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开脑洞之</a:t>
            </a:r>
            <a:r>
              <a:rPr lang="en-US" altLang="zh-CN"/>
              <a:t>12306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刘小军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分散写压力，分库分表，线性增加机器提升</a:t>
            </a:r>
            <a:r>
              <a:rPr lang="en-US" altLang="zh-CN"/>
              <a:t>TPS</a:t>
            </a:r>
            <a:endParaRPr lang="zh-CN" altLang="en-US"/>
          </a:p>
          <a:p>
            <a:r>
              <a:rPr lang="zh-CN" altLang="en-US"/>
              <a:t>分散读压力，主从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产品与业务做一些折衷，能降低架构难度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将下单流程和支付流程异步，做两步，规避长事务带来的单机</a:t>
            </a:r>
            <a:r>
              <a:rPr lang="en-US" altLang="zh-CN"/>
              <a:t>TPS</a:t>
            </a:r>
            <a:r>
              <a:rPr lang="zh-CN" altLang="en-US"/>
              <a:t>下降、硬件成本上升风险</a:t>
            </a:r>
            <a:br>
              <a:rPr lang="zh-CN" altLang="en-US"/>
            </a:br>
            <a:r>
              <a:rPr lang="zh-CN" altLang="en-US" sz="2000"/>
              <a:t>以抢票为例，下单成功后，系统占住库存，</a:t>
            </a:r>
            <a:r>
              <a:rPr lang="en-US" altLang="zh-CN" sz="2000"/>
              <a:t>30</a:t>
            </a:r>
            <a:r>
              <a:rPr lang="zh-CN" altLang="en-US" sz="2000"/>
              <a:t>分钟之内支付即可</a:t>
            </a:r>
            <a:endParaRPr lang="zh-CN" altLang="en-US" sz="2000"/>
          </a:p>
          <a:p>
            <a:r>
              <a:rPr lang="zh-CN" altLang="en-US">
                <a:sym typeface="+mn-ea"/>
              </a:rPr>
              <a:t>只显示有/无车票，而不是显示具体票数目，能够降低缓存淘汰率</a:t>
            </a:r>
            <a:endParaRPr lang="zh-CN" altLang="en-US"/>
          </a:p>
          <a:p>
            <a:r>
              <a:rPr lang="zh-CN" altLang="en-US"/>
              <a:t>不同地域分时售票，分散系统瞬时压力</a:t>
            </a:r>
            <a:endParaRPr lang="zh-CN" altLang="en-US"/>
          </a:p>
          <a:p>
            <a:r>
              <a:rPr lang="zh-CN" altLang="en-US"/>
              <a:t>按钮置灰，防止频繁点击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QA &amp; Thanks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12306</a:t>
            </a:r>
            <a:endParaRPr lang="en-US" altLang="zh-CN"/>
          </a:p>
        </p:txBody>
      </p:sp>
      <p:pic>
        <p:nvPicPr>
          <p:cNvPr id="5" name="内容占位符 4" descr="12306 八年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6815" y="1337310"/>
            <a:ext cx="3994785" cy="5362575"/>
          </a:xfrm>
          <a:prstGeom prst="rect">
            <a:avLst/>
          </a:prstGeom>
        </p:spPr>
      </p:pic>
      <p:pic>
        <p:nvPicPr>
          <p:cNvPr id="6" name="图片 5" descr="12306 八年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5" y="3113405"/>
            <a:ext cx="442404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挑战之动态库存（不展开）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1691005"/>
            <a:ext cx="7878445" cy="5155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" y="1286510"/>
            <a:ext cx="6045200" cy="48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挑战之秒杀高并发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春运期间日访问量超</a:t>
            </a:r>
            <a:r>
              <a:rPr lang="en-US" altLang="zh-CN"/>
              <a:t>1600</a:t>
            </a:r>
            <a:r>
              <a:rPr lang="zh-CN" altLang="en-US"/>
              <a:t>亿、日售出超</a:t>
            </a:r>
            <a:r>
              <a:rPr lang="en-US" altLang="zh-CN"/>
              <a:t>1200</a:t>
            </a:r>
            <a:r>
              <a:rPr lang="zh-CN" altLang="en-US"/>
              <a:t>万张表</a:t>
            </a:r>
            <a:endParaRPr lang="zh-CN" altLang="en-US"/>
          </a:p>
          <a:p>
            <a:r>
              <a:rPr lang="zh-CN" altLang="en-US"/>
              <a:t>一趟火车2000张票，200w人同时来买，瞬间秒空</a:t>
            </a:r>
            <a:endParaRPr lang="zh-CN" altLang="en-US"/>
          </a:p>
          <a:p>
            <a:r>
              <a:rPr lang="zh-CN" altLang="en-US"/>
              <a:t>大量抢票软件不断刷票、大量爬虫爬取站点数据造成大量空耗流量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系统层面，秒杀业务的优化方向如何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将请求尽量拦截在系统上游，而不要让锁冲突落到数据库</a:t>
            </a:r>
            <a:br>
              <a:rPr lang="zh-CN" altLang="en-US"/>
            </a:br>
            <a:r>
              <a:rPr lang="zh-CN" altLang="en-US" sz="2000"/>
              <a:t>大并发流量落到数据库，数据读写锁冲突严重，进而导致数据库死锁；几乎所有请求都超时，无人能下单成功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/>
              <a:t>充分利用缓存</a:t>
            </a:r>
            <a:br>
              <a:rPr lang="zh-CN" altLang="en-US"/>
            </a:br>
            <a:r>
              <a:rPr lang="zh-CN" altLang="en-US" sz="2000"/>
              <a:t>秒杀买票，读多写少；</a:t>
            </a:r>
            <a:br>
              <a:rPr lang="zh-CN" altLang="en-US" sz="2000"/>
            </a:br>
            <a:r>
              <a:rPr lang="zh-CN" altLang="en-US" sz="2000"/>
              <a:t>车次查询</a:t>
            </a:r>
            <a:r>
              <a:rPr lang="en-US" altLang="zh-CN" sz="2000"/>
              <a:t>/</a:t>
            </a:r>
            <a:r>
              <a:rPr lang="zh-CN" altLang="en-US" sz="2000"/>
              <a:t>余票查询 大量读；</a:t>
            </a:r>
            <a:br>
              <a:rPr lang="zh-CN" altLang="en-US" sz="2000"/>
            </a:br>
            <a:r>
              <a:rPr lang="zh-CN" altLang="en-US" sz="2000"/>
              <a:t>下单和支付  相对较小的写；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常见的系统分层架构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785" y="2240915"/>
            <a:ext cx="5561330" cy="4351655"/>
          </a:xfrm>
        </p:spPr>
        <p:txBody>
          <a:bodyPr/>
          <a:p>
            <a:r>
              <a:rPr lang="zh-CN" altLang="en-US" b="1"/>
              <a:t>端（浏览器</a:t>
            </a:r>
            <a:r>
              <a:rPr lang="en-US" altLang="zh-CN" b="1"/>
              <a:t>/APP</a:t>
            </a:r>
            <a:r>
              <a:rPr lang="zh-CN" altLang="en-US" b="1"/>
              <a:t>）</a:t>
            </a:r>
            <a:br>
              <a:rPr lang="zh-CN" altLang="en-US"/>
            </a:br>
            <a:r>
              <a:rPr lang="zh-CN" altLang="en-US" sz="2000"/>
              <a:t>最上层，面向用户</a:t>
            </a:r>
            <a:endParaRPr lang="zh-CN" altLang="en-US"/>
          </a:p>
          <a:p>
            <a:r>
              <a:rPr lang="zh-CN" altLang="en-US" b="1"/>
              <a:t>站点层</a:t>
            </a:r>
            <a:br>
              <a:rPr lang="zh-CN" altLang="en-US"/>
            </a:br>
            <a:r>
              <a:rPr lang="zh-CN" altLang="en-US" sz="2000"/>
              <a:t>访问后端数据，拼装html/json返回</a:t>
            </a:r>
            <a:endParaRPr lang="zh-CN" altLang="en-US"/>
          </a:p>
          <a:p>
            <a:r>
              <a:rPr lang="zh-CN" altLang="en-US" b="1"/>
              <a:t>服务层</a:t>
            </a:r>
            <a:br>
              <a:rPr lang="zh-CN" altLang="en-US"/>
            </a:br>
            <a:r>
              <a:rPr lang="zh-CN" altLang="en-US" sz="2000"/>
              <a:t>屏蔽底层数据细节，提供数据访问</a:t>
            </a:r>
            <a:endParaRPr lang="zh-CN" altLang="en-US"/>
          </a:p>
          <a:p>
            <a:r>
              <a:rPr lang="zh-CN" altLang="en-US" b="1"/>
              <a:t>数据层</a:t>
            </a:r>
            <a:br>
              <a:rPr lang="zh-CN" altLang="en-US"/>
            </a:br>
            <a:r>
              <a:rPr lang="zh-CN" altLang="en-US" sz="2000"/>
              <a:t>DB存储库存，当然也有缓存</a:t>
            </a:r>
            <a:endParaRPr lang="zh-CN" altLang="en-US" sz="2000"/>
          </a:p>
        </p:txBody>
      </p:sp>
      <p:pic>
        <p:nvPicPr>
          <p:cNvPr id="4" name="图片 3" descr="arch_comm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15" y="2160270"/>
            <a:ext cx="153289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端上的请求拦截（浏览器/APP）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防止频繁点击查询按钮，阻挡大量无效请求</a:t>
            </a:r>
            <a:endParaRPr lang="zh-CN" altLang="en-US"/>
          </a:p>
          <a:p>
            <a:r>
              <a:rPr lang="zh-CN" altLang="en-US"/>
              <a:t>频繁提交，提示</a:t>
            </a:r>
            <a:r>
              <a:rPr lang="en-US" altLang="zh-CN"/>
              <a:t>“</a:t>
            </a:r>
            <a:r>
              <a:rPr lang="zh-CN" altLang="en-US"/>
              <a:t>频率过快</a:t>
            </a:r>
            <a:r>
              <a:rPr lang="en-US" altLang="zh-CN"/>
              <a:t>”</a:t>
            </a:r>
            <a:r>
              <a:rPr lang="zh-CN" altLang="en-US"/>
              <a:t>，较少向</a:t>
            </a:r>
            <a:r>
              <a:rPr lang="zh-CN" altLang="en-US">
                <a:sym typeface="+mn-ea"/>
              </a:rPr>
              <a:t>后端发送</a:t>
            </a:r>
            <a:r>
              <a:rPr lang="zh-CN" altLang="en-US"/>
              <a:t>请求</a:t>
            </a:r>
            <a:endParaRPr lang="zh-CN" altLang="en-US"/>
          </a:p>
          <a:p>
            <a:r>
              <a:rPr lang="zh-CN" altLang="en-US"/>
              <a:t>设计交互效果增加用户点击成本</a:t>
            </a:r>
            <a:br>
              <a:rPr lang="zh-CN" altLang="en-US"/>
            </a:br>
            <a:r>
              <a:rPr lang="zh-CN" altLang="en-US" sz="2000"/>
              <a:t>想想：微信的摇一摇抢红包，用户每摇一次，真的就会往后端发送一次请求么？</a:t>
            </a:r>
            <a:br>
              <a:rPr lang="zh-CN" altLang="en-US"/>
            </a:b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站点层的请求拦截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防爬虫：按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访问频率控制，按小时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天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永久策略拒绝访问，建立黑名单库</a:t>
            </a:r>
            <a:endParaRPr lang="zh-CN" altLang="en-US"/>
          </a:p>
          <a:p>
            <a:r>
              <a:rPr lang="zh-CN" altLang="en-US"/>
              <a:t>防刷：对同一个uid的请求进行计数和限速   </a:t>
            </a:r>
            <a:br>
              <a:rPr lang="zh-CN" altLang="en-US"/>
            </a:br>
            <a:r>
              <a:rPr lang="zh-CN" altLang="en-US" sz="2000"/>
              <a:t>如：用熔断降级等手段，</a:t>
            </a:r>
            <a:r>
              <a:rPr lang="en-US" altLang="zh-CN" sz="2000"/>
              <a:t>5</a:t>
            </a:r>
            <a:r>
              <a:rPr lang="zh-CN" altLang="en-US" sz="2000"/>
              <a:t>秒只准透过一个请求，这样能拦住</a:t>
            </a:r>
            <a:r>
              <a:rPr lang="en-US" altLang="zh-CN" sz="2000"/>
              <a:t>99%</a:t>
            </a:r>
            <a:r>
              <a:rPr lang="zh-CN" altLang="en-US" sz="2000"/>
              <a:t>的</a:t>
            </a:r>
            <a:r>
              <a:rPr lang="en-US" altLang="zh-CN" sz="2000"/>
              <a:t>for</a:t>
            </a:r>
            <a:r>
              <a:rPr lang="zh-CN" altLang="en-US" sz="2000"/>
              <a:t>循环请求（余票数不准）</a:t>
            </a:r>
            <a:endParaRPr lang="zh-CN" altLang="en-US"/>
          </a:p>
          <a:p>
            <a:r>
              <a:rPr lang="zh-CN" altLang="en-US"/>
              <a:t>利用缓存：接口缓存、页面缓存等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服务层的请求拦截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试想：一列火车只有2000张车票，透传10w个请求去数据库，是没有意义的？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r>
              <a:rPr lang="zh-CN" altLang="en-US"/>
              <a:t>对于写请求，用队列做削峰限速</a:t>
            </a:r>
            <a:br>
              <a:rPr lang="zh-CN" altLang="en-US"/>
            </a:br>
            <a:r>
              <a:rPr lang="zh-CN" altLang="en-US" sz="2000"/>
              <a:t>类似线程池设计思路：</a:t>
            </a:r>
            <a:r>
              <a:rPr lang="en-US" altLang="zh-CN" sz="2000"/>
              <a:t>10</a:t>
            </a:r>
            <a:r>
              <a:rPr lang="zh-CN" altLang="en-US" sz="2000"/>
              <a:t>万的请求队列，</a:t>
            </a:r>
            <a:r>
              <a:rPr lang="zh-CN" altLang="en-US" sz="2000">
                <a:sym typeface="+mn-ea"/>
              </a:rPr>
              <a:t>假定数据库写的并发能力是</a:t>
            </a:r>
            <a:r>
              <a:rPr lang="en-US" altLang="zh-CN" sz="2000">
                <a:sym typeface="+mn-ea"/>
              </a:rPr>
              <a:t>500/s</a:t>
            </a:r>
            <a:r>
              <a:rPr lang="zh-CN" altLang="en-US" sz="2000"/>
              <a:t>，设置最大</a:t>
            </a:r>
            <a:r>
              <a:rPr lang="en-US" altLang="zh-CN" sz="2000"/>
              <a:t>500</a:t>
            </a:r>
            <a:r>
              <a:rPr lang="zh-CN" altLang="en-US" sz="2000"/>
              <a:t>并发线程执行请求任务（考虑到集群部署，服务层常用</a:t>
            </a:r>
            <a:r>
              <a:rPr lang="en-US" altLang="zh-CN" sz="2000"/>
              <a:t>MQ</a:t>
            </a:r>
            <a:r>
              <a:rPr lang="zh-CN" altLang="en-US" sz="2000"/>
              <a:t>做削峰限速）</a:t>
            </a:r>
            <a:endParaRPr lang="zh-CN" altLang="en-US"/>
          </a:p>
          <a:p>
            <a:r>
              <a:rPr lang="zh-CN" altLang="en-US"/>
              <a:t>对于读请求，利用缓存</a:t>
            </a:r>
            <a:br>
              <a:rPr lang="zh-CN" altLang="en-US"/>
            </a:br>
            <a:r>
              <a:rPr lang="zh-CN" altLang="en-US" sz="2000"/>
              <a:t>cache抗，不管是memcached还是redis，单机抗个每秒10w应该都是没什么问题的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刘小军</dc:creator>
  <cp:lastModifiedBy>刘小军</cp:lastModifiedBy>
  <cp:revision>20</cp:revision>
  <dcterms:created xsi:type="dcterms:W3CDTF">2019-10-30T08:20:45Z</dcterms:created>
  <dcterms:modified xsi:type="dcterms:W3CDTF">2019-10-30T08:20:45Z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