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 hasCustomPrompt="1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ySQL InnoDB介绍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MySQL InnoDB介绍</a:t>
            </a:r>
          </a:p>
        </p:txBody>
      </p:sp>
      <p:sp>
        <p:nvSpPr>
          <p:cNvPr id="120" name="刘小军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刘小军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Undo Lo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Undo Log</a:t>
            </a:r>
          </a:p>
        </p:txBody>
      </p:sp>
      <p:pic>
        <p:nvPicPr>
          <p:cNvPr id="155" name="undo_log_1.jpg" descr="undo_log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8900" y="4704159"/>
            <a:ext cx="5537200" cy="228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6" name="undo_log_rollback.jpg" descr="undo_log_rollb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6999237"/>
            <a:ext cx="5702300" cy="1803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7" name="start transaction;…"/>
          <p:cNvSpPr txBox="1"/>
          <p:nvPr/>
        </p:nvSpPr>
        <p:spPr>
          <a:xfrm>
            <a:off x="6842481" y="3272135"/>
            <a:ext cx="3676651" cy="127774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just" defTabSz="355600">
              <a:defRPr sz="1700" b="0">
                <a:solidFill>
                  <a:srgbClr val="454545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宋体" panose="02010600030101010101" charset="-122"/>
              </a:defRPr>
            </a:pPr>
            <a:r>
              <a:t>start transaction;</a:t>
            </a:r>
          </a:p>
          <a:p>
            <a:pPr algn="just" defTabSz="355600">
              <a:defRPr sz="1700" b="0">
                <a:solidFill>
                  <a:srgbClr val="454545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宋体" panose="02010600030101010101" charset="-122"/>
              </a:defRPr>
            </a:pPr>
            <a:r>
              <a:t>delete (1, shenjian);</a:t>
            </a:r>
          </a:p>
          <a:p>
            <a:pPr algn="just" defTabSz="355600">
              <a:defRPr sz="1700" b="0">
                <a:solidFill>
                  <a:srgbClr val="454545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宋体" panose="02010600030101010101" charset="-122"/>
              </a:defRPr>
            </a:pPr>
            <a:r>
              <a:t>update set(3, lisi) to (3, xxx);</a:t>
            </a:r>
          </a:p>
          <a:p>
            <a:pPr algn="just" defTabSz="355600">
              <a:defRPr sz="1700" b="0">
                <a:solidFill>
                  <a:srgbClr val="454545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宋体" panose="02010600030101010101" charset="-122"/>
              </a:defRPr>
            </a:pPr>
            <a:r>
              <a:t>insert (4, wangwu);</a:t>
            </a:r>
          </a:p>
          <a:p>
            <a:pPr algn="l" defTabSz="355600">
              <a:defRPr sz="1700" b="0">
                <a:solidFill>
                  <a:srgbClr val="454545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宋体" panose="02010600030101010101" charset="-122"/>
              </a:defRPr>
            </a:pPr>
            <a:r>
              <a:t>rollback;</a:t>
            </a:r>
          </a:p>
        </p:txBody>
      </p:sp>
      <p:sp>
        <p:nvSpPr>
          <p:cNvPr id="158" name="示例SQL指令"/>
          <p:cNvSpPr txBox="1"/>
          <p:nvPr/>
        </p:nvSpPr>
        <p:spPr>
          <a:xfrm>
            <a:off x="6772909" y="2813049"/>
            <a:ext cx="164338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示例SQL指令</a:t>
            </a:r>
          </a:p>
        </p:txBody>
      </p:sp>
      <p:sp>
        <p:nvSpPr>
          <p:cNvPr id="159" name="演示示例说明"/>
          <p:cNvSpPr txBox="1"/>
          <p:nvPr/>
        </p:nvSpPr>
        <p:spPr>
          <a:xfrm>
            <a:off x="946150" y="2429172"/>
            <a:ext cx="19431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演示示例说明</a:t>
            </a:r>
          </a:p>
        </p:txBody>
      </p:sp>
      <p:sp>
        <p:nvSpPr>
          <p:cNvPr id="160" name="事务利用UndoLog做回滚，回滚段用于存储Undo Log…"/>
          <p:cNvSpPr txBox="1"/>
          <p:nvPr/>
        </p:nvSpPr>
        <p:spPr>
          <a:xfrm>
            <a:off x="1085850" y="2931318"/>
            <a:ext cx="4581823" cy="220305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  <a:defRPr sz="1800" b="0"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宋体" panose="02010600030101010101" charset="-122"/>
              </a:defRPr>
            </a:pPr>
            <a:r>
              <a:t>事务利用UndoLog做回滚，回滚段用于存储Undo Log</a:t>
            </a:r>
          </a:p>
          <a:p>
            <a:pPr marL="228600" indent="-228600" algn="l">
              <a:buSzPct val="100000"/>
              <a:buChar char="•"/>
              <a:defRPr sz="1800" b="0"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宋体" panose="02010600030101010101" charset="-122"/>
              </a:defRPr>
            </a:pPr>
            <a:r>
              <a:t>被删除前的(1, shenjian)作为旧版本数据，进入了回滚段，状态：deleted</a:t>
            </a:r>
          </a:p>
          <a:p>
            <a:pPr marL="228600" indent="-228600" algn="l">
              <a:buSzPct val="100000"/>
              <a:buChar char="•"/>
              <a:defRPr sz="1800" b="0"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宋体" panose="02010600030101010101" charset="-122"/>
              </a:defRPr>
            </a:pPr>
            <a:r>
              <a:t>被修改前的(3, lisi)作为旧版本数据，进入了回滚段，状态：updated</a:t>
            </a:r>
          </a:p>
          <a:p>
            <a:pPr marL="228600" indent="-228600" algn="l">
              <a:buSzPct val="100000"/>
              <a:buChar char="•"/>
              <a:defRPr sz="1800" b="0"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宋体" panose="02010600030101010101" charset="-122"/>
              </a:defRPr>
            </a:pPr>
            <a:r>
              <a:t>被插入的数据，PK(4)进入了回滚段，状态：inserted</a:t>
            </a:r>
          </a:p>
        </p:txBody>
      </p:sp>
      <p:sp>
        <p:nvSpPr>
          <p:cNvPr id="161" name="结论"/>
          <p:cNvSpPr txBox="1"/>
          <p:nvPr/>
        </p:nvSpPr>
        <p:spPr>
          <a:xfrm>
            <a:off x="933450" y="5242817"/>
            <a:ext cx="723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结论</a:t>
            </a:r>
          </a:p>
        </p:txBody>
      </p:sp>
      <p:sp>
        <p:nvSpPr>
          <p:cNvPr id="162" name="数据库事务未提交时，会将事务修改数据的镜像（即修改前的旧版本）存放到undo日志里，当事务回滚时，或者数据库奔溃时，可以利用undo日志，即旧版本数据，撤销未提交事务对数据库产生的影响…"/>
          <p:cNvSpPr txBox="1"/>
          <p:nvPr/>
        </p:nvSpPr>
        <p:spPr>
          <a:xfrm>
            <a:off x="1085850" y="5725864"/>
            <a:ext cx="4581823" cy="389294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  <a:defRPr sz="1800" b="0"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宋体" panose="02010600030101010101" charset="-122"/>
              </a:defRPr>
            </a:pPr>
            <a:r>
              <a:t>数据库事务未提交时，会将事务修改数据的镜像（即修改前的旧版本）存放到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undo</a:t>
            </a:r>
            <a:r>
              <a:t>日志里，当事务回滚时，或者数据库奔溃时，可以利用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undo</a:t>
            </a:r>
            <a:r>
              <a:t>日志，即旧版本数据，撤销未提交事务对数据库产生的影响</a:t>
            </a:r>
          </a:p>
          <a:p>
            <a:pPr marL="228600" indent="-228600" algn="l">
              <a:buSzPct val="100000"/>
              <a:buChar char="•"/>
              <a:defRPr sz="1800" b="0"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宋体" panose="02010600030101010101" charset="-122"/>
              </a:defRPr>
            </a:pPr>
            <a:r>
              <a:t>INSERT操作在事务提交前只对当前事务可见，产生的Undo日志在事务提交/回滚后直接删除；UPDATE/DELETE被归成一类，需要维护多版本信息，事务提交时，会将操作产生的Undo日志按提交顺序加入到历史链表，等待Purge线程回收</a:t>
            </a:r>
          </a:p>
          <a:p>
            <a:pPr marL="228600" indent="-228600" algn="l">
              <a:buSzPct val="100000"/>
              <a:buChar char="•"/>
              <a:defRPr sz="1800" b="0"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宋体" panose="02010600030101010101" charset="-122"/>
              </a:defRPr>
            </a:pPr>
            <a:r>
              <a:t>支持快照读（Read View），通过Undo日志多版本构建出之前的历史版本，因undo log数据不会修改，select可以高并发读取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do Lo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Redo Log</a:t>
            </a:r>
          </a:p>
        </p:txBody>
      </p:sp>
      <p:sp>
        <p:nvSpPr>
          <p:cNvPr id="165" name="为什么要有redo log？"/>
          <p:cNvSpPr txBox="1"/>
          <p:nvPr/>
        </p:nvSpPr>
        <p:spPr>
          <a:xfrm>
            <a:off x="1046480" y="3581400"/>
            <a:ext cx="313944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为什么要有redo log？</a:t>
            </a:r>
          </a:p>
        </p:txBody>
      </p:sp>
      <p:sp>
        <p:nvSpPr>
          <p:cNvPr id="166" name="数据库事务提交后，必须将更新后的数据刷到磁盘上，磁盘随机写性能较低，如果每次都刷盘，会极大影响数据库的吞吐量。优化方式是，将修改行为先写到redo日志里（此时变成了顺序写/批量写），再定期将数据刷到磁盘上，这样能极大提高性能。…"/>
          <p:cNvSpPr txBox="1"/>
          <p:nvPr/>
        </p:nvSpPr>
        <p:spPr>
          <a:xfrm>
            <a:off x="1047750" y="4332287"/>
            <a:ext cx="11637318" cy="131762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ts val="3900"/>
              </a:lnSpc>
              <a:defRPr sz="1600" b="0">
                <a:solidFill>
                  <a:srgbClr val="333333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宋体" panose="02010600030101010101" charset="-122"/>
              </a:defRPr>
            </a:pPr>
            <a:r>
              <a:t>数据库事务提交后，必须将更新后的数据刷到磁盘上，磁盘随机写性能较低，如果每次都刷盘，会极大影响数据库的吞吐量。优化方式是，将修改行为先写到redo日志里（此时变成了顺序写/批量写），再定期将数据刷到磁盘上，这样能极大提高性能。</a:t>
            </a:r>
          </a:p>
          <a:p>
            <a:pPr algn="just" defTabSz="457200">
              <a:lnSpc>
                <a:spcPts val="3900"/>
              </a:lnSpc>
              <a:defRPr sz="1600" b="0">
                <a:solidFill>
                  <a:srgbClr val="333333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宋体" panose="02010600030101010101" charset="-122"/>
              </a:defRPr>
            </a:pPr>
          </a:p>
          <a:p>
            <a:pPr algn="just" defTabSz="457200">
              <a:lnSpc>
                <a:spcPts val="3900"/>
              </a:lnSpc>
              <a:defRPr sz="1600" b="0">
                <a:solidFill>
                  <a:srgbClr val="333333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宋体" panose="02010600030101010101" charset="-122"/>
              </a:defRPr>
            </a:pPr>
            <a:r>
              <a:t>为防止数据库崩溃，在数据库重启后，会重做redo日志里的内容，以保证已提交事务对数据产生的影响都刷到磁盘上，以保证ACID特性。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四种事务隔离级别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四种事务隔离级别</a:t>
            </a:r>
          </a:p>
        </p:txBody>
      </p:sp>
      <p:sp>
        <p:nvSpPr>
          <p:cNvPr id="169" name="什么是事务的隔离性？"/>
          <p:cNvSpPr txBox="1"/>
          <p:nvPr/>
        </p:nvSpPr>
        <p:spPr>
          <a:xfrm>
            <a:off x="933449" y="2603500"/>
            <a:ext cx="31623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什么是事务的隔离性？</a:t>
            </a:r>
          </a:p>
        </p:txBody>
      </p:sp>
      <p:sp>
        <p:nvSpPr>
          <p:cNvPr id="170" name="隔离性是指，多个用户的并发事务访问同一个数据库时，一个用户的事务不应该被其他用户的事务干扰，多个并发事务之间要相互隔离。不同事务的隔离级别，实际上是一致性与并发性的一个权衡与折衷。"/>
          <p:cNvSpPr txBox="1"/>
          <p:nvPr/>
        </p:nvSpPr>
        <p:spPr>
          <a:xfrm>
            <a:off x="958850" y="3175000"/>
            <a:ext cx="11412241" cy="660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600" b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隔离性是指，多个用户的并发事务访问同一个数据库时，一个用户的事务不应该被其他用户的事务干扰，多个并发事务之间要相互隔离。不同事务的隔离级别，实际上是一致性与并发性的一个权衡与折衷。</a:t>
            </a:r>
          </a:p>
        </p:txBody>
      </p:sp>
      <p:sp>
        <p:nvSpPr>
          <p:cNvPr id="171" name="隔离级别"/>
          <p:cNvSpPr txBox="1"/>
          <p:nvPr/>
        </p:nvSpPr>
        <p:spPr>
          <a:xfrm>
            <a:off x="958850" y="4422775"/>
            <a:ext cx="13335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隔离级别</a:t>
            </a:r>
          </a:p>
        </p:txBody>
      </p:sp>
      <p:sp>
        <p:nvSpPr>
          <p:cNvPr id="172" name="读未提交（Read Uncommitted） 每次读取最新数据，可能读到其他事务还未提交的不一致数据，即读脏。并发最高，一次性最差…"/>
          <p:cNvSpPr txBox="1"/>
          <p:nvPr>
            <p:ph type="body" sz="half" idx="1"/>
          </p:nvPr>
        </p:nvSpPr>
        <p:spPr>
          <a:xfrm>
            <a:off x="952500" y="5086350"/>
            <a:ext cx="11099800" cy="4060131"/>
          </a:xfrm>
          <a:prstGeom prst="rect">
            <a:avLst/>
          </a:prstGeom>
        </p:spPr>
        <p:txBody>
          <a:bodyPr anchor="t"/>
          <a:lstStyle/>
          <a:p>
            <a:pPr marL="306705" indent="-306705" defTabSz="402590">
              <a:spcBef>
                <a:spcPts val="1900"/>
              </a:spcBef>
              <a:defRPr sz="2210"/>
            </a:pPr>
            <a:r>
              <a:t>读未提交（Read Uncommitted）</a:t>
            </a:r>
            <a:br/>
            <a:r>
              <a:rPr sz="1655"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宋体" panose="02010600030101010101" charset="-122"/>
              </a:rPr>
              <a:t>每次读取最新数据，可能读到其他事务还未提交的不一致数据，即读脏。并发最高，一次性最差</a:t>
            </a:r>
            <a:endParaRPr sz="1655">
              <a:latin typeface="宋体" panose="02010600030101010101" charset="-122"/>
              <a:ea typeface="宋体" panose="02010600030101010101" charset="-122"/>
              <a:cs typeface="宋体" panose="02010600030101010101" charset="-122"/>
              <a:sym typeface="宋体" panose="02010600030101010101" charset="-122"/>
            </a:endParaRPr>
          </a:p>
          <a:p>
            <a:pPr marL="306705" indent="-306705" defTabSz="402590">
              <a:spcBef>
                <a:spcPts val="1900"/>
              </a:spcBef>
              <a:defRPr sz="2210"/>
            </a:pPr>
            <a:r>
              <a:t>读提交（Read Committed，RC）</a:t>
            </a:r>
            <a:br/>
            <a:r>
              <a:rPr sz="1655"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宋体" panose="02010600030101010101" charset="-122"/>
              </a:rPr>
              <a:t>普通select快照读，加锁select/update/delete会使用记录锁，可能出现同一事务的多次读取值不一样，即不可重复读。并发高，一致性高，Oracle默认级别</a:t>
            </a:r>
            <a:endParaRPr sz="1655">
              <a:latin typeface="宋体" panose="02010600030101010101" charset="-122"/>
              <a:ea typeface="宋体" panose="02010600030101010101" charset="-122"/>
              <a:cs typeface="宋体" panose="02010600030101010101" charset="-122"/>
              <a:sym typeface="宋体" panose="02010600030101010101" charset="-122"/>
            </a:endParaRPr>
          </a:p>
          <a:p>
            <a:pPr marL="306705" indent="-306705" defTabSz="402590">
              <a:spcBef>
                <a:spcPts val="1900"/>
              </a:spcBef>
              <a:defRPr sz="2210"/>
            </a:pPr>
            <a:r>
              <a:t>可重复读（Repeated Read，RR）</a:t>
            </a:r>
            <a:br/>
            <a:r>
              <a:rPr sz="1655"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宋体" panose="02010600030101010101" charset="-122"/>
              </a:rPr>
              <a:t>普通select快照读，加锁select/update/delete根据查询情况，会使用记录锁或间隙锁/临键锁，以防止读取到幻影记录（幻读：插入前判断值不存在，插入时可能出现被其他事务先插入引起的重复冲突）。并发较RC高，一致性更高，InnoDB默认级别</a:t>
            </a:r>
            <a:endParaRPr sz="1655">
              <a:latin typeface="宋体" panose="02010600030101010101" charset="-122"/>
              <a:ea typeface="宋体" panose="02010600030101010101" charset="-122"/>
              <a:cs typeface="宋体" panose="02010600030101010101" charset="-122"/>
              <a:sym typeface="宋体" panose="02010600030101010101" charset="-122"/>
            </a:endParaRPr>
          </a:p>
          <a:p>
            <a:pPr marL="306705" indent="-306705" defTabSz="402590">
              <a:spcBef>
                <a:spcPts val="1900"/>
              </a:spcBef>
              <a:defRPr sz="2210"/>
            </a:pPr>
            <a:r>
              <a:t>串行读（Serializable）</a:t>
            </a:r>
            <a:br/>
            <a:r>
              <a:rPr sz="1655"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宋体" panose="02010600030101010101" charset="-122"/>
              </a:rPr>
              <a:t>select隐式转化为select ... in share mode，会被update与delete互斥。并发最低，一致性最高。</a:t>
            </a:r>
            <a:endParaRPr sz="1655">
              <a:latin typeface="宋体" panose="02010600030101010101" charset="-122"/>
              <a:ea typeface="宋体" panose="02010600030101010101" charset="-122"/>
              <a:cs typeface="宋体" panose="02010600030101010101" charset="-122"/>
              <a:sym typeface="宋体" panose="02010600030101010101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锁机制概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锁机制概览</a:t>
            </a:r>
          </a:p>
        </p:txBody>
      </p:sp>
      <p:pic>
        <p:nvPicPr>
          <p:cNvPr id="175" name="innodb_locks.jpg" descr="innodb_locks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263" y="1943100"/>
            <a:ext cx="9144001" cy="5867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Tips：Mysql Innodb 中的加锁粒度细、涉及场景多，限于ppt篇幅，不在介绍，详情参考：Mysql Innodb 中的锁"/>
          <p:cNvSpPr txBox="1"/>
          <p:nvPr/>
        </p:nvSpPr>
        <p:spPr>
          <a:xfrm>
            <a:off x="1179068" y="7666633"/>
            <a:ext cx="9934820" cy="9608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r>
              <a:t>Tips：Mysql Innodb 中的加锁粒度细、涉及场景多，限于ppt篇幅，不在介绍，详情参考：</a:t>
            </a:r>
            <a:r>
              <a:rPr u="sng"/>
              <a:t>Mysql Innodb 中的锁</a:t>
            </a:r>
            <a:endParaRPr u="sng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总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总结</a:t>
            </a:r>
          </a:p>
        </p:txBody>
      </p:sp>
      <p:sp>
        <p:nvSpPr>
          <p:cNvPr id="179" name="应使用InnoDB引擎，提供MVCC&amp;行锁，能提高并发；提供事务，能保证数据一致性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8920" indent="-248920" defTabSz="327025">
              <a:spcBef>
                <a:spcPts val="2300"/>
              </a:spcBef>
              <a:defRPr sz="1790"/>
            </a:pPr>
            <a:r>
              <a:t>应使用InnoDB引擎，提供MVCC&amp;行锁，能提高并发；提供事务，能保证数据一致性</a:t>
            </a:r>
          </a:p>
          <a:p>
            <a:pPr marL="248920" indent="-248920" defTabSz="327025">
              <a:spcBef>
                <a:spcPts val="2300"/>
              </a:spcBef>
              <a:defRPr sz="1790"/>
            </a:pPr>
            <a:r>
              <a:t>数据库索引用于加快数据查询，索引结构使用B+树，索引和数据都能充分利用磁盘预读，按页读取并缓存，降低IO次数，提高效率，叶子之间，增加了链表，获取所有节点，不再需要中序遍历</a:t>
            </a:r>
          </a:p>
          <a:p>
            <a:pPr marL="248920" indent="-248920" defTabSz="327025">
              <a:spcBef>
                <a:spcPts val="2300"/>
              </a:spcBef>
              <a:defRPr sz="1790"/>
            </a:pPr>
            <a:r>
              <a:t>多版本控制，是一种提高并发的技术，支持快照读，能读读并行、读写并行，InnoDB采用undolog机制实现</a:t>
            </a:r>
          </a:p>
          <a:p>
            <a:pPr marL="248920" indent="-248920" defTabSz="327025">
              <a:spcBef>
                <a:spcPts val="2300"/>
              </a:spcBef>
              <a:defRPr sz="1790"/>
            </a:pPr>
            <a:r>
              <a:t>回滚日志（Undo Log），用于数据回滚，保障未提交事务不会对数据库的ACID产生影响。事务未提交时，会将事务修改前数据的镜像快照存放到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undo</a:t>
            </a:r>
            <a:r>
              <a:t>日志里，支持读快照。事务成功，数据被刷到表空间存储。事务回滚，按备份镜像还原数据。最终undolog会被清空。</a:t>
            </a:r>
          </a:p>
          <a:p>
            <a:pPr marL="248920" indent="-248920" defTabSz="327025">
              <a:spcBef>
                <a:spcPts val="2300"/>
              </a:spcBef>
              <a:defRPr sz="1790"/>
            </a:pPr>
            <a:r>
              <a:t>重做日志（Redo Log），数据库从崩溃中恢复后重做，保障已提交事务的ACID特性。事务数据库事务提交后，为提高更新后的数据刷到磁盘，会启用Purge线程异步刷盘，同时记录redo log用于数据库从崩溃中恢复后重做</a:t>
            </a:r>
          </a:p>
          <a:p>
            <a:pPr marL="248920" indent="-248920" defTabSz="327025">
              <a:spcBef>
                <a:spcPts val="2300"/>
              </a:spcBef>
              <a:defRPr sz="1790"/>
            </a:pPr>
            <a:r>
              <a:t>四种事务隔离级别从低到高依次是：读未提交（读脏）、读提交（RC，不可重复读）、可重复读（RR，InnoDB默认级别，一致性高）、串行读（并发差，一致性最高），用得最多的隔离级别是RC</a:t>
            </a:r>
          </a:p>
          <a:p>
            <a:pPr marL="248920" indent="-248920" defTabSz="327025">
              <a:spcBef>
                <a:spcPts val="2300"/>
              </a:spcBef>
              <a:defRPr sz="1790"/>
            </a:pPr>
            <a:r>
              <a:t>各种细粒度锁用来提高写写间的并发和一致性保障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扩展阅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扩展阅读</a:t>
            </a:r>
          </a:p>
        </p:txBody>
      </p:sp>
      <p:sp>
        <p:nvSpPr>
          <p:cNvPr id="182" name="MySQL索引原理及慢查询优化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3500"/>
              </a:spcBef>
              <a:defRPr sz="2720"/>
            </a:pPr>
            <a:r>
              <a:rPr u="sng"/>
              <a:t>MySQL索引原理及慢查询优化</a:t>
            </a:r>
            <a:endParaRPr u="sng"/>
          </a:p>
          <a:p>
            <a:pPr marL="377825" indent="-377825" defTabSz="496570">
              <a:spcBef>
                <a:spcPts val="3500"/>
              </a:spcBef>
              <a:defRPr sz="2720"/>
            </a:pPr>
            <a:r>
              <a:rPr u="sng"/>
              <a:t>InnoDB 事务/锁/多版本 实现分析</a:t>
            </a:r>
            <a:endParaRPr u="sng"/>
          </a:p>
          <a:p>
            <a:pPr marL="377825" indent="-377825" defTabSz="496570">
              <a:spcBef>
                <a:spcPts val="3500"/>
              </a:spcBef>
              <a:defRPr sz="2720"/>
            </a:pPr>
            <a:r>
              <a:rPr u="sng"/>
              <a:t>闲聊MySQL：（四）深入分析InnoDB之内存架构</a:t>
            </a:r>
            <a:endParaRPr u="sng"/>
          </a:p>
          <a:p>
            <a:pPr marL="377825" indent="-377825" defTabSz="496570">
              <a:spcBef>
                <a:spcPts val="3500"/>
              </a:spcBef>
              <a:defRPr sz="2720"/>
            </a:pPr>
            <a:r>
              <a:rPr u="sng"/>
              <a:t>闲聊MySQL：（五）深入分析InnoDB之硬盘存储架构</a:t>
            </a:r>
            <a:endParaRPr u="sng"/>
          </a:p>
          <a:p>
            <a:pPr marL="377825" indent="-377825" defTabSz="496570">
              <a:spcBef>
                <a:spcPts val="3500"/>
              </a:spcBef>
              <a:defRPr sz="2720"/>
            </a:pPr>
            <a:r>
              <a:rPr u="sng"/>
              <a:t>阿里数据库月报-MySQL InnoDB 事务系统</a:t>
            </a:r>
            <a:endParaRPr u="sng"/>
          </a:p>
          <a:p>
            <a:pPr marL="377825" indent="-377825" defTabSz="496570">
              <a:spcBef>
                <a:spcPts val="3500"/>
              </a:spcBef>
              <a:defRPr sz="2720"/>
            </a:pPr>
            <a:r>
              <a:rPr u="sng"/>
              <a:t>阿里数据库月报-MySQL InnoDB MVCC 相关实现</a:t>
            </a:r>
            <a:endParaRPr u="sng"/>
          </a:p>
          <a:p>
            <a:pPr marL="377825" indent="-377825" defTabSz="496570">
              <a:spcBef>
                <a:spcPts val="3500"/>
              </a:spcBef>
              <a:defRPr sz="2720"/>
            </a:pPr>
            <a:r>
              <a:rPr u="sng"/>
              <a:t>阿里数据库月报-MySQL InnoDB 锁子系统浅析</a:t>
            </a:r>
            <a:endParaRPr u="sng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QA &amp; Tha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QA &amp; Thanks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思考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思考！</a:t>
            </a:r>
          </a:p>
        </p:txBody>
      </p:sp>
      <p:sp>
        <p:nvSpPr>
          <p:cNvPr id="123" name="为什么MySQL应用最广泛的存储引擎是InnoDB？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为什么MySQL应用最广泛的存储引擎是InnoDB？</a:t>
            </a:r>
          </a:p>
          <a:p>
            <a:r>
              <a:t>索引为什么使用B+树？</a:t>
            </a:r>
          </a:p>
          <a:p>
            <a:r>
              <a:t>高并发是怎么做到的？</a:t>
            </a:r>
          </a:p>
          <a:p>
            <a:r>
              <a:t>什么是：读脏，不可重复读，读幻象？</a:t>
            </a:r>
          </a:p>
          <a:p>
            <a:r>
              <a:t>各种SQL到底加了什么锁？</a:t>
            </a:r>
          </a:p>
          <a:p>
            <a:r>
              <a:t>最佳实践（实践：阿里开发手册-MySQL数据库）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ySQL 架构概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MySQL 架构概览</a:t>
            </a:r>
          </a:p>
        </p:txBody>
      </p:sp>
      <p:pic>
        <p:nvPicPr>
          <p:cNvPr id="12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226" y="2453977"/>
            <a:ext cx="9662348" cy="630902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noDB VS MyIS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InnoDB VS MyISAM</a:t>
            </a:r>
          </a:p>
        </p:txBody>
      </p:sp>
      <p:sp>
        <p:nvSpPr>
          <p:cNvPr id="129" name="关于COUNT(*)，MyISAM会存储总行数，InnoDB需要按行扫描；有where条件，count(*)两个存储引擎性能差不多；数据量大时，InnoDB下执行count(*)容易引起执行阻塞…"/>
          <p:cNvSpPr txBox="1"/>
          <p:nvPr>
            <p:ph type="body" idx="1"/>
          </p:nvPr>
        </p:nvSpPr>
        <p:spPr>
          <a:xfrm>
            <a:off x="952500" y="2590800"/>
            <a:ext cx="11099800" cy="5312172"/>
          </a:xfrm>
          <a:prstGeom prst="rect">
            <a:avLst/>
          </a:prstGeom>
        </p:spPr>
        <p:txBody>
          <a:bodyPr/>
          <a:lstStyle/>
          <a:p>
            <a:pPr marL="426720" indent="-426720" defTabSz="560705">
              <a:spcBef>
                <a:spcPts val="4000"/>
              </a:spcBef>
              <a:defRPr sz="2495"/>
            </a:pPr>
            <a:r>
              <a:t>关于COUNT(*)，MyISAM会存储总行数，InnoDB需要按行扫描；有where条件，count(*)两个存储引擎性能差不多；数据量大时，InnoDB下执行count(*)容易引起执行阻塞</a:t>
            </a:r>
          </a:p>
          <a:p>
            <a:pPr marL="426720" indent="-426720" defTabSz="560705">
              <a:spcBef>
                <a:spcPts val="4000"/>
              </a:spcBef>
              <a:defRPr sz="2495"/>
            </a:pPr>
            <a:r>
              <a:t>全文索引都支持，注意：InnoDB从5.6版本开始支持；数据量大并发量大时，会导致小量请求占用大量数据库资源，应该搭建独立的索引服务</a:t>
            </a:r>
          </a:p>
          <a:p>
            <a:pPr marL="426720" indent="-426720" defTabSz="560705">
              <a:spcBef>
                <a:spcPts val="4000"/>
              </a:spcBef>
              <a:defRPr sz="2495"/>
            </a:pPr>
            <a:r>
              <a:t>事务：InnoDB支持事务，MyISAM不支持事务</a:t>
            </a:r>
          </a:p>
          <a:p>
            <a:pPr marL="426720" indent="-426720" defTabSz="560705">
              <a:spcBef>
                <a:spcPts val="4000"/>
              </a:spcBef>
              <a:defRPr sz="2495"/>
            </a:pPr>
            <a:r>
              <a:t>行锁与表锁：InnoDB可以支持行锁，MyISAM只支持表锁。InnoDB采用细粒度锁，高并发下性能优异，MyISAM容易死锁</a:t>
            </a:r>
          </a:p>
        </p:txBody>
      </p:sp>
      <p:sp>
        <p:nvSpPr>
          <p:cNvPr id="130" name="结论：应使用InnoDB，提供行锁，能提高并发；提供事务，能保证数据一致性"/>
          <p:cNvSpPr txBox="1"/>
          <p:nvPr/>
        </p:nvSpPr>
        <p:spPr>
          <a:xfrm>
            <a:off x="1054811" y="8080771"/>
            <a:ext cx="1064117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结论：应使用InnoDB，提供行锁，能提高并发；提供事务，能保证数据一致性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数据库索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数据库索引</a:t>
            </a:r>
          </a:p>
        </p:txBody>
      </p:sp>
      <p:sp>
        <p:nvSpPr>
          <p:cNvPr id="133" name="数据库为什么要设计索引？加快数据查询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数据库为什么要设计索引？</a:t>
            </a:r>
            <a:r>
              <a:rPr sz="2400"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宋体" panose="02010600030101010101" charset="-122"/>
              </a:rPr>
              <a:t>加快数据查询</a:t>
            </a:r>
            <a:endParaRPr sz="3000">
              <a:latin typeface="宋体" panose="02010600030101010101" charset="-122"/>
              <a:ea typeface="宋体" panose="02010600030101010101" charset="-122"/>
              <a:cs typeface="宋体" panose="02010600030101010101" charset="-122"/>
              <a:sym typeface="宋体" panose="02010600030101010101" charset="-122"/>
            </a:endParaRPr>
          </a:p>
          <a:p>
            <a:r>
              <a:t>哈希(hash)比树(tree)更快，索引结构为什么要设计成树型？</a:t>
            </a:r>
            <a:br/>
            <a:r>
              <a:rPr sz="2400"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宋体" panose="02010600030101010101" charset="-122"/>
              </a:rPr>
              <a:t>设计成树形，和SQL的需求相关，Hash只适合单行查找，范围查找(&gt;、&lt;、between、in)、模糊查找(like)、排序、分组等需求难以满足</a:t>
            </a:r>
            <a:endParaRPr sz="3000">
              <a:latin typeface="宋体" panose="02010600030101010101" charset="-122"/>
              <a:ea typeface="宋体" panose="02010600030101010101" charset="-122"/>
              <a:cs typeface="宋体" panose="02010600030101010101" charset="-122"/>
              <a:sym typeface="宋体" panose="02010600030101010101" charset="-122"/>
            </a:endParaRPr>
          </a:p>
          <a:p>
            <a:r>
              <a:t>数据库索引为什么使用B+树？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ds_bplus_tree2.jpg" descr="ds_bplus_tree2.jpg"/>
          <p:cNvPicPr>
            <a:picLocks noChangeAspect="1"/>
          </p:cNvPicPr>
          <p:nvPr>
            <p:ph type="pic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6058857" y="2996275"/>
            <a:ext cx="7067818" cy="4556324"/>
          </a:xfrm>
          <a:prstGeom prst="rect">
            <a:avLst/>
          </a:prstGeom>
        </p:spPr>
      </p:pic>
      <p:sp>
        <p:nvSpPr>
          <p:cNvPr id="136" name="B+树索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B+树索引</a:t>
            </a:r>
          </a:p>
        </p:txBody>
      </p:sp>
      <p:sp>
        <p:nvSpPr>
          <p:cNvPr id="137" name="说明：箭头线串联起各磁盘快，数字表示数据项，P和Q表示指向磁盘指针…"/>
          <p:cNvSpPr txBox="1"/>
          <p:nvPr>
            <p:ph type="body" sz="half" idx="1"/>
          </p:nvPr>
        </p:nvSpPr>
        <p:spPr>
          <a:xfrm>
            <a:off x="863600" y="2590800"/>
            <a:ext cx="5334000" cy="6286500"/>
          </a:xfrm>
          <a:prstGeom prst="rect">
            <a:avLst/>
          </a:prstGeom>
        </p:spPr>
        <p:txBody>
          <a:bodyPr/>
          <a:lstStyle/>
          <a:p>
            <a:pPr marL="301625" indent="-301625" defTabSz="513715">
              <a:spcBef>
                <a:spcPts val="2800"/>
              </a:spcBef>
              <a:defRPr sz="2290"/>
            </a:pPr>
            <a:r>
              <a:t>说明：箭头线串联起各磁盘快，数字表示数据项，P和Q表示指向磁盘指针</a:t>
            </a:r>
          </a:p>
          <a:p>
            <a:pPr marL="301625" indent="-301625" defTabSz="513715">
              <a:spcBef>
                <a:spcPts val="2800"/>
              </a:spcBef>
              <a:defRPr sz="2290"/>
            </a:pPr>
            <a:r>
              <a:t>结构特点：M叉搜索树，能大大降低树的高度；利用非叶子结点存储若干key，数据量小，适合内存存储；叶子结点存储若干行数据，数据量大需磁盘存储</a:t>
            </a:r>
          </a:p>
          <a:p>
            <a:pPr marL="301625" indent="-301625" defTabSz="513715">
              <a:spcBef>
                <a:spcPts val="2800"/>
              </a:spcBef>
              <a:defRPr sz="2290"/>
            </a:pPr>
            <a:r>
              <a:t>优势：索引和数据都能充分利用磁盘预读，按页读取并缓存，降低IO次数，提高效率；叶子之间，增加了链表，获取所有节点，不再需要中序遍历，如：范围查找，定位min与max之后，中间叶子节点，就是结果集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主键索引和普通索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主键索引和普通索引</a:t>
            </a:r>
          </a:p>
        </p:txBody>
      </p:sp>
      <p:sp>
        <p:nvSpPr>
          <p:cNvPr id="140" name="主键索引（主索引），叶子节点，存储主键和对应行记录（而不是指针），索引与行记录存储在一起，又叫聚集索引…"/>
          <p:cNvSpPr txBox="1"/>
          <p:nvPr>
            <p:ph type="body" sz="half" idx="1"/>
          </p:nvPr>
        </p:nvSpPr>
        <p:spPr>
          <a:xfrm>
            <a:off x="419100" y="2597150"/>
            <a:ext cx="5334000" cy="6286500"/>
          </a:xfrm>
          <a:prstGeom prst="rect">
            <a:avLst/>
          </a:prstGeom>
        </p:spPr>
        <p:txBody>
          <a:bodyPr/>
          <a:lstStyle/>
          <a:p>
            <a:pPr marL="318770" indent="-318770" defTabSz="542925">
              <a:spcBef>
                <a:spcPts val="2900"/>
              </a:spcBef>
              <a:defRPr sz="2420"/>
            </a:pPr>
            <a:r>
              <a:t>主键索引（主索引），叶子节点，存储主键和对应行记录（而不是指针），索引与行记录存储在一起，又叫聚集索引</a:t>
            </a:r>
          </a:p>
          <a:p>
            <a:pPr marL="318770" indent="-318770" defTabSz="542925">
              <a:spcBef>
                <a:spcPts val="2900"/>
              </a:spcBef>
              <a:defRPr sz="2420"/>
            </a:pPr>
            <a:r>
              <a:t>普通索引（辅助索引），叶子节点，只存储主键，查询时先找到主键值，在使用主键走聚集索引找到行记录</a:t>
            </a:r>
          </a:p>
          <a:p>
            <a:pPr marL="318770" indent="-318770" defTabSz="542925">
              <a:spcBef>
                <a:spcPts val="2900"/>
              </a:spcBef>
              <a:defRPr sz="2420"/>
            </a:pPr>
            <a:r>
              <a:t>表必须要有唯一聚集索引；不建议使用较长的列做主键，会导致普通索引过于庞大；建议使用趋势递增的key做主键，更利于维护索引和行记录间移动</a:t>
            </a:r>
          </a:p>
        </p:txBody>
      </p:sp>
      <p:pic>
        <p:nvPicPr>
          <p:cNvPr id="141" name="ds_bplus_tree_index4.jpg" descr="ds_bplus_tree_index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8645" y="5765800"/>
            <a:ext cx="7050510" cy="37973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2" name="ds_bplus_tree_index3.jpg" descr="ds_bplus_tree_index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045" y="2276340"/>
            <a:ext cx="7050510" cy="359744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InnoDB 架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InnoDB 架构</a:t>
            </a:r>
          </a:p>
        </p:txBody>
      </p:sp>
      <p:pic>
        <p:nvPicPr>
          <p:cNvPr id="145" name="innodb-architecture.png" descr="innodb-architectur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5600" y="2559050"/>
            <a:ext cx="8890000" cy="6819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缓冲池（Buffer Pool），加速读请求，避免每次数据访问都进行磁盘IO…"/>
          <p:cNvSpPr txBox="1"/>
          <p:nvPr/>
        </p:nvSpPr>
        <p:spPr>
          <a:xfrm>
            <a:off x="574328" y="2491391"/>
            <a:ext cx="3534569" cy="395801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  <a:defRPr sz="1800"/>
            </a:pPr>
            <a:r>
              <a:t>缓冲池（Buffer Pool），加速读请求，避免每次数据访问都进行磁盘IO</a:t>
            </a:r>
          </a:p>
          <a:p>
            <a:pPr marL="228600" indent="-228600" algn="l">
              <a:buSzPct val="100000"/>
              <a:buChar char="•"/>
              <a:defRPr sz="1800"/>
            </a:pPr>
            <a:r>
              <a:t>写缓冲（Change Buffer），加速写请求，避免每次写入都进行磁盘IO</a:t>
            </a:r>
          </a:p>
          <a:p>
            <a:pPr marL="228600" indent="-228600" algn="l">
              <a:buSzPct val="100000"/>
              <a:buChar char="•"/>
              <a:defRPr sz="1800"/>
            </a:pPr>
            <a:r>
              <a:t>自适应哈希索引（Adaptive Hash Index），加速读请求，减少索引查询的寻路路径</a:t>
            </a:r>
          </a:p>
          <a:p>
            <a:pPr marL="228600" indent="-228600" algn="l">
              <a:buSzPct val="100000"/>
              <a:buChar char="•"/>
              <a:defRPr sz="1800"/>
            </a:pPr>
            <a:r>
              <a:t>日志缓冲（Log Buffer），随机写优化为顺序写，次次写优化为批量写</a:t>
            </a:r>
          </a:p>
        </p:txBody>
      </p:sp>
      <p:sp>
        <p:nvSpPr>
          <p:cNvPr id="147" name="内存结构"/>
          <p:cNvSpPr txBox="1"/>
          <p:nvPr/>
        </p:nvSpPr>
        <p:spPr>
          <a:xfrm>
            <a:off x="483542" y="2051050"/>
            <a:ext cx="13335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内存结构</a:t>
            </a:r>
          </a:p>
        </p:txBody>
      </p:sp>
      <p:sp>
        <p:nvSpPr>
          <p:cNvPr id="148" name="磁盘结构"/>
          <p:cNvSpPr txBox="1"/>
          <p:nvPr/>
        </p:nvSpPr>
        <p:spPr>
          <a:xfrm>
            <a:off x="438150" y="6546850"/>
            <a:ext cx="13335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磁盘结构</a:t>
            </a:r>
          </a:p>
        </p:txBody>
      </p:sp>
      <p:sp>
        <p:nvSpPr>
          <p:cNvPr id="149" name="表空间（Tablespace），用于存放所有数据…"/>
          <p:cNvSpPr txBox="1"/>
          <p:nvPr/>
        </p:nvSpPr>
        <p:spPr>
          <a:xfrm>
            <a:off x="528935" y="6994103"/>
            <a:ext cx="3534569" cy="26681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  <a:defRPr sz="1800"/>
            </a:pPr>
            <a:r>
              <a:t>表空间（Tablespace），用于存放所有数据</a:t>
            </a:r>
          </a:p>
          <a:p>
            <a:pPr marL="228600" indent="-228600" algn="l">
              <a:buSzPct val="100000"/>
              <a:buChar char="•"/>
              <a:defRPr sz="1800"/>
            </a:pPr>
            <a:r>
              <a:t>回滚日志（Undo Log），用于数据回滚，保障未提交事务不会对数据库的ACID产生影响</a:t>
            </a:r>
          </a:p>
          <a:p>
            <a:pPr marL="228600" indent="-228600" algn="l">
              <a:buSzPct val="100000"/>
              <a:buChar char="•"/>
              <a:defRPr sz="1800"/>
            </a:pPr>
            <a:r>
              <a:t>重做日志（Redo Log），数据库从崩溃中恢复后重做，保障已提交事务的ACID特性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VCC多版本并发控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MVCC多版本并发控制</a:t>
            </a:r>
          </a:p>
        </p:txBody>
      </p:sp>
      <p:pic>
        <p:nvPicPr>
          <p:cNvPr id="15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650" y="3568700"/>
            <a:ext cx="9207500" cy="30099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3300</Words>
  <Application>WPS 演示</Application>
  <PresentationFormat/>
  <Paragraphs>129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方正书宋_GBK</vt:lpstr>
      <vt:lpstr>Wingdings</vt:lpstr>
      <vt:lpstr>Helvetica Neue</vt:lpstr>
      <vt:lpstr>Helvetica Neue Medium</vt:lpstr>
      <vt:lpstr>Thonburi</vt:lpstr>
      <vt:lpstr>Helvetica Neue Light</vt:lpstr>
      <vt:lpstr>Helvetica Neue Thin</vt:lpstr>
      <vt:lpstr>Helvetica Light</vt:lpstr>
      <vt:lpstr>宋体</vt:lpstr>
      <vt:lpstr>Helvetica</vt:lpstr>
      <vt:lpstr>微软雅黑</vt:lpstr>
      <vt:lpstr>Arial Unicode MS</vt:lpstr>
      <vt:lpstr>汉仪书宋二KW</vt:lpstr>
      <vt:lpstr>White</vt:lpstr>
      <vt:lpstr>MySQL InnoDB介绍</vt:lpstr>
      <vt:lpstr>思考！</vt:lpstr>
      <vt:lpstr>MySQL 架构概览</vt:lpstr>
      <vt:lpstr>InnoDB VS MyISAM</vt:lpstr>
      <vt:lpstr>数据库索引</vt:lpstr>
      <vt:lpstr>B+树索引</vt:lpstr>
      <vt:lpstr>主键索引和普通索引</vt:lpstr>
      <vt:lpstr>InnoDB 架构</vt:lpstr>
      <vt:lpstr>MVCC多版本并发控制</vt:lpstr>
      <vt:lpstr>Undo Log</vt:lpstr>
      <vt:lpstr>Redo Log</vt:lpstr>
      <vt:lpstr>四种事务隔离级别</vt:lpstr>
      <vt:lpstr>锁机制概览</vt:lpstr>
      <vt:lpstr>总结</vt:lpstr>
      <vt:lpstr>扩展阅读</vt:lpstr>
      <vt:lpstr>QA &amp; 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InnoDB介绍</dc:title>
  <dc:creator/>
  <cp:lastModifiedBy>刘小军</cp:lastModifiedBy>
  <cp:revision>1</cp:revision>
  <dcterms:created xsi:type="dcterms:W3CDTF">2019-12-02T02:06:28Z</dcterms:created>
  <dcterms:modified xsi:type="dcterms:W3CDTF">2019-12-02T02:06:28Z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2052-1.7.0.2619</vt:lpwstr>
  </property>
</Properties>
</file>