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8" r:id="rId6"/>
    <p:sldId id="265" r:id="rId7"/>
    <p:sldId id="269" r:id="rId8"/>
    <p:sldId id="264" r:id="rId9"/>
    <p:sldId id="263" r:id="rId10"/>
    <p:sldId id="262" r:id="rId11"/>
    <p:sldId id="261" r:id="rId12"/>
    <p:sldId id="270" r:id="rId13"/>
    <p:sldId id="260" r:id="rId14"/>
    <p:sldId id="259" r:id="rId15"/>
    <p:sldId id="267" r:id="rId16"/>
  </p:sldIdLst>
  <p:sldSz cx="9144000" cy="5143500" type="screen16x9"/>
  <p:notesSz cx="6858000" cy="9144000"/>
  <p:defaultTextStyle>
    <a:defPPr>
      <a:defRPr lang="zh-CN"/>
    </a:defPPr>
    <a:lvl1pPr marL="0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0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1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0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1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1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61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22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81" algn="l" defTabSz="8163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9132-0205-43CA-828F-24E93AD9CCD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74D0F-C816-4D16-B9A7-5DCBDBCC7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1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4D0F-C816-4D16-B9A7-5DCBDBCC73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4D0F-C816-4D16-B9A7-5DCBDBCC73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5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4D0F-C816-4D16-B9A7-5DCBDBCC73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4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223"/>
            <a:ext cx="9144793" cy="5143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B8761B7-4784-4E92-B446-F659D78966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147A465-F77D-485A-B098-0F9F7D68A1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kai01/xiaokai01.github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xiaokai01.github.io/book_bi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552" y="1419622"/>
            <a:ext cx="7917340" cy="1243850"/>
            <a:chOff x="539552" y="1419622"/>
            <a:chExt cx="7917340" cy="1243850"/>
          </a:xfrm>
        </p:grpSpPr>
        <p:sp>
          <p:nvSpPr>
            <p:cNvPr id="5" name="稻壳儿搜索【幻雨工作室】_1"/>
            <p:cNvSpPr txBox="1"/>
            <p:nvPr/>
          </p:nvSpPr>
          <p:spPr>
            <a:xfrm>
              <a:off x="539552" y="1419622"/>
              <a:ext cx="7859272" cy="544094"/>
            </a:xfrm>
            <a:prstGeom prst="rect">
              <a:avLst/>
            </a:prstGeom>
            <a:noFill/>
          </p:spPr>
          <p:txBody>
            <a:bodyPr wrap="none" lIns="81632" tIns="40816" rIns="81632" bIns="40816" rtlCol="0">
              <a:spAutoFit/>
            </a:bodyPr>
            <a:lstStyle>
              <a:defPPr>
                <a:defRPr lang="zh-CN"/>
              </a:defPPr>
              <a:lvl1pPr algn="ctr">
                <a:defRPr sz="8800">
                  <a:solidFill>
                    <a:schemeClr val="bg1"/>
                  </a:solidFill>
                  <a:effectLst>
                    <a:outerShdw blurRad="63500" sx="107000" sy="107000" algn="ctr" rotWithShape="0">
                      <a:prstClr val="black">
                        <a:alpha val="40000"/>
                      </a:prstClr>
                    </a:outerShdw>
                  </a:effectLst>
                  <a:latin typeface="禹卫书法行书简体" panose="02000603000000000000" pitchFamily="2" charset="-122"/>
                  <a:ea typeface="禹卫书法行书简体" panose="02000603000000000000" pitchFamily="2" charset="-122"/>
                </a:defRPr>
              </a:lvl1pPr>
            </a:lstStyle>
            <a:p>
              <a:pPr>
                <a:defRPr/>
              </a:pPr>
              <a:r>
                <a:rPr lang="zh-CN" altLang="en-US" sz="3000" dirty="0">
                  <a:effectLst/>
                </a:rPr>
                <a:t>第二届瑞翼杯“数据之美”技术应用挑战大赛</a:t>
              </a:r>
              <a:endParaRPr lang="en-US" altLang="ko-KR" sz="3000" dirty="0">
                <a:effectLst/>
              </a:endParaRPr>
            </a:p>
          </p:txBody>
        </p:sp>
        <p:sp>
          <p:nvSpPr>
            <p:cNvPr id="6" name="稻壳儿搜索【幻雨工作室】_1"/>
            <p:cNvSpPr txBox="1"/>
            <p:nvPr/>
          </p:nvSpPr>
          <p:spPr>
            <a:xfrm>
              <a:off x="3059832" y="2211711"/>
              <a:ext cx="5397060" cy="451761"/>
            </a:xfrm>
            <a:prstGeom prst="rect">
              <a:avLst/>
            </a:prstGeom>
            <a:noFill/>
          </p:spPr>
          <p:txBody>
            <a:bodyPr wrap="none" lIns="81632" tIns="40816" rIns="81632" bIns="40816" rtlCol="0">
              <a:spAutoFit/>
            </a:bodyPr>
            <a:lstStyle>
              <a:defPPr>
                <a:defRPr lang="zh-CN"/>
              </a:defPPr>
              <a:lvl1pPr algn="ctr">
                <a:defRPr sz="8800">
                  <a:solidFill>
                    <a:schemeClr val="bg1"/>
                  </a:solidFill>
                  <a:effectLst>
                    <a:outerShdw blurRad="63500" sx="107000" sy="107000" algn="ctr" rotWithShape="0">
                      <a:prstClr val="black">
                        <a:alpha val="40000"/>
                      </a:prstClr>
                    </a:outerShdw>
                  </a:effectLst>
                  <a:latin typeface="禹卫书法行书简体" panose="02000603000000000000" pitchFamily="2" charset="-122"/>
                  <a:ea typeface="禹卫书法行书简体" panose="02000603000000000000" pitchFamily="2" charset="-122"/>
                </a:defRPr>
              </a:lvl1pPr>
            </a:lstStyle>
            <a:p>
              <a:pPr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effectLst/>
                </a:rPr>
                <a:t>--- </a:t>
              </a:r>
              <a:r>
                <a:rPr lang="zh-CN" altLang="en-US" sz="2400" dirty="0" smtClean="0">
                  <a:solidFill>
                    <a:prstClr val="white"/>
                  </a:solidFill>
                  <a:effectLst/>
                </a:rPr>
                <a:t>河南城建学院图书馆借阅信息分析</a:t>
              </a:r>
              <a:endParaRPr lang="en-US" altLang="ko-KR" sz="240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7" name="稻壳儿搜索【幻雨工作室】_1"/>
          <p:cNvSpPr txBox="1"/>
          <p:nvPr/>
        </p:nvSpPr>
        <p:spPr>
          <a:xfrm>
            <a:off x="4716017" y="3651870"/>
            <a:ext cx="3858177" cy="913426"/>
          </a:xfrm>
          <a:prstGeom prst="rect">
            <a:avLst/>
          </a:prstGeom>
          <a:noFill/>
        </p:spPr>
        <p:txBody>
          <a:bodyPr wrap="none" lIns="81632" tIns="40816" rIns="81632" bIns="40816" rtlCol="0">
            <a:sp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ffectLst>
                  <a:outerShdw blurRad="63500" sx="107000" sy="107000" algn="ctr" rotWithShape="0">
                    <a:prstClr val="black">
                      <a:alpha val="40000"/>
                    </a:prst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</a:defRPr>
            </a:lvl1pPr>
          </a:lstStyle>
          <a:p>
            <a:pPr algn="l">
              <a:defRPr/>
            </a:pPr>
            <a:r>
              <a:rPr lang="zh-CN" altLang="en-US" sz="1800" dirty="0" smtClean="0">
                <a:solidFill>
                  <a:prstClr val="white"/>
                </a:solidFill>
                <a:effectLst/>
                <a:latin typeface="Adobe 仿宋 Std R" pitchFamily="18" charset="-122"/>
                <a:ea typeface="Adobe 仿宋 Std R" pitchFamily="18" charset="-122"/>
              </a:rPr>
              <a:t>团队名称：</a:t>
            </a:r>
            <a:r>
              <a:rPr lang="en-US" altLang="zh-CN" sz="1800" dirty="0" smtClean="0">
                <a:solidFill>
                  <a:prstClr val="white"/>
                </a:solidFill>
                <a:effectLst/>
                <a:latin typeface="Adobe 仿宋 Std R" pitchFamily="18" charset="-122"/>
                <a:ea typeface="Adobe 仿宋 Std R" pitchFamily="18" charset="-122"/>
              </a:rPr>
              <a:t>data—330</a:t>
            </a:r>
          </a:p>
          <a:p>
            <a:pPr algn="l">
              <a:defRPr/>
            </a:pPr>
            <a:endParaRPr lang="en-US" altLang="zh-CN" sz="1800" dirty="0" smtClean="0">
              <a:solidFill>
                <a:prstClr val="white"/>
              </a:solidFill>
              <a:effectLst/>
              <a:latin typeface="Adobe 仿宋 Std R" pitchFamily="18" charset="-122"/>
              <a:ea typeface="Adobe 仿宋 Std R" pitchFamily="18" charset="-122"/>
            </a:endParaRPr>
          </a:p>
          <a:p>
            <a:pPr algn="l">
              <a:defRPr/>
            </a:pPr>
            <a:r>
              <a:rPr lang="zh-CN" altLang="en-US" sz="1800" dirty="0" smtClean="0">
                <a:solidFill>
                  <a:prstClr val="white"/>
                </a:solidFill>
                <a:effectLst/>
                <a:latin typeface="Adobe 仿宋 Std R" pitchFamily="18" charset="-122"/>
                <a:ea typeface="Adobe 仿宋 Std R" pitchFamily="18" charset="-122"/>
              </a:rPr>
              <a:t>团队成员：贾志凯、常忠豪、闻恒志</a:t>
            </a:r>
            <a:endParaRPr lang="en-US" altLang="zh-CN" sz="1800" dirty="0" smtClean="0">
              <a:solidFill>
                <a:prstClr val="white"/>
              </a:solidFill>
              <a:effectLst/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35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3911" y="216318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1027376" y="253652"/>
            <a:ext cx="498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Apriori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r>
              <a:rPr lang="zh-CN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模型分析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49" name="组合 2048"/>
          <p:cNvGrpSpPr/>
          <p:nvPr/>
        </p:nvGrpSpPr>
        <p:grpSpPr>
          <a:xfrm>
            <a:off x="917817" y="822743"/>
            <a:ext cx="7704856" cy="3909246"/>
            <a:chOff x="917817" y="822743"/>
            <a:chExt cx="7704856" cy="3909246"/>
          </a:xfrm>
        </p:grpSpPr>
        <p:sp>
          <p:nvSpPr>
            <p:cNvPr id="29" name="矩形 28"/>
            <p:cNvSpPr/>
            <p:nvPr/>
          </p:nvSpPr>
          <p:spPr>
            <a:xfrm>
              <a:off x="917817" y="822743"/>
              <a:ext cx="7704856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00" dirty="0"/>
                <a:t>原理：如果某个项集是频繁项集，那么它所有的子集也是频繁的。即如果 </a:t>
              </a:r>
              <a:r>
                <a:rPr lang="en-US" altLang="zh-CN" sz="1300" dirty="0"/>
                <a:t>{0,1} </a:t>
              </a:r>
              <a:r>
                <a:rPr lang="zh-CN" altLang="en-US" sz="1300" dirty="0"/>
                <a:t>是频繁的，那么 </a:t>
              </a:r>
              <a:r>
                <a:rPr lang="en-US" altLang="zh-CN" sz="1300" dirty="0"/>
                <a:t>{0}, {1} </a:t>
              </a:r>
              <a:r>
                <a:rPr lang="zh-CN" altLang="en-US" sz="1300" dirty="0"/>
                <a:t>也一定是频繁的。频繁项集：经常出现在一块的物品的集合关联规则：暗示两种物品之间可能存在很强的关系。</a:t>
              </a:r>
            </a:p>
            <a:p>
              <a:r>
                <a:rPr lang="zh-CN" altLang="en-US" sz="1300" dirty="0"/>
                <a:t>两个基本指标：支持度，置信</a:t>
              </a:r>
              <a:r>
                <a:rPr lang="zh-CN" altLang="en-US" sz="1300" dirty="0" smtClean="0"/>
                <a:t>度</a:t>
              </a:r>
              <a:endParaRPr lang="en-US" altLang="zh-CN" sz="1300" dirty="0" smtClean="0"/>
            </a:p>
            <a:p>
              <a:endParaRPr lang="en-US" altLang="zh-CN" sz="1300" dirty="0" smtClean="0"/>
            </a:p>
            <a:p>
              <a:r>
                <a:rPr lang="zh-CN" altLang="en-US" sz="1300" dirty="0"/>
                <a:t>频繁项集是指那些经常出现在一起的物品，例如</a:t>
              </a:r>
              <a:r>
                <a:rPr lang="en-US" altLang="zh-CN" sz="1300" dirty="0"/>
                <a:t>{[《</a:t>
              </a:r>
              <a:r>
                <a:rPr lang="zh-CN" altLang="en-US" sz="1300" dirty="0"/>
                <a:t>轻松学</a:t>
              </a:r>
              <a:r>
                <a:rPr lang="en-US" altLang="zh-CN" sz="1300" dirty="0"/>
                <a:t>Linux</a:t>
              </a:r>
              <a:r>
                <a:rPr lang="zh-CN" altLang="en-US" sz="1300" dirty="0"/>
                <a:t>编程</a:t>
              </a:r>
              <a:r>
                <a:rPr lang="en-US" altLang="zh-CN" sz="1300" dirty="0"/>
                <a:t>》, 《Linux</a:t>
              </a:r>
              <a:r>
                <a:rPr lang="zh-CN" altLang="en-US" sz="1300" dirty="0"/>
                <a:t>入门与实战经典</a:t>
              </a:r>
              <a:r>
                <a:rPr lang="en-US" altLang="zh-CN" sz="1300" dirty="0"/>
                <a:t>》,《7</a:t>
              </a:r>
              <a:r>
                <a:rPr lang="zh-CN" altLang="en-US" sz="1300" dirty="0"/>
                <a:t>天精通</a:t>
              </a:r>
              <a:r>
                <a:rPr lang="en-US" altLang="zh-CN" sz="1300" dirty="0"/>
                <a:t>HTML +CSS </a:t>
              </a:r>
              <a:r>
                <a:rPr lang="zh-CN" altLang="en-US" sz="1300" dirty="0"/>
                <a:t>网页设计</a:t>
              </a:r>
              <a:r>
                <a:rPr lang="en-US" altLang="zh-CN" sz="1300" dirty="0"/>
                <a:t>》],[[《Linux</a:t>
              </a:r>
              <a:r>
                <a:rPr lang="zh-CN" altLang="en-US" sz="1300" dirty="0"/>
                <a:t>入门与实战经典</a:t>
              </a:r>
              <a:r>
                <a:rPr lang="en-US" altLang="zh-CN" sz="1300" dirty="0"/>
                <a:t>》, 《Linux C</a:t>
              </a:r>
              <a:r>
                <a:rPr lang="zh-CN" altLang="en-US" sz="1300" dirty="0"/>
                <a:t>程序设计王者归来</a:t>
              </a:r>
              <a:r>
                <a:rPr lang="en-US" altLang="zh-CN" sz="1300" dirty="0"/>
                <a:t>》,《 Linux</a:t>
              </a:r>
              <a:r>
                <a:rPr lang="zh-CN" altLang="en-US" sz="1300" dirty="0"/>
                <a:t>从入门到精通</a:t>
              </a:r>
              <a:r>
                <a:rPr lang="en-US" altLang="zh-CN" sz="1300" dirty="0"/>
                <a:t>》]}</a:t>
              </a:r>
              <a:r>
                <a:rPr lang="zh-CN" altLang="en-US" sz="1300" dirty="0"/>
                <a:t>，从上面的数据集中也可以找到</a:t>
              </a:r>
              <a:r>
                <a:rPr lang="en-US" altLang="zh-CN" sz="1300" dirty="0"/>
                <a:t>《Linux</a:t>
              </a:r>
              <a:r>
                <a:rPr lang="zh-CN" altLang="en-US" sz="1300" dirty="0"/>
                <a:t>入门与实战经典</a:t>
              </a:r>
              <a:r>
                <a:rPr lang="en-US" altLang="zh-CN" sz="1300" dirty="0"/>
                <a:t>》-&gt;《</a:t>
              </a:r>
              <a:r>
                <a:rPr lang="zh-CN" altLang="en-US" sz="1300" dirty="0"/>
                <a:t>轻松学</a:t>
              </a:r>
              <a:r>
                <a:rPr lang="en-US" altLang="zh-CN" sz="1300" dirty="0"/>
                <a:t>Linux</a:t>
              </a:r>
              <a:r>
                <a:rPr lang="zh-CN" altLang="en-US" sz="1300" dirty="0"/>
                <a:t>编程</a:t>
              </a:r>
              <a:r>
                <a:rPr lang="en-US" altLang="zh-CN" sz="1300" dirty="0"/>
                <a:t>》</a:t>
              </a:r>
              <a:r>
                <a:rPr lang="zh-CN" altLang="en-US" sz="1300" dirty="0"/>
                <a:t>的关联规则，这意味着有人借阅了</a:t>
              </a:r>
              <a:r>
                <a:rPr lang="en-US" altLang="zh-CN" sz="1300" dirty="0"/>
                <a:t>《Linux</a:t>
              </a:r>
              <a:r>
                <a:rPr lang="zh-CN" altLang="en-US" sz="1300" dirty="0"/>
                <a:t>入门与实战经典</a:t>
              </a:r>
              <a:r>
                <a:rPr lang="en-US" altLang="zh-CN" sz="1300" dirty="0"/>
                <a:t>》</a:t>
              </a:r>
              <a:r>
                <a:rPr lang="zh-CN" altLang="en-US" sz="1300" dirty="0"/>
                <a:t>，那很有可能他也会借阅</a:t>
              </a:r>
              <a:r>
                <a:rPr lang="en-US" altLang="zh-CN" sz="1300" dirty="0"/>
                <a:t>《</a:t>
              </a:r>
              <a:r>
                <a:rPr lang="zh-CN" altLang="en-US" sz="1300" dirty="0"/>
                <a:t>轻松学</a:t>
              </a:r>
              <a:r>
                <a:rPr lang="en-US" altLang="zh-CN" sz="1300" dirty="0"/>
                <a:t>Linux</a:t>
              </a:r>
              <a:r>
                <a:rPr lang="zh-CN" altLang="en-US" sz="1300" dirty="0"/>
                <a:t>编程</a:t>
              </a:r>
              <a:r>
                <a:rPr lang="en-US" altLang="zh-CN" sz="1300" dirty="0" smtClean="0"/>
                <a:t>》</a:t>
              </a:r>
              <a:endParaRPr lang="zh-CN" altLang="en-US" sz="1300" dirty="0"/>
            </a:p>
          </p:txBody>
        </p:sp>
        <p:grpSp>
          <p:nvGrpSpPr>
            <p:cNvPr id="2048" name="组合 2047"/>
            <p:cNvGrpSpPr/>
            <p:nvPr/>
          </p:nvGrpSpPr>
          <p:grpSpPr>
            <a:xfrm>
              <a:off x="995862" y="2826052"/>
              <a:ext cx="7536577" cy="1905937"/>
              <a:chOff x="1009151" y="2734135"/>
              <a:chExt cx="7247250" cy="149271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009151" y="2859782"/>
                <a:ext cx="1130809" cy="1163611"/>
                <a:chOff x="1009151" y="2859782"/>
                <a:chExt cx="1548021" cy="1651345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027376" y="2859782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84576" y="2859782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907704" y="2872455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484576" y="4295006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D</a:t>
                  </a:r>
                  <a:endParaRPr lang="zh-CN" altLang="en-US" b="1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027376" y="3322728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027376" y="3807369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009151" y="4295103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484576" y="3807369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2023832" y="3821320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84576" y="3336218"/>
                  <a:ext cx="232256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2372275" y="2873636"/>
                  <a:ext cx="184897" cy="2148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375756" y="2734135"/>
                <a:ext cx="2376264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00" dirty="0" smtClean="0"/>
                  <a:t>支持度：</a:t>
                </a:r>
                <a:endParaRPr lang="en-US" altLang="zh-CN" sz="1300" dirty="0" smtClean="0"/>
              </a:p>
              <a:p>
                <a:r>
                  <a:rPr lang="en-US" altLang="zh-CN" sz="1300" dirty="0" smtClean="0"/>
                  <a:t>A</a:t>
                </a:r>
                <a:r>
                  <a:rPr lang="zh-CN" altLang="en-US" sz="1300" dirty="0" smtClean="0"/>
                  <a:t>的支持度：</a:t>
                </a:r>
                <a:r>
                  <a:rPr lang="en-US" altLang="zh-CN" sz="1300" dirty="0" smtClean="0"/>
                  <a:t>3/4</a:t>
                </a:r>
              </a:p>
              <a:p>
                <a:r>
                  <a:rPr lang="en-US" altLang="zh-CN" sz="1300" dirty="0" smtClean="0"/>
                  <a:t>B</a:t>
                </a:r>
                <a:r>
                  <a:rPr lang="zh-CN" altLang="en-US" sz="1300" dirty="0" smtClean="0"/>
                  <a:t>的</a:t>
                </a:r>
                <a:r>
                  <a:rPr lang="zh-CN" altLang="en-US" sz="1300" dirty="0"/>
                  <a:t>支持</a:t>
                </a:r>
                <a:r>
                  <a:rPr lang="zh-CN" altLang="en-US" sz="1300" dirty="0" smtClean="0"/>
                  <a:t>度：</a:t>
                </a:r>
                <a:r>
                  <a:rPr lang="en-US" altLang="zh-CN" sz="1300" dirty="0" smtClean="0"/>
                  <a:t>3/4</a:t>
                </a:r>
              </a:p>
              <a:p>
                <a:r>
                  <a:rPr lang="en-US" altLang="zh-CN" sz="1300" dirty="0" smtClean="0"/>
                  <a:t>BC</a:t>
                </a:r>
                <a:r>
                  <a:rPr lang="zh-CN" altLang="en-US" sz="1300" dirty="0" smtClean="0"/>
                  <a:t>的支持度：</a:t>
                </a:r>
                <a:r>
                  <a:rPr lang="en-US" altLang="zh-CN" sz="1300" dirty="0" smtClean="0"/>
                  <a:t>1/2</a:t>
                </a:r>
              </a:p>
              <a:p>
                <a:r>
                  <a:rPr lang="en-US" altLang="zh-CN" sz="1300" dirty="0" smtClean="0"/>
                  <a:t>….</a:t>
                </a:r>
              </a:p>
              <a:p>
                <a:r>
                  <a:rPr lang="zh-CN" altLang="en-US" sz="1300" dirty="0" smtClean="0"/>
                  <a:t>注：通过定义</a:t>
                </a:r>
                <a:r>
                  <a:rPr lang="zh-CN" altLang="en-US" sz="1300" dirty="0"/>
                  <a:t>一个最小支持度，只保留最小支持度的</a:t>
                </a:r>
                <a:r>
                  <a:rPr lang="zh-CN" altLang="en-US" sz="1300" dirty="0" smtClean="0"/>
                  <a:t>项集</a:t>
                </a:r>
                <a:endParaRPr lang="en-US" altLang="zh-CN" sz="13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8009" y="2804631"/>
                <a:ext cx="352839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00" b="1" dirty="0"/>
                  <a:t>置信</a:t>
                </a:r>
                <a:r>
                  <a:rPr lang="zh-CN" altLang="en-US" sz="1300" b="1" dirty="0" smtClean="0"/>
                  <a:t>度：</a:t>
                </a:r>
                <a:endParaRPr lang="en-US" altLang="zh-CN" sz="1300" b="1" dirty="0" smtClean="0"/>
              </a:p>
              <a:p>
                <a:r>
                  <a:rPr lang="en-US" altLang="zh-CN" sz="1300" dirty="0" smtClean="0"/>
                  <a:t>B-&gt;C</a:t>
                </a:r>
                <a:r>
                  <a:rPr lang="zh-CN" altLang="en-US" sz="1300" dirty="0" smtClean="0"/>
                  <a:t>的</a:t>
                </a:r>
                <a:r>
                  <a:rPr lang="zh-CN" altLang="en-US" sz="1300" dirty="0"/>
                  <a:t>关联规则来</a:t>
                </a:r>
                <a:r>
                  <a:rPr lang="zh-CN" altLang="en-US" sz="1300" dirty="0" smtClean="0"/>
                  <a:t>定义</a:t>
                </a:r>
                <a:endParaRPr lang="en-US" altLang="zh-CN" sz="1300" dirty="0" smtClean="0"/>
              </a:p>
              <a:p>
                <a:r>
                  <a:rPr lang="en-US" altLang="zh-CN" sz="1300" b="1" dirty="0" smtClean="0"/>
                  <a:t>B-&gt;C</a:t>
                </a:r>
                <a:r>
                  <a:rPr lang="zh-CN" altLang="en-US" sz="1300" b="1" dirty="0" smtClean="0"/>
                  <a:t>的置信度：</a:t>
                </a:r>
                <a:r>
                  <a:rPr lang="en-US" altLang="zh-CN" sz="1300" dirty="0" smtClean="0"/>
                  <a:t>BC/B= 2/3</a:t>
                </a:r>
              </a:p>
              <a:p>
                <a:r>
                  <a:rPr lang="zh-CN" altLang="en-US" sz="1300" dirty="0" smtClean="0"/>
                  <a:t>这意味着</a:t>
                </a:r>
                <a:r>
                  <a:rPr lang="en-US" altLang="zh-CN" sz="1300" dirty="0"/>
                  <a:t>B</a:t>
                </a:r>
                <a:r>
                  <a:rPr lang="zh-CN" altLang="en-US" sz="1300" dirty="0" smtClean="0"/>
                  <a:t>的</a:t>
                </a:r>
                <a:r>
                  <a:rPr lang="zh-CN" altLang="en-US" sz="1300" dirty="0"/>
                  <a:t>记录中，我们的规则</a:t>
                </a:r>
                <a:r>
                  <a:rPr lang="zh-CN" altLang="en-US" sz="1300" dirty="0" smtClean="0"/>
                  <a:t>有</a:t>
                </a:r>
                <a:r>
                  <a:rPr lang="en-US" altLang="zh-CN" sz="1300" dirty="0" smtClean="0"/>
                  <a:t>2/3</a:t>
                </a:r>
                <a:r>
                  <a:rPr lang="zh-CN" altLang="en-US" sz="1300" dirty="0" smtClean="0"/>
                  <a:t>都</a:t>
                </a:r>
                <a:r>
                  <a:rPr lang="zh-CN" altLang="en-US" sz="1300" dirty="0"/>
                  <a:t>适用。</a:t>
                </a:r>
              </a:p>
            </p:txBody>
          </p:sp>
          <p:pic>
            <p:nvPicPr>
              <p:cNvPr id="2050" name="Picture 2" descr="https://img-blog.csdn.net/20171016155020523?watermark/2/text/aHR0cDovL2Jsb2cuY3Nkbi5uZXQvam1oMTk5Ng==/font/5a6L5L2T/fontsize/400/fill/I0JBQkFCMA==/dissolve/70/gravity/SouthEas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7722" y="3666913"/>
                <a:ext cx="2657475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684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7574"/>
            <a:ext cx="822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首先</a:t>
            </a:r>
            <a:r>
              <a:rPr lang="zh-CN" altLang="en-US" dirty="0"/>
              <a:t>会生成所有</a:t>
            </a:r>
            <a:r>
              <a:rPr lang="zh-CN" altLang="en-US" dirty="0" smtClean="0"/>
              <a:t>单个图书的</a:t>
            </a:r>
            <a:r>
              <a:rPr lang="zh-CN" altLang="en-US" dirty="0"/>
              <a:t>项集列表</a:t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zh-CN" altLang="en-US" dirty="0" smtClean="0"/>
              <a:t>    扫描</a:t>
            </a:r>
            <a:r>
              <a:rPr lang="zh-CN" altLang="en-US" dirty="0"/>
              <a:t>交易记录来查看哪些项集满足最小支持度要求，那些不满足最小支持度的集合会被</a:t>
            </a:r>
            <a:r>
              <a:rPr lang="zh-CN" altLang="en-US" dirty="0" smtClean="0"/>
              <a:t>去掉。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zh-CN" altLang="en-US" dirty="0" smtClean="0"/>
              <a:t>    对</a:t>
            </a:r>
            <a:r>
              <a:rPr lang="zh-CN" altLang="en-US" dirty="0"/>
              <a:t>剩下的集合进行组合以生成包含两个元素的项集</a:t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zh-CN" altLang="en-US" dirty="0" smtClean="0"/>
              <a:t>    接下来</a:t>
            </a:r>
            <a:r>
              <a:rPr lang="zh-CN" altLang="en-US" dirty="0"/>
              <a:t>重新</a:t>
            </a:r>
            <a:r>
              <a:rPr lang="zh-CN" altLang="en-US" dirty="0" smtClean="0"/>
              <a:t>扫描</a:t>
            </a:r>
            <a:r>
              <a:rPr lang="zh-CN" altLang="en-US" dirty="0"/>
              <a:t>借阅</a:t>
            </a:r>
            <a:r>
              <a:rPr lang="zh-CN" altLang="en-US" dirty="0" smtClean="0"/>
              <a:t>记录</a:t>
            </a:r>
            <a:r>
              <a:rPr lang="zh-CN" altLang="en-US" dirty="0"/>
              <a:t>，去掉不满足最小支持度的项集，重复进行直到所有项集都被</a:t>
            </a:r>
            <a:r>
              <a:rPr lang="zh-CN" altLang="en-US" dirty="0" smtClean="0"/>
              <a:t>去掉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由频繁项集产生关联规则（求出置信度）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根据自己设置的最小支持度和最小置信度，筛选出满足条件的数据。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4" name="椭圆 3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</p:grpSp>
      <p:sp>
        <p:nvSpPr>
          <p:cNvPr id="6" name="文本框 263"/>
          <p:cNvSpPr txBox="1"/>
          <p:nvPr/>
        </p:nvSpPr>
        <p:spPr>
          <a:xfrm>
            <a:off x="1027376" y="253652"/>
            <a:ext cx="498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Apriori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r>
              <a:rPr lang="zh-CN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模型流程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6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28371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四、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数据可视化及数据报告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971600" y="24648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可视化（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BI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监控大屏）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371950"/>
            <a:ext cx="7289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源码地址：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github.com/xiaokai01/xiaokai01.github.io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 </a:t>
            </a:r>
            <a:r>
              <a:rPr lang="zh-CN" altLang="en-US" dirty="0" smtClean="0"/>
              <a:t>网页端：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https://xiaokai01.github.io/book_bi.html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08154"/>
            <a:ext cx="7289624" cy="366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971600" y="24648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数据分析报告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915565"/>
            <a:ext cx="69847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数据分析：</a:t>
            </a:r>
            <a:endParaRPr lang="en-US" altLang="zh-CN" sz="1800" b="1" dirty="0" smtClean="0"/>
          </a:p>
          <a:p>
            <a:r>
              <a:rPr lang="en-US" altLang="zh-CN" dirty="0" smtClean="0"/>
              <a:t>        1.</a:t>
            </a:r>
            <a:r>
              <a:rPr lang="zh-CN" altLang="en-US" dirty="0" smtClean="0"/>
              <a:t>通过不同的文库的玫瑰图的分析，我们可以看到文学库的流通量比较大，因此我们应该加大对于文学库的投资力度。</a:t>
            </a:r>
            <a:endParaRPr lang="en-US" altLang="zh-CN" dirty="0" smtClean="0"/>
          </a:p>
          <a:p>
            <a:r>
              <a:rPr lang="en-US" altLang="zh-CN" dirty="0" smtClean="0"/>
              <a:t>        2. </a:t>
            </a:r>
            <a:r>
              <a:rPr lang="zh-CN" altLang="en-US" dirty="0" smtClean="0"/>
              <a:t>通过按月份的分析，我们可以看到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月的开学季学生的借阅量非常大，每日的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点 和下午的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点左右借阅数量大，因此在此时间段应该加大相关部门的服务。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3.</a:t>
            </a:r>
            <a:r>
              <a:rPr lang="zh-CN" altLang="en-US" dirty="0" smtClean="0"/>
              <a:t>个性化推荐图书，可以根据同学们的借书情况，通过关联算法为同学推荐相关的图书。（注：解决冷启动问题时采用的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 4.</a:t>
            </a:r>
            <a:r>
              <a:rPr lang="zh-CN" altLang="en-US" dirty="0" smtClean="0"/>
              <a:t>模拟实时的各个文库的人流情况，我们可以直观的看到整个图书馆的人流情况。</a:t>
            </a:r>
            <a:endParaRPr lang="en-US" altLang="zh-CN" dirty="0" smtClean="0"/>
          </a:p>
          <a:p>
            <a:r>
              <a:rPr lang="zh-CN" altLang="en-US" sz="1800" b="1" dirty="0" smtClean="0"/>
              <a:t>未来的目标：</a:t>
            </a:r>
            <a:endParaRPr lang="en-US" altLang="zh-CN" sz="1800" b="1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增加用户画像分析，高能预警分析（异常人流），图书入库（协助图书馆管理员的整体采购），智能提醒用户还书。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45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5064" y="2110085"/>
            <a:ext cx="3533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!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4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2732405" y="771550"/>
            <a:ext cx="367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8" name="文本框 7"/>
          <p:cNvSpPr txBox="1"/>
          <p:nvPr/>
        </p:nvSpPr>
        <p:spPr>
          <a:xfrm>
            <a:off x="995443" y="209128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08505" y="2139702"/>
            <a:ext cx="2620030" cy="416541"/>
          </a:xfrm>
          <a:prstGeom prst="roundRect">
            <a:avLst/>
          </a:prstGeom>
          <a:noFill/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需求分析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7"/>
          <p:cNvSpPr txBox="1"/>
          <p:nvPr/>
        </p:nvSpPr>
        <p:spPr>
          <a:xfrm>
            <a:off x="4720152" y="2086362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524929" y="2144619"/>
            <a:ext cx="2880320" cy="416541"/>
          </a:xfrm>
          <a:prstGeom prst="roundRect">
            <a:avLst/>
          </a:prstGeom>
          <a:noFill/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数据预处理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995442" y="3176344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08505" y="3250163"/>
            <a:ext cx="2620030" cy="416541"/>
          </a:xfrm>
          <a:prstGeom prst="roundRect">
            <a:avLst/>
          </a:prstGeom>
          <a:noFill/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数据分析与建模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4768845" y="3196824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524929" y="3255275"/>
            <a:ext cx="2880320" cy="416541"/>
          </a:xfrm>
          <a:prstGeom prst="roundRect">
            <a:avLst/>
          </a:prstGeom>
          <a:noFill/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数据可视化及数据报告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7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19" grpId="1" animBg="1"/>
      <p:bldP spid="26" grpId="0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28371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一、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PMingLiU-ExtB" pitchFamily="18" charset="-120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5417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5" name="椭圆 4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7" name="文本框 263"/>
          <p:cNvSpPr txBox="1"/>
          <p:nvPr/>
        </p:nvSpPr>
        <p:spPr>
          <a:xfrm>
            <a:off x="1043609" y="2591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71601" y="1059582"/>
            <a:ext cx="7776863" cy="3785652"/>
            <a:chOff x="971601" y="1059582"/>
            <a:chExt cx="7776863" cy="3785652"/>
          </a:xfrm>
        </p:grpSpPr>
        <p:sp>
          <p:nvSpPr>
            <p:cNvPr id="8" name="TextBox 7"/>
            <p:cNvSpPr txBox="1"/>
            <p:nvPr/>
          </p:nvSpPr>
          <p:spPr>
            <a:xfrm>
              <a:off x="971601" y="1203598"/>
              <a:ext cx="259228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目的：</a:t>
              </a:r>
              <a:endParaRPr lang="en-US" altLang="zh-CN" sz="2400" dirty="0" smtClean="0"/>
            </a:p>
            <a:p>
              <a:r>
                <a:rPr lang="zh-CN" altLang="en-US" dirty="0" smtClean="0"/>
                <a:t>        虽然</a:t>
              </a:r>
              <a:r>
                <a:rPr lang="zh-CN" altLang="en-US" dirty="0"/>
                <a:t>我校图书馆已实现数据化，电子化；如何利用大数据技术，进一步搭建大数据分析系统，通过分析图书馆的借阅信息，从而提高图书馆的借阅效率，优化图书馆的采购方向，以及更加高效为学生个性化推荐图书。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1059582"/>
              <a:ext cx="482453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需求分析：</a:t>
              </a:r>
              <a:endParaRPr lang="en-US" altLang="zh-CN" sz="2400" dirty="0"/>
            </a:p>
            <a:p>
              <a:r>
                <a:rPr lang="en-US" altLang="zh-CN" sz="2400" dirty="0" smtClean="0"/>
                <a:t>     </a:t>
              </a:r>
              <a:r>
                <a:rPr lang="en-US" altLang="zh-CN" dirty="0" smtClean="0"/>
                <a:t>1</a:t>
              </a:r>
              <a:r>
                <a:rPr lang="en-US" altLang="zh-CN" dirty="0"/>
                <a:t>.</a:t>
              </a:r>
              <a:r>
                <a:rPr lang="zh-CN" altLang="zh-CN" dirty="0"/>
                <a:t>借阅情况分析（包括每日的借还情况、借阅、还书册数、借阅时段、不同文库借阅情况、人均借阅量，借阅图书排行</a:t>
              </a:r>
              <a:r>
                <a:rPr lang="zh-CN" altLang="zh-CN" dirty="0" smtClean="0"/>
                <a:t>榜</a:t>
              </a:r>
              <a:r>
                <a:rPr lang="en-US" altLang="zh-CN" dirty="0" smtClean="0"/>
                <a:t>TOP20</a:t>
              </a:r>
              <a:r>
                <a:rPr lang="zh-CN" altLang="zh-CN" dirty="0" smtClean="0"/>
                <a:t>，</a:t>
              </a:r>
              <a:r>
                <a:rPr lang="zh-CN" altLang="zh-CN" dirty="0"/>
                <a:t>借还图书占比，一年总体的借阅图书信息（按月）等等）</a:t>
              </a:r>
            </a:p>
            <a:p>
              <a:r>
                <a:rPr lang="en-US" altLang="zh-CN" dirty="0" smtClean="0"/>
                <a:t>        2</a:t>
              </a:r>
              <a:r>
                <a:rPr lang="en-US" altLang="zh-CN" dirty="0"/>
                <a:t>.</a:t>
              </a:r>
              <a:r>
                <a:rPr lang="zh-CN" altLang="zh-CN" dirty="0"/>
                <a:t>读者分析（包括新增读者、周活跃、月活跃读者分析，实时人流量</a:t>
              </a:r>
              <a:r>
                <a:rPr lang="en-US" altLang="zh-CN" dirty="0"/>
                <a:t>3D</a:t>
              </a:r>
              <a:r>
                <a:rPr lang="zh-CN" altLang="zh-CN" dirty="0"/>
                <a:t>图，各个学院各个专业借阅人员结构分析等）</a:t>
              </a:r>
            </a:p>
            <a:p>
              <a:r>
                <a:rPr lang="en-US" altLang="zh-CN" dirty="0" smtClean="0"/>
                <a:t>       3</a:t>
              </a:r>
              <a:r>
                <a:rPr lang="en-US" altLang="zh-CN" dirty="0"/>
                <a:t>.</a:t>
              </a:r>
              <a:r>
                <a:rPr lang="zh-CN" altLang="zh-CN" dirty="0"/>
                <a:t>图书分析（现有图书总量、未被借阅书籍、新书入库分析、部分书籍损补，</a:t>
              </a:r>
              <a:r>
                <a:rPr lang="zh-CN" altLang="zh-CN" dirty="0" smtClean="0"/>
                <a:t>价格分析情况）</a:t>
              </a:r>
              <a:endParaRPr lang="en-US" altLang="zh-CN" dirty="0" smtClean="0"/>
            </a:p>
            <a:p>
              <a:r>
                <a:rPr lang="en-US" altLang="zh-CN" dirty="0" smtClean="0"/>
                <a:t>        </a:t>
              </a:r>
              <a:r>
                <a:rPr lang="zh-CN" altLang="zh-CN" dirty="0" smtClean="0"/>
                <a:t>总的来说</a:t>
              </a:r>
              <a:r>
                <a:rPr lang="zh-CN" altLang="zh-CN" dirty="0"/>
                <a:t>，其实就是借阅，图书，读者三个大的方面，和这三个方面相关的进行延伸和</a:t>
              </a:r>
              <a:r>
                <a:rPr lang="zh-CN" altLang="zh-CN" dirty="0" smtClean="0"/>
                <a:t>拓展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zh-CN" altLang="zh-CN" dirty="0"/>
            </a:p>
            <a:p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3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28980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PMingLiU-ExtB" pitchFamily="18" charset="-120"/>
              </a:rPr>
              <a:t>二、数据预处理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30905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1043608" y="259180"/>
            <a:ext cx="41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1059582"/>
            <a:ext cx="8085033" cy="3601568"/>
            <a:chOff x="683568" y="1059582"/>
            <a:chExt cx="8085033" cy="3601568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1059582"/>
              <a:ext cx="7344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数据大体上</a:t>
              </a:r>
              <a:r>
                <a:rPr lang="zh-CN" altLang="en-US" sz="1800" dirty="0" smtClean="0"/>
                <a:t>都是比较完整，不过就是只有读者单位，</a:t>
              </a:r>
              <a:r>
                <a:rPr lang="zh-CN" altLang="en-US" sz="1800" dirty="0"/>
                <a:t>无法直接进行数据分析</a:t>
              </a:r>
              <a:r>
                <a:rPr lang="zh-CN" altLang="en-US" sz="1800" dirty="0" smtClean="0"/>
                <a:t>，根据项目需求利用</a:t>
              </a:r>
              <a:r>
                <a:rPr lang="en-US" altLang="zh-CN" sz="1800" dirty="0" err="1" smtClean="0"/>
                <a:t>kettel</a:t>
              </a:r>
              <a:r>
                <a:rPr lang="zh-CN" altLang="en-US" sz="1800" dirty="0" smtClean="0"/>
                <a:t>和</a:t>
              </a:r>
              <a:r>
                <a:rPr lang="en-US" altLang="zh-CN" sz="1800" dirty="0" smtClean="0"/>
                <a:t>pandas</a:t>
              </a:r>
              <a:r>
                <a:rPr lang="zh-CN" altLang="en-US" sz="1800" dirty="0" smtClean="0"/>
                <a:t>进行预处理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1923678"/>
              <a:ext cx="381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289" y="1909176"/>
              <a:ext cx="7996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/>
                <a:t>借</a:t>
              </a:r>
              <a:r>
                <a:rPr lang="zh-CN" altLang="en-US" dirty="0" smtClean="0"/>
                <a:t>还图书时间：从借还图书时间截取年月日以及当时的小时（两个字段）。 </a:t>
              </a:r>
              <a:endParaRPr lang="en-US" altLang="zh-CN" dirty="0" smtClean="0"/>
            </a:p>
            <a:p>
              <a:r>
                <a:rPr lang="zh-CN" altLang="en-US" dirty="0" smtClean="0"/>
                <a:t>           </a:t>
              </a:r>
              <a:r>
                <a:rPr lang="zh-CN" altLang="en-US" sz="1300" dirty="0" smtClean="0"/>
                <a:t>例</a:t>
              </a:r>
              <a:r>
                <a:rPr lang="en-US" altLang="zh-CN" sz="1300" dirty="0" smtClean="0"/>
                <a:t>:2019.04.24 12:54:48 &gt;&gt; 2019.04.24   12</a:t>
              </a:r>
              <a:endParaRPr lang="zh-CN" alt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289" y="2571750"/>
              <a:ext cx="799639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切分读者单位：将读者单位进去切割成三个字段。</a:t>
              </a:r>
              <a:endParaRPr lang="en-US" altLang="zh-CN" dirty="0" smtClean="0"/>
            </a:p>
            <a:p>
              <a:r>
                <a:rPr lang="en-US" altLang="zh-CN" dirty="0" smtClean="0"/>
                <a:t>            </a:t>
              </a:r>
              <a:r>
                <a:rPr lang="zh-CN" altLang="en-US" sz="1300" dirty="0" smtClean="0"/>
                <a:t>例</a:t>
              </a:r>
              <a:r>
                <a:rPr lang="en-US" altLang="zh-CN" sz="1300" dirty="0"/>
                <a:t>:1012171/</a:t>
              </a:r>
              <a:r>
                <a:rPr lang="zh-CN" altLang="en-US" sz="1300" dirty="0"/>
                <a:t>化学工程与工艺（专升本）</a:t>
              </a:r>
              <a:r>
                <a:rPr lang="en-US" altLang="zh-CN" sz="1300" dirty="0"/>
                <a:t>/</a:t>
              </a:r>
              <a:r>
                <a:rPr lang="zh-CN" altLang="en-US" sz="1300" dirty="0"/>
                <a:t>材料与化工学院</a:t>
              </a:r>
              <a:r>
                <a:rPr lang="en-US" altLang="zh-CN" sz="1300" dirty="0" smtClean="0"/>
                <a:t>&gt;&gt;</a:t>
              </a:r>
              <a:r>
                <a:rPr lang="en-US" altLang="zh-CN" sz="1300" dirty="0"/>
                <a:t> </a:t>
              </a:r>
              <a:r>
                <a:rPr lang="en-US" altLang="zh-CN" sz="1300" dirty="0" smtClean="0"/>
                <a:t>1012171   </a:t>
              </a:r>
              <a:r>
                <a:rPr lang="zh-CN" altLang="en-US" sz="1300" dirty="0" smtClean="0"/>
                <a:t>化学工程</a:t>
              </a:r>
              <a:r>
                <a:rPr lang="zh-CN" altLang="en-US" sz="1300" dirty="0"/>
                <a:t>与</a:t>
              </a:r>
              <a:r>
                <a:rPr lang="zh-CN" altLang="en-US" sz="1300" dirty="0" smtClean="0"/>
                <a:t>工艺    材料</a:t>
              </a:r>
              <a:r>
                <a:rPr lang="zh-CN" altLang="en-US" sz="1300" dirty="0"/>
                <a:t>与化工</a:t>
              </a:r>
              <a:r>
                <a:rPr lang="zh-CN" altLang="en-US" sz="1300" dirty="0" smtClean="0"/>
                <a:t>学院（用于后面的联级查询）</a:t>
              </a:r>
              <a:endParaRPr lang="zh-CN" altLang="en-US" sz="13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289" y="3579862"/>
              <a:ext cx="7996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/>
                <a:t>借</a:t>
              </a:r>
              <a:r>
                <a:rPr lang="zh-CN" altLang="en-US" dirty="0" smtClean="0"/>
                <a:t>还图书时间周数：从借还图书时间中计算借书星期数。 </a:t>
              </a:r>
              <a:endParaRPr lang="en-US" altLang="zh-CN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2203" y="4076375"/>
              <a:ext cx="7996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4.</a:t>
              </a:r>
              <a:r>
                <a:rPr lang="zh-CN" altLang="en-US" dirty="0" smtClean="0"/>
                <a:t>同一个类型不同文库的图书。</a:t>
              </a:r>
              <a:endParaRPr lang="en-US" altLang="zh-CN" dirty="0" smtClean="0"/>
            </a:p>
            <a:p>
              <a:r>
                <a:rPr lang="en-US" altLang="zh-CN" dirty="0" smtClean="0"/>
                <a:t>            </a:t>
              </a:r>
              <a:r>
                <a:rPr lang="zh-CN" altLang="en-US" sz="1300" dirty="0" smtClean="0"/>
                <a:t>例：文学库</a:t>
              </a:r>
              <a:r>
                <a:rPr lang="en-US" altLang="zh-CN" sz="1300" dirty="0" smtClean="0"/>
                <a:t>201  </a:t>
              </a:r>
              <a:r>
                <a:rPr lang="zh-CN" altLang="en-US" sz="1300" dirty="0" smtClean="0"/>
                <a:t>， 文学库</a:t>
              </a:r>
              <a:r>
                <a:rPr lang="en-US" altLang="zh-CN" sz="1300" dirty="0" smtClean="0"/>
                <a:t>101  &gt;&gt;  </a:t>
              </a:r>
              <a:r>
                <a:rPr lang="zh-CN" altLang="en-US" sz="1300" dirty="0" smtClean="0"/>
                <a:t>文学库</a:t>
              </a:r>
              <a:endParaRPr lang="en-US" altLang="zh-CN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135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28371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三、数据分析与建模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1043608" y="259180"/>
            <a:ext cx="41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376" y="1203598"/>
            <a:ext cx="7789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不同文库的借书数量的分布情况（我们分析出同学的对于各种图书类别的喜爱程度）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2.2018.4-</a:t>
            </a:r>
            <a:r>
              <a:rPr lang="en-US" altLang="zh-CN" dirty="0"/>
              <a:t>---2019.4</a:t>
            </a:r>
            <a:r>
              <a:rPr lang="zh-CN" altLang="en-US" dirty="0"/>
              <a:t> 学生借阅图书排行榜</a:t>
            </a:r>
            <a:r>
              <a:rPr lang="en-US" altLang="zh-CN" dirty="0"/>
              <a:t>TOP20</a:t>
            </a:r>
            <a:r>
              <a:rPr lang="zh-CN" altLang="en-US" dirty="0" smtClean="0"/>
              <a:t>（图书</a:t>
            </a:r>
            <a:r>
              <a:rPr lang="zh-CN" altLang="en-US" dirty="0"/>
              <a:t>推荐系统 注：可解决用户的冷启动问题）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总体借阅图书与还书环比。</a:t>
            </a:r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/>
              <a:t>每个月的借阅图书情况分析。</a:t>
            </a:r>
          </a:p>
          <a:p>
            <a:endParaRPr lang="zh-CN" altLang="en-US" dirty="0"/>
          </a:p>
          <a:p>
            <a:r>
              <a:rPr lang="en-US" altLang="zh-CN" dirty="0" smtClean="0"/>
              <a:t>5.</a:t>
            </a:r>
            <a:r>
              <a:rPr lang="zh-CN" altLang="en-US" dirty="0"/>
              <a:t>每日的借书与还书情况分析。</a:t>
            </a:r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/>
              <a:t>模拟实时各个文库的人流情况分析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2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99" y="186801"/>
            <a:ext cx="606425" cy="606425"/>
            <a:chOff x="2089" y="2413"/>
            <a:chExt cx="1152" cy="1152"/>
          </a:xfrm>
        </p:grpSpPr>
        <p:sp>
          <p:nvSpPr>
            <p:cNvPr id="3" name="椭圆 2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5" name="文本框 263"/>
          <p:cNvSpPr txBox="1"/>
          <p:nvPr/>
        </p:nvSpPr>
        <p:spPr>
          <a:xfrm>
            <a:off x="1043608" y="259180"/>
            <a:ext cx="41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数据建模分析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156" y="1131589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提取</a:t>
            </a:r>
            <a:r>
              <a:rPr lang="zh-CN" altLang="en-US" dirty="0"/>
              <a:t>读者证</a:t>
            </a:r>
            <a:r>
              <a:rPr lang="zh-CN" altLang="en-US" dirty="0" smtClean="0"/>
              <a:t>号和图书名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计算读者数量（总数）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根据读者证号排序（方便下面的合并数据）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将相同的读者证号的图书合并成一列。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建模分析（</a:t>
            </a:r>
            <a:r>
              <a:rPr lang="en-US" altLang="zh-CN" dirty="0" err="1" smtClean="0"/>
              <a:t>Apriori</a:t>
            </a:r>
            <a:r>
              <a:rPr lang="zh-CN" altLang="en-US" dirty="0" smtClean="0"/>
              <a:t>关联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模型）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14422"/>
            <a:ext cx="2736304" cy="222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3219822"/>
            <a:ext cx="6336704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弧形箭头 7"/>
          <p:cNvSpPr/>
          <p:nvPr/>
        </p:nvSpPr>
        <p:spPr>
          <a:xfrm>
            <a:off x="8028384" y="2355726"/>
            <a:ext cx="762859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1629</TotalTime>
  <Words>1069</Words>
  <Application>Microsoft Office PowerPoint</Application>
  <PresentationFormat>全屏显示(16:9)</PresentationFormat>
  <Paragraphs>107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29</cp:revision>
  <dcterms:created xsi:type="dcterms:W3CDTF">2019-05-09T13:41:41Z</dcterms:created>
  <dcterms:modified xsi:type="dcterms:W3CDTF">2019-05-11T07:51:19Z</dcterms:modified>
</cp:coreProperties>
</file>