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1"/>
  </p:notesMasterIdLst>
  <p:sldIdLst>
    <p:sldId id="258" r:id="rId4"/>
    <p:sldId id="266" r:id="rId5"/>
    <p:sldId id="296" r:id="rId6"/>
    <p:sldId id="294" r:id="rId7"/>
    <p:sldId id="305" r:id="rId8"/>
    <p:sldId id="316" r:id="rId9"/>
    <p:sldId id="307" r:id="rId10"/>
    <p:sldId id="308" r:id="rId11"/>
    <p:sldId id="309" r:id="rId12"/>
    <p:sldId id="311" r:id="rId13"/>
    <p:sldId id="312" r:id="rId14"/>
    <p:sldId id="313" r:id="rId15"/>
    <p:sldId id="315" r:id="rId16"/>
    <p:sldId id="290" r:id="rId17"/>
    <p:sldId id="318" r:id="rId18"/>
    <p:sldId id="324" r:id="rId19"/>
    <p:sldId id="317" r:id="rId20"/>
    <p:sldId id="319" r:id="rId21"/>
    <p:sldId id="320" r:id="rId22"/>
    <p:sldId id="321" r:id="rId23"/>
    <p:sldId id="322" r:id="rId24"/>
    <p:sldId id="323" r:id="rId25"/>
    <p:sldId id="292" r:id="rId26"/>
    <p:sldId id="287" r:id="rId27"/>
    <p:sldId id="282" r:id="rId28"/>
    <p:sldId id="281" r:id="rId29"/>
    <p:sldId id="283" r:id="rId30"/>
    <p:sldId id="284" r:id="rId31"/>
    <p:sldId id="304" r:id="rId32"/>
    <p:sldId id="299" r:id="rId33"/>
    <p:sldId id="302" r:id="rId34"/>
    <p:sldId id="298" r:id="rId35"/>
    <p:sldId id="300" r:id="rId36"/>
    <p:sldId id="301" r:id="rId37"/>
    <p:sldId id="303" r:id="rId38"/>
    <p:sldId id="295" r:id="rId39"/>
    <p:sldId id="26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DEF"/>
    <a:srgbClr val="4FA0F5"/>
    <a:srgbClr val="339933"/>
    <a:srgbClr val="7EA7BB"/>
    <a:srgbClr val="FF9933"/>
    <a:srgbClr val="91CEEC"/>
    <a:srgbClr val="1E3AF8"/>
    <a:srgbClr val="EABD4E"/>
    <a:srgbClr val="F7F7F7"/>
    <a:srgbClr val="2E3E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2" autoAdjust="0"/>
    <p:restoredTop sz="82234" autoAdjust="0"/>
  </p:normalViewPr>
  <p:slideViewPr>
    <p:cSldViewPr snapToGrid="0">
      <p:cViewPr varScale="1">
        <p:scale>
          <a:sx n="79" d="100"/>
          <a:sy n="79" d="100"/>
        </p:scale>
        <p:origin x="76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customXml" Target="../customXml/item1.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74F5E-B048-4403-A940-CD176582D188}"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ECF2A-9A99-4D42-B15C-B75A2A94F98E}" type="slidenum">
              <a:rPr lang="en-US" smtClean="0"/>
              <a:t>‹#›</a:t>
            </a:fld>
            <a:endParaRPr lang="en-US"/>
          </a:p>
        </p:txBody>
      </p:sp>
    </p:spTree>
    <p:extLst>
      <p:ext uri="{BB962C8B-B14F-4D97-AF65-F5344CB8AC3E}">
        <p14:creationId xmlns:p14="http://schemas.microsoft.com/office/powerpoint/2010/main" val="190970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fld id="{DA185D28-16E3-4252-AE7A-5FC82C5CF7DC}" type="slidenum">
              <a:rPr lang="zh-CN" altLang="en-US" sz="1200">
                <a:solidFill>
                  <a:srgbClr val="000000"/>
                </a:solidFill>
                <a:cs typeface="Arial" panose="020B0604020202020204" pitchFamily="34" charset="0"/>
              </a:rPr>
              <a:pPr/>
              <a:t>1</a:t>
            </a:fld>
            <a:endParaRPr lang="en-US" altLang="zh-CN" sz="1200">
              <a:solidFill>
                <a:srgbClr val="000000"/>
              </a:solidFill>
              <a:cs typeface="Arial" panose="020B0604020202020204" pitchFamily="34" charset="0"/>
            </a:endParaRPr>
          </a:p>
        </p:txBody>
      </p:sp>
    </p:spTree>
    <p:extLst>
      <p:ext uri="{BB962C8B-B14F-4D97-AF65-F5344CB8AC3E}">
        <p14:creationId xmlns:p14="http://schemas.microsoft.com/office/powerpoint/2010/main" val="3634139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86ECF2A-9A99-4D42-B15C-B75A2A94F98E}" type="slidenum">
              <a:rPr lang="en-US" smtClean="0"/>
              <a:t>2</a:t>
            </a:fld>
            <a:endParaRPr lang="en-US"/>
          </a:p>
        </p:txBody>
      </p:sp>
    </p:spTree>
    <p:extLst>
      <p:ext uri="{BB962C8B-B14F-4D97-AF65-F5344CB8AC3E}">
        <p14:creationId xmlns:p14="http://schemas.microsoft.com/office/powerpoint/2010/main" val="332100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None/>
            </a:pPr>
            <a:r>
              <a:rPr lang="en-US" altLang="zh-TW" sz="1200" dirty="0"/>
              <a:t>SAP OPEN SQL</a:t>
            </a:r>
          </a:p>
          <a:p>
            <a:pPr marL="342900" indent="-342900">
              <a:buAutoNum type="arabicParenR"/>
            </a:pPr>
            <a:r>
              <a:rPr lang="en-US" altLang="zh-TW" sz="1200" dirty="0"/>
              <a:t>The database-independent SQL standard defined by SAP for ABAP provides unified syntax and semantics for all database systems supported by SAP.</a:t>
            </a:r>
          </a:p>
          <a:p>
            <a:pPr marL="342900" indent="-342900">
              <a:buAutoNum type="arabicParenR"/>
            </a:pPr>
            <a:r>
              <a:rPr lang="en-US" altLang="zh-TW" sz="1200" dirty="0"/>
              <a:t>The Database Interface layer in ABAP is responsible for dynamically converting Open SQL into local SQL used by the corresponding database at runtime.</a:t>
            </a:r>
          </a:p>
          <a:p>
            <a:pPr marL="342900" indent="-342900">
              <a:buAutoNum type="arabicParenR"/>
            </a:pPr>
            <a:r>
              <a:rPr lang="en-US" altLang="zh-TW" sz="1200" dirty="0" err="1"/>
              <a:t>ABAPer</a:t>
            </a:r>
            <a:r>
              <a:rPr lang="en-US" altLang="zh-TW" sz="1200" dirty="0"/>
              <a:t> does not need to consider the differences in databases used by SAP systems when writing programs. The results of operations and any error messages are independent of the database system being used.</a:t>
            </a:r>
          </a:p>
          <a:p>
            <a:pPr marL="342900" indent="-342900">
              <a:buAutoNum type="arabicParenR"/>
            </a:pPr>
            <a:r>
              <a:rPr lang="en-US" altLang="zh-TW" sz="1200" dirty="0"/>
              <a:t>ABAP programs developed based on Open SQL can be reused in SAP systems without worrying about the type of underlying database.</a:t>
            </a:r>
          </a:p>
          <a:p>
            <a:pPr marL="342900" indent="-342900">
              <a:buAutoNum type="arabicParenR"/>
            </a:pPr>
            <a:r>
              <a:rPr lang="en-US" altLang="zh-TW" sz="1200" dirty="0"/>
              <a:t>Open SQL statements can only access database tables and views created in the ABAP dictionary, and cannot operate on tables created directly through database tools</a:t>
            </a:r>
          </a:p>
          <a:p>
            <a:pPr marL="342900" indent="-342900">
              <a:buAutoNum type="arabicParenR"/>
            </a:pPr>
            <a:r>
              <a:rPr lang="en-US" altLang="zh-TW" sz="1200" dirty="0"/>
              <a:t>Open SQL has some functional limitations, that is, only DML of standard SQL has corresponding Open SQL, such as: SELECT, INSERT, UPDATE, DELETE.</a:t>
            </a:r>
          </a:p>
          <a:p>
            <a:pPr marL="0" indent="0">
              <a:buNone/>
            </a:pPr>
            <a:endParaRPr lang="en-US" altLang="zh-TW" sz="1200" dirty="0"/>
          </a:p>
          <a:p>
            <a:pPr marL="0" indent="0">
              <a:buNone/>
            </a:pPr>
            <a:r>
              <a:rPr lang="en-US" altLang="zh-TW" sz="1200" dirty="0"/>
              <a:t>SAP NATIVE SQL</a:t>
            </a:r>
          </a:p>
          <a:p>
            <a:pPr marL="342900" indent="-342900">
              <a:buAutoNum type="arabicParenR"/>
            </a:pPr>
            <a:r>
              <a:rPr lang="en-US" altLang="zh-TW" sz="1200" dirty="0"/>
              <a:t>Each relational database has its corresponding SQL, which is database-related.</a:t>
            </a:r>
          </a:p>
          <a:p>
            <a:pPr marL="342900" indent="-342900">
              <a:buAutoNum type="arabicParenR"/>
            </a:pPr>
            <a:r>
              <a:rPr lang="en-US" altLang="zh-TW" sz="1200" dirty="0"/>
              <a:t>Native SQL bypasses the Database Interface layer in ABAP and directly accesses the Database Interface layer of the database layer without conversion.</a:t>
            </a:r>
          </a:p>
          <a:p>
            <a:pPr marL="342900" indent="-342900">
              <a:buAutoNum type="arabicParenR"/>
            </a:pPr>
            <a:r>
              <a:rPr lang="en-US" altLang="zh-TW" sz="1200" dirty="0"/>
              <a:t> Different SAP systems may use different databases. ABAP programs using Native SQL cannot adapt to all SAP systems.</a:t>
            </a:r>
          </a:p>
          <a:p>
            <a:pPr marL="342900" indent="-342900">
              <a:buAutoNum type="arabicParenR"/>
            </a:pPr>
            <a:r>
              <a:rPr lang="en-US" altLang="zh-TW" sz="1200" dirty="0"/>
              <a:t> Native SQL can access specific databases through set database links, and can access database objects that are not managed by the ABAP dictionary, such as tables, views, stored procedures, and external third-party database systems.</a:t>
            </a:r>
          </a:p>
          <a:p>
            <a:pPr marL="342900" indent="-342900">
              <a:buAutoNum type="arabicParenR"/>
            </a:pPr>
            <a:r>
              <a:rPr lang="en-US" altLang="zh-TW" sz="1200" dirty="0"/>
              <a:t> Native SQL does not use cache and will be sent directly to the database without passing through the ABAP data access layer. In addition to DML, it is generally used for DDL and DCL, which can be used to maintain database objects.</a:t>
            </a:r>
          </a:p>
          <a:p>
            <a:pPr marL="342900" indent="-342900">
              <a:buAutoNum type="arabicParenR"/>
            </a:pPr>
            <a:r>
              <a:rPr lang="en-US" altLang="zh-TW" sz="1200" dirty="0"/>
              <a:t>It can directly modify and delete database tables, which has certain security risks.</a:t>
            </a:r>
            <a:endParaRPr lang="zh-TW" altLang="en-US" sz="1200" dirty="0"/>
          </a:p>
          <a:p>
            <a:pPr marL="0" indent="0">
              <a:buNone/>
            </a:pP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F86ECF2A-9A99-4D42-B15C-B75A2A94F98E}" type="slidenum">
              <a:rPr lang="en-US" smtClean="0"/>
              <a:t>5</a:t>
            </a:fld>
            <a:endParaRPr lang="en-US"/>
          </a:p>
        </p:txBody>
      </p:sp>
    </p:spTree>
    <p:extLst>
      <p:ext uri="{BB962C8B-B14F-4D97-AF65-F5344CB8AC3E}">
        <p14:creationId xmlns:p14="http://schemas.microsoft.com/office/powerpoint/2010/main" val="351856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86ECF2A-9A99-4D42-B15C-B75A2A94F98E}" type="slidenum">
              <a:rPr lang="en-US" smtClean="0"/>
              <a:t>27</a:t>
            </a:fld>
            <a:endParaRPr lang="en-US"/>
          </a:p>
        </p:txBody>
      </p:sp>
    </p:spTree>
    <p:extLst>
      <p:ext uri="{BB962C8B-B14F-4D97-AF65-F5344CB8AC3E}">
        <p14:creationId xmlns:p14="http://schemas.microsoft.com/office/powerpoint/2010/main" val="311845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ECF2A-9A99-4D42-B15C-B75A2A94F98E}" type="slidenum">
              <a:rPr lang="en-US" smtClean="0"/>
              <a:t>31</a:t>
            </a:fld>
            <a:endParaRPr lang="en-US"/>
          </a:p>
        </p:txBody>
      </p:sp>
    </p:spTree>
    <p:extLst>
      <p:ext uri="{BB962C8B-B14F-4D97-AF65-F5344CB8AC3E}">
        <p14:creationId xmlns:p14="http://schemas.microsoft.com/office/powerpoint/2010/main" val="3811018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ECF2A-9A99-4D42-B15C-B75A2A94F98E}" type="slidenum">
              <a:rPr lang="en-US" smtClean="0"/>
              <a:t>32</a:t>
            </a:fld>
            <a:endParaRPr lang="en-US"/>
          </a:p>
        </p:txBody>
      </p:sp>
    </p:spTree>
    <p:extLst>
      <p:ext uri="{BB962C8B-B14F-4D97-AF65-F5344CB8AC3E}">
        <p14:creationId xmlns:p14="http://schemas.microsoft.com/office/powerpoint/2010/main" val="3613158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6ECF2A-9A99-4D42-B15C-B75A2A94F98E}" type="slidenum">
              <a:rPr lang="en-US" smtClean="0"/>
              <a:t>33</a:t>
            </a:fld>
            <a:endParaRPr lang="en-US"/>
          </a:p>
        </p:txBody>
      </p:sp>
    </p:spTree>
    <p:extLst>
      <p:ext uri="{BB962C8B-B14F-4D97-AF65-F5344CB8AC3E}">
        <p14:creationId xmlns:p14="http://schemas.microsoft.com/office/powerpoint/2010/main" val="45610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Report  HA400_HANA_VIEW_S1</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REPORT ha400_hana_view_s1 MESSAGE-ID ha400.</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Structure for Result</a:t>
            </a:r>
          </a:p>
          <a:p>
            <a:r>
              <a:rPr lang="en-US" sz="1200" kern="1200" dirty="0">
                <a:solidFill>
                  <a:schemeClr val="tx1"/>
                </a:solidFill>
                <a:latin typeface="+mn-lt"/>
                <a:ea typeface="+mn-ea"/>
                <a:cs typeface="+mn-cs"/>
              </a:rPr>
              <a:t>TYPES: BEGIN OF </a:t>
            </a:r>
            <a:r>
              <a:rPr lang="en-US" sz="1200" kern="1200" dirty="0" err="1">
                <a:solidFill>
                  <a:schemeClr val="tx1"/>
                </a:solidFill>
                <a:latin typeface="+mn-lt"/>
                <a:ea typeface="+mn-ea"/>
                <a:cs typeface="+mn-cs"/>
              </a:rPr>
              <a:t>ty_s_customer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id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name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postcode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city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country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-country,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days_ahead</a:t>
            </a:r>
            <a:r>
              <a:rPr lang="en-US" sz="1200" kern="1200" dirty="0">
                <a:solidFill>
                  <a:schemeClr val="tx1"/>
                </a:solidFill>
                <a:latin typeface="+mn-lt"/>
                <a:ea typeface="+mn-ea"/>
                <a:cs typeface="+mn-cs"/>
              </a:rPr>
              <a:t>  TYPE zha400_avgnd,</a:t>
            </a:r>
          </a:p>
          <a:p>
            <a:r>
              <a:rPr lang="en-US" sz="1200" kern="1200" dirty="0">
                <a:solidFill>
                  <a:schemeClr val="tx1"/>
                </a:solidFill>
                <a:latin typeface="+mn-lt"/>
                <a:ea typeface="+mn-ea"/>
                <a:cs typeface="+mn-cs"/>
              </a:rPr>
              <a:t>       END OF </a:t>
            </a:r>
            <a:r>
              <a:rPr lang="en-US" sz="1200" kern="1200" dirty="0" err="1">
                <a:solidFill>
                  <a:schemeClr val="tx1"/>
                </a:solidFill>
                <a:latin typeface="+mn-lt"/>
                <a:ea typeface="+mn-ea"/>
                <a:cs typeface="+mn-cs"/>
              </a:rPr>
              <a:t>ty_s_customer</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TYPES: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 TYPE STANDARD TABLE OF </a:t>
            </a:r>
            <a:r>
              <a:rPr lang="en-US" sz="1200" kern="1200" dirty="0" err="1">
                <a:solidFill>
                  <a:schemeClr val="tx1"/>
                </a:solidFill>
                <a:latin typeface="+mn-lt"/>
                <a:ea typeface="+mn-ea"/>
                <a:cs typeface="+mn-cs"/>
              </a:rPr>
              <a:t>ty_s_customer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WITH NON-UNIQUE KEY id name.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Data objects</a:t>
            </a:r>
          </a:p>
          <a:p>
            <a:r>
              <a:rPr lang="en-US" sz="1200" kern="1200" dirty="0">
                <a:solidFill>
                  <a:schemeClr val="tx1"/>
                </a:solidFill>
                <a:latin typeface="+mn-lt"/>
                <a:ea typeface="+mn-ea"/>
                <a:cs typeface="+mn-cs"/>
              </a:rPr>
              <a:t>DATA: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 LIKE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Database connection</a:t>
            </a:r>
          </a:p>
          <a:p>
            <a:r>
              <a:rPr lang="it-IT" sz="1200" kern="1200" dirty="0">
                <a:solidFill>
                  <a:schemeClr val="tx1"/>
                </a:solidFill>
                <a:latin typeface="+mn-lt"/>
                <a:ea typeface="+mn-ea"/>
                <a:cs typeface="+mn-cs"/>
              </a:rPr>
              <a:t>DATA gv_dbcon TYPE dbcon-con_name.</a:t>
            </a:r>
          </a:p>
          <a:p>
            <a:r>
              <a:rPr lang="en-US" sz="1200" kern="1200" dirty="0">
                <a:solidFill>
                  <a:schemeClr val="tx1"/>
                </a:solidFill>
                <a:latin typeface="+mn-lt"/>
                <a:ea typeface="+mn-ea"/>
                <a:cs typeface="+mn-cs"/>
              </a:rPr>
              <a:t>CONSTANTS: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c_primdb</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r>
              <a:rPr lang="en-US" sz="1200" kern="1200" dirty="0">
                <a:solidFill>
                  <a:schemeClr val="tx1"/>
                </a:solidFill>
                <a:latin typeface="+mn-lt"/>
                <a:ea typeface="+mn-ea"/>
                <a:cs typeface="+mn-cs"/>
              </a:rPr>
              <a:t> VALUE 'DEFAULT',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c_secdb</a:t>
            </a:r>
            <a:r>
              <a:rPr lang="en-US" sz="1200" kern="1200" dirty="0">
                <a:solidFill>
                  <a:schemeClr val="tx1"/>
                </a:solidFill>
                <a:latin typeface="+mn-lt"/>
                <a:ea typeface="+mn-ea"/>
                <a:cs typeface="+mn-cs"/>
              </a:rPr>
              <a:t>  TYPE </a:t>
            </a:r>
            <a:r>
              <a:rPr lang="en-US" sz="1200" u="sng" kern="1200" dirty="0" err="1">
                <a:solidFill>
                  <a:schemeClr val="tx1"/>
                </a:solidFill>
                <a:latin typeface="+mn-lt"/>
                <a:ea typeface="+mn-ea"/>
                <a:cs typeface="+mn-cs"/>
              </a:rPr>
              <a:t>dbcon-con_name</a:t>
            </a:r>
            <a:r>
              <a:rPr lang="en-US" sz="1200" u="sng" kern="1200" dirty="0">
                <a:solidFill>
                  <a:schemeClr val="tx1"/>
                </a:solidFill>
                <a:latin typeface="+mn-lt"/>
                <a:ea typeface="+mn-ea"/>
                <a:cs typeface="+mn-cs"/>
              </a:rPr>
              <a:t> VALUE 'HANADB'.</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c_secdb</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r>
              <a:rPr lang="en-US" sz="1200" kern="1200" dirty="0">
                <a:solidFill>
                  <a:schemeClr val="tx1"/>
                </a:solidFill>
                <a:latin typeface="+mn-lt"/>
                <a:ea typeface="+mn-ea"/>
                <a:cs typeface="+mn-cs"/>
              </a:rPr>
              <a:t> VALUE 'DEFAULT'.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selection screen</a:t>
            </a:r>
          </a:p>
          <a:p>
            <a:r>
              <a:rPr lang="en-US" sz="1200" kern="1200" dirty="0">
                <a:solidFill>
                  <a:schemeClr val="tx1"/>
                </a:solidFill>
                <a:latin typeface="+mn-lt"/>
                <a:ea typeface="+mn-ea"/>
                <a:cs typeface="+mn-cs"/>
              </a:rPr>
              <a:t>SELECTION-SCREEN BEGIN OF BLOCK exe WITH FRAME TITLE text-exe.</a:t>
            </a:r>
          </a:p>
          <a:p>
            <a:r>
              <a:rPr lang="en-US" sz="1200" kern="1200" dirty="0">
                <a:solidFill>
                  <a:schemeClr val="tx1"/>
                </a:solidFill>
                <a:latin typeface="+mn-lt"/>
                <a:ea typeface="+mn-ea"/>
                <a:cs typeface="+mn-cs"/>
              </a:rPr>
              <a:t>PARAMETERS: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pa_temp</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exe,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pa_solu</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exe DEFAULT 'X',</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pa_both</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exe.</a:t>
            </a:r>
          </a:p>
          <a:p>
            <a:r>
              <a:rPr lang="en-US" sz="1200" kern="1200" dirty="0">
                <a:solidFill>
                  <a:schemeClr val="tx1"/>
                </a:solidFill>
                <a:latin typeface="+mn-lt"/>
                <a:ea typeface="+mn-ea"/>
                <a:cs typeface="+mn-cs"/>
              </a:rPr>
              <a:t>SELECTION-SCREEN END OF BLOCK exe.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SELECTION-SCREEN BEGIN OF BLOCK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 WITH FRAME TITLE text-</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PARAMETERS: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pa_prim</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 DEFAULT 'X',</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pa_sec</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SELECTION-SCREEN END OF BLOCK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INITIALIZATION.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LOOP AT SCREEN.</a:t>
            </a:r>
          </a:p>
          <a:p>
            <a:r>
              <a:rPr lang="en-US" sz="1200" kern="1200" dirty="0">
                <a:solidFill>
                  <a:schemeClr val="tx1"/>
                </a:solidFill>
                <a:latin typeface="+mn-lt"/>
                <a:ea typeface="+mn-ea"/>
                <a:cs typeface="+mn-cs"/>
              </a:rPr>
              <a:t>    IF screen-name = 'PA_SEC' OR screen-name = 'PA_PRIM'.</a:t>
            </a:r>
          </a:p>
          <a:p>
            <a:r>
              <a:rPr lang="en-US" sz="1200" kern="1200" dirty="0">
                <a:solidFill>
                  <a:schemeClr val="tx1"/>
                </a:solidFill>
                <a:latin typeface="+mn-lt"/>
                <a:ea typeface="+mn-ea"/>
                <a:cs typeface="+mn-cs"/>
              </a:rPr>
              <a:t>      screen-input = </a:t>
            </a:r>
            <a:r>
              <a:rPr lang="en-US" sz="1200" kern="1200" dirty="0" err="1">
                <a:solidFill>
                  <a:schemeClr val="tx1"/>
                </a:solidFill>
                <a:latin typeface="+mn-lt"/>
                <a:ea typeface="+mn-ea"/>
                <a:cs typeface="+mn-cs"/>
              </a:rPr>
              <a:t>abap_false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MODIFY SCREEN.</a:t>
            </a:r>
          </a:p>
          <a:p>
            <a:r>
              <a:rPr lang="en-US" sz="1200" kern="1200" dirty="0">
                <a:solidFill>
                  <a:schemeClr val="tx1"/>
                </a:solidFill>
                <a:latin typeface="+mn-lt"/>
                <a:ea typeface="+mn-ea"/>
                <a:cs typeface="+mn-cs"/>
              </a:rPr>
              <a:t>    ENDIF.</a:t>
            </a:r>
          </a:p>
          <a:p>
            <a:r>
              <a:rPr lang="en-US" sz="1200" kern="1200" dirty="0">
                <a:solidFill>
                  <a:schemeClr val="tx1"/>
                </a:solidFill>
                <a:latin typeface="+mn-lt"/>
                <a:ea typeface="+mn-ea"/>
                <a:cs typeface="+mn-cs"/>
              </a:rPr>
              <a:t>  ENDLOOP.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START-OF-SELECTION.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CASE 'X'.</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pa_prim</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gv_dbcon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c_primdb</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pa_sec</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gv_dbcon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c_secdb</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ENDCASE.</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CASE 'X'.</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pa_temp</a:t>
            </a:r>
            <a:r>
              <a:rPr lang="en-US" sz="1200" kern="1200" dirty="0">
                <a:solidFill>
                  <a:schemeClr val="tx1"/>
                </a:solidFill>
                <a:latin typeface="+mn-lt"/>
                <a:ea typeface="+mn-ea"/>
                <a:cs typeface="+mn-cs"/>
              </a:rPr>
              <a:t>.  " template only</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get_data_template</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PERFORM display USING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pa_solu</a:t>
            </a:r>
            <a:r>
              <a:rPr lang="en-US" sz="1200" kern="1200" dirty="0">
                <a:solidFill>
                  <a:schemeClr val="tx1"/>
                </a:solidFill>
                <a:latin typeface="+mn-lt"/>
                <a:ea typeface="+mn-ea"/>
                <a:cs typeface="+mn-cs"/>
              </a:rPr>
              <a:t>.  " solution only</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get_data_solution</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PERFORM display USING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pa_both</a:t>
            </a:r>
            <a:r>
              <a:rPr lang="en-US" sz="1200" kern="1200" dirty="0">
                <a:solidFill>
                  <a:schemeClr val="tx1"/>
                </a:solidFill>
                <a:latin typeface="+mn-lt"/>
                <a:ea typeface="+mn-ea"/>
                <a:cs typeface="+mn-cs"/>
              </a:rPr>
              <a:t>.  " both subroutines</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get_data_solution</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get_data_template</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IF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 &lt;&gt;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MESSAGE i010.</a:t>
            </a:r>
          </a:p>
          <a:p>
            <a:r>
              <a:rPr lang="en-US" sz="1200" kern="1200" dirty="0">
                <a:solidFill>
                  <a:schemeClr val="tx1"/>
                </a:solidFill>
                <a:latin typeface="+mn-lt"/>
                <a:ea typeface="+mn-ea"/>
                <a:cs typeface="+mn-cs"/>
              </a:rPr>
              <a:t>      ELSE.</a:t>
            </a:r>
          </a:p>
          <a:p>
            <a:r>
              <a:rPr lang="en-US" sz="1200" kern="1200" dirty="0">
                <a:solidFill>
                  <a:schemeClr val="tx1"/>
                </a:solidFill>
                <a:latin typeface="+mn-lt"/>
                <a:ea typeface="+mn-ea"/>
                <a:cs typeface="+mn-cs"/>
              </a:rPr>
              <a:t>        MESSAGE s011.</a:t>
            </a:r>
          </a:p>
          <a:p>
            <a:r>
              <a:rPr lang="en-US" sz="1200" kern="1200" dirty="0">
                <a:solidFill>
                  <a:schemeClr val="tx1"/>
                </a:solidFill>
                <a:latin typeface="+mn-lt"/>
                <a:ea typeface="+mn-ea"/>
                <a:cs typeface="+mn-cs"/>
              </a:rPr>
              <a:t>      ENDIF.</a:t>
            </a:r>
          </a:p>
          <a:p>
            <a:r>
              <a:rPr lang="en-US" sz="1200" kern="1200" dirty="0">
                <a:solidFill>
                  <a:schemeClr val="tx1"/>
                </a:solidFill>
                <a:latin typeface="+mn-lt"/>
                <a:ea typeface="+mn-ea"/>
                <a:cs typeface="+mn-cs"/>
              </a:rPr>
              <a:t>  ENDCASE.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Form  </a:t>
            </a:r>
            <a:r>
              <a:rPr lang="en-US" sz="1200" kern="1200" dirty="0" err="1">
                <a:solidFill>
                  <a:schemeClr val="tx1"/>
                </a:solidFill>
                <a:latin typeface="+mn-lt"/>
                <a:ea typeface="+mn-ea"/>
                <a:cs typeface="+mn-cs"/>
              </a:rPr>
              <a:t>get_data_template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FORM </a:t>
            </a:r>
            <a:r>
              <a:rPr lang="en-US" sz="1200" kern="1200" dirty="0" err="1">
                <a:solidFill>
                  <a:schemeClr val="tx1"/>
                </a:solidFill>
                <a:latin typeface="+mn-lt"/>
                <a:ea typeface="+mn-ea"/>
                <a:cs typeface="+mn-cs"/>
              </a:rPr>
              <a:t>get_data_template</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Declarations</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Types for target fields</a:t>
            </a:r>
          </a:p>
          <a:p>
            <a:r>
              <a:rPr lang="en-US" sz="1200" kern="1200" dirty="0">
                <a:solidFill>
                  <a:schemeClr val="tx1"/>
                </a:solidFill>
                <a:latin typeface="+mn-lt"/>
                <a:ea typeface="+mn-ea"/>
                <a:cs typeface="+mn-cs"/>
              </a:rPr>
              <a:t>  TYPES: BEGIN OF </a:t>
            </a:r>
            <a:r>
              <a:rPr lang="en-US" sz="1200" kern="1200" dirty="0" err="1">
                <a:solidFill>
                  <a:schemeClr val="tx1"/>
                </a:solidFill>
                <a:latin typeface="+mn-lt"/>
                <a:ea typeface="+mn-ea"/>
                <a:cs typeface="+mn-cs"/>
              </a:rPr>
              <a:t>lty_s_cust_book</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id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name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postcode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city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country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-country,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fldate</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sbook-fldate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order_date</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sbook-order_date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END OF </a:t>
            </a:r>
            <a:r>
              <a:rPr lang="en-US" sz="1200" kern="1200" dirty="0" err="1">
                <a:solidFill>
                  <a:schemeClr val="tx1"/>
                </a:solidFill>
                <a:latin typeface="+mn-lt"/>
                <a:ea typeface="+mn-ea"/>
                <a:cs typeface="+mn-cs"/>
              </a:rPr>
              <a:t>lty_s_cust_book</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Work Area for Result</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 LIKE LINE OF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Targets for Select</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TYPE SORTED TABLE OF </a:t>
            </a:r>
            <a:r>
              <a:rPr lang="en-US" sz="1200" kern="1200" dirty="0" err="1">
                <a:solidFill>
                  <a:schemeClr val="tx1"/>
                </a:solidFill>
                <a:latin typeface="+mn-lt"/>
                <a:ea typeface="+mn-ea"/>
                <a:cs typeface="+mn-cs"/>
              </a:rPr>
              <a:t>lty_s_cust_book</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WITH NON-UNIQUE KEY id,</a:t>
            </a:r>
          </a:p>
          <a:p>
            <a:r>
              <a:rPr lang="en-US" sz="1200" kern="1200" dirty="0">
                <a:solidFill>
                  <a:schemeClr val="tx1"/>
                </a:solidFill>
                <a:latin typeface="+mn-lt"/>
                <a:ea typeface="+mn-ea"/>
                <a:cs typeface="+mn-cs"/>
              </a:rPr>
              <a:t>*  sorted table not supported by ADBC!</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TYPE STANDARD TABLE OF </a:t>
            </a:r>
            <a:r>
              <a:rPr lang="en-US" sz="1200" kern="1200" dirty="0" err="1">
                <a:solidFill>
                  <a:schemeClr val="tx1"/>
                </a:solidFill>
                <a:latin typeface="+mn-lt"/>
                <a:ea typeface="+mn-ea"/>
                <a:cs typeface="+mn-cs"/>
              </a:rPr>
              <a:t>lty_s_cust_book</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WITH NON-UNIQUE KEY id,</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lty_s_cust_book</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help variables</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ADBC Objects and Variables</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cl_sql_statement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cl_sql_result_set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TYPE string,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TYPE REF TO data.</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Processing</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1. Get secondary DB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get_connection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2. Create statement object</a:t>
            </a:r>
          </a:p>
          <a:p>
            <a:r>
              <a:rPr lang="en-US" sz="1200" kern="1200" dirty="0">
                <a:solidFill>
                  <a:schemeClr val="tx1"/>
                </a:solidFill>
                <a:latin typeface="+mn-lt"/>
                <a:ea typeface="+mn-ea"/>
                <a:cs typeface="+mn-cs"/>
              </a:rPr>
              <a:t>      CREATE OBJECT </a:t>
            </a:r>
            <a:r>
              <a:rPr lang="en-US" sz="1200" kern="1200" dirty="0" err="1">
                <a:solidFill>
                  <a:schemeClr val="tx1"/>
                </a:solidFill>
                <a:latin typeface="+mn-lt"/>
                <a:ea typeface="+mn-ea"/>
                <a:cs typeface="+mn-cs"/>
              </a:rPr>
              <a:t>lo_sql</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EXPORTING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con_ref</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3. assemble SQL statement</a:t>
            </a:r>
          </a:p>
          <a:p>
            <a:r>
              <a:rPr lang="en-US" sz="1200" kern="1200" dirty="0">
                <a:solidFill>
                  <a:schemeClr val="tx1"/>
                </a:solidFill>
                <a:latin typeface="+mn-lt"/>
                <a:ea typeface="+mn-ea"/>
                <a:cs typeface="+mn-cs"/>
              </a:rPr>
              <a:t>      CONCATENATE `SELECT C.ID, C.NAME, C.POSTCODE, C.CITY, C.COUNTRY, `</a:t>
            </a:r>
          </a:p>
          <a:p>
            <a:r>
              <a:rPr lang="de-DE" sz="1200" kern="1200" dirty="0">
                <a:solidFill>
                  <a:schemeClr val="tx1"/>
                </a:solidFill>
                <a:latin typeface="+mn-lt"/>
                <a:ea typeface="+mn-ea"/>
                <a:cs typeface="+mn-cs"/>
              </a:rPr>
              <a:t>                  `B.FLDATE, B.ORDER_DATE `</a:t>
            </a:r>
          </a:p>
          <a:p>
            <a:r>
              <a:rPr lang="en-US" sz="1200" kern="1200" dirty="0">
                <a:solidFill>
                  <a:schemeClr val="tx1"/>
                </a:solidFill>
                <a:latin typeface="+mn-lt"/>
                <a:ea typeface="+mn-ea"/>
                <a:cs typeface="+mn-cs"/>
              </a:rPr>
              <a:t>                  `FROM SCUSTOM AS C `</a:t>
            </a:r>
          </a:p>
          <a:p>
            <a:r>
              <a:rPr lang="en-US" sz="1200" kern="1200" dirty="0">
                <a:solidFill>
                  <a:schemeClr val="tx1"/>
                </a:solidFill>
                <a:latin typeface="+mn-lt"/>
                <a:ea typeface="+mn-ea"/>
                <a:cs typeface="+mn-cs"/>
              </a:rPr>
              <a:t>                  `INNER JOIN SBOOK AS B `</a:t>
            </a:r>
          </a:p>
          <a:p>
            <a:r>
              <a:rPr lang="da-DK" sz="1200" kern="1200" dirty="0">
                <a:solidFill>
                  <a:schemeClr val="tx1"/>
                </a:solidFill>
                <a:latin typeface="+mn-lt"/>
                <a:ea typeface="+mn-ea"/>
                <a:cs typeface="+mn-cs"/>
              </a:rPr>
              <a:t>                  `ON C.MANDT = B.MANDT `</a:t>
            </a:r>
          </a:p>
          <a:p>
            <a:r>
              <a:rPr lang="en-US" sz="1200" kern="1200" dirty="0">
                <a:solidFill>
                  <a:schemeClr val="tx1"/>
                </a:solidFill>
                <a:latin typeface="+mn-lt"/>
                <a:ea typeface="+mn-ea"/>
                <a:cs typeface="+mn-cs"/>
              </a:rPr>
              <a:t>                  `AND C.ID = B.CUSTOMID `</a:t>
            </a:r>
          </a:p>
          <a:p>
            <a:r>
              <a:rPr lang="en-US" sz="1200" kern="1200" dirty="0">
                <a:solidFill>
                  <a:schemeClr val="tx1"/>
                </a:solidFill>
                <a:latin typeface="+mn-lt"/>
                <a:ea typeface="+mn-ea"/>
                <a:cs typeface="+mn-cs"/>
              </a:rPr>
              <a:t>                  `WHERE C.MANDT =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sy-mandt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`AND B.CANCELLED = ' ' `</a:t>
            </a:r>
          </a:p>
          <a:p>
            <a:r>
              <a:rPr lang="en-US" sz="1200" kern="1200" dirty="0">
                <a:solidFill>
                  <a:schemeClr val="tx1"/>
                </a:solidFill>
                <a:latin typeface="+mn-lt"/>
                <a:ea typeface="+mn-ea"/>
                <a:cs typeface="+mn-cs"/>
              </a:rPr>
              <a:t>                  `ORDER BY C.MANDT, C.ID `</a:t>
            </a:r>
          </a:p>
          <a:p>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Alternative for 3: Use string templates and string expressions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 |SELECT C.ID, C.NAME, C.POSTCODE, C.CITY, C.COUNTRY | &amp;&amp;</a:t>
            </a:r>
          </a:p>
          <a:p>
            <a:r>
              <a:rPr lang="en-US" sz="1200" kern="1200" dirty="0">
                <a:solidFill>
                  <a:schemeClr val="tx1"/>
                </a:solidFill>
                <a:latin typeface="+mn-lt"/>
                <a:ea typeface="+mn-ea"/>
                <a:cs typeface="+mn-cs"/>
              </a:rPr>
              <a:t>*              |B.FLDATE, B.ORDER_DATE | &amp;&amp;</a:t>
            </a:r>
          </a:p>
          <a:p>
            <a:r>
              <a:rPr lang="en-US" sz="1200" kern="1200" dirty="0">
                <a:solidFill>
                  <a:schemeClr val="tx1"/>
                </a:solidFill>
                <a:latin typeface="+mn-lt"/>
                <a:ea typeface="+mn-ea"/>
                <a:cs typeface="+mn-cs"/>
              </a:rPr>
              <a:t>*              |FROM SCUSTOM AS C  | &amp;&amp;</a:t>
            </a:r>
          </a:p>
          <a:p>
            <a:r>
              <a:rPr lang="en-US" sz="1200" kern="1200" dirty="0">
                <a:solidFill>
                  <a:schemeClr val="tx1"/>
                </a:solidFill>
                <a:latin typeface="+mn-lt"/>
                <a:ea typeface="+mn-ea"/>
                <a:cs typeface="+mn-cs"/>
              </a:rPr>
              <a:t>*              |INNER JOIN SBOOK AS B | &amp;&amp;</a:t>
            </a:r>
          </a:p>
          <a:p>
            <a:r>
              <a:rPr lang="en-US" sz="1200" kern="1200" dirty="0">
                <a:solidFill>
                  <a:schemeClr val="tx1"/>
                </a:solidFill>
                <a:latin typeface="+mn-lt"/>
                <a:ea typeface="+mn-ea"/>
                <a:cs typeface="+mn-cs"/>
              </a:rPr>
              <a:t>*              |ON C.MANDT = B.MANDT AND C.ID = B.CUSTOMID | &amp;&amp;</a:t>
            </a:r>
          </a:p>
          <a:p>
            <a:r>
              <a:rPr lang="en-US" sz="1200" kern="1200" dirty="0">
                <a:solidFill>
                  <a:schemeClr val="tx1"/>
                </a:solidFill>
                <a:latin typeface="+mn-lt"/>
                <a:ea typeface="+mn-ea"/>
                <a:cs typeface="+mn-cs"/>
              </a:rPr>
              <a:t>*              |WHERE C.MANDT = '{ </a:t>
            </a:r>
            <a:r>
              <a:rPr lang="en-US" sz="1200" u="sng" kern="1200" dirty="0" err="1">
                <a:solidFill>
                  <a:schemeClr val="tx1"/>
                </a:solidFill>
                <a:latin typeface="+mn-lt"/>
                <a:ea typeface="+mn-ea"/>
                <a:cs typeface="+mn-cs"/>
              </a:rPr>
              <a:t>sy-mandt</a:t>
            </a:r>
            <a:r>
              <a:rPr lang="en-US" sz="1200" u="sng" kern="1200" dirty="0">
                <a:solidFill>
                  <a:schemeClr val="tx1"/>
                </a:solidFill>
                <a:latin typeface="+mn-lt"/>
                <a:ea typeface="+mn-ea"/>
                <a:cs typeface="+mn-cs"/>
              </a:rPr>
              <a:t> }' | &amp;&amp;</a:t>
            </a:r>
          </a:p>
          <a:p>
            <a:r>
              <a:rPr lang="en-US" sz="1200" kern="1200" dirty="0">
                <a:solidFill>
                  <a:schemeClr val="tx1"/>
                </a:solidFill>
                <a:latin typeface="+mn-lt"/>
                <a:ea typeface="+mn-ea"/>
                <a:cs typeface="+mn-cs"/>
              </a:rPr>
              <a:t>*              |AND B.CANCELLED = ' ' | &amp;&amp;</a:t>
            </a:r>
          </a:p>
          <a:p>
            <a:r>
              <a:rPr lang="en-US" sz="1200" kern="1200" dirty="0">
                <a:solidFill>
                  <a:schemeClr val="tx1"/>
                </a:solidFill>
                <a:latin typeface="+mn-lt"/>
                <a:ea typeface="+mn-ea"/>
                <a:cs typeface="+mn-cs"/>
              </a:rPr>
              <a:t>*              |ORDER BY C.MANDT, C.ID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4. Execute Query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execute_query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5. Assign target variable</a:t>
            </a:r>
          </a:p>
          <a:p>
            <a:r>
              <a:rPr lang="en-US" sz="1200" kern="1200" dirty="0">
                <a:solidFill>
                  <a:schemeClr val="tx1"/>
                </a:solidFill>
                <a:latin typeface="+mn-lt"/>
                <a:ea typeface="+mn-ea"/>
                <a:cs typeface="+mn-cs"/>
              </a:rPr>
              <a:t>      GET REFERENCE OF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set_param_table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6. Read result into internal Table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next_package</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7. Close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-&gt;close(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CATCH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a:t>
            </a:r>
            <a:r>
              <a:rPr lang="en-US" sz="1200" u="sng" kern="1200" dirty="0" err="1">
                <a:solidFill>
                  <a:schemeClr val="tx1"/>
                </a:solidFill>
                <a:latin typeface="+mn-lt"/>
                <a:ea typeface="+mn-ea"/>
                <a:cs typeface="+mn-cs"/>
              </a:rPr>
              <a:t>Excpt</a:t>
            </a:r>
            <a:r>
              <a:rPr lang="en-US" sz="1200" u="sng" kern="1200" dirty="0">
                <a:solidFill>
                  <a:schemeClr val="tx1"/>
                </a:solidFill>
                <a:latin typeface="+mn-lt"/>
                <a:ea typeface="+mn-ea"/>
                <a:cs typeface="+mn-cs"/>
              </a:rPr>
              <a:t>. Class for SQL Error</a:t>
            </a:r>
          </a:p>
          <a:p>
            <a:r>
              <a:rPr lang="fr-FR" sz="1200" kern="1200" dirty="0">
                <a:solidFill>
                  <a:schemeClr val="tx1"/>
                </a:solidFill>
                <a:latin typeface="+mn-lt"/>
                <a:ea typeface="+mn-ea"/>
                <a:cs typeface="+mn-cs"/>
              </a:rPr>
              <a:t>      MESSAGE </a:t>
            </a:r>
            <a:r>
              <a:rPr lang="fr-FR" sz="1200" kern="1200" dirty="0" err="1">
                <a:solidFill>
                  <a:schemeClr val="tx1"/>
                </a:solidFill>
                <a:latin typeface="+mn-lt"/>
                <a:ea typeface="+mn-ea"/>
                <a:cs typeface="+mn-cs"/>
              </a:rPr>
              <a:t>lx_sql_exc</a:t>
            </a:r>
            <a:r>
              <a:rPr lang="fr-FR" sz="1200" kern="1200" dirty="0">
                <a:solidFill>
                  <a:schemeClr val="tx1"/>
                </a:solidFill>
                <a:latin typeface="+mn-lt"/>
                <a:ea typeface="+mn-ea"/>
                <a:cs typeface="+mn-cs"/>
              </a:rPr>
              <a:t> TYPE 'E'.</a:t>
            </a:r>
          </a:p>
          <a:p>
            <a:r>
              <a:rPr lang="en-US" sz="1200" kern="1200" dirty="0">
                <a:solidFill>
                  <a:schemeClr val="tx1"/>
                </a:solidFill>
                <a:latin typeface="+mn-lt"/>
                <a:ea typeface="+mn-ea"/>
                <a:cs typeface="+mn-cs"/>
              </a:rPr>
              <a:t>  ENDTRY.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LOOP AT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IF </a:t>
            </a:r>
            <a:r>
              <a:rPr lang="en-US" sz="1200" kern="1200" dirty="0" err="1">
                <a:solidFill>
                  <a:schemeClr val="tx1"/>
                </a:solidFill>
                <a:latin typeface="+mn-lt"/>
                <a:ea typeface="+mn-ea"/>
                <a:cs typeface="+mn-cs"/>
              </a:rPr>
              <a:t>sy-tabix</a:t>
            </a:r>
            <a:r>
              <a:rPr lang="en-US" sz="1200" kern="1200" dirty="0">
                <a:solidFill>
                  <a:schemeClr val="tx1"/>
                </a:solidFill>
                <a:latin typeface="+mn-lt"/>
                <a:ea typeface="+mn-ea"/>
                <a:cs typeface="+mn-cs"/>
              </a:rPr>
              <a:t> = 1.</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-id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-name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-postcode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-city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-country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-country.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ELSEIF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-id &lt;&gt;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-id.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round(  </a:t>
            </a:r>
            <a:r>
              <a:rPr lang="en-US" sz="1200" kern="1200" dirty="0" err="1">
                <a:solidFill>
                  <a:schemeClr val="tx1"/>
                </a:solidFill>
                <a:latin typeface="+mn-lt"/>
                <a:ea typeface="+mn-ea"/>
                <a:cs typeface="+mn-cs"/>
              </a:rPr>
              <a:t>val</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lv_count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dec</a:t>
            </a:r>
            <a:r>
              <a:rPr lang="en-US" sz="1200" kern="1200" dirty="0">
                <a:solidFill>
                  <a:schemeClr val="tx1"/>
                </a:solidFill>
                <a:latin typeface="+mn-lt"/>
                <a:ea typeface="+mn-ea"/>
                <a:cs typeface="+mn-cs"/>
              </a:rPr>
              <a:t> = 4</a:t>
            </a:r>
          </a:p>
          <a:p>
            <a:r>
              <a:rPr lang="en-US" sz="1200" kern="1200" dirty="0">
                <a:solidFill>
                  <a:schemeClr val="tx1"/>
                </a:solidFill>
                <a:latin typeface="+mn-lt"/>
                <a:ea typeface="+mn-ea"/>
                <a:cs typeface="+mn-cs"/>
              </a:rPr>
              <a:t>                   mode = </a:t>
            </a:r>
            <a:r>
              <a:rPr lang="en-US" sz="1200" kern="1200" dirty="0" err="1">
                <a:solidFill>
                  <a:schemeClr val="tx1"/>
                </a:solidFill>
                <a:latin typeface="+mn-lt"/>
                <a:ea typeface="+mn-ea"/>
                <a:cs typeface="+mn-cs"/>
              </a:rPr>
              <a:t>cl_abap_math</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round_down</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INSERT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 INTO TABLE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-id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-name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-postcode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-city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-country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-country.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ENDIF.</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 + 1.</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ls_customer-days_ahead</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ls_cust_book-fldate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ls_cust_book-order_date</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ENDLOOP.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round(  </a:t>
            </a:r>
            <a:r>
              <a:rPr lang="en-US" sz="1200" kern="1200" dirty="0" err="1">
                <a:solidFill>
                  <a:schemeClr val="tx1"/>
                </a:solidFill>
                <a:latin typeface="+mn-lt"/>
                <a:ea typeface="+mn-ea"/>
                <a:cs typeface="+mn-cs"/>
              </a:rPr>
              <a:t>val</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lv_count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dec</a:t>
            </a:r>
            <a:r>
              <a:rPr lang="en-US" sz="1200" kern="1200" dirty="0">
                <a:solidFill>
                  <a:schemeClr val="tx1"/>
                </a:solidFill>
                <a:latin typeface="+mn-lt"/>
                <a:ea typeface="+mn-ea"/>
                <a:cs typeface="+mn-cs"/>
              </a:rPr>
              <a:t> = 4</a:t>
            </a:r>
          </a:p>
          <a:p>
            <a:r>
              <a:rPr lang="en-US" sz="1200" kern="1200" dirty="0">
                <a:solidFill>
                  <a:schemeClr val="tx1"/>
                </a:solidFill>
                <a:latin typeface="+mn-lt"/>
                <a:ea typeface="+mn-ea"/>
                <a:cs typeface="+mn-cs"/>
              </a:rPr>
              <a:t>               mode = </a:t>
            </a:r>
            <a:r>
              <a:rPr lang="en-US" sz="1200" kern="1200" dirty="0" err="1">
                <a:solidFill>
                  <a:schemeClr val="tx1"/>
                </a:solidFill>
                <a:latin typeface="+mn-lt"/>
                <a:ea typeface="+mn-ea"/>
                <a:cs typeface="+mn-cs"/>
              </a:rPr>
              <a:t>cl_abap_math</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round_down</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INSERT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 INTO TABLE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SORT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BY id. "already sorted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ENDFORM.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Form  </a:t>
            </a:r>
            <a:r>
              <a:rPr lang="en-US" sz="1200" kern="1200" dirty="0" err="1">
                <a:solidFill>
                  <a:schemeClr val="tx1"/>
                </a:solidFill>
                <a:latin typeface="+mn-lt"/>
                <a:ea typeface="+mn-ea"/>
                <a:cs typeface="+mn-cs"/>
              </a:rPr>
              <a:t>get_data_solution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FORM </a:t>
            </a:r>
            <a:r>
              <a:rPr lang="en-US" sz="1200" kern="1200" dirty="0" err="1">
                <a:solidFill>
                  <a:schemeClr val="tx1"/>
                </a:solidFill>
                <a:latin typeface="+mn-lt"/>
                <a:ea typeface="+mn-ea"/>
                <a:cs typeface="+mn-cs"/>
              </a:rPr>
              <a:t>get_data_solution</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Declarations</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ADBC Objects and Variables</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cl_sql_statement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cl_sql_result_set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TYPE string,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TYPE REF TO data.</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Processing</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1. Get secondary DB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get_connection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2. Create statement object</a:t>
            </a:r>
          </a:p>
          <a:p>
            <a:r>
              <a:rPr lang="en-US" sz="1200" kern="1200" dirty="0">
                <a:solidFill>
                  <a:schemeClr val="tx1"/>
                </a:solidFill>
                <a:latin typeface="+mn-lt"/>
                <a:ea typeface="+mn-ea"/>
                <a:cs typeface="+mn-cs"/>
              </a:rPr>
              <a:t>      CREATE OBJECT </a:t>
            </a:r>
            <a:r>
              <a:rPr lang="en-US" sz="1200" kern="1200" dirty="0" err="1">
                <a:solidFill>
                  <a:schemeClr val="tx1"/>
                </a:solidFill>
                <a:latin typeface="+mn-lt"/>
                <a:ea typeface="+mn-ea"/>
                <a:cs typeface="+mn-cs"/>
              </a:rPr>
              <a:t>lo_sql</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EXPORTING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con_ref</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3. assemble SQL statement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 |SELECT ID, NAME, POSTCODE, CITY, COUNTRY, | &amp;&amp;</a:t>
            </a:r>
          </a:p>
          <a:p>
            <a:r>
              <a:rPr lang="en-US" sz="1200" kern="1200" dirty="0">
                <a:solidFill>
                  <a:schemeClr val="tx1"/>
                </a:solidFill>
                <a:latin typeface="+mn-lt"/>
                <a:ea typeface="+mn-ea"/>
                <a:cs typeface="+mn-cs"/>
              </a:rPr>
              <a:t>               |AVG(DAYS_AHEAD) AS DAYS_AHEAD | &amp;&amp;</a:t>
            </a:r>
          </a:p>
          <a:p>
            <a:r>
              <a:rPr lang="en-US" sz="1200" kern="1200" dirty="0">
                <a:solidFill>
                  <a:schemeClr val="tx1"/>
                </a:solidFill>
                <a:latin typeface="+mn-lt"/>
                <a:ea typeface="+mn-ea"/>
                <a:cs typeface="+mn-cs"/>
              </a:rPr>
              <a:t>*               |FROM _SYS_BIC."ha400.secdb.demo/AT_DAYS_AHEAD"  | &amp;&amp;</a:t>
            </a:r>
          </a:p>
          <a:p>
            <a:r>
              <a:rPr lang="en-US" sz="1200" kern="1200" dirty="0">
                <a:solidFill>
                  <a:schemeClr val="tx1"/>
                </a:solidFill>
                <a:latin typeface="+mn-lt"/>
                <a:ea typeface="+mn-ea"/>
                <a:cs typeface="+mn-cs"/>
              </a:rPr>
              <a:t>               |FROM _SYS_BIC."</a:t>
            </a:r>
            <a:r>
              <a:rPr lang="en-US" sz="1200" kern="1200" dirty="0" err="1">
                <a:solidFill>
                  <a:schemeClr val="tx1"/>
                </a:solidFill>
                <a:latin typeface="+mn-lt"/>
                <a:ea typeface="+mn-ea"/>
                <a:cs typeface="+mn-cs"/>
              </a:rPr>
              <a:t>ZSHY.demo</a:t>
            </a:r>
            <a:r>
              <a:rPr lang="en-US" sz="1200" kern="1200" dirty="0">
                <a:solidFill>
                  <a:schemeClr val="tx1"/>
                </a:solidFill>
                <a:latin typeface="+mn-lt"/>
                <a:ea typeface="+mn-ea"/>
                <a:cs typeface="+mn-cs"/>
              </a:rPr>
              <a:t>/AT_DAYS_AHEAD"  | &amp;&amp;</a:t>
            </a:r>
          </a:p>
          <a:p>
            <a:r>
              <a:rPr lang="en-US" sz="1200" kern="1200" dirty="0">
                <a:solidFill>
                  <a:schemeClr val="tx1"/>
                </a:solidFill>
                <a:latin typeface="+mn-lt"/>
                <a:ea typeface="+mn-ea"/>
                <a:cs typeface="+mn-cs"/>
              </a:rPr>
              <a:t>               |WHERE MANDT = '{ </a:t>
            </a:r>
            <a:r>
              <a:rPr lang="en-US" sz="1200" kern="1200" dirty="0" err="1">
                <a:solidFill>
                  <a:schemeClr val="tx1"/>
                </a:solidFill>
                <a:latin typeface="+mn-lt"/>
                <a:ea typeface="+mn-ea"/>
                <a:cs typeface="+mn-cs"/>
              </a:rPr>
              <a:t>sy-mandt</a:t>
            </a:r>
            <a:r>
              <a:rPr lang="en-US" sz="1200" kern="1200" dirty="0">
                <a:solidFill>
                  <a:schemeClr val="tx1"/>
                </a:solidFill>
                <a:latin typeface="+mn-lt"/>
                <a:ea typeface="+mn-ea"/>
                <a:cs typeface="+mn-cs"/>
              </a:rPr>
              <a:t> }' | &amp;&amp;</a:t>
            </a:r>
          </a:p>
          <a:p>
            <a:r>
              <a:rPr lang="en-US" sz="1200" kern="1200" dirty="0">
                <a:solidFill>
                  <a:schemeClr val="tx1"/>
                </a:solidFill>
                <a:latin typeface="+mn-lt"/>
                <a:ea typeface="+mn-ea"/>
                <a:cs typeface="+mn-cs"/>
              </a:rPr>
              <a:t>               |GROUP BY MANDT, ID, NAME, POSTCODE, CITY, COUNTRY | &amp;&amp;</a:t>
            </a:r>
          </a:p>
          <a:p>
            <a:r>
              <a:rPr lang="en-US" sz="1200" kern="1200" dirty="0">
                <a:solidFill>
                  <a:schemeClr val="tx1"/>
                </a:solidFill>
                <a:latin typeface="+mn-lt"/>
                <a:ea typeface="+mn-ea"/>
                <a:cs typeface="+mn-cs"/>
              </a:rPr>
              <a:t>               |ORDER BY MANDT, ID |.</a:t>
            </a:r>
          </a:p>
          <a:p>
            <a:r>
              <a:rPr lang="en-US" sz="1200" kern="1200" dirty="0">
                <a:solidFill>
                  <a:schemeClr val="tx1"/>
                </a:solidFill>
                <a:latin typeface="+mn-lt"/>
                <a:ea typeface="+mn-ea"/>
                <a:cs typeface="+mn-cs"/>
              </a:rPr>
              <a:t>* 4. Execute Query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execute_query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5. Assign target variable</a:t>
            </a:r>
          </a:p>
          <a:p>
            <a:r>
              <a:rPr lang="en-US" sz="1200" kern="1200" dirty="0">
                <a:solidFill>
                  <a:schemeClr val="tx1"/>
                </a:solidFill>
                <a:latin typeface="+mn-lt"/>
                <a:ea typeface="+mn-ea"/>
                <a:cs typeface="+mn-cs"/>
              </a:rPr>
              <a:t>      GET REFERENCE OF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set_param_table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6. Read result into internal Table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next_package</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7. Close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-&gt;close(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CATCH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a:t>
            </a:r>
            <a:r>
              <a:rPr lang="en-US" sz="1200" u="sng" kern="1200" dirty="0" err="1">
                <a:solidFill>
                  <a:schemeClr val="tx1"/>
                </a:solidFill>
                <a:latin typeface="+mn-lt"/>
                <a:ea typeface="+mn-ea"/>
                <a:cs typeface="+mn-cs"/>
              </a:rPr>
              <a:t>Excpt</a:t>
            </a:r>
            <a:r>
              <a:rPr lang="en-US" sz="1200" u="sng" kern="1200" dirty="0">
                <a:solidFill>
                  <a:schemeClr val="tx1"/>
                </a:solidFill>
                <a:latin typeface="+mn-lt"/>
                <a:ea typeface="+mn-ea"/>
                <a:cs typeface="+mn-cs"/>
              </a:rPr>
              <a:t>. Class for SQL Error</a:t>
            </a:r>
          </a:p>
          <a:p>
            <a:r>
              <a:rPr lang="fr-FR" sz="1200" kern="1200" dirty="0">
                <a:solidFill>
                  <a:schemeClr val="tx1"/>
                </a:solidFill>
                <a:latin typeface="+mn-lt"/>
                <a:ea typeface="+mn-ea"/>
                <a:cs typeface="+mn-cs"/>
              </a:rPr>
              <a:t>      MESSAGE </a:t>
            </a:r>
            <a:r>
              <a:rPr lang="fr-FR" sz="1200" kern="1200" dirty="0" err="1">
                <a:solidFill>
                  <a:schemeClr val="tx1"/>
                </a:solidFill>
                <a:latin typeface="+mn-lt"/>
                <a:ea typeface="+mn-ea"/>
                <a:cs typeface="+mn-cs"/>
              </a:rPr>
              <a:t>lx_sql_exc</a:t>
            </a:r>
            <a:r>
              <a:rPr lang="fr-FR" sz="1200" kern="1200" dirty="0">
                <a:solidFill>
                  <a:schemeClr val="tx1"/>
                </a:solidFill>
                <a:latin typeface="+mn-lt"/>
                <a:ea typeface="+mn-ea"/>
                <a:cs typeface="+mn-cs"/>
              </a:rPr>
              <a:t> TYPE 'E'.</a:t>
            </a:r>
          </a:p>
          <a:p>
            <a:r>
              <a:rPr lang="en-US" sz="1200" kern="1200" dirty="0">
                <a:solidFill>
                  <a:schemeClr val="tx1"/>
                </a:solidFill>
                <a:latin typeface="+mn-lt"/>
                <a:ea typeface="+mn-ea"/>
                <a:cs typeface="+mn-cs"/>
              </a:rPr>
              <a:t>  ENDTRY.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ENDFORM.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Form  output</a:t>
            </a:r>
          </a:p>
          <a:p>
            <a:r>
              <a:rPr lang="en-US" sz="1200" kern="1200" dirty="0">
                <a:solidFill>
                  <a:schemeClr val="tx1"/>
                </a:solidFill>
                <a:latin typeface="+mn-lt"/>
                <a:ea typeface="+mn-ea"/>
                <a:cs typeface="+mn-cs"/>
              </a:rPr>
              <a:t>*&amp;---------------------------------------------------------------------*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FORM display USING </a:t>
            </a:r>
            <a:r>
              <a:rPr lang="en-US" sz="1200" kern="1200" dirty="0" err="1">
                <a:solidFill>
                  <a:schemeClr val="tx1"/>
                </a:solidFill>
                <a:latin typeface="+mn-lt"/>
                <a:ea typeface="+mn-ea"/>
                <a:cs typeface="+mn-cs"/>
              </a:rPr>
              <a:t>pt_customers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lo_alv</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cl_salv_table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lx_msg</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cx_salv_msg</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lv_text</a:t>
            </a:r>
            <a:r>
              <a:rPr lang="en-US" sz="1200" kern="1200" dirty="0">
                <a:solidFill>
                  <a:schemeClr val="tx1"/>
                </a:solidFill>
                <a:latin typeface="+mn-lt"/>
                <a:ea typeface="+mn-ea"/>
                <a:cs typeface="+mn-cs"/>
              </a:rPr>
              <a:t> TYPE string.</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display</a:t>
            </a:r>
          </a:p>
          <a:p>
            <a:r>
              <a:rPr lang="en-US" sz="1200" kern="1200" dirty="0">
                <a:solidFill>
                  <a:schemeClr val="tx1"/>
                </a:solidFill>
                <a:latin typeface="+mn-lt"/>
                <a:ea typeface="+mn-ea"/>
                <a:cs typeface="+mn-cs"/>
              </a:rPr>
              <a:t>  TRY.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cl_salv_table</a:t>
            </a:r>
            <a:r>
              <a:rPr lang="en-US" sz="1200" kern="1200" dirty="0">
                <a:solidFill>
                  <a:schemeClr val="tx1"/>
                </a:solidFill>
                <a:latin typeface="+mn-lt"/>
                <a:ea typeface="+mn-ea"/>
                <a:cs typeface="+mn-cs"/>
              </a:rPr>
              <a:t>=&gt;factory(</a:t>
            </a:r>
          </a:p>
          <a:p>
            <a:r>
              <a:rPr lang="en-US" sz="1200" kern="1200" dirty="0">
                <a:solidFill>
                  <a:schemeClr val="tx1"/>
                </a:solidFill>
                <a:latin typeface="+mn-lt"/>
                <a:ea typeface="+mn-ea"/>
                <a:cs typeface="+mn-cs"/>
              </a:rPr>
              <a:t>          IMPORTING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r_salv_table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lo_alv</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t_table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pt_customers</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lo_alv</a:t>
            </a:r>
            <a:r>
              <a:rPr lang="en-US" sz="1200" kern="1200" dirty="0">
                <a:solidFill>
                  <a:schemeClr val="tx1"/>
                </a:solidFill>
                <a:latin typeface="+mn-lt"/>
                <a:ea typeface="+mn-ea"/>
                <a:cs typeface="+mn-cs"/>
              </a:rPr>
              <a:t>-&gt;display(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CATCH </a:t>
            </a:r>
            <a:r>
              <a:rPr lang="en-US" sz="1200" kern="1200" dirty="0" err="1">
                <a:solidFill>
                  <a:schemeClr val="tx1"/>
                </a:solidFill>
                <a:latin typeface="+mn-lt"/>
                <a:ea typeface="+mn-ea"/>
                <a:cs typeface="+mn-cs"/>
              </a:rPr>
              <a:t>cx_salv_msg</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lx_msg</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lv_text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lx_msg</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get_text</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MESSAGE </a:t>
            </a:r>
            <a:r>
              <a:rPr lang="en-US" sz="1200" kern="1200" dirty="0" err="1">
                <a:solidFill>
                  <a:schemeClr val="tx1"/>
                </a:solidFill>
                <a:latin typeface="+mn-lt"/>
                <a:ea typeface="+mn-ea"/>
                <a:cs typeface="+mn-cs"/>
              </a:rPr>
              <a:t>lv_text</a:t>
            </a:r>
            <a:r>
              <a:rPr lang="en-US" sz="1200" kern="1200" dirty="0">
                <a:solidFill>
                  <a:schemeClr val="tx1"/>
                </a:solidFill>
                <a:latin typeface="+mn-lt"/>
                <a:ea typeface="+mn-ea"/>
                <a:cs typeface="+mn-cs"/>
              </a:rPr>
              <a:t> TYPE 'E'.</a:t>
            </a:r>
          </a:p>
          <a:p>
            <a:r>
              <a:rPr lang="en-US" sz="1200" kern="1200" dirty="0">
                <a:solidFill>
                  <a:schemeClr val="tx1"/>
                </a:solidFill>
                <a:latin typeface="+mn-lt"/>
                <a:ea typeface="+mn-ea"/>
                <a:cs typeface="+mn-cs"/>
              </a:rPr>
              <a:t>  ENDTRY.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ENDFORM.                    "display</a:t>
            </a:r>
            <a:endParaRPr lang="en-US" dirty="0"/>
          </a:p>
        </p:txBody>
      </p:sp>
      <p:sp>
        <p:nvSpPr>
          <p:cNvPr id="4" name="Slide Number Placeholder 3"/>
          <p:cNvSpPr>
            <a:spLocks noGrp="1"/>
          </p:cNvSpPr>
          <p:nvPr>
            <p:ph type="sldNum" sz="quarter" idx="10"/>
          </p:nvPr>
        </p:nvSpPr>
        <p:spPr/>
        <p:txBody>
          <a:bodyPr/>
          <a:lstStyle/>
          <a:p>
            <a:fld id="{F86ECF2A-9A99-4D42-B15C-B75A2A94F98E}" type="slidenum">
              <a:rPr lang="en-US" smtClean="0"/>
              <a:t>34</a:t>
            </a:fld>
            <a:endParaRPr lang="en-US"/>
          </a:p>
        </p:txBody>
      </p:sp>
    </p:spTree>
    <p:extLst>
      <p:ext uri="{BB962C8B-B14F-4D97-AF65-F5344CB8AC3E}">
        <p14:creationId xmlns:p14="http://schemas.microsoft.com/office/powerpoint/2010/main" val="3747804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Report  HA400_HANA_VIEW_S1</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REPORT ha400_hana_view_s1 MESSAGE-ID ha400.</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Structure for Result</a:t>
            </a:r>
          </a:p>
          <a:p>
            <a:r>
              <a:rPr lang="en-US" sz="1200" kern="1200" dirty="0">
                <a:solidFill>
                  <a:schemeClr val="tx1"/>
                </a:solidFill>
                <a:latin typeface="+mn-lt"/>
                <a:ea typeface="+mn-ea"/>
                <a:cs typeface="+mn-cs"/>
              </a:rPr>
              <a:t>TYPES: BEGIN OF </a:t>
            </a:r>
            <a:r>
              <a:rPr lang="en-US" sz="1200" kern="1200" dirty="0" err="1">
                <a:solidFill>
                  <a:schemeClr val="tx1"/>
                </a:solidFill>
                <a:latin typeface="+mn-lt"/>
                <a:ea typeface="+mn-ea"/>
                <a:cs typeface="+mn-cs"/>
              </a:rPr>
              <a:t>ty_s_customer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id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name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postcode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city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country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-country,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days_ahead</a:t>
            </a:r>
            <a:r>
              <a:rPr lang="en-US" sz="1200" kern="1200" dirty="0">
                <a:solidFill>
                  <a:schemeClr val="tx1"/>
                </a:solidFill>
                <a:latin typeface="+mn-lt"/>
                <a:ea typeface="+mn-ea"/>
                <a:cs typeface="+mn-cs"/>
              </a:rPr>
              <a:t>  TYPE zha400_avgnd,</a:t>
            </a:r>
          </a:p>
          <a:p>
            <a:r>
              <a:rPr lang="en-US" sz="1200" kern="1200" dirty="0">
                <a:solidFill>
                  <a:schemeClr val="tx1"/>
                </a:solidFill>
                <a:latin typeface="+mn-lt"/>
                <a:ea typeface="+mn-ea"/>
                <a:cs typeface="+mn-cs"/>
              </a:rPr>
              <a:t>       END OF </a:t>
            </a:r>
            <a:r>
              <a:rPr lang="en-US" sz="1200" kern="1200" dirty="0" err="1">
                <a:solidFill>
                  <a:schemeClr val="tx1"/>
                </a:solidFill>
                <a:latin typeface="+mn-lt"/>
                <a:ea typeface="+mn-ea"/>
                <a:cs typeface="+mn-cs"/>
              </a:rPr>
              <a:t>ty_s_customer</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TYPES: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 TYPE STANDARD TABLE OF </a:t>
            </a:r>
            <a:r>
              <a:rPr lang="en-US" sz="1200" kern="1200" dirty="0" err="1">
                <a:solidFill>
                  <a:schemeClr val="tx1"/>
                </a:solidFill>
                <a:latin typeface="+mn-lt"/>
                <a:ea typeface="+mn-ea"/>
                <a:cs typeface="+mn-cs"/>
              </a:rPr>
              <a:t>ty_s_customer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WITH NON-UNIQUE KEY id name.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Data objects</a:t>
            </a:r>
          </a:p>
          <a:p>
            <a:r>
              <a:rPr lang="en-US" sz="1200" kern="1200" dirty="0">
                <a:solidFill>
                  <a:schemeClr val="tx1"/>
                </a:solidFill>
                <a:latin typeface="+mn-lt"/>
                <a:ea typeface="+mn-ea"/>
                <a:cs typeface="+mn-cs"/>
              </a:rPr>
              <a:t>DATA: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 LIKE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Database connection</a:t>
            </a:r>
          </a:p>
          <a:p>
            <a:r>
              <a:rPr lang="it-IT" sz="1200" kern="1200" dirty="0">
                <a:solidFill>
                  <a:schemeClr val="tx1"/>
                </a:solidFill>
                <a:latin typeface="+mn-lt"/>
                <a:ea typeface="+mn-ea"/>
                <a:cs typeface="+mn-cs"/>
              </a:rPr>
              <a:t>DATA gv_dbcon TYPE dbcon-con_name.</a:t>
            </a:r>
          </a:p>
          <a:p>
            <a:r>
              <a:rPr lang="en-US" sz="1200" kern="1200" dirty="0">
                <a:solidFill>
                  <a:schemeClr val="tx1"/>
                </a:solidFill>
                <a:latin typeface="+mn-lt"/>
                <a:ea typeface="+mn-ea"/>
                <a:cs typeface="+mn-cs"/>
              </a:rPr>
              <a:t>CONSTANTS: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c_primdb</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r>
              <a:rPr lang="en-US" sz="1200" kern="1200" dirty="0">
                <a:solidFill>
                  <a:schemeClr val="tx1"/>
                </a:solidFill>
                <a:latin typeface="+mn-lt"/>
                <a:ea typeface="+mn-ea"/>
                <a:cs typeface="+mn-cs"/>
              </a:rPr>
              <a:t> VALUE 'DEFAULT',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c_secdb</a:t>
            </a:r>
            <a:r>
              <a:rPr lang="en-US" sz="1200" kern="1200" dirty="0">
                <a:solidFill>
                  <a:schemeClr val="tx1"/>
                </a:solidFill>
                <a:latin typeface="+mn-lt"/>
                <a:ea typeface="+mn-ea"/>
                <a:cs typeface="+mn-cs"/>
              </a:rPr>
              <a:t>  TYPE </a:t>
            </a:r>
            <a:r>
              <a:rPr lang="en-US" sz="1200" u="sng" kern="1200" dirty="0" err="1">
                <a:solidFill>
                  <a:schemeClr val="tx1"/>
                </a:solidFill>
                <a:latin typeface="+mn-lt"/>
                <a:ea typeface="+mn-ea"/>
                <a:cs typeface="+mn-cs"/>
              </a:rPr>
              <a:t>dbcon-con_name</a:t>
            </a:r>
            <a:r>
              <a:rPr lang="en-US" sz="1200" u="sng" kern="1200" dirty="0">
                <a:solidFill>
                  <a:schemeClr val="tx1"/>
                </a:solidFill>
                <a:latin typeface="+mn-lt"/>
                <a:ea typeface="+mn-ea"/>
                <a:cs typeface="+mn-cs"/>
              </a:rPr>
              <a:t> VALUE 'HANADB'.</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c_secdb</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r>
              <a:rPr lang="en-US" sz="1200" kern="1200" dirty="0">
                <a:solidFill>
                  <a:schemeClr val="tx1"/>
                </a:solidFill>
                <a:latin typeface="+mn-lt"/>
                <a:ea typeface="+mn-ea"/>
                <a:cs typeface="+mn-cs"/>
              </a:rPr>
              <a:t> VALUE 'DEFAULT'.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selection screen</a:t>
            </a:r>
          </a:p>
          <a:p>
            <a:r>
              <a:rPr lang="en-US" sz="1200" kern="1200" dirty="0">
                <a:solidFill>
                  <a:schemeClr val="tx1"/>
                </a:solidFill>
                <a:latin typeface="+mn-lt"/>
                <a:ea typeface="+mn-ea"/>
                <a:cs typeface="+mn-cs"/>
              </a:rPr>
              <a:t>SELECTION-SCREEN BEGIN OF BLOCK exe WITH FRAME TITLE text-exe.</a:t>
            </a:r>
          </a:p>
          <a:p>
            <a:r>
              <a:rPr lang="en-US" sz="1200" kern="1200" dirty="0">
                <a:solidFill>
                  <a:schemeClr val="tx1"/>
                </a:solidFill>
                <a:latin typeface="+mn-lt"/>
                <a:ea typeface="+mn-ea"/>
                <a:cs typeface="+mn-cs"/>
              </a:rPr>
              <a:t>PARAMETERS: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pa_temp</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exe,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pa_solu</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exe DEFAULT 'X',</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pa_both</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exe.</a:t>
            </a:r>
          </a:p>
          <a:p>
            <a:r>
              <a:rPr lang="en-US" sz="1200" kern="1200" dirty="0">
                <a:solidFill>
                  <a:schemeClr val="tx1"/>
                </a:solidFill>
                <a:latin typeface="+mn-lt"/>
                <a:ea typeface="+mn-ea"/>
                <a:cs typeface="+mn-cs"/>
              </a:rPr>
              <a:t>SELECTION-SCREEN END OF BLOCK exe.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SELECTION-SCREEN BEGIN OF BLOCK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 WITH FRAME TITLE text-</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PARAMETERS: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pa_prim</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 DEFAULT 'X',</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pa_sec</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xfeld</a:t>
            </a:r>
            <a:r>
              <a:rPr lang="en-US" sz="1200" kern="1200" dirty="0">
                <a:solidFill>
                  <a:schemeClr val="tx1"/>
                </a:solidFill>
                <a:latin typeface="+mn-lt"/>
                <a:ea typeface="+mn-ea"/>
                <a:cs typeface="+mn-cs"/>
              </a:rPr>
              <a:t> RADIOBUTTON GROUP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SELECTION-SCREEN END OF BLOCK </a:t>
            </a:r>
            <a:r>
              <a:rPr lang="en-US" sz="1200" kern="1200" dirty="0" err="1">
                <a:solidFill>
                  <a:schemeClr val="tx1"/>
                </a:solidFill>
                <a:latin typeface="+mn-lt"/>
                <a:ea typeface="+mn-ea"/>
                <a:cs typeface="+mn-cs"/>
              </a:rPr>
              <a:t>dbc</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INITIALIZATION.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LOOP AT SCREEN.</a:t>
            </a:r>
          </a:p>
          <a:p>
            <a:r>
              <a:rPr lang="en-US" sz="1200" kern="1200" dirty="0">
                <a:solidFill>
                  <a:schemeClr val="tx1"/>
                </a:solidFill>
                <a:latin typeface="+mn-lt"/>
                <a:ea typeface="+mn-ea"/>
                <a:cs typeface="+mn-cs"/>
              </a:rPr>
              <a:t>    IF screen-name = 'PA_SEC' OR screen-name = 'PA_PRIM'.</a:t>
            </a:r>
          </a:p>
          <a:p>
            <a:r>
              <a:rPr lang="en-US" sz="1200" kern="1200" dirty="0">
                <a:solidFill>
                  <a:schemeClr val="tx1"/>
                </a:solidFill>
                <a:latin typeface="+mn-lt"/>
                <a:ea typeface="+mn-ea"/>
                <a:cs typeface="+mn-cs"/>
              </a:rPr>
              <a:t>      screen-input = </a:t>
            </a:r>
            <a:r>
              <a:rPr lang="en-US" sz="1200" kern="1200" dirty="0" err="1">
                <a:solidFill>
                  <a:schemeClr val="tx1"/>
                </a:solidFill>
                <a:latin typeface="+mn-lt"/>
                <a:ea typeface="+mn-ea"/>
                <a:cs typeface="+mn-cs"/>
              </a:rPr>
              <a:t>abap_false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MODIFY SCREEN.</a:t>
            </a:r>
          </a:p>
          <a:p>
            <a:r>
              <a:rPr lang="en-US" sz="1200" kern="1200" dirty="0">
                <a:solidFill>
                  <a:schemeClr val="tx1"/>
                </a:solidFill>
                <a:latin typeface="+mn-lt"/>
                <a:ea typeface="+mn-ea"/>
                <a:cs typeface="+mn-cs"/>
              </a:rPr>
              <a:t>    ENDIF.</a:t>
            </a:r>
          </a:p>
          <a:p>
            <a:r>
              <a:rPr lang="en-US" sz="1200" kern="1200" dirty="0">
                <a:solidFill>
                  <a:schemeClr val="tx1"/>
                </a:solidFill>
                <a:latin typeface="+mn-lt"/>
                <a:ea typeface="+mn-ea"/>
                <a:cs typeface="+mn-cs"/>
              </a:rPr>
              <a:t>  ENDLOOP.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START-OF-SELECTION.</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CASE 'X'.</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pa_prim</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gv_dbcon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c_primdb</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pa_sec</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gv_dbcon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c_secdb</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ENDCASE.</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CASE 'X'.</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pa_temp</a:t>
            </a:r>
            <a:r>
              <a:rPr lang="en-US" sz="1200" kern="1200" dirty="0">
                <a:solidFill>
                  <a:schemeClr val="tx1"/>
                </a:solidFill>
                <a:latin typeface="+mn-lt"/>
                <a:ea typeface="+mn-ea"/>
                <a:cs typeface="+mn-cs"/>
              </a:rPr>
              <a:t>.  " template only</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get_data_template</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PERFORM display USING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pa_solu</a:t>
            </a:r>
            <a:r>
              <a:rPr lang="en-US" sz="1200" kern="1200" dirty="0">
                <a:solidFill>
                  <a:schemeClr val="tx1"/>
                </a:solidFill>
                <a:latin typeface="+mn-lt"/>
                <a:ea typeface="+mn-ea"/>
                <a:cs typeface="+mn-cs"/>
              </a:rPr>
              <a:t>.  " solution only</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get_data_solution</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PERFORM display USING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WHEN </a:t>
            </a:r>
            <a:r>
              <a:rPr lang="en-US" sz="1200" kern="1200" dirty="0" err="1">
                <a:solidFill>
                  <a:schemeClr val="tx1"/>
                </a:solidFill>
                <a:latin typeface="+mn-lt"/>
                <a:ea typeface="+mn-ea"/>
                <a:cs typeface="+mn-cs"/>
              </a:rPr>
              <a:t>pa_both</a:t>
            </a:r>
            <a:r>
              <a:rPr lang="en-US" sz="1200" kern="1200" dirty="0">
                <a:solidFill>
                  <a:schemeClr val="tx1"/>
                </a:solidFill>
                <a:latin typeface="+mn-lt"/>
                <a:ea typeface="+mn-ea"/>
                <a:cs typeface="+mn-cs"/>
              </a:rPr>
              <a:t>.  " both subroutines</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get_data_solution</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PERFORM </a:t>
            </a:r>
            <a:r>
              <a:rPr lang="en-US" sz="1200" kern="1200" dirty="0" err="1">
                <a:solidFill>
                  <a:schemeClr val="tx1"/>
                </a:solidFill>
                <a:latin typeface="+mn-lt"/>
                <a:ea typeface="+mn-ea"/>
                <a:cs typeface="+mn-cs"/>
              </a:rPr>
              <a:t>get_data_template</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gv_dbcon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IF </a:t>
            </a:r>
            <a:r>
              <a:rPr lang="en-US" sz="1200" kern="1200" dirty="0" err="1">
                <a:solidFill>
                  <a:schemeClr val="tx1"/>
                </a:solidFill>
                <a:latin typeface="+mn-lt"/>
                <a:ea typeface="+mn-ea"/>
                <a:cs typeface="+mn-cs"/>
              </a:rPr>
              <a:t>gt_customers</a:t>
            </a:r>
            <a:r>
              <a:rPr lang="en-US" sz="1200" kern="1200" dirty="0">
                <a:solidFill>
                  <a:schemeClr val="tx1"/>
                </a:solidFill>
                <a:latin typeface="+mn-lt"/>
                <a:ea typeface="+mn-ea"/>
                <a:cs typeface="+mn-cs"/>
              </a:rPr>
              <a:t> &lt;&gt; </a:t>
            </a:r>
            <a:r>
              <a:rPr lang="en-US" sz="1200" kern="1200" dirty="0" err="1">
                <a:solidFill>
                  <a:schemeClr val="tx1"/>
                </a:solidFill>
                <a:latin typeface="+mn-lt"/>
                <a:ea typeface="+mn-ea"/>
                <a:cs typeface="+mn-cs"/>
              </a:rPr>
              <a:t>gt_customers_t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MESSAGE i010.</a:t>
            </a:r>
          </a:p>
          <a:p>
            <a:r>
              <a:rPr lang="en-US" sz="1200" kern="1200" dirty="0">
                <a:solidFill>
                  <a:schemeClr val="tx1"/>
                </a:solidFill>
                <a:latin typeface="+mn-lt"/>
                <a:ea typeface="+mn-ea"/>
                <a:cs typeface="+mn-cs"/>
              </a:rPr>
              <a:t>      ELSE.</a:t>
            </a:r>
          </a:p>
          <a:p>
            <a:r>
              <a:rPr lang="en-US" sz="1200" kern="1200" dirty="0">
                <a:solidFill>
                  <a:schemeClr val="tx1"/>
                </a:solidFill>
                <a:latin typeface="+mn-lt"/>
                <a:ea typeface="+mn-ea"/>
                <a:cs typeface="+mn-cs"/>
              </a:rPr>
              <a:t>        MESSAGE s011.</a:t>
            </a:r>
          </a:p>
          <a:p>
            <a:r>
              <a:rPr lang="en-US" sz="1200" kern="1200" dirty="0">
                <a:solidFill>
                  <a:schemeClr val="tx1"/>
                </a:solidFill>
                <a:latin typeface="+mn-lt"/>
                <a:ea typeface="+mn-ea"/>
                <a:cs typeface="+mn-cs"/>
              </a:rPr>
              <a:t>      ENDIF.</a:t>
            </a:r>
          </a:p>
          <a:p>
            <a:r>
              <a:rPr lang="en-US" sz="1200" kern="1200" dirty="0">
                <a:solidFill>
                  <a:schemeClr val="tx1"/>
                </a:solidFill>
                <a:latin typeface="+mn-lt"/>
                <a:ea typeface="+mn-ea"/>
                <a:cs typeface="+mn-cs"/>
              </a:rPr>
              <a:t>  ENDCASE.</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Form  </a:t>
            </a:r>
            <a:r>
              <a:rPr lang="en-US" sz="1200" kern="1200" dirty="0" err="1">
                <a:solidFill>
                  <a:schemeClr val="tx1"/>
                </a:solidFill>
                <a:latin typeface="+mn-lt"/>
                <a:ea typeface="+mn-ea"/>
                <a:cs typeface="+mn-cs"/>
              </a:rPr>
              <a:t>get_data_template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FORM </a:t>
            </a:r>
            <a:r>
              <a:rPr lang="en-US" sz="1200" kern="1200" dirty="0" err="1">
                <a:solidFill>
                  <a:schemeClr val="tx1"/>
                </a:solidFill>
                <a:latin typeface="+mn-lt"/>
                <a:ea typeface="+mn-ea"/>
                <a:cs typeface="+mn-cs"/>
              </a:rPr>
              <a:t>get_data_template</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Declarations</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Types for target fields</a:t>
            </a:r>
          </a:p>
          <a:p>
            <a:r>
              <a:rPr lang="en-US" sz="1200" kern="1200" dirty="0">
                <a:solidFill>
                  <a:schemeClr val="tx1"/>
                </a:solidFill>
                <a:latin typeface="+mn-lt"/>
                <a:ea typeface="+mn-ea"/>
                <a:cs typeface="+mn-cs"/>
              </a:rPr>
              <a:t>  TYPES: BEGIN OF </a:t>
            </a:r>
            <a:r>
              <a:rPr lang="en-US" sz="1200" kern="1200" dirty="0" err="1">
                <a:solidFill>
                  <a:schemeClr val="tx1"/>
                </a:solidFill>
                <a:latin typeface="+mn-lt"/>
                <a:ea typeface="+mn-ea"/>
                <a:cs typeface="+mn-cs"/>
              </a:rPr>
              <a:t>lty_s_cust_book</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id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name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postcode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city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country     TYPE </a:t>
            </a:r>
            <a:r>
              <a:rPr lang="en-US" sz="1200" kern="1200" dirty="0" err="1">
                <a:solidFill>
                  <a:schemeClr val="tx1"/>
                </a:solidFill>
                <a:latin typeface="+mn-lt"/>
                <a:ea typeface="+mn-ea"/>
                <a:cs typeface="+mn-cs"/>
              </a:rPr>
              <a:t>scustom</a:t>
            </a:r>
            <a:r>
              <a:rPr lang="en-US" sz="1200" kern="1200" dirty="0">
                <a:solidFill>
                  <a:schemeClr val="tx1"/>
                </a:solidFill>
                <a:latin typeface="+mn-lt"/>
                <a:ea typeface="+mn-ea"/>
                <a:cs typeface="+mn-cs"/>
              </a:rPr>
              <a:t>-country,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fldate</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sbook-fldate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order_date</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sbook-order_date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END OF </a:t>
            </a:r>
            <a:r>
              <a:rPr lang="en-US" sz="1200" kern="1200" dirty="0" err="1">
                <a:solidFill>
                  <a:schemeClr val="tx1"/>
                </a:solidFill>
                <a:latin typeface="+mn-lt"/>
                <a:ea typeface="+mn-ea"/>
                <a:cs typeface="+mn-cs"/>
              </a:rPr>
              <a:t>lty_s_cust_book</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Work Area for Result</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 LIKE LINE OF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Targets for Select</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TYPE SORTED TABLE OF </a:t>
            </a:r>
            <a:r>
              <a:rPr lang="en-US" sz="1200" kern="1200" dirty="0" err="1">
                <a:solidFill>
                  <a:schemeClr val="tx1"/>
                </a:solidFill>
                <a:latin typeface="+mn-lt"/>
                <a:ea typeface="+mn-ea"/>
                <a:cs typeface="+mn-cs"/>
              </a:rPr>
              <a:t>lty_s_cust_book</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WITH NON-UNIQUE KEY id,</a:t>
            </a:r>
          </a:p>
          <a:p>
            <a:r>
              <a:rPr lang="en-US" sz="1200" kern="1200" dirty="0">
                <a:solidFill>
                  <a:schemeClr val="tx1"/>
                </a:solidFill>
                <a:latin typeface="+mn-lt"/>
                <a:ea typeface="+mn-ea"/>
                <a:cs typeface="+mn-cs"/>
              </a:rPr>
              <a:t>*  sorted table not supported by ADBC!</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TYPE STANDARD TABLE OF </a:t>
            </a:r>
            <a:r>
              <a:rPr lang="en-US" sz="1200" kern="1200" dirty="0" err="1">
                <a:solidFill>
                  <a:schemeClr val="tx1"/>
                </a:solidFill>
                <a:latin typeface="+mn-lt"/>
                <a:ea typeface="+mn-ea"/>
                <a:cs typeface="+mn-cs"/>
              </a:rPr>
              <a:t>lty_s_cust_book</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WITH NON-UNIQUE KEY id,</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lty_s_cust_book</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help variables</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ADBC Objects and Variables</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cl_sql_statement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cl_sql_result_set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TYPE string,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TYPE REF TO data.</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Processing</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1. Get secondary DB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get_connection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2. Create statement object</a:t>
            </a:r>
          </a:p>
          <a:p>
            <a:r>
              <a:rPr lang="en-US" sz="1200" kern="1200" dirty="0">
                <a:solidFill>
                  <a:schemeClr val="tx1"/>
                </a:solidFill>
                <a:latin typeface="+mn-lt"/>
                <a:ea typeface="+mn-ea"/>
                <a:cs typeface="+mn-cs"/>
              </a:rPr>
              <a:t>      CREATE OBJECT </a:t>
            </a:r>
            <a:r>
              <a:rPr lang="en-US" sz="1200" kern="1200" dirty="0" err="1">
                <a:solidFill>
                  <a:schemeClr val="tx1"/>
                </a:solidFill>
                <a:latin typeface="+mn-lt"/>
                <a:ea typeface="+mn-ea"/>
                <a:cs typeface="+mn-cs"/>
              </a:rPr>
              <a:t>lo_sql</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EXPORTING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con_ref</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3. assemble SQL statement</a:t>
            </a:r>
          </a:p>
          <a:p>
            <a:r>
              <a:rPr lang="en-US" sz="1200" kern="1200" dirty="0">
                <a:solidFill>
                  <a:schemeClr val="tx1"/>
                </a:solidFill>
                <a:latin typeface="+mn-lt"/>
                <a:ea typeface="+mn-ea"/>
                <a:cs typeface="+mn-cs"/>
              </a:rPr>
              <a:t>      CONCATENATE `SELECT C.ID, C.NAME, C.POSTCODE, C.CITY, C.COUNTRY, `</a:t>
            </a:r>
          </a:p>
          <a:p>
            <a:r>
              <a:rPr lang="de-DE" sz="1200" kern="1200" dirty="0">
                <a:solidFill>
                  <a:schemeClr val="tx1"/>
                </a:solidFill>
                <a:latin typeface="+mn-lt"/>
                <a:ea typeface="+mn-ea"/>
                <a:cs typeface="+mn-cs"/>
              </a:rPr>
              <a:t>                  `B.FLDATE, B.ORDER_DATE `</a:t>
            </a:r>
          </a:p>
          <a:p>
            <a:r>
              <a:rPr lang="en-US" sz="1200" kern="1200" dirty="0">
                <a:solidFill>
                  <a:schemeClr val="tx1"/>
                </a:solidFill>
                <a:latin typeface="+mn-lt"/>
                <a:ea typeface="+mn-ea"/>
                <a:cs typeface="+mn-cs"/>
              </a:rPr>
              <a:t>                  `FROM SCUSTOM AS C `</a:t>
            </a:r>
          </a:p>
          <a:p>
            <a:r>
              <a:rPr lang="en-US" sz="1200" kern="1200" dirty="0">
                <a:solidFill>
                  <a:schemeClr val="tx1"/>
                </a:solidFill>
                <a:latin typeface="+mn-lt"/>
                <a:ea typeface="+mn-ea"/>
                <a:cs typeface="+mn-cs"/>
              </a:rPr>
              <a:t>                  `INNER JOIN SBOOK AS B `</a:t>
            </a:r>
          </a:p>
          <a:p>
            <a:r>
              <a:rPr lang="da-DK" sz="1200" kern="1200" dirty="0">
                <a:solidFill>
                  <a:schemeClr val="tx1"/>
                </a:solidFill>
                <a:latin typeface="+mn-lt"/>
                <a:ea typeface="+mn-ea"/>
                <a:cs typeface="+mn-cs"/>
              </a:rPr>
              <a:t>                  `ON C.MANDT = B.MANDT `</a:t>
            </a:r>
          </a:p>
          <a:p>
            <a:r>
              <a:rPr lang="en-US" sz="1200" kern="1200" dirty="0">
                <a:solidFill>
                  <a:schemeClr val="tx1"/>
                </a:solidFill>
                <a:latin typeface="+mn-lt"/>
                <a:ea typeface="+mn-ea"/>
                <a:cs typeface="+mn-cs"/>
              </a:rPr>
              <a:t>                  `AND C.ID = B.CUSTOMID `</a:t>
            </a:r>
          </a:p>
          <a:p>
            <a:r>
              <a:rPr lang="en-US" sz="1200" kern="1200" dirty="0">
                <a:solidFill>
                  <a:schemeClr val="tx1"/>
                </a:solidFill>
                <a:latin typeface="+mn-lt"/>
                <a:ea typeface="+mn-ea"/>
                <a:cs typeface="+mn-cs"/>
              </a:rPr>
              <a:t>                  `WHERE C.MANDT = `</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sy-mandt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`AND B.CANCELLED = ' ' `</a:t>
            </a:r>
          </a:p>
          <a:p>
            <a:r>
              <a:rPr lang="en-US" sz="1200" kern="1200" dirty="0">
                <a:solidFill>
                  <a:schemeClr val="tx1"/>
                </a:solidFill>
                <a:latin typeface="+mn-lt"/>
                <a:ea typeface="+mn-ea"/>
                <a:cs typeface="+mn-cs"/>
              </a:rPr>
              <a:t>                  `ORDER BY C.MANDT, C.ID `</a:t>
            </a:r>
          </a:p>
          <a:p>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Alternative for 3: Use string templates and string expressions</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 |SELECT C.ID, C.NAME, C.POSTCODE, C.CITY, C.COUNTRY | &amp;&amp;</a:t>
            </a:r>
          </a:p>
          <a:p>
            <a:r>
              <a:rPr lang="en-US" sz="1200" kern="1200" dirty="0">
                <a:solidFill>
                  <a:schemeClr val="tx1"/>
                </a:solidFill>
                <a:latin typeface="+mn-lt"/>
                <a:ea typeface="+mn-ea"/>
                <a:cs typeface="+mn-cs"/>
              </a:rPr>
              <a:t>*              |B.FLDATE, B.ORDER_DATE | &amp;&amp;</a:t>
            </a:r>
          </a:p>
          <a:p>
            <a:r>
              <a:rPr lang="en-US" sz="1200" kern="1200" dirty="0">
                <a:solidFill>
                  <a:schemeClr val="tx1"/>
                </a:solidFill>
                <a:latin typeface="+mn-lt"/>
                <a:ea typeface="+mn-ea"/>
                <a:cs typeface="+mn-cs"/>
              </a:rPr>
              <a:t>*              |FROM SCUSTOM AS C  | &amp;&amp;</a:t>
            </a:r>
          </a:p>
          <a:p>
            <a:r>
              <a:rPr lang="en-US" sz="1200" kern="1200" dirty="0">
                <a:solidFill>
                  <a:schemeClr val="tx1"/>
                </a:solidFill>
                <a:latin typeface="+mn-lt"/>
                <a:ea typeface="+mn-ea"/>
                <a:cs typeface="+mn-cs"/>
              </a:rPr>
              <a:t>*              |INNER JOIN SBOOK AS B | &amp;&amp;</a:t>
            </a:r>
          </a:p>
          <a:p>
            <a:r>
              <a:rPr lang="en-US" sz="1200" kern="1200" dirty="0">
                <a:solidFill>
                  <a:schemeClr val="tx1"/>
                </a:solidFill>
                <a:latin typeface="+mn-lt"/>
                <a:ea typeface="+mn-ea"/>
                <a:cs typeface="+mn-cs"/>
              </a:rPr>
              <a:t>*              |ON C.MANDT = B.MANDT AND C.ID = B.CUSTOMID | &amp;&amp;</a:t>
            </a:r>
          </a:p>
          <a:p>
            <a:r>
              <a:rPr lang="en-US" sz="1200" kern="1200" dirty="0">
                <a:solidFill>
                  <a:schemeClr val="tx1"/>
                </a:solidFill>
                <a:latin typeface="+mn-lt"/>
                <a:ea typeface="+mn-ea"/>
                <a:cs typeface="+mn-cs"/>
              </a:rPr>
              <a:t>*              |WHERE C.MANDT = '{ </a:t>
            </a:r>
            <a:r>
              <a:rPr lang="en-US" sz="1200" u="sng" kern="1200" dirty="0" err="1">
                <a:solidFill>
                  <a:schemeClr val="tx1"/>
                </a:solidFill>
                <a:latin typeface="+mn-lt"/>
                <a:ea typeface="+mn-ea"/>
                <a:cs typeface="+mn-cs"/>
              </a:rPr>
              <a:t>sy-mandt</a:t>
            </a:r>
            <a:r>
              <a:rPr lang="en-US" sz="1200" u="sng" kern="1200" dirty="0">
                <a:solidFill>
                  <a:schemeClr val="tx1"/>
                </a:solidFill>
                <a:latin typeface="+mn-lt"/>
                <a:ea typeface="+mn-ea"/>
                <a:cs typeface="+mn-cs"/>
              </a:rPr>
              <a:t> }' | &amp;&amp;</a:t>
            </a:r>
          </a:p>
          <a:p>
            <a:r>
              <a:rPr lang="en-US" sz="1200" kern="1200" dirty="0">
                <a:solidFill>
                  <a:schemeClr val="tx1"/>
                </a:solidFill>
                <a:latin typeface="+mn-lt"/>
                <a:ea typeface="+mn-ea"/>
                <a:cs typeface="+mn-cs"/>
              </a:rPr>
              <a:t>*              |AND B.CANCELLED = ' ' | &amp;&amp;</a:t>
            </a:r>
          </a:p>
          <a:p>
            <a:r>
              <a:rPr lang="en-US" sz="1200" kern="1200" dirty="0">
                <a:solidFill>
                  <a:schemeClr val="tx1"/>
                </a:solidFill>
                <a:latin typeface="+mn-lt"/>
                <a:ea typeface="+mn-ea"/>
                <a:cs typeface="+mn-cs"/>
              </a:rPr>
              <a:t>*              |ORDER BY C.MANDT, C.ID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4. Execute Query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execute_query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5. Assign target variable</a:t>
            </a:r>
          </a:p>
          <a:p>
            <a:r>
              <a:rPr lang="en-US" sz="1200" kern="1200" dirty="0">
                <a:solidFill>
                  <a:schemeClr val="tx1"/>
                </a:solidFill>
                <a:latin typeface="+mn-lt"/>
                <a:ea typeface="+mn-ea"/>
                <a:cs typeface="+mn-cs"/>
              </a:rPr>
              <a:t>      GET REFERENCE OF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set_param_table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6. Read result into internal Table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next_package</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7. Close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-&gt;close(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CATCH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a:t>
            </a:r>
            <a:r>
              <a:rPr lang="en-US" sz="1200" u="sng" kern="1200" dirty="0" err="1">
                <a:solidFill>
                  <a:schemeClr val="tx1"/>
                </a:solidFill>
                <a:latin typeface="+mn-lt"/>
                <a:ea typeface="+mn-ea"/>
                <a:cs typeface="+mn-cs"/>
              </a:rPr>
              <a:t>Excpt</a:t>
            </a:r>
            <a:r>
              <a:rPr lang="en-US" sz="1200" u="sng" kern="1200" dirty="0">
                <a:solidFill>
                  <a:schemeClr val="tx1"/>
                </a:solidFill>
                <a:latin typeface="+mn-lt"/>
                <a:ea typeface="+mn-ea"/>
                <a:cs typeface="+mn-cs"/>
              </a:rPr>
              <a:t>. Class for SQL Error</a:t>
            </a:r>
          </a:p>
          <a:p>
            <a:r>
              <a:rPr lang="fr-FR" sz="1200" kern="1200" dirty="0">
                <a:solidFill>
                  <a:schemeClr val="tx1"/>
                </a:solidFill>
                <a:latin typeface="+mn-lt"/>
                <a:ea typeface="+mn-ea"/>
                <a:cs typeface="+mn-cs"/>
              </a:rPr>
              <a:t>      MESSAGE </a:t>
            </a:r>
            <a:r>
              <a:rPr lang="fr-FR" sz="1200" kern="1200" dirty="0" err="1">
                <a:solidFill>
                  <a:schemeClr val="tx1"/>
                </a:solidFill>
                <a:latin typeface="+mn-lt"/>
                <a:ea typeface="+mn-ea"/>
                <a:cs typeface="+mn-cs"/>
              </a:rPr>
              <a:t>lx_sql_exc</a:t>
            </a:r>
            <a:r>
              <a:rPr lang="fr-FR" sz="1200" kern="1200" dirty="0">
                <a:solidFill>
                  <a:schemeClr val="tx1"/>
                </a:solidFill>
                <a:latin typeface="+mn-lt"/>
                <a:ea typeface="+mn-ea"/>
                <a:cs typeface="+mn-cs"/>
              </a:rPr>
              <a:t> TYPE 'E'.</a:t>
            </a:r>
          </a:p>
          <a:p>
            <a:r>
              <a:rPr lang="en-US" sz="1200" kern="1200" dirty="0">
                <a:solidFill>
                  <a:schemeClr val="tx1"/>
                </a:solidFill>
                <a:latin typeface="+mn-lt"/>
                <a:ea typeface="+mn-ea"/>
                <a:cs typeface="+mn-cs"/>
              </a:rPr>
              <a:t>  ENDTRY.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LOOP AT </a:t>
            </a:r>
            <a:r>
              <a:rPr lang="en-US" sz="1200" kern="1200" dirty="0" err="1">
                <a:solidFill>
                  <a:schemeClr val="tx1"/>
                </a:solidFill>
                <a:latin typeface="+mn-lt"/>
                <a:ea typeface="+mn-ea"/>
                <a:cs typeface="+mn-cs"/>
              </a:rPr>
              <a:t>lt_cust_book</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IF </a:t>
            </a:r>
            <a:r>
              <a:rPr lang="en-US" sz="1200" kern="1200" dirty="0" err="1">
                <a:solidFill>
                  <a:schemeClr val="tx1"/>
                </a:solidFill>
                <a:latin typeface="+mn-lt"/>
                <a:ea typeface="+mn-ea"/>
                <a:cs typeface="+mn-cs"/>
              </a:rPr>
              <a:t>sy-tabix</a:t>
            </a:r>
            <a:r>
              <a:rPr lang="en-US" sz="1200" kern="1200" dirty="0">
                <a:solidFill>
                  <a:schemeClr val="tx1"/>
                </a:solidFill>
                <a:latin typeface="+mn-lt"/>
                <a:ea typeface="+mn-ea"/>
                <a:cs typeface="+mn-cs"/>
              </a:rPr>
              <a:t> = 1.</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-id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-name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-postcode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-city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-country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-country.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ELSEIF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-id &lt;&gt;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-id.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round(  </a:t>
            </a:r>
            <a:r>
              <a:rPr lang="en-US" sz="1200" kern="1200" dirty="0" err="1">
                <a:solidFill>
                  <a:schemeClr val="tx1"/>
                </a:solidFill>
                <a:latin typeface="+mn-lt"/>
                <a:ea typeface="+mn-ea"/>
                <a:cs typeface="+mn-cs"/>
              </a:rPr>
              <a:t>val</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lv_count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dec</a:t>
            </a:r>
            <a:r>
              <a:rPr lang="en-US" sz="1200" kern="1200" dirty="0">
                <a:solidFill>
                  <a:schemeClr val="tx1"/>
                </a:solidFill>
                <a:latin typeface="+mn-lt"/>
                <a:ea typeface="+mn-ea"/>
                <a:cs typeface="+mn-cs"/>
              </a:rPr>
              <a:t> = 4</a:t>
            </a:r>
          </a:p>
          <a:p>
            <a:r>
              <a:rPr lang="en-US" sz="1200" kern="1200" dirty="0">
                <a:solidFill>
                  <a:schemeClr val="tx1"/>
                </a:solidFill>
                <a:latin typeface="+mn-lt"/>
                <a:ea typeface="+mn-ea"/>
                <a:cs typeface="+mn-cs"/>
              </a:rPr>
              <a:t>                   mode = </a:t>
            </a:r>
            <a:r>
              <a:rPr lang="en-US" sz="1200" kern="1200" dirty="0" err="1">
                <a:solidFill>
                  <a:schemeClr val="tx1"/>
                </a:solidFill>
                <a:latin typeface="+mn-lt"/>
                <a:ea typeface="+mn-ea"/>
                <a:cs typeface="+mn-cs"/>
              </a:rPr>
              <a:t>cl_abap_math</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round_down</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INSERT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 INTO TABLE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-id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-id.</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-name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-name.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-postcode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-postcode.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-city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-city.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-country  = </a:t>
            </a:r>
            <a:r>
              <a:rPr lang="en-US" sz="1200" kern="1200" dirty="0" err="1">
                <a:solidFill>
                  <a:schemeClr val="tx1"/>
                </a:solidFill>
                <a:latin typeface="+mn-lt"/>
                <a:ea typeface="+mn-ea"/>
                <a:cs typeface="+mn-cs"/>
              </a:rPr>
              <a:t>ls_cust_book</a:t>
            </a:r>
            <a:r>
              <a:rPr lang="en-US" sz="1200" kern="1200" dirty="0">
                <a:solidFill>
                  <a:schemeClr val="tx1"/>
                </a:solidFill>
                <a:latin typeface="+mn-lt"/>
                <a:ea typeface="+mn-ea"/>
                <a:cs typeface="+mn-cs"/>
              </a:rPr>
              <a:t>-country.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ENDIF.</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lv_count</a:t>
            </a:r>
            <a:r>
              <a:rPr lang="en-US" sz="1200" kern="1200" dirty="0">
                <a:solidFill>
                  <a:schemeClr val="tx1"/>
                </a:solidFill>
                <a:latin typeface="+mn-lt"/>
                <a:ea typeface="+mn-ea"/>
                <a:cs typeface="+mn-cs"/>
              </a:rPr>
              <a:t> + 1.</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ls_customer-days_ahead</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ls_cust_book-fldate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ls_cust_book-order_date</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ENDLOOP.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round(  </a:t>
            </a:r>
            <a:r>
              <a:rPr lang="en-US" sz="1200" kern="1200" dirty="0" err="1">
                <a:solidFill>
                  <a:schemeClr val="tx1"/>
                </a:solidFill>
                <a:latin typeface="+mn-lt"/>
                <a:ea typeface="+mn-ea"/>
                <a:cs typeface="+mn-cs"/>
              </a:rPr>
              <a:t>val</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ls_customer-days_ahead</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lv_count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dec</a:t>
            </a:r>
            <a:r>
              <a:rPr lang="en-US" sz="1200" kern="1200" dirty="0">
                <a:solidFill>
                  <a:schemeClr val="tx1"/>
                </a:solidFill>
                <a:latin typeface="+mn-lt"/>
                <a:ea typeface="+mn-ea"/>
                <a:cs typeface="+mn-cs"/>
              </a:rPr>
              <a:t> = 4</a:t>
            </a:r>
          </a:p>
          <a:p>
            <a:r>
              <a:rPr lang="en-US" sz="1200" kern="1200" dirty="0">
                <a:solidFill>
                  <a:schemeClr val="tx1"/>
                </a:solidFill>
                <a:latin typeface="+mn-lt"/>
                <a:ea typeface="+mn-ea"/>
                <a:cs typeface="+mn-cs"/>
              </a:rPr>
              <a:t>               mode = </a:t>
            </a:r>
            <a:r>
              <a:rPr lang="en-US" sz="1200" kern="1200" dirty="0" err="1">
                <a:solidFill>
                  <a:schemeClr val="tx1"/>
                </a:solidFill>
                <a:latin typeface="+mn-lt"/>
                <a:ea typeface="+mn-ea"/>
                <a:cs typeface="+mn-cs"/>
              </a:rPr>
              <a:t>cl_abap_math</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round_down</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INSERT </a:t>
            </a:r>
            <a:r>
              <a:rPr lang="en-US" sz="1200" kern="1200" dirty="0" err="1">
                <a:solidFill>
                  <a:schemeClr val="tx1"/>
                </a:solidFill>
                <a:latin typeface="+mn-lt"/>
                <a:ea typeface="+mn-ea"/>
                <a:cs typeface="+mn-cs"/>
              </a:rPr>
              <a:t>ls_customer</a:t>
            </a:r>
            <a:r>
              <a:rPr lang="en-US" sz="1200" kern="1200" dirty="0">
                <a:solidFill>
                  <a:schemeClr val="tx1"/>
                </a:solidFill>
                <a:latin typeface="+mn-lt"/>
                <a:ea typeface="+mn-ea"/>
                <a:cs typeface="+mn-cs"/>
              </a:rPr>
              <a:t> INTO TABLE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SORT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BY id. "already sorted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ENDFORM.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Form  </a:t>
            </a:r>
            <a:r>
              <a:rPr lang="en-US" sz="1200" kern="1200" dirty="0" err="1">
                <a:solidFill>
                  <a:schemeClr val="tx1"/>
                </a:solidFill>
                <a:latin typeface="+mn-lt"/>
                <a:ea typeface="+mn-ea"/>
                <a:cs typeface="+mn-cs"/>
              </a:rPr>
              <a:t>get_data_solution</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FORM </a:t>
            </a:r>
            <a:r>
              <a:rPr lang="en-US" sz="1200" kern="1200" dirty="0" err="1">
                <a:solidFill>
                  <a:schemeClr val="tx1"/>
                </a:solidFill>
                <a:latin typeface="+mn-lt"/>
                <a:ea typeface="+mn-ea"/>
                <a:cs typeface="+mn-cs"/>
              </a:rPr>
              <a:t>get_data_solution</a:t>
            </a:r>
            <a:r>
              <a:rPr lang="en-US" sz="1200" kern="1200" dirty="0">
                <a:solidFill>
                  <a:schemeClr val="tx1"/>
                </a:solidFill>
                <a:latin typeface="+mn-lt"/>
                <a:ea typeface="+mn-ea"/>
                <a:cs typeface="+mn-cs"/>
              </a:rPr>
              <a:t>  USING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dbcon-con_name</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Declarations</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ADBC Objects and Variables</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cl_sql_statement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cl_sql_result_set</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TYPE string,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TYPE REF TO data.</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Processing</a:t>
            </a:r>
          </a:p>
          <a:p>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CLEAR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1. Get secondary DB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cl_sql_connection</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get_connection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pv_dbcon</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2. Create statement object</a:t>
            </a:r>
          </a:p>
          <a:p>
            <a:r>
              <a:rPr lang="en-US" sz="1200" kern="1200" dirty="0">
                <a:solidFill>
                  <a:schemeClr val="tx1"/>
                </a:solidFill>
                <a:latin typeface="+mn-lt"/>
                <a:ea typeface="+mn-ea"/>
                <a:cs typeface="+mn-cs"/>
              </a:rPr>
              <a:t>      CREATE OBJECT </a:t>
            </a:r>
            <a:r>
              <a:rPr lang="en-US" sz="1200" kern="1200" dirty="0" err="1">
                <a:solidFill>
                  <a:schemeClr val="tx1"/>
                </a:solidFill>
                <a:latin typeface="+mn-lt"/>
                <a:ea typeface="+mn-ea"/>
                <a:cs typeface="+mn-cs"/>
              </a:rPr>
              <a:t>lo_sql</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EXPORTING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con_ref</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lo_con</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3. assemble SQL statement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 |SELECT ID, NAME, POSTCODE, CITY, COUNTRY, | &amp;&amp;</a:t>
            </a:r>
          </a:p>
          <a:p>
            <a:r>
              <a:rPr lang="en-US" sz="1200" kern="1200" dirty="0">
                <a:solidFill>
                  <a:schemeClr val="tx1"/>
                </a:solidFill>
                <a:latin typeface="+mn-lt"/>
                <a:ea typeface="+mn-ea"/>
                <a:cs typeface="+mn-cs"/>
              </a:rPr>
              <a:t>               |AVG(DAYS_AHEAD) AS DAYS_AHEAD | &amp;&amp;</a:t>
            </a:r>
          </a:p>
          <a:p>
            <a:r>
              <a:rPr lang="en-US" sz="1200" kern="1200" dirty="0">
                <a:solidFill>
                  <a:schemeClr val="tx1"/>
                </a:solidFill>
                <a:latin typeface="+mn-lt"/>
                <a:ea typeface="+mn-ea"/>
                <a:cs typeface="+mn-cs"/>
              </a:rPr>
              <a:t>*               |FROM _SYS_BIC."ha400.secdb.demo/AT_DAYS_AHEAD"  | &amp;&amp;</a:t>
            </a:r>
          </a:p>
          <a:p>
            <a:r>
              <a:rPr lang="en-US" sz="1200" kern="1200" dirty="0">
                <a:solidFill>
                  <a:schemeClr val="tx1"/>
                </a:solidFill>
                <a:latin typeface="+mn-lt"/>
                <a:ea typeface="+mn-ea"/>
                <a:cs typeface="+mn-cs"/>
              </a:rPr>
              <a:t>               |FROM _SYS_BIC."</a:t>
            </a:r>
            <a:r>
              <a:rPr lang="en-US" sz="1200" kern="1200" dirty="0" err="1">
                <a:solidFill>
                  <a:schemeClr val="tx1"/>
                </a:solidFill>
                <a:latin typeface="+mn-lt"/>
                <a:ea typeface="+mn-ea"/>
                <a:cs typeface="+mn-cs"/>
              </a:rPr>
              <a:t>ZSHY.demo</a:t>
            </a:r>
            <a:r>
              <a:rPr lang="en-US" sz="1200" kern="1200" dirty="0">
                <a:solidFill>
                  <a:schemeClr val="tx1"/>
                </a:solidFill>
                <a:latin typeface="+mn-lt"/>
                <a:ea typeface="+mn-ea"/>
                <a:cs typeface="+mn-cs"/>
              </a:rPr>
              <a:t>/AT_DAYS_AHEAD"  | &amp;&amp;</a:t>
            </a:r>
          </a:p>
          <a:p>
            <a:r>
              <a:rPr lang="en-US" sz="1200" kern="1200" dirty="0">
                <a:solidFill>
                  <a:schemeClr val="tx1"/>
                </a:solidFill>
                <a:latin typeface="+mn-lt"/>
                <a:ea typeface="+mn-ea"/>
                <a:cs typeface="+mn-cs"/>
              </a:rPr>
              <a:t>               |WHERE MANDT = '{ </a:t>
            </a:r>
            <a:r>
              <a:rPr lang="en-US" sz="1200" kern="1200" dirty="0" err="1">
                <a:solidFill>
                  <a:schemeClr val="tx1"/>
                </a:solidFill>
                <a:latin typeface="+mn-lt"/>
                <a:ea typeface="+mn-ea"/>
                <a:cs typeface="+mn-cs"/>
              </a:rPr>
              <a:t>sy-mandt</a:t>
            </a:r>
            <a:r>
              <a:rPr lang="en-US" sz="1200" kern="1200" dirty="0">
                <a:solidFill>
                  <a:schemeClr val="tx1"/>
                </a:solidFill>
                <a:latin typeface="+mn-lt"/>
                <a:ea typeface="+mn-ea"/>
                <a:cs typeface="+mn-cs"/>
              </a:rPr>
              <a:t> }' | &amp;&amp;</a:t>
            </a:r>
          </a:p>
          <a:p>
            <a:r>
              <a:rPr lang="en-US" sz="1200" kern="1200" dirty="0">
                <a:solidFill>
                  <a:schemeClr val="tx1"/>
                </a:solidFill>
                <a:latin typeface="+mn-lt"/>
                <a:ea typeface="+mn-ea"/>
                <a:cs typeface="+mn-cs"/>
              </a:rPr>
              <a:t>               |GROUP BY MANDT, ID, NAME, POSTCODE, CITY, COUNTRY | &amp;&amp;</a:t>
            </a:r>
          </a:p>
          <a:p>
            <a:r>
              <a:rPr lang="en-US" sz="1200" kern="1200" dirty="0">
                <a:solidFill>
                  <a:schemeClr val="tx1"/>
                </a:solidFill>
                <a:latin typeface="+mn-lt"/>
                <a:ea typeface="+mn-ea"/>
                <a:cs typeface="+mn-cs"/>
              </a:rPr>
              <a:t>               |ORDER BY MANDT, ID |.</a:t>
            </a:r>
          </a:p>
          <a:p>
            <a:r>
              <a:rPr lang="en-US" sz="1200" kern="1200" dirty="0">
                <a:solidFill>
                  <a:schemeClr val="tx1"/>
                </a:solidFill>
                <a:latin typeface="+mn-lt"/>
                <a:ea typeface="+mn-ea"/>
                <a:cs typeface="+mn-cs"/>
              </a:rPr>
              <a:t>* 4. Execute Query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lo_sql</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execute_query</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lv_sql</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5. Assign target variable</a:t>
            </a:r>
          </a:p>
          <a:p>
            <a:r>
              <a:rPr lang="en-US" sz="1200" kern="1200" dirty="0">
                <a:solidFill>
                  <a:schemeClr val="tx1"/>
                </a:solidFill>
                <a:latin typeface="+mn-lt"/>
                <a:ea typeface="+mn-ea"/>
                <a:cs typeface="+mn-cs"/>
              </a:rPr>
              <a:t>      GET REFERENCE OF </a:t>
            </a:r>
            <a:r>
              <a:rPr lang="en-US" sz="1200" kern="1200" dirty="0" err="1">
                <a:solidFill>
                  <a:schemeClr val="tx1"/>
                </a:solidFill>
                <a:latin typeface="+mn-lt"/>
                <a:ea typeface="+mn-ea"/>
                <a:cs typeface="+mn-cs"/>
              </a:rPr>
              <a:t>ct_customers</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set_param_table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lr_data</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6. Read result into internal Table</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next_package</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7. Close connection</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lo_result</a:t>
            </a:r>
            <a:r>
              <a:rPr lang="en-US" sz="1200" kern="1200" dirty="0">
                <a:solidFill>
                  <a:schemeClr val="tx1"/>
                </a:solidFill>
                <a:latin typeface="+mn-lt"/>
                <a:ea typeface="+mn-ea"/>
                <a:cs typeface="+mn-cs"/>
              </a:rPr>
              <a:t>-&gt;close(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Exception handling</a:t>
            </a:r>
          </a:p>
          <a:p>
            <a:r>
              <a:rPr lang="en-US" sz="1200" kern="1200" dirty="0">
                <a:solidFill>
                  <a:schemeClr val="tx1"/>
                </a:solidFill>
                <a:latin typeface="+mn-lt"/>
                <a:ea typeface="+mn-ea"/>
                <a:cs typeface="+mn-cs"/>
              </a:rPr>
              <a:t>    CATCH </a:t>
            </a:r>
            <a:r>
              <a:rPr lang="en-US" sz="1200" kern="1200" dirty="0" err="1">
                <a:solidFill>
                  <a:schemeClr val="tx1"/>
                </a:solidFill>
                <a:latin typeface="+mn-lt"/>
                <a:ea typeface="+mn-ea"/>
                <a:cs typeface="+mn-cs"/>
              </a:rPr>
              <a:t>cx_sql_exception</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lx_sql_exc</a:t>
            </a:r>
            <a:r>
              <a:rPr lang="en-US" sz="1200" kern="1200" dirty="0">
                <a:solidFill>
                  <a:schemeClr val="tx1"/>
                </a:solidFill>
                <a:latin typeface="+mn-lt"/>
                <a:ea typeface="+mn-ea"/>
                <a:cs typeface="+mn-cs"/>
              </a:rPr>
              <a:t>. "</a:t>
            </a:r>
            <a:r>
              <a:rPr lang="en-US" sz="1200" u="sng" kern="1200" dirty="0" err="1">
                <a:solidFill>
                  <a:schemeClr val="tx1"/>
                </a:solidFill>
                <a:latin typeface="+mn-lt"/>
                <a:ea typeface="+mn-ea"/>
                <a:cs typeface="+mn-cs"/>
              </a:rPr>
              <a:t>Excpt</a:t>
            </a:r>
            <a:r>
              <a:rPr lang="en-US" sz="1200" u="sng" kern="1200" dirty="0">
                <a:solidFill>
                  <a:schemeClr val="tx1"/>
                </a:solidFill>
                <a:latin typeface="+mn-lt"/>
                <a:ea typeface="+mn-ea"/>
                <a:cs typeface="+mn-cs"/>
              </a:rPr>
              <a:t>. Class for SQL Error</a:t>
            </a:r>
          </a:p>
          <a:p>
            <a:r>
              <a:rPr lang="fr-FR" sz="1200" kern="1200" dirty="0">
                <a:solidFill>
                  <a:schemeClr val="tx1"/>
                </a:solidFill>
                <a:latin typeface="+mn-lt"/>
                <a:ea typeface="+mn-ea"/>
                <a:cs typeface="+mn-cs"/>
              </a:rPr>
              <a:t>      MESSAGE </a:t>
            </a:r>
            <a:r>
              <a:rPr lang="fr-FR" sz="1200" kern="1200" dirty="0" err="1">
                <a:solidFill>
                  <a:schemeClr val="tx1"/>
                </a:solidFill>
                <a:latin typeface="+mn-lt"/>
                <a:ea typeface="+mn-ea"/>
                <a:cs typeface="+mn-cs"/>
              </a:rPr>
              <a:t>lx_sql_exc</a:t>
            </a:r>
            <a:r>
              <a:rPr lang="fr-FR" sz="1200" kern="1200" dirty="0">
                <a:solidFill>
                  <a:schemeClr val="tx1"/>
                </a:solidFill>
                <a:latin typeface="+mn-lt"/>
                <a:ea typeface="+mn-ea"/>
                <a:cs typeface="+mn-cs"/>
              </a:rPr>
              <a:t> TYPE 'E'.</a:t>
            </a:r>
          </a:p>
          <a:p>
            <a:r>
              <a:rPr lang="en-US" sz="1200" kern="1200" dirty="0">
                <a:solidFill>
                  <a:schemeClr val="tx1"/>
                </a:solidFill>
                <a:latin typeface="+mn-lt"/>
                <a:ea typeface="+mn-ea"/>
                <a:cs typeface="+mn-cs"/>
              </a:rPr>
              <a:t>  ENDTRY.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ENDFORM.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*&amp;---------------------------------------------------------------------*</a:t>
            </a:r>
          </a:p>
          <a:p>
            <a:r>
              <a:rPr lang="en-US" sz="1200" kern="1200" dirty="0">
                <a:solidFill>
                  <a:schemeClr val="tx1"/>
                </a:solidFill>
                <a:latin typeface="+mn-lt"/>
                <a:ea typeface="+mn-ea"/>
                <a:cs typeface="+mn-cs"/>
              </a:rPr>
              <a:t>*&amp;      Form  output</a:t>
            </a:r>
          </a:p>
          <a:p>
            <a:r>
              <a:rPr lang="en-US" sz="1200" kern="1200" dirty="0">
                <a:solidFill>
                  <a:schemeClr val="tx1"/>
                </a:solidFill>
                <a:latin typeface="+mn-lt"/>
                <a:ea typeface="+mn-ea"/>
                <a:cs typeface="+mn-cs"/>
              </a:rPr>
              <a:t>*&amp;---------------------------------------------------------------------*</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FORM display USING </a:t>
            </a:r>
            <a:r>
              <a:rPr lang="en-US" sz="1200" kern="1200" dirty="0" err="1">
                <a:solidFill>
                  <a:schemeClr val="tx1"/>
                </a:solidFill>
                <a:latin typeface="+mn-lt"/>
                <a:ea typeface="+mn-ea"/>
                <a:cs typeface="+mn-cs"/>
              </a:rPr>
              <a:t>pt_customers</a:t>
            </a:r>
            <a:r>
              <a:rPr lang="en-US" sz="1200" kern="1200" dirty="0">
                <a:solidFill>
                  <a:schemeClr val="tx1"/>
                </a:solidFill>
                <a:latin typeface="+mn-lt"/>
                <a:ea typeface="+mn-ea"/>
                <a:cs typeface="+mn-cs"/>
              </a:rPr>
              <a:t> TYPE </a:t>
            </a:r>
            <a:r>
              <a:rPr lang="en-US" sz="1200" kern="1200" dirty="0" err="1">
                <a:solidFill>
                  <a:schemeClr val="tx1"/>
                </a:solidFill>
                <a:latin typeface="+mn-lt"/>
                <a:ea typeface="+mn-ea"/>
                <a:cs typeface="+mn-cs"/>
              </a:rPr>
              <a:t>ty_t_customers</a:t>
            </a:r>
            <a:r>
              <a:rPr lang="en-US" sz="1200" kern="1200" dirty="0">
                <a:solidFill>
                  <a:schemeClr val="tx1"/>
                </a:solidFill>
                <a:latin typeface="+mn-lt"/>
                <a:ea typeface="+mn-ea"/>
                <a:cs typeface="+mn-cs"/>
              </a:rPr>
              <a:t>.</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DATA: </a:t>
            </a:r>
            <a:r>
              <a:rPr lang="en-US" sz="1200" kern="1200" dirty="0" err="1">
                <a:solidFill>
                  <a:schemeClr val="tx1"/>
                </a:solidFill>
                <a:latin typeface="+mn-lt"/>
                <a:ea typeface="+mn-ea"/>
                <a:cs typeface="+mn-cs"/>
              </a:rPr>
              <a:t>lo_alv</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cl_salv_table</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lx_msg</a:t>
            </a:r>
            <a:r>
              <a:rPr lang="en-US" sz="1200" kern="1200" dirty="0">
                <a:solidFill>
                  <a:schemeClr val="tx1"/>
                </a:solidFill>
                <a:latin typeface="+mn-lt"/>
                <a:ea typeface="+mn-ea"/>
                <a:cs typeface="+mn-cs"/>
              </a:rPr>
              <a:t>  TYPE REF TO </a:t>
            </a:r>
            <a:r>
              <a:rPr lang="en-US" sz="1200" kern="1200" dirty="0" err="1">
                <a:solidFill>
                  <a:schemeClr val="tx1"/>
                </a:solidFill>
                <a:latin typeface="+mn-lt"/>
                <a:ea typeface="+mn-ea"/>
                <a:cs typeface="+mn-cs"/>
              </a:rPr>
              <a:t>cx_salv_msg</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lv_text</a:t>
            </a:r>
            <a:r>
              <a:rPr lang="en-US" sz="1200" kern="1200" dirty="0">
                <a:solidFill>
                  <a:schemeClr val="tx1"/>
                </a:solidFill>
                <a:latin typeface="+mn-lt"/>
                <a:ea typeface="+mn-ea"/>
                <a:cs typeface="+mn-cs"/>
              </a:rPr>
              <a:t> TYPE string.</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display</a:t>
            </a:r>
          </a:p>
          <a:p>
            <a:r>
              <a:rPr lang="en-US" sz="1200" kern="1200" dirty="0">
                <a:solidFill>
                  <a:schemeClr val="tx1"/>
                </a:solidFill>
                <a:latin typeface="+mn-lt"/>
                <a:ea typeface="+mn-ea"/>
                <a:cs typeface="+mn-cs"/>
              </a:rPr>
              <a:t>  TRY.</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cl_salv_table</a:t>
            </a:r>
            <a:r>
              <a:rPr lang="en-US" sz="1200" kern="1200" dirty="0">
                <a:solidFill>
                  <a:schemeClr val="tx1"/>
                </a:solidFill>
                <a:latin typeface="+mn-lt"/>
                <a:ea typeface="+mn-ea"/>
                <a:cs typeface="+mn-cs"/>
              </a:rPr>
              <a:t>=&gt;factory(</a:t>
            </a:r>
          </a:p>
          <a:p>
            <a:r>
              <a:rPr lang="en-US" sz="1200" kern="1200" dirty="0">
                <a:solidFill>
                  <a:schemeClr val="tx1"/>
                </a:solidFill>
                <a:latin typeface="+mn-lt"/>
                <a:ea typeface="+mn-ea"/>
                <a:cs typeface="+mn-cs"/>
              </a:rPr>
              <a:t>          IMPORTING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r_salv_table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lo_alv</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CHANGING</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t_table</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pt_customers</a:t>
            </a:r>
            <a:r>
              <a:rPr lang="en-US" sz="1200" kern="1200" dirty="0">
                <a:solidFill>
                  <a:schemeClr val="tx1"/>
                </a:solidFill>
                <a:latin typeface="+mn-lt"/>
                <a:ea typeface="+mn-ea"/>
                <a:cs typeface="+mn-cs"/>
              </a:rPr>
              <a:t>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lo_alv</a:t>
            </a:r>
            <a:r>
              <a:rPr lang="en-US" sz="1200" kern="1200" dirty="0">
                <a:solidFill>
                  <a:schemeClr val="tx1"/>
                </a:solidFill>
                <a:latin typeface="+mn-lt"/>
                <a:ea typeface="+mn-ea"/>
                <a:cs typeface="+mn-cs"/>
              </a:rPr>
              <a:t>-&gt;display( ).</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CATCH </a:t>
            </a:r>
            <a:r>
              <a:rPr lang="en-US" sz="1200" kern="1200" dirty="0" err="1">
                <a:solidFill>
                  <a:schemeClr val="tx1"/>
                </a:solidFill>
                <a:latin typeface="+mn-lt"/>
                <a:ea typeface="+mn-ea"/>
                <a:cs typeface="+mn-cs"/>
              </a:rPr>
              <a:t>cx_salv_msg</a:t>
            </a:r>
            <a:r>
              <a:rPr lang="en-US" sz="1200" kern="1200" dirty="0">
                <a:solidFill>
                  <a:schemeClr val="tx1"/>
                </a:solidFill>
                <a:latin typeface="+mn-lt"/>
                <a:ea typeface="+mn-ea"/>
                <a:cs typeface="+mn-cs"/>
              </a:rPr>
              <a:t> INTO </a:t>
            </a:r>
            <a:r>
              <a:rPr lang="en-US" sz="1200" kern="1200" dirty="0" err="1">
                <a:solidFill>
                  <a:schemeClr val="tx1"/>
                </a:solidFill>
                <a:latin typeface="+mn-lt"/>
                <a:ea typeface="+mn-ea"/>
                <a:cs typeface="+mn-cs"/>
              </a:rPr>
              <a:t>lx_msg</a:t>
            </a:r>
            <a:r>
              <a:rPr lang="en-US" sz="1200" kern="1200" dirty="0">
                <a:solidFill>
                  <a:schemeClr val="tx1"/>
                </a:solidFill>
                <a:latin typeface="+mn-lt"/>
                <a:ea typeface="+mn-ea"/>
                <a:cs typeface="+mn-cs"/>
              </a:rPr>
              <a:t>.</a:t>
            </a:r>
          </a:p>
          <a:p>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lv_text</a:t>
            </a:r>
            <a:r>
              <a:rPr lang="en-US" sz="1200" kern="1200" dirty="0">
                <a:solidFill>
                  <a:schemeClr val="tx1"/>
                </a:solidFill>
                <a:latin typeface="+mn-lt"/>
                <a:ea typeface="+mn-ea"/>
                <a:cs typeface="+mn-cs"/>
              </a:rPr>
              <a:t> = </a:t>
            </a:r>
            <a:r>
              <a:rPr lang="en-US" sz="1200" kern="1200" dirty="0" err="1">
                <a:solidFill>
                  <a:schemeClr val="tx1"/>
                </a:solidFill>
                <a:latin typeface="+mn-lt"/>
                <a:ea typeface="+mn-ea"/>
                <a:cs typeface="+mn-cs"/>
              </a:rPr>
              <a:t>lx_msg</a:t>
            </a:r>
            <a:r>
              <a:rPr lang="en-US" sz="1200" kern="1200" dirty="0">
                <a:solidFill>
                  <a:schemeClr val="tx1"/>
                </a:solidFill>
                <a:latin typeface="+mn-lt"/>
                <a:ea typeface="+mn-ea"/>
                <a:cs typeface="+mn-cs"/>
              </a:rPr>
              <a:t>-&gt;</a:t>
            </a:r>
            <a:r>
              <a:rPr lang="en-US" sz="1200" kern="1200" dirty="0" err="1">
                <a:solidFill>
                  <a:schemeClr val="tx1"/>
                </a:solidFill>
                <a:latin typeface="+mn-lt"/>
                <a:ea typeface="+mn-ea"/>
                <a:cs typeface="+mn-cs"/>
              </a:rPr>
              <a:t>get_text</a:t>
            </a:r>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      MESSAGE </a:t>
            </a:r>
            <a:r>
              <a:rPr lang="en-US" sz="1200" kern="1200" dirty="0" err="1">
                <a:solidFill>
                  <a:schemeClr val="tx1"/>
                </a:solidFill>
                <a:latin typeface="+mn-lt"/>
                <a:ea typeface="+mn-ea"/>
                <a:cs typeface="+mn-cs"/>
              </a:rPr>
              <a:t>lv_text</a:t>
            </a:r>
            <a:r>
              <a:rPr lang="en-US" sz="1200" kern="1200" dirty="0">
                <a:solidFill>
                  <a:schemeClr val="tx1"/>
                </a:solidFill>
                <a:latin typeface="+mn-lt"/>
                <a:ea typeface="+mn-ea"/>
                <a:cs typeface="+mn-cs"/>
              </a:rPr>
              <a:t> TYPE 'E'.</a:t>
            </a:r>
          </a:p>
          <a:p>
            <a:r>
              <a:rPr lang="en-US" sz="1200" kern="1200" dirty="0">
                <a:solidFill>
                  <a:schemeClr val="tx1"/>
                </a:solidFill>
                <a:latin typeface="+mn-lt"/>
                <a:ea typeface="+mn-ea"/>
                <a:cs typeface="+mn-cs"/>
              </a:rPr>
              <a:t>  ENDTRY.</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ENDFORM.                    "display</a:t>
            </a:r>
            <a:endParaRPr lang="en-US" dirty="0"/>
          </a:p>
        </p:txBody>
      </p:sp>
      <p:sp>
        <p:nvSpPr>
          <p:cNvPr id="4" name="Slide Number Placeholder 3"/>
          <p:cNvSpPr>
            <a:spLocks noGrp="1"/>
          </p:cNvSpPr>
          <p:nvPr>
            <p:ph type="sldNum" sz="quarter" idx="10"/>
          </p:nvPr>
        </p:nvSpPr>
        <p:spPr/>
        <p:txBody>
          <a:bodyPr/>
          <a:lstStyle/>
          <a:p>
            <a:fld id="{F86ECF2A-9A99-4D42-B15C-B75A2A94F98E}" type="slidenum">
              <a:rPr lang="en-US" smtClean="0"/>
              <a:t>35</a:t>
            </a:fld>
            <a:endParaRPr lang="en-US"/>
          </a:p>
        </p:txBody>
      </p:sp>
    </p:spTree>
    <p:extLst>
      <p:ext uri="{BB962C8B-B14F-4D97-AF65-F5344CB8AC3E}">
        <p14:creationId xmlns:p14="http://schemas.microsoft.com/office/powerpoint/2010/main" val="308194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C3D0FB-BCCF-4C0D-8018-915B3114BCC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127270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3D0FB-BCCF-4C0D-8018-915B3114BCC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2934966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3D0FB-BCCF-4C0D-8018-915B3114BCC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1104716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366185" y="1050925"/>
            <a:ext cx="11459633" cy="0"/>
          </a:xfrm>
          <a:prstGeom prst="line">
            <a:avLst/>
          </a:prstGeom>
          <a:noFill/>
          <a:ln w="9525">
            <a:solidFill>
              <a:schemeClr val="tx1"/>
            </a:solidFill>
            <a:round/>
            <a:headEnd/>
            <a:tailEnd/>
          </a:ln>
        </p:spPr>
        <p:txBody>
          <a:bodyPr/>
          <a:lstStyle/>
          <a:p>
            <a:pPr eaLnBrk="0" fontAlgn="base" hangingPunct="0">
              <a:spcBef>
                <a:spcPct val="0"/>
              </a:spcBef>
              <a:spcAft>
                <a:spcPct val="0"/>
              </a:spcAft>
              <a:defRPr/>
            </a:pPr>
            <a:endParaRPr lang="en-US" sz="3000">
              <a:solidFill>
                <a:srgbClr val="7889FB"/>
              </a:solidFill>
            </a:endParaRPr>
          </a:p>
        </p:txBody>
      </p:sp>
      <p:pic>
        <p:nvPicPr>
          <p:cNvPr id="5" name="Picture 6" descr="R120_G137_B25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0534" y="620914"/>
            <a:ext cx="785284" cy="29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4"/>
          <p:cNvGrpSpPr>
            <a:grpSpLocks/>
          </p:cNvGrpSpPr>
          <p:nvPr userDrawn="1"/>
        </p:nvGrpSpPr>
        <p:grpSpPr bwMode="auto">
          <a:xfrm>
            <a:off x="366185" y="3838575"/>
            <a:ext cx="11459633" cy="2241550"/>
            <a:chOff x="173" y="2390"/>
            <a:chExt cx="5414" cy="1412"/>
          </a:xfrm>
        </p:grpSpPr>
        <p:pic>
          <p:nvPicPr>
            <p:cNvPr id="7" name="Picture 5" descr="pil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 y="2390"/>
              <a:ext cx="5414"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6"/>
            <p:cNvGrpSpPr>
              <a:grpSpLocks/>
            </p:cNvGrpSpPr>
            <p:nvPr/>
          </p:nvGrpSpPr>
          <p:grpSpPr bwMode="auto">
            <a:xfrm>
              <a:off x="173" y="2394"/>
              <a:ext cx="5412" cy="1414"/>
              <a:chOff x="160" y="2308"/>
              <a:chExt cx="5437" cy="1399"/>
            </a:xfrm>
          </p:grpSpPr>
          <p:sp>
            <p:nvSpPr>
              <p:cNvPr id="9" name="Rectangle 7"/>
              <p:cNvSpPr>
                <a:spLocks noChangeArrowheads="1"/>
              </p:cNvSpPr>
              <p:nvPr/>
            </p:nvSpPr>
            <p:spPr bwMode="auto">
              <a:xfrm>
                <a:off x="160" y="2308"/>
                <a:ext cx="858" cy="288"/>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sp>
            <p:nvSpPr>
              <p:cNvPr id="10" name="Rectangle 8"/>
              <p:cNvSpPr>
                <a:spLocks noChangeArrowheads="1"/>
              </p:cNvSpPr>
              <p:nvPr/>
            </p:nvSpPr>
            <p:spPr bwMode="auto">
              <a:xfrm>
                <a:off x="160" y="2862"/>
                <a:ext cx="858" cy="289"/>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sp>
            <p:nvSpPr>
              <p:cNvPr id="11" name="Rectangle 9"/>
              <p:cNvSpPr>
                <a:spLocks noChangeArrowheads="1"/>
              </p:cNvSpPr>
              <p:nvPr/>
            </p:nvSpPr>
            <p:spPr bwMode="auto">
              <a:xfrm>
                <a:off x="160" y="3419"/>
                <a:ext cx="269" cy="288"/>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sp>
            <p:nvSpPr>
              <p:cNvPr id="12" name="Rectangle 10"/>
              <p:cNvSpPr>
                <a:spLocks noChangeArrowheads="1"/>
              </p:cNvSpPr>
              <p:nvPr/>
            </p:nvSpPr>
            <p:spPr bwMode="auto">
              <a:xfrm>
                <a:off x="4739" y="2308"/>
                <a:ext cx="858" cy="288"/>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sp>
            <p:nvSpPr>
              <p:cNvPr id="13" name="Rectangle 11"/>
              <p:cNvSpPr>
                <a:spLocks noChangeArrowheads="1"/>
              </p:cNvSpPr>
              <p:nvPr/>
            </p:nvSpPr>
            <p:spPr bwMode="auto">
              <a:xfrm>
                <a:off x="4739" y="2862"/>
                <a:ext cx="858" cy="289"/>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sp>
            <p:nvSpPr>
              <p:cNvPr id="14" name="Rectangle 12"/>
              <p:cNvSpPr>
                <a:spLocks noChangeArrowheads="1"/>
              </p:cNvSpPr>
              <p:nvPr/>
            </p:nvSpPr>
            <p:spPr bwMode="auto">
              <a:xfrm>
                <a:off x="5328" y="3419"/>
                <a:ext cx="269" cy="288"/>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sp>
            <p:nvSpPr>
              <p:cNvPr id="15" name="Freeform 13"/>
              <p:cNvSpPr>
                <a:spLocks/>
              </p:cNvSpPr>
              <p:nvPr/>
            </p:nvSpPr>
            <p:spPr bwMode="auto">
              <a:xfrm>
                <a:off x="1305" y="2308"/>
                <a:ext cx="2862" cy="288"/>
              </a:xfrm>
              <a:custGeom>
                <a:avLst/>
                <a:gdLst>
                  <a:gd name="T0" fmla="*/ 0 w 2880"/>
                  <a:gd name="T1" fmla="*/ 0 h 288"/>
                  <a:gd name="T2" fmla="*/ 0 w 2880"/>
                  <a:gd name="T3" fmla="*/ 288 h 288"/>
                  <a:gd name="T4" fmla="*/ 2880 w 2880"/>
                  <a:gd name="T5" fmla="*/ 288 h 288"/>
                  <a:gd name="T6" fmla="*/ 2838 w 2880"/>
                  <a:gd name="T7" fmla="*/ 256 h 288"/>
                  <a:gd name="T8" fmla="*/ 2660 w 2880"/>
                  <a:gd name="T9" fmla="*/ 134 h 288"/>
                  <a:gd name="T10" fmla="*/ 2430 w 2880"/>
                  <a:gd name="T11" fmla="*/ 46 h 288"/>
                  <a:gd name="T12" fmla="*/ 2230 w 2880"/>
                  <a:gd name="T13" fmla="*/ 10 h 288"/>
                  <a:gd name="T14" fmla="*/ 2112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19"/>
                </a:schemeClr>
              </a:solidFill>
              <a:ln w="9525">
                <a:noFill/>
                <a:round/>
                <a:headEnd/>
                <a:tailEnd/>
              </a:ln>
            </p:spPr>
            <p:txBody>
              <a:bodyPr wrap="none" anchor="ctr"/>
              <a:lstStyle>
                <a:lvl1pPr eaLnBrk="0" hangingPunct="0">
                  <a:defRPr sz="3000">
                    <a:solidFill>
                      <a:schemeClr val="hlink"/>
                    </a:solidFill>
                    <a:latin typeface="Arial" panose="020B0604020202020204" pitchFamily="34" charset="0"/>
                  </a:defRPr>
                </a:lvl1pPr>
                <a:lvl2pPr marL="742950" indent="-285750" eaLnBrk="0" hangingPunct="0">
                  <a:defRPr sz="3000">
                    <a:solidFill>
                      <a:schemeClr val="hlink"/>
                    </a:solidFill>
                    <a:latin typeface="Arial" panose="020B0604020202020204" pitchFamily="34" charset="0"/>
                  </a:defRPr>
                </a:lvl2pPr>
                <a:lvl3pPr marL="1143000" indent="-228600" eaLnBrk="0" hangingPunct="0">
                  <a:defRPr sz="3000">
                    <a:solidFill>
                      <a:schemeClr val="hlink"/>
                    </a:solidFill>
                    <a:latin typeface="Arial" panose="020B0604020202020204" pitchFamily="34" charset="0"/>
                  </a:defRPr>
                </a:lvl3pPr>
                <a:lvl4pPr marL="1600200" indent="-228600" eaLnBrk="0" hangingPunct="0">
                  <a:defRPr sz="3000">
                    <a:solidFill>
                      <a:schemeClr val="hlink"/>
                    </a:solidFill>
                    <a:latin typeface="Arial" panose="020B0604020202020204" pitchFamily="34" charset="0"/>
                  </a:defRPr>
                </a:lvl4pPr>
                <a:lvl5pPr marL="2057400" indent="-228600" eaLnBrk="0" hangingPunct="0">
                  <a:defRPr sz="30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9pPr>
              </a:lstStyle>
              <a:p>
                <a:pPr eaLnBrk="1" fontAlgn="base" hangingPunct="1">
                  <a:lnSpc>
                    <a:spcPct val="90000"/>
                  </a:lnSpc>
                  <a:spcBef>
                    <a:spcPct val="0"/>
                  </a:spcBef>
                  <a:spcAft>
                    <a:spcPct val="0"/>
                  </a:spcAft>
                  <a:defRPr/>
                </a:pPr>
                <a:endParaRPr lang="ja-JP" altLang="en-US">
                  <a:solidFill>
                    <a:srgbClr val="7889FB"/>
                  </a:solidFill>
                  <a:ea typeface="MS PGothic" panose="020B0600070205080204" pitchFamily="50" charset="-128"/>
                </a:endParaRPr>
              </a:p>
            </p:txBody>
          </p:sp>
          <p:sp>
            <p:nvSpPr>
              <p:cNvPr id="16" name="Freeform 14"/>
              <p:cNvSpPr>
                <a:spLocks/>
              </p:cNvSpPr>
              <p:nvPr/>
            </p:nvSpPr>
            <p:spPr bwMode="auto">
              <a:xfrm>
                <a:off x="1305" y="2862"/>
                <a:ext cx="3174" cy="291"/>
              </a:xfrm>
              <a:custGeom>
                <a:avLst/>
                <a:gdLst>
                  <a:gd name="T0" fmla="*/ 0 w 3194"/>
                  <a:gd name="T1" fmla="*/ 0 h 290"/>
                  <a:gd name="T2" fmla="*/ 0 w 3194"/>
                  <a:gd name="T3" fmla="*/ 288 h 290"/>
                  <a:gd name="T4" fmla="*/ 3194 w 3194"/>
                  <a:gd name="T5" fmla="*/ 290 h 290"/>
                  <a:gd name="T6" fmla="*/ 3188 w 3194"/>
                  <a:gd name="T7" fmla="*/ 256 h 290"/>
                  <a:gd name="T8" fmla="*/ 3160 w 3194"/>
                  <a:gd name="T9" fmla="*/ 146 h 290"/>
                  <a:gd name="T10" fmla="*/ 3118 w 3194"/>
                  <a:gd name="T11" fmla="*/ 34 h 290"/>
                  <a:gd name="T12" fmla="*/ 3102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19"/>
                </a:schemeClr>
              </a:solidFill>
              <a:ln w="9525">
                <a:noFill/>
                <a:round/>
                <a:headEnd/>
                <a:tailEnd/>
              </a:ln>
            </p:spPr>
            <p:txBody>
              <a:bodyPr wrap="none" anchor="ctr"/>
              <a:lstStyle>
                <a:lvl1pPr eaLnBrk="0" hangingPunct="0">
                  <a:defRPr sz="3000">
                    <a:solidFill>
                      <a:schemeClr val="hlink"/>
                    </a:solidFill>
                    <a:latin typeface="Arial" panose="020B0604020202020204" pitchFamily="34" charset="0"/>
                  </a:defRPr>
                </a:lvl1pPr>
                <a:lvl2pPr marL="742950" indent="-285750" eaLnBrk="0" hangingPunct="0">
                  <a:defRPr sz="3000">
                    <a:solidFill>
                      <a:schemeClr val="hlink"/>
                    </a:solidFill>
                    <a:latin typeface="Arial" panose="020B0604020202020204" pitchFamily="34" charset="0"/>
                  </a:defRPr>
                </a:lvl2pPr>
                <a:lvl3pPr marL="1143000" indent="-228600" eaLnBrk="0" hangingPunct="0">
                  <a:defRPr sz="3000">
                    <a:solidFill>
                      <a:schemeClr val="hlink"/>
                    </a:solidFill>
                    <a:latin typeface="Arial" panose="020B0604020202020204" pitchFamily="34" charset="0"/>
                  </a:defRPr>
                </a:lvl3pPr>
                <a:lvl4pPr marL="1600200" indent="-228600" eaLnBrk="0" hangingPunct="0">
                  <a:defRPr sz="3000">
                    <a:solidFill>
                      <a:schemeClr val="hlink"/>
                    </a:solidFill>
                    <a:latin typeface="Arial" panose="020B0604020202020204" pitchFamily="34" charset="0"/>
                  </a:defRPr>
                </a:lvl4pPr>
                <a:lvl5pPr marL="2057400" indent="-228600" eaLnBrk="0" hangingPunct="0">
                  <a:defRPr sz="30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9pPr>
              </a:lstStyle>
              <a:p>
                <a:pPr eaLnBrk="1" fontAlgn="base" hangingPunct="1">
                  <a:lnSpc>
                    <a:spcPct val="90000"/>
                  </a:lnSpc>
                  <a:spcBef>
                    <a:spcPct val="0"/>
                  </a:spcBef>
                  <a:spcAft>
                    <a:spcPct val="0"/>
                  </a:spcAft>
                  <a:defRPr/>
                </a:pPr>
                <a:endParaRPr lang="ja-JP" altLang="en-US">
                  <a:solidFill>
                    <a:srgbClr val="7889FB"/>
                  </a:solidFill>
                  <a:ea typeface="MS PGothic" panose="020B0600070205080204" pitchFamily="50" charset="-128"/>
                </a:endParaRPr>
              </a:p>
            </p:txBody>
          </p:sp>
          <p:sp>
            <p:nvSpPr>
              <p:cNvPr id="17" name="Freeform 15"/>
              <p:cNvSpPr>
                <a:spLocks/>
              </p:cNvSpPr>
              <p:nvPr/>
            </p:nvSpPr>
            <p:spPr bwMode="auto">
              <a:xfrm>
                <a:off x="3595" y="3417"/>
                <a:ext cx="916" cy="290"/>
              </a:xfrm>
              <a:custGeom>
                <a:avLst/>
                <a:gdLst>
                  <a:gd name="T0" fmla="*/ 0 w 3194"/>
                  <a:gd name="T1" fmla="*/ 290 h 290"/>
                  <a:gd name="T2" fmla="*/ 0 w 3194"/>
                  <a:gd name="T3" fmla="*/ 2 h 290"/>
                  <a:gd name="T4" fmla="*/ 3194 w 3194"/>
                  <a:gd name="T5" fmla="*/ 0 h 290"/>
                  <a:gd name="T6" fmla="*/ 3176 w 3194"/>
                  <a:gd name="T7" fmla="*/ 156 h 290"/>
                  <a:gd name="T8" fmla="*/ 3150 w 3194"/>
                  <a:gd name="T9" fmla="*/ 254 h 290"/>
                  <a:gd name="T10" fmla="*/ 314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19"/>
                </a:schemeClr>
              </a:solidFill>
              <a:ln w="9525">
                <a:noFill/>
                <a:round/>
                <a:headEnd/>
                <a:tailEnd/>
              </a:ln>
            </p:spPr>
            <p:txBody>
              <a:bodyPr wrap="none" anchor="ctr"/>
              <a:lstStyle>
                <a:lvl1pPr eaLnBrk="0" hangingPunct="0">
                  <a:defRPr sz="3000">
                    <a:solidFill>
                      <a:schemeClr val="hlink"/>
                    </a:solidFill>
                    <a:latin typeface="Arial" panose="020B0604020202020204" pitchFamily="34" charset="0"/>
                  </a:defRPr>
                </a:lvl1pPr>
                <a:lvl2pPr marL="742950" indent="-285750" eaLnBrk="0" hangingPunct="0">
                  <a:defRPr sz="3000">
                    <a:solidFill>
                      <a:schemeClr val="hlink"/>
                    </a:solidFill>
                    <a:latin typeface="Arial" panose="020B0604020202020204" pitchFamily="34" charset="0"/>
                  </a:defRPr>
                </a:lvl2pPr>
                <a:lvl3pPr marL="1143000" indent="-228600" eaLnBrk="0" hangingPunct="0">
                  <a:defRPr sz="3000">
                    <a:solidFill>
                      <a:schemeClr val="hlink"/>
                    </a:solidFill>
                    <a:latin typeface="Arial" panose="020B0604020202020204" pitchFamily="34" charset="0"/>
                  </a:defRPr>
                </a:lvl3pPr>
                <a:lvl4pPr marL="1600200" indent="-228600" eaLnBrk="0" hangingPunct="0">
                  <a:defRPr sz="3000">
                    <a:solidFill>
                      <a:schemeClr val="hlink"/>
                    </a:solidFill>
                    <a:latin typeface="Arial" panose="020B0604020202020204" pitchFamily="34" charset="0"/>
                  </a:defRPr>
                </a:lvl4pPr>
                <a:lvl5pPr marL="2057400" indent="-228600" eaLnBrk="0" hangingPunct="0">
                  <a:defRPr sz="3000">
                    <a:solidFill>
                      <a:schemeClr val="hlink"/>
                    </a:solidFill>
                    <a:latin typeface="Arial" panose="020B0604020202020204" pitchFamily="34" charset="0"/>
                  </a:defRPr>
                </a:lvl5pPr>
                <a:lvl6pPr marL="25146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6pPr>
                <a:lvl7pPr marL="29718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7pPr>
                <a:lvl8pPr marL="34290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8pPr>
                <a:lvl9pPr marL="3886200" indent="-228600" eaLnBrk="0" fontAlgn="base" hangingPunct="0">
                  <a:lnSpc>
                    <a:spcPct val="90000"/>
                  </a:lnSpc>
                  <a:spcBef>
                    <a:spcPct val="0"/>
                  </a:spcBef>
                  <a:spcAft>
                    <a:spcPct val="0"/>
                  </a:spcAft>
                  <a:defRPr sz="3000">
                    <a:solidFill>
                      <a:schemeClr val="hlink"/>
                    </a:solidFill>
                    <a:latin typeface="Arial" panose="020B0604020202020204" pitchFamily="34" charset="0"/>
                  </a:defRPr>
                </a:lvl9pPr>
              </a:lstStyle>
              <a:p>
                <a:pPr eaLnBrk="1" fontAlgn="base" hangingPunct="1">
                  <a:lnSpc>
                    <a:spcPct val="90000"/>
                  </a:lnSpc>
                  <a:spcBef>
                    <a:spcPct val="0"/>
                  </a:spcBef>
                  <a:spcAft>
                    <a:spcPct val="0"/>
                  </a:spcAft>
                  <a:defRPr/>
                </a:pPr>
                <a:endParaRPr lang="ja-JP" altLang="en-US">
                  <a:solidFill>
                    <a:srgbClr val="7889FB"/>
                  </a:solidFill>
                  <a:ea typeface="MS PGothic" panose="020B0600070205080204" pitchFamily="50" charset="-128"/>
                </a:endParaRPr>
              </a:p>
            </p:txBody>
          </p:sp>
          <p:sp>
            <p:nvSpPr>
              <p:cNvPr id="18" name="Rectangle 16"/>
              <p:cNvSpPr>
                <a:spLocks noChangeArrowheads="1"/>
              </p:cNvSpPr>
              <p:nvPr/>
            </p:nvSpPr>
            <p:spPr bwMode="auto">
              <a:xfrm>
                <a:off x="1877" y="3419"/>
                <a:ext cx="858" cy="288"/>
              </a:xfrm>
              <a:prstGeom prst="rect">
                <a:avLst/>
              </a:prstGeom>
              <a:solidFill>
                <a:schemeClr val="bg1">
                  <a:alpha val="49019"/>
                </a:schemeClr>
              </a:solidFill>
              <a:ln w="9525">
                <a:noFill/>
                <a:miter lim="800000"/>
                <a:headEnd/>
                <a:tailEnd/>
              </a:ln>
            </p:spPr>
            <p:txBody>
              <a:bodyPr wrap="none" anchor="ctr"/>
              <a:lstStyle>
                <a:lvl1pPr>
                  <a:defRPr sz="3000">
                    <a:solidFill>
                      <a:schemeClr val="hlink"/>
                    </a:solidFill>
                    <a:latin typeface="Arial" panose="020B0604020202020204" pitchFamily="34" charset="0"/>
                  </a:defRPr>
                </a:lvl1pPr>
                <a:lvl2pPr marL="742950" indent="-285750">
                  <a:defRPr sz="3000">
                    <a:solidFill>
                      <a:schemeClr val="hlink"/>
                    </a:solidFill>
                    <a:latin typeface="Arial" panose="020B0604020202020204" pitchFamily="34" charset="0"/>
                  </a:defRPr>
                </a:lvl2pPr>
                <a:lvl3pPr marL="1143000" indent="-228600">
                  <a:defRPr sz="3000">
                    <a:solidFill>
                      <a:schemeClr val="hlink"/>
                    </a:solidFill>
                    <a:latin typeface="Arial" panose="020B0604020202020204" pitchFamily="34" charset="0"/>
                  </a:defRPr>
                </a:lvl3pPr>
                <a:lvl4pPr marL="1600200" indent="-228600">
                  <a:defRPr sz="3000">
                    <a:solidFill>
                      <a:schemeClr val="hlink"/>
                    </a:solidFill>
                    <a:latin typeface="Arial" panose="020B0604020202020204" pitchFamily="34" charset="0"/>
                  </a:defRPr>
                </a:lvl4pPr>
                <a:lvl5pPr marL="2057400" indent="-228600">
                  <a:defRPr sz="3000">
                    <a:solidFill>
                      <a:schemeClr val="hlink"/>
                    </a:solidFill>
                    <a:latin typeface="Arial" panose="020B0604020202020204" pitchFamily="34" charset="0"/>
                  </a:defRPr>
                </a:lvl5pPr>
                <a:lvl6pPr marL="2514600" indent="-228600" eaLnBrk="0" fontAlgn="base" hangingPunct="0">
                  <a:spcBef>
                    <a:spcPct val="0"/>
                  </a:spcBef>
                  <a:spcAft>
                    <a:spcPct val="0"/>
                  </a:spcAft>
                  <a:defRPr sz="3000">
                    <a:solidFill>
                      <a:schemeClr val="hlink"/>
                    </a:solidFill>
                    <a:latin typeface="Arial" panose="020B0604020202020204" pitchFamily="34" charset="0"/>
                  </a:defRPr>
                </a:lvl6pPr>
                <a:lvl7pPr marL="2971800" indent="-228600" eaLnBrk="0" fontAlgn="base" hangingPunct="0">
                  <a:spcBef>
                    <a:spcPct val="0"/>
                  </a:spcBef>
                  <a:spcAft>
                    <a:spcPct val="0"/>
                  </a:spcAft>
                  <a:defRPr sz="3000">
                    <a:solidFill>
                      <a:schemeClr val="hlink"/>
                    </a:solidFill>
                    <a:latin typeface="Arial" panose="020B0604020202020204" pitchFamily="34" charset="0"/>
                  </a:defRPr>
                </a:lvl7pPr>
                <a:lvl8pPr marL="3429000" indent="-228600" eaLnBrk="0" fontAlgn="base" hangingPunct="0">
                  <a:spcBef>
                    <a:spcPct val="0"/>
                  </a:spcBef>
                  <a:spcAft>
                    <a:spcPct val="0"/>
                  </a:spcAft>
                  <a:defRPr sz="3000">
                    <a:solidFill>
                      <a:schemeClr val="hlink"/>
                    </a:solidFill>
                    <a:latin typeface="Arial" panose="020B0604020202020204" pitchFamily="34" charset="0"/>
                  </a:defRPr>
                </a:lvl8pPr>
                <a:lvl9pPr marL="3886200" indent="-228600" eaLnBrk="0" fontAlgn="base" hangingPunct="0">
                  <a:spcBef>
                    <a:spcPct val="0"/>
                  </a:spcBef>
                  <a:spcAft>
                    <a:spcPct val="0"/>
                  </a:spcAft>
                  <a:defRPr sz="3000">
                    <a:solidFill>
                      <a:schemeClr val="hlink"/>
                    </a:solidFill>
                    <a:latin typeface="Arial" panose="020B0604020202020204" pitchFamily="34" charset="0"/>
                  </a:defRPr>
                </a:lvl9pPr>
              </a:lstStyle>
              <a:p>
                <a:pPr fontAlgn="base">
                  <a:lnSpc>
                    <a:spcPct val="90000"/>
                  </a:lnSpc>
                  <a:spcBef>
                    <a:spcPct val="0"/>
                  </a:spcBef>
                  <a:spcAft>
                    <a:spcPct val="0"/>
                  </a:spcAft>
                </a:pPr>
                <a:endParaRPr lang="zh-CN" altLang="en-US">
                  <a:solidFill>
                    <a:srgbClr val="7889FB"/>
                  </a:solidFill>
                  <a:ea typeface="宋体" panose="02010600030101010101" pitchFamily="2" charset="-122"/>
                </a:endParaRPr>
              </a:p>
            </p:txBody>
          </p:sp>
        </p:grpSp>
      </p:grpSp>
      <p:sp>
        <p:nvSpPr>
          <p:cNvPr id="68610" name="Rectangle 2"/>
          <p:cNvSpPr>
            <a:spLocks noGrp="1" noChangeArrowheads="1"/>
          </p:cNvSpPr>
          <p:nvPr>
            <p:ph type="ctrTitle"/>
          </p:nvPr>
        </p:nvSpPr>
        <p:spPr>
          <a:xfrm>
            <a:off x="186267" y="1417638"/>
            <a:ext cx="11639551" cy="2011362"/>
          </a:xfrm>
        </p:spPr>
        <p:txBody>
          <a:bodyPr anchor="b"/>
          <a:lstStyle>
            <a:lvl1pPr>
              <a:defRPr sz="3500">
                <a:solidFill>
                  <a:schemeClr val="tx1"/>
                </a:solidFill>
              </a:defRPr>
            </a:lvl1pPr>
          </a:lstStyle>
          <a:p>
            <a:r>
              <a:rPr lang="en-US"/>
              <a:t>Click to edit Master title style</a:t>
            </a:r>
          </a:p>
        </p:txBody>
      </p:sp>
      <p:sp>
        <p:nvSpPr>
          <p:cNvPr id="68611" name="Rectangle 3"/>
          <p:cNvSpPr>
            <a:spLocks noGrp="1" noChangeArrowheads="1"/>
          </p:cNvSpPr>
          <p:nvPr>
            <p:ph type="subTitle" idx="1"/>
          </p:nvPr>
        </p:nvSpPr>
        <p:spPr>
          <a:xfrm>
            <a:off x="243418" y="528639"/>
            <a:ext cx="10358967" cy="530225"/>
          </a:xfrm>
        </p:spPr>
        <p:txBody>
          <a:bodyPr anchor="b"/>
          <a:lstStyle>
            <a:lvl1pPr marL="0" indent="0">
              <a:buFont typeface="Wingdings" pitchFamily="2" charset="2"/>
              <a:buNone/>
              <a:defRPr sz="1100"/>
            </a:lvl1pPr>
          </a:lstStyle>
          <a:p>
            <a:r>
              <a:rPr lang="en-US"/>
              <a:t>Click to edit Master subtitle style</a:t>
            </a:r>
          </a:p>
        </p:txBody>
      </p:sp>
    </p:spTree>
    <p:extLst>
      <p:ext uri="{BB962C8B-B14F-4D97-AF65-F5344CB8AC3E}">
        <p14:creationId xmlns:p14="http://schemas.microsoft.com/office/powerpoint/2010/main" val="3758319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30AB5CEC-488B-456F-9A2C-1E4536E463AA}" type="slidenum">
              <a:rPr lang="zh-CN" altLang="en-US">
                <a:solidFill>
                  <a:srgbClr val="000000"/>
                </a:solidFill>
              </a:rPr>
              <a:pPr/>
              <a:t>‹#›</a:t>
            </a:fld>
            <a:endParaRPr lang="en-US" altLang="zh-CN">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fld id="{66BA25CC-79E4-47AF-AD74-820922D8551B}"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1870268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fld id="{B69EDAB2-E432-4AC4-9821-78806422A745}" type="slidenum">
              <a:rPr lang="zh-CN" altLang="en-US">
                <a:solidFill>
                  <a:srgbClr val="000000"/>
                </a:solidFill>
              </a:rPr>
              <a:pPr/>
              <a:t>‹#›</a:t>
            </a:fld>
            <a:endParaRPr lang="en-US" altLang="zh-CN">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fld id="{7B758A92-2211-43D7-835C-4C9FF0E5607B}"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2300677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3417" y="1874839"/>
            <a:ext cx="5689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6217" y="1874839"/>
            <a:ext cx="5689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sldNum" sz="quarter" idx="10"/>
          </p:nvPr>
        </p:nvSpPr>
        <p:spPr>
          <a:ln/>
        </p:spPr>
        <p:txBody>
          <a:bodyPr/>
          <a:lstStyle>
            <a:lvl1pPr>
              <a:defRPr/>
            </a:lvl1pPr>
          </a:lstStyle>
          <a:p>
            <a:fld id="{E6AF6C4A-FD90-404C-8205-A9B56CE51B92}" type="slidenum">
              <a:rPr lang="zh-CN" altLang="en-US">
                <a:solidFill>
                  <a:srgbClr val="000000"/>
                </a:solidFill>
              </a:rPr>
              <a:pPr/>
              <a:t>‹#›</a:t>
            </a:fld>
            <a:endParaRPr lang="en-US" altLang="zh-CN">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7" name="Rectangle 9"/>
          <p:cNvSpPr>
            <a:spLocks noGrp="1" noChangeArrowheads="1"/>
          </p:cNvSpPr>
          <p:nvPr>
            <p:ph type="dt" sz="half" idx="12"/>
          </p:nvPr>
        </p:nvSpPr>
        <p:spPr>
          <a:ln/>
        </p:spPr>
        <p:txBody>
          <a:bodyPr/>
          <a:lstStyle>
            <a:lvl1pPr>
              <a:defRPr/>
            </a:lvl1pPr>
          </a:lstStyle>
          <a:p>
            <a:fld id="{0C537DB4-71ED-4042-8EA5-C84E50F3F8BD}"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321095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sldNum" sz="quarter" idx="10"/>
          </p:nvPr>
        </p:nvSpPr>
        <p:spPr>
          <a:ln/>
        </p:spPr>
        <p:txBody>
          <a:bodyPr/>
          <a:lstStyle>
            <a:lvl1pPr>
              <a:defRPr/>
            </a:lvl1pPr>
          </a:lstStyle>
          <a:p>
            <a:fld id="{F838EC26-920A-4213-B0F3-CCD612E3BCA1}" type="slidenum">
              <a:rPr lang="zh-CN" altLang="en-US">
                <a:solidFill>
                  <a:srgbClr val="000000"/>
                </a:solidFill>
              </a:rPr>
              <a:pPr/>
              <a:t>‹#›</a:t>
            </a:fld>
            <a:endParaRPr lang="en-US" altLang="zh-CN">
              <a:solidFill>
                <a:srgbClr val="000000"/>
              </a:solidFill>
            </a:endParaRPr>
          </a:p>
        </p:txBody>
      </p:sp>
      <p:sp>
        <p:nvSpPr>
          <p:cNvPr id="8"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9" name="Rectangle 9"/>
          <p:cNvSpPr>
            <a:spLocks noGrp="1" noChangeArrowheads="1"/>
          </p:cNvSpPr>
          <p:nvPr>
            <p:ph type="dt" sz="half" idx="12"/>
          </p:nvPr>
        </p:nvSpPr>
        <p:spPr>
          <a:ln/>
        </p:spPr>
        <p:txBody>
          <a:bodyPr/>
          <a:lstStyle>
            <a:lvl1pPr>
              <a:defRPr/>
            </a:lvl1pPr>
          </a:lstStyle>
          <a:p>
            <a:fld id="{1250028D-89D7-4094-8673-F02E6D021CBB}"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1373205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fld id="{85647112-24B6-4C83-85F9-B306AD064C7D}" type="slidenum">
              <a:rPr lang="zh-CN" altLang="en-US">
                <a:solidFill>
                  <a:srgbClr val="000000"/>
                </a:solidFill>
              </a:rPr>
              <a:pPr/>
              <a:t>‹#›</a:t>
            </a:fld>
            <a:endParaRPr lang="en-US" altLang="zh-CN">
              <a:solidFill>
                <a:srgbClr val="000000"/>
              </a:solidFill>
            </a:endParaRPr>
          </a:p>
        </p:txBody>
      </p:sp>
      <p:sp>
        <p:nvSpPr>
          <p:cNvPr id="4"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5" name="Rectangle 9"/>
          <p:cNvSpPr>
            <a:spLocks noGrp="1" noChangeArrowheads="1"/>
          </p:cNvSpPr>
          <p:nvPr>
            <p:ph type="dt" sz="half" idx="12"/>
          </p:nvPr>
        </p:nvSpPr>
        <p:spPr>
          <a:ln/>
        </p:spPr>
        <p:txBody>
          <a:bodyPr/>
          <a:lstStyle>
            <a:lvl1pPr>
              <a:defRPr/>
            </a:lvl1pPr>
          </a:lstStyle>
          <a:p>
            <a:fld id="{8800E16C-C95E-462E-B880-6B47F45AF5EA}"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637087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0F58382E-975B-44AF-BB8C-F191C4CFA410}" type="slidenum">
              <a:rPr lang="zh-CN" altLang="en-US">
                <a:solidFill>
                  <a:srgbClr val="000000"/>
                </a:solidFill>
              </a:rPr>
              <a:pPr/>
              <a:t>‹#›</a:t>
            </a:fld>
            <a:endParaRPr lang="en-US" altLang="zh-CN">
              <a:solidFill>
                <a:srgbClr val="000000"/>
              </a:solidFill>
            </a:endParaRPr>
          </a:p>
        </p:txBody>
      </p:sp>
      <p:sp>
        <p:nvSpPr>
          <p:cNvPr id="3"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4" name="Rectangle 9"/>
          <p:cNvSpPr>
            <a:spLocks noGrp="1" noChangeArrowheads="1"/>
          </p:cNvSpPr>
          <p:nvPr>
            <p:ph type="dt" sz="half" idx="12"/>
          </p:nvPr>
        </p:nvSpPr>
        <p:spPr>
          <a:ln/>
        </p:spPr>
        <p:txBody>
          <a:bodyPr/>
          <a:lstStyle>
            <a:lvl1pPr>
              <a:defRPr/>
            </a:lvl1pPr>
          </a:lstStyle>
          <a:p>
            <a:fld id="{AD403C05-064D-4645-8FA2-964FA4D67C02}"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9555857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325A316E-6A6F-433C-AC79-812D3F0FDFA1}" type="slidenum">
              <a:rPr lang="zh-CN" altLang="en-US">
                <a:solidFill>
                  <a:srgbClr val="000000"/>
                </a:solidFill>
              </a:rPr>
              <a:pPr/>
              <a:t>‹#›</a:t>
            </a:fld>
            <a:endParaRPr lang="en-US" altLang="zh-CN">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7" name="Rectangle 9"/>
          <p:cNvSpPr>
            <a:spLocks noGrp="1" noChangeArrowheads="1"/>
          </p:cNvSpPr>
          <p:nvPr>
            <p:ph type="dt" sz="half" idx="12"/>
          </p:nvPr>
        </p:nvSpPr>
        <p:spPr>
          <a:ln/>
        </p:spPr>
        <p:txBody>
          <a:bodyPr/>
          <a:lstStyle>
            <a:lvl1pPr>
              <a:defRPr/>
            </a:lvl1pPr>
          </a:lstStyle>
          <a:p>
            <a:fld id="{5A28911B-381B-49D2-B676-75B4BFB2D3F1}"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399452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C3D0FB-BCCF-4C0D-8018-915B3114BCC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215084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fld id="{3184CC33-35AA-4740-822F-6AB3B61DA212}" type="slidenum">
              <a:rPr lang="zh-CN" altLang="en-US">
                <a:solidFill>
                  <a:srgbClr val="000000"/>
                </a:solidFill>
              </a:rPr>
              <a:pPr/>
              <a:t>‹#›</a:t>
            </a:fld>
            <a:endParaRPr lang="en-US" altLang="zh-CN">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7" name="Rectangle 9"/>
          <p:cNvSpPr>
            <a:spLocks noGrp="1" noChangeArrowheads="1"/>
          </p:cNvSpPr>
          <p:nvPr>
            <p:ph type="dt" sz="half" idx="12"/>
          </p:nvPr>
        </p:nvSpPr>
        <p:spPr>
          <a:ln/>
        </p:spPr>
        <p:txBody>
          <a:bodyPr/>
          <a:lstStyle>
            <a:lvl1pPr>
              <a:defRPr/>
            </a:lvl1pPr>
          </a:lstStyle>
          <a:p>
            <a:fld id="{0D4C02C8-C9E7-42AF-90C2-772D885D6785}"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3269055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846AD8F5-BB9F-4264-BF4B-02F4F624C487}" type="slidenum">
              <a:rPr lang="zh-CN" altLang="en-US">
                <a:solidFill>
                  <a:srgbClr val="000000"/>
                </a:solidFill>
              </a:rPr>
              <a:pPr/>
              <a:t>‹#›</a:t>
            </a:fld>
            <a:endParaRPr lang="en-US" altLang="zh-CN">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fld id="{5BC5C68D-0120-4117-9597-C0813F0A4621}"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1142533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30217" y="593725"/>
            <a:ext cx="2895600" cy="57610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3417" y="593725"/>
            <a:ext cx="84836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sldNum" sz="quarter" idx="10"/>
          </p:nvPr>
        </p:nvSpPr>
        <p:spPr>
          <a:ln/>
        </p:spPr>
        <p:txBody>
          <a:bodyPr/>
          <a:lstStyle>
            <a:lvl1pPr>
              <a:defRPr/>
            </a:lvl1pPr>
          </a:lstStyle>
          <a:p>
            <a:fld id="{B1CBB824-0CA1-402A-BDEA-55864B6ECB1E}" type="slidenum">
              <a:rPr lang="zh-CN" altLang="en-US">
                <a:solidFill>
                  <a:srgbClr val="000000"/>
                </a:solidFill>
              </a:rPr>
              <a:pPr/>
              <a:t>‹#›</a:t>
            </a:fld>
            <a:endParaRPr lang="en-US" altLang="zh-CN">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fld id="{FB883BCB-750F-49C2-AB3F-25E0EC90708D}" type="datetime3">
              <a:rPr lang="zh-CN" altLang="en-US">
                <a:solidFill>
                  <a:srgbClr val="000000"/>
                </a:solidFill>
              </a:rPr>
              <a:pPr/>
              <a:t>2024年10月8日星期二</a:t>
            </a:fld>
            <a:endParaRPr lang="en-US" altLang="zh-CN">
              <a:solidFill>
                <a:srgbClr val="000000"/>
              </a:solidFill>
            </a:endParaRPr>
          </a:p>
        </p:txBody>
      </p:sp>
    </p:spTree>
    <p:extLst>
      <p:ext uri="{BB962C8B-B14F-4D97-AF65-F5344CB8AC3E}">
        <p14:creationId xmlns:p14="http://schemas.microsoft.com/office/powerpoint/2010/main" val="18923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6" descr="planet image.jpg"/>
          <p:cNvPicPr>
            <a:picLocks/>
          </p:cNvPicPr>
          <p:nvPr userDrawn="1"/>
        </p:nvPicPr>
        <p:blipFill>
          <a:blip r:embed="rId2">
            <a:extLst>
              <a:ext uri="{28A0092B-C50C-407E-A947-70E740481C1C}">
                <a14:useLocalDpi xmlns:a14="http://schemas.microsoft.com/office/drawing/2010/main" val="0"/>
              </a:ext>
            </a:extLst>
          </a:blip>
          <a:srcRect b="410"/>
          <a:stretch>
            <a:fillRect/>
          </a:stretch>
        </p:blipFill>
        <p:spPr bwMode="auto">
          <a:xfrm>
            <a:off x="366185" y="3665539"/>
            <a:ext cx="11457516"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flipV="1">
            <a:off x="366185" y="1050925"/>
            <a:ext cx="11459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200">
              <a:solidFill>
                <a:srgbClr val="7889FB"/>
              </a:solidFill>
              <a:ea typeface="MS PGothic" panose="020B0600070205080204" pitchFamily="34" charset="-128"/>
            </a:endParaRPr>
          </a:p>
        </p:txBody>
      </p:sp>
      <p:sp>
        <p:nvSpPr>
          <p:cNvPr id="6" name="Rectangle 6"/>
          <p:cNvSpPr>
            <a:spLocks noChangeArrowheads="1"/>
          </p:cNvSpPr>
          <p:nvPr/>
        </p:nvSpPr>
        <p:spPr bwMode="black">
          <a:xfrm>
            <a:off x="10119784" y="6537325"/>
            <a:ext cx="182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r" fontAlgn="base">
              <a:spcBef>
                <a:spcPct val="0"/>
              </a:spcBef>
              <a:spcAft>
                <a:spcPct val="0"/>
              </a:spcAft>
              <a:defRPr/>
            </a:pPr>
            <a:r>
              <a:rPr lang="en-US" altLang="en-US" sz="800" dirty="0">
                <a:solidFill>
                  <a:srgbClr val="000000"/>
                </a:solidFill>
              </a:rPr>
              <a:t>© 2024 IBM Corporation</a:t>
            </a:r>
            <a:endParaRPr lang="en-US" altLang="en-US" sz="1800" dirty="0">
              <a:solidFill>
                <a:srgbClr val="000000"/>
              </a:solidFill>
            </a:endParaRPr>
          </a:p>
        </p:txBody>
      </p:sp>
      <p:pic>
        <p:nvPicPr>
          <p:cNvPr id="7" name="Picture 12"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0534" y="684214"/>
            <a:ext cx="785284"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21"/>
          <p:cNvGrpSpPr>
            <a:grpSpLocks/>
          </p:cNvGrpSpPr>
          <p:nvPr userDrawn="1"/>
        </p:nvGrpSpPr>
        <p:grpSpPr bwMode="auto">
          <a:xfrm>
            <a:off x="366185" y="3665538"/>
            <a:ext cx="11459633" cy="2233612"/>
            <a:chOff x="160" y="2308"/>
            <a:chExt cx="5437" cy="1399"/>
          </a:xfrm>
        </p:grpSpPr>
        <p:sp>
          <p:nvSpPr>
            <p:cNvPr id="9" name="Rectangle 22"/>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sp>
          <p:nvSpPr>
            <p:cNvPr id="10" name="Rectangle 23"/>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sp>
          <p:nvSpPr>
            <p:cNvPr id="11" name="Rectangle 24"/>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sp>
          <p:nvSpPr>
            <p:cNvPr id="12" name="Rectangle 25"/>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sp>
          <p:nvSpPr>
            <p:cNvPr id="13" name="Rectangle 26"/>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sp>
          <p:nvSpPr>
            <p:cNvPr id="14" name="Rectangle 27"/>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sp>
          <p:nvSpPr>
            <p:cNvPr id="15" name="Freeform 28"/>
            <p:cNvSpPr>
              <a:spLocks/>
            </p:cNvSpPr>
            <p:nvPr/>
          </p:nvSpPr>
          <p:spPr bwMode="auto">
            <a:xfrm>
              <a:off x="1305" y="2308"/>
              <a:ext cx="2862" cy="288"/>
            </a:xfrm>
            <a:custGeom>
              <a:avLst/>
              <a:gdLst>
                <a:gd name="T0" fmla="*/ 0 w 2880"/>
                <a:gd name="T1" fmla="*/ 0 h 288"/>
                <a:gd name="T2" fmla="*/ 0 w 2880"/>
                <a:gd name="T3" fmla="*/ 288 h 288"/>
                <a:gd name="T4" fmla="*/ 2342 w 2880"/>
                <a:gd name="T5" fmla="*/ 288 h 288"/>
                <a:gd name="T6" fmla="*/ 2306 w 2880"/>
                <a:gd name="T7" fmla="*/ 256 h 288"/>
                <a:gd name="T8" fmla="*/ 2162 w 2880"/>
                <a:gd name="T9" fmla="*/ 134 h 288"/>
                <a:gd name="T10" fmla="*/ 1976 w 2880"/>
                <a:gd name="T11" fmla="*/ 46 h 288"/>
                <a:gd name="T12" fmla="*/ 1813 w 2880"/>
                <a:gd name="T13" fmla="*/ 10 h 288"/>
                <a:gd name="T14" fmla="*/ 1718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a:solidFill>
                  <a:srgbClr val="7889FB"/>
                </a:solidFill>
                <a:ea typeface="MS PGothic" panose="020B0600070205080204" pitchFamily="34" charset="-128"/>
              </a:endParaRPr>
            </a:p>
          </p:txBody>
        </p:sp>
        <p:sp>
          <p:nvSpPr>
            <p:cNvPr id="16" name="Freeform 29"/>
            <p:cNvSpPr>
              <a:spLocks/>
            </p:cNvSpPr>
            <p:nvPr/>
          </p:nvSpPr>
          <p:spPr bwMode="auto">
            <a:xfrm>
              <a:off x="1305" y="2862"/>
              <a:ext cx="3174" cy="291"/>
            </a:xfrm>
            <a:custGeom>
              <a:avLst/>
              <a:gdLst>
                <a:gd name="T0" fmla="*/ 0 w 3194"/>
                <a:gd name="T1" fmla="*/ 0 h 290"/>
                <a:gd name="T2" fmla="*/ 0 w 3194"/>
                <a:gd name="T3" fmla="*/ 321 h 290"/>
                <a:gd name="T4" fmla="*/ 2596 w 3194"/>
                <a:gd name="T5" fmla="*/ 323 h 290"/>
                <a:gd name="T6" fmla="*/ 2591 w 3194"/>
                <a:gd name="T7" fmla="*/ 289 h 290"/>
                <a:gd name="T8" fmla="*/ 2569 w 3194"/>
                <a:gd name="T9" fmla="*/ 179 h 290"/>
                <a:gd name="T10" fmla="*/ 2535 w 3194"/>
                <a:gd name="T11" fmla="*/ 34 h 290"/>
                <a:gd name="T12" fmla="*/ 2523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a:solidFill>
                  <a:srgbClr val="7889FB"/>
                </a:solidFill>
                <a:ea typeface="MS PGothic" panose="020B0600070205080204" pitchFamily="34" charset="-128"/>
              </a:endParaRPr>
            </a:p>
          </p:txBody>
        </p:sp>
        <p:sp>
          <p:nvSpPr>
            <p:cNvPr id="17" name="Freeform 30"/>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pPr eaLnBrk="0" fontAlgn="base" hangingPunct="0">
                <a:spcBef>
                  <a:spcPct val="0"/>
                </a:spcBef>
                <a:spcAft>
                  <a:spcPct val="0"/>
                </a:spcAft>
              </a:pPr>
              <a:endParaRPr lang="en-US" sz="2200">
                <a:solidFill>
                  <a:srgbClr val="7889FB"/>
                </a:solidFill>
                <a:ea typeface="MS PGothic" panose="020B0600070205080204" pitchFamily="34" charset="-128"/>
              </a:endParaRPr>
            </a:p>
          </p:txBody>
        </p:sp>
        <p:sp>
          <p:nvSpPr>
            <p:cNvPr id="18" name="Rectangle 31"/>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fontAlgn="base">
                <a:lnSpc>
                  <a:spcPct val="90000"/>
                </a:lnSpc>
                <a:spcBef>
                  <a:spcPct val="0"/>
                </a:spcBef>
                <a:spcAft>
                  <a:spcPct val="0"/>
                </a:spcAft>
                <a:defRPr/>
              </a:pPr>
              <a:endParaRPr lang="en-US" altLang="en-US" sz="2200">
                <a:solidFill>
                  <a:srgbClr val="7889FB"/>
                </a:solidFill>
              </a:endParaRPr>
            </a:p>
          </p:txBody>
        </p:sp>
      </p:grpSp>
      <p:sp>
        <p:nvSpPr>
          <p:cNvPr id="68610" name="Rectangle 2"/>
          <p:cNvSpPr>
            <a:spLocks noGrp="1" noChangeArrowheads="1"/>
          </p:cNvSpPr>
          <p:nvPr>
            <p:ph type="ctrTitle"/>
          </p:nvPr>
        </p:nvSpPr>
        <p:spPr>
          <a:xfrm>
            <a:off x="186267" y="1417638"/>
            <a:ext cx="11639551" cy="2011362"/>
          </a:xfrm>
        </p:spPr>
        <p:txBody>
          <a:bodyPr anchor="b"/>
          <a:lstStyle>
            <a:lvl1pPr>
              <a:defRPr sz="3500">
                <a:solidFill>
                  <a:schemeClr val="tx1"/>
                </a:solidFill>
              </a:defRPr>
            </a:lvl1pPr>
          </a:lstStyle>
          <a:p>
            <a:pPr lvl="0"/>
            <a:r>
              <a:rPr lang="en-US" noProof="0"/>
              <a:t>Click to edit Master title style</a:t>
            </a:r>
          </a:p>
        </p:txBody>
      </p:sp>
      <p:sp>
        <p:nvSpPr>
          <p:cNvPr id="68611" name="Rectangle 3"/>
          <p:cNvSpPr>
            <a:spLocks noGrp="1" noChangeArrowheads="1"/>
          </p:cNvSpPr>
          <p:nvPr>
            <p:ph type="subTitle" idx="1"/>
          </p:nvPr>
        </p:nvSpPr>
        <p:spPr>
          <a:xfrm>
            <a:off x="243418" y="528639"/>
            <a:ext cx="10358967" cy="530225"/>
          </a:xfrm>
        </p:spPr>
        <p:txBody>
          <a:bodyPr anchor="b"/>
          <a:lstStyle>
            <a:lvl1pPr marL="0" indent="0">
              <a:buFont typeface="Wingdings" pitchFamily="2" charset="2"/>
              <a:buNone/>
              <a:defRPr sz="1100"/>
            </a:lvl1pPr>
          </a:lstStyle>
          <a:p>
            <a:pPr lvl="0"/>
            <a:r>
              <a:rPr lang="en-US" noProof="0"/>
              <a:t>Click to edit Master subtitle style</a:t>
            </a:r>
          </a:p>
        </p:txBody>
      </p:sp>
    </p:spTree>
    <p:extLst>
      <p:ext uri="{BB962C8B-B14F-4D97-AF65-F5344CB8AC3E}">
        <p14:creationId xmlns:p14="http://schemas.microsoft.com/office/powerpoint/2010/main" val="1583543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DE78191C-74D8-472A-8571-586A23F422F2}" type="slidenum">
              <a:rPr lang="en-US" altLang="en-US">
                <a:solidFill>
                  <a:srgbClr val="000000"/>
                </a:solidFill>
              </a:rPr>
              <a:pPr>
                <a:defRPr/>
              </a:pPr>
              <a:t>‹#›</a:t>
            </a:fld>
            <a:endParaRPr lang="en-US" altLang="en-US">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pPr>
              <a:defRPr/>
            </a:pPr>
            <a:fld id="{EC532B25-1EC3-4910-B87F-FA13CA7E5795}"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26025807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F73F6313-31F5-43FD-98F3-0598DD0C65EA}" type="slidenum">
              <a:rPr lang="en-US" altLang="en-US">
                <a:solidFill>
                  <a:srgbClr val="000000"/>
                </a:solidFill>
              </a:rPr>
              <a:pPr>
                <a:defRPr/>
              </a:pPr>
              <a:t>‹#›</a:t>
            </a:fld>
            <a:endParaRPr lang="en-US" altLang="en-US">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pPr>
              <a:defRPr/>
            </a:pPr>
            <a:fld id="{C7F294D5-3443-4F73-A4FF-48319F580814}"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38334361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243417" y="1874839"/>
            <a:ext cx="5689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36217" y="1874839"/>
            <a:ext cx="56896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D6DEA4FC-DDF5-423B-B5FD-CB277B616297}" type="slidenum">
              <a:rPr lang="en-US" altLang="en-US">
                <a:solidFill>
                  <a:srgbClr val="000000"/>
                </a:solidFill>
              </a:rPr>
              <a:pPr>
                <a:defRPr/>
              </a:pPr>
              <a:t>‹#›</a:t>
            </a:fld>
            <a:endParaRPr lang="en-US" alt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7" name="Rectangle 9"/>
          <p:cNvSpPr>
            <a:spLocks noGrp="1" noChangeArrowheads="1"/>
          </p:cNvSpPr>
          <p:nvPr>
            <p:ph type="dt" sz="half" idx="12"/>
          </p:nvPr>
        </p:nvSpPr>
        <p:spPr>
          <a:ln/>
        </p:spPr>
        <p:txBody>
          <a:bodyPr/>
          <a:lstStyle>
            <a:lvl1pPr>
              <a:defRPr/>
            </a:lvl1pPr>
          </a:lstStyle>
          <a:p>
            <a:pPr>
              <a:defRPr/>
            </a:pPr>
            <a:fld id="{19E2DD71-3A57-47BD-B69F-86D6F95BE2DC}"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27953699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8A91EFF2-ED16-4C50-8364-42BF8D526B51}" type="slidenum">
              <a:rPr lang="en-US" altLang="en-US">
                <a:solidFill>
                  <a:srgbClr val="000000"/>
                </a:solidFill>
              </a:rPr>
              <a:pPr>
                <a:defRPr/>
              </a:pPr>
              <a:t>‹#›</a:t>
            </a:fld>
            <a:endParaRPr lang="en-US" altLang="en-US">
              <a:solidFill>
                <a:srgbClr val="000000"/>
              </a:solidFill>
            </a:endParaRPr>
          </a:p>
        </p:txBody>
      </p:sp>
      <p:sp>
        <p:nvSpPr>
          <p:cNvPr id="8"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9" name="Rectangle 9"/>
          <p:cNvSpPr>
            <a:spLocks noGrp="1" noChangeArrowheads="1"/>
          </p:cNvSpPr>
          <p:nvPr>
            <p:ph type="dt" sz="half" idx="12"/>
          </p:nvPr>
        </p:nvSpPr>
        <p:spPr>
          <a:ln/>
        </p:spPr>
        <p:txBody>
          <a:bodyPr/>
          <a:lstStyle>
            <a:lvl1pPr>
              <a:defRPr/>
            </a:lvl1pPr>
          </a:lstStyle>
          <a:p>
            <a:pPr>
              <a:defRPr/>
            </a:pPr>
            <a:fld id="{168CA02B-E9D5-4DB2-B583-7280DB4CA581}"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21782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14BF963E-464C-45A2-8F99-6318F29E5111}" type="slidenum">
              <a:rPr lang="en-US" altLang="en-US">
                <a:solidFill>
                  <a:srgbClr val="000000"/>
                </a:solidFill>
              </a:rPr>
              <a:pPr>
                <a:defRPr/>
              </a:pPr>
              <a:t>‹#›</a:t>
            </a:fld>
            <a:endParaRPr lang="en-US" altLang="en-US">
              <a:solidFill>
                <a:srgbClr val="000000"/>
              </a:solidFill>
            </a:endParaRPr>
          </a:p>
        </p:txBody>
      </p:sp>
      <p:sp>
        <p:nvSpPr>
          <p:cNvPr id="4"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5" name="Rectangle 9"/>
          <p:cNvSpPr>
            <a:spLocks noGrp="1" noChangeArrowheads="1"/>
          </p:cNvSpPr>
          <p:nvPr>
            <p:ph type="dt" sz="half" idx="12"/>
          </p:nvPr>
        </p:nvSpPr>
        <p:spPr>
          <a:ln/>
        </p:spPr>
        <p:txBody>
          <a:bodyPr/>
          <a:lstStyle>
            <a:lvl1pPr>
              <a:defRPr/>
            </a:lvl1pPr>
          </a:lstStyle>
          <a:p>
            <a:pPr>
              <a:defRPr/>
            </a:pPr>
            <a:fld id="{121CCA5C-94DC-45AD-9D36-ED5B75263D76}"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12478996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7B5EF146-91F7-4A53-ACA9-1E45E433FC29}" type="slidenum">
              <a:rPr lang="en-US" altLang="en-US">
                <a:solidFill>
                  <a:srgbClr val="000000"/>
                </a:solidFill>
              </a:rPr>
              <a:pPr>
                <a:defRPr/>
              </a:pPr>
              <a:t>‹#›</a:t>
            </a:fld>
            <a:endParaRPr lang="en-US" altLang="en-US">
              <a:solidFill>
                <a:srgbClr val="000000"/>
              </a:solidFill>
            </a:endParaRPr>
          </a:p>
        </p:txBody>
      </p:sp>
      <p:sp>
        <p:nvSpPr>
          <p:cNvPr id="3"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4" name="Rectangle 9"/>
          <p:cNvSpPr>
            <a:spLocks noGrp="1" noChangeArrowheads="1"/>
          </p:cNvSpPr>
          <p:nvPr>
            <p:ph type="dt" sz="half" idx="12"/>
          </p:nvPr>
        </p:nvSpPr>
        <p:spPr>
          <a:ln/>
        </p:spPr>
        <p:txBody>
          <a:bodyPr/>
          <a:lstStyle>
            <a:lvl1pPr>
              <a:defRPr/>
            </a:lvl1pPr>
          </a:lstStyle>
          <a:p>
            <a:pPr>
              <a:defRPr/>
            </a:pPr>
            <a:fld id="{6F861DCD-6010-402C-9E18-BB84EF4EFB96}"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395090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C3D0FB-BCCF-4C0D-8018-915B3114BCC2}"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32305725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34284B3B-BAC8-4F95-8CA4-8C5D704CB74A}" type="slidenum">
              <a:rPr lang="en-US" altLang="en-US">
                <a:solidFill>
                  <a:srgbClr val="000000"/>
                </a:solidFill>
              </a:rPr>
              <a:pPr>
                <a:defRPr/>
              </a:pPr>
              <a:t>‹#›</a:t>
            </a:fld>
            <a:endParaRPr lang="en-US" alt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7" name="Rectangle 9"/>
          <p:cNvSpPr>
            <a:spLocks noGrp="1" noChangeArrowheads="1"/>
          </p:cNvSpPr>
          <p:nvPr>
            <p:ph type="dt" sz="half" idx="12"/>
          </p:nvPr>
        </p:nvSpPr>
        <p:spPr>
          <a:ln/>
        </p:spPr>
        <p:txBody>
          <a:bodyPr/>
          <a:lstStyle>
            <a:lvl1pPr>
              <a:defRPr/>
            </a:lvl1pPr>
          </a:lstStyle>
          <a:p>
            <a:pPr>
              <a:defRPr/>
            </a:pPr>
            <a:fld id="{15216FE9-6A2A-4C6A-8569-FB18799128C0}"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1576581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83833247-8BD8-4C0A-AD33-2AFE8C255ADD}" type="slidenum">
              <a:rPr lang="en-US" altLang="en-US">
                <a:solidFill>
                  <a:srgbClr val="000000"/>
                </a:solidFill>
              </a:rPr>
              <a:pPr>
                <a:defRPr/>
              </a:pPr>
              <a:t>‹#›</a:t>
            </a:fld>
            <a:endParaRPr lang="en-US" altLang="en-US">
              <a:solidFill>
                <a:srgbClr val="000000"/>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7" name="Rectangle 9"/>
          <p:cNvSpPr>
            <a:spLocks noGrp="1" noChangeArrowheads="1"/>
          </p:cNvSpPr>
          <p:nvPr>
            <p:ph type="dt" sz="half" idx="12"/>
          </p:nvPr>
        </p:nvSpPr>
        <p:spPr>
          <a:ln/>
        </p:spPr>
        <p:txBody>
          <a:bodyPr/>
          <a:lstStyle>
            <a:lvl1pPr>
              <a:defRPr/>
            </a:lvl1pPr>
          </a:lstStyle>
          <a:p>
            <a:pPr>
              <a:defRPr/>
            </a:pPr>
            <a:fld id="{5A2B748B-BB40-4498-BE5B-A9FDBD910AF8}"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4810683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E45B2FB3-4903-4699-ABFD-B17B510DBC29}" type="slidenum">
              <a:rPr lang="en-US" altLang="en-US">
                <a:solidFill>
                  <a:srgbClr val="000000"/>
                </a:solidFill>
              </a:rPr>
              <a:pPr>
                <a:defRPr/>
              </a:pPr>
              <a:t>‹#›</a:t>
            </a:fld>
            <a:endParaRPr lang="en-US" altLang="en-US">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pPr>
              <a:defRPr/>
            </a:pPr>
            <a:fld id="{E483AE53-2DF9-4001-A12F-54F1BBBD3773}"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24547611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0217" y="593725"/>
            <a:ext cx="2895600" cy="57610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243417" y="593725"/>
            <a:ext cx="8483600" cy="57610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42891F11-95DE-45B4-9F51-514368D8FBB3}" type="slidenum">
              <a:rPr lang="en-US" altLang="en-US">
                <a:solidFill>
                  <a:srgbClr val="000000"/>
                </a:solidFill>
              </a:rPr>
              <a:pPr>
                <a:defRPr/>
              </a:pPr>
              <a:t>‹#›</a:t>
            </a:fld>
            <a:endParaRPr lang="en-US" altLang="en-US">
              <a:solidFill>
                <a:srgbClr val="000000"/>
              </a:solidFill>
            </a:endParaRP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IBM Confidential</a:t>
            </a:r>
          </a:p>
        </p:txBody>
      </p:sp>
      <p:sp>
        <p:nvSpPr>
          <p:cNvPr id="6" name="Rectangle 9"/>
          <p:cNvSpPr>
            <a:spLocks noGrp="1" noChangeArrowheads="1"/>
          </p:cNvSpPr>
          <p:nvPr>
            <p:ph type="dt" sz="half" idx="12"/>
          </p:nvPr>
        </p:nvSpPr>
        <p:spPr>
          <a:ln/>
        </p:spPr>
        <p:txBody>
          <a:bodyPr/>
          <a:lstStyle>
            <a:lvl1pPr>
              <a:defRPr/>
            </a:lvl1pPr>
          </a:lstStyle>
          <a:p>
            <a:pPr>
              <a:defRPr/>
            </a:pPr>
            <a:fld id="{CEB06315-1BF8-4D9D-9527-AF908FF4427C}" type="datetime3">
              <a:rPr lang="en-US" altLang="en-US">
                <a:solidFill>
                  <a:srgbClr val="000000"/>
                </a:solidFill>
              </a:rPr>
              <a:pPr>
                <a:defRPr/>
              </a:pPr>
              <a:t>8 October 2024</a:t>
            </a:fld>
            <a:endParaRPr lang="en-US" altLang="en-US">
              <a:solidFill>
                <a:srgbClr val="000000"/>
              </a:solidFill>
            </a:endParaRPr>
          </a:p>
        </p:txBody>
      </p:sp>
    </p:spTree>
    <p:extLst>
      <p:ext uri="{BB962C8B-B14F-4D97-AF65-F5344CB8AC3E}">
        <p14:creationId xmlns:p14="http://schemas.microsoft.com/office/powerpoint/2010/main" val="115572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C3D0FB-BCCF-4C0D-8018-915B3114BCC2}"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74807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C3D0FB-BCCF-4C0D-8018-915B3114BCC2}"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181072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C3D0FB-BCCF-4C0D-8018-915B3114BCC2}"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277539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3D0FB-BCCF-4C0D-8018-915B3114BCC2}"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301750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3D0FB-BCCF-4C0D-8018-915B3114BCC2}"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296826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C3D0FB-BCCF-4C0D-8018-915B3114BCC2}"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70AF0-938E-45EB-AF1F-A4FCB3830877}" type="slidenum">
              <a:rPr lang="en-US" smtClean="0"/>
              <a:t>‹#›</a:t>
            </a:fld>
            <a:endParaRPr lang="en-US"/>
          </a:p>
        </p:txBody>
      </p:sp>
    </p:spTree>
    <p:extLst>
      <p:ext uri="{BB962C8B-B14F-4D97-AF65-F5344CB8AC3E}">
        <p14:creationId xmlns:p14="http://schemas.microsoft.com/office/powerpoint/2010/main" val="363391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3D0FB-BCCF-4C0D-8018-915B3114BCC2}"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70AF0-938E-45EB-AF1F-A4FCB3830877}" type="slidenum">
              <a:rPr lang="en-US" smtClean="0"/>
              <a:t>‹#›</a:t>
            </a:fld>
            <a:endParaRPr lang="en-US"/>
          </a:p>
        </p:txBody>
      </p:sp>
    </p:spTree>
    <p:extLst>
      <p:ext uri="{BB962C8B-B14F-4D97-AF65-F5344CB8AC3E}">
        <p14:creationId xmlns:p14="http://schemas.microsoft.com/office/powerpoint/2010/main" val="18382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3417" y="1874839"/>
            <a:ext cx="115824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p:txBody>
      </p:sp>
      <p:sp>
        <p:nvSpPr>
          <p:cNvPr id="1027" name="Line 4"/>
          <p:cNvSpPr>
            <a:spLocks noChangeShapeType="1"/>
          </p:cNvSpPr>
          <p:nvPr/>
        </p:nvSpPr>
        <p:spPr bwMode="auto">
          <a:xfrm flipV="1">
            <a:off x="366185" y="549275"/>
            <a:ext cx="11459633" cy="0"/>
          </a:xfrm>
          <a:prstGeom prst="line">
            <a:avLst/>
          </a:prstGeom>
          <a:noFill/>
          <a:ln w="9525">
            <a:solidFill>
              <a:schemeClr val="tx1"/>
            </a:solidFill>
            <a:round/>
            <a:headEnd/>
            <a:tailEnd/>
          </a:ln>
        </p:spPr>
        <p:txBody>
          <a:bodyPr/>
          <a:lstStyle/>
          <a:p>
            <a:pPr eaLnBrk="0" fontAlgn="base" hangingPunct="0">
              <a:spcBef>
                <a:spcPct val="0"/>
              </a:spcBef>
              <a:spcAft>
                <a:spcPct val="0"/>
              </a:spcAft>
              <a:defRPr/>
            </a:pPr>
            <a:endParaRPr lang="en-US" sz="3000">
              <a:solidFill>
                <a:srgbClr val="7889FB"/>
              </a:solidFill>
            </a:endParaRPr>
          </a:p>
        </p:txBody>
      </p:sp>
      <p:sp>
        <p:nvSpPr>
          <p:cNvPr id="67591" name="Rectangle 7"/>
          <p:cNvSpPr>
            <a:spLocks noGrp="1" noChangeArrowheads="1"/>
          </p:cNvSpPr>
          <p:nvPr>
            <p:ph type="sldNum" sz="quarter" idx="4"/>
          </p:nvPr>
        </p:nvSpPr>
        <p:spPr bwMode="black">
          <a:xfrm>
            <a:off x="243418" y="6537325"/>
            <a:ext cx="488949"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800">
                <a:solidFill>
                  <a:schemeClr val="tx1"/>
                </a:solidFill>
                <a:ea typeface="宋体" panose="02010600030101010101" pitchFamily="2" charset="-122"/>
                <a:cs typeface="Arial" panose="020B0604020202020204" pitchFamily="34" charset="0"/>
              </a:defRPr>
            </a:lvl1pPr>
          </a:lstStyle>
          <a:p>
            <a:pPr fontAlgn="base">
              <a:spcBef>
                <a:spcPct val="0"/>
              </a:spcBef>
              <a:spcAft>
                <a:spcPct val="0"/>
              </a:spcAft>
            </a:pPr>
            <a:fld id="{C637BD6D-77BB-43D8-8D89-3AFA29012284}" type="slidenum">
              <a:rPr lang="zh-CN" altLang="en-US">
                <a:solidFill>
                  <a:srgbClr val="000000"/>
                </a:solidFill>
              </a:rPr>
              <a:pPr fontAlgn="base">
                <a:spcBef>
                  <a:spcPct val="0"/>
                </a:spcBef>
                <a:spcAft>
                  <a:spcPct val="0"/>
                </a:spcAft>
              </a:pPr>
              <a:t>‹#›</a:t>
            </a:fld>
            <a:endParaRPr lang="en-US" altLang="zh-CN">
              <a:solidFill>
                <a:srgbClr val="000000"/>
              </a:solidFill>
            </a:endParaRPr>
          </a:p>
        </p:txBody>
      </p:sp>
      <p:sp>
        <p:nvSpPr>
          <p:cNvPr id="67592" name="Rectangle 8"/>
          <p:cNvSpPr>
            <a:spLocks noGrp="1" noChangeArrowheads="1"/>
          </p:cNvSpPr>
          <p:nvPr>
            <p:ph type="ftr" sz="quarter" idx="3"/>
          </p:nvPr>
        </p:nvSpPr>
        <p:spPr bwMode="auto">
          <a:xfrm>
            <a:off x="2072217" y="6537325"/>
            <a:ext cx="79248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lnSpc>
                <a:spcPct val="100000"/>
              </a:lnSpc>
              <a:defRPr sz="800">
                <a:solidFill>
                  <a:schemeClr val="tx1"/>
                </a:solidFill>
                <a:latin typeface="Arial" pitchFamily="34" charset="0"/>
                <a:cs typeface="Arial" pitchFamily="34" charset="0"/>
              </a:defRPr>
            </a:lvl1pPr>
          </a:lstStyle>
          <a:p>
            <a:pPr fontAlgn="base">
              <a:spcBef>
                <a:spcPct val="0"/>
              </a:spcBef>
              <a:spcAft>
                <a:spcPct val="0"/>
              </a:spcAft>
              <a:defRPr/>
            </a:pPr>
            <a:r>
              <a:rPr lang="en-US">
                <a:solidFill>
                  <a:srgbClr val="000000"/>
                </a:solidFill>
              </a:rPr>
              <a:t>IBM Confidential</a:t>
            </a:r>
          </a:p>
        </p:txBody>
      </p:sp>
      <p:sp>
        <p:nvSpPr>
          <p:cNvPr id="67593" name="Rectangle 9"/>
          <p:cNvSpPr>
            <a:spLocks noGrp="1" noChangeArrowheads="1"/>
          </p:cNvSpPr>
          <p:nvPr>
            <p:ph type="dt" sz="half" idx="2"/>
          </p:nvPr>
        </p:nvSpPr>
        <p:spPr bwMode="auto">
          <a:xfrm>
            <a:off x="732367" y="6537325"/>
            <a:ext cx="1339851"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eaLnBrk="1" hangingPunct="1">
              <a:defRPr sz="800">
                <a:solidFill>
                  <a:schemeClr val="tx1"/>
                </a:solidFill>
                <a:ea typeface="宋体" panose="02010600030101010101" pitchFamily="2" charset="-122"/>
                <a:cs typeface="Arial" panose="020B0604020202020204" pitchFamily="34" charset="0"/>
              </a:defRPr>
            </a:lvl1pPr>
          </a:lstStyle>
          <a:p>
            <a:pPr fontAlgn="base">
              <a:spcBef>
                <a:spcPct val="0"/>
              </a:spcBef>
              <a:spcAft>
                <a:spcPct val="0"/>
              </a:spcAft>
            </a:pPr>
            <a:fld id="{D3E3F7E3-3F6A-437E-A50E-4FE3D5CF7BDB}" type="datetime3">
              <a:rPr lang="zh-CN" altLang="en-US">
                <a:solidFill>
                  <a:srgbClr val="000000"/>
                </a:solidFill>
              </a:rPr>
              <a:pPr fontAlgn="base">
                <a:spcBef>
                  <a:spcPct val="0"/>
                </a:spcBef>
                <a:spcAft>
                  <a:spcPct val="0"/>
                </a:spcAft>
              </a:pPr>
              <a:t>2024年10月8日星期二</a:t>
            </a:fld>
            <a:endParaRPr lang="en-US" altLang="zh-CN">
              <a:solidFill>
                <a:srgbClr val="000000"/>
              </a:solidFill>
            </a:endParaRPr>
          </a:p>
        </p:txBody>
      </p:sp>
      <p:pic>
        <p:nvPicPr>
          <p:cNvPr id="1031" name="Picture 10"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0534" y="173422"/>
            <a:ext cx="785284" cy="29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3"/>
          <p:cNvSpPr>
            <a:spLocks noGrp="1" noChangeArrowheads="1"/>
          </p:cNvSpPr>
          <p:nvPr>
            <p:ph type="title"/>
          </p:nvPr>
        </p:nvSpPr>
        <p:spPr bwMode="auto">
          <a:xfrm>
            <a:off x="243417" y="593726"/>
            <a:ext cx="11582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Tree>
    <p:extLst>
      <p:ext uri="{BB962C8B-B14F-4D97-AF65-F5344CB8AC3E}">
        <p14:creationId xmlns:p14="http://schemas.microsoft.com/office/powerpoint/2010/main" val="170944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j-ea"/>
          <a:cs typeface="+mj-cs"/>
        </a:defRPr>
      </a:lvl1pPr>
      <a:lvl2pPr algn="l" rtl="0" eaLnBrk="0" fontAlgn="base" hangingPunct="0">
        <a:lnSpc>
          <a:spcPct val="90000"/>
        </a:lnSpc>
        <a:spcBef>
          <a:spcPct val="0"/>
        </a:spcBef>
        <a:spcAft>
          <a:spcPct val="0"/>
        </a:spcAft>
        <a:defRPr sz="2200">
          <a:solidFill>
            <a:schemeClr val="hlink"/>
          </a:solidFill>
          <a:latin typeface="Arial" pitchFamily="34" charset="0"/>
        </a:defRPr>
      </a:lvl2pPr>
      <a:lvl3pPr algn="l" rtl="0" eaLnBrk="0" fontAlgn="base" hangingPunct="0">
        <a:lnSpc>
          <a:spcPct val="90000"/>
        </a:lnSpc>
        <a:spcBef>
          <a:spcPct val="0"/>
        </a:spcBef>
        <a:spcAft>
          <a:spcPct val="0"/>
        </a:spcAft>
        <a:defRPr sz="2200">
          <a:solidFill>
            <a:schemeClr val="hlink"/>
          </a:solidFill>
          <a:latin typeface="Arial" pitchFamily="34" charset="0"/>
        </a:defRPr>
      </a:lvl3pPr>
      <a:lvl4pPr algn="l" rtl="0" eaLnBrk="0" fontAlgn="base" hangingPunct="0">
        <a:lnSpc>
          <a:spcPct val="90000"/>
        </a:lnSpc>
        <a:spcBef>
          <a:spcPct val="0"/>
        </a:spcBef>
        <a:spcAft>
          <a:spcPct val="0"/>
        </a:spcAft>
        <a:defRPr sz="2200">
          <a:solidFill>
            <a:schemeClr val="hlink"/>
          </a:solidFill>
          <a:latin typeface="Arial" pitchFamily="34" charset="0"/>
        </a:defRPr>
      </a:lvl4pPr>
      <a:lvl5pPr algn="l" rtl="0" eaLnBrk="0" fontAlgn="base" hangingPunct="0">
        <a:lnSpc>
          <a:spcPct val="90000"/>
        </a:lnSpc>
        <a:spcBef>
          <a:spcPct val="0"/>
        </a:spcBef>
        <a:spcAft>
          <a:spcPct val="0"/>
        </a:spcAft>
        <a:defRPr sz="2200">
          <a:solidFill>
            <a:schemeClr val="hlink"/>
          </a:solidFill>
          <a:latin typeface="Arial" pitchFamily="34" charset="0"/>
        </a:defRPr>
      </a:lvl5pPr>
      <a:lvl6pPr marL="457200" algn="l" rtl="0" fontAlgn="base">
        <a:lnSpc>
          <a:spcPct val="90000"/>
        </a:lnSpc>
        <a:spcBef>
          <a:spcPct val="0"/>
        </a:spcBef>
        <a:spcAft>
          <a:spcPct val="0"/>
        </a:spcAft>
        <a:defRPr sz="2200">
          <a:solidFill>
            <a:schemeClr val="hlink"/>
          </a:solidFill>
          <a:latin typeface="Arial" pitchFamily="34" charset="0"/>
        </a:defRPr>
      </a:lvl6pPr>
      <a:lvl7pPr marL="914400" algn="l" rtl="0" fontAlgn="base">
        <a:lnSpc>
          <a:spcPct val="90000"/>
        </a:lnSpc>
        <a:spcBef>
          <a:spcPct val="0"/>
        </a:spcBef>
        <a:spcAft>
          <a:spcPct val="0"/>
        </a:spcAft>
        <a:defRPr sz="2200">
          <a:solidFill>
            <a:schemeClr val="hlink"/>
          </a:solidFill>
          <a:latin typeface="Arial" pitchFamily="34" charset="0"/>
        </a:defRPr>
      </a:lvl7pPr>
      <a:lvl8pPr marL="1371600" algn="l" rtl="0" fontAlgn="base">
        <a:lnSpc>
          <a:spcPct val="90000"/>
        </a:lnSpc>
        <a:spcBef>
          <a:spcPct val="0"/>
        </a:spcBef>
        <a:spcAft>
          <a:spcPct val="0"/>
        </a:spcAft>
        <a:defRPr sz="2200">
          <a:solidFill>
            <a:schemeClr val="hlink"/>
          </a:solidFill>
          <a:latin typeface="Arial" pitchFamily="34" charset="0"/>
        </a:defRPr>
      </a:lvl8pPr>
      <a:lvl9pPr marL="1828800" algn="l" rtl="0" fontAlgn="base">
        <a:lnSpc>
          <a:spcPct val="90000"/>
        </a:lnSpc>
        <a:spcBef>
          <a:spcPct val="0"/>
        </a:spcBef>
        <a:spcAft>
          <a:spcPct val="0"/>
        </a:spcAft>
        <a:defRPr sz="2200">
          <a:solidFill>
            <a:schemeClr val="hlink"/>
          </a:solidFill>
          <a:latin typeface="Arial" pitchFamily="34" charset="0"/>
        </a:defRPr>
      </a:lvl9pPr>
    </p:titleStyle>
    <p:body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n-ea"/>
          <a:cs typeface="+mn-cs"/>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defRPr>
      </a:lvl2pPr>
      <a:lvl3pPr marL="855663" indent="-173038" algn="l" rtl="0" eaLnBrk="0" fontAlgn="base" hangingPunct="0">
        <a:spcBef>
          <a:spcPct val="0"/>
        </a:spcBef>
        <a:spcAft>
          <a:spcPct val="0"/>
        </a:spcAft>
        <a:buClr>
          <a:schemeClr val="tx1"/>
        </a:buClr>
        <a:buChar char="•"/>
        <a:defRPr sz="1600">
          <a:solidFill>
            <a:schemeClr val="tx1"/>
          </a:solidFill>
          <a:latin typeface="+mn-lt"/>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defRPr>
      </a:lvl5pPr>
      <a:lvl6pPr marL="1997075" indent="-163513" algn="l" rtl="0" fontAlgn="base">
        <a:spcBef>
          <a:spcPct val="20000"/>
        </a:spcBef>
        <a:spcAft>
          <a:spcPct val="0"/>
        </a:spcAft>
        <a:buClr>
          <a:schemeClr val="bg1"/>
        </a:buClr>
        <a:buChar char="»"/>
        <a:defRPr sz="1600">
          <a:solidFill>
            <a:schemeClr val="bg1"/>
          </a:solidFill>
          <a:latin typeface="+mn-lt"/>
        </a:defRPr>
      </a:lvl6pPr>
      <a:lvl7pPr marL="2454275" indent="-163513" algn="l" rtl="0" fontAlgn="base">
        <a:spcBef>
          <a:spcPct val="20000"/>
        </a:spcBef>
        <a:spcAft>
          <a:spcPct val="0"/>
        </a:spcAft>
        <a:buClr>
          <a:schemeClr val="bg1"/>
        </a:buClr>
        <a:buChar char="»"/>
        <a:defRPr sz="1600">
          <a:solidFill>
            <a:schemeClr val="bg1"/>
          </a:solidFill>
          <a:latin typeface="+mn-lt"/>
        </a:defRPr>
      </a:lvl7pPr>
      <a:lvl8pPr marL="2911475" indent="-163513" algn="l" rtl="0" fontAlgn="base">
        <a:spcBef>
          <a:spcPct val="20000"/>
        </a:spcBef>
        <a:spcAft>
          <a:spcPct val="0"/>
        </a:spcAft>
        <a:buClr>
          <a:schemeClr val="bg1"/>
        </a:buClr>
        <a:buChar char="»"/>
        <a:defRPr sz="1600">
          <a:solidFill>
            <a:schemeClr val="bg1"/>
          </a:solidFill>
          <a:latin typeface="+mn-lt"/>
        </a:defRPr>
      </a:lvl8pPr>
      <a:lvl9pPr marL="3368675" indent="-163513" algn="l" rtl="0" fontAlgn="base">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43417" y="1874839"/>
            <a:ext cx="115824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1027" name="Line 4"/>
          <p:cNvSpPr>
            <a:spLocks noChangeShapeType="1"/>
          </p:cNvSpPr>
          <p:nvPr/>
        </p:nvSpPr>
        <p:spPr bwMode="auto">
          <a:xfrm flipV="1">
            <a:off x="366185" y="549275"/>
            <a:ext cx="11459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200">
              <a:solidFill>
                <a:srgbClr val="7889FB"/>
              </a:solidFill>
              <a:ea typeface="MS PGothic" panose="020B0600070205080204" pitchFamily="34" charset="-128"/>
            </a:endParaRPr>
          </a:p>
        </p:txBody>
      </p:sp>
      <p:sp>
        <p:nvSpPr>
          <p:cNvPr id="1028" name="Rectangle 6"/>
          <p:cNvSpPr>
            <a:spLocks noChangeArrowheads="1"/>
          </p:cNvSpPr>
          <p:nvPr/>
        </p:nvSpPr>
        <p:spPr bwMode="black">
          <a:xfrm>
            <a:off x="10119784" y="6537325"/>
            <a:ext cx="1828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pPr algn="r" fontAlgn="base">
              <a:spcBef>
                <a:spcPct val="0"/>
              </a:spcBef>
              <a:spcAft>
                <a:spcPct val="0"/>
              </a:spcAft>
              <a:defRPr/>
            </a:pPr>
            <a:r>
              <a:rPr lang="en-US" altLang="en-US" sz="800" dirty="0">
                <a:solidFill>
                  <a:srgbClr val="000000"/>
                </a:solidFill>
              </a:rPr>
              <a:t>© 2024</a:t>
            </a:r>
            <a:r>
              <a:rPr lang="zh-TW" altLang="en-US" sz="800" dirty="0">
                <a:solidFill>
                  <a:srgbClr val="000000"/>
                </a:solidFill>
              </a:rPr>
              <a:t> </a:t>
            </a:r>
            <a:r>
              <a:rPr lang="en-US" altLang="en-US" sz="800" dirty="0">
                <a:solidFill>
                  <a:srgbClr val="000000"/>
                </a:solidFill>
              </a:rPr>
              <a:t>IBM Corporation</a:t>
            </a:r>
            <a:endParaRPr lang="en-US" altLang="en-US" sz="1800" dirty="0">
              <a:solidFill>
                <a:srgbClr val="000000"/>
              </a:solidFill>
            </a:endParaRPr>
          </a:p>
        </p:txBody>
      </p:sp>
      <p:sp>
        <p:nvSpPr>
          <p:cNvPr id="67591" name="Rectangle 7"/>
          <p:cNvSpPr>
            <a:spLocks noGrp="1" noChangeArrowheads="1"/>
          </p:cNvSpPr>
          <p:nvPr>
            <p:ph type="sldNum" sz="quarter" idx="4"/>
          </p:nvPr>
        </p:nvSpPr>
        <p:spPr bwMode="black">
          <a:xfrm>
            <a:off x="243418" y="6537325"/>
            <a:ext cx="488949"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800">
                <a:solidFill>
                  <a:schemeClr val="tx1"/>
                </a:solidFill>
                <a:cs typeface="Arial" panose="020B0604020202020204" pitchFamily="34" charset="0"/>
              </a:defRPr>
            </a:lvl1pPr>
          </a:lstStyle>
          <a:p>
            <a:pPr fontAlgn="base">
              <a:spcBef>
                <a:spcPct val="0"/>
              </a:spcBef>
              <a:spcAft>
                <a:spcPct val="0"/>
              </a:spcAft>
              <a:defRPr/>
            </a:pPr>
            <a:fld id="{550520D4-B803-4C32-BBBD-A7B4FF6694AC}" type="slidenum">
              <a:rPr lang="en-US" altLang="en-US">
                <a:solidFill>
                  <a:srgbClr val="000000"/>
                </a:solidFill>
                <a:ea typeface="MS PGothic" panose="020B0600070205080204" pitchFamily="34" charset="-128"/>
              </a:rPr>
              <a:pPr fontAlgn="base">
                <a:spcBef>
                  <a:spcPct val="0"/>
                </a:spcBef>
                <a:spcAft>
                  <a:spcPct val="0"/>
                </a:spcAft>
                <a:defRPr/>
              </a:pPr>
              <a:t>‹#›</a:t>
            </a:fld>
            <a:endParaRPr lang="en-US" altLang="en-US">
              <a:solidFill>
                <a:srgbClr val="000000"/>
              </a:solidFill>
              <a:ea typeface="MS PGothic" panose="020B0600070205080204" pitchFamily="34" charset="-128"/>
            </a:endParaRPr>
          </a:p>
        </p:txBody>
      </p:sp>
      <p:sp>
        <p:nvSpPr>
          <p:cNvPr id="67592" name="Rectangle 8"/>
          <p:cNvSpPr>
            <a:spLocks noGrp="1" noChangeArrowheads="1"/>
          </p:cNvSpPr>
          <p:nvPr>
            <p:ph type="ftr" sz="quarter" idx="3"/>
          </p:nvPr>
        </p:nvSpPr>
        <p:spPr bwMode="auto">
          <a:xfrm>
            <a:off x="2072217" y="6537325"/>
            <a:ext cx="79248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lnSpc>
                <a:spcPct val="100000"/>
              </a:lnSpc>
              <a:defRPr sz="800">
                <a:solidFill>
                  <a:schemeClr val="tx1"/>
                </a:solidFill>
                <a:latin typeface="Arial" charset="0"/>
                <a:ea typeface="+mn-ea"/>
                <a:cs typeface="Arial" charset="0"/>
              </a:defRPr>
            </a:lvl1pPr>
          </a:lstStyle>
          <a:p>
            <a:pPr fontAlgn="base">
              <a:spcBef>
                <a:spcPct val="0"/>
              </a:spcBef>
              <a:spcAft>
                <a:spcPct val="0"/>
              </a:spcAft>
              <a:defRPr/>
            </a:pPr>
            <a:r>
              <a:rPr lang="en-US">
                <a:solidFill>
                  <a:srgbClr val="000000"/>
                </a:solidFill>
              </a:rPr>
              <a:t>IBM Confidential</a:t>
            </a:r>
          </a:p>
        </p:txBody>
      </p:sp>
      <p:sp>
        <p:nvSpPr>
          <p:cNvPr id="67593" name="Rectangle 9"/>
          <p:cNvSpPr>
            <a:spLocks noGrp="1" noChangeArrowheads="1"/>
          </p:cNvSpPr>
          <p:nvPr>
            <p:ph type="dt" sz="half" idx="2"/>
          </p:nvPr>
        </p:nvSpPr>
        <p:spPr bwMode="auto">
          <a:xfrm>
            <a:off x="732367" y="6537325"/>
            <a:ext cx="1339851"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eaLnBrk="1" hangingPunct="1">
              <a:defRPr sz="800">
                <a:solidFill>
                  <a:schemeClr val="tx1"/>
                </a:solidFill>
                <a:cs typeface="Arial" panose="020B0604020202020204" pitchFamily="34" charset="0"/>
              </a:defRPr>
            </a:lvl1pPr>
          </a:lstStyle>
          <a:p>
            <a:pPr fontAlgn="base">
              <a:spcBef>
                <a:spcPct val="0"/>
              </a:spcBef>
              <a:spcAft>
                <a:spcPct val="0"/>
              </a:spcAft>
              <a:defRPr/>
            </a:pPr>
            <a:fld id="{0D9854E1-AFF3-4C20-8665-10237717614F}" type="datetime3">
              <a:rPr lang="en-US" altLang="en-US">
                <a:solidFill>
                  <a:srgbClr val="000000"/>
                </a:solidFill>
                <a:ea typeface="MS PGothic" panose="020B0600070205080204" pitchFamily="34" charset="-128"/>
              </a:rPr>
              <a:pPr fontAlgn="base">
                <a:spcBef>
                  <a:spcPct val="0"/>
                </a:spcBef>
                <a:spcAft>
                  <a:spcPct val="0"/>
                </a:spcAft>
                <a:defRPr/>
              </a:pPr>
              <a:t>8 October 2024</a:t>
            </a:fld>
            <a:endParaRPr lang="en-US" altLang="en-US">
              <a:solidFill>
                <a:srgbClr val="000000"/>
              </a:solidFill>
              <a:ea typeface="MS PGothic" panose="020B0600070205080204" pitchFamily="34" charset="-128"/>
            </a:endParaRPr>
          </a:p>
        </p:txBody>
      </p:sp>
      <p:pic>
        <p:nvPicPr>
          <p:cNvPr id="1032" name="Picture 10"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0534" y="173422"/>
            <a:ext cx="785284" cy="29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13"/>
          <p:cNvSpPr>
            <a:spLocks noGrp="1" noChangeArrowheads="1"/>
          </p:cNvSpPr>
          <p:nvPr>
            <p:ph type="title"/>
          </p:nvPr>
        </p:nvSpPr>
        <p:spPr bwMode="auto">
          <a:xfrm>
            <a:off x="243417" y="593726"/>
            <a:ext cx="115824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Tree>
    <p:extLst>
      <p:ext uri="{BB962C8B-B14F-4D97-AF65-F5344CB8AC3E}">
        <p14:creationId xmlns:p14="http://schemas.microsoft.com/office/powerpoint/2010/main" val="21134130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lnSpc>
          <a:spcPct val="90000"/>
        </a:lnSpc>
        <a:spcBef>
          <a:spcPct val="0"/>
        </a:spcBef>
        <a:spcAft>
          <a:spcPct val="0"/>
        </a:spcAft>
        <a:defRPr sz="2200">
          <a:solidFill>
            <a:schemeClr val="hlink"/>
          </a:solidFill>
          <a:latin typeface="+mj-lt"/>
          <a:ea typeface="MS PGothic" panose="020B0600070205080204" pitchFamily="34" charset="-128"/>
          <a:cs typeface="ＭＳ Ｐゴシック" charset="0"/>
        </a:defRPr>
      </a:lvl1pPr>
      <a:lvl2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2pPr>
      <a:lvl3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3pPr>
      <a:lvl4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4pPr>
      <a:lvl5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p:titleStyle>
    <p:bodyStyle>
      <a:lvl1pPr marL="173038" indent="-173038" algn="l" rtl="0" eaLnBrk="0" fontAlgn="base" hangingPunct="0">
        <a:spcBef>
          <a:spcPct val="50000"/>
        </a:spcBef>
        <a:spcAft>
          <a:spcPct val="0"/>
        </a:spcAft>
        <a:buClr>
          <a:schemeClr val="tx1"/>
        </a:buClr>
        <a:buFont typeface="Wingdings" panose="05000000000000000000" pitchFamily="2" charset="2"/>
        <a:buChar char="§"/>
        <a:defRPr sz="1600">
          <a:solidFill>
            <a:schemeClr val="tx1"/>
          </a:solidFill>
          <a:latin typeface="+mn-lt"/>
          <a:ea typeface="MS PGothic" panose="020B0600070205080204" pitchFamily="34" charset="-128"/>
          <a:cs typeface="ＭＳ Ｐゴシック" charset="0"/>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sz="1600">
          <a:solidFill>
            <a:schemeClr val="tx1"/>
          </a:solidFill>
          <a:latin typeface="+mn-lt"/>
          <a:ea typeface="MS PGothic" panose="020B0600070205080204" pitchFamily="34" charset="-128"/>
        </a:defRPr>
      </a:lvl2pPr>
      <a:lvl3pPr marL="855663" indent="-173038" algn="l" rtl="0" eaLnBrk="0" fontAlgn="base" hangingPunct="0">
        <a:spcBef>
          <a:spcPct val="0"/>
        </a:spcBef>
        <a:spcAft>
          <a:spcPct val="0"/>
        </a:spcAft>
        <a:buClr>
          <a:schemeClr val="tx1"/>
        </a:buClr>
        <a:buChar char="•"/>
        <a:defRPr sz="1600">
          <a:solidFill>
            <a:schemeClr val="tx1"/>
          </a:solidFill>
          <a:latin typeface="+mn-lt"/>
          <a:ea typeface="MS PGothic" panose="020B0600070205080204" pitchFamily="34" charset="-128"/>
        </a:defRPr>
      </a:lvl3pPr>
      <a:lvl4pPr marL="1203325" indent="-173038" algn="l" rtl="0" eaLnBrk="0" fontAlgn="base" hangingPunct="0">
        <a:spcBef>
          <a:spcPct val="20000"/>
        </a:spcBef>
        <a:spcAft>
          <a:spcPct val="0"/>
        </a:spcAft>
        <a:buClr>
          <a:schemeClr val="bg1"/>
        </a:buClr>
        <a:defRPr sz="1600">
          <a:solidFill>
            <a:schemeClr val="bg1"/>
          </a:solidFill>
          <a:latin typeface="+mn-lt"/>
          <a:ea typeface="MS PGothic" panose="020B0600070205080204" pitchFamily="34" charset="-128"/>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S PGothic" panose="020B0600070205080204" pitchFamily="34" charset="-128"/>
        </a:defRPr>
      </a:lvl5pPr>
      <a:lvl6pPr marL="1997075" indent="-163513" algn="l" rtl="0" fontAlgn="base">
        <a:spcBef>
          <a:spcPct val="20000"/>
        </a:spcBef>
        <a:spcAft>
          <a:spcPct val="0"/>
        </a:spcAft>
        <a:buClr>
          <a:schemeClr val="bg1"/>
        </a:buClr>
        <a:buChar char="»"/>
        <a:defRPr sz="1600">
          <a:solidFill>
            <a:schemeClr val="bg1"/>
          </a:solidFill>
          <a:latin typeface="+mn-lt"/>
        </a:defRPr>
      </a:lvl6pPr>
      <a:lvl7pPr marL="2454275" indent="-163513" algn="l" rtl="0" fontAlgn="base">
        <a:spcBef>
          <a:spcPct val="20000"/>
        </a:spcBef>
        <a:spcAft>
          <a:spcPct val="0"/>
        </a:spcAft>
        <a:buClr>
          <a:schemeClr val="bg1"/>
        </a:buClr>
        <a:buChar char="»"/>
        <a:defRPr sz="1600">
          <a:solidFill>
            <a:schemeClr val="bg1"/>
          </a:solidFill>
          <a:latin typeface="+mn-lt"/>
        </a:defRPr>
      </a:lvl7pPr>
      <a:lvl8pPr marL="2911475" indent="-163513" algn="l" rtl="0" fontAlgn="base">
        <a:spcBef>
          <a:spcPct val="20000"/>
        </a:spcBef>
        <a:spcAft>
          <a:spcPct val="0"/>
        </a:spcAft>
        <a:buClr>
          <a:schemeClr val="bg1"/>
        </a:buClr>
        <a:buChar char="»"/>
        <a:defRPr sz="1600">
          <a:solidFill>
            <a:schemeClr val="bg1"/>
          </a:solidFill>
          <a:latin typeface="+mn-lt"/>
        </a:defRPr>
      </a:lvl8pPr>
      <a:lvl9pPr marL="3368675" indent="-163513" algn="l" rtl="0" fontAlgn="base">
        <a:spcBef>
          <a:spcPct val="20000"/>
        </a:spcBef>
        <a:spcAft>
          <a:spcPct val="0"/>
        </a:spcAft>
        <a:buClr>
          <a:schemeClr val="bg1"/>
        </a:buClr>
        <a:buChar char="»"/>
        <a:defRPr sz="16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16.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oleObject" Target="../embeddings/oleObject3.bin"/><Relationship Id="rId5" Type="http://schemas.openxmlformats.org/officeDocument/2006/relationships/image" Target="../media/image19.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9.xml"/><Relationship Id="rId5" Type="http://schemas.openxmlformats.org/officeDocument/2006/relationships/image" Target="../media/image22.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9.xml"/><Relationship Id="rId5" Type="http://schemas.openxmlformats.org/officeDocument/2006/relationships/image" Target="../media/image24.e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06581" y="1814803"/>
            <a:ext cx="9682851" cy="1287625"/>
          </a:xfrm>
          <a:noFill/>
        </p:spPr>
        <p:txBody>
          <a:bodyPr/>
          <a:lstStyle/>
          <a:p>
            <a:pPr eaLnBrk="1" hangingPunct="1"/>
            <a:br>
              <a:rPr lang="en-US" altLang="zh-CN" sz="4000" dirty="0">
                <a:latin typeface="Segoe UI Black" panose="020B0A02040204020203" pitchFamily="34" charset="0"/>
                <a:ea typeface="Segoe UI Black" panose="020B0A02040204020203" pitchFamily="34" charset="0"/>
              </a:rPr>
            </a:br>
            <a:r>
              <a:rPr lang="en-US" altLang="zh-CN" sz="4000" dirty="0">
                <a:latin typeface="Segoe UI Black" panose="020B0A02040204020203" pitchFamily="34" charset="0"/>
                <a:ea typeface="Segoe UI Black" panose="020B0A02040204020203" pitchFamily="34" charset="0"/>
              </a:rPr>
              <a:t>ABAP programming on HANA </a:t>
            </a:r>
            <a:br>
              <a:rPr lang="en-US" altLang="zh-CN" sz="4000" dirty="0">
                <a:latin typeface="Segoe UI Black" panose="020B0A02040204020203" pitchFamily="34" charset="0"/>
                <a:ea typeface="Segoe UI Black" panose="020B0A02040204020203" pitchFamily="34" charset="0"/>
              </a:rPr>
            </a:br>
            <a:r>
              <a:rPr lang="en-US" altLang="zh-CN" sz="4000" dirty="0">
                <a:latin typeface="Segoe UI Black" panose="020B0A02040204020203" pitchFamily="34" charset="0"/>
                <a:ea typeface="Segoe UI Black" panose="020B0A02040204020203" pitchFamily="34" charset="0"/>
              </a:rPr>
              <a:t>Native SQL + ADBC + New Open</a:t>
            </a:r>
            <a:r>
              <a:rPr lang="zh-TW" altLang="en-US" sz="4000" dirty="0">
                <a:latin typeface="Segoe UI Black" panose="020B0A02040204020203" pitchFamily="34" charset="0"/>
                <a:ea typeface="宋体" panose="02010600030101010101" pitchFamily="2" charset="-122"/>
              </a:rPr>
              <a:t> </a:t>
            </a:r>
            <a:r>
              <a:rPr lang="en-US" altLang="zh-CN" sz="4000" dirty="0">
                <a:latin typeface="Segoe UI Black" panose="020B0A02040204020203" pitchFamily="34" charset="0"/>
                <a:ea typeface="Segoe UI Black" panose="020B0A02040204020203" pitchFamily="34" charset="0"/>
              </a:rPr>
              <a:t>SQL</a:t>
            </a:r>
            <a:endParaRPr lang="en-US" altLang="zh-CN" sz="1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71988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32C48CBF-A935-CDFB-7F4A-181D1A6A274D}"/>
              </a:ext>
            </a:extLst>
          </p:cNvPr>
          <p:cNvSpPr/>
          <p:nvPr/>
        </p:nvSpPr>
        <p:spPr bwMode="auto">
          <a:xfrm>
            <a:off x="463515" y="771711"/>
            <a:ext cx="11264970" cy="5578678"/>
          </a:xfrm>
          <a:prstGeom prst="roundRect">
            <a:avLst>
              <a:gd name="adj" fmla="val 4963"/>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A01B61B3-56AC-E920-20E9-652363B09688}"/>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10</a:t>
            </a:fld>
            <a:endParaRPr lang="en-US" altLang="en-US">
              <a:solidFill>
                <a:srgbClr val="000000"/>
              </a:solidFill>
            </a:endParaRPr>
          </a:p>
        </p:txBody>
      </p:sp>
      <p:sp>
        <p:nvSpPr>
          <p:cNvPr id="4" name="文字方塊 3">
            <a:extLst>
              <a:ext uri="{FF2B5EF4-FFF2-40B4-BE49-F238E27FC236}">
                <a16:creationId xmlns:a16="http://schemas.microsoft.com/office/drawing/2014/main" id="{438D174D-8376-4DEF-4504-5D2B76F81635}"/>
              </a:ext>
            </a:extLst>
          </p:cNvPr>
          <p:cNvSpPr txBox="1"/>
          <p:nvPr/>
        </p:nvSpPr>
        <p:spPr>
          <a:xfrm>
            <a:off x="373310" y="0"/>
            <a:ext cx="11438389"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Get multiple rows</a:t>
            </a:r>
            <a:endParaRPr lang="zh-TW" altLang="en-US" dirty="0"/>
          </a:p>
        </p:txBody>
      </p:sp>
      <p:sp>
        <p:nvSpPr>
          <p:cNvPr id="6" name="文字方塊 5">
            <a:extLst>
              <a:ext uri="{FF2B5EF4-FFF2-40B4-BE49-F238E27FC236}">
                <a16:creationId xmlns:a16="http://schemas.microsoft.com/office/drawing/2014/main" id="{C4A62245-8F3F-F0F0-D0E4-7066F86E7CA7}"/>
              </a:ext>
            </a:extLst>
          </p:cNvPr>
          <p:cNvSpPr txBox="1"/>
          <p:nvPr/>
        </p:nvSpPr>
        <p:spPr>
          <a:xfrm>
            <a:off x="662703" y="978433"/>
            <a:ext cx="8918089" cy="5262979"/>
          </a:xfrm>
          <a:prstGeom prst="rect">
            <a:avLst/>
          </a:prstGeom>
          <a:noFill/>
        </p:spPr>
        <p:txBody>
          <a:bodyPr wrap="square">
            <a:spAutoFit/>
          </a:bodyPr>
          <a:lstStyle/>
          <a:p>
            <a:r>
              <a:rPr lang="en-US" altLang="zh-TW" sz="2800" dirty="0"/>
              <a:t>DATA: </a:t>
            </a:r>
            <a:r>
              <a:rPr lang="en-US" altLang="zh-TW" sz="2800" dirty="0" err="1"/>
              <a:t>lv_carrid</a:t>
            </a:r>
            <a:r>
              <a:rPr lang="en-US" altLang="zh-TW" sz="2800" dirty="0"/>
              <a:t>        TYPE  </a:t>
            </a:r>
            <a:r>
              <a:rPr lang="en-US" altLang="zh-TW" sz="2800" dirty="0" err="1"/>
              <a:t>scarr-carrid</a:t>
            </a:r>
            <a:r>
              <a:rPr lang="en-US" altLang="zh-TW" sz="2800" dirty="0"/>
              <a:t>,</a:t>
            </a:r>
          </a:p>
          <a:p>
            <a:r>
              <a:rPr lang="en-US" altLang="zh-TW" sz="2800" dirty="0"/>
              <a:t>           </a:t>
            </a:r>
            <a:r>
              <a:rPr lang="en-US" altLang="zh-TW" sz="2800" dirty="0" err="1"/>
              <a:t>lv_carrname</a:t>
            </a:r>
            <a:r>
              <a:rPr lang="en-US" altLang="zh-TW" sz="2800" dirty="0"/>
              <a:t>  TYPE  </a:t>
            </a:r>
            <a:r>
              <a:rPr lang="en-US" altLang="zh-TW" sz="2800" dirty="0" err="1"/>
              <a:t>scarr-carrname</a:t>
            </a:r>
            <a:r>
              <a:rPr lang="en-US" altLang="zh-TW" sz="2800" dirty="0"/>
              <a:t>.</a:t>
            </a:r>
          </a:p>
          <a:p>
            <a:endParaRPr lang="en-US" altLang="zh-TW" sz="2800" dirty="0"/>
          </a:p>
          <a:p>
            <a:r>
              <a:rPr lang="en-US" altLang="zh-TW" sz="2800" dirty="0"/>
              <a:t>EXEC SQL </a:t>
            </a:r>
            <a:r>
              <a:rPr lang="en-US" altLang="zh-TW" sz="2800" b="1" dirty="0">
                <a:solidFill>
                  <a:srgbClr val="1E3AF8"/>
                </a:solidFill>
              </a:rPr>
              <a:t>PERFORMING</a:t>
            </a:r>
            <a:r>
              <a:rPr lang="en-US" altLang="zh-TW" sz="2800" dirty="0"/>
              <a:t> </a:t>
            </a:r>
            <a:r>
              <a:rPr lang="en-US" altLang="zh-TW" sz="2800" dirty="0" err="1">
                <a:solidFill>
                  <a:srgbClr val="1E3AF8"/>
                </a:solidFill>
              </a:rPr>
              <a:t>Write_data</a:t>
            </a:r>
            <a:r>
              <a:rPr lang="en-US" altLang="zh-TW" sz="2800" dirty="0"/>
              <a:t>.</a:t>
            </a:r>
          </a:p>
          <a:p>
            <a:r>
              <a:rPr lang="en-US" altLang="zh-TW" sz="2800" dirty="0"/>
              <a:t>  select </a:t>
            </a:r>
            <a:r>
              <a:rPr lang="en-US" altLang="zh-TW" sz="2800" dirty="0" err="1"/>
              <a:t>carrid</a:t>
            </a:r>
            <a:r>
              <a:rPr lang="en-US" altLang="zh-TW" sz="2800" dirty="0"/>
              <a:t>, </a:t>
            </a:r>
            <a:r>
              <a:rPr lang="en-US" altLang="zh-TW" sz="2800" dirty="0" err="1"/>
              <a:t>carrname</a:t>
            </a:r>
            <a:r>
              <a:rPr lang="en-US" altLang="zh-TW" sz="2800" dirty="0"/>
              <a:t> into :lv_</a:t>
            </a:r>
            <a:r>
              <a:rPr lang="en-US" altLang="zh-TW" sz="2800" dirty="0" err="1"/>
              <a:t>carrid</a:t>
            </a:r>
            <a:r>
              <a:rPr lang="en-US" altLang="zh-TW" sz="2800" dirty="0"/>
              <a:t>,:</a:t>
            </a:r>
            <a:r>
              <a:rPr lang="en-US" altLang="zh-TW" sz="2800" dirty="0" err="1"/>
              <a:t>lv_carrname</a:t>
            </a:r>
            <a:endParaRPr lang="en-US" altLang="zh-TW" sz="2800" dirty="0"/>
          </a:p>
          <a:p>
            <a:r>
              <a:rPr lang="en-US" altLang="zh-TW" sz="2800" dirty="0"/>
              <a:t>  from </a:t>
            </a:r>
            <a:r>
              <a:rPr lang="en-US" altLang="zh-TW" sz="2800" dirty="0" err="1"/>
              <a:t>saphanadb.scarr</a:t>
            </a:r>
            <a:endParaRPr lang="en-US" altLang="zh-TW" sz="2800" dirty="0"/>
          </a:p>
          <a:p>
            <a:r>
              <a:rPr lang="en-US" altLang="zh-TW" sz="2800" dirty="0"/>
              <a:t>  where </a:t>
            </a:r>
            <a:r>
              <a:rPr lang="en-US" altLang="zh-TW" sz="2800" dirty="0" err="1"/>
              <a:t>mandt</a:t>
            </a:r>
            <a:r>
              <a:rPr lang="en-US" altLang="zh-TW" sz="2800" dirty="0"/>
              <a:t> = :</a:t>
            </a:r>
            <a:r>
              <a:rPr lang="en-US" altLang="zh-TW" sz="2800" dirty="0" err="1"/>
              <a:t>sy-mandt</a:t>
            </a:r>
            <a:r>
              <a:rPr lang="en-US" altLang="zh-TW" sz="2800" dirty="0"/>
              <a:t> ;</a:t>
            </a:r>
          </a:p>
          <a:p>
            <a:r>
              <a:rPr lang="en-US" altLang="zh-TW" sz="2800" dirty="0"/>
              <a:t>ENDEXEC.</a:t>
            </a:r>
          </a:p>
          <a:p>
            <a:endParaRPr lang="en-US" altLang="zh-TW" sz="2800" dirty="0"/>
          </a:p>
          <a:p>
            <a:r>
              <a:rPr lang="en-US" altLang="zh-TW" sz="2800" dirty="0">
                <a:solidFill>
                  <a:srgbClr val="1E3AF8"/>
                </a:solidFill>
              </a:rPr>
              <a:t>FORM </a:t>
            </a:r>
            <a:r>
              <a:rPr lang="en-US" altLang="zh-TW" sz="2800" dirty="0" err="1">
                <a:solidFill>
                  <a:srgbClr val="1E3AF8"/>
                </a:solidFill>
              </a:rPr>
              <a:t>Write_data</a:t>
            </a:r>
            <a:r>
              <a:rPr lang="en-US" altLang="zh-TW" sz="2800" dirty="0"/>
              <a:t>.</a:t>
            </a:r>
          </a:p>
          <a:p>
            <a:r>
              <a:rPr lang="en-US" altLang="zh-TW" sz="2800" dirty="0"/>
              <a:t>  WRITE:/ lv_</a:t>
            </a:r>
            <a:r>
              <a:rPr lang="en-US" altLang="zh-TW" sz="2800" dirty="0" err="1"/>
              <a:t>carrid</a:t>
            </a:r>
            <a:r>
              <a:rPr lang="en-US" altLang="zh-TW" sz="2800" dirty="0"/>
              <a:t>,'',</a:t>
            </a:r>
            <a:r>
              <a:rPr lang="en-US" altLang="zh-TW" sz="2800" dirty="0" err="1"/>
              <a:t>lv_carrname</a:t>
            </a:r>
            <a:r>
              <a:rPr lang="en-US" altLang="zh-TW" sz="2800" dirty="0"/>
              <a:t>.</a:t>
            </a:r>
          </a:p>
          <a:p>
            <a:r>
              <a:rPr lang="en-US" altLang="zh-TW" sz="2800" dirty="0">
                <a:solidFill>
                  <a:srgbClr val="1E3AF8"/>
                </a:solidFill>
              </a:rPr>
              <a:t>ENDFORM</a:t>
            </a:r>
            <a:r>
              <a:rPr lang="en-US" altLang="zh-TW" sz="2800" dirty="0"/>
              <a:t>.</a:t>
            </a:r>
          </a:p>
        </p:txBody>
      </p:sp>
    </p:spTree>
    <p:extLst>
      <p:ext uri="{BB962C8B-B14F-4D97-AF65-F5344CB8AC3E}">
        <p14:creationId xmlns:p14="http://schemas.microsoft.com/office/powerpoint/2010/main" val="166340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E07FE1AA-F89E-0831-87F4-7B85CB0BB206}"/>
              </a:ext>
            </a:extLst>
          </p:cNvPr>
          <p:cNvSpPr/>
          <p:nvPr/>
        </p:nvSpPr>
        <p:spPr bwMode="auto">
          <a:xfrm>
            <a:off x="373310" y="805344"/>
            <a:ext cx="5501852" cy="5578678"/>
          </a:xfrm>
          <a:prstGeom prst="roundRect">
            <a:avLst>
              <a:gd name="adj" fmla="val 3133"/>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A01B61B3-56AC-E920-20E9-652363B09688}"/>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11</a:t>
            </a:fld>
            <a:endParaRPr lang="en-US" altLang="en-US">
              <a:solidFill>
                <a:srgbClr val="000000"/>
              </a:solidFill>
            </a:endParaRPr>
          </a:p>
        </p:txBody>
      </p:sp>
      <p:sp>
        <p:nvSpPr>
          <p:cNvPr id="4" name="文字方塊 3">
            <a:extLst>
              <a:ext uri="{FF2B5EF4-FFF2-40B4-BE49-F238E27FC236}">
                <a16:creationId xmlns:a16="http://schemas.microsoft.com/office/drawing/2014/main" id="{438D174D-8376-4DEF-4504-5D2B76F81635}"/>
              </a:ext>
            </a:extLst>
          </p:cNvPr>
          <p:cNvSpPr txBox="1"/>
          <p:nvPr/>
        </p:nvSpPr>
        <p:spPr>
          <a:xfrm>
            <a:off x="373310" y="0"/>
            <a:ext cx="11430000"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Cursor Application</a:t>
            </a:r>
            <a:endParaRPr lang="zh-TW" altLang="en-US" dirty="0"/>
          </a:p>
        </p:txBody>
      </p:sp>
      <p:sp>
        <p:nvSpPr>
          <p:cNvPr id="6" name="文字方塊 5">
            <a:extLst>
              <a:ext uri="{FF2B5EF4-FFF2-40B4-BE49-F238E27FC236}">
                <a16:creationId xmlns:a16="http://schemas.microsoft.com/office/drawing/2014/main" id="{C4A62245-8F3F-F0F0-D0E4-7066F86E7CA7}"/>
              </a:ext>
            </a:extLst>
          </p:cNvPr>
          <p:cNvSpPr txBox="1"/>
          <p:nvPr/>
        </p:nvSpPr>
        <p:spPr>
          <a:xfrm>
            <a:off x="543615" y="1044277"/>
            <a:ext cx="5085398" cy="3477875"/>
          </a:xfrm>
          <a:prstGeom prst="rect">
            <a:avLst/>
          </a:prstGeom>
          <a:noFill/>
        </p:spPr>
        <p:txBody>
          <a:bodyPr wrap="square">
            <a:spAutoFit/>
          </a:bodyPr>
          <a:lstStyle/>
          <a:p>
            <a:r>
              <a:rPr lang="en-US" altLang="zh-TW" sz="2000" dirty="0"/>
              <a:t>DATA: BEGIN OF </a:t>
            </a:r>
            <a:r>
              <a:rPr lang="en-US" altLang="zh-TW" sz="2000" dirty="0" err="1"/>
              <a:t>gs_scarr</a:t>
            </a:r>
            <a:r>
              <a:rPr lang="en-US" altLang="zh-TW" sz="2000" dirty="0"/>
              <a:t>,</a:t>
            </a:r>
          </a:p>
          <a:p>
            <a:r>
              <a:rPr lang="en-US" altLang="zh-TW" sz="2000" dirty="0"/>
              <a:t>                </a:t>
            </a:r>
            <a:r>
              <a:rPr lang="en-US" altLang="zh-TW" sz="2000" dirty="0" err="1"/>
              <a:t>carrid</a:t>
            </a:r>
            <a:r>
              <a:rPr lang="en-US" altLang="zh-TW" sz="2000" dirty="0"/>
              <a:t> TYPE </a:t>
            </a:r>
            <a:r>
              <a:rPr lang="en-US" altLang="zh-TW" sz="2000" dirty="0" err="1"/>
              <a:t>scarr-carrid</a:t>
            </a:r>
            <a:r>
              <a:rPr lang="en-US" altLang="zh-TW" sz="2000" dirty="0"/>
              <a:t>,</a:t>
            </a:r>
          </a:p>
          <a:p>
            <a:r>
              <a:rPr lang="en-US" altLang="zh-TW" sz="2000" dirty="0"/>
              <a:t>                </a:t>
            </a:r>
            <a:r>
              <a:rPr lang="en-US" altLang="zh-TW" sz="2000" dirty="0" err="1"/>
              <a:t>carrname</a:t>
            </a:r>
            <a:r>
              <a:rPr lang="en-US" altLang="zh-TW" sz="2000" dirty="0"/>
              <a:t> TYPE </a:t>
            </a:r>
            <a:r>
              <a:rPr lang="en-US" altLang="zh-TW" sz="2000" dirty="0" err="1"/>
              <a:t>scarr-carrname</a:t>
            </a:r>
            <a:r>
              <a:rPr lang="en-US" altLang="zh-TW" sz="2000" dirty="0"/>
              <a:t>,</a:t>
            </a:r>
          </a:p>
          <a:p>
            <a:r>
              <a:rPr lang="en-US" altLang="zh-TW" sz="2000" dirty="0"/>
              <a:t>           END OF </a:t>
            </a:r>
            <a:r>
              <a:rPr lang="en-US" altLang="zh-TW" sz="2000" dirty="0" err="1"/>
              <a:t>gs_scarr</a:t>
            </a:r>
            <a:r>
              <a:rPr lang="en-US" altLang="zh-TW" sz="2000" dirty="0"/>
              <a:t>.</a:t>
            </a:r>
          </a:p>
          <a:p>
            <a:endParaRPr lang="en-US" altLang="zh-TW" sz="2000" dirty="0"/>
          </a:p>
          <a:p>
            <a:r>
              <a:rPr lang="en-US" altLang="zh-TW" sz="2000" dirty="0"/>
              <a:t>EXEC SQL.</a:t>
            </a:r>
          </a:p>
          <a:p>
            <a:r>
              <a:rPr lang="en-US" altLang="zh-TW" sz="2000" dirty="0"/>
              <a:t>  </a:t>
            </a:r>
            <a:r>
              <a:rPr lang="en-US" altLang="zh-TW" sz="2000" dirty="0">
                <a:solidFill>
                  <a:srgbClr val="1E3AF8"/>
                </a:solidFill>
              </a:rPr>
              <a:t>OPEN cursor FOR</a:t>
            </a:r>
          </a:p>
          <a:p>
            <a:r>
              <a:rPr lang="en-US" altLang="zh-TW" sz="2000" dirty="0"/>
              <a:t>  select </a:t>
            </a:r>
            <a:r>
              <a:rPr lang="en-US" altLang="zh-TW" sz="2000" dirty="0" err="1"/>
              <a:t>carrid</a:t>
            </a:r>
            <a:r>
              <a:rPr lang="en-US" altLang="zh-TW" sz="2000" dirty="0"/>
              <a:t>, </a:t>
            </a:r>
            <a:r>
              <a:rPr lang="en-US" altLang="zh-TW" sz="2000" dirty="0" err="1"/>
              <a:t>carrname</a:t>
            </a:r>
            <a:endParaRPr lang="en-US" altLang="zh-TW" sz="2000" dirty="0"/>
          </a:p>
          <a:p>
            <a:r>
              <a:rPr lang="en-US" altLang="zh-TW" sz="2000" dirty="0"/>
              <a:t>  from </a:t>
            </a:r>
            <a:r>
              <a:rPr lang="en-US" altLang="zh-TW" sz="2000" dirty="0" err="1"/>
              <a:t>saphanadb.scarr</a:t>
            </a:r>
            <a:endParaRPr lang="en-US" altLang="zh-TW" sz="2000" dirty="0"/>
          </a:p>
          <a:p>
            <a:r>
              <a:rPr lang="en-US" altLang="zh-TW" sz="2000" dirty="0"/>
              <a:t>  where </a:t>
            </a:r>
            <a:r>
              <a:rPr lang="en-US" altLang="zh-TW" sz="2000" dirty="0" err="1"/>
              <a:t>mandt</a:t>
            </a:r>
            <a:r>
              <a:rPr lang="en-US" altLang="zh-TW" sz="2000" dirty="0"/>
              <a:t> = :</a:t>
            </a:r>
            <a:r>
              <a:rPr lang="en-US" altLang="zh-TW" sz="2000" dirty="0" err="1"/>
              <a:t>sy-mandt</a:t>
            </a:r>
            <a:endParaRPr lang="en-US" altLang="zh-TW" sz="2000" dirty="0"/>
          </a:p>
          <a:p>
            <a:r>
              <a:rPr lang="en-US" altLang="zh-TW" sz="2000" dirty="0"/>
              <a:t>ENDEXEC.</a:t>
            </a:r>
          </a:p>
        </p:txBody>
      </p:sp>
      <p:sp>
        <p:nvSpPr>
          <p:cNvPr id="8" name="矩形: 圓角 7">
            <a:extLst>
              <a:ext uri="{FF2B5EF4-FFF2-40B4-BE49-F238E27FC236}">
                <a16:creationId xmlns:a16="http://schemas.microsoft.com/office/drawing/2014/main" id="{593A64B0-1CBF-0504-15C2-39E793D5C43E}"/>
              </a:ext>
            </a:extLst>
          </p:cNvPr>
          <p:cNvSpPr/>
          <p:nvPr/>
        </p:nvSpPr>
        <p:spPr bwMode="auto">
          <a:xfrm>
            <a:off x="6225893" y="805344"/>
            <a:ext cx="5501852" cy="5578678"/>
          </a:xfrm>
          <a:prstGeom prst="roundRect">
            <a:avLst>
              <a:gd name="adj" fmla="val 3133"/>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9" name="文字方塊 8">
            <a:extLst>
              <a:ext uri="{FF2B5EF4-FFF2-40B4-BE49-F238E27FC236}">
                <a16:creationId xmlns:a16="http://schemas.microsoft.com/office/drawing/2014/main" id="{7C831E99-3118-7E06-9701-4787B5DFD0E4}"/>
              </a:ext>
            </a:extLst>
          </p:cNvPr>
          <p:cNvSpPr txBox="1"/>
          <p:nvPr/>
        </p:nvSpPr>
        <p:spPr>
          <a:xfrm>
            <a:off x="6371367" y="968776"/>
            <a:ext cx="5138329" cy="5324535"/>
          </a:xfrm>
          <a:prstGeom prst="rect">
            <a:avLst/>
          </a:prstGeom>
          <a:noFill/>
        </p:spPr>
        <p:txBody>
          <a:bodyPr wrap="square">
            <a:spAutoFit/>
          </a:bodyPr>
          <a:lstStyle/>
          <a:p>
            <a:r>
              <a:rPr lang="en-US" altLang="zh-TW" sz="2000" dirty="0"/>
              <a:t>DO.</a:t>
            </a:r>
          </a:p>
          <a:p>
            <a:r>
              <a:rPr lang="en-US" altLang="zh-TW" sz="2000" dirty="0"/>
              <a:t>  CLEAR </a:t>
            </a:r>
            <a:r>
              <a:rPr lang="en-US" altLang="zh-TW" sz="2000" dirty="0" err="1"/>
              <a:t>gs_scarr</a:t>
            </a:r>
            <a:r>
              <a:rPr lang="en-US" altLang="zh-TW" sz="2000" dirty="0"/>
              <a:t>.</a:t>
            </a:r>
          </a:p>
          <a:p>
            <a:r>
              <a:rPr lang="en-US" altLang="zh-TW" sz="2000" dirty="0"/>
              <a:t>  EXEC SQL.</a:t>
            </a:r>
          </a:p>
          <a:p>
            <a:r>
              <a:rPr lang="en-US" altLang="zh-TW" sz="2000" dirty="0"/>
              <a:t>      FETCH NEXT cursor INTO :</a:t>
            </a:r>
            <a:r>
              <a:rPr lang="en-US" altLang="zh-TW" sz="2000" dirty="0" err="1"/>
              <a:t>gs_scarr</a:t>
            </a:r>
            <a:endParaRPr lang="en-US" altLang="zh-TW" sz="2000" dirty="0"/>
          </a:p>
          <a:p>
            <a:r>
              <a:rPr lang="en-US" altLang="zh-TW" sz="2000" dirty="0"/>
              <a:t>  ENDEXEC.</a:t>
            </a:r>
          </a:p>
          <a:p>
            <a:endParaRPr lang="en-US" altLang="zh-TW" sz="2000" dirty="0"/>
          </a:p>
          <a:p>
            <a:r>
              <a:rPr lang="en-US" altLang="zh-TW" sz="2000" dirty="0"/>
              <a:t>  IF </a:t>
            </a:r>
            <a:r>
              <a:rPr lang="en-US" altLang="zh-TW" sz="2000" dirty="0" err="1"/>
              <a:t>sy-subrc</a:t>
            </a:r>
            <a:r>
              <a:rPr lang="en-US" altLang="zh-TW" sz="2000" dirty="0"/>
              <a:t> &lt;&gt; 0.</a:t>
            </a:r>
          </a:p>
          <a:p>
            <a:r>
              <a:rPr lang="en-US" altLang="zh-TW" sz="2000" dirty="0"/>
              <a:t>        EXIT.</a:t>
            </a:r>
          </a:p>
          <a:p>
            <a:r>
              <a:rPr lang="en-US" altLang="zh-TW" sz="2000" dirty="0"/>
              <a:t>  ELSE.</a:t>
            </a:r>
          </a:p>
          <a:p>
            <a:r>
              <a:rPr lang="en-US" altLang="zh-TW" sz="2000" dirty="0"/>
              <a:t>        WRITE:/ </a:t>
            </a:r>
            <a:r>
              <a:rPr lang="en-US" altLang="zh-TW" sz="2000" dirty="0" err="1"/>
              <a:t>gs_scarr-carrid</a:t>
            </a:r>
            <a:r>
              <a:rPr lang="en-US" altLang="zh-TW" sz="2000" dirty="0"/>
              <a:t>,‘’,</a:t>
            </a:r>
          </a:p>
          <a:p>
            <a:r>
              <a:rPr lang="en-US" altLang="zh-TW" sz="2000" dirty="0"/>
              <a:t>                       </a:t>
            </a:r>
            <a:r>
              <a:rPr lang="en-US" altLang="zh-TW" sz="2000" dirty="0" err="1"/>
              <a:t>gs_scarr-carrname</a:t>
            </a:r>
            <a:r>
              <a:rPr lang="en-US" altLang="zh-TW" sz="2000" dirty="0"/>
              <a:t>.</a:t>
            </a:r>
          </a:p>
          <a:p>
            <a:r>
              <a:rPr lang="en-US" altLang="zh-TW" sz="2000" dirty="0"/>
              <a:t>  ENDIF.</a:t>
            </a:r>
          </a:p>
          <a:p>
            <a:r>
              <a:rPr lang="en-US" altLang="zh-TW" sz="2000" dirty="0"/>
              <a:t>ENDDO.</a:t>
            </a:r>
          </a:p>
          <a:p>
            <a:endParaRPr lang="en-US" altLang="zh-TW" sz="2000" dirty="0"/>
          </a:p>
          <a:p>
            <a:r>
              <a:rPr lang="en-US" altLang="zh-TW" sz="2000" dirty="0"/>
              <a:t>EXEC SQL.</a:t>
            </a:r>
          </a:p>
          <a:p>
            <a:r>
              <a:rPr lang="en-US" altLang="zh-TW" sz="2000" dirty="0"/>
              <a:t>  </a:t>
            </a:r>
            <a:r>
              <a:rPr lang="en-US" altLang="zh-TW" sz="2000" dirty="0">
                <a:solidFill>
                  <a:srgbClr val="1E3AF8"/>
                </a:solidFill>
              </a:rPr>
              <a:t>CLOSE cursor</a:t>
            </a:r>
          </a:p>
          <a:p>
            <a:r>
              <a:rPr lang="en-US" altLang="zh-TW" sz="2000" dirty="0"/>
              <a:t>ENDEXEC.</a:t>
            </a:r>
          </a:p>
        </p:txBody>
      </p:sp>
    </p:spTree>
    <p:extLst>
      <p:ext uri="{BB962C8B-B14F-4D97-AF65-F5344CB8AC3E}">
        <p14:creationId xmlns:p14="http://schemas.microsoft.com/office/powerpoint/2010/main" val="88287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45487DED-3D15-BFA8-7CE9-F46F5C0E0B87}"/>
              </a:ext>
            </a:extLst>
          </p:cNvPr>
          <p:cNvSpPr/>
          <p:nvPr/>
        </p:nvSpPr>
        <p:spPr bwMode="auto">
          <a:xfrm>
            <a:off x="373309" y="805344"/>
            <a:ext cx="11438389" cy="5423482"/>
          </a:xfrm>
          <a:prstGeom prst="roundRect">
            <a:avLst>
              <a:gd name="adj" fmla="val 4061"/>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A01B61B3-56AC-E920-20E9-652363B09688}"/>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12</a:t>
            </a:fld>
            <a:endParaRPr lang="en-US" altLang="en-US">
              <a:solidFill>
                <a:srgbClr val="000000"/>
              </a:solidFill>
            </a:endParaRPr>
          </a:p>
        </p:txBody>
      </p:sp>
      <p:sp>
        <p:nvSpPr>
          <p:cNvPr id="4" name="文字方塊 3">
            <a:extLst>
              <a:ext uri="{FF2B5EF4-FFF2-40B4-BE49-F238E27FC236}">
                <a16:creationId xmlns:a16="http://schemas.microsoft.com/office/drawing/2014/main" id="{438D174D-8376-4DEF-4504-5D2B76F81635}"/>
              </a:ext>
            </a:extLst>
          </p:cNvPr>
          <p:cNvSpPr txBox="1"/>
          <p:nvPr/>
        </p:nvSpPr>
        <p:spPr>
          <a:xfrm>
            <a:off x="369116" y="-64546"/>
            <a:ext cx="11442583"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Exception Handling</a:t>
            </a:r>
            <a:endParaRPr lang="zh-TW" altLang="en-US" dirty="0"/>
          </a:p>
        </p:txBody>
      </p:sp>
      <p:sp>
        <p:nvSpPr>
          <p:cNvPr id="6" name="文字方塊 5">
            <a:extLst>
              <a:ext uri="{FF2B5EF4-FFF2-40B4-BE49-F238E27FC236}">
                <a16:creationId xmlns:a16="http://schemas.microsoft.com/office/drawing/2014/main" id="{C4A62245-8F3F-F0F0-D0E4-7066F86E7CA7}"/>
              </a:ext>
            </a:extLst>
          </p:cNvPr>
          <p:cNvSpPr txBox="1"/>
          <p:nvPr/>
        </p:nvSpPr>
        <p:spPr>
          <a:xfrm>
            <a:off x="550809" y="1034259"/>
            <a:ext cx="8495100" cy="5016758"/>
          </a:xfrm>
          <a:prstGeom prst="rect">
            <a:avLst/>
          </a:prstGeom>
          <a:noFill/>
        </p:spPr>
        <p:txBody>
          <a:bodyPr wrap="square">
            <a:spAutoFit/>
          </a:bodyPr>
          <a:lstStyle/>
          <a:p>
            <a:r>
              <a:rPr lang="en-US" altLang="zh-TW" sz="2000" dirty="0"/>
              <a:t>DATA  </a:t>
            </a:r>
            <a:r>
              <a:rPr lang="en-US" altLang="zh-TW" sz="2000" dirty="0" err="1"/>
              <a:t>lv_store_dbs</a:t>
            </a:r>
            <a:r>
              <a:rPr lang="en-US" altLang="zh-TW" sz="2000" dirty="0"/>
              <a:t>  TYPE                </a:t>
            </a:r>
            <a:r>
              <a:rPr lang="en-US" altLang="zh-TW" sz="2000" dirty="0" err="1"/>
              <a:t>dbcon-con_name</a:t>
            </a:r>
            <a:r>
              <a:rPr lang="en-US" altLang="zh-TW" sz="2000" dirty="0"/>
              <a:t>.</a:t>
            </a:r>
          </a:p>
          <a:p>
            <a:r>
              <a:rPr lang="en-US" altLang="zh-TW" sz="2000" dirty="0"/>
              <a:t>DATA: </a:t>
            </a:r>
            <a:r>
              <a:rPr lang="en-US" altLang="zh-TW" sz="2000" dirty="0" err="1">
                <a:solidFill>
                  <a:srgbClr val="1E3AF8"/>
                </a:solidFill>
              </a:rPr>
              <a:t>lv_exc_ref</a:t>
            </a:r>
            <a:r>
              <a:rPr lang="en-US" altLang="zh-TW" sz="2000" dirty="0">
                <a:solidFill>
                  <a:srgbClr val="1E3AF8"/>
                </a:solidFill>
              </a:rPr>
              <a:t>      </a:t>
            </a:r>
            <a:r>
              <a:rPr lang="en-US" altLang="zh-TW" sz="2000" dirty="0"/>
              <a:t>TYPE REF TO  </a:t>
            </a:r>
            <a:r>
              <a:rPr lang="en-US" altLang="zh-TW" sz="2000" dirty="0" err="1">
                <a:solidFill>
                  <a:srgbClr val="1E3AF8"/>
                </a:solidFill>
              </a:rPr>
              <a:t>cx_sy_native_sql_error</a:t>
            </a:r>
            <a:r>
              <a:rPr lang="en-US" altLang="zh-TW" sz="2000" dirty="0"/>
              <a:t>,</a:t>
            </a:r>
          </a:p>
          <a:p>
            <a:r>
              <a:rPr lang="en-US" altLang="zh-TW" sz="2000" dirty="0"/>
              <a:t>           </a:t>
            </a:r>
            <a:r>
              <a:rPr lang="en-US" altLang="zh-TW" sz="2000" dirty="0" err="1"/>
              <a:t>lv_error_text</a:t>
            </a:r>
            <a:r>
              <a:rPr lang="en-US" altLang="zh-TW" sz="2000" dirty="0"/>
              <a:t>   TYPE                string.</a:t>
            </a:r>
          </a:p>
          <a:p>
            <a:r>
              <a:rPr lang="en-US" altLang="zh-TW" sz="2000" b="1" dirty="0">
                <a:solidFill>
                  <a:srgbClr val="1E3AF8"/>
                </a:solidFill>
              </a:rPr>
              <a:t>TRY.</a:t>
            </a:r>
          </a:p>
          <a:p>
            <a:r>
              <a:rPr lang="en-US" altLang="zh-TW" sz="2000" dirty="0"/>
              <a:t>    EXEC SQL.</a:t>
            </a:r>
          </a:p>
          <a:p>
            <a:r>
              <a:rPr lang="en-US" altLang="zh-TW" sz="2000" dirty="0"/>
              <a:t>         CONNECT TO :</a:t>
            </a:r>
            <a:r>
              <a:rPr lang="en-US" altLang="zh-TW" sz="2000" dirty="0" err="1"/>
              <a:t>lv_store_dbs</a:t>
            </a:r>
            <a:endParaRPr lang="en-US" altLang="zh-TW" sz="2000" dirty="0"/>
          </a:p>
          <a:p>
            <a:r>
              <a:rPr lang="en-US" altLang="zh-TW" sz="2000" dirty="0"/>
              <a:t>    ENDEXEC.</a:t>
            </a:r>
          </a:p>
          <a:p>
            <a:endParaRPr lang="en-US" altLang="zh-TW" sz="2000" dirty="0"/>
          </a:p>
          <a:p>
            <a:r>
              <a:rPr lang="en-US" altLang="zh-TW" sz="2000" dirty="0"/>
              <a:t>    IF </a:t>
            </a:r>
            <a:r>
              <a:rPr lang="en-US" altLang="zh-TW" sz="2000" dirty="0" err="1"/>
              <a:t>sy-subrc</a:t>
            </a:r>
            <a:r>
              <a:rPr lang="en-US" altLang="zh-TW" sz="2000" dirty="0"/>
              <a:t> &lt;&gt; 0.</a:t>
            </a:r>
          </a:p>
          <a:p>
            <a:r>
              <a:rPr lang="en-US" altLang="zh-TW" sz="2000" dirty="0"/>
              <a:t>         </a:t>
            </a:r>
            <a:r>
              <a:rPr lang="en-US" altLang="zh-TW" sz="2000" b="1" dirty="0">
                <a:solidFill>
                  <a:srgbClr val="1E3AF8"/>
                </a:solidFill>
              </a:rPr>
              <a:t>RAISE</a:t>
            </a:r>
            <a:r>
              <a:rPr lang="en-US" altLang="zh-TW" sz="2000" dirty="0">
                <a:solidFill>
                  <a:srgbClr val="1E3AF8"/>
                </a:solidFill>
              </a:rPr>
              <a:t> </a:t>
            </a:r>
            <a:r>
              <a:rPr lang="en-US" altLang="zh-TW" sz="2000" b="1" dirty="0">
                <a:solidFill>
                  <a:srgbClr val="1E3AF8"/>
                </a:solidFill>
              </a:rPr>
              <a:t>EXCEPTION</a:t>
            </a:r>
            <a:r>
              <a:rPr lang="en-US" altLang="zh-TW" sz="2000" dirty="0">
                <a:solidFill>
                  <a:schemeClr val="tx1">
                    <a:lumMod val="75000"/>
                    <a:lumOff val="25000"/>
                  </a:schemeClr>
                </a:solidFill>
              </a:rPr>
              <a:t> TYPE </a:t>
            </a:r>
            <a:r>
              <a:rPr lang="en-US" altLang="zh-TW" sz="2000" dirty="0" err="1">
                <a:solidFill>
                  <a:schemeClr val="tx1">
                    <a:lumMod val="75000"/>
                    <a:lumOff val="25000"/>
                  </a:schemeClr>
                </a:solidFill>
              </a:rPr>
              <a:t>cx_sy_native_sql_error</a:t>
            </a:r>
            <a:r>
              <a:rPr lang="en-US" altLang="zh-TW" sz="2000" dirty="0">
                <a:solidFill>
                  <a:schemeClr val="tx1">
                    <a:lumMod val="75000"/>
                    <a:lumOff val="25000"/>
                  </a:schemeClr>
                </a:solidFill>
              </a:rPr>
              <a:t>.</a:t>
            </a:r>
          </a:p>
          <a:p>
            <a:r>
              <a:rPr lang="en-US" altLang="zh-TW" sz="2000" dirty="0"/>
              <a:t>    ENDIF.</a:t>
            </a:r>
          </a:p>
          <a:p>
            <a:r>
              <a:rPr lang="en-US" altLang="zh-TW" sz="2000" b="1" dirty="0">
                <a:solidFill>
                  <a:srgbClr val="1E3AF8"/>
                </a:solidFill>
              </a:rPr>
              <a:t>CATCH</a:t>
            </a:r>
            <a:r>
              <a:rPr lang="en-US" altLang="zh-TW" sz="2000" dirty="0">
                <a:solidFill>
                  <a:srgbClr val="1E3AF8"/>
                </a:solidFill>
              </a:rPr>
              <a:t> </a:t>
            </a:r>
            <a:r>
              <a:rPr lang="en-US" altLang="zh-TW" sz="2000" dirty="0" err="1">
                <a:solidFill>
                  <a:schemeClr val="tx1">
                    <a:lumMod val="75000"/>
                    <a:lumOff val="25000"/>
                  </a:schemeClr>
                </a:solidFill>
              </a:rPr>
              <a:t>cx_sy_native_sql_error</a:t>
            </a:r>
            <a:r>
              <a:rPr lang="en-US" altLang="zh-TW" sz="2000" dirty="0">
                <a:solidFill>
                  <a:schemeClr val="tx1">
                    <a:lumMod val="75000"/>
                    <a:lumOff val="25000"/>
                  </a:schemeClr>
                </a:solidFill>
              </a:rPr>
              <a:t> INTO </a:t>
            </a:r>
            <a:r>
              <a:rPr lang="en-US" altLang="zh-TW" sz="2000" dirty="0" err="1">
                <a:solidFill>
                  <a:schemeClr val="tx1">
                    <a:lumMod val="75000"/>
                    <a:lumOff val="25000"/>
                  </a:schemeClr>
                </a:solidFill>
              </a:rPr>
              <a:t>lv_exc_ref</a:t>
            </a:r>
            <a:r>
              <a:rPr lang="en-US" altLang="zh-TW" sz="2000" dirty="0">
                <a:solidFill>
                  <a:schemeClr val="tx1">
                    <a:lumMod val="75000"/>
                    <a:lumOff val="25000"/>
                  </a:schemeClr>
                </a:solidFill>
              </a:rPr>
              <a:t>.</a:t>
            </a:r>
          </a:p>
          <a:p>
            <a:r>
              <a:rPr lang="en-US" altLang="zh-TW" sz="2000" dirty="0"/>
              <a:t>    CLEAR: </a:t>
            </a:r>
            <a:r>
              <a:rPr lang="en-US" altLang="zh-TW" sz="2000" dirty="0" err="1"/>
              <a:t>lv_error_text</a:t>
            </a:r>
            <a:r>
              <a:rPr lang="en-US" altLang="zh-TW" sz="2000" dirty="0"/>
              <a:t>.</a:t>
            </a:r>
          </a:p>
          <a:p>
            <a:r>
              <a:rPr lang="en-US" altLang="zh-TW" sz="2000" dirty="0"/>
              <a:t>    </a:t>
            </a:r>
            <a:r>
              <a:rPr lang="en-US" altLang="zh-TW" sz="2000" dirty="0" err="1"/>
              <a:t>lv_error_text</a:t>
            </a:r>
            <a:r>
              <a:rPr lang="en-US" altLang="zh-TW" sz="2000" dirty="0"/>
              <a:t>  = </a:t>
            </a:r>
            <a:r>
              <a:rPr lang="en-US" altLang="zh-TW" sz="2000" dirty="0" err="1"/>
              <a:t>lv_exc_ref</a:t>
            </a:r>
            <a:r>
              <a:rPr lang="en-US" altLang="zh-TW" sz="2000" dirty="0"/>
              <a:t>-&gt;</a:t>
            </a:r>
            <a:r>
              <a:rPr lang="en-US" altLang="zh-TW" sz="2000" dirty="0" err="1"/>
              <a:t>get_text</a:t>
            </a:r>
            <a:r>
              <a:rPr lang="en-US" altLang="zh-TW" sz="2000" dirty="0"/>
              <a:t>( ).</a:t>
            </a:r>
          </a:p>
          <a:p>
            <a:r>
              <a:rPr lang="en-US" altLang="zh-TW" sz="2000" dirty="0"/>
              <a:t>    MESSAGE </a:t>
            </a:r>
            <a:r>
              <a:rPr lang="en-US" altLang="zh-TW" sz="2000" dirty="0" err="1"/>
              <a:t>lv_error_text</a:t>
            </a:r>
            <a:r>
              <a:rPr lang="en-US" altLang="zh-TW" sz="2000" dirty="0"/>
              <a:t>  TYPE 'I'.</a:t>
            </a:r>
          </a:p>
          <a:p>
            <a:r>
              <a:rPr lang="en-US" altLang="zh-TW" sz="2000" b="1" dirty="0">
                <a:solidFill>
                  <a:srgbClr val="1E3AF8"/>
                </a:solidFill>
              </a:rPr>
              <a:t>ENDTRY.</a:t>
            </a:r>
          </a:p>
        </p:txBody>
      </p:sp>
    </p:spTree>
    <p:extLst>
      <p:ext uri="{BB962C8B-B14F-4D97-AF65-F5344CB8AC3E}">
        <p14:creationId xmlns:p14="http://schemas.microsoft.com/office/powerpoint/2010/main" val="159400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498F38A8-6AC0-932C-364D-540630F133E3}"/>
              </a:ext>
            </a:extLst>
          </p:cNvPr>
          <p:cNvSpPr/>
          <p:nvPr/>
        </p:nvSpPr>
        <p:spPr bwMode="auto">
          <a:xfrm>
            <a:off x="373309" y="713064"/>
            <a:ext cx="11442583" cy="5878478"/>
          </a:xfrm>
          <a:prstGeom prst="roundRect">
            <a:avLst>
              <a:gd name="adj" fmla="val 4061"/>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A01B61B3-56AC-E920-20E9-652363B09688}"/>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13</a:t>
            </a:fld>
            <a:endParaRPr lang="en-US" altLang="en-US">
              <a:solidFill>
                <a:srgbClr val="000000"/>
              </a:solidFill>
            </a:endParaRPr>
          </a:p>
        </p:txBody>
      </p:sp>
      <p:sp>
        <p:nvSpPr>
          <p:cNvPr id="4" name="文字方塊 3">
            <a:extLst>
              <a:ext uri="{FF2B5EF4-FFF2-40B4-BE49-F238E27FC236}">
                <a16:creationId xmlns:a16="http://schemas.microsoft.com/office/drawing/2014/main" id="{438D174D-8376-4DEF-4504-5D2B76F81635}"/>
              </a:ext>
            </a:extLst>
          </p:cNvPr>
          <p:cNvSpPr txBox="1"/>
          <p:nvPr/>
        </p:nvSpPr>
        <p:spPr>
          <a:xfrm>
            <a:off x="364920" y="-64546"/>
            <a:ext cx="11450973"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Executing DDL Statements</a:t>
            </a:r>
            <a:endParaRPr lang="zh-TW" altLang="en-US" dirty="0"/>
          </a:p>
        </p:txBody>
      </p:sp>
      <p:sp>
        <p:nvSpPr>
          <p:cNvPr id="6" name="文字方塊 5">
            <a:extLst>
              <a:ext uri="{FF2B5EF4-FFF2-40B4-BE49-F238E27FC236}">
                <a16:creationId xmlns:a16="http://schemas.microsoft.com/office/drawing/2014/main" id="{C4A62245-8F3F-F0F0-D0E4-7066F86E7CA7}"/>
              </a:ext>
            </a:extLst>
          </p:cNvPr>
          <p:cNvSpPr txBox="1"/>
          <p:nvPr/>
        </p:nvSpPr>
        <p:spPr>
          <a:xfrm>
            <a:off x="487892" y="843201"/>
            <a:ext cx="8739998" cy="5786199"/>
          </a:xfrm>
          <a:prstGeom prst="rect">
            <a:avLst/>
          </a:prstGeom>
          <a:noFill/>
        </p:spPr>
        <p:txBody>
          <a:bodyPr wrap="square">
            <a:spAutoFit/>
          </a:bodyPr>
          <a:lstStyle/>
          <a:p>
            <a:r>
              <a:rPr lang="en-US" altLang="zh-TW" sz="1600" dirty="0"/>
              <a:t>DATA: </a:t>
            </a:r>
            <a:r>
              <a:rPr lang="en-US" altLang="zh-TW" sz="1600" dirty="0" err="1"/>
              <a:t>lv_count</a:t>
            </a:r>
            <a:r>
              <a:rPr lang="en-US" altLang="zh-TW" sz="1600" dirty="0"/>
              <a:t>         TYPE                </a:t>
            </a:r>
            <a:r>
              <a:rPr lang="en-US" altLang="zh-TW" sz="1600" dirty="0" err="1"/>
              <a:t>i</a:t>
            </a:r>
            <a:r>
              <a:rPr lang="en-US" altLang="zh-TW" sz="1600" dirty="0"/>
              <a:t>.</a:t>
            </a:r>
          </a:p>
          <a:p>
            <a:r>
              <a:rPr lang="en-US" altLang="zh-TW" sz="1600" dirty="0"/>
              <a:t>DATA: </a:t>
            </a:r>
            <a:r>
              <a:rPr lang="en-US" altLang="zh-TW" sz="1600" dirty="0" err="1"/>
              <a:t>lv_exc_ref</a:t>
            </a:r>
            <a:r>
              <a:rPr lang="en-US" altLang="zh-TW" sz="1600" dirty="0"/>
              <a:t>      TYPE REF TO  </a:t>
            </a:r>
            <a:r>
              <a:rPr lang="en-US" altLang="zh-TW" sz="1600" dirty="0" err="1"/>
              <a:t>cx_sy_native_sql_error</a:t>
            </a:r>
            <a:r>
              <a:rPr lang="en-US" altLang="zh-TW" sz="1600" dirty="0"/>
              <a:t>,</a:t>
            </a:r>
          </a:p>
          <a:p>
            <a:r>
              <a:rPr lang="en-US" altLang="zh-TW" sz="1600" dirty="0"/>
              <a:t>           </a:t>
            </a:r>
            <a:r>
              <a:rPr lang="en-US" altLang="zh-TW" sz="1600" dirty="0" err="1"/>
              <a:t>lv_error_text</a:t>
            </a:r>
            <a:r>
              <a:rPr lang="en-US" altLang="zh-TW" sz="1600" dirty="0"/>
              <a:t>  TYPE                string.</a:t>
            </a:r>
          </a:p>
          <a:p>
            <a:r>
              <a:rPr lang="en-US" altLang="zh-TW" sz="1600" dirty="0"/>
              <a:t>TRY.</a:t>
            </a:r>
          </a:p>
          <a:p>
            <a:r>
              <a:rPr lang="en-US" altLang="zh-TW" sz="1600" dirty="0"/>
              <a:t>  EXEC SQL.</a:t>
            </a:r>
          </a:p>
          <a:p>
            <a:r>
              <a:rPr lang="en-US" altLang="zh-TW" sz="1600" dirty="0"/>
              <a:t>      drop table </a:t>
            </a:r>
            <a:r>
              <a:rPr lang="en-US" altLang="zh-TW" sz="1600" dirty="0" err="1"/>
              <a:t>zemployee</a:t>
            </a:r>
            <a:endParaRPr lang="en-US" altLang="zh-TW" sz="1600" dirty="0"/>
          </a:p>
          <a:p>
            <a:r>
              <a:rPr lang="en-US" altLang="zh-TW" sz="1600" dirty="0"/>
              <a:t>  ENDEXEC.</a:t>
            </a:r>
          </a:p>
          <a:p>
            <a:r>
              <a:rPr lang="en-US" altLang="zh-TW" sz="1600" dirty="0"/>
              <a:t>  IF </a:t>
            </a:r>
            <a:r>
              <a:rPr lang="en-US" altLang="zh-TW" sz="1600" dirty="0" err="1"/>
              <a:t>sy-subrc</a:t>
            </a:r>
            <a:r>
              <a:rPr lang="en-US" altLang="zh-TW" sz="1600" dirty="0"/>
              <a:t> &lt;&gt; 0.</a:t>
            </a:r>
          </a:p>
          <a:p>
            <a:r>
              <a:rPr lang="en-US" altLang="zh-TW" sz="1600" dirty="0"/>
              <a:t>     RAISE EXCEPTION TYPE </a:t>
            </a:r>
            <a:r>
              <a:rPr lang="en-US" altLang="zh-TW" sz="1600" dirty="0" err="1"/>
              <a:t>cx_sy_native_sql_error</a:t>
            </a:r>
            <a:r>
              <a:rPr lang="en-US" altLang="zh-TW" sz="1600" dirty="0"/>
              <a:t>.</a:t>
            </a:r>
          </a:p>
          <a:p>
            <a:r>
              <a:rPr lang="en-US" altLang="zh-TW" sz="1600" dirty="0"/>
              <a:t>  ENDIF.</a:t>
            </a:r>
          </a:p>
          <a:p>
            <a:r>
              <a:rPr lang="en-US" altLang="zh-TW" sz="1600" dirty="0"/>
              <a:t>  EXEC SQL.</a:t>
            </a:r>
          </a:p>
          <a:p>
            <a:r>
              <a:rPr lang="en-US" altLang="zh-TW" sz="1600" dirty="0"/>
              <a:t>       </a:t>
            </a:r>
            <a:r>
              <a:rPr lang="en-US" altLang="zh-TW" sz="1600" dirty="0">
                <a:solidFill>
                  <a:srgbClr val="1E3AF8"/>
                </a:solidFill>
              </a:rPr>
              <a:t>create table </a:t>
            </a:r>
            <a:r>
              <a:rPr lang="en-US" altLang="zh-TW" sz="1600" dirty="0" err="1">
                <a:solidFill>
                  <a:srgbClr val="1E3AF8"/>
                </a:solidFill>
              </a:rPr>
              <a:t>zemployee</a:t>
            </a:r>
            <a:endParaRPr lang="en-US" altLang="zh-TW" sz="1600" dirty="0">
              <a:solidFill>
                <a:srgbClr val="1E3AF8"/>
              </a:solidFill>
            </a:endParaRPr>
          </a:p>
          <a:p>
            <a:r>
              <a:rPr lang="en-US" altLang="zh-TW" sz="1600" dirty="0">
                <a:solidFill>
                  <a:srgbClr val="1E3AF8"/>
                </a:solidFill>
              </a:rPr>
              <a:t>       (</a:t>
            </a:r>
          </a:p>
          <a:p>
            <a:r>
              <a:rPr lang="en-US" altLang="zh-TW" sz="1600" dirty="0">
                <a:solidFill>
                  <a:srgbClr val="1E3AF8"/>
                </a:solidFill>
              </a:rPr>
              <a:t>            no     </a:t>
            </a:r>
            <a:r>
              <a:rPr lang="zh-TW" altLang="en-US" sz="1600" dirty="0">
                <a:solidFill>
                  <a:srgbClr val="1E3AF8"/>
                </a:solidFill>
              </a:rPr>
              <a:t>      </a:t>
            </a:r>
            <a:r>
              <a:rPr lang="en-US" altLang="zh-TW" sz="1600" dirty="0">
                <a:solidFill>
                  <a:srgbClr val="1E3AF8"/>
                </a:solidFill>
              </a:rPr>
              <a:t>int,</a:t>
            </a:r>
          </a:p>
          <a:p>
            <a:r>
              <a:rPr lang="en-US" altLang="zh-TW" sz="1600" dirty="0">
                <a:solidFill>
                  <a:srgbClr val="1E3AF8"/>
                </a:solidFill>
              </a:rPr>
              <a:t>            name   </a:t>
            </a:r>
            <a:r>
              <a:rPr lang="zh-TW" altLang="en-US" sz="1600" dirty="0">
                <a:solidFill>
                  <a:srgbClr val="1E3AF8"/>
                </a:solidFill>
              </a:rPr>
              <a:t>   </a:t>
            </a:r>
            <a:r>
              <a:rPr lang="en-US" altLang="zh-TW" sz="1600" dirty="0" err="1">
                <a:solidFill>
                  <a:srgbClr val="1E3AF8"/>
                </a:solidFill>
              </a:rPr>
              <a:t>nvarchar</a:t>
            </a:r>
            <a:r>
              <a:rPr lang="en-US" altLang="zh-TW" sz="1600" dirty="0">
                <a:solidFill>
                  <a:srgbClr val="1E3AF8"/>
                </a:solidFill>
              </a:rPr>
              <a:t>(10),</a:t>
            </a:r>
          </a:p>
          <a:p>
            <a:r>
              <a:rPr lang="en-US" altLang="zh-TW" sz="1600" dirty="0">
                <a:solidFill>
                  <a:srgbClr val="1E3AF8"/>
                </a:solidFill>
              </a:rPr>
              <a:t>            sex    </a:t>
            </a:r>
            <a:r>
              <a:rPr lang="zh-TW" altLang="en-US" sz="1600" dirty="0">
                <a:solidFill>
                  <a:srgbClr val="1E3AF8"/>
                </a:solidFill>
              </a:rPr>
              <a:t>     </a:t>
            </a:r>
            <a:r>
              <a:rPr lang="en-US" altLang="zh-TW" sz="1600" dirty="0" err="1">
                <a:solidFill>
                  <a:srgbClr val="1E3AF8"/>
                </a:solidFill>
              </a:rPr>
              <a:t>nvarchar</a:t>
            </a:r>
            <a:r>
              <a:rPr lang="en-US" altLang="zh-TW" sz="1600" dirty="0">
                <a:solidFill>
                  <a:srgbClr val="1E3AF8"/>
                </a:solidFill>
              </a:rPr>
              <a:t>(1),</a:t>
            </a:r>
          </a:p>
          <a:p>
            <a:r>
              <a:rPr lang="en-US" altLang="zh-TW" sz="1600" dirty="0">
                <a:solidFill>
                  <a:srgbClr val="1E3AF8"/>
                </a:solidFill>
              </a:rPr>
              <a:t>            age    </a:t>
            </a:r>
            <a:r>
              <a:rPr lang="zh-TW" altLang="en-US" sz="1600" dirty="0">
                <a:solidFill>
                  <a:srgbClr val="1E3AF8"/>
                </a:solidFill>
              </a:rPr>
              <a:t>     </a:t>
            </a:r>
            <a:r>
              <a:rPr lang="en-US" altLang="zh-TW" sz="1600" dirty="0">
                <a:solidFill>
                  <a:srgbClr val="1E3AF8"/>
                </a:solidFill>
              </a:rPr>
              <a:t>int,</a:t>
            </a:r>
          </a:p>
          <a:p>
            <a:r>
              <a:rPr lang="en-US" altLang="zh-TW" sz="1600" dirty="0">
                <a:solidFill>
                  <a:srgbClr val="1E3AF8"/>
                </a:solidFill>
              </a:rPr>
              <a:t>            primary key (</a:t>
            </a:r>
            <a:r>
              <a:rPr lang="en-US" altLang="zh-TW" sz="1600" dirty="0" err="1">
                <a:solidFill>
                  <a:srgbClr val="1E3AF8"/>
                </a:solidFill>
              </a:rPr>
              <a:t>ZNo</a:t>
            </a:r>
            <a:r>
              <a:rPr lang="en-US" altLang="zh-TW" sz="1600" dirty="0">
                <a:solidFill>
                  <a:srgbClr val="1E3AF8"/>
                </a:solidFill>
              </a:rPr>
              <a:t>)</a:t>
            </a:r>
          </a:p>
          <a:p>
            <a:r>
              <a:rPr lang="en-US" altLang="zh-TW" sz="1600" dirty="0">
                <a:solidFill>
                  <a:srgbClr val="1E3AF8"/>
                </a:solidFill>
              </a:rPr>
              <a:t>       );</a:t>
            </a:r>
          </a:p>
          <a:p>
            <a:r>
              <a:rPr lang="en-US" altLang="zh-TW" sz="1600" dirty="0"/>
              <a:t>  ENDEXEC.</a:t>
            </a:r>
          </a:p>
          <a:p>
            <a:r>
              <a:rPr lang="en-US" altLang="zh-TW" sz="1600" dirty="0"/>
              <a:t>  IF </a:t>
            </a:r>
            <a:r>
              <a:rPr lang="en-US" altLang="zh-TW" sz="1600" dirty="0" err="1"/>
              <a:t>sy-subrc</a:t>
            </a:r>
            <a:r>
              <a:rPr lang="en-US" altLang="zh-TW" sz="1600" dirty="0"/>
              <a:t> &lt;&gt; 0.</a:t>
            </a:r>
          </a:p>
          <a:p>
            <a:r>
              <a:rPr lang="en-US" altLang="zh-TW" sz="1600" dirty="0"/>
              <a:t>     RAISE EXCEPTION TYPE </a:t>
            </a:r>
            <a:r>
              <a:rPr lang="en-US" altLang="zh-TW" sz="1600" dirty="0" err="1"/>
              <a:t>cx_sy_native_sql_error</a:t>
            </a:r>
            <a:r>
              <a:rPr lang="en-US" altLang="zh-TW" sz="1600" dirty="0"/>
              <a:t>.</a:t>
            </a:r>
          </a:p>
          <a:p>
            <a:r>
              <a:rPr lang="en-US" altLang="zh-TW" sz="1600" dirty="0"/>
              <a:t>  ENDIF.</a:t>
            </a:r>
            <a:endParaRPr lang="en-US" altLang="zh-TW" dirty="0"/>
          </a:p>
        </p:txBody>
      </p:sp>
    </p:spTree>
    <p:extLst>
      <p:ext uri="{BB962C8B-B14F-4D97-AF65-F5344CB8AC3E}">
        <p14:creationId xmlns:p14="http://schemas.microsoft.com/office/powerpoint/2010/main" val="56921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14</a:t>
            </a:fld>
            <a:endParaRPr lang="en-US" altLang="en-US">
              <a:solidFill>
                <a:srgbClr val="000000"/>
              </a:solidFill>
            </a:endParaRPr>
          </a:p>
        </p:txBody>
      </p:sp>
      <p:sp>
        <p:nvSpPr>
          <p:cNvPr id="3" name="Rectangle 2"/>
          <p:cNvSpPr txBox="1">
            <a:spLocks noChangeArrowheads="1"/>
          </p:cNvSpPr>
          <p:nvPr/>
        </p:nvSpPr>
        <p:spPr>
          <a:xfrm>
            <a:off x="360728" y="2851983"/>
            <a:ext cx="11417416" cy="1226128"/>
          </a:xfrm>
          <a:prstGeom prst="rect">
            <a:avLst/>
          </a:prstGeom>
          <a:noFill/>
        </p:spPr>
        <p:txBody>
          <a:bodyPr/>
          <a:lstStyle>
            <a:lvl1pPr algn="l" rtl="0" eaLnBrk="0" fontAlgn="base" hangingPunct="0">
              <a:lnSpc>
                <a:spcPct val="90000"/>
              </a:lnSpc>
              <a:spcBef>
                <a:spcPct val="0"/>
              </a:spcBef>
              <a:spcAft>
                <a:spcPct val="0"/>
              </a:spcAft>
              <a:defRPr sz="2200">
                <a:solidFill>
                  <a:schemeClr val="hlink"/>
                </a:solidFill>
                <a:latin typeface="+mj-lt"/>
                <a:ea typeface="MS PGothic" panose="020B0600070205080204" pitchFamily="34" charset="-128"/>
                <a:cs typeface="ＭＳ Ｐゴシック" charset="0"/>
              </a:defRPr>
            </a:lvl1pPr>
            <a:lvl2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2pPr>
            <a:lvl3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3pPr>
            <a:lvl4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4pPr>
            <a:lvl5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pPr algn="ctr" eaLnBrk="1" hangingPunct="1"/>
            <a:r>
              <a:rPr lang="en-US" altLang="ja-JP" sz="4000" b="1" kern="0" dirty="0">
                <a:solidFill>
                  <a:schemeClr val="tx1"/>
                </a:solidFill>
              </a:rPr>
              <a:t>ADBC</a:t>
            </a:r>
          </a:p>
          <a:p>
            <a:pPr algn="ctr" eaLnBrk="1" hangingPunct="1"/>
            <a:r>
              <a:rPr lang="en-US" altLang="zh-CN" sz="4000" b="1" kern="0" dirty="0">
                <a:solidFill>
                  <a:srgbClr val="1E3AF8"/>
                </a:solidFill>
                <a:ea typeface="宋体" panose="02010600030101010101" pitchFamily="2" charset="-122"/>
              </a:rPr>
              <a:t>A</a:t>
            </a:r>
            <a:r>
              <a:rPr lang="en-US" altLang="zh-CN" sz="4000" b="1" kern="0" dirty="0">
                <a:solidFill>
                  <a:schemeClr val="tx1"/>
                </a:solidFill>
                <a:ea typeface="宋体" panose="02010600030101010101" pitchFamily="2" charset="-122"/>
              </a:rPr>
              <a:t>BAP </a:t>
            </a:r>
            <a:r>
              <a:rPr lang="en-US" altLang="zh-CN" sz="4000" b="1" kern="0" dirty="0">
                <a:solidFill>
                  <a:srgbClr val="1E3AF8"/>
                </a:solidFill>
                <a:ea typeface="宋体" panose="02010600030101010101" pitchFamily="2" charset="-122"/>
              </a:rPr>
              <a:t>D</a:t>
            </a:r>
            <a:r>
              <a:rPr lang="en-US" altLang="zh-CN" sz="4000" b="1" kern="0" dirty="0">
                <a:solidFill>
                  <a:schemeClr val="tx1"/>
                </a:solidFill>
                <a:ea typeface="宋体" panose="02010600030101010101" pitchFamily="2" charset="-122"/>
              </a:rPr>
              <a:t>ata</a:t>
            </a:r>
            <a:r>
              <a:rPr lang="en-US" altLang="zh-CN" sz="4000" b="1" kern="0" dirty="0">
                <a:solidFill>
                  <a:srgbClr val="1E3AF8"/>
                </a:solidFill>
                <a:ea typeface="宋体" panose="02010600030101010101" pitchFamily="2" charset="-122"/>
              </a:rPr>
              <a:t>b</a:t>
            </a:r>
            <a:r>
              <a:rPr lang="en-US" altLang="zh-CN" sz="4000" b="1" kern="0" dirty="0">
                <a:solidFill>
                  <a:schemeClr val="tx1"/>
                </a:solidFill>
                <a:ea typeface="宋体" panose="02010600030101010101" pitchFamily="2" charset="-122"/>
              </a:rPr>
              <a:t>ase </a:t>
            </a:r>
            <a:r>
              <a:rPr lang="en-US" altLang="zh-CN" sz="4000" b="1" kern="0" dirty="0">
                <a:solidFill>
                  <a:srgbClr val="1E3AF8"/>
                </a:solidFill>
                <a:ea typeface="宋体" panose="02010600030101010101" pitchFamily="2" charset="-122"/>
              </a:rPr>
              <a:t>C</a:t>
            </a:r>
            <a:r>
              <a:rPr lang="en-US" altLang="zh-CN" sz="4000" b="1" kern="0" dirty="0">
                <a:solidFill>
                  <a:schemeClr val="tx1"/>
                </a:solidFill>
                <a:ea typeface="宋体" panose="02010600030101010101" pitchFamily="2" charset="-122"/>
              </a:rPr>
              <a:t>onnectivity</a:t>
            </a:r>
            <a:endParaRPr lang="en-US" altLang="zh-CN" sz="1800" b="1" kern="0" dirty="0">
              <a:ea typeface="宋体" panose="02010600030101010101" pitchFamily="2" charset="-122"/>
            </a:endParaRPr>
          </a:p>
        </p:txBody>
      </p:sp>
    </p:spTree>
    <p:extLst>
      <p:ext uri="{BB962C8B-B14F-4D97-AF65-F5344CB8AC3E}">
        <p14:creationId xmlns:p14="http://schemas.microsoft.com/office/powerpoint/2010/main" val="188844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4288230-C75D-B6DC-9EC8-333E0469357B}"/>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15</a:t>
            </a:fld>
            <a:endParaRPr lang="en-US" altLang="en-US">
              <a:solidFill>
                <a:srgbClr val="000000"/>
              </a:solidFill>
            </a:endParaRPr>
          </a:p>
        </p:txBody>
      </p:sp>
      <p:sp>
        <p:nvSpPr>
          <p:cNvPr id="4" name="文字方塊 3">
            <a:extLst>
              <a:ext uri="{FF2B5EF4-FFF2-40B4-BE49-F238E27FC236}">
                <a16:creationId xmlns:a16="http://schemas.microsoft.com/office/drawing/2014/main" id="{F28B2FCA-C9FE-EE11-65D0-8211F7D5A253}"/>
              </a:ext>
            </a:extLst>
          </p:cNvPr>
          <p:cNvSpPr txBox="1"/>
          <p:nvPr/>
        </p:nvSpPr>
        <p:spPr>
          <a:xfrm>
            <a:off x="373310" y="0"/>
            <a:ext cx="11446778"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ABAP Database Connectivity </a:t>
            </a:r>
            <a:endParaRPr lang="zh-TW" altLang="en-US" dirty="0"/>
          </a:p>
        </p:txBody>
      </p:sp>
      <p:pic>
        <p:nvPicPr>
          <p:cNvPr id="6" name="圖片 5">
            <a:extLst>
              <a:ext uri="{FF2B5EF4-FFF2-40B4-BE49-F238E27FC236}">
                <a16:creationId xmlns:a16="http://schemas.microsoft.com/office/drawing/2014/main" id="{C6A57A47-FA43-EF21-EBC3-57329F98FF50}"/>
              </a:ext>
            </a:extLst>
          </p:cNvPr>
          <p:cNvPicPr>
            <a:picLocks noChangeAspect="1"/>
          </p:cNvPicPr>
          <p:nvPr/>
        </p:nvPicPr>
        <p:blipFill>
          <a:blip r:embed="rId2"/>
          <a:stretch>
            <a:fillRect/>
          </a:stretch>
        </p:blipFill>
        <p:spPr>
          <a:xfrm>
            <a:off x="1402976" y="989902"/>
            <a:ext cx="9386047" cy="5310230"/>
          </a:xfrm>
          <a:prstGeom prst="rect">
            <a:avLst/>
          </a:prstGeom>
        </p:spPr>
      </p:pic>
    </p:spTree>
    <p:extLst>
      <p:ext uri="{BB962C8B-B14F-4D97-AF65-F5344CB8AC3E}">
        <p14:creationId xmlns:p14="http://schemas.microsoft.com/office/powerpoint/2010/main" val="346016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44288230-C75D-B6DC-9EC8-333E0469357B}"/>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16</a:t>
            </a:fld>
            <a:endParaRPr lang="en-US" altLang="en-US">
              <a:solidFill>
                <a:srgbClr val="000000"/>
              </a:solidFill>
            </a:endParaRPr>
          </a:p>
        </p:txBody>
      </p:sp>
      <p:sp>
        <p:nvSpPr>
          <p:cNvPr id="4" name="文字方塊 3">
            <a:extLst>
              <a:ext uri="{FF2B5EF4-FFF2-40B4-BE49-F238E27FC236}">
                <a16:creationId xmlns:a16="http://schemas.microsoft.com/office/drawing/2014/main" id="{F28B2FCA-C9FE-EE11-65D0-8211F7D5A253}"/>
              </a:ext>
            </a:extLst>
          </p:cNvPr>
          <p:cNvSpPr txBox="1"/>
          <p:nvPr/>
        </p:nvSpPr>
        <p:spPr>
          <a:xfrm>
            <a:off x="373310" y="0"/>
            <a:ext cx="11446778"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Native SQL vs ADBC in ABAP</a:t>
            </a:r>
            <a:endParaRPr lang="zh-TW" altLang="en-US" dirty="0"/>
          </a:p>
        </p:txBody>
      </p:sp>
      <p:sp>
        <p:nvSpPr>
          <p:cNvPr id="5" name="文字方塊 4">
            <a:extLst>
              <a:ext uri="{FF2B5EF4-FFF2-40B4-BE49-F238E27FC236}">
                <a16:creationId xmlns:a16="http://schemas.microsoft.com/office/drawing/2014/main" id="{40E02313-2DB6-7AC0-75B2-7C1793AB661B}"/>
              </a:ext>
            </a:extLst>
          </p:cNvPr>
          <p:cNvSpPr txBox="1"/>
          <p:nvPr/>
        </p:nvSpPr>
        <p:spPr>
          <a:xfrm>
            <a:off x="373310" y="855184"/>
            <a:ext cx="8638968" cy="5539978"/>
          </a:xfrm>
          <a:prstGeom prst="rect">
            <a:avLst/>
          </a:prstGeom>
          <a:noFill/>
        </p:spPr>
        <p:txBody>
          <a:bodyPr wrap="none" rtlCol="0">
            <a:spAutoFit/>
          </a:bodyPr>
          <a:lstStyle/>
          <a:p>
            <a:r>
              <a:rPr lang="en-US" altLang="zh-TW" sz="2400" b="1" dirty="0">
                <a:solidFill>
                  <a:schemeClr val="accent1">
                    <a:lumMod val="50000"/>
                  </a:schemeClr>
                </a:solidFill>
              </a:rPr>
              <a:t>Native SQL Overview</a:t>
            </a:r>
          </a:p>
          <a:p>
            <a:pPr>
              <a:buFont typeface="Arial" panose="020B0604020202020204" pitchFamily="34" charset="0"/>
              <a:buChar char="•"/>
            </a:pPr>
            <a:r>
              <a:rPr lang="zh-TW" altLang="en-US" dirty="0"/>
              <a:t> </a:t>
            </a:r>
            <a:r>
              <a:rPr lang="en-US" altLang="zh-TW" dirty="0"/>
              <a:t>Direct database-specific SQL execution in ABAP.</a:t>
            </a:r>
          </a:p>
          <a:p>
            <a:pPr>
              <a:buFont typeface="Arial" panose="020B0604020202020204" pitchFamily="34" charset="0"/>
              <a:buChar char="•"/>
            </a:pPr>
            <a:r>
              <a:rPr lang="zh-TW" altLang="en-US" dirty="0"/>
              <a:t> </a:t>
            </a:r>
            <a:r>
              <a:rPr lang="en-US" altLang="zh-TW" dirty="0"/>
              <a:t>Bypasses SAP Open SQL layer.</a:t>
            </a:r>
          </a:p>
          <a:p>
            <a:pPr>
              <a:buFont typeface="Arial" panose="020B0604020202020204" pitchFamily="34" charset="0"/>
              <a:buChar char="•"/>
            </a:pPr>
            <a:r>
              <a:rPr lang="zh-TW" altLang="en-US" dirty="0"/>
              <a:t> </a:t>
            </a:r>
            <a:r>
              <a:rPr lang="en-US" altLang="zh-TW" dirty="0"/>
              <a:t>Flexible but dependent on the database system (e.g., HANA, Oracle).</a:t>
            </a:r>
          </a:p>
          <a:p>
            <a:pPr>
              <a:buFont typeface="Arial" panose="020B0604020202020204" pitchFamily="34" charset="0"/>
              <a:buChar char="•"/>
            </a:pPr>
            <a:r>
              <a:rPr lang="zh-TW" altLang="en-US" dirty="0"/>
              <a:t> </a:t>
            </a:r>
            <a:r>
              <a:rPr lang="en-US" altLang="zh-TW" dirty="0"/>
              <a:t>Allows use of database-specific features not supported by Open SQL.</a:t>
            </a:r>
          </a:p>
          <a:p>
            <a:r>
              <a:rPr lang="en-US" altLang="zh-TW" b="1" dirty="0">
                <a:solidFill>
                  <a:srgbClr val="4FA0F5"/>
                </a:solidFill>
              </a:rPr>
              <a:t>Use Cases:</a:t>
            </a:r>
            <a:endParaRPr lang="en-US" altLang="zh-TW" dirty="0">
              <a:solidFill>
                <a:srgbClr val="4FA0F5"/>
              </a:solidFill>
            </a:endParaRPr>
          </a:p>
          <a:p>
            <a:pPr>
              <a:buFont typeface="Arial" panose="020B0604020202020204" pitchFamily="34" charset="0"/>
              <a:buChar char="•"/>
            </a:pPr>
            <a:r>
              <a:rPr lang="en-US" altLang="zh-TW" dirty="0"/>
              <a:t>When leveraging specific database features for performance.</a:t>
            </a:r>
          </a:p>
          <a:p>
            <a:pPr>
              <a:buFont typeface="Arial" panose="020B0604020202020204" pitchFamily="34" charset="0"/>
              <a:buChar char="•"/>
            </a:pPr>
            <a:r>
              <a:rPr lang="en-US" altLang="zh-TW" dirty="0"/>
              <a:t>Executing complex SQL queries that Open SQL cannot handle.</a:t>
            </a:r>
          </a:p>
          <a:p>
            <a:pPr>
              <a:buFont typeface="Arial" panose="020B0604020202020204" pitchFamily="34" charset="0"/>
              <a:buChar char="•"/>
            </a:pPr>
            <a:endParaRPr lang="en-US" altLang="zh-TW" dirty="0"/>
          </a:p>
          <a:p>
            <a:r>
              <a:rPr lang="en-US" altLang="zh-TW" sz="2400" b="1" dirty="0">
                <a:solidFill>
                  <a:schemeClr val="accent1">
                    <a:lumMod val="50000"/>
                  </a:schemeClr>
                </a:solidFill>
              </a:rPr>
              <a:t>ADBC Overview</a:t>
            </a:r>
          </a:p>
          <a:p>
            <a:pPr>
              <a:buFont typeface="Arial" panose="020B0604020202020204" pitchFamily="34" charset="0"/>
              <a:buChar char="•"/>
            </a:pPr>
            <a:r>
              <a:rPr lang="zh-TW" altLang="en-US" dirty="0"/>
              <a:t> </a:t>
            </a:r>
            <a:r>
              <a:rPr lang="en-US" altLang="zh-TW" dirty="0"/>
              <a:t>ABAP Database Connectivity introduced in ABAP 7.02.</a:t>
            </a:r>
          </a:p>
          <a:p>
            <a:pPr>
              <a:buFont typeface="Arial" panose="020B0604020202020204" pitchFamily="34" charset="0"/>
              <a:buChar char="•"/>
            </a:pPr>
            <a:r>
              <a:rPr lang="zh-TW" altLang="en-US" dirty="0"/>
              <a:t> </a:t>
            </a:r>
            <a:r>
              <a:rPr lang="en-US" altLang="zh-TW" dirty="0"/>
              <a:t>Enables dynamic SQL execution and database </a:t>
            </a:r>
            <a:br>
              <a:rPr lang="en-US" altLang="zh-TW" dirty="0"/>
            </a:br>
            <a:r>
              <a:rPr lang="zh-TW" altLang="en-US" dirty="0"/>
              <a:t>   </a:t>
            </a:r>
            <a:r>
              <a:rPr lang="en-US" altLang="zh-TW" dirty="0"/>
              <a:t>interaction via ABAP classes.</a:t>
            </a:r>
          </a:p>
          <a:p>
            <a:pPr>
              <a:buFont typeface="Arial" panose="020B0604020202020204" pitchFamily="34" charset="0"/>
              <a:buChar char="•"/>
            </a:pPr>
            <a:r>
              <a:rPr lang="zh-TW" altLang="en-US" dirty="0"/>
              <a:t> </a:t>
            </a:r>
            <a:r>
              <a:rPr lang="en-US" altLang="zh-TW" dirty="0"/>
              <a:t>More flexible than Open SQL, with dynamic SQL query support.</a:t>
            </a:r>
          </a:p>
          <a:p>
            <a:pPr>
              <a:buFont typeface="Arial" panose="020B0604020202020204" pitchFamily="34" charset="0"/>
              <a:buChar char="•"/>
            </a:pPr>
            <a:r>
              <a:rPr lang="zh-TW" altLang="en-US" dirty="0"/>
              <a:t> </a:t>
            </a:r>
            <a:r>
              <a:rPr lang="en-US" altLang="zh-TW" dirty="0"/>
              <a:t>Provides cross-database compatibility and SQL execution </a:t>
            </a:r>
            <a:br>
              <a:rPr lang="en-US" altLang="zh-TW" dirty="0"/>
            </a:br>
            <a:r>
              <a:rPr lang="zh-TW" altLang="en-US" dirty="0"/>
              <a:t>  </a:t>
            </a:r>
            <a:r>
              <a:rPr lang="en-US" altLang="zh-TW" dirty="0"/>
              <a:t>without database-specific syntax.</a:t>
            </a:r>
          </a:p>
          <a:p>
            <a:r>
              <a:rPr lang="en-US" altLang="zh-TW" b="1" dirty="0">
                <a:solidFill>
                  <a:srgbClr val="4FA0F5"/>
                </a:solidFill>
              </a:rPr>
              <a:t>Use Cases:</a:t>
            </a:r>
            <a:endParaRPr lang="en-US" altLang="zh-TW" dirty="0">
              <a:solidFill>
                <a:srgbClr val="4FA0F5"/>
              </a:solidFill>
            </a:endParaRPr>
          </a:p>
          <a:p>
            <a:pPr>
              <a:buFont typeface="Arial" panose="020B0604020202020204" pitchFamily="34" charset="0"/>
              <a:buChar char="•"/>
            </a:pPr>
            <a:r>
              <a:rPr lang="zh-TW" altLang="en-US" dirty="0"/>
              <a:t> </a:t>
            </a:r>
            <a:r>
              <a:rPr lang="en-US" altLang="zh-TW" dirty="0"/>
              <a:t>When building dynamic SQL queries based on runtime conditions.</a:t>
            </a:r>
          </a:p>
          <a:p>
            <a:pPr>
              <a:buFont typeface="Arial" panose="020B0604020202020204" pitchFamily="34" charset="0"/>
              <a:buChar char="•"/>
            </a:pPr>
            <a:r>
              <a:rPr lang="zh-TW" altLang="en-US" dirty="0"/>
              <a:t> </a:t>
            </a:r>
            <a:r>
              <a:rPr lang="en-US" altLang="zh-TW" dirty="0"/>
              <a:t>Handling large result sets or complex queries in a database-independent manner.</a:t>
            </a:r>
            <a:endParaRPr lang="zh-TW" altLang="en-US" dirty="0"/>
          </a:p>
        </p:txBody>
      </p:sp>
      <p:sp>
        <p:nvSpPr>
          <p:cNvPr id="8" name="矩形: 圓角 7">
            <a:extLst>
              <a:ext uri="{FF2B5EF4-FFF2-40B4-BE49-F238E27FC236}">
                <a16:creationId xmlns:a16="http://schemas.microsoft.com/office/drawing/2014/main" id="{5AC80E17-0CB4-0A16-AA36-15FF9EEFE911}"/>
              </a:ext>
            </a:extLst>
          </p:cNvPr>
          <p:cNvSpPr/>
          <p:nvPr/>
        </p:nvSpPr>
        <p:spPr bwMode="auto">
          <a:xfrm>
            <a:off x="8273143" y="1113972"/>
            <a:ext cx="3421155" cy="345440"/>
          </a:xfrm>
          <a:prstGeom prst="roundRect">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9" name="文字方塊 8">
            <a:extLst>
              <a:ext uri="{FF2B5EF4-FFF2-40B4-BE49-F238E27FC236}">
                <a16:creationId xmlns:a16="http://schemas.microsoft.com/office/drawing/2014/main" id="{B0ED5B37-3236-6E34-86CC-9B5E7CE9DF36}"/>
              </a:ext>
            </a:extLst>
          </p:cNvPr>
          <p:cNvSpPr txBox="1"/>
          <p:nvPr/>
        </p:nvSpPr>
        <p:spPr>
          <a:xfrm>
            <a:off x="8273143" y="1102026"/>
            <a:ext cx="3340066" cy="369332"/>
          </a:xfrm>
          <a:prstGeom prst="rect">
            <a:avLst/>
          </a:prstGeom>
          <a:noFill/>
        </p:spPr>
        <p:txBody>
          <a:bodyPr wrap="square" rtlCol="0">
            <a:spAutoFit/>
          </a:bodyPr>
          <a:lstStyle/>
          <a:p>
            <a:r>
              <a:rPr lang="en-US" altLang="zh-TW" dirty="0">
                <a:solidFill>
                  <a:schemeClr val="accent5">
                    <a:lumMod val="25000"/>
                  </a:schemeClr>
                </a:solidFill>
              </a:rPr>
              <a:t>Database-dependent.</a:t>
            </a:r>
            <a:endParaRPr lang="zh-TW" altLang="en-US" dirty="0">
              <a:solidFill>
                <a:schemeClr val="accent5">
                  <a:lumMod val="25000"/>
                </a:schemeClr>
              </a:solidFill>
            </a:endParaRPr>
          </a:p>
        </p:txBody>
      </p:sp>
      <p:sp>
        <p:nvSpPr>
          <p:cNvPr id="11" name="矩形: 圓角 10">
            <a:extLst>
              <a:ext uri="{FF2B5EF4-FFF2-40B4-BE49-F238E27FC236}">
                <a16:creationId xmlns:a16="http://schemas.microsoft.com/office/drawing/2014/main" id="{FE3D2976-099F-5EE0-82BC-85AA8CB9ACEA}"/>
              </a:ext>
            </a:extLst>
          </p:cNvPr>
          <p:cNvSpPr/>
          <p:nvPr/>
        </p:nvSpPr>
        <p:spPr bwMode="auto">
          <a:xfrm>
            <a:off x="8273143" y="1533952"/>
            <a:ext cx="3421155" cy="646331"/>
          </a:xfrm>
          <a:prstGeom prst="roundRect">
            <a:avLst>
              <a:gd name="adj" fmla="val 6764"/>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12" name="文字方塊 11">
            <a:extLst>
              <a:ext uri="{FF2B5EF4-FFF2-40B4-BE49-F238E27FC236}">
                <a16:creationId xmlns:a16="http://schemas.microsoft.com/office/drawing/2014/main" id="{4BBCFAA2-E703-41A3-D384-622071510D9F}"/>
              </a:ext>
            </a:extLst>
          </p:cNvPr>
          <p:cNvSpPr txBox="1"/>
          <p:nvPr/>
        </p:nvSpPr>
        <p:spPr>
          <a:xfrm>
            <a:off x="8273143" y="1522006"/>
            <a:ext cx="3421156" cy="646331"/>
          </a:xfrm>
          <a:prstGeom prst="rect">
            <a:avLst/>
          </a:prstGeom>
          <a:noFill/>
        </p:spPr>
        <p:txBody>
          <a:bodyPr wrap="square" rtlCol="0">
            <a:spAutoFit/>
          </a:bodyPr>
          <a:lstStyle/>
          <a:p>
            <a:r>
              <a:rPr lang="en-US" altLang="zh-TW" dirty="0">
                <a:solidFill>
                  <a:schemeClr val="accent5">
                    <a:lumMod val="25000"/>
                  </a:schemeClr>
                </a:solidFill>
              </a:rPr>
              <a:t>Direct access to advanced features of specific databases.</a:t>
            </a:r>
            <a:endParaRPr lang="zh-TW" altLang="en-US" dirty="0">
              <a:solidFill>
                <a:schemeClr val="accent5">
                  <a:lumMod val="25000"/>
                </a:schemeClr>
              </a:solidFill>
            </a:endParaRPr>
          </a:p>
        </p:txBody>
      </p:sp>
      <p:sp>
        <p:nvSpPr>
          <p:cNvPr id="13" name="矩形: 圓角 12">
            <a:extLst>
              <a:ext uri="{FF2B5EF4-FFF2-40B4-BE49-F238E27FC236}">
                <a16:creationId xmlns:a16="http://schemas.microsoft.com/office/drawing/2014/main" id="{9BB51C78-E6E9-78DE-BF96-27E89E35D266}"/>
              </a:ext>
            </a:extLst>
          </p:cNvPr>
          <p:cNvSpPr/>
          <p:nvPr/>
        </p:nvSpPr>
        <p:spPr bwMode="auto">
          <a:xfrm>
            <a:off x="8273143" y="2261917"/>
            <a:ext cx="3421155" cy="923330"/>
          </a:xfrm>
          <a:prstGeom prst="roundRect">
            <a:avLst>
              <a:gd name="adj" fmla="val 6764"/>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14" name="文字方塊 13">
            <a:extLst>
              <a:ext uri="{FF2B5EF4-FFF2-40B4-BE49-F238E27FC236}">
                <a16:creationId xmlns:a16="http://schemas.microsoft.com/office/drawing/2014/main" id="{57DB865D-40EB-888D-8A84-FAC936B09E2E}"/>
              </a:ext>
            </a:extLst>
          </p:cNvPr>
          <p:cNvSpPr txBox="1"/>
          <p:nvPr/>
        </p:nvSpPr>
        <p:spPr>
          <a:xfrm>
            <a:off x="8273143" y="2249971"/>
            <a:ext cx="3421155" cy="923330"/>
          </a:xfrm>
          <a:prstGeom prst="rect">
            <a:avLst/>
          </a:prstGeom>
          <a:noFill/>
        </p:spPr>
        <p:txBody>
          <a:bodyPr wrap="square" rtlCol="0">
            <a:spAutoFit/>
          </a:bodyPr>
          <a:lstStyle/>
          <a:p>
            <a:r>
              <a:rPr lang="en-US" altLang="zh-TW" dirty="0">
                <a:solidFill>
                  <a:schemeClr val="accent5">
                    <a:lumMod val="25000"/>
                  </a:schemeClr>
                </a:solidFill>
              </a:rPr>
              <a:t>Best for highly specialized queries and performance optimization.</a:t>
            </a:r>
            <a:endParaRPr lang="zh-TW" altLang="en-US" dirty="0">
              <a:solidFill>
                <a:schemeClr val="accent5">
                  <a:lumMod val="25000"/>
                </a:schemeClr>
              </a:solidFill>
            </a:endParaRPr>
          </a:p>
        </p:txBody>
      </p:sp>
      <p:sp>
        <p:nvSpPr>
          <p:cNvPr id="15" name="矩形: 圓角 14">
            <a:extLst>
              <a:ext uri="{FF2B5EF4-FFF2-40B4-BE49-F238E27FC236}">
                <a16:creationId xmlns:a16="http://schemas.microsoft.com/office/drawing/2014/main" id="{FEFE79B0-D977-E97C-FD48-675946780BED}"/>
              </a:ext>
            </a:extLst>
          </p:cNvPr>
          <p:cNvSpPr/>
          <p:nvPr/>
        </p:nvSpPr>
        <p:spPr bwMode="auto">
          <a:xfrm>
            <a:off x="8273143" y="3874105"/>
            <a:ext cx="3421155" cy="345440"/>
          </a:xfrm>
          <a:prstGeom prst="roundRect">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16" name="文字方塊 15">
            <a:extLst>
              <a:ext uri="{FF2B5EF4-FFF2-40B4-BE49-F238E27FC236}">
                <a16:creationId xmlns:a16="http://schemas.microsoft.com/office/drawing/2014/main" id="{A3A71E1E-1929-2051-8D81-6421CBCFACE5}"/>
              </a:ext>
            </a:extLst>
          </p:cNvPr>
          <p:cNvSpPr txBox="1"/>
          <p:nvPr/>
        </p:nvSpPr>
        <p:spPr>
          <a:xfrm>
            <a:off x="8273143" y="3862159"/>
            <a:ext cx="3340066" cy="369332"/>
          </a:xfrm>
          <a:prstGeom prst="rect">
            <a:avLst/>
          </a:prstGeom>
          <a:noFill/>
        </p:spPr>
        <p:txBody>
          <a:bodyPr wrap="square" rtlCol="0">
            <a:spAutoFit/>
          </a:bodyPr>
          <a:lstStyle/>
          <a:p>
            <a:r>
              <a:rPr lang="en-US" altLang="zh-TW" dirty="0">
                <a:solidFill>
                  <a:schemeClr val="accent5">
                    <a:lumMod val="25000"/>
                  </a:schemeClr>
                </a:solidFill>
              </a:rPr>
              <a:t>Database-agnostic.</a:t>
            </a:r>
            <a:endParaRPr lang="zh-TW" altLang="en-US" dirty="0">
              <a:solidFill>
                <a:schemeClr val="accent5">
                  <a:lumMod val="25000"/>
                </a:schemeClr>
              </a:solidFill>
            </a:endParaRPr>
          </a:p>
        </p:txBody>
      </p:sp>
      <p:sp>
        <p:nvSpPr>
          <p:cNvPr id="17" name="矩形: 圓角 16">
            <a:extLst>
              <a:ext uri="{FF2B5EF4-FFF2-40B4-BE49-F238E27FC236}">
                <a16:creationId xmlns:a16="http://schemas.microsoft.com/office/drawing/2014/main" id="{210361CC-500B-83D2-8C5A-A8117A76A581}"/>
              </a:ext>
            </a:extLst>
          </p:cNvPr>
          <p:cNvSpPr/>
          <p:nvPr/>
        </p:nvSpPr>
        <p:spPr bwMode="auto">
          <a:xfrm>
            <a:off x="8273143" y="4294085"/>
            <a:ext cx="3421155" cy="646331"/>
          </a:xfrm>
          <a:prstGeom prst="roundRect">
            <a:avLst>
              <a:gd name="adj" fmla="val 6764"/>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18" name="文字方塊 17">
            <a:extLst>
              <a:ext uri="{FF2B5EF4-FFF2-40B4-BE49-F238E27FC236}">
                <a16:creationId xmlns:a16="http://schemas.microsoft.com/office/drawing/2014/main" id="{1C314D27-150C-B34E-20EC-F551F0A9ACF8}"/>
              </a:ext>
            </a:extLst>
          </p:cNvPr>
          <p:cNvSpPr txBox="1"/>
          <p:nvPr/>
        </p:nvSpPr>
        <p:spPr>
          <a:xfrm>
            <a:off x="8273143" y="4282139"/>
            <a:ext cx="3421156" cy="646331"/>
          </a:xfrm>
          <a:prstGeom prst="rect">
            <a:avLst/>
          </a:prstGeom>
          <a:noFill/>
        </p:spPr>
        <p:txBody>
          <a:bodyPr wrap="square" rtlCol="0">
            <a:spAutoFit/>
          </a:bodyPr>
          <a:lstStyle/>
          <a:p>
            <a:r>
              <a:rPr lang="en-US" altLang="zh-TW" dirty="0">
                <a:solidFill>
                  <a:schemeClr val="accent5">
                    <a:lumMod val="25000"/>
                  </a:schemeClr>
                </a:solidFill>
              </a:rPr>
              <a:t>More flexible for dynamic SQL execution.</a:t>
            </a:r>
            <a:endParaRPr lang="zh-TW" altLang="en-US" dirty="0">
              <a:solidFill>
                <a:schemeClr val="accent5">
                  <a:lumMod val="25000"/>
                </a:schemeClr>
              </a:solidFill>
            </a:endParaRPr>
          </a:p>
        </p:txBody>
      </p:sp>
      <p:sp>
        <p:nvSpPr>
          <p:cNvPr id="19" name="矩形: 圓角 18">
            <a:extLst>
              <a:ext uri="{FF2B5EF4-FFF2-40B4-BE49-F238E27FC236}">
                <a16:creationId xmlns:a16="http://schemas.microsoft.com/office/drawing/2014/main" id="{314EE885-99DC-03B6-CAA6-8EF0D8BD035E}"/>
              </a:ext>
            </a:extLst>
          </p:cNvPr>
          <p:cNvSpPr/>
          <p:nvPr/>
        </p:nvSpPr>
        <p:spPr bwMode="auto">
          <a:xfrm>
            <a:off x="8273143" y="5022050"/>
            <a:ext cx="3421155" cy="923330"/>
          </a:xfrm>
          <a:prstGeom prst="roundRect">
            <a:avLst>
              <a:gd name="adj" fmla="val 6764"/>
            </a:avLst>
          </a:prstGeom>
          <a:solidFill>
            <a:schemeClr val="accent1">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0" name="文字方塊 19">
            <a:extLst>
              <a:ext uri="{FF2B5EF4-FFF2-40B4-BE49-F238E27FC236}">
                <a16:creationId xmlns:a16="http://schemas.microsoft.com/office/drawing/2014/main" id="{55DA1DCF-7C55-449B-18F7-E58BDB8E0FD6}"/>
              </a:ext>
            </a:extLst>
          </p:cNvPr>
          <p:cNvSpPr txBox="1"/>
          <p:nvPr/>
        </p:nvSpPr>
        <p:spPr>
          <a:xfrm>
            <a:off x="8273143" y="5010104"/>
            <a:ext cx="3421155" cy="923330"/>
          </a:xfrm>
          <a:prstGeom prst="rect">
            <a:avLst/>
          </a:prstGeom>
          <a:noFill/>
        </p:spPr>
        <p:txBody>
          <a:bodyPr wrap="square" rtlCol="0">
            <a:spAutoFit/>
          </a:bodyPr>
          <a:lstStyle/>
          <a:p>
            <a:r>
              <a:rPr lang="en-US" altLang="zh-TW" dirty="0">
                <a:solidFill>
                  <a:schemeClr val="accent5">
                    <a:lumMod val="25000"/>
                  </a:schemeClr>
                </a:solidFill>
              </a:rPr>
              <a:t>Ideal for cross-database compatibility and dynamic query scenarios.</a:t>
            </a:r>
            <a:endParaRPr lang="zh-TW" altLang="en-US" dirty="0">
              <a:solidFill>
                <a:schemeClr val="accent5">
                  <a:lumMod val="25000"/>
                </a:schemeClr>
              </a:solidFill>
            </a:endParaRPr>
          </a:p>
        </p:txBody>
      </p:sp>
    </p:spTree>
    <p:extLst>
      <p:ext uri="{BB962C8B-B14F-4D97-AF65-F5344CB8AC3E}">
        <p14:creationId xmlns:p14="http://schemas.microsoft.com/office/powerpoint/2010/main" val="1968701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3887F1C9-DC48-9970-1F7A-7DC656B12D12}"/>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17</a:t>
            </a:fld>
            <a:endParaRPr lang="en-US" altLang="en-US">
              <a:solidFill>
                <a:srgbClr val="000000"/>
              </a:solidFill>
            </a:endParaRPr>
          </a:p>
        </p:txBody>
      </p:sp>
      <p:sp>
        <p:nvSpPr>
          <p:cNvPr id="4" name="文字方塊 3">
            <a:extLst>
              <a:ext uri="{FF2B5EF4-FFF2-40B4-BE49-F238E27FC236}">
                <a16:creationId xmlns:a16="http://schemas.microsoft.com/office/drawing/2014/main" id="{421923EE-C8F6-9770-F324-E0D5B1080506}"/>
              </a:ext>
            </a:extLst>
          </p:cNvPr>
          <p:cNvSpPr txBox="1"/>
          <p:nvPr/>
        </p:nvSpPr>
        <p:spPr>
          <a:xfrm>
            <a:off x="373310" y="12655"/>
            <a:ext cx="11459362"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Class Methods ADBC</a:t>
            </a:r>
            <a:endParaRPr lang="zh-TW" altLang="en-US" dirty="0"/>
          </a:p>
        </p:txBody>
      </p:sp>
      <p:sp>
        <p:nvSpPr>
          <p:cNvPr id="8" name="文字方塊 7">
            <a:extLst>
              <a:ext uri="{FF2B5EF4-FFF2-40B4-BE49-F238E27FC236}">
                <a16:creationId xmlns:a16="http://schemas.microsoft.com/office/drawing/2014/main" id="{E965A204-CC9C-47F1-C897-7FC67CCDE60D}"/>
              </a:ext>
            </a:extLst>
          </p:cNvPr>
          <p:cNvSpPr txBox="1"/>
          <p:nvPr/>
        </p:nvSpPr>
        <p:spPr>
          <a:xfrm>
            <a:off x="373310" y="1074509"/>
            <a:ext cx="11373585" cy="4708981"/>
          </a:xfrm>
          <a:prstGeom prst="rect">
            <a:avLst/>
          </a:prstGeom>
          <a:noFill/>
        </p:spPr>
        <p:txBody>
          <a:bodyPr wrap="square">
            <a:spAutoFit/>
          </a:bodyPr>
          <a:lstStyle/>
          <a:p>
            <a:pPr marL="457200" indent="-457200">
              <a:buAutoNum type="arabicParenR"/>
            </a:pPr>
            <a:r>
              <a:rPr lang="en-US" altLang="zh-TW" sz="2800" dirty="0"/>
              <a:t>The essence of ADBC ​​(ABAP Database Connectivity) is Native SQL, which is just encapsulated by classes. It is more in line with the object-oriented development concept and is relatively more friendly to development.</a:t>
            </a:r>
          </a:p>
          <a:p>
            <a:pPr marL="457200" indent="-457200">
              <a:buAutoNum type="arabicParenR"/>
            </a:pPr>
            <a:endParaRPr lang="en-US" altLang="zh-TW" sz="2800" dirty="0"/>
          </a:p>
          <a:p>
            <a:pPr marL="457200" indent="-457200">
              <a:buFontTx/>
              <a:buAutoNum type="arabicParenR"/>
            </a:pPr>
            <a:r>
              <a:rPr lang="en-US" altLang="zh-TW" sz="2800" dirty="0"/>
              <a:t>SAP provides you with a Native SQL interface API, which is mainly composed of </a:t>
            </a:r>
            <a:r>
              <a:rPr lang="en-US" altLang="zh-TW" sz="2800" b="1" dirty="0">
                <a:solidFill>
                  <a:srgbClr val="1E3AF8"/>
                </a:solidFill>
              </a:rPr>
              <a:t>4 classes</a:t>
            </a:r>
            <a:r>
              <a:rPr lang="en-US" altLang="zh-TW" sz="2800" dirty="0"/>
              <a:t>:</a:t>
            </a:r>
          </a:p>
          <a:p>
            <a:pPr marL="914400" lvl="1" indent="-457200">
              <a:buFont typeface="Wingdings" pitchFamily="2" charset="2"/>
              <a:buAutoNum type="circleNumWdWhitePlain"/>
            </a:pPr>
            <a:r>
              <a:rPr lang="en-US" altLang="zh-TW" sz="2600" dirty="0"/>
              <a:t>CL_SQL_STATEMENT - Execution of SQL Statements</a:t>
            </a:r>
          </a:p>
          <a:p>
            <a:pPr marL="914400" lvl="1" indent="-457200">
              <a:buFont typeface="Wingdings" pitchFamily="2" charset="2"/>
              <a:buAutoNum type="circleNumWdWhitePlain"/>
            </a:pPr>
            <a:r>
              <a:rPr lang="en-US" altLang="zh-TW" sz="2600" dirty="0"/>
              <a:t>CL_SQL_PREPARED_STATEMENT - Prepared SQL Statements</a:t>
            </a:r>
          </a:p>
          <a:p>
            <a:pPr marL="914400" lvl="1" indent="-457200">
              <a:buFont typeface="Wingdings" pitchFamily="2" charset="2"/>
              <a:buAutoNum type="circleNumWdWhitePlain"/>
            </a:pPr>
            <a:r>
              <a:rPr lang="en-US" altLang="zh-TW" sz="2600" dirty="0"/>
              <a:t>CL_SQL_CONNECTION - Administration of Database Connections</a:t>
            </a:r>
          </a:p>
          <a:p>
            <a:pPr marL="914400" lvl="1" indent="-457200">
              <a:buFont typeface="Wingdings" pitchFamily="2" charset="2"/>
              <a:buAutoNum type="circleNumWdWhitePlain"/>
            </a:pPr>
            <a:r>
              <a:rPr lang="en-US" altLang="zh-TW" sz="2600" dirty="0"/>
              <a:t>CX_SQL_EXCEPTION - Exception Class</a:t>
            </a:r>
          </a:p>
        </p:txBody>
      </p:sp>
    </p:spTree>
    <p:extLst>
      <p:ext uri="{BB962C8B-B14F-4D97-AF65-F5344CB8AC3E}">
        <p14:creationId xmlns:p14="http://schemas.microsoft.com/office/powerpoint/2010/main" val="326873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1BA67E53-3387-6449-FDA5-3889A81953F2}"/>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18</a:t>
            </a:fld>
            <a:endParaRPr lang="en-US" altLang="en-US">
              <a:solidFill>
                <a:srgbClr val="000000"/>
              </a:solidFill>
            </a:endParaRPr>
          </a:p>
        </p:txBody>
      </p:sp>
      <p:sp>
        <p:nvSpPr>
          <p:cNvPr id="4" name="文字方塊 3">
            <a:extLst>
              <a:ext uri="{FF2B5EF4-FFF2-40B4-BE49-F238E27FC236}">
                <a16:creationId xmlns:a16="http://schemas.microsoft.com/office/drawing/2014/main" id="{83B215BA-4E91-7AE9-A9CE-4E884AE4FCED}"/>
              </a:ext>
            </a:extLst>
          </p:cNvPr>
          <p:cNvSpPr txBox="1"/>
          <p:nvPr/>
        </p:nvSpPr>
        <p:spPr>
          <a:xfrm>
            <a:off x="360727" y="0"/>
            <a:ext cx="11450972"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Querying the Database </a:t>
            </a:r>
            <a:endParaRPr lang="zh-TW" altLang="en-US" dirty="0"/>
          </a:p>
        </p:txBody>
      </p:sp>
      <p:sp>
        <p:nvSpPr>
          <p:cNvPr id="6" name="文字方塊 5">
            <a:extLst>
              <a:ext uri="{FF2B5EF4-FFF2-40B4-BE49-F238E27FC236}">
                <a16:creationId xmlns:a16="http://schemas.microsoft.com/office/drawing/2014/main" id="{98596530-6BFC-F50F-26C8-714E79EF6FF5}"/>
              </a:ext>
            </a:extLst>
          </p:cNvPr>
          <p:cNvSpPr txBox="1"/>
          <p:nvPr/>
        </p:nvSpPr>
        <p:spPr>
          <a:xfrm>
            <a:off x="666973" y="1011218"/>
            <a:ext cx="10391887" cy="4154984"/>
          </a:xfrm>
          <a:prstGeom prst="rect">
            <a:avLst/>
          </a:prstGeom>
          <a:noFill/>
        </p:spPr>
        <p:txBody>
          <a:bodyPr wrap="square">
            <a:spAutoFit/>
          </a:bodyPr>
          <a:lstStyle/>
          <a:p>
            <a:r>
              <a:rPr lang="en-US" altLang="zh-TW" sz="2400" b="0" i="0" u="none" strike="noStrike" baseline="0" dirty="0">
                <a:solidFill>
                  <a:srgbClr val="000000"/>
                </a:solidFill>
                <a:latin typeface="+mj-lt"/>
              </a:rPr>
              <a:t>Interaction with any database requires four basic steps, which also apply when using ABAP database connectivity in SAP NetWeaver AS ABAP to connect to SAP HANA: </a:t>
            </a:r>
          </a:p>
          <a:p>
            <a:endParaRPr lang="en-US" altLang="zh-TW" sz="2400" b="0" i="0" u="none" strike="noStrike" baseline="0" dirty="0">
              <a:solidFill>
                <a:srgbClr val="000000"/>
              </a:solidFill>
              <a:latin typeface="+mj-lt"/>
            </a:endParaRPr>
          </a:p>
          <a:p>
            <a:pPr marL="342900" indent="-342900">
              <a:buAutoNum type="arabicPeriod"/>
            </a:pPr>
            <a:r>
              <a:rPr lang="en-US" altLang="zh-TW" sz="2400" b="0" i="0" u="none" strike="noStrike" baseline="0" dirty="0">
                <a:solidFill>
                  <a:srgbClr val="000000"/>
                </a:solidFill>
                <a:latin typeface="+mj-lt"/>
              </a:rPr>
              <a:t>Connecting to the database </a:t>
            </a:r>
          </a:p>
          <a:p>
            <a:pPr marL="342900" indent="-342900">
              <a:buAutoNum type="arabicPeriod"/>
            </a:pPr>
            <a:endParaRPr lang="en-US" altLang="zh-TW" sz="2400" b="0" i="0" u="none" strike="noStrike" baseline="0" dirty="0">
              <a:solidFill>
                <a:srgbClr val="000000"/>
              </a:solidFill>
              <a:latin typeface="+mj-lt"/>
            </a:endParaRPr>
          </a:p>
          <a:p>
            <a:pPr marL="342900" indent="-342900">
              <a:buAutoNum type="arabicPeriod"/>
            </a:pPr>
            <a:r>
              <a:rPr lang="en-US" altLang="zh-TW" sz="2400" b="0" i="0" u="none" strike="noStrike" baseline="0" dirty="0">
                <a:solidFill>
                  <a:srgbClr val="000000"/>
                </a:solidFill>
                <a:latin typeface="+mj-lt"/>
              </a:rPr>
              <a:t>Preparing the SQL query to retrieve the result set </a:t>
            </a:r>
          </a:p>
          <a:p>
            <a:pPr marL="342900" indent="-342900">
              <a:buAutoNum type="arabicPeriod"/>
            </a:pPr>
            <a:endParaRPr lang="en-US" altLang="zh-TW" sz="2400" b="0" i="0" u="none" strike="noStrike" baseline="0" dirty="0">
              <a:solidFill>
                <a:srgbClr val="000000"/>
              </a:solidFill>
              <a:latin typeface="+mj-lt"/>
            </a:endParaRPr>
          </a:p>
          <a:p>
            <a:pPr marL="342900" indent="-342900">
              <a:buAutoNum type="arabicPeriod"/>
            </a:pPr>
            <a:r>
              <a:rPr lang="en-US" altLang="zh-TW" sz="2400" b="0" i="0" u="none" strike="noStrike" baseline="0" dirty="0">
                <a:solidFill>
                  <a:srgbClr val="000000"/>
                </a:solidFill>
                <a:latin typeface="+mj-lt"/>
              </a:rPr>
              <a:t>Executing the query </a:t>
            </a:r>
          </a:p>
          <a:p>
            <a:pPr marL="342900" indent="-342900">
              <a:buAutoNum type="arabicPeriod"/>
            </a:pPr>
            <a:endParaRPr lang="en-US" altLang="zh-TW" sz="2400" b="0" i="0" u="none" strike="noStrike" baseline="0" dirty="0">
              <a:solidFill>
                <a:srgbClr val="000000"/>
              </a:solidFill>
              <a:latin typeface="+mj-lt"/>
            </a:endParaRPr>
          </a:p>
          <a:p>
            <a:pPr marL="342900" indent="-342900">
              <a:buAutoNum type="arabicPeriod"/>
            </a:pPr>
            <a:r>
              <a:rPr lang="en-US" altLang="zh-TW" sz="2400" b="0" i="0" u="none" strike="noStrike" baseline="0" dirty="0">
                <a:solidFill>
                  <a:srgbClr val="000000"/>
                </a:solidFill>
                <a:latin typeface="+mj-lt"/>
              </a:rPr>
              <a:t>Getting the result set </a:t>
            </a:r>
            <a:endParaRPr lang="zh-TW" altLang="en-US" sz="2400" dirty="0">
              <a:latin typeface="+mj-lt"/>
            </a:endParaRPr>
          </a:p>
        </p:txBody>
      </p:sp>
    </p:spTree>
    <p:extLst>
      <p:ext uri="{BB962C8B-B14F-4D97-AF65-F5344CB8AC3E}">
        <p14:creationId xmlns:p14="http://schemas.microsoft.com/office/powerpoint/2010/main" val="3184064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圓角 6">
            <a:extLst>
              <a:ext uri="{FF2B5EF4-FFF2-40B4-BE49-F238E27FC236}">
                <a16:creationId xmlns:a16="http://schemas.microsoft.com/office/drawing/2014/main" id="{F01BB9FA-9848-B866-4C31-4AB233E2B421}"/>
              </a:ext>
            </a:extLst>
          </p:cNvPr>
          <p:cNvSpPr/>
          <p:nvPr/>
        </p:nvSpPr>
        <p:spPr bwMode="auto">
          <a:xfrm>
            <a:off x="373310" y="2457974"/>
            <a:ext cx="9282418" cy="3380764"/>
          </a:xfrm>
          <a:prstGeom prst="roundRect">
            <a:avLst>
              <a:gd name="adj" fmla="val 4061"/>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AAC4F729-16F7-409E-B946-61CB5555E8C6}"/>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19</a:t>
            </a:fld>
            <a:endParaRPr lang="en-US" altLang="en-US">
              <a:solidFill>
                <a:srgbClr val="000000"/>
              </a:solidFill>
            </a:endParaRPr>
          </a:p>
        </p:txBody>
      </p:sp>
      <p:sp>
        <p:nvSpPr>
          <p:cNvPr id="4" name="文字方塊 3">
            <a:extLst>
              <a:ext uri="{FF2B5EF4-FFF2-40B4-BE49-F238E27FC236}">
                <a16:creationId xmlns:a16="http://schemas.microsoft.com/office/drawing/2014/main" id="{51C113E3-ADF9-A9FF-040D-425F1334EE1E}"/>
              </a:ext>
            </a:extLst>
          </p:cNvPr>
          <p:cNvSpPr txBox="1"/>
          <p:nvPr/>
        </p:nvSpPr>
        <p:spPr>
          <a:xfrm>
            <a:off x="373309" y="0"/>
            <a:ext cx="11438389"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Connect to the Database </a:t>
            </a:r>
            <a:endParaRPr lang="zh-TW" altLang="en-US" dirty="0"/>
          </a:p>
        </p:txBody>
      </p:sp>
      <p:sp>
        <p:nvSpPr>
          <p:cNvPr id="6" name="文字方塊 5">
            <a:extLst>
              <a:ext uri="{FF2B5EF4-FFF2-40B4-BE49-F238E27FC236}">
                <a16:creationId xmlns:a16="http://schemas.microsoft.com/office/drawing/2014/main" id="{C6485EB2-3EC0-3E2F-B8E7-52972AF9E3D8}"/>
              </a:ext>
            </a:extLst>
          </p:cNvPr>
          <p:cNvSpPr txBox="1"/>
          <p:nvPr/>
        </p:nvSpPr>
        <p:spPr>
          <a:xfrm>
            <a:off x="447471" y="856034"/>
            <a:ext cx="10882009" cy="4832092"/>
          </a:xfrm>
          <a:prstGeom prst="rect">
            <a:avLst/>
          </a:prstGeom>
          <a:noFill/>
        </p:spPr>
        <p:txBody>
          <a:bodyPr wrap="square">
            <a:spAutoFit/>
          </a:bodyPr>
          <a:lstStyle/>
          <a:p>
            <a:r>
              <a:rPr lang="en-US" altLang="zh-TW" sz="2800" b="0" i="0" u="none" strike="noStrike" baseline="0" dirty="0">
                <a:solidFill>
                  <a:srgbClr val="000000"/>
                </a:solidFill>
              </a:rPr>
              <a:t>The first step is to prepare the connection to the database by class </a:t>
            </a:r>
            <a:r>
              <a:rPr lang="en-US" altLang="zh-TW" sz="2800" b="0" i="0" u="none" strike="noStrike" baseline="0" dirty="0">
                <a:solidFill>
                  <a:srgbClr val="1E3AF8"/>
                </a:solidFill>
              </a:rPr>
              <a:t>CL_SQL_CONNECTION </a:t>
            </a:r>
            <a:r>
              <a:rPr lang="en-US" altLang="zh-TW" sz="2800" b="0" i="0" u="none" strike="noStrike" baseline="0" dirty="0">
                <a:solidFill>
                  <a:srgbClr val="000000"/>
                </a:solidFill>
              </a:rPr>
              <a:t>/ METHOD </a:t>
            </a:r>
            <a:r>
              <a:rPr lang="en-US" altLang="zh-TW" sz="2800" b="0" i="0" u="none" strike="noStrike" baseline="0" dirty="0">
                <a:solidFill>
                  <a:srgbClr val="1E3AF8"/>
                </a:solidFill>
              </a:rPr>
              <a:t>GET_CONNECTION</a:t>
            </a:r>
            <a:r>
              <a:rPr lang="en-US" altLang="zh-TW" sz="2800" b="0" i="0" u="none" strike="noStrike" baseline="0" dirty="0">
                <a:solidFill>
                  <a:srgbClr val="000000"/>
                </a:solidFill>
              </a:rPr>
              <a:t>, </a:t>
            </a:r>
          </a:p>
          <a:p>
            <a:r>
              <a:rPr lang="en-US" altLang="zh-TW" sz="2800" b="0" i="0" u="none" strike="noStrike" baseline="0" dirty="0">
                <a:solidFill>
                  <a:srgbClr val="000000"/>
                </a:solidFill>
              </a:rPr>
              <a:t>as shown in </a:t>
            </a:r>
            <a:r>
              <a:rPr lang="en-US" altLang="zh-TW" sz="2800" dirty="0">
                <a:solidFill>
                  <a:srgbClr val="000000"/>
                </a:solidFill>
              </a:rPr>
              <a:t>the following:</a:t>
            </a:r>
          </a:p>
          <a:p>
            <a:endParaRPr lang="en-US" altLang="zh-TW" sz="2800" b="0" i="0" u="none" strike="noStrike" baseline="0" dirty="0">
              <a:solidFill>
                <a:srgbClr val="000000"/>
              </a:solidFill>
            </a:endParaRPr>
          </a:p>
          <a:p>
            <a:r>
              <a:rPr lang="en-US" altLang="zh-TW" sz="2800" b="1" i="0" u="none" strike="noStrike" baseline="0" dirty="0">
                <a:solidFill>
                  <a:schemeClr val="tx1">
                    <a:lumMod val="75000"/>
                    <a:lumOff val="25000"/>
                  </a:schemeClr>
                </a:solidFill>
              </a:rPr>
              <a:t>DATA</a:t>
            </a:r>
            <a:r>
              <a:rPr lang="en-US" altLang="zh-TW" sz="2800" b="0" i="0" u="none" strike="noStrike" baseline="0" dirty="0">
                <a:solidFill>
                  <a:srgbClr val="000000"/>
                </a:solidFill>
              </a:rPr>
              <a:t>: </a:t>
            </a:r>
            <a:r>
              <a:rPr lang="en-US" altLang="zh-TW" sz="2800" b="0" i="0" u="none" strike="noStrike" baseline="0" dirty="0" err="1">
                <a:solidFill>
                  <a:srgbClr val="000000"/>
                </a:solidFill>
              </a:rPr>
              <a:t>lo_sql_conn</a:t>
            </a:r>
            <a:r>
              <a:rPr lang="en-US" altLang="zh-TW" sz="2800" b="0" i="0" u="none" strike="noStrike" baseline="0" dirty="0">
                <a:solidFill>
                  <a:srgbClr val="000000"/>
                </a:solidFill>
              </a:rPr>
              <a:t> </a:t>
            </a:r>
            <a:r>
              <a:rPr lang="en-US" altLang="zh-TW" sz="2800" b="1" i="0" u="none" strike="noStrike" baseline="0" dirty="0">
                <a:solidFill>
                  <a:schemeClr val="tx1">
                    <a:lumMod val="75000"/>
                    <a:lumOff val="25000"/>
                  </a:schemeClr>
                </a:solidFill>
              </a:rPr>
              <a:t>TYPE REF TO </a:t>
            </a:r>
            <a:r>
              <a:rPr lang="en-US" altLang="zh-TW" sz="2800" b="0" i="0" u="none" strike="noStrike" baseline="0" dirty="0" err="1">
                <a:solidFill>
                  <a:srgbClr val="1E3AF8"/>
                </a:solidFill>
              </a:rPr>
              <a:t>cl_sql_connection</a:t>
            </a:r>
            <a:r>
              <a:rPr lang="en-US" altLang="zh-TW" sz="2800" b="0" i="0" u="none" strike="noStrike" baseline="0" dirty="0">
                <a:solidFill>
                  <a:srgbClr val="000000"/>
                </a:solidFill>
              </a:rPr>
              <a:t>, </a:t>
            </a:r>
            <a:endParaRPr lang="en-US" altLang="zh-TW" sz="2800" dirty="0">
              <a:solidFill>
                <a:srgbClr val="000000"/>
              </a:solidFill>
            </a:endParaRPr>
          </a:p>
          <a:p>
            <a:endParaRPr lang="en-US" altLang="zh-TW" sz="2800" b="0" i="0" u="none" strike="noStrike" baseline="0" dirty="0">
              <a:solidFill>
                <a:srgbClr val="000000"/>
              </a:solidFill>
            </a:endParaRPr>
          </a:p>
          <a:p>
            <a:r>
              <a:rPr lang="en-US" altLang="zh-TW" sz="2800" b="1" i="0" u="none" strike="noStrike" baseline="0" dirty="0">
                <a:solidFill>
                  <a:schemeClr val="tx1">
                    <a:lumMod val="75000"/>
                    <a:lumOff val="25000"/>
                  </a:schemeClr>
                </a:solidFill>
              </a:rPr>
              <a:t>TRY</a:t>
            </a:r>
            <a:r>
              <a:rPr lang="en-US" altLang="zh-TW" sz="2800" b="0" i="0" u="none" strike="noStrike" baseline="0" dirty="0">
                <a:solidFill>
                  <a:srgbClr val="2F609A"/>
                </a:solidFill>
              </a:rPr>
              <a:t> </a:t>
            </a:r>
            <a:r>
              <a:rPr lang="en-US" altLang="zh-TW" sz="2800" b="0" i="0" u="none" strike="noStrike" baseline="0" dirty="0">
                <a:solidFill>
                  <a:srgbClr val="000000"/>
                </a:solidFill>
              </a:rPr>
              <a:t>. </a:t>
            </a:r>
            <a:endParaRPr lang="en-US" altLang="zh-TW" sz="2800" dirty="0">
              <a:solidFill>
                <a:srgbClr val="000000"/>
              </a:solidFill>
            </a:endParaRPr>
          </a:p>
          <a:p>
            <a:r>
              <a:rPr lang="en-US" altLang="zh-TW" sz="2800" b="0" i="0" u="none" strike="noStrike" baseline="0" dirty="0">
                <a:solidFill>
                  <a:srgbClr val="000000"/>
                </a:solidFill>
              </a:rPr>
              <a:t>     </a:t>
            </a:r>
            <a:r>
              <a:rPr lang="en-US" altLang="zh-TW" sz="2800" b="0" i="0" u="none" strike="noStrike" baseline="0" dirty="0" err="1">
                <a:solidFill>
                  <a:srgbClr val="000000"/>
                </a:solidFill>
              </a:rPr>
              <a:t>lo_sql_conn</a:t>
            </a:r>
            <a:r>
              <a:rPr lang="en-US" altLang="zh-TW" sz="2800" b="0" i="0" u="none" strike="noStrike" baseline="0" dirty="0">
                <a:solidFill>
                  <a:srgbClr val="000000"/>
                </a:solidFill>
              </a:rPr>
              <a:t> =</a:t>
            </a:r>
            <a:r>
              <a:rPr lang="en-US" altLang="zh-TW" sz="2800" b="0" i="0" u="none" strike="noStrike" baseline="0" dirty="0" err="1">
                <a:solidFill>
                  <a:srgbClr val="000000"/>
                </a:solidFill>
              </a:rPr>
              <a:t>cl_sql_connection</a:t>
            </a:r>
            <a:r>
              <a:rPr lang="en-US" altLang="zh-TW" sz="2800" b="0" i="0" u="none" strike="noStrike" baseline="0" dirty="0">
                <a:solidFill>
                  <a:srgbClr val="000000"/>
                </a:solidFill>
              </a:rPr>
              <a:t>=&gt;</a:t>
            </a:r>
            <a:r>
              <a:rPr lang="en-US" altLang="zh-TW" sz="2800" b="0" i="0" u="none" strike="noStrike" baseline="0" dirty="0" err="1">
                <a:solidFill>
                  <a:srgbClr val="1E3AF8"/>
                </a:solidFill>
              </a:rPr>
              <a:t>get_connection</a:t>
            </a:r>
            <a:r>
              <a:rPr lang="en-US" altLang="zh-TW" sz="2800" b="0" i="0" u="none" strike="noStrike" baseline="0" dirty="0">
                <a:solidFill>
                  <a:srgbClr val="000000"/>
                </a:solidFill>
              </a:rPr>
              <a:t>( ). </a:t>
            </a:r>
          </a:p>
          <a:p>
            <a:r>
              <a:rPr lang="en-US" altLang="zh-TW" sz="2800" b="1" i="0" u="none" strike="noStrike" baseline="0" dirty="0">
                <a:solidFill>
                  <a:schemeClr val="tx1">
                    <a:lumMod val="75000"/>
                    <a:lumOff val="25000"/>
                  </a:schemeClr>
                </a:solidFill>
              </a:rPr>
              <a:t>CATCH</a:t>
            </a:r>
            <a:r>
              <a:rPr lang="en-US" altLang="zh-TW" sz="2800" b="0" i="0" u="none" strike="noStrike" baseline="0" dirty="0">
                <a:solidFill>
                  <a:srgbClr val="1E3AF8"/>
                </a:solidFill>
              </a:rPr>
              <a:t> </a:t>
            </a:r>
            <a:r>
              <a:rPr lang="en-US" altLang="zh-TW" sz="2800" b="0" i="0" u="none" strike="noStrike" baseline="0" dirty="0" err="1">
                <a:solidFill>
                  <a:srgbClr val="000000"/>
                </a:solidFill>
              </a:rPr>
              <a:t>cx_sql_exception</a:t>
            </a:r>
            <a:r>
              <a:rPr lang="en-US" altLang="zh-TW" sz="2800" dirty="0">
                <a:solidFill>
                  <a:srgbClr val="000000"/>
                </a:solidFill>
              </a:rPr>
              <a:t>.</a:t>
            </a:r>
          </a:p>
          <a:p>
            <a:endParaRPr lang="en-US" altLang="zh-TW" sz="2800" b="0" i="0" u="none" strike="noStrike" baseline="0" dirty="0">
              <a:solidFill>
                <a:srgbClr val="000000"/>
              </a:solidFill>
            </a:endParaRPr>
          </a:p>
          <a:p>
            <a:r>
              <a:rPr lang="en-US" altLang="zh-TW" sz="2800" b="1" i="0" u="none" strike="noStrike" baseline="0" dirty="0">
                <a:solidFill>
                  <a:schemeClr val="tx1">
                    <a:lumMod val="75000"/>
                    <a:lumOff val="25000"/>
                  </a:schemeClr>
                </a:solidFill>
              </a:rPr>
              <a:t>ENDTRY</a:t>
            </a:r>
            <a:r>
              <a:rPr lang="en-US" altLang="zh-TW" sz="2800" b="0" i="0" u="none" strike="noStrike" baseline="0" dirty="0">
                <a:solidFill>
                  <a:srgbClr val="000000"/>
                </a:solidFill>
              </a:rPr>
              <a:t>. </a:t>
            </a:r>
            <a:endParaRPr lang="zh-TW" altLang="en-US" sz="2800" dirty="0"/>
          </a:p>
        </p:txBody>
      </p:sp>
      <p:sp>
        <p:nvSpPr>
          <p:cNvPr id="3" name="文字方塊 2">
            <a:extLst>
              <a:ext uri="{FF2B5EF4-FFF2-40B4-BE49-F238E27FC236}">
                <a16:creationId xmlns:a16="http://schemas.microsoft.com/office/drawing/2014/main" id="{9D48D0FA-CC6D-9ED3-C3AB-8B4D2AB2FE22}"/>
              </a:ext>
            </a:extLst>
          </p:cNvPr>
          <p:cNvSpPr txBox="1"/>
          <p:nvPr/>
        </p:nvSpPr>
        <p:spPr>
          <a:xfrm rot="20219036">
            <a:off x="7982000" y="2778316"/>
            <a:ext cx="4303052" cy="400110"/>
          </a:xfrm>
          <a:prstGeom prst="rect">
            <a:avLst/>
          </a:prstGeom>
          <a:noFill/>
        </p:spPr>
        <p:txBody>
          <a:bodyPr wrap="square" rtlCol="0">
            <a:spAutoFit/>
          </a:bodyPr>
          <a:lstStyle/>
          <a:p>
            <a:r>
              <a:rPr kumimoji="1" lang="zh-TW" altLang="en-US" sz="2000" dirty="0">
                <a:solidFill>
                  <a:srgbClr val="FF0000"/>
                </a:solidFill>
              </a:rPr>
              <a:t>說明時，請從設計原理方向介紹！</a:t>
            </a:r>
          </a:p>
        </p:txBody>
      </p:sp>
    </p:spTree>
    <p:extLst>
      <p:ext uri="{BB962C8B-B14F-4D97-AF65-F5344CB8AC3E}">
        <p14:creationId xmlns:p14="http://schemas.microsoft.com/office/powerpoint/2010/main" val="9592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圖片 19" descr="一張含有 螢幕擷取畫面, 藍色, 白色, 設計 的圖片&#10;&#10;自動產生的描述">
            <a:extLst>
              <a:ext uri="{FF2B5EF4-FFF2-40B4-BE49-F238E27FC236}">
                <a16:creationId xmlns:a16="http://schemas.microsoft.com/office/drawing/2014/main" id="{4F7E0F33-5EAC-B4ED-E32C-0172D0FFB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55" y="2022388"/>
            <a:ext cx="11133090" cy="4310668"/>
          </a:xfrm>
          <a:prstGeom prst="rect">
            <a:avLst/>
          </a:prstGeom>
        </p:spPr>
      </p:pic>
      <p:sp>
        <p:nvSpPr>
          <p:cNvPr id="4" name="Slide Number Placeholder 3"/>
          <p:cNvSpPr>
            <a:spLocks noGrp="1"/>
          </p:cNvSpPr>
          <p:nvPr>
            <p:ph type="sldNum" sz="quarter" idx="10"/>
          </p:nvPr>
        </p:nvSpPr>
        <p:spPr/>
        <p:txBody>
          <a:bodyPr/>
          <a:lstStyle/>
          <a:p>
            <a:fld id="{30AB5CEC-488B-456F-9A2C-1E4536E463AA}" type="slidenum">
              <a:rPr lang="zh-CN" altLang="en-US" smtClean="0">
                <a:solidFill>
                  <a:srgbClr val="000000"/>
                </a:solidFill>
              </a:rPr>
              <a:pPr/>
              <a:t>2</a:t>
            </a:fld>
            <a:endParaRPr lang="en-US" altLang="zh-CN">
              <a:solidFill>
                <a:srgbClr val="000000"/>
              </a:solidFill>
            </a:endParaRPr>
          </a:p>
        </p:txBody>
      </p:sp>
      <p:sp>
        <p:nvSpPr>
          <p:cNvPr id="2" name="Title 1"/>
          <p:cNvSpPr>
            <a:spLocks noGrp="1"/>
          </p:cNvSpPr>
          <p:nvPr>
            <p:ph type="title" idx="4294967295"/>
          </p:nvPr>
        </p:nvSpPr>
        <p:spPr>
          <a:xfrm>
            <a:off x="529455" y="893778"/>
            <a:ext cx="4144748" cy="1008482"/>
          </a:xfrm>
        </p:spPr>
        <p:txBody>
          <a:bodyPr/>
          <a:lstStyle/>
          <a:p>
            <a:r>
              <a:rPr lang="en-US" sz="5400" dirty="0">
                <a:solidFill>
                  <a:schemeClr val="tx1">
                    <a:lumMod val="65000"/>
                    <a:lumOff val="35000"/>
                  </a:schemeClr>
                </a:solidFill>
                <a:latin typeface="Segoe UI Black" panose="020B0A02040204020203" pitchFamily="34" charset="0"/>
                <a:ea typeface="Segoe UI Black" panose="020B0A02040204020203" pitchFamily="34" charset="0"/>
                <a:cs typeface="ADLaM Display" panose="02010000000000000000" pitchFamily="2" charset="0"/>
              </a:rPr>
              <a:t>Agenda</a:t>
            </a:r>
          </a:p>
        </p:txBody>
      </p:sp>
      <p:sp>
        <p:nvSpPr>
          <p:cNvPr id="7" name="矩形 6">
            <a:extLst>
              <a:ext uri="{FF2B5EF4-FFF2-40B4-BE49-F238E27FC236}">
                <a16:creationId xmlns:a16="http://schemas.microsoft.com/office/drawing/2014/main" id="{DF46411E-4B20-5DF3-4EAE-C397BD49A78D}"/>
              </a:ext>
            </a:extLst>
          </p:cNvPr>
          <p:cNvSpPr/>
          <p:nvPr/>
        </p:nvSpPr>
        <p:spPr bwMode="auto">
          <a:xfrm>
            <a:off x="1539707" y="3271127"/>
            <a:ext cx="1279003" cy="1220949"/>
          </a:xfrm>
          <a:prstGeom prst="rect">
            <a:avLst/>
          </a:prstGeom>
          <a:solidFill>
            <a:srgbClr val="2E3E9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3000" b="0" i="0" u="none" strike="noStrike" cap="none" normalizeH="0" baseline="0">
              <a:ln>
                <a:noFill/>
              </a:ln>
              <a:solidFill>
                <a:schemeClr val="hlink"/>
              </a:solidFill>
              <a:effectLst/>
              <a:latin typeface="Arial" pitchFamily="34" charset="0"/>
            </a:endParaRPr>
          </a:p>
        </p:txBody>
      </p:sp>
      <p:sp>
        <p:nvSpPr>
          <p:cNvPr id="8" name="矩形 7">
            <a:extLst>
              <a:ext uri="{FF2B5EF4-FFF2-40B4-BE49-F238E27FC236}">
                <a16:creationId xmlns:a16="http://schemas.microsoft.com/office/drawing/2014/main" id="{E9B829B4-2AE6-5002-FAC3-F5DB5B332E4F}"/>
              </a:ext>
            </a:extLst>
          </p:cNvPr>
          <p:cNvSpPr/>
          <p:nvPr/>
        </p:nvSpPr>
        <p:spPr bwMode="auto">
          <a:xfrm>
            <a:off x="529455" y="2014231"/>
            <a:ext cx="11133090" cy="4318824"/>
          </a:xfrm>
          <a:prstGeom prst="rect">
            <a:avLst/>
          </a:prstGeom>
          <a:noFill/>
          <a:ln w="635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3000" b="0" i="0" u="none" strike="noStrike" cap="none" normalizeH="0" baseline="0">
              <a:ln>
                <a:noFill/>
              </a:ln>
              <a:solidFill>
                <a:schemeClr val="hlink"/>
              </a:solidFill>
              <a:effectLst/>
              <a:latin typeface="Arial" pitchFamily="34" charset="0"/>
            </a:endParaRPr>
          </a:p>
        </p:txBody>
      </p:sp>
      <p:sp>
        <p:nvSpPr>
          <p:cNvPr id="9" name="文字方塊 8">
            <a:extLst>
              <a:ext uri="{FF2B5EF4-FFF2-40B4-BE49-F238E27FC236}">
                <a16:creationId xmlns:a16="http://schemas.microsoft.com/office/drawing/2014/main" id="{BA3A1CE9-25EB-67FA-ECE9-39F12146C54E}"/>
              </a:ext>
            </a:extLst>
          </p:cNvPr>
          <p:cNvSpPr txBox="1"/>
          <p:nvPr/>
        </p:nvSpPr>
        <p:spPr>
          <a:xfrm>
            <a:off x="1015565" y="4851305"/>
            <a:ext cx="2403222" cy="1446550"/>
          </a:xfrm>
          <a:prstGeom prst="rect">
            <a:avLst/>
          </a:prstGeom>
          <a:noFill/>
        </p:spPr>
        <p:txBody>
          <a:bodyPr wrap="none" rtlCol="0">
            <a:spAutoFit/>
          </a:bodyPr>
          <a:lstStyle/>
          <a:p>
            <a:pPr algn="ctr"/>
            <a:r>
              <a:rPr lang="en-US" altLang="zh-TW" sz="3200" dirty="0">
                <a:solidFill>
                  <a:schemeClr val="tx1">
                    <a:lumMod val="75000"/>
                    <a:lumOff val="25000"/>
                  </a:schemeClr>
                </a:solidFill>
                <a:latin typeface="Segoe UI Black" panose="020B0A02040204020203" pitchFamily="34" charset="0"/>
                <a:ea typeface="Segoe UI Black" panose="020B0A02040204020203" pitchFamily="34" charset="0"/>
              </a:rPr>
              <a:t>Native SQL</a:t>
            </a:r>
          </a:p>
          <a:p>
            <a:pPr algn="ctr"/>
            <a:r>
              <a:rPr lang="en-US" altLang="zh-TW" sz="2800" dirty="0">
                <a:latin typeface="Calibri Light" panose="020F0302020204030204" pitchFamily="34" charset="0"/>
                <a:ea typeface="Calibri Light" panose="020F0302020204030204" pitchFamily="34" charset="0"/>
                <a:cs typeface="Calibri Light" panose="020F0302020204030204" pitchFamily="34" charset="0"/>
              </a:rPr>
              <a:t>Definition</a:t>
            </a:r>
          </a:p>
          <a:p>
            <a:pPr algn="ctr"/>
            <a:r>
              <a:rPr lang="en-US" altLang="zh-TW" sz="2800" dirty="0">
                <a:latin typeface="Calibri Light" panose="020F0302020204030204" pitchFamily="34" charset="0"/>
                <a:ea typeface="Calibri Light" panose="020F0302020204030204" pitchFamily="34" charset="0"/>
                <a:cs typeface="Calibri Light" panose="020F0302020204030204" pitchFamily="34" charset="0"/>
              </a:rPr>
              <a:t>Samples</a:t>
            </a:r>
            <a:endParaRPr lang="zh-TW" altLang="en-US" sz="2800" dirty="0">
              <a:latin typeface="Calibri Light" panose="020F0302020204030204" pitchFamily="34" charset="0"/>
              <a:cs typeface="Calibri Light" panose="020F0302020204030204" pitchFamily="34" charset="0"/>
            </a:endParaRPr>
          </a:p>
        </p:txBody>
      </p:sp>
      <p:sp>
        <p:nvSpPr>
          <p:cNvPr id="12" name="矩形 11">
            <a:extLst>
              <a:ext uri="{FF2B5EF4-FFF2-40B4-BE49-F238E27FC236}">
                <a16:creationId xmlns:a16="http://schemas.microsoft.com/office/drawing/2014/main" id="{8DCFE173-31C0-C817-4880-52997C5F0179}"/>
              </a:ext>
            </a:extLst>
          </p:cNvPr>
          <p:cNvSpPr/>
          <p:nvPr/>
        </p:nvSpPr>
        <p:spPr bwMode="auto">
          <a:xfrm>
            <a:off x="5354671" y="3271127"/>
            <a:ext cx="1279003" cy="1220949"/>
          </a:xfrm>
          <a:prstGeom prst="rect">
            <a:avLst/>
          </a:prstGeom>
          <a:solidFill>
            <a:srgbClr val="2E3E9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fontAlgn="base">
              <a:lnSpc>
                <a:spcPct val="90000"/>
              </a:lnSpc>
              <a:spcBef>
                <a:spcPct val="0"/>
              </a:spcBef>
              <a:spcAft>
                <a:spcPct val="0"/>
              </a:spcAft>
            </a:pPr>
            <a:endParaRPr lang="zh-TW" altLang="en-US" sz="3000">
              <a:solidFill>
                <a:schemeClr val="hlink"/>
              </a:solidFill>
              <a:latin typeface="Arial" pitchFamily="34" charset="0"/>
            </a:endParaRPr>
          </a:p>
        </p:txBody>
      </p:sp>
      <p:sp>
        <p:nvSpPr>
          <p:cNvPr id="13" name="文字方塊 12">
            <a:extLst>
              <a:ext uri="{FF2B5EF4-FFF2-40B4-BE49-F238E27FC236}">
                <a16:creationId xmlns:a16="http://schemas.microsoft.com/office/drawing/2014/main" id="{7CEAD7AE-63A7-E56B-772A-46FF573F29F0}"/>
              </a:ext>
            </a:extLst>
          </p:cNvPr>
          <p:cNvSpPr txBox="1"/>
          <p:nvPr/>
        </p:nvSpPr>
        <p:spPr>
          <a:xfrm>
            <a:off x="5354671" y="4853810"/>
            <a:ext cx="1345240" cy="584775"/>
          </a:xfrm>
          <a:prstGeom prst="rect">
            <a:avLst/>
          </a:prstGeom>
          <a:noFill/>
        </p:spPr>
        <p:txBody>
          <a:bodyPr wrap="none" rtlCol="0">
            <a:spAutoFit/>
          </a:bodyPr>
          <a:lstStyle/>
          <a:p>
            <a:r>
              <a:rPr lang="en-US" altLang="zh-TW" sz="3200" dirty="0">
                <a:solidFill>
                  <a:schemeClr val="tx1">
                    <a:lumMod val="75000"/>
                    <a:lumOff val="25000"/>
                  </a:schemeClr>
                </a:solidFill>
                <a:latin typeface="Segoe UI Black" panose="020B0A02040204020203" pitchFamily="34" charset="0"/>
                <a:ea typeface="Segoe UI Black" panose="020B0A02040204020203" pitchFamily="34" charset="0"/>
              </a:rPr>
              <a:t>ADBC</a:t>
            </a:r>
            <a:endParaRPr lang="zh-TW" altLang="en-US" sz="3200" dirty="0">
              <a:solidFill>
                <a:schemeClr val="tx1">
                  <a:lumMod val="75000"/>
                  <a:lumOff val="25000"/>
                </a:schemeClr>
              </a:solidFill>
              <a:latin typeface="Segoe UI Black" panose="020B0A02040204020203" pitchFamily="34" charset="0"/>
            </a:endParaRPr>
          </a:p>
        </p:txBody>
      </p:sp>
      <p:sp>
        <p:nvSpPr>
          <p:cNvPr id="14" name="矩形 13">
            <a:extLst>
              <a:ext uri="{FF2B5EF4-FFF2-40B4-BE49-F238E27FC236}">
                <a16:creationId xmlns:a16="http://schemas.microsoft.com/office/drawing/2014/main" id="{16D36739-AC74-A2F1-2D97-E6CDA788EA9C}"/>
              </a:ext>
            </a:extLst>
          </p:cNvPr>
          <p:cNvSpPr/>
          <p:nvPr/>
        </p:nvSpPr>
        <p:spPr bwMode="auto">
          <a:xfrm>
            <a:off x="9225620" y="3271127"/>
            <a:ext cx="1279003" cy="1220949"/>
          </a:xfrm>
          <a:prstGeom prst="rect">
            <a:avLst/>
          </a:prstGeom>
          <a:solidFill>
            <a:srgbClr val="2E3E9E"/>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fontAlgn="base">
              <a:lnSpc>
                <a:spcPct val="90000"/>
              </a:lnSpc>
              <a:spcBef>
                <a:spcPct val="0"/>
              </a:spcBef>
              <a:spcAft>
                <a:spcPct val="0"/>
              </a:spcAft>
            </a:pPr>
            <a:endParaRPr lang="zh-TW" altLang="en-US" sz="3000">
              <a:solidFill>
                <a:schemeClr val="hlink"/>
              </a:solidFill>
              <a:latin typeface="Arial" pitchFamily="34" charset="0"/>
            </a:endParaRPr>
          </a:p>
        </p:txBody>
      </p:sp>
      <p:sp>
        <p:nvSpPr>
          <p:cNvPr id="15" name="文字方塊 14">
            <a:extLst>
              <a:ext uri="{FF2B5EF4-FFF2-40B4-BE49-F238E27FC236}">
                <a16:creationId xmlns:a16="http://schemas.microsoft.com/office/drawing/2014/main" id="{179E40C3-B68D-9829-D841-A27AF681F3F3}"/>
              </a:ext>
            </a:extLst>
          </p:cNvPr>
          <p:cNvSpPr txBox="1"/>
          <p:nvPr/>
        </p:nvSpPr>
        <p:spPr>
          <a:xfrm>
            <a:off x="8310930" y="4853810"/>
            <a:ext cx="3155031" cy="584775"/>
          </a:xfrm>
          <a:prstGeom prst="rect">
            <a:avLst/>
          </a:prstGeom>
          <a:noFill/>
        </p:spPr>
        <p:txBody>
          <a:bodyPr wrap="none" rtlCol="0">
            <a:spAutoFit/>
          </a:bodyPr>
          <a:lstStyle>
            <a:defPPr>
              <a:defRPr lang="en-US"/>
            </a:defPPr>
            <a:lvl1pPr>
              <a:defRPr sz="3200">
                <a:solidFill>
                  <a:schemeClr val="tx1">
                    <a:lumMod val="75000"/>
                    <a:lumOff val="25000"/>
                  </a:schemeClr>
                </a:solidFill>
                <a:latin typeface="Segoe UI Black" panose="020B0A02040204020203" pitchFamily="34" charset="0"/>
                <a:ea typeface="Segoe UI Black" panose="020B0A02040204020203" pitchFamily="34" charset="0"/>
              </a:defRPr>
            </a:lvl1pPr>
          </a:lstStyle>
          <a:p>
            <a:r>
              <a:rPr lang="en-US" altLang="zh-TW" dirty="0"/>
              <a:t>New Open SQL</a:t>
            </a:r>
            <a:endParaRPr lang="zh-TW" altLang="en-US" dirty="0"/>
          </a:p>
        </p:txBody>
      </p:sp>
      <p:sp>
        <p:nvSpPr>
          <p:cNvPr id="16" name="文字方塊 15">
            <a:extLst>
              <a:ext uri="{FF2B5EF4-FFF2-40B4-BE49-F238E27FC236}">
                <a16:creationId xmlns:a16="http://schemas.microsoft.com/office/drawing/2014/main" id="{53E68DB8-ED13-7558-43EF-398B46B3E53A}"/>
              </a:ext>
            </a:extLst>
          </p:cNvPr>
          <p:cNvSpPr txBox="1"/>
          <p:nvPr/>
        </p:nvSpPr>
        <p:spPr>
          <a:xfrm>
            <a:off x="1764167" y="3466102"/>
            <a:ext cx="906017" cy="830997"/>
          </a:xfrm>
          <a:prstGeom prst="rect">
            <a:avLst/>
          </a:prstGeom>
          <a:noFill/>
        </p:spPr>
        <p:txBody>
          <a:bodyPr wrap="none" rtlCol="0">
            <a:spAutoFit/>
          </a:bodyPr>
          <a:lstStyle/>
          <a:p>
            <a:r>
              <a:rPr lang="en-US" altLang="zh-TW" sz="4800" dirty="0">
                <a:solidFill>
                  <a:schemeClr val="accent1">
                    <a:lumMod val="40000"/>
                    <a:lumOff val="60000"/>
                  </a:schemeClr>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01</a:t>
            </a:r>
            <a:endParaRPr lang="zh-TW" altLang="en-US" sz="4800" dirty="0">
              <a:solidFill>
                <a:schemeClr val="accent1">
                  <a:lumMod val="40000"/>
                  <a:lumOff val="60000"/>
                </a:schemeClr>
              </a:solidFill>
              <a:latin typeface="Cascadia Code ExtraLight" panose="020B0609020000020004" pitchFamily="49" charset="0"/>
              <a:cs typeface="Cascadia Code ExtraLight" panose="020B0609020000020004" pitchFamily="49" charset="0"/>
            </a:endParaRPr>
          </a:p>
        </p:txBody>
      </p:sp>
      <p:sp>
        <p:nvSpPr>
          <p:cNvPr id="17" name="文字方塊 16">
            <a:extLst>
              <a:ext uri="{FF2B5EF4-FFF2-40B4-BE49-F238E27FC236}">
                <a16:creationId xmlns:a16="http://schemas.microsoft.com/office/drawing/2014/main" id="{79CA9806-928A-8ADF-D1AC-DF65B9C8DFB0}"/>
              </a:ext>
            </a:extLst>
          </p:cNvPr>
          <p:cNvSpPr txBox="1"/>
          <p:nvPr/>
        </p:nvSpPr>
        <p:spPr>
          <a:xfrm>
            <a:off x="5550957" y="3466102"/>
            <a:ext cx="906017" cy="830997"/>
          </a:xfrm>
          <a:prstGeom prst="rect">
            <a:avLst/>
          </a:prstGeom>
          <a:noFill/>
        </p:spPr>
        <p:txBody>
          <a:bodyPr wrap="none" rtlCol="0">
            <a:spAutoFit/>
          </a:bodyPr>
          <a:lstStyle/>
          <a:p>
            <a:r>
              <a:rPr lang="en-US" altLang="zh-TW" sz="4800" dirty="0">
                <a:solidFill>
                  <a:schemeClr val="accent1">
                    <a:lumMod val="40000"/>
                    <a:lumOff val="60000"/>
                  </a:schemeClr>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02</a:t>
            </a:r>
            <a:endParaRPr lang="zh-TW" altLang="en-US" sz="4800" dirty="0">
              <a:solidFill>
                <a:schemeClr val="accent1">
                  <a:lumMod val="40000"/>
                  <a:lumOff val="60000"/>
                </a:schemeClr>
              </a:solidFill>
              <a:latin typeface="Cascadia Code ExtraLight" panose="020B0609020000020004" pitchFamily="49" charset="0"/>
              <a:cs typeface="Cascadia Code ExtraLight" panose="020B0609020000020004" pitchFamily="49" charset="0"/>
            </a:endParaRPr>
          </a:p>
        </p:txBody>
      </p:sp>
      <p:sp>
        <p:nvSpPr>
          <p:cNvPr id="18" name="文字方塊 17">
            <a:extLst>
              <a:ext uri="{FF2B5EF4-FFF2-40B4-BE49-F238E27FC236}">
                <a16:creationId xmlns:a16="http://schemas.microsoft.com/office/drawing/2014/main" id="{27E2D929-9C6A-1261-5CD5-8F3E93BA40E8}"/>
              </a:ext>
            </a:extLst>
          </p:cNvPr>
          <p:cNvSpPr txBox="1"/>
          <p:nvPr/>
        </p:nvSpPr>
        <p:spPr>
          <a:xfrm>
            <a:off x="9435436" y="3466102"/>
            <a:ext cx="906017" cy="830997"/>
          </a:xfrm>
          <a:prstGeom prst="rect">
            <a:avLst/>
          </a:prstGeom>
          <a:noFill/>
        </p:spPr>
        <p:txBody>
          <a:bodyPr wrap="none" rtlCol="0">
            <a:spAutoFit/>
          </a:bodyPr>
          <a:lstStyle/>
          <a:p>
            <a:r>
              <a:rPr lang="en-US" altLang="zh-TW" sz="4800" dirty="0">
                <a:solidFill>
                  <a:schemeClr val="accent1">
                    <a:lumMod val="40000"/>
                    <a:lumOff val="60000"/>
                  </a:schemeClr>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03</a:t>
            </a:r>
            <a:endParaRPr lang="zh-TW" altLang="en-US" sz="4800" dirty="0">
              <a:solidFill>
                <a:schemeClr val="accent1">
                  <a:lumMod val="40000"/>
                  <a:lumOff val="60000"/>
                </a:schemeClr>
              </a:solidFill>
              <a:latin typeface="Cascadia Code ExtraLight" panose="020B0609020000020004" pitchFamily="49" charset="0"/>
              <a:cs typeface="Cascadia Code ExtraLight" panose="020B0609020000020004" pitchFamily="49" charset="0"/>
            </a:endParaRPr>
          </a:p>
        </p:txBody>
      </p:sp>
    </p:spTree>
    <p:extLst>
      <p:ext uri="{BB962C8B-B14F-4D97-AF65-F5344CB8AC3E}">
        <p14:creationId xmlns:p14="http://schemas.microsoft.com/office/powerpoint/2010/main" val="1269825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圓角 6">
            <a:extLst>
              <a:ext uri="{FF2B5EF4-FFF2-40B4-BE49-F238E27FC236}">
                <a16:creationId xmlns:a16="http://schemas.microsoft.com/office/drawing/2014/main" id="{22987412-5BC9-17C3-A039-B3C5ADC7C85A}"/>
              </a:ext>
            </a:extLst>
          </p:cNvPr>
          <p:cNvSpPr/>
          <p:nvPr/>
        </p:nvSpPr>
        <p:spPr bwMode="auto">
          <a:xfrm>
            <a:off x="398477" y="888461"/>
            <a:ext cx="11436842" cy="3981348"/>
          </a:xfrm>
          <a:prstGeom prst="roundRect">
            <a:avLst>
              <a:gd name="adj" fmla="val 4061"/>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86E7467E-210A-C197-A02F-EE98C4F671C6}"/>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20</a:t>
            </a:fld>
            <a:endParaRPr lang="en-US" altLang="en-US">
              <a:solidFill>
                <a:srgbClr val="000000"/>
              </a:solidFill>
            </a:endParaRPr>
          </a:p>
        </p:txBody>
      </p:sp>
      <p:sp>
        <p:nvSpPr>
          <p:cNvPr id="4" name="文字方塊 3">
            <a:extLst>
              <a:ext uri="{FF2B5EF4-FFF2-40B4-BE49-F238E27FC236}">
                <a16:creationId xmlns:a16="http://schemas.microsoft.com/office/drawing/2014/main" id="{2A71087F-8ED4-9296-23CD-332D4828DAF6}"/>
              </a:ext>
            </a:extLst>
          </p:cNvPr>
          <p:cNvSpPr txBox="1"/>
          <p:nvPr/>
        </p:nvSpPr>
        <p:spPr>
          <a:xfrm>
            <a:off x="360727" y="0"/>
            <a:ext cx="11474592"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Preparing the Query </a:t>
            </a:r>
            <a:endParaRPr lang="zh-TW" altLang="en-US" dirty="0"/>
          </a:p>
        </p:txBody>
      </p:sp>
      <p:sp>
        <p:nvSpPr>
          <p:cNvPr id="6" name="文字方塊 5">
            <a:extLst>
              <a:ext uri="{FF2B5EF4-FFF2-40B4-BE49-F238E27FC236}">
                <a16:creationId xmlns:a16="http://schemas.microsoft.com/office/drawing/2014/main" id="{89F5BBDB-E51C-826D-3A8A-392E672F1DF6}"/>
              </a:ext>
            </a:extLst>
          </p:cNvPr>
          <p:cNvSpPr txBox="1"/>
          <p:nvPr/>
        </p:nvSpPr>
        <p:spPr>
          <a:xfrm>
            <a:off x="566258" y="1085545"/>
            <a:ext cx="10784048" cy="3477875"/>
          </a:xfrm>
          <a:prstGeom prst="rect">
            <a:avLst/>
          </a:prstGeom>
          <a:noFill/>
        </p:spPr>
        <p:txBody>
          <a:bodyPr wrap="square">
            <a:spAutoFit/>
          </a:bodyPr>
          <a:lstStyle/>
          <a:p>
            <a:r>
              <a:rPr lang="en-US" altLang="zh-TW" sz="2200" b="0" i="0" u="none" strike="noStrike" baseline="0" dirty="0">
                <a:solidFill>
                  <a:srgbClr val="339933"/>
                </a:solidFill>
              </a:rPr>
              <a:t>*Convert selection option to a where clause string </a:t>
            </a:r>
          </a:p>
          <a:p>
            <a:endParaRPr lang="en-US" altLang="zh-TW" sz="2200" b="0" i="0" u="none" strike="noStrike" baseline="0" dirty="0">
              <a:solidFill>
                <a:srgbClr val="12902D"/>
              </a:solidFill>
            </a:endParaRPr>
          </a:p>
          <a:p>
            <a:r>
              <a:rPr lang="en-US" altLang="zh-TW" sz="2200" b="0" i="0" u="none" strike="noStrike" baseline="0" dirty="0">
                <a:solidFill>
                  <a:schemeClr val="tx1">
                    <a:lumMod val="75000"/>
                    <a:lumOff val="25000"/>
                  </a:schemeClr>
                </a:solidFill>
              </a:rPr>
              <a:t>DATA</a:t>
            </a:r>
            <a:r>
              <a:rPr lang="en-US" altLang="zh-TW" sz="2200" b="0" i="0" u="none" strike="noStrike" baseline="0" dirty="0">
                <a:solidFill>
                  <a:srgbClr val="000000"/>
                </a:solidFill>
              </a:rPr>
              <a:t>(</a:t>
            </a:r>
            <a:r>
              <a:rPr lang="en-US" altLang="zh-TW" sz="2200" b="0" i="0" u="none" strike="noStrike" baseline="0" dirty="0" err="1">
                <a:solidFill>
                  <a:srgbClr val="000000"/>
                </a:solidFill>
              </a:rPr>
              <a:t>lo_seltab</a:t>
            </a:r>
            <a:r>
              <a:rPr lang="en-US" altLang="zh-TW" sz="2200" b="0" i="0" u="none" strike="noStrike" baseline="0" dirty="0">
                <a:solidFill>
                  <a:srgbClr val="000000"/>
                </a:solidFill>
              </a:rPr>
              <a:t>) = </a:t>
            </a:r>
            <a:r>
              <a:rPr lang="en-US" altLang="zh-TW" sz="2200" b="0" i="0" u="none" strike="noStrike" baseline="0" dirty="0" err="1">
                <a:solidFill>
                  <a:srgbClr val="000000"/>
                </a:solidFill>
              </a:rPr>
              <a:t>cl_lib_seltab</a:t>
            </a:r>
            <a:r>
              <a:rPr lang="en-US" altLang="zh-TW" sz="2200" b="0" i="0" u="none" strike="noStrike" baseline="0" dirty="0">
                <a:solidFill>
                  <a:srgbClr val="000000"/>
                </a:solidFill>
              </a:rPr>
              <a:t>=&gt;new( </a:t>
            </a:r>
            <a:r>
              <a:rPr lang="en-US" altLang="zh-TW" sz="2200" b="0" i="0" u="none" strike="noStrike" baseline="0" dirty="0" err="1">
                <a:solidFill>
                  <a:srgbClr val="000000"/>
                </a:solidFill>
              </a:rPr>
              <a:t>it_sel</a:t>
            </a:r>
            <a:r>
              <a:rPr lang="en-US" altLang="zh-TW" sz="2200" b="0" i="0" u="none" strike="noStrike" baseline="0" dirty="0">
                <a:solidFill>
                  <a:srgbClr val="000000"/>
                </a:solidFill>
              </a:rPr>
              <a:t> = </a:t>
            </a:r>
            <a:r>
              <a:rPr lang="en-US" altLang="zh-TW" sz="2200" b="0" i="0" u="none" strike="noStrike" baseline="0" dirty="0" err="1">
                <a:solidFill>
                  <a:srgbClr val="000000"/>
                </a:solidFill>
              </a:rPr>
              <a:t>s_carrid</a:t>
            </a:r>
            <a:r>
              <a:rPr lang="en-US" altLang="zh-TW" sz="2200" b="0" i="0" u="none" strike="noStrike" baseline="0" dirty="0">
                <a:solidFill>
                  <a:srgbClr val="000000"/>
                </a:solidFill>
              </a:rPr>
              <a:t>[] ). </a:t>
            </a:r>
          </a:p>
          <a:p>
            <a:r>
              <a:rPr lang="en-US" altLang="zh-TW" sz="2200" b="0" i="0" u="none" strike="noStrike" baseline="0" dirty="0">
                <a:solidFill>
                  <a:schemeClr val="tx1">
                    <a:lumMod val="75000"/>
                    <a:lumOff val="25000"/>
                  </a:schemeClr>
                </a:solidFill>
              </a:rPr>
              <a:t>DATA</a:t>
            </a:r>
            <a:r>
              <a:rPr lang="en-US" altLang="zh-TW" sz="2200" b="0" i="0" u="none" strike="noStrike" baseline="0" dirty="0">
                <a:solidFill>
                  <a:srgbClr val="000000"/>
                </a:solidFill>
              </a:rPr>
              <a:t>(</a:t>
            </a:r>
            <a:r>
              <a:rPr lang="en-US" altLang="zh-TW" sz="2200" b="0" i="0" u="none" strike="noStrike" baseline="0" dirty="0" err="1">
                <a:solidFill>
                  <a:srgbClr val="000000"/>
                </a:solidFill>
              </a:rPr>
              <a:t>lv_where_clause_sel</a:t>
            </a:r>
            <a:r>
              <a:rPr lang="en-US" altLang="zh-TW" sz="2200" b="0" i="0" u="none" strike="noStrike" baseline="0" dirty="0">
                <a:solidFill>
                  <a:srgbClr val="000000"/>
                </a:solidFill>
              </a:rPr>
              <a:t>) = </a:t>
            </a:r>
            <a:r>
              <a:rPr lang="en-US" altLang="zh-TW" sz="2200" b="0" i="0" u="none" strike="noStrike" baseline="0" dirty="0" err="1">
                <a:solidFill>
                  <a:srgbClr val="000000"/>
                </a:solidFill>
              </a:rPr>
              <a:t>lo_seltab</a:t>
            </a:r>
            <a:r>
              <a:rPr lang="en-US" altLang="zh-TW" sz="2200" b="0" i="0" u="none" strike="noStrike" baseline="0" dirty="0">
                <a:solidFill>
                  <a:srgbClr val="000000"/>
                </a:solidFill>
              </a:rPr>
              <a:t>-&gt;</a:t>
            </a:r>
            <a:r>
              <a:rPr lang="en-US" altLang="zh-TW" sz="2200" b="0" i="0" u="none" strike="noStrike" baseline="0" dirty="0" err="1">
                <a:solidFill>
                  <a:srgbClr val="000000"/>
                </a:solidFill>
              </a:rPr>
              <a:t>sql_where_condition</a:t>
            </a:r>
            <a:r>
              <a:rPr lang="en-US" altLang="zh-TW" sz="2200" b="0" i="0" u="none" strike="noStrike" baseline="0" dirty="0">
                <a:solidFill>
                  <a:srgbClr val="000000"/>
                </a:solidFill>
              </a:rPr>
              <a:t>( </a:t>
            </a:r>
            <a:r>
              <a:rPr lang="en-US" altLang="zh-TW" sz="2200" b="0" i="0" u="none" strike="noStrike" baseline="0" dirty="0" err="1">
                <a:solidFill>
                  <a:srgbClr val="000000"/>
                </a:solidFill>
              </a:rPr>
              <a:t>iv_field</a:t>
            </a:r>
            <a:r>
              <a:rPr lang="en-US" altLang="zh-TW" sz="2200" b="0" i="0" u="none" strike="noStrike" baseline="0" dirty="0">
                <a:solidFill>
                  <a:srgbClr val="000000"/>
                </a:solidFill>
              </a:rPr>
              <a:t> = </a:t>
            </a:r>
            <a:r>
              <a:rPr lang="en-US" altLang="zh-TW" sz="2200" b="0" i="0" u="none" strike="noStrike" baseline="0" dirty="0">
                <a:solidFill>
                  <a:srgbClr val="CC080D"/>
                </a:solidFill>
              </a:rPr>
              <a:t>'CARRID' </a:t>
            </a:r>
            <a:r>
              <a:rPr lang="en-US" altLang="zh-TW" sz="2200" b="0" i="0" u="none" strike="noStrike" baseline="0" dirty="0">
                <a:solidFill>
                  <a:srgbClr val="000000"/>
                </a:solidFill>
              </a:rPr>
              <a:t>). </a:t>
            </a:r>
          </a:p>
          <a:p>
            <a:endParaRPr lang="en-US" altLang="zh-TW" sz="2200" b="0" i="0" u="none" strike="noStrike" baseline="0" dirty="0">
              <a:solidFill>
                <a:srgbClr val="000000"/>
              </a:solidFill>
            </a:endParaRPr>
          </a:p>
          <a:p>
            <a:r>
              <a:rPr lang="en-US" altLang="zh-TW" sz="2200" b="1" i="0" u="none" strike="noStrike" baseline="0" dirty="0" err="1">
                <a:solidFill>
                  <a:srgbClr val="1E3AF8"/>
                </a:solidFill>
              </a:rPr>
              <a:t>lv_statement</a:t>
            </a:r>
            <a:r>
              <a:rPr lang="en-US" altLang="zh-TW" sz="2200" b="1" i="0" u="none" strike="noStrike" baseline="0" dirty="0">
                <a:solidFill>
                  <a:srgbClr val="1E3AF8"/>
                </a:solidFill>
              </a:rPr>
              <a:t> </a:t>
            </a:r>
            <a:r>
              <a:rPr lang="en-US" altLang="zh-TW" sz="2200" b="0" i="0" u="none" strike="noStrike" baseline="0" dirty="0">
                <a:solidFill>
                  <a:srgbClr val="000000"/>
                </a:solidFill>
              </a:rPr>
              <a:t>= | </a:t>
            </a:r>
            <a:r>
              <a:rPr lang="en-US" altLang="zh-TW" sz="2200" b="0" i="0" u="none" strike="noStrike" baseline="0" dirty="0">
                <a:solidFill>
                  <a:srgbClr val="2F609A"/>
                </a:solidFill>
              </a:rPr>
              <a:t>SELECT </a:t>
            </a:r>
            <a:r>
              <a:rPr lang="en-US" altLang="zh-TW" sz="2200" b="0" i="0" u="none" strike="noStrike" baseline="0" dirty="0">
                <a:solidFill>
                  <a:srgbClr val="000000"/>
                </a:solidFill>
              </a:rPr>
              <a:t>| </a:t>
            </a:r>
          </a:p>
          <a:p>
            <a:r>
              <a:rPr lang="en-US" altLang="zh-TW" sz="2200" dirty="0">
                <a:solidFill>
                  <a:srgbClr val="000000"/>
                </a:solidFill>
              </a:rPr>
              <a:t>                    </a:t>
            </a:r>
            <a:r>
              <a:rPr lang="en-US" altLang="zh-TW" sz="2200" b="0" i="0" u="none" strike="noStrike" baseline="0" dirty="0">
                <a:solidFill>
                  <a:srgbClr val="000000"/>
                </a:solidFill>
              </a:rPr>
              <a:t>&amp;&amp; |</a:t>
            </a:r>
            <a:r>
              <a:rPr lang="en-US" altLang="zh-TW" sz="2200" b="0" i="0" u="none" strike="noStrike" baseline="0" dirty="0" err="1">
                <a:solidFill>
                  <a:srgbClr val="000000"/>
                </a:solidFill>
              </a:rPr>
              <a:t>carrid</a:t>
            </a:r>
            <a:r>
              <a:rPr lang="en-US" altLang="zh-TW" sz="2200" b="0" i="0" u="none" strike="noStrike" baseline="0" dirty="0">
                <a:solidFill>
                  <a:srgbClr val="000000"/>
                </a:solidFill>
              </a:rPr>
              <a:t>,| &amp;&amp; |</a:t>
            </a:r>
            <a:r>
              <a:rPr lang="en-US" altLang="zh-TW" sz="2200" b="0" i="0" u="none" strike="noStrike" baseline="0" dirty="0" err="1">
                <a:solidFill>
                  <a:srgbClr val="000000"/>
                </a:solidFill>
              </a:rPr>
              <a:t>connid</a:t>
            </a:r>
            <a:r>
              <a:rPr lang="en-US" altLang="zh-TW" sz="2200" b="0" i="0" u="none" strike="noStrike" baseline="0" dirty="0">
                <a:solidFill>
                  <a:srgbClr val="000000"/>
                </a:solidFill>
              </a:rPr>
              <a:t>,| &amp;&amp; |</a:t>
            </a:r>
            <a:r>
              <a:rPr lang="en-US" altLang="zh-TW" sz="2200" b="0" i="0" u="none" strike="noStrike" baseline="0" dirty="0" err="1">
                <a:solidFill>
                  <a:srgbClr val="000000"/>
                </a:solidFill>
              </a:rPr>
              <a:t>fldate</a:t>
            </a:r>
            <a:r>
              <a:rPr lang="en-US" altLang="zh-TW" sz="2200" b="0" i="0" u="none" strike="noStrike" baseline="0" dirty="0">
                <a:solidFill>
                  <a:srgbClr val="000000"/>
                </a:solidFill>
              </a:rPr>
              <a:t>,| &amp;&amp; |price,| &amp;&amp; |currency| </a:t>
            </a:r>
          </a:p>
          <a:p>
            <a:r>
              <a:rPr lang="en-US" altLang="zh-TW" sz="2200" b="0" i="0" u="none" strike="noStrike" baseline="0" dirty="0">
                <a:solidFill>
                  <a:srgbClr val="000000"/>
                </a:solidFill>
              </a:rPr>
              <a:t>                    &amp;&amp; |</a:t>
            </a:r>
            <a:r>
              <a:rPr lang="en-US" altLang="zh-TW" sz="2200" b="0" i="0" u="none" strike="noStrike" baseline="0" dirty="0">
                <a:solidFill>
                  <a:srgbClr val="2F609A"/>
                </a:solidFill>
              </a:rPr>
              <a:t>FROM </a:t>
            </a:r>
            <a:r>
              <a:rPr lang="en-US" altLang="zh-TW" sz="2200" b="0" i="0" u="none" strike="noStrike" baseline="0" dirty="0" err="1">
                <a:solidFill>
                  <a:srgbClr val="000000"/>
                </a:solidFill>
              </a:rPr>
              <a:t>sflight</a:t>
            </a:r>
            <a:r>
              <a:rPr lang="en-US" altLang="zh-TW" sz="2200" b="0" i="0" u="none" strike="noStrike" baseline="0" dirty="0">
                <a:solidFill>
                  <a:srgbClr val="000000"/>
                </a:solidFill>
              </a:rPr>
              <a:t>| </a:t>
            </a:r>
          </a:p>
          <a:p>
            <a:r>
              <a:rPr lang="en-US" altLang="zh-TW" sz="2200" b="0" i="0" u="none" strike="noStrike" baseline="0" dirty="0">
                <a:solidFill>
                  <a:srgbClr val="000000"/>
                </a:solidFill>
              </a:rPr>
              <a:t>                    &amp;&amp; |</a:t>
            </a:r>
            <a:r>
              <a:rPr lang="en-US" altLang="zh-TW" sz="2200" b="0" i="0" u="none" strike="noStrike" baseline="0" dirty="0">
                <a:solidFill>
                  <a:srgbClr val="2F609A"/>
                </a:solidFill>
              </a:rPr>
              <a:t>WHERE </a:t>
            </a:r>
            <a:r>
              <a:rPr lang="en-US" altLang="zh-TW" sz="2200" b="0" i="0" u="none" strike="noStrike" baseline="0" dirty="0" err="1">
                <a:solidFill>
                  <a:srgbClr val="000000"/>
                </a:solidFill>
              </a:rPr>
              <a:t>mandt</a:t>
            </a:r>
            <a:r>
              <a:rPr lang="en-US" altLang="zh-TW" sz="2200" b="0" i="0" u="none" strike="noStrike" baseline="0" dirty="0">
                <a:solidFill>
                  <a:srgbClr val="000000"/>
                </a:solidFill>
              </a:rPr>
              <a:t> = </a:t>
            </a:r>
            <a:r>
              <a:rPr lang="en-US" altLang="zh-TW" sz="2200" b="0" i="0" u="none" strike="noStrike" baseline="0" dirty="0">
                <a:solidFill>
                  <a:srgbClr val="CC080D"/>
                </a:solidFill>
              </a:rPr>
              <a:t>'{ </a:t>
            </a:r>
            <a:r>
              <a:rPr lang="en-US" altLang="zh-TW" sz="2200" b="0" i="0" u="none" strike="noStrike" baseline="0" dirty="0" err="1">
                <a:solidFill>
                  <a:srgbClr val="CC080D"/>
                </a:solidFill>
              </a:rPr>
              <a:t>sy-mandt</a:t>
            </a:r>
            <a:r>
              <a:rPr lang="en-US" altLang="zh-TW" sz="2200" b="0" i="0" u="none" strike="noStrike" baseline="0" dirty="0">
                <a:solidFill>
                  <a:srgbClr val="CC080D"/>
                </a:solidFill>
              </a:rPr>
              <a:t> }’</a:t>
            </a:r>
            <a:r>
              <a:rPr lang="en-US" altLang="zh-TW" sz="2200" b="0" i="0" u="none" strike="noStrike" baseline="0" dirty="0">
                <a:solidFill>
                  <a:srgbClr val="000000"/>
                </a:solidFill>
              </a:rPr>
              <a:t>| </a:t>
            </a:r>
          </a:p>
          <a:p>
            <a:r>
              <a:rPr lang="en-US" altLang="zh-TW" sz="2200" b="0" i="0" u="none" strike="noStrike" baseline="0" dirty="0">
                <a:solidFill>
                  <a:srgbClr val="000000"/>
                </a:solidFill>
              </a:rPr>
              <a:t>                    &amp;&amp; |</a:t>
            </a:r>
            <a:r>
              <a:rPr lang="en-US" altLang="zh-TW" sz="2200" b="0" i="0" u="none" strike="noStrike" baseline="0" dirty="0">
                <a:solidFill>
                  <a:srgbClr val="2F609A"/>
                </a:solidFill>
              </a:rPr>
              <a:t>AND </a:t>
            </a:r>
            <a:r>
              <a:rPr lang="en-US" altLang="zh-TW" sz="2200" b="0" i="0" u="none" strike="noStrike" baseline="0" dirty="0">
                <a:solidFill>
                  <a:srgbClr val="CC080D"/>
                </a:solidFill>
              </a:rPr>
              <a:t>'{ </a:t>
            </a:r>
            <a:r>
              <a:rPr lang="en-US" altLang="zh-TW" sz="2200" b="0" i="0" u="none" strike="noStrike" baseline="0" dirty="0" err="1">
                <a:solidFill>
                  <a:srgbClr val="CC080D"/>
                </a:solidFill>
              </a:rPr>
              <a:t>lv_where_clause_sel</a:t>
            </a:r>
            <a:r>
              <a:rPr lang="en-US" altLang="zh-TW" sz="2200" b="0" i="0" u="none" strike="noStrike" baseline="0" dirty="0">
                <a:solidFill>
                  <a:srgbClr val="CC080D"/>
                </a:solidFill>
              </a:rPr>
              <a:t> }'</a:t>
            </a:r>
            <a:r>
              <a:rPr lang="en-US" altLang="zh-TW" sz="2200" b="0" i="0" u="none" strike="noStrike" baseline="0" dirty="0">
                <a:solidFill>
                  <a:srgbClr val="000000"/>
                </a:solidFill>
              </a:rPr>
              <a:t>|. </a:t>
            </a:r>
            <a:endParaRPr lang="zh-TW" altLang="en-US" sz="2200" dirty="0"/>
          </a:p>
        </p:txBody>
      </p:sp>
      <p:sp>
        <p:nvSpPr>
          <p:cNvPr id="3" name="文字方塊 2">
            <a:extLst>
              <a:ext uri="{FF2B5EF4-FFF2-40B4-BE49-F238E27FC236}">
                <a16:creationId xmlns:a16="http://schemas.microsoft.com/office/drawing/2014/main" id="{8F054B82-77BF-BE14-3C86-21C8A6EE26EB}"/>
              </a:ext>
            </a:extLst>
          </p:cNvPr>
          <p:cNvSpPr txBox="1"/>
          <p:nvPr/>
        </p:nvSpPr>
        <p:spPr>
          <a:xfrm rot="20219036">
            <a:off x="7982001" y="4841727"/>
            <a:ext cx="4303052" cy="400110"/>
          </a:xfrm>
          <a:prstGeom prst="rect">
            <a:avLst/>
          </a:prstGeom>
          <a:noFill/>
        </p:spPr>
        <p:txBody>
          <a:bodyPr wrap="square" rtlCol="0">
            <a:spAutoFit/>
          </a:bodyPr>
          <a:lstStyle/>
          <a:p>
            <a:r>
              <a:rPr kumimoji="1" lang="zh-TW" altLang="en-US" sz="2000" dirty="0">
                <a:solidFill>
                  <a:srgbClr val="FF0000"/>
                </a:solidFill>
              </a:rPr>
              <a:t>說明時，請從設計原理方向介紹！</a:t>
            </a:r>
          </a:p>
        </p:txBody>
      </p:sp>
    </p:spTree>
    <p:extLst>
      <p:ext uri="{BB962C8B-B14F-4D97-AF65-F5344CB8AC3E}">
        <p14:creationId xmlns:p14="http://schemas.microsoft.com/office/powerpoint/2010/main" val="2116900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圓角 6">
            <a:extLst>
              <a:ext uri="{FF2B5EF4-FFF2-40B4-BE49-F238E27FC236}">
                <a16:creationId xmlns:a16="http://schemas.microsoft.com/office/drawing/2014/main" id="{779B6EDD-2B06-B318-D19B-D7AB8E0BBF5A}"/>
              </a:ext>
            </a:extLst>
          </p:cNvPr>
          <p:cNvSpPr/>
          <p:nvPr/>
        </p:nvSpPr>
        <p:spPr bwMode="auto">
          <a:xfrm>
            <a:off x="398477" y="888460"/>
            <a:ext cx="11436842" cy="4862193"/>
          </a:xfrm>
          <a:prstGeom prst="roundRect">
            <a:avLst>
              <a:gd name="adj" fmla="val 4061"/>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EF3FD04D-7180-B6B4-0DF2-F3245F76D361}"/>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21</a:t>
            </a:fld>
            <a:endParaRPr lang="en-US" altLang="en-US">
              <a:solidFill>
                <a:srgbClr val="000000"/>
              </a:solidFill>
            </a:endParaRPr>
          </a:p>
        </p:txBody>
      </p:sp>
      <p:sp>
        <p:nvSpPr>
          <p:cNvPr id="4" name="文字方塊 3">
            <a:extLst>
              <a:ext uri="{FF2B5EF4-FFF2-40B4-BE49-F238E27FC236}">
                <a16:creationId xmlns:a16="http://schemas.microsoft.com/office/drawing/2014/main" id="{205B0102-6D8E-10B4-6960-897830A068B7}"/>
              </a:ext>
            </a:extLst>
          </p:cNvPr>
          <p:cNvSpPr txBox="1"/>
          <p:nvPr/>
        </p:nvSpPr>
        <p:spPr>
          <a:xfrm>
            <a:off x="360727" y="-1887"/>
            <a:ext cx="11474592"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Executing the Query </a:t>
            </a:r>
            <a:endParaRPr lang="zh-TW" altLang="en-US" dirty="0"/>
          </a:p>
        </p:txBody>
      </p:sp>
      <p:sp>
        <p:nvSpPr>
          <p:cNvPr id="6" name="文字方塊 5">
            <a:extLst>
              <a:ext uri="{FF2B5EF4-FFF2-40B4-BE49-F238E27FC236}">
                <a16:creationId xmlns:a16="http://schemas.microsoft.com/office/drawing/2014/main" id="{8D2FB328-FF01-577E-80F5-75819C398EE4}"/>
              </a:ext>
            </a:extLst>
          </p:cNvPr>
          <p:cNvSpPr txBox="1"/>
          <p:nvPr/>
        </p:nvSpPr>
        <p:spPr>
          <a:xfrm>
            <a:off x="537094" y="992183"/>
            <a:ext cx="11617842" cy="4524315"/>
          </a:xfrm>
          <a:prstGeom prst="rect">
            <a:avLst/>
          </a:prstGeom>
          <a:noFill/>
        </p:spPr>
        <p:txBody>
          <a:bodyPr wrap="square">
            <a:spAutoFit/>
          </a:bodyPr>
          <a:lstStyle/>
          <a:p>
            <a:r>
              <a:rPr lang="en-US" altLang="zh-TW" sz="2400" b="1" i="0" u="none" strike="noStrike" baseline="0" dirty="0">
                <a:solidFill>
                  <a:schemeClr val="tx1">
                    <a:lumMod val="75000"/>
                    <a:lumOff val="25000"/>
                  </a:schemeClr>
                </a:solidFill>
              </a:rPr>
              <a:t>TRY</a:t>
            </a:r>
            <a:r>
              <a:rPr lang="en-US" altLang="zh-TW" sz="2400" b="0" i="0" u="none" strike="noStrike" baseline="0" dirty="0">
                <a:solidFill>
                  <a:srgbClr val="2F609A"/>
                </a:solidFill>
              </a:rPr>
              <a:t> </a:t>
            </a:r>
            <a:r>
              <a:rPr lang="en-US" altLang="zh-TW" sz="2400" b="0" i="0" u="none" strike="noStrike" baseline="0" dirty="0">
                <a:solidFill>
                  <a:srgbClr val="000000"/>
                </a:solidFill>
              </a:rPr>
              <a:t>. </a:t>
            </a:r>
          </a:p>
          <a:p>
            <a:r>
              <a:rPr lang="en-US" altLang="zh-TW" sz="2400" b="0" i="0" u="none" strike="noStrike" baseline="0" dirty="0">
                <a:solidFill>
                  <a:srgbClr val="339933"/>
                </a:solidFill>
              </a:rPr>
              <a:t>    *Prepare Connection </a:t>
            </a:r>
          </a:p>
          <a:p>
            <a:r>
              <a:rPr lang="en-US" altLang="zh-TW" sz="2400" b="0" i="0" u="none" strike="noStrike" baseline="0" dirty="0">
                <a:solidFill>
                  <a:srgbClr val="000000"/>
                </a:solidFill>
              </a:rPr>
              <a:t>      </a:t>
            </a:r>
            <a:r>
              <a:rPr lang="en-US" altLang="zh-TW" sz="2400" b="0" i="0" u="none" strike="noStrike" baseline="0" dirty="0" err="1">
                <a:solidFill>
                  <a:srgbClr val="000000"/>
                </a:solidFill>
              </a:rPr>
              <a:t>lo_sql_conn</a:t>
            </a:r>
            <a:r>
              <a:rPr lang="en-US" altLang="zh-TW" sz="2400" b="0" i="0" u="none" strike="noStrike" baseline="0" dirty="0">
                <a:solidFill>
                  <a:srgbClr val="000000"/>
                </a:solidFill>
              </a:rPr>
              <a:t> =</a:t>
            </a:r>
            <a:r>
              <a:rPr lang="en-US" altLang="zh-TW" sz="2400" b="0" i="0" u="none" strike="noStrike" baseline="0" dirty="0" err="1">
                <a:solidFill>
                  <a:srgbClr val="000000"/>
                </a:solidFill>
              </a:rPr>
              <a:t>cl_sql_connection</a:t>
            </a:r>
            <a:r>
              <a:rPr lang="en-US" altLang="zh-TW" sz="2400" b="0" i="0" u="none" strike="noStrike" baseline="0" dirty="0">
                <a:solidFill>
                  <a:srgbClr val="000000"/>
                </a:solidFill>
              </a:rPr>
              <a:t>=&gt;</a:t>
            </a:r>
            <a:r>
              <a:rPr lang="en-US" altLang="zh-TW" sz="2400" b="0" i="0" u="none" strike="noStrike" baseline="0" dirty="0" err="1">
                <a:solidFill>
                  <a:srgbClr val="000000"/>
                </a:solidFill>
              </a:rPr>
              <a:t>get_connection</a:t>
            </a:r>
            <a:r>
              <a:rPr lang="en-US" altLang="zh-TW" sz="2400" b="0" i="0" u="none" strike="noStrike" baseline="0" dirty="0">
                <a:solidFill>
                  <a:srgbClr val="000000"/>
                </a:solidFill>
              </a:rPr>
              <a:t>( ).</a:t>
            </a:r>
          </a:p>
          <a:p>
            <a:endParaRPr lang="en-US" altLang="zh-TW" sz="2400" b="0" i="0" u="none" strike="noStrike" baseline="0" dirty="0">
              <a:solidFill>
                <a:srgbClr val="000000"/>
              </a:solidFill>
            </a:endParaRPr>
          </a:p>
          <a:p>
            <a:r>
              <a:rPr lang="en-US" altLang="zh-TW" sz="2400" b="0" i="0" u="none" strike="noStrike" baseline="0" dirty="0">
                <a:solidFill>
                  <a:srgbClr val="00B050"/>
                </a:solidFill>
              </a:rPr>
              <a:t>    </a:t>
            </a:r>
            <a:r>
              <a:rPr lang="en-US" altLang="zh-TW" sz="2400" b="0" i="0" u="none" strike="noStrike" baseline="0" dirty="0">
                <a:solidFill>
                  <a:srgbClr val="339933"/>
                </a:solidFill>
              </a:rPr>
              <a:t>*Prepare the </a:t>
            </a:r>
            <a:r>
              <a:rPr lang="en-US" altLang="zh-TW" sz="2400" b="0" i="0" u="none" strike="noStrike" baseline="0" dirty="0" err="1">
                <a:solidFill>
                  <a:srgbClr val="339933"/>
                </a:solidFill>
              </a:rPr>
              <a:t>SQLStatement</a:t>
            </a:r>
            <a:r>
              <a:rPr lang="en-US" altLang="zh-TW" sz="2400" b="0" i="0" u="none" strike="noStrike" baseline="0" dirty="0">
                <a:solidFill>
                  <a:srgbClr val="339933"/>
                </a:solidFill>
              </a:rPr>
              <a:t> </a:t>
            </a:r>
          </a:p>
          <a:p>
            <a:r>
              <a:rPr lang="en-US" altLang="zh-TW" sz="2400" b="0" i="0" u="none" strike="noStrike" baseline="0" dirty="0">
                <a:solidFill>
                  <a:srgbClr val="000000"/>
                </a:solidFill>
              </a:rPr>
              <a:t>      </a:t>
            </a:r>
            <a:r>
              <a:rPr lang="en-US" altLang="zh-TW" sz="2400" b="0" i="0" u="none" strike="noStrike" baseline="0" dirty="0" err="1">
                <a:solidFill>
                  <a:srgbClr val="000000"/>
                </a:solidFill>
              </a:rPr>
              <a:t>lo_sql_stmt</a:t>
            </a:r>
            <a:r>
              <a:rPr lang="en-US" altLang="zh-TW" sz="2400" b="0" i="0" u="none" strike="noStrike" baseline="0" dirty="0">
                <a:solidFill>
                  <a:srgbClr val="000000"/>
                </a:solidFill>
              </a:rPr>
              <a:t> =</a:t>
            </a:r>
            <a:r>
              <a:rPr lang="en-US" altLang="zh-TW" sz="2400" b="0" i="0" u="none" strike="noStrike" baseline="0" dirty="0" err="1">
                <a:solidFill>
                  <a:srgbClr val="000000"/>
                </a:solidFill>
              </a:rPr>
              <a:t>lo_sql_conn</a:t>
            </a:r>
            <a:r>
              <a:rPr lang="en-US" altLang="zh-TW" sz="2400" b="0" i="0" u="none" strike="noStrike" baseline="0" dirty="0">
                <a:solidFill>
                  <a:srgbClr val="000000"/>
                </a:solidFill>
              </a:rPr>
              <a:t>-&gt;</a:t>
            </a:r>
            <a:r>
              <a:rPr lang="en-US" altLang="zh-TW" sz="2400" b="0" i="0" u="none" strike="noStrike" baseline="0" dirty="0" err="1">
                <a:solidFill>
                  <a:srgbClr val="000000"/>
                </a:solidFill>
              </a:rPr>
              <a:t>create_statement</a:t>
            </a:r>
            <a:r>
              <a:rPr lang="en-US" altLang="zh-TW" sz="2400" b="0" i="0" u="none" strike="noStrike" baseline="0" dirty="0">
                <a:solidFill>
                  <a:srgbClr val="000000"/>
                </a:solidFill>
              </a:rPr>
              <a:t>( ). </a:t>
            </a:r>
          </a:p>
          <a:p>
            <a:endParaRPr lang="en-US" altLang="zh-TW" sz="2400" b="0" i="0" u="none" strike="noStrike" baseline="0" dirty="0">
              <a:solidFill>
                <a:srgbClr val="000000"/>
              </a:solidFill>
            </a:endParaRPr>
          </a:p>
          <a:p>
            <a:r>
              <a:rPr lang="en-US" altLang="zh-TW" sz="2400" b="0" i="0" u="none" strike="noStrike" baseline="0" dirty="0">
                <a:solidFill>
                  <a:srgbClr val="000000"/>
                </a:solidFill>
              </a:rPr>
              <a:t>      </a:t>
            </a:r>
            <a:r>
              <a:rPr lang="en-US" altLang="zh-TW" sz="2400" b="0" i="0" u="none" strike="noStrike" baseline="0" dirty="0" err="1">
                <a:solidFill>
                  <a:srgbClr val="000000"/>
                </a:solidFill>
              </a:rPr>
              <a:t>lo_sql_result</a:t>
            </a:r>
            <a:r>
              <a:rPr lang="en-US" altLang="zh-TW" sz="2400" b="0" i="0" u="none" strike="noStrike" baseline="0" dirty="0">
                <a:solidFill>
                  <a:srgbClr val="000000"/>
                </a:solidFill>
              </a:rPr>
              <a:t> =</a:t>
            </a:r>
            <a:r>
              <a:rPr lang="en-US" altLang="zh-TW" sz="2400" b="0" i="0" u="none" strike="noStrike" baseline="0" dirty="0" err="1">
                <a:solidFill>
                  <a:srgbClr val="000000"/>
                </a:solidFill>
              </a:rPr>
              <a:t>lo_sql_stmt</a:t>
            </a:r>
            <a:r>
              <a:rPr lang="en-US" altLang="zh-TW" sz="2400" b="0" i="0" u="none" strike="noStrike" baseline="0" dirty="0">
                <a:solidFill>
                  <a:srgbClr val="000000"/>
                </a:solidFill>
              </a:rPr>
              <a:t>-&gt;</a:t>
            </a:r>
            <a:r>
              <a:rPr lang="en-US" altLang="zh-TW" sz="2400" b="1" i="0" u="none" strike="noStrike" baseline="0" dirty="0" err="1">
                <a:solidFill>
                  <a:srgbClr val="1E3AF8"/>
                </a:solidFill>
              </a:rPr>
              <a:t>execute_query</a:t>
            </a:r>
            <a:r>
              <a:rPr lang="en-US" altLang="zh-TW" sz="2400" b="0" i="0" u="none" strike="noStrike" baseline="0" dirty="0">
                <a:solidFill>
                  <a:srgbClr val="000000"/>
                </a:solidFill>
              </a:rPr>
              <a:t>( </a:t>
            </a:r>
            <a:r>
              <a:rPr lang="en-US" altLang="zh-TW" sz="2400" b="0" i="0" u="none" strike="noStrike" baseline="0" dirty="0" err="1">
                <a:solidFill>
                  <a:srgbClr val="000000"/>
                </a:solidFill>
              </a:rPr>
              <a:t>lv_statement</a:t>
            </a:r>
            <a:r>
              <a:rPr lang="en-US" altLang="zh-TW" sz="2400" b="0" i="0" u="none" strike="noStrike" baseline="0" dirty="0">
                <a:solidFill>
                  <a:srgbClr val="000000"/>
                </a:solidFill>
              </a:rPr>
              <a:t>).</a:t>
            </a:r>
          </a:p>
          <a:p>
            <a:r>
              <a:rPr lang="en-US" altLang="zh-TW" sz="2400" b="0" i="0" u="none" strike="noStrike" baseline="0" dirty="0">
                <a:solidFill>
                  <a:srgbClr val="000000"/>
                </a:solidFill>
              </a:rPr>
              <a:t> </a:t>
            </a:r>
          </a:p>
          <a:p>
            <a:r>
              <a:rPr lang="en-US" altLang="zh-TW" sz="2400" b="1" i="0" u="none" strike="noStrike" baseline="0" dirty="0">
                <a:solidFill>
                  <a:schemeClr val="tx1">
                    <a:lumMod val="75000"/>
                    <a:lumOff val="25000"/>
                  </a:schemeClr>
                </a:solidFill>
              </a:rPr>
              <a:t>CATCH</a:t>
            </a:r>
            <a:r>
              <a:rPr lang="en-US" altLang="zh-TW" sz="2400" b="0" i="0" u="none" strike="noStrike" baseline="0" dirty="0">
                <a:solidFill>
                  <a:srgbClr val="2F609A"/>
                </a:solidFill>
              </a:rPr>
              <a:t> </a:t>
            </a:r>
            <a:r>
              <a:rPr lang="en-US" altLang="zh-TW" sz="2400" b="0" i="0" u="none" strike="noStrike" baseline="0" dirty="0" err="1">
                <a:solidFill>
                  <a:srgbClr val="000000"/>
                </a:solidFill>
              </a:rPr>
              <a:t>cx_sql_exception</a:t>
            </a:r>
            <a:r>
              <a:rPr lang="en-US" altLang="zh-TW" sz="2400" b="0" i="0" u="none" strike="noStrike" baseline="0" dirty="0">
                <a:solidFill>
                  <a:srgbClr val="000000"/>
                </a:solidFill>
              </a:rPr>
              <a:t> . </a:t>
            </a:r>
          </a:p>
          <a:p>
            <a:endParaRPr lang="en-US" altLang="zh-TW" sz="2400" b="0" i="0" u="none" strike="noStrike" baseline="0" dirty="0">
              <a:solidFill>
                <a:srgbClr val="000000"/>
              </a:solidFill>
            </a:endParaRPr>
          </a:p>
          <a:p>
            <a:r>
              <a:rPr lang="en-US" altLang="zh-TW" sz="2400" b="1" i="0" u="none" strike="noStrike" baseline="0" dirty="0">
                <a:solidFill>
                  <a:schemeClr val="tx1">
                    <a:lumMod val="75000"/>
                    <a:lumOff val="25000"/>
                  </a:schemeClr>
                </a:solidFill>
              </a:rPr>
              <a:t>ENDTRY</a:t>
            </a:r>
            <a:r>
              <a:rPr lang="en-US" altLang="zh-TW" sz="2400" b="0" i="0" u="none" strike="noStrike" baseline="0" dirty="0">
                <a:solidFill>
                  <a:srgbClr val="000000"/>
                </a:solidFill>
              </a:rPr>
              <a:t>. </a:t>
            </a:r>
            <a:endParaRPr lang="zh-TW" altLang="en-US" sz="2400" dirty="0"/>
          </a:p>
        </p:txBody>
      </p:sp>
      <p:sp>
        <p:nvSpPr>
          <p:cNvPr id="3" name="文字方塊 2">
            <a:extLst>
              <a:ext uri="{FF2B5EF4-FFF2-40B4-BE49-F238E27FC236}">
                <a16:creationId xmlns:a16="http://schemas.microsoft.com/office/drawing/2014/main" id="{41284FAA-2CA9-5DBC-AB73-109F9F5B8EE4}"/>
              </a:ext>
            </a:extLst>
          </p:cNvPr>
          <p:cNvSpPr txBox="1"/>
          <p:nvPr/>
        </p:nvSpPr>
        <p:spPr>
          <a:xfrm rot="20219036">
            <a:off x="8040724" y="2203592"/>
            <a:ext cx="4303052" cy="400110"/>
          </a:xfrm>
          <a:prstGeom prst="rect">
            <a:avLst/>
          </a:prstGeom>
          <a:noFill/>
        </p:spPr>
        <p:txBody>
          <a:bodyPr wrap="square" rtlCol="0">
            <a:spAutoFit/>
          </a:bodyPr>
          <a:lstStyle/>
          <a:p>
            <a:r>
              <a:rPr kumimoji="1" lang="zh-TW" altLang="en-US" sz="2000" dirty="0">
                <a:solidFill>
                  <a:srgbClr val="FF0000"/>
                </a:solidFill>
              </a:rPr>
              <a:t>說明時，請從設計原理方向介紹！</a:t>
            </a:r>
          </a:p>
        </p:txBody>
      </p:sp>
    </p:spTree>
    <p:extLst>
      <p:ext uri="{BB962C8B-B14F-4D97-AF65-F5344CB8AC3E}">
        <p14:creationId xmlns:p14="http://schemas.microsoft.com/office/powerpoint/2010/main" val="1692466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圓角 6">
            <a:extLst>
              <a:ext uri="{FF2B5EF4-FFF2-40B4-BE49-F238E27FC236}">
                <a16:creationId xmlns:a16="http://schemas.microsoft.com/office/drawing/2014/main" id="{45A6099C-7AD2-456F-3643-4A6B34D6C194}"/>
              </a:ext>
            </a:extLst>
          </p:cNvPr>
          <p:cNvSpPr/>
          <p:nvPr/>
        </p:nvSpPr>
        <p:spPr bwMode="auto">
          <a:xfrm>
            <a:off x="398477" y="775982"/>
            <a:ext cx="11436842" cy="5515761"/>
          </a:xfrm>
          <a:prstGeom prst="roundRect">
            <a:avLst>
              <a:gd name="adj" fmla="val 4061"/>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BC2BB189-B3E1-3B5D-3B61-721E6A73096C}"/>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22</a:t>
            </a:fld>
            <a:endParaRPr lang="en-US" altLang="en-US">
              <a:solidFill>
                <a:srgbClr val="000000"/>
              </a:solidFill>
            </a:endParaRPr>
          </a:p>
        </p:txBody>
      </p:sp>
      <p:sp>
        <p:nvSpPr>
          <p:cNvPr id="4" name="文字方塊 3">
            <a:extLst>
              <a:ext uri="{FF2B5EF4-FFF2-40B4-BE49-F238E27FC236}">
                <a16:creationId xmlns:a16="http://schemas.microsoft.com/office/drawing/2014/main" id="{7FEC6A95-F479-7FF3-4567-85732DC4279A}"/>
              </a:ext>
            </a:extLst>
          </p:cNvPr>
          <p:cNvSpPr txBox="1"/>
          <p:nvPr/>
        </p:nvSpPr>
        <p:spPr>
          <a:xfrm>
            <a:off x="381699" y="15245"/>
            <a:ext cx="11455167"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Retrieving Results </a:t>
            </a:r>
            <a:endParaRPr lang="zh-TW" altLang="en-US" dirty="0"/>
          </a:p>
        </p:txBody>
      </p:sp>
      <p:sp>
        <p:nvSpPr>
          <p:cNvPr id="6" name="文字方塊 5">
            <a:extLst>
              <a:ext uri="{FF2B5EF4-FFF2-40B4-BE49-F238E27FC236}">
                <a16:creationId xmlns:a16="http://schemas.microsoft.com/office/drawing/2014/main" id="{FAF9D924-5572-10C1-567C-F8B2C02EE87C}"/>
              </a:ext>
            </a:extLst>
          </p:cNvPr>
          <p:cNvSpPr txBox="1"/>
          <p:nvPr/>
        </p:nvSpPr>
        <p:spPr>
          <a:xfrm>
            <a:off x="568019" y="903604"/>
            <a:ext cx="11420271" cy="5262979"/>
          </a:xfrm>
          <a:prstGeom prst="rect">
            <a:avLst/>
          </a:prstGeom>
          <a:noFill/>
        </p:spPr>
        <p:txBody>
          <a:bodyPr wrap="square">
            <a:spAutoFit/>
          </a:bodyPr>
          <a:lstStyle/>
          <a:p>
            <a:r>
              <a:rPr lang="en-US" altLang="zh-TW" sz="2400" b="1" i="0" u="none" strike="noStrike" baseline="0" dirty="0">
                <a:solidFill>
                  <a:schemeClr val="tx1">
                    <a:lumMod val="85000"/>
                    <a:lumOff val="15000"/>
                  </a:schemeClr>
                </a:solidFill>
              </a:rPr>
              <a:t>TRY</a:t>
            </a:r>
            <a:r>
              <a:rPr lang="en-US" altLang="zh-TW" sz="2400" b="0" i="0" u="none" strike="noStrike" baseline="0" dirty="0">
                <a:solidFill>
                  <a:srgbClr val="2F609A"/>
                </a:solidFill>
              </a:rPr>
              <a:t> </a:t>
            </a:r>
            <a:r>
              <a:rPr lang="en-US" altLang="zh-TW" sz="2400" b="0" i="0" u="none" strike="noStrike" baseline="0" dirty="0">
                <a:solidFill>
                  <a:srgbClr val="000000"/>
                </a:solidFill>
              </a:rPr>
              <a:t>.</a:t>
            </a:r>
          </a:p>
          <a:p>
            <a:r>
              <a:rPr lang="en-US" altLang="zh-TW" sz="2400" b="0" i="0" u="none" strike="noStrike" baseline="0" dirty="0">
                <a:solidFill>
                  <a:srgbClr val="00B050"/>
                </a:solidFill>
              </a:rPr>
              <a:t>   </a:t>
            </a:r>
            <a:r>
              <a:rPr lang="en-US" altLang="zh-TW" sz="2400" b="0" i="0" u="none" strike="noStrike" baseline="0" dirty="0">
                <a:solidFill>
                  <a:srgbClr val="339933"/>
                </a:solidFill>
              </a:rPr>
              <a:t>*Prepare Connection </a:t>
            </a:r>
          </a:p>
          <a:p>
            <a:r>
              <a:rPr lang="en-US" altLang="zh-TW" sz="2400" dirty="0">
                <a:solidFill>
                  <a:srgbClr val="000000"/>
                </a:solidFill>
              </a:rPr>
              <a:t>     </a:t>
            </a:r>
            <a:r>
              <a:rPr lang="en-US" altLang="zh-TW" sz="2400" b="0" i="0" u="none" strike="noStrike" baseline="0" dirty="0" err="1">
                <a:solidFill>
                  <a:srgbClr val="000000"/>
                </a:solidFill>
              </a:rPr>
              <a:t>lo_sql_conn</a:t>
            </a:r>
            <a:r>
              <a:rPr lang="en-US" altLang="zh-TW" sz="2400" b="0" i="0" u="none" strike="noStrike" baseline="0" dirty="0">
                <a:solidFill>
                  <a:srgbClr val="000000"/>
                </a:solidFill>
              </a:rPr>
              <a:t> = </a:t>
            </a:r>
            <a:r>
              <a:rPr lang="en-US" altLang="zh-TW" sz="2400" b="0" i="0" u="none" strike="noStrike" baseline="0" dirty="0" err="1">
                <a:solidFill>
                  <a:srgbClr val="000000"/>
                </a:solidFill>
              </a:rPr>
              <a:t>cl_sql_connection</a:t>
            </a:r>
            <a:r>
              <a:rPr lang="en-US" altLang="zh-TW" sz="2400" b="0" i="0" u="none" strike="noStrike" baseline="0" dirty="0">
                <a:solidFill>
                  <a:srgbClr val="000000"/>
                </a:solidFill>
              </a:rPr>
              <a:t>=&gt;</a:t>
            </a:r>
            <a:r>
              <a:rPr lang="en-US" altLang="zh-TW" sz="2400" b="0" i="0" u="none" strike="noStrike" baseline="0" dirty="0" err="1">
                <a:solidFill>
                  <a:srgbClr val="000000"/>
                </a:solidFill>
              </a:rPr>
              <a:t>get_connection</a:t>
            </a:r>
            <a:r>
              <a:rPr lang="en-US" altLang="zh-TW" sz="2400" b="0" i="0" u="none" strike="noStrike" baseline="0" dirty="0">
                <a:solidFill>
                  <a:srgbClr val="000000"/>
                </a:solidFill>
              </a:rPr>
              <a:t>( </a:t>
            </a:r>
            <a:r>
              <a:rPr lang="en-US" altLang="zh-TW" sz="2400" b="0" i="0" u="none" strike="noStrike" baseline="0" dirty="0"/>
              <a:t>). </a:t>
            </a:r>
          </a:p>
          <a:p>
            <a:endParaRPr lang="en-US" altLang="zh-TW" sz="2400" b="0" i="0" u="none" strike="noStrike" baseline="0" dirty="0"/>
          </a:p>
          <a:p>
            <a:r>
              <a:rPr lang="en-US" altLang="zh-TW" sz="2400" b="0" i="0" u="none" strike="noStrike" baseline="0" dirty="0">
                <a:solidFill>
                  <a:srgbClr val="339933"/>
                </a:solidFill>
              </a:rPr>
              <a:t>   *Prepare the </a:t>
            </a:r>
            <a:r>
              <a:rPr lang="en-US" altLang="zh-TW" sz="2400" b="0" i="0" u="none" strike="noStrike" baseline="0" dirty="0" err="1">
                <a:solidFill>
                  <a:srgbClr val="339933"/>
                </a:solidFill>
              </a:rPr>
              <a:t>SQLStatement</a:t>
            </a:r>
            <a:r>
              <a:rPr lang="en-US" altLang="zh-TW" sz="2400" b="0" i="0" u="none" strike="noStrike" baseline="0" dirty="0">
                <a:solidFill>
                  <a:srgbClr val="339933"/>
                </a:solidFill>
              </a:rPr>
              <a:t> </a:t>
            </a:r>
          </a:p>
          <a:p>
            <a:r>
              <a:rPr lang="en-US" altLang="zh-TW" sz="2400" b="0" i="0" u="none" strike="noStrike" baseline="0" dirty="0">
                <a:solidFill>
                  <a:srgbClr val="000000"/>
                </a:solidFill>
              </a:rPr>
              <a:t>     </a:t>
            </a:r>
            <a:r>
              <a:rPr lang="en-US" altLang="zh-TW" sz="2400" b="0" i="0" u="none" strike="noStrike" baseline="0" dirty="0" err="1">
                <a:solidFill>
                  <a:srgbClr val="000000"/>
                </a:solidFill>
              </a:rPr>
              <a:t>lo_sql_stmt</a:t>
            </a:r>
            <a:r>
              <a:rPr lang="en-US" altLang="zh-TW" sz="2400" b="0" i="0" u="none" strike="noStrike" baseline="0" dirty="0">
                <a:solidFill>
                  <a:srgbClr val="000000"/>
                </a:solidFill>
              </a:rPr>
              <a:t> =</a:t>
            </a:r>
            <a:r>
              <a:rPr lang="en-US" altLang="zh-TW" sz="2400" dirty="0">
                <a:solidFill>
                  <a:srgbClr val="000000"/>
                </a:solidFill>
              </a:rPr>
              <a:t> </a:t>
            </a:r>
            <a:r>
              <a:rPr lang="en-US" altLang="zh-TW" sz="2400" b="0" i="0" u="none" strike="noStrike" baseline="0" dirty="0" err="1">
                <a:solidFill>
                  <a:srgbClr val="000000"/>
                </a:solidFill>
              </a:rPr>
              <a:t>lo_sql_conn</a:t>
            </a:r>
            <a:r>
              <a:rPr lang="en-US" altLang="zh-TW" sz="2400" b="0" i="0" u="none" strike="noStrike" baseline="0" dirty="0">
                <a:solidFill>
                  <a:srgbClr val="000000"/>
                </a:solidFill>
              </a:rPr>
              <a:t>-&gt;</a:t>
            </a:r>
            <a:r>
              <a:rPr lang="en-US" altLang="zh-TW" sz="2400" b="0" i="0" u="none" strike="noStrike" baseline="0" dirty="0" err="1">
                <a:solidFill>
                  <a:srgbClr val="000000"/>
                </a:solidFill>
              </a:rPr>
              <a:t>create_statement</a:t>
            </a:r>
            <a:r>
              <a:rPr lang="en-US" altLang="zh-TW" sz="2400" b="0" i="0" u="none" strike="noStrike" baseline="0" dirty="0">
                <a:solidFill>
                  <a:srgbClr val="000000"/>
                </a:solidFill>
              </a:rPr>
              <a:t>( ).</a:t>
            </a:r>
          </a:p>
          <a:p>
            <a:r>
              <a:rPr lang="en-US" altLang="zh-TW" sz="2400" b="0" i="0" u="none" strike="noStrike" baseline="0" dirty="0">
                <a:solidFill>
                  <a:srgbClr val="000000"/>
                </a:solidFill>
              </a:rPr>
              <a:t>     </a:t>
            </a:r>
            <a:r>
              <a:rPr lang="en-US" altLang="zh-TW" sz="2400" b="0" i="0" u="none" strike="noStrike" baseline="0" dirty="0" err="1">
                <a:solidFill>
                  <a:srgbClr val="000000"/>
                </a:solidFill>
              </a:rPr>
              <a:t>lo_sql_result</a:t>
            </a:r>
            <a:r>
              <a:rPr lang="en-US" altLang="zh-TW" sz="2400" b="0" i="0" u="none" strike="noStrike" baseline="0" dirty="0">
                <a:solidFill>
                  <a:srgbClr val="000000"/>
                </a:solidFill>
              </a:rPr>
              <a:t> = </a:t>
            </a:r>
            <a:r>
              <a:rPr lang="en-US" altLang="zh-TW" sz="2400" b="0" i="0" u="none" strike="noStrike" baseline="0" dirty="0" err="1">
                <a:solidFill>
                  <a:srgbClr val="000000"/>
                </a:solidFill>
              </a:rPr>
              <a:t>lo_sql_stmt</a:t>
            </a:r>
            <a:r>
              <a:rPr lang="en-US" altLang="zh-TW" sz="2400" b="0" i="0" u="none" strike="noStrike" baseline="0" dirty="0">
                <a:solidFill>
                  <a:srgbClr val="000000"/>
                </a:solidFill>
              </a:rPr>
              <a:t>-&gt;</a:t>
            </a:r>
            <a:r>
              <a:rPr lang="en-US" altLang="zh-TW" sz="2400" b="0" i="0" u="none" strike="noStrike" baseline="0" dirty="0" err="1">
                <a:solidFill>
                  <a:srgbClr val="000000"/>
                </a:solidFill>
              </a:rPr>
              <a:t>execute_query</a:t>
            </a:r>
            <a:r>
              <a:rPr lang="en-US" altLang="zh-TW" sz="2400" b="0" i="0" u="none" strike="noStrike" baseline="0" dirty="0">
                <a:solidFill>
                  <a:srgbClr val="000000"/>
                </a:solidFill>
              </a:rPr>
              <a:t>( </a:t>
            </a:r>
            <a:r>
              <a:rPr lang="en-US" altLang="zh-TW" sz="2400" b="0" i="0" u="none" strike="noStrike" baseline="0" dirty="0" err="1">
                <a:solidFill>
                  <a:srgbClr val="000000"/>
                </a:solidFill>
              </a:rPr>
              <a:t>lv_statement</a:t>
            </a:r>
            <a:r>
              <a:rPr lang="en-US" altLang="zh-TW" sz="2400" b="0" i="0" u="none" strike="noStrike" baseline="0" dirty="0">
                <a:solidFill>
                  <a:srgbClr val="000000"/>
                </a:solidFill>
              </a:rPr>
              <a:t> </a:t>
            </a:r>
            <a:r>
              <a:rPr lang="en-US" altLang="zh-TW" sz="2400" b="0" i="0" u="none" strike="noStrike" baseline="0" dirty="0"/>
              <a:t>).</a:t>
            </a:r>
          </a:p>
          <a:p>
            <a:endParaRPr lang="en-US" altLang="zh-TW" sz="2400" b="0" i="0" u="none" strike="noStrike" baseline="0" dirty="0"/>
          </a:p>
          <a:p>
            <a:r>
              <a:rPr lang="en-US" altLang="zh-TW" sz="2400" b="0" i="0" u="none" strike="noStrike" baseline="0" dirty="0">
                <a:solidFill>
                  <a:srgbClr val="339933"/>
                </a:solidFill>
              </a:rPr>
              <a:t>   *Pass </a:t>
            </a:r>
            <a:r>
              <a:rPr lang="en-US" altLang="zh-TW" sz="2400" b="0" i="0" u="none" strike="noStrike" baseline="0" dirty="0" err="1">
                <a:solidFill>
                  <a:srgbClr val="339933"/>
                </a:solidFill>
              </a:rPr>
              <a:t>resultset</a:t>
            </a:r>
            <a:r>
              <a:rPr lang="en-US" altLang="zh-TW" sz="2400" b="0" i="0" u="none" strike="noStrike" baseline="0" dirty="0">
                <a:solidFill>
                  <a:srgbClr val="339933"/>
                </a:solidFill>
              </a:rPr>
              <a:t> to the ref of the internal table to be displayed      </a:t>
            </a:r>
          </a:p>
          <a:p>
            <a:r>
              <a:rPr lang="en-US" altLang="zh-TW" sz="2400" dirty="0">
                <a:solidFill>
                  <a:srgbClr val="339933"/>
                </a:solidFill>
              </a:rPr>
              <a:t>     </a:t>
            </a:r>
            <a:r>
              <a:rPr lang="en-US" altLang="zh-TW" sz="2400" b="0" i="0" u="none" strike="noStrike" baseline="0" dirty="0" err="1">
                <a:solidFill>
                  <a:srgbClr val="000000"/>
                </a:solidFill>
              </a:rPr>
              <a:t>lo_sql_result</a:t>
            </a:r>
            <a:r>
              <a:rPr lang="en-US" altLang="zh-TW" sz="2400" b="0" i="0" u="none" strike="noStrike" baseline="0" dirty="0">
                <a:solidFill>
                  <a:srgbClr val="000000"/>
                </a:solidFill>
              </a:rPr>
              <a:t>-&gt;</a:t>
            </a:r>
            <a:r>
              <a:rPr lang="en-US" altLang="zh-TW" sz="2400" b="1" i="0" u="none" strike="noStrike" baseline="0" dirty="0" err="1">
                <a:solidFill>
                  <a:srgbClr val="1E3AF8"/>
                </a:solidFill>
              </a:rPr>
              <a:t>set_param_table</a:t>
            </a:r>
            <a:r>
              <a:rPr lang="en-US" altLang="zh-TW" sz="2400" b="1" i="0" u="none" strike="noStrike" baseline="0" dirty="0">
                <a:solidFill>
                  <a:srgbClr val="1E3AF8"/>
                </a:solidFill>
              </a:rPr>
              <a:t>( </a:t>
            </a:r>
            <a:r>
              <a:rPr lang="en-US" altLang="zh-TW" sz="2400" b="1" i="0" u="none" strike="noStrike" baseline="0" dirty="0" err="1">
                <a:solidFill>
                  <a:srgbClr val="1E3AF8"/>
                </a:solidFill>
              </a:rPr>
              <a:t>lr_data</a:t>
            </a:r>
            <a:r>
              <a:rPr lang="en-US" altLang="zh-TW" sz="2400" b="1" i="0" u="none" strike="noStrike" baseline="0" dirty="0">
                <a:solidFill>
                  <a:srgbClr val="1E3AF8"/>
                </a:solidFill>
              </a:rPr>
              <a:t> )</a:t>
            </a:r>
            <a:r>
              <a:rPr lang="en-US" altLang="zh-TW" sz="2400" b="0" i="0" u="none" strike="noStrike" baseline="0" dirty="0">
                <a:solidFill>
                  <a:srgbClr val="000000"/>
                </a:solidFill>
              </a:rPr>
              <a:t>. </a:t>
            </a:r>
          </a:p>
          <a:p>
            <a:endParaRPr lang="en-US" altLang="zh-TW" sz="2400" b="1" dirty="0">
              <a:solidFill>
                <a:schemeClr val="tx1">
                  <a:lumMod val="85000"/>
                  <a:lumOff val="15000"/>
                </a:schemeClr>
              </a:solidFill>
            </a:endParaRPr>
          </a:p>
          <a:p>
            <a:r>
              <a:rPr lang="en-US" altLang="zh-TW" sz="2400" b="1" dirty="0">
                <a:solidFill>
                  <a:schemeClr val="tx1">
                    <a:lumMod val="85000"/>
                    <a:lumOff val="15000"/>
                  </a:schemeClr>
                </a:solidFill>
              </a:rPr>
              <a:t>CATCH</a:t>
            </a:r>
            <a:r>
              <a:rPr lang="en-US" altLang="zh-TW" sz="2400" b="0" i="0" u="none" strike="noStrike" baseline="0" dirty="0">
                <a:solidFill>
                  <a:srgbClr val="2F609A"/>
                </a:solidFill>
              </a:rPr>
              <a:t> </a:t>
            </a:r>
            <a:r>
              <a:rPr lang="en-US" altLang="zh-TW" sz="2400" b="0" i="0" u="none" strike="noStrike" baseline="0" dirty="0" err="1">
                <a:solidFill>
                  <a:srgbClr val="000000"/>
                </a:solidFill>
              </a:rPr>
              <a:t>cx_sql_exception</a:t>
            </a:r>
            <a:r>
              <a:rPr lang="en-US" altLang="zh-TW" sz="2400" b="0" i="0" u="none" strike="noStrike" baseline="0" dirty="0">
                <a:solidFill>
                  <a:srgbClr val="000000"/>
                </a:solidFill>
              </a:rPr>
              <a:t> . </a:t>
            </a:r>
          </a:p>
          <a:p>
            <a:endParaRPr lang="en-US" altLang="zh-TW" sz="2400" b="1" dirty="0">
              <a:solidFill>
                <a:schemeClr val="tx1">
                  <a:lumMod val="85000"/>
                  <a:lumOff val="15000"/>
                </a:schemeClr>
              </a:solidFill>
            </a:endParaRPr>
          </a:p>
          <a:p>
            <a:r>
              <a:rPr lang="en-US" altLang="zh-TW" sz="2400" b="1" dirty="0">
                <a:solidFill>
                  <a:schemeClr val="tx1">
                    <a:lumMod val="85000"/>
                    <a:lumOff val="15000"/>
                  </a:schemeClr>
                </a:solidFill>
              </a:rPr>
              <a:t>ENDTRY</a:t>
            </a:r>
            <a:r>
              <a:rPr lang="en-US" altLang="zh-TW" sz="2400" b="0" i="0" u="none" strike="noStrike" baseline="0" dirty="0">
                <a:solidFill>
                  <a:srgbClr val="000000"/>
                </a:solidFill>
              </a:rPr>
              <a:t>. </a:t>
            </a:r>
            <a:endParaRPr lang="zh-TW" altLang="en-US" sz="2400" dirty="0"/>
          </a:p>
        </p:txBody>
      </p:sp>
      <p:sp>
        <p:nvSpPr>
          <p:cNvPr id="3" name="文字方塊 2">
            <a:extLst>
              <a:ext uri="{FF2B5EF4-FFF2-40B4-BE49-F238E27FC236}">
                <a16:creationId xmlns:a16="http://schemas.microsoft.com/office/drawing/2014/main" id="{AC0D70B7-E6CF-DBEC-3F35-8780DF9B0C2B}"/>
              </a:ext>
            </a:extLst>
          </p:cNvPr>
          <p:cNvSpPr txBox="1"/>
          <p:nvPr/>
        </p:nvSpPr>
        <p:spPr>
          <a:xfrm rot="20219036">
            <a:off x="7982000" y="2778316"/>
            <a:ext cx="4303052" cy="400110"/>
          </a:xfrm>
          <a:prstGeom prst="rect">
            <a:avLst/>
          </a:prstGeom>
          <a:noFill/>
        </p:spPr>
        <p:txBody>
          <a:bodyPr wrap="square" rtlCol="0">
            <a:spAutoFit/>
          </a:bodyPr>
          <a:lstStyle/>
          <a:p>
            <a:r>
              <a:rPr kumimoji="1" lang="zh-TW" altLang="en-US" sz="2000" dirty="0">
                <a:solidFill>
                  <a:srgbClr val="FF0000"/>
                </a:solidFill>
              </a:rPr>
              <a:t>說明時，請從設計原理方向介紹！</a:t>
            </a:r>
          </a:p>
        </p:txBody>
      </p:sp>
    </p:spTree>
    <p:extLst>
      <p:ext uri="{BB962C8B-B14F-4D97-AF65-F5344CB8AC3E}">
        <p14:creationId xmlns:p14="http://schemas.microsoft.com/office/powerpoint/2010/main" val="3713506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23</a:t>
            </a:fld>
            <a:endParaRPr lang="en-US" altLang="en-US">
              <a:solidFill>
                <a:srgbClr val="000000"/>
              </a:solidFill>
            </a:endParaRPr>
          </a:p>
        </p:txBody>
      </p:sp>
      <p:sp>
        <p:nvSpPr>
          <p:cNvPr id="3" name="Rectangle 2"/>
          <p:cNvSpPr txBox="1">
            <a:spLocks noChangeArrowheads="1"/>
          </p:cNvSpPr>
          <p:nvPr/>
        </p:nvSpPr>
        <p:spPr>
          <a:xfrm>
            <a:off x="234261" y="3126541"/>
            <a:ext cx="11723477" cy="1226128"/>
          </a:xfrm>
          <a:prstGeom prst="rect">
            <a:avLst/>
          </a:prstGeom>
          <a:noFill/>
        </p:spPr>
        <p:txBody>
          <a:bodyPr/>
          <a:lstStyle>
            <a:lvl1pPr algn="l" rtl="0" eaLnBrk="0" fontAlgn="base" hangingPunct="0">
              <a:lnSpc>
                <a:spcPct val="90000"/>
              </a:lnSpc>
              <a:spcBef>
                <a:spcPct val="0"/>
              </a:spcBef>
              <a:spcAft>
                <a:spcPct val="0"/>
              </a:spcAft>
              <a:defRPr sz="2200">
                <a:solidFill>
                  <a:schemeClr val="hlink"/>
                </a:solidFill>
                <a:latin typeface="+mj-lt"/>
                <a:ea typeface="MS PGothic" panose="020B0600070205080204" pitchFamily="34" charset="-128"/>
                <a:cs typeface="ＭＳ Ｐゴシック" charset="0"/>
              </a:defRPr>
            </a:lvl1pPr>
            <a:lvl2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2pPr>
            <a:lvl3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3pPr>
            <a:lvl4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4pPr>
            <a:lvl5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pPr algn="ctr" eaLnBrk="1" hangingPunct="1"/>
            <a:r>
              <a:rPr lang="en-US" altLang="ja-JP" sz="4000" b="1" kern="0" dirty="0">
                <a:solidFill>
                  <a:schemeClr val="tx1"/>
                </a:solidFill>
              </a:rPr>
              <a:t>New Open SQL</a:t>
            </a:r>
            <a:endParaRPr lang="en-US" altLang="zh-CN" sz="1800" kern="0" dirty="0">
              <a:ea typeface="宋体" panose="02010600030101010101" pitchFamily="2" charset="-122"/>
            </a:endParaRPr>
          </a:p>
        </p:txBody>
      </p:sp>
    </p:spTree>
    <p:extLst>
      <p:ext uri="{BB962C8B-B14F-4D97-AF65-F5344CB8AC3E}">
        <p14:creationId xmlns:p14="http://schemas.microsoft.com/office/powerpoint/2010/main" val="2138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24</a:t>
            </a:fld>
            <a:endParaRPr lang="en-US" altLang="en-US">
              <a:solidFill>
                <a:srgbClr val="000000"/>
              </a:solidFill>
            </a:endParaRPr>
          </a:p>
        </p:txBody>
      </p:sp>
      <p:sp>
        <p:nvSpPr>
          <p:cNvPr id="6" name="Rectangle 2">
            <a:extLst>
              <a:ext uri="{FF2B5EF4-FFF2-40B4-BE49-F238E27FC236}">
                <a16:creationId xmlns:a16="http://schemas.microsoft.com/office/drawing/2014/main" id="{86DC9412-52E6-F6A5-A3DF-6B0A43092233}"/>
              </a:ext>
            </a:extLst>
          </p:cNvPr>
          <p:cNvSpPr txBox="1">
            <a:spLocks noChangeArrowheads="1"/>
          </p:cNvSpPr>
          <p:nvPr/>
        </p:nvSpPr>
        <p:spPr bwMode="auto">
          <a:xfrm>
            <a:off x="328552"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Classical Open SQL and Its Limitation</a:t>
            </a:r>
          </a:p>
        </p:txBody>
      </p:sp>
      <p:sp>
        <p:nvSpPr>
          <p:cNvPr id="8" name="文字方塊 7">
            <a:extLst>
              <a:ext uri="{FF2B5EF4-FFF2-40B4-BE49-F238E27FC236}">
                <a16:creationId xmlns:a16="http://schemas.microsoft.com/office/drawing/2014/main" id="{8A3BF1E5-3D1A-3173-D58F-7B70AB824926}"/>
              </a:ext>
            </a:extLst>
          </p:cNvPr>
          <p:cNvSpPr txBox="1"/>
          <p:nvPr/>
        </p:nvSpPr>
        <p:spPr>
          <a:xfrm>
            <a:off x="487892" y="797510"/>
            <a:ext cx="11138051" cy="5262979"/>
          </a:xfrm>
          <a:prstGeom prst="rect">
            <a:avLst/>
          </a:prstGeom>
          <a:noFill/>
        </p:spPr>
        <p:txBody>
          <a:bodyPr wrap="square" rtlCol="0">
            <a:spAutoFit/>
          </a:bodyPr>
          <a:lstStyle/>
          <a:p>
            <a:r>
              <a:rPr lang="en-US" altLang="zh-TW" sz="2400" b="1" dirty="0">
                <a:solidFill>
                  <a:srgbClr val="0070C0"/>
                </a:solidFill>
              </a:rPr>
              <a:t>Open SQL in ABAP &lt; 7.4 SPS05 does not support everything possible with standard SQL DML or SAP HANA SQL</a:t>
            </a:r>
          </a:p>
          <a:p>
            <a:endParaRPr lang="en-US" altLang="zh-TW" sz="2400" dirty="0"/>
          </a:p>
          <a:p>
            <a:r>
              <a:rPr lang="en-US" altLang="zh-TW" sz="2400" b="1" dirty="0">
                <a:solidFill>
                  <a:srgbClr val="111DEF"/>
                </a:solidFill>
              </a:rPr>
              <a:t>Standard SQL DML:</a:t>
            </a:r>
            <a:endParaRPr lang="en-US" altLang="zh-TW" sz="2400" dirty="0">
              <a:solidFill>
                <a:srgbClr val="111DEF"/>
              </a:solidFill>
            </a:endParaRPr>
          </a:p>
          <a:p>
            <a:pPr>
              <a:buFont typeface="Arial" panose="020B0604020202020204" pitchFamily="34" charset="0"/>
              <a:buChar char="•"/>
            </a:pPr>
            <a:r>
              <a:rPr lang="en-US" altLang="zh-TW" sz="2400" dirty="0"/>
              <a:t> Fixed-value and computed columns</a:t>
            </a:r>
          </a:p>
          <a:p>
            <a:pPr>
              <a:buFont typeface="Arial" panose="020B0604020202020204" pitchFamily="34" charset="0"/>
              <a:buChar char="•"/>
            </a:pPr>
            <a:r>
              <a:rPr lang="en-US" altLang="zh-TW" sz="2400" dirty="0"/>
              <a:t> Sub-queries in the SELECT or FROM clauses</a:t>
            </a:r>
          </a:p>
          <a:p>
            <a:pPr>
              <a:buFont typeface="Arial" panose="020B0604020202020204" pitchFamily="34" charset="0"/>
              <a:buChar char="•"/>
            </a:pPr>
            <a:r>
              <a:rPr lang="en-US" altLang="zh-TW" sz="2400" dirty="0"/>
              <a:t> UNIONs</a:t>
            </a:r>
          </a:p>
          <a:p>
            <a:pPr>
              <a:buFont typeface="Arial" panose="020B0604020202020204" pitchFamily="34" charset="0"/>
              <a:buChar char="•"/>
            </a:pPr>
            <a:r>
              <a:rPr lang="en-US" altLang="zh-TW" sz="2400" dirty="0"/>
              <a:t> CASE expression</a:t>
            </a:r>
          </a:p>
          <a:p>
            <a:pPr>
              <a:buFont typeface="Arial" panose="020B0604020202020204" pitchFamily="34" charset="0"/>
              <a:buChar char="•"/>
            </a:pPr>
            <a:r>
              <a:rPr lang="en-US" altLang="zh-TW" sz="2400" dirty="0"/>
              <a:t> Additional Join types</a:t>
            </a:r>
          </a:p>
          <a:p>
            <a:endParaRPr lang="en-US" altLang="zh-TW" sz="2400" dirty="0"/>
          </a:p>
          <a:p>
            <a:r>
              <a:rPr lang="en-US" altLang="zh-TW" sz="2400" b="1" dirty="0">
                <a:solidFill>
                  <a:srgbClr val="111DEF"/>
                </a:solidFill>
              </a:rPr>
              <a:t>HANA SQL:</a:t>
            </a:r>
            <a:endParaRPr lang="en-US" altLang="zh-TW" sz="2400" dirty="0">
              <a:solidFill>
                <a:srgbClr val="111DEF"/>
              </a:solidFill>
            </a:endParaRPr>
          </a:p>
          <a:p>
            <a:pPr>
              <a:buFont typeface="Arial" panose="020B0604020202020204" pitchFamily="34" charset="0"/>
              <a:buChar char="•"/>
            </a:pPr>
            <a:r>
              <a:rPr lang="en-US" altLang="zh-TW" sz="2400" dirty="0"/>
              <a:t> Using HANA built-in functions, e.g., DAYS_BETWEEN( )</a:t>
            </a:r>
          </a:p>
          <a:p>
            <a:pPr>
              <a:buFont typeface="Arial" panose="020B0604020202020204" pitchFamily="34" charset="0"/>
              <a:buChar char="•"/>
            </a:pPr>
            <a:r>
              <a:rPr lang="en-US" altLang="zh-TW" sz="2400" dirty="0"/>
              <a:t> Accessing HANA Views</a:t>
            </a:r>
          </a:p>
          <a:p>
            <a:endParaRPr lang="zh-TW" altLang="en-US" sz="2400" dirty="0"/>
          </a:p>
        </p:txBody>
      </p:sp>
      <p:pic>
        <p:nvPicPr>
          <p:cNvPr id="10" name="圖片 9">
            <a:extLst>
              <a:ext uri="{FF2B5EF4-FFF2-40B4-BE49-F238E27FC236}">
                <a16:creationId xmlns:a16="http://schemas.microsoft.com/office/drawing/2014/main" id="{CACF5F46-9C27-3052-D2CA-D3F1E39C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057" y="5874049"/>
            <a:ext cx="609524" cy="609524"/>
          </a:xfrm>
          <a:prstGeom prst="rect">
            <a:avLst/>
          </a:prstGeom>
        </p:spPr>
      </p:pic>
      <p:sp>
        <p:nvSpPr>
          <p:cNvPr id="11" name="文字方塊 10">
            <a:extLst>
              <a:ext uri="{FF2B5EF4-FFF2-40B4-BE49-F238E27FC236}">
                <a16:creationId xmlns:a16="http://schemas.microsoft.com/office/drawing/2014/main" id="{D8F79979-7B29-3A66-2DA0-51D11AA3856E}"/>
              </a:ext>
            </a:extLst>
          </p:cNvPr>
          <p:cNvSpPr txBox="1"/>
          <p:nvPr/>
        </p:nvSpPr>
        <p:spPr>
          <a:xfrm>
            <a:off x="1302445" y="5994145"/>
            <a:ext cx="7785208" cy="369332"/>
          </a:xfrm>
          <a:prstGeom prst="rect">
            <a:avLst/>
          </a:prstGeom>
          <a:noFill/>
        </p:spPr>
        <p:txBody>
          <a:bodyPr wrap="none" rtlCol="0">
            <a:spAutoFit/>
          </a:bodyPr>
          <a:lstStyle/>
          <a:p>
            <a:r>
              <a:rPr lang="en-US" altLang="zh-TW" b="1" dirty="0">
                <a:solidFill>
                  <a:srgbClr val="FF9933"/>
                </a:solidFill>
              </a:rPr>
              <a:t>New Open SQL &amp; Core Data Services in ABAP 7.4 SP05 support more</a:t>
            </a:r>
            <a:endParaRPr lang="zh-TW" altLang="en-US" b="1" dirty="0">
              <a:solidFill>
                <a:srgbClr val="FF9933"/>
              </a:solidFill>
            </a:endParaRPr>
          </a:p>
        </p:txBody>
      </p:sp>
    </p:spTree>
    <p:extLst>
      <p:ext uri="{BB962C8B-B14F-4D97-AF65-F5344CB8AC3E}">
        <p14:creationId xmlns:p14="http://schemas.microsoft.com/office/powerpoint/2010/main" val="1200910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25</a:t>
            </a:fld>
            <a:endParaRPr lang="en-US" altLang="en-US">
              <a:solidFill>
                <a:srgbClr val="000000"/>
              </a:solidFill>
            </a:endParaRPr>
          </a:p>
        </p:txBody>
      </p:sp>
      <p:pic>
        <p:nvPicPr>
          <p:cNvPr id="4" name="Picture 3"/>
          <p:cNvPicPr>
            <a:picLocks noChangeAspect="1"/>
          </p:cNvPicPr>
          <p:nvPr/>
        </p:nvPicPr>
        <p:blipFill rotWithShape="1">
          <a:blip r:embed="rId2"/>
          <a:srcRect l="52975" t="30528" r="866" b="14905"/>
          <a:stretch/>
        </p:blipFill>
        <p:spPr>
          <a:xfrm>
            <a:off x="732367" y="3567025"/>
            <a:ext cx="3533400" cy="2923913"/>
          </a:xfrm>
          <a:prstGeom prst="rect">
            <a:avLst/>
          </a:prstGeom>
        </p:spPr>
      </p:pic>
      <p:sp>
        <p:nvSpPr>
          <p:cNvPr id="6" name="Rectangle 2">
            <a:extLst>
              <a:ext uri="{FF2B5EF4-FFF2-40B4-BE49-F238E27FC236}">
                <a16:creationId xmlns:a16="http://schemas.microsoft.com/office/drawing/2014/main" id="{74BE396B-8E0C-2B0B-A705-1B31D9217449}"/>
              </a:ext>
            </a:extLst>
          </p:cNvPr>
          <p:cNvSpPr txBox="1">
            <a:spLocks noChangeArrowheads="1"/>
          </p:cNvSpPr>
          <p:nvPr/>
        </p:nvSpPr>
        <p:spPr bwMode="auto">
          <a:xfrm>
            <a:off x="328552"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New Open SQL</a:t>
            </a:r>
          </a:p>
        </p:txBody>
      </p:sp>
      <p:sp>
        <p:nvSpPr>
          <p:cNvPr id="7" name="文字方塊 6">
            <a:extLst>
              <a:ext uri="{FF2B5EF4-FFF2-40B4-BE49-F238E27FC236}">
                <a16:creationId xmlns:a16="http://schemas.microsoft.com/office/drawing/2014/main" id="{A686B23B-C2A6-9219-EC55-28B823578EF9}"/>
              </a:ext>
            </a:extLst>
          </p:cNvPr>
          <p:cNvSpPr txBox="1"/>
          <p:nvPr/>
        </p:nvSpPr>
        <p:spPr>
          <a:xfrm>
            <a:off x="372649" y="747735"/>
            <a:ext cx="11471215" cy="707886"/>
          </a:xfrm>
          <a:prstGeom prst="rect">
            <a:avLst/>
          </a:prstGeom>
          <a:noFill/>
        </p:spPr>
        <p:txBody>
          <a:bodyPr wrap="square" rtlCol="0">
            <a:spAutoFit/>
          </a:bodyPr>
          <a:lstStyle/>
          <a:p>
            <a:r>
              <a:rPr lang="en-US" altLang="zh-TW" sz="2000" dirty="0"/>
              <a:t>Open SQL is the only DB </a:t>
            </a:r>
            <a:r>
              <a:rPr lang="en-US" altLang="zh-TW" sz="2000" b="1" dirty="0"/>
              <a:t>abstraction layer </a:t>
            </a:r>
            <a:r>
              <a:rPr lang="en-US" altLang="zh-TW" sz="2000" dirty="0"/>
              <a:t>that defines a </a:t>
            </a:r>
            <a:r>
              <a:rPr lang="en-US" altLang="zh-TW" sz="2000" b="1" dirty="0"/>
              <a:t>common semantic </a:t>
            </a:r>
            <a:r>
              <a:rPr lang="en-US" altLang="zh-TW" sz="2000" dirty="0"/>
              <a:t>for all </a:t>
            </a:r>
          </a:p>
          <a:p>
            <a:r>
              <a:rPr lang="en-US" altLang="zh-TW" sz="2000" dirty="0"/>
              <a:t>SAP supported databases</a:t>
            </a:r>
            <a:endParaRPr lang="zh-TW" altLang="en-US" sz="2000" dirty="0"/>
          </a:p>
        </p:txBody>
      </p:sp>
      <p:sp>
        <p:nvSpPr>
          <p:cNvPr id="8" name="文字方塊 7">
            <a:extLst>
              <a:ext uri="{FF2B5EF4-FFF2-40B4-BE49-F238E27FC236}">
                <a16:creationId xmlns:a16="http://schemas.microsoft.com/office/drawing/2014/main" id="{6AC8F272-3896-A0B7-76DD-016FE42DDCD3}"/>
              </a:ext>
            </a:extLst>
          </p:cNvPr>
          <p:cNvSpPr txBox="1"/>
          <p:nvPr/>
        </p:nvSpPr>
        <p:spPr>
          <a:xfrm>
            <a:off x="593665" y="1558704"/>
            <a:ext cx="3679277" cy="2308324"/>
          </a:xfrm>
          <a:prstGeom prst="rect">
            <a:avLst/>
          </a:prstGeom>
          <a:noFill/>
        </p:spPr>
        <p:txBody>
          <a:bodyPr wrap="none" rtlCol="0">
            <a:spAutoFit/>
          </a:bodyPr>
          <a:lstStyle/>
          <a:p>
            <a:r>
              <a:rPr lang="en-US" altLang="zh-TW" b="1" dirty="0">
                <a:solidFill>
                  <a:srgbClr val="1E3AF8"/>
                </a:solidFill>
              </a:rPr>
              <a:t>Limitations in ABAP &lt; 7.4 SP05:</a:t>
            </a:r>
            <a:endParaRPr lang="en-US" altLang="zh-TW" dirty="0">
              <a:solidFill>
                <a:srgbClr val="1E3AF8"/>
              </a:solidFill>
            </a:endParaRPr>
          </a:p>
          <a:p>
            <a:pPr>
              <a:buFont typeface="Arial" panose="020B0604020202020204" pitchFamily="34" charset="0"/>
              <a:buChar char="•"/>
            </a:pPr>
            <a:r>
              <a:rPr lang="en-US" altLang="zh-TW" dirty="0"/>
              <a:t> No expressions</a:t>
            </a:r>
          </a:p>
          <a:p>
            <a:pPr>
              <a:buFont typeface="Arial" panose="020B0604020202020204" pitchFamily="34" charset="0"/>
              <a:buChar char="•"/>
            </a:pPr>
            <a:r>
              <a:rPr lang="en-US" altLang="zh-TW" dirty="0"/>
              <a:t> Limited JOIN types</a:t>
            </a:r>
          </a:p>
          <a:p>
            <a:pPr>
              <a:buFont typeface="Arial" panose="020B0604020202020204" pitchFamily="34" charset="0"/>
              <a:buChar char="•"/>
            </a:pPr>
            <a:r>
              <a:rPr lang="en-US" altLang="zh-TW" dirty="0"/>
              <a:t> No UNION and UNION ALL</a:t>
            </a:r>
          </a:p>
          <a:p>
            <a:pPr>
              <a:buFont typeface="Arial" panose="020B0604020202020204" pitchFamily="34" charset="0"/>
              <a:buChar char="•"/>
            </a:pPr>
            <a:r>
              <a:rPr lang="en-US" altLang="zh-TW" dirty="0"/>
              <a:t> Additional restrictions</a:t>
            </a:r>
          </a:p>
          <a:p>
            <a:endParaRPr lang="en-US" altLang="zh-TW" b="1" dirty="0"/>
          </a:p>
          <a:p>
            <a:r>
              <a:rPr lang="en-US" altLang="zh-TW" b="1" dirty="0">
                <a:solidFill>
                  <a:srgbClr val="1E3AF8"/>
                </a:solidFill>
              </a:rPr>
              <a:t>Minimize the limitations:</a:t>
            </a:r>
          </a:p>
          <a:p>
            <a:pPr>
              <a:buFont typeface="Arial" panose="020B0604020202020204" pitchFamily="34" charset="0"/>
              <a:buChar char="•"/>
            </a:pPr>
            <a:endParaRPr lang="en-US" altLang="zh-TW" dirty="0"/>
          </a:p>
        </p:txBody>
      </p:sp>
      <p:sp>
        <p:nvSpPr>
          <p:cNvPr id="10" name="文字方塊 9">
            <a:extLst>
              <a:ext uri="{FF2B5EF4-FFF2-40B4-BE49-F238E27FC236}">
                <a16:creationId xmlns:a16="http://schemas.microsoft.com/office/drawing/2014/main" id="{10940D3B-2D8D-1FAC-EAEC-5A3EF645A3CC}"/>
              </a:ext>
            </a:extLst>
          </p:cNvPr>
          <p:cNvSpPr txBox="1"/>
          <p:nvPr/>
        </p:nvSpPr>
        <p:spPr>
          <a:xfrm>
            <a:off x="6999194" y="3567025"/>
            <a:ext cx="4599141" cy="1200329"/>
          </a:xfrm>
          <a:prstGeom prst="rect">
            <a:avLst/>
          </a:prstGeom>
          <a:noFill/>
        </p:spPr>
        <p:txBody>
          <a:bodyPr wrap="square" rtlCol="0">
            <a:spAutoFit/>
          </a:bodyPr>
          <a:lstStyle/>
          <a:p>
            <a:r>
              <a:rPr lang="en-US" altLang="zh-TW" b="1" dirty="0">
                <a:solidFill>
                  <a:srgbClr val="EABD4E"/>
                </a:solidFill>
              </a:rPr>
              <a:t>Support more standard SQL features in Open SQL – for SAP HANA and other database platforms</a:t>
            </a:r>
            <a:endParaRPr lang="en-US" altLang="zh-TW" dirty="0">
              <a:solidFill>
                <a:srgbClr val="EABD4E"/>
              </a:solidFill>
            </a:endParaRPr>
          </a:p>
          <a:p>
            <a:endParaRPr lang="zh-TW" altLang="en-US" dirty="0">
              <a:solidFill>
                <a:srgbClr val="EABD4E"/>
              </a:solidFill>
            </a:endParaRPr>
          </a:p>
        </p:txBody>
      </p:sp>
      <p:pic>
        <p:nvPicPr>
          <p:cNvPr id="12" name="圖片 11" descr="一張含有 心臟, 圖形, 美工圖案, 卡通 的圖片&#10;&#10;自動產生的描述">
            <a:extLst>
              <a:ext uri="{FF2B5EF4-FFF2-40B4-BE49-F238E27FC236}">
                <a16:creationId xmlns:a16="http://schemas.microsoft.com/office/drawing/2014/main" id="{30C80264-3BEB-65C3-1AEF-D764FF858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669" y="2756048"/>
            <a:ext cx="2480849" cy="2480849"/>
          </a:xfrm>
          <a:prstGeom prst="rect">
            <a:avLst/>
          </a:prstGeom>
        </p:spPr>
      </p:pic>
      <p:cxnSp>
        <p:nvCxnSpPr>
          <p:cNvPr id="14" name="直線接點 13">
            <a:extLst>
              <a:ext uri="{FF2B5EF4-FFF2-40B4-BE49-F238E27FC236}">
                <a16:creationId xmlns:a16="http://schemas.microsoft.com/office/drawing/2014/main" id="{C4860DF8-BAC3-132A-9C97-6E057A8E326F}"/>
              </a:ext>
            </a:extLst>
          </p:cNvPr>
          <p:cNvCxnSpPr>
            <a:cxnSpLocks/>
          </p:cNvCxnSpPr>
          <p:nvPr/>
        </p:nvCxnSpPr>
        <p:spPr bwMode="auto">
          <a:xfrm>
            <a:off x="4558483" y="1558704"/>
            <a:ext cx="0" cy="4978621"/>
          </a:xfrm>
          <a:prstGeom prst="line">
            <a:avLst/>
          </a:prstGeom>
          <a:noFill/>
          <a:ln>
            <a:solidFill>
              <a:srgbClr val="FFC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6393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26</a:t>
            </a:fld>
            <a:endParaRPr lang="en-US" altLang="en-US">
              <a:solidFill>
                <a:srgbClr val="000000"/>
              </a:solidFill>
            </a:endParaRPr>
          </a:p>
        </p:txBody>
      </p:sp>
      <p:sp>
        <p:nvSpPr>
          <p:cNvPr id="7" name="Rectangle 2">
            <a:extLst>
              <a:ext uri="{FF2B5EF4-FFF2-40B4-BE49-F238E27FC236}">
                <a16:creationId xmlns:a16="http://schemas.microsoft.com/office/drawing/2014/main" id="{4DDDB426-D287-FCBC-773D-7234AE3609C0}"/>
              </a:ext>
            </a:extLst>
          </p:cNvPr>
          <p:cNvSpPr txBox="1">
            <a:spLocks noChangeArrowheads="1"/>
          </p:cNvSpPr>
          <p:nvPr/>
        </p:nvSpPr>
        <p:spPr bwMode="auto">
          <a:xfrm>
            <a:off x="328552"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New Open SQL</a:t>
            </a:r>
          </a:p>
        </p:txBody>
      </p:sp>
      <p:sp>
        <p:nvSpPr>
          <p:cNvPr id="8" name="文字方塊 7">
            <a:extLst>
              <a:ext uri="{FF2B5EF4-FFF2-40B4-BE49-F238E27FC236}">
                <a16:creationId xmlns:a16="http://schemas.microsoft.com/office/drawing/2014/main" id="{D7FD6E8C-9AD6-1204-568B-B85683E85F1F}"/>
              </a:ext>
            </a:extLst>
          </p:cNvPr>
          <p:cNvSpPr txBox="1"/>
          <p:nvPr/>
        </p:nvSpPr>
        <p:spPr>
          <a:xfrm>
            <a:off x="451053" y="1154878"/>
            <a:ext cx="5350307" cy="4893647"/>
          </a:xfrm>
          <a:prstGeom prst="rect">
            <a:avLst/>
          </a:prstGeom>
          <a:noFill/>
        </p:spPr>
        <p:txBody>
          <a:bodyPr wrap="square" rtlCol="0">
            <a:spAutoFit/>
          </a:bodyPr>
          <a:lstStyle/>
          <a:p>
            <a:r>
              <a:rPr lang="en-US" altLang="zh-TW" sz="2400" b="1" dirty="0">
                <a:solidFill>
                  <a:srgbClr val="1E3AF8"/>
                </a:solidFill>
              </a:rPr>
              <a:t>New Open SQL syntax:</a:t>
            </a:r>
          </a:p>
          <a:p>
            <a:pPr>
              <a:buFont typeface="Arial" panose="020B0604020202020204" pitchFamily="34" charset="0"/>
              <a:buChar char="•"/>
            </a:pPr>
            <a:r>
              <a:rPr lang="zh-TW" altLang="en-US" sz="2400" dirty="0"/>
              <a:t> </a:t>
            </a:r>
            <a:r>
              <a:rPr lang="en-US" altLang="zh-TW" sz="2400" dirty="0"/>
              <a:t>ABAP variables escaped with “@”</a:t>
            </a:r>
          </a:p>
          <a:p>
            <a:pPr>
              <a:buFont typeface="Arial" panose="020B0604020202020204" pitchFamily="34" charset="0"/>
              <a:buChar char="•"/>
            </a:pPr>
            <a:r>
              <a:rPr lang="zh-TW" altLang="en-US" sz="2400" dirty="0"/>
              <a:t> </a:t>
            </a:r>
            <a:r>
              <a:rPr lang="en-US" altLang="zh-TW" sz="2400" dirty="0"/>
              <a:t>Comma-separated column list</a:t>
            </a:r>
          </a:p>
          <a:p>
            <a:pPr>
              <a:buFont typeface="Arial" panose="020B0604020202020204" pitchFamily="34" charset="0"/>
              <a:buChar char="•"/>
            </a:pPr>
            <a:r>
              <a:rPr lang="zh-TW" altLang="en-US" sz="2400" dirty="0"/>
              <a:t> </a:t>
            </a:r>
            <a:r>
              <a:rPr lang="en-US" altLang="zh-TW" sz="2400" dirty="0"/>
              <a:t>Arithmetic expressions using +, -, *, /, </a:t>
            </a:r>
            <a:br>
              <a:rPr lang="en-US" altLang="zh-TW" sz="2400" dirty="0"/>
            </a:br>
            <a:r>
              <a:rPr lang="zh-TW" altLang="en-US" sz="2400" dirty="0"/>
              <a:t>  </a:t>
            </a:r>
            <a:r>
              <a:rPr lang="en-US" altLang="zh-TW" sz="2400" dirty="0"/>
              <a:t>DIV, MOD, ABS, FLOOR, CEIL</a:t>
            </a:r>
          </a:p>
          <a:p>
            <a:pPr>
              <a:buFont typeface="Arial" panose="020B0604020202020204" pitchFamily="34" charset="0"/>
              <a:buChar char="•"/>
            </a:pPr>
            <a:r>
              <a:rPr lang="zh-TW" altLang="en-US" sz="2400" dirty="0"/>
              <a:t> </a:t>
            </a:r>
            <a:r>
              <a:rPr lang="en-US" altLang="zh-TW" sz="2400" dirty="0"/>
              <a:t>Common semantics</a:t>
            </a:r>
          </a:p>
          <a:p>
            <a:pPr>
              <a:buFont typeface="Arial" panose="020B0604020202020204" pitchFamily="34" charset="0"/>
              <a:buChar char="•"/>
            </a:pPr>
            <a:r>
              <a:rPr lang="zh-TW" altLang="en-US" sz="2400" dirty="0"/>
              <a:t> </a:t>
            </a:r>
            <a:r>
              <a:rPr lang="en-US" altLang="zh-TW" sz="2400" dirty="0"/>
              <a:t>String concatenation</a:t>
            </a:r>
          </a:p>
          <a:p>
            <a:pPr>
              <a:buFont typeface="Arial" panose="020B0604020202020204" pitchFamily="34" charset="0"/>
              <a:buChar char="•"/>
            </a:pPr>
            <a:r>
              <a:rPr lang="zh-TW" altLang="en-US" sz="2400" dirty="0"/>
              <a:t> </a:t>
            </a:r>
            <a:r>
              <a:rPr lang="en-US" altLang="zh-TW" sz="2400" dirty="0"/>
              <a:t>SQL CASE, COALESCE</a:t>
            </a:r>
          </a:p>
          <a:p>
            <a:pPr>
              <a:buFont typeface="Arial" panose="020B0604020202020204" pitchFamily="34" charset="0"/>
              <a:buChar char="•"/>
            </a:pPr>
            <a:endParaRPr lang="en-US" altLang="zh-TW" sz="2400" dirty="0"/>
          </a:p>
          <a:p>
            <a:r>
              <a:rPr lang="en-US" altLang="zh-TW" sz="2400" b="1" dirty="0">
                <a:solidFill>
                  <a:srgbClr val="FF0000"/>
                </a:solidFill>
              </a:rPr>
              <a:t>Implication:</a:t>
            </a:r>
            <a:endParaRPr lang="en-US" altLang="zh-TW" sz="2400" dirty="0">
              <a:solidFill>
                <a:srgbClr val="FF0000"/>
              </a:solidFill>
            </a:endParaRPr>
          </a:p>
          <a:p>
            <a:pPr>
              <a:buFont typeface="Arial" panose="020B0604020202020204" pitchFamily="34" charset="0"/>
              <a:buChar char="•"/>
            </a:pPr>
            <a:r>
              <a:rPr lang="zh-TW" altLang="en-US" sz="2400" dirty="0"/>
              <a:t> </a:t>
            </a:r>
            <a:r>
              <a:rPr lang="en-US" altLang="zh-TW" sz="2400" dirty="0"/>
              <a:t>Strict mode: </a:t>
            </a:r>
            <a:br>
              <a:rPr lang="en-US" altLang="zh-TW" sz="2400" dirty="0"/>
            </a:br>
            <a:r>
              <a:rPr lang="zh-TW" altLang="en-US" sz="2400" dirty="0"/>
              <a:t>  </a:t>
            </a:r>
            <a:r>
              <a:rPr lang="en-US" altLang="zh-TW" sz="2400" dirty="0"/>
              <a:t>Nearly all former warnings transform </a:t>
            </a:r>
            <a:br>
              <a:rPr lang="en-US" altLang="zh-TW" sz="2400" dirty="0"/>
            </a:br>
            <a:r>
              <a:rPr lang="zh-TW" altLang="en-US" sz="2400" dirty="0"/>
              <a:t>  </a:t>
            </a:r>
            <a:r>
              <a:rPr lang="en-US" altLang="zh-TW" sz="2400" dirty="0"/>
              <a:t>into syntax errors.</a:t>
            </a:r>
          </a:p>
        </p:txBody>
      </p:sp>
      <p:sp>
        <p:nvSpPr>
          <p:cNvPr id="9" name="文字方塊 8">
            <a:extLst>
              <a:ext uri="{FF2B5EF4-FFF2-40B4-BE49-F238E27FC236}">
                <a16:creationId xmlns:a16="http://schemas.microsoft.com/office/drawing/2014/main" id="{C0174311-DBD7-2A2B-39FD-FD4FCBC47840}"/>
              </a:ext>
            </a:extLst>
          </p:cNvPr>
          <p:cNvSpPr txBox="1"/>
          <p:nvPr/>
        </p:nvSpPr>
        <p:spPr>
          <a:xfrm>
            <a:off x="6224067" y="1154878"/>
            <a:ext cx="5516880" cy="1200329"/>
          </a:xfrm>
          <a:prstGeom prst="rect">
            <a:avLst/>
          </a:prstGeom>
          <a:solidFill>
            <a:schemeClr val="bg1">
              <a:lumMod val="95000"/>
            </a:schemeClr>
          </a:solidFill>
        </p:spPr>
        <p:txBody>
          <a:bodyPr wrap="square" rtlCol="0">
            <a:spAutoFit/>
          </a:bodyPr>
          <a:lstStyle/>
          <a:p>
            <a:r>
              <a:rPr lang="en-US" altLang="zh-TW" dirty="0">
                <a:solidFill>
                  <a:srgbClr val="1E3AF8"/>
                </a:solidFill>
                <a:latin typeface="Calibri" panose="020F0502020204030204" pitchFamily="34" charset="0"/>
                <a:ea typeface="Calibri" panose="020F0502020204030204" pitchFamily="34" charset="0"/>
                <a:cs typeface="Calibri" panose="020F0502020204030204" pitchFamily="34" charset="0"/>
              </a:rPr>
              <a:t>SELECT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carrid</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connid</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fldate</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bookid</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customid</a:t>
            </a:r>
            <a:r>
              <a:rPr lang="en-US" altLang="zh-TW" dirty="0">
                <a:latin typeface="Calibri" panose="020F0502020204030204" pitchFamily="34" charset="0"/>
                <a:ea typeface="Calibri" panose="020F0502020204030204" pitchFamily="34" charset="0"/>
                <a:cs typeface="Calibri" panose="020F0502020204030204" pitchFamily="34" charset="0"/>
              </a:rPr>
              <a:t> </a:t>
            </a:r>
          </a:p>
          <a:p>
            <a:r>
              <a:rPr lang="zh-TW" altLang="en-US" dirty="0">
                <a:solidFill>
                  <a:srgbClr val="1E3AF8"/>
                </a:solidFill>
                <a:latin typeface="Calibri" panose="020F0502020204030204" pitchFamily="34" charset="0"/>
                <a:ea typeface="Calibri" panose="020F0502020204030204" pitchFamily="34" charset="0"/>
                <a:cs typeface="Calibri" panose="020F0502020204030204" pitchFamily="34" charset="0"/>
              </a:rPr>
              <a:t>  </a:t>
            </a:r>
            <a:r>
              <a:rPr lang="en-US" altLang="zh-TW" dirty="0">
                <a:solidFill>
                  <a:srgbClr val="1E3AF8"/>
                </a:solidFill>
                <a:latin typeface="Calibri" panose="020F0502020204030204" pitchFamily="34" charset="0"/>
                <a:ea typeface="Calibri" panose="020F0502020204030204" pitchFamily="34" charset="0"/>
                <a:cs typeface="Calibri" panose="020F0502020204030204" pitchFamily="34" charset="0"/>
              </a:rPr>
              <a:t>FROM</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sbook</a:t>
            </a:r>
            <a:r>
              <a:rPr lang="en-US" altLang="zh-TW" dirty="0">
                <a:latin typeface="Calibri" panose="020F0502020204030204" pitchFamily="34" charset="0"/>
                <a:ea typeface="Calibri" panose="020F0502020204030204" pitchFamily="34" charset="0"/>
                <a:cs typeface="Calibri" panose="020F0502020204030204" pitchFamily="34" charset="0"/>
              </a:rPr>
              <a:t> </a:t>
            </a:r>
          </a:p>
          <a:p>
            <a:r>
              <a:rPr lang="zh-TW" altLang="en-US" dirty="0">
                <a:solidFill>
                  <a:srgbClr val="1E3AF8"/>
                </a:solidFill>
                <a:latin typeface="Calibri" panose="020F0502020204030204" pitchFamily="34" charset="0"/>
                <a:ea typeface="Calibri" panose="020F0502020204030204" pitchFamily="34" charset="0"/>
                <a:cs typeface="Calibri" panose="020F0502020204030204" pitchFamily="34" charset="0"/>
              </a:rPr>
              <a:t>  </a:t>
            </a:r>
            <a:r>
              <a:rPr lang="en-US" altLang="zh-TW" dirty="0">
                <a:solidFill>
                  <a:srgbClr val="1E3AF8"/>
                </a:solidFill>
                <a:latin typeface="Calibri" panose="020F0502020204030204" pitchFamily="34" charset="0"/>
                <a:ea typeface="Calibri" panose="020F0502020204030204" pitchFamily="34" charset="0"/>
                <a:cs typeface="Calibri" panose="020F0502020204030204" pitchFamily="34" charset="0"/>
              </a:rPr>
              <a:t>INTO TABLE </a:t>
            </a:r>
            <a:r>
              <a:rPr lang="en-US" altLang="zh-TW"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lt_bookings </a:t>
            </a:r>
          </a:p>
          <a:p>
            <a:r>
              <a:rPr lang="en-US" altLang="zh-TW" dirty="0">
                <a:solidFill>
                  <a:srgbClr val="1E3AF8"/>
                </a:solidFill>
                <a:latin typeface="Calibri" panose="020F0502020204030204" pitchFamily="34" charset="0"/>
                <a:ea typeface="Calibri" panose="020F0502020204030204" pitchFamily="34" charset="0"/>
                <a:cs typeface="Calibri" panose="020F0502020204030204" pitchFamily="34" charset="0"/>
              </a:rPr>
              <a:t>WHERE</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customid</a:t>
            </a:r>
            <a:r>
              <a:rPr lang="en-US" altLang="zh-TW" dirty="0">
                <a:latin typeface="Calibri" panose="020F0502020204030204" pitchFamily="34" charset="0"/>
                <a:ea typeface="Calibri" panose="020F0502020204030204" pitchFamily="34" charset="0"/>
                <a:cs typeface="Calibri" panose="020F0502020204030204" pitchFamily="34" charset="0"/>
              </a:rPr>
              <a:t> = </a:t>
            </a:r>
            <a:r>
              <a:rPr lang="en-US" altLang="zh-TW"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lv_customer.</a:t>
            </a:r>
            <a:endParaRPr lang="zh-TW" altLang="en-US" dirty="0">
              <a:latin typeface="Calibri" panose="020F0502020204030204" pitchFamily="34" charset="0"/>
              <a:cs typeface="Calibri" panose="020F0502020204030204" pitchFamily="34" charset="0"/>
            </a:endParaRPr>
          </a:p>
        </p:txBody>
      </p:sp>
      <p:sp>
        <p:nvSpPr>
          <p:cNvPr id="10" name="文字方塊 9">
            <a:extLst>
              <a:ext uri="{FF2B5EF4-FFF2-40B4-BE49-F238E27FC236}">
                <a16:creationId xmlns:a16="http://schemas.microsoft.com/office/drawing/2014/main" id="{BDFF6758-0865-C685-0077-7BCDFF4EC8E3}"/>
              </a:ext>
            </a:extLst>
          </p:cNvPr>
          <p:cNvSpPr txBox="1"/>
          <p:nvPr/>
        </p:nvSpPr>
        <p:spPr>
          <a:xfrm>
            <a:off x="6224067" y="2564611"/>
            <a:ext cx="5516880" cy="3416320"/>
          </a:xfrm>
          <a:prstGeom prst="rect">
            <a:avLst/>
          </a:prstGeom>
          <a:solidFill>
            <a:schemeClr val="bg1">
              <a:lumMod val="95000"/>
            </a:schemeClr>
          </a:solidFill>
        </p:spPr>
        <p:txBody>
          <a:bodyPr wrap="square" rtlCol="0">
            <a:spAutoFit/>
          </a:bodyPr>
          <a:lstStyle>
            <a:defPPr>
              <a:defRPr lang="en-US"/>
            </a:defPPr>
            <a:lvl1pPr>
              <a:defRPr>
                <a:solidFill>
                  <a:srgbClr val="1E3AF8"/>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dirty="0"/>
              <a:t>SELECT</a:t>
            </a:r>
            <a:r>
              <a:rPr lang="en-US" altLang="zh-TW" dirty="0">
                <a:solidFill>
                  <a:schemeClr val="tx1"/>
                </a:solidFill>
              </a:rPr>
              <a:t> </a:t>
            </a:r>
            <a:r>
              <a:rPr lang="en-US" altLang="zh-TW" dirty="0" err="1">
                <a:solidFill>
                  <a:schemeClr val="tx1"/>
                </a:solidFill>
              </a:rPr>
              <a:t>carrid</a:t>
            </a:r>
            <a:r>
              <a:rPr lang="en-US" altLang="zh-TW" dirty="0">
                <a:solidFill>
                  <a:schemeClr val="accent5">
                    <a:lumMod val="25000"/>
                  </a:schemeClr>
                </a:solidFill>
              </a:rPr>
              <a:t>,</a:t>
            </a:r>
            <a:r>
              <a:rPr lang="en-US" altLang="zh-TW" dirty="0">
                <a:solidFill>
                  <a:schemeClr val="tx1"/>
                </a:solidFill>
              </a:rPr>
              <a:t> </a:t>
            </a:r>
            <a:r>
              <a:rPr lang="en-US" altLang="zh-TW" dirty="0" err="1">
                <a:solidFill>
                  <a:schemeClr val="tx1"/>
                </a:solidFill>
              </a:rPr>
              <a:t>connid</a:t>
            </a:r>
            <a:r>
              <a:rPr lang="en-US" altLang="zh-TW" dirty="0">
                <a:solidFill>
                  <a:schemeClr val="accent5">
                    <a:lumMod val="25000"/>
                  </a:schemeClr>
                </a:solidFill>
              </a:rPr>
              <a:t>,</a:t>
            </a:r>
            <a:r>
              <a:rPr lang="en-US" altLang="zh-TW" dirty="0">
                <a:solidFill>
                  <a:schemeClr val="tx1"/>
                </a:solidFill>
              </a:rPr>
              <a:t> </a:t>
            </a:r>
            <a:r>
              <a:rPr lang="en-US" altLang="zh-TW" dirty="0" err="1">
                <a:solidFill>
                  <a:schemeClr val="tx1"/>
                </a:solidFill>
              </a:rPr>
              <a:t>fldate</a:t>
            </a:r>
            <a:r>
              <a:rPr lang="en-US" altLang="zh-TW" dirty="0">
                <a:solidFill>
                  <a:schemeClr val="accent5">
                    <a:lumMod val="25000"/>
                  </a:schemeClr>
                </a:solidFill>
              </a:rPr>
              <a:t>,</a:t>
            </a:r>
            <a:r>
              <a:rPr lang="en-US" altLang="zh-TW" dirty="0">
                <a:solidFill>
                  <a:schemeClr val="tx1"/>
                </a:solidFill>
              </a:rPr>
              <a:t> </a:t>
            </a:r>
            <a:r>
              <a:rPr lang="en-US" altLang="zh-TW" dirty="0" err="1">
                <a:solidFill>
                  <a:schemeClr val="tx1"/>
                </a:solidFill>
              </a:rPr>
              <a:t>bookid</a:t>
            </a:r>
            <a:r>
              <a:rPr lang="en-US" altLang="zh-TW" dirty="0">
                <a:solidFill>
                  <a:schemeClr val="accent5">
                    <a:lumMod val="25000"/>
                  </a:schemeClr>
                </a:solidFill>
              </a:rPr>
              <a:t>,</a:t>
            </a:r>
            <a:r>
              <a:rPr lang="en-US" altLang="zh-TW" dirty="0">
                <a:solidFill>
                  <a:schemeClr val="tx1"/>
                </a:solidFill>
              </a:rPr>
              <a:t> </a:t>
            </a:r>
            <a:r>
              <a:rPr lang="en-US" altLang="zh-TW" dirty="0" err="1">
                <a:solidFill>
                  <a:schemeClr val="tx1"/>
                </a:solidFill>
              </a:rPr>
              <a:t>customid</a:t>
            </a:r>
            <a:r>
              <a:rPr lang="en-US" altLang="zh-TW" dirty="0">
                <a:solidFill>
                  <a:schemeClr val="accent5">
                    <a:lumMod val="25000"/>
                  </a:schemeClr>
                </a:solidFill>
              </a:rPr>
              <a:t>,</a:t>
            </a:r>
            <a:r>
              <a:rPr lang="en-US" altLang="zh-TW" dirty="0">
                <a:solidFill>
                  <a:schemeClr val="tx1"/>
                </a:solidFill>
              </a:rPr>
              <a:t> </a:t>
            </a:r>
            <a:r>
              <a:rPr lang="zh-TW" altLang="en-US" dirty="0">
                <a:solidFill>
                  <a:schemeClr val="tx1"/>
                </a:solidFill>
              </a:rPr>
              <a:t>  </a:t>
            </a:r>
            <a:br>
              <a:rPr lang="en-US" altLang="zh-TW" dirty="0">
                <a:solidFill>
                  <a:schemeClr val="tx1"/>
                </a:solidFill>
              </a:rPr>
            </a:br>
            <a:r>
              <a:rPr lang="zh-TW" altLang="en-US" dirty="0">
                <a:solidFill>
                  <a:schemeClr val="tx1"/>
                </a:solidFill>
              </a:rPr>
              <a:t>    </a:t>
            </a:r>
            <a:r>
              <a:rPr lang="en-US" altLang="zh-TW" b="1" dirty="0">
                <a:solidFill>
                  <a:srgbClr val="111DEF"/>
                </a:solidFill>
              </a:rPr>
              <a:t>CASE</a:t>
            </a:r>
            <a:r>
              <a:rPr lang="en-US" altLang="zh-TW" dirty="0">
                <a:solidFill>
                  <a:schemeClr val="tx1"/>
                </a:solidFill>
              </a:rPr>
              <a:t> smoker </a:t>
            </a:r>
            <a:br>
              <a:rPr lang="en-US" altLang="zh-TW" dirty="0">
                <a:solidFill>
                  <a:schemeClr val="tx1"/>
                </a:solidFill>
              </a:rPr>
            </a:br>
            <a:r>
              <a:rPr lang="zh-TW" altLang="en-US" dirty="0">
                <a:solidFill>
                  <a:schemeClr val="tx1"/>
                </a:solidFill>
              </a:rPr>
              <a:t>    </a:t>
            </a:r>
            <a:r>
              <a:rPr lang="en-US" altLang="zh-TW" b="1" dirty="0">
                <a:solidFill>
                  <a:srgbClr val="111DEF"/>
                </a:solidFill>
              </a:rPr>
              <a:t>WHEN</a:t>
            </a:r>
            <a:r>
              <a:rPr lang="en-US" altLang="zh-TW" dirty="0">
                <a:solidFill>
                  <a:schemeClr val="tx1"/>
                </a:solidFill>
              </a:rPr>
              <a:t> </a:t>
            </a:r>
            <a:r>
              <a:rPr lang="en-US" altLang="zh-TW" b="1" dirty="0">
                <a:solidFill>
                  <a:srgbClr val="00B050"/>
                </a:solidFill>
              </a:rPr>
              <a:t>'X' </a:t>
            </a:r>
            <a:r>
              <a:rPr lang="en-US" altLang="zh-TW" b="1" dirty="0">
                <a:solidFill>
                  <a:srgbClr val="111DEF"/>
                </a:solidFill>
              </a:rPr>
              <a:t>THEN</a:t>
            </a:r>
            <a:r>
              <a:rPr lang="en-US" altLang="zh-TW" dirty="0">
                <a:solidFill>
                  <a:schemeClr val="tx1"/>
                </a:solidFill>
              </a:rPr>
              <a:t> </a:t>
            </a:r>
            <a:br>
              <a:rPr lang="en-US" altLang="zh-TW" dirty="0">
                <a:solidFill>
                  <a:schemeClr val="tx1"/>
                </a:solidFill>
              </a:rPr>
            </a:br>
            <a:r>
              <a:rPr lang="zh-TW" altLang="en-US" dirty="0">
                <a:solidFill>
                  <a:schemeClr val="tx1"/>
                </a:solidFill>
              </a:rPr>
              <a:t>         </a:t>
            </a:r>
            <a:r>
              <a:rPr lang="en-US" altLang="zh-TW" b="1" dirty="0">
                <a:solidFill>
                  <a:srgbClr val="111DEF"/>
                </a:solidFill>
              </a:rPr>
              <a:t>FLOOR(</a:t>
            </a:r>
            <a:r>
              <a:rPr lang="en-US" altLang="zh-TW" dirty="0">
                <a:solidFill>
                  <a:schemeClr val="tx1"/>
                </a:solidFill>
              </a:rPr>
              <a:t> </a:t>
            </a:r>
            <a:r>
              <a:rPr lang="en-US" altLang="zh-TW" dirty="0" err="1">
                <a:solidFill>
                  <a:schemeClr val="tx1"/>
                </a:solidFill>
              </a:rPr>
              <a:t>loccuram</a:t>
            </a:r>
            <a:r>
              <a:rPr lang="en-US" altLang="zh-TW" dirty="0">
                <a:solidFill>
                  <a:schemeClr val="tx1"/>
                </a:solidFill>
              </a:rPr>
              <a:t> </a:t>
            </a:r>
            <a:r>
              <a:rPr lang="en-US" altLang="zh-TW" b="1" dirty="0">
                <a:solidFill>
                  <a:srgbClr val="111DEF"/>
                </a:solidFill>
              </a:rPr>
              <a:t>* @</a:t>
            </a:r>
            <a:r>
              <a:rPr lang="en-US" altLang="zh-TW" dirty="0">
                <a:solidFill>
                  <a:schemeClr val="tx1"/>
                </a:solidFill>
              </a:rPr>
              <a:t>lc_smoker_fee </a:t>
            </a:r>
            <a:r>
              <a:rPr lang="en-US" altLang="zh-TW" b="1" dirty="0">
                <a:solidFill>
                  <a:srgbClr val="111DEF"/>
                </a:solidFill>
              </a:rPr>
              <a:t>)</a:t>
            </a:r>
            <a:r>
              <a:rPr lang="en-US" altLang="zh-TW" dirty="0">
                <a:solidFill>
                  <a:schemeClr val="tx1"/>
                </a:solidFill>
              </a:rPr>
              <a:t> </a:t>
            </a:r>
            <a:br>
              <a:rPr lang="en-US" altLang="zh-TW" dirty="0">
                <a:solidFill>
                  <a:schemeClr val="tx1"/>
                </a:solidFill>
              </a:rPr>
            </a:br>
            <a:r>
              <a:rPr lang="zh-TW" altLang="en-US" dirty="0">
                <a:solidFill>
                  <a:schemeClr val="tx1"/>
                </a:solidFill>
              </a:rPr>
              <a:t>    </a:t>
            </a:r>
            <a:r>
              <a:rPr lang="en-US" altLang="zh-TW" b="1" dirty="0">
                <a:solidFill>
                  <a:srgbClr val="111DEF"/>
                </a:solidFill>
              </a:rPr>
              <a:t>ELSE</a:t>
            </a:r>
            <a:r>
              <a:rPr lang="en-US" altLang="zh-TW" dirty="0">
                <a:solidFill>
                  <a:srgbClr val="111DEF"/>
                </a:solidFill>
              </a:rPr>
              <a:t> </a:t>
            </a:r>
          </a:p>
          <a:p>
            <a:r>
              <a:rPr lang="zh-TW" altLang="en-US" b="1" dirty="0">
                <a:solidFill>
                  <a:srgbClr val="111DEF"/>
                </a:solidFill>
              </a:rPr>
              <a:t>              </a:t>
            </a:r>
            <a:r>
              <a:rPr lang="en-US" altLang="zh-TW" b="1" dirty="0">
                <a:solidFill>
                  <a:srgbClr val="111DEF"/>
                </a:solidFill>
              </a:rPr>
              <a:t>CEIL(</a:t>
            </a:r>
            <a:r>
              <a:rPr lang="en-US" altLang="zh-TW" dirty="0">
                <a:solidFill>
                  <a:srgbClr val="111DEF"/>
                </a:solidFill>
              </a:rPr>
              <a:t> </a:t>
            </a:r>
            <a:r>
              <a:rPr lang="en-US" altLang="zh-TW" dirty="0" err="1">
                <a:solidFill>
                  <a:schemeClr val="tx1"/>
                </a:solidFill>
              </a:rPr>
              <a:t>loccuram</a:t>
            </a:r>
            <a:r>
              <a:rPr lang="en-US" altLang="zh-TW" dirty="0">
                <a:solidFill>
                  <a:schemeClr val="tx1"/>
                </a:solidFill>
              </a:rPr>
              <a:t> </a:t>
            </a:r>
            <a:r>
              <a:rPr lang="en-US" altLang="zh-TW" b="1" dirty="0">
                <a:solidFill>
                  <a:srgbClr val="111DEF"/>
                </a:solidFill>
              </a:rPr>
              <a:t>* @</a:t>
            </a:r>
            <a:r>
              <a:rPr lang="en-US" altLang="zh-TW" dirty="0">
                <a:solidFill>
                  <a:schemeClr val="tx1"/>
                </a:solidFill>
              </a:rPr>
              <a:t>lc_nonsm_disc </a:t>
            </a:r>
            <a:r>
              <a:rPr lang="en-US" altLang="zh-TW" b="1" dirty="0">
                <a:solidFill>
                  <a:srgbClr val="111DEF"/>
                </a:solidFill>
              </a:rPr>
              <a:t>)</a:t>
            </a:r>
            <a:r>
              <a:rPr lang="en-US" altLang="zh-TW" dirty="0">
                <a:solidFill>
                  <a:schemeClr val="tx1"/>
                </a:solidFill>
              </a:rPr>
              <a:t> </a:t>
            </a:r>
            <a:br>
              <a:rPr lang="en-US" altLang="zh-TW" dirty="0">
                <a:solidFill>
                  <a:schemeClr val="tx1"/>
                </a:solidFill>
              </a:rPr>
            </a:br>
            <a:r>
              <a:rPr lang="zh-TW" altLang="en-US" dirty="0">
                <a:solidFill>
                  <a:schemeClr val="tx1"/>
                </a:solidFill>
              </a:rPr>
              <a:t>    </a:t>
            </a:r>
            <a:r>
              <a:rPr lang="en-US" altLang="zh-TW" b="1" dirty="0">
                <a:solidFill>
                  <a:srgbClr val="111DEF"/>
                </a:solidFill>
              </a:rPr>
              <a:t>END</a:t>
            </a:r>
            <a:r>
              <a:rPr lang="en-US" altLang="zh-TW" dirty="0">
                <a:solidFill>
                  <a:srgbClr val="111DEF"/>
                </a:solidFill>
              </a:rPr>
              <a:t> </a:t>
            </a:r>
            <a:r>
              <a:rPr lang="en-US" altLang="zh-TW" b="1" dirty="0">
                <a:solidFill>
                  <a:srgbClr val="111DEF"/>
                </a:solidFill>
              </a:rPr>
              <a:t>AS</a:t>
            </a:r>
            <a:r>
              <a:rPr lang="en-US" altLang="zh-TW" dirty="0">
                <a:solidFill>
                  <a:srgbClr val="111DEF"/>
                </a:solidFill>
              </a:rPr>
              <a:t> </a:t>
            </a:r>
            <a:r>
              <a:rPr lang="en-US" altLang="zh-TW" dirty="0" err="1">
                <a:solidFill>
                  <a:schemeClr val="tx1"/>
                </a:solidFill>
              </a:rPr>
              <a:t>adjusted_amount</a:t>
            </a:r>
            <a:r>
              <a:rPr lang="en-US" altLang="zh-TW" dirty="0">
                <a:solidFill>
                  <a:schemeClr val="accent5">
                    <a:lumMod val="25000"/>
                  </a:schemeClr>
                </a:solidFill>
              </a:rPr>
              <a:t>,</a:t>
            </a:r>
            <a:r>
              <a:rPr lang="en-US" altLang="zh-TW" dirty="0">
                <a:solidFill>
                  <a:schemeClr val="tx1"/>
                </a:solidFill>
              </a:rPr>
              <a:t> </a:t>
            </a:r>
            <a:br>
              <a:rPr lang="en-US" altLang="zh-TW" dirty="0">
                <a:solidFill>
                  <a:schemeClr val="tx1"/>
                </a:solidFill>
              </a:rPr>
            </a:br>
            <a:r>
              <a:rPr lang="zh-TW" altLang="en-US" dirty="0">
                <a:solidFill>
                  <a:schemeClr val="tx1"/>
                </a:solidFill>
              </a:rPr>
              <a:t>    </a:t>
            </a:r>
            <a:r>
              <a:rPr lang="en-US" altLang="zh-TW" b="1" dirty="0">
                <a:solidFill>
                  <a:srgbClr val="111DEF"/>
                </a:solidFill>
              </a:rPr>
              <a:t>CAST(</a:t>
            </a:r>
            <a:r>
              <a:rPr lang="en-US" altLang="zh-TW" dirty="0">
                <a:solidFill>
                  <a:srgbClr val="111DEF"/>
                </a:solidFill>
              </a:rPr>
              <a:t> </a:t>
            </a:r>
            <a:r>
              <a:rPr lang="en-US" altLang="zh-TW" dirty="0" err="1">
                <a:solidFill>
                  <a:schemeClr val="tx1"/>
                </a:solidFill>
              </a:rPr>
              <a:t>loccuram</a:t>
            </a:r>
            <a:r>
              <a:rPr lang="en-US" altLang="zh-TW" dirty="0">
                <a:solidFill>
                  <a:schemeClr val="tx1"/>
                </a:solidFill>
              </a:rPr>
              <a:t> </a:t>
            </a:r>
            <a:r>
              <a:rPr lang="en-US" altLang="zh-TW" b="1" dirty="0">
                <a:solidFill>
                  <a:srgbClr val="111DEF"/>
                </a:solidFill>
              </a:rPr>
              <a:t>AS</a:t>
            </a:r>
            <a:r>
              <a:rPr lang="en-US" altLang="zh-TW" dirty="0">
                <a:solidFill>
                  <a:srgbClr val="111DEF"/>
                </a:solidFill>
              </a:rPr>
              <a:t> </a:t>
            </a:r>
            <a:r>
              <a:rPr lang="en-US" altLang="zh-TW" b="1" dirty="0">
                <a:solidFill>
                  <a:srgbClr val="111DEF"/>
                </a:solidFill>
              </a:rPr>
              <a:t>FLTP</a:t>
            </a:r>
            <a:r>
              <a:rPr lang="en-US" altLang="zh-TW" dirty="0">
                <a:solidFill>
                  <a:srgbClr val="111DEF"/>
                </a:solidFill>
              </a:rPr>
              <a:t> </a:t>
            </a:r>
            <a:r>
              <a:rPr lang="en-US" altLang="zh-TW" b="1" dirty="0">
                <a:solidFill>
                  <a:srgbClr val="111DEF"/>
                </a:solidFill>
              </a:rPr>
              <a:t>) /</a:t>
            </a:r>
            <a:r>
              <a:rPr lang="en-US" altLang="zh-TW" dirty="0">
                <a:solidFill>
                  <a:srgbClr val="111DEF"/>
                </a:solidFill>
              </a:rPr>
              <a:t> </a:t>
            </a:r>
            <a:r>
              <a:rPr lang="en-US" altLang="zh-TW" b="1" dirty="0">
                <a:solidFill>
                  <a:srgbClr val="111DEF"/>
                </a:solidFill>
              </a:rPr>
              <a:t>CAST( </a:t>
            </a:r>
            <a:r>
              <a:rPr lang="en-US" altLang="zh-TW" b="1" dirty="0">
                <a:solidFill>
                  <a:srgbClr val="4FA0F5"/>
                </a:solidFill>
              </a:rPr>
              <a:t>2</a:t>
            </a:r>
            <a:r>
              <a:rPr lang="en-US" altLang="zh-TW" dirty="0">
                <a:solidFill>
                  <a:schemeClr val="tx1"/>
                </a:solidFill>
              </a:rPr>
              <a:t> </a:t>
            </a:r>
            <a:r>
              <a:rPr lang="en-US" altLang="zh-TW" b="1" dirty="0">
                <a:solidFill>
                  <a:srgbClr val="111DEF"/>
                </a:solidFill>
              </a:rPr>
              <a:t>AS FLTP )</a:t>
            </a:r>
            <a:r>
              <a:rPr lang="en-US" altLang="zh-TW" dirty="0">
                <a:solidFill>
                  <a:srgbClr val="111DEF"/>
                </a:solidFill>
              </a:rPr>
              <a:t> </a:t>
            </a:r>
            <a:r>
              <a:rPr lang="en-US" altLang="zh-TW" b="1" dirty="0">
                <a:solidFill>
                  <a:srgbClr val="111DEF"/>
                </a:solidFill>
              </a:rPr>
              <a:t>AS</a:t>
            </a:r>
            <a:r>
              <a:rPr lang="en-US" altLang="zh-TW" dirty="0">
                <a:solidFill>
                  <a:srgbClr val="111DEF"/>
                </a:solidFill>
              </a:rPr>
              <a:t> </a:t>
            </a:r>
            <a:r>
              <a:rPr lang="en-US" altLang="zh-TW" dirty="0">
                <a:solidFill>
                  <a:schemeClr val="tx1"/>
                </a:solidFill>
              </a:rPr>
              <a:t>half</a:t>
            </a:r>
            <a:r>
              <a:rPr lang="en-US" altLang="zh-TW" dirty="0">
                <a:solidFill>
                  <a:schemeClr val="accent5">
                    <a:lumMod val="25000"/>
                  </a:schemeClr>
                </a:solidFill>
              </a:rPr>
              <a:t>,</a:t>
            </a:r>
            <a:r>
              <a:rPr lang="en-US" altLang="zh-TW" dirty="0">
                <a:solidFill>
                  <a:schemeClr val="tx1"/>
                </a:solidFill>
              </a:rPr>
              <a:t> </a:t>
            </a:r>
            <a:br>
              <a:rPr lang="en-US" altLang="zh-TW" dirty="0">
                <a:solidFill>
                  <a:schemeClr val="tx1"/>
                </a:solidFill>
              </a:rPr>
            </a:br>
            <a:r>
              <a:rPr lang="zh-TW" altLang="en-US" dirty="0">
                <a:solidFill>
                  <a:schemeClr val="tx1"/>
                </a:solidFill>
              </a:rPr>
              <a:t>    </a:t>
            </a:r>
            <a:r>
              <a:rPr lang="en-US" altLang="zh-TW" dirty="0" err="1">
                <a:solidFill>
                  <a:schemeClr val="tx1"/>
                </a:solidFill>
              </a:rPr>
              <a:t>loccurkey</a:t>
            </a:r>
            <a:r>
              <a:rPr lang="en-US" altLang="zh-TW" dirty="0">
                <a:solidFill>
                  <a:schemeClr val="tx1"/>
                </a:solidFill>
              </a:rPr>
              <a:t> </a:t>
            </a:r>
            <a:br>
              <a:rPr lang="en-US" altLang="zh-TW" dirty="0">
                <a:solidFill>
                  <a:schemeClr val="tx1"/>
                </a:solidFill>
              </a:rPr>
            </a:br>
            <a:r>
              <a:rPr lang="en-US" altLang="zh-TW" dirty="0"/>
              <a:t>FROM</a:t>
            </a:r>
            <a:r>
              <a:rPr lang="en-US" altLang="zh-TW" dirty="0">
                <a:solidFill>
                  <a:schemeClr val="tx1"/>
                </a:solidFill>
              </a:rPr>
              <a:t> </a:t>
            </a:r>
            <a:r>
              <a:rPr lang="en-US" altLang="zh-TW" dirty="0" err="1">
                <a:solidFill>
                  <a:schemeClr val="tx1"/>
                </a:solidFill>
              </a:rPr>
              <a:t>sbook</a:t>
            </a:r>
            <a:r>
              <a:rPr lang="en-US" altLang="zh-TW" dirty="0">
                <a:solidFill>
                  <a:schemeClr val="tx1"/>
                </a:solidFill>
              </a:rPr>
              <a:t> </a:t>
            </a:r>
            <a:br>
              <a:rPr lang="en-US" altLang="zh-TW" dirty="0">
                <a:solidFill>
                  <a:schemeClr val="tx1"/>
                </a:solidFill>
              </a:rPr>
            </a:br>
            <a:r>
              <a:rPr lang="en-US" altLang="zh-TW" dirty="0"/>
              <a:t>INTO</a:t>
            </a:r>
            <a:r>
              <a:rPr lang="en-US" altLang="zh-TW" dirty="0">
                <a:solidFill>
                  <a:schemeClr val="tx1"/>
                </a:solidFill>
              </a:rPr>
              <a:t> </a:t>
            </a:r>
            <a:r>
              <a:rPr lang="en-US" altLang="zh-TW" dirty="0"/>
              <a:t>TABLE</a:t>
            </a:r>
            <a:r>
              <a:rPr lang="en-US" altLang="zh-TW" dirty="0">
                <a:solidFill>
                  <a:schemeClr val="tx1"/>
                </a:solidFill>
              </a:rPr>
              <a:t> </a:t>
            </a:r>
            <a:r>
              <a:rPr lang="en-US" altLang="zh-TW" dirty="0"/>
              <a:t>@</a:t>
            </a:r>
            <a:r>
              <a:rPr lang="en-US" altLang="zh-TW" dirty="0">
                <a:solidFill>
                  <a:schemeClr val="tx1"/>
                </a:solidFill>
              </a:rPr>
              <a:t>lt_bookings2 </a:t>
            </a:r>
            <a:br>
              <a:rPr lang="en-US" altLang="zh-TW" dirty="0">
                <a:solidFill>
                  <a:schemeClr val="tx1"/>
                </a:solidFill>
              </a:rPr>
            </a:br>
            <a:r>
              <a:rPr lang="en-US" altLang="zh-TW" dirty="0"/>
              <a:t>WHERE</a:t>
            </a:r>
            <a:r>
              <a:rPr lang="en-US" altLang="zh-TW" dirty="0">
                <a:solidFill>
                  <a:schemeClr val="tx1"/>
                </a:solidFill>
              </a:rPr>
              <a:t> </a:t>
            </a:r>
            <a:r>
              <a:rPr lang="en-US" altLang="zh-TW" dirty="0" err="1">
                <a:solidFill>
                  <a:schemeClr val="tx1"/>
                </a:solidFill>
              </a:rPr>
              <a:t>customid</a:t>
            </a:r>
            <a:r>
              <a:rPr lang="en-US" altLang="zh-TW" dirty="0">
                <a:solidFill>
                  <a:schemeClr val="tx1"/>
                </a:solidFill>
              </a:rPr>
              <a:t> </a:t>
            </a:r>
            <a:r>
              <a:rPr lang="en-US" altLang="zh-TW" dirty="0"/>
              <a:t>=</a:t>
            </a:r>
            <a:r>
              <a:rPr lang="en-US" altLang="zh-TW" dirty="0">
                <a:solidFill>
                  <a:schemeClr val="tx1"/>
                </a:solidFill>
              </a:rPr>
              <a:t> </a:t>
            </a:r>
            <a:r>
              <a:rPr lang="en-US" altLang="zh-TW" dirty="0"/>
              <a:t>@</a:t>
            </a:r>
            <a:r>
              <a:rPr lang="en-US" altLang="zh-TW" dirty="0">
                <a:solidFill>
                  <a:schemeClr val="tx1"/>
                </a:solidFill>
              </a:rPr>
              <a:t>lv_customer.</a:t>
            </a:r>
            <a:endParaRPr lang="zh-TW" altLang="en-US" dirty="0">
              <a:solidFill>
                <a:schemeClr val="tx1"/>
              </a:solidFill>
            </a:endParaRPr>
          </a:p>
        </p:txBody>
      </p:sp>
    </p:spTree>
    <p:extLst>
      <p:ext uri="{BB962C8B-B14F-4D97-AF65-F5344CB8AC3E}">
        <p14:creationId xmlns:p14="http://schemas.microsoft.com/office/powerpoint/2010/main" val="3212045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27</a:t>
            </a:fld>
            <a:endParaRPr lang="en-US" altLang="en-US">
              <a:solidFill>
                <a:srgbClr val="000000"/>
              </a:solidFill>
            </a:endParaRPr>
          </a:p>
        </p:txBody>
      </p:sp>
      <p:sp>
        <p:nvSpPr>
          <p:cNvPr id="7" name="Rectangle 2">
            <a:extLst>
              <a:ext uri="{FF2B5EF4-FFF2-40B4-BE49-F238E27FC236}">
                <a16:creationId xmlns:a16="http://schemas.microsoft.com/office/drawing/2014/main" id="{143F6367-B573-8C44-2EDC-4F39F0EAAFF3}"/>
              </a:ext>
            </a:extLst>
          </p:cNvPr>
          <p:cNvSpPr txBox="1">
            <a:spLocks noChangeArrowheads="1"/>
          </p:cNvSpPr>
          <p:nvPr/>
        </p:nvSpPr>
        <p:spPr bwMode="auto">
          <a:xfrm>
            <a:off x="328552"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New Open SQL</a:t>
            </a:r>
          </a:p>
        </p:txBody>
      </p:sp>
      <p:sp>
        <p:nvSpPr>
          <p:cNvPr id="8" name="文字方塊 7">
            <a:extLst>
              <a:ext uri="{FF2B5EF4-FFF2-40B4-BE49-F238E27FC236}">
                <a16:creationId xmlns:a16="http://schemas.microsoft.com/office/drawing/2014/main" id="{BE3EC0B3-0549-5FBF-9579-1391D83BFD37}"/>
              </a:ext>
            </a:extLst>
          </p:cNvPr>
          <p:cNvSpPr txBox="1"/>
          <p:nvPr/>
        </p:nvSpPr>
        <p:spPr>
          <a:xfrm>
            <a:off x="482310" y="1424118"/>
            <a:ext cx="5350307" cy="1569660"/>
          </a:xfrm>
          <a:prstGeom prst="rect">
            <a:avLst/>
          </a:prstGeom>
          <a:noFill/>
        </p:spPr>
        <p:txBody>
          <a:bodyPr wrap="square" rtlCol="0">
            <a:spAutoFit/>
          </a:bodyPr>
          <a:lstStyle/>
          <a:p>
            <a:r>
              <a:rPr lang="en-US" altLang="zh-TW" sz="2400" b="1" dirty="0">
                <a:solidFill>
                  <a:srgbClr val="1E3AF8"/>
                </a:solidFill>
              </a:rPr>
              <a:t>INTO clause at the end:</a:t>
            </a:r>
          </a:p>
          <a:p>
            <a:pPr>
              <a:buFont typeface="Arial" panose="020B0604020202020204" pitchFamily="34" charset="0"/>
              <a:buChar char="•"/>
            </a:pPr>
            <a:r>
              <a:rPr lang="zh-TW" altLang="en-US" sz="2400" dirty="0"/>
              <a:t> </a:t>
            </a:r>
            <a:r>
              <a:rPr lang="en-US" altLang="zh-TW" sz="2400" dirty="0"/>
              <a:t>For consistency with UNION syntax</a:t>
            </a:r>
          </a:p>
          <a:p>
            <a:pPr>
              <a:buFont typeface="Arial" panose="020B0604020202020204" pitchFamily="34" charset="0"/>
              <a:buChar char="•"/>
            </a:pPr>
            <a:r>
              <a:rPr lang="zh-TW" altLang="en-US" sz="2400" dirty="0"/>
              <a:t> </a:t>
            </a:r>
            <a:r>
              <a:rPr lang="en-US" altLang="zh-TW" sz="2400" dirty="0"/>
              <a:t>Additions such as </a:t>
            </a:r>
            <a:br>
              <a:rPr lang="en-US" altLang="zh-TW" sz="2400" dirty="0"/>
            </a:br>
            <a:r>
              <a:rPr lang="zh-TW" altLang="en-US" sz="2400" dirty="0"/>
              <a:t>  </a:t>
            </a:r>
            <a:r>
              <a:rPr lang="en-US" altLang="zh-TW" sz="2400" dirty="0"/>
              <a:t>UP TO ... ROWS after INTO</a:t>
            </a:r>
          </a:p>
        </p:txBody>
      </p:sp>
      <p:sp>
        <p:nvSpPr>
          <p:cNvPr id="9" name="文字方塊 8">
            <a:extLst>
              <a:ext uri="{FF2B5EF4-FFF2-40B4-BE49-F238E27FC236}">
                <a16:creationId xmlns:a16="http://schemas.microsoft.com/office/drawing/2014/main" id="{ECF642E8-9D9C-FFC5-996B-E0701A997DF9}"/>
              </a:ext>
            </a:extLst>
          </p:cNvPr>
          <p:cNvSpPr txBox="1"/>
          <p:nvPr/>
        </p:nvSpPr>
        <p:spPr>
          <a:xfrm>
            <a:off x="6255324" y="1608783"/>
            <a:ext cx="5516880" cy="1200329"/>
          </a:xfrm>
          <a:prstGeom prst="rect">
            <a:avLst/>
          </a:prstGeom>
          <a:solidFill>
            <a:schemeClr val="bg1">
              <a:lumMod val="95000"/>
            </a:schemeClr>
          </a:solidFill>
        </p:spPr>
        <p:txBody>
          <a:bodyPr wrap="square" rtlCol="0">
            <a:spAutoFit/>
          </a:bodyPr>
          <a:lstStyle/>
          <a:p>
            <a:r>
              <a:rPr lang="en-US" altLang="zh-TW" dirty="0">
                <a:solidFill>
                  <a:srgbClr val="1E3AF8"/>
                </a:solidFill>
                <a:latin typeface="Calibri" panose="020F0502020204030204" pitchFamily="34" charset="0"/>
                <a:ea typeface="Calibri" panose="020F0502020204030204" pitchFamily="34" charset="0"/>
                <a:cs typeface="Calibri" panose="020F0502020204030204" pitchFamily="34" charset="0"/>
              </a:rPr>
              <a:t>SELECT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carrid</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connid</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fldate</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bookid</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customid</a:t>
            </a:r>
            <a:r>
              <a:rPr lang="en-US" altLang="zh-TW" dirty="0">
                <a:latin typeface="Calibri" panose="020F0502020204030204" pitchFamily="34" charset="0"/>
                <a:ea typeface="Calibri" panose="020F0502020204030204" pitchFamily="34" charset="0"/>
                <a:cs typeface="Calibri" panose="020F0502020204030204" pitchFamily="34" charset="0"/>
              </a:rPr>
              <a:t> </a:t>
            </a:r>
          </a:p>
          <a:p>
            <a:r>
              <a:rPr lang="en-US" altLang="zh-TW" dirty="0">
                <a:solidFill>
                  <a:srgbClr val="111DEF"/>
                </a:solidFill>
                <a:latin typeface="Calibri" panose="020F0502020204030204" pitchFamily="34" charset="0"/>
                <a:ea typeface="Calibri" panose="020F0502020204030204" pitchFamily="34" charset="0"/>
                <a:cs typeface="Calibri" panose="020F0502020204030204" pitchFamily="34" charset="0"/>
              </a:rPr>
              <a:t>FROM</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sbook</a:t>
            </a:r>
            <a:r>
              <a:rPr lang="en-US" altLang="zh-TW" dirty="0">
                <a:latin typeface="Calibri" panose="020F0502020204030204" pitchFamily="34" charset="0"/>
                <a:ea typeface="Calibri" panose="020F0502020204030204" pitchFamily="34" charset="0"/>
                <a:cs typeface="Calibri" panose="020F0502020204030204" pitchFamily="34" charset="0"/>
              </a:rPr>
              <a:t> </a:t>
            </a:r>
          </a:p>
          <a:p>
            <a:r>
              <a:rPr lang="en-US" altLang="zh-TW" dirty="0">
                <a:solidFill>
                  <a:srgbClr val="111DEF"/>
                </a:solidFill>
                <a:latin typeface="Calibri" panose="020F0502020204030204" pitchFamily="34" charset="0"/>
                <a:ea typeface="Calibri" panose="020F0502020204030204" pitchFamily="34" charset="0"/>
                <a:cs typeface="Calibri" panose="020F0502020204030204" pitchFamily="34" charset="0"/>
              </a:rPr>
              <a:t>WHERE</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customid</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lv_customer </a:t>
            </a:r>
          </a:p>
          <a:p>
            <a:r>
              <a:rPr lang="en-US" altLang="zh-TW" dirty="0">
                <a:solidFill>
                  <a:srgbClr val="111DEF"/>
                </a:solidFill>
                <a:latin typeface="Calibri" panose="020F0502020204030204" pitchFamily="34" charset="0"/>
                <a:ea typeface="Calibri" panose="020F0502020204030204" pitchFamily="34" charset="0"/>
                <a:cs typeface="Calibri" panose="020F0502020204030204" pitchFamily="34" charset="0"/>
              </a:rPr>
              <a:t>INTO</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a:solidFill>
                  <a:srgbClr val="111DEF"/>
                </a:solidFill>
                <a:latin typeface="Calibri" panose="020F0502020204030204" pitchFamily="34" charset="0"/>
                <a:ea typeface="Calibri" panose="020F0502020204030204" pitchFamily="34" charset="0"/>
                <a:cs typeface="Calibri" panose="020F0502020204030204" pitchFamily="34" charset="0"/>
              </a:rPr>
              <a:t>TABLE</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lt_bookings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UP TO</a:t>
            </a:r>
            <a:r>
              <a:rPr lang="en-US" altLang="zh-TW" dirty="0">
                <a:latin typeface="Calibri" panose="020F0502020204030204" pitchFamily="34" charset="0"/>
                <a:ea typeface="Calibri" panose="020F0502020204030204" pitchFamily="34" charset="0"/>
                <a:cs typeface="Calibri" panose="020F0502020204030204" pitchFamily="34" charset="0"/>
              </a:rPr>
              <a:t> 10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ROWS</a:t>
            </a:r>
            <a:r>
              <a:rPr lang="en-US" altLang="zh-TW" dirty="0">
                <a:latin typeface="Calibri" panose="020F0502020204030204" pitchFamily="34" charset="0"/>
                <a:ea typeface="Calibri" panose="020F0502020204030204" pitchFamily="34" charset="0"/>
                <a:cs typeface="Calibri" panose="020F0502020204030204" pitchFamily="34" charset="0"/>
              </a:rPr>
              <a:t>.</a:t>
            </a:r>
            <a:endParaRPr lang="zh-TW" altLang="en-US" dirty="0">
              <a:latin typeface="Calibri" panose="020F0502020204030204" pitchFamily="34" charset="0"/>
              <a:cs typeface="Calibri" panose="020F0502020204030204" pitchFamily="34" charset="0"/>
            </a:endParaRPr>
          </a:p>
        </p:txBody>
      </p:sp>
      <p:sp>
        <p:nvSpPr>
          <p:cNvPr id="10" name="文字方塊 9">
            <a:extLst>
              <a:ext uri="{FF2B5EF4-FFF2-40B4-BE49-F238E27FC236}">
                <a16:creationId xmlns:a16="http://schemas.microsoft.com/office/drawing/2014/main" id="{B8BA67D6-ABC9-11E7-57C0-3EF4D16CA8DF}"/>
              </a:ext>
            </a:extLst>
          </p:cNvPr>
          <p:cNvSpPr txBox="1"/>
          <p:nvPr/>
        </p:nvSpPr>
        <p:spPr>
          <a:xfrm>
            <a:off x="482310" y="3532391"/>
            <a:ext cx="5350307" cy="1938992"/>
          </a:xfrm>
          <a:prstGeom prst="rect">
            <a:avLst/>
          </a:prstGeom>
          <a:noFill/>
        </p:spPr>
        <p:txBody>
          <a:bodyPr wrap="square" rtlCol="0">
            <a:spAutoFit/>
          </a:bodyPr>
          <a:lstStyle/>
          <a:p>
            <a:r>
              <a:rPr lang="en-US" altLang="zh-TW" sz="2400" b="1" dirty="0">
                <a:solidFill>
                  <a:srgbClr val="1E3AF8"/>
                </a:solidFill>
              </a:rPr>
              <a:t>Keyword FIELDS:</a:t>
            </a:r>
          </a:p>
          <a:p>
            <a:pPr>
              <a:buFont typeface="Arial" panose="020B0604020202020204" pitchFamily="34" charset="0"/>
              <a:buChar char="•"/>
            </a:pPr>
            <a:r>
              <a:rPr lang="zh-TW" altLang="en-US" sz="2400" dirty="0"/>
              <a:t> </a:t>
            </a:r>
            <a:r>
              <a:rPr lang="en-US" altLang="zh-TW" sz="2400" dirty="0"/>
              <a:t>Exchange order of field list and </a:t>
            </a:r>
            <a:br>
              <a:rPr lang="en-US" altLang="zh-TW" sz="2400" dirty="0"/>
            </a:br>
            <a:r>
              <a:rPr lang="zh-TW" altLang="en-US" sz="2400" dirty="0"/>
              <a:t>  </a:t>
            </a:r>
            <a:r>
              <a:rPr lang="en-US" altLang="zh-TW" sz="2400" dirty="0"/>
              <a:t>FROM clause</a:t>
            </a:r>
          </a:p>
          <a:p>
            <a:pPr>
              <a:buFont typeface="Arial" panose="020B0604020202020204" pitchFamily="34" charset="0"/>
              <a:buChar char="•"/>
            </a:pPr>
            <a:r>
              <a:rPr lang="zh-TW" altLang="en-US" sz="2400" dirty="0"/>
              <a:t> </a:t>
            </a:r>
            <a:r>
              <a:rPr lang="en-US" altLang="zh-TW" sz="2400" dirty="0"/>
              <a:t>FROM clause first results in </a:t>
            </a:r>
            <a:br>
              <a:rPr lang="en-US" altLang="zh-TW" sz="2400" dirty="0"/>
            </a:br>
            <a:r>
              <a:rPr lang="zh-TW" altLang="en-US" sz="2400" dirty="0"/>
              <a:t>  </a:t>
            </a:r>
            <a:r>
              <a:rPr lang="en-US" altLang="zh-TW" sz="2400" dirty="0"/>
              <a:t>code-completion friendly syntax</a:t>
            </a:r>
          </a:p>
        </p:txBody>
      </p:sp>
      <p:grpSp>
        <p:nvGrpSpPr>
          <p:cNvPr id="29" name="群組 28">
            <a:extLst>
              <a:ext uri="{FF2B5EF4-FFF2-40B4-BE49-F238E27FC236}">
                <a16:creationId xmlns:a16="http://schemas.microsoft.com/office/drawing/2014/main" id="{AB2C24A0-44E9-8CD1-D970-BB79A8F7E1E1}"/>
              </a:ext>
            </a:extLst>
          </p:cNvPr>
          <p:cNvGrpSpPr/>
          <p:nvPr/>
        </p:nvGrpSpPr>
        <p:grpSpPr>
          <a:xfrm>
            <a:off x="6255324" y="3698240"/>
            <a:ext cx="5516880" cy="1754326"/>
            <a:chOff x="6224067" y="3429000"/>
            <a:chExt cx="5516880" cy="1754326"/>
          </a:xfrm>
        </p:grpSpPr>
        <p:sp>
          <p:nvSpPr>
            <p:cNvPr id="11" name="文字方塊 10">
              <a:extLst>
                <a:ext uri="{FF2B5EF4-FFF2-40B4-BE49-F238E27FC236}">
                  <a16:creationId xmlns:a16="http://schemas.microsoft.com/office/drawing/2014/main" id="{CC3F296A-88CE-F422-EEF4-E6018182D33F}"/>
                </a:ext>
              </a:extLst>
            </p:cNvPr>
            <p:cNvSpPr txBox="1"/>
            <p:nvPr/>
          </p:nvSpPr>
          <p:spPr>
            <a:xfrm>
              <a:off x="6224067" y="3429000"/>
              <a:ext cx="5516880" cy="1754326"/>
            </a:xfrm>
            <a:prstGeom prst="rect">
              <a:avLst/>
            </a:prstGeom>
            <a:solidFill>
              <a:schemeClr val="bg1">
                <a:lumMod val="95000"/>
              </a:schemeClr>
            </a:solidFill>
          </p:spPr>
          <p:txBody>
            <a:bodyPr wrap="square" rtlCol="0">
              <a:spAutoFit/>
            </a:bodyPr>
            <a:lstStyle/>
            <a:p>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SELECT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FROM</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sbook</a:t>
              </a:r>
              <a:r>
                <a:rPr lang="en-US" altLang="zh-TW" dirty="0">
                  <a:latin typeface="Calibri" panose="020F0502020204030204" pitchFamily="34" charset="0"/>
                  <a:ea typeface="Calibri" panose="020F0502020204030204" pitchFamily="34" charset="0"/>
                  <a:cs typeface="Calibri" panose="020F0502020204030204" pitchFamily="34" charset="0"/>
                </a:rPr>
                <a:t>       </a:t>
              </a:r>
            </a:p>
            <a:p>
              <a:endParaRPr lang="en-US" altLang="zh-TW" dirty="0">
                <a:latin typeface="Calibri" panose="020F0502020204030204" pitchFamily="34" charset="0"/>
                <a:ea typeface="Calibri" panose="020F0502020204030204" pitchFamily="34" charset="0"/>
                <a:cs typeface="Calibri" panose="020F0502020204030204" pitchFamily="34" charset="0"/>
              </a:endParaRPr>
            </a:p>
            <a:p>
              <a:endParaRPr lang="en-US" altLang="zh-TW" dirty="0">
                <a:latin typeface="Calibri" panose="020F0502020204030204" pitchFamily="34" charset="0"/>
                <a:ea typeface="Calibri" panose="020F0502020204030204" pitchFamily="34" charset="0"/>
                <a:cs typeface="Calibri" panose="020F0502020204030204" pitchFamily="34" charset="0"/>
              </a:endParaRPr>
            </a:p>
            <a:p>
              <a:r>
                <a:rPr lang="zh-TW" altLang="en-US" dirty="0">
                  <a:latin typeface="Calibri" panose="020F0502020204030204" pitchFamily="34" charset="0"/>
                  <a:ea typeface="Calibri" panose="020F0502020204030204" pitchFamily="34" charset="0"/>
                  <a:cs typeface="Calibri" panose="020F0502020204030204" pitchFamily="34" charset="0"/>
                </a:rPr>
                <a:t>             </a:t>
              </a:r>
              <a:r>
                <a:rPr lang="en-US" altLang="zh-TW"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FIELDS</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carrid</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connid</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fldate</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bookid</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customid</a:t>
              </a:r>
              <a:r>
                <a:rPr lang="en-US" altLang="zh-TW" dirty="0">
                  <a:latin typeface="Calibri" panose="020F0502020204030204" pitchFamily="34" charset="0"/>
                  <a:ea typeface="Calibri" panose="020F0502020204030204" pitchFamily="34" charset="0"/>
                  <a:cs typeface="Calibri" panose="020F0502020204030204" pitchFamily="34" charset="0"/>
                </a:rPr>
                <a:t>  </a:t>
              </a:r>
            </a:p>
            <a:p>
              <a:r>
                <a:rPr lang="zh-TW" altLang="en-US" dirty="0">
                  <a:latin typeface="Calibri" panose="020F0502020204030204" pitchFamily="34" charset="0"/>
                  <a:ea typeface="Calibri" panose="020F0502020204030204" pitchFamily="34" charset="0"/>
                  <a:cs typeface="Calibri" panose="020F0502020204030204" pitchFamily="34" charset="0"/>
                </a:rPr>
                <a:t>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WHERE</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err="1">
                  <a:latin typeface="Calibri" panose="020F0502020204030204" pitchFamily="34" charset="0"/>
                  <a:ea typeface="Calibri" panose="020F0502020204030204" pitchFamily="34" charset="0"/>
                  <a:cs typeface="Calibri" panose="020F0502020204030204" pitchFamily="34" charset="0"/>
                </a:rPr>
                <a:t>customid</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lv_customer  </a:t>
              </a:r>
            </a:p>
            <a:p>
              <a:r>
                <a:rPr lang="zh-TW" altLang="en-US" dirty="0">
                  <a:latin typeface="Calibri" panose="020F0502020204030204" pitchFamily="34" charset="0"/>
                  <a:ea typeface="Calibri" panose="020F0502020204030204" pitchFamily="34" charset="0"/>
                  <a:cs typeface="Calibri" panose="020F0502020204030204" pitchFamily="34" charset="0"/>
                </a:rPr>
                <a:t>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INTO</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TABLE</a:t>
              </a:r>
              <a:r>
                <a:rPr lang="en-US" altLang="zh-TW" dirty="0">
                  <a:latin typeface="Calibri" panose="020F0502020204030204" pitchFamily="34" charset="0"/>
                  <a:ea typeface="Calibri" panose="020F0502020204030204" pitchFamily="34" charset="0"/>
                  <a:cs typeface="Calibri" panose="020F0502020204030204" pitchFamily="34" charset="0"/>
                </a:rPr>
                <a:t> </a:t>
              </a:r>
              <a:r>
                <a:rPr lang="en-US" altLang="zh-TW" b="1"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a:t>
              </a:r>
              <a:r>
                <a:rPr lang="en-US" altLang="zh-TW" dirty="0">
                  <a:latin typeface="Calibri" panose="020F0502020204030204" pitchFamily="34" charset="0"/>
                  <a:ea typeface="Calibri" panose="020F0502020204030204" pitchFamily="34" charset="0"/>
                  <a:cs typeface="Calibri" panose="020F0502020204030204" pitchFamily="34" charset="0"/>
                </a:rPr>
                <a:t>lt_bookings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UP TO </a:t>
              </a:r>
              <a:r>
                <a:rPr lang="en-US" altLang="zh-TW" dirty="0">
                  <a:latin typeface="Calibri" panose="020F0502020204030204" pitchFamily="34" charset="0"/>
                  <a:ea typeface="Calibri" panose="020F0502020204030204" pitchFamily="34" charset="0"/>
                  <a:cs typeface="Calibri" panose="020F0502020204030204" pitchFamily="34" charset="0"/>
                </a:rPr>
                <a:t>10 </a:t>
              </a:r>
              <a:r>
                <a:rPr lang="en-US" altLang="zh-TW" dirty="0">
                  <a:solidFill>
                    <a:schemeClr val="accent5">
                      <a:lumMod val="50000"/>
                    </a:schemeClr>
                  </a:solidFill>
                  <a:latin typeface="Calibri" panose="020F0502020204030204" pitchFamily="34" charset="0"/>
                  <a:ea typeface="Calibri" panose="020F0502020204030204" pitchFamily="34" charset="0"/>
                  <a:cs typeface="Calibri" panose="020F0502020204030204" pitchFamily="34" charset="0"/>
                </a:rPr>
                <a:t>ROWS.</a:t>
              </a:r>
              <a:endParaRPr lang="zh-TW" altLang="en-US" dirty="0">
                <a:solidFill>
                  <a:schemeClr val="accent5">
                    <a:lumMod val="50000"/>
                  </a:schemeClr>
                </a:solidFill>
                <a:latin typeface="Calibri" panose="020F0502020204030204" pitchFamily="34" charset="0"/>
                <a:cs typeface="Calibri" panose="020F0502020204030204" pitchFamily="34" charset="0"/>
              </a:endParaRPr>
            </a:p>
          </p:txBody>
        </p:sp>
        <p:cxnSp>
          <p:nvCxnSpPr>
            <p:cNvPr id="28" name="直線單箭頭接點 27">
              <a:extLst>
                <a:ext uri="{FF2B5EF4-FFF2-40B4-BE49-F238E27FC236}">
                  <a16:creationId xmlns:a16="http://schemas.microsoft.com/office/drawing/2014/main" id="{AE622C4A-F7D0-AD54-58A3-9D5F34B666EF}"/>
                </a:ext>
              </a:extLst>
            </p:cNvPr>
            <p:cNvCxnSpPr/>
            <p:nvPr/>
          </p:nvCxnSpPr>
          <p:spPr bwMode="auto">
            <a:xfrm>
              <a:off x="7305040" y="3802013"/>
              <a:ext cx="0" cy="460703"/>
            </a:xfrm>
            <a:prstGeom prst="straightConnector1">
              <a:avLst/>
            </a:prstGeom>
            <a:ln w="28575">
              <a:headEnd type="triangle"/>
              <a:tailEnd type="triangle"/>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517744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28</a:t>
            </a:fld>
            <a:endParaRPr lang="en-US" altLang="en-US">
              <a:solidFill>
                <a:srgbClr val="000000"/>
              </a:solidFill>
            </a:endParaRPr>
          </a:p>
        </p:txBody>
      </p:sp>
      <p:sp>
        <p:nvSpPr>
          <p:cNvPr id="4" name="Rectangle 2"/>
          <p:cNvSpPr txBox="1">
            <a:spLocks noChangeArrowheads="1"/>
          </p:cNvSpPr>
          <p:nvPr/>
        </p:nvSpPr>
        <p:spPr bwMode="auto">
          <a:xfrm>
            <a:off x="328552"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New Open SQL</a:t>
            </a:r>
          </a:p>
        </p:txBody>
      </p:sp>
      <p:sp>
        <p:nvSpPr>
          <p:cNvPr id="6" name="文字方塊 5">
            <a:extLst>
              <a:ext uri="{FF2B5EF4-FFF2-40B4-BE49-F238E27FC236}">
                <a16:creationId xmlns:a16="http://schemas.microsoft.com/office/drawing/2014/main" id="{FFBFBB27-A45F-E789-42E5-BFE1429004AF}"/>
              </a:ext>
            </a:extLst>
          </p:cNvPr>
          <p:cNvSpPr txBox="1"/>
          <p:nvPr/>
        </p:nvSpPr>
        <p:spPr>
          <a:xfrm>
            <a:off x="385790" y="705583"/>
            <a:ext cx="5613690" cy="1200329"/>
          </a:xfrm>
          <a:prstGeom prst="rect">
            <a:avLst/>
          </a:prstGeom>
          <a:noFill/>
        </p:spPr>
        <p:txBody>
          <a:bodyPr wrap="square" rtlCol="0">
            <a:spAutoFit/>
          </a:bodyPr>
          <a:lstStyle/>
          <a:p>
            <a:r>
              <a:rPr lang="en-US" altLang="zh-TW" sz="2400" b="1" dirty="0">
                <a:solidFill>
                  <a:srgbClr val="1E3AF8"/>
                </a:solidFill>
              </a:rPr>
              <a:t>Support for UNION and UNION ALL:</a:t>
            </a:r>
          </a:p>
          <a:p>
            <a:pPr>
              <a:buFont typeface="Arial" panose="020B0604020202020204" pitchFamily="34" charset="0"/>
              <a:buChar char="•"/>
            </a:pPr>
            <a:r>
              <a:rPr lang="zh-TW" altLang="en-US" sz="2400" dirty="0"/>
              <a:t> </a:t>
            </a:r>
            <a:r>
              <a:rPr lang="en-US" altLang="zh-TW" sz="2400" dirty="0"/>
              <a:t>Only explicit field lists allowed – </a:t>
            </a:r>
            <a:r>
              <a:rPr lang="en-US" altLang="zh-TW" sz="2400" b="1" dirty="0">
                <a:solidFill>
                  <a:srgbClr val="FF0000"/>
                </a:solidFill>
              </a:rPr>
              <a:t>no *</a:t>
            </a:r>
          </a:p>
          <a:p>
            <a:pPr>
              <a:buFont typeface="Arial" panose="020B0604020202020204" pitchFamily="34" charset="0"/>
              <a:buChar char="•"/>
            </a:pPr>
            <a:r>
              <a:rPr lang="zh-TW" altLang="en-US" sz="2400" dirty="0"/>
              <a:t> </a:t>
            </a:r>
            <a:r>
              <a:rPr lang="en-US" altLang="zh-TW" sz="2400" dirty="0"/>
              <a:t>INTO clause must be </a:t>
            </a:r>
            <a:r>
              <a:rPr lang="en-US" altLang="zh-TW" sz="2400" b="1" dirty="0">
                <a:solidFill>
                  <a:srgbClr val="FF0000"/>
                </a:solidFill>
              </a:rPr>
              <a:t>at the end</a:t>
            </a:r>
          </a:p>
        </p:txBody>
      </p:sp>
      <p:sp>
        <p:nvSpPr>
          <p:cNvPr id="7" name="文字方塊 6">
            <a:extLst>
              <a:ext uri="{FF2B5EF4-FFF2-40B4-BE49-F238E27FC236}">
                <a16:creationId xmlns:a16="http://schemas.microsoft.com/office/drawing/2014/main" id="{9C576F84-E912-23FA-6E6C-2628235B00FD}"/>
              </a:ext>
            </a:extLst>
          </p:cNvPr>
          <p:cNvSpPr txBox="1"/>
          <p:nvPr/>
        </p:nvSpPr>
        <p:spPr>
          <a:xfrm>
            <a:off x="487892" y="1981111"/>
            <a:ext cx="7228628" cy="4524315"/>
          </a:xfrm>
          <a:prstGeom prst="rect">
            <a:avLst/>
          </a:prstGeom>
          <a:solidFill>
            <a:schemeClr val="bg1">
              <a:lumMod val="95000"/>
            </a:schemeClr>
          </a:solidFill>
        </p:spPr>
        <p:txBody>
          <a:bodyPr wrap="square" rtlCol="0">
            <a:spAutoFit/>
          </a:bodyPr>
          <a:lstStyle/>
          <a:p>
            <a:r>
              <a:rPr lang="en-US" altLang="zh-TW" dirty="0">
                <a:solidFill>
                  <a:schemeClr val="accent5">
                    <a:lumMod val="50000"/>
                  </a:schemeClr>
                </a:solidFill>
                <a:ea typeface="Calibri" panose="020F0502020204030204" pitchFamily="34" charset="0"/>
                <a:cs typeface="Calibri" panose="020F0502020204030204" pitchFamily="34" charset="0"/>
              </a:rPr>
              <a:t>SELECT</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FROM</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sbook</a:t>
            </a:r>
            <a:r>
              <a:rPr lang="en-US" altLang="zh-TW" dirty="0">
                <a:ea typeface="Calibri" panose="020F0502020204030204" pitchFamily="34" charset="0"/>
                <a:cs typeface="Calibri" panose="020F0502020204030204" pitchFamily="34" charset="0"/>
              </a:rPr>
              <a:t> </a:t>
            </a:r>
          </a:p>
          <a:p>
            <a:r>
              <a:rPr lang="zh-TW" altLang="en-US"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FIELDS</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carrid</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connid</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fldate</a:t>
            </a:r>
            <a:r>
              <a:rPr lang="en-US" altLang="zh-TW" b="1" dirty="0">
                <a:solidFill>
                  <a:schemeClr val="accent5">
                    <a:lumMod val="50000"/>
                  </a:schemeClr>
                </a:solidFill>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bookid</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customid</a:t>
            </a:r>
            <a:r>
              <a:rPr lang="en-US" altLang="zh-TW" b="1" dirty="0">
                <a:solidFill>
                  <a:schemeClr val="accent5">
                    <a:lumMod val="50000"/>
                  </a:schemeClr>
                </a:solidFill>
                <a:ea typeface="Calibri" panose="020F0502020204030204" pitchFamily="34" charset="0"/>
                <a:cs typeface="Calibri" panose="020F0502020204030204" pitchFamily="34" charset="0"/>
              </a:rPr>
              <a:t>,</a:t>
            </a:r>
          </a:p>
          <a:p>
            <a:r>
              <a:rPr lang="zh-TW" altLang="en-US" dirty="0">
                <a:ea typeface="Calibri" panose="020F0502020204030204" pitchFamily="34" charset="0"/>
                <a:cs typeface="Calibri" panose="020F0502020204030204" pitchFamily="34" charset="0"/>
              </a:rPr>
              <a:t>             </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FLOOR(</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loccuram</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 @</a:t>
            </a:r>
            <a:r>
              <a:rPr lang="en-US" altLang="zh-TW" dirty="0">
                <a:ea typeface="Calibri" panose="020F0502020204030204" pitchFamily="34" charset="0"/>
                <a:cs typeface="Calibri" panose="020F0502020204030204" pitchFamily="34" charset="0"/>
              </a:rPr>
              <a:t>lc_smoker_fee </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AS </a:t>
            </a:r>
            <a:r>
              <a:rPr lang="en-US" altLang="zh-TW" dirty="0" err="1">
                <a:ea typeface="Calibri" panose="020F0502020204030204" pitchFamily="34" charset="0"/>
                <a:cs typeface="Calibri" panose="020F0502020204030204" pitchFamily="34" charset="0"/>
              </a:rPr>
              <a:t>smoker_fee</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p>
          <a:p>
            <a:r>
              <a:rPr lang="zh-TW" altLang="en-US"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CAST(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loccuram</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AS FLTP ) / CAST(</a:t>
            </a:r>
            <a:r>
              <a:rPr lang="en-US" altLang="zh-TW" dirty="0">
                <a:ea typeface="Calibri" panose="020F0502020204030204" pitchFamily="34" charset="0"/>
                <a:cs typeface="Calibri" panose="020F0502020204030204" pitchFamily="34" charset="0"/>
              </a:rPr>
              <a:t> </a:t>
            </a:r>
            <a:r>
              <a:rPr lang="en-US" altLang="zh-TW" dirty="0">
                <a:solidFill>
                  <a:srgbClr val="7EA7BB"/>
                </a:solidFill>
                <a:ea typeface="Calibri" panose="020F0502020204030204" pitchFamily="34" charset="0"/>
                <a:cs typeface="Calibri" panose="020F0502020204030204" pitchFamily="34" charset="0"/>
              </a:rPr>
              <a:t>2</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AS FLTP )</a:t>
            </a:r>
            <a:r>
              <a:rPr lang="en-US" altLang="zh-TW" dirty="0">
                <a:ea typeface="Calibri" panose="020F0502020204030204" pitchFamily="34" charset="0"/>
                <a:cs typeface="Calibri" panose="020F0502020204030204" pitchFamily="34" charset="0"/>
              </a:rPr>
              <a:t> AS half</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zh-TW" altLang="en-US" dirty="0">
                <a:ea typeface="Calibri" panose="020F0502020204030204" pitchFamily="34" charset="0"/>
                <a:cs typeface="Calibri" panose="020F0502020204030204" pitchFamily="34" charset="0"/>
              </a:rPr>
              <a:t> </a:t>
            </a:r>
            <a:endParaRPr lang="en-US" altLang="zh-TW" dirty="0">
              <a:ea typeface="Calibri" panose="020F0502020204030204" pitchFamily="34" charset="0"/>
              <a:cs typeface="Calibri" panose="020F0502020204030204" pitchFamily="34" charset="0"/>
            </a:endParaRPr>
          </a:p>
          <a:p>
            <a:r>
              <a:rPr lang="zh-TW" altLang="en-US"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loccurkey</a:t>
            </a:r>
            <a:r>
              <a:rPr lang="en-US" altLang="zh-TW" dirty="0">
                <a:ea typeface="Calibri" panose="020F0502020204030204" pitchFamily="34" charset="0"/>
                <a:cs typeface="Calibri" panose="020F0502020204030204" pitchFamily="34" charset="0"/>
              </a:rPr>
              <a:t> </a:t>
            </a:r>
          </a:p>
          <a:p>
            <a:r>
              <a:rPr lang="en-US" altLang="zh-TW" dirty="0">
                <a:solidFill>
                  <a:schemeClr val="accent5">
                    <a:lumMod val="50000"/>
                  </a:schemeClr>
                </a:solidFill>
                <a:ea typeface="Calibri" panose="020F0502020204030204" pitchFamily="34" charset="0"/>
                <a:cs typeface="Calibri" panose="020F0502020204030204" pitchFamily="34" charset="0"/>
              </a:rPr>
              <a:t>WHERE</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customid</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 @</a:t>
            </a:r>
            <a:r>
              <a:rPr lang="en-US" altLang="zh-TW" dirty="0">
                <a:ea typeface="Calibri" panose="020F0502020204030204" pitchFamily="34" charset="0"/>
                <a:cs typeface="Calibri" panose="020F0502020204030204" pitchFamily="34" charset="0"/>
              </a:rPr>
              <a:t>lv_customer </a:t>
            </a:r>
          </a:p>
          <a:p>
            <a:r>
              <a:rPr lang="zh-TW" altLang="en-US"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AND</a:t>
            </a:r>
            <a:r>
              <a:rPr lang="en-US" altLang="zh-TW" dirty="0">
                <a:ea typeface="Calibri" panose="020F0502020204030204" pitchFamily="34" charset="0"/>
                <a:cs typeface="Calibri" panose="020F0502020204030204" pitchFamily="34" charset="0"/>
              </a:rPr>
              <a:t> smoker = </a:t>
            </a:r>
            <a:r>
              <a:rPr lang="en-US" altLang="zh-TW" dirty="0">
                <a:solidFill>
                  <a:srgbClr val="339933"/>
                </a:solidFill>
                <a:ea typeface="Calibri" panose="020F0502020204030204" pitchFamily="34" charset="0"/>
                <a:cs typeface="Calibri" panose="020F0502020204030204" pitchFamily="34" charset="0"/>
              </a:rPr>
              <a:t>'X'</a:t>
            </a:r>
          </a:p>
          <a:p>
            <a:r>
              <a:rPr lang="en-US" altLang="zh-TW" b="1" dirty="0">
                <a:solidFill>
                  <a:schemeClr val="accent5">
                    <a:lumMod val="50000"/>
                  </a:schemeClr>
                </a:solidFill>
                <a:ea typeface="Calibri" panose="020F0502020204030204" pitchFamily="34" charset="0"/>
                <a:cs typeface="Calibri" panose="020F0502020204030204" pitchFamily="34" charset="0"/>
              </a:rPr>
              <a:t>UNION ALL </a:t>
            </a:r>
          </a:p>
          <a:p>
            <a:r>
              <a:rPr lang="en-US" altLang="zh-TW" dirty="0">
                <a:solidFill>
                  <a:schemeClr val="accent5">
                    <a:lumMod val="50000"/>
                  </a:schemeClr>
                </a:solidFill>
                <a:ea typeface="Calibri" panose="020F0502020204030204" pitchFamily="34" charset="0"/>
                <a:cs typeface="Calibri" panose="020F0502020204030204" pitchFamily="34" charset="0"/>
              </a:rPr>
              <a:t>SELECT</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FROM</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sbook</a:t>
            </a:r>
            <a:r>
              <a:rPr lang="en-US" altLang="zh-TW" dirty="0">
                <a:ea typeface="Calibri" panose="020F0502020204030204" pitchFamily="34" charset="0"/>
                <a:cs typeface="Calibri" panose="020F0502020204030204" pitchFamily="34" charset="0"/>
              </a:rPr>
              <a:t> </a:t>
            </a:r>
          </a:p>
          <a:p>
            <a:r>
              <a:rPr lang="zh-TW" altLang="en-US"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FIELDS</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carrid</a:t>
            </a:r>
            <a:r>
              <a:rPr lang="en-US" altLang="zh-TW" b="1" dirty="0">
                <a:solidFill>
                  <a:schemeClr val="accent5">
                    <a:lumMod val="50000"/>
                  </a:schemeClr>
                </a:solidFill>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connid</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fldate</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bookid</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customid</a:t>
            </a:r>
            <a:r>
              <a:rPr lang="en-US" altLang="zh-TW" b="1"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p>
          <a:p>
            <a:r>
              <a:rPr lang="zh-TW" altLang="en-US"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CEIL</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loccuram</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 @</a:t>
            </a:r>
            <a:r>
              <a:rPr lang="en-US" altLang="zh-TW" dirty="0">
                <a:ea typeface="Calibri" panose="020F0502020204030204" pitchFamily="34" charset="0"/>
                <a:cs typeface="Calibri" panose="020F0502020204030204" pitchFamily="34" charset="0"/>
              </a:rPr>
              <a:t>lc_nonsm_disc</a:t>
            </a:r>
            <a:r>
              <a:rPr lang="en-US" altLang="zh-TW" dirty="0">
                <a:solidFill>
                  <a:schemeClr val="accent5">
                    <a:lumMod val="50000"/>
                  </a:schemeClr>
                </a:solidFill>
                <a:ea typeface="Calibri" panose="020F0502020204030204" pitchFamily="34" charset="0"/>
                <a:cs typeface="Calibri" panose="020F0502020204030204" pitchFamily="34" charset="0"/>
              </a:rPr>
              <a:t> ) </a:t>
            </a:r>
            <a:r>
              <a:rPr lang="en-US" altLang="zh-TW" dirty="0">
                <a:ea typeface="Calibri" panose="020F0502020204030204" pitchFamily="34" charset="0"/>
                <a:cs typeface="Calibri" panose="020F0502020204030204" pitchFamily="34" charset="0"/>
              </a:rPr>
              <a:t>AS </a:t>
            </a:r>
            <a:r>
              <a:rPr lang="en-US" altLang="zh-TW" dirty="0" err="1">
                <a:ea typeface="Calibri" panose="020F0502020204030204" pitchFamily="34" charset="0"/>
                <a:cs typeface="Calibri" panose="020F0502020204030204" pitchFamily="34" charset="0"/>
              </a:rPr>
              <a:t>nonsm_disc</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p>
          <a:p>
            <a:r>
              <a:rPr lang="zh-TW" altLang="en-US"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CAST</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loccuram</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AS FLTP ) / CAST( </a:t>
            </a:r>
            <a:r>
              <a:rPr lang="en-US" altLang="zh-TW" dirty="0">
                <a:solidFill>
                  <a:srgbClr val="7EA7BB"/>
                </a:solidFill>
                <a:ea typeface="Calibri" panose="020F0502020204030204" pitchFamily="34" charset="0"/>
                <a:cs typeface="Calibri" panose="020F0502020204030204" pitchFamily="34" charset="0"/>
              </a:rPr>
              <a:t>2</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AS FLTP )</a:t>
            </a:r>
            <a:r>
              <a:rPr lang="en-US" altLang="zh-TW" dirty="0">
                <a:ea typeface="Calibri" panose="020F0502020204030204" pitchFamily="34" charset="0"/>
                <a:cs typeface="Calibri" panose="020F0502020204030204" pitchFamily="34" charset="0"/>
              </a:rPr>
              <a:t> AS half</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p>
          <a:p>
            <a:r>
              <a:rPr lang="zh-TW" altLang="en-US"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loccurkey</a:t>
            </a:r>
            <a:r>
              <a:rPr lang="en-US" altLang="zh-TW" dirty="0">
                <a:ea typeface="Calibri" panose="020F0502020204030204" pitchFamily="34" charset="0"/>
                <a:cs typeface="Calibri" panose="020F0502020204030204" pitchFamily="34" charset="0"/>
              </a:rPr>
              <a:t> </a:t>
            </a:r>
          </a:p>
          <a:p>
            <a:r>
              <a:rPr lang="en-US" altLang="zh-TW" dirty="0">
                <a:solidFill>
                  <a:schemeClr val="accent5">
                    <a:lumMod val="50000"/>
                  </a:schemeClr>
                </a:solidFill>
                <a:ea typeface="Calibri" panose="020F0502020204030204" pitchFamily="34" charset="0"/>
                <a:cs typeface="Calibri" panose="020F0502020204030204" pitchFamily="34" charset="0"/>
              </a:rPr>
              <a:t>WHERE</a:t>
            </a:r>
            <a:r>
              <a:rPr lang="en-US" altLang="zh-TW" dirty="0">
                <a:ea typeface="Calibri" panose="020F0502020204030204" pitchFamily="34" charset="0"/>
                <a:cs typeface="Calibri" panose="020F0502020204030204" pitchFamily="34" charset="0"/>
              </a:rPr>
              <a:t> </a:t>
            </a:r>
            <a:r>
              <a:rPr lang="en-US" altLang="zh-TW" dirty="0" err="1">
                <a:ea typeface="Calibri" panose="020F0502020204030204" pitchFamily="34" charset="0"/>
                <a:cs typeface="Calibri" panose="020F0502020204030204" pitchFamily="34" charset="0"/>
              </a:rPr>
              <a:t>customid</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lv_customer </a:t>
            </a:r>
          </a:p>
          <a:p>
            <a:r>
              <a:rPr lang="en-US" altLang="zh-TW" dirty="0">
                <a:solidFill>
                  <a:schemeClr val="accent5">
                    <a:lumMod val="50000"/>
                  </a:schemeClr>
                </a:solidFill>
                <a:ea typeface="Calibri" panose="020F0502020204030204" pitchFamily="34" charset="0"/>
                <a:cs typeface="Calibri" panose="020F0502020204030204" pitchFamily="34" charset="0"/>
              </a:rPr>
              <a:t>AND</a:t>
            </a:r>
            <a:r>
              <a:rPr lang="en-US" altLang="zh-TW" dirty="0">
                <a:ea typeface="Calibri" panose="020F0502020204030204" pitchFamily="34" charset="0"/>
                <a:cs typeface="Calibri" panose="020F0502020204030204" pitchFamily="34" charset="0"/>
              </a:rPr>
              <a:t> smoker = </a:t>
            </a:r>
            <a:r>
              <a:rPr lang="en-US" altLang="zh-TW" dirty="0">
                <a:solidFill>
                  <a:srgbClr val="339933"/>
                </a:solidFill>
                <a:ea typeface="Calibri" panose="020F0502020204030204" pitchFamily="34" charset="0"/>
                <a:cs typeface="Calibri" panose="020F0502020204030204" pitchFamily="34" charset="0"/>
              </a:rPr>
              <a:t>'</a:t>
            </a:r>
            <a:r>
              <a:rPr lang="zh-TW" altLang="en-US" dirty="0">
                <a:solidFill>
                  <a:srgbClr val="339933"/>
                </a:solidFill>
                <a:ea typeface="Calibri" panose="020F0502020204030204" pitchFamily="34" charset="0"/>
                <a:cs typeface="Calibri" panose="020F0502020204030204" pitchFamily="34" charset="0"/>
              </a:rPr>
              <a:t> </a:t>
            </a:r>
            <a:r>
              <a:rPr lang="en-US" altLang="zh-TW" dirty="0">
                <a:solidFill>
                  <a:srgbClr val="339933"/>
                </a:solidFill>
                <a:ea typeface="Calibri" panose="020F0502020204030204" pitchFamily="34" charset="0"/>
                <a:cs typeface="Calibri" panose="020F0502020204030204" pitchFamily="34" charset="0"/>
              </a:rPr>
              <a:t>'</a:t>
            </a:r>
          </a:p>
          <a:p>
            <a:r>
              <a:rPr lang="en-US" altLang="zh-TW" dirty="0">
                <a:solidFill>
                  <a:schemeClr val="accent5">
                    <a:lumMod val="50000"/>
                  </a:schemeClr>
                </a:solidFill>
                <a:ea typeface="Calibri" panose="020F0502020204030204" pitchFamily="34" charset="0"/>
                <a:cs typeface="Calibri" panose="020F0502020204030204" pitchFamily="34" charset="0"/>
              </a:rPr>
              <a:t>INTO</a:t>
            </a:r>
            <a:r>
              <a:rPr lang="en-US" altLang="zh-TW" dirty="0">
                <a:ea typeface="Calibri" panose="020F0502020204030204" pitchFamily="34" charset="0"/>
                <a:cs typeface="Calibri" panose="020F0502020204030204" pitchFamily="34" charset="0"/>
              </a:rPr>
              <a:t> </a:t>
            </a:r>
            <a:r>
              <a:rPr lang="en-US" altLang="zh-TW" dirty="0">
                <a:solidFill>
                  <a:schemeClr val="accent5">
                    <a:lumMod val="50000"/>
                  </a:schemeClr>
                </a:solidFill>
                <a:ea typeface="Calibri" panose="020F0502020204030204" pitchFamily="34" charset="0"/>
                <a:cs typeface="Calibri" panose="020F0502020204030204" pitchFamily="34" charset="0"/>
              </a:rPr>
              <a:t>TABLE</a:t>
            </a:r>
            <a:r>
              <a:rPr lang="en-US" altLang="zh-TW" dirty="0">
                <a:ea typeface="Calibri" panose="020F0502020204030204" pitchFamily="34" charset="0"/>
                <a:cs typeface="Calibri" panose="020F0502020204030204" pitchFamily="34" charset="0"/>
              </a:rPr>
              <a:t> </a:t>
            </a:r>
            <a:r>
              <a:rPr lang="en-US" altLang="zh-TW" dirty="0">
                <a:solidFill>
                  <a:srgbClr val="111DEF"/>
                </a:solidFill>
                <a:ea typeface="Calibri" panose="020F0502020204030204" pitchFamily="34" charset="0"/>
                <a:cs typeface="Calibri" panose="020F0502020204030204" pitchFamily="34" charset="0"/>
              </a:rPr>
              <a:t>@</a:t>
            </a:r>
            <a:r>
              <a:rPr lang="en-US" altLang="zh-TW" dirty="0">
                <a:ea typeface="Calibri" panose="020F0502020204030204" pitchFamily="34" charset="0"/>
                <a:cs typeface="Calibri" panose="020F0502020204030204" pitchFamily="34" charset="0"/>
              </a:rPr>
              <a:t>lt_bookings2.</a:t>
            </a:r>
            <a:r>
              <a:rPr lang="zh-TW" altLang="en-US" dirty="0">
                <a:ea typeface="Calibri" panose="020F0502020204030204" pitchFamily="34" charset="0"/>
                <a:cs typeface="Calibri" panose="020F0502020204030204" pitchFamily="34" charset="0"/>
              </a:rPr>
              <a:t> </a:t>
            </a:r>
            <a:endParaRPr lang="zh-TW" altLang="en-US" dirty="0">
              <a:cs typeface="Calibri" panose="020F0502020204030204" pitchFamily="34" charset="0"/>
            </a:endParaRPr>
          </a:p>
        </p:txBody>
      </p:sp>
    </p:spTree>
    <p:extLst>
      <p:ext uri="{BB962C8B-B14F-4D97-AF65-F5344CB8AC3E}">
        <p14:creationId xmlns:p14="http://schemas.microsoft.com/office/powerpoint/2010/main" val="2815731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29</a:t>
            </a:fld>
            <a:endParaRPr lang="en-US" altLang="en-US">
              <a:solidFill>
                <a:srgbClr val="000000"/>
              </a:solidFill>
            </a:endParaRPr>
          </a:p>
        </p:txBody>
      </p:sp>
      <p:pic>
        <p:nvPicPr>
          <p:cNvPr id="4" name="Picture 3"/>
          <p:cNvPicPr>
            <a:picLocks noChangeAspect="1"/>
          </p:cNvPicPr>
          <p:nvPr/>
        </p:nvPicPr>
        <p:blipFill>
          <a:blip r:embed="rId2"/>
          <a:stretch>
            <a:fillRect/>
          </a:stretch>
        </p:blipFill>
        <p:spPr>
          <a:xfrm>
            <a:off x="4165133" y="749723"/>
            <a:ext cx="7585414" cy="5689061"/>
          </a:xfrm>
          <a:prstGeom prst="rect">
            <a:avLst/>
          </a:prstGeom>
        </p:spPr>
      </p:pic>
      <p:sp>
        <p:nvSpPr>
          <p:cNvPr id="5" name="Rectangle 2"/>
          <p:cNvSpPr txBox="1">
            <a:spLocks noChangeArrowheads="1"/>
          </p:cNvSpPr>
          <p:nvPr/>
        </p:nvSpPr>
        <p:spPr bwMode="auto">
          <a:xfrm>
            <a:off x="294997" y="189223"/>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Hana SQL reference</a:t>
            </a:r>
          </a:p>
        </p:txBody>
      </p:sp>
      <p:grpSp>
        <p:nvGrpSpPr>
          <p:cNvPr id="8" name="群組 7">
            <a:extLst>
              <a:ext uri="{FF2B5EF4-FFF2-40B4-BE49-F238E27FC236}">
                <a16:creationId xmlns:a16="http://schemas.microsoft.com/office/drawing/2014/main" id="{C5970CB0-D2DA-8A33-C6B0-70CAEBF219B8}"/>
              </a:ext>
            </a:extLst>
          </p:cNvPr>
          <p:cNvGrpSpPr/>
          <p:nvPr/>
        </p:nvGrpSpPr>
        <p:grpSpPr>
          <a:xfrm>
            <a:off x="559199" y="823156"/>
            <a:ext cx="3397309" cy="1882293"/>
            <a:chOff x="559199" y="823156"/>
            <a:chExt cx="3397309" cy="1882293"/>
          </a:xfrm>
        </p:grpSpPr>
        <p:pic>
          <p:nvPicPr>
            <p:cNvPr id="6" name="Picture 5"/>
            <p:cNvPicPr>
              <a:picLocks noChangeAspect="1"/>
            </p:cNvPicPr>
            <p:nvPr/>
          </p:nvPicPr>
          <p:blipFill>
            <a:blip r:embed="rId3"/>
            <a:stretch>
              <a:fillRect/>
            </a:stretch>
          </p:blipFill>
          <p:spPr>
            <a:xfrm>
              <a:off x="559199" y="823156"/>
              <a:ext cx="3397309" cy="1882293"/>
            </a:xfrm>
            <a:prstGeom prst="rect">
              <a:avLst/>
            </a:prstGeom>
            <a:ln>
              <a:noFill/>
            </a:ln>
            <a:effectLst>
              <a:outerShdw blurRad="190500" algn="tl" rotWithShape="0">
                <a:srgbClr val="000000">
                  <a:alpha val="70000"/>
                </a:srgbClr>
              </a:outerShdw>
            </a:effectLst>
          </p:spPr>
        </p:pic>
        <p:sp>
          <p:nvSpPr>
            <p:cNvPr id="7" name="矩形 6">
              <a:extLst>
                <a:ext uri="{FF2B5EF4-FFF2-40B4-BE49-F238E27FC236}">
                  <a16:creationId xmlns:a16="http://schemas.microsoft.com/office/drawing/2014/main" id="{6F67B2AA-9673-DA64-AF79-D45C5BAFB9B5}"/>
                </a:ext>
              </a:extLst>
            </p:cNvPr>
            <p:cNvSpPr/>
            <p:nvPr/>
          </p:nvSpPr>
          <p:spPr bwMode="auto">
            <a:xfrm>
              <a:off x="1410748" y="1589714"/>
              <a:ext cx="1370201" cy="325589"/>
            </a:xfrm>
            <a:prstGeom prst="rect">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grpSp>
    </p:spTree>
    <p:extLst>
      <p:ext uri="{BB962C8B-B14F-4D97-AF65-F5344CB8AC3E}">
        <p14:creationId xmlns:p14="http://schemas.microsoft.com/office/powerpoint/2010/main" val="259487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AB5CEC-488B-456F-9A2C-1E4536E463AA}" type="slidenum">
              <a:rPr lang="zh-CN" altLang="en-US" smtClean="0">
                <a:solidFill>
                  <a:srgbClr val="000000"/>
                </a:solidFill>
              </a:rPr>
              <a:pPr/>
              <a:t>3</a:t>
            </a:fld>
            <a:endParaRPr lang="en-US" altLang="zh-CN">
              <a:solidFill>
                <a:srgbClr val="000000"/>
              </a:solidFill>
            </a:endParaRPr>
          </a:p>
        </p:txBody>
      </p:sp>
      <p:sp>
        <p:nvSpPr>
          <p:cNvPr id="5" name="Rectangle 2"/>
          <p:cNvSpPr txBox="1">
            <a:spLocks noChangeArrowheads="1"/>
          </p:cNvSpPr>
          <p:nvPr/>
        </p:nvSpPr>
        <p:spPr>
          <a:xfrm>
            <a:off x="2120653" y="2827288"/>
            <a:ext cx="7286977" cy="1226128"/>
          </a:xfrm>
          <a:prstGeom prst="rect">
            <a:avLst/>
          </a:prstGeom>
          <a:noFill/>
        </p:spPr>
        <p:txBody>
          <a:bodyPr/>
          <a:lstStyle>
            <a:lvl1pPr algn="l" rtl="0" eaLnBrk="0" fontAlgn="base" hangingPunct="0">
              <a:lnSpc>
                <a:spcPct val="90000"/>
              </a:lnSpc>
              <a:spcBef>
                <a:spcPct val="0"/>
              </a:spcBef>
              <a:spcAft>
                <a:spcPct val="0"/>
              </a:spcAft>
              <a:defRPr sz="2200">
                <a:solidFill>
                  <a:schemeClr val="hlink"/>
                </a:solidFill>
                <a:latin typeface="+mj-lt"/>
                <a:ea typeface="MS PGothic" panose="020B0600070205080204" pitchFamily="34" charset="-128"/>
                <a:cs typeface="ＭＳ Ｐゴシック" charset="0"/>
              </a:defRPr>
            </a:lvl1pPr>
            <a:lvl2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2pPr>
            <a:lvl3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3pPr>
            <a:lvl4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4pPr>
            <a:lvl5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pPr algn="ctr" eaLnBrk="1" hangingPunct="1"/>
            <a:br>
              <a:rPr lang="en-US" altLang="zh-CN" sz="4000" kern="0" dirty="0">
                <a:ea typeface="宋体" panose="02010600030101010101" pitchFamily="2" charset="-122"/>
              </a:rPr>
            </a:br>
            <a:br>
              <a:rPr lang="en-US" altLang="zh-CN" kern="0" dirty="0">
                <a:ea typeface="宋体" panose="02010600030101010101" pitchFamily="2" charset="-122"/>
              </a:rPr>
            </a:br>
            <a:endParaRPr lang="en-US" altLang="zh-CN" sz="1800" kern="0" dirty="0">
              <a:ea typeface="宋体" panose="02010600030101010101" pitchFamily="2" charset="-122"/>
            </a:endParaRPr>
          </a:p>
        </p:txBody>
      </p:sp>
      <p:sp>
        <p:nvSpPr>
          <p:cNvPr id="2" name="文字方塊 1">
            <a:extLst>
              <a:ext uri="{FF2B5EF4-FFF2-40B4-BE49-F238E27FC236}">
                <a16:creationId xmlns:a16="http://schemas.microsoft.com/office/drawing/2014/main" id="{18A24B59-C33B-DF30-76EE-33C30A4E3AF2}"/>
              </a:ext>
            </a:extLst>
          </p:cNvPr>
          <p:cNvSpPr txBox="1"/>
          <p:nvPr/>
        </p:nvSpPr>
        <p:spPr>
          <a:xfrm>
            <a:off x="1986579" y="3086409"/>
            <a:ext cx="8218842" cy="707886"/>
          </a:xfrm>
          <a:prstGeom prst="rect">
            <a:avLst/>
          </a:prstGeom>
          <a:noFill/>
        </p:spPr>
        <p:txBody>
          <a:bodyPr wrap="square" rtlCol="0">
            <a:spAutoFit/>
          </a:bodyPr>
          <a:lstStyle/>
          <a:p>
            <a:pPr algn="ctr"/>
            <a:r>
              <a:rPr lang="en-US" altLang="zh-TW" b="1" dirty="0">
                <a:solidFill>
                  <a:srgbClr val="4F4F4F"/>
                </a:solidFill>
                <a:highlight>
                  <a:srgbClr val="FFFFFF"/>
                </a:highlight>
                <a:latin typeface="PingFang SC"/>
              </a:rPr>
              <a:t>  </a:t>
            </a:r>
            <a:r>
              <a:rPr lang="en-US" altLang="zh-TW" sz="4000" b="1" i="0" dirty="0">
                <a:solidFill>
                  <a:srgbClr val="4F4F4F"/>
                </a:solidFill>
                <a:effectLst/>
                <a:highlight>
                  <a:srgbClr val="FFFFFF"/>
                </a:highlight>
                <a:latin typeface="Arial" panose="020B0604020202020204" pitchFamily="34" charset="0"/>
                <a:cs typeface="Arial" panose="020B0604020202020204" pitchFamily="34" charset="0"/>
              </a:rPr>
              <a:t>SAP Open SQL and Native SQL</a:t>
            </a:r>
            <a:endParaRPr lang="zh-TW" alt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913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30</a:t>
            </a:fld>
            <a:endParaRPr lang="en-US" altLang="en-US">
              <a:solidFill>
                <a:srgbClr val="000000"/>
              </a:solidFill>
            </a:endParaRPr>
          </a:p>
        </p:txBody>
      </p:sp>
      <p:pic>
        <p:nvPicPr>
          <p:cNvPr id="4" name="Picture 3"/>
          <p:cNvPicPr>
            <a:picLocks noChangeAspect="1"/>
          </p:cNvPicPr>
          <p:nvPr/>
        </p:nvPicPr>
        <p:blipFill>
          <a:blip r:embed="rId2"/>
          <a:stretch>
            <a:fillRect/>
          </a:stretch>
        </p:blipFill>
        <p:spPr>
          <a:xfrm>
            <a:off x="5606867" y="3596634"/>
            <a:ext cx="2511897" cy="2940691"/>
          </a:xfrm>
          <a:prstGeom prst="rect">
            <a:avLst/>
          </a:prstGeom>
          <a:ln>
            <a:noFill/>
          </a:ln>
          <a:effectLst>
            <a:outerShdw blurRad="190500" algn="tl" rotWithShape="0">
              <a:srgbClr val="000000">
                <a:alpha val="70000"/>
              </a:srgbClr>
            </a:outerShdw>
          </a:effectLst>
        </p:spPr>
      </p:pic>
      <p:sp>
        <p:nvSpPr>
          <p:cNvPr id="6" name="Rectangle 2"/>
          <p:cNvSpPr txBox="1">
            <a:spLocks noChangeArrowheads="1"/>
          </p:cNvSpPr>
          <p:nvPr/>
        </p:nvSpPr>
        <p:spPr bwMode="auto">
          <a:xfrm>
            <a:off x="270362" y="181478"/>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Exercise: Open ABAP Perspective</a:t>
            </a:r>
          </a:p>
        </p:txBody>
      </p:sp>
      <p:pic>
        <p:nvPicPr>
          <p:cNvPr id="8" name="Picture 7"/>
          <p:cNvPicPr>
            <a:picLocks noChangeAspect="1"/>
          </p:cNvPicPr>
          <p:nvPr/>
        </p:nvPicPr>
        <p:blipFill>
          <a:blip r:embed="rId3"/>
          <a:stretch>
            <a:fillRect/>
          </a:stretch>
        </p:blipFill>
        <p:spPr>
          <a:xfrm>
            <a:off x="8244883" y="1127760"/>
            <a:ext cx="3947117" cy="5064760"/>
          </a:xfrm>
          <a:prstGeom prst="rect">
            <a:avLst/>
          </a:prstGeom>
        </p:spPr>
      </p:pic>
      <p:grpSp>
        <p:nvGrpSpPr>
          <p:cNvPr id="12" name="群組 11">
            <a:extLst>
              <a:ext uri="{FF2B5EF4-FFF2-40B4-BE49-F238E27FC236}">
                <a16:creationId xmlns:a16="http://schemas.microsoft.com/office/drawing/2014/main" id="{6621547C-6B4B-2F4A-2B60-6CE58AF094B2}"/>
              </a:ext>
            </a:extLst>
          </p:cNvPr>
          <p:cNvGrpSpPr/>
          <p:nvPr/>
        </p:nvGrpSpPr>
        <p:grpSpPr>
          <a:xfrm>
            <a:off x="497572" y="803078"/>
            <a:ext cx="7621192" cy="2509622"/>
            <a:chOff x="497572" y="803078"/>
            <a:chExt cx="7621192" cy="2509622"/>
          </a:xfrm>
        </p:grpSpPr>
        <p:pic>
          <p:nvPicPr>
            <p:cNvPr id="3" name="Picture 2"/>
            <p:cNvPicPr>
              <a:picLocks noChangeAspect="1"/>
            </p:cNvPicPr>
            <p:nvPr/>
          </p:nvPicPr>
          <p:blipFill>
            <a:blip r:embed="rId4"/>
            <a:stretch>
              <a:fillRect/>
            </a:stretch>
          </p:blipFill>
          <p:spPr>
            <a:xfrm>
              <a:off x="497572" y="803078"/>
              <a:ext cx="7621192" cy="2509622"/>
            </a:xfrm>
            <a:prstGeom prst="rect">
              <a:avLst/>
            </a:prstGeom>
            <a:ln>
              <a:noFill/>
            </a:ln>
            <a:effectLst>
              <a:outerShdw blurRad="292100" dist="139700" dir="2700000" algn="tl" rotWithShape="0">
                <a:srgbClr val="333333">
                  <a:alpha val="65000"/>
                </a:srgbClr>
              </a:outerShdw>
            </a:effectLst>
          </p:spPr>
        </p:pic>
        <p:sp>
          <p:nvSpPr>
            <p:cNvPr id="7" name="矩形 6">
              <a:extLst>
                <a:ext uri="{FF2B5EF4-FFF2-40B4-BE49-F238E27FC236}">
                  <a16:creationId xmlns:a16="http://schemas.microsoft.com/office/drawing/2014/main" id="{263C4DE0-7D48-E077-FA48-8768ADC0EA93}"/>
                </a:ext>
              </a:extLst>
            </p:cNvPr>
            <p:cNvSpPr/>
            <p:nvPr/>
          </p:nvSpPr>
          <p:spPr bwMode="auto">
            <a:xfrm>
              <a:off x="2800525" y="1935173"/>
              <a:ext cx="1068198" cy="302003"/>
            </a:xfrm>
            <a:prstGeom prst="rect">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10" name="矩形 9">
              <a:extLst>
                <a:ext uri="{FF2B5EF4-FFF2-40B4-BE49-F238E27FC236}">
                  <a16:creationId xmlns:a16="http://schemas.microsoft.com/office/drawing/2014/main" id="{F6EA88CA-191B-AB07-8461-61F9CB58F29F}"/>
                </a:ext>
              </a:extLst>
            </p:cNvPr>
            <p:cNvSpPr/>
            <p:nvPr/>
          </p:nvSpPr>
          <p:spPr bwMode="auto">
            <a:xfrm>
              <a:off x="4133056" y="1958897"/>
              <a:ext cx="1427526" cy="232123"/>
            </a:xfrm>
            <a:prstGeom prst="rect">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11" name="矩形 10">
              <a:extLst>
                <a:ext uri="{FF2B5EF4-FFF2-40B4-BE49-F238E27FC236}">
                  <a16:creationId xmlns:a16="http://schemas.microsoft.com/office/drawing/2014/main" id="{39D14B9C-531E-670E-0803-99484CB3765D}"/>
                </a:ext>
              </a:extLst>
            </p:cNvPr>
            <p:cNvSpPr/>
            <p:nvPr/>
          </p:nvSpPr>
          <p:spPr bwMode="auto">
            <a:xfrm>
              <a:off x="5791200" y="1958926"/>
              <a:ext cx="1427526" cy="232123"/>
            </a:xfrm>
            <a:prstGeom prst="rect">
              <a:avLst/>
            </a:prstGeom>
            <a:noFill/>
            <a:ln w="28575">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grpSp>
    </p:spTree>
    <p:extLst>
      <p:ext uri="{BB962C8B-B14F-4D97-AF65-F5344CB8AC3E}">
        <p14:creationId xmlns:p14="http://schemas.microsoft.com/office/powerpoint/2010/main" val="4092185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31</a:t>
            </a:fld>
            <a:endParaRPr lang="en-US" altLang="en-US">
              <a:solidFill>
                <a:srgbClr val="000000"/>
              </a:solidFill>
            </a:endParaRPr>
          </a:p>
        </p:txBody>
      </p:sp>
      <p:sp>
        <p:nvSpPr>
          <p:cNvPr id="3" name="Rectangle 2"/>
          <p:cNvSpPr txBox="1">
            <a:spLocks noChangeArrowheads="1"/>
          </p:cNvSpPr>
          <p:nvPr/>
        </p:nvSpPr>
        <p:spPr bwMode="auto">
          <a:xfrm>
            <a:off x="298170"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lvl1pPr>
              <a:spcBef>
                <a:spcPct val="50000"/>
              </a:spcBef>
              <a:buClr>
                <a:schemeClr val="tx1"/>
              </a:buClr>
              <a:buFont typeface="Wingdings" panose="05000000000000000000" pitchFamily="2" charset="2"/>
              <a:buChar char="§"/>
              <a:defRPr sz="1600">
                <a:solidFill>
                  <a:schemeClr val="tx1"/>
                </a:solidFill>
                <a:latin typeface="Arial" panose="020B0604020202020204" pitchFamily="34" charset="0"/>
                <a:ea typeface="MS PGothic" panose="020B0600070205080204" pitchFamily="34" charset="-128"/>
              </a:defRPr>
            </a:lvl1pPr>
            <a:lvl2pPr marL="509588" indent="-163513">
              <a:buClr>
                <a:schemeClr val="tx1"/>
              </a:buClr>
              <a:buFont typeface="Arial" panose="020B0604020202020204" pitchFamily="34" charset="0"/>
              <a:buChar char="–"/>
              <a:defRPr sz="1600">
                <a:solidFill>
                  <a:schemeClr val="tx1"/>
                </a:solidFill>
                <a:latin typeface="Arial" panose="020B0604020202020204" pitchFamily="34" charset="0"/>
                <a:ea typeface="MS PGothic" panose="020B0600070205080204" pitchFamily="34" charset="-128"/>
              </a:defRPr>
            </a:lvl2pPr>
            <a:lvl3pPr marL="855663" indent="-173038">
              <a:buClr>
                <a:schemeClr val="tx1"/>
              </a:buClr>
              <a:buChar char="•"/>
              <a:defRPr sz="1600">
                <a:solidFill>
                  <a:schemeClr val="tx1"/>
                </a:solidFill>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pPr eaLnBrk="1" hangingPunct="1">
              <a:lnSpc>
                <a:spcPct val="90000"/>
              </a:lnSpc>
              <a:spcBef>
                <a:spcPct val="0"/>
              </a:spcBef>
              <a:buClrTx/>
              <a:buFontTx/>
              <a:buNone/>
            </a:pPr>
            <a:r>
              <a:rPr lang="en-US" altLang="zh-CN" sz="2000" b="1" dirty="0">
                <a:solidFill>
                  <a:schemeClr val="accent5">
                    <a:lumMod val="25000"/>
                  </a:schemeClr>
                </a:solidFill>
                <a:ea typeface="宋体" panose="02010600030101010101" pitchFamily="2" charset="-122"/>
              </a:rPr>
              <a:t>Exercise: Secondary DB connection</a:t>
            </a:r>
          </a:p>
        </p:txBody>
      </p:sp>
      <p:pic>
        <p:nvPicPr>
          <p:cNvPr id="5" name="Picture 4"/>
          <p:cNvPicPr>
            <a:picLocks noChangeAspect="1"/>
          </p:cNvPicPr>
          <p:nvPr/>
        </p:nvPicPr>
        <p:blipFill>
          <a:blip r:embed="rId3"/>
          <a:stretch>
            <a:fillRect/>
          </a:stretch>
        </p:blipFill>
        <p:spPr>
          <a:xfrm>
            <a:off x="487892" y="917547"/>
            <a:ext cx="8744192" cy="53917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7" name="Object 6"/>
          <p:cNvGraphicFramePr>
            <a:graphicFrameLocks noChangeAspect="1"/>
          </p:cNvGraphicFramePr>
          <p:nvPr>
            <p:extLst>
              <p:ext uri="{D42A27DB-BD31-4B8C-83A1-F6EECF244321}">
                <p14:modId xmlns:p14="http://schemas.microsoft.com/office/powerpoint/2010/main" val="1687859627"/>
              </p:ext>
            </p:extLst>
          </p:nvPr>
        </p:nvGraphicFramePr>
        <p:xfrm>
          <a:off x="9812571" y="5662627"/>
          <a:ext cx="1847850" cy="506413"/>
        </p:xfrm>
        <a:graphic>
          <a:graphicData uri="http://schemas.openxmlformats.org/presentationml/2006/ole">
            <mc:AlternateContent xmlns:mc="http://schemas.openxmlformats.org/markup-compatibility/2006">
              <mc:Choice xmlns:v="urn:schemas-microsoft-com:vml" Requires="v">
                <p:oleObj name="封裝程式殼層物件" showAsIcon="1" r:id="rId4" imgW="1847939" imgH="506535" progId="Package">
                  <p:embed/>
                </p:oleObj>
              </mc:Choice>
              <mc:Fallback>
                <p:oleObj name="封裝程式殼層物件" showAsIcon="1" r:id="rId4" imgW="1847939" imgH="506535" progId="Package">
                  <p:embed/>
                  <p:pic>
                    <p:nvPicPr>
                      <p:cNvPr id="0" name=""/>
                      <p:cNvPicPr/>
                      <p:nvPr/>
                    </p:nvPicPr>
                    <p:blipFill>
                      <a:blip r:embed="rId5"/>
                      <a:stretch>
                        <a:fillRect/>
                      </a:stretch>
                    </p:blipFill>
                    <p:spPr>
                      <a:xfrm>
                        <a:off x="9812571" y="5662627"/>
                        <a:ext cx="1847850" cy="506413"/>
                      </a:xfrm>
                      <a:prstGeom prst="rect">
                        <a:avLst/>
                      </a:prstGeom>
                    </p:spPr>
                  </p:pic>
                </p:oleObj>
              </mc:Fallback>
            </mc:AlternateContent>
          </a:graphicData>
        </a:graphic>
      </p:graphicFrame>
    </p:spTree>
    <p:extLst>
      <p:ext uri="{BB962C8B-B14F-4D97-AF65-F5344CB8AC3E}">
        <p14:creationId xmlns:p14="http://schemas.microsoft.com/office/powerpoint/2010/main" val="2231300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32</a:t>
            </a:fld>
            <a:endParaRPr lang="en-US" altLang="en-US">
              <a:solidFill>
                <a:srgbClr val="000000"/>
              </a:solidFill>
            </a:endParaRPr>
          </a:p>
        </p:txBody>
      </p:sp>
      <p:sp>
        <p:nvSpPr>
          <p:cNvPr id="3" name="Rectangle 2"/>
          <p:cNvSpPr txBox="1">
            <a:spLocks noChangeArrowheads="1"/>
          </p:cNvSpPr>
          <p:nvPr/>
        </p:nvSpPr>
        <p:spPr bwMode="auto">
          <a:xfrm>
            <a:off x="307580" y="15147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Exercise: ADBC and Native SQL</a:t>
            </a:r>
          </a:p>
        </p:txBody>
      </p:sp>
      <p:pic>
        <p:nvPicPr>
          <p:cNvPr id="4" name="Picture 3"/>
          <p:cNvPicPr>
            <a:picLocks noChangeAspect="1"/>
          </p:cNvPicPr>
          <p:nvPr/>
        </p:nvPicPr>
        <p:blipFill>
          <a:blip r:embed="rId3"/>
          <a:stretch>
            <a:fillRect/>
          </a:stretch>
        </p:blipFill>
        <p:spPr>
          <a:xfrm>
            <a:off x="408197" y="946844"/>
            <a:ext cx="9123774" cy="52570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06678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33</a:t>
            </a:fld>
            <a:endParaRPr lang="en-US" altLang="en-US">
              <a:solidFill>
                <a:srgbClr val="000000"/>
              </a:solidFill>
            </a:endParaRPr>
          </a:p>
        </p:txBody>
      </p:sp>
      <p:pic>
        <p:nvPicPr>
          <p:cNvPr id="5" name="Picture 4"/>
          <p:cNvPicPr>
            <a:picLocks noChangeAspect="1"/>
          </p:cNvPicPr>
          <p:nvPr/>
        </p:nvPicPr>
        <p:blipFill>
          <a:blip r:embed="rId3"/>
          <a:stretch>
            <a:fillRect/>
          </a:stretch>
        </p:blipFill>
        <p:spPr>
          <a:xfrm>
            <a:off x="487891" y="814768"/>
            <a:ext cx="9155253" cy="550282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6" name="Object 5"/>
          <p:cNvGraphicFramePr>
            <a:graphicFrameLocks noChangeAspect="1"/>
          </p:cNvGraphicFramePr>
          <p:nvPr>
            <p:extLst>
              <p:ext uri="{D42A27DB-BD31-4B8C-83A1-F6EECF244321}">
                <p14:modId xmlns:p14="http://schemas.microsoft.com/office/powerpoint/2010/main" val="1101464913"/>
              </p:ext>
            </p:extLst>
          </p:nvPr>
        </p:nvGraphicFramePr>
        <p:xfrm>
          <a:off x="9944020" y="4628334"/>
          <a:ext cx="1989137" cy="506413"/>
        </p:xfrm>
        <a:graphic>
          <a:graphicData uri="http://schemas.openxmlformats.org/presentationml/2006/ole">
            <mc:AlternateContent xmlns:mc="http://schemas.openxmlformats.org/markup-compatibility/2006">
              <mc:Choice xmlns:v="urn:schemas-microsoft-com:vml" Requires="v">
                <p:oleObj name="封裝程式殼層物件" showAsIcon="1" r:id="rId4" imgW="1988714" imgH="506535" progId="Package">
                  <p:embed/>
                </p:oleObj>
              </mc:Choice>
              <mc:Fallback>
                <p:oleObj name="封裝程式殼層物件" showAsIcon="1" r:id="rId4" imgW="1988714" imgH="506535" progId="Package">
                  <p:embed/>
                  <p:pic>
                    <p:nvPicPr>
                      <p:cNvPr id="5" name="Object 4"/>
                      <p:cNvPicPr/>
                      <p:nvPr/>
                    </p:nvPicPr>
                    <p:blipFill>
                      <a:blip r:embed="rId5"/>
                      <a:stretch>
                        <a:fillRect/>
                      </a:stretch>
                    </p:blipFill>
                    <p:spPr>
                      <a:xfrm>
                        <a:off x="9944020" y="4628334"/>
                        <a:ext cx="1989137" cy="50641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38525097"/>
              </p:ext>
            </p:extLst>
          </p:nvPr>
        </p:nvGraphicFramePr>
        <p:xfrm>
          <a:off x="9919181" y="5535380"/>
          <a:ext cx="1989137" cy="506412"/>
        </p:xfrm>
        <a:graphic>
          <a:graphicData uri="http://schemas.openxmlformats.org/presentationml/2006/ole">
            <mc:AlternateContent xmlns:mc="http://schemas.openxmlformats.org/markup-compatibility/2006">
              <mc:Choice xmlns:v="urn:schemas-microsoft-com:vml" Requires="v">
                <p:oleObj name="封裝程式殼層物件" showAsIcon="1" r:id="rId6" imgW="1988714" imgH="506535" progId="Package">
                  <p:embed/>
                </p:oleObj>
              </mc:Choice>
              <mc:Fallback>
                <p:oleObj name="封裝程式殼層物件" showAsIcon="1" r:id="rId6" imgW="1988714" imgH="506535" progId="Package">
                  <p:embed/>
                  <p:pic>
                    <p:nvPicPr>
                      <p:cNvPr id="6" name="Object 5"/>
                      <p:cNvPicPr/>
                      <p:nvPr/>
                    </p:nvPicPr>
                    <p:blipFill>
                      <a:blip r:embed="rId7"/>
                      <a:stretch>
                        <a:fillRect/>
                      </a:stretch>
                    </p:blipFill>
                    <p:spPr>
                      <a:xfrm>
                        <a:off x="9919181" y="5535380"/>
                        <a:ext cx="1989137" cy="506412"/>
                      </a:xfrm>
                      <a:prstGeom prst="rect">
                        <a:avLst/>
                      </a:prstGeom>
                    </p:spPr>
                  </p:pic>
                </p:oleObj>
              </mc:Fallback>
            </mc:AlternateContent>
          </a:graphicData>
        </a:graphic>
      </p:graphicFrame>
      <p:sp>
        <p:nvSpPr>
          <p:cNvPr id="9" name="Rectangle 2">
            <a:extLst>
              <a:ext uri="{FF2B5EF4-FFF2-40B4-BE49-F238E27FC236}">
                <a16:creationId xmlns:a16="http://schemas.microsoft.com/office/drawing/2014/main" id="{23BD7E95-F8EE-1313-61FC-FA3D6FA5BD47}"/>
              </a:ext>
            </a:extLst>
          </p:cNvPr>
          <p:cNvSpPr txBox="1">
            <a:spLocks noChangeArrowheads="1"/>
          </p:cNvSpPr>
          <p:nvPr/>
        </p:nvSpPr>
        <p:spPr bwMode="auto">
          <a:xfrm>
            <a:off x="307580" y="15147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Exercise: ADBC and Native SQL</a:t>
            </a:r>
          </a:p>
        </p:txBody>
      </p:sp>
      <p:sp>
        <p:nvSpPr>
          <p:cNvPr id="10" name="矩形 9">
            <a:extLst>
              <a:ext uri="{FF2B5EF4-FFF2-40B4-BE49-F238E27FC236}">
                <a16:creationId xmlns:a16="http://schemas.microsoft.com/office/drawing/2014/main" id="{50D16931-F05C-4F03-4B5D-6E2C3B4FF3E9}"/>
              </a:ext>
            </a:extLst>
          </p:cNvPr>
          <p:cNvSpPr/>
          <p:nvPr/>
        </p:nvSpPr>
        <p:spPr bwMode="auto">
          <a:xfrm>
            <a:off x="4989425" y="2527927"/>
            <a:ext cx="4267826" cy="1610686"/>
          </a:xfrm>
          <a:prstGeom prst="rect">
            <a:avLst/>
          </a:prstGeom>
          <a:noFill/>
          <a:ln w="12700">
            <a:solidFill>
              <a:srgbClr val="FF0000"/>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Tree>
    <p:extLst>
      <p:ext uri="{BB962C8B-B14F-4D97-AF65-F5344CB8AC3E}">
        <p14:creationId xmlns:p14="http://schemas.microsoft.com/office/powerpoint/2010/main" val="2764352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34</a:t>
            </a:fld>
            <a:endParaRPr lang="en-US" altLang="en-US">
              <a:solidFill>
                <a:srgbClr val="000000"/>
              </a:solidFill>
            </a:endParaRPr>
          </a:p>
        </p:txBody>
      </p:sp>
      <p:sp>
        <p:nvSpPr>
          <p:cNvPr id="3" name="Rectangle 2"/>
          <p:cNvSpPr txBox="1">
            <a:spLocks noChangeArrowheads="1"/>
          </p:cNvSpPr>
          <p:nvPr/>
        </p:nvSpPr>
        <p:spPr bwMode="auto">
          <a:xfrm>
            <a:off x="303386"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Exercise: Consume Hana view</a:t>
            </a:r>
          </a:p>
        </p:txBody>
      </p:sp>
      <p:pic>
        <p:nvPicPr>
          <p:cNvPr id="4" name="Picture 3"/>
          <p:cNvPicPr>
            <a:picLocks noChangeAspect="1"/>
          </p:cNvPicPr>
          <p:nvPr/>
        </p:nvPicPr>
        <p:blipFill>
          <a:blip r:embed="rId3"/>
          <a:stretch>
            <a:fillRect/>
          </a:stretch>
        </p:blipFill>
        <p:spPr>
          <a:xfrm>
            <a:off x="487892" y="1019031"/>
            <a:ext cx="9151684" cy="4625157"/>
          </a:xfrm>
          <a:prstGeom prst="roundRect">
            <a:avLst>
              <a:gd name="adj" fmla="val 153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6" name="Object 5"/>
          <p:cNvGraphicFramePr>
            <a:graphicFrameLocks noChangeAspect="1"/>
          </p:cNvGraphicFramePr>
          <p:nvPr>
            <p:extLst>
              <p:ext uri="{D42A27DB-BD31-4B8C-83A1-F6EECF244321}">
                <p14:modId xmlns:p14="http://schemas.microsoft.com/office/powerpoint/2010/main" val="3081213589"/>
              </p:ext>
            </p:extLst>
          </p:nvPr>
        </p:nvGraphicFramePr>
        <p:xfrm>
          <a:off x="9979710" y="5001835"/>
          <a:ext cx="1793875" cy="506412"/>
        </p:xfrm>
        <a:graphic>
          <a:graphicData uri="http://schemas.openxmlformats.org/presentationml/2006/ole">
            <mc:AlternateContent xmlns:mc="http://schemas.openxmlformats.org/markup-compatibility/2006">
              <mc:Choice xmlns:v="urn:schemas-microsoft-com:vml" Requires="v">
                <p:oleObj name="封裝程式殼層物件" showAsIcon="1" r:id="rId4" imgW="1794351" imgH="506535" progId="Package">
                  <p:embed/>
                </p:oleObj>
              </mc:Choice>
              <mc:Fallback>
                <p:oleObj name="封裝程式殼層物件" showAsIcon="1" r:id="rId4" imgW="1794351" imgH="506535" progId="Package">
                  <p:embed/>
                  <p:pic>
                    <p:nvPicPr>
                      <p:cNvPr id="0" name=""/>
                      <p:cNvPicPr/>
                      <p:nvPr/>
                    </p:nvPicPr>
                    <p:blipFill>
                      <a:blip r:embed="rId5"/>
                      <a:stretch>
                        <a:fillRect/>
                      </a:stretch>
                    </p:blipFill>
                    <p:spPr>
                      <a:xfrm>
                        <a:off x="9979710" y="5001835"/>
                        <a:ext cx="1793875" cy="506412"/>
                      </a:xfrm>
                      <a:prstGeom prst="rect">
                        <a:avLst/>
                      </a:prstGeom>
                    </p:spPr>
                  </p:pic>
                </p:oleObj>
              </mc:Fallback>
            </mc:AlternateContent>
          </a:graphicData>
        </a:graphic>
      </p:graphicFrame>
    </p:spTree>
    <p:extLst>
      <p:ext uri="{BB962C8B-B14F-4D97-AF65-F5344CB8AC3E}">
        <p14:creationId xmlns:p14="http://schemas.microsoft.com/office/powerpoint/2010/main" val="1825328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35</a:t>
            </a:fld>
            <a:endParaRPr lang="en-US" altLang="en-US">
              <a:solidFill>
                <a:srgbClr val="000000"/>
              </a:solidFill>
            </a:endParaRPr>
          </a:p>
        </p:txBody>
      </p:sp>
      <p:sp>
        <p:nvSpPr>
          <p:cNvPr id="3" name="Rectangle 2"/>
          <p:cNvSpPr txBox="1">
            <a:spLocks noChangeArrowheads="1"/>
          </p:cNvSpPr>
          <p:nvPr/>
        </p:nvSpPr>
        <p:spPr bwMode="auto">
          <a:xfrm>
            <a:off x="274024"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Exercise: call procedure</a:t>
            </a:r>
          </a:p>
        </p:txBody>
      </p:sp>
      <p:pic>
        <p:nvPicPr>
          <p:cNvPr id="5" name="Picture 4"/>
          <p:cNvPicPr>
            <a:picLocks noChangeAspect="1"/>
          </p:cNvPicPr>
          <p:nvPr/>
        </p:nvPicPr>
        <p:blipFill>
          <a:blip r:embed="rId3"/>
          <a:stretch>
            <a:fillRect/>
          </a:stretch>
        </p:blipFill>
        <p:spPr>
          <a:xfrm>
            <a:off x="441094" y="978832"/>
            <a:ext cx="9457915" cy="4692125"/>
          </a:xfrm>
          <a:prstGeom prst="roundRect">
            <a:avLst>
              <a:gd name="adj" fmla="val 1575"/>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7" name="Object 6"/>
          <p:cNvGraphicFramePr>
            <a:graphicFrameLocks noChangeAspect="1"/>
          </p:cNvGraphicFramePr>
          <p:nvPr>
            <p:extLst>
              <p:ext uri="{D42A27DB-BD31-4B8C-83A1-F6EECF244321}">
                <p14:modId xmlns:p14="http://schemas.microsoft.com/office/powerpoint/2010/main" val="4117269283"/>
              </p:ext>
            </p:extLst>
          </p:nvPr>
        </p:nvGraphicFramePr>
        <p:xfrm>
          <a:off x="10117531" y="5349103"/>
          <a:ext cx="1793875" cy="506412"/>
        </p:xfrm>
        <a:graphic>
          <a:graphicData uri="http://schemas.openxmlformats.org/presentationml/2006/ole">
            <mc:AlternateContent xmlns:mc="http://schemas.openxmlformats.org/markup-compatibility/2006">
              <mc:Choice xmlns:v="urn:schemas-microsoft-com:vml" Requires="v">
                <p:oleObj name="封裝程式殼層物件" showAsIcon="1" r:id="rId4" imgW="1794351" imgH="506535" progId="Package">
                  <p:embed/>
                </p:oleObj>
              </mc:Choice>
              <mc:Fallback>
                <p:oleObj name="封裝程式殼層物件" showAsIcon="1" r:id="rId4" imgW="1794351" imgH="506535" progId="Package">
                  <p:embed/>
                  <p:pic>
                    <p:nvPicPr>
                      <p:cNvPr id="0" name=""/>
                      <p:cNvPicPr/>
                      <p:nvPr/>
                    </p:nvPicPr>
                    <p:blipFill>
                      <a:blip r:embed="rId5"/>
                      <a:stretch>
                        <a:fillRect/>
                      </a:stretch>
                    </p:blipFill>
                    <p:spPr>
                      <a:xfrm>
                        <a:off x="10117531" y="5349103"/>
                        <a:ext cx="1793875" cy="506412"/>
                      </a:xfrm>
                      <a:prstGeom prst="rect">
                        <a:avLst/>
                      </a:prstGeom>
                    </p:spPr>
                  </p:pic>
                </p:oleObj>
              </mc:Fallback>
            </mc:AlternateContent>
          </a:graphicData>
        </a:graphic>
      </p:graphicFrame>
    </p:spTree>
    <p:extLst>
      <p:ext uri="{BB962C8B-B14F-4D97-AF65-F5344CB8AC3E}">
        <p14:creationId xmlns:p14="http://schemas.microsoft.com/office/powerpoint/2010/main" val="1560084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36</a:t>
            </a:fld>
            <a:endParaRPr lang="en-US" altLang="en-US">
              <a:solidFill>
                <a:srgbClr val="000000"/>
              </a:solidFill>
            </a:endParaRPr>
          </a:p>
        </p:txBody>
      </p:sp>
      <p:pic>
        <p:nvPicPr>
          <p:cNvPr id="3" name="Picture 2"/>
          <p:cNvPicPr>
            <a:picLocks noChangeAspect="1"/>
          </p:cNvPicPr>
          <p:nvPr/>
        </p:nvPicPr>
        <p:blipFill>
          <a:blip r:embed="rId2"/>
          <a:stretch>
            <a:fillRect/>
          </a:stretch>
        </p:blipFill>
        <p:spPr>
          <a:xfrm>
            <a:off x="487892" y="739267"/>
            <a:ext cx="8931898" cy="584443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Rectangle 2"/>
          <p:cNvSpPr txBox="1">
            <a:spLocks noChangeArrowheads="1"/>
          </p:cNvSpPr>
          <p:nvPr/>
        </p:nvSpPr>
        <p:spPr bwMode="auto">
          <a:xfrm>
            <a:off x="336942" y="136525"/>
            <a:ext cx="8685212" cy="461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defPPr>
              <a:defRPr lang="en-US"/>
            </a:defPPr>
            <a:lvl1pPr>
              <a:lnSpc>
                <a:spcPct val="90000"/>
              </a:lnSpc>
              <a:spcBef>
                <a:spcPct val="0"/>
              </a:spcBef>
              <a:buClrTx/>
              <a:buFontTx/>
              <a:buNone/>
              <a:defRPr sz="2000" b="1">
                <a:solidFill>
                  <a:schemeClr val="accent5">
                    <a:lumMod val="25000"/>
                  </a:schemeClr>
                </a:solidFill>
                <a:latin typeface="Arial" panose="020B0604020202020204" pitchFamily="34" charset="0"/>
                <a:ea typeface="宋体" panose="02010600030101010101" pitchFamily="2" charset="-122"/>
              </a:defRPr>
            </a:lvl1pPr>
            <a:lvl2pPr marL="509588" indent="-163513">
              <a:buClr>
                <a:schemeClr val="tx1"/>
              </a:buClr>
              <a:buFont typeface="Arial" panose="020B0604020202020204" pitchFamily="34" charset="0"/>
              <a:buChar char="–"/>
              <a:defRPr sz="1600">
                <a:latin typeface="Arial" panose="020B0604020202020204" pitchFamily="34" charset="0"/>
                <a:ea typeface="MS PGothic" panose="020B0600070205080204" pitchFamily="34" charset="-128"/>
              </a:defRPr>
            </a:lvl2pPr>
            <a:lvl3pPr marL="855663" indent="-173038">
              <a:buClr>
                <a:schemeClr val="tx1"/>
              </a:buClr>
              <a:buChar char="•"/>
              <a:defRPr sz="1600">
                <a:latin typeface="Arial" panose="020B0604020202020204" pitchFamily="34" charset="0"/>
                <a:ea typeface="MS PGothic" panose="020B0600070205080204" pitchFamily="34" charset="-128"/>
              </a:defRPr>
            </a:lvl3pPr>
            <a:lvl4pPr marL="1203325" indent="-173038">
              <a:spcBef>
                <a:spcPct val="20000"/>
              </a:spcBef>
              <a:buClr>
                <a:schemeClr val="bg1"/>
              </a:buClr>
              <a:defRPr sz="1600">
                <a:solidFill>
                  <a:schemeClr val="bg1"/>
                </a:solidFill>
                <a:latin typeface="Arial" panose="020B0604020202020204" pitchFamily="34" charset="0"/>
                <a:ea typeface="MS PGothic" panose="020B0600070205080204" pitchFamily="34" charset="-128"/>
              </a:defRPr>
            </a:lvl4pPr>
            <a:lvl5pPr marL="1539875" indent="-163513">
              <a:spcBef>
                <a:spcPct val="20000"/>
              </a:spcBef>
              <a:buClr>
                <a:schemeClr val="bg1"/>
              </a:buClr>
              <a:buChar char="»"/>
              <a:defRPr sz="1600">
                <a:solidFill>
                  <a:schemeClr val="bg1"/>
                </a:solidFill>
                <a:latin typeface="Arial" panose="020B0604020202020204" pitchFamily="34" charset="0"/>
                <a:ea typeface="MS PGothic" panose="020B0600070205080204" pitchFamily="34" charset="-128"/>
              </a:defRPr>
            </a:lvl5pPr>
            <a:lvl6pPr marL="19970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6pPr>
            <a:lvl7pPr marL="24542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7pPr>
            <a:lvl8pPr marL="29114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8pPr>
            <a:lvl9pPr marL="3368675" indent="-163513" eaLnBrk="0" fontAlgn="base" hangingPunct="0">
              <a:spcBef>
                <a:spcPct val="20000"/>
              </a:spcBef>
              <a:spcAft>
                <a:spcPct val="0"/>
              </a:spcAft>
              <a:buClr>
                <a:schemeClr val="bg1"/>
              </a:buClr>
              <a:buChar char="»"/>
              <a:defRPr sz="1600">
                <a:solidFill>
                  <a:schemeClr val="bg1"/>
                </a:solidFill>
                <a:latin typeface="Arial" panose="020B0604020202020204" pitchFamily="34" charset="0"/>
                <a:ea typeface="MS PGothic" panose="020B0600070205080204" pitchFamily="34" charset="-128"/>
              </a:defRPr>
            </a:lvl9pPr>
          </a:lstStyle>
          <a:p>
            <a:r>
              <a:rPr lang="en-US" altLang="zh-CN" dirty="0"/>
              <a:t>Exercise: New Open SQL </a:t>
            </a:r>
          </a:p>
        </p:txBody>
      </p:sp>
    </p:spTree>
    <p:extLst>
      <p:ext uri="{BB962C8B-B14F-4D97-AF65-F5344CB8AC3E}">
        <p14:creationId xmlns:p14="http://schemas.microsoft.com/office/powerpoint/2010/main" val="227999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2820056"/>
            <a:ext cx="5365750" cy="291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645404" y="1702216"/>
            <a:ext cx="4901193" cy="954107"/>
          </a:xfrm>
          <a:prstGeom prst="rect">
            <a:avLst/>
          </a:prstGeom>
          <a:noFill/>
        </p:spPr>
        <p:txBody>
          <a:bodyPr wrap="square">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r>
              <a:rPr lang="en-US" sz="2800" b="1" dirty="0">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latin typeface="Arial" charset="0"/>
                <a:cs typeface="Arial" charset="0"/>
              </a:rPr>
              <a:t>Time for Open Discussion</a:t>
            </a:r>
          </a:p>
          <a:p>
            <a:pPr algn="ctr">
              <a:defRPr/>
            </a:pPr>
            <a:r>
              <a:rPr lang="en-US" sz="2800" b="1" dirty="0">
                <a:ln>
                  <a:prstDash val="solid"/>
                </a:ln>
                <a:gradFill rotWithShape="1">
                  <a:gsLst>
                    <a:gs pos="0">
                      <a:srgbClr val="000000">
                        <a:tint val="70000"/>
                        <a:satMod val="200000"/>
                      </a:srgbClr>
                    </a:gs>
                    <a:gs pos="40000">
                      <a:srgbClr val="000000">
                        <a:tint val="90000"/>
                        <a:satMod val="130000"/>
                      </a:srgbClr>
                    </a:gs>
                    <a:gs pos="50000">
                      <a:srgbClr val="000000">
                        <a:tint val="90000"/>
                        <a:satMod val="130000"/>
                      </a:srgbClr>
                    </a:gs>
                    <a:gs pos="68000">
                      <a:srgbClr val="000000">
                        <a:tint val="90000"/>
                        <a:satMod val="130000"/>
                      </a:srgbClr>
                    </a:gs>
                    <a:gs pos="100000">
                      <a:srgbClr val="000000">
                        <a:tint val="70000"/>
                        <a:satMod val="200000"/>
                      </a:srgbClr>
                    </a:gs>
                  </a:gsLst>
                  <a:lin ang="5400000"/>
                </a:gradFill>
                <a:effectLst>
                  <a:outerShdw blurRad="88000" dist="50800" dir="5040000" algn="tl">
                    <a:srgbClr val="000000">
                      <a:tint val="80000"/>
                      <a:satMod val="250000"/>
                      <a:alpha val="45000"/>
                    </a:srgbClr>
                  </a:outerShdw>
                </a:effectLst>
                <a:latin typeface="Arial" charset="0"/>
                <a:cs typeface="Arial" charset="0"/>
              </a:rPr>
              <a:t>and Questions.</a:t>
            </a:r>
          </a:p>
        </p:txBody>
      </p:sp>
      <p:sp>
        <p:nvSpPr>
          <p:cNvPr id="16388" name="Slide Number Placeholder 1"/>
          <p:cNvSpPr>
            <a:spLocks noGrp="1"/>
          </p:cNvSpPr>
          <p:nvPr>
            <p:ph type="sldNum" sz="quarter" idx="10"/>
          </p:nvPr>
        </p:nvSpPr>
        <p:spPr>
          <a:xfrm>
            <a:off x="129330" y="6431851"/>
            <a:ext cx="2743200" cy="365125"/>
          </a:xfrm>
          <a:noFill/>
        </p:spPr>
        <p:txBody>
          <a:bodyPr/>
          <a:lstStyle>
            <a:lvl1pPr>
              <a:defRPr sz="2200">
                <a:solidFill>
                  <a:schemeClr val="hlink"/>
                </a:solidFill>
                <a:latin typeface="Arial" panose="020B0604020202020204" pitchFamily="34" charset="0"/>
                <a:ea typeface="MS PGothic" panose="020B0600070205080204" pitchFamily="34" charset="-128"/>
              </a:defRPr>
            </a:lvl1pPr>
            <a:lvl2pPr marL="742950" indent="-285750">
              <a:defRPr sz="2200">
                <a:solidFill>
                  <a:schemeClr val="hlink"/>
                </a:solidFill>
                <a:latin typeface="Arial" panose="020B0604020202020204" pitchFamily="34" charset="0"/>
                <a:ea typeface="MS PGothic" panose="020B0600070205080204" pitchFamily="34" charset="-128"/>
              </a:defRPr>
            </a:lvl2pPr>
            <a:lvl3pPr marL="1143000" indent="-228600">
              <a:defRPr sz="2200">
                <a:solidFill>
                  <a:schemeClr val="hlink"/>
                </a:solidFill>
                <a:latin typeface="Arial" panose="020B0604020202020204" pitchFamily="34" charset="0"/>
                <a:ea typeface="MS PGothic" panose="020B0600070205080204" pitchFamily="34" charset="-128"/>
              </a:defRPr>
            </a:lvl3pPr>
            <a:lvl4pPr marL="1600200" indent="-228600">
              <a:defRPr sz="2200">
                <a:solidFill>
                  <a:schemeClr val="hlink"/>
                </a:solidFill>
                <a:latin typeface="Arial" panose="020B0604020202020204" pitchFamily="34" charset="0"/>
                <a:ea typeface="MS PGothic" panose="020B0600070205080204" pitchFamily="34" charset="-128"/>
              </a:defRPr>
            </a:lvl4pPr>
            <a:lvl5pPr marL="2057400" indent="-228600">
              <a:defRPr sz="2200">
                <a:solidFill>
                  <a:schemeClr val="hlink"/>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200">
                <a:solidFill>
                  <a:schemeClr val="hlink"/>
                </a:solidFill>
                <a:latin typeface="Arial" panose="020B0604020202020204" pitchFamily="34" charset="0"/>
                <a:ea typeface="MS PGothic" panose="020B0600070205080204" pitchFamily="34" charset="-128"/>
              </a:defRPr>
            </a:lvl9pPr>
          </a:lstStyle>
          <a:p>
            <a:fld id="{831B6371-F415-4598-99C9-260A04FA2245}" type="slidenum">
              <a:rPr lang="zh-CN" altLang="en-US" sz="800">
                <a:solidFill>
                  <a:schemeClr val="tx1"/>
                </a:solidFill>
                <a:ea typeface="宋体" panose="02010600030101010101" pitchFamily="2" charset="-122"/>
              </a:rPr>
              <a:pPr/>
              <a:t>37</a:t>
            </a:fld>
            <a:endParaRPr lang="en-US" altLang="zh-CN" sz="800" dirty="0">
              <a:solidFill>
                <a:schemeClr val="tx1"/>
              </a:solidFill>
              <a:ea typeface="宋体" panose="02010600030101010101" pitchFamily="2" charset="-122"/>
            </a:endParaRPr>
          </a:p>
        </p:txBody>
      </p:sp>
    </p:spTree>
    <p:extLst>
      <p:ext uri="{BB962C8B-B14F-4D97-AF65-F5344CB8AC3E}">
        <p14:creationId xmlns:p14="http://schemas.microsoft.com/office/powerpoint/2010/main" val="1785772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418" y="1"/>
            <a:ext cx="11582400" cy="752652"/>
          </a:xfrm>
        </p:spPr>
        <p:txBody>
          <a:bodyPr/>
          <a:lstStyle/>
          <a:p>
            <a:pPr algn="ctr"/>
            <a:r>
              <a:rPr lang="en-US" altLang="zh-TW" sz="3200" b="1" i="0" dirty="0">
                <a:solidFill>
                  <a:srgbClr val="4D4D4D"/>
                </a:solidFill>
                <a:effectLst/>
                <a:highlight>
                  <a:srgbClr val="FFFFFF"/>
                </a:highlight>
              </a:rPr>
              <a:t>Native SQL</a:t>
            </a:r>
            <a:endParaRPr lang="en-US" sz="3200" dirty="0"/>
          </a:p>
        </p:txBody>
      </p:sp>
      <p:sp>
        <p:nvSpPr>
          <p:cNvPr id="4" name="Slide Number Placeholder 3"/>
          <p:cNvSpPr>
            <a:spLocks noGrp="1"/>
          </p:cNvSpPr>
          <p:nvPr>
            <p:ph type="sldNum" sz="quarter" idx="10"/>
          </p:nvPr>
        </p:nvSpPr>
        <p:spPr/>
        <p:txBody>
          <a:bodyPr/>
          <a:lstStyle/>
          <a:p>
            <a:fld id="{30AB5CEC-488B-456F-9A2C-1E4536E463AA}" type="slidenum">
              <a:rPr lang="zh-CN" altLang="en-US" smtClean="0">
                <a:solidFill>
                  <a:srgbClr val="000000"/>
                </a:solidFill>
              </a:rPr>
              <a:pPr/>
              <a:t>4</a:t>
            </a:fld>
            <a:endParaRPr lang="en-US" altLang="zh-CN">
              <a:solidFill>
                <a:srgbClr val="000000"/>
              </a:solidFill>
            </a:endParaRPr>
          </a:p>
        </p:txBody>
      </p:sp>
      <p:pic>
        <p:nvPicPr>
          <p:cNvPr id="5" name="圖片 4">
            <a:extLst>
              <a:ext uri="{FF2B5EF4-FFF2-40B4-BE49-F238E27FC236}">
                <a16:creationId xmlns:a16="http://schemas.microsoft.com/office/drawing/2014/main" id="{C5951BBA-615A-9CD9-ACB1-DFE0B7C70AF0}"/>
              </a:ext>
            </a:extLst>
          </p:cNvPr>
          <p:cNvPicPr>
            <a:picLocks noChangeAspect="1"/>
          </p:cNvPicPr>
          <p:nvPr/>
        </p:nvPicPr>
        <p:blipFill>
          <a:blip r:embed="rId2"/>
          <a:stretch>
            <a:fillRect/>
          </a:stretch>
        </p:blipFill>
        <p:spPr>
          <a:xfrm>
            <a:off x="1115209" y="1370393"/>
            <a:ext cx="9961581" cy="4695712"/>
          </a:xfrm>
          <a:prstGeom prst="rect">
            <a:avLst/>
          </a:prstGeom>
        </p:spPr>
      </p:pic>
    </p:spTree>
    <p:extLst>
      <p:ext uri="{BB962C8B-B14F-4D97-AF65-F5344CB8AC3E}">
        <p14:creationId xmlns:p14="http://schemas.microsoft.com/office/powerpoint/2010/main" val="373949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605A917-2F0A-5D9E-A42D-F7AC2F303E4F}"/>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5</a:t>
            </a:fld>
            <a:endParaRPr lang="en-US" altLang="en-US">
              <a:solidFill>
                <a:srgbClr val="000000"/>
              </a:solidFill>
            </a:endParaRPr>
          </a:p>
        </p:txBody>
      </p:sp>
      <p:sp>
        <p:nvSpPr>
          <p:cNvPr id="6" name="文字方塊 5">
            <a:extLst>
              <a:ext uri="{FF2B5EF4-FFF2-40B4-BE49-F238E27FC236}">
                <a16:creationId xmlns:a16="http://schemas.microsoft.com/office/drawing/2014/main" id="{971D859F-38DE-2C56-4C69-DFEB14B6D890}"/>
              </a:ext>
            </a:extLst>
          </p:cNvPr>
          <p:cNvSpPr txBox="1"/>
          <p:nvPr/>
        </p:nvSpPr>
        <p:spPr>
          <a:xfrm>
            <a:off x="376767" y="12899"/>
            <a:ext cx="11407796" cy="584775"/>
          </a:xfrm>
          <a:prstGeom prst="rect">
            <a:avLst/>
          </a:prstGeom>
          <a:noFill/>
        </p:spPr>
        <p:txBody>
          <a:bodyPr wrap="square" rtlCol="0">
            <a:spAutoFit/>
          </a:bodyPr>
          <a:lstStyle/>
          <a:p>
            <a:pPr algn="ctr"/>
            <a:r>
              <a:rPr lang="en-US" altLang="zh-TW" sz="3200" b="1" i="0" dirty="0">
                <a:solidFill>
                  <a:srgbClr val="4F4F4F"/>
                </a:solidFill>
                <a:effectLst/>
                <a:highlight>
                  <a:srgbClr val="FFFFFF"/>
                </a:highlight>
                <a:latin typeface="+mj-lt"/>
              </a:rPr>
              <a:t>Features of SAP Open SQL &amp; SAP </a:t>
            </a:r>
            <a:r>
              <a:rPr lang="en-US" altLang="zh-TW" sz="3200" b="1" dirty="0">
                <a:solidFill>
                  <a:srgbClr val="4F4F4F"/>
                </a:solidFill>
                <a:highlight>
                  <a:srgbClr val="FFFFFF"/>
                </a:highlight>
                <a:latin typeface="+mj-lt"/>
              </a:rPr>
              <a:t>Native</a:t>
            </a:r>
            <a:r>
              <a:rPr lang="en-US" altLang="zh-TW" sz="3200" b="1" i="0" dirty="0">
                <a:solidFill>
                  <a:srgbClr val="4F4F4F"/>
                </a:solidFill>
                <a:effectLst/>
                <a:highlight>
                  <a:srgbClr val="FFFFFF"/>
                </a:highlight>
                <a:latin typeface="+mj-lt"/>
              </a:rPr>
              <a:t> SQL </a:t>
            </a:r>
            <a:endParaRPr lang="zh-TW" altLang="en-US" sz="3200" dirty="0">
              <a:latin typeface="+mj-lt"/>
            </a:endParaRPr>
          </a:p>
        </p:txBody>
      </p:sp>
      <p:graphicFrame>
        <p:nvGraphicFramePr>
          <p:cNvPr id="3" name="表格 2">
            <a:extLst>
              <a:ext uri="{FF2B5EF4-FFF2-40B4-BE49-F238E27FC236}">
                <a16:creationId xmlns:a16="http://schemas.microsoft.com/office/drawing/2014/main" id="{ECB3C99A-57EF-FF9F-A04A-E3C4D3E53B53}"/>
              </a:ext>
            </a:extLst>
          </p:cNvPr>
          <p:cNvGraphicFramePr>
            <a:graphicFrameLocks noGrp="1"/>
          </p:cNvGraphicFramePr>
          <p:nvPr>
            <p:extLst>
              <p:ext uri="{D42A27DB-BD31-4B8C-83A1-F6EECF244321}">
                <p14:modId xmlns:p14="http://schemas.microsoft.com/office/powerpoint/2010/main" val="1649283609"/>
              </p:ext>
            </p:extLst>
          </p:nvPr>
        </p:nvGraphicFramePr>
        <p:xfrm>
          <a:off x="386098" y="719665"/>
          <a:ext cx="11407796" cy="5756632"/>
        </p:xfrm>
        <a:graphic>
          <a:graphicData uri="http://schemas.openxmlformats.org/drawingml/2006/table">
            <a:tbl>
              <a:tblPr firstRow="1" bandRow="1">
                <a:tableStyleId>{5C22544A-7EE6-4342-B048-85BDC9FD1C3A}</a:tableStyleId>
              </a:tblPr>
              <a:tblGrid>
                <a:gridCol w="2478400">
                  <a:extLst>
                    <a:ext uri="{9D8B030D-6E8A-4147-A177-3AD203B41FA5}">
                      <a16:colId xmlns:a16="http://schemas.microsoft.com/office/drawing/2014/main" val="3832243022"/>
                    </a:ext>
                  </a:extLst>
                </a:gridCol>
                <a:gridCol w="4464698">
                  <a:extLst>
                    <a:ext uri="{9D8B030D-6E8A-4147-A177-3AD203B41FA5}">
                      <a16:colId xmlns:a16="http://schemas.microsoft.com/office/drawing/2014/main" val="1471857019"/>
                    </a:ext>
                  </a:extLst>
                </a:gridCol>
                <a:gridCol w="4464698">
                  <a:extLst>
                    <a:ext uri="{9D8B030D-6E8A-4147-A177-3AD203B41FA5}">
                      <a16:colId xmlns:a16="http://schemas.microsoft.com/office/drawing/2014/main" val="3766996306"/>
                    </a:ext>
                  </a:extLst>
                </a:gridCol>
              </a:tblGrid>
              <a:tr h="524473">
                <a:tc>
                  <a:txBody>
                    <a:bodyPr/>
                    <a:lstStyle/>
                    <a:p>
                      <a:pPr algn="ctr"/>
                      <a:r>
                        <a:rPr lang="en-US" altLang="zh-TW" dirty="0"/>
                        <a:t>Feature</a:t>
                      </a:r>
                      <a:endParaRPr lang="zh-TW" altLang="en-US" dirty="0"/>
                    </a:p>
                  </a:txBody>
                  <a:tcPr anchor="ctr">
                    <a:solidFill>
                      <a:schemeClr val="accent1">
                        <a:lumMod val="75000"/>
                      </a:schemeClr>
                    </a:solidFill>
                  </a:tcPr>
                </a:tc>
                <a:tc>
                  <a:txBody>
                    <a:bodyPr/>
                    <a:lstStyle/>
                    <a:p>
                      <a:pPr algn="ctr"/>
                      <a:r>
                        <a:rPr lang="en-US" altLang="zh-TW" dirty="0"/>
                        <a:t>SAP Native SQL</a:t>
                      </a:r>
                      <a:endParaRPr lang="zh-TW" altLang="en-US" dirty="0"/>
                    </a:p>
                  </a:txBody>
                  <a:tcPr anchor="ctr">
                    <a:solidFill>
                      <a:schemeClr val="accent1">
                        <a:lumMod val="75000"/>
                      </a:schemeClr>
                    </a:solidFill>
                  </a:tcPr>
                </a:tc>
                <a:tc>
                  <a:txBody>
                    <a:bodyPr/>
                    <a:lstStyle/>
                    <a:p>
                      <a:pPr algn="ctr"/>
                      <a:r>
                        <a:rPr lang="en-US" altLang="zh-TW" dirty="0"/>
                        <a:t>SAP Open SQL</a:t>
                      </a:r>
                      <a:endParaRPr lang="zh-TW" altLang="en-US" dirty="0"/>
                    </a:p>
                  </a:txBody>
                  <a:tcPr anchor="ctr">
                    <a:solidFill>
                      <a:schemeClr val="accent1">
                        <a:lumMod val="75000"/>
                      </a:schemeClr>
                    </a:solidFill>
                  </a:tcPr>
                </a:tc>
                <a:extLst>
                  <a:ext uri="{0D108BD9-81ED-4DB2-BD59-A6C34878D82A}">
                    <a16:rowId xmlns:a16="http://schemas.microsoft.com/office/drawing/2014/main" val="3741979036"/>
                  </a:ext>
                </a:extLst>
              </a:tr>
              <a:tr h="524473">
                <a:tc>
                  <a:txBody>
                    <a:bodyPr/>
                    <a:lstStyle/>
                    <a:p>
                      <a:pPr algn="ctr"/>
                      <a:r>
                        <a:rPr lang="en-US" altLang="zh-TW" sz="1600" dirty="0">
                          <a:latin typeface="+mj-ea"/>
                          <a:ea typeface="+mj-ea"/>
                        </a:rPr>
                        <a:t>SQL Type</a:t>
                      </a:r>
                      <a:endParaRPr lang="zh-TW" altLang="en-US" sz="1600" dirty="0">
                        <a:latin typeface="+mj-ea"/>
                        <a:ea typeface="+mj-ea"/>
                      </a:endParaRPr>
                    </a:p>
                  </a:txBody>
                  <a:tcPr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Database-specific</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Database-independent SQL defined by SAP</a:t>
                      </a:r>
                    </a:p>
                  </a:txBody>
                  <a:tcPr marL="3810" marR="3810" marT="3810" marB="0" anchor="ctr">
                    <a:solidFill>
                      <a:schemeClr val="bg1">
                        <a:lumMod val="95000"/>
                      </a:schemeClr>
                    </a:solidFill>
                  </a:tcPr>
                </a:tc>
                <a:extLst>
                  <a:ext uri="{0D108BD9-81ED-4DB2-BD59-A6C34878D82A}">
                    <a16:rowId xmlns:a16="http://schemas.microsoft.com/office/drawing/2014/main" val="2551496437"/>
                  </a:ext>
                </a:extLst>
              </a:tr>
              <a:tr h="524473">
                <a:tc>
                  <a:txBody>
                    <a:bodyPr/>
                    <a:lstStyle/>
                    <a:p>
                      <a:pPr algn="ctr"/>
                      <a:r>
                        <a:rPr lang="en-US" altLang="zh-TW" sz="1600" dirty="0">
                          <a:latin typeface="+mj-ea"/>
                          <a:ea typeface="+mj-ea"/>
                        </a:rPr>
                        <a:t>Access Method</a:t>
                      </a:r>
                      <a:endParaRPr lang="zh-TW" altLang="en-US" sz="1600" dirty="0">
                        <a:latin typeface="+mj-ea"/>
                        <a:ea typeface="+mj-ea"/>
                      </a:endParaRPr>
                    </a:p>
                  </a:txBody>
                  <a:tcPr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Bypasses ABAP Database Interface Layer</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Uses ABAP Database Interface Layer</a:t>
                      </a:r>
                    </a:p>
                  </a:txBody>
                  <a:tcPr marL="3810" marR="3810" marT="3810" marB="0" anchor="ctr">
                    <a:solidFill>
                      <a:schemeClr val="bg2">
                        <a:lumMod val="20000"/>
                        <a:lumOff val="80000"/>
                      </a:schemeClr>
                    </a:solidFill>
                  </a:tcPr>
                </a:tc>
                <a:extLst>
                  <a:ext uri="{0D108BD9-81ED-4DB2-BD59-A6C34878D82A}">
                    <a16:rowId xmlns:a16="http://schemas.microsoft.com/office/drawing/2014/main" val="2405748852"/>
                  </a:ext>
                </a:extLst>
              </a:tr>
              <a:tr h="524473">
                <a:tc>
                  <a:txBody>
                    <a:bodyPr/>
                    <a:lstStyle/>
                    <a:p>
                      <a:pPr marL="0" algn="ctr" defTabSz="914400" rtl="0" eaLnBrk="1" fontAlgn="ctr" latinLnBrk="0" hangingPunct="1"/>
                      <a:r>
                        <a:rPr lang="en-US" sz="1600" kern="1200" dirty="0">
                          <a:solidFill>
                            <a:schemeClr val="dk1"/>
                          </a:solidFill>
                          <a:latin typeface="+mj-ea"/>
                          <a:ea typeface="+mj-ea"/>
                          <a:cs typeface="+mn-cs"/>
                        </a:rPr>
                        <a:t>Compatibility</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Not adaptable to all SAP systems</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Adaptable to all SAP systems</a:t>
                      </a:r>
                    </a:p>
                  </a:txBody>
                  <a:tcPr marL="3810" marR="3810" marT="3810" marB="0" anchor="ctr">
                    <a:solidFill>
                      <a:schemeClr val="bg1">
                        <a:lumMod val="95000"/>
                      </a:schemeClr>
                    </a:solidFill>
                  </a:tcPr>
                </a:tc>
                <a:extLst>
                  <a:ext uri="{0D108BD9-81ED-4DB2-BD59-A6C34878D82A}">
                    <a16:rowId xmlns:a16="http://schemas.microsoft.com/office/drawing/2014/main" val="1455881097"/>
                  </a:ext>
                </a:extLst>
              </a:tr>
              <a:tr h="695107">
                <a:tc>
                  <a:txBody>
                    <a:bodyPr/>
                    <a:lstStyle/>
                    <a:p>
                      <a:pPr marL="0" algn="ctr" defTabSz="914400" rtl="0" eaLnBrk="1" fontAlgn="ctr" latinLnBrk="0" hangingPunct="1"/>
                      <a:r>
                        <a:rPr lang="en-US" sz="1600" kern="1200" dirty="0">
                          <a:solidFill>
                            <a:schemeClr val="dk1"/>
                          </a:solidFill>
                          <a:latin typeface="+mj-ea"/>
                          <a:ea typeface="+mj-ea"/>
                          <a:cs typeface="+mn-cs"/>
                        </a:rPr>
                        <a:t>Access Scope</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Can access tables, views, stored procedures, third-party databases</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Can only access tables and views created in ABAP Dictionary</a:t>
                      </a:r>
                    </a:p>
                  </a:txBody>
                  <a:tcPr marL="3810" marR="3810" marT="3810" marB="0" anchor="ctr">
                    <a:solidFill>
                      <a:schemeClr val="bg2">
                        <a:lumMod val="20000"/>
                        <a:lumOff val="80000"/>
                      </a:schemeClr>
                    </a:solidFill>
                  </a:tcPr>
                </a:tc>
                <a:extLst>
                  <a:ext uri="{0D108BD9-81ED-4DB2-BD59-A6C34878D82A}">
                    <a16:rowId xmlns:a16="http://schemas.microsoft.com/office/drawing/2014/main" val="1285277700"/>
                  </a:ext>
                </a:extLst>
              </a:tr>
              <a:tr h="524473">
                <a:tc>
                  <a:txBody>
                    <a:bodyPr/>
                    <a:lstStyle/>
                    <a:p>
                      <a:pPr marL="0" algn="ctr" defTabSz="914400" rtl="0" eaLnBrk="1" fontAlgn="ctr" latinLnBrk="0" hangingPunct="1"/>
                      <a:r>
                        <a:rPr lang="en-US" sz="1600" kern="1200" dirty="0">
                          <a:solidFill>
                            <a:schemeClr val="dk1"/>
                          </a:solidFill>
                          <a:latin typeface="+mj-ea"/>
                          <a:ea typeface="+mj-ea"/>
                          <a:cs typeface="+mn-cs"/>
                        </a:rPr>
                        <a:t>Cache Use</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Does not use cache</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Uses cache</a:t>
                      </a:r>
                    </a:p>
                  </a:txBody>
                  <a:tcPr marL="3810" marR="3810" marT="3810" marB="0" anchor="ctr">
                    <a:solidFill>
                      <a:schemeClr val="bg1">
                        <a:lumMod val="95000"/>
                      </a:schemeClr>
                    </a:solidFill>
                  </a:tcPr>
                </a:tc>
                <a:extLst>
                  <a:ext uri="{0D108BD9-81ED-4DB2-BD59-A6C34878D82A}">
                    <a16:rowId xmlns:a16="http://schemas.microsoft.com/office/drawing/2014/main" val="2148868828"/>
                  </a:ext>
                </a:extLst>
              </a:tr>
              <a:tr h="695107">
                <a:tc>
                  <a:txBody>
                    <a:bodyPr/>
                    <a:lstStyle/>
                    <a:p>
                      <a:pPr marL="0" algn="ctr" defTabSz="914400" rtl="0" eaLnBrk="1" fontAlgn="ctr" latinLnBrk="0" hangingPunct="1"/>
                      <a:r>
                        <a:rPr lang="en-US" sz="1600" kern="1200" dirty="0">
                          <a:solidFill>
                            <a:schemeClr val="dk1"/>
                          </a:solidFill>
                          <a:latin typeface="+mj-ea"/>
                          <a:ea typeface="+mj-ea"/>
                          <a:cs typeface="+mn-cs"/>
                        </a:rPr>
                        <a:t>Typical Use Cases</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Used for DML, DDL, DCL, modifying database objects directly</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Used for DML operations (SELECT, INSERT, UPDATE, DELETE)</a:t>
                      </a:r>
                    </a:p>
                  </a:txBody>
                  <a:tcPr marL="3810" marR="3810" marT="3810" marB="0" anchor="ctr">
                    <a:solidFill>
                      <a:schemeClr val="bg2">
                        <a:lumMod val="20000"/>
                        <a:lumOff val="80000"/>
                      </a:schemeClr>
                    </a:solidFill>
                  </a:tcPr>
                </a:tc>
                <a:extLst>
                  <a:ext uri="{0D108BD9-81ED-4DB2-BD59-A6C34878D82A}">
                    <a16:rowId xmlns:a16="http://schemas.microsoft.com/office/drawing/2014/main" val="1472606750"/>
                  </a:ext>
                </a:extLst>
              </a:tr>
              <a:tr h="524473">
                <a:tc>
                  <a:txBody>
                    <a:bodyPr/>
                    <a:lstStyle/>
                    <a:p>
                      <a:pPr marL="0" algn="ctr" defTabSz="914400" rtl="0" eaLnBrk="1" fontAlgn="ctr" latinLnBrk="0" hangingPunct="1"/>
                      <a:r>
                        <a:rPr lang="en-US" sz="1600" kern="1200" dirty="0">
                          <a:solidFill>
                            <a:schemeClr val="dk1"/>
                          </a:solidFill>
                          <a:latin typeface="+mj-ea"/>
                          <a:ea typeface="+mj-ea"/>
                          <a:cs typeface="+mn-cs"/>
                        </a:rPr>
                        <a:t>Security Risk</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Can modify/delete tables, higher security risk</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Lower security risk</a:t>
                      </a:r>
                    </a:p>
                  </a:txBody>
                  <a:tcPr marL="3810" marR="3810" marT="3810" marB="0" anchor="ctr">
                    <a:solidFill>
                      <a:schemeClr val="bg1">
                        <a:lumMod val="95000"/>
                      </a:schemeClr>
                    </a:solidFill>
                  </a:tcPr>
                </a:tc>
                <a:extLst>
                  <a:ext uri="{0D108BD9-81ED-4DB2-BD59-A6C34878D82A}">
                    <a16:rowId xmlns:a16="http://schemas.microsoft.com/office/drawing/2014/main" val="773350916"/>
                  </a:ext>
                </a:extLst>
              </a:tr>
              <a:tr h="524473">
                <a:tc>
                  <a:txBody>
                    <a:bodyPr/>
                    <a:lstStyle/>
                    <a:p>
                      <a:pPr marL="0" algn="ctr" defTabSz="914400" rtl="0" eaLnBrk="1" fontAlgn="ctr" latinLnBrk="0" hangingPunct="1"/>
                      <a:r>
                        <a:rPr lang="en-US" sz="1600" kern="1200" dirty="0">
                          <a:solidFill>
                            <a:schemeClr val="dk1"/>
                          </a:solidFill>
                          <a:latin typeface="+mj-ea"/>
                          <a:ea typeface="+mj-ea"/>
                          <a:cs typeface="+mn-cs"/>
                        </a:rPr>
                        <a:t>Database Independence</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Depends on the underlying database</a:t>
                      </a:r>
                    </a:p>
                  </a:txBody>
                  <a:tcPr marL="3810" marR="3810" marT="3810" marB="0" anchor="ctr">
                    <a:solidFill>
                      <a:schemeClr val="bg2">
                        <a:lumMod val="20000"/>
                        <a:lumOff val="80000"/>
                      </a:schemeClr>
                    </a:solidFill>
                  </a:tcPr>
                </a:tc>
                <a:tc>
                  <a:txBody>
                    <a:bodyPr/>
                    <a:lstStyle/>
                    <a:p>
                      <a:pPr algn="l" fontAlgn="ctr"/>
                      <a:r>
                        <a:rPr lang="en-US" sz="1600" b="0" i="0" u="none" strike="noStrike" dirty="0">
                          <a:solidFill>
                            <a:srgbClr val="000000"/>
                          </a:solidFill>
                          <a:effectLst/>
                          <a:latin typeface="+mj-ea"/>
                          <a:ea typeface="+mj-ea"/>
                        </a:rPr>
                        <a:t>Independent of underlying database</a:t>
                      </a:r>
                    </a:p>
                  </a:txBody>
                  <a:tcPr marL="3810" marR="3810" marT="3810" marB="0" anchor="ctr">
                    <a:solidFill>
                      <a:schemeClr val="bg2">
                        <a:lumMod val="20000"/>
                        <a:lumOff val="80000"/>
                      </a:schemeClr>
                    </a:solidFill>
                  </a:tcPr>
                </a:tc>
                <a:extLst>
                  <a:ext uri="{0D108BD9-81ED-4DB2-BD59-A6C34878D82A}">
                    <a16:rowId xmlns:a16="http://schemas.microsoft.com/office/drawing/2014/main" val="517063453"/>
                  </a:ext>
                </a:extLst>
              </a:tr>
              <a:tr h="695107">
                <a:tc>
                  <a:txBody>
                    <a:bodyPr/>
                    <a:lstStyle/>
                    <a:p>
                      <a:pPr marL="0" algn="ctr" defTabSz="914400" rtl="0" eaLnBrk="1" fontAlgn="ctr" latinLnBrk="0" hangingPunct="1"/>
                      <a:r>
                        <a:rPr lang="en-US" sz="1600" kern="1200" dirty="0">
                          <a:solidFill>
                            <a:schemeClr val="dk1"/>
                          </a:solidFill>
                          <a:latin typeface="+mj-ea"/>
                          <a:ea typeface="+mj-ea"/>
                          <a:cs typeface="+mn-cs"/>
                        </a:rPr>
                        <a:t>Operation Scope</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Can operate on objects not managed by ABAP Dictionary</a:t>
                      </a:r>
                    </a:p>
                  </a:txBody>
                  <a:tcPr marL="3810" marR="3810" marT="3810" marB="0" anchor="ctr">
                    <a:solidFill>
                      <a:schemeClr val="bg1">
                        <a:lumMod val="95000"/>
                      </a:schemeClr>
                    </a:solidFill>
                  </a:tcPr>
                </a:tc>
                <a:tc>
                  <a:txBody>
                    <a:bodyPr/>
                    <a:lstStyle/>
                    <a:p>
                      <a:pPr algn="l" fontAlgn="ctr"/>
                      <a:r>
                        <a:rPr lang="en-US" sz="1600" b="0" i="0" u="none" strike="noStrike" dirty="0">
                          <a:solidFill>
                            <a:srgbClr val="000000"/>
                          </a:solidFill>
                          <a:effectLst/>
                          <a:latin typeface="+mj-ea"/>
                          <a:ea typeface="+mj-ea"/>
                        </a:rPr>
                        <a:t>Limited to DML on ABAP Dictionary objects</a:t>
                      </a:r>
                    </a:p>
                  </a:txBody>
                  <a:tcPr marL="3810" marR="3810" marT="3810" marB="0" anchor="ctr">
                    <a:solidFill>
                      <a:schemeClr val="bg1">
                        <a:lumMod val="95000"/>
                      </a:schemeClr>
                    </a:solidFill>
                  </a:tcPr>
                </a:tc>
                <a:extLst>
                  <a:ext uri="{0D108BD9-81ED-4DB2-BD59-A6C34878D82A}">
                    <a16:rowId xmlns:a16="http://schemas.microsoft.com/office/drawing/2014/main" val="3246178504"/>
                  </a:ext>
                </a:extLst>
              </a:tr>
            </a:tbl>
          </a:graphicData>
        </a:graphic>
      </p:graphicFrame>
    </p:spTree>
    <p:extLst>
      <p:ext uri="{BB962C8B-B14F-4D97-AF65-F5344CB8AC3E}">
        <p14:creationId xmlns:p14="http://schemas.microsoft.com/office/powerpoint/2010/main" val="163184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6</a:t>
            </a:fld>
            <a:endParaRPr lang="en-US" altLang="en-US">
              <a:solidFill>
                <a:srgbClr val="000000"/>
              </a:solidFill>
            </a:endParaRPr>
          </a:p>
        </p:txBody>
      </p:sp>
      <p:sp>
        <p:nvSpPr>
          <p:cNvPr id="3" name="Rectangle 2"/>
          <p:cNvSpPr txBox="1">
            <a:spLocks noChangeArrowheads="1"/>
          </p:cNvSpPr>
          <p:nvPr/>
        </p:nvSpPr>
        <p:spPr>
          <a:xfrm>
            <a:off x="381699" y="2851984"/>
            <a:ext cx="11409027" cy="709144"/>
          </a:xfrm>
          <a:prstGeom prst="rect">
            <a:avLst/>
          </a:prstGeom>
          <a:noFill/>
        </p:spPr>
        <p:txBody>
          <a:bodyPr/>
          <a:lstStyle>
            <a:lvl1pPr algn="l" rtl="0" eaLnBrk="0" fontAlgn="base" hangingPunct="0">
              <a:lnSpc>
                <a:spcPct val="90000"/>
              </a:lnSpc>
              <a:spcBef>
                <a:spcPct val="0"/>
              </a:spcBef>
              <a:spcAft>
                <a:spcPct val="0"/>
              </a:spcAft>
              <a:defRPr sz="2200">
                <a:solidFill>
                  <a:schemeClr val="hlink"/>
                </a:solidFill>
                <a:latin typeface="+mj-lt"/>
                <a:ea typeface="MS PGothic" panose="020B0600070205080204" pitchFamily="34" charset="-128"/>
                <a:cs typeface="ＭＳ Ｐゴシック" charset="0"/>
              </a:defRPr>
            </a:lvl1pPr>
            <a:lvl2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2pPr>
            <a:lvl3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3pPr>
            <a:lvl4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4pPr>
            <a:lvl5pPr algn="l" rtl="0" eaLnBrk="0" fontAlgn="base" hangingPunct="0">
              <a:lnSpc>
                <a:spcPct val="90000"/>
              </a:lnSpc>
              <a:spcBef>
                <a:spcPct val="0"/>
              </a:spcBef>
              <a:spcAft>
                <a:spcPct val="0"/>
              </a:spcAft>
              <a:defRPr sz="2200">
                <a:solidFill>
                  <a:schemeClr val="hlink"/>
                </a:solidFill>
                <a:latin typeface="Arial" charset="0"/>
                <a:ea typeface="MS PGothic" panose="020B0600070205080204" pitchFamily="34" charset="-128"/>
                <a:cs typeface="ＭＳ Ｐゴシック" charset="0"/>
              </a:defRPr>
            </a:lvl5pPr>
            <a:lvl6pPr marL="457200" algn="l" rtl="0" fontAlgn="base">
              <a:lnSpc>
                <a:spcPct val="90000"/>
              </a:lnSpc>
              <a:spcBef>
                <a:spcPct val="0"/>
              </a:spcBef>
              <a:spcAft>
                <a:spcPct val="0"/>
              </a:spcAft>
              <a:defRPr sz="2200">
                <a:solidFill>
                  <a:schemeClr val="hlink"/>
                </a:solidFill>
                <a:latin typeface="Arial" charset="0"/>
              </a:defRPr>
            </a:lvl6pPr>
            <a:lvl7pPr marL="914400" algn="l" rtl="0" fontAlgn="base">
              <a:lnSpc>
                <a:spcPct val="90000"/>
              </a:lnSpc>
              <a:spcBef>
                <a:spcPct val="0"/>
              </a:spcBef>
              <a:spcAft>
                <a:spcPct val="0"/>
              </a:spcAft>
              <a:defRPr sz="2200">
                <a:solidFill>
                  <a:schemeClr val="hlink"/>
                </a:solidFill>
                <a:latin typeface="Arial" charset="0"/>
              </a:defRPr>
            </a:lvl7pPr>
            <a:lvl8pPr marL="1371600" algn="l" rtl="0" fontAlgn="base">
              <a:lnSpc>
                <a:spcPct val="90000"/>
              </a:lnSpc>
              <a:spcBef>
                <a:spcPct val="0"/>
              </a:spcBef>
              <a:spcAft>
                <a:spcPct val="0"/>
              </a:spcAft>
              <a:defRPr sz="2200">
                <a:solidFill>
                  <a:schemeClr val="hlink"/>
                </a:solidFill>
                <a:latin typeface="Arial" charset="0"/>
              </a:defRPr>
            </a:lvl8pPr>
            <a:lvl9pPr marL="1828800" algn="l" rtl="0" fontAlgn="base">
              <a:lnSpc>
                <a:spcPct val="90000"/>
              </a:lnSpc>
              <a:spcBef>
                <a:spcPct val="0"/>
              </a:spcBef>
              <a:spcAft>
                <a:spcPct val="0"/>
              </a:spcAft>
              <a:defRPr sz="2200">
                <a:solidFill>
                  <a:schemeClr val="hlink"/>
                </a:solidFill>
                <a:latin typeface="Arial" charset="0"/>
              </a:defRPr>
            </a:lvl9pPr>
          </a:lstStyle>
          <a:p>
            <a:pPr algn="ctr" eaLnBrk="1" hangingPunct="1"/>
            <a:r>
              <a:rPr lang="en-US" altLang="zh-CN" sz="4000" b="1" kern="0" dirty="0">
                <a:solidFill>
                  <a:schemeClr val="tx1"/>
                </a:solidFill>
                <a:ea typeface="宋体" panose="02010600030101010101" pitchFamily="2" charset="-122"/>
              </a:rPr>
              <a:t>Native SQL</a:t>
            </a:r>
            <a:endParaRPr lang="en-US" altLang="zh-CN" sz="1800" b="1" kern="0" dirty="0">
              <a:ea typeface="宋体" panose="02010600030101010101" pitchFamily="2" charset="-122"/>
            </a:endParaRPr>
          </a:p>
        </p:txBody>
      </p:sp>
    </p:spTree>
    <p:extLst>
      <p:ext uri="{BB962C8B-B14F-4D97-AF65-F5344CB8AC3E}">
        <p14:creationId xmlns:p14="http://schemas.microsoft.com/office/powerpoint/2010/main" val="1867120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B5E2072F-B32C-1600-5AD1-3D115889F063}"/>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7</a:t>
            </a:fld>
            <a:endParaRPr lang="en-US" altLang="en-US">
              <a:solidFill>
                <a:srgbClr val="000000"/>
              </a:solidFill>
            </a:endParaRPr>
          </a:p>
        </p:txBody>
      </p:sp>
      <p:sp>
        <p:nvSpPr>
          <p:cNvPr id="4" name="文字方塊 3">
            <a:extLst>
              <a:ext uri="{FF2B5EF4-FFF2-40B4-BE49-F238E27FC236}">
                <a16:creationId xmlns:a16="http://schemas.microsoft.com/office/drawing/2014/main" id="{481A6EA0-C255-0215-A8FA-3B9408161050}"/>
              </a:ext>
            </a:extLst>
          </p:cNvPr>
          <p:cNvSpPr txBox="1"/>
          <p:nvPr/>
        </p:nvSpPr>
        <p:spPr>
          <a:xfrm>
            <a:off x="876748" y="968188"/>
            <a:ext cx="10370372" cy="2862322"/>
          </a:xfrm>
          <a:prstGeom prst="rect">
            <a:avLst/>
          </a:prstGeom>
          <a:noFill/>
        </p:spPr>
        <p:txBody>
          <a:bodyPr wrap="square">
            <a:spAutoFit/>
          </a:bodyPr>
          <a:lstStyle/>
          <a:p>
            <a:pPr marL="342900" indent="-342900">
              <a:buAutoNum type="arabicParenR"/>
            </a:pPr>
            <a:r>
              <a:rPr lang="en-US" altLang="zh-TW" sz="2400" dirty="0"/>
              <a:t>After SAP is upgraded to S4, only SAP HANA database is supported. In theory, HANA database is backward compatible, so ABAP programs based on Hana's Native SQL are also reusable.</a:t>
            </a:r>
          </a:p>
          <a:p>
            <a:pPr marL="342900" indent="-342900">
              <a:buAutoNum type="arabicParenR"/>
            </a:pPr>
            <a:endParaRPr lang="en-US" altLang="zh-TW" sz="2400" dirty="0"/>
          </a:p>
          <a:p>
            <a:pPr marL="342900" indent="-342900">
              <a:buAutoNum type="arabicParenR"/>
            </a:pPr>
            <a:r>
              <a:rPr lang="en-US" altLang="zh-TW" sz="2400" dirty="0"/>
              <a:t>Native SQL will not filter the current client number by default like Open SQL, and all statements need to be specified by yourself.</a:t>
            </a:r>
          </a:p>
          <a:p>
            <a:pPr marL="342900" indent="-342900">
              <a:buAutoNum type="arabicParenR"/>
            </a:pPr>
            <a:endParaRPr lang="en-US" altLang="zh-TW" dirty="0"/>
          </a:p>
          <a:p>
            <a:endParaRPr lang="zh-TW" altLang="en-US" dirty="0"/>
          </a:p>
        </p:txBody>
      </p:sp>
      <p:sp>
        <p:nvSpPr>
          <p:cNvPr id="6" name="文字方塊 5">
            <a:extLst>
              <a:ext uri="{FF2B5EF4-FFF2-40B4-BE49-F238E27FC236}">
                <a16:creationId xmlns:a16="http://schemas.microsoft.com/office/drawing/2014/main" id="{56AB50BA-6764-3E5D-923D-9534ADD212EB}"/>
              </a:ext>
            </a:extLst>
          </p:cNvPr>
          <p:cNvSpPr txBox="1"/>
          <p:nvPr/>
        </p:nvSpPr>
        <p:spPr>
          <a:xfrm>
            <a:off x="363893" y="-12428"/>
            <a:ext cx="11448661" cy="584775"/>
          </a:xfrm>
          <a:prstGeom prst="rect">
            <a:avLst/>
          </a:prstGeom>
          <a:noFill/>
        </p:spPr>
        <p:txBody>
          <a:bodyPr wrap="square">
            <a:spAutoFit/>
          </a:bodyPr>
          <a:lstStyle/>
          <a:p>
            <a:pPr algn="ctr"/>
            <a:r>
              <a:rPr lang="en-US" altLang="zh-TW" sz="3200" b="1" dirty="0">
                <a:solidFill>
                  <a:schemeClr val="tx1">
                    <a:lumMod val="75000"/>
                    <a:lumOff val="25000"/>
                  </a:schemeClr>
                </a:solidFill>
                <a:latin typeface="+mj-lt"/>
              </a:rPr>
              <a:t>Notes and precautions</a:t>
            </a:r>
            <a:endParaRPr lang="zh-TW" altLang="en-US" sz="3200" b="1" dirty="0">
              <a:solidFill>
                <a:schemeClr val="tx1">
                  <a:lumMod val="75000"/>
                  <a:lumOff val="25000"/>
                </a:schemeClr>
              </a:solidFill>
              <a:latin typeface="+mj-lt"/>
            </a:endParaRPr>
          </a:p>
        </p:txBody>
      </p:sp>
    </p:spTree>
    <p:extLst>
      <p:ext uri="{BB962C8B-B14F-4D97-AF65-F5344CB8AC3E}">
        <p14:creationId xmlns:p14="http://schemas.microsoft.com/office/powerpoint/2010/main" val="19757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圓角 2">
            <a:extLst>
              <a:ext uri="{FF2B5EF4-FFF2-40B4-BE49-F238E27FC236}">
                <a16:creationId xmlns:a16="http://schemas.microsoft.com/office/drawing/2014/main" id="{86C9C271-FF1B-0330-0BB6-354BA570EF38}"/>
              </a:ext>
            </a:extLst>
          </p:cNvPr>
          <p:cNvSpPr/>
          <p:nvPr/>
        </p:nvSpPr>
        <p:spPr bwMode="auto">
          <a:xfrm>
            <a:off x="463515" y="2223083"/>
            <a:ext cx="11264970" cy="2411833"/>
          </a:xfrm>
          <a:prstGeom prst="roundRect">
            <a:avLst>
              <a:gd name="adj" fmla="val 4963"/>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F8355A08-F42C-8767-D671-F1C360EB273D}"/>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8</a:t>
            </a:fld>
            <a:endParaRPr lang="en-US" altLang="en-US">
              <a:solidFill>
                <a:srgbClr val="000000"/>
              </a:solidFill>
            </a:endParaRPr>
          </a:p>
        </p:txBody>
      </p:sp>
      <p:sp>
        <p:nvSpPr>
          <p:cNvPr id="4" name="文字方塊 3">
            <a:extLst>
              <a:ext uri="{FF2B5EF4-FFF2-40B4-BE49-F238E27FC236}">
                <a16:creationId xmlns:a16="http://schemas.microsoft.com/office/drawing/2014/main" id="{85BD3135-DCD8-7121-13B6-35FC9C074F5E}"/>
              </a:ext>
            </a:extLst>
          </p:cNvPr>
          <p:cNvSpPr txBox="1"/>
          <p:nvPr/>
        </p:nvSpPr>
        <p:spPr>
          <a:xfrm>
            <a:off x="373310" y="0"/>
            <a:ext cx="11442584"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Native SQL (Exec SQL)</a:t>
            </a:r>
            <a:endParaRPr lang="zh-TW" altLang="en-US" dirty="0"/>
          </a:p>
        </p:txBody>
      </p:sp>
      <p:sp>
        <p:nvSpPr>
          <p:cNvPr id="8" name="文字方塊 7">
            <a:extLst>
              <a:ext uri="{FF2B5EF4-FFF2-40B4-BE49-F238E27FC236}">
                <a16:creationId xmlns:a16="http://schemas.microsoft.com/office/drawing/2014/main" id="{F40D1FC0-04F0-F421-C5A7-04D666DBFDB1}"/>
              </a:ext>
            </a:extLst>
          </p:cNvPr>
          <p:cNvSpPr txBox="1"/>
          <p:nvPr/>
        </p:nvSpPr>
        <p:spPr>
          <a:xfrm>
            <a:off x="679595" y="2514934"/>
            <a:ext cx="6096896" cy="1815882"/>
          </a:xfrm>
          <a:prstGeom prst="rect">
            <a:avLst/>
          </a:prstGeom>
          <a:noFill/>
        </p:spPr>
        <p:txBody>
          <a:bodyPr wrap="square">
            <a:spAutoFit/>
          </a:bodyPr>
          <a:lstStyle/>
          <a:p>
            <a:r>
              <a:rPr lang="en-US" altLang="zh-TW" sz="2800" b="1" dirty="0">
                <a:solidFill>
                  <a:srgbClr val="1E3AF8"/>
                </a:solidFill>
              </a:rPr>
              <a:t>EXEC</a:t>
            </a:r>
            <a:r>
              <a:rPr lang="en-US" altLang="zh-TW" sz="2800" dirty="0">
                <a:solidFill>
                  <a:srgbClr val="1E3AF8"/>
                </a:solidFill>
              </a:rPr>
              <a:t> </a:t>
            </a:r>
            <a:r>
              <a:rPr lang="en-US" altLang="zh-TW" sz="2800" b="1" dirty="0">
                <a:solidFill>
                  <a:srgbClr val="1E3AF8"/>
                </a:solidFill>
              </a:rPr>
              <a:t>SQL</a:t>
            </a:r>
            <a:r>
              <a:rPr lang="en-US" altLang="zh-TW" sz="2800" dirty="0">
                <a:solidFill>
                  <a:srgbClr val="1E3AF8"/>
                </a:solidFill>
              </a:rPr>
              <a:t> </a:t>
            </a:r>
          </a:p>
          <a:p>
            <a:r>
              <a:rPr lang="en-US" altLang="zh-TW" sz="2800" dirty="0"/>
              <a:t>  [ PERFORMING &lt;</a:t>
            </a:r>
            <a:r>
              <a:rPr lang="en-US" altLang="zh-TW" sz="2800" dirty="0" err="1"/>
              <a:t>form_routine</a:t>
            </a:r>
            <a:r>
              <a:rPr lang="en-US" altLang="zh-TW" sz="2800" dirty="0"/>
              <a:t>&gt; ].</a:t>
            </a:r>
          </a:p>
          <a:p>
            <a:r>
              <a:rPr lang="en-US" altLang="zh-TW" sz="2800" dirty="0"/>
              <a:t>  &lt;</a:t>
            </a:r>
            <a:r>
              <a:rPr lang="en-US" altLang="zh-TW" sz="2800" dirty="0" err="1"/>
              <a:t>native_sql_statements</a:t>
            </a:r>
            <a:r>
              <a:rPr lang="en-US" altLang="zh-TW" sz="2800" dirty="0"/>
              <a:t>&gt;</a:t>
            </a:r>
          </a:p>
          <a:p>
            <a:r>
              <a:rPr lang="en-US" altLang="zh-TW" sz="2800" b="1" dirty="0">
                <a:solidFill>
                  <a:srgbClr val="1E3AF8"/>
                </a:solidFill>
              </a:rPr>
              <a:t>ENDEXEC</a:t>
            </a:r>
            <a:r>
              <a:rPr lang="en-US" altLang="zh-TW" sz="2800" dirty="0">
                <a:solidFill>
                  <a:srgbClr val="1E3AF8"/>
                </a:solidFill>
              </a:rPr>
              <a:t>.</a:t>
            </a:r>
          </a:p>
        </p:txBody>
      </p:sp>
    </p:spTree>
    <p:extLst>
      <p:ext uri="{BB962C8B-B14F-4D97-AF65-F5344CB8AC3E}">
        <p14:creationId xmlns:p14="http://schemas.microsoft.com/office/powerpoint/2010/main" val="191372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圓角 4">
            <a:extLst>
              <a:ext uri="{FF2B5EF4-FFF2-40B4-BE49-F238E27FC236}">
                <a16:creationId xmlns:a16="http://schemas.microsoft.com/office/drawing/2014/main" id="{0BD1F903-C4ED-9667-660B-9E8B1B6DD2FD}"/>
              </a:ext>
            </a:extLst>
          </p:cNvPr>
          <p:cNvSpPr/>
          <p:nvPr/>
        </p:nvSpPr>
        <p:spPr bwMode="auto">
          <a:xfrm>
            <a:off x="463515" y="1318424"/>
            <a:ext cx="11264970" cy="4349691"/>
          </a:xfrm>
          <a:prstGeom prst="roundRect">
            <a:avLst>
              <a:gd name="adj" fmla="val 4963"/>
            </a:avLst>
          </a:prstGeom>
          <a:solidFill>
            <a:srgbClr val="F7F7F7"/>
          </a:solidFill>
          <a:ln w="57150"/>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3">
            <a:schemeClr val="lt1"/>
          </a:lnRef>
          <a:fillRef idx="1">
            <a:schemeClr val="accent4"/>
          </a:fillRef>
          <a:effectRef idx="1">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zh-TW" altLang="en-US" sz="2200" b="0" i="0" u="none" strike="noStrike" cap="none" normalizeH="0" baseline="0">
              <a:ln>
                <a:noFill/>
              </a:ln>
              <a:solidFill>
                <a:schemeClr val="hlink"/>
              </a:solidFill>
              <a:effectLst/>
              <a:latin typeface="Arial" charset="0"/>
            </a:endParaRPr>
          </a:p>
        </p:txBody>
      </p:sp>
      <p:sp>
        <p:nvSpPr>
          <p:cNvPr id="2" name="投影片編號版面配置區 1">
            <a:extLst>
              <a:ext uri="{FF2B5EF4-FFF2-40B4-BE49-F238E27FC236}">
                <a16:creationId xmlns:a16="http://schemas.microsoft.com/office/drawing/2014/main" id="{A01B61B3-56AC-E920-20E9-652363B09688}"/>
              </a:ext>
            </a:extLst>
          </p:cNvPr>
          <p:cNvSpPr>
            <a:spLocks noGrp="1"/>
          </p:cNvSpPr>
          <p:nvPr>
            <p:ph type="sldNum" sz="quarter" idx="10"/>
          </p:nvPr>
        </p:nvSpPr>
        <p:spPr/>
        <p:txBody>
          <a:bodyPr/>
          <a:lstStyle/>
          <a:p>
            <a:pPr>
              <a:defRPr/>
            </a:pPr>
            <a:fld id="{7B5EF146-91F7-4A53-ACA9-1E45E433FC29}" type="slidenum">
              <a:rPr lang="en-US" altLang="en-US" smtClean="0">
                <a:solidFill>
                  <a:srgbClr val="000000"/>
                </a:solidFill>
              </a:rPr>
              <a:pPr>
                <a:defRPr/>
              </a:pPr>
              <a:t>9</a:t>
            </a:fld>
            <a:endParaRPr lang="en-US" altLang="en-US">
              <a:solidFill>
                <a:srgbClr val="000000"/>
              </a:solidFill>
            </a:endParaRPr>
          </a:p>
        </p:txBody>
      </p:sp>
      <p:sp>
        <p:nvSpPr>
          <p:cNvPr id="4" name="文字方塊 3">
            <a:extLst>
              <a:ext uri="{FF2B5EF4-FFF2-40B4-BE49-F238E27FC236}">
                <a16:creationId xmlns:a16="http://schemas.microsoft.com/office/drawing/2014/main" id="{438D174D-8376-4DEF-4504-5D2B76F81635}"/>
              </a:ext>
            </a:extLst>
          </p:cNvPr>
          <p:cNvSpPr txBox="1"/>
          <p:nvPr/>
        </p:nvSpPr>
        <p:spPr>
          <a:xfrm>
            <a:off x="343948" y="0"/>
            <a:ext cx="11476139" cy="584775"/>
          </a:xfrm>
          <a:prstGeom prst="rect">
            <a:avLst/>
          </a:prstGeom>
          <a:noFill/>
        </p:spPr>
        <p:txBody>
          <a:bodyPr wrap="square">
            <a:spAutoFit/>
          </a:bodyPr>
          <a:lstStyle>
            <a:defPPr>
              <a:defRPr lang="en-US"/>
            </a:defPPr>
            <a:lvl1pPr algn="ctr">
              <a:defRPr sz="3200" b="1">
                <a:solidFill>
                  <a:schemeClr val="tx1">
                    <a:lumMod val="75000"/>
                    <a:lumOff val="25000"/>
                  </a:schemeClr>
                </a:solidFill>
                <a:latin typeface="+mj-lt"/>
              </a:defRPr>
            </a:lvl1pPr>
          </a:lstStyle>
          <a:p>
            <a:r>
              <a:rPr lang="en-US" altLang="zh-TW" dirty="0"/>
              <a:t>Get a single record</a:t>
            </a:r>
            <a:endParaRPr lang="zh-TW" altLang="en-US" dirty="0"/>
          </a:p>
        </p:txBody>
      </p:sp>
      <p:sp>
        <p:nvSpPr>
          <p:cNvPr id="6" name="文字方塊 5">
            <a:extLst>
              <a:ext uri="{FF2B5EF4-FFF2-40B4-BE49-F238E27FC236}">
                <a16:creationId xmlns:a16="http://schemas.microsoft.com/office/drawing/2014/main" id="{C4A62245-8F3F-F0F0-D0E4-7066F86E7CA7}"/>
              </a:ext>
            </a:extLst>
          </p:cNvPr>
          <p:cNvSpPr txBox="1"/>
          <p:nvPr/>
        </p:nvSpPr>
        <p:spPr>
          <a:xfrm>
            <a:off x="720541" y="1508110"/>
            <a:ext cx="6710847" cy="3970318"/>
          </a:xfrm>
          <a:prstGeom prst="rect">
            <a:avLst/>
          </a:prstGeom>
          <a:noFill/>
        </p:spPr>
        <p:txBody>
          <a:bodyPr wrap="square">
            <a:spAutoFit/>
          </a:bodyPr>
          <a:lstStyle/>
          <a:p>
            <a:r>
              <a:rPr lang="en-US" altLang="zh-TW" sz="2800" dirty="0"/>
              <a:t>DATA: </a:t>
            </a:r>
            <a:r>
              <a:rPr lang="en-US" altLang="zh-TW" sz="2800" dirty="0" err="1"/>
              <a:t>lv_count</a:t>
            </a:r>
            <a:r>
              <a:rPr lang="en-US" altLang="zh-TW" sz="2800" dirty="0"/>
              <a:t> TYPE </a:t>
            </a:r>
            <a:r>
              <a:rPr lang="en-US" altLang="zh-TW" sz="2800" dirty="0" err="1"/>
              <a:t>i</a:t>
            </a:r>
            <a:r>
              <a:rPr lang="en-US" altLang="zh-TW" sz="2800" dirty="0"/>
              <a:t>.</a:t>
            </a:r>
          </a:p>
          <a:p>
            <a:endParaRPr lang="en-US" altLang="zh-TW" sz="2800" dirty="0"/>
          </a:p>
          <a:p>
            <a:r>
              <a:rPr lang="en-US" altLang="zh-TW" sz="2800" dirty="0"/>
              <a:t>EXEC SQL.</a:t>
            </a:r>
          </a:p>
          <a:p>
            <a:r>
              <a:rPr lang="en-US" altLang="zh-TW" sz="2800" dirty="0"/>
              <a:t>    select </a:t>
            </a:r>
            <a:r>
              <a:rPr lang="en-US" altLang="zh-TW" sz="2800" b="1" dirty="0">
                <a:solidFill>
                  <a:srgbClr val="1E3AF8"/>
                </a:solidFill>
              </a:rPr>
              <a:t>count(1)</a:t>
            </a:r>
            <a:r>
              <a:rPr lang="en-US" altLang="zh-TW" sz="2800" dirty="0"/>
              <a:t> into :</a:t>
            </a:r>
            <a:r>
              <a:rPr lang="en-US" altLang="zh-TW" sz="2800" dirty="0" err="1"/>
              <a:t>lv_count</a:t>
            </a:r>
            <a:endParaRPr lang="en-US" altLang="zh-TW" sz="2800" dirty="0"/>
          </a:p>
          <a:p>
            <a:r>
              <a:rPr lang="en-US" altLang="zh-TW" sz="2800" dirty="0"/>
              <a:t>    from </a:t>
            </a:r>
            <a:r>
              <a:rPr lang="en-US" altLang="zh-TW" sz="2800" dirty="0" err="1"/>
              <a:t>saphanadb.scarr</a:t>
            </a:r>
            <a:endParaRPr lang="en-US" altLang="zh-TW" sz="2800" dirty="0"/>
          </a:p>
          <a:p>
            <a:r>
              <a:rPr lang="en-US" altLang="zh-TW" sz="2800" dirty="0"/>
              <a:t>    where </a:t>
            </a:r>
            <a:r>
              <a:rPr lang="en-US" altLang="zh-TW" sz="2800" dirty="0" err="1"/>
              <a:t>mandt</a:t>
            </a:r>
            <a:r>
              <a:rPr lang="en-US" altLang="zh-TW" sz="2800" dirty="0"/>
              <a:t> = :</a:t>
            </a:r>
            <a:r>
              <a:rPr lang="en-US" altLang="zh-TW" sz="2800" dirty="0" err="1"/>
              <a:t>sy-mandt</a:t>
            </a:r>
            <a:r>
              <a:rPr lang="en-US" altLang="zh-TW" sz="2800" dirty="0"/>
              <a:t> ;</a:t>
            </a:r>
          </a:p>
          <a:p>
            <a:r>
              <a:rPr lang="en-US" altLang="zh-TW" sz="2800" dirty="0"/>
              <a:t>ENDEXEC.</a:t>
            </a:r>
          </a:p>
          <a:p>
            <a:endParaRPr lang="en-US" altLang="zh-TW" sz="2800" dirty="0"/>
          </a:p>
          <a:p>
            <a:r>
              <a:rPr lang="en-US" altLang="zh-TW" sz="2800" dirty="0"/>
              <a:t>WRITE:/ </a:t>
            </a:r>
            <a:r>
              <a:rPr lang="en-US" altLang="zh-TW" sz="2800" dirty="0" err="1"/>
              <a:t>lv_count</a:t>
            </a:r>
            <a:r>
              <a:rPr lang="en-US" altLang="zh-TW" sz="2800" dirty="0"/>
              <a:t>.</a:t>
            </a:r>
          </a:p>
        </p:txBody>
      </p:sp>
    </p:spTree>
    <p:extLst>
      <p:ext uri="{BB962C8B-B14F-4D97-AF65-F5344CB8AC3E}">
        <p14:creationId xmlns:p14="http://schemas.microsoft.com/office/powerpoint/2010/main" val="3492915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000" b="0" i="0" u="none" strike="noStrike" cap="none" normalizeH="0" baseline="0" smtClean="0">
            <a:ln>
              <a:noFill/>
            </a:ln>
            <a:solidFill>
              <a:schemeClr val="hlink"/>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3000" b="0" i="0" u="none" strike="noStrike" cap="none" normalizeH="0" baseline="0" smtClean="0">
            <a:ln>
              <a:noFill/>
            </a:ln>
            <a:solidFill>
              <a:schemeClr val="hlink"/>
            </a:solidFill>
            <a:effectLst/>
            <a:latin typeface="Arial" pitchFamily="34"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smtClean="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49015EF52A31F54699B5C48EC816F56B" ma:contentTypeVersion="14" ma:contentTypeDescription="建立新的文件。" ma:contentTypeScope="" ma:versionID="1291a8e9182cd4d39d5100baf70791d8">
  <xsd:schema xmlns:xsd="http://www.w3.org/2001/XMLSchema" xmlns:xs="http://www.w3.org/2001/XMLSchema" xmlns:p="http://schemas.microsoft.com/office/2006/metadata/properties" xmlns:ns2="b978cdf2-aad7-4b10-b3b5-2ad275826d57" xmlns:ns3="c23bd45d-4585-4771-8f76-de1725ea2ca6" targetNamespace="http://schemas.microsoft.com/office/2006/metadata/properties" ma:root="true" ma:fieldsID="f83210d1c161f7654d5ae9c867d38603" ns2:_="" ns3:_="">
    <xsd:import namespace="b978cdf2-aad7-4b10-b3b5-2ad275826d57"/>
    <xsd:import namespace="c23bd45d-4585-4771-8f76-de1725ea2ca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78cdf2-aad7-4b10-b3b5-2ad275826d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影像標籤" ma:readOnly="false" ma:fieldId="{5cf76f15-5ced-4ddc-b409-7134ff3c332f}" ma:taxonomyMulti="true" ma:sspId="0976e0b1-4055-4d4c-95fd-22a18192cb6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3bd45d-4585-4771-8f76-de1725ea2ca6" elementFormDefault="qualified">
    <xsd:import namespace="http://schemas.microsoft.com/office/2006/documentManagement/types"/>
    <xsd:import namespace="http://schemas.microsoft.com/office/infopath/2007/PartnerControls"/>
    <xsd:element name="SharedWithUsers" ma:index="16" nillable="true" ma:displayName="共用對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用詳細資料" ma:internalName="SharedWithDetails" ma:readOnly="true">
      <xsd:simpleType>
        <xsd:restriction base="dms:Note">
          <xsd:maxLength value="255"/>
        </xsd:restriction>
      </xsd:simpleType>
    </xsd:element>
    <xsd:element name="TaxCatchAll" ma:index="20" nillable="true" ma:displayName="Taxonomy Catch All Column" ma:hidden="true" ma:list="{859dc962-3cef-44df-9e08-50746bccc312}" ma:internalName="TaxCatchAll" ma:showField="CatchAllData" ma:web="c23bd45d-4585-4771-8f76-de1725ea2ca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978cdf2-aad7-4b10-b3b5-2ad275826d57">
      <Terms xmlns="http://schemas.microsoft.com/office/infopath/2007/PartnerControls"/>
    </lcf76f155ced4ddcb4097134ff3c332f>
    <TaxCatchAll xmlns="c23bd45d-4585-4771-8f76-de1725ea2ca6" xsi:nil="true"/>
  </documentManagement>
</p:properties>
</file>

<file path=customXml/itemProps1.xml><?xml version="1.0" encoding="utf-8"?>
<ds:datastoreItem xmlns:ds="http://schemas.openxmlformats.org/officeDocument/2006/customXml" ds:itemID="{98919F02-8719-4E9D-8B9C-6FB93B2AC491}"/>
</file>

<file path=customXml/itemProps2.xml><?xml version="1.0" encoding="utf-8"?>
<ds:datastoreItem xmlns:ds="http://schemas.openxmlformats.org/officeDocument/2006/customXml" ds:itemID="{02D84E8D-2CA5-4C20-8817-A91E680FED1A}"/>
</file>

<file path=customXml/itemProps3.xml><?xml version="1.0" encoding="utf-8"?>
<ds:datastoreItem xmlns:ds="http://schemas.openxmlformats.org/officeDocument/2006/customXml" ds:itemID="{C999F49B-CB6F-45BF-B83C-C153200E234D}"/>
</file>

<file path=docProps/app.xml><?xml version="1.0" encoding="utf-8"?>
<Properties xmlns="http://schemas.openxmlformats.org/officeDocument/2006/extended-properties" xmlns:vt="http://schemas.openxmlformats.org/officeDocument/2006/docPropsVTypes">
  <TotalTime>4334</TotalTime>
  <Words>6814</Words>
  <Application>Microsoft Office PowerPoint</Application>
  <PresentationFormat>寬螢幕</PresentationFormat>
  <Paragraphs>1040</Paragraphs>
  <Slides>37</Slides>
  <Notes>9</Notes>
  <HiddenSlides>0</HiddenSlides>
  <MMClips>0</MMClips>
  <ScaleCrop>false</ScaleCrop>
  <HeadingPairs>
    <vt:vector size="8" baseType="variant">
      <vt:variant>
        <vt:lpstr>使用字型</vt:lpstr>
      </vt:variant>
      <vt:variant>
        <vt:i4>9</vt:i4>
      </vt:variant>
      <vt:variant>
        <vt:lpstr>佈景主題</vt:lpstr>
      </vt:variant>
      <vt:variant>
        <vt:i4>3</vt:i4>
      </vt:variant>
      <vt:variant>
        <vt:lpstr>內嵌 OLE 伺服程式</vt:lpstr>
      </vt:variant>
      <vt:variant>
        <vt:i4>1</vt:i4>
      </vt:variant>
      <vt:variant>
        <vt:lpstr>投影片標題</vt:lpstr>
      </vt:variant>
      <vt:variant>
        <vt:i4>37</vt:i4>
      </vt:variant>
    </vt:vector>
  </HeadingPairs>
  <TitlesOfParts>
    <vt:vector size="50" baseType="lpstr">
      <vt:lpstr>MS PGothic</vt:lpstr>
      <vt:lpstr>PingFang SC</vt:lpstr>
      <vt:lpstr>宋体</vt:lpstr>
      <vt:lpstr>Arial</vt:lpstr>
      <vt:lpstr>Calibri</vt:lpstr>
      <vt:lpstr>Calibri Light</vt:lpstr>
      <vt:lpstr>Cascadia Code ExtraLight</vt:lpstr>
      <vt:lpstr>Segoe UI Black</vt:lpstr>
      <vt:lpstr>Wingdings</vt:lpstr>
      <vt:lpstr>Office Theme</vt:lpstr>
      <vt:lpstr>10 September 2009</vt:lpstr>
      <vt:lpstr>1_10 September 2009</vt:lpstr>
      <vt:lpstr>封裝</vt:lpstr>
      <vt:lpstr> ABAP programming on HANA  Native SQL + ADBC + New Open SQL</vt:lpstr>
      <vt:lpstr>Agenda</vt:lpstr>
      <vt:lpstr>PowerPoint 簡報</vt:lpstr>
      <vt:lpstr>Native SQL</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ADMINIBM</dc:creator>
  <cp:lastModifiedBy>Alan Li</cp:lastModifiedBy>
  <cp:revision>204</cp:revision>
  <dcterms:created xsi:type="dcterms:W3CDTF">2016-12-05T07:56:14Z</dcterms:created>
  <dcterms:modified xsi:type="dcterms:W3CDTF">2024-10-09T02:25:04Z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0x01010049015EF52A31F54699B5C48EC816F56B</vt:lpwstr>
  </property>
</Properties>
</file>