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147473164" r:id="rId3"/>
    <p:sldId id="2147473162" r:id="rId4"/>
    <p:sldId id="2147473134" r:id="rId5"/>
    <p:sldId id="2147473135" r:id="rId6"/>
    <p:sldId id="2147473136" r:id="rId7"/>
    <p:sldId id="2147473139" r:id="rId8"/>
    <p:sldId id="2147473149" r:id="rId9"/>
    <p:sldId id="2147473141" r:id="rId10"/>
    <p:sldId id="2147473142" r:id="rId11"/>
    <p:sldId id="2147473150" r:id="rId12"/>
    <p:sldId id="2147473151" r:id="rId13"/>
    <p:sldId id="2147473152" r:id="rId14"/>
    <p:sldId id="2147473153" r:id="rId15"/>
    <p:sldId id="2147473137" r:id="rId16"/>
    <p:sldId id="2147473148" r:id="rId17"/>
    <p:sldId id="2147473154" r:id="rId18"/>
    <p:sldId id="2147473155" r:id="rId19"/>
    <p:sldId id="2147473156" r:id="rId20"/>
    <p:sldId id="2147473158" r:id="rId21"/>
    <p:sldId id="2147473159" r:id="rId22"/>
    <p:sldId id="2147473160" r:id="rId23"/>
    <p:sldId id="2147473161" r:id="rId24"/>
    <p:sldId id="2147473147" r:id="rId25"/>
    <p:sldId id="2147473163" r:id="rId26"/>
    <p:sldId id="21474731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16" autoAdjust="0"/>
  </p:normalViewPr>
  <p:slideViewPr>
    <p:cSldViewPr snapToGrid="0">
      <p:cViewPr varScale="1">
        <p:scale>
          <a:sx n="87" d="100"/>
          <a:sy n="87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实际数量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03-4D0E-AE0D-F9E809E6AB7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03-4D0E-AE0D-F9E809E6AB7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03-4D0E-AE0D-F9E809E6AB76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03-4D0E-AE0D-F9E809E6AB76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03-4D0E-AE0D-F9E809E6AB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03-4D0E-AE0D-F9E809E6AB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Denial Of Service</c:v>
                </c:pt>
                <c:pt idx="1">
                  <c:v>Elevation Of Privilege</c:v>
                </c:pt>
                <c:pt idx="2">
                  <c:v>Information Disclosure</c:v>
                </c:pt>
                <c:pt idx="3">
                  <c:v>Repudiation</c:v>
                </c:pt>
                <c:pt idx="4">
                  <c:v>Spoofing</c:v>
                </c:pt>
                <c:pt idx="5">
                  <c:v>Tampering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24</c:v>
                </c:pt>
                <c:pt idx="2">
                  <c:v>9</c:v>
                </c:pt>
                <c:pt idx="3">
                  <c:v>6</c:v>
                </c:pt>
                <c:pt idx="4">
                  <c:v>8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2-453F-8DC9-D33C760ED10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79474178604418"/>
          <c:y val="2.2678189601909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实际数量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F1-4B91-9562-901A06DB5E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F1-4B91-9562-901A06DB5E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F1-4B91-9562-901A06DB5E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F1-4B91-9562-901A06DB5E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F1-4B91-9562-901A06DB5E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9F1-4B91-9562-901A06DB5EC1}"/>
              </c:ext>
            </c:extLst>
          </c:dPt>
          <c:cat>
            <c:strRef>
              <c:f>Sheet1!$A$2:$A$7</c:f>
              <c:strCache>
                <c:ptCount val="6"/>
                <c:pt idx="0">
                  <c:v>Denial Of Service</c:v>
                </c:pt>
                <c:pt idx="1">
                  <c:v>Elevation Of Privilege</c:v>
                </c:pt>
                <c:pt idx="2">
                  <c:v>Information Disclosure 暴露</c:v>
                </c:pt>
                <c:pt idx="3">
                  <c:v>Repudiation 否定</c:v>
                </c:pt>
                <c:pt idx="4">
                  <c:v>Spoofing 欺骗</c:v>
                </c:pt>
                <c:pt idx="5">
                  <c:v>Tampering 篡改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A-476C-87BB-AB20FE501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79474178604418"/>
          <c:y val="2.2678189601909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实际数量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5D-499B-85AB-5CE25CEF49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5D-499B-85AB-5CE25CEF49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5D-499B-85AB-5CE25CEF49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5D-499B-85AB-5CE25CEF49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5D-499B-85AB-5CE25CEF49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5D-499B-85AB-5CE25CEF49EE}"/>
              </c:ext>
            </c:extLst>
          </c:dPt>
          <c:cat>
            <c:strRef>
              <c:f>Sheet1!$A$2:$A$7</c:f>
              <c:strCache>
                <c:ptCount val="6"/>
                <c:pt idx="0">
                  <c:v>Denial Of Service</c:v>
                </c:pt>
                <c:pt idx="1">
                  <c:v>Elevation Of Privilege</c:v>
                </c:pt>
                <c:pt idx="2">
                  <c:v>Information Disclosure 暴露</c:v>
                </c:pt>
                <c:pt idx="3">
                  <c:v>Repudiation 否定</c:v>
                </c:pt>
                <c:pt idx="4">
                  <c:v>Spoofing 欺骗</c:v>
                </c:pt>
                <c:pt idx="5">
                  <c:v>Tampering 篡改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A-476C-87BB-AB20FE501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6772-5476-4737-ADA6-6979A55C352A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F532-1463-410D-A492-C174E3439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&#21957;&#25506;/0?fromModule=lemma_inlink" TargetMode="External"/><Relationship Id="rId3" Type="http://schemas.openxmlformats.org/officeDocument/2006/relationships/hyperlink" Target="https://baike.baidu.com/item/&#26381;&#21153;&#22120;/0?fromModule=lemma_inlink" TargetMode="External"/><Relationship Id="rId7" Type="http://schemas.openxmlformats.org/officeDocument/2006/relationships/hyperlink" Target="https://baike.baidu.com/item/&#20195;&#29702;/0?fromModule=lemma_inlink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&#20250;&#35805;&#21163;&#25345;/0?fromModule=lemma_inlink" TargetMode="External"/><Relationship Id="rId5" Type="http://schemas.openxmlformats.org/officeDocument/2006/relationships/hyperlink" Target="https://baike.baidu.com/item/&#23616;&#22495;&#32593;/0?fromModule=lemma_inlink" TargetMode="External"/><Relationship Id="rId10" Type="http://schemas.openxmlformats.org/officeDocument/2006/relationships/hyperlink" Target="https://baike.baidu.com/item/&#31363;&#21548;/0?fromModule=lemma_inlink" TargetMode="External"/><Relationship Id="rId4" Type="http://schemas.openxmlformats.org/officeDocument/2006/relationships/hyperlink" Target="https://baike.baidu.com/item/&#32593;&#20851;/0?fromModule=lemma_inlink" TargetMode="External"/><Relationship Id="rId9" Type="http://schemas.openxmlformats.org/officeDocument/2006/relationships/hyperlink" Target="https://baike.baidu.com/item/&#20132;&#25442;&#26426;/0?fromModule=lemma_inlink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22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97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978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9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88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48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攻防为一家，有攻就有防，只要措施正确，</a:t>
            </a:r>
            <a:r>
              <a:rPr lang="en-US" altLang="zh-CN" dirty="0"/>
              <a:t>MITM</a:t>
            </a:r>
            <a:r>
              <a:rPr lang="zh-CN" altLang="en-US" dirty="0"/>
              <a:t>攻击是可以预防的。对于</a:t>
            </a:r>
            <a:r>
              <a:rPr lang="en-US" altLang="zh-CN" dirty="0"/>
              <a:t>DNS</a:t>
            </a:r>
            <a:r>
              <a:rPr lang="zh-CN" altLang="en-US" dirty="0"/>
              <a:t>欺骗，要记得检查本机的</a:t>
            </a:r>
            <a:r>
              <a:rPr lang="en-US" altLang="zh-CN" dirty="0"/>
              <a:t>HOSTS</a:t>
            </a:r>
            <a:r>
              <a:rPr lang="zh-CN" altLang="en-US" dirty="0"/>
              <a:t>文件，以免被攻击者加了恶意站点进去；其次要确认自己使用的</a:t>
            </a:r>
            <a:r>
              <a:rPr lang="en-US" altLang="zh-CN" dirty="0"/>
              <a:t>DNS</a:t>
            </a:r>
            <a:r>
              <a:rPr lang="zh-CN" altLang="en-US" dirty="0">
                <a:hlinkClick r:id="rId3"/>
              </a:rPr>
              <a:t>服务器</a:t>
            </a:r>
            <a:r>
              <a:rPr lang="zh-CN" altLang="en-US" dirty="0"/>
              <a:t>是</a:t>
            </a:r>
            <a:r>
              <a:rPr lang="en-US" altLang="zh-CN" dirty="0"/>
              <a:t>ISP</a:t>
            </a:r>
            <a:r>
              <a:rPr lang="zh-CN" altLang="en-US" dirty="0"/>
              <a:t>提供的，因为当前</a:t>
            </a:r>
            <a:r>
              <a:rPr lang="en-US" altLang="zh-CN" dirty="0"/>
              <a:t>ISP</a:t>
            </a:r>
            <a:r>
              <a:rPr lang="zh-CN" altLang="en-US" dirty="0"/>
              <a:t>服务器的安全工作还是做得比较好的，一般水平的攻击者无法成功进入；如果是依靠</a:t>
            </a:r>
            <a:r>
              <a:rPr lang="zh-CN" altLang="en-US" dirty="0">
                <a:hlinkClick r:id="rId4"/>
              </a:rPr>
              <a:t>网关</a:t>
            </a:r>
            <a:r>
              <a:rPr lang="zh-CN" altLang="en-US" dirty="0"/>
              <a:t>设备自带的</a:t>
            </a:r>
            <a:r>
              <a:rPr lang="en-US" altLang="zh-CN" dirty="0"/>
              <a:t>DNS</a:t>
            </a:r>
            <a:r>
              <a:rPr lang="zh-CN" altLang="en-US" dirty="0"/>
              <a:t>解析来连接</a:t>
            </a:r>
            <a:r>
              <a:rPr lang="en-US" altLang="zh-CN" dirty="0"/>
              <a:t>Internet</a:t>
            </a:r>
            <a:r>
              <a:rPr lang="zh-CN" altLang="en-US" dirty="0"/>
              <a:t>的，就要拜托管理员定期检查网关设备是否遭受入侵。</a:t>
            </a:r>
          </a:p>
          <a:p>
            <a:r>
              <a:rPr lang="zh-CN" altLang="en-US" dirty="0"/>
              <a:t>至于</a:t>
            </a:r>
            <a:r>
              <a:rPr lang="zh-CN" altLang="en-US" dirty="0">
                <a:hlinkClick r:id="rId5"/>
              </a:rPr>
              <a:t>局域网</a:t>
            </a:r>
            <a:r>
              <a:rPr lang="zh-CN" altLang="en-US" dirty="0"/>
              <a:t>内各种各样的</a:t>
            </a:r>
            <a:r>
              <a:rPr lang="zh-CN" altLang="en-US" dirty="0">
                <a:hlinkClick r:id="rId6"/>
              </a:rPr>
              <a:t>会话劫持</a:t>
            </a:r>
            <a:r>
              <a:rPr lang="zh-CN" altLang="en-US" dirty="0"/>
              <a:t>（局域网内的</a:t>
            </a:r>
            <a:r>
              <a:rPr lang="zh-CN" altLang="en-US" dirty="0">
                <a:hlinkClick r:id="rId7"/>
              </a:rPr>
              <a:t>代理</a:t>
            </a:r>
            <a:r>
              <a:rPr lang="zh-CN" altLang="en-US" dirty="0"/>
              <a:t>除外），因为它们都要结合</a:t>
            </a:r>
            <a:r>
              <a:rPr lang="zh-CN" altLang="en-US" dirty="0">
                <a:hlinkClick r:id="rId8"/>
              </a:rPr>
              <a:t>嗅探</a:t>
            </a:r>
            <a:r>
              <a:rPr lang="zh-CN" altLang="en-US" dirty="0"/>
              <a:t>以及欺骗技术在内的攻击手段，必须依靠</a:t>
            </a:r>
            <a:r>
              <a:rPr lang="en-US" altLang="zh-CN" dirty="0"/>
              <a:t>ARP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做基础，所以网管应该使用交换式网络（通过</a:t>
            </a:r>
            <a:r>
              <a:rPr lang="zh-CN" altLang="en-US" dirty="0">
                <a:hlinkClick r:id="rId9"/>
              </a:rPr>
              <a:t>交换机</a:t>
            </a:r>
            <a:r>
              <a:rPr lang="zh-CN" altLang="en-US" dirty="0"/>
              <a:t>传输）代替共享式网络（通过集线器传输），这可以降低被</a:t>
            </a:r>
            <a:r>
              <a:rPr lang="zh-CN" altLang="en-US" dirty="0">
                <a:hlinkClick r:id="rId10"/>
              </a:rPr>
              <a:t>窃听</a:t>
            </a:r>
            <a:r>
              <a:rPr lang="zh-CN" altLang="en-US" dirty="0"/>
              <a:t>的机率，当然这样并不能根除会话劫持，还必须使用静态</a:t>
            </a:r>
            <a:r>
              <a:rPr lang="en-US" altLang="zh-CN" dirty="0"/>
              <a:t>ARP</a:t>
            </a:r>
            <a:r>
              <a:rPr lang="zh-CN" altLang="en-US" dirty="0"/>
              <a:t>、捆绑</a:t>
            </a:r>
            <a:r>
              <a:rPr lang="en-US" altLang="zh-CN" dirty="0"/>
              <a:t>MAC+IP</a:t>
            </a:r>
            <a:r>
              <a:rPr lang="zh-CN" altLang="en-US" dirty="0"/>
              <a:t>等方法来限制欺骗，以及采用认证方式的连接等。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947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560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9768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04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46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24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94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211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5660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76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867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15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54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94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752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145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2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52E2A-5EC4-E41C-8CFF-88584385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BA6E9D-CB56-4705-DD8B-014E49E43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36831-5C2F-5D54-1A0C-BEB1D97C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C76A6-36A5-9BDC-89AD-04E9F97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06A69-D713-DBCD-1C0A-64C5AE52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7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BDCD2-7F3A-9D01-698B-77B53AF2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EA0E4-95E4-BF7B-F79C-211BD601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B454-CFAD-46F3-B5C3-825EC8F0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3B163-E6F9-26BF-66EB-789A86D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F85E9-4D0E-6834-7AA4-312116DF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5FADC-6ACD-0712-6859-45F14BC5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2D99A-B95F-0957-A28B-2FFB7CF0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699A3-6178-8895-25E3-EF28BC7A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90EC7-EE65-E691-A61C-B804F9BF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C571-293D-E788-1430-86648744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4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89" y="-23999"/>
            <a:ext cx="12237777" cy="689040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5366A66-D756-4C3E-9C11-C0811D1358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38065" y="2311401"/>
            <a:ext cx="10081288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429" tIns="67715" rIns="135429" bIns="67715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endParaRPr lang="en-US" altLang="en-US" sz="6667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60873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600201"/>
            <a:ext cx="10972800" cy="4525963"/>
          </a:xfrm>
        </p:spPr>
        <p:txBody>
          <a:bodyPr/>
          <a:lstStyle>
            <a:lvl1pPr>
              <a:defRPr sz="37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14400" y="310882"/>
            <a:ext cx="10972800" cy="7797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84000" y="6477000"/>
            <a:ext cx="711200" cy="381000"/>
          </a:xfrm>
        </p:spPr>
        <p:txBody>
          <a:bodyPr/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7356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C90-F01B-0C2C-8E9B-855B946D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8EAAD-67DD-9FCB-67BA-5030414F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3478F-2B0A-5886-784B-BF04DC77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64E8-1FD1-681F-0604-CBCB80D6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8AE3B-EB44-D58F-0414-F835E1DE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4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9624-7636-3805-9E9D-5EF75986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69642-1BE0-73CD-D2BC-80A49FFC1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3AB6B-BE5D-5D74-CE00-0601B70E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E63C-8F3F-4838-52C6-EC10D97D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00237-39DC-FE8A-49FA-1DF34FE5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A72AC-7891-CC26-7E81-39095483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D9DBB-DDF3-0AF8-FDBF-9564B234D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4AF56-5AE3-F90B-A9A7-62456FFF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D5C92-1E94-E6B0-C563-61022B4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EA90B-8C18-9537-C1AA-A164FAB8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30B9C-0C4D-F320-2E6B-AB772737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BE05-8B4A-FD71-0CE8-D6E8BF2C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01ABF-B424-0C22-B422-6F8223EE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FCC27-190E-AF60-9BC8-776B313E0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B074F-1E3A-FEEB-1D85-8BB13398E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3CBE4-BB4E-D861-769C-5802EE35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6E40C-4718-1AEB-6280-CFA746B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CA586-D22F-8F57-EB77-A1491BA1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9BBBDF-3C1C-4B83-238D-3F7CF30D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1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DC85-3053-104C-BF24-D4ECAE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E3F4C2-A8A7-0BF7-27FB-07B311CE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A5AE7-E167-8FB7-4492-C40B1CF8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DD9D6-B580-47AF-A3A7-7069FE4B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84EDCA-CB8C-FDE5-1E70-8BD8248D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1365C-8FEE-FC0B-212F-00FA1C5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BF3B8-4508-8625-3342-45C50361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C816-31C4-84C4-D10B-334BD476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5DDF7-37EB-2AA0-7511-01C94030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6974D-40D1-F6CC-8D77-13CFD6179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2F5CC-2523-106B-574B-F402C410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DBE2B-6372-41DB-78E5-7998625E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6FDAF-B007-11A8-1F55-44A19BE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B053F-AAEF-FBA2-0084-4EB1254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DBF870-62FB-37B2-A165-D6C4B0CB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620EA-341D-1B2E-B3C2-82EEBCAC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B59B4-9AE0-6F81-FCE5-411B686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ABEFD-1EB1-3A64-EA73-D0630489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CE033-4DBA-B068-8D55-E60CD5F1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E399DF-0992-07D1-6FDE-BF62A931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5BFBE-AD65-821F-33B1-1C659EDA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2F8FE-99E3-31A7-2AC7-01F777A1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B9A3-0B1E-4A1D-9692-9D97225B428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B09F5-24BA-8958-94F1-6E59A2047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07AC5-5C85-C115-54C9-27F5E70EB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5E24AED-356D-4EB5-89E9-22B4DEEF40A8}"/>
              </a:ext>
            </a:extLst>
          </p:cNvPr>
          <p:cNvSpPr txBox="1"/>
          <p:nvPr/>
        </p:nvSpPr>
        <p:spPr>
          <a:xfrm>
            <a:off x="0" y="2209801"/>
            <a:ext cx="12192000" cy="117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zh-CN" altLang="en-US" sz="6667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文鼎粗黑" pitchFamily="49" charset="-120"/>
                <a:cs typeface="Arial" panose="020B0604020202020204" pitchFamily="34" charset="0"/>
              </a:rPr>
              <a:t>威胁建模</a:t>
            </a:r>
            <a:endParaRPr lang="en-US" altLang="en-US" sz="6667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1.4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1.4.2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Elevation Of Privilege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外部系统可能会可以模拟</a:t>
            </a:r>
            <a:r>
              <a:rPr lang="en-US" altLang="zh-CN" dirty="0">
                <a:highlight>
                  <a:srgbClr val="00FFFF"/>
                </a:highlight>
              </a:rPr>
              <a:t>VCF</a:t>
            </a:r>
            <a:r>
              <a:rPr lang="zh-CN" altLang="en-US" dirty="0">
                <a:highlight>
                  <a:srgbClr val="00FFFF"/>
                </a:highlight>
              </a:rPr>
              <a:t>的上下文，以获得额外的特权</a:t>
            </a:r>
            <a:r>
              <a:rPr lang="en-US" altLang="zh-CN" dirty="0">
                <a:highlight>
                  <a:srgbClr val="00FFFF"/>
                </a:highlight>
              </a:rPr>
              <a:t>/</a:t>
            </a:r>
            <a:r>
              <a:rPr lang="zh-CN" altLang="en-US" dirty="0">
                <a:highlight>
                  <a:srgbClr val="00FFFF"/>
                </a:highlight>
              </a:rPr>
              <a:t>更换执行流程</a:t>
            </a:r>
            <a:r>
              <a:rPr lang="en-US" altLang="zh-CN" dirty="0">
                <a:highlight>
                  <a:srgbClr val="00FFFF"/>
                </a:highlight>
              </a:rPr>
              <a:t>/</a:t>
            </a:r>
            <a:r>
              <a:rPr lang="zh-CN" altLang="en-US" dirty="0">
                <a:highlight>
                  <a:srgbClr val="00FFFF"/>
                </a:highlight>
              </a:rPr>
              <a:t>执行特殊代码</a:t>
            </a:r>
            <a:r>
              <a:rPr lang="en-US" altLang="zh-CN" dirty="0">
                <a:highlight>
                  <a:srgbClr val="00FFFF"/>
                </a:highlight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FFFF00"/>
                </a:highlight>
              </a:rPr>
              <a:t>VCF call </a:t>
            </a:r>
            <a:r>
              <a:rPr lang="zh-CN" altLang="en-US" dirty="0">
                <a:highlight>
                  <a:srgbClr val="FFFF00"/>
                </a:highlight>
              </a:rPr>
              <a:t>外部系统以获得额外的特权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更换执行流程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执行特殊代码。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外部系统</a:t>
            </a:r>
            <a:r>
              <a:rPr lang="en-US" altLang="zh-CN" dirty="0"/>
              <a:t>(sap tiptop portal) Call VCF</a:t>
            </a:r>
            <a:r>
              <a:rPr lang="zh-CN" altLang="en-US" dirty="0"/>
              <a:t>，</a:t>
            </a:r>
            <a:r>
              <a:rPr lang="en-US" altLang="zh-CN" dirty="0"/>
              <a:t>VCF</a:t>
            </a:r>
            <a:r>
              <a:rPr lang="zh-CN" altLang="en-US" dirty="0"/>
              <a:t>对具体</a:t>
            </a:r>
            <a:r>
              <a:rPr lang="en-US" altLang="zh-CN" dirty="0"/>
              <a:t>API </a:t>
            </a:r>
            <a:r>
              <a:rPr lang="zh-CN" altLang="en-US" dirty="0"/>
              <a:t>的卡控没有很细致</a:t>
            </a:r>
            <a:r>
              <a:rPr lang="en-US" altLang="zh-CN" dirty="0"/>
              <a:t>,Check </a:t>
            </a:r>
            <a:r>
              <a:rPr lang="zh-CN" altLang="en-US" dirty="0"/>
              <a:t>是否可以给外部系统一些权限比较小的账号（</a:t>
            </a:r>
            <a:r>
              <a:rPr lang="en-US" altLang="zh-CN" dirty="0"/>
              <a:t>Client id/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Inter"/>
              </a:rPr>
              <a:t>Secret </a:t>
            </a:r>
            <a:r>
              <a:rPr lang="zh-CN" altLang="en-US" dirty="0"/>
              <a:t>）去</a:t>
            </a:r>
            <a:r>
              <a:rPr lang="en-US" altLang="zh-CN" dirty="0"/>
              <a:t>call </a:t>
            </a:r>
            <a:r>
              <a:rPr lang="zh-CN" altLang="en-US" dirty="0"/>
              <a:t>相应</a:t>
            </a:r>
            <a:r>
              <a:rPr lang="en-US" altLang="zh-CN" dirty="0"/>
              <a:t>API      </a:t>
            </a:r>
            <a:r>
              <a:rPr lang="zh-CN" altLang="en-US" dirty="0"/>
              <a:t>权限系统架构调整，设计范围较大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外部系统做对应调整？   不可控范围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EB448-44CF-4282-76A0-3678CD3FEF40}"/>
              </a:ext>
            </a:extLst>
          </p:cNvPr>
          <p:cNvSpPr txBox="1"/>
          <p:nvPr/>
        </p:nvSpPr>
        <p:spPr>
          <a:xfrm>
            <a:off x="8824912" y="1159934"/>
            <a:ext cx="186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  <a:endParaRPr lang="en-US" altLang="zh-CN" dirty="0">
              <a:highlight>
                <a:srgbClr val="00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威胁转移</a:t>
            </a:r>
          </a:p>
        </p:txBody>
      </p:sp>
    </p:spTree>
    <p:extLst>
      <p:ext uri="{BB962C8B-B14F-4D97-AF65-F5344CB8AC3E}">
        <p14:creationId xmlns:p14="http://schemas.microsoft.com/office/powerpoint/2010/main" val="963381549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1.4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1.4.3  Information Disclosure </a:t>
            </a:r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FF"/>
                </a:highlight>
              </a:rPr>
              <a:t>SAP HANA</a:t>
            </a:r>
            <a:r>
              <a:rPr lang="zh-CN" altLang="en-US" dirty="0">
                <a:highlight>
                  <a:srgbClr val="00FFFF"/>
                </a:highlight>
              </a:rPr>
              <a:t>数据库的数据保护不当会使攻击者读取非公开信息</a:t>
            </a:r>
            <a:r>
              <a:rPr lang="zh-CN" altLang="en-US" dirty="0"/>
              <a:t>。。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自定义身份验证方案容易受到常见弱点的影响，例如凭据更改管理薄弱、</a:t>
            </a:r>
            <a:r>
              <a:rPr lang="zh-CN" altLang="en-US" dirty="0">
                <a:highlight>
                  <a:srgbClr val="00FFFF"/>
                </a:highlight>
              </a:rPr>
              <a:t>凭据等效（同样的</a:t>
            </a:r>
            <a:r>
              <a:rPr lang="en-US" altLang="zh-CN" dirty="0">
                <a:highlight>
                  <a:srgbClr val="00FFFF"/>
                </a:highlight>
              </a:rPr>
              <a:t>client id </a:t>
            </a:r>
            <a:r>
              <a:rPr lang="zh-CN" altLang="en-US" dirty="0">
                <a:highlight>
                  <a:srgbClr val="00FFFF"/>
                </a:highlight>
              </a:rPr>
              <a:t>阔以</a:t>
            </a:r>
            <a:r>
              <a:rPr lang="en-US" altLang="zh-CN" dirty="0">
                <a:highlight>
                  <a:srgbClr val="00FFFF"/>
                </a:highlight>
              </a:rPr>
              <a:t>call </a:t>
            </a:r>
            <a:r>
              <a:rPr lang="zh-CN" altLang="en-US" dirty="0">
                <a:highlight>
                  <a:srgbClr val="00FFFF"/>
                </a:highlight>
              </a:rPr>
              <a:t>通本</a:t>
            </a:r>
            <a:r>
              <a:rPr lang="en-US" altLang="zh-CN" dirty="0">
                <a:highlight>
                  <a:srgbClr val="00FFFF"/>
                </a:highlight>
              </a:rPr>
              <a:t>cap </a:t>
            </a:r>
            <a:r>
              <a:rPr lang="zh-CN" altLang="en-US" dirty="0">
                <a:highlight>
                  <a:srgbClr val="00FFFF"/>
                </a:highlight>
              </a:rPr>
              <a:t>所有</a:t>
            </a:r>
            <a:r>
              <a:rPr lang="en-US" altLang="zh-CN" dirty="0">
                <a:highlight>
                  <a:srgbClr val="00FFFF"/>
                </a:highlight>
              </a:rPr>
              <a:t>service</a:t>
            </a:r>
            <a:r>
              <a:rPr lang="zh-CN" altLang="en-US" dirty="0">
                <a:highlight>
                  <a:srgbClr val="00FFFF"/>
                </a:highlight>
              </a:rPr>
              <a:t>）</a:t>
            </a:r>
            <a:r>
              <a:rPr lang="zh-CN" altLang="en-US" dirty="0"/>
              <a:t>、易于猜测的凭据、空凭据、降级身份验证或</a:t>
            </a:r>
            <a:r>
              <a:rPr lang="zh-CN" altLang="en-US" dirty="0">
                <a:highlight>
                  <a:srgbClr val="00FFFF"/>
                </a:highlight>
              </a:rPr>
              <a:t>凭据更改管理系统薄弱。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r>
              <a:rPr lang="en-US" altLang="zh-CN" dirty="0">
                <a:highlight>
                  <a:srgbClr val="00FFFF"/>
                </a:highlight>
              </a:rPr>
              <a:t>	</a:t>
            </a:r>
            <a:r>
              <a:rPr lang="en-US" altLang="zh-CN" dirty="0"/>
              <a:t>		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检查现有凭证和权限验证系统的缺陷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定时更换凭证 ？ </a:t>
            </a:r>
            <a:r>
              <a:rPr lang="en-US" altLang="zh-CN" dirty="0">
                <a:highlight>
                  <a:srgbClr val="00FFFF"/>
                </a:highlight>
              </a:rPr>
              <a:t>https://help.sap.com/docs/btp/sap-btp-security-recommendations-c8a9bb59fe624f0981efa0eff2497d7d/sap-btp-security-recommendations?seclist-index=BTP-UAA-0019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32F9BE-5FA8-4437-E295-C6E0F3AD8DE0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797895621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1.4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1.4.4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Repudiation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系统声明没有收到流经信任边界外的数据，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考虑使用日志记录或审计来记录接收数据的来源、时间和摘要。 </a:t>
            </a:r>
            <a:r>
              <a:rPr lang="en-US" altLang="zh-CN" dirty="0">
                <a:highlight>
                  <a:srgbClr val="FFFF00"/>
                </a:highlight>
              </a:rPr>
              <a:t>Log service</a:t>
            </a:r>
            <a:r>
              <a:rPr lang="en-US" altLang="zh-CN" dirty="0"/>
              <a:t> (</a:t>
            </a:r>
            <a:r>
              <a:rPr lang="zh-CN" altLang="en-US" dirty="0"/>
              <a:t>已添加可以记录七天内的请求和数据来源</a:t>
            </a:r>
            <a:r>
              <a:rPr lang="en-US" altLang="zh-CN" dirty="0"/>
              <a:t>)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DB10E-3453-3C58-766B-0B098AEF01D8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548380144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1.4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1.4.5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Spoofing</a:t>
            </a:r>
            <a:r>
              <a:rPr lang="zh-CN" altLang="en-US" dirty="0"/>
              <a:t>欺骗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SAP HANA</a:t>
            </a:r>
            <a:r>
              <a:rPr lang="zh-CN" altLang="en-US" dirty="0">
                <a:highlight>
                  <a:srgbClr val="00FF00"/>
                </a:highlight>
              </a:rPr>
              <a:t>数据库可能被攻击者欺骗，这可能导致向</a:t>
            </a:r>
            <a:r>
              <a:rPr lang="en-US" altLang="zh-CN" dirty="0">
                <a:highlight>
                  <a:srgbClr val="00FF00"/>
                </a:highlight>
              </a:rPr>
              <a:t>VCF Vendor</a:t>
            </a:r>
            <a:r>
              <a:rPr lang="zh-CN" altLang="en-US" dirty="0">
                <a:highlight>
                  <a:srgbClr val="00FF00"/>
                </a:highlight>
              </a:rPr>
              <a:t>服务提供不正确的数据。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SAP HANA</a:t>
            </a:r>
            <a:r>
              <a:rPr lang="zh-CN" altLang="en-US" dirty="0">
                <a:highlight>
                  <a:srgbClr val="00FF00"/>
                </a:highlight>
              </a:rPr>
              <a:t>数据库可能被攻击者欺骗，这可能导致数据被写入攻击者的目标，而不是</a:t>
            </a:r>
            <a:r>
              <a:rPr lang="en-US" altLang="zh-CN" dirty="0">
                <a:highlight>
                  <a:srgbClr val="00FF00"/>
                </a:highlight>
              </a:rPr>
              <a:t>SAP HANA Database</a:t>
            </a:r>
            <a:r>
              <a:rPr lang="zh-CN" altLang="en-US" dirty="0">
                <a:highlight>
                  <a:srgbClr val="00FF00"/>
                </a:highlight>
              </a:rPr>
              <a:t>。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Portal App</a:t>
            </a:r>
            <a:r>
              <a:rPr lang="zh-CN" altLang="en-US" dirty="0">
                <a:highlight>
                  <a:srgbClr val="00FF00"/>
                </a:highlight>
              </a:rPr>
              <a:t>可能被攻击者欺骗，这可能导致对云连接器的未经授权的访问。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Cap</a:t>
            </a:r>
            <a:r>
              <a:rPr lang="zh-CN" altLang="en-US" dirty="0"/>
              <a:t>和</a:t>
            </a:r>
            <a:r>
              <a:rPr lang="en-US" altLang="zh-CN" dirty="0" err="1"/>
              <a:t>hana</a:t>
            </a:r>
            <a:r>
              <a:rPr lang="en-US" altLang="zh-CN" dirty="0"/>
              <a:t> </a:t>
            </a:r>
            <a:r>
              <a:rPr lang="zh-CN" altLang="en-US" dirty="0"/>
              <a:t>是直接连接的，不会存在相应的问题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APIM </a:t>
            </a:r>
            <a:r>
              <a:rPr lang="zh-CN" altLang="en-US" dirty="0"/>
              <a:t>来卡控</a:t>
            </a:r>
            <a:r>
              <a:rPr lang="en-US" altLang="zh-CN" dirty="0"/>
              <a:t>IP</a:t>
            </a:r>
            <a:r>
              <a:rPr lang="zh-CN" altLang="en-US" dirty="0"/>
              <a:t>地址，并且在</a:t>
            </a:r>
            <a:r>
              <a:rPr lang="en-US" altLang="zh-CN" dirty="0"/>
              <a:t>APIM </a:t>
            </a:r>
            <a:r>
              <a:rPr lang="zh-CN" altLang="en-US" dirty="0"/>
              <a:t>进行</a:t>
            </a:r>
            <a:r>
              <a:rPr lang="en-US" altLang="zh-CN" dirty="0"/>
              <a:t>client </a:t>
            </a:r>
            <a:r>
              <a:rPr lang="zh-CN" altLang="en-US" dirty="0"/>
              <a:t>验证 ，可能需要</a:t>
            </a:r>
            <a:r>
              <a:rPr lang="en-US" altLang="zh-CN" dirty="0"/>
              <a:t>portal </a:t>
            </a:r>
            <a:r>
              <a:rPr lang="zh-CN" altLang="en-US" dirty="0"/>
              <a:t>端也做相应的调整？ 不可控</a:t>
            </a:r>
            <a:endParaRPr lang="en-US" altLang="zh-CN" dirty="0"/>
          </a:p>
          <a:p>
            <a:r>
              <a:rPr lang="en-US" altLang="zh-CN" dirty="0"/>
              <a:t>VCF </a:t>
            </a:r>
            <a:r>
              <a:rPr lang="zh-CN" altLang="en-US" dirty="0"/>
              <a:t>端也有去</a:t>
            </a:r>
            <a:r>
              <a:rPr lang="en-US" altLang="zh-CN" dirty="0" err="1"/>
              <a:t>chek</a:t>
            </a:r>
            <a:r>
              <a:rPr lang="en-US" altLang="zh-CN" dirty="0"/>
              <a:t> </a:t>
            </a:r>
            <a:r>
              <a:rPr lang="zh-CN" altLang="en-US" dirty="0"/>
              <a:t>回传的</a:t>
            </a:r>
            <a:r>
              <a:rPr lang="en-US" altLang="zh-CN" dirty="0"/>
              <a:t>id </a:t>
            </a:r>
            <a:r>
              <a:rPr lang="zh-CN" altLang="en-US" dirty="0"/>
              <a:t>和</a:t>
            </a:r>
            <a:r>
              <a:rPr lang="en-US" altLang="zh-CN" dirty="0" err="1"/>
              <a:t>secreet</a:t>
            </a:r>
            <a:r>
              <a:rPr lang="zh-CN" altLang="en-US" dirty="0"/>
              <a:t>，然后去检查对应单号的</a:t>
            </a:r>
            <a:r>
              <a:rPr lang="en-US" altLang="zh-CN" dirty="0"/>
              <a:t>seq </a:t>
            </a:r>
            <a:r>
              <a:rPr lang="zh-CN" altLang="en-US" dirty="0"/>
              <a:t>如果是相应的</a:t>
            </a:r>
            <a:r>
              <a:rPr lang="en-US" altLang="zh-CN" dirty="0"/>
              <a:t>seq </a:t>
            </a:r>
            <a:r>
              <a:rPr lang="zh-CN" altLang="en-US" dirty="0"/>
              <a:t>则进行相应的签核。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00ACF-8DC0-23C6-4E3B-65E6A0D6F7AF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4180651021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1.4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1.4.6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Tampering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如果云连接器被允许访问内存，如共享内存或指针，或者被允许控制</a:t>
            </a:r>
            <a:r>
              <a:rPr lang="en-US" altLang="zh-CN" dirty="0">
                <a:highlight>
                  <a:srgbClr val="00FF00"/>
                </a:highlight>
              </a:rPr>
              <a:t>VCF Service</a:t>
            </a:r>
            <a:r>
              <a:rPr lang="zh-CN" altLang="en-US" dirty="0">
                <a:highlight>
                  <a:srgbClr val="00FF00"/>
                </a:highlight>
              </a:rPr>
              <a:t>执行的内容（例如，传递回函数指针。），那么云连接器可以篡改</a:t>
            </a:r>
            <a:r>
              <a:rPr lang="en-US" altLang="zh-CN" dirty="0">
                <a:highlight>
                  <a:srgbClr val="00FF00"/>
                </a:highlight>
              </a:rPr>
              <a:t>VCF Service</a:t>
            </a:r>
            <a:r>
              <a:rPr lang="zh-CN" altLang="en-US" dirty="0">
                <a:highlight>
                  <a:srgbClr val="00FF00"/>
                </a:highlight>
              </a:rPr>
              <a:t>。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外部系统对不可信输入的卡控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通过</a:t>
            </a:r>
            <a:r>
              <a:rPr lang="en-US" altLang="zh-CN" dirty="0">
                <a:highlight>
                  <a:srgbClr val="00FFFF"/>
                </a:highlight>
              </a:rPr>
              <a:t>HTTPS</a:t>
            </a:r>
            <a:r>
              <a:rPr lang="zh-CN" altLang="en-US" dirty="0">
                <a:highlight>
                  <a:srgbClr val="00FFFF"/>
                </a:highlight>
              </a:rPr>
              <a:t>传输的数据可能会被攻击者篡改。这可能导致针对云连接器的</a:t>
            </a:r>
            <a:r>
              <a:rPr lang="zh-CN" altLang="en-US" dirty="0">
                <a:highlight>
                  <a:srgbClr val="00FF00"/>
                </a:highlight>
              </a:rPr>
              <a:t>拒绝服务攻击</a:t>
            </a:r>
            <a:r>
              <a:rPr lang="zh-CN" altLang="en-US" dirty="0">
                <a:highlight>
                  <a:srgbClr val="00FFFF"/>
                </a:highlight>
              </a:rPr>
              <a:t>、针对云连接器权限提升攻击或云连接器的信息泄露。</a:t>
            </a: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包攻击：能够发送一系列数据包或消息的攻击者可能能够重叠数据（不确定有没有加）、没有序列号或时间戳的数据包或消息可以以多种方式捕获和重放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没有使用函数指针，都是通过传参的方式进行的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外部系统进行卡控对不信任的输入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拒绝服务攻击： 洪水攻击，</a:t>
            </a:r>
            <a:r>
              <a:rPr lang="en-US" altLang="zh-CN" dirty="0" err="1"/>
              <a:t>btp</a:t>
            </a:r>
            <a:r>
              <a:rPr lang="en-US" altLang="zh-CN" dirty="0"/>
              <a:t> </a:t>
            </a:r>
            <a:r>
              <a:rPr lang="zh-CN" altLang="en-US" dirty="0"/>
              <a:t>会有相应的机制去限制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权限提升  信息泄露需要我们去做权限卡控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已确认</a:t>
            </a:r>
            <a:r>
              <a:rPr lang="en-US" altLang="zh-CN" dirty="0"/>
              <a:t>BTP </a:t>
            </a:r>
            <a:r>
              <a:rPr lang="zh-CN" altLang="en-US" dirty="0"/>
              <a:t>会有相应机制去防止包攻击，包重放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192F4-0937-EB29-4B32-38E9EA5BE7FD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2687631142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2.1 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A1198C-6C4A-D5D8-6008-77F93A0D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93" y="1039613"/>
            <a:ext cx="8917740" cy="50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8050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2.2 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</a:t>
            </a:r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issue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F1215614-3DB1-F59C-E51E-1982FAD3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78856"/>
              </p:ext>
            </p:extLst>
          </p:nvPr>
        </p:nvGraphicFramePr>
        <p:xfrm>
          <a:off x="922867" y="1236133"/>
          <a:ext cx="6036733" cy="348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733">
                  <a:extLst>
                    <a:ext uri="{9D8B030D-6E8A-4147-A177-3AD203B41FA5}">
                      <a16:colId xmlns:a16="http://schemas.microsoft.com/office/drawing/2014/main" val="2656467983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981404026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3044429447"/>
                    </a:ext>
                  </a:extLst>
                </a:gridCol>
              </a:tblGrid>
              <a:tr h="549122">
                <a:tc>
                  <a:txBody>
                    <a:bodyPr/>
                    <a:lstStyle/>
                    <a:p>
                      <a:r>
                        <a:rPr lang="zh-CN" altLang="en-US" dirty="0"/>
                        <a:t>威胁类别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3587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Denial Of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06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Elevation Of Privilege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0019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Disclosure </a:t>
                      </a:r>
                      <a:r>
                        <a:rPr lang="zh-CN" altLang="en-US" dirty="0"/>
                        <a:t>暴露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42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Repudiation </a:t>
                      </a:r>
                      <a:r>
                        <a:rPr lang="zh-CN" altLang="en-US" dirty="0"/>
                        <a:t>否定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9846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Spoofing </a:t>
                      </a:r>
                      <a:r>
                        <a:rPr lang="zh-CN" altLang="en-US" dirty="0"/>
                        <a:t>欺骗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7860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Tampering </a:t>
                      </a:r>
                      <a:r>
                        <a:rPr lang="zh-CN" altLang="en-US" dirty="0"/>
                        <a:t>篡改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85327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4345207-7BC0-010A-73AD-0D9E0153D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774198"/>
              </p:ext>
            </p:extLst>
          </p:nvPr>
        </p:nvGraphicFramePr>
        <p:xfrm>
          <a:off x="7662334" y="971879"/>
          <a:ext cx="4123267" cy="348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6286806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1E92C-7DC8-12B8-9953-65760462EE6C}"/>
              </a:ext>
            </a:extLst>
          </p:cNvPr>
          <p:cNvSpPr txBox="1"/>
          <p:nvPr/>
        </p:nvSpPr>
        <p:spPr>
          <a:xfrm>
            <a:off x="704850" y="1257300"/>
            <a:ext cx="107918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2.3.1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Denial Of Service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Cloud Foundry</a:t>
            </a:r>
            <a:r>
              <a:rPr lang="zh-CN" altLang="en-US" dirty="0">
                <a:highlight>
                  <a:srgbClr val="00FF00"/>
                </a:highlight>
              </a:rPr>
              <a:t>或</a:t>
            </a:r>
            <a:r>
              <a:rPr lang="en-US" altLang="zh-CN" dirty="0" err="1">
                <a:highlight>
                  <a:srgbClr val="00FF00"/>
                </a:highlight>
              </a:rPr>
              <a:t>OneDriver</a:t>
            </a:r>
            <a:r>
              <a:rPr lang="zh-CN" altLang="en-US" dirty="0">
                <a:highlight>
                  <a:srgbClr val="00FF00"/>
                </a:highlight>
              </a:rPr>
              <a:t>是否采取明确步骤来控制资源消耗？资源消耗攻击可能很难处理，有时让操作系统来完成这项工作是有意义的。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Cloud Foundry</a:t>
            </a:r>
            <a:r>
              <a:rPr lang="zh-CN" altLang="en-US" dirty="0"/>
              <a:t> 会有相应的措施去控制资源消耗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DFE4C9-8FB1-4552-1D0E-68292FA9A958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3428085562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2.3.2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Elevation Of Privilege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Cloud Foundry</a:t>
            </a:r>
            <a:r>
              <a:rPr lang="zh-CN" altLang="en-US" dirty="0">
                <a:highlight>
                  <a:srgbClr val="00FF00"/>
                </a:highlight>
              </a:rPr>
              <a:t>可能能够模拟各个</a:t>
            </a:r>
            <a:r>
              <a:rPr lang="en-US" altLang="zh-CN" dirty="0">
                <a:highlight>
                  <a:srgbClr val="00FF00"/>
                </a:highlight>
              </a:rPr>
              <a:t>service</a:t>
            </a:r>
            <a:r>
              <a:rPr lang="zh-CN" altLang="en-US" dirty="0">
                <a:highlight>
                  <a:srgbClr val="00FF00"/>
                </a:highlight>
              </a:rPr>
              <a:t>的上下文，以便获得额外的权限。</a:t>
            </a:r>
            <a:r>
              <a:rPr lang="en-US" altLang="zh-CN" dirty="0">
                <a:highlight>
                  <a:srgbClr val="00FF00"/>
                </a:highlight>
              </a:rPr>
              <a:t>(</a:t>
            </a:r>
            <a:r>
              <a:rPr lang="zh-CN" altLang="en-US" dirty="0">
                <a:highlight>
                  <a:srgbClr val="00FF00"/>
                </a:highlight>
              </a:rPr>
              <a:t>不适用</a:t>
            </a:r>
            <a:r>
              <a:rPr lang="en-US" altLang="zh-CN" dirty="0">
                <a:highlight>
                  <a:srgbClr val="00FF00"/>
                </a:highlight>
              </a:rPr>
              <a:t>)</a:t>
            </a: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常见的</a:t>
            </a:r>
            <a:r>
              <a:rPr lang="en-US" altLang="zh-CN" dirty="0">
                <a:highlight>
                  <a:srgbClr val="00FFFF"/>
                </a:highlight>
              </a:rPr>
              <a:t>SSO</a:t>
            </a:r>
            <a:r>
              <a:rPr lang="zh-CN" altLang="en-US" dirty="0">
                <a:highlight>
                  <a:srgbClr val="00FFFF"/>
                </a:highlight>
              </a:rPr>
              <a:t>实现（如</a:t>
            </a:r>
            <a:r>
              <a:rPr lang="en-US" altLang="zh-CN" dirty="0">
                <a:highlight>
                  <a:srgbClr val="00FFFF"/>
                </a:highlight>
              </a:rPr>
              <a:t>OAUTH2</a:t>
            </a:r>
            <a:r>
              <a:rPr lang="zh-CN" altLang="en-US" dirty="0">
                <a:highlight>
                  <a:srgbClr val="00FFFF"/>
                </a:highlight>
              </a:rPr>
              <a:t>和</a:t>
            </a:r>
            <a:r>
              <a:rPr lang="en-US" altLang="zh-CN" dirty="0">
                <a:highlight>
                  <a:srgbClr val="00FFFF"/>
                </a:highlight>
              </a:rPr>
              <a:t>OAUTH Wrap</a:t>
            </a:r>
            <a:r>
              <a:rPr lang="zh-CN" altLang="en-US" dirty="0">
                <a:highlight>
                  <a:srgbClr val="00FFFF"/>
                </a:highlight>
              </a:rPr>
              <a:t>）容易受到</a:t>
            </a:r>
            <a:r>
              <a:rPr lang="en-US" altLang="zh-CN" dirty="0">
                <a:highlight>
                  <a:srgbClr val="00FFFF"/>
                </a:highlight>
              </a:rPr>
              <a:t>MitM</a:t>
            </a:r>
            <a:r>
              <a:rPr lang="zh-CN" altLang="en-US" dirty="0">
                <a:highlight>
                  <a:srgbClr val="00FFFF"/>
                </a:highlight>
              </a:rPr>
              <a:t>攻击。因为架在外网所以有风险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en-US" altLang="zh-CN" dirty="0">
                <a:highlight>
                  <a:srgbClr val="00FFFF"/>
                </a:highlight>
              </a:rPr>
              <a:t>(</a:t>
            </a:r>
            <a:r>
              <a:rPr lang="zh-CN" altLang="en-US" dirty="0">
                <a:highlight>
                  <a:srgbClr val="00FFFF"/>
                </a:highlight>
              </a:rPr>
              <a:t>在两端的通信之间连接一台虚拟机去抓取两端的数据，从而盗取数据</a:t>
            </a:r>
            <a:r>
              <a:rPr lang="en-US" altLang="zh-CN" dirty="0">
                <a:highlight>
                  <a:srgbClr val="00FFFF"/>
                </a:highlight>
              </a:rPr>
              <a:t>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IAS </a:t>
            </a:r>
            <a:r>
              <a:rPr lang="zh-CN" altLang="en-US" dirty="0"/>
              <a:t>在系统内部</a:t>
            </a:r>
            <a:r>
              <a:rPr lang="en-US" altLang="zh-CN" dirty="0"/>
              <a:t>call API </a:t>
            </a:r>
            <a:r>
              <a:rPr lang="zh-CN" altLang="en-US" dirty="0"/>
              <a:t>时已经做了权限卡控，无法获得额外权限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HTTPS </a:t>
            </a:r>
            <a:r>
              <a:rPr lang="zh-CN" altLang="en-US" dirty="0"/>
              <a:t>，在呼叫的前验证证书的合法性，如果证书不合法会拒绝访问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836D2-9890-2961-4996-F8EBA098FBE5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2549678861"/>
      </p:ext>
    </p:extLst>
  </p:cSld>
  <p:clrMapOvr>
    <a:masterClrMapping/>
  </p:clrMapOvr>
  <p:transition spd="slow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2.3.3  Information Disclosure </a:t>
            </a:r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r>
              <a:rPr lang="en-US" altLang="zh-CN" dirty="0"/>
              <a:t>1.	</a:t>
            </a:r>
            <a:r>
              <a:rPr lang="en-US" altLang="zh-CN" dirty="0" err="1">
                <a:highlight>
                  <a:srgbClr val="00FF00"/>
                </a:highlight>
              </a:rPr>
              <a:t>Onedriver</a:t>
            </a:r>
            <a:r>
              <a:rPr lang="zh-CN" altLang="en-US" dirty="0">
                <a:highlight>
                  <a:srgbClr val="00FF00"/>
                </a:highlight>
              </a:rPr>
              <a:t>程序的数据保护不当会使攻击者读取不打算公开的信息。查看授权设置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sz="3200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现在都是通过共享链接来实现，如果</a:t>
            </a:r>
            <a:r>
              <a:rPr lang="en-US" altLang="zh-CN" dirty="0">
                <a:highlight>
                  <a:srgbClr val="00FF00"/>
                </a:highlight>
              </a:rPr>
              <a:t>user </a:t>
            </a:r>
            <a:r>
              <a:rPr lang="zh-CN" altLang="en-US" dirty="0">
                <a:highlight>
                  <a:srgbClr val="00FF00"/>
                </a:highlight>
              </a:rPr>
              <a:t>在前端无法</a:t>
            </a:r>
            <a:r>
              <a:rPr lang="en-US" altLang="zh-CN" dirty="0">
                <a:highlight>
                  <a:srgbClr val="00FF00"/>
                </a:highlight>
              </a:rPr>
              <a:t>get</a:t>
            </a:r>
            <a:r>
              <a:rPr lang="zh-CN" altLang="en-US" dirty="0">
                <a:highlight>
                  <a:srgbClr val="00FF00"/>
                </a:highlight>
              </a:rPr>
              <a:t>到相应的链接就无法显示。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是否需要调整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C0BBB-7A97-7CBC-7827-2DF5F2A226CB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3707055413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7FAC48-2340-D221-BE8A-FBE84C8E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>
                <a:solidFill>
                  <a:srgbClr val="00506E"/>
                </a:solidFill>
                <a:cs typeface="Calibri" panose="020F0502020204030204" pitchFamily="34" charset="0"/>
              </a:rPr>
              <a:t>S</a:t>
            </a:r>
            <a:r>
              <a:rPr lang="en-US" altLang="zh-CN" sz="4400">
                <a:solidFill>
                  <a:srgbClr val="00506E"/>
                </a:solidFill>
                <a:cs typeface="Calibri" panose="020F0502020204030204" pitchFamily="34" charset="0"/>
              </a:rPr>
              <a:t>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DCC4E-6D36-76A9-E257-D4FDADF0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现存威胁：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zh-CN" altLang="en-US" dirty="0"/>
              <a:t>权限等效（重新调整权限设定） 之后开会和大大家讨论调整方式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定期更换凭据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197730"/>
      </p:ext>
    </p:extLst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2.3.4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Spoofing</a:t>
            </a:r>
            <a:r>
              <a:rPr lang="zh-CN" altLang="en-US" dirty="0"/>
              <a:t>欺骗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OneDrive</a:t>
            </a:r>
            <a:r>
              <a:rPr lang="zh-CN" altLang="en-US" dirty="0">
                <a:highlight>
                  <a:srgbClr val="00FF00"/>
                </a:highlight>
              </a:rPr>
              <a:t>可能被攻击者欺骗，这可能导致向</a:t>
            </a:r>
            <a:r>
              <a:rPr lang="en-US" altLang="zh-CN" dirty="0">
                <a:highlight>
                  <a:srgbClr val="00FF00"/>
                </a:highlight>
              </a:rPr>
              <a:t>Cloud Foundry</a:t>
            </a:r>
            <a:r>
              <a:rPr lang="zh-CN" altLang="en-US" dirty="0">
                <a:highlight>
                  <a:srgbClr val="00FF00"/>
                </a:highlight>
              </a:rPr>
              <a:t>传递不正确的数据。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FF"/>
                </a:highlight>
              </a:rPr>
              <a:t>Cloud Foundry Services 123456</a:t>
            </a:r>
            <a:r>
              <a:rPr lang="zh-CN" altLang="en-US" dirty="0">
                <a:highlight>
                  <a:srgbClr val="00FFFF"/>
                </a:highlight>
              </a:rPr>
              <a:t>可能被攻击者欺骗，这可能导致对</a:t>
            </a:r>
            <a:r>
              <a:rPr lang="en-US" altLang="zh-CN" dirty="0">
                <a:highlight>
                  <a:srgbClr val="00FFFF"/>
                </a:highlight>
              </a:rPr>
              <a:t>Cloud Foundry</a:t>
            </a:r>
            <a:r>
              <a:rPr lang="zh-CN" altLang="en-US" dirty="0">
                <a:highlight>
                  <a:srgbClr val="00FFFF"/>
                </a:highlight>
              </a:rPr>
              <a:t>的未经授权的访问</a:t>
            </a: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FFFF00"/>
                </a:highlight>
              </a:rPr>
              <a:t>Portal App</a:t>
            </a:r>
            <a:r>
              <a:rPr lang="zh-CN" altLang="en-US" dirty="0">
                <a:highlight>
                  <a:srgbClr val="FFFF00"/>
                </a:highlight>
              </a:rPr>
              <a:t>可能被攻击者欺骗，这可能导致对云连接器的未经授权的访问。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考虑使用标准身份验证机制来标识源数据存储。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使用标准身份验证机制来标识外部</a:t>
            </a:r>
            <a:r>
              <a:rPr lang="en-US" altLang="zh-CN" dirty="0"/>
              <a:t>service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E91DF-6020-B73C-FC4A-6D8DAB700569}"/>
              </a:ext>
            </a:extLst>
          </p:cNvPr>
          <p:cNvSpPr txBox="1"/>
          <p:nvPr/>
        </p:nvSpPr>
        <p:spPr>
          <a:xfrm>
            <a:off x="8630179" y="1185334"/>
            <a:ext cx="186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  <a:endParaRPr lang="en-US" altLang="zh-CN" dirty="0">
              <a:highlight>
                <a:srgbClr val="00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威胁转移</a:t>
            </a:r>
          </a:p>
        </p:txBody>
      </p:sp>
    </p:spTree>
    <p:extLst>
      <p:ext uri="{BB962C8B-B14F-4D97-AF65-F5344CB8AC3E}">
        <p14:creationId xmlns:p14="http://schemas.microsoft.com/office/powerpoint/2010/main" val="3979446381"/>
      </p:ext>
    </p:extLst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第三方服務威胁建模调整修复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2.3.5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Tampering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篡改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web</a:t>
            </a:r>
            <a:r>
              <a:rPr lang="zh-CN" altLang="en-US" dirty="0">
                <a:highlight>
                  <a:srgbClr val="00FF00"/>
                </a:highlight>
              </a:rPr>
              <a:t>服务器“</a:t>
            </a:r>
            <a:r>
              <a:rPr lang="en-US" altLang="zh-CN" dirty="0">
                <a:highlight>
                  <a:srgbClr val="00FF00"/>
                </a:highlight>
              </a:rPr>
              <a:t>Cloud Foundry ”</a:t>
            </a:r>
            <a:r>
              <a:rPr lang="zh-CN" altLang="en-US" dirty="0">
                <a:highlight>
                  <a:srgbClr val="00FF00"/>
                </a:highlight>
              </a:rPr>
              <a:t>可能会受到跨站点脚本攻击，因为它不会清除不受信任的输入。外部系统对不可信输入的卡控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通过</a:t>
            </a:r>
            <a:r>
              <a:rPr lang="en-US" altLang="zh-CN" dirty="0">
                <a:highlight>
                  <a:srgbClr val="00FF00"/>
                </a:highlight>
              </a:rPr>
              <a:t>HTTPS</a:t>
            </a:r>
            <a:r>
              <a:rPr lang="zh-CN" altLang="en-US" dirty="0">
                <a:highlight>
                  <a:srgbClr val="00FF00"/>
                </a:highlight>
              </a:rPr>
              <a:t>传输的数据可能会被攻击者篡改。这可能导致针对云连接器的拒绝服务攻击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FF"/>
                </a:highlight>
              </a:rPr>
              <a:t>针对云连接器权限提升攻击或云连接器的信息泄露。</a:t>
            </a: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包攻击：能够发送一系列数据包或消息的攻击者可能能够重叠数据（不确定有没有加）、没有序列号或时间戳的数据包或消息可以以多种方式捕获和重放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对不可信输入的卡控</a:t>
            </a:r>
            <a:r>
              <a:rPr lang="en-US" altLang="zh-CN" dirty="0"/>
              <a:t>  </a:t>
            </a:r>
            <a:r>
              <a:rPr lang="zh-CN" altLang="en-US" dirty="0"/>
              <a:t>会通过</a:t>
            </a:r>
            <a:r>
              <a:rPr lang="en-US" altLang="zh-CN" dirty="0"/>
              <a:t>oauth2 </a:t>
            </a:r>
            <a:r>
              <a:rPr lang="zh-CN" altLang="en-US" dirty="0"/>
              <a:t>验证，没通过验证的用户无法进行</a:t>
            </a:r>
            <a:r>
              <a:rPr lang="en-US" altLang="zh-CN" dirty="0"/>
              <a:t>call API </a:t>
            </a:r>
            <a:r>
              <a:rPr lang="zh-CN" altLang="en-US" dirty="0"/>
              <a:t>的服务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外部系统进行卡控对不信任的输入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对包攻击的</a:t>
            </a:r>
            <a:r>
              <a:rPr lang="en-US" altLang="zh-CN" dirty="0"/>
              <a:t>check </a:t>
            </a:r>
            <a:r>
              <a:rPr lang="zh-CN" altLang="en-US" dirty="0"/>
              <a:t>和调整，</a:t>
            </a:r>
            <a:r>
              <a:rPr lang="en-US" altLang="zh-CN" dirty="0"/>
              <a:t>BTP </a:t>
            </a:r>
            <a:r>
              <a:rPr lang="zh-CN" altLang="en-US" dirty="0"/>
              <a:t>平台可以进行相应的检查  避免攻击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权限部分   需要修改原有的验证机制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洪水攻击可以被卡控，如果进行多次</a:t>
            </a:r>
            <a:r>
              <a:rPr lang="en-US" altLang="zh-CN" dirty="0"/>
              <a:t>call </a:t>
            </a:r>
            <a:r>
              <a:rPr lang="en-US" altLang="zh-CN" dirty="0" err="1"/>
              <a:t>api</a:t>
            </a:r>
            <a:r>
              <a:rPr lang="zh-CN" altLang="en-US" dirty="0"/>
              <a:t>服务会被拒绝</a:t>
            </a:r>
            <a:r>
              <a:rPr lang="en-US" altLang="zh-CN" dirty="0"/>
              <a:t>,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CA356B-5896-E0FF-349D-998A5CC23DDA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1769065522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3.1</a:t>
            </a:r>
            <a:r>
              <a:rPr lang="zh-TW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系統內部架構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威胁建模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3D897A-6F6C-4665-3E84-02FAC830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" y="1405471"/>
            <a:ext cx="10651843" cy="45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3413"/>
      </p:ext>
    </p:extLst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3.2</a:t>
            </a:r>
            <a:r>
              <a:rPr lang="zh-TW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系統內部架構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威胁建模</a:t>
            </a:r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issue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F1215614-3DB1-F59C-E51E-1982FAD3039F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1236133"/>
          <a:ext cx="6036733" cy="348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733">
                  <a:extLst>
                    <a:ext uri="{9D8B030D-6E8A-4147-A177-3AD203B41FA5}">
                      <a16:colId xmlns:a16="http://schemas.microsoft.com/office/drawing/2014/main" val="2656467983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981404026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3044429447"/>
                    </a:ext>
                  </a:extLst>
                </a:gridCol>
              </a:tblGrid>
              <a:tr h="549122">
                <a:tc>
                  <a:txBody>
                    <a:bodyPr/>
                    <a:lstStyle/>
                    <a:p>
                      <a:r>
                        <a:rPr lang="zh-CN" altLang="en-US" dirty="0"/>
                        <a:t>威胁类别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3587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Denial Of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06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Elevation Of Privilege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0019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Disclosure </a:t>
                      </a:r>
                      <a:r>
                        <a:rPr lang="zh-CN" altLang="en-US" dirty="0"/>
                        <a:t>暴露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42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Repudiation </a:t>
                      </a:r>
                      <a:r>
                        <a:rPr lang="zh-CN" altLang="en-US" dirty="0"/>
                        <a:t>否定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9846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Spoofing </a:t>
                      </a:r>
                      <a:r>
                        <a:rPr lang="zh-CN" altLang="en-US" dirty="0"/>
                        <a:t>欺骗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7860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Tampering </a:t>
                      </a:r>
                      <a:r>
                        <a:rPr lang="zh-CN" altLang="en-US" dirty="0"/>
                        <a:t>篡改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85327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4345207-7BC0-010A-73AD-0D9E0153D9A0}"/>
              </a:ext>
            </a:extLst>
          </p:cNvPr>
          <p:cNvGraphicFramePr/>
          <p:nvPr/>
        </p:nvGraphicFramePr>
        <p:xfrm>
          <a:off x="7662334" y="971879"/>
          <a:ext cx="4123267" cy="348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7542846"/>
      </p:ext>
    </p:extLst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zh-TW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系統內部架構威胁建模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866F0-2410-64D6-EA4B-21AFDACF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43714"/>
            <a:ext cx="10346267" cy="46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"/>
      </p:ext>
    </p:extLst>
  </p:cSld>
  <p:clrMapOvr>
    <a:masterClrMapping/>
  </p:clrMapOvr>
  <p:transition spd="slow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zh-TW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系統內部架構威胁建模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D5C4E7-FB1A-FAA4-E7BB-ADB82A66E070}"/>
              </a:ext>
            </a:extLst>
          </p:cNvPr>
          <p:cNvSpPr txBox="1"/>
          <p:nvPr/>
        </p:nvSpPr>
        <p:spPr>
          <a:xfrm>
            <a:off x="704850" y="1257300"/>
            <a:ext cx="1079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和前两部分所遇到的威胁和调整方式完全一致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只是会有原件的差别已经做出调整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050182"/>
      </p:ext>
    </p:extLst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验证</a:t>
            </a:r>
            <a:endParaRPr lang="zh-TW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ED36BE-21C1-CA8A-D384-015ACF86ABD5}"/>
              </a:ext>
            </a:extLst>
          </p:cNvPr>
          <p:cNvSpPr txBox="1"/>
          <p:nvPr/>
        </p:nvSpPr>
        <p:spPr>
          <a:xfrm>
            <a:off x="1783821" y="911626"/>
            <a:ext cx="79078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Call</a:t>
            </a:r>
            <a:r>
              <a:rPr lang="zh-CN" altLang="en-US" dirty="0">
                <a:highlight>
                  <a:srgbClr val="00FF00"/>
                </a:highlight>
              </a:rPr>
              <a:t>外部系统，如果</a:t>
            </a:r>
            <a:r>
              <a:rPr lang="en-US" altLang="zh-CN" dirty="0">
                <a:highlight>
                  <a:srgbClr val="00FF00"/>
                </a:highlight>
              </a:rPr>
              <a:t>down</a:t>
            </a:r>
            <a:r>
              <a:rPr lang="zh-CN" altLang="en-US" dirty="0">
                <a:highlight>
                  <a:srgbClr val="00FF00"/>
                </a:highlight>
              </a:rPr>
              <a:t>调不影响我们系统的运行，有相应处理机制，现在的话如果是送</a:t>
            </a:r>
            <a:r>
              <a:rPr lang="en-US" altLang="zh-CN" dirty="0">
                <a:highlight>
                  <a:srgbClr val="00FF00"/>
                </a:highlight>
              </a:rPr>
              <a:t>PORTAL down</a:t>
            </a:r>
            <a:r>
              <a:rPr lang="zh-CN" altLang="en-US" dirty="0">
                <a:highlight>
                  <a:srgbClr val="00FF00"/>
                </a:highlight>
              </a:rPr>
              <a:t>掉会不送，走接下来的系统端签核流程，如果</a:t>
            </a:r>
            <a:r>
              <a:rPr lang="en-US" altLang="zh-CN" dirty="0">
                <a:highlight>
                  <a:srgbClr val="00FF00"/>
                </a:highlight>
              </a:rPr>
              <a:t>call </a:t>
            </a:r>
            <a:r>
              <a:rPr lang="zh-CN" altLang="en-US" dirty="0">
                <a:highlight>
                  <a:srgbClr val="00FF00"/>
                </a:highlight>
              </a:rPr>
              <a:t>其他 </a:t>
            </a:r>
            <a:r>
              <a:rPr lang="en-US" altLang="zh-CN" dirty="0">
                <a:highlight>
                  <a:srgbClr val="00FF00"/>
                </a:highlight>
              </a:rPr>
              <a:t>ERP </a:t>
            </a:r>
            <a:r>
              <a:rPr lang="zh-CN" altLang="en-US" dirty="0">
                <a:highlight>
                  <a:srgbClr val="00FF00"/>
                </a:highlight>
              </a:rPr>
              <a:t>系统有错误信息的话，会提示，然后产生重送机制。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泛洪攻击</a:t>
            </a:r>
            <a:r>
              <a:rPr lang="en-US" altLang="zh-CN" dirty="0">
                <a:highlight>
                  <a:srgbClr val="00FF00"/>
                </a:highlight>
              </a:rPr>
              <a:t>(</a:t>
            </a:r>
            <a:r>
              <a:rPr lang="zh-CN" altLang="en-US" dirty="0">
                <a:highlight>
                  <a:srgbClr val="00FF00"/>
                </a:highlight>
              </a:rPr>
              <a:t>多次</a:t>
            </a:r>
            <a:r>
              <a:rPr lang="en-US" altLang="zh-CN" dirty="0">
                <a:highlight>
                  <a:srgbClr val="00FF00"/>
                </a:highlight>
              </a:rPr>
              <a:t>call </a:t>
            </a:r>
            <a:r>
              <a:rPr lang="zh-CN" altLang="en-US" dirty="0">
                <a:highlight>
                  <a:srgbClr val="00FF00"/>
                </a:highlight>
              </a:rPr>
              <a:t>同样</a:t>
            </a:r>
            <a:r>
              <a:rPr lang="en-US" altLang="zh-CN" dirty="0">
                <a:highlight>
                  <a:srgbClr val="00FF00"/>
                </a:highlight>
              </a:rPr>
              <a:t>API </a:t>
            </a:r>
            <a:r>
              <a:rPr lang="zh-CN" altLang="en-US" dirty="0">
                <a:highlight>
                  <a:srgbClr val="00FF00"/>
                </a:highlight>
              </a:rPr>
              <a:t>，让</a:t>
            </a:r>
            <a:r>
              <a:rPr lang="en-US" altLang="zh-CN" dirty="0">
                <a:highlight>
                  <a:srgbClr val="00FF00"/>
                </a:highlight>
              </a:rPr>
              <a:t>CPU </a:t>
            </a:r>
            <a:r>
              <a:rPr lang="zh-CN" altLang="en-US" dirty="0">
                <a:highlight>
                  <a:srgbClr val="00FF00"/>
                </a:highlight>
              </a:rPr>
              <a:t>负载增大   网络负载增大</a:t>
            </a:r>
            <a:r>
              <a:rPr lang="en-US" altLang="zh-CN" dirty="0">
                <a:highlight>
                  <a:srgbClr val="00FF00"/>
                </a:highlight>
              </a:rPr>
              <a:t>) </a:t>
            </a:r>
            <a:r>
              <a:rPr lang="zh-CN" altLang="en-US" dirty="0">
                <a:highlight>
                  <a:srgbClr val="00FF00"/>
                </a:highlight>
              </a:rPr>
              <a:t>会拒绝访问服务。服务器返回</a:t>
            </a:r>
            <a:r>
              <a:rPr lang="en-US" altLang="zh-CN" dirty="0">
                <a:highlight>
                  <a:srgbClr val="00FF00"/>
                </a:highlight>
              </a:rPr>
              <a:t>500</a:t>
            </a: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查看</a:t>
            </a:r>
            <a:r>
              <a:rPr lang="en-US" altLang="zh-CN" dirty="0">
                <a:highlight>
                  <a:srgbClr val="00FF00"/>
                </a:highlight>
              </a:rPr>
              <a:t>log service </a:t>
            </a:r>
            <a:r>
              <a:rPr lang="zh-CN" altLang="en-US" dirty="0">
                <a:highlight>
                  <a:srgbClr val="00FF00"/>
                </a:highlight>
              </a:rPr>
              <a:t>可以通过</a:t>
            </a:r>
            <a:r>
              <a:rPr lang="en-US" altLang="zh-CN" dirty="0">
                <a:highlight>
                  <a:srgbClr val="00FF00"/>
                </a:highlight>
              </a:rPr>
              <a:t>log service </a:t>
            </a:r>
            <a:r>
              <a:rPr lang="zh-CN" altLang="en-US" dirty="0">
                <a:highlight>
                  <a:srgbClr val="00FF00"/>
                </a:highlight>
              </a:rPr>
              <a:t>来获取我们的</a:t>
            </a:r>
            <a:r>
              <a:rPr lang="en-US" altLang="zh-CN" dirty="0">
                <a:highlight>
                  <a:srgbClr val="00FF00"/>
                </a:highlight>
              </a:rPr>
              <a:t>server </a:t>
            </a:r>
            <a:r>
              <a:rPr lang="zh-CN" altLang="en-US" dirty="0">
                <a:highlight>
                  <a:srgbClr val="00FF00"/>
                </a:highlight>
              </a:rPr>
              <a:t>信息和各个对于的接口信息（包含名字，状态）通过</a:t>
            </a:r>
            <a:r>
              <a:rPr lang="en-US" altLang="zh-CN" dirty="0">
                <a:highlight>
                  <a:srgbClr val="00FF00"/>
                </a:highlight>
              </a:rPr>
              <a:t>AZURE AD </a:t>
            </a:r>
            <a:r>
              <a:rPr lang="zh-CN" altLang="en-US" dirty="0">
                <a:highlight>
                  <a:srgbClr val="00FF00"/>
                </a:highlight>
              </a:rPr>
              <a:t>查看用户登录情况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验证权限添加</a:t>
            </a:r>
            <a:r>
              <a:rPr lang="en-US" altLang="zh-CN" dirty="0">
                <a:highlight>
                  <a:srgbClr val="00FFFF"/>
                </a:highlight>
              </a:rPr>
              <a:t>Oauth2 </a:t>
            </a:r>
            <a:r>
              <a:rPr lang="zh-CN" altLang="en-US" dirty="0">
                <a:highlight>
                  <a:srgbClr val="00FFFF"/>
                </a:highlight>
              </a:rPr>
              <a:t>的账密验证之后，是否可以实现用户信息，将每个用户对于到自己的角色，并且将外部系统设置相应的角色，这样外部系统</a:t>
            </a:r>
            <a:r>
              <a:rPr lang="en-US" altLang="zh-CN" dirty="0">
                <a:highlight>
                  <a:srgbClr val="00FFFF"/>
                </a:highlight>
              </a:rPr>
              <a:t>call</a:t>
            </a:r>
            <a:r>
              <a:rPr lang="zh-CN" altLang="en-US" dirty="0">
                <a:highlight>
                  <a:srgbClr val="00FFFF"/>
                </a:highlight>
              </a:rPr>
              <a:t>的接口也会进行特殊的权限验证，从而进行管控</a:t>
            </a: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抓包模仿攻击，进行数据篡改，查看是否可以通过验证（抓包软件受限）</a:t>
            </a: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highlight>
                  <a:srgbClr val="00FFFF"/>
                </a:highlight>
              </a:rPr>
              <a:t>测试如果</a:t>
            </a:r>
            <a:r>
              <a:rPr lang="en-US" altLang="zh-CN" dirty="0">
                <a:highlight>
                  <a:srgbClr val="00FFFF"/>
                </a:highlight>
              </a:rPr>
              <a:t>CPU </a:t>
            </a:r>
            <a:r>
              <a:rPr lang="zh-CN" altLang="en-US" dirty="0">
                <a:highlight>
                  <a:srgbClr val="00FFFF"/>
                </a:highlight>
              </a:rPr>
              <a:t>访问率过高，相应的</a:t>
            </a:r>
            <a:r>
              <a:rPr lang="en-US" altLang="zh-CN" dirty="0">
                <a:highlight>
                  <a:srgbClr val="00FFFF"/>
                </a:highlight>
              </a:rPr>
              <a:t>server </a:t>
            </a:r>
            <a:r>
              <a:rPr lang="zh-CN" altLang="en-US" dirty="0">
                <a:highlight>
                  <a:srgbClr val="00FFFF"/>
                </a:highlight>
              </a:rPr>
              <a:t>会不会有相应的处理机制去开辟额外</a:t>
            </a:r>
            <a:r>
              <a:rPr lang="en-US" altLang="zh-CN" dirty="0">
                <a:highlight>
                  <a:srgbClr val="00FFFF"/>
                </a:highlight>
              </a:rPr>
              <a:t>server</a:t>
            </a:r>
            <a:r>
              <a:rPr lang="zh-CN" altLang="en-US" dirty="0">
                <a:highlight>
                  <a:srgbClr val="00FFFF"/>
                </a:highlight>
              </a:rPr>
              <a:t>，发现会添加额外空间，不会影响程序正常运行</a:t>
            </a: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US" altLang="zh-CN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472FFA-8EB9-51D1-E299-DBCAC66D02C7}"/>
              </a:ext>
            </a:extLst>
          </p:cNvPr>
          <p:cNvSpPr txBox="1"/>
          <p:nvPr/>
        </p:nvSpPr>
        <p:spPr>
          <a:xfrm>
            <a:off x="10024533" y="588461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待验证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已验证  并且</a:t>
            </a:r>
            <a:r>
              <a:rPr lang="en-US" altLang="zh-CN" dirty="0">
                <a:highlight>
                  <a:srgbClr val="00FF00"/>
                </a:highlight>
              </a:rPr>
              <a:t>OK</a:t>
            </a:r>
            <a:endParaRPr lang="zh-CN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092669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A2DD97-D5FA-1DA1-69C8-7F7D86DD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491" y="1600200"/>
            <a:ext cx="6034617" cy="452596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87FAC48-2340-D221-BE8A-FBE84C8E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>
                <a:solidFill>
                  <a:srgbClr val="00506E"/>
                </a:solidFill>
                <a:cs typeface="Calibri" panose="020F0502020204030204" pitchFamily="34" charset="0"/>
              </a:rPr>
              <a:t>S</a:t>
            </a:r>
            <a:r>
              <a:rPr lang="en-US" altLang="zh-CN" sz="4400">
                <a:solidFill>
                  <a:srgbClr val="00506E"/>
                </a:solidFill>
                <a:cs typeface="Calibri" panose="020F0502020204030204" pitchFamily="34" charset="0"/>
              </a:rPr>
              <a:t>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686060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TW" sz="3200" dirty="0">
                <a:solidFill>
                  <a:srgbClr val="00506E"/>
                </a:solidFill>
                <a:cs typeface="Calibri" panose="020F0502020204030204" pitchFamily="34" charset="0"/>
              </a:rPr>
              <a:t>Agenda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466C4807-A819-4D03-B02E-916F3EF1C479}"/>
              </a:ext>
            </a:extLst>
          </p:cNvPr>
          <p:cNvSpPr txBox="1"/>
          <p:nvPr/>
        </p:nvSpPr>
        <p:spPr>
          <a:xfrm>
            <a:off x="812800" y="1238270"/>
            <a:ext cx="3092513" cy="31371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威胁建模介绍</a:t>
            </a:r>
            <a:endParaRPr lang="en-US" altLang="zh-CN" sz="28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威胁建模方法</a:t>
            </a:r>
            <a:endParaRPr lang="en-US" altLang="zh-CN" sz="28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2800" b="0" i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威胁建模工具</a:t>
            </a:r>
            <a:endParaRPr lang="en-US" altLang="zh-TW" sz="2667" b="1" dirty="0">
              <a:solidFill>
                <a:srgbClr val="0067B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20613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1.1 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云地威胁建模流程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B5CBCA-D5E4-30B0-2ECA-FD362D5A7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57468"/>
              </p:ext>
            </p:extLst>
          </p:nvPr>
        </p:nvGraphicFramePr>
        <p:xfrm>
          <a:off x="430580" y="1756987"/>
          <a:ext cx="6662949" cy="4356913"/>
        </p:xfrm>
        <a:graphic>
          <a:graphicData uri="http://schemas.openxmlformats.org/drawingml/2006/table">
            <a:tbl>
              <a:tblPr/>
              <a:tblGrid>
                <a:gridCol w="1090796">
                  <a:extLst>
                    <a:ext uri="{9D8B030D-6E8A-4147-A177-3AD203B41FA5}">
                      <a16:colId xmlns:a16="http://schemas.microsoft.com/office/drawing/2014/main" val="2715269266"/>
                    </a:ext>
                  </a:extLst>
                </a:gridCol>
                <a:gridCol w="1381675">
                  <a:extLst>
                    <a:ext uri="{9D8B030D-6E8A-4147-A177-3AD203B41FA5}">
                      <a16:colId xmlns:a16="http://schemas.microsoft.com/office/drawing/2014/main" val="1137253283"/>
                    </a:ext>
                  </a:extLst>
                </a:gridCol>
                <a:gridCol w="2638767">
                  <a:extLst>
                    <a:ext uri="{9D8B030D-6E8A-4147-A177-3AD203B41FA5}">
                      <a16:colId xmlns:a16="http://schemas.microsoft.com/office/drawing/2014/main" val="76145798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850384199"/>
                    </a:ext>
                  </a:extLst>
                </a:gridCol>
              </a:tblGrid>
              <a:tr h="2908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400" b="1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procedure</a:t>
                      </a:r>
                      <a:endParaRPr lang="en-GB" sz="1400" b="1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3113" marR="83113" marT="41557" marB="41557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49053"/>
                  </a:ext>
                </a:extLst>
              </a:tr>
              <a:tr h="9696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Capture all requirements for your system and create a data-flow diagram.​</a:t>
                      </a:r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06337"/>
                  </a:ext>
                </a:extLst>
              </a:tr>
              <a:tr h="11514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Break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Apply a threat-modelling framework to the data-flow diagram and find potential security issues.​</a:t>
                      </a:r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DOWN</a:t>
                      </a:r>
                    </a:p>
                    <a:p>
                      <a:pPr algn="l" fontAlgn="base"/>
                      <a:endParaRPr lang="en-US" sz="1400" b="1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5962"/>
                  </a:ext>
                </a:extLst>
              </a:tr>
              <a:tr h="9696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Decide how to approach each issue with the right combination of security controls.​</a:t>
                      </a:r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850171"/>
                  </a:ext>
                </a:extLst>
              </a:tr>
              <a:tr h="9696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0" i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requirements are met, issues are found, and security controls are implemented.​</a:t>
                      </a:r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pPr algn="l" fontAlgn="base"/>
                      <a:endParaRPr lang="en-US" sz="1600" b="0" i="0" dirty="0">
                        <a:solidFill>
                          <a:srgbClr val="565151"/>
                        </a:solidFill>
                        <a:effectLst/>
                      </a:endParaRPr>
                    </a:p>
                  </a:txBody>
                  <a:tcPr marL="83113" marR="83113" marT="41557" marB="41557" anchor="ctr">
                    <a:lnL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41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38831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Threat Modeling Phases.">
            <a:extLst>
              <a:ext uri="{FF2B5EF4-FFF2-40B4-BE49-F238E27FC236}">
                <a16:creationId xmlns:a16="http://schemas.microsoft.com/office/drawing/2014/main" id="{A96E6BA8-862A-7DF9-EA9A-E3AC609B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77" y="2160598"/>
            <a:ext cx="4877923" cy="32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59662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1.2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</a:t>
            </a:r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Design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B3B593-A2B5-DED7-67E4-21E29DD9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17020"/>
            <a:ext cx="1018364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96009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</a:t>
            </a:r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issue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98BCAD-175E-7E4D-3120-AB49F8EE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5" y="1180035"/>
            <a:ext cx="7701103" cy="52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3782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1.3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</a:t>
            </a:r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issue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39E430F5-C6ED-5FF6-F7DA-9D5E9D067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34682"/>
              </p:ext>
            </p:extLst>
          </p:nvPr>
        </p:nvGraphicFramePr>
        <p:xfrm>
          <a:off x="728133" y="1109133"/>
          <a:ext cx="6045200" cy="348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656467983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981404026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3044429447"/>
                    </a:ext>
                  </a:extLst>
                </a:gridCol>
              </a:tblGrid>
              <a:tr h="549122">
                <a:tc>
                  <a:txBody>
                    <a:bodyPr/>
                    <a:lstStyle/>
                    <a:p>
                      <a:r>
                        <a:rPr lang="zh-CN" altLang="en-US" dirty="0"/>
                        <a:t>威胁类别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3587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Denial Of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06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Elevation Of Privilege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0019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Disclosure </a:t>
                      </a:r>
                      <a:r>
                        <a:rPr lang="zh-CN" altLang="en-US" dirty="0"/>
                        <a:t>暴露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42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Repudiation </a:t>
                      </a:r>
                      <a:r>
                        <a:rPr lang="zh-CN" altLang="en-US" dirty="0"/>
                        <a:t>否定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9846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Spoofing </a:t>
                      </a:r>
                      <a:r>
                        <a:rPr lang="zh-CN" altLang="en-US" dirty="0"/>
                        <a:t>欺骗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7860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en-US" altLang="zh-CN" dirty="0"/>
                        <a:t>Tampering </a:t>
                      </a:r>
                      <a:r>
                        <a:rPr lang="zh-CN" altLang="en-US" dirty="0"/>
                        <a:t>篡改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85327"/>
                  </a:ext>
                </a:extLst>
              </a:tr>
            </a:tbl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8524F99-B667-2BA3-7AE9-08F21BA4D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004866"/>
              </p:ext>
            </p:extLst>
          </p:nvPr>
        </p:nvGraphicFramePr>
        <p:xfrm>
          <a:off x="7128933" y="997278"/>
          <a:ext cx="3666067" cy="327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4659977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1.4</a:t>
            </a:r>
            <a:r>
              <a:rPr lang="zh-CN" altLang="en-US" sz="3200" dirty="0">
                <a:solidFill>
                  <a:srgbClr val="00506E"/>
                </a:solidFill>
                <a:cs typeface="Calibri" panose="020F0502020204030204" pitchFamily="34" charset="0"/>
              </a:rPr>
              <a:t>云地串接威胁建模调整修复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1E92C-7DC8-12B8-9953-65760462EE6C}"/>
              </a:ext>
            </a:extLst>
          </p:cNvPr>
          <p:cNvSpPr txBox="1"/>
          <p:nvPr/>
        </p:nvSpPr>
        <p:spPr>
          <a:xfrm>
            <a:off x="704850" y="1257300"/>
            <a:ext cx="107918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1.4.1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Denial Of Service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3200" dirty="0"/>
              <a:t>威胁：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dirty="0">
                <a:highlight>
                  <a:srgbClr val="00FF00"/>
                </a:highlight>
              </a:rPr>
              <a:t>Cloud Connectors</a:t>
            </a:r>
            <a:r>
              <a:rPr lang="zh-CN" altLang="en-US" dirty="0">
                <a:highlight>
                  <a:srgbClr val="00FF00"/>
                </a:highlight>
              </a:rPr>
              <a:t> 和各个 </a:t>
            </a:r>
            <a:r>
              <a:rPr lang="en-US" altLang="zh-CN" dirty="0">
                <a:highlight>
                  <a:srgbClr val="00FF00"/>
                </a:highlight>
              </a:rPr>
              <a:t>service down</a:t>
            </a:r>
            <a:r>
              <a:rPr lang="zh-CN" altLang="en-US" dirty="0">
                <a:highlight>
                  <a:srgbClr val="00FF00"/>
                </a:highlight>
              </a:rPr>
              <a:t>掉影响系统得可用性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和外部系统</a:t>
            </a:r>
            <a:r>
              <a:rPr lang="en-US" altLang="zh-CN" dirty="0">
                <a:highlight>
                  <a:srgbClr val="00FF00"/>
                </a:highlight>
              </a:rPr>
              <a:t>(sap tiptop portal)</a:t>
            </a:r>
            <a:r>
              <a:rPr lang="zh-CN" altLang="en-US" dirty="0">
                <a:highlight>
                  <a:srgbClr val="00FF00"/>
                </a:highlight>
              </a:rPr>
              <a:t>的连接，外部系统</a:t>
            </a:r>
            <a:r>
              <a:rPr lang="en-US" altLang="zh-CN" dirty="0">
                <a:highlight>
                  <a:srgbClr val="00FF00"/>
                </a:highlight>
              </a:rPr>
              <a:t>down </a:t>
            </a:r>
            <a:r>
              <a:rPr lang="zh-CN" altLang="en-US" dirty="0">
                <a:highlight>
                  <a:srgbClr val="00FF00"/>
                </a:highlight>
              </a:rPr>
              <a:t>掉会影响系统得可用性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各个</a:t>
            </a:r>
            <a:r>
              <a:rPr lang="en-US" altLang="zh-CN" dirty="0">
                <a:highlight>
                  <a:srgbClr val="00FF00"/>
                </a:highlight>
              </a:rPr>
              <a:t>service </a:t>
            </a:r>
            <a:r>
              <a:rPr lang="zh-CN" altLang="en-US" dirty="0">
                <a:highlight>
                  <a:srgbClr val="00FF00"/>
                </a:highlight>
              </a:rPr>
              <a:t>有没有相应的措施应对系统资源消耗，程序死锁的问题</a:t>
            </a:r>
            <a:endParaRPr lang="en-US" altLang="zh-CN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00FF00"/>
                </a:highlight>
              </a:rPr>
              <a:t>外部代理会中断在任何方向上跨越信任边界的数据流。</a:t>
            </a:r>
            <a:endParaRPr lang="en-US" altLang="zh-CN" dirty="0">
              <a:highlight>
                <a:srgbClr val="00FF00"/>
              </a:highlight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调整：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dirty="0"/>
              <a:t>不直接</a:t>
            </a:r>
            <a:r>
              <a:rPr lang="en-US" altLang="zh-CN" dirty="0"/>
              <a:t>call  </a:t>
            </a:r>
            <a:r>
              <a:rPr lang="zh-CN" altLang="en-US" dirty="0"/>
              <a:t>通过包装</a:t>
            </a:r>
            <a:r>
              <a:rPr lang="en-US" altLang="zh-CN" dirty="0"/>
              <a:t>API </a:t>
            </a:r>
            <a:r>
              <a:rPr lang="zh-CN" altLang="en-US" dirty="0"/>
              <a:t>来</a:t>
            </a:r>
            <a:r>
              <a:rPr lang="en-US" altLang="zh-CN" dirty="0"/>
              <a:t>call   </a:t>
            </a:r>
            <a:r>
              <a:rPr lang="zh-CN" altLang="en-US" dirty="0"/>
              <a:t>传回错误信息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Portal </a:t>
            </a:r>
            <a:r>
              <a:rPr lang="zh-CN" altLang="en-US" dirty="0"/>
              <a:t>端会通过中间类 </a:t>
            </a:r>
            <a:r>
              <a:rPr lang="en-US" altLang="zh-CN" dirty="0"/>
              <a:t>check </a:t>
            </a:r>
            <a:r>
              <a:rPr lang="zh-CN" altLang="en-US" dirty="0"/>
              <a:t>回传的</a:t>
            </a:r>
            <a:r>
              <a:rPr lang="en-US" altLang="zh-CN" dirty="0"/>
              <a:t>code </a:t>
            </a:r>
            <a:r>
              <a:rPr lang="zh-CN" altLang="en-US" dirty="0"/>
              <a:t>如果不符合则不送，</a:t>
            </a:r>
            <a:r>
              <a:rPr lang="en-US" altLang="zh-CN" dirty="0"/>
              <a:t>ERP </a:t>
            </a:r>
            <a:r>
              <a:rPr lang="zh-CN" altLang="en-US" dirty="0"/>
              <a:t>系统</a:t>
            </a:r>
            <a:r>
              <a:rPr lang="en-US" altLang="zh-CN" dirty="0"/>
              <a:t>workflow</a:t>
            </a:r>
            <a:r>
              <a:rPr lang="zh-CN" altLang="en-US" dirty="0"/>
              <a:t>有做相应的</a:t>
            </a:r>
            <a:r>
              <a:rPr lang="en-US" altLang="zh-CN" dirty="0"/>
              <a:t>check </a:t>
            </a:r>
            <a:r>
              <a:rPr lang="zh-CN" altLang="en-US" dirty="0"/>
              <a:t>系统是否成功</a:t>
            </a:r>
            <a:r>
              <a:rPr lang="en-US" altLang="zh-CN" dirty="0"/>
              <a:t>call </a:t>
            </a:r>
            <a:r>
              <a:rPr lang="zh-CN" altLang="en-US" dirty="0"/>
              <a:t>成功选择重送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询问顾问</a:t>
            </a:r>
            <a:r>
              <a:rPr lang="en-US" altLang="zh-CN" dirty="0"/>
              <a:t>/</a:t>
            </a:r>
            <a:r>
              <a:rPr lang="zh-CN" altLang="en-US" dirty="0"/>
              <a:t>查资料了解一下（之前有类似情况，往</a:t>
            </a:r>
            <a:r>
              <a:rPr lang="en-US" altLang="zh-CN" dirty="0"/>
              <a:t>portal</a:t>
            </a:r>
            <a:r>
              <a:rPr lang="zh-CN" altLang="en-US" dirty="0"/>
              <a:t>端送文件，线程数量过多报错</a:t>
            </a:r>
            <a:r>
              <a:rPr lang="en-US" altLang="zh-CN" dirty="0"/>
              <a:t> </a:t>
            </a:r>
            <a:r>
              <a:rPr lang="zh-CN" altLang="en-US" dirty="0"/>
              <a:t>，后续有规定线程池数量来做限制，如果太多则需等待较长时间），然后各个</a:t>
            </a:r>
            <a:r>
              <a:rPr lang="en-US" altLang="zh-CN" dirty="0"/>
              <a:t>service </a:t>
            </a:r>
            <a:r>
              <a:rPr lang="zh-CN" altLang="en-US" dirty="0"/>
              <a:t>可以预设空间，如果本台</a:t>
            </a:r>
            <a:r>
              <a:rPr lang="en-US" altLang="zh-CN" dirty="0"/>
              <a:t>service </a:t>
            </a:r>
            <a:r>
              <a:rPr lang="zh-CN" altLang="en-US" dirty="0"/>
              <a:t>承载量过多会再启用其他的一起。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有开通防火墙和通过</a:t>
            </a:r>
            <a:r>
              <a:rPr lang="en-US" altLang="zh-CN" dirty="0"/>
              <a:t>https </a:t>
            </a:r>
            <a:r>
              <a:rPr lang="zh-CN" altLang="en-US" dirty="0"/>
              <a:t>协议来传输数据流。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2E475C-EC57-F365-42C5-0434E94E9CCB}"/>
              </a:ext>
            </a:extLst>
          </p:cNvPr>
          <p:cNvSpPr txBox="1"/>
          <p:nvPr/>
        </p:nvSpPr>
        <p:spPr>
          <a:xfrm>
            <a:off x="8824912" y="1159934"/>
            <a:ext cx="18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待调整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zh-CN" altLang="en-US" dirty="0">
                <a:highlight>
                  <a:srgbClr val="00FF00"/>
                </a:highlight>
              </a:rPr>
              <a:t>已调整</a:t>
            </a:r>
          </a:p>
        </p:txBody>
      </p:sp>
    </p:spTree>
    <p:extLst>
      <p:ext uri="{BB962C8B-B14F-4D97-AF65-F5344CB8AC3E}">
        <p14:creationId xmlns:p14="http://schemas.microsoft.com/office/powerpoint/2010/main" val="2716448937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2346</Words>
  <Application>Microsoft Office PowerPoint</Application>
  <PresentationFormat>宽屏</PresentationFormat>
  <Paragraphs>378</Paragraphs>
  <Slides>26</Slides>
  <Notes>23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Inter</vt:lpstr>
      <vt:lpstr>微軟正黑體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Summary</vt:lpstr>
      <vt:lpstr>Summary</vt:lpstr>
      <vt:lpstr>Agenda</vt:lpstr>
      <vt:lpstr>1.1 云地威胁建模流程</vt:lpstr>
      <vt:lpstr>1.2云地串接威胁建模Design</vt:lpstr>
      <vt:lpstr>1.3云地串接威胁建模issue </vt:lpstr>
      <vt:lpstr>1.3云地串接威胁建模issue </vt:lpstr>
      <vt:lpstr>1.4云地串接威胁建模调整修复</vt:lpstr>
      <vt:lpstr>1.4云地串接威胁建模调整修复</vt:lpstr>
      <vt:lpstr>1.4云地串接威胁建模调整修复</vt:lpstr>
      <vt:lpstr>1.4云地串接威胁建模调整修复</vt:lpstr>
      <vt:lpstr>1.4云地串接威胁建模调整修复</vt:lpstr>
      <vt:lpstr>1.4云地串接威胁建模调整修复</vt:lpstr>
      <vt:lpstr>2.1 第三方服務威胁建模</vt:lpstr>
      <vt:lpstr>2.2 第三方服務威胁建模issue</vt:lpstr>
      <vt:lpstr>2.3第三方服務威胁建模调整修复</vt:lpstr>
      <vt:lpstr>2.3第三方服務威胁建模调整修复</vt:lpstr>
      <vt:lpstr>2.3第三方服務威胁建模调整修复</vt:lpstr>
      <vt:lpstr>2.3第三方服務威胁建模调整修复</vt:lpstr>
      <vt:lpstr>2.3第三方服務威胁建模调整修复</vt:lpstr>
      <vt:lpstr>3.1系統內部架構威胁建模</vt:lpstr>
      <vt:lpstr>3.2系統內部架構威胁建模issue</vt:lpstr>
      <vt:lpstr>系統內部架構威胁建模</vt:lpstr>
      <vt:lpstr>系統內部架構威胁建模</vt:lpstr>
      <vt:lpstr>验证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Xiaokang Bai/WZS/Wistron</dc:creator>
  <cp:lastModifiedBy>Xiaokang Bai/WZS/Wistron</cp:lastModifiedBy>
  <cp:revision>180</cp:revision>
  <dcterms:created xsi:type="dcterms:W3CDTF">2023-10-17T08:58:05Z</dcterms:created>
  <dcterms:modified xsi:type="dcterms:W3CDTF">2023-12-06T02:02:14Z</dcterms:modified>
</cp:coreProperties>
</file>