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</p:sldMasterIdLst>
  <p:notesMasterIdLst>
    <p:notesMasterId r:id="rId10"/>
  </p:notesMasterIdLst>
  <p:handoutMasterIdLst>
    <p:handoutMasterId r:id="rId76"/>
  </p:handoutMasterIdLst>
  <p:sldIdLst>
    <p:sldId id="428" r:id="rId8"/>
    <p:sldId id="801" r:id="rId9"/>
    <p:sldId id="769" r:id="rId11"/>
    <p:sldId id="770" r:id="rId12"/>
    <p:sldId id="771" r:id="rId13"/>
    <p:sldId id="772" r:id="rId14"/>
    <p:sldId id="760" r:id="rId15"/>
    <p:sldId id="761" r:id="rId16"/>
    <p:sldId id="762" r:id="rId17"/>
    <p:sldId id="763" r:id="rId18"/>
    <p:sldId id="764" r:id="rId19"/>
    <p:sldId id="765" r:id="rId20"/>
    <p:sldId id="766" r:id="rId21"/>
    <p:sldId id="767" r:id="rId22"/>
    <p:sldId id="837" r:id="rId23"/>
    <p:sldId id="743" r:id="rId24"/>
    <p:sldId id="855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4" r:id="rId35"/>
    <p:sldId id="755" r:id="rId36"/>
    <p:sldId id="756" r:id="rId37"/>
    <p:sldId id="757" r:id="rId38"/>
    <p:sldId id="871" r:id="rId39"/>
    <p:sldId id="872" r:id="rId40"/>
    <p:sldId id="873" r:id="rId41"/>
    <p:sldId id="891" r:id="rId42"/>
    <p:sldId id="892" r:id="rId43"/>
    <p:sldId id="893" r:id="rId44"/>
    <p:sldId id="894" r:id="rId45"/>
    <p:sldId id="874" r:id="rId46"/>
    <p:sldId id="895" r:id="rId47"/>
    <p:sldId id="890" r:id="rId48"/>
    <p:sldId id="897" r:id="rId49"/>
    <p:sldId id="899" r:id="rId50"/>
    <p:sldId id="878" r:id="rId51"/>
    <p:sldId id="879" r:id="rId52"/>
    <p:sldId id="880" r:id="rId53"/>
    <p:sldId id="888" r:id="rId54"/>
    <p:sldId id="889" r:id="rId55"/>
    <p:sldId id="900" r:id="rId56"/>
    <p:sldId id="909" r:id="rId57"/>
    <p:sldId id="906" r:id="rId58"/>
    <p:sldId id="907" r:id="rId59"/>
    <p:sldId id="908" r:id="rId60"/>
    <p:sldId id="913" r:id="rId61"/>
    <p:sldId id="914" r:id="rId62"/>
    <p:sldId id="916" r:id="rId63"/>
    <p:sldId id="917" r:id="rId64"/>
    <p:sldId id="918" r:id="rId65"/>
    <p:sldId id="920" r:id="rId66"/>
    <p:sldId id="922" r:id="rId67"/>
    <p:sldId id="932" r:id="rId68"/>
    <p:sldId id="931" r:id="rId69"/>
    <p:sldId id="930" r:id="rId70"/>
    <p:sldId id="923" r:id="rId71"/>
    <p:sldId id="934" r:id="rId72"/>
    <p:sldId id="935" r:id="rId73"/>
    <p:sldId id="943" r:id="rId74"/>
    <p:sldId id="921" r:id="rId75"/>
  </p:sldIdLst>
  <p:sldSz cx="23039705" cy="12960350"/>
  <p:notesSz cx="6858000" cy="9144000"/>
  <p:defaultTextStyle>
    <a:defPPr>
      <a:defRPr lang="zh-CN"/>
    </a:defPPr>
    <a:lvl1pPr marL="0" lvl="0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863600" lvl="1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1727200" lvl="2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2592705" lvl="3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3456305" lvl="4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172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4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2BABB"/>
    <a:srgbClr val="FAFAFA"/>
    <a:srgbClr val="073146"/>
    <a:srgbClr val="164EA3"/>
    <a:srgbClr val="6ABCF3"/>
    <a:srgbClr val="218DD6"/>
    <a:srgbClr val="67D6D6"/>
    <a:srgbClr val="113A78"/>
    <a:srgbClr val="535353"/>
    <a:srgbClr val="167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7"/>
    <p:restoredTop sz="87151"/>
  </p:normalViewPr>
  <p:slideViewPr>
    <p:cSldViewPr snapToGrid="0" snapToObjects="1" showGuides="1">
      <p:cViewPr varScale="1">
        <p:scale>
          <a:sx n="60" d="100"/>
          <a:sy n="60" d="100"/>
        </p:scale>
        <p:origin x="78" y="108"/>
      </p:cViewPr>
      <p:guideLst>
        <p:guide orient="horz" pos="1635"/>
        <p:guide pos="7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151A0D3B-0248-4B6C-8085-5E5AF82F92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9C058687-560A-4C8D-A548-966B758F637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EC5FEDB7-1798-0D4C-8BFB-8336EFCEE619}" type="datetimeFigureOut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38A9CCEF-547B-9B41-9BB2-359E08AC855D}" type="slidenum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7" name="分类页面" hidden="1"/>
          <p:cNvSpPr txBox="1"/>
          <p:nvPr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6148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6149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150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6151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595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14340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14341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342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4343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595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3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15364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15365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366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5367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68" name="任意多边形 17"/>
          <p:cNvSpPr/>
          <p:nvPr userDrawn="1"/>
        </p:nvSpPr>
        <p:spPr>
          <a:xfrm>
            <a:off x="0" y="2862263"/>
            <a:ext cx="5526088" cy="7939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6646" y="0"/>
              </a:cxn>
              <a:cxn ang="0">
                <a:pos x="2230692" y="7939694"/>
              </a:cxn>
              <a:cxn ang="0">
                <a:pos x="0" y="7939694"/>
              </a:cxn>
            </a:cxnLst>
            <a:pathLst>
              <a:path w="5526646" h="7939694">
                <a:moveTo>
                  <a:pt x="0" y="0"/>
                </a:moveTo>
                <a:lnTo>
                  <a:pt x="5526646" y="0"/>
                </a:lnTo>
                <a:lnTo>
                  <a:pt x="2230692" y="7939694"/>
                </a:lnTo>
                <a:lnTo>
                  <a:pt x="0" y="7939694"/>
                </a:lnTo>
                <a:close/>
              </a:path>
            </a:pathLst>
          </a:custGeom>
          <a:noFill/>
          <a:ln w="50800" cap="flat" cmpd="sng">
            <a:solidFill>
              <a:srgbClr val="02BABB">
                <a:alpha val="89998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9" name="任意多边形 15"/>
          <p:cNvSpPr/>
          <p:nvPr userDrawn="1"/>
        </p:nvSpPr>
        <p:spPr>
          <a:xfrm>
            <a:off x="0" y="2400300"/>
            <a:ext cx="5064125" cy="7939088"/>
          </a:xfrm>
          <a:custGeom>
            <a:avLst/>
            <a:gdLst>
              <a:gd name="txL" fmla="*/ 0 w 5063600"/>
              <a:gd name="txT" fmla="*/ 0 h 7939694"/>
              <a:gd name="txR" fmla="*/ 5063600 w 5063600"/>
              <a:gd name="txB" fmla="*/ 7939694 h 7939694"/>
            </a:gdLst>
            <a:ahLst/>
            <a:cxnLst>
              <a:cxn ang="0">
                <a:pos x="0" y="0"/>
              </a:cxn>
              <a:cxn ang="0">
                <a:pos x="5063600" y="0"/>
              </a:cxn>
              <a:cxn ang="0">
                <a:pos x="1767646" y="7939694"/>
              </a:cxn>
              <a:cxn ang="0">
                <a:pos x="0" y="7939694"/>
              </a:cxn>
            </a:cxnLst>
            <a:rect l="txL" t="txT" r="txR" b="txB"/>
            <a:pathLst>
              <a:path w="5063600" h="7939694">
                <a:moveTo>
                  <a:pt x="0" y="0"/>
                </a:moveTo>
                <a:lnTo>
                  <a:pt x="5063600" y="0"/>
                </a:lnTo>
                <a:lnTo>
                  <a:pt x="1767646" y="7939694"/>
                </a:lnTo>
                <a:lnTo>
                  <a:pt x="0" y="7939694"/>
                </a:lnTo>
                <a:close/>
              </a:path>
            </a:pathLst>
          </a:custGeom>
          <a:solidFill>
            <a:srgbClr val="02BABB"/>
          </a:solidFill>
          <a:ln w="50800">
            <a:noFill/>
          </a:ln>
        </p:spPr>
        <p:txBody>
          <a:bodyPr wrap="square" lIns="67471" tIns="67471" rIns="67471" bIns="67471" anchor="ctr" anchorCtr="0"/>
          <a:p>
            <a:pPr lvl="0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zh-CN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976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17412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17413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414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7415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595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18436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18437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438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8439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440" name="任意多边形 17"/>
          <p:cNvSpPr/>
          <p:nvPr userDrawn="1"/>
        </p:nvSpPr>
        <p:spPr>
          <a:xfrm>
            <a:off x="0" y="2862263"/>
            <a:ext cx="5526088" cy="7939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6646" y="0"/>
              </a:cxn>
              <a:cxn ang="0">
                <a:pos x="2230692" y="7939694"/>
              </a:cxn>
              <a:cxn ang="0">
                <a:pos x="0" y="7939694"/>
              </a:cxn>
            </a:cxnLst>
            <a:pathLst>
              <a:path w="5526646" h="7939694">
                <a:moveTo>
                  <a:pt x="0" y="0"/>
                </a:moveTo>
                <a:lnTo>
                  <a:pt x="5526646" y="0"/>
                </a:lnTo>
                <a:lnTo>
                  <a:pt x="2230692" y="7939694"/>
                </a:lnTo>
                <a:lnTo>
                  <a:pt x="0" y="7939694"/>
                </a:lnTo>
                <a:close/>
              </a:path>
            </a:pathLst>
          </a:custGeom>
          <a:noFill/>
          <a:ln w="50800" cap="flat" cmpd="sng">
            <a:solidFill>
              <a:srgbClr val="02BABB">
                <a:alpha val="89998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1" name="任意多边形 15"/>
          <p:cNvSpPr/>
          <p:nvPr userDrawn="1"/>
        </p:nvSpPr>
        <p:spPr>
          <a:xfrm>
            <a:off x="0" y="2400300"/>
            <a:ext cx="5064125" cy="7939088"/>
          </a:xfrm>
          <a:custGeom>
            <a:avLst/>
            <a:gdLst>
              <a:gd name="txL" fmla="*/ 0 w 5063600"/>
              <a:gd name="txT" fmla="*/ 0 h 7939694"/>
              <a:gd name="txR" fmla="*/ 5063600 w 5063600"/>
              <a:gd name="txB" fmla="*/ 7939694 h 7939694"/>
            </a:gdLst>
            <a:ahLst/>
            <a:cxnLst>
              <a:cxn ang="0">
                <a:pos x="0" y="0"/>
              </a:cxn>
              <a:cxn ang="0">
                <a:pos x="5063600" y="0"/>
              </a:cxn>
              <a:cxn ang="0">
                <a:pos x="1767646" y="7939694"/>
              </a:cxn>
              <a:cxn ang="0">
                <a:pos x="0" y="7939694"/>
              </a:cxn>
            </a:cxnLst>
            <a:rect l="txL" t="txT" r="txR" b="txB"/>
            <a:pathLst>
              <a:path w="5063600" h="7939694">
                <a:moveTo>
                  <a:pt x="0" y="0"/>
                </a:moveTo>
                <a:lnTo>
                  <a:pt x="5063600" y="0"/>
                </a:lnTo>
                <a:lnTo>
                  <a:pt x="1767646" y="7939694"/>
                </a:lnTo>
                <a:lnTo>
                  <a:pt x="0" y="7939694"/>
                </a:lnTo>
                <a:close/>
              </a:path>
            </a:pathLst>
          </a:custGeom>
          <a:solidFill>
            <a:srgbClr val="02BABB"/>
          </a:solidFill>
          <a:ln w="50800">
            <a:noFill/>
          </a:ln>
        </p:spPr>
        <p:txBody>
          <a:bodyPr wrap="square" lIns="67471" tIns="67471" rIns="67471" bIns="67471" anchor="ctr" anchorCtr="0"/>
          <a:p>
            <a:pPr lvl="0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zh-CN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976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7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6148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6149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150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6151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595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7172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7173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174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175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76" name="任意多边形 17"/>
          <p:cNvSpPr/>
          <p:nvPr userDrawn="1"/>
        </p:nvSpPr>
        <p:spPr>
          <a:xfrm>
            <a:off x="0" y="2862263"/>
            <a:ext cx="5526088" cy="7939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6646" y="0"/>
              </a:cxn>
              <a:cxn ang="0">
                <a:pos x="2230692" y="7939694"/>
              </a:cxn>
              <a:cxn ang="0">
                <a:pos x="0" y="7939694"/>
              </a:cxn>
            </a:cxnLst>
            <a:pathLst>
              <a:path w="5526646" h="7939694">
                <a:moveTo>
                  <a:pt x="0" y="0"/>
                </a:moveTo>
                <a:lnTo>
                  <a:pt x="5526646" y="0"/>
                </a:lnTo>
                <a:lnTo>
                  <a:pt x="2230692" y="7939694"/>
                </a:lnTo>
                <a:lnTo>
                  <a:pt x="0" y="7939694"/>
                </a:lnTo>
                <a:close/>
              </a:path>
            </a:pathLst>
          </a:custGeom>
          <a:noFill/>
          <a:ln w="50800" cap="flat" cmpd="sng">
            <a:solidFill>
              <a:srgbClr val="02BABB">
                <a:alpha val="89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7" name="任意多边形 15"/>
          <p:cNvSpPr/>
          <p:nvPr userDrawn="1"/>
        </p:nvSpPr>
        <p:spPr>
          <a:xfrm>
            <a:off x="0" y="2400300"/>
            <a:ext cx="5064125" cy="7939088"/>
          </a:xfrm>
          <a:custGeom>
            <a:avLst/>
            <a:gdLst>
              <a:gd name="txL" fmla="*/ 0 w 5063600"/>
              <a:gd name="txT" fmla="*/ 0 h 7939694"/>
              <a:gd name="txR" fmla="*/ 5063600 w 5063600"/>
              <a:gd name="txB" fmla="*/ 7939694 h 7939694"/>
            </a:gdLst>
            <a:ahLst/>
            <a:cxnLst>
              <a:cxn ang="0">
                <a:pos x="0" y="0"/>
              </a:cxn>
              <a:cxn ang="0">
                <a:pos x="5063600" y="0"/>
              </a:cxn>
              <a:cxn ang="0">
                <a:pos x="1767646" y="7939694"/>
              </a:cxn>
              <a:cxn ang="0">
                <a:pos x="0" y="7939694"/>
              </a:cxn>
            </a:cxnLst>
            <a:rect l="txL" t="txT" r="txR" b="txB"/>
            <a:pathLst>
              <a:path w="5063600" h="7939694">
                <a:moveTo>
                  <a:pt x="0" y="0"/>
                </a:moveTo>
                <a:lnTo>
                  <a:pt x="5063600" y="0"/>
                </a:lnTo>
                <a:lnTo>
                  <a:pt x="1767646" y="7939694"/>
                </a:lnTo>
                <a:lnTo>
                  <a:pt x="0" y="7939694"/>
                </a:lnTo>
                <a:close/>
              </a:path>
            </a:pathLst>
          </a:custGeom>
          <a:solidFill>
            <a:srgbClr val="02BABB"/>
          </a:solidFill>
          <a:ln w="50800">
            <a:noFill/>
          </a:ln>
        </p:spPr>
        <p:txBody>
          <a:bodyPr wrap="square" lIns="67471" tIns="67471" rIns="67471" bIns="67471" anchor="ctr" anchorCtr="0"/>
          <a:p>
            <a:pPr lvl="0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zh-CN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976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8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7172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7173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174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175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76" name="任意多边形 17"/>
          <p:cNvSpPr/>
          <p:nvPr userDrawn="1"/>
        </p:nvSpPr>
        <p:spPr>
          <a:xfrm>
            <a:off x="0" y="2862263"/>
            <a:ext cx="5526088" cy="7939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6646" y="0"/>
              </a:cxn>
              <a:cxn ang="0">
                <a:pos x="2230692" y="7939694"/>
              </a:cxn>
              <a:cxn ang="0">
                <a:pos x="0" y="7939694"/>
              </a:cxn>
            </a:cxnLst>
            <a:pathLst>
              <a:path w="5526646" h="7939694">
                <a:moveTo>
                  <a:pt x="0" y="0"/>
                </a:moveTo>
                <a:lnTo>
                  <a:pt x="5526646" y="0"/>
                </a:lnTo>
                <a:lnTo>
                  <a:pt x="2230692" y="7939694"/>
                </a:lnTo>
                <a:lnTo>
                  <a:pt x="0" y="7939694"/>
                </a:lnTo>
                <a:close/>
              </a:path>
            </a:pathLst>
          </a:custGeom>
          <a:noFill/>
          <a:ln w="50800" cap="flat" cmpd="sng">
            <a:solidFill>
              <a:srgbClr val="02BABB">
                <a:alpha val="89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7" name="任意多边形 15"/>
          <p:cNvSpPr/>
          <p:nvPr userDrawn="1"/>
        </p:nvSpPr>
        <p:spPr>
          <a:xfrm>
            <a:off x="0" y="2400300"/>
            <a:ext cx="5064125" cy="7939088"/>
          </a:xfrm>
          <a:custGeom>
            <a:avLst/>
            <a:gdLst>
              <a:gd name="txL" fmla="*/ 0 w 5063600"/>
              <a:gd name="txT" fmla="*/ 0 h 7939694"/>
              <a:gd name="txR" fmla="*/ 5063600 w 5063600"/>
              <a:gd name="txB" fmla="*/ 7939694 h 7939694"/>
            </a:gdLst>
            <a:ahLst/>
            <a:cxnLst>
              <a:cxn ang="0">
                <a:pos x="0" y="0"/>
              </a:cxn>
              <a:cxn ang="0">
                <a:pos x="5063600" y="0"/>
              </a:cxn>
              <a:cxn ang="0">
                <a:pos x="1767646" y="7939694"/>
              </a:cxn>
              <a:cxn ang="0">
                <a:pos x="0" y="7939694"/>
              </a:cxn>
            </a:cxnLst>
            <a:rect l="txL" t="txT" r="txR" b="txB"/>
            <a:pathLst>
              <a:path w="5063600" h="7939694">
                <a:moveTo>
                  <a:pt x="0" y="0"/>
                </a:moveTo>
                <a:lnTo>
                  <a:pt x="5063600" y="0"/>
                </a:lnTo>
                <a:lnTo>
                  <a:pt x="1767646" y="7939694"/>
                </a:lnTo>
                <a:lnTo>
                  <a:pt x="0" y="7939694"/>
                </a:lnTo>
                <a:close/>
              </a:path>
            </a:pathLst>
          </a:custGeom>
          <a:solidFill>
            <a:srgbClr val="02BABB"/>
          </a:solidFill>
          <a:ln w="50800">
            <a:noFill/>
          </a:ln>
        </p:spPr>
        <p:txBody>
          <a:bodyPr wrap="square" lIns="67471" tIns="67471" rIns="67471" bIns="67471" anchor="ctr" anchorCtr="0"/>
          <a:p>
            <a:pPr lvl="0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zh-CN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976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9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8196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8197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198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8199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595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9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9220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9221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222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9223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224" name="任意多边形 17"/>
          <p:cNvSpPr/>
          <p:nvPr userDrawn="1"/>
        </p:nvSpPr>
        <p:spPr>
          <a:xfrm>
            <a:off x="0" y="2862263"/>
            <a:ext cx="5526088" cy="7939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6646" y="0"/>
              </a:cxn>
              <a:cxn ang="0">
                <a:pos x="2230692" y="7939694"/>
              </a:cxn>
              <a:cxn ang="0">
                <a:pos x="0" y="7939694"/>
              </a:cxn>
            </a:cxnLst>
            <a:pathLst>
              <a:path w="5526646" h="7939694">
                <a:moveTo>
                  <a:pt x="0" y="0"/>
                </a:moveTo>
                <a:lnTo>
                  <a:pt x="5526646" y="0"/>
                </a:lnTo>
                <a:lnTo>
                  <a:pt x="2230692" y="7939694"/>
                </a:lnTo>
                <a:lnTo>
                  <a:pt x="0" y="7939694"/>
                </a:lnTo>
                <a:close/>
              </a:path>
            </a:pathLst>
          </a:custGeom>
          <a:noFill/>
          <a:ln w="50800" cap="flat" cmpd="sng">
            <a:solidFill>
              <a:srgbClr val="02BABB">
                <a:alpha val="89998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5" name="任意多边形 15"/>
          <p:cNvSpPr/>
          <p:nvPr userDrawn="1"/>
        </p:nvSpPr>
        <p:spPr>
          <a:xfrm>
            <a:off x="0" y="2400300"/>
            <a:ext cx="5064125" cy="7939088"/>
          </a:xfrm>
          <a:custGeom>
            <a:avLst/>
            <a:gdLst>
              <a:gd name="txL" fmla="*/ 0 w 5063600"/>
              <a:gd name="txT" fmla="*/ 0 h 7939694"/>
              <a:gd name="txR" fmla="*/ 5063600 w 5063600"/>
              <a:gd name="txB" fmla="*/ 7939694 h 7939694"/>
            </a:gdLst>
            <a:ahLst/>
            <a:cxnLst>
              <a:cxn ang="0">
                <a:pos x="0" y="0"/>
              </a:cxn>
              <a:cxn ang="0">
                <a:pos x="5063600" y="0"/>
              </a:cxn>
              <a:cxn ang="0">
                <a:pos x="1767646" y="7939694"/>
              </a:cxn>
              <a:cxn ang="0">
                <a:pos x="0" y="7939694"/>
              </a:cxn>
            </a:cxnLst>
            <a:rect l="txL" t="txT" r="txR" b="txB"/>
            <a:pathLst>
              <a:path w="5063600" h="7939694">
                <a:moveTo>
                  <a:pt x="0" y="0"/>
                </a:moveTo>
                <a:lnTo>
                  <a:pt x="5063600" y="0"/>
                </a:lnTo>
                <a:lnTo>
                  <a:pt x="1767646" y="7939694"/>
                </a:lnTo>
                <a:lnTo>
                  <a:pt x="0" y="7939694"/>
                </a:lnTo>
                <a:close/>
              </a:path>
            </a:pathLst>
          </a:custGeom>
          <a:solidFill>
            <a:srgbClr val="02BABB"/>
          </a:solidFill>
          <a:ln w="50800">
            <a:noFill/>
          </a:ln>
        </p:spPr>
        <p:txBody>
          <a:bodyPr wrap="square" lIns="67471" tIns="67471" rIns="67471" bIns="67471" anchor="ctr" anchorCtr="0"/>
          <a:p>
            <a:pPr lvl="0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zh-CN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976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日期占位符 2"/>
          <p:cNvSpPr>
            <a:spLocks noGrp="1"/>
          </p:cNvSpPr>
          <p:nvPr userDrawn="1"/>
        </p:nvSpPr>
        <p:spPr>
          <a:xfrm>
            <a:off x="466725" y="12012930"/>
            <a:ext cx="18298795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 smtClean="0">
                <a:cs typeface="+mn-cs"/>
              </a:rPr>
              <a:t>注意：本课程课件和代码仅用于安全技术学习和探讨，不允许任何人利用技术进行违法违规操作，观看则默认同意本</a:t>
            </a:r>
            <a:r>
              <a:rPr lang="zh-CN" altLang="en-US" strike="noStrike" noProof="1" smtClean="0">
                <a:cs typeface="+mn-cs"/>
              </a:rPr>
              <a:t>约定。</a:t>
            </a:r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67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11268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11269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270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1271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595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任意多边形 16"/>
          <p:cNvSpPr/>
          <p:nvPr userDrawn="1"/>
        </p:nvSpPr>
        <p:spPr>
          <a:xfrm rot="-2700000">
            <a:off x="6559550" y="3449638"/>
            <a:ext cx="21704300" cy="12541250"/>
          </a:xfrm>
          <a:custGeom>
            <a:avLst/>
            <a:gdLst/>
            <a:ahLst/>
            <a:cxnLst>
              <a:cxn ang="0">
                <a:pos x="18328705" y="1"/>
              </a:cxn>
              <a:cxn ang="0">
                <a:pos x="21704344" y="3375639"/>
              </a:cxn>
              <a:cxn ang="0">
                <a:pos x="12539990" y="12539990"/>
              </a:cxn>
              <a:cxn ang="0">
                <a:pos x="0" y="0"/>
              </a:cxn>
            </a:cxnLst>
            <a:pathLst>
              <a:path w="21704344" h="12539990">
                <a:moveTo>
                  <a:pt x="18328705" y="1"/>
                </a:moveTo>
                <a:lnTo>
                  <a:pt x="21704344" y="3375639"/>
                </a:lnTo>
                <a:lnTo>
                  <a:pt x="12539990" y="1253999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1" name="分类页面" hidden="1"/>
          <p:cNvSpPr txBox="1"/>
          <p:nvPr userDrawn="1"/>
        </p:nvSpPr>
        <p:spPr>
          <a:xfrm>
            <a:off x="790575" y="441325"/>
            <a:ext cx="2597150" cy="874713"/>
          </a:xfrm>
          <a:prstGeom prst="rect">
            <a:avLst/>
          </a:prstGeom>
          <a:noFill/>
          <a:ln w="12700">
            <a:noFill/>
          </a:ln>
        </p:spPr>
        <p:txBody>
          <a:bodyPr wrap="none" lIns="67471" tIns="67471" rIns="67471" bIns="67471" anchor="ctr" anchorCtr="0">
            <a:spAutoFit/>
          </a:bodyPr>
          <a:p>
            <a:pPr lvl="0"/>
            <a:r>
              <a:rPr lang="zh-CN" altLang="en-US" sz="4800" dirty="0">
                <a:latin typeface="思源黑体 CN Medium" pitchFamily="34" charset="-122"/>
                <a:ea typeface="思源黑体 CN Medium" pitchFamily="34" charset="-122"/>
                <a:sym typeface="Source Han Sans CN Medium"/>
              </a:rPr>
              <a:t>表格样式</a:t>
            </a:r>
            <a:endParaRPr lang="zh-CN" altLang="zh-CN" sz="4800" dirty="0">
              <a:latin typeface="思源黑体 CN Medium" pitchFamily="34" charset="-122"/>
              <a:ea typeface="思源黑体 CN Medium" pitchFamily="34" charset="-122"/>
              <a:sym typeface="Source Han Sans CN Medium"/>
            </a:endParaRPr>
          </a:p>
        </p:txBody>
      </p:sp>
      <p:grpSp>
        <p:nvGrpSpPr>
          <p:cNvPr id="12292" name="组合 13"/>
          <p:cNvGrpSpPr/>
          <p:nvPr userDrawn="1"/>
        </p:nvGrpSpPr>
        <p:grpSpPr>
          <a:xfrm>
            <a:off x="466725" y="561975"/>
            <a:ext cx="254000" cy="635000"/>
            <a:chOff x="466048" y="593782"/>
            <a:chExt cx="254001" cy="635004"/>
          </a:xfrm>
        </p:grpSpPr>
        <p:sp>
          <p:nvSpPr>
            <p:cNvPr id="12293" name="圆形"/>
            <p:cNvSpPr/>
            <p:nvPr/>
          </p:nvSpPr>
          <p:spPr>
            <a:xfrm>
              <a:off x="558839" y="1018799"/>
              <a:ext cx="127010" cy="1270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</a:ln>
          </p:spPr>
          <p:txBody>
            <a:bodyPr wrap="square" lIns="67471" tIns="67471" rIns="67471" bIns="67471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294" name="圆角矩形"/>
            <p:cNvSpPr/>
            <p:nvPr userDrawn="1"/>
          </p:nvSpPr>
          <p:spPr>
            <a:xfrm>
              <a:off x="466048" y="593782"/>
              <a:ext cx="254001" cy="635004"/>
            </a:xfrm>
            <a:prstGeom prst="roundRect">
              <a:avLst>
                <a:gd name="adj" fmla="val 50000"/>
              </a:avLst>
            </a:prstGeom>
            <a:solidFill>
              <a:srgbClr val="02BABB"/>
            </a:solidFill>
            <a:ln w="12700">
              <a:noFill/>
            </a:ln>
          </p:spPr>
          <p:txBody>
            <a:bodyPr wrap="square" lIns="67466" tIns="67466" rIns="67466" bIns="67466" anchor="ctr" anchorCtr="0"/>
            <a:p>
              <a:pPr lvl="0"/>
              <a:endParaRPr lang="zh-CN" altLang="zh-CN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295" name="圆形"/>
          <p:cNvSpPr/>
          <p:nvPr userDrawn="1"/>
        </p:nvSpPr>
        <p:spPr>
          <a:xfrm>
            <a:off x="530225" y="1050925"/>
            <a:ext cx="127000" cy="1270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noFill/>
          </a:ln>
        </p:spPr>
        <p:txBody>
          <a:bodyPr wrap="square" lIns="67466" tIns="67466" rIns="67466" bIns="67466" anchor="ctr" anchorCtr="0"/>
          <a:p>
            <a:pPr lvl="0"/>
            <a:endParaRPr lang="zh-CN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296" name="任意多边形 17"/>
          <p:cNvSpPr/>
          <p:nvPr userDrawn="1"/>
        </p:nvSpPr>
        <p:spPr>
          <a:xfrm>
            <a:off x="0" y="2862263"/>
            <a:ext cx="5526088" cy="7939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6646" y="0"/>
              </a:cxn>
              <a:cxn ang="0">
                <a:pos x="2230692" y="7939694"/>
              </a:cxn>
              <a:cxn ang="0">
                <a:pos x="0" y="7939694"/>
              </a:cxn>
            </a:cxnLst>
            <a:pathLst>
              <a:path w="5526646" h="7939694">
                <a:moveTo>
                  <a:pt x="0" y="0"/>
                </a:moveTo>
                <a:lnTo>
                  <a:pt x="5526646" y="0"/>
                </a:lnTo>
                <a:lnTo>
                  <a:pt x="2230692" y="7939694"/>
                </a:lnTo>
                <a:lnTo>
                  <a:pt x="0" y="7939694"/>
                </a:lnTo>
                <a:close/>
              </a:path>
            </a:pathLst>
          </a:custGeom>
          <a:noFill/>
          <a:ln w="50800" cap="flat" cmpd="sng">
            <a:solidFill>
              <a:srgbClr val="02BABB">
                <a:alpha val="89998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7" name="任意多边形 15"/>
          <p:cNvSpPr/>
          <p:nvPr userDrawn="1"/>
        </p:nvSpPr>
        <p:spPr>
          <a:xfrm>
            <a:off x="0" y="2400300"/>
            <a:ext cx="5064125" cy="7939088"/>
          </a:xfrm>
          <a:custGeom>
            <a:avLst/>
            <a:gdLst>
              <a:gd name="txL" fmla="*/ 0 w 5063600"/>
              <a:gd name="txT" fmla="*/ 0 h 7939694"/>
              <a:gd name="txR" fmla="*/ 5063600 w 5063600"/>
              <a:gd name="txB" fmla="*/ 7939694 h 7939694"/>
            </a:gdLst>
            <a:ahLst/>
            <a:cxnLst>
              <a:cxn ang="0">
                <a:pos x="0" y="0"/>
              </a:cxn>
              <a:cxn ang="0">
                <a:pos x="5063600" y="0"/>
              </a:cxn>
              <a:cxn ang="0">
                <a:pos x="1767646" y="7939694"/>
              </a:cxn>
              <a:cxn ang="0">
                <a:pos x="0" y="7939694"/>
              </a:cxn>
            </a:cxnLst>
            <a:rect l="txL" t="txT" r="txR" b="txB"/>
            <a:pathLst>
              <a:path w="5063600" h="7939694">
                <a:moveTo>
                  <a:pt x="0" y="0"/>
                </a:moveTo>
                <a:lnTo>
                  <a:pt x="5063600" y="0"/>
                </a:lnTo>
                <a:lnTo>
                  <a:pt x="1767646" y="7939694"/>
                </a:lnTo>
                <a:lnTo>
                  <a:pt x="0" y="7939694"/>
                </a:lnTo>
                <a:close/>
              </a:path>
            </a:pathLst>
          </a:custGeom>
          <a:solidFill>
            <a:srgbClr val="02BABB"/>
          </a:solidFill>
          <a:ln w="50800">
            <a:noFill/>
          </a:ln>
        </p:spPr>
        <p:txBody>
          <a:bodyPr wrap="square" lIns="67471" tIns="67471" rIns="67471" bIns="67471" anchor="ctr" anchorCtr="0"/>
          <a:p>
            <a:pPr lvl="0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zh-CN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600" y="597600"/>
            <a:ext cx="11784600" cy="757130"/>
          </a:xfrm>
        </p:spPr>
        <p:txBody>
          <a:bodyPr wrap="square">
            <a:spAutoFit/>
          </a:bodyPr>
          <a:lstStyle>
            <a:lvl1pPr>
              <a:defRPr lang="zh-CN" altLang="en-US" sz="4800" kern="1200" dirty="0" smtClean="0">
                <a:solidFill>
                  <a:schemeClr val="tx1"/>
                </a:solidFill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  <a:sym typeface="Source Han Sans CN Medium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图片 5" descr="小肩膀logo (1)"/>
          <p:cNvPicPr>
            <a:picLocks noChangeAspect="1"/>
          </p:cNvPicPr>
          <p:nvPr userDrawn="1"/>
        </p:nvPicPr>
        <p:blipFill>
          <a:blip r:embed="rId2"/>
          <a:srcRect l="28717" t="19144" r="27608" b="19783"/>
          <a:stretch>
            <a:fillRect/>
          </a:stretch>
        </p:blipFill>
        <p:spPr>
          <a:xfrm>
            <a:off x="19828510" y="0"/>
            <a:ext cx="3077210" cy="32277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1584325" y="690563"/>
            <a:ext cx="19870738" cy="2505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1584325" y="3449638"/>
            <a:ext cx="19870738" cy="8223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584325" y="690563"/>
            <a:ext cx="19870738" cy="2505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584325" y="3449638"/>
            <a:ext cx="19870738" cy="8223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1584325" y="690563"/>
            <a:ext cx="19870738" cy="2505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1584325" y="3449638"/>
            <a:ext cx="19870738" cy="8223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1584325" y="690563"/>
            <a:ext cx="19870738" cy="2505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1584325" y="3449638"/>
            <a:ext cx="19870738" cy="8223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1584325" y="690563"/>
            <a:ext cx="19870738" cy="2505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1584325" y="3449638"/>
            <a:ext cx="19870738" cy="8223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1584325" y="690563"/>
            <a:ext cx="19870738" cy="2505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1584325" y="3449638"/>
            <a:ext cx="19870738" cy="8223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432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175B938-AFB3-4A1C-81C3-EB8525A56DD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113" y="12012613"/>
            <a:ext cx="7777163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875" y="12012613"/>
            <a:ext cx="5183188" cy="688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0F45313-CDFC-4982-BE27-256151DFC9A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3.xml"/><Relationship Id="rId2" Type="http://schemas.openxmlformats.org/officeDocument/2006/relationships/image" Target="../media/image3.png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9462" name="封面"/>
          <p:cNvSpPr txBox="1"/>
          <p:nvPr/>
        </p:nvSpPr>
        <p:spPr>
          <a:xfrm>
            <a:off x="8743950" y="3270250"/>
            <a:ext cx="13093700" cy="1365250"/>
          </a:xfrm>
          <a:prstGeom prst="rect">
            <a:avLst/>
          </a:prstGeom>
          <a:noFill/>
          <a:ln w="12700">
            <a:noFill/>
          </a:ln>
        </p:spPr>
        <p:txBody>
          <a:bodyPr wrap="square" lIns="67471" tIns="67471" rIns="67471" bIns="67471" anchor="ctr" anchorCtr="0">
            <a:spAutoFit/>
          </a:bodyPr>
          <a:p>
            <a:pPr algn="ctr"/>
            <a:r>
              <a:rPr lang="zh-CN" altLang="en-US" sz="8000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Heavy Bold"/>
              </a:rPr>
              <a:t>安卓系统沙盒定制</a:t>
            </a:r>
            <a:r>
              <a:rPr lang="zh-CN" altLang="en-US" sz="8000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Heavy Bold"/>
              </a:rPr>
              <a:t>专题</a:t>
            </a:r>
            <a:endParaRPr lang="zh-CN" altLang="en-US" sz="8000" noProof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2700000" scaled="0"/>
              </a:gra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Heavy Bold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0150" y="6805613"/>
            <a:ext cx="7859713" cy="3046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4800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联系方式：</a:t>
            </a:r>
            <a:endParaRPr lang="zh-CN" altLang="en-US" sz="4800" noProof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2700000" scaled="0"/>
                <a:tileRect/>
              </a:gra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algn="l" fontAlgn="base"/>
            <a:r>
              <a:rPr lang="en-US" altLang="zh-CN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QQ</a:t>
            </a:r>
            <a:r>
              <a:rPr lang="zh-CN" altLang="en-US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：</a:t>
            </a:r>
            <a:r>
              <a:rPr lang="en-US" altLang="zh-CN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24358757</a:t>
            </a:r>
            <a:endParaRPr lang="en-US" altLang="zh-CN" sz="4800" strike="noStrike" noProof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2700000" scaled="0"/>
                <a:tileRect/>
              </a:gra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algn="l" fontAlgn="base"/>
            <a:r>
              <a:rPr lang="en-US" altLang="zh-CN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VX</a:t>
            </a:r>
            <a:r>
              <a:rPr lang="zh-CN" altLang="en-US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：</a:t>
            </a:r>
            <a:r>
              <a:rPr lang="en-US" altLang="zh-CN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xiaojianbang8888</a:t>
            </a:r>
            <a:endParaRPr lang="en-US" altLang="zh-CN" sz="4800" strike="noStrike" noProof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2700000" scaled="0"/>
                <a:tileRect/>
              </a:gra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algn="l" fontAlgn="base"/>
            <a:r>
              <a:rPr lang="zh-CN" altLang="en-US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公众号：非攻</a:t>
            </a:r>
            <a:r>
              <a:rPr lang="en-US" altLang="zh-CN" sz="4800" strike="noStrike" noProof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2700000" scaled="0"/>
                  <a:tileRect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code</a:t>
            </a:r>
            <a:endParaRPr lang="en-US" altLang="zh-CN" sz="4800" strike="noStrike" noProof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2700000" scaled="0"/>
                <a:tileRect/>
              </a:gra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</p:txBody>
      </p:sp>
      <p:pic>
        <p:nvPicPr>
          <p:cNvPr id="3" name="图片 2" descr="小肩膀logo (1)"/>
          <p:cNvPicPr>
            <a:picLocks noChangeAspect="1"/>
          </p:cNvPicPr>
          <p:nvPr/>
        </p:nvPicPr>
        <p:blipFill>
          <a:blip r:embed="rId1"/>
          <a:srcRect l="24050" t="5178" r="28796"/>
          <a:stretch>
            <a:fillRect/>
          </a:stretch>
        </p:blipFill>
        <p:spPr>
          <a:xfrm>
            <a:off x="1245870" y="216535"/>
            <a:ext cx="8449945" cy="127438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zh-CN" altLang="zh-CN" kern="120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安卓源码下载</a:t>
            </a:r>
            <a:endParaRPr lang="zh-CN" altLang="zh-CN" kern="120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6387" name="文本框 6"/>
          <p:cNvSpPr txBox="1"/>
          <p:nvPr/>
        </p:nvSpPr>
        <p:spPr>
          <a:xfrm>
            <a:off x="3171825" y="3479800"/>
            <a:ext cx="1815465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06400" lvl="0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repo sync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的时候有可能会遇到的问题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info: A new version of repo is available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repo: Updating release signing keys to keyset ver 2.3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warning: repo is not tracking a remote branch, so it will not receive updates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repo reset: error: Entry '.github/workflows/test-ci.yml' not uptodate. Cannot merge.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fatal: 不能重置索引文件至版本 'v2.16^0'。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06400" lvl="0" indent="0">
              <a:buNone/>
            </a:pP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06400" lvl="0" indent="0">
              <a:buNone/>
            </a:pP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解决方案：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cd ~/bin/aosp/.repo/repo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pull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cd ~/bin/aosp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63600" lvl="1" indent="0">
              <a:buNone/>
            </a:pP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再次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repo init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repo sync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zh-CN" altLang="zh-CN"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安卓源码编译</a:t>
            </a:r>
            <a:endParaRPr lang="zh-CN" altLang="zh-CN" kern="1200"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7412" name="文本框 6"/>
          <p:cNvSpPr txBox="1"/>
          <p:nvPr/>
        </p:nvSpPr>
        <p:spPr>
          <a:xfrm>
            <a:off x="2520950" y="2740978"/>
            <a:ext cx="18894425" cy="7477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1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</a:t>
            </a:r>
            <a:r>
              <a:rPr lang="zh-CN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安装JDK8</a:t>
            </a:r>
            <a:endParaRPr lang="zh-CN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  <a:p>
            <a:pPr lvl="1" indent="0"/>
            <a:r>
              <a:rPr lang="zh-CN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sudo add-apt-repository ppa:openjdk-r/ppa</a:t>
            </a:r>
            <a:endParaRPr lang="zh-CN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  <a:p>
            <a:pPr lvl="1" indent="0"/>
            <a:r>
              <a:rPr lang="zh-CN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sudo apt-get update</a:t>
            </a:r>
            <a:endParaRPr lang="zh-CN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  <a:p>
            <a:pPr lvl="1" indent="0"/>
            <a:r>
              <a:rPr lang="zh-CN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sudo apt-get install openjdk-8-jdk</a:t>
            </a:r>
            <a:endParaRPr lang="zh-CN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  <a:p>
            <a:pPr marL="0" lvl="0" indent="0">
              <a:buNone/>
            </a:pPr>
            <a:endParaRPr lang="zh-CN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安装所需依赖 (Ubuntu 20.04)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sudo apt-get install git-core gnupg flex bison build-essential zip curl zlib1g-dev gcc-multilib g++-multilib libc6-dev-i386 lib32ncurses5-dev x11proto-core-dev libx11-dev lib32z1-dev libgl1-mesa-dev libxml2-utils xsltproc unzip fontconfig libncurses5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参考以下地址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https://source.android.com/setup/build/initializing?hl=zh-cn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设备驱动的准备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谷歌手机设备驱动下载地址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https://developers.google.com/android/drivers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zh-CN" altLang="zh-CN"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安卓源码编译</a:t>
            </a:r>
            <a:endParaRPr lang="zh-CN" altLang="zh-CN" kern="1200"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8434" name="文本框 6"/>
          <p:cNvSpPr txBox="1"/>
          <p:nvPr/>
        </p:nvSpPr>
        <p:spPr>
          <a:xfrm>
            <a:off x="2506663" y="3233420"/>
            <a:ext cx="18894425" cy="649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4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、查看内核是否存在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源码下载完后最好看下里面有没有你手机对应的设备内核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如果没有，需要另外下载或者编译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https://source.android.google.cn/setup/build/building-kernels#id-version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0" lvl="0" indent="0">
              <a:buNone/>
            </a:pP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编译源码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编译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参考以下链接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https://source.android.com/setup/build/building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make clobber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source build/envsetup.sh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lunch	# 选择设备内核和编译版本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#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增加编译产品选项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修改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aosp/device/google/marlin/AndroidProducts.mk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make -j8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刷机</a:t>
            </a:r>
            <a:endParaRPr lang="zh-CN" altLang="zh-CN" kern="1200"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957638" y="3233738"/>
            <a:ext cx="12393612" cy="649287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刷机方式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的分类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线刷 官方包(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刷的比较彻底，可以刷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bootloader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radio)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卡刷 lineage os(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双清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刷机包的分类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线刷包/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工厂镜像包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OTA全量包/OTA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增量包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谷歌手机工厂镜像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https://developers.google.com/android/images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刷机包组成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bootloader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radio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android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刷机</a:t>
            </a:r>
            <a:endParaRPr lang="zh-CN" altLang="zh-CN" kern="1200"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863340" y="2002790"/>
            <a:ext cx="14483715" cy="895540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刷机教程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https://source.android.com/source/running.html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https://mp.weixin.qq.com/s/1EySfXSucGdiuEBTfLsymA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 fastboot devices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无法识别设备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安装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Google USB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驱动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(AndroidStudio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中即可下载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此电脑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-&gt;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右键管理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-&gt;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设备管理器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-&gt;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选中没有驱动的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Android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设备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-&gt;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右键更新驱动程序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-&gt;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选择浏览我的电脑以查找驱动程序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-&gt;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找到驱动所在目录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-&gt;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确定安装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即可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刷机相关命令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adb reboot bootloader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fastboot  flash  boot  boot.img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fastboot  flash  recovery  recovery.img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fastboot  flash  system  system.img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fastboot  flash  bootloader  bootloader.img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fastboot boot &lt;recovery_filename&gt;.img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分开刷 要注意各分区镜像是否兼容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AOSP源码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导入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AndroidStudio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2741295"/>
            <a:ext cx="16705580" cy="747776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先成功编译一次，再使用以下方法导入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buntu系统下，进入源码根目录，运行如下命令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会在源码目录下的out/host/linux-x86/framework目录下生成了idegen.jar文件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source build/envsetup.sh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mmm development/tools/idegen/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在源码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根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目录下继续执行如下命令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会在根目录下生成android.iml和android.ipr两个文件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这两个文件是AndroidStudio的工程配置文件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development/tools/idegen/idegen.sh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安装并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打开AndroidStudio，选择Open an existing Android Studio project，找到源码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根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目录，点击Android.ipr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具体参考：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https://wuxiaolong.me/2018/08/15/AOSP3/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介绍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7380" y="2987040"/>
            <a:ext cx="16705580" cy="698563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的前提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4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需要将代码或者能够完成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功能的东西，注入到目标进程中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4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安卓中注入的方式：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zygote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注入、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ptrace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注入、文件感染等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frida-server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利用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ptrace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注入，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root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权限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为了方便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代码修改，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还设计成了需要与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PC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端连接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frida-gadget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代码修改测试完毕，可以通过它来实现免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root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、脱离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PC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但是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它本身没有注入功能，需要将其打包到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魔改系统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启动过程中，自动加载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frida-gadget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，就可以不用修改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了，更通用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编译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补充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3233420"/>
            <a:ext cx="16705580" cy="649287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编译报错或者修改系统文件以后，都可以直接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，已经编译的部分会跳过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make clean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会清除已经编译的，全部重来，在编译不同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lunch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选项时使用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单独编译system.img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在根目录下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source build/envsetup.sh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lunch xxx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 systemimage -j4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单独编译某个模块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mmm packages/apps/xiaojianbang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将单独编译的模块打包到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img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镜像中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 snod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更多其他编译方式参考百度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修改</a:t>
            </a:r>
            <a:r>
              <a:rPr lang="en-US" altLang="zh-CN"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app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启动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流程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2033270"/>
            <a:ext cx="16705580" cy="889381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打开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时判断是否启用持久化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/frameworks/base/core/java/android/app/ActivityThread.java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在以上文件中，添加代码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String curPkgName = data.appInfo.packageName;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int curUid = Process.myUid();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 (curUid &gt; 10000) {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Persist.LOGD("curPkgName: " + curPkgName + " curUid: " + curUid);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Boolean isPersist = Persist.isEnablePersist(curPkgName);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Persist.LOGD("isPersist: " + isPersist);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if (isPersist) {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if(Persist.doXiaojianbangPersist(appContext, curPkgName)){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Persist.LOGD("doXiaojianbangPersist is ok");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}else {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Persist.LOGD("doXiaojianbangPersist failed");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};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}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7380" y="1860550"/>
            <a:ext cx="16705580" cy="5635434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增加自定义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包和类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package com.xiaojianbang;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import android.content.Context;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import android.util.Log;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import android.os.Process;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import java.io.File;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import java.io.FileInputStream;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import java.io.FileOutputStream;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import org.json.JSONObject;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public class Persist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SO_NAME = "libxiaojianbang.so";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SO_CONFIG_NAME = "libxiaojianbang.config.so";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LIB32_DIR = "/system/lib";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LIB64_DIR = "/system/lib64";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SETTINGS_DIR = "/data/system/xsettings/xiaojianbang/persist";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ENABLE_PERSIST_FILE_NAME = "xiaojianbang_persist";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CONFIG_JS_DIR = "/data/system/xsettings/xiaojianbang/jscfg";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CONFIG_JS_FILE_NAME = "config.js";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final String TAG_NAME = "xiaojianbang_persist";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void LOGD(String msg)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Log.d(TAG_NAME, msg);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private static boolean saveFile(String filePath, String textMsg)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try{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FileOutputStream fileOutputStream = new FileOutputStream(filePath);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fileOutputStream.write(textMsg.getBytes("utf-8"));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fileOutputStream.flush();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fileOutputStream.close();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return true;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 catch (Exception 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e.printStackTrace();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false;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private static boolean copyFile(File srcFile, File dstFile)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try{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FileInputStream fileInputStream = new FileInputStream(srcFile);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FileOutputStream fileOutputStream = new FileOutputStream(dstFile);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byte[] data = new byte[16 * 1024];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int len = -1;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while((len = fileInputStream.read(data)) != -1)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fileOutputStream.write(data,0, len);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fileOutputStream.flush();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fileInputStream.close();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fileOutputStream.close();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return true;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 catch (Exception 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e.printStackTrace();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false;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判断app是否打开自动注入脚本功能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boolean isEnablePersist(String pkgName)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判断文件是否存在 /data/system/xsettings/xiaojianbang/persist/com.xiaojianbang.app/xiaojianbang_persist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File enableFile = new File(SETTINGS_DIR, pkgName + File.separator + ENABLE_PERSIST_FILE_NAME);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enableFile.exists();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获取源JS文件路径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private static File getConfigJSPath(String pkgName)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/data/system/xsettings/xiaojianbang/jscfg/com.xiaojianbang.app/config.js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new File(CONFIG_JS_DIR, pkgName + File.separator + CONFIG_JS_FILE_NAME);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拷贝源JS文件到app私有目录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private static File copyJSFile(Context context, String pkgName)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判断源JS文件是否存在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File srcJSFile = getConfigJSPath(pkgName);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if(!srcJSFile.exists())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LOGD("srcJSFile not exists");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return null;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拷贝源JS文件到app私有目录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/data/data/com.xiaojianbang.app/files/config.js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File dstJSFile = new File(context.getFilesDir(), CONFIG_JS_FILE_NAME);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boolean isCopyJSOk = copyFile(srcJSFile, dstJSFile);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if(!isCopyJSOk){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LOGD("copyJSFile fail: " + srcJSFile + " -&gt; " + dstJSFile);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return null;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dstJSFile;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生成Gadget配置文件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private static boolean genGadgetConfig(Context context, File dstJSFile)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JSONObject jsonObject = new JSONObject();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JSONObject childObj = new JSONObject();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try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childObj.put("type", "script");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childObj.put("path", dstJSFile.toString());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jsonObject.put("interaction", childObj);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}catch (Exception e){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e.printStackTrace();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return false;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String configFilePath = context.getFilesDir() + File.separator + SO_CONFIG_NAME;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boolean isSaveOk = saveFile(configFilePath, jsonObject.toString());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if(!isSaveOk){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LOGD("saveFile fail: " + configFilePath);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return false;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true;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拷贝源so文件到app私有目录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private static File copySoFile(Context context)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判断源so文件是否存在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/system/lib/libxiaojianbang.so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/system/lib64/libxiaojianbang.so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File srcSoFile = new File(LIB32_DIR, SO_NAME);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if(Process.is64Bit())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srcSoFile = new File(LIB64_DIR, SO_NAME);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if(!srcSoFile.exists())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LOGD("srcSoFile not exists");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return null;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拷贝源so文件到app私有目录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// /data/data/com.xiaojianbang.app/files/libxiaojianbang.so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File dstSoFile = new File(context.getFilesDir(), SO_NAME);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if(srcSoFile.length() != dstSoFile.length())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boolean isCopyFileOk = copyFile(srcSoFile, dstSoFile);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if(!isCopyFileOk){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LOGD("copySoFile fail: " + srcSoFile + " -&gt; " + dstSoFile);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return null;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dstSoFile;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进行Frida Gadget持久化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public static boolean doXiaojianbangPersist(Context context, String pkgName) {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File dstJSFile = copyJSFile(context, pkgName);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if(null == dstJSFile) return false;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if(!genGadgetConfig(context, dstJSFile)) return false;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File dstSoFile = copySoFile(context);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if(null == dstSoFile) return false;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System.load(dstSoFile.toString());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return true;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}</a:t>
            </a:r>
            <a:endParaRPr lang="en-US" altLang="zh-CN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4"/>
          <p:cNvSpPr>
            <a:spLocks noGrp="1"/>
          </p:cNvSpPr>
          <p:nvPr>
            <p:ph type="title"/>
          </p:nvPr>
        </p:nvSpPr>
        <p:spPr>
          <a:xfrm>
            <a:off x="855345" y="581026"/>
            <a:ext cx="11784330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kern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课程</a:t>
            </a:r>
            <a:r>
              <a:rPr kern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介绍</a:t>
            </a:r>
            <a:endParaRPr kern="1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</p:txBody>
      </p:sp>
      <p:sp>
        <p:nvSpPr>
          <p:cNvPr id="3" name="产品概述"/>
          <p:cNvSpPr txBox="1"/>
          <p:nvPr/>
        </p:nvSpPr>
        <p:spPr>
          <a:xfrm>
            <a:off x="3314700" y="2741295"/>
            <a:ext cx="16410305" cy="747776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1.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定制安卓系统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其实就是修改安卓系统源码，达到辅助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app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逆向分析的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目的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2.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本课程预期达到的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功能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2.1 frida-gadget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免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root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、脱离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PC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、持久化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Hook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 2.2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追踪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函数调用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关系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2.3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代码追踪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 2.4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整体壳和抽取壳的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脱壳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2.5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等等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......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 2.6 b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站介绍地址：https://www.bilibili.com/video/BV13Y411b7UN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3.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本课程所需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基础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 3.1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一点点的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Linux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基础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 3.2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一点点的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Java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基础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 3.3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一点点的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C/C++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基础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4956810"/>
            <a:ext cx="16705580" cy="304609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将自定义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包加入白名单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build/make/core/tasks/check_boot_jars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/package_whitelist.txt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add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com\.xiaojianbang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add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5882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2741295"/>
            <a:ext cx="16705580" cy="747776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frida-gadget集成到系统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 frida-gadget 放到源码目录，比如如下文件夹中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/frameworks/base/cmds/libxiaojianbang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修改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源码以下文件，将 frida-gadget 拷贝到编译以后的系统中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/build/make/target/product/handheld_system.mk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添加以下数据，自动拷贝文件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PRODUCT_COPY_FILES += \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frameworks/base/cmds/xiaojianbang/frida-gadget-14.2.18-android-arm.so:$(TARGET_COPY_OUT_SYSTEM)/lib/libxiaojianbang.so \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frameworks/base/cmds/xiaojianbang/frida-gadget-14.2.18-android-arm64.so:$(TARGET_COPY_OUT_SYSTEM)/lib64/libxiaojianbang.so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2494915"/>
            <a:ext cx="16705580" cy="797052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自定义目录设计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/data/system/xsettings/xiaojianbang/persist/pkgName/xiaojianbang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_persist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/data/system/xsettings/xiaojianbang/jscfg/pkgName/config.js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persist_xiaojianbang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文件存在，则表示开启持久化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config.js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表示用于注入的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 开机创建自定义目录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/system/core/rootdir/init.rc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文件中添加以下数据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625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# // add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# /data/system/xsettings/xiaojianbang/persist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mkdir /data/system/xsettings 0775 system system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mkdir /data/system/xsettings/xiaojianbang 0775 system system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mkdir /data/system/xsettings/xiaojianbang/persist 0775 system system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mkdir /data/system/xsettings/xiaojianbang/jscfg 0775 system system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# // add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3726180"/>
            <a:ext cx="16705580" cy="550799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 创建文件类型SeLinux标签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xiaojianbang_file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7.1 在如下文件中添加数据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/system/sepolicy/public/file.te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/system/sepolicy/prebuilts/api/29.0/public/file.te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7.2 在以上文件中添加如下数据，两个文件添加的内容需要一致 405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/data/system/xsettings/xiaojianbang/persist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type xiaojianbang_file, file_type, data_file_type, core_data_file_type, mlstrustedobject;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7.3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注意文件不要以注释结尾，每行结束加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分号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7380" y="3726180"/>
            <a:ext cx="16705580" cy="550799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 为自定义目录关联文件类型标签: xiaojianbang_file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8.1 在如下文件中添加数据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/system/sepolicy/private/file_contexts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/system/sepolicy/prebuilts/api/29.0/private/file_contexts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8.2 在以上文件中添加如下数据，两个文件添加的内容需要一致 122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注意文件不要以注释结尾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/data/system/xsettings/xiaojianbang/persist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/data/system/xsettings(/.*)?	u:object_r:xiaojianbang_file:s0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7380" y="3479800"/>
            <a:ext cx="16705580" cy="550799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 配置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system app访问 xiaojianbang_file 标签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的权限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9.1 在如下文件中添加数据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/system/sepolicy/private/system_app.te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/system/sepolicy/prebuilts/api/29.0/private/system_app.te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9.2 在以上文件中添加如下数据，两个文件添加的内容需要一致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末尾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add for accessing xiaojianbang_file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allow system_app xiaojianbang_file:dir  { getattr setattr open read write remove_name create add_name search rmdir };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allow system_app xiaojianbang_file:file { getattr setattr open read write create unlink };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持久化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1955800" y="2248535"/>
            <a:ext cx="19128740" cy="797052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配置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第三方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app访问 xiaojianbang_file 标签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的权限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6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10.1 在如下文件中添加数据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/system/sepolicy/private/untrusted_app.te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/system/sepolicy/private/untrusted_app_25.te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/system/sepolicy/private/untrusted_app_27.te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/system/sepolicy/private/untrusted_app_all.te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/system/sepolicy/prebuilts/api/29.0/private/untrusted_app.te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/system/sepolicy/prebuilts/api/29.0/private/untrusted_app_25.te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/system/sepolicy/prebuilts/api/29.0/private/untrusted_app_27.te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/system/sepolicy/prebuilts/api/29.0/private/untrusted_app_all.te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在以上文件中添加如下数据，两个文件添加的内容需要一致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末尾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add for accessing xiaojianbang_file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allow </a:t>
            </a:r>
            <a:r>
              <a:rPr lang="en-US" altLang="zh-CN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untrusted_app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xiaojianbang_file:dir  { getattr open read write search rmdir };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allow </a:t>
            </a:r>
            <a:r>
              <a:rPr lang="en-US" altLang="zh-CN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untrusted_app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xiaojianbang_file:file { getattr open read write };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安卓编译常见错误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99765" y="2002790"/>
            <a:ext cx="16640175" cy="895540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11. 文件 system/sepolicy/prebuilts/api/29.0/private/untrusted_app_all.te 和 system/sepolicy/private/untrusted_app_all.te 不同</a:t>
            </a:r>
            <a:endParaRPr 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修改以下文件，防止报错：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xiaojianbang_file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未定义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/system/sepolicy/private/compat/26.0/26.0.ignore.cil 17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/system/sepolicy/private/compat/27.0/27.0.ignore.cil 16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/system/sepolicy/private/compat/28.0/28.0.ignore.cil 15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/system/sepolicy/prebuilts/api/29.0/private/compat/26.0/26.0.ignore.cil 17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/system/sepolicy/prebuilts/api/29.0/private/compat/27.0/27.0.ignore.cil 16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/system/sepolicy/prebuilts/api/29.0/private/compat/28.0/28.0.ignore.cil 15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在以上文件中加入数据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xiaojianbang_file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两个文件添加的内容需要一致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13.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You have tried to change the API from what has been previously released in</a:t>
            </a:r>
            <a:endParaRPr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an SDK.  Please fix the errors listed above</a:t>
            </a:r>
            <a:endParaRPr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修改了代码以后，有些时候需要先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 update-api，再编译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持久化管理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的开发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7380" y="3726180"/>
            <a:ext cx="16705580" cy="550799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管理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功能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显示已安装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列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可以对每个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指定需要注入的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JS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可以设置是否启用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持久化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相应功能实现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原理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3.1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创建表示启用的文件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/data/system/xsettings/xiaojianbang/persist/pkgName/xiaojianbang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_persist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3.2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指定的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文件复制到以下目录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/data/system/xsettings/xiaojianbang/jscfg/pkgName/config.js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3.3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剩下的复制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文件和加载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的操作，由魔改的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doXiaojianbangPersist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完成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system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权限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开发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7380" y="3233420"/>
            <a:ext cx="16705580" cy="649287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system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权限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开发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manifest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中加入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android:sharedUserId="android.uid.system"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1.2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将编译出来的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放入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/packages/apps/xiaojianbangPersist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编写Android.mk，也放入该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文件夹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1.4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单独编译指定模块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mmm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packages/apps/xiaojianbangPersist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1.5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编译后的模块在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/out/target/product/sailfish/system/app/ControlAPP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1.6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make snod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将编译出来的文件打包成镜像，刷入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system.img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即可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如果要在编译整个系统时，一起编译这个模块，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需要将模块 ControlAPP 加入源码编译链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2.1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增加的内置模块，如果为APP，加入到如下文件中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/build/make/target/product/handheld_product.mk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2.2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增加的内置模块，如果为可执行程序，加入到如下文件中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/build/make/target/product/base_system.mk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4"/>
          <p:cNvSpPr>
            <a:spLocks noGrp="1"/>
          </p:cNvSpPr>
          <p:nvPr>
            <p:ph type="title"/>
          </p:nvPr>
        </p:nvSpPr>
        <p:spPr>
          <a:xfrm>
            <a:off x="855345" y="581026"/>
            <a:ext cx="11784330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kern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课程</a:t>
            </a:r>
            <a:r>
              <a:rPr kern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介绍</a:t>
            </a:r>
            <a:endParaRPr kern="1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</p:txBody>
      </p:sp>
      <p:sp>
        <p:nvSpPr>
          <p:cNvPr id="3" name="产品概述"/>
          <p:cNvSpPr txBox="1"/>
          <p:nvPr/>
        </p:nvSpPr>
        <p:spPr>
          <a:xfrm>
            <a:off x="2745105" y="2494915"/>
            <a:ext cx="17549495" cy="797052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4.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推荐电脑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配置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能装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VMware虚拟机：快照功能非常好用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能分配给虚拟机的</a:t>
            </a:r>
            <a:r>
              <a:rPr 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内存：16G以上</a:t>
            </a:r>
            <a:endParaRPr 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能分配给虚拟机的</a:t>
            </a:r>
            <a:r>
              <a:rPr 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硬盘：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</a:t>
            </a:r>
            <a:r>
              <a:rPr 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00G以上</a:t>
            </a:r>
            <a:endParaRPr 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5. 常见的操作系统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Windows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：现在内置有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Linux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子系统，可以用来编译安卓系统，但是没有快照功能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Linux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：有很多的发行版，还有桌面版和服务器版的区别，课程使用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Ubuntu20.04桌面版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MacOS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：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需要创建一个区分大小写的目录，用来存放安卓源码，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MacOS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文件默认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不区分大小写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Android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IOS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6. 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Linux</a:t>
            </a:r>
            <a:r>
              <a:rPr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介绍</a:t>
            </a:r>
            <a:endParaRPr sz="3200" kern="1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Linux主要发行版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：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Ubuntu、CentOS、Debian(Kali)...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Ubuntu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主要版本：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14.04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16.04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18.04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、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20.04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Ubuntu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有预览版和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LTS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版之分，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04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结尾的一般是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LTS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版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不同的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Ubuntu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版本，编译安卓源码所需的依赖也不同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Android.mk</a:t>
            </a:r>
            <a:endParaRPr kern="1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等线" panose="02010600030101010101" charset="-122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7380" y="1864995"/>
            <a:ext cx="16705580" cy="1264856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// add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设置当前工作路径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LOCAL_PATH:= $(call my-dir)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清除变量值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 $(CLEAR_VARS)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生成的模块名称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LOCAL_MODULE := ControlAPP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生成的模块类型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LOCAL_MODULE_CLASS := APPS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生成的模块后缀名,此处为apk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LOCAL_MODULE_SUFFIX := $(COMMON_ANDROID_PACKAGE_SUFFIX)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设置模块tag，tags取值可以为:user debug eng tests optional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optional表示全平台编译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LOCAL_MODULE_TAGS := optional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LOCAL_PRIVILEGED_MODULE := true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LOCAL_BUILT_MODULE_STEM := package.apk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LOCAL_DEX_PREOPT := false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设置源文件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LOCAL_SRC_FILES := $(LOCAL_MODULE).apk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LOCAL_CERTIFICATE := platform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设置签名，此处表示保持apk原有签名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LOCAL_CERTIFICATE := PRESIGNED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此处表示预编译方式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 $(BUILD_PREBUILT)</a:t>
            </a:r>
            <a:endParaRPr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加固与脱壳介绍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281045" y="2741295"/>
            <a:ext cx="16477615" cy="747776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什么是加固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演示加固前后的反编译结果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其实就是将原先app的dex文件加密，app运行过程中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，解密后再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加载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反编译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时看到的就是壳的代码，或者被抽空的代码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什么是脱壳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演示脱壳前后的反编译结果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本质上就是将加固app运行过程中，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解密后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加载的dex文件保存下来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与加密算法差不多，一个加密的是字符/字节数据，一个加密的是文件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也是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字节数据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逆向加密算法主要要的是过程，做算法还原，而脱壳要的是解密后的dex文件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为什么要脱壳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不脱壳反编译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时，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通常只能看到壳的代码，或者被抽取后的代码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360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整体加固以及被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化的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onCreate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ijiami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函数体指令被抽取，用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nop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填充原有数据，或者干脆就变成空函数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加固与脱壳介绍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494915"/>
            <a:ext cx="15603855" cy="797052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分析加固的app是不是必须脱壳？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能直接逆向出算法的不需要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比如自吐算法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比如能快速定位到关键代码所在so的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怎么判断app是否加固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反编译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查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看类数量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、类中的方法特征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反编译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查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看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类名特征、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特征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libjiagu.so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qihoo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查壳工具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没有加固的，也可以脱壳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加固的分类</a:t>
            </a:r>
            <a:endParaRPr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加固：整体加固、抽取加固、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dex2c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等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so加固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结构进行处理、对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数据进行加密、自定义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linker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4" indent="0">
              <a:buNone/>
            </a:pP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一般处理方式就是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 dump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，然后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so修复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本部分课程主要介绍dex加固的脱壳</a:t>
            </a:r>
            <a:endParaRPr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整体加固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介绍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002155"/>
            <a:ext cx="15603855" cy="895540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整体加固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可分为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落地加载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内存加载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1.2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本质上都是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将app自身的dex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整体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加密，app运行过程中解密后加载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有些壳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还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会抹掉dex文件头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dex的文件大小filesize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等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1.4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一般会有字符串加密、资源加密、反调试、签名验证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3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解决方案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5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2.1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脱壳工具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fdex2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6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getDex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方法得到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，再通过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getBytes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方法得到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5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2.2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脱壳工具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blackdex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6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mCookie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来脱壳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5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2.3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脱壳工具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FRIDA-DEXDump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6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从内存中搜索dex文件，保存下来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5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2.4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脱壳系统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youpk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6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dex加载、解析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、解释执行过程中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，找一个合适的时机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得到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内存地址和大小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，将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解密状态的dex保存下来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6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还可以通过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artMethod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来得到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下的脱壳原理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1510030"/>
            <a:ext cx="15603855" cy="1043305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在线源码查看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http://androidxref.com/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http://aospxref.com/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https://android-opengrok.bangnimang.net/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https://cs.android.com/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需要科学上网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下的脱壳点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2.1 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的加载流程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mCookie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脱壳的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通过openCommen函数脱壳的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构造函数脱壳的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youpk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ClassLinker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DexCacheData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进一步得到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2.2 dex2oat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的编译流程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通过修改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dex2oat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脱壳的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2.3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类的加载、链接、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校验、初始化流程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DexHunter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defineClass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进行类解析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LoadMethod、LinkCode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2.4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函数执行过程中的脱壳点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FART: Execute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整体脱壳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ArtMethod::invoke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函数中进行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dump CodeItem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youpk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：直接到了解释执行的函数中进行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dump CodeItem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下的脱壳原理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987040"/>
            <a:ext cx="15603855" cy="698563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InMemoryDexClassLoader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源码分析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早期脱壳点：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openCommen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整体脱壳的本质：就是找到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mCookie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脱壳原理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ConvertJavaArrayToDexFiles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ConvertDexFilesToJavaArray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DexClassLoader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源码分析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Android 10 不再从应用进程调用dex2oat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https://developer.android.com/about/versions/10/behavior-changes-10?hl=zh-cn#system-only-oat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https://blog.csdn.net/YZcoder/article/details/120648821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早期脱壳点：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OpenAndReadMagic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openCommen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下的脱壳原理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1848485"/>
            <a:ext cx="15603855" cy="926338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 youpk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脱壳原理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std::list&lt;const DexFile*&gt; Unpacker::getDexFiles() {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std::list&lt;const DexFile*&gt; dex_files;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Thread* const self = Thread::Current();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ClassLinker* class_linker = Runtime::Current()-&gt;GetClassLinker();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ReaderMutexLock mu(self, *class_linker-&gt;DexLock());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const std::list&lt;ClassLinker::DexCacheData&gt;&amp; dex_caches = class_linker-&gt;GetDexCachesData();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for (auto it = dex_caches.begin(); it != dex_caches.end(); ++it) {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ClassLinker::DexCacheData data = *it;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const DexFile* dex_file = data.dex_file;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const std::string&amp; dex_location = dex_file-&gt;GetLocation();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 (dex_location.rfind("/system/", 0) == 0) {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continue;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dex_files.push_back(dex_file);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}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return dex_files;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}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 dex2oat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的脱壳原理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https://www.jianshu.com/p/7af31cc5130e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 fdex2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脱壳原理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classObj.getDex().getBytes()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 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Execute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下的脱壳原理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3233420"/>
            <a:ext cx="15603855" cy="649287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小结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只要能够获取到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的地方，都可以尝试脱壳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也可以是间接得到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DexFile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的地方，比如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ArtMathod-&gt;getDexFile()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常见脱壳点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函数解释执行Execute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通过ClassLinker的DexCacheData进一步得到DexFile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内存搜索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文件来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dump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通过mCookie脱壳的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通过DexFile构造函数脱壳的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LoadMethod传入的DexFile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LinkCode传入的ArtMethod进一步得到DexFile, ArtMethod-&gt;getDexFile() 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AOSP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源码导入到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Clion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281045" y="2248535"/>
            <a:ext cx="16477615" cy="846264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Clion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的安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装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生成用于将源码导入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Clion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CMakeLists.txt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打开开关，编译时生成CMakeLists.txt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SOONG_GEN_CMAKEFILES=1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SOONG_GEN_CMAKEFILES_DEBUG=1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全编译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 -j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16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CMakeLists.txt会生成在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out/development/ide/clion/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runtime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/lib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-arm64-android/CMakeLists.txt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Clion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打开该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CMakeLists.txt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tools --&gt; cmake --&gt; Change Project Root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aosp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源码根路径，等解析完毕即可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打造自己的脱壳系统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987040"/>
            <a:ext cx="15603855" cy="698563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FART源码分析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迁移至安卓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 C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中的open函数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https://blog.csdn.net/weixin_39296438/article/details/79422068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语言判断文件是否存在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https://blog.csdn.net/kunkliu/article/details/108294089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注意事项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5.1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改源码时，多加输出和快照，方便排错和快速还原到上一个状态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5.2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移植代码时，关注一些安卓特有的类、对象、方法是否改变，比如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fdex2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的脱壳函数在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8.0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之后就没有了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Ubuntu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系统的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安装</a:t>
            </a:r>
            <a:endParaRPr kern="1200"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3315" name="文本框 6"/>
          <p:cNvSpPr txBox="1"/>
          <p:nvPr/>
        </p:nvSpPr>
        <p:spPr>
          <a:xfrm>
            <a:off x="3689985" y="3726180"/>
            <a:ext cx="1565910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bios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里修改设置，开启虚拟化设备支持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VT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VMware的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安装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Ubuntu20.04的安装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阿里云镜像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http://mirrors.aliyun.com/ubuntu-releases/20.04/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sz="320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虚拟机快照</a:t>
            </a:r>
            <a:endParaRPr sz="320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使用虚拟机时，可能有些误操作造成系统异常，需要回到原先某个正常运行的状态，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就可以使用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VMware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提供的快照功能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抽取加固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介绍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3971925"/>
            <a:ext cx="15603855" cy="501586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抽取加固本质：提取出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中方法体的字节码，并在方法运行时还原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抽取加固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的实现形式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抽空方法体代码，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运行方法后回填，运行完后不再抽取 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--&gt;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延时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保存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抽空方法体代码，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运行方法后回填，运行完后又抽取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--&gt; 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youpk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主动调用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抽空方法体代码，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将原有函数体替换为解密代码，运行时解密执行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抽取加固对原有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的处理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形式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原有函数体数据空间置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，保留原有空间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文件进行重构，不保留原有空间，在还原数据时，修改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CodeItemOffest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抽取加固解决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方案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689350" y="2987040"/>
            <a:ext cx="15660370" cy="698563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解决思路：在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函数运行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保存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被抽取的数据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被动调用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app正常运行过程中所发生的函数调用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只对dex中部分的类完成加载，只对dex中的部分函数完成调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调用函数不全，导致能够恢复的函数有限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主动调用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构造虚拟调用，对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中所有函数完成调用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这些函数执行时，保存函数体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CodeItem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保存数据的时机越晚，效果越好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常见的抽取加固脱壳系统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DexHunter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Fupk3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youpk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类加载器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002155"/>
            <a:ext cx="15603855" cy="895540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抽取加固解决方案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主动调用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中的所有函数，在函数执行过程中，将方法体的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CodeItem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保存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下来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如何调用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中的所有函数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呢？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所有函数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--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所有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--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所有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 --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所有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lassLoader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安卓中常见的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类加载器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3.1 </a:t>
            </a:r>
            <a:r>
              <a:rPr 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</a:t>
            </a:r>
            <a:r>
              <a:rPr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oot</a:t>
            </a:r>
            <a:r>
              <a:rPr 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r>
              <a:rPr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lass</a:t>
            </a:r>
            <a:r>
              <a:rPr 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</a:t>
            </a:r>
            <a:r>
              <a:rPr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oader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：单例模式，用来加载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系统类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3.2 </a:t>
            </a:r>
            <a:r>
              <a:rPr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BaseDexClassLoader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是PathClassLoader、DexClassLoader、InMemoryDexClassLoader的父类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类加载的主要逻辑都是在BaseDexClassLoader完成的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3.3 </a:t>
            </a:r>
            <a:r>
              <a:rPr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PathClassLoader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是默认使用的类加载器，用于加载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自身的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DexClassLoader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用于实现插件化、热修复、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加固等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3.5 </a:t>
            </a:r>
            <a:r>
              <a:rPr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InMemoryDexClassLoader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安卓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以后引入，用于内存加载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代码测试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简单演示动态加载</a:t>
            </a:r>
            <a:endParaRPr 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DexClassLoader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PathClassLoader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oot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lass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oader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双亲委派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机制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494915"/>
            <a:ext cx="15603855" cy="797052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类加载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隐式加载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显示加载：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Class.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forName加载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oadClass加载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双亲委派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机制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的工作原理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2.1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如果一个类加载器收到了类加载请求，会先把这个请求委托给父类的加载器去执行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2.2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如果父类加载器还存在其父类加载器，则进一步向上委托，依次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类推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，最终到达顶层的启动类加载器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2.3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如果父类加载器可以完成类加载任务，就成功返回，倘若父类加载器无法完成此加载任务，子加载器才会尝试自己去加载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为什么要有双亲委派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3.1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避免重复加载，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已经加载的Class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，可以直接读取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3.2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更加安全，无法自定义类来替代系统的类，可以防止核心API库被随意篡改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3.3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方便脱壳机主动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加固对类加载器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的影响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249170"/>
            <a:ext cx="15603855" cy="846264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如何获取所有的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先得到一个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，再通过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parent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属性向上遍历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如何先得到一个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PathClassLoader加载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以后，会记录在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LoadedApk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mClassLoader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属性中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默认使用这个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去寻找类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普通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运行流程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BootClassLoader加载系统核心库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PathClassLoader加载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自身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  mClassLoader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......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运行流程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BootClassLoader加载系统核心库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PathClassLoader加载壳的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  mClassLoader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壳的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dex/so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加载原先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自身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......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加固对类加载器的影响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3726180"/>
            <a:ext cx="15603855" cy="550799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加固对类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加载器的修正方式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BootClassLoader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PathClassLoader  mClassLoader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替换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BootClassLoader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DexClassLoader mClassLoader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框架寻找类的时候，一般使用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PathClassLoader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去寻找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这也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造成有的加固需要枚举所有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，才能找到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自身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里的类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打造自己的脱壳系统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17925" y="2248535"/>
            <a:ext cx="15603855" cy="846264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源码分析：遍历所有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如果仅仅只是动态加载，没有加入到双亲委派关系中，只能用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枚举类加载器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FART源码分析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：遍历所有的类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FART源码分析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：遍历类中的所有函数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>
              <a:buNone/>
            </a:pP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类的加载和初始化流程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方法调用流程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 FART源码分析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完成对所有函数的主动调用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函数执行过程中保存函数体数据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DexCode/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Codeltem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Codeltem起始地址的获取：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artMethod-&gt;Get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Codeltem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Codeltem长度的计算：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dex_file-&gt;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GetCodeItemSize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(const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Codeltem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&amp; code)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MethodIndex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的获取：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artMethod-&gt;GetD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exMethodIndex()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打造自己的脱壳系统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414395" y="2002790"/>
            <a:ext cx="16210915" cy="895540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迁移到安卓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重构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存在的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3.1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调用链深度不够，有些壳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将原有函数体替换为解密代码，运行时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才解密执行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3.2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有些壳设置一些垃圾类，当该类被初始化时自动退出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3.3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有些壳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设置一些垃圾类，实时检测这些类是否加载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动态加载的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文件，如果没有修正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，不会出现在双亲委派关系中，也不会被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遍历到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改进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方案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4.1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学习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youpk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的调用链深度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4.2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不进行类的初始化，或者不主动调用该类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设置配置文件，类似白名单，对指定类进行主动调用，或者避开指定类的调用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利用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主动调用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的函数，对指定类进行脱壳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4.4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利用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Frida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枚举所有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ClassLoader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，再主动调用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FART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的函数进行脱壳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Exexute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脱壳点对于动态加载的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也可以脱，除非这个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没有类的初始化函数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其他加固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形式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76270" y="2987040"/>
            <a:ext cx="16686530" cy="698563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与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dex2c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保护一般针对部分函数，这些函数会被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native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化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定位解释器是关键，找到映射关系便可恢复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通常共用一个解释器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被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保护的函数，通常会注册到同一个地址上，或者函数逻辑相似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1.2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dex2c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通过词法分析、语法分析等，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进行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Java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等价转换，彻底还原难度大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会有大量的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JNI相关的api调用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dex2c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通常注册在不同的地址上，并且函数逻辑不相似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多种方式混合加固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先部分函数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加固，再抽取加固，再整体加固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也就会出现别人所说的脱不干净，可能就是某些函数是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加固的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代码追踪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76270" y="3726180"/>
            <a:ext cx="16686530" cy="550799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方法调用流程回顾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方法的解释执行流程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函数调用关系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Java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Java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Java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Java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invoke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指令的执行流程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jni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函数的执行流程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强制解释执行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原理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Ubuntu</a:t>
            </a:r>
            <a:r>
              <a:rPr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系统的</a:t>
            </a:r>
            <a:r>
              <a:rPr lang="zh-CN" altLang="zh-CN"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配置</a:t>
            </a:r>
            <a:endParaRPr lang="zh-CN" altLang="zh-CN" kern="1200"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3315" name="文本框 6"/>
          <p:cNvSpPr txBox="1"/>
          <p:nvPr/>
        </p:nvSpPr>
        <p:spPr>
          <a:xfrm>
            <a:off x="3263265" y="2987040"/>
            <a:ext cx="16513810" cy="698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Ubuntu20.04的配置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a)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配置中文语言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b)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关闭休眠和锁屏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隐私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-&gt;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锁屏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Ubuntu使用apt命令进行软件包的安装、删除等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操作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，类似于Windows中的软件管理工具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apt-get install xxx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914400" lvl="2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apt-get remove xxx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0" lvl="0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3.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更换软件下载源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命令行方式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914400" lvl="2" indent="0">
              <a:buNone/>
            </a:pP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修改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/etc/apt/sources.list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文件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914400" lvl="2" indent="0">
              <a:buNone/>
            </a:pP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sudo apt-get update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更新源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图形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化方式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914400" lvl="2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关于 -&gt; 软件更新 -&gt; 下载自 -&gt; 其他站点 -&gt; aliyun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代码追踪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76270" y="3726180"/>
            <a:ext cx="16686530" cy="550799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追踪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Java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函数调用关系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所在文件：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art/runtime/common_dex_operations.h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PerformCall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ArtMethod* callee = callee_frame-&gt;GetMethod();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std::ostringstream oss;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oss &lt;&lt; "[PerformCall] " &lt;&lt; caller_method-&gt;PrettyMethod() &lt;&lt; " --&gt; " &lt;&lt; callee-&gt;PrettyMethod();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if(strstr(oss.str().c_str(),"PerformCallBefore")){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LOG(ERROR) &lt;&lt; oss.str();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代码追踪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76270" y="1848485"/>
            <a:ext cx="16686530" cy="926338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追踪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函数调用关系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所在文件：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art/runtime/reflection.cc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InvokeWithArgArray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ArtMethod* artMethod = nullptr;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Thread* self = Thread::Current();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const ManagedStack* managedStack = self-&gt;GetManagedStack();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if(managedStack != nullptr) {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ArtMethod** tmpArtMethod = managedStack-&gt;GetTopQuickFrame();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if(tmpArtMethod != nullptr) {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artMethod = *tmpArtMethod;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if(artMethod != nullptr) {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std::ostringstream oss;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oss &lt;&lt; "[InvokeWithArgArray before] " &lt;&lt; artMethod-&gt;PrettyMethod() &lt;&lt; " --&gt; "&lt;&lt; method-&gt;PrettyMethod();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if(strstr(oss.str().c_str(),"InvokeWithArgArrayBefore")){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LOG(ERROR) &lt;&lt; oss.str();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代码追踪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76905" y="3941445"/>
            <a:ext cx="16686530" cy="507746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强制运行在解释模式下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3.1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所在文件：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art/runtime/interpreter/interpreter.cc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增加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extern "C" void forceInterpret(){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Runtime* runtime = Runtime::Current();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runtime-&gt;GetInstrumentation()-&gt;ForceInterpretOnly();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LOG(WARNING) &lt;&lt; "forceInterpret is called";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3.2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将解释器改为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switch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代码追踪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76270" y="2925445"/>
            <a:ext cx="16686530" cy="710882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追踪每一条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smali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指令</a:t>
            </a:r>
            <a:endParaRPr 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所在文件：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art/runtime/interpreter/interpreter_switch_impl-inl.h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增加代码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bool shouldTrace = false;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if(strstr(shadow_frame.GetMethod()-&gt;PrettyMethod().c_str(), "ExecuteSwitchImplCppBefore")) {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shouldTrace = true;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}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TraceExecution(shadow_frame, inst, dex_pc);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if (shouldTrace) {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myTraceExecution(shadow_frame, inst, dex_pc);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}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代码追踪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76905" y="2033270"/>
            <a:ext cx="16686530" cy="889381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所在文件：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art/runtime/interpreter/interpreter_common.h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增加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static inline void myTraceExecution(const ShadowFrame&amp; shadow_frame, const Instruction* inst,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                const uint32_t dex_pc) REQUIRES_SHARED(Locks::mutator_lock_) {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std::ostringstream oss;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oss &lt;&lt; "[FuncName] " &lt;&lt; shadow_frame.GetMethod()-&gt;PrettyMethod() &lt;&lt; "\t"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&lt;&lt; android::base::StringPrintf("[Address] 0x%x: ", dex_pc)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&lt;&lt; inst-&gt;DumpString(shadow_frame.GetMethod()-&gt;GetDexFile()) &lt;&lt; "\t[Regs]";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for (uint32_t i = 0; i &lt; shadow_frame.NumberOfVRegs(); ++i) {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uint32_t raw_value = shadow_frame.GetVReg(i);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ObjPtr&lt;mirror::Object&gt; ref_value = shadow_frame.GetVRegReference(i);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oss &lt;&lt; android::base::StringPrintf(" vreg%u=0x%08X", i, raw_value);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 (ref_value != nullptr) {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if (ref_value-&gt;GetClass()-&gt;IsStringClass() &amp;&amp;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!ref_value-&gt;AsString()-&gt;IsValueNull()) {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oss &lt;&lt; "/java.lang.String \"" &lt;&lt; ref_value-&gt;AsString()-&gt;ToModifiedUtf8() &lt;&lt; "\"";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} else {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oss &lt;&lt; "/" &lt;&lt; ref_value-&gt;PrettyTypeOf();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}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if(strstr(oss.str().c_str(), "myTraceExecutionBefore")) {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LOG(ERROR) &lt;&lt; oss.str().c_str();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}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/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常见的抓包方式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4382770" y="2002155"/>
            <a:ext cx="14274165" cy="895540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使用抓包工具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绕过抓包相关检测，让抓包工具能够正常抓包</a:t>
            </a:r>
            <a:endParaRPr 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好处是可以更舒服、更全的看到数据包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缺点是可能需要逆向寻找检测点，不同框架有不同的检测证书方法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抓包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直接获取通信过程中的明文数据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通信过程中的数据会一步步交给系统函数来进行加密，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Java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层和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层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比如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libssl.so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，可以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固定的系统相关函数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使用自定义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ssl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进行加密，需要逆向找到相关加密函数来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监控网络访问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抓包差不多，区别是通过修改系统代码实现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系统源码分析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okhttp3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源码分析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ava层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ssl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系统源码分析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JNI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层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ssl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系统源码分析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系统源码分析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47695" y="2494915"/>
            <a:ext cx="16744315" cy="797052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okhttp3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源码分析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J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ava层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ssl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系统源码分析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/external/conscrypt/common/src/jni/main/cpp/conscrypt/native_crypto.cc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com.android.org.conscrypt.NativeCrypto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SSL_write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SSL_read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打印当前线程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打印堆栈定位发包的地方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JNI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层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ssl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系统源码分析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/external/boringssl/src/ssl/ssl_lib.cc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libssl.so中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int SSL_write(SSL *ssl, const void *buf, int num)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int SSL_read(SSL *ssl, void *buf, int num)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libc.so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ssize_t write(int fd, const void * buf, size_t count)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ssize_t read(int fd, void * buf, size_t count)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hexdump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4382770" y="1818005"/>
            <a:ext cx="14274165" cy="932497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void hexdump(const void *pdata, int len, char** result) {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int i, j, k, l;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const char *data = (const char*)pdata;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char buf[256], str[64], t[] = "0123456789ABCDEF";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for (i = j = k = 0; i &lt; len; i++) {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 (0 == i % 16)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j += sprintf(buf + j, "%04xh: ", i);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buf[j++] = t[0x0f &amp; (data[i] &gt;&gt; 4)];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buf[j++] = t[0x0f &amp; data[i]];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buf[j++] = ' ';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str[k++] = isprint(data[i]) ? data[i] : '.';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if (0 == (i + 1) % 16) {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str[k] = 0;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j += sprintf(buf + j, "; %s\n", str);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//printf("%s", buf);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strcat(*result, buf);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j = k = buf[0] = str[0] = 0;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}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str[k] = 0;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 (k) {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for (l = 0; l &lt; 3 * (16 - k); l++)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buf[j++] = ' ';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j += sprintf(buf + j, "; %s\n", str);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 (buf[0]) //printf("%s", buf);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strcat(*result, buf);;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}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add</a:t>
            </a:r>
            <a:endParaRPr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系统调用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4382770" y="2987675"/>
            <a:ext cx="14274165" cy="698563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安卓系统组成结构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什么是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系统调用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(syscall)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的相关操作，最终都会经过安卓系统函数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安卓系统函数，最终通过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系统调用号，交给内核处理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系统调用号与对应的函数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https://chromium.googlesource.com/chromiumos/docs/+/master/constants/syscalls.md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内核级别的函数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用户空间和内核空间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普通的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Hook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框架是无法到达内核空间的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通过可加载内核模块，或者直接修改内核代码，可以实现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syscall hook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3857605" y="1316355"/>
            <a:ext cx="5618480" cy="30283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编译设备内核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536950" y="2987040"/>
            <a:ext cx="15965170" cy="698563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前置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知识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编译内核步骤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5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https://source.android.com/setup/building-kernels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设备、内核所在位置、源代码所在位置、编译配置的对应关系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安卓开放源代码项目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828800" lvl="5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https://android.googlesource.com/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下载内核源码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5035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进入到源码根目录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5035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clone http://mirrors.ustc.edu.cn/aosp/kernel/msm.git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5035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进入到msm目录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5035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branch -a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5035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checkout -b android-msm-marlin-3.18-android10  origin/android-msm-marlin-3.18-android10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" name="图片 4" descr="内核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03065" y="3816350"/>
            <a:ext cx="4267200" cy="4478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zh-CN" altLang="zh-CN" kern="1200"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三种网络连接</a:t>
            </a:r>
            <a:endParaRPr lang="zh-CN" altLang="zh-CN" kern="1200"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3315" name="文本框 6"/>
          <p:cNvSpPr txBox="1"/>
          <p:nvPr/>
        </p:nvSpPr>
        <p:spPr>
          <a:xfrm>
            <a:off x="3271520" y="2494915"/>
            <a:ext cx="15186025" cy="7970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注意事项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a)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虚拟机开机状态，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勾选已连接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，否则无网络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b) ipconfig windows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下查询网卡信息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c)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ip adress Ubuntu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下查询网卡信息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桥接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模式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使用真实网卡，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可以与主机和外网通讯，有独立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ip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地址，容易造成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ip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地址冲突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虚拟机需要跟主机设置同一网段的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ip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地址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有多个网卡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要选择主机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正在使用的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网卡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虚拟机 -&gt; 虚拟网络编辑器 -&gt;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桥接模式 -&gt;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选择当前使用的网卡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NAT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模式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VMnet8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网卡，可以与主机和外网通讯，不占用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ip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地址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Host-only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VMnet1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网卡，只能与主机通信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编译设备内核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38170" y="4033520"/>
            <a:ext cx="16763365" cy="489267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如果不确定设备内核版本，可以通过以下方法来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获取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在真机系统中输入以下命令，从中获取short commit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id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4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cat /proc/version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4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 version 3.18.137-g72a7a64494e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......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 indent="0"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上述输出中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以后的字符即为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short commit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id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 indent="0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使用以下命令在内核源码中查询对应分支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1371600" lvl="4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branch -r --contains 72a7a64494e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在msm目录下新建脚本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touch exec.sh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编译设备内核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38170" y="2863850"/>
            <a:ext cx="16763365" cy="723201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脚本文件中写入以下内容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#!/bin/bash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 clean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 设置编译平台为64位arm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ARCH=arm64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SUBARCH=arm64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 配置arm64的交叉编译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工具路径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PATH=/home/xiaojianbang/bin/aosp/prebuilts/gcc/linux-x86/aarch64/aarch64-linux-android-4.9/bin:$PATH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 配置arm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32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的交叉编译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工具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路径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PATH=/home/xiaojianbang/bin/aosp/prebuilts/gcc/linux-x86/arm/arm-linux-androideabi-4.9/bin:$PATH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 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设置64位交叉编译工具前缀，上述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64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位工具路径中的公共前缀，以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CROSS_COMPILE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gcc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为准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CROSS_COMPILE=aarch64-linux-android-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 设置32位交叉编译工具前缀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，上述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32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位工具路径中的公共前缀，以CROSS_COMPILE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gcc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为准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export CROSS_COMPILE_ARM32=arm-linux-androideabi-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生成编译配置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文件，O=out指定输出目录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 O=out marlin_defconfig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#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执行内核编译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make -j12 O=out ARCH=arm64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编译设备内核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166745" y="3971925"/>
            <a:ext cx="16706215" cy="501586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修改脚本文件权限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chmod 777 exec.sh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 执行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./exec.sh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 拷贝设备内核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5035" lvl="3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cp out/arch/arm64/boot/Image.lz4-dtb ~/bin/aosp/device/google/marlin-kernel/</a:t>
            </a: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重新编译安卓系统，使用的就是新内核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内核源码导入到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ion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4382770" y="2248535"/>
            <a:ext cx="14274165" cy="846264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安装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bear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，让他来跟踪编译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过程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sudo apt-get install bear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重新编译一次内核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......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bear make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-j12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......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 克隆kernel-grok项目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cd ~/bin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clone https://github.com/habemus-papadum/kernel-grok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安装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ruby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sudo apt-get install ruby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生成CMakeLists.txt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cd ~/bin/aosp/msm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~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/bin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/kernel-grok/generate_cmake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内核源码导入到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ion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4382770" y="2002155"/>
            <a:ext cx="14274165" cy="895540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 修改CMakeLists.txt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在文件的最开头添加以下内容: 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cmake_minimum_required(VERSION 2.8.8)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project(kernel)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set(SYSROOT sysroot)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SET(CMAKE_C_COMPILER "gcc")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set(CMAKE_C_STANDARD 90)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set(CMAKE_C_FLAGS  ${CMAKE_C_FLAGS} " --sysroot=${SYSROOT}" 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include_directories("include")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include_directories("include/uapi")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include_directories("arch/x86/include")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include_directories("arch/x86/include/uapi")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include_directories("arch/x86/include/generated")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include_directories("arch/x86/include/generated/uapi")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add_definitions(-D__KERNEL__)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内核源码导入到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CLion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4382770" y="3479800"/>
            <a:ext cx="14274165" cy="600075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添加内容主要包括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2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7.1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修改sysroot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在CMakeLists.txt的同目录下创建一个名为sysroot的空目录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设置编译参数"--sysroot=${SYSROOT}"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sysroot其实是C标准头文件的位置，内核是不需要这些东西的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他们会干扰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ion寻找正确头的文件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2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7.2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添加头文件路径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让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ion找到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内核源码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头文件或者变量、常量、函数等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3"/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其中后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个是与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对应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架构相关</a:t>
            </a:r>
            <a:r>
              <a:rPr 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的头文件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2"/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7.3 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使用C90的C语言标准</a:t>
            </a:r>
            <a:endParaRPr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CLion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打开</a:t>
            </a:r>
            <a:r>
              <a:rPr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CMakeLists</a:t>
            </a:r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.txt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文件即可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监控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系统调用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93490" y="3479800"/>
            <a:ext cx="15452090" cy="6000750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修改源码方式实现监控系统调用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const struct cred *cred = current_cred();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kuid_t uid = cred-&gt;uid;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int pid = current-&gt;pid;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int myuid = uid.val;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if(myuid &gt; 10000) {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char bufname[256]={0};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strncpy_from_user(bufname, filename, 255);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printk("openat pathname:%s  uid:%d pid:%d\n", bufname, myuid, pid);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}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// add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监控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Linux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系统调用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458" name="产品概述"/>
          <p:cNvSpPr txBox="1"/>
          <p:nvPr/>
        </p:nvSpPr>
        <p:spPr>
          <a:xfrm>
            <a:off x="3793490" y="4956810"/>
            <a:ext cx="15452090" cy="304609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pPr marL="0" lvl="1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Linux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可加载内核模块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https://blog.csdn.net/runner668/article/details/80919765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2"/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2"/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https://www.wangt.cc/2021/06/linux%E5%86%85%E6%A0%B8%E5%8F%AF%E5%8A%A0%E8%BD%BD%E6%A8%A1%E5%9D%97%E7%BC%96%E7%A8%8B%E7%AE%80%E5%8D%95%E5%85%A5%E9%97%A8/?amp=1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zh-CN" altLang="zh-CN" kern="120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安卓源码下载</a:t>
            </a:r>
            <a:endParaRPr lang="zh-CN" altLang="zh-CN" kern="120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4338" name="产品概述"/>
          <p:cNvSpPr txBox="1"/>
          <p:nvPr/>
        </p:nvSpPr>
        <p:spPr>
          <a:xfrm>
            <a:off x="3195955" y="2249170"/>
            <a:ext cx="14260513" cy="8462645"/>
          </a:xfrm>
          <a:prstGeom prst="rect">
            <a:avLst/>
          </a:prstGeom>
          <a:noFill/>
          <a:ln w="12700">
            <a:noFill/>
          </a:ln>
        </p:spPr>
        <p:txBody>
          <a:bodyPr wrap="square" lIns="45721" tIns="45721" rIns="45721" bIns="45721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1. 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安卓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系统编译前置知识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aosp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源码、对应的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Linux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内核、对应的手机驱动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/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这里的对应指的是要跟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aosp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系统版本对应，要与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手机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型号对应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0" lvl="0" indent="0">
              <a:buNone/>
            </a:pP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zh-CN" sz="320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等线" panose="02010600030101010101" charset="-122"/>
              </a:rPr>
              <a:t>源码下载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北方用清华镜像源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https://mirrors.tuna.tsinghua.edu.cn/help/AOSP/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南方用中科大镜像源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http://mirrors.ustc.edu.cn/help/aosp.html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indent="0">
              <a:buNone/>
            </a:pP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marL="0" lvl="0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3.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下载初始化包并解压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mkdir ~/bin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cd ~/bin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wget https://mirrors.ustc.edu.cn/aosp-monthly/aosp-latest.tar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  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wget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可以使用</a:t>
            </a: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-c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选项，来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支持断点下载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md5sum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aosp-latest.tar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tar xvf aosp-latest.tar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</p:txBody>
      </p:sp>
    </p:spTree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zh-CN" altLang="zh-CN" kern="120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安卓源码下载</a:t>
            </a:r>
            <a:endParaRPr lang="zh-CN" altLang="zh-CN" kern="120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5363" name="文本框 6"/>
          <p:cNvSpPr txBox="1"/>
          <p:nvPr/>
        </p:nvSpPr>
        <p:spPr>
          <a:xfrm>
            <a:off x="3133725" y="2986723"/>
            <a:ext cx="16336963" cy="698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0" indent="0">
              <a:buNone/>
            </a:pPr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配置git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sudo apt-get install git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config --global user.email 24358757@qq.com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git config --global user.name "xiaojianbang"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下载repo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echo "PATH=~/bin:\$PATH" &gt;&gt; ~/.bashrc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source ~/.bashrc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sudo apt-get install curl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curl -sSL  'https://gerrit-googlesource.proxy.ustclug.org/git-repo/+/master/repo?format=TEXT' |base64 -d &gt; ~/bin/repo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chmod a+x ~/bin/repo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export REPO_URL='https://gerrit-googlesource.proxy.ustclug.org/git-repo'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cd aosp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777875" y="560388"/>
            <a:ext cx="11784013" cy="755650"/>
          </a:xfrm>
        </p:spPr>
        <p:txBody>
          <a:bodyPr vert="horz" wrap="square" lIns="91440" tIns="45720" rIns="91440" bIns="45720" anchor="ctr" anchorCtr="0">
            <a:spAutoFit/>
          </a:bodyPr>
          <a:p>
            <a:pPr defTabSz="914400">
              <a:buNone/>
            </a:pPr>
            <a:r>
              <a:rPr lang="zh-CN" altLang="zh-CN" kern="120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+mj-cs"/>
                <a:sym typeface="等线" panose="02010600030101010101" charset="-122"/>
              </a:rPr>
              <a:t>安卓源码下载</a:t>
            </a:r>
            <a:endParaRPr lang="zh-CN" altLang="zh-CN" kern="120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+mj-cs"/>
              <a:sym typeface="等线" panose="02010600030101010101" charset="-122"/>
            </a:endParaRPr>
          </a:p>
        </p:txBody>
      </p:sp>
      <p:sp>
        <p:nvSpPr>
          <p:cNvPr id="16387" name="文本框 6"/>
          <p:cNvSpPr txBox="1"/>
          <p:nvPr/>
        </p:nvSpPr>
        <p:spPr>
          <a:xfrm>
            <a:off x="3171825" y="2987040"/>
            <a:ext cx="18154650" cy="698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6.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修改默认Python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sudo unlink /usr/bin/python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ource Han Sans CN Medium"/>
              </a:rPr>
              <a:t>sudo ln -s /usr/bin/python3.8 /usr/bin/python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ource Han Sans CN Medium"/>
            </a:endParaRPr>
          </a:p>
          <a:p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7.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同步指定版本源码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repo init -u git://mirrors.ustc.edu.cn/aosp/platform/manifest -b android-10.0.0_r17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repo sync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 indent="0"/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a)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代号和细分版本号可查看以下链接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https://source.android.com/setup/start/build-numbers?hl=zh_cn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b) </a:t>
            </a:r>
            <a:r>
              <a:rPr lang="zh-CN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选个有驱动的，支持机型多的分支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c) 谷歌手机设备驱动下载地址</a:t>
            </a:r>
            <a:endParaRPr lang="en-US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https://developers.google.com/android/drivers</a:t>
            </a:r>
            <a:endParaRPr lang="zh-CN" altLang="en-US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1" indent="0"/>
            <a:r>
              <a:rPr lang="en-US" altLang="zh-CN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d)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同步之前先打</a:t>
            </a:r>
            <a:r>
              <a:rPr lang="zh-CN" altLang="en-US" sz="3200" dirty="0">
                <a:solidFill>
                  <a:srgbClr val="292C3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个虚拟机快照</a:t>
            </a:r>
            <a:endParaRPr lang="zh-CN" altLang="zh-CN" sz="3200" dirty="0">
              <a:solidFill>
                <a:srgbClr val="292C3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cover dir="d"/>
  </p:transition>
</p:sld>
</file>

<file path=ppt/tags/tag1.xml><?xml version="1.0" encoding="utf-8"?>
<p:tagLst xmlns:p="http://schemas.openxmlformats.org/presentationml/2006/main">
  <p:tag name="KSO_WM_SLIDE_ITEM_CNT" val="3"/>
</p:tagLst>
</file>

<file path=ppt/tags/tag10.xml><?xml version="1.0" encoding="utf-8"?>
<p:tagLst xmlns:p="http://schemas.openxmlformats.org/presentationml/2006/main">
  <p:tag name="KSO_WM_SLIDE_ITEM_CNT" val="3"/>
</p:tagLst>
</file>

<file path=ppt/tags/tag11.xml><?xml version="1.0" encoding="utf-8"?>
<p:tagLst xmlns:p="http://schemas.openxmlformats.org/presentationml/2006/main">
  <p:tag name="KSO_WM_SLIDE_ITEM_CNT" val="3"/>
</p:tagLst>
</file>

<file path=ppt/tags/tag12.xml><?xml version="1.0" encoding="utf-8"?>
<p:tagLst xmlns:p="http://schemas.openxmlformats.org/presentationml/2006/main">
  <p:tag name="KSO_WM_SLIDE_ITEM_CNT" val="3"/>
</p:tagLst>
</file>

<file path=ppt/tags/tag13.xml><?xml version="1.0" encoding="utf-8"?>
<p:tagLst xmlns:p="http://schemas.openxmlformats.org/presentationml/2006/main">
  <p:tag name="KSO_WM_SLIDE_ITEM_CNT" val="3"/>
</p:tagLst>
</file>

<file path=ppt/tags/tag14.xml><?xml version="1.0" encoding="utf-8"?>
<p:tagLst xmlns:p="http://schemas.openxmlformats.org/presentationml/2006/main">
  <p:tag name="KSO_WM_SLIDE_ITEM_CNT" val="3"/>
</p:tagLst>
</file>

<file path=ppt/tags/tag15.xml><?xml version="1.0" encoding="utf-8"?>
<p:tagLst xmlns:p="http://schemas.openxmlformats.org/presentationml/2006/main">
  <p:tag name="KSO_WM_SLIDE_ITEM_CNT" val="3"/>
</p:tagLst>
</file>

<file path=ppt/tags/tag16.xml><?xml version="1.0" encoding="utf-8"?>
<p:tagLst xmlns:p="http://schemas.openxmlformats.org/presentationml/2006/main">
  <p:tag name="KSO_WM_SLIDE_ITEM_CNT" val="3"/>
</p:tagLst>
</file>

<file path=ppt/tags/tag17.xml><?xml version="1.0" encoding="utf-8"?>
<p:tagLst xmlns:p="http://schemas.openxmlformats.org/presentationml/2006/main">
  <p:tag name="KSO_WM_SLIDE_ITEM_CNT" val="3"/>
</p:tagLst>
</file>

<file path=ppt/tags/tag18.xml><?xml version="1.0" encoding="utf-8"?>
<p:tagLst xmlns:p="http://schemas.openxmlformats.org/presentationml/2006/main">
  <p:tag name="KSO_WM_SLIDE_ITEM_CNT" val="3"/>
</p:tagLst>
</file>

<file path=ppt/tags/tag19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SLIDE_ITEM_CNT" val="3"/>
</p:tagLst>
</file>

<file path=ppt/tags/tag20.xml><?xml version="1.0" encoding="utf-8"?>
<p:tagLst xmlns:p="http://schemas.openxmlformats.org/presentationml/2006/main">
  <p:tag name="KSO_WM_SLIDE_ITEM_CNT" val="3"/>
</p:tagLst>
</file>

<file path=ppt/tags/tag21.xml><?xml version="1.0" encoding="utf-8"?>
<p:tagLst xmlns:p="http://schemas.openxmlformats.org/presentationml/2006/main">
  <p:tag name="KSO_WM_SLIDE_ITEM_CNT" val="3"/>
</p:tagLst>
</file>

<file path=ppt/tags/tag22.xml><?xml version="1.0" encoding="utf-8"?>
<p:tagLst xmlns:p="http://schemas.openxmlformats.org/presentationml/2006/main">
  <p:tag name="KSO_WM_SLIDE_ITEM_CNT" val="3"/>
</p:tagLst>
</file>

<file path=ppt/tags/tag23.xml><?xml version="1.0" encoding="utf-8"?>
<p:tagLst xmlns:p="http://schemas.openxmlformats.org/presentationml/2006/main">
  <p:tag name="KSO_WM_SLIDE_ITEM_CNT" val="3"/>
</p:tagLst>
</file>

<file path=ppt/tags/tag24.xml><?xml version="1.0" encoding="utf-8"?>
<p:tagLst xmlns:p="http://schemas.openxmlformats.org/presentationml/2006/main">
  <p:tag name="KSO_WM_SLIDE_ITEM_CNT" val="3"/>
</p:tagLst>
</file>

<file path=ppt/tags/tag25.xml><?xml version="1.0" encoding="utf-8"?>
<p:tagLst xmlns:p="http://schemas.openxmlformats.org/presentationml/2006/main">
  <p:tag name="KSO_WM_SLIDE_ITEM_CNT" val="3"/>
</p:tagLst>
</file>

<file path=ppt/tags/tag26.xml><?xml version="1.0" encoding="utf-8"?>
<p:tagLst xmlns:p="http://schemas.openxmlformats.org/presentationml/2006/main">
  <p:tag name="KSO_WM_SLIDE_ITEM_CNT" val="3"/>
</p:tagLst>
</file>

<file path=ppt/tags/tag27.xml><?xml version="1.0" encoding="utf-8"?>
<p:tagLst xmlns:p="http://schemas.openxmlformats.org/presentationml/2006/main">
  <p:tag name="KSO_WM_SLIDE_ITEM_CNT" val="3"/>
</p:tagLst>
</file>

<file path=ppt/tags/tag28.xml><?xml version="1.0" encoding="utf-8"?>
<p:tagLst xmlns:p="http://schemas.openxmlformats.org/presentationml/2006/main">
  <p:tag name="KSO_WM_SLIDE_ITEM_CNT" val="3"/>
</p:tagLst>
</file>

<file path=ppt/tags/tag29.xml><?xml version="1.0" encoding="utf-8"?>
<p:tagLst xmlns:p="http://schemas.openxmlformats.org/presentationml/2006/main">
  <p:tag name="KSO_WM_SLIDE_ITEM_CNT" val="3"/>
</p:tagLst>
</file>

<file path=ppt/tags/tag3.xml><?xml version="1.0" encoding="utf-8"?>
<p:tagLst xmlns:p="http://schemas.openxmlformats.org/presentationml/2006/main">
  <p:tag name="KSO_WM_SLIDE_ITEM_CNT" val="3"/>
</p:tagLst>
</file>

<file path=ppt/tags/tag30.xml><?xml version="1.0" encoding="utf-8"?>
<p:tagLst xmlns:p="http://schemas.openxmlformats.org/presentationml/2006/main">
  <p:tag name="KSO_WM_SLIDE_ITEM_CNT" val="3"/>
</p:tagLst>
</file>

<file path=ppt/tags/tag31.xml><?xml version="1.0" encoding="utf-8"?>
<p:tagLst xmlns:p="http://schemas.openxmlformats.org/presentationml/2006/main">
  <p:tag name="KSO_WM_SLIDE_ITEM_CNT" val="3"/>
</p:tagLst>
</file>

<file path=ppt/tags/tag32.xml><?xml version="1.0" encoding="utf-8"?>
<p:tagLst xmlns:p="http://schemas.openxmlformats.org/presentationml/2006/main">
  <p:tag name="KSO_WM_SLIDE_ITEM_CNT" val="3"/>
</p:tagLst>
</file>

<file path=ppt/tags/tag33.xml><?xml version="1.0" encoding="utf-8"?>
<p:tagLst xmlns:p="http://schemas.openxmlformats.org/presentationml/2006/main">
  <p:tag name="KSO_WM_SLIDE_ITEM_CNT" val="3"/>
</p:tagLst>
</file>

<file path=ppt/tags/tag34.xml><?xml version="1.0" encoding="utf-8"?>
<p:tagLst xmlns:p="http://schemas.openxmlformats.org/presentationml/2006/main">
  <p:tag name="KSO_WM_SLIDE_ITEM_CNT" val="3"/>
</p:tagLst>
</file>

<file path=ppt/tags/tag35.xml><?xml version="1.0" encoding="utf-8"?>
<p:tagLst xmlns:p="http://schemas.openxmlformats.org/presentationml/2006/main">
  <p:tag name="KSO_WM_SLIDE_ITEM_CNT" val="3"/>
</p:tagLst>
</file>

<file path=ppt/tags/tag36.xml><?xml version="1.0" encoding="utf-8"?>
<p:tagLst xmlns:p="http://schemas.openxmlformats.org/presentationml/2006/main">
  <p:tag name="KSO_WM_SLIDE_ITEM_CNT" val="3"/>
</p:tagLst>
</file>

<file path=ppt/tags/tag37.xml><?xml version="1.0" encoding="utf-8"?>
<p:tagLst xmlns:p="http://schemas.openxmlformats.org/presentationml/2006/main">
  <p:tag name="KSO_WM_SLIDE_ITEM_CNT" val="3"/>
</p:tagLst>
</file>

<file path=ppt/tags/tag38.xml><?xml version="1.0" encoding="utf-8"?>
<p:tagLst xmlns:p="http://schemas.openxmlformats.org/presentationml/2006/main">
  <p:tag name="KSO_WM_SLIDE_ITEM_CNT" val="3"/>
</p:tagLst>
</file>

<file path=ppt/tags/tag39.xml><?xml version="1.0" encoding="utf-8"?>
<p:tagLst xmlns:p="http://schemas.openxmlformats.org/presentationml/2006/main">
  <p:tag name="KSO_WM_SLIDE_ITEM_CNT" val="3"/>
</p:tagLst>
</file>

<file path=ppt/tags/tag4.xml><?xml version="1.0" encoding="utf-8"?>
<p:tagLst xmlns:p="http://schemas.openxmlformats.org/presentationml/2006/main">
  <p:tag name="KSO_WM_SLIDE_ITEM_CNT" val="3"/>
</p:tagLst>
</file>

<file path=ppt/tags/tag40.xml><?xml version="1.0" encoding="utf-8"?>
<p:tagLst xmlns:p="http://schemas.openxmlformats.org/presentationml/2006/main">
  <p:tag name="KSO_WM_SLIDE_ITEM_CNT" val="3"/>
</p:tagLst>
</file>

<file path=ppt/tags/tag41.xml><?xml version="1.0" encoding="utf-8"?>
<p:tagLst xmlns:p="http://schemas.openxmlformats.org/presentationml/2006/main">
  <p:tag name="KSO_WM_SLIDE_ITEM_CNT" val="3"/>
</p:tagLst>
</file>

<file path=ppt/tags/tag42.xml><?xml version="1.0" encoding="utf-8"?>
<p:tagLst xmlns:p="http://schemas.openxmlformats.org/presentationml/2006/main">
  <p:tag name="KSO_WM_SLIDE_ITEM_CNT" val="3"/>
</p:tagLst>
</file>

<file path=ppt/tags/tag43.xml><?xml version="1.0" encoding="utf-8"?>
<p:tagLst xmlns:p="http://schemas.openxmlformats.org/presentationml/2006/main">
  <p:tag name="KSO_WM_SLIDE_ITEM_CNT" val="3"/>
</p:tagLst>
</file>

<file path=ppt/tags/tag44.xml><?xml version="1.0" encoding="utf-8"?>
<p:tagLst xmlns:p="http://schemas.openxmlformats.org/presentationml/2006/main">
  <p:tag name="KSO_WM_SLIDE_ITEM_CNT" val="3"/>
</p:tagLst>
</file>

<file path=ppt/tags/tag45.xml><?xml version="1.0" encoding="utf-8"?>
<p:tagLst xmlns:p="http://schemas.openxmlformats.org/presentationml/2006/main">
  <p:tag name="KSO_WM_SLIDE_ITEM_CNT" val="3"/>
</p:tagLst>
</file>

<file path=ppt/tags/tag46.xml><?xml version="1.0" encoding="utf-8"?>
<p:tagLst xmlns:p="http://schemas.openxmlformats.org/presentationml/2006/main">
  <p:tag name="KSO_WM_SLIDE_ITEM_CNT" val="3"/>
</p:tagLst>
</file>

<file path=ppt/tags/tag47.xml><?xml version="1.0" encoding="utf-8"?>
<p:tagLst xmlns:p="http://schemas.openxmlformats.org/presentationml/2006/main">
  <p:tag name="KSO_WM_SLIDE_ITEM_CNT" val="3"/>
</p:tagLst>
</file>

<file path=ppt/tags/tag48.xml><?xml version="1.0" encoding="utf-8"?>
<p:tagLst xmlns:p="http://schemas.openxmlformats.org/presentationml/2006/main">
  <p:tag name="KSO_WM_SLIDE_ITEM_CNT" val="3"/>
</p:tagLst>
</file>

<file path=ppt/tags/tag49.xml><?xml version="1.0" encoding="utf-8"?>
<p:tagLst xmlns:p="http://schemas.openxmlformats.org/presentationml/2006/main">
  <p:tag name="KSO_WM_SLIDE_ITEM_CNT" val="3"/>
</p:tagLst>
</file>

<file path=ppt/tags/tag5.xml><?xml version="1.0" encoding="utf-8"?>
<p:tagLst xmlns:p="http://schemas.openxmlformats.org/presentationml/2006/main">
  <p:tag name="KSO_WM_SLIDE_ITEM_CNT" val="3"/>
</p:tagLst>
</file>

<file path=ppt/tags/tag50.xml><?xml version="1.0" encoding="utf-8"?>
<p:tagLst xmlns:p="http://schemas.openxmlformats.org/presentationml/2006/main">
  <p:tag name="KSO_WM_SLIDE_ITEM_CNT" val="3"/>
</p:tagLst>
</file>

<file path=ppt/tags/tag51.xml><?xml version="1.0" encoding="utf-8"?>
<p:tagLst xmlns:p="http://schemas.openxmlformats.org/presentationml/2006/main">
  <p:tag name="KSO_WM_SLIDE_ITEM_CNT" val="3"/>
</p:tagLst>
</file>

<file path=ppt/tags/tag52.xml><?xml version="1.0" encoding="utf-8"?>
<p:tagLst xmlns:p="http://schemas.openxmlformats.org/presentationml/2006/main">
  <p:tag name="KSO_WM_UNIT_PLACING_PICTURE_USER_VIEWPORT" val="{&quot;height&quot;:8718,&quot;width&quot;:8306}"/>
</p:tagLst>
</file>

<file path=ppt/tags/tag53.xml><?xml version="1.0" encoding="utf-8"?>
<p:tagLst xmlns:p="http://schemas.openxmlformats.org/presentationml/2006/main">
  <p:tag name="KSO_WM_SLIDE_ITEM_CNT" val="3"/>
</p:tagLst>
</file>

<file path=ppt/tags/tag54.xml><?xml version="1.0" encoding="utf-8"?>
<p:tagLst xmlns:p="http://schemas.openxmlformats.org/presentationml/2006/main">
  <p:tag name="KSO_WM_SLIDE_ITEM_CNT" val="3"/>
</p:tagLst>
</file>

<file path=ppt/tags/tag55.xml><?xml version="1.0" encoding="utf-8"?>
<p:tagLst xmlns:p="http://schemas.openxmlformats.org/presentationml/2006/main">
  <p:tag name="KSO_WM_SLIDE_ITEM_CNT" val="3"/>
</p:tagLst>
</file>

<file path=ppt/tags/tag56.xml><?xml version="1.0" encoding="utf-8"?>
<p:tagLst xmlns:p="http://schemas.openxmlformats.org/presentationml/2006/main">
  <p:tag name="KSO_WM_SLIDE_ITEM_CNT" val="3"/>
</p:tagLst>
</file>

<file path=ppt/tags/tag57.xml><?xml version="1.0" encoding="utf-8"?>
<p:tagLst xmlns:p="http://schemas.openxmlformats.org/presentationml/2006/main">
  <p:tag name="KSO_WM_SLIDE_ITEM_CNT" val="3"/>
</p:tagLst>
</file>

<file path=ppt/tags/tag58.xml><?xml version="1.0" encoding="utf-8"?>
<p:tagLst xmlns:p="http://schemas.openxmlformats.org/presentationml/2006/main">
  <p:tag name="KSO_WM_SLIDE_ITEM_CNT" val="3"/>
</p:tagLst>
</file>

<file path=ppt/tags/tag59.xml><?xml version="1.0" encoding="utf-8"?>
<p:tagLst xmlns:p="http://schemas.openxmlformats.org/presentationml/2006/main">
  <p:tag name="KSO_WM_SLIDE_ITEM_CNT" val="3"/>
</p:tagLst>
</file>

<file path=ppt/tags/tag6.xml><?xml version="1.0" encoding="utf-8"?>
<p:tagLst xmlns:p="http://schemas.openxmlformats.org/presentationml/2006/main">
  <p:tag name="KSO_WM_SLIDE_ITEM_CNT" val="3"/>
</p:tagLst>
</file>

<file path=ppt/tags/tag60.xml><?xml version="1.0" encoding="utf-8"?>
<p:tagLst xmlns:p="http://schemas.openxmlformats.org/presentationml/2006/main">
  <p:tag name="KSO_WM_SLIDE_ITEM_CNT" val="3"/>
</p:tagLst>
</file>

<file path=ppt/tags/tag61.xml><?xml version="1.0" encoding="utf-8"?>
<p:tagLst xmlns:p="http://schemas.openxmlformats.org/presentationml/2006/main">
  <p:tag name="KSO_WM_SLIDE_ITEM_CNT" val="3"/>
</p:tagLst>
</file>

<file path=ppt/tags/tag7.xml><?xml version="1.0" encoding="utf-8"?>
<p:tagLst xmlns:p="http://schemas.openxmlformats.org/presentationml/2006/main">
  <p:tag name="KSO_WM_SLIDE_ITEM_CNT" val="3"/>
</p:tagLst>
</file>

<file path=ppt/tags/tag8.xml><?xml version="1.0" encoding="utf-8"?>
<p:tagLst xmlns:p="http://schemas.openxmlformats.org/presentationml/2006/main">
  <p:tag name="KSO_WM_SLIDE_ITEM_CNT" val="3"/>
</p:tagLst>
</file>

<file path=ppt/tags/tag9.xml><?xml version="1.0" encoding="utf-8"?>
<p:tagLst xmlns:p="http://schemas.openxmlformats.org/presentationml/2006/main">
  <p:tag name="KSO_WM_SLIDE_ITEM_CNT" val="3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A组-模板(1) - 副本</Template>
  <TotalTime>0</TotalTime>
  <Words>30803</Words>
  <Application>WPS 演示</Application>
  <PresentationFormat>自定义</PresentationFormat>
  <Paragraphs>1320</Paragraphs>
  <Slides>67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67</vt:i4>
      </vt:variant>
    </vt:vector>
  </HeadingPairs>
  <TitlesOfParts>
    <vt:vector size="87" baseType="lpstr">
      <vt:lpstr>Arial</vt:lpstr>
      <vt:lpstr>宋体</vt:lpstr>
      <vt:lpstr>Wingdings</vt:lpstr>
      <vt:lpstr>等线</vt:lpstr>
      <vt:lpstr>思源黑体 CN Medium</vt:lpstr>
      <vt:lpstr>黑体</vt:lpstr>
      <vt:lpstr>Source Han Sans CN Medium</vt:lpstr>
      <vt:lpstr>思源黑体 CN Bold</vt:lpstr>
      <vt:lpstr>楷体</vt:lpstr>
      <vt:lpstr>Source Han Sans CN Heavy Bold</vt:lpstr>
      <vt:lpstr>Segoe Print</vt:lpstr>
      <vt:lpstr>微软雅黑</vt:lpstr>
      <vt:lpstr>Arial Unicode MS</vt:lpstr>
      <vt:lpstr>等线 Light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PowerPoint 演示文稿</vt:lpstr>
      <vt:lpstr>课程介绍</vt:lpstr>
      <vt:lpstr>课程介绍</vt:lpstr>
      <vt:lpstr>Ubuntu系统的安装</vt:lpstr>
      <vt:lpstr>Ubuntu系统的配置</vt:lpstr>
      <vt:lpstr>三种网络连接</vt:lpstr>
      <vt:lpstr>安卓源码下载</vt:lpstr>
      <vt:lpstr>安卓源码下载</vt:lpstr>
      <vt:lpstr>安卓源码下载</vt:lpstr>
      <vt:lpstr>安卓源码下载</vt:lpstr>
      <vt:lpstr>安卓源码编译</vt:lpstr>
      <vt:lpstr>安卓源码编译</vt:lpstr>
      <vt:lpstr>刷机</vt:lpstr>
      <vt:lpstr>刷机</vt:lpstr>
      <vt:lpstr>AOSP源码导入到AndroidStudio</vt:lpstr>
      <vt:lpstr>Frida持久化介绍</vt:lpstr>
      <vt:lpstr>编译补充</vt:lpstr>
      <vt:lpstr>修改app启动流程</vt:lpstr>
      <vt:lpstr>Frida持久化</vt:lpstr>
      <vt:lpstr>Frida持久化</vt:lpstr>
      <vt:lpstr>Frida持久化</vt:lpstr>
      <vt:lpstr>Frida持久化</vt:lpstr>
      <vt:lpstr>Frida持久化</vt:lpstr>
      <vt:lpstr>Frida持久化</vt:lpstr>
      <vt:lpstr>Frida持久化</vt:lpstr>
      <vt:lpstr>Frida持久化</vt:lpstr>
      <vt:lpstr>安卓编译常见错误</vt:lpstr>
      <vt:lpstr>Frida持久化管理app的开发</vt:lpstr>
      <vt:lpstr>system权限的app开发</vt:lpstr>
      <vt:lpstr>Android.mk</vt:lpstr>
      <vt:lpstr>加固与脱壳介绍</vt:lpstr>
      <vt:lpstr>加固与脱壳介绍</vt:lpstr>
      <vt:lpstr>整体加固介绍</vt:lpstr>
      <vt:lpstr>ART下的脱壳原理</vt:lpstr>
      <vt:lpstr>ART下的脱壳原理</vt:lpstr>
      <vt:lpstr>ART下的脱壳原理</vt:lpstr>
      <vt:lpstr>ART下的脱壳原理</vt:lpstr>
      <vt:lpstr>AOSP源码导入到Clion</vt:lpstr>
      <vt:lpstr>打造自己的脱壳系统</vt:lpstr>
      <vt:lpstr>抽取加固介绍</vt:lpstr>
      <vt:lpstr>抽取加固解决方案</vt:lpstr>
      <vt:lpstr>类加载器</vt:lpstr>
      <vt:lpstr>双亲委派机制</vt:lpstr>
      <vt:lpstr>加固对类加载器的影响</vt:lpstr>
      <vt:lpstr>加固对类加载器的影响</vt:lpstr>
      <vt:lpstr>打造自己的脱壳系统</vt:lpstr>
      <vt:lpstr>打造自己的脱壳系统</vt:lpstr>
      <vt:lpstr>其他加固形式</vt:lpstr>
      <vt:lpstr>代码追踪</vt:lpstr>
      <vt:lpstr>代码追踪</vt:lpstr>
      <vt:lpstr>代码追踪</vt:lpstr>
      <vt:lpstr>代码追踪</vt:lpstr>
      <vt:lpstr>代码追踪</vt:lpstr>
      <vt:lpstr>代码追踪</vt:lpstr>
      <vt:lpstr>常见的抓包方式</vt:lpstr>
      <vt:lpstr>系统源码分析</vt:lpstr>
      <vt:lpstr>hexdump</vt:lpstr>
      <vt:lpstr>Linux系统调用</vt:lpstr>
      <vt:lpstr>编译设备内核</vt:lpstr>
      <vt:lpstr>编译设备内核</vt:lpstr>
      <vt:lpstr>编译设备内核</vt:lpstr>
      <vt:lpstr>编译设备内核</vt:lpstr>
      <vt:lpstr>内核源码导入到CLion</vt:lpstr>
      <vt:lpstr>内核源码导入到CLion</vt:lpstr>
      <vt:lpstr>内核源码导入到CLion</vt:lpstr>
      <vt:lpstr>监控Linux系统调用</vt:lpstr>
      <vt:lpstr>监控Linux系统调用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配色说明</dc:title>
  <dc:creator>李岳阳</dc:creator>
  <cp:lastModifiedBy>Administrator</cp:lastModifiedBy>
  <cp:revision>11670</cp:revision>
  <dcterms:created xsi:type="dcterms:W3CDTF">2019-07-23T06:33:00Z</dcterms:created>
  <dcterms:modified xsi:type="dcterms:W3CDTF">2022-02-22T16:06:51Z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A297418F801C496A9AA76803EE513D30</vt:lpwstr>
  </property>
</Properties>
</file>