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6"/>
  </p:notesMasterIdLst>
  <p:sldIdLst>
    <p:sldId id="258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269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4F06F-77BB-4B92-886D-BCFC580EB960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99242-0899-452F-8FB6-BEDCB7BC0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29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EEF9-8B0F-D542-A06D-2E8CBED689D6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88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2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179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166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83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330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86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685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587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Click To Edit Section Divider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473238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87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69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4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6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2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6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2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02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780070-4BDC-4F8B-892D-C5768C1B06B3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074237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A264-4876-4B72-B1B2-61FD2D884949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490" y="191422"/>
            <a:ext cx="4038600" cy="98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53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8467" y="2932115"/>
            <a:ext cx="8636000" cy="78422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92D050"/>
                </a:solidFill>
              </a:rPr>
              <a:t>上海第一家开源机器人俱乐部</a:t>
            </a:r>
            <a:endParaRPr lang="en-US" sz="4000" b="1" dirty="0">
              <a:solidFill>
                <a:srgbClr val="92D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idx="4294967295"/>
          </p:nvPr>
        </p:nvSpPr>
        <p:spPr>
          <a:xfrm>
            <a:off x="1956579" y="3840325"/>
            <a:ext cx="4179888" cy="944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/>
              <a:t>孙毅</a:t>
            </a:r>
            <a:endParaRPr lang="en-US" altLang="zh-CN" sz="2400" dirty="0"/>
          </a:p>
          <a:p>
            <a:pPr marL="0" indent="0">
              <a:buNone/>
            </a:pPr>
            <a:r>
              <a:rPr lang="en-US" sz="2400" dirty="0"/>
              <a:t>www.xiaokr.cc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77" y="1433718"/>
            <a:ext cx="6119468" cy="14983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00233" y="5997844"/>
            <a:ext cx="394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小氪信息技术有限公司</a:t>
            </a:r>
          </a:p>
        </p:txBody>
      </p:sp>
    </p:spTree>
    <p:extLst>
      <p:ext uri="{BB962C8B-B14F-4D97-AF65-F5344CB8AC3E}">
        <p14:creationId xmlns:p14="http://schemas.microsoft.com/office/powerpoint/2010/main" val="2910230180"/>
      </p:ext>
    </p:extLst>
  </p:cSld>
  <p:clrMapOvr>
    <a:masterClrMapping/>
  </p:clrMapOvr>
  <p:transition advTm="1013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81050" y="344488"/>
            <a:ext cx="25415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/>
              <a:t>乐理 小常识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781050" y="1217613"/>
            <a:ext cx="5969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"</a:t>
            </a:r>
            <a:r>
              <a:rPr lang="zh-CN" altLang="en-US"/>
              <a:t>某音为中心</a:t>
            </a:r>
            <a:r>
              <a:rPr lang="en-US" altLang="zh-CN"/>
              <a:t>"</a:t>
            </a:r>
            <a:r>
              <a:rPr lang="zh-CN" altLang="en-US"/>
              <a:t>：为中心的音即是主音（</a:t>
            </a:r>
            <a:r>
              <a:rPr lang="en-US" altLang="zh-CN"/>
              <a:t>Tonic</a:t>
            </a:r>
            <a:r>
              <a:rPr lang="zh-CN" altLang="en-US"/>
              <a:t>）。</a:t>
            </a:r>
          </a:p>
          <a:p>
            <a:endParaRPr lang="zh-CN" altLang="en-US"/>
          </a:p>
          <a:p>
            <a:r>
              <a:rPr lang="zh-CN" altLang="en-US"/>
              <a:t>自然大调式</a:t>
            </a:r>
            <a:r>
              <a:rPr lang="en-US" altLang="zh-CN"/>
              <a:t>1 2 3 4 5 6 7</a:t>
            </a:r>
            <a:r>
              <a:rPr lang="zh-CN" altLang="en-US"/>
              <a:t>中的</a:t>
            </a:r>
            <a:r>
              <a:rPr lang="en-US" altLang="zh-CN"/>
              <a:t>1</a:t>
            </a:r>
            <a:r>
              <a:rPr lang="zh-CN" altLang="en-US"/>
              <a:t>，即是为中心的音（主音）。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831850" y="2547938"/>
            <a:ext cx="4438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[</a:t>
            </a:r>
            <a:r>
              <a:rPr lang="zh-CN" altLang="en-US"/>
              <a:t>调高</a:t>
            </a:r>
            <a:r>
              <a:rPr lang="en-US" altLang="zh-CN"/>
              <a:t>]</a:t>
            </a:r>
            <a:r>
              <a:rPr lang="zh-CN" altLang="en-US"/>
              <a:t>：调式主音的音高。</a:t>
            </a:r>
          </a:p>
          <a:p>
            <a:endParaRPr lang="zh-CN" altLang="en-US"/>
          </a:p>
          <a:p>
            <a:r>
              <a:rPr lang="zh-CN" altLang="en-US"/>
              <a:t>当调式中的</a:t>
            </a:r>
            <a:r>
              <a:rPr lang="en-US" altLang="zh-CN"/>
              <a:t>1=C</a:t>
            </a:r>
            <a:r>
              <a:rPr lang="zh-CN" altLang="en-US"/>
              <a:t>，则调高为</a:t>
            </a:r>
            <a:r>
              <a:rPr lang="en-US" altLang="zh-CN"/>
              <a:t>C</a:t>
            </a:r>
            <a:r>
              <a:rPr lang="zh-CN" altLang="en-US"/>
              <a:t>（</a:t>
            </a:r>
            <a:r>
              <a:rPr lang="en-US" altLang="zh-CN"/>
              <a:t>Key=C</a:t>
            </a:r>
            <a:r>
              <a:rPr lang="zh-CN" altLang="en-US"/>
              <a:t>）；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892175" y="3929063"/>
            <a:ext cx="8235950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那么“</a:t>
            </a:r>
            <a:r>
              <a:rPr lang="en-US" altLang="zh-CN"/>
              <a:t>C</a:t>
            </a:r>
            <a:r>
              <a:rPr lang="zh-CN" altLang="en-US"/>
              <a:t>大调”意味着</a:t>
            </a:r>
            <a:r>
              <a:rPr lang="en-US" altLang="zh-CN"/>
              <a:t>——</a:t>
            </a:r>
          </a:p>
          <a:p>
            <a:endParaRPr lang="en-US" altLang="zh-CN"/>
          </a:p>
          <a:p>
            <a:r>
              <a:rPr lang="en-US" altLang="zh-CN"/>
              <a:t>[</a:t>
            </a:r>
            <a:r>
              <a:rPr lang="zh-CN" altLang="en-US"/>
              <a:t>调高</a:t>
            </a:r>
            <a:r>
              <a:rPr lang="en-US" altLang="zh-CN"/>
              <a:t>]=C</a:t>
            </a:r>
            <a:r>
              <a:rPr lang="zh-CN" altLang="en-US"/>
              <a:t>（</a:t>
            </a:r>
            <a:r>
              <a:rPr lang="en-US" altLang="zh-CN"/>
              <a:t>Key=C</a:t>
            </a:r>
            <a:r>
              <a:rPr lang="zh-CN" altLang="en-US"/>
              <a:t>）；</a:t>
            </a:r>
            <a:r>
              <a:rPr lang="en-US" altLang="zh-CN"/>
              <a:t>[</a:t>
            </a:r>
            <a:r>
              <a:rPr lang="zh-CN" altLang="en-US"/>
              <a:t>调式</a:t>
            </a:r>
            <a:r>
              <a:rPr lang="en-US" altLang="zh-CN"/>
              <a:t>]=</a:t>
            </a:r>
            <a:r>
              <a:rPr lang="zh-CN" altLang="en-US"/>
              <a:t>大调式（</a:t>
            </a:r>
            <a:r>
              <a:rPr lang="en-US" altLang="zh-CN"/>
              <a:t>1234567</a:t>
            </a:r>
            <a:r>
              <a:rPr lang="zh-CN" altLang="en-US"/>
              <a:t>）。</a:t>
            </a:r>
          </a:p>
          <a:p>
            <a:endParaRPr lang="zh-CN" altLang="en-US"/>
          </a:p>
          <a:p>
            <a:r>
              <a:rPr lang="zh-CN" altLang="en-US"/>
              <a:t>那么按照大调式的音程关系，且调高</a:t>
            </a:r>
            <a:r>
              <a:rPr lang="en-US" altLang="zh-CN"/>
              <a:t>1=C</a:t>
            </a:r>
            <a:r>
              <a:rPr lang="zh-CN" altLang="en-US"/>
              <a:t>，可得：</a:t>
            </a:r>
            <a:r>
              <a:rPr lang="en-US" altLang="zh-CN"/>
              <a:t>[</a:t>
            </a:r>
            <a:r>
              <a:rPr lang="zh-CN" altLang="en-US"/>
              <a:t>调性</a:t>
            </a:r>
            <a:r>
              <a:rPr lang="en-US" altLang="zh-CN"/>
              <a:t>]C</a:t>
            </a:r>
            <a:r>
              <a:rPr lang="zh-CN" altLang="en-US"/>
              <a:t>大调</a:t>
            </a:r>
            <a:r>
              <a:rPr lang="en-US" altLang="zh-CN"/>
              <a:t>=C D E F G A B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6042010"/>
      </p:ext>
    </p:extLst>
  </p:cSld>
  <p:clrMapOvr>
    <a:masterClrMapping/>
  </p:clrMapOvr>
  <p:transition advTm="1013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95313" y="490538"/>
            <a:ext cx="40243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/>
              <a:t>按键与音调的对应关系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209800" y="1271588"/>
            <a:ext cx="2384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 </a:t>
            </a:r>
            <a:endParaRPr lang="en-US" altLang="en-US"/>
          </a:p>
        </p:txBody>
      </p:sp>
      <p:graphicFrame>
        <p:nvGraphicFramePr>
          <p:cNvPr id="5124" name="Group 4"/>
          <p:cNvGraphicFramePr>
            <a:graphicFrameLocks noGrp="1"/>
          </p:cNvGraphicFramePr>
          <p:nvPr/>
        </p:nvGraphicFramePr>
        <p:xfrm>
          <a:off x="338138" y="1181100"/>
          <a:ext cx="8534400" cy="3048000"/>
        </p:xfrm>
        <a:graphic>
          <a:graphicData uri="http://schemas.openxmlformats.org/drawingml/2006/table">
            <a:tbl>
              <a:tblPr/>
              <a:tblGrid>
                <a:gridCol w="284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3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rPr>
                        <a:t>按键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sym typeface="Century Gothic" panose="020B0502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rPr>
                        <a:t>自然调式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sym typeface="Century Gothic" panose="020B0502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rPr>
                        <a:t>调高（KEY）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sym typeface="Century Gothic" panose="020B0502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sym typeface="Century Gothic" panose="020B0502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sym typeface="Century Gothic" panose="020B0502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rPr>
                        <a:t>C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sym typeface="Century Gothic" panose="020B0502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sym typeface="Century Gothic" panose="020B0502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sym typeface="Century Gothic" panose="020B0502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rPr>
                        <a:t>D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sym typeface="Century Gothic" panose="020B0502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rPr>
                        <a:t>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sym typeface="Century Gothic" panose="020B0502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rPr>
                        <a:t>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sym typeface="Century Gothic" panose="020B0502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rPr>
                        <a:t>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sym typeface="Century Gothic" panose="020B0502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sym typeface="Century Gothic" panose="020B0502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sym typeface="Century Gothic" panose="020B0502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sym typeface="Century Gothic" panose="020B0502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sym typeface="Century Gothic" panose="020B0502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sym typeface="Century Gothic" panose="020B0502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rPr>
                        <a:t>G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sym typeface="Century Gothic" panose="020B0502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rPr>
                        <a:t>6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sym typeface="Century Gothic" panose="020B0502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rPr>
                        <a:t>A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sym typeface="Century Gothic" panose="020B0502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rPr>
                        <a:t>7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sym typeface="Century Gothic" panose="020B0502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rPr>
                        <a:t>7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sym typeface="Century Gothic" panose="020B0502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1pPr>
                      <a:lvl2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2pPr>
                      <a:lvl3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3pPr>
                      <a:lvl4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4pPr>
                      <a:lvl5pPr defTabSz="457200">
                        <a:spcBef>
                          <a:spcPts val="1000"/>
                        </a:spcBef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5pPr>
                      <a:lvl6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6pPr>
                      <a:lvl7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7pPr>
                      <a:lvl8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8pPr>
                      <a:lvl9pPr defTabSz="4572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sym typeface="Century Gothic" panose="020B0502020202020204" pitchFamily="34" charset="0"/>
                        </a:rPr>
                        <a:t>B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sym typeface="Century Gothic" panose="020B0502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601589"/>
      </p:ext>
    </p:extLst>
  </p:cSld>
  <p:clrMapOvr>
    <a:masterClrMapping/>
  </p:clrMapOvr>
  <p:transition advTm="1013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209800" y="1271588"/>
            <a:ext cx="2384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 </a:t>
            </a:r>
            <a:endParaRPr lang="en-US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36"/>
          <a:stretch/>
        </p:blipFill>
        <p:spPr>
          <a:xfrm>
            <a:off x="662151" y="0"/>
            <a:ext cx="9238593" cy="670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24147"/>
      </p:ext>
    </p:extLst>
  </p:cSld>
  <p:clrMapOvr>
    <a:masterClrMapping/>
  </p:clrMapOvr>
  <p:transition advTm="10131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1254</TotalTime>
  <Words>173</Words>
  <Application>Microsoft Office PowerPoint</Application>
  <PresentationFormat>宽屏</PresentationFormat>
  <Paragraphs>44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Intel Clear</vt:lpstr>
      <vt:lpstr>宋体</vt:lpstr>
      <vt:lpstr>宋体</vt:lpstr>
      <vt:lpstr>Arial</vt:lpstr>
      <vt:lpstr>Calibri</vt:lpstr>
      <vt:lpstr>Century Gothic</vt:lpstr>
      <vt:lpstr>Wingdings 3</vt:lpstr>
      <vt:lpstr>Ion</vt:lpstr>
      <vt:lpstr>上海第一家开源机器人俱乐部</vt:lpstr>
      <vt:lpstr>PowerPoint 演示文稿</vt:lpstr>
      <vt:lpstr>PowerPoint 演示文稿</vt:lpstr>
      <vt:lpstr>PowerPoint 演示文稿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Sun, Yi</dc:creator>
  <cp:lastModifiedBy>Airren zero</cp:lastModifiedBy>
  <cp:revision>76</cp:revision>
  <dcterms:created xsi:type="dcterms:W3CDTF">2015-06-06T05:50:38Z</dcterms:created>
  <dcterms:modified xsi:type="dcterms:W3CDTF">2016-04-16T10:31:09Z</dcterms:modified>
</cp:coreProperties>
</file>