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drawings/drawing1.xml" ContentType="application/vnd.openxmlformats-officedocument.drawingml.chartshapes+xml"/>
  <Override PartName="/ppt/drawings/drawing2.xml" ContentType="application/vnd.openxmlformats-officedocument.drawingml.chartshapes+xml"/>
  <Override PartName="/ppt/drawings/drawing3.xml" ContentType="application/vnd.openxmlformats-officedocument.drawingml.chartshapes+xml"/>
  <Override PartName="/ppt/drawings/drawing4.xml" ContentType="application/vnd.openxmlformats-officedocument.drawingml.chartshap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10.svg" ContentType="image/svg+xml"/>
  <Override PartName="/ppt/media/image11.svg" ContentType="image/svg+xml"/>
  <Override PartName="/ppt/media/image12.svg" ContentType="image/svg+xml"/>
  <Override PartName="/ppt/media/image13.svg" ContentType="image/svg+xml"/>
  <Override PartName="/ppt/media/image14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  <p:sldMasterId id="2147483671" r:id="rId4"/>
    <p:sldMasterId id="2147483683" r:id="rId5"/>
  </p:sldMasterIdLst>
  <p:handoutMasterIdLst>
    <p:handoutMasterId r:id="rId20"/>
  </p:handoutMasterIdLst>
  <p:sldIdLst>
    <p:sldId id="257" r:id="rId6"/>
    <p:sldId id="407" r:id="rId7"/>
    <p:sldId id="259" r:id="rId8"/>
    <p:sldId id="399" r:id="rId9"/>
    <p:sldId id="400" r:id="rId10"/>
    <p:sldId id="420" r:id="rId11"/>
    <p:sldId id="401" r:id="rId12"/>
    <p:sldId id="397" r:id="rId13"/>
    <p:sldId id="402" r:id="rId14"/>
    <p:sldId id="403" r:id="rId15"/>
    <p:sldId id="404" r:id="rId16"/>
    <p:sldId id="398" r:id="rId17"/>
    <p:sldId id="405" r:id="rId18"/>
    <p:sldId id="406" r:id="rId19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C4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762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4" Type="http://schemas.openxmlformats.org/officeDocument/2006/relationships/tags" Target="tags/tag6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4" Type="http://schemas.microsoft.com/office/2011/relationships/chartColorStyle" Target="colors2.xml"/><Relationship Id="rId3" Type="http://schemas.microsoft.com/office/2011/relationships/chartStyle" Target="style2.xml"/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4" Type="http://schemas.microsoft.com/office/2011/relationships/chartColorStyle" Target="colors3.xml"/><Relationship Id="rId3" Type="http://schemas.microsoft.com/office/2011/relationships/chartStyle" Target="style3.xml"/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4" Type="http://schemas.microsoft.com/office/2011/relationships/chartColorStyle" Target="colors4.xml"/><Relationship Id="rId3" Type="http://schemas.microsoft.com/office/2011/relationships/chartStyle" Target="style4.xml"/><Relationship Id="rId2" Type="http://schemas.openxmlformats.org/officeDocument/2006/relationships/chartUserShapes" Target="../drawings/drawing4.xml"/><Relationship Id="rId1" Type="http://schemas.openxmlformats.org/officeDocument/2006/relationships/package" Target="../embeddings/Workbook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Cost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Sheet1!$A$2:$A$6</c:f>
              <c:strCache>
                <c:ptCount val="5"/>
                <c:pt idx="0">
                  <c:v>Bronx</c:v>
                </c:pt>
                <c:pt idx="1">
                  <c:v>Brooklyn</c:v>
                </c:pt>
                <c:pt idx="2">
                  <c:v>Manhattan</c:v>
                </c:pt>
                <c:pt idx="3">
                  <c:v>Queens</c:v>
                </c:pt>
                <c:pt idx="4">
                  <c:v>Staten Island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450000</c:v>
                </c:pt>
                <c:pt idx="1">
                  <c:v>600000</c:v>
                </c:pt>
                <c:pt idx="2">
                  <c:v>1100000</c:v>
                </c:pt>
                <c:pt idx="3">
                  <c:v>550000</c:v>
                </c:pt>
                <c:pt idx="4">
                  <c:v>482999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14989535"/>
        <c:axId val="350787999"/>
      </c:barChart>
      <c:catAx>
        <c:axId val="31498953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pPr>
          </a:p>
        </c:txPr>
        <c:crossAx val="350787999"/>
        <c:crosses val="autoZero"/>
        <c:auto val="1"/>
        <c:lblAlgn val="ctr"/>
        <c:lblOffset val="100"/>
        <c:noMultiLvlLbl val="0"/>
      </c:catAx>
      <c:valAx>
        <c:axId val="350787999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pPr>
          </a:p>
        </c:txPr>
        <c:crossAx val="314989535"/>
        <c:crosses val="autoZero"/>
        <c:crossBetween val="between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>
                <a:spAutoFit/>
              </a:bodyPr>
              <a:lstStyle/>
              <a:p>
                <a:pPr>
                  <a:defRPr lang="zh-CN" sz="1195" b="1" i="0" u="none" strike="noStrike" kern="1200" baseline="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pPr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j-lt"/>
        </a:defRPr>
      </a:pPr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Addresses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0.0939628902670007"/>
                  <c:y val="-0.114742644338244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10608713417242"/>
                  <c:y val="0.12020657978292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115180317101485"/>
                  <c:y val="0.0983508380042094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969939512433556"/>
                  <c:y val="-0.174845934229706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575901585507424"/>
                  <c:y val="-0.147526257006314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1" i="0" u="none" strike="noStrike" kern="1200" baseline="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pPr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Bronx</c:v>
                </c:pt>
                <c:pt idx="1">
                  <c:v>Brooklyn</c:v>
                </c:pt>
                <c:pt idx="2">
                  <c:v>Manhattan</c:v>
                </c:pt>
                <c:pt idx="3">
                  <c:v>Queens</c:v>
                </c:pt>
                <c:pt idx="4">
                  <c:v>Staten Island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4000030</c:v>
                </c:pt>
                <c:pt idx="1">
                  <c:v>3200200</c:v>
                </c:pt>
                <c:pt idx="2">
                  <c:v>3808282</c:v>
                </c:pt>
                <c:pt idx="3">
                  <c:v>6890080</c:v>
                </c:pt>
                <c:pt idx="4">
                  <c:v>482999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j-lt"/>
        </a:defRPr>
      </a:pPr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Cost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Sheet1!$A$2:$A$6</c:f>
              <c:strCache>
                <c:ptCount val="5"/>
                <c:pt idx="0">
                  <c:v>Bronx</c:v>
                </c:pt>
                <c:pt idx="1">
                  <c:v>Brooklyn</c:v>
                </c:pt>
                <c:pt idx="2">
                  <c:v>Manhattan</c:v>
                </c:pt>
                <c:pt idx="3">
                  <c:v>Queens</c:v>
                </c:pt>
                <c:pt idx="4">
                  <c:v>Staten Island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450000</c:v>
                </c:pt>
                <c:pt idx="1">
                  <c:v>600000</c:v>
                </c:pt>
                <c:pt idx="2">
                  <c:v>1100000</c:v>
                </c:pt>
                <c:pt idx="3">
                  <c:v>550000</c:v>
                </c:pt>
                <c:pt idx="4">
                  <c:v>482999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14989535"/>
        <c:axId val="350787999"/>
      </c:barChart>
      <c:catAx>
        <c:axId val="31498953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pPr>
          </a:p>
        </c:txPr>
        <c:crossAx val="350787999"/>
        <c:crosses val="autoZero"/>
        <c:auto val="1"/>
        <c:lblAlgn val="ctr"/>
        <c:lblOffset val="100"/>
        <c:noMultiLvlLbl val="0"/>
      </c:catAx>
      <c:valAx>
        <c:axId val="350787999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pPr>
          </a:p>
        </c:txPr>
        <c:crossAx val="314989535"/>
        <c:crosses val="autoZero"/>
        <c:crossBetween val="between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>
                <a:spAutoFit/>
              </a:bodyPr>
              <a:lstStyle/>
              <a:p>
                <a:pPr>
                  <a:defRPr lang="zh-CN" sz="1195" b="1" i="0" u="none" strike="noStrike" kern="1200" baseline="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pPr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j-lt"/>
        </a:defRPr>
      </a:pPr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Addresses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0.0939628902670007"/>
                  <c:y val="-0.114742644338244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10608713417242"/>
                  <c:y val="0.12020657978292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115180317101485"/>
                  <c:y val="0.0983508380042094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969939512433556"/>
                  <c:y val="-0.174845934229706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575901585507424"/>
                  <c:y val="-0.147526257006314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1" i="0" u="none" strike="noStrike" kern="1200" baseline="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pPr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Bronx</c:v>
                </c:pt>
                <c:pt idx="1">
                  <c:v>Brooklyn</c:v>
                </c:pt>
                <c:pt idx="2">
                  <c:v>Manhattan</c:v>
                </c:pt>
                <c:pt idx="3">
                  <c:v>Queens</c:v>
                </c:pt>
                <c:pt idx="4">
                  <c:v>Staten Island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4000030</c:v>
                </c:pt>
                <c:pt idx="1">
                  <c:v>3200200</c:v>
                </c:pt>
                <c:pt idx="2">
                  <c:v>3808282</c:v>
                </c:pt>
                <c:pt idx="3">
                  <c:v>6890080</c:v>
                </c:pt>
                <c:pt idx="4">
                  <c:v>482999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j-lt"/>
        </a:defRPr>
      </a:pPr>
    </a:p>
  </c:txPr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5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2"/>
    </cs:fontRef>
    <cs:defRPr sz="1195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5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3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5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5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5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2"/>
    </cs:fontRef>
    <cs:defRPr sz="1195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5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3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5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5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5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2"/>
    </cs:fontRef>
    <cs:defRPr sz="1195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5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3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5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5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5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2"/>
    </cs:fontRef>
    <cs:defRPr sz="1195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5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3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5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5" kern="1200"/>
  </cs:valueAxis>
  <cs:wall>
    <cs:lnRef idx="0"/>
    <cs:fillRef idx="0"/>
    <cs:effectRef idx="0"/>
    <cs:fontRef idx="minor">
      <a:schemeClr val="tx2"/>
    </cs:fontRef>
  </cs:wall>
</cs:chartStyle>
</file>

<file path=ppt/drawing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12.png"/></Relationships>
</file>

<file path=ppt/drawing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12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0.66361</cdr:x>
      <cdr:y>0</cdr:y>
    </cdr:from>
    <cdr:to>
      <cdr:x>1</cdr:x>
      <cdr:y>0.20671</cdr:y>
    </cdr:to>
    <cdr:sp>
      <cdr:nvSpPr>
        <cdr:cNvPr id="2" name="矩形 1"/>
        <cdr:cNvSpPr/>
      </cdr:nvSpPr>
      <cdr:spPr xmlns:a="http://schemas.openxmlformats.org/drawingml/2006/main">
        <a:xfrm xmlns:a="http://schemas.openxmlformats.org/drawingml/2006/main">
          <a:off x="1887113" y="0"/>
          <a:ext cx="956580" cy="537767"/>
        </a:xfrm>
        <a:prstGeom xmlns:a="http://schemas.openxmlformats.org/drawingml/2006/main" prst="rect">
          <a:avLst/>
        </a:prstGeom>
      </cdr:spPr>
      <cdr:txBody xmlns:a="http://schemas.openxmlformats.org/drawingml/2006/main">
        <a:bodyPr vertOverflow="clip" vert="horz" wrap="square" lIns="45720" tIns="45720" rIns="45720" bIns="45720" rtlCol="0" anchor="t" anchorCtr="0">
          <a:normAutofit/>
        </a:bodyPr>
        <a:lstStyle/>
        <a:p>
          <a:r>
            <a:rPr lang="en-US" sz="1100" dirty="0">
              <a:latin typeface="+mj-lt"/>
            </a:rPr>
            <a:t>Average Property Sale</a:t>
          </a:r>
          <a:endParaRPr lang="en-US" sz="1100" dirty="0">
            <a:latin typeface="+mj-lt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0.41745</cdr:x>
      <cdr:y>0.35119</cdr:y>
    </cdr:from>
    <cdr:to>
      <cdr:x>0.58255</cdr:x>
      <cdr:y>0.64881</cdr:y>
    </cdr:to>
    <cdr:pic xmlns:a="http://schemas.openxmlformats.org/drawingml/2006/main">
      <cdr:nvPicPr>
        <cdr:cNvPr id="2" name="图片 1"/>
        <cdr:cNvPicPr/>
      </cdr:nvPicPr>
      <cdr:blipFill>
        <a:blip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r:embed="rId2"/>
            </a:ext>
          </a:extLst>
        </a:blip>
        <a:stretch>
          <a:fillRect/>
        </a:stretch>
      </cdr:blipFill>
      <cdr:spPr>
        <a:xfrm>
          <a:off x="1749091" y="816281"/>
          <a:ext cx="691770" cy="691770"/>
        </a:xfrm>
        <a:prstGeom prst="rect">
          <a:avLst/>
        </a:prstGeom>
      </cdr:spPr>
    </cdr:pic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0.66361</cdr:x>
      <cdr:y>0</cdr:y>
    </cdr:from>
    <cdr:to>
      <cdr:x>1</cdr:x>
      <cdr:y>0.20671</cdr:y>
    </cdr:to>
    <cdr:sp>
      <cdr:nvSpPr>
        <cdr:cNvPr id="2" name="矩形 1"/>
        <cdr:cNvSpPr/>
      </cdr:nvSpPr>
      <cdr:spPr xmlns:a="http://schemas.openxmlformats.org/drawingml/2006/main">
        <a:xfrm xmlns:a="http://schemas.openxmlformats.org/drawingml/2006/main">
          <a:off x="1887113" y="0"/>
          <a:ext cx="956580" cy="537767"/>
        </a:xfrm>
        <a:prstGeom xmlns:a="http://schemas.openxmlformats.org/drawingml/2006/main" prst="rect">
          <a:avLst/>
        </a:prstGeom>
      </cdr:spPr>
      <cdr:txBody xmlns:a="http://schemas.openxmlformats.org/drawingml/2006/main">
        <a:bodyPr vertOverflow="clip" vert="horz" wrap="square" lIns="45720" tIns="45720" rIns="45720" bIns="45720" rtlCol="0" anchor="t" anchorCtr="0">
          <a:normAutofit/>
        </a:bodyPr>
        <a:lstStyle/>
        <a:p>
          <a:r>
            <a:rPr lang="en-US" sz="1100" dirty="0">
              <a:latin typeface="+mj-lt"/>
            </a:rPr>
            <a:t>Average Property Sale</a:t>
          </a:r>
          <a:endParaRPr lang="en-US" sz="1100" dirty="0">
            <a:latin typeface="+mj-lt"/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0.41745</cdr:x>
      <cdr:y>0.35119</cdr:y>
    </cdr:from>
    <cdr:to>
      <cdr:x>0.58255</cdr:x>
      <cdr:y>0.64881</cdr:y>
    </cdr:to>
    <cdr:pic xmlns:a="http://schemas.openxmlformats.org/drawingml/2006/main">
      <cdr:nvPicPr>
        <cdr:cNvPr id="2" name="图片 1"/>
        <cdr:cNvPicPr/>
      </cdr:nvPicPr>
      <cdr:blipFill>
        <a:blip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r:embed="rId2"/>
            </a:ext>
          </a:extLst>
        </a:blip>
        <a:stretch>
          <a:fillRect/>
        </a:stretch>
      </cdr:blipFill>
      <cdr:spPr>
        <a:xfrm>
          <a:off x="1749091" y="816281"/>
          <a:ext cx="691770" cy="691770"/>
        </a:xfrm>
        <a:prstGeom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B76D5-ACE1-492A-A8A7-99E7EC56323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A9F60-F375-4F4C-9374-88652C48B3C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gradFill>
          <a:gsLst>
            <a:gs pos="0">
              <a:schemeClr val="bg2">
                <a:tint val="93000"/>
                <a:satMod val="150000"/>
                <a:shade val="98000"/>
                <a:lumMod val="97000"/>
                <a:lumOff val="3000"/>
                <a:alpha val="88000"/>
              </a:schemeClr>
            </a:gs>
            <a:gs pos="65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3689" y="171010"/>
            <a:ext cx="11498413" cy="2387600"/>
          </a:xfrm>
          <a:prstGeom prst="rect">
            <a:avLst/>
          </a:prstGeom>
        </p:spPr>
        <p:txBody>
          <a:bodyPr anchor="b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Line 1</a:t>
            </a:r>
            <a:br>
              <a:rPr lang="en-US" dirty="0"/>
            </a:br>
            <a:r>
              <a:rPr lang="en-US" dirty="0"/>
              <a:t>Presentation Title Line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3689" y="3060678"/>
            <a:ext cx="6637356" cy="4555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Author/Presenter/Date/etc.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423" y="5797830"/>
            <a:ext cx="4236900" cy="76322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A275A3-94B7-4A4C-8307-C14328398D14}" type="slidenum">
              <a:rPr lang="en-US" smtClean="0"/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0" t="13520" r="8828" b="13974"/>
          <a:stretch>
            <a:fillRect/>
          </a:stretch>
        </p:blipFill>
        <p:spPr>
          <a:xfrm>
            <a:off x="16625" y="1013582"/>
            <a:ext cx="12192000" cy="44682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A275A3-94B7-4A4C-8307-C14328398D14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53" y="1012824"/>
            <a:ext cx="10424847" cy="48323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A275A3-94B7-4A4C-8307-C14328398D14}" type="slidenum">
              <a:rPr lang="en-US" smtClean="0"/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9" t="13494" r="8751" b="13494"/>
          <a:stretch>
            <a:fillRect/>
          </a:stretch>
        </p:blipFill>
        <p:spPr>
          <a:xfrm>
            <a:off x="0" y="1733549"/>
            <a:ext cx="12192000" cy="4114800"/>
          </a:xfrm>
          <a:prstGeom prst="rect">
            <a:avLst/>
          </a:prstGeom>
        </p:spPr>
      </p:pic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84179" y="2132130"/>
            <a:ext cx="2286000" cy="1122128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100" b="1" cap="all" baseline="0">
                <a:solidFill>
                  <a:schemeClr val="bg1"/>
                </a:solidFill>
              </a:defRPr>
            </a:lvl1pPr>
            <a:lvl2pPr algn="ctr">
              <a:defRPr sz="1100">
                <a:solidFill>
                  <a:schemeClr val="bg1"/>
                </a:solidFill>
              </a:defRPr>
            </a:lvl2pPr>
            <a:lvl3pPr algn="ctr">
              <a:defRPr sz="1100">
                <a:solidFill>
                  <a:schemeClr val="bg1"/>
                </a:solidFill>
              </a:defRPr>
            </a:lvl3pPr>
            <a:lvl4pPr algn="ctr">
              <a:defRPr sz="1100">
                <a:solidFill>
                  <a:schemeClr val="bg1"/>
                </a:solidFill>
              </a:defRPr>
            </a:lvl4pPr>
            <a:lvl5pPr algn="ctr"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9538529" y="2132130"/>
            <a:ext cx="2286000" cy="1122128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100" b="1" cap="all" baseline="0">
                <a:solidFill>
                  <a:schemeClr val="bg1"/>
                </a:solidFill>
              </a:defRPr>
            </a:lvl1pPr>
            <a:lvl2pPr algn="ctr">
              <a:defRPr sz="1100">
                <a:solidFill>
                  <a:schemeClr val="bg1"/>
                </a:solidFill>
              </a:defRPr>
            </a:lvl2pPr>
            <a:lvl3pPr algn="ctr">
              <a:defRPr sz="1100">
                <a:solidFill>
                  <a:schemeClr val="bg1"/>
                </a:solidFill>
              </a:defRPr>
            </a:lvl3pPr>
            <a:lvl4pPr algn="ctr">
              <a:defRPr sz="1100">
                <a:solidFill>
                  <a:schemeClr val="bg1"/>
                </a:solidFill>
              </a:defRPr>
            </a:lvl4pPr>
            <a:lvl5pPr algn="ctr"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429829" y="2132130"/>
            <a:ext cx="2286000" cy="1122128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100" b="1" cap="all" baseline="0">
                <a:solidFill>
                  <a:schemeClr val="bg1"/>
                </a:solidFill>
              </a:defRPr>
            </a:lvl1pPr>
            <a:lvl2pPr algn="ctr">
              <a:defRPr sz="1100">
                <a:solidFill>
                  <a:schemeClr val="bg1"/>
                </a:solidFill>
              </a:defRPr>
            </a:lvl2pPr>
            <a:lvl3pPr algn="ctr">
              <a:defRPr sz="1100">
                <a:solidFill>
                  <a:schemeClr val="bg1"/>
                </a:solidFill>
              </a:defRPr>
            </a:lvl3pPr>
            <a:lvl4pPr algn="ctr">
              <a:defRPr sz="1100">
                <a:solidFill>
                  <a:schemeClr val="bg1"/>
                </a:solidFill>
              </a:defRPr>
            </a:lvl4pPr>
            <a:lvl5pPr algn="ctr"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5479" y="2132130"/>
            <a:ext cx="2286000" cy="1122128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100" b="1" cap="all" baseline="0">
                <a:solidFill>
                  <a:schemeClr val="bg1"/>
                </a:solidFill>
              </a:defRPr>
            </a:lvl1pPr>
            <a:lvl2pPr algn="ctr">
              <a:defRPr sz="1100">
                <a:solidFill>
                  <a:schemeClr val="bg1"/>
                </a:solidFill>
              </a:defRPr>
            </a:lvl2pPr>
            <a:lvl3pPr algn="ctr">
              <a:defRPr sz="1100">
                <a:solidFill>
                  <a:schemeClr val="bg1"/>
                </a:solidFill>
              </a:defRPr>
            </a:lvl3pPr>
            <a:lvl4pPr algn="ctr">
              <a:defRPr sz="1100">
                <a:solidFill>
                  <a:schemeClr val="bg1"/>
                </a:solidFill>
              </a:defRPr>
            </a:lvl4pPr>
            <a:lvl5pPr algn="ctr"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415C5B-8BFE-4673-AAB9-231C96E5C29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A275A3-94B7-4A4C-8307-C14328398D1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415C5B-8BFE-4673-AAB9-231C96E5C29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A275A3-94B7-4A4C-8307-C14328398D1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415C5B-8BFE-4673-AAB9-231C96E5C29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A275A3-94B7-4A4C-8307-C14328398D1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415C5B-8BFE-4673-AAB9-231C96E5C29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A275A3-94B7-4A4C-8307-C14328398D1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415C5B-8BFE-4673-AAB9-231C96E5C29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A275A3-94B7-4A4C-8307-C14328398D1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415C5B-8BFE-4673-AAB9-231C96E5C29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A275A3-94B7-4A4C-8307-C14328398D1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415C5B-8BFE-4673-AAB9-231C96E5C29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A275A3-94B7-4A4C-8307-C14328398D1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6925901" cy="6858000"/>
          </a:xfrm>
          <a:prstGeom prst="rect">
            <a:avLst/>
          </a:prstGeom>
          <a:gradFill flip="none" rotWithShape="1">
            <a:gsLst>
              <a:gs pos="54000">
                <a:schemeClr val="accent5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3690" y="171010"/>
            <a:ext cx="6637356" cy="2387600"/>
          </a:xfrm>
          <a:prstGeom prst="rect">
            <a:avLst/>
          </a:prstGeo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70320" y="889728"/>
            <a:ext cx="4200980" cy="926371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40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agenda item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/>
              <a:t>Insert agenda item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/>
              <a:t>Insert agenda item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/>
              <a:t>Insert agenda item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/>
              <a:t>Insert agenda item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/>
              <a:t>Insert agenda item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0" y="6316307"/>
            <a:ext cx="2643930" cy="47627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415C5B-8BFE-4673-AAB9-231C96E5C29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A275A3-94B7-4A4C-8307-C14328398D1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415C5B-8BFE-4673-AAB9-231C96E5C29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A275A3-94B7-4A4C-8307-C14328398D1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D527BC-75AE-48C8-91AC-67BDF8062CA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087B0E-806C-4A6F-841F-8E29C81419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D527BC-75AE-48C8-91AC-67BDF8062CA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087B0E-806C-4A6F-841F-8E29C81419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D527BC-75AE-48C8-91AC-67BDF8062CA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087B0E-806C-4A6F-841F-8E29C81419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D527BC-75AE-48C8-91AC-67BDF8062CA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087B0E-806C-4A6F-841F-8E29C81419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D527BC-75AE-48C8-91AC-67BDF8062CA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087B0E-806C-4A6F-841F-8E29C81419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D527BC-75AE-48C8-91AC-67BDF8062CA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087B0E-806C-4A6F-841F-8E29C81419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D527BC-75AE-48C8-91AC-67BDF8062CA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087B0E-806C-4A6F-841F-8E29C81419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>
          <a:gsLst>
            <a:gs pos="0">
              <a:schemeClr val="accent5"/>
            </a:gs>
            <a:gs pos="100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0" y="6316307"/>
            <a:ext cx="2643930" cy="47627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D527BC-75AE-48C8-91AC-67BDF8062CA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087B0E-806C-4A6F-841F-8E29C81419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D527BC-75AE-48C8-91AC-67BDF8062CA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087B0E-806C-4A6F-841F-8E29C81419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D527BC-75AE-48C8-91AC-67BDF8062CA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087B0E-806C-4A6F-841F-8E29C81419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18" y="982"/>
            <a:ext cx="12192000" cy="65791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671" y="893117"/>
            <a:ext cx="11827598" cy="48739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76023"/>
            <a:ext cx="1219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0" y="6316307"/>
            <a:ext cx="2643930" cy="476270"/>
          </a:xfrm>
          <a:prstGeom prst="rect">
            <a:avLst/>
          </a:prstGeom>
        </p:spPr>
      </p:pic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3343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fld id="{D1147761-E745-4E82-9000-A916A425F694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791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76023"/>
            <a:ext cx="1219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0" y="6316307"/>
            <a:ext cx="2643930" cy="476270"/>
          </a:xfrm>
          <a:prstGeom prst="rect">
            <a:avLst/>
          </a:prstGeom>
        </p:spPr>
      </p:pic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3343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fld id="{D1147761-E745-4E82-9000-A916A425F694}" type="slidenum">
              <a:rPr lang="en-US" smtClean="0"/>
            </a:fld>
            <a:endParaRPr lang="en-US"/>
          </a:p>
        </p:txBody>
      </p:sp>
      <p:sp>
        <p:nvSpPr>
          <p:cNvPr id="8" name="Teardrop 7"/>
          <p:cNvSpPr/>
          <p:nvPr userDrawn="1"/>
        </p:nvSpPr>
        <p:spPr>
          <a:xfrm>
            <a:off x="3905761" y="3429000"/>
            <a:ext cx="2176272" cy="2002536"/>
          </a:xfrm>
          <a:prstGeom prst="teardrop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Teardrop 8"/>
          <p:cNvSpPr/>
          <p:nvPr userDrawn="1"/>
        </p:nvSpPr>
        <p:spPr>
          <a:xfrm flipH="1">
            <a:off x="6107780" y="3428999"/>
            <a:ext cx="2176272" cy="2002536"/>
          </a:xfrm>
          <a:prstGeom prst="teardrop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Teardrop 10"/>
          <p:cNvSpPr/>
          <p:nvPr userDrawn="1"/>
        </p:nvSpPr>
        <p:spPr>
          <a:xfrm flipH="1" flipV="1">
            <a:off x="6109351" y="1407357"/>
            <a:ext cx="2176272" cy="2002536"/>
          </a:xfrm>
          <a:prstGeom prst="teardrop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Teardrop 11"/>
          <p:cNvSpPr/>
          <p:nvPr userDrawn="1"/>
        </p:nvSpPr>
        <p:spPr>
          <a:xfrm flipV="1">
            <a:off x="3929405" y="1425676"/>
            <a:ext cx="2172091" cy="2006467"/>
          </a:xfrm>
          <a:prstGeom prst="teardrop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Oval 12"/>
          <p:cNvSpPr/>
          <p:nvPr userDrawn="1"/>
        </p:nvSpPr>
        <p:spPr>
          <a:xfrm>
            <a:off x="5505253" y="2903457"/>
            <a:ext cx="1168924" cy="104873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3" name="Graphic 22" descr="Single gear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48227" y="2971800"/>
            <a:ext cx="914400" cy="9144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c 16"/>
          <p:cNvSpPr/>
          <p:nvPr userDrawn="1"/>
        </p:nvSpPr>
        <p:spPr>
          <a:xfrm>
            <a:off x="2370654" y="1322109"/>
            <a:ext cx="3412503" cy="4213782"/>
          </a:xfrm>
          <a:prstGeom prst="arc">
            <a:avLst>
              <a:gd name="adj1" fmla="val 16200000"/>
              <a:gd name="adj2" fmla="val 5602852"/>
            </a:avLst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A275A3-94B7-4A4C-8307-C14328398D14}" type="slidenum">
              <a:rPr lang="en-US" smtClean="0"/>
            </a:fld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678730" y="1894788"/>
            <a:ext cx="3591612" cy="3176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 userDrawn="1"/>
        </p:nvSpPr>
        <p:spPr>
          <a:xfrm>
            <a:off x="872166" y="2065884"/>
            <a:ext cx="3204740" cy="28346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611651" y="1835455"/>
            <a:ext cx="3725770" cy="32954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4212849" y="1057218"/>
            <a:ext cx="1026431" cy="952107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239279" y="2856058"/>
            <a:ext cx="1026431" cy="95210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4212848" y="4654899"/>
            <a:ext cx="1026431" cy="952107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6000" y="985638"/>
            <a:ext cx="5753100" cy="103546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742950" indent="-285750">
              <a:lnSpc>
                <a:spcPct val="100000"/>
              </a:lnSpc>
              <a:buFontTx/>
              <a:buChar char="−"/>
              <a:defRPr sz="1400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 marL="1200150" indent="-285750">
              <a:buFontTx/>
              <a:buChar char="−"/>
              <a:defRPr sz="1400"/>
            </a:lvl3pPr>
            <a:lvl4pPr marL="1657350" indent="-285750">
              <a:buFontTx/>
              <a:buChar char="−"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1"/>
            <a:r>
              <a:rPr lang="en-US" dirty="0"/>
              <a:t>Third level</a:t>
            </a:r>
            <a:endParaRPr lang="en-US" dirty="0"/>
          </a:p>
          <a:p>
            <a:pPr lvl="1"/>
            <a:r>
              <a:rPr lang="en-US" dirty="0"/>
              <a:t>Fourth level</a:t>
            </a:r>
            <a:endParaRPr lang="en-US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408845" y="2856058"/>
            <a:ext cx="5440255" cy="103546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742950" indent="-285750">
              <a:lnSpc>
                <a:spcPct val="100000"/>
              </a:lnSpc>
              <a:buFontTx/>
              <a:buChar char="−"/>
              <a:defRPr sz="1400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 marL="1200150" indent="-285750">
              <a:buFontTx/>
              <a:buChar char="−"/>
              <a:defRPr sz="1400"/>
            </a:lvl3pPr>
            <a:lvl4pPr marL="1657350" indent="-285750">
              <a:buFontTx/>
              <a:buChar char="−"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1"/>
            <a:r>
              <a:rPr lang="en-US" dirty="0"/>
              <a:t>Third level</a:t>
            </a:r>
            <a:endParaRPr lang="en-US" dirty="0"/>
          </a:p>
          <a:p>
            <a:pPr lvl="1"/>
            <a:r>
              <a:rPr lang="en-US" dirty="0"/>
              <a:t>Fourth level</a:t>
            </a:r>
            <a:endParaRPr lang="en-US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12536" y="4615910"/>
            <a:ext cx="5753100" cy="103546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742950" indent="-285750">
              <a:lnSpc>
                <a:spcPct val="100000"/>
              </a:lnSpc>
              <a:buFontTx/>
              <a:buChar char="−"/>
              <a:defRPr sz="1400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 marL="1200150" indent="-285750">
              <a:buFontTx/>
              <a:buChar char="−"/>
              <a:defRPr sz="1400"/>
            </a:lvl3pPr>
            <a:lvl4pPr marL="1657350" indent="-285750">
              <a:buFontTx/>
              <a:buChar char="−"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1"/>
            <a:r>
              <a:rPr lang="en-US" dirty="0"/>
              <a:t>Third level</a:t>
            </a:r>
            <a:endParaRPr lang="en-US" dirty="0"/>
          </a:p>
          <a:p>
            <a:pPr lvl="1"/>
            <a:r>
              <a:rPr lang="en-US" dirty="0"/>
              <a:t>Fourth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A275A3-94B7-4A4C-8307-C14328398D14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474"/>
            <a:ext cx="12192000" cy="53721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A275A3-94B7-4A4C-8307-C14328398D14}" type="slidenum">
              <a:rPr lang="en-US" smtClean="0"/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0" t="13520" r="8828" b="13974"/>
          <a:stretch>
            <a:fillRect/>
          </a:stretch>
        </p:blipFill>
        <p:spPr>
          <a:xfrm>
            <a:off x="16625" y="1013582"/>
            <a:ext cx="12192000" cy="44682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A275A3-94B7-4A4C-8307-C14328398D14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53" y="1012824"/>
            <a:ext cx="10424847" cy="48323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A275A3-94B7-4A4C-8307-C14328398D14}" type="slidenum">
              <a:rPr lang="en-US" smtClean="0"/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9" t="13494" r="8751" b="13494"/>
          <a:stretch>
            <a:fillRect/>
          </a:stretch>
        </p:blipFill>
        <p:spPr>
          <a:xfrm>
            <a:off x="0" y="1733549"/>
            <a:ext cx="12192000" cy="4114800"/>
          </a:xfrm>
          <a:prstGeom prst="rect">
            <a:avLst/>
          </a:prstGeom>
        </p:spPr>
      </p:pic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84179" y="2132130"/>
            <a:ext cx="2286000" cy="1122128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100" b="1" cap="all" baseline="0">
                <a:solidFill>
                  <a:schemeClr val="bg1"/>
                </a:solidFill>
              </a:defRPr>
            </a:lvl1pPr>
            <a:lvl2pPr algn="ctr">
              <a:defRPr sz="1100">
                <a:solidFill>
                  <a:schemeClr val="bg1"/>
                </a:solidFill>
              </a:defRPr>
            </a:lvl2pPr>
            <a:lvl3pPr algn="ctr">
              <a:defRPr sz="1100">
                <a:solidFill>
                  <a:schemeClr val="bg1"/>
                </a:solidFill>
              </a:defRPr>
            </a:lvl3pPr>
            <a:lvl4pPr algn="ctr">
              <a:defRPr sz="1100">
                <a:solidFill>
                  <a:schemeClr val="bg1"/>
                </a:solidFill>
              </a:defRPr>
            </a:lvl4pPr>
            <a:lvl5pPr algn="ctr"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9538529" y="2132130"/>
            <a:ext cx="2286000" cy="1122128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100" b="1" cap="all" baseline="0">
                <a:solidFill>
                  <a:schemeClr val="bg1"/>
                </a:solidFill>
              </a:defRPr>
            </a:lvl1pPr>
            <a:lvl2pPr algn="ctr">
              <a:defRPr sz="1100">
                <a:solidFill>
                  <a:schemeClr val="bg1"/>
                </a:solidFill>
              </a:defRPr>
            </a:lvl2pPr>
            <a:lvl3pPr algn="ctr">
              <a:defRPr sz="1100">
                <a:solidFill>
                  <a:schemeClr val="bg1"/>
                </a:solidFill>
              </a:defRPr>
            </a:lvl3pPr>
            <a:lvl4pPr algn="ctr">
              <a:defRPr sz="1100">
                <a:solidFill>
                  <a:schemeClr val="bg1"/>
                </a:solidFill>
              </a:defRPr>
            </a:lvl4pPr>
            <a:lvl5pPr algn="ctr"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429829" y="2132130"/>
            <a:ext cx="2286000" cy="1122128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100" b="1" cap="all" baseline="0">
                <a:solidFill>
                  <a:schemeClr val="bg1"/>
                </a:solidFill>
              </a:defRPr>
            </a:lvl1pPr>
            <a:lvl2pPr algn="ctr">
              <a:defRPr sz="1100">
                <a:solidFill>
                  <a:schemeClr val="bg1"/>
                </a:solidFill>
              </a:defRPr>
            </a:lvl2pPr>
            <a:lvl3pPr algn="ctr">
              <a:defRPr sz="1100">
                <a:solidFill>
                  <a:schemeClr val="bg1"/>
                </a:solidFill>
              </a:defRPr>
            </a:lvl3pPr>
            <a:lvl4pPr algn="ctr">
              <a:defRPr sz="1100">
                <a:solidFill>
                  <a:schemeClr val="bg1"/>
                </a:solidFill>
              </a:defRPr>
            </a:lvl4pPr>
            <a:lvl5pPr algn="ctr"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5479" y="2132130"/>
            <a:ext cx="2286000" cy="1122128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100" b="1" cap="all" baseline="0">
                <a:solidFill>
                  <a:schemeClr val="bg1"/>
                </a:solidFill>
              </a:defRPr>
            </a:lvl1pPr>
            <a:lvl2pPr algn="ctr">
              <a:defRPr sz="1100">
                <a:solidFill>
                  <a:schemeClr val="bg1"/>
                </a:solidFill>
              </a:defRPr>
            </a:lvl2pPr>
            <a:lvl3pPr algn="ctr">
              <a:defRPr sz="1100">
                <a:solidFill>
                  <a:schemeClr val="bg1"/>
                </a:solidFill>
              </a:defRPr>
            </a:lvl3pPr>
            <a:lvl4pPr algn="ctr">
              <a:defRPr sz="1100">
                <a:solidFill>
                  <a:schemeClr val="bg1"/>
                </a:solidFill>
              </a:defRPr>
            </a:lvl4pPr>
            <a:lvl5pPr algn="ctr"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gradFill>
          <a:gsLst>
            <a:gs pos="0">
              <a:schemeClr val="accent4"/>
            </a:gs>
            <a:gs pos="100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0" y="6316307"/>
            <a:ext cx="2643930" cy="47627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415C5B-8BFE-4673-AAB9-231C96E5C29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A275A3-94B7-4A4C-8307-C14328398D1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415C5B-8BFE-4673-AAB9-231C96E5C29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A275A3-94B7-4A4C-8307-C14328398D1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415C5B-8BFE-4673-AAB9-231C96E5C29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A275A3-94B7-4A4C-8307-C14328398D1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415C5B-8BFE-4673-AAB9-231C96E5C29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A275A3-94B7-4A4C-8307-C14328398D1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415C5B-8BFE-4673-AAB9-231C96E5C29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A275A3-94B7-4A4C-8307-C14328398D1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415C5B-8BFE-4673-AAB9-231C96E5C29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A275A3-94B7-4A4C-8307-C14328398D1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415C5B-8BFE-4673-AAB9-231C96E5C29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A275A3-94B7-4A4C-8307-C14328398D1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415C5B-8BFE-4673-AAB9-231C96E5C29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A275A3-94B7-4A4C-8307-C14328398D1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415C5B-8BFE-4673-AAB9-231C96E5C29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A275A3-94B7-4A4C-8307-C14328398D1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0">
              <a:schemeClr val="bg2">
                <a:tint val="93000"/>
                <a:satMod val="150000"/>
                <a:shade val="98000"/>
                <a:lumMod val="97000"/>
                <a:lumOff val="3000"/>
                <a:alpha val="88000"/>
              </a:schemeClr>
            </a:gs>
            <a:gs pos="65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9116"/>
          <a:stretch>
            <a:fillRect/>
          </a:stretch>
        </p:blipFill>
        <p:spPr>
          <a:xfrm>
            <a:off x="4607862" y="2024578"/>
            <a:ext cx="3256360" cy="280884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18" y="982"/>
            <a:ext cx="12192000" cy="65791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671" y="893117"/>
            <a:ext cx="11827598" cy="48739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76023"/>
            <a:ext cx="1219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0" y="6316307"/>
            <a:ext cx="2643930" cy="476270"/>
          </a:xfrm>
          <a:prstGeom prst="rect">
            <a:avLst/>
          </a:prstGeom>
        </p:spPr>
      </p:pic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3343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fld id="{D1147761-E745-4E82-9000-A916A425F694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791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76023"/>
            <a:ext cx="1219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0" y="6316307"/>
            <a:ext cx="2643930" cy="476270"/>
          </a:xfrm>
          <a:prstGeom prst="rect">
            <a:avLst/>
          </a:prstGeom>
        </p:spPr>
      </p:pic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3343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fld id="{D1147761-E745-4E82-9000-A916A425F694}" type="slidenum">
              <a:rPr lang="en-US" smtClean="0"/>
            </a:fld>
            <a:endParaRPr lang="en-US"/>
          </a:p>
        </p:txBody>
      </p:sp>
      <p:sp>
        <p:nvSpPr>
          <p:cNvPr id="8" name="Teardrop 7"/>
          <p:cNvSpPr/>
          <p:nvPr userDrawn="1"/>
        </p:nvSpPr>
        <p:spPr>
          <a:xfrm>
            <a:off x="3905761" y="3429000"/>
            <a:ext cx="2176272" cy="2002536"/>
          </a:xfrm>
          <a:prstGeom prst="teardrop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Teardrop 8"/>
          <p:cNvSpPr/>
          <p:nvPr userDrawn="1"/>
        </p:nvSpPr>
        <p:spPr>
          <a:xfrm flipH="1">
            <a:off x="6107780" y="3428999"/>
            <a:ext cx="2176272" cy="2002536"/>
          </a:xfrm>
          <a:prstGeom prst="teardrop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Teardrop 10"/>
          <p:cNvSpPr/>
          <p:nvPr userDrawn="1"/>
        </p:nvSpPr>
        <p:spPr>
          <a:xfrm flipH="1" flipV="1">
            <a:off x="6109351" y="1407357"/>
            <a:ext cx="2176272" cy="2002536"/>
          </a:xfrm>
          <a:prstGeom prst="teardrop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Teardrop 11"/>
          <p:cNvSpPr/>
          <p:nvPr userDrawn="1"/>
        </p:nvSpPr>
        <p:spPr>
          <a:xfrm flipV="1">
            <a:off x="3929405" y="1425676"/>
            <a:ext cx="2172091" cy="2006467"/>
          </a:xfrm>
          <a:prstGeom prst="teardrop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Oval 12"/>
          <p:cNvSpPr/>
          <p:nvPr userDrawn="1"/>
        </p:nvSpPr>
        <p:spPr>
          <a:xfrm>
            <a:off x="5505253" y="2903457"/>
            <a:ext cx="1168924" cy="104873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3" name="Graphic 22" descr="Single gear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48227" y="2971800"/>
            <a:ext cx="914400" cy="9144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c 16"/>
          <p:cNvSpPr/>
          <p:nvPr userDrawn="1"/>
        </p:nvSpPr>
        <p:spPr>
          <a:xfrm>
            <a:off x="2370654" y="1322109"/>
            <a:ext cx="3412503" cy="4213782"/>
          </a:xfrm>
          <a:prstGeom prst="arc">
            <a:avLst>
              <a:gd name="adj1" fmla="val 16200000"/>
              <a:gd name="adj2" fmla="val 5602852"/>
            </a:avLst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A275A3-94B7-4A4C-8307-C14328398D14}" type="slidenum">
              <a:rPr lang="en-US" smtClean="0"/>
            </a:fld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678730" y="1894788"/>
            <a:ext cx="3591612" cy="3176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 userDrawn="1"/>
        </p:nvSpPr>
        <p:spPr>
          <a:xfrm>
            <a:off x="872166" y="2065884"/>
            <a:ext cx="3204740" cy="28346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611651" y="1835455"/>
            <a:ext cx="3725770" cy="32954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4212849" y="1057218"/>
            <a:ext cx="1026431" cy="952107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239279" y="2856058"/>
            <a:ext cx="1026431" cy="95210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4212848" y="4654899"/>
            <a:ext cx="1026431" cy="952107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6000" y="985638"/>
            <a:ext cx="5753100" cy="103546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742950" indent="-285750">
              <a:lnSpc>
                <a:spcPct val="100000"/>
              </a:lnSpc>
              <a:buFontTx/>
              <a:buChar char="−"/>
              <a:defRPr sz="1400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 marL="1200150" indent="-285750">
              <a:buFontTx/>
              <a:buChar char="−"/>
              <a:defRPr sz="1400"/>
            </a:lvl3pPr>
            <a:lvl4pPr marL="1657350" indent="-285750">
              <a:buFontTx/>
              <a:buChar char="−"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1"/>
            <a:r>
              <a:rPr lang="en-US" dirty="0"/>
              <a:t>Third level</a:t>
            </a:r>
            <a:endParaRPr lang="en-US" dirty="0"/>
          </a:p>
          <a:p>
            <a:pPr lvl="1"/>
            <a:r>
              <a:rPr lang="en-US" dirty="0"/>
              <a:t>Fourth level</a:t>
            </a:r>
            <a:endParaRPr lang="en-US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408845" y="2856058"/>
            <a:ext cx="5440255" cy="103546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742950" indent="-285750">
              <a:lnSpc>
                <a:spcPct val="100000"/>
              </a:lnSpc>
              <a:buFontTx/>
              <a:buChar char="−"/>
              <a:defRPr sz="1400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 marL="1200150" indent="-285750">
              <a:buFontTx/>
              <a:buChar char="−"/>
              <a:defRPr sz="1400"/>
            </a:lvl3pPr>
            <a:lvl4pPr marL="1657350" indent="-285750">
              <a:buFontTx/>
              <a:buChar char="−"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1"/>
            <a:r>
              <a:rPr lang="en-US" dirty="0"/>
              <a:t>Third level</a:t>
            </a:r>
            <a:endParaRPr lang="en-US" dirty="0"/>
          </a:p>
          <a:p>
            <a:pPr lvl="1"/>
            <a:r>
              <a:rPr lang="en-US" dirty="0"/>
              <a:t>Fourth level</a:t>
            </a:r>
            <a:endParaRPr lang="en-US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12536" y="4615910"/>
            <a:ext cx="5753100" cy="103546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742950" indent="-285750">
              <a:lnSpc>
                <a:spcPct val="100000"/>
              </a:lnSpc>
              <a:buFontTx/>
              <a:buChar char="−"/>
              <a:defRPr sz="1400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 marL="1200150" indent="-285750">
              <a:buFontTx/>
              <a:buChar char="−"/>
              <a:defRPr sz="1400"/>
            </a:lvl3pPr>
            <a:lvl4pPr marL="1657350" indent="-285750">
              <a:buFontTx/>
              <a:buChar char="−"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1"/>
            <a:r>
              <a:rPr lang="en-US" dirty="0"/>
              <a:t>Third level</a:t>
            </a:r>
            <a:endParaRPr lang="en-US" dirty="0"/>
          </a:p>
          <a:p>
            <a:pPr lvl="1"/>
            <a:r>
              <a:rPr lang="en-US" dirty="0"/>
              <a:t>Fourth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A275A3-94B7-4A4C-8307-C14328398D14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474"/>
            <a:ext cx="12192000" cy="537210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9" Type="http://schemas.openxmlformats.org/officeDocument/2006/relationships/theme" Target="../theme/theme2.xml"/><Relationship Id="rId18" Type="http://schemas.microsoft.com/office/2007/relationships/hdphoto" Target="../media/image2.wdp"/><Relationship Id="rId17" Type="http://schemas.openxmlformats.org/officeDocument/2006/relationships/image" Target="../media/image1.png"/><Relationship Id="rId16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4" Type="http://schemas.openxmlformats.org/officeDocument/2006/relationships/theme" Target="../theme/theme3.xml"/><Relationship Id="rId13" Type="http://schemas.microsoft.com/office/2007/relationships/hdphoto" Target="../media/image2.wdp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39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9" Type="http://schemas.openxmlformats.org/officeDocument/2006/relationships/theme" Target="../theme/theme4.xml"/><Relationship Id="rId18" Type="http://schemas.microsoft.com/office/2007/relationships/hdphoto" Target="../media/image2.wdp"/><Relationship Id="rId17" Type="http://schemas.openxmlformats.org/officeDocument/2006/relationships/image" Target="../media/image1.png"/><Relationship Id="rId16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2">
                <a:tint val="93000"/>
                <a:satMod val="150000"/>
                <a:shade val="98000"/>
                <a:lumMod val="97000"/>
                <a:lumOff val="3000"/>
                <a:alpha val="88000"/>
              </a:schemeClr>
            </a:gs>
            <a:gs pos="65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accent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7">
            <a:biLevel thresh="25000"/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0" y="6316307"/>
            <a:ext cx="2643930" cy="476270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23343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600" b="1">
                <a:solidFill>
                  <a:schemeClr val="bg1"/>
                </a:solidFill>
                <a:latin typeface="+mj-lt"/>
              </a:defRPr>
            </a:lvl1pPr>
          </a:lstStyle>
          <a:p>
            <a:fld id="{D1147761-E745-4E82-9000-A916A425F694}" type="slidenum">
              <a:rPr lang="en-US" smtClean="0"/>
            </a:fld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676023"/>
            <a:ext cx="1219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gradFill flip="none" rotWithShape="1">
            <a:gsLst>
              <a:gs pos="0">
                <a:srgbClr val="496491"/>
              </a:gs>
              <a:gs pos="100000">
                <a:srgbClr val="92C46D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2">
            <a:biLevel thresh="2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0" y="6316307"/>
            <a:ext cx="2643930" cy="476270"/>
          </a:xfrm>
          <a:prstGeom prst="rect">
            <a:avLst/>
          </a:prstGeom>
        </p:spPr>
      </p:pic>
      <p:sp>
        <p:nvSpPr>
          <p:cNvPr id="9" name="Slide Number Placeholder 5"/>
          <p:cNvSpPr txBox="1"/>
          <p:nvPr userDrawn="1"/>
        </p:nvSpPr>
        <p:spPr>
          <a:xfrm>
            <a:off x="9223343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1147761-E745-4E82-9000-A916A425F694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</a:fld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7">
            <a:biLevel thresh="25000"/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0" y="6316307"/>
            <a:ext cx="2643930" cy="476270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23343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600" b="1">
                <a:solidFill>
                  <a:schemeClr val="bg1"/>
                </a:solidFill>
                <a:latin typeface="+mj-lt"/>
              </a:defRPr>
            </a:lvl1pPr>
          </a:lstStyle>
          <a:p>
            <a:fld id="{D1147761-E745-4E82-9000-A916A425F694}" type="slidenum">
              <a:rPr lang="en-US" smtClean="0"/>
            </a:fld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676023"/>
            <a:ext cx="1219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8.sv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3.svg"/><Relationship Id="rId1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4.svg"/><Relationship Id="rId1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5.svg"/><Relationship Id="rId7" Type="http://schemas.openxmlformats.org/officeDocument/2006/relationships/image" Target="../media/image11.png"/><Relationship Id="rId6" Type="http://schemas.openxmlformats.org/officeDocument/2006/relationships/image" Target="../media/image4.svg"/><Relationship Id="rId5" Type="http://schemas.openxmlformats.org/officeDocument/2006/relationships/image" Target="../media/image10.png"/><Relationship Id="rId4" Type="http://schemas.openxmlformats.org/officeDocument/2006/relationships/image" Target="../media/image3.svg"/><Relationship Id="rId3" Type="http://schemas.openxmlformats.org/officeDocument/2006/relationships/image" Target="../media/image9.png"/><Relationship Id="rId2" Type="http://schemas.openxmlformats.org/officeDocument/2006/relationships/image" Target="../media/image2.sv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7" Type="http://schemas.openxmlformats.org/officeDocument/2006/relationships/image" Target="../media/image8.svg"/><Relationship Id="rId6" Type="http://schemas.openxmlformats.org/officeDocument/2006/relationships/image" Target="../media/image14.png"/><Relationship Id="rId5" Type="http://schemas.openxmlformats.org/officeDocument/2006/relationships/image" Target="../media/image7.svg"/><Relationship Id="rId4" Type="http://schemas.openxmlformats.org/officeDocument/2006/relationships/image" Target="../media/image13.png"/><Relationship Id="rId3" Type="http://schemas.openxmlformats.org/officeDocument/2006/relationships/tags" Target="../tags/tag2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7" Type="http://schemas.openxmlformats.org/officeDocument/2006/relationships/image" Target="../media/image8.svg"/><Relationship Id="rId6" Type="http://schemas.openxmlformats.org/officeDocument/2006/relationships/image" Target="../media/image14.png"/><Relationship Id="rId5" Type="http://schemas.openxmlformats.org/officeDocument/2006/relationships/image" Target="../media/image7.svg"/><Relationship Id="rId4" Type="http://schemas.openxmlformats.org/officeDocument/2006/relationships/image" Target="../media/image13.png"/><Relationship Id="rId3" Type="http://schemas.openxmlformats.org/officeDocument/2006/relationships/tags" Target="../tags/tag3.xml"/><Relationship Id="rId2" Type="http://schemas.openxmlformats.org/officeDocument/2006/relationships/chart" Target="../charts/chart4.xml"/><Relationship Id="rId1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5.png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1" Type="http://schemas.openxmlformats.org/officeDocument/2006/relationships/slideLayout" Target="../slideLayouts/slideLayout28.xml"/><Relationship Id="rId10" Type="http://schemas.openxmlformats.org/officeDocument/2006/relationships/tags" Target="../tags/tag5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12.svg"/><Relationship Id="rId7" Type="http://schemas.openxmlformats.org/officeDocument/2006/relationships/image" Target="../media/image28.png"/><Relationship Id="rId6" Type="http://schemas.openxmlformats.org/officeDocument/2006/relationships/image" Target="../media/image11.svg"/><Relationship Id="rId5" Type="http://schemas.openxmlformats.org/officeDocument/2006/relationships/image" Target="../media/image27.png"/><Relationship Id="rId4" Type="http://schemas.openxmlformats.org/officeDocument/2006/relationships/image" Target="../media/image10.svg"/><Relationship Id="rId3" Type="http://schemas.openxmlformats.org/officeDocument/2006/relationships/image" Target="../media/image26.png"/><Relationship Id="rId2" Type="http://schemas.openxmlformats.org/officeDocument/2006/relationships/image" Target="../media/image9.svg"/><Relationship Id="rId10" Type="http://schemas.openxmlformats.org/officeDocument/2006/relationships/slideLayout" Target="../slideLayouts/slideLayout17.xml"/><Relationship Id="rId1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89" y="171010"/>
            <a:ext cx="11498413" cy="2387600"/>
          </a:xfrm>
        </p:spPr>
        <p:txBody>
          <a:bodyPr/>
          <a:lstStyle/>
          <a:p>
            <a:r>
              <a:rPr lang="en-US" sz="4400" dirty="0"/>
              <a:t>DAV6100: NYC Service Request &amp;Median Income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689" y="3060678"/>
            <a:ext cx="6637356" cy="455520"/>
          </a:xfrm>
        </p:spPr>
        <p:txBody>
          <a:bodyPr/>
          <a:lstStyle/>
          <a:p>
            <a:r>
              <a:rPr lang="en-US" dirty="0"/>
              <a:t>Group: Xiaolan Li, Bernard Copper</a:t>
            </a:r>
            <a:endParaRPr lang="en-US" dirty="0"/>
          </a:p>
          <a:p>
            <a:r>
              <a:rPr lang="en-US" dirty="0"/>
              <a:t>Professor: Brandon Chiazza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7761-E745-4E82-9000-A916A425F694}" type="slidenum">
              <a:rPr lang="en-US" smtClean="0"/>
            </a:fld>
            <a:endParaRPr lang="en-US"/>
          </a:p>
        </p:txBody>
      </p:sp>
      <p:sp>
        <p:nvSpPr>
          <p:cNvPr id="4" name="Title 5"/>
          <p:cNvSpPr txBox="1"/>
          <p:nvPr/>
        </p:nvSpPr>
        <p:spPr>
          <a:xfrm>
            <a:off x="0" y="0"/>
            <a:ext cx="12192000" cy="6579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Team Responsibilities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25013" y="1641643"/>
            <a:ext cx="410988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+mj-lt"/>
              </a:rPr>
              <a:t>GROUP</a:t>
            </a:r>
            <a:endParaRPr lang="en-US" sz="4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60135" y="1841500"/>
            <a:ext cx="6032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Obtained Data Sources, Implement AWS Services, ETL Data Sources to Data Warehouse, Built Github Repo, Presentation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Graphic 8" descr="User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096000" y="1040957"/>
            <a:ext cx="769441" cy="7694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65441" y="1203641"/>
            <a:ext cx="41098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Xiaolan Li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Graphic 11" descr="User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19548" y="3266316"/>
            <a:ext cx="769441" cy="7694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88989" y="3429000"/>
            <a:ext cx="41098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Bernard Cooper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4" name="Graphic 13" descr="User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096000" y="3266316"/>
            <a:ext cx="769441" cy="76944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65441" y="3429000"/>
            <a:ext cx="41098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None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63500" y="4036060"/>
            <a:ext cx="6032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>
                <a:solidFill>
                  <a:schemeClr val="bg1"/>
                </a:solidFill>
                <a:latin typeface="+mj-lt"/>
                <a:sym typeface="+mn-ea"/>
              </a:rPr>
              <a:t>Created Research Questions,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Obtained Data Sources, Created Data Warehouse, Tableau Data Analysis, Presentation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110111" y="951487"/>
            <a:ext cx="3269384" cy="1322481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7761-E745-4E82-9000-A916A425F694}" type="slidenum">
              <a:rPr lang="en-US" smtClean="0"/>
            </a:fld>
            <a:endParaRPr lang="en-US"/>
          </a:p>
        </p:txBody>
      </p:sp>
      <p:sp>
        <p:nvSpPr>
          <p:cNvPr id="4" name="Title 5"/>
          <p:cNvSpPr txBox="1"/>
          <p:nvPr/>
        </p:nvSpPr>
        <p:spPr>
          <a:xfrm>
            <a:off x="0" y="0"/>
            <a:ext cx="12192000" cy="6579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Assumptions</a:t>
            </a:r>
            <a:endParaRPr lang="en-US" dirty="0"/>
          </a:p>
        </p:txBody>
      </p:sp>
      <p:pic>
        <p:nvPicPr>
          <p:cNvPr id="5" name="Graphic 4" descr="Compas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458327" y="2743200"/>
            <a:ext cx="1371600" cy="1371600"/>
          </a:xfrm>
          <a:prstGeom prst="rect">
            <a:avLst/>
          </a:prstGeom>
        </p:spPr>
      </p:pic>
      <p:sp>
        <p:nvSpPr>
          <p:cNvPr id="6" name="Rectangle: Top Corners Rounded 5"/>
          <p:cNvSpPr/>
          <p:nvPr/>
        </p:nvSpPr>
        <p:spPr>
          <a:xfrm rot="10800000">
            <a:off x="1110112" y="951487"/>
            <a:ext cx="901568" cy="453788"/>
          </a:xfrm>
          <a:prstGeom prst="round2Same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10111" y="909518"/>
            <a:ext cx="90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1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608" y="2674215"/>
            <a:ext cx="3269384" cy="1322481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Top Corners Rounded 15"/>
          <p:cNvSpPr/>
          <p:nvPr/>
        </p:nvSpPr>
        <p:spPr>
          <a:xfrm rot="10800000">
            <a:off x="232609" y="2674215"/>
            <a:ext cx="901568" cy="453788"/>
          </a:xfrm>
          <a:prstGeom prst="round2Same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32608" y="2632246"/>
            <a:ext cx="90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2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10111" y="4443853"/>
            <a:ext cx="3269384" cy="1322481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Top Corners Rounded 18"/>
          <p:cNvSpPr/>
          <p:nvPr/>
        </p:nvSpPr>
        <p:spPr>
          <a:xfrm rot="10800000">
            <a:off x="1110112" y="4443853"/>
            <a:ext cx="901568" cy="453788"/>
          </a:xfrm>
          <a:prstGeom prst="round2Same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10111" y="4401884"/>
            <a:ext cx="90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3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23193" y="951487"/>
            <a:ext cx="3269384" cy="1322481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Top Corners Rounded 21"/>
          <p:cNvSpPr/>
          <p:nvPr/>
        </p:nvSpPr>
        <p:spPr>
          <a:xfrm rot="10800000">
            <a:off x="10291009" y="951487"/>
            <a:ext cx="901568" cy="453788"/>
          </a:xfrm>
          <a:prstGeom prst="round2Same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308655" y="882055"/>
            <a:ext cx="90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4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690010" y="2735371"/>
            <a:ext cx="3269384" cy="1322481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Top Corners Rounded 24"/>
          <p:cNvSpPr/>
          <p:nvPr/>
        </p:nvSpPr>
        <p:spPr>
          <a:xfrm rot="10800000">
            <a:off x="11057826" y="2735371"/>
            <a:ext cx="901568" cy="453788"/>
          </a:xfrm>
          <a:prstGeom prst="round2Same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075472" y="2665939"/>
            <a:ext cx="90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5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940840" y="4443853"/>
            <a:ext cx="3269384" cy="1322481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Top Corners Rounded 27"/>
          <p:cNvSpPr/>
          <p:nvPr/>
        </p:nvSpPr>
        <p:spPr>
          <a:xfrm rot="10800000">
            <a:off x="10308656" y="4443853"/>
            <a:ext cx="901568" cy="453788"/>
          </a:xfrm>
          <a:prstGeom prst="round2Same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326302" y="4374421"/>
            <a:ext cx="90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6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65684" y="1109572"/>
            <a:ext cx="2002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&lt;&lt;describe assumption&gt;&gt;</a:t>
            </a:r>
            <a:endParaRPr lang="en-US" sz="16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62514" y="2893856"/>
            <a:ext cx="2002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&lt;&lt;describe assumption&gt;&gt;</a:t>
            </a:r>
            <a:endParaRPr lang="en-US" sz="16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63541" y="4812705"/>
            <a:ext cx="2002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&lt;&lt;describe assumption&gt;&gt;</a:t>
            </a:r>
            <a:endParaRPr lang="en-US" sz="16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22647" y="1247933"/>
            <a:ext cx="2002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&lt;&lt;describe assumption&gt;&gt;</a:t>
            </a:r>
            <a:endParaRPr lang="en-US" sz="16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055770" y="3078215"/>
            <a:ext cx="2002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&lt;&lt;describe assumption&gt;&gt;</a:t>
            </a:r>
            <a:endParaRPr lang="en-US" sz="16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33612" y="4812704"/>
            <a:ext cx="2002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+mj-lt"/>
              </a:rPr>
              <a:t>&lt;&lt;describe assumption&gt;&gt;</a:t>
            </a:r>
            <a:endParaRPr lang="en-US" sz="1600" dirty="0">
              <a:solidFill>
                <a:schemeClr val="bg2">
                  <a:lumMod val="90000"/>
                </a:schemeClr>
              </a:solidFill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2192000" y="0"/>
            <a:ext cx="2602029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2457471" y="186813"/>
            <a:ext cx="197628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  <a:latin typeface="+mj-lt"/>
              </a:rPr>
              <a:t>Instructions: </a:t>
            </a:r>
            <a:endParaRPr lang="en-US" sz="2000" i="1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Describe the assumptions made about your project that contextualize its limitations and constraints.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Feel free to edit/change this slide as much as necessary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7761-E745-4E82-9000-A916A425F694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Lambda Functions with required packages (add whl files to match linux env)</a:t>
            </a:r>
            <a:endParaRPr lang="en-US" dirty="0"/>
          </a:p>
          <a:p>
            <a:r>
              <a:rPr lang="en-US" dirty="0"/>
              <a:t>Security group rule when connect the GLUE with RDS (add `All TCP` rule to Sg)</a:t>
            </a:r>
            <a:endParaRPr lang="en-US" dirty="0"/>
          </a:p>
          <a:p>
            <a:r>
              <a:rPr lang="en-US" dirty="0"/>
              <a:t>The JOB in GLUE can not detect the columns from data sources </a:t>
            </a:r>
            <a:endParaRPr lang="en-US" dirty="0"/>
          </a:p>
          <a:p>
            <a:r>
              <a:rPr lang="en-US" dirty="0"/>
              <a:t>(drop index, </a:t>
            </a:r>
            <a:r>
              <a:rPr lang="en-US" dirty="0">
                <a:sym typeface="+mn-ea"/>
              </a:rPr>
              <a:t>rename columns and drop first row in DDL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Data Sources can’t match a lot district names between services request and median income info (replace the names of districts in median income data source)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5"/>
          <p:cNvSpPr txBox="1"/>
          <p:nvPr/>
        </p:nvSpPr>
        <p:spPr>
          <a:xfrm>
            <a:off x="0" y="0"/>
            <a:ext cx="12192000" cy="6579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Challenges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037" y="2473332"/>
            <a:ext cx="2114558" cy="211455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178114" y="802773"/>
            <a:ext cx="856648" cy="8277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7761-E745-4E82-9000-A916A425F694}" type="slidenum">
              <a:rPr lang="en-US" smtClean="0"/>
            </a:fld>
            <a:endParaRPr lang="en-US"/>
          </a:p>
        </p:txBody>
      </p:sp>
      <p:sp>
        <p:nvSpPr>
          <p:cNvPr id="4" name="Title 5"/>
          <p:cNvSpPr txBox="1"/>
          <p:nvPr/>
        </p:nvSpPr>
        <p:spPr>
          <a:xfrm>
            <a:off x="0" y="0"/>
            <a:ext cx="12192000" cy="6579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Lessons Learned</a:t>
            </a:r>
            <a:endParaRPr lang="en-US" dirty="0"/>
          </a:p>
        </p:txBody>
      </p:sp>
      <p:pic>
        <p:nvPicPr>
          <p:cNvPr id="12" name="Graphic 11" descr="Head with gear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40725" y="850946"/>
            <a:ext cx="731425" cy="7314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48973" y="962526"/>
            <a:ext cx="780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The following are the key lessons learned from the project.</a:t>
            </a:r>
            <a:endParaRPr lang="en-US" sz="2400" dirty="0">
              <a:latin typeface="+mj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180" y="2605405"/>
            <a:ext cx="26314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AWS Services:</a:t>
            </a:r>
            <a:endParaRPr lang="en-US" altLang="zh-CN">
              <a:solidFill>
                <a:schemeClr val="bg1"/>
              </a:solidFill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S3, RDS, GLUE, VPC, LAMBDA, IAM, CLOUDWATCH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/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00705" y="2605405"/>
            <a:ext cx="30168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ETL: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Create Data Warehouse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Update dimensional tables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Update fact tables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62040" y="2605405"/>
            <a:ext cx="30168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Notification: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Run SQL DDL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Send email to notice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175115" y="2605405"/>
            <a:ext cx="3016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Tableau: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5100" y="1015119"/>
            <a:ext cx="6637356" cy="926371"/>
          </a:xfrm>
        </p:spPr>
        <p:txBody>
          <a:bodyPr/>
          <a:lstStyle/>
          <a:p>
            <a:r>
              <a:rPr lang="en-US" sz="8000" dirty="0"/>
              <a:t>Agenda</a:t>
            </a:r>
            <a:endParaRPr lang="en-US" sz="8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461610" y="900819"/>
            <a:ext cx="4565290" cy="926371"/>
          </a:xfrm>
        </p:spPr>
        <p:txBody>
          <a:bodyPr/>
          <a:lstStyle/>
          <a:p>
            <a:r>
              <a:rPr lang="en-US" dirty="0"/>
              <a:t>Overview</a:t>
            </a:r>
            <a:endParaRPr lang="en-US" dirty="0"/>
          </a:p>
          <a:p>
            <a:r>
              <a:rPr lang="en-US" dirty="0"/>
              <a:t>Project Requirements</a:t>
            </a:r>
            <a:endParaRPr lang="en-US" dirty="0"/>
          </a:p>
          <a:p>
            <a:r>
              <a:rPr lang="en-US" dirty="0"/>
              <a:t>Data Profile</a:t>
            </a:r>
            <a:endParaRPr lang="en-US" dirty="0"/>
          </a:p>
          <a:p>
            <a:r>
              <a:rPr lang="en-US" dirty="0"/>
              <a:t>Conceptual Architecture</a:t>
            </a:r>
            <a:endParaRPr lang="en-US" dirty="0"/>
          </a:p>
          <a:p>
            <a:r>
              <a:rPr lang="en-US" dirty="0"/>
              <a:t>Demo</a:t>
            </a:r>
            <a:endParaRPr lang="en-US" dirty="0"/>
          </a:p>
          <a:p>
            <a:r>
              <a:rPr lang="en-US" dirty="0"/>
              <a:t>Project Milestones &amp; Timeline</a:t>
            </a:r>
            <a:endParaRPr lang="en-US" dirty="0"/>
          </a:p>
          <a:p>
            <a:r>
              <a:rPr lang="en-US" dirty="0"/>
              <a:t>Team Responsibilities</a:t>
            </a:r>
            <a:endParaRPr lang="en-US" dirty="0"/>
          </a:p>
          <a:p>
            <a:r>
              <a:rPr lang="en-US" dirty="0"/>
              <a:t>Challenges </a:t>
            </a:r>
            <a:endParaRPr lang="en-US" dirty="0"/>
          </a:p>
          <a:p>
            <a:r>
              <a:rPr lang="en-US" dirty="0"/>
              <a:t>Lessons Learned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rrow: Right 54"/>
          <p:cNvSpPr/>
          <p:nvPr/>
        </p:nvSpPr>
        <p:spPr>
          <a:xfrm>
            <a:off x="364402" y="2259447"/>
            <a:ext cx="11827598" cy="3731789"/>
          </a:xfrm>
          <a:prstGeom prst="rightArrow">
            <a:avLst>
              <a:gd name="adj1" fmla="val 68930"/>
              <a:gd name="adj2" fmla="val 317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7514"/>
            <a:ext cx="11827598" cy="140062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Using AWS services to store the Data Resouces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Using My SQL to store the Data Warehouse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Using Tableau to do the Business Analysis</a:t>
            </a:r>
            <a:endParaRPr lang="en-US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791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Overview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225944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951853" y="3026619"/>
            <a:ext cx="2071607" cy="17969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002727" y="3065366"/>
            <a:ext cx="2071607" cy="179691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221479" y="3090978"/>
            <a:ext cx="2071607" cy="177477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Databas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530457" y="3572359"/>
            <a:ext cx="914400" cy="914400"/>
          </a:xfrm>
          <a:prstGeom prst="rect">
            <a:avLst/>
          </a:prstGeom>
        </p:spPr>
      </p:pic>
      <p:pic>
        <p:nvPicPr>
          <p:cNvPr id="26" name="Graphic 25" descr="Databas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75847" y="3467879"/>
            <a:ext cx="914400" cy="914400"/>
          </a:xfrm>
          <a:prstGeom prst="rect">
            <a:avLst/>
          </a:prstGeom>
        </p:spPr>
      </p:pic>
      <p:pic>
        <p:nvPicPr>
          <p:cNvPr id="27" name="Graphic 26" descr="Databas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5067" y="3379497"/>
            <a:ext cx="914400" cy="914400"/>
          </a:xfrm>
          <a:prstGeom prst="rect">
            <a:avLst/>
          </a:prstGeom>
        </p:spPr>
      </p:pic>
      <p:pic>
        <p:nvPicPr>
          <p:cNvPr id="29" name="Graphic 28" descr="Gear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39907" y="3332945"/>
            <a:ext cx="1297984" cy="1297984"/>
          </a:xfrm>
          <a:prstGeom prst="rect">
            <a:avLst/>
          </a:prstGeom>
        </p:spPr>
      </p:pic>
      <p:pic>
        <p:nvPicPr>
          <p:cNvPr id="33" name="Graphic 32" descr="Bar chart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12906" y="3386934"/>
            <a:ext cx="1088755" cy="1088755"/>
          </a:xfrm>
          <a:prstGeom prst="rect">
            <a:avLst/>
          </a:prstGeom>
        </p:spPr>
      </p:pic>
      <p:cxnSp>
        <p:nvCxnSpPr>
          <p:cNvPr id="37" name="Straight Connector 36"/>
          <p:cNvCxnSpPr>
            <a:stCxn id="21" idx="4"/>
          </p:cNvCxnSpPr>
          <p:nvPr/>
        </p:nvCxnSpPr>
        <p:spPr>
          <a:xfrm>
            <a:off x="1987657" y="4823539"/>
            <a:ext cx="0" cy="35287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Rectangle: Rounded Corners 46"/>
          <p:cNvSpPr/>
          <p:nvPr/>
        </p:nvSpPr>
        <p:spPr>
          <a:xfrm>
            <a:off x="798162" y="5230676"/>
            <a:ext cx="2495227" cy="60443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Many data sources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844299" y="5114441"/>
            <a:ext cx="278946" cy="24797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6037881" y="4848673"/>
            <a:ext cx="0" cy="35287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Rectangle: Rounded Corners 49"/>
          <p:cNvSpPr/>
          <p:nvPr/>
        </p:nvSpPr>
        <p:spPr>
          <a:xfrm>
            <a:off x="4848386" y="5255810"/>
            <a:ext cx="2495227" cy="6044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Data Warehouse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894523" y="5139575"/>
            <a:ext cx="278946" cy="247973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>
            <a:off x="10261170" y="4848673"/>
            <a:ext cx="0" cy="35287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Rectangle: Rounded Corners 52"/>
          <p:cNvSpPr/>
          <p:nvPr/>
        </p:nvSpPr>
        <p:spPr>
          <a:xfrm>
            <a:off x="9071675" y="5255810"/>
            <a:ext cx="2495227" cy="60443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Data Visualization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10117812" y="5139575"/>
            <a:ext cx="278946" cy="247973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7761-E745-4E82-9000-A916A425F694}" type="slidenum">
              <a:rPr lang="en-US" smtClean="0"/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4642" y="782685"/>
            <a:ext cx="4205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+mj-lt"/>
              </a:rPr>
              <a:t>1. Design, Document, &amp; Plan </a:t>
            </a:r>
            <a:endParaRPr lang="en-US" sz="24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6175" y="3351213"/>
            <a:ext cx="2867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+mj-lt"/>
              </a:rPr>
              <a:t>2. Develop and Build</a:t>
            </a:r>
            <a:endParaRPr lang="en-US" sz="2400" b="1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82235" y="814434"/>
            <a:ext cx="3382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accent3"/>
                </a:solidFill>
                <a:latin typeface="+mj-lt"/>
              </a:rPr>
              <a:t>3. Test the Solution</a:t>
            </a:r>
            <a:endParaRPr lang="en-US" sz="24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10013" y="3329111"/>
            <a:ext cx="3500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accent2"/>
                </a:solidFill>
                <a:latin typeface="+mj-lt"/>
              </a:rPr>
              <a:t>4. Present and Deliver</a:t>
            </a:r>
            <a:endParaRPr lang="en-US" sz="2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1575" y="1225077"/>
            <a:ext cx="34122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Develop a conceptual design architectures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Develop data flow diagrams and data models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Define analytics concepts with bus matrix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Define ETL Instructions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Define data attributes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8075" y="3812878"/>
            <a:ext cx="34757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Develop the warehouse solution using Amazon Web Services as the platform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Include two data structures: 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Structured dataset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Semi/Unstructured dataset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Integrations: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Batch/Migration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Real-time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Data Visualization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Code Repository (GitHub)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33668" y="3809923"/>
            <a:ext cx="36852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Deliver an executive presentation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Demo the architectural components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Demo the visualizations in a data visualization platform like Tableau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33667" y="1263496"/>
            <a:ext cx="36852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A prototype is to be test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Break-testing and optimization of the database may be necessary (use of indexes)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Ensure that error-handling scenarios are considered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25"/>
          <p:cNvGraphicFramePr/>
          <p:nvPr/>
        </p:nvGraphicFramePr>
        <p:xfrm>
          <a:off x="5848190" y="3168994"/>
          <a:ext cx="2843693" cy="2601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7761-E745-4E82-9000-A916A425F694}" type="slidenum">
              <a:rPr lang="en-US" smtClean="0"/>
            </a:fld>
            <a:endParaRPr lang="en-US"/>
          </a:p>
        </p:txBody>
      </p:sp>
      <p:sp>
        <p:nvSpPr>
          <p:cNvPr id="4" name="Title 5"/>
          <p:cNvSpPr txBox="1"/>
          <p:nvPr/>
        </p:nvSpPr>
        <p:spPr>
          <a:xfrm>
            <a:off x="0" y="0"/>
            <a:ext cx="12192000" cy="6579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Profile 1: &lt;&lt;311 Service Request&gt;&gt;</a:t>
            </a:r>
            <a:endParaRPr lang="en-US" dirty="0"/>
          </a:p>
        </p:txBody>
      </p:sp>
      <p:graphicFrame>
        <p:nvGraphicFramePr>
          <p:cNvPr id="37" name="Table 37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502412" y="1559291"/>
          <a:ext cx="4789814" cy="419815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121570"/>
                <a:gridCol w="2668244"/>
              </a:tblGrid>
              <a:tr h="77205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3"/>
                          </a:solidFill>
                          <a:latin typeface="+mj-lt"/>
                        </a:rPr>
                        <a:t>Source of Information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3"/>
                          </a:solidFill>
                          <a:latin typeface="+mj-lt"/>
                        </a:rPr>
                        <a:t>https://data.cityofnewyork.us/Social-Services/311-Service-Requests-from-2010-to-Present/erm2-nwe9</a:t>
                      </a:r>
                      <a:endParaRPr lang="en-US" sz="12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785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3"/>
                          </a:solidFill>
                          <a:latin typeface="+mj-lt"/>
                        </a:rPr>
                        <a:t>Number of Records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3"/>
                          </a:solidFill>
                          <a:latin typeface="+mj-lt"/>
                        </a:rPr>
                        <a:t>Around 2021 records</a:t>
                      </a:r>
                      <a:endParaRPr lang="en-US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1275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3"/>
                          </a:solidFill>
                          <a:latin typeface="+mj-lt"/>
                        </a:rPr>
                        <a:t>Frequency of updates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3"/>
                          </a:solidFill>
                          <a:latin typeface="+mj-lt"/>
                        </a:rPr>
                        <a:t>per day</a:t>
                      </a:r>
                      <a:endParaRPr lang="en-US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0737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3"/>
                          </a:solidFill>
                          <a:latin typeface="+mj-lt"/>
                        </a:rPr>
                        <a:t>Data type and structure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3"/>
                          </a:solidFill>
                          <a:latin typeface="+mj-lt"/>
                        </a:rPr>
                        <a:t>Structured Data</a:t>
                      </a:r>
                      <a:endParaRPr lang="en-US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929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3"/>
                          </a:solidFill>
                          <a:latin typeface="+mj-lt"/>
                        </a:rPr>
                        <a:t>Number of columns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3"/>
                          </a:solidFill>
                          <a:latin typeface="+mj-lt"/>
                        </a:rPr>
                        <a:t>41</a:t>
                      </a:r>
                      <a:endParaRPr lang="en-US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5446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3"/>
                          </a:solidFill>
                          <a:latin typeface="+mj-lt"/>
                        </a:rPr>
                        <a:t>Granularity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3"/>
                          </a:solidFill>
                          <a:latin typeface="+mj-lt"/>
                        </a:rPr>
                        <a:t>Service request event  with details</a:t>
                      </a:r>
                      <a:endParaRPr lang="en-US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Rectangle: Top Corners Rounded 1"/>
          <p:cNvSpPr/>
          <p:nvPr/>
        </p:nvSpPr>
        <p:spPr>
          <a:xfrm>
            <a:off x="381440" y="924212"/>
            <a:ext cx="4999082" cy="510737"/>
          </a:xfrm>
          <a:prstGeom prst="round2Same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71101" y="855997"/>
            <a:ext cx="667954" cy="642971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5" descr="Circles with line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9690" y="1007519"/>
            <a:ext cx="619150" cy="6191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81439" y="1416026"/>
            <a:ext cx="4999083" cy="455164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55459" y="876908"/>
            <a:ext cx="2943557" cy="543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+mj-lt"/>
              </a:rPr>
              <a:t>Dataset Summary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3" name="Graphic 12" descr="User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3109" y="865091"/>
            <a:ext cx="547464" cy="547464"/>
          </a:xfrm>
          <a:prstGeom prst="rect">
            <a:avLst/>
          </a:prstGeom>
        </p:spPr>
      </p:pic>
      <p:sp>
        <p:nvSpPr>
          <p:cNvPr id="14" name="Rectangle: Top Corners Rounded 13"/>
          <p:cNvSpPr/>
          <p:nvPr/>
        </p:nvSpPr>
        <p:spPr>
          <a:xfrm rot="5400000">
            <a:off x="9257788" y="3219456"/>
            <a:ext cx="5044290" cy="452130"/>
          </a:xfrm>
          <a:prstGeom prst="round2Same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Descriptive Statistics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688531" y="923375"/>
            <a:ext cx="6317465" cy="5044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96000" y="1106905"/>
            <a:ext cx="5240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&lt;&lt;Show some basic summary statistics in this box. For example, how many addresses exist by zip code or how many terms exists by country. Ok to use a chart or graph here&gt;&gt;</a:t>
            </a:r>
            <a:endParaRPr lang="en-US" dirty="0"/>
          </a:p>
        </p:txBody>
      </p:sp>
      <p:graphicFrame>
        <p:nvGraphicFramePr>
          <p:cNvPr id="19" name="Chart 18"/>
          <p:cNvGraphicFramePr/>
          <p:nvPr/>
        </p:nvGraphicFramePr>
        <p:xfrm>
          <a:off x="8316643" y="3307576"/>
          <a:ext cx="3461102" cy="23243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TextBox 19"/>
          <p:cNvSpPr txBox="1"/>
          <p:nvPr/>
        </p:nvSpPr>
        <p:spPr>
          <a:xfrm rot="20264060">
            <a:off x="5968181" y="4057169"/>
            <a:ext cx="50341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j-lt"/>
              </a:rPr>
              <a:t>EXAMPLE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25"/>
          <p:cNvGraphicFramePr/>
          <p:nvPr/>
        </p:nvGraphicFramePr>
        <p:xfrm>
          <a:off x="5848190" y="3168994"/>
          <a:ext cx="2843693" cy="2601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7761-E745-4E82-9000-A916A425F694}" type="slidenum">
              <a:rPr lang="en-US" smtClean="0"/>
            </a:fld>
            <a:endParaRPr lang="en-US"/>
          </a:p>
        </p:txBody>
      </p:sp>
      <p:sp>
        <p:nvSpPr>
          <p:cNvPr id="4" name="Title 5"/>
          <p:cNvSpPr txBox="1"/>
          <p:nvPr/>
        </p:nvSpPr>
        <p:spPr>
          <a:xfrm>
            <a:off x="0" y="0"/>
            <a:ext cx="12192000" cy="6579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Profile 2: &lt;&lt;NYC Median Income&gt;&gt;</a:t>
            </a:r>
            <a:endParaRPr lang="en-US" dirty="0"/>
          </a:p>
        </p:txBody>
      </p:sp>
      <p:graphicFrame>
        <p:nvGraphicFramePr>
          <p:cNvPr id="37" name="Table 37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502412" y="1559291"/>
          <a:ext cx="4789814" cy="419822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121570"/>
                <a:gridCol w="2668244"/>
              </a:tblGrid>
              <a:tr h="77205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3"/>
                          </a:solidFill>
                          <a:latin typeface="+mj-lt"/>
                        </a:rPr>
                        <a:t>Source of Information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3"/>
                          </a:solidFill>
                          <a:latin typeface="+mj-lt"/>
                        </a:rPr>
                        <a:t>https://data.cccnewyork.org/data/table/66/median-incomes#66/107/62/a/a</a:t>
                      </a:r>
                      <a:endParaRPr lang="en-US" sz="12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785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3"/>
                          </a:solidFill>
                          <a:latin typeface="+mj-lt"/>
                        </a:rPr>
                        <a:t>Number of Records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3"/>
                          </a:solidFill>
                          <a:latin typeface="+mj-lt"/>
                        </a:rPr>
                        <a:t>62 districts, 5 boroughs,</a:t>
                      </a:r>
                      <a:endParaRPr lang="en-US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  <a:p>
                      <a:r>
                        <a:rPr lang="en-US" b="1" dirty="0">
                          <a:solidFill>
                            <a:schemeClr val="accent3"/>
                          </a:solidFill>
                          <a:latin typeface="+mj-lt"/>
                        </a:rPr>
                        <a:t>181 zipcodes</a:t>
                      </a:r>
                      <a:endParaRPr lang="en-US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1275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3"/>
                          </a:solidFill>
                          <a:latin typeface="+mj-lt"/>
                        </a:rPr>
                        <a:t>Frequency of updates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3"/>
                          </a:solidFill>
                          <a:latin typeface="+mj-lt"/>
                        </a:rPr>
                        <a:t>per day</a:t>
                      </a:r>
                      <a:endParaRPr lang="en-US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0737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3"/>
                          </a:solidFill>
                          <a:latin typeface="+mj-lt"/>
                        </a:rPr>
                        <a:t>Data type and structure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3"/>
                          </a:solidFill>
                          <a:latin typeface="+mj-lt"/>
                        </a:rPr>
                        <a:t>Unstructured Data</a:t>
                      </a:r>
                      <a:endParaRPr lang="en-US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929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3"/>
                          </a:solidFill>
                          <a:latin typeface="+mj-lt"/>
                        </a:rPr>
                        <a:t>Number of columns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3"/>
                          </a:solidFill>
                          <a:latin typeface="+mj-lt"/>
                        </a:rPr>
                        <a:t>5</a:t>
                      </a:r>
                      <a:endParaRPr lang="en-US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5446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3"/>
                          </a:solidFill>
                          <a:latin typeface="+mj-lt"/>
                        </a:rPr>
                        <a:t>Granularity</a:t>
                      </a:r>
                      <a:endParaRPr lang="en-US" sz="16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3"/>
                          </a:solidFill>
                          <a:latin typeface="+mj-lt"/>
                        </a:rPr>
                        <a:t>Median income in each location in NYC area</a:t>
                      </a:r>
                      <a:endParaRPr lang="en-US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Rectangle: Top Corners Rounded 1"/>
          <p:cNvSpPr/>
          <p:nvPr/>
        </p:nvSpPr>
        <p:spPr>
          <a:xfrm>
            <a:off x="381440" y="924212"/>
            <a:ext cx="4999082" cy="510737"/>
          </a:xfrm>
          <a:prstGeom prst="round2Same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71101" y="855997"/>
            <a:ext cx="667954" cy="642971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5" descr="Circles with line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9690" y="1007519"/>
            <a:ext cx="619150" cy="6191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81439" y="1416026"/>
            <a:ext cx="4999083" cy="455164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55459" y="876908"/>
            <a:ext cx="2943557" cy="543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+mj-lt"/>
              </a:rPr>
              <a:t>Dataset Summary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3" name="Graphic 12" descr="User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3109" y="865091"/>
            <a:ext cx="547464" cy="547464"/>
          </a:xfrm>
          <a:prstGeom prst="rect">
            <a:avLst/>
          </a:prstGeom>
        </p:spPr>
      </p:pic>
      <p:sp>
        <p:nvSpPr>
          <p:cNvPr id="14" name="Rectangle: Top Corners Rounded 13"/>
          <p:cNvSpPr/>
          <p:nvPr/>
        </p:nvSpPr>
        <p:spPr>
          <a:xfrm rot="5400000">
            <a:off x="9257788" y="3219456"/>
            <a:ext cx="5044290" cy="452130"/>
          </a:xfrm>
          <a:prstGeom prst="round2Same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Descriptive Statistics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688531" y="923375"/>
            <a:ext cx="6317465" cy="5044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96000" y="1106905"/>
            <a:ext cx="5240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&lt;&lt;Show some basic summary statistics in this box. For example, how many addresses exist by zip code or how many terms exists by country. Ok to use a chart or graph here&gt;&gt;</a:t>
            </a:r>
            <a:endParaRPr lang="en-US" dirty="0"/>
          </a:p>
        </p:txBody>
      </p:sp>
      <p:graphicFrame>
        <p:nvGraphicFramePr>
          <p:cNvPr id="19" name="Chart 18"/>
          <p:cNvGraphicFramePr/>
          <p:nvPr/>
        </p:nvGraphicFramePr>
        <p:xfrm>
          <a:off x="8316643" y="3307576"/>
          <a:ext cx="3461102" cy="23243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TextBox 19"/>
          <p:cNvSpPr txBox="1"/>
          <p:nvPr/>
        </p:nvSpPr>
        <p:spPr>
          <a:xfrm rot="20264060">
            <a:off x="5968181" y="4057169"/>
            <a:ext cx="50341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j-lt"/>
              </a:rPr>
              <a:t>EXAMPLE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7761-E745-4E82-9000-A916A425F694}" type="slidenum">
              <a:rPr lang="en-US" smtClean="0"/>
            </a:fld>
            <a:endParaRPr lang="en-US"/>
          </a:p>
        </p:txBody>
      </p:sp>
      <p:sp>
        <p:nvSpPr>
          <p:cNvPr id="4" name="Title 5"/>
          <p:cNvSpPr txBox="1"/>
          <p:nvPr/>
        </p:nvSpPr>
        <p:spPr>
          <a:xfrm>
            <a:off x="0" y="0"/>
            <a:ext cx="12192000" cy="6579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Conceptual Architecture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7148" y="769374"/>
            <a:ext cx="11930049" cy="53192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Final Project AWS Architechture work flow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68375"/>
            <a:ext cx="12192000" cy="4921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302639" y="2318597"/>
            <a:ext cx="5678379" cy="23446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baseline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20000"/>
              </a:lnSpc>
            </a:pPr>
            <a:r>
              <a:rPr lang="en-US" sz="8800" b="1" dirty="0">
                <a:solidFill>
                  <a:schemeClr val="accent6"/>
                </a:solidFill>
              </a:rPr>
              <a:t>DEMO</a:t>
            </a:r>
            <a:endParaRPr lang="en-US" sz="8800" b="1" dirty="0">
              <a:solidFill>
                <a:schemeClr val="accent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Helvetica neue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691208" y="602178"/>
            <a:ext cx="4978265" cy="4885798"/>
            <a:chOff x="6696524" y="1128489"/>
            <a:chExt cx="4978265" cy="488579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0051" y="1134507"/>
              <a:ext cx="1371726" cy="1371726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8982" y="4688477"/>
              <a:ext cx="1325810" cy="132581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0404" y="4688477"/>
              <a:ext cx="1325810" cy="132581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050" y="4688477"/>
              <a:ext cx="1325810" cy="132581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5316" y="2957818"/>
              <a:ext cx="1325810" cy="132581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1390" y="1132178"/>
              <a:ext cx="1371726" cy="1371726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03063" y="1128489"/>
              <a:ext cx="1371726" cy="137172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6524" y="2903323"/>
              <a:ext cx="1389642" cy="138964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0365" y="2228747"/>
              <a:ext cx="2725180" cy="2725180"/>
            </a:xfrm>
            <a:prstGeom prst="rect">
              <a:avLst/>
            </a:prstGeom>
          </p:spPr>
        </p:pic>
      </p:grpSp>
    </p:spTree>
    <p:custDataLst>
      <p:tags r:id="rId10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7761-E745-4E82-9000-A916A425F694}" type="slidenum">
              <a:rPr lang="en-US" smtClean="0"/>
            </a:fld>
            <a:endParaRPr lang="en-US"/>
          </a:p>
        </p:txBody>
      </p:sp>
      <p:sp>
        <p:nvSpPr>
          <p:cNvPr id="4" name="Title 5"/>
          <p:cNvSpPr txBox="1"/>
          <p:nvPr/>
        </p:nvSpPr>
        <p:spPr>
          <a:xfrm>
            <a:off x="0" y="0"/>
            <a:ext cx="12192000" cy="6579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Project Milestones &amp; Timeline</a:t>
            </a:r>
            <a:endParaRPr lang="en-US" dirty="0"/>
          </a:p>
        </p:txBody>
      </p:sp>
      <p:cxnSp>
        <p:nvCxnSpPr>
          <p:cNvPr id="7" name="Straight Connector 6"/>
          <p:cNvCxnSpPr>
            <a:stCxn id="8" idx="0"/>
            <a:endCxn id="24" idx="4"/>
          </p:cNvCxnSpPr>
          <p:nvPr/>
        </p:nvCxnSpPr>
        <p:spPr>
          <a:xfrm flipV="1">
            <a:off x="10047325" y="3504443"/>
            <a:ext cx="10111" cy="659004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9544405" y="4163447"/>
            <a:ext cx="1005840" cy="10058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048278" y="2336814"/>
            <a:ext cx="3163" cy="649577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528683" y="1395688"/>
            <a:ext cx="1005840" cy="10058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31" idx="0"/>
            <a:endCxn id="22" idx="4"/>
          </p:cNvCxnSpPr>
          <p:nvPr/>
        </p:nvCxnSpPr>
        <p:spPr>
          <a:xfrm flipV="1">
            <a:off x="6043068" y="3504444"/>
            <a:ext cx="6947" cy="659003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046305" y="2361374"/>
            <a:ext cx="3163" cy="649577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5" idx="0"/>
            <a:endCxn id="20" idx="4"/>
          </p:cNvCxnSpPr>
          <p:nvPr/>
        </p:nvCxnSpPr>
        <p:spPr>
          <a:xfrm flipV="1">
            <a:off x="1953956" y="3513871"/>
            <a:ext cx="10110" cy="649576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1010387" y="3074194"/>
            <a:ext cx="10119023" cy="354806"/>
            <a:chOff x="2032918" y="3074193"/>
            <a:chExt cx="8126163" cy="709612"/>
          </a:xfrm>
        </p:grpSpPr>
        <p:sp>
          <p:nvSpPr>
            <p:cNvPr id="15" name="Freeform: Shape 11"/>
            <p:cNvSpPr/>
            <p:nvPr/>
          </p:nvSpPr>
          <p:spPr>
            <a:xfrm>
              <a:off x="2032918" y="3074193"/>
              <a:ext cx="1774031" cy="709612"/>
            </a:xfrm>
            <a:prstGeom prst="flowChartAlternateProcess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0821" tIns="38672" rIns="393478" bIns="38672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900" kern="1200"/>
            </a:p>
          </p:txBody>
        </p:sp>
        <p:sp>
          <p:nvSpPr>
            <p:cNvPr id="16" name="Freeform: Shape 12"/>
            <p:cNvSpPr/>
            <p:nvPr/>
          </p:nvSpPr>
          <p:spPr>
            <a:xfrm>
              <a:off x="3629546" y="3074193"/>
              <a:ext cx="1774031" cy="709612"/>
            </a:xfrm>
            <a:prstGeom prst="flowChartProcess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0821" tIns="38672" rIns="393478" bIns="38672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900" kern="1200"/>
            </a:p>
          </p:txBody>
        </p:sp>
        <p:sp>
          <p:nvSpPr>
            <p:cNvPr id="17" name="Freeform: Shape 13"/>
            <p:cNvSpPr/>
            <p:nvPr/>
          </p:nvSpPr>
          <p:spPr>
            <a:xfrm>
              <a:off x="5226174" y="3074193"/>
              <a:ext cx="1739650" cy="709612"/>
            </a:xfrm>
            <a:prstGeom prst="flowChartProcess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6820" tIns="37338" rIns="392144" bIns="37338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800" kern="1200"/>
            </a:p>
          </p:txBody>
        </p:sp>
        <p:sp>
          <p:nvSpPr>
            <p:cNvPr id="18" name="Freeform: Shape 15"/>
            <p:cNvSpPr/>
            <p:nvPr/>
          </p:nvSpPr>
          <p:spPr>
            <a:xfrm>
              <a:off x="8385050" y="3074193"/>
              <a:ext cx="1774031" cy="70961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30828" tIns="58674" rIns="413480" bIns="58674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400" kern="1200" dirty="0"/>
            </a:p>
          </p:txBody>
        </p:sp>
        <p:sp>
          <p:nvSpPr>
            <p:cNvPr id="19" name="Freeform: Shape 14"/>
            <p:cNvSpPr/>
            <p:nvPr/>
          </p:nvSpPr>
          <p:spPr>
            <a:xfrm>
              <a:off x="6788422" y="3074193"/>
              <a:ext cx="1774031" cy="709612"/>
            </a:xfrm>
            <a:prstGeom prst="flowChartProcess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30828" tIns="58674" rIns="413480" bIns="58674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400" kern="1200"/>
            </a:p>
          </p:txBody>
        </p:sp>
      </p:grpSp>
      <p:sp>
        <p:nvSpPr>
          <p:cNvPr id="20" name="Oval 19"/>
          <p:cNvSpPr/>
          <p:nvPr/>
        </p:nvSpPr>
        <p:spPr>
          <a:xfrm>
            <a:off x="1712606" y="3010951"/>
            <a:ext cx="502920" cy="50292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794845" y="3010951"/>
            <a:ext cx="502920" cy="50292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798555" y="3001524"/>
            <a:ext cx="502920" cy="50292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802265" y="3010951"/>
            <a:ext cx="502920" cy="50292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9805976" y="3001523"/>
            <a:ext cx="502920" cy="50292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451036" y="4163447"/>
            <a:ext cx="1005840" cy="10058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 bwMode="auto">
          <a:xfrm>
            <a:off x="782039" y="1638223"/>
            <a:ext cx="2323889" cy="925195"/>
          </a:xfrm>
          <a:prstGeom prst="rect">
            <a:avLst/>
          </a:prstGeom>
          <a:noFill/>
        </p:spPr>
        <p:txBody>
          <a:bodyPr vert="horz" wrap="square" lIns="64294" tIns="32147" rIns="64294" bIns="32147" numCol="1" rtlCol="0" anchor="t" anchorCtr="0" compatLnSpc="1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Helvetica Neue" pitchFamily="-105" charset="0"/>
                <a:cs typeface="Helvetica Neue" pitchFamily="-105" charset="0"/>
              </a:rPr>
              <a:t>&lt;&lt;Design&gt;&gt;</a:t>
            </a:r>
            <a:endParaRPr lang="en-US" sz="1400" b="1" dirty="0">
              <a:solidFill>
                <a:schemeClr val="accent1"/>
              </a:solidFill>
              <a:latin typeface="Helvetica Neue" pitchFamily="-105" charset="0"/>
              <a:cs typeface="Helvetica Neue" pitchFamily="-105" charset="0"/>
            </a:endParaRP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 Neue" pitchFamily="-105" charset="0"/>
                <a:cs typeface="Helvetica Neue" pitchFamily="-105" charset="0"/>
              </a:rPr>
              <a:t>&lt;&lt;Make the decision of topic and design the architecture&gt;&gt;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Helvetica Neue" pitchFamily="-105" charset="0"/>
              <a:cs typeface="Helvetica Neue" pitchFamily="-105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798957" y="5236633"/>
            <a:ext cx="2323889" cy="432435"/>
          </a:xfrm>
          <a:prstGeom prst="rect">
            <a:avLst/>
          </a:prstGeom>
          <a:noFill/>
        </p:spPr>
        <p:txBody>
          <a:bodyPr vert="horz" wrap="square" lIns="64294" tIns="32147" rIns="64294" bIns="32147" numCol="1" rtlCol="0" anchor="t" anchorCtr="0" compatLnSpc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itchFamily="-105" charset="0"/>
                <a:cs typeface="Helvetica Neue" pitchFamily="-105" charset="0"/>
              </a:rPr>
              <a:t>&lt;&lt;06/26&gt;&gt;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Helvetica Neue" pitchFamily="-105" charset="0"/>
              <a:cs typeface="Helvetica Neue" pitchFamily="-105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526710" y="1420248"/>
            <a:ext cx="1005840" cy="10058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 bwMode="auto">
          <a:xfrm>
            <a:off x="2884359" y="916877"/>
            <a:ext cx="2323889" cy="432435"/>
          </a:xfrm>
          <a:prstGeom prst="rect">
            <a:avLst/>
          </a:prstGeom>
          <a:noFill/>
        </p:spPr>
        <p:txBody>
          <a:bodyPr vert="horz" wrap="square" lIns="64294" tIns="32147" rIns="64294" bIns="32147" numCol="1" rtlCol="0" anchor="t" anchorCtr="0" compatLnSpc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itchFamily="-105" charset="0"/>
                <a:cs typeface="Helvetica Neue" pitchFamily="-105" charset="0"/>
              </a:rPr>
              <a:t>&lt;&lt;07/10&gt;&gt;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Helvetica Neue" pitchFamily="-105" charset="0"/>
              <a:cs typeface="Helvetica Neue" pitchFamily="-105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2894738" y="4239737"/>
            <a:ext cx="2323889" cy="1140460"/>
          </a:xfrm>
          <a:prstGeom prst="rect">
            <a:avLst/>
          </a:prstGeom>
          <a:noFill/>
        </p:spPr>
        <p:txBody>
          <a:bodyPr vert="horz" wrap="square" lIns="64294" tIns="32147" rIns="64294" bIns="32147" numCol="1" rtlCol="0" anchor="t" anchorCtr="0" compatLnSpc="1">
            <a:spAutoFit/>
          </a:bodyPr>
          <a:lstStyle/>
          <a:p>
            <a:pPr algn="ctr"/>
            <a:r>
              <a:rPr lang="en-US" sz="1400" b="1" dirty="0">
                <a:solidFill>
                  <a:schemeClr val="accent3"/>
                </a:solidFill>
                <a:latin typeface="Helvetica Neue" pitchFamily="-105" charset="0"/>
                <a:cs typeface="Helvetica Neue" pitchFamily="-105" charset="0"/>
              </a:rPr>
              <a:t>&lt;&lt;Obtain two data sources&gt;&gt;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Helvetica Neue" pitchFamily="-105" charset="0"/>
              <a:cs typeface="Helvetica Neue" pitchFamily="-105" charset="0"/>
            </a:endParaRP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 Neue" pitchFamily="-105" charset="0"/>
                <a:cs typeface="Helvetica Neue" pitchFamily="-105" charset="0"/>
              </a:rPr>
              <a:t>&lt;&lt;Implement the code to get datascources and load into S3 Bucket&gt;&gt;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Helvetica Neue" pitchFamily="-105" charset="0"/>
              <a:cs typeface="Helvetica Neue" pitchFamily="-105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5540148" y="4163447"/>
            <a:ext cx="1005840" cy="10058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 bwMode="auto">
          <a:xfrm>
            <a:off x="4894826" y="5197717"/>
            <a:ext cx="2323889" cy="432435"/>
          </a:xfrm>
          <a:prstGeom prst="rect">
            <a:avLst/>
          </a:prstGeom>
          <a:noFill/>
        </p:spPr>
        <p:txBody>
          <a:bodyPr vert="horz" wrap="square" lIns="64294" tIns="32147" rIns="64294" bIns="32147" numCol="1" rtlCol="0" anchor="t" anchorCtr="0" compatLnSpc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itchFamily="-105" charset="0"/>
                <a:cs typeface="Helvetica Neue" pitchFamily="-105" charset="0"/>
              </a:rPr>
              <a:t>&lt;&lt;08/15&gt;&gt;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Helvetica Neue" pitchFamily="-105" charset="0"/>
              <a:cs typeface="Helvetica Neue" pitchFamily="-105" charset="0"/>
            </a:endParaRPr>
          </a:p>
        </p:txBody>
      </p:sp>
      <p:pic>
        <p:nvPicPr>
          <p:cNvPr id="33" name="Graphic 32" descr="Bullsey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706642" y="4354507"/>
            <a:ext cx="653396" cy="653396"/>
          </a:xfrm>
          <a:prstGeom prst="rect">
            <a:avLst/>
          </a:prstGeom>
        </p:spPr>
      </p:pic>
      <p:pic>
        <p:nvPicPr>
          <p:cNvPr id="34" name="Graphic 33" descr="Databas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03403" y="1547912"/>
            <a:ext cx="685800" cy="685800"/>
          </a:xfrm>
          <a:prstGeom prst="rect">
            <a:avLst/>
          </a:prstGeom>
        </p:spPr>
      </p:pic>
      <p:pic>
        <p:nvPicPr>
          <p:cNvPr id="35" name="Graphic 34" descr="Statistic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88703" y="1563832"/>
            <a:ext cx="685800" cy="6858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 bwMode="auto">
          <a:xfrm>
            <a:off x="6932131" y="4175627"/>
            <a:ext cx="2323889" cy="1817370"/>
          </a:xfrm>
          <a:prstGeom prst="rect">
            <a:avLst/>
          </a:prstGeom>
          <a:noFill/>
        </p:spPr>
        <p:txBody>
          <a:bodyPr vert="horz" wrap="square" lIns="64294" tIns="32147" rIns="64294" bIns="32147" numCol="1" rtlCol="0" anchor="t" anchorCtr="0" compatLnSpc="1">
            <a:spAutoFit/>
          </a:bodyPr>
          <a:lstStyle/>
          <a:p>
            <a:pPr algn="ctr"/>
            <a:r>
              <a:rPr lang="en-US" sz="1400" b="1" dirty="0">
                <a:solidFill>
                  <a:schemeClr val="accent5"/>
                </a:solidFill>
                <a:latin typeface="Helvetica Neue" pitchFamily="-105" charset="0"/>
                <a:cs typeface="Helvetica Neue" pitchFamily="-105" charset="0"/>
              </a:rPr>
              <a:t>&lt;&lt;Business Analysis and Repo&gt;&gt;</a:t>
            </a:r>
            <a:endParaRPr lang="en-US" sz="1400" b="1" dirty="0">
              <a:solidFill>
                <a:schemeClr val="accent5"/>
              </a:solidFill>
              <a:latin typeface="Helvetica Neue" pitchFamily="-105" charset="0"/>
              <a:cs typeface="Helvetica Neue" pitchFamily="-105" charset="0"/>
            </a:endParaRP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 Neue" pitchFamily="-105" charset="0"/>
                <a:cs typeface="Helvetica Neue" pitchFamily="-105" charset="0"/>
              </a:rPr>
              <a:t>&lt;&lt;Doing Analysis from Data Warehouse in Tableau and prepare project repo in github&gt;&gt;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Helvetica Neue" pitchFamily="-105" charset="0"/>
              <a:cs typeface="Helvetica Neue" pitchFamily="-105" charset="0"/>
            </a:endParaRPr>
          </a:p>
          <a:p>
            <a:pPr algn="ctr"/>
            <a:endParaRPr lang="en-US" sz="1400" dirty="0">
              <a:solidFill>
                <a:schemeClr val="bg1">
                  <a:lumMod val="50000"/>
                </a:schemeClr>
              </a:solidFill>
              <a:latin typeface="Helvetica Neue" pitchFamily="-105" charset="0"/>
              <a:cs typeface="Helvetica Neue" pitchFamily="-105" charset="0"/>
            </a:endParaRPr>
          </a:p>
          <a:p>
            <a:pPr algn="ctr"/>
            <a:endParaRPr lang="en-US" sz="1600" dirty="0">
              <a:solidFill>
                <a:schemeClr val="bg1">
                  <a:lumMod val="50000"/>
                </a:schemeClr>
              </a:solidFill>
              <a:latin typeface="Helvetica Neue" pitchFamily="-105" charset="0"/>
              <a:cs typeface="Helvetica Neue" pitchFamily="-105" charset="0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4953855" y="1647799"/>
            <a:ext cx="2323889" cy="1602105"/>
          </a:xfrm>
          <a:prstGeom prst="rect">
            <a:avLst/>
          </a:prstGeom>
          <a:noFill/>
        </p:spPr>
        <p:txBody>
          <a:bodyPr vert="horz" wrap="square" lIns="64294" tIns="32147" rIns="64294" bIns="32147" numCol="1" rtlCol="0" anchor="t" anchorCtr="0" compatLnSpc="1">
            <a:spAutoFit/>
          </a:bodyPr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Helvetica Neue" pitchFamily="-105" charset="0"/>
                <a:cs typeface="Helvetica Neue" pitchFamily="-105" charset="0"/>
              </a:rPr>
              <a:t>&lt;&lt;Impletemt the architechture&gt;&gt;</a:t>
            </a:r>
            <a:endParaRPr lang="en-US" sz="1400" b="1" dirty="0">
              <a:solidFill>
                <a:schemeClr val="accent4"/>
              </a:solidFill>
              <a:latin typeface="Helvetica Neue" pitchFamily="-105" charset="0"/>
              <a:cs typeface="Helvetica Neue" pitchFamily="-105" charset="0"/>
            </a:endParaRP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 Neue" pitchFamily="-105" charset="0"/>
                <a:cs typeface="Helvetica Neue" pitchFamily="-105" charset="0"/>
              </a:rPr>
              <a:t>&lt;&lt;Prepare Scripts and build real time data warehouse via AWS services&gt;&gt;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Helvetica Neue" pitchFamily="-105" charset="0"/>
              <a:cs typeface="Helvetica Neue" pitchFamily="-105" charset="0"/>
            </a:endParaRPr>
          </a:p>
          <a:p>
            <a:pPr algn="ctr"/>
            <a:endParaRPr lang="en-US" sz="1600" dirty="0">
              <a:solidFill>
                <a:schemeClr val="bg1">
                  <a:lumMod val="50000"/>
                </a:schemeClr>
              </a:solidFill>
              <a:latin typeface="Helvetica Neue" pitchFamily="-105" charset="0"/>
              <a:cs typeface="Helvetica Neue" pitchFamily="-105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6874733" y="919906"/>
            <a:ext cx="2323889" cy="432435"/>
          </a:xfrm>
          <a:prstGeom prst="rect">
            <a:avLst/>
          </a:prstGeom>
          <a:noFill/>
        </p:spPr>
        <p:txBody>
          <a:bodyPr vert="horz" wrap="square" lIns="64294" tIns="32147" rIns="64294" bIns="32147" numCol="1" rtlCol="0" anchor="t" anchorCtr="0" compatLnSpc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itchFamily="-105" charset="0"/>
                <a:cs typeface="Helvetica Neue" pitchFamily="-105" charset="0"/>
              </a:rPr>
              <a:t>&lt;&lt;08/18&gt;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Helvetica Neue" pitchFamily="-105" charset="0"/>
              <a:cs typeface="Helvetica Neue" pitchFamily="-105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8862917" y="5175388"/>
            <a:ext cx="2323889" cy="388600"/>
          </a:xfrm>
          <a:prstGeom prst="rect">
            <a:avLst/>
          </a:prstGeom>
          <a:noFill/>
        </p:spPr>
        <p:txBody>
          <a:bodyPr vert="horz" wrap="square" lIns="64294" tIns="32147" rIns="64294" bIns="32147" numCol="1" rtlCol="0" anchor="t" anchorCtr="0" compatLnSpc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itchFamily="-105" charset="0"/>
                <a:cs typeface="Helvetica Neue" pitchFamily="-105" charset="0"/>
              </a:rPr>
              <a:t>Week 16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Helvetica Neue" pitchFamily="-105" charset="0"/>
              <a:cs typeface="Helvetica Neue" pitchFamily="-105" charset="0"/>
            </a:endParaRPr>
          </a:p>
        </p:txBody>
      </p:sp>
      <p:pic>
        <p:nvPicPr>
          <p:cNvPr id="41" name="Graphic 40" descr="Connection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55806" y="4269772"/>
            <a:ext cx="771781" cy="771781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 bwMode="auto">
          <a:xfrm>
            <a:off x="8953878" y="1756734"/>
            <a:ext cx="2323889" cy="1388361"/>
          </a:xfrm>
          <a:prstGeom prst="rect">
            <a:avLst/>
          </a:prstGeom>
          <a:noFill/>
        </p:spPr>
        <p:txBody>
          <a:bodyPr vert="horz" wrap="square" lIns="64294" tIns="32147" rIns="64294" bIns="32147" numCol="1" rtlCol="0" anchor="t" anchorCtr="0" compatLnSpc="1">
            <a:spAutoFit/>
          </a:bodyPr>
          <a:lstStyle/>
          <a:p>
            <a:pPr algn="ctr"/>
            <a:r>
              <a:rPr lang="en-US" sz="1400" b="1" dirty="0">
                <a:solidFill>
                  <a:schemeClr val="accent6"/>
                </a:solidFill>
                <a:latin typeface="Helvetica Neue" pitchFamily="-105" charset="0"/>
                <a:cs typeface="Helvetica Neue" pitchFamily="-105" charset="0"/>
              </a:rPr>
              <a:t>Deliver &amp; Present</a:t>
            </a:r>
            <a:endParaRPr lang="en-US" sz="1400" b="1" dirty="0">
              <a:solidFill>
                <a:schemeClr val="accent6"/>
              </a:solidFill>
              <a:latin typeface="Helvetica Neue" pitchFamily="-105" charset="0"/>
              <a:cs typeface="Helvetica Neue" pitchFamily="-105" charset="0"/>
            </a:endParaRP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 Neue" pitchFamily="-105" charset="0"/>
                <a:cs typeface="Helvetica Neue" pitchFamily="-105" charset="0"/>
              </a:rPr>
              <a:t>Present final solution to class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Helvetica Neue" pitchFamily="-105" charset="0"/>
              <a:cs typeface="Helvetica Neue" pitchFamily="-105" charset="0"/>
            </a:endParaRP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Helvetica Neue" pitchFamily="-105" charset="0"/>
                <a:cs typeface="Helvetica Neue" pitchFamily="-105" charset="0"/>
              </a:rPr>
              <a:t>Determine peer score 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Helvetica Neue" pitchFamily="-105" charset="0"/>
              <a:cs typeface="Helvetica Neue" pitchFamily="-105" charset="0"/>
            </a:endParaRPr>
          </a:p>
          <a:p>
            <a:pPr algn="ctr"/>
            <a:endParaRPr lang="en-US" sz="1400" dirty="0">
              <a:solidFill>
                <a:schemeClr val="bg1">
                  <a:lumMod val="50000"/>
                </a:schemeClr>
              </a:solidFill>
              <a:latin typeface="Helvetica Neue" pitchFamily="-105" charset="0"/>
              <a:cs typeface="Helvetica Neue" pitchFamily="-105" charset="0"/>
            </a:endParaRPr>
          </a:p>
          <a:p>
            <a:pPr algn="ctr"/>
            <a:endParaRPr lang="en-US" sz="1600" dirty="0">
              <a:solidFill>
                <a:schemeClr val="bg1">
                  <a:lumMod val="50000"/>
                </a:schemeClr>
              </a:solidFill>
              <a:latin typeface="Helvetica Neue" pitchFamily="-105" charset="0"/>
              <a:cs typeface="Helvetica Neue" pitchFamily="-105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561" y="4360103"/>
            <a:ext cx="578049" cy="578049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ARTICULATE_SLIDE_THUMBNAIL_REFRESH" val="1"/>
</p:tagLst>
</file>

<file path=ppt/tags/tag2.xml><?xml version="1.0" encoding="utf-8"?>
<p:tagLst xmlns:p="http://schemas.openxmlformats.org/presentationml/2006/main">
  <p:tag name="KSO_WM_UNIT_TABLE_BEAUTIFY" val="smartTable{feca5412-cb77-43c1-80e7-2c6d2eabeb1e}"/>
</p:tagLst>
</file>

<file path=ppt/tags/tag3.xml><?xml version="1.0" encoding="utf-8"?>
<p:tagLst xmlns:p="http://schemas.openxmlformats.org/presentationml/2006/main">
  <p:tag name="KSO_WM_UNIT_TABLE_BEAUTIFY" val="smartTable{feca5412-cb77-43c1-80e7-2c6d2eabeb1e}"/>
</p:tagLst>
</file>

<file path=ppt/tags/tag4.xml><?xml version="1.0" encoding="utf-8"?>
<p:tagLst xmlns:p="http://schemas.openxmlformats.org/presentationml/2006/main">
  <p:tag name="KSO_WM_UNIT_PLACING_PICTURE_USER_VIEWPORT" val="{&quot;height&quot;:7750,&quot;width&quot;:19200}"/>
</p:tagLst>
</file>

<file path=ppt/tags/tag5.xml><?xml version="1.0" encoding="utf-8"?>
<p:tagLst xmlns:p="http://schemas.openxmlformats.org/presentationml/2006/main">
  <p:tag name="ARTICULATE_SLIDE_THUMBNAIL_REFRESH" val="1"/>
</p:tagLst>
</file>

<file path=ppt/tags/tag6.xml><?xml version="1.0" encoding="utf-8"?>
<p:tagLst xmlns:p="http://schemas.openxmlformats.org/presentationml/2006/main">
  <p:tag name="ARTICULATE_PROJECT_OPEN" val="0"/>
  <p:tag name="ARTICULATE_SLIDE_COUNT" val="13"/>
</p:tagLst>
</file>

<file path=ppt/theme/theme1.xml><?xml version="1.0" encoding="utf-8"?>
<a:theme xmlns:a="http://schemas.openxmlformats.org/drawingml/2006/main" name="1_Office Theme">
  <a:themeElements>
    <a:clrScheme name="Spectrum_Theme">
      <a:dk1>
        <a:srgbClr val="496491"/>
      </a:dk1>
      <a:lt1>
        <a:sysClr val="window" lastClr="FFFFFF"/>
      </a:lt1>
      <a:dk2>
        <a:srgbClr val="44546A"/>
      </a:dk2>
      <a:lt2>
        <a:srgbClr val="E7E6E6"/>
      </a:lt2>
      <a:accent1>
        <a:srgbClr val="496491"/>
      </a:accent1>
      <a:accent2>
        <a:srgbClr val="92C46D"/>
      </a:accent2>
      <a:accent3>
        <a:srgbClr val="EA6044"/>
      </a:accent3>
      <a:accent4>
        <a:srgbClr val="F0C602"/>
      </a:accent4>
      <a:accent5>
        <a:srgbClr val="85A5CC"/>
      </a:accent5>
      <a:accent6>
        <a:srgbClr val="297D7D"/>
      </a:accent6>
      <a:hlink>
        <a:srgbClr val="85A5CC"/>
      </a:hlink>
      <a:folHlink>
        <a:srgbClr val="954F72"/>
      </a:folHlink>
    </a:clrScheme>
    <a:fontScheme name="Calibri Light">
      <a:majorFont>
        <a:latin typeface="Corbel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Spectrum_Theme">
      <a:dk1>
        <a:srgbClr val="496491"/>
      </a:dk1>
      <a:lt1>
        <a:sysClr val="window" lastClr="FFFFFF"/>
      </a:lt1>
      <a:dk2>
        <a:srgbClr val="44546A"/>
      </a:dk2>
      <a:lt2>
        <a:srgbClr val="E7E6E6"/>
      </a:lt2>
      <a:accent1>
        <a:srgbClr val="496491"/>
      </a:accent1>
      <a:accent2>
        <a:srgbClr val="92C46D"/>
      </a:accent2>
      <a:accent3>
        <a:srgbClr val="EA6044"/>
      </a:accent3>
      <a:accent4>
        <a:srgbClr val="F0C602"/>
      </a:accent4>
      <a:accent5>
        <a:srgbClr val="85A5CC"/>
      </a:accent5>
      <a:accent6>
        <a:srgbClr val="297D7D"/>
      </a:accent6>
      <a:hlink>
        <a:srgbClr val="85A5CC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ustom Design">
  <a:themeElements>
    <a:clrScheme name="Spectrum_Theme">
      <a:dk1>
        <a:srgbClr val="496491"/>
      </a:dk1>
      <a:lt1>
        <a:sysClr val="window" lastClr="FFFFFF"/>
      </a:lt1>
      <a:dk2>
        <a:srgbClr val="44546A"/>
      </a:dk2>
      <a:lt2>
        <a:srgbClr val="E7E6E6"/>
      </a:lt2>
      <a:accent1>
        <a:srgbClr val="496491"/>
      </a:accent1>
      <a:accent2>
        <a:srgbClr val="92C46D"/>
      </a:accent2>
      <a:accent3>
        <a:srgbClr val="EA6044"/>
      </a:accent3>
      <a:accent4>
        <a:srgbClr val="F0C602"/>
      </a:accent4>
      <a:accent5>
        <a:srgbClr val="85A5CC"/>
      </a:accent5>
      <a:accent6>
        <a:srgbClr val="297D7D"/>
      </a:accent6>
      <a:hlink>
        <a:srgbClr val="85A5CC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4135</Words>
  <Application>WPS 演示</Application>
  <PresentationFormat>Widescreen</PresentationFormat>
  <Paragraphs>266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14</vt:i4>
      </vt:variant>
    </vt:vector>
  </HeadingPairs>
  <TitlesOfParts>
    <vt:vector size="32" baseType="lpstr">
      <vt:lpstr>Arial</vt:lpstr>
      <vt:lpstr>SimSun</vt:lpstr>
      <vt:lpstr>Wingdings</vt:lpstr>
      <vt:lpstr>Calibri</vt:lpstr>
      <vt:lpstr>Calibri Light</vt:lpstr>
      <vt:lpstr>Helvetica neue</vt:lpstr>
      <vt:lpstr>Helvetica Neue</vt:lpstr>
      <vt:lpstr>Corbel Light</vt:lpstr>
      <vt:lpstr>Microsoft YaHei</vt:lpstr>
      <vt:lpstr>Arial Unicode MS</vt:lpstr>
      <vt:lpstr>DengXian</vt:lpstr>
      <vt:lpstr>Calibri Light</vt:lpstr>
      <vt:lpstr>Segoe Print</vt:lpstr>
      <vt:lpstr>Calibri</vt:lpstr>
      <vt:lpstr>1_Office Theme</vt:lpstr>
      <vt:lpstr>Custom Design</vt:lpstr>
      <vt:lpstr>2_Custom Design</vt:lpstr>
      <vt:lpstr>1_Custom Design</vt:lpstr>
      <vt:lpstr>DAV6100: &lt;&lt;Presentation Name&gt;&gt;</vt:lpstr>
      <vt:lpstr>Agenda</vt:lpstr>
      <vt:lpstr>Overview</vt:lpstr>
      <vt:lpstr>Project Requirements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DAV6100: Presentation Name</dc:title>
  <dc:creator>brandon Chiazza</dc:creator>
  <cp:lastModifiedBy> 小样小样</cp:lastModifiedBy>
  <cp:revision>5</cp:revision>
  <dcterms:created xsi:type="dcterms:W3CDTF">2019-12-06T12:05:00Z</dcterms:created>
  <dcterms:modified xsi:type="dcterms:W3CDTF">2021-08-19T17:09:22Z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1CAAC922-FCAB-44E5-9499-91533B4D4A9D</vt:lpwstr>
  </property>
  <property fmtid="{D5CDD505-2E9C-101B-9397-08002B2CF9AE}" pid="3" name="ArticulatePath">
    <vt:lpwstr>https://d.docs.live.net/1d1d8bead84ce354/Documents/INFORMATION_ARCHITECTURE_YU/INFORMATION_ARCHITECTURE_YU/Fall 2019/04 Final Project/Executive_Presentation_Template</vt:lpwstr>
  </property>
  <property fmtid="{D5CDD505-2E9C-101B-9397-08002B2CF9AE}" pid="4" name="ICV">
    <vt:lpwstr>7BFD1CEB3F50467DA26E179CE824A535</vt:lpwstr>
  </property>
  <property fmtid="{D5CDD505-2E9C-101B-9397-08002B2CF9AE}" pid="5" name="KSOProductBuildVer">
    <vt:lpwstr>2052-11.1.0.10700</vt:lpwstr>
  </property>
</Properties>
</file>