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Lst>
  <p:sldIdLst>
    <p:sldId id="257" r:id="rId4"/>
    <p:sldId id="258" r:id="rId5"/>
    <p:sldId id="259" r:id="rId6"/>
    <p:sldId id="1644" r:id="rId7"/>
    <p:sldId id="260" r:id="rId8"/>
    <p:sldId id="502" r:id="rId9"/>
    <p:sldId id="261" r:id="rId10"/>
    <p:sldId id="1373" r:id="rId11"/>
    <p:sldId id="262" r:id="rId12"/>
    <p:sldId id="2565" r:id="rId13"/>
    <p:sldId id="2572" r:id="rId14"/>
    <p:sldId id="2573" r:id="rId15"/>
    <p:sldId id="2574" r:id="rId16"/>
    <p:sldId id="2575" r:id="rId17"/>
    <p:sldId id="2576"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74"/>
  </p:normalViewPr>
  <p:slideViewPr>
    <p:cSldViewPr snapToGrid="0" snapToObjects="1">
      <p:cViewPr>
        <p:scale>
          <a:sx n="66" d="100"/>
          <a:sy n="66" d="100"/>
        </p:scale>
        <p:origin x="408"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AA4DD64-340E-694B-ACF5-B657D838E1FA}" type="datetimeFigureOut">
              <a:rPr/>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AA4DD64-340E-694B-ACF5-B657D838E1FA}" type="datetimeFigureOut">
              <a:rPr/>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AA4DD64-340E-694B-ACF5-B657D838E1FA}" type="datetimeFigureOut">
              <a:rPr/>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AA4DD64-340E-694B-ACF5-B657D838E1FA}" type="datetimeFigureOut">
              <a:rPr/>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AA4DD64-340E-694B-ACF5-B657D838E1FA}" type="datetimeFigureOut">
              <a:rPr/>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AA4DD64-340E-694B-ACF5-B657D838E1FA}" type="datetimeFigureOut">
              <a:rPr/>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AAA4DD64-340E-694B-ACF5-B657D838E1FA}" type="datetimeFigureOut">
              <a:rPr/>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AA4DD64-340E-694B-ACF5-B657D838E1FA}" type="datetimeFigureOut">
              <a:rPr/>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AA4DD64-340E-694B-ACF5-B657D838E1FA}" type="datetimeFigureOut">
              <a:rPr/>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4DD64-340E-694B-ACF5-B657D838E1FA}" type="datetimeFigureOut">
              <a:rPr/>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AA4DD64-340E-694B-ACF5-B657D838E1FA}" type="datetimeFigureOut">
              <a:rPr/>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AA4DD64-340E-694B-ACF5-B657D838E1FA}" type="datetimeFigureOut">
              <a:rPr/>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AA4DD64-340E-694B-ACF5-B657D838E1FA}" type="datetimeFigureOut">
              <a:rPr/>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AA4DD64-340E-694B-ACF5-B657D838E1FA}" type="datetimeFigureOut">
              <a:rPr/>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AA4DD64-340E-694B-ACF5-B657D838E1FA}" type="datetimeFigureOut">
              <a:rPr/>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AA4DD64-340E-694B-ACF5-B657D838E1FA}" type="datetimeFigureOut">
              <a:rPr/>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AAA4DD64-340E-694B-ACF5-B657D838E1FA}" type="datetimeFigureOut">
              <a:rPr/>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AA4DD64-340E-694B-ACF5-B657D838E1FA}" type="datetimeFigureOut">
              <a:rPr/>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AA4DD64-340E-694B-ACF5-B657D838E1FA}" type="datetimeFigureOut">
              <a:rPr/>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4DD64-340E-694B-ACF5-B657D838E1FA}" type="datetimeFigureOut">
              <a:rPr/>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AA4DD64-340E-694B-ACF5-B657D838E1FA}" type="datetimeFigureOut">
              <a:rPr/>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AA4DD64-340E-694B-ACF5-B657D838E1FA}" type="datetimeFigureOut">
              <a:rPr/>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2A392-2278-8C41-852C-B2E8129CF00D}" type="slidenum">
              <a:rPr/>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4DD64-340E-694B-ACF5-B657D838E1FA}" type="datetimeFigureOut">
              <a:rPr/>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2A392-2278-8C41-852C-B2E8129CF00D}" type="slidenum">
              <a:rPr/>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4DD64-340E-694B-ACF5-B657D838E1FA}" type="datetimeFigureOut">
              <a:rPr/>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2A392-2278-8C41-852C-B2E8129CF00D}" type="slidenum">
              <a:rPr/>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深度视觉·原创设计 https://www.docer.com/works?userid=22383862"/>
          <p:cNvSpPr/>
          <p:nvPr/>
        </p:nvSpPr>
        <p:spPr>
          <a:xfrm>
            <a:off x="4981679" y="-1"/>
            <a:ext cx="7198360" cy="6858000"/>
          </a:xfrm>
          <a:custGeom>
            <a:avLst/>
            <a:gdLst>
              <a:gd name="connsiteX0" fmla="*/ 0 w 7198621"/>
              <a:gd name="connsiteY0" fmla="*/ 0 h 6858001"/>
              <a:gd name="connsiteX1" fmla="*/ 7198621 w 7198621"/>
              <a:gd name="connsiteY1" fmla="*/ 0 h 6858001"/>
              <a:gd name="connsiteX2" fmla="*/ 7198621 w 7198621"/>
              <a:gd name="connsiteY2" fmla="*/ 6858001 h 6858001"/>
              <a:gd name="connsiteX3" fmla="*/ 4209143 w 7198621"/>
              <a:gd name="connsiteY3" fmla="*/ 6858001 h 6858001"/>
              <a:gd name="connsiteX4" fmla="*/ 0 w 7198621"/>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8621" h="6858001">
                <a:moveTo>
                  <a:pt x="0" y="0"/>
                </a:moveTo>
                <a:lnTo>
                  <a:pt x="7198621" y="0"/>
                </a:lnTo>
                <a:lnTo>
                  <a:pt x="7198621" y="6858001"/>
                </a:lnTo>
                <a:lnTo>
                  <a:pt x="4209143" y="6858001"/>
                </a:lnTo>
                <a:lnTo>
                  <a:pt x="0" y="0"/>
                </a:lnTo>
                <a:close/>
              </a:path>
            </a:pathLst>
          </a:custGeom>
          <a:blipFill rotWithShape="1">
            <a:blip r:embed="rId1"/>
            <a:srcRect/>
            <a:stretch>
              <a:fillRect t="-10029" b="-1002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深度视觉·原创设计 https://www.docer.com/works?userid=22383862"/>
          <p:cNvSpPr/>
          <p:nvPr/>
        </p:nvSpPr>
        <p:spPr>
          <a:xfrm flipV="1">
            <a:off x="4642029" y="0"/>
            <a:ext cx="3123932" cy="3557498"/>
          </a:xfrm>
          <a:prstGeom prst="parallelogram">
            <a:avLst>
              <a:gd name="adj" fmla="val 69381"/>
            </a:avLst>
          </a:prstGeom>
          <a:solidFill>
            <a:srgbClr val="FEC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深度视觉·原创设计 https://www.docer.com/works?userid=22383862"/>
          <p:cNvSpPr/>
          <p:nvPr/>
        </p:nvSpPr>
        <p:spPr>
          <a:xfrm flipV="1">
            <a:off x="9251960" y="3611693"/>
            <a:ext cx="2483485" cy="3305810"/>
          </a:xfrm>
          <a:prstGeom prst="parallelogram">
            <a:avLst>
              <a:gd name="adj" fmla="val 81768"/>
            </a:avLst>
          </a:prstGeom>
          <a:solidFill>
            <a:srgbClr val="FEC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深度视觉·原创设计 https://www.docer.com/works?userid=22383862"/>
          <p:cNvSpPr txBox="1"/>
          <p:nvPr/>
        </p:nvSpPr>
        <p:spPr>
          <a:xfrm>
            <a:off x="412750" y="386715"/>
            <a:ext cx="3594735" cy="768350"/>
          </a:xfrm>
          <a:prstGeom prst="rect">
            <a:avLst/>
          </a:prstGeom>
          <a:noFill/>
        </p:spPr>
        <p:txBody>
          <a:bodyPr wrap="square" rtlCol="0">
            <a:spAutoFit/>
          </a:bodyPr>
          <a:lstStyle/>
          <a:p>
            <a:pPr algn="l"/>
            <a:r>
              <a:rPr lang="en-US" altLang="zh-CN" sz="4400" b="1" i="1" dirty="0">
                <a:solidFill>
                  <a:srgbClr val="FEC545"/>
                </a:solidFill>
                <a:latin typeface="Microsoft YaHei" panose="020B0503020204020204" pitchFamily="34" charset="-122"/>
                <a:ea typeface="Microsoft YaHei" panose="020B0503020204020204" pitchFamily="34" charset="-122"/>
              </a:rPr>
              <a:t>DataRobot</a:t>
            </a:r>
            <a:endParaRPr lang="en-US" altLang="zh-CN" sz="4400" b="1" i="1" dirty="0">
              <a:solidFill>
                <a:srgbClr val="FEC545"/>
              </a:solidFill>
              <a:latin typeface="Microsoft YaHei" panose="020B0503020204020204" pitchFamily="34" charset="-122"/>
              <a:ea typeface="Microsoft YaHei" panose="020B0503020204020204" pitchFamily="34" charset="-122"/>
            </a:endParaRPr>
          </a:p>
        </p:txBody>
      </p:sp>
      <p:sp>
        <p:nvSpPr>
          <p:cNvPr id="12" name="深度视觉·原创设计 https://www.docer.com/works?userid=22383862"/>
          <p:cNvSpPr txBox="1"/>
          <p:nvPr/>
        </p:nvSpPr>
        <p:spPr>
          <a:xfrm>
            <a:off x="687070" y="2629535"/>
            <a:ext cx="5417185" cy="521970"/>
          </a:xfrm>
          <a:prstGeom prst="rect">
            <a:avLst/>
          </a:prstGeom>
          <a:solidFill>
            <a:schemeClr val="bg1"/>
          </a:solidFill>
        </p:spPr>
        <p:txBody>
          <a:bodyPr wrap="square" rtlCol="0">
            <a:spAutoFit/>
          </a:bodyPr>
          <a:lstStyle/>
          <a:p>
            <a:pPr lvl="0" algn="dist"/>
            <a:r>
              <a:rPr lang="en-US" altLang="zh-CN" sz="2800" b="1" dirty="0">
                <a:solidFill>
                  <a:schemeClr val="tx1">
                    <a:lumMod val="75000"/>
                    <a:lumOff val="25000"/>
                  </a:schemeClr>
                </a:solidFill>
                <a:latin typeface="zcoolwenyiti" panose="02000603000000000000" pitchFamily="2" charset="-122"/>
                <a:ea typeface="zcoolwenyiti" panose="02000603000000000000" pitchFamily="2" charset="-122"/>
                <a:cs typeface="+mn-ea"/>
                <a:sym typeface="+mn-lt"/>
              </a:rPr>
              <a:t>S</a:t>
            </a:r>
            <a:r>
              <a:rPr lang="zh-CN" altLang="en-US" sz="2800" b="1" dirty="0">
                <a:solidFill>
                  <a:schemeClr val="tx1">
                    <a:lumMod val="75000"/>
                    <a:lumOff val="25000"/>
                  </a:schemeClr>
                </a:solidFill>
                <a:latin typeface="zcoolwenyiti" panose="02000603000000000000" pitchFamily="2" charset="-122"/>
                <a:ea typeface="zcoolwenyiti" panose="02000603000000000000" pitchFamily="2" charset="-122"/>
                <a:cs typeface="+mn-ea"/>
                <a:sym typeface="+mn-lt"/>
              </a:rPr>
              <a:t>elling In DataRobot</a:t>
            </a:r>
            <a:endParaRPr lang="zh-CN" altLang="en-US" sz="2800" b="1" dirty="0">
              <a:solidFill>
                <a:schemeClr val="tx1">
                  <a:lumMod val="75000"/>
                  <a:lumOff val="25000"/>
                </a:schemeClr>
              </a:solidFill>
              <a:latin typeface="zcoolwenyiti" panose="02000603000000000000" pitchFamily="2" charset="-122"/>
              <a:ea typeface="zcoolwenyiti" panose="02000603000000000000" pitchFamily="2" charset="-122"/>
              <a:cs typeface="+mn-ea"/>
              <a:sym typeface="+mn-lt"/>
            </a:endParaRPr>
          </a:p>
        </p:txBody>
      </p:sp>
      <p:sp>
        <p:nvSpPr>
          <p:cNvPr id="14" name="深度视觉·原创设计 https://www.docer.com/works?userid=22383862"/>
          <p:cNvSpPr/>
          <p:nvPr/>
        </p:nvSpPr>
        <p:spPr>
          <a:xfrm>
            <a:off x="922991" y="4649056"/>
            <a:ext cx="1923548" cy="443185"/>
          </a:xfrm>
          <a:prstGeom prst="round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Xiaolan Li</a:t>
            </a:r>
            <a:endParaRPr lang="en-US" altLang="zh-CN" sz="14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深度视觉·原创设计 https://www.docer.com/works?userid=22383862"/>
          <p:cNvGrpSpPr/>
          <p:nvPr/>
        </p:nvGrpSpPr>
        <p:grpSpPr>
          <a:xfrm>
            <a:off x="312516" y="1588"/>
            <a:ext cx="12551905" cy="6858000"/>
            <a:chOff x="312516" y="1588"/>
            <a:chExt cx="12551905" cy="6858000"/>
          </a:xfrm>
        </p:grpSpPr>
        <p:sp>
          <p:nvSpPr>
            <p:cNvPr id="16"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8" name="文本框 34"/>
            <p:cNvSpPr txBox="1"/>
            <p:nvPr/>
          </p:nvSpPr>
          <p:spPr>
            <a:xfrm>
              <a:off x="312516" y="218123"/>
              <a:ext cx="3956685" cy="460375"/>
            </a:xfrm>
            <a:prstGeom prst="rect">
              <a:avLst/>
            </a:prstGeom>
            <a:noFill/>
          </p:spPr>
          <p:txBody>
            <a:bodyPr wrap="square" rtlCol="0">
              <a:spAutoFit/>
            </a:bodyPr>
            <a:lstStyle/>
            <a:p>
              <a:r>
                <a:rPr lang="en-US" altLang="zh-CN" sz="24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How DataRobot works</a:t>
              </a:r>
              <a:endParaRPr lang="en-US" altLang="zh-CN" sz="24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9"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3" name="深度视觉·原创设计 https://www.docer.com/works?userid=22383862"/>
          <p:cNvSpPr>
            <a:spLocks noGrp="1"/>
          </p:cNvSpPr>
          <p:nvPr>
            <p:ph type="sldNum" sz="quarter" idx="12"/>
          </p:nvPr>
        </p:nvSpPr>
        <p:spPr>
          <a:xfrm>
            <a:off x="11490251" y="6370541"/>
            <a:ext cx="415999" cy="249385"/>
          </a:xfrm>
        </p:spPr>
        <p:txBody>
          <a:bodyPr/>
          <a:lstStyle/>
          <a:p>
            <a:fld id="{DB1CA209-181F-46EF-9285-755E64EE8A8B}" type="slidenum">
              <a:rPr lang="en-US" smtClean="0">
                <a:latin typeface="Source Han Sans SC" panose="020B0500000000000000" pitchFamily="34" charset="-128"/>
                <a:ea typeface="Source Han Sans SC" panose="020B0500000000000000" pitchFamily="34" charset="-128"/>
              </a:rPr>
            </a:fld>
            <a:endParaRPr lang="en-US" dirty="0">
              <a:latin typeface="Source Han Sans SC" panose="020B0500000000000000" pitchFamily="34" charset="-128"/>
              <a:ea typeface="Source Han Sans SC" panose="020B0500000000000000" pitchFamily="34" charset="-128"/>
            </a:endParaRPr>
          </a:p>
        </p:txBody>
      </p:sp>
      <p:pic>
        <p:nvPicPr>
          <p:cNvPr id="20" name="图片 19"/>
          <p:cNvPicPr>
            <a:picLocks noChangeAspect="1"/>
          </p:cNvPicPr>
          <p:nvPr/>
        </p:nvPicPr>
        <p:blipFill>
          <a:blip r:embed="rId1"/>
          <a:stretch>
            <a:fillRect/>
          </a:stretch>
        </p:blipFill>
        <p:spPr>
          <a:xfrm>
            <a:off x="524510" y="1201420"/>
            <a:ext cx="4141470" cy="2755900"/>
          </a:xfrm>
          <a:prstGeom prst="rect">
            <a:avLst/>
          </a:prstGeom>
        </p:spPr>
      </p:pic>
      <p:pic>
        <p:nvPicPr>
          <p:cNvPr id="21" name="图片 20"/>
          <p:cNvPicPr>
            <a:picLocks noChangeAspect="1"/>
          </p:cNvPicPr>
          <p:nvPr/>
        </p:nvPicPr>
        <p:blipFill>
          <a:blip r:embed="rId2"/>
          <a:stretch>
            <a:fillRect/>
          </a:stretch>
        </p:blipFill>
        <p:spPr>
          <a:xfrm>
            <a:off x="6358255" y="83820"/>
            <a:ext cx="4328795" cy="3149600"/>
          </a:xfrm>
          <a:prstGeom prst="rect">
            <a:avLst/>
          </a:prstGeom>
        </p:spPr>
      </p:pic>
      <p:pic>
        <p:nvPicPr>
          <p:cNvPr id="22" name="图片 21"/>
          <p:cNvPicPr>
            <a:picLocks noChangeAspect="1"/>
          </p:cNvPicPr>
          <p:nvPr/>
        </p:nvPicPr>
        <p:blipFill>
          <a:blip r:embed="rId3"/>
          <a:stretch>
            <a:fillRect/>
          </a:stretch>
        </p:blipFill>
        <p:spPr>
          <a:xfrm>
            <a:off x="6358255" y="3468370"/>
            <a:ext cx="4415790" cy="32054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深度视觉·原创设计 https://www.docer.com/works?userid=22383862"/>
          <p:cNvGrpSpPr/>
          <p:nvPr/>
        </p:nvGrpSpPr>
        <p:grpSpPr>
          <a:xfrm>
            <a:off x="312516" y="1588"/>
            <a:ext cx="12551905" cy="6858000"/>
            <a:chOff x="312516" y="1588"/>
            <a:chExt cx="12551905" cy="6858000"/>
          </a:xfrm>
        </p:grpSpPr>
        <p:sp>
          <p:nvSpPr>
            <p:cNvPr id="16"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8" name="文本框 34"/>
            <p:cNvSpPr txBox="1"/>
            <p:nvPr/>
          </p:nvSpPr>
          <p:spPr>
            <a:xfrm>
              <a:off x="312516" y="218123"/>
              <a:ext cx="3956685" cy="460375"/>
            </a:xfrm>
            <a:prstGeom prst="rect">
              <a:avLst/>
            </a:prstGeom>
            <a:noFill/>
          </p:spPr>
          <p:txBody>
            <a:bodyPr wrap="square" rtlCol="0">
              <a:spAutoFit/>
            </a:bodyPr>
            <a:lstStyle/>
            <a:p>
              <a:r>
                <a:rPr lang="en-US" altLang="zh-CN" sz="24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How DataRobot works</a:t>
              </a:r>
              <a:endParaRPr lang="en-US" altLang="zh-CN" sz="24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9"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3" name="深度视觉·原创设计 https://www.docer.com/works?userid=22383862"/>
          <p:cNvSpPr>
            <a:spLocks noGrp="1"/>
          </p:cNvSpPr>
          <p:nvPr>
            <p:ph type="sldNum" sz="quarter" idx="12"/>
          </p:nvPr>
        </p:nvSpPr>
        <p:spPr>
          <a:xfrm>
            <a:off x="11490251" y="6370541"/>
            <a:ext cx="415999" cy="249385"/>
          </a:xfrm>
        </p:spPr>
        <p:txBody>
          <a:bodyPr/>
          <a:lstStyle/>
          <a:p>
            <a:fld id="{DB1CA209-181F-46EF-9285-755E64EE8A8B}" type="slidenum">
              <a:rPr lang="en-US" smtClean="0">
                <a:latin typeface="Source Han Sans SC" panose="020B0500000000000000" pitchFamily="34" charset="-128"/>
                <a:ea typeface="Source Han Sans SC" panose="020B0500000000000000" pitchFamily="34" charset="-128"/>
              </a:rPr>
            </a:fld>
            <a:endParaRPr lang="en-US" dirty="0">
              <a:latin typeface="Source Han Sans SC" panose="020B0500000000000000" pitchFamily="34" charset="-128"/>
              <a:ea typeface="Source Han Sans SC" panose="020B0500000000000000" pitchFamily="34" charset="-128"/>
            </a:endParaRPr>
          </a:p>
        </p:txBody>
      </p:sp>
      <p:pic>
        <p:nvPicPr>
          <p:cNvPr id="20" name="图片 19"/>
          <p:cNvPicPr>
            <a:picLocks noChangeAspect="1"/>
          </p:cNvPicPr>
          <p:nvPr/>
        </p:nvPicPr>
        <p:blipFill>
          <a:blip r:embed="rId1"/>
          <a:stretch>
            <a:fillRect/>
          </a:stretch>
        </p:blipFill>
        <p:spPr>
          <a:xfrm>
            <a:off x="524510" y="1201420"/>
            <a:ext cx="4141470" cy="2755900"/>
          </a:xfrm>
          <a:prstGeom prst="rect">
            <a:avLst/>
          </a:prstGeom>
        </p:spPr>
      </p:pic>
      <p:pic>
        <p:nvPicPr>
          <p:cNvPr id="2" name="图片 1"/>
          <p:cNvPicPr>
            <a:picLocks noChangeAspect="1"/>
          </p:cNvPicPr>
          <p:nvPr/>
        </p:nvPicPr>
        <p:blipFill>
          <a:blip r:embed="rId2"/>
          <a:stretch>
            <a:fillRect/>
          </a:stretch>
        </p:blipFill>
        <p:spPr>
          <a:xfrm>
            <a:off x="6358255" y="109855"/>
            <a:ext cx="4420870" cy="3233420"/>
          </a:xfrm>
          <a:prstGeom prst="rect">
            <a:avLst/>
          </a:prstGeom>
        </p:spPr>
      </p:pic>
      <p:pic>
        <p:nvPicPr>
          <p:cNvPr id="5" name="图片 4"/>
          <p:cNvPicPr>
            <a:picLocks noChangeAspect="1"/>
          </p:cNvPicPr>
          <p:nvPr/>
        </p:nvPicPr>
        <p:blipFill>
          <a:blip r:embed="rId3"/>
          <a:stretch>
            <a:fillRect/>
          </a:stretch>
        </p:blipFill>
        <p:spPr>
          <a:xfrm>
            <a:off x="6358255" y="3528695"/>
            <a:ext cx="4410075" cy="3200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深度视觉·原创设计 https://www.docer.com/works?userid=22383862"/>
          <p:cNvGrpSpPr/>
          <p:nvPr/>
        </p:nvGrpSpPr>
        <p:grpSpPr>
          <a:xfrm>
            <a:off x="312516" y="1588"/>
            <a:ext cx="12551905" cy="6858000"/>
            <a:chOff x="312516" y="1588"/>
            <a:chExt cx="12551905" cy="6858000"/>
          </a:xfrm>
        </p:grpSpPr>
        <p:sp>
          <p:nvSpPr>
            <p:cNvPr id="16"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8" name="文本框 34"/>
            <p:cNvSpPr txBox="1"/>
            <p:nvPr/>
          </p:nvSpPr>
          <p:spPr>
            <a:xfrm>
              <a:off x="312516" y="218123"/>
              <a:ext cx="3956685" cy="460375"/>
            </a:xfrm>
            <a:prstGeom prst="rect">
              <a:avLst/>
            </a:prstGeom>
            <a:noFill/>
          </p:spPr>
          <p:txBody>
            <a:bodyPr wrap="square" rtlCol="0">
              <a:spAutoFit/>
            </a:bodyPr>
            <a:lstStyle/>
            <a:p>
              <a:r>
                <a:rPr lang="en-US" altLang="zh-CN" sz="24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How DataRobot works</a:t>
              </a:r>
              <a:endParaRPr lang="en-US" altLang="zh-CN" sz="24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9"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3" name="深度视觉·原创设计 https://www.docer.com/works?userid=22383862"/>
          <p:cNvSpPr>
            <a:spLocks noGrp="1"/>
          </p:cNvSpPr>
          <p:nvPr>
            <p:ph type="sldNum" sz="quarter" idx="12"/>
          </p:nvPr>
        </p:nvSpPr>
        <p:spPr>
          <a:xfrm>
            <a:off x="11490251" y="6370541"/>
            <a:ext cx="415999" cy="249385"/>
          </a:xfrm>
        </p:spPr>
        <p:txBody>
          <a:bodyPr/>
          <a:lstStyle/>
          <a:p>
            <a:fld id="{DB1CA209-181F-46EF-9285-755E64EE8A8B}" type="slidenum">
              <a:rPr lang="en-US" smtClean="0">
                <a:latin typeface="Source Han Sans SC" panose="020B0500000000000000" pitchFamily="34" charset="-128"/>
                <a:ea typeface="Source Han Sans SC" panose="020B0500000000000000" pitchFamily="34" charset="-128"/>
              </a:rPr>
            </a:fld>
            <a:endParaRPr lang="en-US" dirty="0">
              <a:latin typeface="Source Han Sans SC" panose="020B0500000000000000" pitchFamily="34" charset="-128"/>
              <a:ea typeface="Source Han Sans SC" panose="020B0500000000000000" pitchFamily="34" charset="-128"/>
            </a:endParaRPr>
          </a:p>
        </p:txBody>
      </p:sp>
      <p:pic>
        <p:nvPicPr>
          <p:cNvPr id="20" name="图片 19"/>
          <p:cNvPicPr>
            <a:picLocks noChangeAspect="1"/>
          </p:cNvPicPr>
          <p:nvPr/>
        </p:nvPicPr>
        <p:blipFill>
          <a:blip r:embed="rId1"/>
          <a:stretch>
            <a:fillRect/>
          </a:stretch>
        </p:blipFill>
        <p:spPr>
          <a:xfrm>
            <a:off x="524510" y="1201420"/>
            <a:ext cx="4141470" cy="2755900"/>
          </a:xfrm>
          <a:prstGeom prst="rect">
            <a:avLst/>
          </a:prstGeom>
        </p:spPr>
      </p:pic>
      <p:pic>
        <p:nvPicPr>
          <p:cNvPr id="6" name="图片 5"/>
          <p:cNvPicPr>
            <a:picLocks noChangeAspect="1"/>
          </p:cNvPicPr>
          <p:nvPr/>
        </p:nvPicPr>
        <p:blipFill>
          <a:blip r:embed="rId2"/>
          <a:stretch>
            <a:fillRect/>
          </a:stretch>
        </p:blipFill>
        <p:spPr>
          <a:xfrm>
            <a:off x="6377305" y="3392805"/>
            <a:ext cx="4424045" cy="3227070"/>
          </a:xfrm>
          <a:prstGeom prst="rect">
            <a:avLst/>
          </a:prstGeom>
        </p:spPr>
      </p:pic>
      <p:pic>
        <p:nvPicPr>
          <p:cNvPr id="8" name="图片 7"/>
          <p:cNvPicPr>
            <a:picLocks noChangeAspect="1"/>
          </p:cNvPicPr>
          <p:nvPr/>
        </p:nvPicPr>
        <p:blipFill>
          <a:blip r:embed="rId3"/>
          <a:stretch>
            <a:fillRect/>
          </a:stretch>
        </p:blipFill>
        <p:spPr>
          <a:xfrm>
            <a:off x="6358890" y="74930"/>
            <a:ext cx="4442460" cy="32435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深度视觉·原创设计 https://www.docer.com/works?userid=22383862"/>
          <p:cNvGrpSpPr/>
          <p:nvPr/>
        </p:nvGrpSpPr>
        <p:grpSpPr>
          <a:xfrm>
            <a:off x="312516" y="1588"/>
            <a:ext cx="12551905" cy="6858000"/>
            <a:chOff x="312516" y="1588"/>
            <a:chExt cx="12551905" cy="6858000"/>
          </a:xfrm>
        </p:grpSpPr>
        <p:sp>
          <p:nvSpPr>
            <p:cNvPr id="16"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8" name="文本框 34"/>
            <p:cNvSpPr txBox="1"/>
            <p:nvPr/>
          </p:nvSpPr>
          <p:spPr>
            <a:xfrm>
              <a:off x="312516" y="218123"/>
              <a:ext cx="3956685" cy="460375"/>
            </a:xfrm>
            <a:prstGeom prst="rect">
              <a:avLst/>
            </a:prstGeom>
            <a:noFill/>
          </p:spPr>
          <p:txBody>
            <a:bodyPr wrap="square" rtlCol="0">
              <a:spAutoFit/>
            </a:bodyPr>
            <a:lstStyle/>
            <a:p>
              <a:r>
                <a:rPr lang="en-US" altLang="zh-CN" sz="24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How DataRobot works</a:t>
              </a:r>
              <a:endParaRPr lang="en-US" altLang="zh-CN" sz="24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9"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3" name="深度视觉·原创设计 https://www.docer.com/works?userid=22383862"/>
          <p:cNvSpPr>
            <a:spLocks noGrp="1"/>
          </p:cNvSpPr>
          <p:nvPr>
            <p:ph type="sldNum" sz="quarter" idx="12"/>
          </p:nvPr>
        </p:nvSpPr>
        <p:spPr>
          <a:xfrm>
            <a:off x="11490251" y="6370541"/>
            <a:ext cx="415999" cy="249385"/>
          </a:xfrm>
        </p:spPr>
        <p:txBody>
          <a:bodyPr/>
          <a:lstStyle/>
          <a:p>
            <a:fld id="{DB1CA209-181F-46EF-9285-755E64EE8A8B}" type="slidenum">
              <a:rPr lang="en-US" smtClean="0">
                <a:latin typeface="Source Han Sans SC" panose="020B0500000000000000" pitchFamily="34" charset="-128"/>
                <a:ea typeface="Source Han Sans SC" panose="020B0500000000000000" pitchFamily="34" charset="-128"/>
              </a:rPr>
            </a:fld>
            <a:endParaRPr lang="en-US" dirty="0">
              <a:latin typeface="Source Han Sans SC" panose="020B0500000000000000" pitchFamily="34" charset="-128"/>
              <a:ea typeface="Source Han Sans SC" panose="020B0500000000000000" pitchFamily="34" charset="-128"/>
            </a:endParaRPr>
          </a:p>
        </p:txBody>
      </p:sp>
      <p:pic>
        <p:nvPicPr>
          <p:cNvPr id="20" name="图片 19"/>
          <p:cNvPicPr>
            <a:picLocks noChangeAspect="1"/>
          </p:cNvPicPr>
          <p:nvPr/>
        </p:nvPicPr>
        <p:blipFill>
          <a:blip r:embed="rId1"/>
          <a:stretch>
            <a:fillRect/>
          </a:stretch>
        </p:blipFill>
        <p:spPr>
          <a:xfrm>
            <a:off x="524510" y="1201420"/>
            <a:ext cx="4141470" cy="2755900"/>
          </a:xfrm>
          <a:prstGeom prst="rect">
            <a:avLst/>
          </a:prstGeom>
        </p:spPr>
      </p:pic>
      <p:pic>
        <p:nvPicPr>
          <p:cNvPr id="2" name="图片 1"/>
          <p:cNvPicPr>
            <a:picLocks noChangeAspect="1"/>
          </p:cNvPicPr>
          <p:nvPr/>
        </p:nvPicPr>
        <p:blipFill>
          <a:blip r:embed="rId2"/>
          <a:stretch>
            <a:fillRect/>
          </a:stretch>
        </p:blipFill>
        <p:spPr>
          <a:xfrm>
            <a:off x="6377305" y="76200"/>
            <a:ext cx="4423410" cy="3255645"/>
          </a:xfrm>
          <a:prstGeom prst="rect">
            <a:avLst/>
          </a:prstGeom>
        </p:spPr>
      </p:pic>
      <p:pic>
        <p:nvPicPr>
          <p:cNvPr id="4" name="图片 3"/>
          <p:cNvPicPr>
            <a:picLocks noChangeAspect="1"/>
          </p:cNvPicPr>
          <p:nvPr/>
        </p:nvPicPr>
        <p:blipFill>
          <a:blip r:embed="rId3"/>
          <a:stretch>
            <a:fillRect/>
          </a:stretch>
        </p:blipFill>
        <p:spPr>
          <a:xfrm>
            <a:off x="6353810" y="3498850"/>
            <a:ext cx="4446905" cy="32232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深度视觉·原创设计 https://www.docer.com/works?userid=22383862"/>
          <p:cNvGrpSpPr/>
          <p:nvPr/>
        </p:nvGrpSpPr>
        <p:grpSpPr>
          <a:xfrm>
            <a:off x="312516" y="1588"/>
            <a:ext cx="12551905" cy="6858000"/>
            <a:chOff x="312516" y="1588"/>
            <a:chExt cx="12551905" cy="6858000"/>
          </a:xfrm>
        </p:grpSpPr>
        <p:sp>
          <p:nvSpPr>
            <p:cNvPr id="16"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8" name="文本框 34"/>
            <p:cNvSpPr txBox="1"/>
            <p:nvPr/>
          </p:nvSpPr>
          <p:spPr>
            <a:xfrm>
              <a:off x="312516" y="218123"/>
              <a:ext cx="3956685" cy="460375"/>
            </a:xfrm>
            <a:prstGeom prst="rect">
              <a:avLst/>
            </a:prstGeom>
            <a:noFill/>
          </p:spPr>
          <p:txBody>
            <a:bodyPr wrap="square" rtlCol="0">
              <a:spAutoFit/>
            </a:bodyPr>
            <a:lstStyle/>
            <a:p>
              <a:r>
                <a:rPr lang="en-US" altLang="zh-CN" sz="24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How DataRobot works</a:t>
              </a:r>
              <a:endParaRPr lang="en-US" altLang="zh-CN" sz="24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9"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3" name="深度视觉·原创设计 https://www.docer.com/works?userid=22383862"/>
          <p:cNvSpPr>
            <a:spLocks noGrp="1"/>
          </p:cNvSpPr>
          <p:nvPr>
            <p:ph type="sldNum" sz="quarter" idx="12"/>
          </p:nvPr>
        </p:nvSpPr>
        <p:spPr>
          <a:xfrm>
            <a:off x="11490251" y="6370541"/>
            <a:ext cx="415999" cy="249385"/>
          </a:xfrm>
        </p:spPr>
        <p:txBody>
          <a:bodyPr/>
          <a:lstStyle/>
          <a:p>
            <a:fld id="{DB1CA209-181F-46EF-9285-755E64EE8A8B}" type="slidenum">
              <a:rPr lang="en-US" smtClean="0">
                <a:latin typeface="Source Han Sans SC" panose="020B0500000000000000" pitchFamily="34" charset="-128"/>
                <a:ea typeface="Source Han Sans SC" panose="020B0500000000000000" pitchFamily="34" charset="-128"/>
              </a:rPr>
            </a:fld>
            <a:endParaRPr lang="en-US" dirty="0">
              <a:latin typeface="Source Han Sans SC" panose="020B0500000000000000" pitchFamily="34" charset="-128"/>
              <a:ea typeface="Source Han Sans SC" panose="020B0500000000000000" pitchFamily="34" charset="-128"/>
            </a:endParaRPr>
          </a:p>
        </p:txBody>
      </p:sp>
      <p:pic>
        <p:nvPicPr>
          <p:cNvPr id="20" name="图片 19"/>
          <p:cNvPicPr>
            <a:picLocks noChangeAspect="1"/>
          </p:cNvPicPr>
          <p:nvPr/>
        </p:nvPicPr>
        <p:blipFill>
          <a:blip r:embed="rId1"/>
          <a:stretch>
            <a:fillRect/>
          </a:stretch>
        </p:blipFill>
        <p:spPr>
          <a:xfrm>
            <a:off x="524510" y="1201420"/>
            <a:ext cx="4141470" cy="2755900"/>
          </a:xfrm>
          <a:prstGeom prst="rect">
            <a:avLst/>
          </a:prstGeom>
        </p:spPr>
      </p:pic>
      <p:pic>
        <p:nvPicPr>
          <p:cNvPr id="5" name="图片 4"/>
          <p:cNvPicPr>
            <a:picLocks noChangeAspect="1"/>
          </p:cNvPicPr>
          <p:nvPr/>
        </p:nvPicPr>
        <p:blipFill>
          <a:blip r:embed="rId2"/>
          <a:stretch>
            <a:fillRect/>
          </a:stretch>
        </p:blipFill>
        <p:spPr>
          <a:xfrm>
            <a:off x="6309995" y="1905"/>
            <a:ext cx="4490720" cy="3310890"/>
          </a:xfrm>
          <a:prstGeom prst="rect">
            <a:avLst/>
          </a:prstGeom>
        </p:spPr>
      </p:pic>
      <p:pic>
        <p:nvPicPr>
          <p:cNvPr id="6" name="图片 5"/>
          <p:cNvPicPr>
            <a:picLocks noChangeAspect="1"/>
          </p:cNvPicPr>
          <p:nvPr/>
        </p:nvPicPr>
        <p:blipFill>
          <a:blip r:embed="rId3"/>
          <a:stretch>
            <a:fillRect/>
          </a:stretch>
        </p:blipFill>
        <p:spPr>
          <a:xfrm>
            <a:off x="6309995" y="3507105"/>
            <a:ext cx="4491355" cy="31127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深度视觉·原创设计 https://www.docer.com/works?userid=22383862"/>
          <p:cNvGrpSpPr/>
          <p:nvPr/>
        </p:nvGrpSpPr>
        <p:grpSpPr>
          <a:xfrm>
            <a:off x="309341" y="-317"/>
            <a:ext cx="12551905" cy="6858000"/>
            <a:chOff x="312516" y="1588"/>
            <a:chExt cx="12551905" cy="6858000"/>
          </a:xfrm>
        </p:grpSpPr>
        <p:sp>
          <p:nvSpPr>
            <p:cNvPr id="16"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8" name="文本框 34"/>
            <p:cNvSpPr txBox="1"/>
            <p:nvPr/>
          </p:nvSpPr>
          <p:spPr>
            <a:xfrm>
              <a:off x="312516" y="218123"/>
              <a:ext cx="3956685" cy="460375"/>
            </a:xfrm>
            <a:prstGeom prst="rect">
              <a:avLst/>
            </a:prstGeom>
            <a:noFill/>
          </p:spPr>
          <p:txBody>
            <a:bodyPr wrap="square" rtlCol="0">
              <a:spAutoFit/>
            </a:bodyPr>
            <a:lstStyle/>
            <a:p>
              <a:r>
                <a:rPr lang="en-US" altLang="zh-CN" sz="24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How DataRobot works</a:t>
              </a:r>
              <a:endParaRPr lang="en-US" altLang="zh-CN" sz="24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9"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3" name="深度视觉·原创设计 https://www.docer.com/works?userid=22383862"/>
          <p:cNvSpPr>
            <a:spLocks noGrp="1"/>
          </p:cNvSpPr>
          <p:nvPr>
            <p:ph type="sldNum" sz="quarter" idx="12"/>
          </p:nvPr>
        </p:nvSpPr>
        <p:spPr>
          <a:xfrm>
            <a:off x="11490251" y="6370541"/>
            <a:ext cx="415999" cy="249385"/>
          </a:xfrm>
        </p:spPr>
        <p:txBody>
          <a:bodyPr/>
          <a:lstStyle/>
          <a:p>
            <a:fld id="{DB1CA209-181F-46EF-9285-755E64EE8A8B}" type="slidenum">
              <a:rPr lang="en-US" smtClean="0">
                <a:latin typeface="Source Han Sans SC" panose="020B0500000000000000" pitchFamily="34" charset="-128"/>
                <a:ea typeface="Source Han Sans SC" panose="020B0500000000000000" pitchFamily="34" charset="-128"/>
              </a:rPr>
            </a:fld>
            <a:endParaRPr lang="en-US" dirty="0">
              <a:latin typeface="Source Han Sans SC" panose="020B0500000000000000" pitchFamily="34" charset="-128"/>
              <a:ea typeface="Source Han Sans SC" panose="020B0500000000000000" pitchFamily="34" charset="-128"/>
            </a:endParaRPr>
          </a:p>
        </p:txBody>
      </p:sp>
      <p:pic>
        <p:nvPicPr>
          <p:cNvPr id="20" name="图片 19"/>
          <p:cNvPicPr>
            <a:picLocks noChangeAspect="1"/>
          </p:cNvPicPr>
          <p:nvPr/>
        </p:nvPicPr>
        <p:blipFill>
          <a:blip r:embed="rId1"/>
          <a:stretch>
            <a:fillRect/>
          </a:stretch>
        </p:blipFill>
        <p:spPr>
          <a:xfrm>
            <a:off x="524510" y="1201420"/>
            <a:ext cx="4141470" cy="2755900"/>
          </a:xfrm>
          <a:prstGeom prst="rect">
            <a:avLst/>
          </a:prstGeom>
        </p:spPr>
      </p:pic>
      <p:pic>
        <p:nvPicPr>
          <p:cNvPr id="2" name="图片 1"/>
          <p:cNvPicPr>
            <a:picLocks noChangeAspect="1"/>
          </p:cNvPicPr>
          <p:nvPr/>
        </p:nvPicPr>
        <p:blipFill>
          <a:blip r:embed="rId2"/>
          <a:stretch>
            <a:fillRect/>
          </a:stretch>
        </p:blipFill>
        <p:spPr>
          <a:xfrm>
            <a:off x="6309995" y="157480"/>
            <a:ext cx="4495165" cy="3015615"/>
          </a:xfrm>
          <a:prstGeom prst="rect">
            <a:avLst/>
          </a:prstGeom>
        </p:spPr>
      </p:pic>
      <p:pic>
        <p:nvPicPr>
          <p:cNvPr id="4" name="图片 3"/>
          <p:cNvPicPr>
            <a:picLocks noChangeAspect="1"/>
          </p:cNvPicPr>
          <p:nvPr/>
        </p:nvPicPr>
        <p:blipFill>
          <a:blip r:embed="rId3"/>
          <a:stretch>
            <a:fillRect/>
          </a:stretch>
        </p:blipFill>
        <p:spPr>
          <a:xfrm>
            <a:off x="6309995" y="3387090"/>
            <a:ext cx="3816985" cy="35109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深度视觉·原创设计 https://www.docer.com/works?userid=22383862"/>
          <p:cNvSpPr/>
          <p:nvPr/>
        </p:nvSpPr>
        <p:spPr>
          <a:xfrm>
            <a:off x="4981679" y="-1"/>
            <a:ext cx="7198360" cy="6858000"/>
          </a:xfrm>
          <a:custGeom>
            <a:avLst/>
            <a:gdLst>
              <a:gd name="connsiteX0" fmla="*/ 0 w 7198621"/>
              <a:gd name="connsiteY0" fmla="*/ 0 h 6858001"/>
              <a:gd name="connsiteX1" fmla="*/ 7198621 w 7198621"/>
              <a:gd name="connsiteY1" fmla="*/ 0 h 6858001"/>
              <a:gd name="connsiteX2" fmla="*/ 7198621 w 7198621"/>
              <a:gd name="connsiteY2" fmla="*/ 6858001 h 6858001"/>
              <a:gd name="connsiteX3" fmla="*/ 4209143 w 7198621"/>
              <a:gd name="connsiteY3" fmla="*/ 6858001 h 6858001"/>
              <a:gd name="connsiteX4" fmla="*/ 0 w 7198621"/>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8621" h="6858001">
                <a:moveTo>
                  <a:pt x="0" y="0"/>
                </a:moveTo>
                <a:lnTo>
                  <a:pt x="7198621" y="0"/>
                </a:lnTo>
                <a:lnTo>
                  <a:pt x="7198621" y="6858001"/>
                </a:lnTo>
                <a:lnTo>
                  <a:pt x="4209143" y="6858001"/>
                </a:lnTo>
                <a:lnTo>
                  <a:pt x="0" y="0"/>
                </a:lnTo>
                <a:close/>
              </a:path>
            </a:pathLst>
          </a:custGeom>
          <a:blipFill rotWithShape="1">
            <a:blip r:embed="rId1"/>
            <a:srcRect/>
            <a:stretch>
              <a:fillRect t="-10029" b="-1002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深度视觉·原创设计 https://www.docer.com/works?userid=22383862"/>
          <p:cNvSpPr/>
          <p:nvPr/>
        </p:nvSpPr>
        <p:spPr>
          <a:xfrm flipV="1">
            <a:off x="4642029" y="0"/>
            <a:ext cx="3123932" cy="3557498"/>
          </a:xfrm>
          <a:prstGeom prst="parallelogram">
            <a:avLst>
              <a:gd name="adj" fmla="val 69381"/>
            </a:avLst>
          </a:prstGeom>
          <a:solidFill>
            <a:srgbClr val="FEC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深度视觉·原创设计 https://www.docer.com/works?userid=22383862"/>
          <p:cNvSpPr/>
          <p:nvPr/>
        </p:nvSpPr>
        <p:spPr>
          <a:xfrm flipV="1">
            <a:off x="9251960" y="3611693"/>
            <a:ext cx="2483485" cy="3305810"/>
          </a:xfrm>
          <a:prstGeom prst="parallelogram">
            <a:avLst>
              <a:gd name="adj" fmla="val 81768"/>
            </a:avLst>
          </a:prstGeom>
          <a:solidFill>
            <a:srgbClr val="FEC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深度视觉·原创设计 https://www.docer.com/works?userid=22383862"/>
          <p:cNvSpPr txBox="1"/>
          <p:nvPr/>
        </p:nvSpPr>
        <p:spPr>
          <a:xfrm>
            <a:off x="412750" y="386715"/>
            <a:ext cx="3614420" cy="768350"/>
          </a:xfrm>
          <a:prstGeom prst="rect">
            <a:avLst/>
          </a:prstGeom>
          <a:noFill/>
        </p:spPr>
        <p:txBody>
          <a:bodyPr wrap="square" rtlCol="0">
            <a:spAutoFit/>
          </a:bodyPr>
          <a:lstStyle/>
          <a:p>
            <a:pPr algn="l"/>
            <a:r>
              <a:rPr lang="en-US" altLang="zh-CN" sz="4400" b="1" i="1" dirty="0">
                <a:solidFill>
                  <a:srgbClr val="FEC545"/>
                </a:solidFill>
                <a:latin typeface="Microsoft YaHei" panose="020B0503020204020204" pitchFamily="34" charset="-122"/>
                <a:ea typeface="Microsoft YaHei" panose="020B0503020204020204" pitchFamily="34" charset="-122"/>
              </a:rPr>
              <a:t>DataRobot</a:t>
            </a:r>
            <a:endParaRPr lang="en-US" altLang="zh-CN" sz="4400" b="1" i="1" dirty="0">
              <a:solidFill>
                <a:srgbClr val="FEC545"/>
              </a:solidFill>
              <a:latin typeface="Microsoft YaHei" panose="020B0503020204020204" pitchFamily="34" charset="-122"/>
              <a:ea typeface="Microsoft YaHei" panose="020B0503020204020204" pitchFamily="34" charset="-122"/>
            </a:endParaRPr>
          </a:p>
        </p:txBody>
      </p:sp>
      <p:sp>
        <p:nvSpPr>
          <p:cNvPr id="12" name="深度视觉·原创设计 https://www.docer.com/works?userid=22383862"/>
          <p:cNvSpPr txBox="1"/>
          <p:nvPr/>
        </p:nvSpPr>
        <p:spPr>
          <a:xfrm>
            <a:off x="577215" y="2710815"/>
            <a:ext cx="5643880" cy="1938020"/>
          </a:xfrm>
          <a:prstGeom prst="rect">
            <a:avLst/>
          </a:prstGeom>
          <a:solidFill>
            <a:schemeClr val="bg1"/>
          </a:solidFill>
        </p:spPr>
        <p:txBody>
          <a:bodyPr wrap="square" rtlCol="0">
            <a:spAutoFit/>
          </a:bodyPr>
          <a:lstStyle/>
          <a:p>
            <a:pPr lvl="0" algn="l"/>
            <a:r>
              <a:rPr lang="en-US" altLang="zh-CN" sz="6000" dirty="0">
                <a:solidFill>
                  <a:schemeClr val="tx1">
                    <a:lumMod val="75000"/>
                    <a:lumOff val="25000"/>
                  </a:schemeClr>
                </a:solidFill>
                <a:latin typeface="zcoolwenyiti" panose="02000603000000000000" pitchFamily="2" charset="-122"/>
                <a:ea typeface="zcoolwenyiti" panose="02000603000000000000" pitchFamily="2" charset="-122"/>
                <a:cs typeface="+mn-ea"/>
                <a:sym typeface="+mn-lt"/>
              </a:rPr>
              <a:t>Thank you for watching</a:t>
            </a:r>
            <a:endParaRPr lang="en-US" altLang="zh-CN" sz="6000" dirty="0">
              <a:solidFill>
                <a:schemeClr val="tx1">
                  <a:lumMod val="75000"/>
                  <a:lumOff val="25000"/>
                </a:schemeClr>
              </a:solidFill>
              <a:latin typeface="zcoolwenyiti" panose="02000603000000000000" pitchFamily="2" charset="-122"/>
              <a:ea typeface="zcoolwenyiti" panose="02000603000000000000" pitchFamily="2" charset="-122"/>
              <a:cs typeface="+mn-ea"/>
              <a:sym typeface="+mn-lt"/>
            </a:endParaRPr>
          </a:p>
        </p:txBody>
      </p:sp>
      <p:sp>
        <p:nvSpPr>
          <p:cNvPr id="14" name="深度视觉·原创设计 https://www.docer.com/works?userid=22383862"/>
          <p:cNvSpPr/>
          <p:nvPr/>
        </p:nvSpPr>
        <p:spPr>
          <a:xfrm>
            <a:off x="815041" y="4859876"/>
            <a:ext cx="1923548" cy="443185"/>
          </a:xfrm>
          <a:prstGeom prst="round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XIAOLAN LI</a:t>
            </a:r>
            <a:endParaRPr lang="en-US" altLang="zh-CN" sz="14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深度视觉·原创设计 https://www.docer.com/works?userid=22383862"/>
          <p:cNvSpPr/>
          <p:nvPr/>
        </p:nvSpPr>
        <p:spPr>
          <a:xfrm flipV="1">
            <a:off x="0" y="0"/>
            <a:ext cx="12192000" cy="6858000"/>
          </a:xfrm>
          <a:custGeom>
            <a:avLst/>
            <a:gdLst>
              <a:gd name="connsiteX0" fmla="*/ 0 w 12192000"/>
              <a:gd name="connsiteY0" fmla="*/ 6858000 h 6858000"/>
              <a:gd name="connsiteX1" fmla="*/ 7838899 w 12192000"/>
              <a:gd name="connsiteY1" fmla="*/ 6858000 h 6858000"/>
              <a:gd name="connsiteX2" fmla="*/ 12192000 w 12192000"/>
              <a:gd name="connsiteY2" fmla="*/ 583804 h 6858000"/>
              <a:gd name="connsiteX3" fmla="*/ 12192000 w 12192000"/>
              <a:gd name="connsiteY3" fmla="*/ 0 h 6858000"/>
              <a:gd name="connsiteX4" fmla="*/ 4435223 w 12192000"/>
              <a:gd name="connsiteY4" fmla="*/ 0 h 6858000"/>
              <a:gd name="connsiteX5" fmla="*/ 0 w 12192000"/>
              <a:gd name="connsiteY5" fmla="*/ 639256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858000"/>
                </a:moveTo>
                <a:lnTo>
                  <a:pt x="7838899" y="6858000"/>
                </a:lnTo>
                <a:lnTo>
                  <a:pt x="12192000" y="583804"/>
                </a:lnTo>
                <a:lnTo>
                  <a:pt x="12192000" y="0"/>
                </a:lnTo>
                <a:lnTo>
                  <a:pt x="4435223" y="0"/>
                </a:lnTo>
                <a:lnTo>
                  <a:pt x="0" y="6392560"/>
                </a:lnTo>
                <a:close/>
              </a:path>
            </a:pathLst>
          </a:custGeom>
          <a:solidFill>
            <a:schemeClr val="bg1">
              <a:lumMod val="9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 name="深度视觉·原创设计 https://www.docer.com/works?userid=22383862"/>
          <p:cNvSpPr/>
          <p:nvPr/>
        </p:nvSpPr>
        <p:spPr>
          <a:xfrm flipV="1">
            <a:off x="-1333769" y="-1197735"/>
            <a:ext cx="3123932" cy="3557498"/>
          </a:xfrm>
          <a:prstGeom prst="parallelogram">
            <a:avLst>
              <a:gd name="adj" fmla="val 69381"/>
            </a:avLst>
          </a:prstGeom>
          <a:solidFill>
            <a:srgbClr val="FEC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深度视觉·原创设计 https://www.docer.com/works?userid=22383862"/>
          <p:cNvSpPr/>
          <p:nvPr/>
        </p:nvSpPr>
        <p:spPr>
          <a:xfrm flipV="1">
            <a:off x="10950257" y="4816010"/>
            <a:ext cx="2483485" cy="3305810"/>
          </a:xfrm>
          <a:prstGeom prst="parallelogram">
            <a:avLst>
              <a:gd name="adj" fmla="val 81768"/>
            </a:avLst>
          </a:prstGeom>
          <a:solidFill>
            <a:srgbClr val="FEC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深度视觉·原创设计 https://www.docer.com/works?userid=22383862"/>
          <p:cNvSpPr txBox="1"/>
          <p:nvPr/>
        </p:nvSpPr>
        <p:spPr>
          <a:xfrm>
            <a:off x="5075665" y="1234366"/>
            <a:ext cx="5429710" cy="584775"/>
          </a:xfrm>
          <a:prstGeom prst="rect">
            <a:avLst/>
          </a:prstGeom>
          <a:noFill/>
        </p:spPr>
        <p:txBody>
          <a:bodyPr wrap="square" rtlCol="0">
            <a:spAutoFit/>
          </a:bodyPr>
          <a:lstStyle/>
          <a:p>
            <a:pPr lvl="0" algn="dist">
              <a:defRPr/>
            </a:pPr>
            <a:r>
              <a:rPr lang="en-US" altLang="zh-CN" sz="3200" dirty="0">
                <a:solidFill>
                  <a:schemeClr val="accent2"/>
                </a:solidFill>
                <a:cs typeface="+mn-ea"/>
                <a:sym typeface="+mn-lt"/>
              </a:rPr>
              <a:t>CONTENT</a:t>
            </a:r>
            <a:endParaRPr lang="en-US" altLang="zh-CN" sz="3200" dirty="0">
              <a:solidFill>
                <a:schemeClr val="accent2"/>
              </a:solidFill>
              <a:cs typeface="+mn-ea"/>
              <a:sym typeface="+mn-lt"/>
            </a:endParaRPr>
          </a:p>
        </p:txBody>
      </p:sp>
      <p:grpSp>
        <p:nvGrpSpPr>
          <p:cNvPr id="48" name="深度视觉·原创设计 https://www.docer.com/works?userid=22383862"/>
          <p:cNvGrpSpPr/>
          <p:nvPr/>
        </p:nvGrpSpPr>
        <p:grpSpPr>
          <a:xfrm>
            <a:off x="1496671" y="3135074"/>
            <a:ext cx="3766820" cy="769441"/>
            <a:chOff x="6604946" y="1774565"/>
            <a:chExt cx="3766820" cy="769441"/>
          </a:xfrm>
        </p:grpSpPr>
        <p:sp>
          <p:nvSpPr>
            <p:cNvPr id="49" name="文本框 8"/>
            <p:cNvSpPr txBox="1"/>
            <p:nvPr/>
          </p:nvSpPr>
          <p:spPr>
            <a:xfrm>
              <a:off x="6604946" y="1774565"/>
              <a:ext cx="875444" cy="769441"/>
            </a:xfrm>
            <a:prstGeom prst="rect">
              <a:avLst/>
            </a:prstGeom>
            <a:noFill/>
          </p:spPr>
          <p:txBody>
            <a:bodyPr wrap="square" rtlCol="0">
              <a:spAutoFit/>
            </a:bodyPr>
            <a:lstStyle/>
            <a:p>
              <a:pPr algn="ctr"/>
              <a:r>
                <a:rPr lang="en-US" altLang="zh-CN" sz="4400" dirty="0">
                  <a:solidFill>
                    <a:schemeClr val="accent2"/>
                  </a:solidFill>
                  <a:latin typeface="思源黑体" panose="020B0500000000000000" pitchFamily="34" charset="-122"/>
                  <a:ea typeface="思源黑体" panose="020B0500000000000000" pitchFamily="34" charset="-122"/>
                  <a:sym typeface="思源黑体" panose="020B0500000000000000" pitchFamily="34" charset="-122"/>
                </a:rPr>
                <a:t>01</a:t>
              </a:r>
              <a:endParaRPr lang="zh-CN" altLang="en-US" sz="4400" dirty="0">
                <a:solidFill>
                  <a:schemeClr val="accent2"/>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0" name="文本框 9"/>
            <p:cNvSpPr txBox="1"/>
            <p:nvPr/>
          </p:nvSpPr>
          <p:spPr>
            <a:xfrm>
              <a:off x="7480611" y="1898390"/>
              <a:ext cx="2891155" cy="521970"/>
            </a:xfrm>
            <a:prstGeom prst="rect">
              <a:avLst/>
            </a:prstGeom>
            <a:noFill/>
          </p:spPr>
          <p:txBody>
            <a:bodyPr wrap="square" rtlCol="0">
              <a:spAutoFit/>
            </a:bodyPr>
            <a:lstStyle/>
            <a:p>
              <a:r>
                <a:rPr lang="zh-CN" altLang="en-US" sz="28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Value of AutoML</a:t>
              </a:r>
              <a:endParaRPr lang="zh-CN" altLang="en-US" sz="28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52" name="深度视觉·原创设计 https://www.docer.com/works?userid=22383862"/>
          <p:cNvGrpSpPr/>
          <p:nvPr/>
        </p:nvGrpSpPr>
        <p:grpSpPr>
          <a:xfrm>
            <a:off x="2372336" y="3135255"/>
            <a:ext cx="4863244" cy="1829435"/>
            <a:chOff x="7480611" y="590925"/>
            <a:chExt cx="4863244" cy="1829435"/>
          </a:xfrm>
        </p:grpSpPr>
        <p:sp>
          <p:nvSpPr>
            <p:cNvPr id="53" name="文本框 12"/>
            <p:cNvSpPr txBox="1"/>
            <p:nvPr/>
          </p:nvSpPr>
          <p:spPr>
            <a:xfrm>
              <a:off x="11468411" y="590925"/>
              <a:ext cx="875444" cy="769441"/>
            </a:xfrm>
            <a:prstGeom prst="rect">
              <a:avLst/>
            </a:prstGeom>
            <a:noFill/>
          </p:spPr>
          <p:txBody>
            <a:bodyPr wrap="square" rtlCol="0">
              <a:spAutoFit/>
            </a:bodyPr>
            <a:lstStyle/>
            <a:p>
              <a:pPr algn="ctr"/>
              <a:r>
                <a:rPr lang="en-US" altLang="zh-CN" sz="4400" dirty="0">
                  <a:solidFill>
                    <a:schemeClr val="accent2"/>
                  </a:solidFill>
                  <a:latin typeface="思源黑体" panose="020B0500000000000000" pitchFamily="34" charset="-122"/>
                  <a:ea typeface="思源黑体" panose="020B0500000000000000" pitchFamily="34" charset="-122"/>
                  <a:sym typeface="思源黑体" panose="020B0500000000000000" pitchFamily="34" charset="-122"/>
                </a:rPr>
                <a:t>02</a:t>
              </a:r>
              <a:endParaRPr lang="zh-CN" altLang="en-US" sz="4400" dirty="0">
                <a:solidFill>
                  <a:schemeClr val="accent2"/>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4" name="文本框 13"/>
            <p:cNvSpPr txBox="1"/>
            <p:nvPr/>
          </p:nvSpPr>
          <p:spPr>
            <a:xfrm>
              <a:off x="7480611" y="1898390"/>
              <a:ext cx="4172585" cy="521970"/>
            </a:xfrm>
            <a:prstGeom prst="rect">
              <a:avLst/>
            </a:prstGeom>
            <a:noFill/>
          </p:spPr>
          <p:txBody>
            <a:bodyPr wrap="square" rtlCol="0">
              <a:spAutoFit/>
            </a:bodyPr>
            <a:lstStyle>
              <a:defPPr>
                <a:defRPr lang="zh-CN"/>
              </a:defPPr>
              <a:lvl1pPr>
                <a:defRPr sz="2800">
                  <a:solidFill>
                    <a:srgbClr val="FFFFFF"/>
                  </a:solidFill>
                  <a:latin typeface="庞门正道标题体" panose="02010600030101010101" pitchFamily="2" charset="-122"/>
                  <a:ea typeface="庞门正道标题体" panose="02010600030101010101" pitchFamily="2" charset="-122"/>
                </a:defRPr>
              </a:lvl1pPr>
            </a:lstStyle>
            <a:p>
              <a:r>
                <a:rPr lang="en-US" altLang="zh-CN"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Feature of DataRobot</a:t>
              </a:r>
              <a:endParaRPr lang="en-US" altLang="zh-CN"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56" name="深度视觉·原创设计 https://www.docer.com/works?userid=22383862"/>
          <p:cNvGrpSpPr/>
          <p:nvPr/>
        </p:nvGrpSpPr>
        <p:grpSpPr>
          <a:xfrm>
            <a:off x="1496392" y="3258897"/>
            <a:ext cx="9727565" cy="1829256"/>
            <a:chOff x="1813871" y="1898390"/>
            <a:chExt cx="9727565" cy="1829256"/>
          </a:xfrm>
        </p:grpSpPr>
        <p:sp>
          <p:nvSpPr>
            <p:cNvPr id="57" name="文本框 16"/>
            <p:cNvSpPr txBox="1"/>
            <p:nvPr/>
          </p:nvSpPr>
          <p:spPr>
            <a:xfrm>
              <a:off x="1813871" y="2958205"/>
              <a:ext cx="875444" cy="769441"/>
            </a:xfrm>
            <a:prstGeom prst="rect">
              <a:avLst/>
            </a:prstGeom>
            <a:noFill/>
          </p:spPr>
          <p:txBody>
            <a:bodyPr wrap="square" rtlCol="0">
              <a:spAutoFit/>
            </a:bodyPr>
            <a:lstStyle/>
            <a:p>
              <a:pPr algn="ctr"/>
              <a:r>
                <a:rPr lang="en-US" altLang="zh-CN" sz="4400" dirty="0">
                  <a:solidFill>
                    <a:schemeClr val="accent2"/>
                  </a:solidFill>
                  <a:latin typeface="思源黑体" panose="020B0500000000000000" pitchFamily="34" charset="-122"/>
                  <a:ea typeface="思源黑体" panose="020B0500000000000000" pitchFamily="34" charset="-122"/>
                  <a:sym typeface="思源黑体" panose="020B0500000000000000" pitchFamily="34" charset="-122"/>
                </a:rPr>
                <a:t>03</a:t>
              </a:r>
              <a:endParaRPr lang="zh-CN" altLang="en-US" sz="4400" dirty="0">
                <a:solidFill>
                  <a:schemeClr val="accent2"/>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8" name="文本框 17"/>
            <p:cNvSpPr txBox="1"/>
            <p:nvPr/>
          </p:nvSpPr>
          <p:spPr>
            <a:xfrm>
              <a:off x="7480611" y="1898390"/>
              <a:ext cx="4060825" cy="521970"/>
            </a:xfrm>
            <a:prstGeom prst="rect">
              <a:avLst/>
            </a:prstGeom>
            <a:noFill/>
          </p:spPr>
          <p:txBody>
            <a:bodyPr wrap="square" rtlCol="0">
              <a:spAutoFit/>
            </a:bodyPr>
            <a:lstStyle>
              <a:defPPr>
                <a:defRPr lang="zh-CN"/>
              </a:defPPr>
              <a:lvl1pPr>
                <a:defRPr sz="2800">
                  <a:solidFill>
                    <a:srgbClr val="FFFFFF"/>
                  </a:solidFill>
                  <a:latin typeface="庞门正道标题体" panose="02010600030101010101" pitchFamily="2" charset="-122"/>
                  <a:ea typeface="庞门正道标题体" panose="02010600030101010101" pitchFamily="2" charset="-122"/>
                </a:defRPr>
              </a:lvl1pPr>
            </a:lstStyle>
            <a:p>
              <a:r>
                <a:rPr lang="zh-CN" altLang="en-US"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DataRobot </a:t>
              </a:r>
              <a:r>
                <a:rPr lang="en-US" altLang="zh-CN"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Introdution</a:t>
              </a:r>
              <a:endParaRPr lang="en-US" altLang="zh-CN"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60" name="深度视觉·原创设计 https://www.docer.com/works?userid=22383862"/>
          <p:cNvGrpSpPr/>
          <p:nvPr/>
        </p:nvGrpSpPr>
        <p:grpSpPr>
          <a:xfrm>
            <a:off x="6359857" y="4318895"/>
            <a:ext cx="4589780" cy="769441"/>
            <a:chOff x="6677336" y="1774565"/>
            <a:chExt cx="4589780" cy="769441"/>
          </a:xfrm>
        </p:grpSpPr>
        <p:sp>
          <p:nvSpPr>
            <p:cNvPr id="61" name="文本框 20"/>
            <p:cNvSpPr txBox="1"/>
            <p:nvPr/>
          </p:nvSpPr>
          <p:spPr>
            <a:xfrm>
              <a:off x="6677336" y="1774565"/>
              <a:ext cx="875444" cy="769441"/>
            </a:xfrm>
            <a:prstGeom prst="rect">
              <a:avLst/>
            </a:prstGeom>
            <a:noFill/>
          </p:spPr>
          <p:txBody>
            <a:bodyPr wrap="square" rtlCol="0">
              <a:spAutoFit/>
            </a:bodyPr>
            <a:lstStyle/>
            <a:p>
              <a:pPr algn="ctr"/>
              <a:r>
                <a:rPr lang="en-US" altLang="zh-CN" sz="4400" dirty="0">
                  <a:solidFill>
                    <a:schemeClr val="accent2"/>
                  </a:solidFill>
                  <a:latin typeface="思源黑体" panose="020B0500000000000000" pitchFamily="34" charset="-122"/>
                  <a:ea typeface="思源黑体" panose="020B0500000000000000" pitchFamily="34" charset="-122"/>
                  <a:sym typeface="思源黑体" panose="020B0500000000000000" pitchFamily="34" charset="-122"/>
                </a:rPr>
                <a:t>04</a:t>
              </a:r>
              <a:endParaRPr lang="zh-CN" altLang="en-US" sz="4400" dirty="0">
                <a:solidFill>
                  <a:schemeClr val="accent2"/>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2" name="文本框 21"/>
            <p:cNvSpPr txBox="1"/>
            <p:nvPr/>
          </p:nvSpPr>
          <p:spPr>
            <a:xfrm>
              <a:off x="7480611" y="1898390"/>
              <a:ext cx="3786505" cy="521970"/>
            </a:xfrm>
            <a:prstGeom prst="rect">
              <a:avLst/>
            </a:prstGeom>
            <a:noFill/>
          </p:spPr>
          <p:txBody>
            <a:bodyPr wrap="square" rtlCol="0">
              <a:spAutoFit/>
            </a:bodyPr>
            <a:lstStyle>
              <a:defPPr>
                <a:defRPr lang="zh-CN"/>
              </a:defPPr>
              <a:lvl1pPr>
                <a:defRPr sz="2800">
                  <a:solidFill>
                    <a:srgbClr val="FFFFFF"/>
                  </a:solidFill>
                  <a:latin typeface="庞门正道标题体" panose="02010600030101010101" pitchFamily="2" charset="-122"/>
                  <a:ea typeface="庞门正道标题体" panose="02010600030101010101" pitchFamily="2" charset="-122"/>
                </a:defRPr>
              </a:lvl1pPr>
            </a:lstStyle>
            <a:p>
              <a:r>
                <a:rPr lang="en-US" altLang="zh-CN"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Example of using</a:t>
              </a:r>
              <a:endParaRPr lang="en-US" altLang="zh-CN"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p:cTn id="14" dur="500" fill="hold"/>
                                        <p:tgtEl>
                                          <p:spTgt spid="52"/>
                                        </p:tgtEl>
                                        <p:attrNameLst>
                                          <p:attrName>ppt_w</p:attrName>
                                        </p:attrNameLst>
                                      </p:cBhvr>
                                      <p:tavLst>
                                        <p:tav tm="0">
                                          <p:val>
                                            <p:fltVal val="0"/>
                                          </p:val>
                                        </p:tav>
                                        <p:tav tm="100000">
                                          <p:val>
                                            <p:strVal val="#ppt_w"/>
                                          </p:val>
                                        </p:tav>
                                      </p:tavLst>
                                    </p:anim>
                                    <p:anim calcmode="lin" valueType="num">
                                      <p:cBhvr>
                                        <p:cTn id="15" dur="500" fill="hold"/>
                                        <p:tgtEl>
                                          <p:spTgt spid="52"/>
                                        </p:tgtEl>
                                        <p:attrNameLst>
                                          <p:attrName>ppt_h</p:attrName>
                                        </p:attrNameLst>
                                      </p:cBhvr>
                                      <p:tavLst>
                                        <p:tav tm="0">
                                          <p:val>
                                            <p:fltVal val="0"/>
                                          </p:val>
                                        </p:tav>
                                        <p:tav tm="100000">
                                          <p:val>
                                            <p:strVal val="#ppt_h"/>
                                          </p:val>
                                        </p:tav>
                                      </p:tavLst>
                                    </p:anim>
                                    <p:animEffect transition="in" filter="fade">
                                      <p:cBhvr>
                                        <p:cTn id="16" dur="500"/>
                                        <p:tgtEl>
                                          <p:spTgt spid="5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anim calcmode="lin" valueType="num">
                                      <p:cBhvr>
                                        <p:cTn id="21" dur="500" fill="hold"/>
                                        <p:tgtEl>
                                          <p:spTgt spid="56"/>
                                        </p:tgtEl>
                                        <p:attrNameLst>
                                          <p:attrName>ppt_w</p:attrName>
                                        </p:attrNameLst>
                                      </p:cBhvr>
                                      <p:tavLst>
                                        <p:tav tm="0">
                                          <p:val>
                                            <p:fltVal val="0"/>
                                          </p:val>
                                        </p:tav>
                                        <p:tav tm="100000">
                                          <p:val>
                                            <p:strVal val="#ppt_w"/>
                                          </p:val>
                                        </p:tav>
                                      </p:tavLst>
                                    </p:anim>
                                    <p:anim calcmode="lin" valueType="num">
                                      <p:cBhvr>
                                        <p:cTn id="22" dur="500" fill="hold"/>
                                        <p:tgtEl>
                                          <p:spTgt spid="56"/>
                                        </p:tgtEl>
                                        <p:attrNameLst>
                                          <p:attrName>ppt_h</p:attrName>
                                        </p:attrNameLst>
                                      </p:cBhvr>
                                      <p:tavLst>
                                        <p:tav tm="0">
                                          <p:val>
                                            <p:fltVal val="0"/>
                                          </p:val>
                                        </p:tav>
                                        <p:tav tm="100000">
                                          <p:val>
                                            <p:strVal val="#ppt_h"/>
                                          </p:val>
                                        </p:tav>
                                      </p:tavLst>
                                    </p:anim>
                                    <p:animEffect transition="in" filter="fade">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0"/>
                                        </p:tgtEl>
                                        <p:attrNameLst>
                                          <p:attrName>style.visibility</p:attrName>
                                        </p:attrNameLst>
                                      </p:cBhvr>
                                      <p:to>
                                        <p:strVal val="visible"/>
                                      </p:to>
                                    </p:set>
                                    <p:anim calcmode="lin" valueType="num">
                                      <p:cBhvr>
                                        <p:cTn id="28" dur="500" fill="hold"/>
                                        <p:tgtEl>
                                          <p:spTgt spid="60"/>
                                        </p:tgtEl>
                                        <p:attrNameLst>
                                          <p:attrName>ppt_w</p:attrName>
                                        </p:attrNameLst>
                                      </p:cBhvr>
                                      <p:tavLst>
                                        <p:tav tm="0">
                                          <p:val>
                                            <p:fltVal val="0"/>
                                          </p:val>
                                        </p:tav>
                                        <p:tav tm="100000">
                                          <p:val>
                                            <p:strVal val="#ppt_w"/>
                                          </p:val>
                                        </p:tav>
                                      </p:tavLst>
                                    </p:anim>
                                    <p:anim calcmode="lin" valueType="num">
                                      <p:cBhvr>
                                        <p:cTn id="29" dur="500" fill="hold"/>
                                        <p:tgtEl>
                                          <p:spTgt spid="60"/>
                                        </p:tgtEl>
                                        <p:attrNameLst>
                                          <p:attrName>ppt_h</p:attrName>
                                        </p:attrNameLst>
                                      </p:cBhvr>
                                      <p:tavLst>
                                        <p:tav tm="0">
                                          <p:val>
                                            <p:fltVal val="0"/>
                                          </p:val>
                                        </p:tav>
                                        <p:tav tm="100000">
                                          <p:val>
                                            <p:strVal val="#ppt_h"/>
                                          </p:val>
                                        </p:tav>
                                      </p:tavLst>
                                    </p:anim>
                                    <p:animEffect transition="in" filter="fade">
                                      <p:cBhvr>
                                        <p:cTn id="3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度视觉·原创设计 https://www.docer.com/works?userid=22383862"/>
          <p:cNvSpPr/>
          <p:nvPr/>
        </p:nvSpPr>
        <p:spPr>
          <a:xfrm>
            <a:off x="1588" y="-15376"/>
            <a:ext cx="12188825" cy="3273731"/>
          </a:xfrm>
          <a:prstGeom prst="rect">
            <a:avLst/>
          </a:prstGeom>
          <a:gradFill>
            <a:gsLst>
              <a:gs pos="0">
                <a:schemeClr val="accent1"/>
              </a:gs>
              <a:gs pos="100000">
                <a:schemeClr val="accent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深度视觉·原创设计 https://www.docer.com/works?userid=22383862"/>
          <p:cNvSpPr txBox="1"/>
          <p:nvPr/>
        </p:nvSpPr>
        <p:spPr>
          <a:xfrm>
            <a:off x="5160422" y="890789"/>
            <a:ext cx="1523714" cy="1015663"/>
          </a:xfrm>
          <a:prstGeom prst="rect">
            <a:avLst/>
          </a:prstGeom>
          <a:solidFill>
            <a:schemeClr val="bg1"/>
          </a:solidFill>
        </p:spPr>
        <p:txBody>
          <a:bodyPr wrap="square" rtlCol="0">
            <a:spAutoFit/>
          </a:bodyPr>
          <a:lstStyle/>
          <a:p>
            <a:pPr lvl="0" algn="ctr"/>
            <a:r>
              <a:rPr lang="en-US" altLang="zh-CN" sz="6000" dirty="0">
                <a:solidFill>
                  <a:schemeClr val="tx1">
                    <a:lumMod val="75000"/>
                    <a:lumOff val="25000"/>
                  </a:schemeClr>
                </a:solidFill>
                <a:latin typeface="zcoolwenyiti" panose="02000603000000000000" pitchFamily="2" charset="-122"/>
                <a:ea typeface="zcoolwenyiti" panose="02000603000000000000" pitchFamily="2" charset="-122"/>
                <a:cs typeface="+mn-ea"/>
                <a:sym typeface="+mn-lt"/>
              </a:rPr>
              <a:t>01</a:t>
            </a:r>
            <a:endParaRPr lang="zh-CN" altLang="en-US" sz="6000" dirty="0">
              <a:solidFill>
                <a:schemeClr val="tx1">
                  <a:lumMod val="75000"/>
                  <a:lumOff val="25000"/>
                </a:schemeClr>
              </a:solidFill>
              <a:latin typeface="zcoolwenyiti" panose="02000603000000000000" pitchFamily="2" charset="-122"/>
              <a:ea typeface="zcoolwenyiti" panose="02000603000000000000" pitchFamily="2" charset="-122"/>
              <a:cs typeface="+mn-ea"/>
              <a:sym typeface="+mn-lt"/>
            </a:endParaRPr>
          </a:p>
        </p:txBody>
      </p:sp>
      <p:sp>
        <p:nvSpPr>
          <p:cNvPr id="5" name="深度视觉·原创设计 https://www.docer.com/works?userid=22383862"/>
          <p:cNvSpPr txBox="1"/>
          <p:nvPr/>
        </p:nvSpPr>
        <p:spPr>
          <a:xfrm>
            <a:off x="2827655" y="3636010"/>
            <a:ext cx="6190615" cy="829945"/>
          </a:xfrm>
          <a:prstGeom prst="rect">
            <a:avLst/>
          </a:prstGeom>
          <a:noFill/>
        </p:spPr>
        <p:txBody>
          <a:bodyPr wrap="square" rtlCol="0">
            <a:spAutoFit/>
          </a:bodyPr>
          <a:lstStyle/>
          <a:p>
            <a:pPr algn="ctr"/>
            <a:r>
              <a:rPr lang="zh-CN" altLang="en-US" sz="48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Value of AutoML</a:t>
            </a:r>
            <a:endParaRPr lang="zh-CN" altLang="en-US" sz="48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深度视觉·原创设计 https://www.docer.com/works?userid=22383862"/>
          <p:cNvGrpSpPr/>
          <p:nvPr/>
        </p:nvGrpSpPr>
        <p:grpSpPr>
          <a:xfrm>
            <a:off x="367126" y="1588"/>
            <a:ext cx="12497295" cy="6858000"/>
            <a:chOff x="367126" y="1588"/>
            <a:chExt cx="12497295" cy="6858000"/>
          </a:xfrm>
        </p:grpSpPr>
        <p:sp>
          <p:nvSpPr>
            <p:cNvPr id="13"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文本框 34"/>
            <p:cNvSpPr txBox="1"/>
            <p:nvPr/>
          </p:nvSpPr>
          <p:spPr>
            <a:xfrm>
              <a:off x="367126" y="291148"/>
              <a:ext cx="3070225" cy="460375"/>
            </a:xfrm>
            <a:prstGeom prst="rect">
              <a:avLst/>
            </a:prstGeom>
            <a:noFill/>
          </p:spPr>
          <p:txBody>
            <a:bodyPr wrap="square" rtlCol="0">
              <a:spAutoFit/>
            </a:bodyPr>
            <a:lstStyle/>
            <a:p>
              <a:r>
                <a:rPr lang="zh-CN" altLang="en-US" sz="24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Value of AutoML</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3" name="深度视觉·原创设计 https://www.docer.com/works?userid=22383862"/>
          <p:cNvSpPr txBox="1"/>
          <p:nvPr/>
        </p:nvSpPr>
        <p:spPr>
          <a:xfrm>
            <a:off x="590550" y="1280160"/>
            <a:ext cx="5067300" cy="1901190"/>
          </a:xfrm>
          <a:prstGeom prst="rect">
            <a:avLst/>
          </a:prstGeom>
          <a:blipFill>
            <a:blip r:embed="rId1"/>
            <a:stretch>
              <a:fillRect t="-38844" b="-38844"/>
            </a:stretch>
          </a:blipFill>
        </p:spPr>
      </p:sp>
      <p:sp>
        <p:nvSpPr>
          <p:cNvPr id="7" name="深度视觉·原创设计 https://www.docer.com/works?userid=22383862"/>
          <p:cNvSpPr/>
          <p:nvPr/>
        </p:nvSpPr>
        <p:spPr>
          <a:xfrm>
            <a:off x="9096741" y="5924550"/>
            <a:ext cx="2460812" cy="2634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深度视觉·原创设计 https://www.docer.com/works?userid=22383862"/>
          <p:cNvSpPr/>
          <p:nvPr/>
        </p:nvSpPr>
        <p:spPr>
          <a:xfrm>
            <a:off x="901065" y="4034790"/>
            <a:ext cx="4568190" cy="2654935"/>
          </a:xfrm>
          <a:prstGeom prst="rect">
            <a:avLst/>
          </a:prstGeom>
        </p:spPr>
        <p:txBody>
          <a:bodyPr wrap="square" lIns="91433" tIns="45716" rIns="91433" bIns="45716">
            <a:spAutoFit/>
          </a:bodyPr>
          <a:lstStyle/>
          <a:p>
            <a:pPr lvl="0" algn="l">
              <a:lnSpc>
                <a:spcPts val="2000"/>
              </a:lnSpc>
              <a:defRPr/>
            </a:pPr>
            <a:r>
              <a:rPr lang="zh-CN" altLang="en-US" sz="1400" dirty="0">
                <a:solidFill>
                  <a:schemeClr val="tx1"/>
                </a:solidFill>
                <a:latin typeface="Source Han Sans SC" panose="020B0500000000000000" pitchFamily="34" charset="-128"/>
                <a:ea typeface="Source Han Sans SC" panose="020B0500000000000000" pitchFamily="34" charset="-128"/>
                <a:sym typeface="FZHei-B01S" panose="02010601030101010101" pitchFamily="2" charset="-122"/>
              </a:rPr>
              <a:t>The raw data may not be in a form that all algorithms can be applied to it. To make the data amenable for machine learning, an expert may have to apply appropriate data pre-processing, feature engineering, feature extraction, and feature selection methods. After these steps, practitioners must then perform algorithm selection and hyperparameter optimization to maximize the predictive performance of their model. All of these steps induce challenges, accumulating to a significant hurdle to get started with machine learning.</a:t>
            </a:r>
            <a:endParaRPr lang="zh-CN" altLang="en-US" sz="1400" dirty="0">
              <a:solidFill>
                <a:schemeClr val="tx1"/>
              </a:solidFill>
              <a:latin typeface="Source Han Sans SC" panose="020B0500000000000000" pitchFamily="34" charset="-128"/>
              <a:ea typeface="Source Han Sans SC" panose="020B0500000000000000" pitchFamily="34" charset="-128"/>
              <a:sym typeface="FZHei-B01S" panose="02010601030101010101" pitchFamily="2" charset="-122"/>
            </a:endParaRPr>
          </a:p>
        </p:txBody>
      </p:sp>
      <p:sp>
        <p:nvSpPr>
          <p:cNvPr id="11" name="深度视觉·原创设计 https://www.docer.com/works?userid=22383862"/>
          <p:cNvSpPr/>
          <p:nvPr/>
        </p:nvSpPr>
        <p:spPr>
          <a:xfrm>
            <a:off x="6999605" y="4481195"/>
            <a:ext cx="4391660" cy="1628775"/>
          </a:xfrm>
          <a:prstGeom prst="rect">
            <a:avLst/>
          </a:prstGeom>
        </p:spPr>
        <p:txBody>
          <a:bodyPr wrap="square" lIns="91433" tIns="45716" rIns="91433" bIns="45716">
            <a:spAutoFit/>
          </a:bodyPr>
          <a:lstStyle/>
          <a:p>
            <a:pPr lvl="0" algn="l">
              <a:lnSpc>
                <a:spcPts val="2000"/>
              </a:lnSpc>
              <a:defRPr/>
            </a:pPr>
            <a:r>
              <a:rPr lang="zh-CN" altLang="en-US" sz="1400" dirty="0">
                <a:solidFill>
                  <a:schemeClr val="tx1"/>
                </a:solidFill>
                <a:latin typeface="Source Han Sans SC" panose="020B0500000000000000" pitchFamily="34" charset="-128"/>
                <a:ea typeface="Source Han Sans SC" panose="020B0500000000000000" pitchFamily="34" charset="-128"/>
                <a:sym typeface="FZHei-B01S" panose="02010601030101010101" pitchFamily="2" charset="-122"/>
              </a:rPr>
              <a:t>Auto-SKLearn</a:t>
            </a:r>
            <a:r>
              <a:rPr lang="en-US" altLang="zh-CN" sz="1400" dirty="0">
                <a:solidFill>
                  <a:schemeClr val="tx1"/>
                </a:solidFill>
                <a:latin typeface="Source Han Sans SC" panose="020B0500000000000000" pitchFamily="34" charset="-128"/>
                <a:ea typeface="Source Han Sans SC" panose="020B0500000000000000" pitchFamily="34" charset="-128"/>
                <a:sym typeface="FZHei-B01S" panose="02010601030101010101" pitchFamily="2" charset="-122"/>
              </a:rPr>
              <a:t>:</a:t>
            </a:r>
            <a:endParaRPr lang="en-US" altLang="zh-CN" sz="1400" dirty="0">
              <a:solidFill>
                <a:schemeClr val="tx1"/>
              </a:solidFill>
              <a:latin typeface="Source Han Sans SC" panose="020B0500000000000000" pitchFamily="34" charset="-128"/>
              <a:ea typeface="Source Han Sans SC" panose="020B0500000000000000" pitchFamily="34" charset="-128"/>
              <a:sym typeface="FZHei-B01S" panose="02010601030101010101" pitchFamily="2" charset="-122"/>
            </a:endParaRPr>
          </a:p>
          <a:p>
            <a:pPr lvl="0" algn="l">
              <a:lnSpc>
                <a:spcPts val="2000"/>
              </a:lnSpc>
              <a:defRPr/>
            </a:pPr>
            <a:r>
              <a:rPr lang="en-US" altLang="zh-CN" sz="1400" dirty="0">
                <a:solidFill>
                  <a:schemeClr val="tx1"/>
                </a:solidFill>
                <a:latin typeface="Source Han Sans SC" panose="020B0500000000000000" pitchFamily="34" charset="-128"/>
                <a:ea typeface="Source Han Sans SC" panose="020B0500000000000000" pitchFamily="34" charset="-128"/>
                <a:sym typeface="FZHei-B01S" panose="02010601030101010101" pitchFamily="2" charset="-122"/>
              </a:rPr>
              <a:t>Combined Algorithm Selection and Hyperparameter optimization</a:t>
            </a:r>
            <a:endParaRPr lang="en-US" altLang="zh-CN" sz="1400" dirty="0">
              <a:solidFill>
                <a:schemeClr val="tx1"/>
              </a:solidFill>
              <a:latin typeface="Source Han Sans SC" panose="020B0500000000000000" pitchFamily="34" charset="-128"/>
              <a:ea typeface="Source Han Sans SC" panose="020B0500000000000000" pitchFamily="34" charset="-128"/>
              <a:sym typeface="FZHei-B01S" panose="02010601030101010101" pitchFamily="2" charset="-122"/>
            </a:endParaRPr>
          </a:p>
          <a:p>
            <a:pPr lvl="0" algn="l">
              <a:lnSpc>
                <a:spcPts val="2000"/>
              </a:lnSpc>
              <a:defRPr/>
            </a:pPr>
            <a:endParaRPr lang="en-US" altLang="zh-CN" sz="1400" dirty="0">
              <a:solidFill>
                <a:schemeClr val="tx1"/>
              </a:solidFill>
              <a:latin typeface="Source Han Sans SC" panose="020B0500000000000000" pitchFamily="34" charset="-128"/>
              <a:ea typeface="Source Han Sans SC" panose="020B0500000000000000" pitchFamily="34" charset="-128"/>
              <a:sym typeface="FZHei-B01S" panose="02010601030101010101" pitchFamily="2" charset="-122"/>
            </a:endParaRPr>
          </a:p>
          <a:p>
            <a:pPr lvl="0" algn="l">
              <a:lnSpc>
                <a:spcPts val="2000"/>
              </a:lnSpc>
              <a:defRPr/>
            </a:pPr>
            <a:r>
              <a:rPr lang="en-US" altLang="zh-CN" sz="1400" dirty="0">
                <a:solidFill>
                  <a:schemeClr val="tx1"/>
                </a:solidFill>
                <a:latin typeface="Source Han Sans SC" panose="020B0500000000000000" pitchFamily="34" charset="-128"/>
                <a:ea typeface="Source Han Sans SC" panose="020B0500000000000000" pitchFamily="34" charset="-128"/>
                <a:sym typeface="FZHei-B01S" panose="02010601030101010101" pitchFamily="2" charset="-122"/>
              </a:rPr>
              <a:t>autosklearn.classification.AutoSklearnClassifier</a:t>
            </a:r>
            <a:endParaRPr lang="en-US" altLang="zh-CN" sz="1400" dirty="0">
              <a:solidFill>
                <a:schemeClr val="tx1"/>
              </a:solidFill>
              <a:latin typeface="Source Han Sans SC" panose="020B0500000000000000" pitchFamily="34" charset="-128"/>
              <a:ea typeface="Source Han Sans SC" panose="020B0500000000000000" pitchFamily="34" charset="-128"/>
              <a:sym typeface="FZHei-B01S" panose="02010601030101010101" pitchFamily="2" charset="-122"/>
            </a:endParaRPr>
          </a:p>
          <a:p>
            <a:pPr lvl="0" algn="l">
              <a:lnSpc>
                <a:spcPts val="2000"/>
              </a:lnSpc>
              <a:defRPr/>
            </a:pPr>
            <a:r>
              <a:rPr lang="en-US" altLang="zh-CN" sz="1400" dirty="0">
                <a:solidFill>
                  <a:schemeClr val="tx1"/>
                </a:solidFill>
                <a:latin typeface="Source Han Sans SC" panose="020B0500000000000000" pitchFamily="34" charset="-128"/>
                <a:ea typeface="Source Han Sans SC" panose="020B0500000000000000" pitchFamily="34" charset="-128"/>
                <a:sym typeface="FZHei-B01S" panose="02010601030101010101" pitchFamily="2" charset="-122"/>
              </a:rPr>
              <a:t>autosklearn.regression.AutoSklearnRegressor</a:t>
            </a:r>
            <a:endParaRPr lang="en-US" altLang="zh-CN" sz="1400" dirty="0">
              <a:solidFill>
                <a:schemeClr val="tx1"/>
              </a:solidFill>
              <a:latin typeface="Source Han Sans SC" panose="020B0500000000000000" pitchFamily="34" charset="-128"/>
              <a:ea typeface="Source Han Sans SC" panose="020B0500000000000000" pitchFamily="34" charset="-128"/>
              <a:sym typeface="FZHei-B01S" panose="02010601030101010101" pitchFamily="2" charset="-122"/>
            </a:endParaRPr>
          </a:p>
        </p:txBody>
      </p:sp>
      <p:sp>
        <p:nvSpPr>
          <p:cNvPr id="15" name="深度视觉·原创设计 https://www.docer.com/works?userid=22383862"/>
          <p:cNvSpPr txBox="1"/>
          <p:nvPr/>
        </p:nvSpPr>
        <p:spPr>
          <a:xfrm>
            <a:off x="6385560" y="1910715"/>
            <a:ext cx="4708525" cy="860425"/>
          </a:xfrm>
          <a:prstGeom prst="rect">
            <a:avLst/>
          </a:prstGeom>
          <a:noFill/>
        </p:spPr>
        <p:txBody>
          <a:bodyPr wrap="square" rtlCol="0">
            <a:spAutoFit/>
          </a:bodyPr>
          <a:lstStyle/>
          <a:p>
            <a:pPr lvl="0" algn="l">
              <a:lnSpc>
                <a:spcPts val="2000"/>
              </a:lnSpc>
              <a:defRPr/>
            </a:pPr>
            <a:r>
              <a:rPr lang="zh-CN" altLang="en-US" sz="3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Comparison to the</a:t>
            </a:r>
            <a:endParaRPr lang="zh-CN" altLang="en-US" sz="3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endParaRPr>
          </a:p>
          <a:p>
            <a:pPr lvl="0" algn="l">
              <a:lnSpc>
                <a:spcPts val="2000"/>
              </a:lnSpc>
              <a:defRPr/>
            </a:pPr>
            <a:endParaRPr lang="zh-CN" altLang="en-US" sz="3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endParaRPr>
          </a:p>
          <a:p>
            <a:pPr lvl="0" algn="l">
              <a:lnSpc>
                <a:spcPts val="2000"/>
              </a:lnSpc>
              <a:defRPr/>
            </a:pPr>
            <a:r>
              <a:rPr lang="zh-CN" altLang="en-US" sz="3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 standard approach</a:t>
            </a:r>
            <a:endParaRPr lang="zh-CN" altLang="en-US" sz="3200" dirty="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pic>
        <p:nvPicPr>
          <p:cNvPr id="5" name="图片 4"/>
          <p:cNvPicPr>
            <a:picLocks noChangeAspect="1"/>
          </p:cNvPicPr>
          <p:nvPr/>
        </p:nvPicPr>
        <p:blipFill>
          <a:blip r:embed="rId2"/>
          <a:stretch>
            <a:fillRect/>
          </a:stretch>
        </p:blipFill>
        <p:spPr>
          <a:xfrm>
            <a:off x="5181600" y="3115310"/>
            <a:ext cx="7010400" cy="14757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4054"/>
                                  </p:iterate>
                                  <p:childTnLst>
                                    <p:set>
                                      <p:cBhvr>
                                        <p:cTn id="6" dur="1" fill="hold">
                                          <p:stCondLst>
                                            <p:cond delay="0"/>
                                          </p:stCondLst>
                                        </p:cTn>
                                        <p:tgtEl>
                                          <p:spTgt spid="10"/>
                                        </p:tgtEl>
                                        <p:attrNameLst>
                                          <p:attrName>style.visibility</p:attrName>
                                        </p:attrNameLst>
                                      </p:cBhvr>
                                      <p:to>
                                        <p:strVal val="visible"/>
                                      </p:to>
                                    </p:set>
                                    <p:anim calcmode="lin" valueType="num">
                                      <p:cBhvr>
                                        <p:cTn id="7" dur="250" fill="hold"/>
                                        <p:tgtEl>
                                          <p:spTgt spid="10"/>
                                        </p:tgtEl>
                                        <p:attrNameLst>
                                          <p:attrName>ppt_w</p:attrName>
                                        </p:attrNameLst>
                                      </p:cBhvr>
                                      <p:tavLst>
                                        <p:tav tm="0">
                                          <p:val>
                                            <p:fltVal val="0"/>
                                          </p:val>
                                        </p:tav>
                                        <p:tav tm="100000">
                                          <p:val>
                                            <p:strVal val="#ppt_w"/>
                                          </p:val>
                                        </p:tav>
                                      </p:tavLst>
                                    </p:anim>
                                    <p:anim calcmode="lin" valueType="num">
                                      <p:cBhvr>
                                        <p:cTn id="8" dur="250" fill="hold"/>
                                        <p:tgtEl>
                                          <p:spTgt spid="10"/>
                                        </p:tgtEl>
                                        <p:attrNameLst>
                                          <p:attrName>ppt_h</p:attrName>
                                        </p:attrNameLst>
                                      </p:cBhvr>
                                      <p:tavLst>
                                        <p:tav tm="0">
                                          <p:val>
                                            <p:fltVal val="0"/>
                                          </p:val>
                                        </p:tav>
                                        <p:tav tm="100000">
                                          <p:val>
                                            <p:strVal val="#ppt_h"/>
                                          </p:val>
                                        </p:tav>
                                      </p:tavLst>
                                    </p:anim>
                                    <p:animEffect transition="in" filter="fade">
                                      <p:cBhvr>
                                        <p:cTn id="9" dur="250"/>
                                        <p:tgtEl>
                                          <p:spTgt spid="10"/>
                                        </p:tgtEl>
                                      </p:cBhvr>
                                    </p:animEffect>
                                  </p:childTnLst>
                                </p:cTn>
                              </p:par>
                            </p:childTnLst>
                          </p:cTn>
                        </p:par>
                        <p:par>
                          <p:cTn id="10" fill="hold">
                            <p:stCondLst>
                              <p:cond delay="5581"/>
                            </p:stCondLst>
                            <p:childTnLst>
                              <p:par>
                                <p:cTn id="11" presetID="53" presetClass="entr" presetSubtype="16" fill="hold" grpId="0" nodeType="afterEffect">
                                  <p:stCondLst>
                                    <p:cond delay="0"/>
                                  </p:stCondLst>
                                  <p:iterate type="lt">
                                    <p:tmPct val="4054"/>
                                  </p:iterate>
                                  <p:childTnLst>
                                    <p:set>
                                      <p:cBhvr>
                                        <p:cTn id="12" dur="1" fill="hold">
                                          <p:stCondLst>
                                            <p:cond delay="0"/>
                                          </p:stCondLst>
                                        </p:cTn>
                                        <p:tgtEl>
                                          <p:spTgt spid="11"/>
                                        </p:tgtEl>
                                        <p:attrNameLst>
                                          <p:attrName>style.visibility</p:attrName>
                                        </p:attrNameLst>
                                      </p:cBhvr>
                                      <p:to>
                                        <p:strVal val="visible"/>
                                      </p:to>
                                    </p:set>
                                    <p:anim calcmode="lin" valueType="num">
                                      <p:cBhvr>
                                        <p:cTn id="13" dur="250" fill="hold"/>
                                        <p:tgtEl>
                                          <p:spTgt spid="11"/>
                                        </p:tgtEl>
                                        <p:attrNameLst>
                                          <p:attrName>ppt_w</p:attrName>
                                        </p:attrNameLst>
                                      </p:cBhvr>
                                      <p:tavLst>
                                        <p:tav tm="0">
                                          <p:val>
                                            <p:fltVal val="0"/>
                                          </p:val>
                                        </p:tav>
                                        <p:tav tm="100000">
                                          <p:val>
                                            <p:strVal val="#ppt_w"/>
                                          </p:val>
                                        </p:tav>
                                      </p:tavLst>
                                    </p:anim>
                                    <p:anim calcmode="lin" valueType="num">
                                      <p:cBhvr>
                                        <p:cTn id="14" dur="250" fill="hold"/>
                                        <p:tgtEl>
                                          <p:spTgt spid="11"/>
                                        </p:tgtEl>
                                        <p:attrNameLst>
                                          <p:attrName>ppt_h</p:attrName>
                                        </p:attrNameLst>
                                      </p:cBhvr>
                                      <p:tavLst>
                                        <p:tav tm="0">
                                          <p:val>
                                            <p:fltVal val="0"/>
                                          </p:val>
                                        </p:tav>
                                        <p:tav tm="100000">
                                          <p:val>
                                            <p:strVal val="#ppt_h"/>
                                          </p:val>
                                        </p:tav>
                                      </p:tavLst>
                                    </p:anim>
                                    <p:animEffect transition="in" filter="fade">
                                      <p:cBhvr>
                                        <p:cTn id="15"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度视觉·原创设计 https://www.docer.com/works?userid=22383862"/>
          <p:cNvSpPr/>
          <p:nvPr/>
        </p:nvSpPr>
        <p:spPr>
          <a:xfrm>
            <a:off x="1588" y="-15376"/>
            <a:ext cx="12188825" cy="3273731"/>
          </a:xfrm>
          <a:prstGeom prst="rect">
            <a:avLst/>
          </a:prstGeom>
          <a:gradFill>
            <a:gsLst>
              <a:gs pos="0">
                <a:schemeClr val="accent1"/>
              </a:gs>
              <a:gs pos="100000">
                <a:schemeClr val="accent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深度视觉·原创设计 https://www.docer.com/works?userid=22383862"/>
          <p:cNvSpPr txBox="1"/>
          <p:nvPr/>
        </p:nvSpPr>
        <p:spPr>
          <a:xfrm>
            <a:off x="5160422" y="890789"/>
            <a:ext cx="1523714" cy="1015663"/>
          </a:xfrm>
          <a:prstGeom prst="rect">
            <a:avLst/>
          </a:prstGeom>
          <a:solidFill>
            <a:schemeClr val="bg1"/>
          </a:solidFill>
        </p:spPr>
        <p:txBody>
          <a:bodyPr wrap="square" rtlCol="0">
            <a:spAutoFit/>
          </a:bodyPr>
          <a:lstStyle/>
          <a:p>
            <a:pPr lvl="0" algn="ctr"/>
            <a:r>
              <a:rPr lang="en-US" altLang="zh-CN" sz="6000" dirty="0">
                <a:solidFill>
                  <a:schemeClr val="tx1">
                    <a:lumMod val="75000"/>
                    <a:lumOff val="25000"/>
                  </a:schemeClr>
                </a:solidFill>
                <a:latin typeface="zcoolwenyiti" panose="02000603000000000000" pitchFamily="2" charset="-122"/>
                <a:ea typeface="zcoolwenyiti" panose="02000603000000000000" pitchFamily="2" charset="-122"/>
                <a:cs typeface="+mn-ea"/>
                <a:sym typeface="+mn-lt"/>
              </a:rPr>
              <a:t>02</a:t>
            </a:r>
            <a:endParaRPr lang="zh-CN" altLang="en-US" sz="6000" dirty="0">
              <a:solidFill>
                <a:schemeClr val="tx1">
                  <a:lumMod val="75000"/>
                  <a:lumOff val="25000"/>
                </a:schemeClr>
              </a:solidFill>
              <a:latin typeface="zcoolwenyiti" panose="02000603000000000000" pitchFamily="2" charset="-122"/>
              <a:ea typeface="zcoolwenyiti" panose="02000603000000000000" pitchFamily="2" charset="-122"/>
              <a:cs typeface="+mn-ea"/>
              <a:sym typeface="+mn-lt"/>
            </a:endParaRPr>
          </a:p>
        </p:txBody>
      </p:sp>
      <p:sp>
        <p:nvSpPr>
          <p:cNvPr id="5" name="深度视觉·原创设计 https://www.docer.com/works?userid=22383862"/>
          <p:cNvSpPr txBox="1"/>
          <p:nvPr/>
        </p:nvSpPr>
        <p:spPr>
          <a:xfrm>
            <a:off x="2265045" y="3686810"/>
            <a:ext cx="7663180" cy="829945"/>
          </a:xfrm>
          <a:prstGeom prst="rect">
            <a:avLst/>
          </a:prstGeom>
          <a:noFill/>
        </p:spPr>
        <p:txBody>
          <a:bodyPr wrap="square" rtlCol="0">
            <a:spAutoFit/>
          </a:bodyPr>
          <a:lstStyle/>
          <a:p>
            <a:pPr algn="ctr"/>
            <a:r>
              <a:rPr lang="zh-CN" altLang="en-US" sz="48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DataRobot </a:t>
            </a:r>
            <a:r>
              <a:rPr lang="en-US" altLang="zh-CN" sz="48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Introdution</a:t>
            </a:r>
            <a:endParaRPr lang="zh-CN" altLang="en-US" sz="48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深度视觉·原创设计 https://www.docer.com/works?userid=22383862"/>
          <p:cNvGrpSpPr/>
          <p:nvPr/>
        </p:nvGrpSpPr>
        <p:grpSpPr>
          <a:xfrm>
            <a:off x="367126" y="1588"/>
            <a:ext cx="12497295" cy="6858000"/>
            <a:chOff x="367126" y="1588"/>
            <a:chExt cx="12497295" cy="6858000"/>
          </a:xfrm>
        </p:grpSpPr>
        <p:sp>
          <p:nvSpPr>
            <p:cNvPr id="18"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9" name="文本框 34"/>
            <p:cNvSpPr txBox="1"/>
            <p:nvPr/>
          </p:nvSpPr>
          <p:spPr>
            <a:xfrm>
              <a:off x="367126" y="290855"/>
              <a:ext cx="2284576" cy="646331"/>
            </a:xfrm>
            <a:prstGeom prst="rect">
              <a:avLst/>
            </a:prstGeom>
            <a:noFill/>
          </p:spPr>
          <p:txBody>
            <a:bodyPr wrap="square" rtlCol="0">
              <a:spAutoFit/>
            </a:bodyPr>
            <a:lstStyle/>
            <a:p>
              <a:r>
                <a:rPr lang="zh-CN" altLang="en-US" sz="2400" dirty="0">
                  <a:latin typeface="思源黑体" panose="020B0500000000000000" pitchFamily="34" charset="-122"/>
                  <a:ea typeface="思源黑体" panose="020B0500000000000000" pitchFamily="34" charset="-122"/>
                  <a:cs typeface="+mn-ea"/>
                  <a:sym typeface="思源黑体" panose="020B0500000000000000" pitchFamily="34" charset="-122"/>
                </a:rPr>
                <a:t>此处添加标题</a:t>
              </a:r>
              <a:endPar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endParaRPr>
            </a:p>
            <a:p>
              <a:r>
                <a:rPr lang="en-US" altLang="zh-CN"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rPr>
                <a:t>Add the title here</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20"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深度视觉·原创设计 https://www.docer.com/works?userid=22383862"/>
          <p:cNvSpPr/>
          <p:nvPr/>
        </p:nvSpPr>
        <p:spPr>
          <a:xfrm>
            <a:off x="1588" y="0"/>
            <a:ext cx="4486184" cy="6858000"/>
          </a:xfrm>
          <a:prstGeom prst="rect">
            <a:avLst/>
          </a:prstGeom>
          <a:solidFill>
            <a:schemeClr val="bg1"/>
          </a:solidFill>
          <a:ln w="127000">
            <a:noFill/>
          </a:ln>
          <a:effectLst>
            <a:outerShdw blurRad="977900"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450"/>
          </a:p>
        </p:txBody>
      </p:sp>
      <p:sp>
        <p:nvSpPr>
          <p:cNvPr id="6" name="深度视觉·原创设计 https://www.docer.com/works?userid=22383862"/>
          <p:cNvSpPr/>
          <p:nvPr/>
        </p:nvSpPr>
        <p:spPr>
          <a:xfrm>
            <a:off x="4972685" y="2059940"/>
            <a:ext cx="1771015" cy="400050"/>
          </a:xfrm>
          <a:prstGeom prst="rect">
            <a:avLst/>
          </a:prstGeom>
          <a:noFill/>
          <a:ln>
            <a:noFill/>
          </a:ln>
          <a:effectLst/>
        </p:spPr>
        <p:txBody>
          <a:bodyPr lIns="91412" tIns="45700" rIns="91412" bIns="45700" anchor="t" anchorCtr="0">
            <a:noAutofit/>
          </a:bodyPr>
          <a:lstStyle/>
          <a:p>
            <a:pPr>
              <a:lnSpc>
                <a:spcPct val="130000"/>
              </a:lnSpc>
              <a:buSzPct val="25000"/>
            </a:pPr>
            <a:r>
              <a:rPr lang="de-DE" sz="1750" b="1">
                <a:solidFill>
                  <a:schemeClr val="accent1"/>
                </a:solidFill>
                <a:latin typeface="Source Han Sans CN" panose="020B0500000000000000" pitchFamily="34" charset="-128"/>
                <a:ea typeface="Source Han Sans CN" panose="020B0500000000000000" pitchFamily="34" charset="-128"/>
                <a:cs typeface="Roboto"/>
                <a:sym typeface="Roboto"/>
              </a:rPr>
              <a:t>#01  </a:t>
            </a:r>
            <a:r>
              <a:rPr lang="de-DE" sz="1750" b="1">
                <a:latin typeface="Source Han Sans CN" panose="020B0500000000000000" pitchFamily="34" charset="-128"/>
                <a:ea typeface="Source Han Sans CN" panose="020B0500000000000000" pitchFamily="34" charset="-128"/>
                <a:cs typeface="Roboto"/>
                <a:sym typeface="Roboto"/>
              </a:rPr>
              <a:t>What is DataRobot?</a:t>
            </a:r>
            <a:endParaRPr lang="de-DE" sz="1750" b="1">
              <a:latin typeface="Source Han Sans CN" panose="020B0500000000000000" pitchFamily="34" charset="-128"/>
              <a:ea typeface="Source Han Sans CN" panose="020B0500000000000000" pitchFamily="34" charset="-128"/>
              <a:cs typeface="Roboto"/>
              <a:sym typeface="Roboto"/>
            </a:endParaRPr>
          </a:p>
        </p:txBody>
      </p:sp>
      <p:sp>
        <p:nvSpPr>
          <p:cNvPr id="7" name="深度视觉·原创设计 https://www.docer.com/works?userid=22383862"/>
          <p:cNvSpPr/>
          <p:nvPr/>
        </p:nvSpPr>
        <p:spPr>
          <a:xfrm>
            <a:off x="4972668" y="4102870"/>
            <a:ext cx="2462107" cy="400091"/>
          </a:xfrm>
          <a:prstGeom prst="rect">
            <a:avLst/>
          </a:prstGeom>
          <a:noFill/>
          <a:ln>
            <a:noFill/>
          </a:ln>
          <a:effectLst/>
        </p:spPr>
        <p:txBody>
          <a:bodyPr lIns="91412" tIns="45700" rIns="91412" bIns="45700" anchor="t" anchorCtr="0">
            <a:noAutofit/>
          </a:bodyPr>
          <a:lstStyle/>
          <a:p>
            <a:pPr>
              <a:lnSpc>
                <a:spcPct val="130000"/>
              </a:lnSpc>
              <a:buSzPct val="25000"/>
            </a:pPr>
            <a:r>
              <a:rPr lang="de-DE" sz="1750" b="1">
                <a:solidFill>
                  <a:schemeClr val="accent1"/>
                </a:solidFill>
                <a:latin typeface="Source Han Sans CN" panose="020B0500000000000000" pitchFamily="34" charset="-128"/>
                <a:ea typeface="Source Han Sans CN" panose="020B0500000000000000" pitchFamily="34" charset="-128"/>
                <a:cs typeface="Roboto"/>
                <a:sym typeface="Roboto"/>
              </a:rPr>
              <a:t>#02 </a:t>
            </a:r>
            <a:r>
              <a:rPr lang="de-DE" sz="1750" b="1">
                <a:latin typeface="Source Han Sans CN" panose="020B0500000000000000" pitchFamily="34" charset="-128"/>
                <a:ea typeface="Source Han Sans CN" panose="020B0500000000000000" pitchFamily="34" charset="-128"/>
                <a:cs typeface="Roboto"/>
                <a:sym typeface="Roboto"/>
              </a:rPr>
              <a:t> DataRobot Benefits</a:t>
            </a:r>
            <a:endParaRPr lang="de-DE" sz="1750" b="1">
              <a:latin typeface="Source Han Sans CN" panose="020B0500000000000000" pitchFamily="34" charset="-128"/>
              <a:ea typeface="Source Han Sans CN" panose="020B0500000000000000" pitchFamily="34" charset="-128"/>
              <a:cs typeface="Roboto"/>
              <a:sym typeface="Roboto"/>
            </a:endParaRPr>
          </a:p>
        </p:txBody>
      </p:sp>
      <p:sp>
        <p:nvSpPr>
          <p:cNvPr id="8" name="深度视觉·原创设计 https://www.docer.com/works?userid=22383862"/>
          <p:cNvSpPr/>
          <p:nvPr/>
        </p:nvSpPr>
        <p:spPr>
          <a:xfrm>
            <a:off x="4268762" y="4164639"/>
            <a:ext cx="415102" cy="41510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450">
              <a:solidFill>
                <a:schemeClr val="bg2">
                  <a:lumMod val="50000"/>
                </a:schemeClr>
              </a:solidFill>
              <a:latin typeface="+mj-lt"/>
            </a:endParaRPr>
          </a:p>
        </p:txBody>
      </p:sp>
      <p:sp>
        <p:nvSpPr>
          <p:cNvPr id="9" name="深度视觉·原创设计 https://www.docer.com/works?userid=22383862"/>
          <p:cNvSpPr/>
          <p:nvPr/>
        </p:nvSpPr>
        <p:spPr>
          <a:xfrm>
            <a:off x="4283367" y="2107254"/>
            <a:ext cx="415102" cy="41510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450">
              <a:solidFill>
                <a:schemeClr val="bg2">
                  <a:lumMod val="50000"/>
                </a:schemeClr>
              </a:solidFill>
              <a:latin typeface="+mj-lt"/>
            </a:endParaRPr>
          </a:p>
        </p:txBody>
      </p:sp>
      <p:sp>
        <p:nvSpPr>
          <p:cNvPr id="10" name="深度视觉·原创设计 https://www.docer.com/works?userid=22383862"/>
          <p:cNvSpPr/>
          <p:nvPr/>
        </p:nvSpPr>
        <p:spPr>
          <a:xfrm>
            <a:off x="4406226" y="4286329"/>
            <a:ext cx="139886" cy="171437"/>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lIns="45713" tIns="22850" rIns="45713" bIns="22850" anchor="ctr" anchorCtr="0">
            <a:noAutofit/>
          </a:bodyPr>
          <a:lstStyle/>
          <a:p>
            <a:endParaRPr sz="1800">
              <a:solidFill>
                <a:schemeClr val="bg2">
                  <a:lumMod val="50000"/>
                </a:schemeClr>
              </a:solidFill>
              <a:latin typeface="+mj-lt"/>
              <a:ea typeface="Lato"/>
              <a:cs typeface="Lato"/>
              <a:sym typeface="Lato"/>
            </a:endParaRPr>
          </a:p>
        </p:txBody>
      </p:sp>
      <p:sp>
        <p:nvSpPr>
          <p:cNvPr id="11" name="深度视觉·原创设计 https://www.docer.com/works?userid=22383862"/>
          <p:cNvSpPr>
            <a:spLocks noChangeArrowheads="1"/>
          </p:cNvSpPr>
          <p:nvPr/>
        </p:nvSpPr>
        <p:spPr bwMode="auto">
          <a:xfrm>
            <a:off x="4396691" y="2234837"/>
            <a:ext cx="174258" cy="171758"/>
          </a:xfrm>
          <a:custGeom>
            <a:avLst/>
            <a:gdLst>
              <a:gd name="T0" fmla="*/ 530 w 602"/>
              <a:gd name="T1" fmla="*/ 241 h 595"/>
              <a:gd name="T2" fmla="*/ 530 w 602"/>
              <a:gd name="T3" fmla="*/ 241 h 595"/>
              <a:gd name="T4" fmla="*/ 573 w 602"/>
              <a:gd name="T5" fmla="*/ 318 h 595"/>
              <a:gd name="T6" fmla="*/ 453 w 602"/>
              <a:gd name="T7" fmla="*/ 269 h 595"/>
              <a:gd name="T8" fmla="*/ 410 w 602"/>
              <a:gd name="T9" fmla="*/ 276 h 595"/>
              <a:gd name="T10" fmla="*/ 240 w 602"/>
              <a:gd name="T11" fmla="*/ 135 h 595"/>
              <a:gd name="T12" fmla="*/ 410 w 602"/>
              <a:gd name="T13" fmla="*/ 0 h 595"/>
              <a:gd name="T14" fmla="*/ 601 w 602"/>
              <a:gd name="T15" fmla="*/ 135 h 595"/>
              <a:gd name="T16" fmla="*/ 530 w 602"/>
              <a:gd name="T17" fmla="*/ 241 h 595"/>
              <a:gd name="T18" fmla="*/ 205 w 602"/>
              <a:gd name="T19" fmla="*/ 149 h 595"/>
              <a:gd name="T20" fmla="*/ 205 w 602"/>
              <a:gd name="T21" fmla="*/ 149 h 595"/>
              <a:gd name="T22" fmla="*/ 396 w 602"/>
              <a:gd name="T23" fmla="*/ 311 h 595"/>
              <a:gd name="T24" fmla="*/ 438 w 602"/>
              <a:gd name="T25" fmla="*/ 304 h 595"/>
              <a:gd name="T26" fmla="*/ 438 w 602"/>
              <a:gd name="T27" fmla="*/ 304 h 595"/>
              <a:gd name="T28" fmla="*/ 438 w 602"/>
              <a:gd name="T29" fmla="*/ 304 h 595"/>
              <a:gd name="T30" fmla="*/ 537 w 602"/>
              <a:gd name="T31" fmla="*/ 347 h 595"/>
              <a:gd name="T32" fmla="*/ 283 w 602"/>
              <a:gd name="T33" fmla="*/ 509 h 595"/>
              <a:gd name="T34" fmla="*/ 226 w 602"/>
              <a:gd name="T35" fmla="*/ 495 h 595"/>
              <a:gd name="T36" fmla="*/ 36 w 602"/>
              <a:gd name="T37" fmla="*/ 573 h 595"/>
              <a:gd name="T38" fmla="*/ 99 w 602"/>
              <a:gd name="T39" fmla="*/ 460 h 595"/>
              <a:gd name="T40" fmla="*/ 0 w 602"/>
              <a:gd name="T41" fmla="*/ 297 h 595"/>
              <a:gd name="T42" fmla="*/ 219 w 602"/>
              <a:gd name="T43" fmla="*/ 92 h 595"/>
              <a:gd name="T44" fmla="*/ 205 w 602"/>
              <a:gd name="T45" fmla="*/ 14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2" h="595">
                <a:moveTo>
                  <a:pt x="530" y="241"/>
                </a:moveTo>
                <a:lnTo>
                  <a:pt x="530" y="241"/>
                </a:lnTo>
                <a:cubicBezTo>
                  <a:pt x="523" y="248"/>
                  <a:pt x="523" y="290"/>
                  <a:pt x="573" y="318"/>
                </a:cubicBezTo>
                <a:cubicBezTo>
                  <a:pt x="573" y="318"/>
                  <a:pt x="502" y="332"/>
                  <a:pt x="453" y="269"/>
                </a:cubicBezTo>
                <a:cubicBezTo>
                  <a:pt x="438" y="269"/>
                  <a:pt x="424" y="276"/>
                  <a:pt x="410" y="276"/>
                </a:cubicBezTo>
                <a:cubicBezTo>
                  <a:pt x="304" y="276"/>
                  <a:pt x="240" y="212"/>
                  <a:pt x="240" y="135"/>
                </a:cubicBezTo>
                <a:cubicBezTo>
                  <a:pt x="240" y="64"/>
                  <a:pt x="304" y="0"/>
                  <a:pt x="410" y="0"/>
                </a:cubicBezTo>
                <a:cubicBezTo>
                  <a:pt x="516" y="0"/>
                  <a:pt x="601" y="64"/>
                  <a:pt x="601" y="135"/>
                </a:cubicBezTo>
                <a:cubicBezTo>
                  <a:pt x="601" y="177"/>
                  <a:pt x="573" y="219"/>
                  <a:pt x="530" y="241"/>
                </a:cubicBezTo>
                <a:close/>
                <a:moveTo>
                  <a:pt x="205" y="149"/>
                </a:moveTo>
                <a:lnTo>
                  <a:pt x="205" y="149"/>
                </a:lnTo>
                <a:cubicBezTo>
                  <a:pt x="212" y="233"/>
                  <a:pt x="283" y="304"/>
                  <a:pt x="396" y="311"/>
                </a:cubicBezTo>
                <a:cubicBezTo>
                  <a:pt x="410" y="311"/>
                  <a:pt x="424" y="311"/>
                  <a:pt x="438" y="304"/>
                </a:cubicBezTo>
                <a:lnTo>
                  <a:pt x="438" y="304"/>
                </a:lnTo>
                <a:lnTo>
                  <a:pt x="438" y="304"/>
                </a:lnTo>
                <a:cubicBezTo>
                  <a:pt x="474" y="339"/>
                  <a:pt x="516" y="347"/>
                  <a:pt x="537" y="347"/>
                </a:cubicBezTo>
                <a:cubicBezTo>
                  <a:pt x="516" y="439"/>
                  <a:pt x="424" y="509"/>
                  <a:pt x="283" y="509"/>
                </a:cubicBezTo>
                <a:cubicBezTo>
                  <a:pt x="269" y="509"/>
                  <a:pt x="248" y="502"/>
                  <a:pt x="226" y="495"/>
                </a:cubicBezTo>
                <a:cubicBezTo>
                  <a:pt x="156" y="594"/>
                  <a:pt x="36" y="573"/>
                  <a:pt x="36" y="573"/>
                </a:cubicBezTo>
                <a:cubicBezTo>
                  <a:pt x="120" y="537"/>
                  <a:pt x="120" y="467"/>
                  <a:pt x="99" y="460"/>
                </a:cubicBezTo>
                <a:cubicBezTo>
                  <a:pt x="36" y="424"/>
                  <a:pt x="0" y="361"/>
                  <a:pt x="0" y="297"/>
                </a:cubicBezTo>
                <a:cubicBezTo>
                  <a:pt x="0" y="198"/>
                  <a:pt x="92" y="113"/>
                  <a:pt x="219" y="92"/>
                </a:cubicBezTo>
                <a:cubicBezTo>
                  <a:pt x="212" y="113"/>
                  <a:pt x="205" y="128"/>
                  <a:pt x="205" y="149"/>
                </a:cubicBezTo>
                <a:close/>
              </a:path>
            </a:pathLst>
          </a:custGeom>
          <a:solidFill>
            <a:schemeClr val="bg1"/>
          </a:solidFill>
          <a:ln>
            <a:noFill/>
          </a:ln>
          <a:effectLst/>
        </p:spPr>
        <p:txBody>
          <a:bodyPr wrap="none" anchor="ctr"/>
          <a:lstStyle/>
          <a:p>
            <a:pPr>
              <a:defRPr/>
            </a:pPr>
            <a:endParaRPr lang="en-US" sz="450"/>
          </a:p>
        </p:txBody>
      </p:sp>
      <p:sp>
        <p:nvSpPr>
          <p:cNvPr id="12" name="深度视觉·原创设计 https://www.docer.com/works?userid=22383862"/>
          <p:cNvSpPr txBox="1"/>
          <p:nvPr/>
        </p:nvSpPr>
        <p:spPr>
          <a:xfrm>
            <a:off x="666115" y="3133090"/>
            <a:ext cx="2609215" cy="1076325"/>
          </a:xfrm>
          <a:prstGeom prst="rect">
            <a:avLst/>
          </a:prstGeom>
          <a:noFill/>
        </p:spPr>
        <p:txBody>
          <a:bodyPr wrap="square" rtlCol="0">
            <a:spAutoFit/>
          </a:bodyPr>
          <a:lstStyle/>
          <a:p>
            <a:pPr algn="l"/>
            <a:r>
              <a:rPr lang="zh-CN" altLang="en-US" sz="32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DataRobot </a:t>
            </a:r>
            <a:r>
              <a:rPr lang="en-US" altLang="zh-CN" sz="32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Introdution</a:t>
            </a:r>
            <a:endParaRPr lang="zh-CN" altLang="en-US" sz="32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14" name="深度视觉·原创设计 https://www.docer.com/works?userid=22383862"/>
          <p:cNvSpPr/>
          <p:nvPr/>
        </p:nvSpPr>
        <p:spPr>
          <a:xfrm>
            <a:off x="6743065" y="1892935"/>
            <a:ext cx="5239385" cy="1886585"/>
          </a:xfrm>
          <a:prstGeom prst="rect">
            <a:avLst/>
          </a:prstGeom>
        </p:spPr>
        <p:txBody>
          <a:bodyPr wrap="square">
            <a:spAutoFit/>
          </a:bodyPr>
          <a:lstStyle/>
          <a:p>
            <a:pPr lvl="0" algn="l">
              <a:lnSpc>
                <a:spcPts val="2000"/>
              </a:lnSpc>
              <a:defRPr/>
            </a:pPr>
            <a:r>
              <a:rPr lang="zh-CN" altLang="en-US" sz="1400" dirty="0">
                <a:solidFill>
                  <a:schemeClr val="tx1"/>
                </a:solidFill>
                <a:latin typeface="思源黑体 CN Normal" panose="020B0400000000000000" pitchFamily="34" charset="-122"/>
                <a:ea typeface="思源黑体 CN Normal" panose="020B0400000000000000" pitchFamily="34" charset="-122"/>
                <a:sym typeface="FZHei-B01S" panose="02010601030101010101" pitchFamily="2" charset="-122"/>
              </a:rPr>
              <a:t>DataRobot is an enterprise-grade predictive analysis software for business analysts, data scientists, executives, and IT professionals.</a:t>
            </a:r>
            <a:endParaRPr lang="zh-CN" altLang="en-US" sz="1400" dirty="0">
              <a:solidFill>
                <a:schemeClr val="tx1"/>
              </a:solidFill>
              <a:latin typeface="思源黑体 CN Normal" panose="020B0400000000000000" pitchFamily="34" charset="-122"/>
              <a:ea typeface="思源黑体 CN Normal" panose="020B0400000000000000" pitchFamily="34" charset="-122"/>
              <a:sym typeface="FZHei-B01S" panose="02010601030101010101" pitchFamily="2" charset="-122"/>
            </a:endParaRPr>
          </a:p>
          <a:p>
            <a:pPr lvl="0" algn="l">
              <a:lnSpc>
                <a:spcPts val="2000"/>
              </a:lnSpc>
              <a:defRPr/>
            </a:pPr>
            <a:r>
              <a:rPr lang="zh-CN" altLang="en-US" sz="1400" dirty="0">
                <a:solidFill>
                  <a:schemeClr val="tx1"/>
                </a:solidFill>
                <a:latin typeface="思源黑体 CN Normal" panose="020B0400000000000000" pitchFamily="34" charset="-122"/>
                <a:ea typeface="思源黑体 CN Normal" panose="020B0400000000000000" pitchFamily="34" charset="-122"/>
                <a:sym typeface="FZHei-B01S" panose="02010601030101010101" pitchFamily="2" charset="-122"/>
              </a:rPr>
              <a:t>DataRobot leverages the power of automated machine learning</a:t>
            </a:r>
            <a:r>
              <a:rPr lang="en-US" altLang="zh-CN" sz="1400" dirty="0">
                <a:solidFill>
                  <a:schemeClr val="tx1"/>
                </a:solidFill>
                <a:latin typeface="思源黑体 CN Normal" panose="020B0400000000000000" pitchFamily="34" charset="-122"/>
                <a:ea typeface="思源黑体 CN Normal" panose="020B0400000000000000" pitchFamily="34" charset="-122"/>
                <a:sym typeface="FZHei-B01S" panose="02010601030101010101" pitchFamily="2" charset="-122"/>
              </a:rPr>
              <a:t>. It analyzes numerous innovative machine learning algorithms to establish, implement, and build bespoke predictive models for each situation. </a:t>
            </a:r>
            <a:endParaRPr lang="en-US" altLang="zh-CN" sz="1400" dirty="0">
              <a:solidFill>
                <a:schemeClr val="tx1"/>
              </a:solidFill>
              <a:latin typeface="思源黑体 CN Normal" panose="020B0400000000000000" pitchFamily="34" charset="-122"/>
              <a:ea typeface="思源黑体 CN Normal" panose="020B0400000000000000" pitchFamily="34" charset="-122"/>
              <a:sym typeface="FZHei-B01S" panose="02010601030101010101" pitchFamily="2" charset="-122"/>
            </a:endParaRPr>
          </a:p>
        </p:txBody>
      </p:sp>
      <p:sp>
        <p:nvSpPr>
          <p:cNvPr id="15" name="深度视觉·原创设计 https://www.docer.com/works?userid=22383862"/>
          <p:cNvSpPr/>
          <p:nvPr/>
        </p:nvSpPr>
        <p:spPr>
          <a:xfrm>
            <a:off x="6743700" y="4102735"/>
            <a:ext cx="5145405" cy="1886585"/>
          </a:xfrm>
          <a:prstGeom prst="rect">
            <a:avLst/>
          </a:prstGeom>
        </p:spPr>
        <p:txBody>
          <a:bodyPr wrap="square">
            <a:spAutoFit/>
          </a:bodyPr>
          <a:lstStyle/>
          <a:p>
            <a:pPr lvl="0" algn="l">
              <a:lnSpc>
                <a:spcPts val="2000"/>
              </a:lnSpc>
              <a:defRPr/>
            </a:pPr>
            <a:r>
              <a:rPr lang="zh-CN" altLang="en-US" sz="1400" dirty="0">
                <a:solidFill>
                  <a:schemeClr val="tx1"/>
                </a:solidFill>
                <a:latin typeface="思源黑体 CN Normal" panose="020B0400000000000000" pitchFamily="34" charset="-122"/>
                <a:ea typeface="思源黑体 CN Normal" panose="020B0400000000000000" pitchFamily="34" charset="-122"/>
                <a:sym typeface="FZHei-B01S" panose="02010601030101010101" pitchFamily="2" charset="-122"/>
              </a:rPr>
              <a:t> It automates and streamlines your modeling lifecycle, enabling you to expediently and easily develop accurate predictive models with little or no coding and machine learning skills.  It allows you to implement models with a few clicks to derive true business value in minutes.  It offers a comprehensive cloud module powered by the Amazon Web Services (AWS)  </a:t>
            </a:r>
            <a:endParaRPr lang="zh-CN" altLang="en-US" sz="1400" dirty="0">
              <a:solidFill>
                <a:schemeClr val="tx1"/>
              </a:solidFill>
              <a:latin typeface="思源黑体 CN Normal" panose="020B0400000000000000" pitchFamily="34" charset="-122"/>
              <a:ea typeface="思源黑体 CN Normal" panose="020B0400000000000000" pitchFamily="34" charset="-122"/>
              <a:sym typeface="FZHei-B01S"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度视觉·原创设计 https://www.docer.com/works?userid=22383862"/>
          <p:cNvSpPr/>
          <p:nvPr/>
        </p:nvSpPr>
        <p:spPr>
          <a:xfrm>
            <a:off x="1588" y="-15376"/>
            <a:ext cx="12188825" cy="3273731"/>
          </a:xfrm>
          <a:prstGeom prst="rect">
            <a:avLst/>
          </a:prstGeom>
          <a:gradFill>
            <a:gsLst>
              <a:gs pos="0">
                <a:schemeClr val="accent1"/>
              </a:gs>
              <a:gs pos="100000">
                <a:schemeClr val="accent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深度视觉·原创设计 https://www.docer.com/works?userid=22383862"/>
          <p:cNvSpPr txBox="1"/>
          <p:nvPr/>
        </p:nvSpPr>
        <p:spPr>
          <a:xfrm>
            <a:off x="5160422" y="890789"/>
            <a:ext cx="1523714" cy="1015663"/>
          </a:xfrm>
          <a:prstGeom prst="rect">
            <a:avLst/>
          </a:prstGeom>
          <a:solidFill>
            <a:schemeClr val="bg1"/>
          </a:solidFill>
        </p:spPr>
        <p:txBody>
          <a:bodyPr wrap="square" rtlCol="0">
            <a:spAutoFit/>
          </a:bodyPr>
          <a:lstStyle/>
          <a:p>
            <a:pPr lvl="0" algn="ctr"/>
            <a:r>
              <a:rPr lang="en-US" altLang="zh-CN" sz="6000" dirty="0">
                <a:solidFill>
                  <a:schemeClr val="tx1">
                    <a:lumMod val="75000"/>
                    <a:lumOff val="25000"/>
                  </a:schemeClr>
                </a:solidFill>
                <a:latin typeface="zcoolwenyiti" panose="02000603000000000000" pitchFamily="2" charset="-122"/>
                <a:ea typeface="zcoolwenyiti" panose="02000603000000000000" pitchFamily="2" charset="-122"/>
                <a:cs typeface="+mn-ea"/>
                <a:sym typeface="+mn-lt"/>
              </a:rPr>
              <a:t>03</a:t>
            </a:r>
            <a:endParaRPr lang="zh-CN" altLang="en-US" sz="6000" dirty="0">
              <a:solidFill>
                <a:schemeClr val="tx1">
                  <a:lumMod val="75000"/>
                  <a:lumOff val="25000"/>
                </a:schemeClr>
              </a:solidFill>
              <a:latin typeface="zcoolwenyiti" panose="02000603000000000000" pitchFamily="2" charset="-122"/>
              <a:ea typeface="zcoolwenyiti" panose="02000603000000000000" pitchFamily="2" charset="-122"/>
              <a:cs typeface="+mn-ea"/>
              <a:sym typeface="+mn-lt"/>
            </a:endParaRPr>
          </a:p>
        </p:txBody>
      </p:sp>
      <p:sp>
        <p:nvSpPr>
          <p:cNvPr id="5" name="深度视觉·原创设计 https://www.docer.com/works?userid=22383862"/>
          <p:cNvSpPr txBox="1"/>
          <p:nvPr/>
        </p:nvSpPr>
        <p:spPr>
          <a:xfrm>
            <a:off x="2877185" y="3687445"/>
            <a:ext cx="6436995" cy="829945"/>
          </a:xfrm>
          <a:prstGeom prst="rect">
            <a:avLst/>
          </a:prstGeom>
          <a:noFill/>
        </p:spPr>
        <p:txBody>
          <a:bodyPr wrap="square" rtlCol="0">
            <a:spAutoFit/>
          </a:bodyPr>
          <a:lstStyle/>
          <a:p>
            <a:pPr algn="ctr"/>
            <a:r>
              <a:rPr lang="en-US" altLang="zh-CN" sz="48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Feature of DataRobot</a:t>
            </a:r>
            <a:endParaRPr lang="zh-CN" altLang="en-US" sz="48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 name="深度视觉·原创设计 https://www.docer.com/works?userid=22383862"/>
          <p:cNvGrpSpPr/>
          <p:nvPr/>
        </p:nvGrpSpPr>
        <p:grpSpPr>
          <a:xfrm>
            <a:off x="367126" y="1588"/>
            <a:ext cx="12497295" cy="6858000"/>
            <a:chOff x="367126" y="1588"/>
            <a:chExt cx="12497295" cy="6858000"/>
          </a:xfrm>
        </p:grpSpPr>
        <p:sp>
          <p:nvSpPr>
            <p:cNvPr id="165" name="Freeform 8"/>
            <p:cNvSpPr/>
            <p:nvPr/>
          </p:nvSpPr>
          <p:spPr bwMode="auto">
            <a:xfrm>
              <a:off x="5715175" y="1588"/>
              <a:ext cx="6480000" cy="6858000"/>
            </a:xfrm>
            <a:prstGeom prst="parallelogram">
              <a:avLst>
                <a:gd name="adj" fmla="val 48222"/>
              </a:avLst>
            </a:prstGeom>
            <a:solidFill>
              <a:schemeClr val="accent1">
                <a:alpha val="4000"/>
              </a:schemeClr>
            </a:soli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66" name="文本框 34"/>
            <p:cNvSpPr txBox="1"/>
            <p:nvPr/>
          </p:nvSpPr>
          <p:spPr>
            <a:xfrm>
              <a:off x="367126" y="290855"/>
              <a:ext cx="2284576" cy="646331"/>
            </a:xfrm>
            <a:prstGeom prst="rect">
              <a:avLst/>
            </a:prstGeom>
            <a:noFill/>
          </p:spPr>
          <p:txBody>
            <a:bodyPr wrap="square" rtlCol="0">
              <a:spAutoFit/>
            </a:bodyPr>
            <a:lstStyle/>
            <a:p>
              <a:r>
                <a:rPr lang="zh-CN" altLang="en-US" sz="2400" dirty="0">
                  <a:latin typeface="思源黑体" panose="020B0500000000000000" pitchFamily="34" charset="-122"/>
                  <a:ea typeface="思源黑体" panose="020B0500000000000000" pitchFamily="34" charset="-122"/>
                  <a:cs typeface="+mn-ea"/>
                  <a:sym typeface="思源黑体" panose="020B0500000000000000" pitchFamily="34" charset="-122"/>
                </a:rPr>
                <a:t>此处添加标题</a:t>
              </a:r>
              <a:endPar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endParaRPr>
            </a:p>
            <a:p>
              <a:r>
                <a:rPr lang="en-US" altLang="zh-CN"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rPr>
                <a:t>Add the title here</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67" name="Freeform 8"/>
            <p:cNvSpPr/>
            <p:nvPr/>
          </p:nvSpPr>
          <p:spPr bwMode="auto">
            <a:xfrm>
              <a:off x="11519578" y="5436296"/>
              <a:ext cx="1344843" cy="1423292"/>
            </a:xfrm>
            <a:prstGeom prst="parallelogram">
              <a:avLst>
                <a:gd name="adj" fmla="val 48222"/>
              </a:avLst>
            </a:prstGeom>
            <a:gradFill>
              <a:gsLst>
                <a:gs pos="0">
                  <a:schemeClr val="accent1"/>
                </a:gs>
                <a:gs pos="100000">
                  <a:schemeClr val="accent2"/>
                </a:gs>
              </a:gsLst>
              <a:lin ang="2700000" scaled="1"/>
            </a:gradFill>
            <a:ln>
              <a:noFill/>
            </a:ln>
          </p:spPr>
          <p:txBody>
            <a:bodyPr vert="horz" wrap="square" lIns="91440" tIns="45720" rIns="91440" bIns="45720" numCol="1" anchor="t" anchorCtr="0" compatLnSpc="1"/>
            <a:lstStyle/>
            <a:p>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深度视觉·原创设计 https://www.docer.com/works?userid=22383862"/>
          <p:cNvSpPr txBox="1"/>
          <p:nvPr/>
        </p:nvSpPr>
        <p:spPr>
          <a:xfrm>
            <a:off x="0" y="1588"/>
            <a:ext cx="12192000" cy="3390900"/>
          </a:xfrm>
          <a:custGeom>
            <a:avLst/>
            <a:gdLst>
              <a:gd name="connsiteX0" fmla="*/ 0 w 12192000"/>
              <a:gd name="connsiteY0" fmla="*/ 0 h 3390900"/>
              <a:gd name="connsiteX1" fmla="*/ 12192000 w 12192000"/>
              <a:gd name="connsiteY1" fmla="*/ 0 h 3390900"/>
              <a:gd name="connsiteX2" fmla="*/ 12192000 w 12192000"/>
              <a:gd name="connsiteY2" fmla="*/ 3390900 h 3390900"/>
              <a:gd name="connsiteX3" fmla="*/ 0 w 12192000"/>
              <a:gd name="connsiteY3" fmla="*/ 3390900 h 3390900"/>
            </a:gdLst>
            <a:ahLst/>
            <a:cxnLst>
              <a:cxn ang="0">
                <a:pos x="connsiteX0" y="connsiteY0"/>
              </a:cxn>
              <a:cxn ang="0">
                <a:pos x="connsiteX1" y="connsiteY1"/>
              </a:cxn>
              <a:cxn ang="0">
                <a:pos x="connsiteX2" y="connsiteY2"/>
              </a:cxn>
              <a:cxn ang="0">
                <a:pos x="connsiteX3" y="connsiteY3"/>
              </a:cxn>
            </a:cxnLst>
            <a:rect l="l" t="t" r="r" b="b"/>
            <a:pathLst>
              <a:path w="12192000" h="3390900">
                <a:moveTo>
                  <a:pt x="0" y="0"/>
                </a:moveTo>
                <a:lnTo>
                  <a:pt x="12192000" y="0"/>
                </a:lnTo>
                <a:lnTo>
                  <a:pt x="12192000" y="3390900"/>
                </a:lnTo>
                <a:lnTo>
                  <a:pt x="0" y="3390900"/>
                </a:lnTo>
                <a:close/>
              </a:path>
            </a:pathLst>
          </a:custGeom>
          <a:blipFill>
            <a:blip r:embed="rId1"/>
            <a:stretch>
              <a:fillRect t="-69850" b="-69850"/>
            </a:stretch>
          </a:blipFill>
        </p:spPr>
      </p:sp>
      <p:sp>
        <p:nvSpPr>
          <p:cNvPr id="5" name="深度视觉·原创设计 https://www.docer.com/works?userid=22383862"/>
          <p:cNvSpPr/>
          <p:nvPr/>
        </p:nvSpPr>
        <p:spPr>
          <a:xfrm>
            <a:off x="3740913" y="4586843"/>
            <a:ext cx="781054" cy="781054"/>
          </a:xfrm>
          <a:prstGeom prst="mathMultiply">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a:p>
        </p:txBody>
      </p:sp>
      <p:sp>
        <p:nvSpPr>
          <p:cNvPr id="6" name="深度视觉·原创设计 https://www.docer.com/works?userid=22383862"/>
          <p:cNvSpPr/>
          <p:nvPr/>
        </p:nvSpPr>
        <p:spPr>
          <a:xfrm>
            <a:off x="3661242" y="4612310"/>
            <a:ext cx="781054" cy="781054"/>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a:p>
        </p:txBody>
      </p:sp>
      <p:sp>
        <p:nvSpPr>
          <p:cNvPr id="7" name="深度视觉·原创设计 https://www.docer.com/works?userid=22383862"/>
          <p:cNvSpPr/>
          <p:nvPr/>
        </p:nvSpPr>
        <p:spPr>
          <a:xfrm>
            <a:off x="142766" y="6155222"/>
            <a:ext cx="543034" cy="54303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深度视觉·原创设计 https://www.docer.com/works?userid=22383862"/>
          <p:cNvGrpSpPr/>
          <p:nvPr/>
        </p:nvGrpSpPr>
        <p:grpSpPr>
          <a:xfrm rot="10800000">
            <a:off x="10321522" y="5099480"/>
            <a:ext cx="1048556" cy="891580"/>
            <a:chOff x="5471657" y="1262289"/>
            <a:chExt cx="2097877" cy="1753961"/>
          </a:xfrm>
          <a:solidFill>
            <a:schemeClr val="bg1">
              <a:lumMod val="95000"/>
            </a:schemeClr>
          </a:solidFill>
        </p:grpSpPr>
        <p:sp>
          <p:nvSpPr>
            <p:cNvPr id="9" name="Freeform 8"/>
            <p:cNvSpPr/>
            <p:nvPr/>
          </p:nvSpPr>
          <p:spPr bwMode="auto">
            <a:xfrm>
              <a:off x="5471657"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2" y="2568"/>
                </a:cxn>
                <a:cxn ang="0">
                  <a:pos x="1603" y="2743"/>
                </a:cxn>
                <a:cxn ang="0">
                  <a:pos x="1456" y="2885"/>
                </a:cxn>
                <a:cxn ang="0">
                  <a:pos x="1279" y="2988"/>
                </a:cxn>
                <a:cxn ang="0">
                  <a:pos x="1082" y="3048"/>
                </a:cxn>
                <a:cxn ang="0">
                  <a:pos x="939" y="3059"/>
                </a:cxn>
                <a:cxn ang="0">
                  <a:pos x="702" y="3025"/>
                </a:cxn>
                <a:cxn ang="0">
                  <a:pos x="496" y="2943"/>
                </a:cxn>
                <a:cxn ang="0">
                  <a:pos x="324" y="2813"/>
                </a:cxn>
                <a:cxn ang="0">
                  <a:pos x="185" y="2639"/>
                </a:cxn>
                <a:cxn ang="0">
                  <a:pos x="88" y="2435"/>
                </a:cxn>
                <a:cxn ang="0">
                  <a:pos x="29" y="2211"/>
                </a:cxn>
                <a:cxn ang="0">
                  <a:pos x="2" y="1976"/>
                </a:cxn>
                <a:cxn ang="0">
                  <a:pos x="4" y="1739"/>
                </a:cxn>
                <a:cxn ang="0">
                  <a:pos x="28" y="1511"/>
                </a:cxn>
                <a:cxn ang="0">
                  <a:pos x="71" y="1298"/>
                </a:cxn>
                <a:cxn ang="0">
                  <a:pos x="160" y="1011"/>
                </a:cxn>
                <a:cxn ang="0">
                  <a:pos x="300" y="711"/>
                </a:cxn>
                <a:cxn ang="0">
                  <a:pos x="470" y="454"/>
                </a:cxn>
                <a:cxn ang="0">
                  <a:pos x="665" y="249"/>
                </a:cxn>
                <a:cxn ang="0">
                  <a:pos x="878" y="100"/>
                </a:cxn>
                <a:cxn ang="0">
                  <a:pos x="1103" y="17"/>
                </a:cxn>
              </a:cxnLst>
              <a:rect l="0" t="0" r="r" b="b"/>
              <a:pathLst>
                <a:path w="1794" h="3059">
                  <a:moveTo>
                    <a:pt x="1256" y="0"/>
                  </a:moveTo>
                  <a:lnTo>
                    <a:pt x="1301" y="2"/>
                  </a:lnTo>
                  <a:lnTo>
                    <a:pt x="1346" y="7"/>
                  </a:lnTo>
                  <a:lnTo>
                    <a:pt x="1366" y="12"/>
                  </a:lnTo>
                  <a:lnTo>
                    <a:pt x="1384"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6"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39" y="2503"/>
                  </a:lnTo>
                  <a:lnTo>
                    <a:pt x="1712" y="2568"/>
                  </a:lnTo>
                  <a:lnTo>
                    <a:pt x="1680" y="2630"/>
                  </a:lnTo>
                  <a:lnTo>
                    <a:pt x="1643" y="2688"/>
                  </a:lnTo>
                  <a:lnTo>
                    <a:pt x="1603" y="2743"/>
                  </a:lnTo>
                  <a:lnTo>
                    <a:pt x="1557" y="2794"/>
                  </a:lnTo>
                  <a:lnTo>
                    <a:pt x="1509" y="2841"/>
                  </a:lnTo>
                  <a:lnTo>
                    <a:pt x="1456" y="2885"/>
                  </a:lnTo>
                  <a:lnTo>
                    <a:pt x="1400" y="2923"/>
                  </a:lnTo>
                  <a:lnTo>
                    <a:pt x="1341" y="2958"/>
                  </a:lnTo>
                  <a:lnTo>
                    <a:pt x="1279" y="2988"/>
                  </a:lnTo>
                  <a:lnTo>
                    <a:pt x="1215" y="3013"/>
                  </a:lnTo>
                  <a:lnTo>
                    <a:pt x="1150" y="3033"/>
                  </a:lnTo>
                  <a:lnTo>
                    <a:pt x="1082" y="3048"/>
                  </a:lnTo>
                  <a:lnTo>
                    <a:pt x="1012" y="3055"/>
                  </a:lnTo>
                  <a:lnTo>
                    <a:pt x="942" y="3059"/>
                  </a:lnTo>
                  <a:lnTo>
                    <a:pt x="939" y="3059"/>
                  </a:lnTo>
                  <a:lnTo>
                    <a:pt x="857" y="3053"/>
                  </a:lnTo>
                  <a:lnTo>
                    <a:pt x="777" y="3041"/>
                  </a:lnTo>
                  <a:lnTo>
                    <a:pt x="702" y="3025"/>
                  </a:lnTo>
                  <a:lnTo>
                    <a:pt x="629" y="3003"/>
                  </a:lnTo>
                  <a:lnTo>
                    <a:pt x="561" y="2976"/>
                  </a:lnTo>
                  <a:lnTo>
                    <a:pt x="496" y="2943"/>
                  </a:lnTo>
                  <a:lnTo>
                    <a:pt x="436" y="2905"/>
                  </a:lnTo>
                  <a:lnTo>
                    <a:pt x="377" y="2862"/>
                  </a:lnTo>
                  <a:lnTo>
                    <a:pt x="324" y="2813"/>
                  </a:lnTo>
                  <a:lnTo>
                    <a:pt x="273" y="2760"/>
                  </a:lnTo>
                  <a:lnTo>
                    <a:pt x="226" y="2701"/>
                  </a:lnTo>
                  <a:lnTo>
                    <a:pt x="185" y="2639"/>
                  </a:lnTo>
                  <a:lnTo>
                    <a:pt x="148" y="2574"/>
                  </a:lnTo>
                  <a:lnTo>
                    <a:pt x="116" y="2505"/>
                  </a:lnTo>
                  <a:lnTo>
                    <a:pt x="88" y="2435"/>
                  </a:lnTo>
                  <a:lnTo>
                    <a:pt x="65" y="2362"/>
                  </a:lnTo>
                  <a:lnTo>
                    <a:pt x="45" y="2287"/>
                  </a:lnTo>
                  <a:lnTo>
                    <a:pt x="29" y="2211"/>
                  </a:lnTo>
                  <a:lnTo>
                    <a:pt x="17" y="2132"/>
                  </a:lnTo>
                  <a:lnTo>
                    <a:pt x="8" y="2054"/>
                  </a:lnTo>
                  <a:lnTo>
                    <a:pt x="2" y="1976"/>
                  </a:lnTo>
                  <a:lnTo>
                    <a:pt x="0" y="1896"/>
                  </a:lnTo>
                  <a:lnTo>
                    <a:pt x="1" y="1818"/>
                  </a:lnTo>
                  <a:lnTo>
                    <a:pt x="4"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5" y="249"/>
                  </a:lnTo>
                  <a:lnTo>
                    <a:pt x="735" y="193"/>
                  </a:lnTo>
                  <a:lnTo>
                    <a:pt x="806" y="143"/>
                  </a:lnTo>
                  <a:lnTo>
                    <a:pt x="878" y="100"/>
                  </a:lnTo>
                  <a:lnTo>
                    <a:pt x="952" y="65"/>
                  </a:lnTo>
                  <a:lnTo>
                    <a:pt x="1027" y="37"/>
                  </a:lnTo>
                  <a:lnTo>
                    <a:pt x="1103" y="17"/>
                  </a:lnTo>
                  <a:lnTo>
                    <a:pt x="1179" y="5"/>
                  </a:lnTo>
                  <a:lnTo>
                    <a:pt x="125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0" name="Freeform 9"/>
            <p:cNvSpPr/>
            <p:nvPr/>
          </p:nvSpPr>
          <p:spPr bwMode="auto">
            <a:xfrm>
              <a:off x="6541230"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3" y="2568"/>
                </a:cxn>
                <a:cxn ang="0">
                  <a:pos x="1603" y="2743"/>
                </a:cxn>
                <a:cxn ang="0">
                  <a:pos x="1456" y="2885"/>
                </a:cxn>
                <a:cxn ang="0">
                  <a:pos x="1280" y="2988"/>
                </a:cxn>
                <a:cxn ang="0">
                  <a:pos x="1082" y="3048"/>
                </a:cxn>
                <a:cxn ang="0">
                  <a:pos x="939" y="3059"/>
                </a:cxn>
                <a:cxn ang="0">
                  <a:pos x="720" y="3030"/>
                </a:cxn>
                <a:cxn ang="0">
                  <a:pos x="529" y="2960"/>
                </a:cxn>
                <a:cxn ang="0">
                  <a:pos x="364" y="2850"/>
                </a:cxn>
                <a:cxn ang="0">
                  <a:pos x="227" y="2701"/>
                </a:cxn>
                <a:cxn ang="0">
                  <a:pos x="117" y="2505"/>
                </a:cxn>
                <a:cxn ang="0">
                  <a:pos x="45" y="2287"/>
                </a:cxn>
                <a:cxn ang="0">
                  <a:pos x="8" y="2054"/>
                </a:cxn>
                <a:cxn ang="0">
                  <a:pos x="1" y="1818"/>
                </a:cxn>
                <a:cxn ang="0">
                  <a:pos x="18" y="1586"/>
                </a:cxn>
                <a:cxn ang="0">
                  <a:pos x="55" y="1366"/>
                </a:cxn>
                <a:cxn ang="0">
                  <a:pos x="122" y="1120"/>
                </a:cxn>
                <a:cxn ang="0">
                  <a:pos x="250" y="807"/>
                </a:cxn>
                <a:cxn ang="0">
                  <a:pos x="411" y="535"/>
                </a:cxn>
                <a:cxn ang="0">
                  <a:pos x="598" y="311"/>
                </a:cxn>
                <a:cxn ang="0">
                  <a:pos x="806" y="143"/>
                </a:cxn>
                <a:cxn ang="0">
                  <a:pos x="1028" y="37"/>
                </a:cxn>
                <a:cxn ang="0">
                  <a:pos x="1257" y="0"/>
                </a:cxn>
              </a:cxnLst>
              <a:rect l="0" t="0" r="r" b="b"/>
              <a:pathLst>
                <a:path w="1794" h="3059">
                  <a:moveTo>
                    <a:pt x="1257" y="0"/>
                  </a:moveTo>
                  <a:lnTo>
                    <a:pt x="1301" y="2"/>
                  </a:lnTo>
                  <a:lnTo>
                    <a:pt x="1346" y="7"/>
                  </a:lnTo>
                  <a:lnTo>
                    <a:pt x="1366" y="12"/>
                  </a:lnTo>
                  <a:lnTo>
                    <a:pt x="1385"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7"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41" y="2503"/>
                  </a:lnTo>
                  <a:lnTo>
                    <a:pt x="1713" y="2568"/>
                  </a:lnTo>
                  <a:lnTo>
                    <a:pt x="1681" y="2630"/>
                  </a:lnTo>
                  <a:lnTo>
                    <a:pt x="1644" y="2688"/>
                  </a:lnTo>
                  <a:lnTo>
                    <a:pt x="1603" y="2743"/>
                  </a:lnTo>
                  <a:lnTo>
                    <a:pt x="1558" y="2794"/>
                  </a:lnTo>
                  <a:lnTo>
                    <a:pt x="1509" y="2841"/>
                  </a:lnTo>
                  <a:lnTo>
                    <a:pt x="1456" y="2885"/>
                  </a:lnTo>
                  <a:lnTo>
                    <a:pt x="1401" y="2923"/>
                  </a:lnTo>
                  <a:lnTo>
                    <a:pt x="1342" y="2958"/>
                  </a:lnTo>
                  <a:lnTo>
                    <a:pt x="1280" y="2988"/>
                  </a:lnTo>
                  <a:lnTo>
                    <a:pt x="1216" y="3013"/>
                  </a:lnTo>
                  <a:lnTo>
                    <a:pt x="1150" y="3033"/>
                  </a:lnTo>
                  <a:lnTo>
                    <a:pt x="1082" y="3048"/>
                  </a:lnTo>
                  <a:lnTo>
                    <a:pt x="1013" y="3055"/>
                  </a:lnTo>
                  <a:lnTo>
                    <a:pt x="942" y="3059"/>
                  </a:lnTo>
                  <a:lnTo>
                    <a:pt x="939" y="3059"/>
                  </a:lnTo>
                  <a:lnTo>
                    <a:pt x="864" y="3053"/>
                  </a:lnTo>
                  <a:lnTo>
                    <a:pt x="791" y="3044"/>
                  </a:lnTo>
                  <a:lnTo>
                    <a:pt x="720" y="3030"/>
                  </a:lnTo>
                  <a:lnTo>
                    <a:pt x="654" y="3011"/>
                  </a:lnTo>
                  <a:lnTo>
                    <a:pt x="590" y="2987"/>
                  </a:lnTo>
                  <a:lnTo>
                    <a:pt x="529" y="2960"/>
                  </a:lnTo>
                  <a:lnTo>
                    <a:pt x="470" y="2928"/>
                  </a:lnTo>
                  <a:lnTo>
                    <a:pt x="416" y="2892"/>
                  </a:lnTo>
                  <a:lnTo>
                    <a:pt x="364" y="2850"/>
                  </a:lnTo>
                  <a:lnTo>
                    <a:pt x="316" y="2806"/>
                  </a:lnTo>
                  <a:lnTo>
                    <a:pt x="270" y="2755"/>
                  </a:lnTo>
                  <a:lnTo>
                    <a:pt x="227" y="2701"/>
                  </a:lnTo>
                  <a:lnTo>
                    <a:pt x="186" y="2639"/>
                  </a:lnTo>
                  <a:lnTo>
                    <a:pt x="149" y="2574"/>
                  </a:lnTo>
                  <a:lnTo>
                    <a:pt x="117" y="2505"/>
                  </a:lnTo>
                  <a:lnTo>
                    <a:pt x="89" y="2435"/>
                  </a:lnTo>
                  <a:lnTo>
                    <a:pt x="65" y="2362"/>
                  </a:lnTo>
                  <a:lnTo>
                    <a:pt x="45" y="2287"/>
                  </a:lnTo>
                  <a:lnTo>
                    <a:pt x="29" y="2211"/>
                  </a:lnTo>
                  <a:lnTo>
                    <a:pt x="17" y="2132"/>
                  </a:lnTo>
                  <a:lnTo>
                    <a:pt x="8" y="2054"/>
                  </a:lnTo>
                  <a:lnTo>
                    <a:pt x="3" y="1976"/>
                  </a:lnTo>
                  <a:lnTo>
                    <a:pt x="0" y="1896"/>
                  </a:lnTo>
                  <a:lnTo>
                    <a:pt x="1" y="1818"/>
                  </a:lnTo>
                  <a:lnTo>
                    <a:pt x="5"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6" y="249"/>
                  </a:lnTo>
                  <a:lnTo>
                    <a:pt x="736" y="193"/>
                  </a:lnTo>
                  <a:lnTo>
                    <a:pt x="806" y="143"/>
                  </a:lnTo>
                  <a:lnTo>
                    <a:pt x="879" y="100"/>
                  </a:lnTo>
                  <a:lnTo>
                    <a:pt x="953" y="65"/>
                  </a:lnTo>
                  <a:lnTo>
                    <a:pt x="1028" y="37"/>
                  </a:lnTo>
                  <a:lnTo>
                    <a:pt x="1103" y="17"/>
                  </a:lnTo>
                  <a:lnTo>
                    <a:pt x="1181" y="5"/>
                  </a:lnTo>
                  <a:lnTo>
                    <a:pt x="1257" y="0"/>
                  </a:lnTo>
                  <a:close/>
                </a:path>
              </a:pathLst>
            </a:custGeom>
            <a:grpFill/>
            <a:ln w="0">
              <a:noFill/>
              <a:prstDash val="solid"/>
              <a:round/>
            </a:ln>
          </p:spPr>
          <p:txBody>
            <a:bodyPr vert="horz" wrap="square" lIns="91440" tIns="45720" rIns="91440" bIns="45720" numCol="1" anchor="t" anchorCtr="0" compatLnSpc="1"/>
            <a:lstStyle/>
            <a:p>
              <a:endParaRPr lang="en-US" dirty="0"/>
            </a:p>
          </p:txBody>
        </p:sp>
      </p:grpSp>
      <p:sp>
        <p:nvSpPr>
          <p:cNvPr id="161" name="深度视觉·原创设计 https://www.docer.com/works?userid=22383862"/>
          <p:cNvSpPr txBox="1"/>
          <p:nvPr/>
        </p:nvSpPr>
        <p:spPr>
          <a:xfrm>
            <a:off x="367079" y="4586843"/>
            <a:ext cx="3294380" cy="521970"/>
          </a:xfrm>
          <a:prstGeom prst="rect">
            <a:avLst/>
          </a:prstGeom>
          <a:noFill/>
        </p:spPr>
        <p:txBody>
          <a:bodyPr wrap="none" rtlCol="0">
            <a:spAutoFit/>
          </a:bodyPr>
          <a:lstStyle/>
          <a:p>
            <a:pPr algn="l"/>
            <a:r>
              <a:rPr lang="zh-CN" altLang="en-US" sz="2800" dirty="0">
                <a:solidFill>
                  <a:schemeClr val="tx1">
                    <a:lumMod val="75000"/>
                    <a:lumOff val="25000"/>
                  </a:schemeClr>
                </a:solidFill>
                <a:latin typeface="Source Han Sans SC" panose="020B0500000000000000" pitchFamily="34" charset="-128"/>
                <a:ea typeface="Source Han Sans SC" panose="020B0500000000000000" pitchFamily="34" charset="-128"/>
              </a:rPr>
              <a:t>DataRobot Features</a:t>
            </a:r>
            <a:endParaRPr lang="zh-CN" altLang="en-US" sz="2800" dirty="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pic>
        <p:nvPicPr>
          <p:cNvPr id="3" name="图片 2"/>
          <p:cNvPicPr>
            <a:picLocks noChangeAspect="1"/>
          </p:cNvPicPr>
          <p:nvPr/>
        </p:nvPicPr>
        <p:blipFill>
          <a:blip r:embed="rId2"/>
          <a:stretch>
            <a:fillRect/>
          </a:stretch>
        </p:blipFill>
        <p:spPr>
          <a:xfrm>
            <a:off x="4521835" y="3914140"/>
            <a:ext cx="7635240" cy="21259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度视觉·原创设计 https://www.docer.com/works?userid=22383862"/>
          <p:cNvSpPr/>
          <p:nvPr/>
        </p:nvSpPr>
        <p:spPr>
          <a:xfrm>
            <a:off x="1588" y="-15376"/>
            <a:ext cx="12188825" cy="3273731"/>
          </a:xfrm>
          <a:prstGeom prst="rect">
            <a:avLst/>
          </a:prstGeom>
          <a:gradFill>
            <a:gsLst>
              <a:gs pos="0">
                <a:schemeClr val="accent1"/>
              </a:gs>
              <a:gs pos="100000">
                <a:schemeClr val="accent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深度视觉·原创设计 https://www.docer.com/works?userid=22383862"/>
          <p:cNvSpPr txBox="1"/>
          <p:nvPr/>
        </p:nvSpPr>
        <p:spPr>
          <a:xfrm>
            <a:off x="5160422" y="890789"/>
            <a:ext cx="1523714" cy="1015663"/>
          </a:xfrm>
          <a:prstGeom prst="rect">
            <a:avLst/>
          </a:prstGeom>
          <a:solidFill>
            <a:schemeClr val="bg1"/>
          </a:solidFill>
        </p:spPr>
        <p:txBody>
          <a:bodyPr wrap="square" rtlCol="0">
            <a:spAutoFit/>
          </a:bodyPr>
          <a:lstStyle/>
          <a:p>
            <a:pPr lvl="0" algn="ctr"/>
            <a:r>
              <a:rPr lang="en-US" altLang="zh-CN" sz="6000" dirty="0">
                <a:solidFill>
                  <a:schemeClr val="tx1">
                    <a:lumMod val="75000"/>
                    <a:lumOff val="25000"/>
                  </a:schemeClr>
                </a:solidFill>
                <a:latin typeface="zcoolwenyiti" panose="02000603000000000000" pitchFamily="2" charset="-122"/>
                <a:ea typeface="zcoolwenyiti" panose="02000603000000000000" pitchFamily="2" charset="-122"/>
                <a:cs typeface="+mn-ea"/>
                <a:sym typeface="+mn-lt"/>
              </a:rPr>
              <a:t>04</a:t>
            </a:r>
            <a:endParaRPr lang="zh-CN" altLang="en-US" sz="6000" dirty="0">
              <a:solidFill>
                <a:schemeClr val="tx1">
                  <a:lumMod val="75000"/>
                  <a:lumOff val="25000"/>
                </a:schemeClr>
              </a:solidFill>
              <a:latin typeface="zcoolwenyiti" panose="02000603000000000000" pitchFamily="2" charset="-122"/>
              <a:ea typeface="zcoolwenyiti" panose="02000603000000000000" pitchFamily="2" charset="-122"/>
              <a:cs typeface="+mn-ea"/>
              <a:sym typeface="+mn-lt"/>
            </a:endParaRPr>
          </a:p>
        </p:txBody>
      </p:sp>
      <p:sp>
        <p:nvSpPr>
          <p:cNvPr id="5" name="深度视觉·原创设计 https://www.docer.com/works?userid=22383862"/>
          <p:cNvSpPr txBox="1"/>
          <p:nvPr/>
        </p:nvSpPr>
        <p:spPr>
          <a:xfrm>
            <a:off x="2781935" y="3559175"/>
            <a:ext cx="6363970" cy="829945"/>
          </a:xfrm>
          <a:prstGeom prst="rect">
            <a:avLst/>
          </a:prstGeom>
          <a:noFill/>
        </p:spPr>
        <p:txBody>
          <a:bodyPr wrap="square" rtlCol="0">
            <a:spAutoFit/>
          </a:bodyPr>
          <a:lstStyle/>
          <a:p>
            <a:pPr algn="ctr"/>
            <a:r>
              <a:rPr lang="en-US" altLang="zh-CN" sz="48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Example of using</a:t>
            </a:r>
            <a:endParaRPr lang="zh-CN" altLang="en-US" sz="48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36">
      <a:dk1>
        <a:srgbClr val="000000"/>
      </a:dk1>
      <a:lt1>
        <a:srgbClr val="FFFFFF"/>
      </a:lt1>
      <a:dk2>
        <a:srgbClr val="44546A"/>
      </a:dk2>
      <a:lt2>
        <a:srgbClr val="E7E6E6"/>
      </a:lt2>
      <a:accent1>
        <a:srgbClr val="FDC544"/>
      </a:accent1>
      <a:accent2>
        <a:srgbClr val="FDC544"/>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36">
      <a:dk1>
        <a:srgbClr val="000000"/>
      </a:dk1>
      <a:lt1>
        <a:srgbClr val="FFFFFF"/>
      </a:lt1>
      <a:dk2>
        <a:srgbClr val="44546A"/>
      </a:dk2>
      <a:lt2>
        <a:srgbClr val="E7E6E6"/>
      </a:lt2>
      <a:accent1>
        <a:srgbClr val="FDC544"/>
      </a:accent1>
      <a:accent2>
        <a:srgbClr val="FDC544"/>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1938</Words>
  <Application>WPS 演示</Application>
  <PresentationFormat>宽屏</PresentationFormat>
  <Paragraphs>103</Paragraphs>
  <Slides>16</Slides>
  <Notes>0</Notes>
  <HiddenSlides>0</HiddenSlides>
  <MMClips>0</MMClips>
  <ScaleCrop>false</ScaleCrop>
  <HeadingPairs>
    <vt:vector size="6" baseType="variant">
      <vt:variant>
        <vt:lpstr>已用的字体</vt:lpstr>
      </vt:variant>
      <vt:variant>
        <vt:i4>28</vt:i4>
      </vt:variant>
      <vt:variant>
        <vt:lpstr>主题</vt:lpstr>
      </vt:variant>
      <vt:variant>
        <vt:i4>2</vt:i4>
      </vt:variant>
      <vt:variant>
        <vt:lpstr>幻灯片标题</vt:lpstr>
      </vt:variant>
      <vt:variant>
        <vt:i4>16</vt:i4>
      </vt:variant>
    </vt:vector>
  </HeadingPairs>
  <TitlesOfParts>
    <vt:vector size="46" baseType="lpstr">
      <vt:lpstr>Arial</vt:lpstr>
      <vt:lpstr>SimSun</vt:lpstr>
      <vt:lpstr>Wingdings</vt:lpstr>
      <vt:lpstr>Microsoft YaHei</vt:lpstr>
      <vt:lpstr>zcoolwenyiti</vt:lpstr>
      <vt:lpstr>思源黑体</vt:lpstr>
      <vt:lpstr>庞门正道标题体</vt:lpstr>
      <vt:lpstr>思源黑体 CN Normal</vt:lpstr>
      <vt:lpstr>SimHei</vt:lpstr>
      <vt:lpstr>Source Han Sans SC</vt:lpstr>
      <vt:lpstr>FZHei-B01S</vt:lpstr>
      <vt:lpstr>Lato</vt:lpstr>
      <vt:lpstr>Source Han Sans CN</vt:lpstr>
      <vt:lpstr>Open Sans</vt:lpstr>
      <vt:lpstr>Arial</vt:lpstr>
      <vt:lpstr>Lato</vt:lpstr>
      <vt:lpstr>Calibri</vt:lpstr>
      <vt:lpstr>Roboto</vt:lpstr>
      <vt:lpstr>Arial Unicode MS</vt:lpstr>
      <vt:lpstr>Calibri Light</vt:lpstr>
      <vt:lpstr>DengXian</vt:lpstr>
      <vt:lpstr>et-line</vt:lpstr>
      <vt:lpstr>Segoe Print</vt:lpstr>
      <vt:lpstr>Open Sans Light</vt:lpstr>
      <vt:lpstr>Segoe UI</vt:lpstr>
      <vt:lpstr>Yu Gothic UI</vt:lpstr>
      <vt:lpstr>Calibri</vt:lpstr>
      <vt:lpstr>Yu Gothic UI Light</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 小样小样</cp:lastModifiedBy>
  <cp:revision>13</cp:revision>
  <dcterms:created xsi:type="dcterms:W3CDTF">2020-11-03T06:50:00Z</dcterms:created>
  <dcterms:modified xsi:type="dcterms:W3CDTF">2020-11-16T04:48:32Z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