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6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2"/>
    <a:srgbClr val="AA96DA"/>
    <a:srgbClr val="FCBAD3"/>
    <a:srgbClr val="A8D8EA"/>
    <a:srgbClr val="35477D"/>
    <a:srgbClr val="6C5B7B"/>
    <a:srgbClr val="F672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68" d="100"/>
          <a:sy n="68" d="100"/>
        </p:scale>
        <p:origin x="7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D4BC7B-822F-4D20-A2C1-EDCF08DEEC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015CD7-E7CB-46FD-8BF8-8CAF4EEDDF6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4BC7B-822F-4D20-A2C1-EDCF08DEEC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5CD7-E7CB-46FD-8BF8-8CAF4EEDDF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4BC7B-822F-4D20-A2C1-EDCF08DEEC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15CD7-E7CB-46FD-8BF8-8CAF4EEDDF6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kaggle.com/szamil/who-suicide-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3968115" y="2731770"/>
            <a:ext cx="7931150" cy="2306955"/>
          </a:xfrm>
          <a:prstGeom prst="rect">
            <a:avLst/>
          </a:prstGeom>
          <a:noFill/>
        </p:spPr>
        <p:txBody>
          <a:bodyPr wrap="square" rtlCol="0">
            <a:spAutoFit/>
          </a:bodyPr>
          <a:lstStyle/>
          <a:p>
            <a:r>
              <a:rPr lang="en-US" altLang="zh-CN" sz="7200" dirty="0">
                <a:solidFill>
                  <a:srgbClr val="FFFFD2"/>
                </a:solidFill>
                <a:latin typeface="Berlin Sans FB Demi" panose="020E0802020502020306" pitchFamily="34" charset="0"/>
              </a:rPr>
              <a:t>7 TYPES OF DATA STORIES</a:t>
            </a:r>
            <a:endParaRPr lang="en-US" altLang="zh-CN" sz="7200" dirty="0">
              <a:solidFill>
                <a:srgbClr val="FFFFD2"/>
              </a:solidFill>
              <a:latin typeface="Berlin Sans FB Demi" panose="020E0802020502020306" pitchFamily="34" charset="0"/>
            </a:endParaRPr>
          </a:p>
        </p:txBody>
      </p:sp>
      <p:sp>
        <p:nvSpPr>
          <p:cNvPr id="12" name="文本框 11"/>
          <p:cNvSpPr txBox="1"/>
          <p:nvPr/>
        </p:nvSpPr>
        <p:spPr>
          <a:xfrm>
            <a:off x="6947633" y="5577747"/>
            <a:ext cx="4023360" cy="398780"/>
          </a:xfrm>
          <a:prstGeom prst="rect">
            <a:avLst/>
          </a:prstGeom>
          <a:noFill/>
        </p:spPr>
        <p:txBody>
          <a:bodyPr wrap="square" rtlCol="0">
            <a:spAutoFit/>
          </a:bodyPr>
          <a:lstStyle/>
          <a:p>
            <a:r>
              <a:rPr lang="en-US" altLang="zh-CN" sz="2000" dirty="0">
                <a:solidFill>
                  <a:srgbClr val="FFFFD2"/>
                </a:solidFill>
                <a:latin typeface="Constantia" panose="02030602050306030303" pitchFamily="18" charset="0"/>
                <a:cs typeface="Aharoni" panose="02010803020104030203" pitchFamily="2" charset="-79"/>
              </a:rPr>
              <a:t>Xiaolan Li</a:t>
            </a:r>
            <a:endParaRPr lang="en-US" altLang="zh-CN" sz="2000" dirty="0">
              <a:solidFill>
                <a:srgbClr val="FFFFD2"/>
              </a:solidFill>
              <a:latin typeface="Constantia" panose="02030602050306030303" pitchFamily="18" charset="0"/>
              <a:cs typeface="Aharoni" panose="02010803020104030203" pitchFamily="2" charset="-79"/>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p:cNvSpPr/>
          <p:nvPr/>
        </p:nvSpPr>
        <p:spPr>
          <a:xfrm>
            <a:off x="3529819" y="-18758"/>
            <a:ext cx="3362179" cy="3362179"/>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CONTRAST</a:t>
            </a:r>
            <a:endParaRPr lang="en-US" altLang="zh-CN" sz="5400" dirty="0">
              <a:solidFill>
                <a:srgbClr val="FFFFD2"/>
              </a:solidFill>
              <a:latin typeface="Berlin Sans FB Demi" panose="020E0802020502020306" pitchFamily="34" charset="0"/>
              <a:sym typeface="+mn-ea"/>
            </a:endParaRPr>
          </a:p>
        </p:txBody>
      </p:sp>
      <p:sp>
        <p:nvSpPr>
          <p:cNvPr id="33" name="文本框 32"/>
          <p:cNvSpPr txBox="1"/>
          <p:nvPr/>
        </p:nvSpPr>
        <p:spPr>
          <a:xfrm>
            <a:off x="652780" y="1386205"/>
            <a:ext cx="3518535" cy="4523105"/>
          </a:xfrm>
          <a:prstGeom prst="rect">
            <a:avLst/>
          </a:prstGeom>
          <a:noFill/>
        </p:spPr>
        <p:txBody>
          <a:bodyPr wrap="square" rtlCol="0">
            <a:spAutoFit/>
          </a:bodyPr>
          <a:lstStyle/>
          <a:p>
            <a:r>
              <a:rPr lang="en-US" altLang="zh-CN" b="1" dirty="0">
                <a:solidFill>
                  <a:srgbClr val="FFFFD2"/>
                </a:solidFill>
              </a:rPr>
              <a:t>Question: What other attributes are associated with suicide rates</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Using our data, we can tell a contrast story about how the rate of suicide relates to country GDP per capita. By combining the GDP </a:t>
            </a:r>
            <a:r>
              <a:rPr lang="en-US" altLang="zh-CN" b="1" dirty="0">
                <a:solidFill>
                  <a:srgbClr val="FFFFD2"/>
                </a:solidFill>
                <a:sym typeface="+mn-ea"/>
              </a:rPr>
              <a:t>per capita </a:t>
            </a:r>
            <a:r>
              <a:rPr lang="en-US" altLang="zh-CN" b="1" dirty="0">
                <a:solidFill>
                  <a:srgbClr val="FFFFD2"/>
                </a:solidFill>
              </a:rPr>
              <a:t>data, we can see when a country GDP </a:t>
            </a:r>
            <a:r>
              <a:rPr lang="en-US" altLang="zh-CN" b="1" dirty="0">
                <a:solidFill>
                  <a:srgbClr val="FFFFD2"/>
                </a:solidFill>
                <a:sym typeface="+mn-ea"/>
              </a:rPr>
              <a:t>per capita </a:t>
            </a:r>
            <a:r>
              <a:rPr lang="en-US" altLang="zh-CN" b="1" dirty="0">
                <a:solidFill>
                  <a:srgbClr val="FFFFD2"/>
                </a:solidFill>
              </a:rPr>
              <a:t>is higher, the suicide rate is lower and vice versa.  </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New question: Whether the age changes over time, the suicide rate changes?</a:t>
            </a:r>
            <a:endParaRPr lang="en-US" altLang="zh-CN" b="1" dirty="0">
              <a:solidFill>
                <a:srgbClr val="FFFFD2"/>
              </a:solidFill>
            </a:endParaRPr>
          </a:p>
        </p:txBody>
      </p:sp>
      <p:pic>
        <p:nvPicPr>
          <p:cNvPr id="9" name="图片 8"/>
          <p:cNvPicPr>
            <a:picLocks noChangeAspect="1"/>
          </p:cNvPicPr>
          <p:nvPr/>
        </p:nvPicPr>
        <p:blipFill>
          <a:blip r:embed="rId1"/>
          <a:stretch>
            <a:fillRect/>
          </a:stretch>
        </p:blipFill>
        <p:spPr>
          <a:xfrm>
            <a:off x="5029200" y="1386205"/>
            <a:ext cx="6777990" cy="408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1637030" y="2763520"/>
            <a:ext cx="9265285" cy="1198880"/>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5. INTERSECTIONS</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INTERSECTIONS</a:t>
            </a:r>
            <a:endParaRPr lang="en-US" altLang="zh-CN" sz="5400" dirty="0">
              <a:solidFill>
                <a:srgbClr val="FFFFD2"/>
              </a:solidFill>
              <a:latin typeface="Berlin Sans FB Demi" panose="020E0802020502020306" pitchFamily="34" charset="0"/>
              <a:sym typeface="+mn-ea"/>
            </a:endParaRPr>
          </a:p>
        </p:txBody>
      </p:sp>
      <p:sp>
        <p:nvSpPr>
          <p:cNvPr id="33" name="文本框 32"/>
          <p:cNvSpPr txBox="1"/>
          <p:nvPr/>
        </p:nvSpPr>
        <p:spPr>
          <a:xfrm>
            <a:off x="166370" y="672465"/>
            <a:ext cx="3880485" cy="6185535"/>
          </a:xfrm>
          <a:prstGeom prst="rect">
            <a:avLst/>
          </a:prstGeom>
          <a:noFill/>
        </p:spPr>
        <p:txBody>
          <a:bodyPr wrap="square" rtlCol="0">
            <a:spAutoFit/>
          </a:bodyPr>
          <a:lstStyle/>
          <a:p>
            <a:r>
              <a:rPr lang="en-US" altLang="zh-CN" b="1" dirty="0">
                <a:solidFill>
                  <a:srgbClr val="FFFFD2"/>
                </a:solidFill>
              </a:rPr>
              <a:t>Question: Whether the age changes over time, the suicide rate changes?</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We can create an intersection story using our data to convey the complex way variables interact to tell a more interesting story. We’ve created a narrative about how age influence the likelihood a suicide. The example shows how age affects the suicide number in the world. As can be seen from the chart with male gender, the 55-74 age group has been higher than the 25-34 age group since the 21st century and the trend of growth is getting bigger and bigger.</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New question: What factors are responsible for the number of suicides?</a:t>
            </a:r>
            <a:endParaRPr lang="en-US" altLang="zh-CN" b="1" dirty="0">
              <a:solidFill>
                <a:srgbClr val="FFFFD2"/>
              </a:solidFill>
            </a:endParaRPr>
          </a:p>
        </p:txBody>
      </p:sp>
      <p:pic>
        <p:nvPicPr>
          <p:cNvPr id="2" name="图片 1"/>
          <p:cNvPicPr>
            <a:picLocks noChangeAspect="1"/>
          </p:cNvPicPr>
          <p:nvPr>
            <p:custDataLst>
              <p:tags r:id="rId1"/>
            </p:custDataLst>
          </p:nvPr>
        </p:nvPicPr>
        <p:blipFill>
          <a:blip r:embed="rId2"/>
          <a:stretch>
            <a:fillRect/>
          </a:stretch>
        </p:blipFill>
        <p:spPr>
          <a:xfrm>
            <a:off x="4220845" y="987425"/>
            <a:ext cx="7787640" cy="3749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1198880"/>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6. FACTORS</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FACTORS</a:t>
            </a:r>
            <a:endParaRPr lang="en-US" altLang="zh-CN" sz="5400" dirty="0">
              <a:solidFill>
                <a:srgbClr val="FFFFD2"/>
              </a:solidFill>
              <a:latin typeface="Berlin Sans FB Demi" panose="020E0802020502020306" pitchFamily="34" charset="0"/>
              <a:sym typeface="+mn-ea"/>
            </a:endParaRPr>
          </a:p>
        </p:txBody>
      </p:sp>
      <p:sp>
        <p:nvSpPr>
          <p:cNvPr id="33" name="文本框 32"/>
          <p:cNvSpPr txBox="1"/>
          <p:nvPr/>
        </p:nvSpPr>
        <p:spPr>
          <a:xfrm>
            <a:off x="1800860" y="4888865"/>
            <a:ext cx="9551035" cy="2030095"/>
          </a:xfrm>
          <a:prstGeom prst="rect">
            <a:avLst/>
          </a:prstGeom>
          <a:noFill/>
        </p:spPr>
        <p:txBody>
          <a:bodyPr wrap="square" rtlCol="0">
            <a:spAutoFit/>
          </a:bodyPr>
          <a:lstStyle/>
          <a:p>
            <a:r>
              <a:rPr lang="en-US" altLang="zh-CN" b="1" dirty="0">
                <a:solidFill>
                  <a:srgbClr val="FFFFD2"/>
                </a:solidFill>
              </a:rPr>
              <a:t>Question: What factors are responsible for the number of suicides?</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We could tell a factor story with the data by examining the fact that country and gender to be a powerful factor in determining the number of suicide. As we can see from the chart, Russia has the highest suicide rate and united states is the second. In addition, suicide rates are generally higher among men than women.</a:t>
            </a:r>
            <a:endParaRPr lang="en-US" altLang="zh-CN" b="1" dirty="0">
              <a:solidFill>
                <a:srgbClr val="FFFFD2"/>
              </a:solidFill>
            </a:endParaRPr>
          </a:p>
          <a:p>
            <a:r>
              <a:rPr lang="en-US" altLang="zh-CN" b="1" dirty="0">
                <a:solidFill>
                  <a:srgbClr val="FFFFD2"/>
                </a:solidFill>
              </a:rPr>
              <a:t>* New question: Are there any outliers to be further explored?</a:t>
            </a:r>
            <a:endParaRPr lang="en-US" altLang="zh-CN" b="1" dirty="0">
              <a:solidFill>
                <a:srgbClr val="FFFFD2"/>
              </a:solidFill>
            </a:endParaRPr>
          </a:p>
        </p:txBody>
      </p:sp>
      <p:pic>
        <p:nvPicPr>
          <p:cNvPr id="2" name="图片 1"/>
          <p:cNvPicPr>
            <a:picLocks noChangeAspect="1"/>
          </p:cNvPicPr>
          <p:nvPr/>
        </p:nvPicPr>
        <p:blipFill>
          <a:blip r:embed="rId1"/>
          <a:stretch>
            <a:fillRect/>
          </a:stretch>
        </p:blipFill>
        <p:spPr>
          <a:xfrm>
            <a:off x="6475730" y="1149350"/>
            <a:ext cx="5638165" cy="3430270"/>
          </a:xfrm>
          <a:prstGeom prst="rect">
            <a:avLst/>
          </a:prstGeom>
        </p:spPr>
      </p:pic>
      <p:pic>
        <p:nvPicPr>
          <p:cNvPr id="5" name="图片 4"/>
          <p:cNvPicPr>
            <a:picLocks noChangeAspect="1"/>
          </p:cNvPicPr>
          <p:nvPr/>
        </p:nvPicPr>
        <p:blipFill>
          <a:blip r:embed="rId2"/>
          <a:stretch>
            <a:fillRect/>
          </a:stretch>
        </p:blipFill>
        <p:spPr>
          <a:xfrm>
            <a:off x="765175" y="839470"/>
            <a:ext cx="4649470" cy="4049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1198880"/>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7. OUTLIERS</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OUTLIERS</a:t>
            </a:r>
            <a:endParaRPr lang="en-US" altLang="zh-CN" sz="5400" dirty="0">
              <a:solidFill>
                <a:srgbClr val="FFFFD2"/>
              </a:solidFill>
              <a:latin typeface="Berlin Sans FB Demi" panose="020E0802020502020306" pitchFamily="34" charset="0"/>
              <a:sym typeface="+mn-ea"/>
            </a:endParaRPr>
          </a:p>
        </p:txBody>
      </p:sp>
      <p:sp>
        <p:nvSpPr>
          <p:cNvPr id="33" name="文本框 32"/>
          <p:cNvSpPr txBox="1"/>
          <p:nvPr/>
        </p:nvSpPr>
        <p:spPr>
          <a:xfrm>
            <a:off x="1914223" y="2967089"/>
            <a:ext cx="4120279" cy="2584450"/>
          </a:xfrm>
          <a:prstGeom prst="rect">
            <a:avLst/>
          </a:prstGeom>
          <a:noFill/>
        </p:spPr>
        <p:txBody>
          <a:bodyPr wrap="square" rtlCol="0">
            <a:spAutoFit/>
          </a:bodyPr>
          <a:lstStyle/>
          <a:p>
            <a:r>
              <a:rPr lang="en-US" altLang="zh-CN" b="1" dirty="0">
                <a:solidFill>
                  <a:srgbClr val="FFFFD2"/>
                </a:solidFill>
                <a:sym typeface="+mn-ea"/>
              </a:rPr>
              <a:t>Question: Are there any outliers to be further explored?</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After break it down by regions in a box plot, we can tell the 55-74 years group female box plot has some outliers. This outliers may be the useful data to explore why there is a outlier in that group.</a:t>
            </a:r>
            <a:endParaRPr lang="en-US" altLang="zh-CN" b="1" dirty="0">
              <a:solidFill>
                <a:srgbClr val="FFFFD2"/>
              </a:solidFill>
            </a:endParaRPr>
          </a:p>
        </p:txBody>
      </p:sp>
      <p:pic>
        <p:nvPicPr>
          <p:cNvPr id="5" name="图片 4"/>
          <p:cNvPicPr>
            <a:picLocks noChangeAspect="1"/>
          </p:cNvPicPr>
          <p:nvPr/>
        </p:nvPicPr>
        <p:blipFill>
          <a:blip r:embed="rId1"/>
          <a:stretch>
            <a:fillRect/>
          </a:stretch>
        </p:blipFill>
        <p:spPr>
          <a:xfrm>
            <a:off x="6527800" y="1108710"/>
            <a:ext cx="4953000" cy="4640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1" name="文本框 10"/>
          <p:cNvSpPr txBox="1"/>
          <p:nvPr/>
        </p:nvSpPr>
        <p:spPr>
          <a:xfrm>
            <a:off x="5210908" y="2545084"/>
            <a:ext cx="6648157" cy="1938992"/>
          </a:xfrm>
          <a:prstGeom prst="rect">
            <a:avLst/>
          </a:prstGeom>
          <a:noFill/>
        </p:spPr>
        <p:txBody>
          <a:bodyPr wrap="square" rtlCol="0">
            <a:spAutoFit/>
          </a:bodyPr>
          <a:lstStyle/>
          <a:p>
            <a:r>
              <a:rPr lang="en-US" altLang="zh-CN" sz="6000" dirty="0">
                <a:solidFill>
                  <a:srgbClr val="FFFFD2"/>
                </a:solidFill>
                <a:latin typeface="Berlin Sans FB Demi" panose="020E0802020502020306" pitchFamily="34" charset="0"/>
              </a:rPr>
              <a:t>Thank You For Watching !</a:t>
            </a:r>
            <a:endParaRPr lang="zh-CN" altLang="en-US" sz="6000" dirty="0">
              <a:solidFill>
                <a:srgbClr val="FFFFD2"/>
              </a:solidFill>
              <a:latin typeface="Berlin Sans FB Demi" panose="020E0802020502020306" pitchFamily="34" charset="0"/>
            </a:endParaRPr>
          </a:p>
        </p:txBody>
      </p:sp>
      <p:sp>
        <p:nvSpPr>
          <p:cNvPr id="13" name="斜纹 12"/>
          <p:cNvSpPr/>
          <p:nvPr/>
        </p:nvSpPr>
        <p:spPr>
          <a:xfrm>
            <a:off x="0" y="0"/>
            <a:ext cx="6858000" cy="6858000"/>
          </a:xfrm>
          <a:prstGeom prst="diagStripe">
            <a:avLst/>
          </a:prstGeom>
          <a:solidFill>
            <a:srgbClr val="AA9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p:cNvSpPr/>
          <p:nvPr/>
        </p:nvSpPr>
        <p:spPr>
          <a:xfrm>
            <a:off x="3529819" y="-18758"/>
            <a:ext cx="3362179" cy="3362179"/>
          </a:xfrm>
          <a:prstGeom prst="diagStripe">
            <a:avLst/>
          </a:pr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09600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527620" y="3177784"/>
            <a:ext cx="4065563" cy="0"/>
          </a:xfrm>
          <a:prstGeom prst="line">
            <a:avLst/>
          </a:prstGeom>
          <a:ln w="19050">
            <a:solidFill>
              <a:srgbClr val="FFFFD2"/>
            </a:solidFill>
          </a:ln>
        </p:spPr>
        <p:style>
          <a:lnRef idx="1">
            <a:schemeClr val="accent1"/>
          </a:lnRef>
          <a:fillRef idx="0">
            <a:schemeClr val="accent1"/>
          </a:fillRef>
          <a:effectRef idx="0">
            <a:schemeClr val="accent1"/>
          </a:effectRef>
          <a:fontRef idx="minor">
            <a:schemeClr val="tx1"/>
          </a:fontRef>
        </p:style>
      </p:cxnSp>
      <p:sp>
        <p:nvSpPr>
          <p:cNvPr id="26" name="KSO_Shape"/>
          <p:cNvSpPr/>
          <p:nvPr/>
        </p:nvSpPr>
        <p:spPr>
          <a:xfrm>
            <a:off x="6265545" y="2543108"/>
            <a:ext cx="1327638" cy="577523"/>
          </a:xfrm>
          <a:custGeom>
            <a:avLst/>
            <a:gdLst>
              <a:gd name="connsiteX0" fmla="*/ 124619 w 2178050"/>
              <a:gd name="connsiteY0" fmla="*/ 384969 h 946150"/>
              <a:gd name="connsiteX1" fmla="*/ 124619 w 2178050"/>
              <a:gd name="connsiteY1" fmla="*/ 568325 h 946150"/>
              <a:gd name="connsiteX2" fmla="*/ 197485 w 2178050"/>
              <a:gd name="connsiteY2" fmla="*/ 568325 h 946150"/>
              <a:gd name="connsiteX3" fmla="*/ 197485 w 2178050"/>
              <a:gd name="connsiteY3" fmla="*/ 384969 h 946150"/>
              <a:gd name="connsiteX4" fmla="*/ 1174750 w 2178050"/>
              <a:gd name="connsiteY4" fmla="*/ 118268 h 946150"/>
              <a:gd name="connsiteX5" fmla="*/ 1174750 w 2178050"/>
              <a:gd name="connsiteY5" fmla="*/ 118269 h 946150"/>
              <a:gd name="connsiteX6" fmla="*/ 317499 w 2178050"/>
              <a:gd name="connsiteY6" fmla="*/ 118269 h 946150"/>
              <a:gd name="connsiteX7" fmla="*/ 317499 w 2178050"/>
              <a:gd name="connsiteY7" fmla="*/ 827881 h 946150"/>
              <a:gd name="connsiteX8" fmla="*/ 1174750 w 2178050"/>
              <a:gd name="connsiteY8" fmla="*/ 827881 h 946150"/>
              <a:gd name="connsiteX9" fmla="*/ 1174750 w 2178050"/>
              <a:gd name="connsiteY9" fmla="*/ 827882 h 946150"/>
              <a:gd name="connsiteX10" fmla="*/ 1174751 w 2178050"/>
              <a:gd name="connsiteY10" fmla="*/ 827881 h 946150"/>
              <a:gd name="connsiteX11" fmla="*/ 1662906 w 2178050"/>
              <a:gd name="connsiteY11" fmla="*/ 118268 h 946150"/>
              <a:gd name="connsiteX12" fmla="*/ 197485 w 2178050"/>
              <a:gd name="connsiteY12" fmla="*/ 0 h 946150"/>
              <a:gd name="connsiteX13" fmla="*/ 2178050 w 2178050"/>
              <a:gd name="connsiteY13" fmla="*/ 0 h 946150"/>
              <a:gd name="connsiteX14" fmla="*/ 2178050 w 2178050"/>
              <a:gd name="connsiteY14" fmla="*/ 946150 h 946150"/>
              <a:gd name="connsiteX15" fmla="*/ 197485 w 2178050"/>
              <a:gd name="connsiteY15" fmla="*/ 946150 h 946150"/>
              <a:gd name="connsiteX16" fmla="*/ 197485 w 2178050"/>
              <a:gd name="connsiteY16" fmla="*/ 694531 h 946150"/>
              <a:gd name="connsiteX17" fmla="*/ 125940 w 2178050"/>
              <a:gd name="connsiteY17" fmla="*/ 694531 h 946150"/>
              <a:gd name="connsiteX18" fmla="*/ 0 w 2178050"/>
              <a:gd name="connsiteY18" fmla="*/ 568591 h 946150"/>
              <a:gd name="connsiteX19" fmla="*/ 0 w 2178050"/>
              <a:gd name="connsiteY19" fmla="*/ 384703 h 946150"/>
              <a:gd name="connsiteX20" fmla="*/ 125940 w 2178050"/>
              <a:gd name="connsiteY20" fmla="*/ 258763 h 946150"/>
              <a:gd name="connsiteX21" fmla="*/ 197485 w 2178050"/>
              <a:gd name="connsiteY21" fmla="*/ 258763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78050" h="946150">
                <a:moveTo>
                  <a:pt x="124619" y="384969"/>
                </a:moveTo>
                <a:lnTo>
                  <a:pt x="124619" y="568325"/>
                </a:lnTo>
                <a:lnTo>
                  <a:pt x="197485" y="568325"/>
                </a:lnTo>
                <a:lnTo>
                  <a:pt x="197485" y="384969"/>
                </a:lnTo>
                <a:close/>
                <a:moveTo>
                  <a:pt x="1174750" y="118268"/>
                </a:moveTo>
                <a:lnTo>
                  <a:pt x="1174750" y="118269"/>
                </a:lnTo>
                <a:lnTo>
                  <a:pt x="317499" y="118269"/>
                </a:lnTo>
                <a:lnTo>
                  <a:pt x="317499" y="827881"/>
                </a:lnTo>
                <a:lnTo>
                  <a:pt x="1174750" y="827881"/>
                </a:lnTo>
                <a:lnTo>
                  <a:pt x="1174750" y="827882"/>
                </a:lnTo>
                <a:lnTo>
                  <a:pt x="1174751" y="827881"/>
                </a:lnTo>
                <a:lnTo>
                  <a:pt x="1662906" y="118268"/>
                </a:lnTo>
                <a:close/>
                <a:moveTo>
                  <a:pt x="197485" y="0"/>
                </a:moveTo>
                <a:lnTo>
                  <a:pt x="2178050" y="0"/>
                </a:lnTo>
                <a:lnTo>
                  <a:pt x="2178050" y="946150"/>
                </a:lnTo>
                <a:lnTo>
                  <a:pt x="197485" y="946150"/>
                </a:lnTo>
                <a:lnTo>
                  <a:pt x="197485" y="694531"/>
                </a:lnTo>
                <a:lnTo>
                  <a:pt x="125940" y="694531"/>
                </a:lnTo>
                <a:cubicBezTo>
                  <a:pt x="56385" y="694531"/>
                  <a:pt x="0" y="638146"/>
                  <a:pt x="0" y="568591"/>
                </a:cubicBezTo>
                <a:lnTo>
                  <a:pt x="0" y="384703"/>
                </a:lnTo>
                <a:cubicBezTo>
                  <a:pt x="0" y="315148"/>
                  <a:pt x="56385" y="258763"/>
                  <a:pt x="125940" y="258763"/>
                </a:cubicBezTo>
                <a:lnTo>
                  <a:pt x="197485" y="258763"/>
                </a:lnTo>
                <a:close/>
              </a:path>
            </a:pathLst>
          </a:custGeom>
          <a:solidFill>
            <a:srgbClr val="FCBA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KSO_Shape"/>
          <p:cNvSpPr/>
          <p:nvPr/>
        </p:nvSpPr>
        <p:spPr>
          <a:xfrm>
            <a:off x="5916491" y="2943031"/>
            <a:ext cx="469506" cy="469506"/>
          </a:xfrm>
          <a:prstGeom prst="donut">
            <a:avLst/>
          </a:prstGeom>
          <a:solidFill>
            <a:srgbClr val="FFFF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37" name="文本框 36"/>
          <p:cNvSpPr txBox="1"/>
          <p:nvPr/>
        </p:nvSpPr>
        <p:spPr>
          <a:xfrm>
            <a:off x="1795750" y="2575036"/>
            <a:ext cx="4120279" cy="922020"/>
          </a:xfrm>
          <a:prstGeom prst="rect">
            <a:avLst/>
          </a:prstGeom>
          <a:noFill/>
        </p:spPr>
        <p:txBody>
          <a:bodyPr wrap="square" rtlCol="0">
            <a:spAutoFit/>
          </a:bodyPr>
          <a:lstStyle/>
          <a:p>
            <a:pPr algn="r"/>
            <a:r>
              <a:rPr lang="en-US" altLang="zh-CN" b="1" dirty="0">
                <a:solidFill>
                  <a:srgbClr val="FFFFD2"/>
                </a:solidFill>
              </a:rPr>
              <a:t>The data source is from </a:t>
            </a:r>
            <a:r>
              <a:rPr lang="en-US" altLang="zh-CN" b="1" dirty="0">
                <a:solidFill>
                  <a:srgbClr val="FFFFD2"/>
                </a:solidFill>
                <a:hlinkClick r:id="rId1" action="ppaction://hlinkfile"/>
              </a:rPr>
              <a:t>kaggle: https://www.kaggle.com/szamil/who-suicide-statistics   </a:t>
            </a:r>
            <a:endParaRPr lang="en-US" altLang="zh-CN" b="1" dirty="0">
              <a:solidFill>
                <a:srgbClr val="FFFFD2"/>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2306955"/>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1. CHANGE OVER TIME</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CHANGE OVER TIME</a:t>
            </a:r>
            <a:endParaRPr lang="zh-CN" altLang="en-US" sz="5400" dirty="0">
              <a:solidFill>
                <a:srgbClr val="FFFFD2"/>
              </a:solidFill>
              <a:latin typeface="Berlin Sans FB Demi" panose="020E0802020502020306" pitchFamily="34" charset="0"/>
            </a:endParaRPr>
          </a:p>
        </p:txBody>
      </p:sp>
      <p:sp>
        <p:nvSpPr>
          <p:cNvPr id="33" name="文本框 32"/>
          <p:cNvSpPr txBox="1"/>
          <p:nvPr/>
        </p:nvSpPr>
        <p:spPr>
          <a:xfrm>
            <a:off x="62230" y="1678940"/>
            <a:ext cx="3559175" cy="4523105"/>
          </a:xfrm>
          <a:prstGeom prst="rect">
            <a:avLst/>
          </a:prstGeom>
          <a:noFill/>
        </p:spPr>
        <p:txBody>
          <a:bodyPr wrap="square" rtlCol="0">
            <a:spAutoFit/>
          </a:bodyPr>
          <a:lstStyle/>
          <a:p>
            <a:r>
              <a:rPr lang="en-US" altLang="zh-CN" b="1" dirty="0">
                <a:solidFill>
                  <a:srgbClr val="FFFFD2"/>
                </a:solidFill>
              </a:rPr>
              <a:t>Question: How does the global number of suicides change from year to year?</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Answer: Using </a:t>
            </a:r>
            <a:r>
              <a:rPr lang="en-US" altLang="zh-CN" b="1" dirty="0">
                <a:solidFill>
                  <a:srgbClr val="FFFFD2"/>
                </a:solidFill>
                <a:sym typeface="+mn-ea"/>
              </a:rPr>
              <a:t>who-suicide-statistics </a:t>
            </a:r>
            <a:r>
              <a:rPr lang="en-US" altLang="zh-CN" b="1" dirty="0">
                <a:solidFill>
                  <a:srgbClr val="FFFFD2"/>
                </a:solidFill>
              </a:rPr>
              <a:t>data, we could tell a change over time data from 1979 to the begining of 2016 by looking at the total suicide numbers in the world, the number is high and still climbing over time. There is no downward trend from the data.</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New question: What about individual countries </a:t>
            </a:r>
            <a:endParaRPr lang="en-US" altLang="zh-CN" b="1" dirty="0">
              <a:solidFill>
                <a:srgbClr val="FFFFD2"/>
              </a:solidFill>
            </a:endParaRPr>
          </a:p>
        </p:txBody>
      </p:sp>
      <p:pic>
        <p:nvPicPr>
          <p:cNvPr id="4" name="图片 3"/>
          <p:cNvPicPr>
            <a:picLocks noChangeAspect="1"/>
          </p:cNvPicPr>
          <p:nvPr/>
        </p:nvPicPr>
        <p:blipFill>
          <a:blip r:embed="rId1"/>
          <a:stretch>
            <a:fillRect/>
          </a:stretch>
        </p:blipFill>
        <p:spPr>
          <a:xfrm>
            <a:off x="3731260" y="922020"/>
            <a:ext cx="8229600" cy="4404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2306955"/>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2. DRILLING DOWN</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DRILLING DOWN</a:t>
            </a:r>
            <a:endParaRPr lang="en-US" altLang="zh-CN" sz="5400" dirty="0">
              <a:solidFill>
                <a:srgbClr val="FFFFD2"/>
              </a:solidFill>
              <a:latin typeface="Berlin Sans FB Demi" panose="020E0802020502020306" pitchFamily="34" charset="0"/>
              <a:sym typeface="+mn-ea"/>
            </a:endParaRPr>
          </a:p>
        </p:txBody>
      </p:sp>
      <p:sp>
        <p:nvSpPr>
          <p:cNvPr id="33" name="文本框 32"/>
          <p:cNvSpPr txBox="1"/>
          <p:nvPr/>
        </p:nvSpPr>
        <p:spPr>
          <a:xfrm>
            <a:off x="587375" y="1167130"/>
            <a:ext cx="2922270" cy="5354320"/>
          </a:xfrm>
          <a:prstGeom prst="rect">
            <a:avLst/>
          </a:prstGeom>
          <a:noFill/>
        </p:spPr>
        <p:txBody>
          <a:bodyPr wrap="square" rtlCol="0">
            <a:spAutoFit/>
          </a:bodyPr>
          <a:lstStyle/>
          <a:p>
            <a:r>
              <a:rPr lang="en-US" altLang="zh-CN" b="1" dirty="0">
                <a:solidFill>
                  <a:srgbClr val="FFFFD2"/>
                </a:solidFill>
                <a:sym typeface="+mn-ea"/>
              </a:rPr>
              <a:t>Question: How does the number of suicides in the USA change from year to year?</a:t>
            </a:r>
            <a:endParaRPr lang="en-US" altLang="zh-CN" b="1" dirty="0">
              <a:solidFill>
                <a:srgbClr val="FFFFD2"/>
              </a:solidFill>
              <a:sym typeface="+mn-ea"/>
            </a:endParaRPr>
          </a:p>
          <a:p>
            <a:r>
              <a:rPr lang="en-US" altLang="zh-CN" b="1" dirty="0">
                <a:solidFill>
                  <a:srgbClr val="FFFFD2"/>
                </a:solidFill>
              </a:rPr>
              <a:t> </a:t>
            </a:r>
            <a:endParaRPr lang="en-US" altLang="zh-CN" b="1" dirty="0">
              <a:solidFill>
                <a:srgbClr val="FFFFD2"/>
              </a:solidFill>
            </a:endParaRPr>
          </a:p>
          <a:p>
            <a:r>
              <a:rPr lang="en-US" altLang="zh-CN" b="1" dirty="0">
                <a:solidFill>
                  <a:srgbClr val="FFFFD2"/>
                </a:solidFill>
              </a:rPr>
              <a:t>Drilling down into the data, we can look at how the number of suicide from 1985 to 2015 differs between groups. (For example, country of the USA) </a:t>
            </a:r>
            <a:r>
              <a:rPr lang="en-US" altLang="zh-CN" b="1" dirty="0">
                <a:solidFill>
                  <a:srgbClr val="FFFFD2"/>
                </a:solidFill>
                <a:sym typeface="+mn-ea"/>
              </a:rPr>
              <a:t>the number is high and still climbing over time year by year.</a:t>
            </a:r>
            <a:endParaRPr lang="en-US" altLang="zh-CN" b="1" dirty="0">
              <a:solidFill>
                <a:srgbClr val="FFFFD2"/>
              </a:solidFill>
              <a:sym typeface="+mn-ea"/>
            </a:endParaRPr>
          </a:p>
          <a:p>
            <a:endParaRPr lang="en-US" altLang="zh-CN" b="1" dirty="0">
              <a:solidFill>
                <a:srgbClr val="FFFFD2"/>
              </a:solidFill>
            </a:endParaRPr>
          </a:p>
          <a:p>
            <a:r>
              <a:rPr lang="en-US" altLang="zh-CN" b="1" dirty="0">
                <a:solidFill>
                  <a:srgbClr val="FFFFD2"/>
                </a:solidFill>
              </a:rPr>
              <a:t>New question: Is the number of Suicides in the United States high or low globally?</a:t>
            </a:r>
            <a:endParaRPr lang="en-US" altLang="zh-CN" b="1" dirty="0">
              <a:solidFill>
                <a:srgbClr val="FFFFD2"/>
              </a:solidFill>
            </a:endParaRPr>
          </a:p>
        </p:txBody>
      </p:sp>
      <p:pic>
        <p:nvPicPr>
          <p:cNvPr id="4" name="图片 3"/>
          <p:cNvPicPr>
            <a:picLocks noChangeAspect="1"/>
          </p:cNvPicPr>
          <p:nvPr/>
        </p:nvPicPr>
        <p:blipFill>
          <a:blip r:embed="rId1"/>
          <a:stretch>
            <a:fillRect/>
          </a:stretch>
        </p:blipFill>
        <p:spPr>
          <a:xfrm>
            <a:off x="3792855" y="1021715"/>
            <a:ext cx="8191500" cy="4411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701" y="2727531"/>
            <a:ext cx="6358597" cy="2306955"/>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3. ZOOMING OUT</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cxnSp>
        <p:nvCxnSpPr>
          <p:cNvPr id="3" name="直接连接符 2"/>
          <p:cNvCxnSpPr>
            <a:stCxn id="11" idx="0"/>
          </p:cNvCxnSpPr>
          <p:nvPr/>
        </p:nvCxnSpPr>
        <p:spPr>
          <a:xfrm>
            <a:off x="6384290" y="0"/>
            <a:ext cx="0" cy="6858000"/>
          </a:xfrm>
          <a:prstGeom prst="line">
            <a:avLst/>
          </a:prstGeom>
          <a:ln w="22225">
            <a:solidFill>
              <a:srgbClr val="AA96DA"/>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7780" y="0"/>
            <a:ext cx="10193020" cy="922020"/>
          </a:xfrm>
          <a:prstGeom prst="rect">
            <a:avLst/>
          </a:prstGeom>
          <a:noFill/>
        </p:spPr>
        <p:txBody>
          <a:bodyPr wrap="square" rtlCol="0">
            <a:spAutoFit/>
          </a:bodyPr>
          <a:lstStyle/>
          <a:p>
            <a:pPr algn="ctr"/>
            <a:r>
              <a:rPr lang="en-US" altLang="zh-CN" sz="5400" dirty="0">
                <a:solidFill>
                  <a:srgbClr val="FFFFD2"/>
                </a:solidFill>
                <a:latin typeface="Berlin Sans FB Demi" panose="020E0802020502020306" pitchFamily="34" charset="0"/>
                <a:sym typeface="+mn-ea"/>
              </a:rPr>
              <a:t>ZOOMING OUT</a:t>
            </a:r>
            <a:endParaRPr lang="en-US" altLang="zh-CN" sz="5400" dirty="0">
              <a:solidFill>
                <a:srgbClr val="FFFFD2"/>
              </a:solidFill>
              <a:latin typeface="Berlin Sans FB Demi" panose="020E0802020502020306" pitchFamily="34" charset="0"/>
              <a:sym typeface="+mn-ea"/>
            </a:endParaRPr>
          </a:p>
        </p:txBody>
      </p:sp>
      <p:sp>
        <p:nvSpPr>
          <p:cNvPr id="33" name="文本框 32"/>
          <p:cNvSpPr txBox="1"/>
          <p:nvPr/>
        </p:nvSpPr>
        <p:spPr>
          <a:xfrm>
            <a:off x="875998" y="1324979"/>
            <a:ext cx="4120279" cy="4523105"/>
          </a:xfrm>
          <a:prstGeom prst="rect">
            <a:avLst/>
          </a:prstGeom>
          <a:noFill/>
        </p:spPr>
        <p:txBody>
          <a:bodyPr wrap="square" rtlCol="0">
            <a:spAutoFit/>
          </a:bodyPr>
          <a:lstStyle/>
          <a:p>
            <a:r>
              <a:rPr lang="en-US" altLang="zh-CN" b="1" dirty="0">
                <a:solidFill>
                  <a:srgbClr val="FFFFD2"/>
                </a:solidFill>
                <a:sym typeface="+mn-ea"/>
              </a:rPr>
              <a:t>Question: </a:t>
            </a:r>
            <a:r>
              <a:rPr lang="en-US" altLang="zh-CN" b="1" dirty="0">
                <a:solidFill>
                  <a:srgbClr val="FFFFD2"/>
                </a:solidFill>
                <a:sym typeface="+mn-ea"/>
              </a:rPr>
              <a:t>Is the number of Suicides in the United States high or low globally?</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We can apply this data story technique to our data to learn whether the suicide number in the US is better or worse than average . By using data from other countries to zoom out, we can show the data in a wider context. The USA suicide number is moderate in the world. We can tell the Russia is highest in the world.</a:t>
            </a:r>
            <a:endParaRPr lang="en-US" altLang="zh-CN" b="1" dirty="0">
              <a:solidFill>
                <a:srgbClr val="FFFFD2"/>
              </a:solidFill>
            </a:endParaRPr>
          </a:p>
          <a:p>
            <a:endParaRPr lang="en-US" altLang="zh-CN" b="1" dirty="0">
              <a:solidFill>
                <a:srgbClr val="FFFFD2"/>
              </a:solidFill>
            </a:endParaRPr>
          </a:p>
          <a:p>
            <a:r>
              <a:rPr lang="en-US" altLang="zh-CN" b="1" dirty="0">
                <a:solidFill>
                  <a:srgbClr val="FFFFD2"/>
                </a:solidFill>
              </a:rPr>
              <a:t>New question: What other attributes are associated with suicide rates?</a:t>
            </a:r>
            <a:endParaRPr lang="en-US" altLang="zh-CN" b="1" dirty="0">
              <a:solidFill>
                <a:srgbClr val="FFFFD2"/>
              </a:solidFill>
            </a:endParaRPr>
          </a:p>
        </p:txBody>
      </p:sp>
      <p:pic>
        <p:nvPicPr>
          <p:cNvPr id="2" name="图片 1"/>
          <p:cNvPicPr>
            <a:picLocks noChangeAspect="1"/>
          </p:cNvPicPr>
          <p:nvPr/>
        </p:nvPicPr>
        <p:blipFill>
          <a:blip r:embed="rId1"/>
          <a:stretch>
            <a:fillRect/>
          </a:stretch>
        </p:blipFill>
        <p:spPr>
          <a:xfrm>
            <a:off x="5316855" y="1417320"/>
            <a:ext cx="6416040" cy="402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8EA"/>
        </a:solidFill>
        <a:effectLst/>
      </p:bgPr>
    </p:bg>
    <p:spTree>
      <p:nvGrpSpPr>
        <p:cNvPr id="1" name=""/>
        <p:cNvGrpSpPr/>
        <p:nvPr/>
      </p:nvGrpSpPr>
      <p:grpSpPr>
        <a:xfrm>
          <a:off x="0" y="0"/>
          <a:ext cx="0" cy="0"/>
          <a:chOff x="0" y="0"/>
          <a:chExt cx="0" cy="0"/>
        </a:xfrm>
      </p:grpSpPr>
      <p:sp>
        <p:nvSpPr>
          <p:cNvPr id="10" name="KSO_Shape"/>
          <p:cNvSpPr/>
          <p:nvPr/>
        </p:nvSpPr>
        <p:spPr>
          <a:xfrm>
            <a:off x="4695092" y="1808737"/>
            <a:ext cx="3760764" cy="3240526"/>
          </a:xfrm>
          <a:custGeom>
            <a:avLst/>
            <a:gdLst>
              <a:gd name="connsiteX0" fmla="*/ 758698 w 1517396"/>
              <a:gd name="connsiteY0" fmla="*/ 189989 h 1308100"/>
              <a:gd name="connsiteX1" fmla="*/ 170672 w 1517396"/>
              <a:gd name="connsiteY1" fmla="*/ 1203827 h 1308100"/>
              <a:gd name="connsiteX2" fmla="*/ 1346724 w 1517396"/>
              <a:gd name="connsiteY2" fmla="*/ 1203827 h 1308100"/>
              <a:gd name="connsiteX3" fmla="*/ 758698 w 1517396"/>
              <a:gd name="connsiteY3" fmla="*/ 0 h 1308100"/>
              <a:gd name="connsiteX4" fmla="*/ 1517396 w 1517396"/>
              <a:gd name="connsiteY4" fmla="*/ 1308100 h 1308100"/>
              <a:gd name="connsiteX5" fmla="*/ 0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758698" y="189989"/>
                </a:moveTo>
                <a:lnTo>
                  <a:pt x="170672" y="1203827"/>
                </a:lnTo>
                <a:lnTo>
                  <a:pt x="1346724" y="1203827"/>
                </a:lnTo>
                <a:close/>
                <a:moveTo>
                  <a:pt x="758698" y="0"/>
                </a:moveTo>
                <a:lnTo>
                  <a:pt x="1517396" y="1308100"/>
                </a:lnTo>
                <a:lnTo>
                  <a:pt x="0" y="1308100"/>
                </a:lnTo>
                <a:close/>
              </a:path>
            </a:pathLst>
          </a:custGeom>
          <a:solidFill>
            <a:srgbClr val="AA96DA">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KSO_Shape"/>
          <p:cNvSpPr/>
          <p:nvPr/>
        </p:nvSpPr>
        <p:spPr>
          <a:xfrm>
            <a:off x="3365108" y="2011347"/>
            <a:ext cx="3760764" cy="3240526"/>
          </a:xfrm>
          <a:custGeom>
            <a:avLst/>
            <a:gdLst>
              <a:gd name="connsiteX0" fmla="*/ 170672 w 1517396"/>
              <a:gd name="connsiteY0" fmla="*/ 104273 h 1308100"/>
              <a:gd name="connsiteX1" fmla="*/ 758698 w 1517396"/>
              <a:gd name="connsiteY1" fmla="*/ 1118111 h 1308100"/>
              <a:gd name="connsiteX2" fmla="*/ 1346724 w 1517396"/>
              <a:gd name="connsiteY2" fmla="*/ 104273 h 1308100"/>
              <a:gd name="connsiteX3" fmla="*/ 0 w 1517396"/>
              <a:gd name="connsiteY3" fmla="*/ 0 h 1308100"/>
              <a:gd name="connsiteX4" fmla="*/ 1517396 w 1517396"/>
              <a:gd name="connsiteY4" fmla="*/ 0 h 1308100"/>
              <a:gd name="connsiteX5" fmla="*/ 758698 w 1517396"/>
              <a:gd name="connsiteY5" fmla="*/ 1308100 h 130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7396" h="1308100">
                <a:moveTo>
                  <a:pt x="170672" y="104273"/>
                </a:moveTo>
                <a:lnTo>
                  <a:pt x="758698" y="1118111"/>
                </a:lnTo>
                <a:lnTo>
                  <a:pt x="1346724" y="104273"/>
                </a:lnTo>
                <a:close/>
                <a:moveTo>
                  <a:pt x="0" y="0"/>
                </a:moveTo>
                <a:lnTo>
                  <a:pt x="1517396" y="0"/>
                </a:lnTo>
                <a:lnTo>
                  <a:pt x="758698" y="1308100"/>
                </a:lnTo>
                <a:close/>
              </a:path>
            </a:pathLst>
          </a:custGeom>
          <a:solidFill>
            <a:srgbClr val="FCBAD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2916555" y="2727325"/>
            <a:ext cx="7310120" cy="1198880"/>
          </a:xfrm>
          <a:prstGeom prst="rect">
            <a:avLst/>
          </a:prstGeom>
          <a:noFill/>
        </p:spPr>
        <p:txBody>
          <a:bodyPr wrap="square" rtlCol="0">
            <a:spAutoFit/>
          </a:bodyPr>
          <a:lstStyle/>
          <a:p>
            <a:pPr algn="ctr"/>
            <a:r>
              <a:rPr lang="en-US" altLang="zh-CN" sz="7200" dirty="0">
                <a:solidFill>
                  <a:srgbClr val="FFFFD2"/>
                </a:solidFill>
                <a:latin typeface="Berlin Sans FB Demi" panose="020E0802020502020306" pitchFamily="34" charset="0"/>
              </a:rPr>
              <a:t>4. CONTRAST</a:t>
            </a:r>
            <a:endParaRPr lang="en-US" altLang="zh-CN" sz="7200" dirty="0">
              <a:solidFill>
                <a:srgbClr val="FFFFD2"/>
              </a:solidFill>
              <a:latin typeface="Berlin Sans FB Demi" panose="020E0802020502020306"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5904,&quot;width&quot;:122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3211</Words>
  <Application>WPS 演示</Application>
  <PresentationFormat>宽屏</PresentationFormat>
  <Paragraphs>75</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17</vt:i4>
      </vt:variant>
    </vt:vector>
  </HeadingPairs>
  <TitlesOfParts>
    <vt:vector size="32" baseType="lpstr">
      <vt:lpstr>Arial</vt:lpstr>
      <vt:lpstr>SimSun</vt:lpstr>
      <vt:lpstr>Wingdings</vt:lpstr>
      <vt:lpstr>Berlin Sans FB Demi</vt:lpstr>
      <vt:lpstr>Segoe Print</vt:lpstr>
      <vt:lpstr>Constantia</vt:lpstr>
      <vt:lpstr>Aharoni</vt:lpstr>
      <vt:lpstr>Microsoft YaHei</vt:lpstr>
      <vt:lpstr>Calibri</vt:lpstr>
      <vt:lpstr>DengXian</vt:lpstr>
      <vt:lpstr>Arial Unicode MS</vt:lpstr>
      <vt:lpstr>DengXian Light</vt:lpstr>
      <vt:lpstr>Yu Gothic UI Semibold</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 小样小样</cp:lastModifiedBy>
  <cp:revision>25</cp:revision>
  <dcterms:created xsi:type="dcterms:W3CDTF">2019-05-29T18:55:00Z</dcterms:created>
  <dcterms:modified xsi:type="dcterms:W3CDTF">2020-11-15T18:54:52Z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