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3" r:id="rId4"/>
    <p:sldMasterId id="2147483656" r:id="rId5"/>
  </p:sldMasterIdLst>
  <p:notesMasterIdLst>
    <p:notesMasterId r:id="rId7"/>
  </p:notesMasterIdLst>
  <p:handoutMasterIdLst>
    <p:handoutMasterId r:id="rId23"/>
  </p:handoutMasterIdLst>
  <p:sldIdLst>
    <p:sldId id="712" r:id="rId6"/>
    <p:sldId id="723" r:id="rId8"/>
    <p:sldId id="782" r:id="rId9"/>
    <p:sldId id="784" r:id="rId10"/>
    <p:sldId id="783" r:id="rId11"/>
    <p:sldId id="785" r:id="rId12"/>
    <p:sldId id="786" r:id="rId13"/>
    <p:sldId id="787" r:id="rId14"/>
    <p:sldId id="788" r:id="rId15"/>
    <p:sldId id="791" r:id="rId16"/>
    <p:sldId id="789" r:id="rId17"/>
    <p:sldId id="792" r:id="rId18"/>
    <p:sldId id="793" r:id="rId19"/>
    <p:sldId id="794" r:id="rId20"/>
    <p:sldId id="795" r:id="rId21"/>
    <p:sldId id="796" r:id="rId22"/>
  </p:sldIdLst>
  <p:sldSz cx="12192000" cy="6858000"/>
  <p:notesSz cx="6858000" cy="9144000"/>
  <p:custDataLst>
    <p:tags r:id="rId28"/>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n"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C232"/>
    <a:srgbClr val="45B0DC"/>
    <a:srgbClr val="DBDBDB"/>
    <a:srgbClr val="63BB46"/>
    <a:srgbClr val="000000"/>
    <a:srgbClr val="2F3947"/>
    <a:srgbClr val="1E2631"/>
    <a:srgbClr val="222A35"/>
    <a:srgbClr val="444D59"/>
    <a:srgbClr val="2F3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2" autoAdjust="0"/>
    <p:restoredTop sz="94886" autoAdjust="0"/>
  </p:normalViewPr>
  <p:slideViewPr>
    <p:cSldViewPr>
      <p:cViewPr varScale="1">
        <p:scale>
          <a:sx n="62" d="100"/>
          <a:sy n="62" d="100"/>
        </p:scale>
        <p:origin x="1026" y="72"/>
      </p:cViewPr>
      <p:guideLst>
        <p:guide orient="horz" pos="2285"/>
        <p:guide orient="horz" pos="3208"/>
        <p:guide orient="horz" pos="926"/>
        <p:guide pos="3840"/>
        <p:guide pos="542"/>
        <p:guide pos="7106"/>
        <p:guide pos="7426"/>
        <p:guide pos="303"/>
        <p:guide pos="1965"/>
        <p:guide pos="5715"/>
        <p:guide pos="4384"/>
        <p:guide orient="horz" pos="3254"/>
        <p:guide orient="horz" pos="2162"/>
      </p:guideLst>
    </p:cSldViewPr>
  </p:slideViewPr>
  <p:notesTextViewPr>
    <p:cViewPr>
      <p:scale>
        <a:sx n="150" d="100"/>
        <a:sy n="150" d="100"/>
      </p:scale>
      <p:origin x="0" y="0"/>
    </p:cViewPr>
  </p:notesTextViewPr>
  <p:notesViewPr>
    <p:cSldViewPr>
      <p:cViewPr varScale="1">
        <p:scale>
          <a:sx n="86" d="100"/>
          <a:sy n="86" d="100"/>
        </p:scale>
        <p:origin x="2928" y="78"/>
      </p:cViewPr>
      <p:guideLst>
        <p:guide orient="horz" pos="2883"/>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2T14:42:46.327"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prstClr val="black"/>
                </a:solidFill>
              </a:rPr>
              <a:t>© Copyright Showeet.com</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howee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howeet.com/" TargetMode="Externa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hyperlink" Target="http://www.showeet.com/" TargetMode="External"/><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a:fillRect/>
          </a:stretch>
        </p:blipFill>
        <p:spPr>
          <a:xfrm>
            <a:off x="11096512" y="5774480"/>
            <a:ext cx="1095488" cy="108352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grpSp>
        <p:nvGrpSpPr>
          <p:cNvPr id="5" name="Group 4"/>
          <p:cNvGrpSpPr/>
          <p:nvPr userDrawn="1"/>
        </p:nvGrpSpPr>
        <p:grpSpPr>
          <a:xfrm>
            <a:off x="328169"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3" name="Sous-titre 2"/>
          <p:cNvSpPr>
            <a:spLocks noGrp="1"/>
          </p:cNvSpPr>
          <p:nvPr>
            <p:ph type="subTitle" idx="1" hasCustomPrompt="1"/>
          </p:nvPr>
        </p:nvSpPr>
        <p:spPr>
          <a:xfrm>
            <a:off x="3887756" y="620688"/>
            <a:ext cx="7694645" cy="288032"/>
          </a:xfrm>
        </p:spPr>
        <p:txBody>
          <a:bodyPr anchor="ctr">
            <a:noAutofit/>
          </a:bodyPr>
          <a:lstStyle>
            <a:lvl1pPr marL="0" indent="0" algn="r">
              <a:buNone/>
              <a:defRPr sz="1600" cap="small" baseline="0">
                <a:solidFill>
                  <a:srgbClr val="2F3A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3887756" y="3078"/>
            <a:ext cx="7694645" cy="617612"/>
          </a:xfrm>
          <a:prstGeom prst="rect">
            <a:avLst/>
          </a:prstGeom>
        </p:spPr>
        <p:txBody>
          <a:bodyPr vert="horz" lIns="91440" tIns="45720" rIns="91440" bIns="45720" rtlCol="0" anchor="ctr">
            <a:normAutofit/>
          </a:bodyPr>
          <a:lstStyle>
            <a:lvl1pPr>
              <a:defRPr>
                <a:solidFill>
                  <a:srgbClr val="2F3A46"/>
                </a:solidFill>
              </a:defRPr>
            </a:lvl1pPr>
          </a:lstStyle>
          <a:p>
            <a:r>
              <a:rPr lang="fr-FR" dirty="0" smtClean="0"/>
              <a:t>Modifiez le style du titre</a:t>
            </a:r>
            <a:endParaRPr lang="en-US"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a:fillRect/>
          </a:stretch>
        </p:blipFill>
        <p:spPr>
          <a:xfrm>
            <a:off x="11096512" y="5774480"/>
            <a:ext cx="1095488" cy="1083520"/>
          </a:xfrm>
          <a:prstGeom prst="rect">
            <a:avLst/>
          </a:prstGeom>
        </p:spPr>
      </p:pic>
      <p:pic>
        <p:nvPicPr>
          <p:cNvPr id="13" name="Picture 12"/>
          <p:cNvPicPr>
            <a:picLocks noChangeAspect="1"/>
          </p:cNvPicPr>
          <p:nvPr userDrawn="1"/>
        </p:nvPicPr>
        <p:blipFill>
          <a:blip r:embed="rId3"/>
          <a:stretch>
            <a:fillRect/>
          </a:stretch>
        </p:blipFill>
        <p:spPr>
          <a:xfrm>
            <a:off x="156796" y="100099"/>
            <a:ext cx="1627773" cy="451143"/>
          </a:xfrm>
          <a:prstGeom prst="rect">
            <a:avLst/>
          </a:prstGeom>
        </p:spPr>
      </p:pic>
      <p:sp>
        <p:nvSpPr>
          <p:cNvPr id="16"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2"/>
          </p:cNvPr>
          <p:cNvPicPr>
            <a:picLocks noChangeAspect="1"/>
          </p:cNvPicPr>
          <p:nvPr userDrawn="1"/>
        </p:nvPicPr>
        <p:blipFill>
          <a:blip r:embed="rId3"/>
          <a:stretch>
            <a:fillRect/>
          </a:stretch>
        </p:blipFill>
        <p:spPr>
          <a:xfrm>
            <a:off x="10200456" y="6214072"/>
            <a:ext cx="1627773" cy="451143"/>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grpSp>
        <p:nvGrpSpPr>
          <p:cNvPr id="5" name="Group 4"/>
          <p:cNvGrpSpPr/>
          <p:nvPr userDrawn="1"/>
        </p:nvGrpSpPr>
        <p:grpSpPr>
          <a:xfrm>
            <a:off x="328169"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a:fillRect/>
          </a:stretch>
        </p:blipFill>
        <p:spPr>
          <a:xfrm>
            <a:off x="11096512" y="5774480"/>
            <a:ext cx="1095488" cy="1083520"/>
          </a:xfrm>
          <a:prstGeom prst="rect">
            <a:avLst/>
          </a:prstGeom>
        </p:spPr>
      </p:pic>
      <p:sp>
        <p:nvSpPr>
          <p:cNvPr id="16"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fld>
            <a:endParaRPr lang="en-US" dirty="0"/>
          </a:p>
        </p:txBody>
      </p:sp>
      <p:sp>
        <p:nvSpPr>
          <p:cNvPr id="10" name="Sous-titre 2"/>
          <p:cNvSpPr>
            <a:spLocks noGrp="1"/>
          </p:cNvSpPr>
          <p:nvPr>
            <p:ph type="subTitle" idx="1" hasCustomPrompt="1"/>
          </p:nvPr>
        </p:nvSpPr>
        <p:spPr>
          <a:xfrm>
            <a:off x="623888" y="620688"/>
            <a:ext cx="7694645" cy="288032"/>
          </a:xfrm>
        </p:spPr>
        <p:txBody>
          <a:bodyPr anchor="ctr">
            <a:noAutofit/>
          </a:bodyPr>
          <a:lstStyle>
            <a:lvl1pPr marL="0" indent="0" algn="l">
              <a:buNone/>
              <a:defRPr sz="1600" cap="small" baseline="0">
                <a:solidFill>
                  <a:srgbClr val="2F3A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11" name="Espace réservé du titre 1"/>
          <p:cNvSpPr>
            <a:spLocks noGrp="1"/>
          </p:cNvSpPr>
          <p:nvPr>
            <p:ph type="title"/>
          </p:nvPr>
        </p:nvSpPr>
        <p:spPr>
          <a:xfrm>
            <a:off x="623888" y="3078"/>
            <a:ext cx="7694645" cy="617612"/>
          </a:xfrm>
          <a:prstGeom prst="rect">
            <a:avLst/>
          </a:prstGeom>
        </p:spPr>
        <p:txBody>
          <a:bodyPr vert="horz" lIns="91440" tIns="45720" rIns="91440" bIns="45720" rtlCol="0" anchor="ctr">
            <a:normAutofit/>
          </a:bodyPr>
          <a:lstStyle>
            <a:lvl1pPr algn="l">
              <a:defRPr>
                <a:solidFill>
                  <a:srgbClr val="2F3A46"/>
                </a:solidFill>
              </a:defRPr>
            </a:lvl1pPr>
          </a:lstStyle>
          <a:p>
            <a:r>
              <a:rPr lang="fr-FR" dirty="0" smtClean="0"/>
              <a:t>Modifiez le style du titre</a:t>
            </a:r>
            <a:endParaRPr lang="en-US" dirty="0"/>
          </a:p>
        </p:txBody>
      </p:sp>
      <p:pic>
        <p:nvPicPr>
          <p:cNvPr id="12" name="Picture 11"/>
          <p:cNvPicPr>
            <a:picLocks noChangeAspect="1"/>
          </p:cNvPicPr>
          <p:nvPr userDrawn="1"/>
        </p:nvPicPr>
        <p:blipFill>
          <a:blip r:embed="rId3"/>
          <a:stretch>
            <a:fillRect/>
          </a:stretch>
        </p:blipFill>
        <p:spPr>
          <a:xfrm>
            <a:off x="10344472" y="100099"/>
            <a:ext cx="1627773" cy="451143"/>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9376" y="228855"/>
            <a:ext cx="11233248" cy="954108"/>
          </a:xfrm>
        </p:spPr>
        <p:txBody>
          <a:bodyPr wrap="square" anchor="b">
            <a:spAutoFit/>
          </a:bodyPr>
          <a:lstStyle>
            <a:lvl1pPr algn="ctr">
              <a:defRPr sz="6000">
                <a:solidFill>
                  <a:schemeClr val="bg1"/>
                </a:solidFill>
              </a:defRPr>
            </a:lvl1pPr>
          </a:lstStyle>
          <a:p>
            <a:r>
              <a:rPr lang="en-US" dirty="0" smtClean="0"/>
              <a:t>Click to edit Master title style</a:t>
            </a:r>
            <a:endParaRPr lang="en-US" dirty="0"/>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8994" y="1426467"/>
            <a:ext cx="6338473" cy="5238748"/>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489943" y="1700811"/>
            <a:ext cx="5616575" cy="3168055"/>
          </a:xfrm>
        </p:spPr>
        <p:txBody>
          <a:bodyPr/>
          <a:lstStyle>
            <a:lvl1pPr>
              <a:defRPr>
                <a:solidFill>
                  <a:schemeClr val="bg1"/>
                </a:solidFill>
              </a:defRPr>
            </a:lvl1pPr>
          </a:lstStyle>
          <a:p>
            <a:endParaRPr lang="en-US"/>
          </a:p>
        </p:txBody>
      </p:sp>
      <p:sp>
        <p:nvSpPr>
          <p:cNvPr id="14" name="Freeform 13"/>
          <p:cNvSpPr/>
          <p:nvPr userDrawn="1"/>
        </p:nvSpPr>
        <p:spPr>
          <a:xfrm>
            <a:off x="5087888" y="1426467"/>
            <a:ext cx="2379576" cy="3789040"/>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35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hyperlink" Target="https://twitter.com/showeet" TargetMode="External"/><Relationship Id="rId8" Type="http://schemas.openxmlformats.org/officeDocument/2006/relationships/image" Target="../media/image5.png"/><Relationship Id="rId7" Type="http://schemas.openxmlformats.org/officeDocument/2006/relationships/hyperlink" Target="http://pinterest.com/showeet" TargetMode="External"/><Relationship Id="rId6" Type="http://schemas.openxmlformats.org/officeDocument/2006/relationships/image" Target="../media/image4.png"/><Relationship Id="rId5" Type="http://schemas.openxmlformats.org/officeDocument/2006/relationships/hyperlink" Target="http://feeds.feedburner.com/showeet" TargetMode="Externa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www.facebook.com/pages/Neetwork/240707325947259" TargetMode="External"/><Relationship Id="rId14" Type="http://schemas.openxmlformats.org/officeDocument/2006/relationships/theme" Target="../theme/theme1.xml"/><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hyperlink" Target="http://linhpham.me/" TargetMode="External"/><Relationship Id="rId10" Type="http://schemas.openxmlformats.org/officeDocument/2006/relationships/image" Target="../media/image6.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5087888"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p:cNvSpPr/>
          <p:nvPr userDrawn="1"/>
        </p:nvSpPr>
        <p:spPr>
          <a:xfrm>
            <a:off x="5868144" y="821050"/>
            <a:ext cx="5772472" cy="3170099"/>
          </a:xfrm>
          <a:prstGeom prst="rect">
            <a:avLst/>
          </a:prstGeom>
        </p:spPr>
        <p:txBody>
          <a:bodyPr wrap="square">
            <a:spAutoFit/>
          </a:bodyPr>
          <a:lstStyle/>
          <a:p>
            <a:pPr lvl="0"/>
            <a:r>
              <a:rPr lang="en-US" sz="4000" dirty="0">
                <a:solidFill>
                  <a:srgbClr val="909DB3"/>
                </a:solidFill>
                <a:latin typeface="Calibri Light" panose="020F0302020204030204" pitchFamily="34" charset="0"/>
              </a:rPr>
              <a:t>Free creative </a:t>
            </a:r>
            <a:r>
              <a:rPr lang="en-US" sz="4000">
                <a:solidFill>
                  <a:srgbClr val="909DB3"/>
                </a:solidFill>
                <a:latin typeface="Calibri Light" panose="020F0302020204030204" pitchFamily="34" charset="0"/>
              </a:rPr>
              <a:t>PowerPoint </a:t>
            </a:r>
            <a:r>
              <a:rPr lang="en-US" sz="4000" smtClean="0">
                <a:solidFill>
                  <a:srgbClr val="909DB3"/>
                </a:solidFill>
                <a:latin typeface="Calibri Light" panose="020F0302020204030204" pitchFamily="34" charset="0"/>
              </a:rPr>
              <a:t>templates</a:t>
            </a:r>
            <a:r>
              <a:rPr lang="en-US" sz="4000" dirty="0">
                <a:solidFill>
                  <a:srgbClr val="909DB3"/>
                </a:solidFill>
                <a:latin typeface="Calibri Light" panose="020F0302020204030204" pitchFamily="34" charset="0"/>
              </a:rPr>
              <a:t>, charts, diagrams and maps for your outstanding presentations</a:t>
            </a:r>
            <a:endParaRPr lang="en-US" sz="4000" dirty="0">
              <a:solidFill>
                <a:srgbClr val="909DB3"/>
              </a:solidFill>
              <a:latin typeface="Calibri Light" panose="020F0302020204030204" pitchFamily="34" charset="0"/>
            </a:endParaRPr>
          </a:p>
        </p:txBody>
      </p:sp>
      <p:grpSp>
        <p:nvGrpSpPr>
          <p:cNvPr id="6" name="Group 5"/>
          <p:cNvGrpSpPr/>
          <p:nvPr userDrawn="1"/>
        </p:nvGrpSpPr>
        <p:grpSpPr>
          <a:xfrm>
            <a:off x="326747" y="2952729"/>
            <a:ext cx="475488" cy="3067687"/>
            <a:chOff x="4820005" y="2954735"/>
            <a:chExt cx="475488" cy="3067687"/>
          </a:xfrm>
        </p:grpSpPr>
        <p:pic>
          <p:nvPicPr>
            <p:cNvPr id="7" name="Picture 6">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9" name="Picture 8">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0" name="Picture 9">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1" name="Picture 10">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12" name="Picture 11">
            <a:hlinkClick r:id="rId11"/>
          </p:cNvPr>
          <p:cNvPicPr>
            <a:picLocks noChangeAspect="1"/>
          </p:cNvPicPr>
          <p:nvPr userDrawn="1"/>
        </p:nvPicPr>
        <p:blipFill>
          <a:blip r:embed="rId12"/>
          <a:stretch>
            <a:fillRect/>
          </a:stretch>
        </p:blipFill>
        <p:spPr>
          <a:xfrm>
            <a:off x="0" y="6898040"/>
            <a:ext cx="2493480" cy="262151"/>
          </a:xfrm>
          <a:prstGeom prst="rect">
            <a:avLst/>
          </a:prstGeom>
        </p:spPr>
      </p:pic>
      <p:sp>
        <p:nvSpPr>
          <p:cNvPr id="13" name="TextBox 12"/>
          <p:cNvSpPr txBox="1"/>
          <p:nvPr userDrawn="1"/>
        </p:nvSpPr>
        <p:spPr>
          <a:xfrm>
            <a:off x="907582" y="3034146"/>
            <a:ext cx="1720407" cy="307777"/>
          </a:xfrm>
          <a:prstGeom prst="rect">
            <a:avLst/>
          </a:prstGeom>
          <a:noFill/>
        </p:spPr>
        <p:txBody>
          <a:bodyPr wrap="none" rtlCol="0" anchor="ctr">
            <a:spAutoFit/>
          </a:bodyPr>
          <a:lstStyle/>
          <a:p>
            <a:r>
              <a:rPr lang="en-US" sz="1400" dirty="0" smtClean="0">
                <a:solidFill>
                  <a:schemeClr val="bg1">
                    <a:lumMod val="85000"/>
                  </a:schemeClr>
                </a:solidFill>
              </a:rPr>
              <a:t>showeet@ymail.com</a:t>
            </a:r>
            <a:endParaRPr lang="en-US" sz="1400" dirty="0">
              <a:solidFill>
                <a:schemeClr val="bg1">
                  <a:lumMod val="85000"/>
                </a:schemeClr>
              </a:solidFill>
            </a:endParaRPr>
          </a:p>
        </p:txBody>
      </p:sp>
      <p:pic>
        <p:nvPicPr>
          <p:cNvPr id="16" name="Picture 15"/>
          <p:cNvPicPr>
            <a:picLocks noChangeAspect="1"/>
          </p:cNvPicPr>
          <p:nvPr userDrawn="1"/>
        </p:nvPicPr>
        <p:blipFill>
          <a:blip r:embed="rId13"/>
          <a:stretch>
            <a:fillRect/>
          </a:stretch>
        </p:blipFill>
        <p:spPr>
          <a:xfrm>
            <a:off x="118884" y="102906"/>
            <a:ext cx="2914141" cy="8047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887756" y="3078"/>
            <a:ext cx="7694645"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endParaRPr lang="en-US" sz="12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iming>
    <p:tnLst>
      <p:par>
        <p:cTn id="1" dur="indefinite" restart="never" nodeType="tmRoot"/>
      </p:par>
    </p:tnLst>
  </p:timing>
  <p:hf hdr="0" ftr="0" dt="0"/>
  <p:txStyles>
    <p:titleStyle>
      <a:lvl1pPr algn="r" defTabSz="914400"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887756" y="3078"/>
            <a:ext cx="7694645"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en-US"/>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endParaRPr lang="en-US" sz="12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hf hdr="0" ftr="0" dt="0"/>
  <p:txStyles>
    <p:titleStyle>
      <a:lvl1pPr algn="r" defTabSz="914400"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327C5-B821-4FE9-A59A-A60D9EB59A9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60943"/>
            <a:ext cx="12192000" cy="922020"/>
          </a:xfrm>
          <a:prstGeom prst="rect">
            <a:avLst/>
          </a:prstGeo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Selling In Alteryx </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63" name="TextBox 62"/>
          <p:cNvSpPr txBox="1"/>
          <p:nvPr/>
        </p:nvSpPr>
        <p:spPr>
          <a:xfrm>
            <a:off x="8010115" y="2469407"/>
            <a:ext cx="1774825" cy="521970"/>
          </a:xfrm>
          <a:prstGeom prst="rect">
            <a:avLst/>
          </a:prstGeom>
          <a:noFill/>
        </p:spPr>
        <p:txBody>
          <a:bodyPr wrap="none" rtlCol="0" anchor="ctr">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xiaolan li</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图片占位符 4"/>
          <p:cNvPicPr>
            <a:picLocks noChangeAspect="1"/>
          </p:cNvPicPr>
          <p:nvPr>
            <p:ph type="pic" sz="quarter" idx="10"/>
          </p:nvPr>
        </p:nvPicPr>
        <p:blipFill>
          <a:blip r:embed="rId1"/>
          <a:stretch>
            <a:fillRect/>
          </a:stretch>
        </p:blipFill>
        <p:spPr>
          <a:xfrm>
            <a:off x="1489710" y="1704340"/>
            <a:ext cx="5616575" cy="31591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sym typeface="+mn-ea"/>
              </a:rPr>
              <a:t>Why Alteryx</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pic>
        <p:nvPicPr>
          <p:cNvPr id="6" name="图片 5"/>
          <p:cNvPicPr>
            <a:picLocks noChangeAspect="1"/>
          </p:cNvPicPr>
          <p:nvPr/>
        </p:nvPicPr>
        <p:blipFill>
          <a:blip r:embed="rId1"/>
          <a:stretch>
            <a:fillRect/>
          </a:stretch>
        </p:blipFill>
        <p:spPr>
          <a:xfrm>
            <a:off x="2557780" y="895350"/>
            <a:ext cx="9525000" cy="5067300"/>
          </a:xfrm>
          <a:prstGeom prst="rect">
            <a:avLst/>
          </a:prstGeom>
        </p:spPr>
      </p:pic>
      <p:sp>
        <p:nvSpPr>
          <p:cNvPr id="5" name="文本框 4"/>
          <p:cNvSpPr txBox="1"/>
          <p:nvPr/>
        </p:nvSpPr>
        <p:spPr>
          <a:xfrm>
            <a:off x="767715" y="1825625"/>
            <a:ext cx="1790065" cy="2584450"/>
          </a:xfrm>
          <a:prstGeom prst="rect">
            <a:avLst/>
          </a:prstGeom>
          <a:noFill/>
        </p:spPr>
        <p:txBody>
          <a:bodyPr wrap="square" rtlCol="0">
            <a:spAutoFit/>
          </a:bodyPr>
          <a:p>
            <a:r>
              <a:rPr lang="zh-CN" altLang="en-US">
                <a:solidFill>
                  <a:schemeClr val="bg2">
                    <a:lumMod val="10000"/>
                  </a:schemeClr>
                </a:solidFill>
              </a:rPr>
              <a:t>1. Input Data: </a:t>
            </a:r>
            <a:endParaRPr lang="zh-CN" altLang="en-US">
              <a:solidFill>
                <a:schemeClr val="bg2">
                  <a:lumMod val="10000"/>
                </a:schemeClr>
              </a:solidFill>
            </a:endParaRPr>
          </a:p>
          <a:p>
            <a:r>
              <a:rPr lang="zh-CN" altLang="en-US">
                <a:solidFill>
                  <a:schemeClr val="bg2">
                    <a:lumMod val="10000"/>
                  </a:schemeClr>
                </a:solidFill>
              </a:rPr>
              <a:t>2. Select Data</a:t>
            </a:r>
            <a:endParaRPr lang="zh-CN" altLang="en-US">
              <a:solidFill>
                <a:schemeClr val="bg2">
                  <a:lumMod val="10000"/>
                </a:schemeClr>
              </a:solidFill>
            </a:endParaRPr>
          </a:p>
          <a:p>
            <a:r>
              <a:rPr lang="zh-CN" altLang="en-US">
                <a:solidFill>
                  <a:schemeClr val="bg2">
                    <a:lumMod val="10000"/>
                  </a:schemeClr>
                </a:solidFill>
              </a:rPr>
              <a:t>3. Data Cleansing</a:t>
            </a:r>
            <a:endParaRPr lang="zh-CN" altLang="en-US">
              <a:solidFill>
                <a:schemeClr val="bg2">
                  <a:lumMod val="10000"/>
                </a:schemeClr>
              </a:solidFill>
            </a:endParaRPr>
          </a:p>
          <a:p>
            <a:r>
              <a:rPr lang="zh-CN" altLang="en-US">
                <a:solidFill>
                  <a:schemeClr val="bg2">
                    <a:lumMod val="10000"/>
                  </a:schemeClr>
                </a:solidFill>
              </a:rPr>
              <a:t>4. Formula</a:t>
            </a:r>
            <a:endParaRPr lang="zh-CN" altLang="en-US">
              <a:solidFill>
                <a:schemeClr val="bg2">
                  <a:lumMod val="10000"/>
                </a:schemeClr>
              </a:solidFill>
            </a:endParaRPr>
          </a:p>
          <a:p>
            <a:r>
              <a:rPr lang="zh-CN" altLang="en-US">
                <a:solidFill>
                  <a:schemeClr val="bg2">
                    <a:lumMod val="10000"/>
                  </a:schemeClr>
                </a:solidFill>
              </a:rPr>
              <a:t>5. Filter</a:t>
            </a:r>
            <a:endParaRPr lang="zh-CN" altLang="en-US">
              <a:solidFill>
                <a:schemeClr val="bg2">
                  <a:lumMod val="10000"/>
                </a:schemeClr>
              </a:solidFill>
            </a:endParaRPr>
          </a:p>
          <a:p>
            <a:r>
              <a:rPr lang="zh-CN" altLang="en-US">
                <a:solidFill>
                  <a:schemeClr val="bg2">
                    <a:lumMod val="10000"/>
                  </a:schemeClr>
                </a:solidFill>
              </a:rPr>
              <a:t>6. Join</a:t>
            </a:r>
            <a:endParaRPr lang="zh-CN" altLang="en-US">
              <a:solidFill>
                <a:schemeClr val="bg2">
                  <a:lumMod val="10000"/>
                </a:schemeClr>
              </a:solidFill>
            </a:endParaRPr>
          </a:p>
          <a:p>
            <a:r>
              <a:rPr lang="zh-CN" altLang="en-US">
                <a:solidFill>
                  <a:schemeClr val="bg2">
                    <a:lumMod val="10000"/>
                  </a:schemeClr>
                </a:solidFill>
              </a:rPr>
              <a:t>7. Text to Column</a:t>
            </a:r>
            <a:endParaRPr lang="zh-CN" altLang="en-US">
              <a:solidFill>
                <a:schemeClr val="bg2">
                  <a:lumMod val="10000"/>
                </a:schemeClr>
              </a:solidFill>
            </a:endParaRPr>
          </a:p>
          <a:p>
            <a:r>
              <a:rPr lang="zh-CN" altLang="en-US">
                <a:solidFill>
                  <a:schemeClr val="bg2">
                    <a:lumMod val="10000"/>
                  </a:schemeClr>
                </a:solidFill>
              </a:rPr>
              <a:t>8. Output</a:t>
            </a:r>
            <a:endParaRPr lang="zh-CN" altLang="en-US">
              <a:solidFill>
                <a:schemeClr val="bg2">
                  <a:lumMod val="1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solidFill>
                  <a:schemeClr val="accent6">
                    <a:lumMod val="75000"/>
                  </a:schemeClr>
                </a:solidFill>
                <a:latin typeface="+mj-lt"/>
                <a:sym typeface="+mn-ea"/>
              </a:rPr>
              <a:t>Compare to other tools</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sp>
        <p:nvSpPr>
          <p:cNvPr id="6" name="文本框 5"/>
          <p:cNvSpPr txBox="1"/>
          <p:nvPr/>
        </p:nvSpPr>
        <p:spPr>
          <a:xfrm>
            <a:off x="917575" y="950595"/>
            <a:ext cx="8130540" cy="3969385"/>
          </a:xfrm>
          <a:prstGeom prst="rect">
            <a:avLst/>
          </a:prstGeom>
          <a:noFill/>
        </p:spPr>
        <p:txBody>
          <a:bodyPr wrap="square" rtlCol="0">
            <a:spAutoFit/>
          </a:bodyPr>
          <a:p>
            <a:r>
              <a:rPr lang="zh-CN" altLang="en-US">
                <a:solidFill>
                  <a:schemeClr val="bg2">
                    <a:lumMod val="10000"/>
                  </a:schemeClr>
                </a:solidFill>
              </a:rPr>
              <a:t>Alteryx is a good hybrid choice between using Excel and using SQL/Python/R. I can imagine it being the “Goldilocks zone” for many analysts.</a:t>
            </a:r>
            <a:endParaRPr lang="zh-CN" altLang="en-US">
              <a:solidFill>
                <a:schemeClr val="bg2">
                  <a:lumMod val="10000"/>
                </a:schemeClr>
              </a:solidFill>
            </a:endParaRPr>
          </a:p>
          <a:p>
            <a:endParaRPr lang="zh-CN" altLang="en-US">
              <a:solidFill>
                <a:schemeClr val="bg2">
                  <a:lumMod val="10000"/>
                </a:schemeClr>
              </a:solidFill>
            </a:endParaRPr>
          </a:p>
          <a:p>
            <a:r>
              <a:rPr lang="en-US" altLang="zh-CN">
                <a:solidFill>
                  <a:schemeClr val="bg2">
                    <a:lumMod val="10000"/>
                  </a:schemeClr>
                </a:solidFill>
              </a:rPr>
              <a:t>- </a:t>
            </a:r>
            <a:r>
              <a:rPr lang="zh-CN" altLang="en-US">
                <a:solidFill>
                  <a:schemeClr val="bg2">
                    <a:lumMod val="10000"/>
                  </a:schemeClr>
                </a:solidFill>
              </a:rPr>
              <a:t>Excel is limiting for many reasons (lack of centralized storage, lack of collaboration ability, lack of sophisticated audit trail, capacity limitations, functionality limitations, etc). Excel is relatively easy to learn and an all around useful skill in life, but it lacks many crucial attributes for true data analysis.</a:t>
            </a:r>
            <a:endParaRPr lang="zh-CN" altLang="en-US">
              <a:solidFill>
                <a:schemeClr val="bg2">
                  <a:lumMod val="10000"/>
                </a:schemeClr>
              </a:solidFill>
            </a:endParaRPr>
          </a:p>
          <a:p>
            <a:endParaRPr lang="zh-CN" altLang="en-US">
              <a:solidFill>
                <a:schemeClr val="bg2">
                  <a:lumMod val="10000"/>
                </a:schemeClr>
              </a:solidFill>
            </a:endParaRPr>
          </a:p>
          <a:p>
            <a:r>
              <a:rPr lang="en-US" altLang="zh-CN">
                <a:solidFill>
                  <a:schemeClr val="bg2">
                    <a:lumMod val="10000"/>
                  </a:schemeClr>
                </a:solidFill>
              </a:rPr>
              <a:t>- </a:t>
            </a:r>
            <a:r>
              <a:rPr lang="zh-CN" altLang="en-US">
                <a:solidFill>
                  <a:schemeClr val="bg2">
                    <a:lumMod val="10000"/>
                  </a:schemeClr>
                </a:solidFill>
              </a:rPr>
              <a:t>SQL combined with Python/R can do almost anything from a data analysis/data science perspective if you know how to use them. The problem here is it takes many years of training to become truly proficient. Many people don’t have the time/effort to devote to this. Even if some analysts did learn these tools, most of them probably wouldn’t utilize the capacity of what they learned in their current roles.</a:t>
            </a:r>
            <a:endParaRPr lang="zh-CN" altLang="en-US">
              <a:solidFill>
                <a:schemeClr val="bg2">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solidFill>
                  <a:schemeClr val="accent6">
                    <a:lumMod val="75000"/>
                  </a:schemeClr>
                </a:solidFill>
                <a:latin typeface="+mj-lt"/>
                <a:sym typeface="+mn-ea"/>
              </a:rPr>
              <a:t>Compare to other tools</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sp>
        <p:nvSpPr>
          <p:cNvPr id="5" name="文本框 4"/>
          <p:cNvSpPr txBox="1"/>
          <p:nvPr/>
        </p:nvSpPr>
        <p:spPr>
          <a:xfrm>
            <a:off x="817245" y="1042035"/>
            <a:ext cx="9311005" cy="2861310"/>
          </a:xfrm>
          <a:prstGeom prst="rect">
            <a:avLst/>
          </a:prstGeom>
          <a:noFill/>
        </p:spPr>
        <p:txBody>
          <a:bodyPr wrap="square" rtlCol="0">
            <a:spAutoFit/>
          </a:bodyPr>
          <a:p>
            <a:r>
              <a:rPr lang="zh-CN" altLang="en-US">
                <a:solidFill>
                  <a:schemeClr val="bg2">
                    <a:lumMod val="10000"/>
                  </a:schemeClr>
                </a:solidFill>
              </a:rPr>
              <a:t>Alteryx has practically no limit on record size. If the idea pops in your mind “I can just do this in Excel..” while learning Alteryx, this is not true for many reasons, capacity being one of them. According to the Alteryx “General Discussion” blog, you can apparently manipulate 1 trillion rows no problem.</a:t>
            </a:r>
            <a:endParaRPr lang="zh-CN" altLang="en-US">
              <a:solidFill>
                <a:schemeClr val="bg2">
                  <a:lumMod val="10000"/>
                </a:schemeClr>
              </a:solidFill>
            </a:endParaRPr>
          </a:p>
          <a:p>
            <a:endParaRPr lang="zh-CN" altLang="en-US">
              <a:solidFill>
                <a:schemeClr val="bg2">
                  <a:lumMod val="10000"/>
                </a:schemeClr>
              </a:solidFill>
            </a:endParaRPr>
          </a:p>
          <a:p>
            <a:r>
              <a:rPr lang="zh-CN" altLang="en-US">
                <a:solidFill>
                  <a:schemeClr val="bg2">
                    <a:lumMod val="10000"/>
                  </a:schemeClr>
                </a:solidFill>
              </a:rPr>
              <a:t>Geospatial intelligence is arguably its best feature. Going back to Alteryx’s history, it has spent many decades fine-tuning it’s niche as a geographic business intelligence IT company. Although now it may not brand itself on this, its spatial data tools are among the best in the industry. It’s not an official geographic information system (GIS) software, but it is probably the closest thing to being one while still being a generalized analysis tool.</a:t>
            </a:r>
            <a:endParaRPr lang="zh-CN" altLang="en-US">
              <a:solidFill>
                <a:schemeClr val="bg2">
                  <a:lumMod val="1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a:spLocks noGrp="1"/>
          </p:cNvSpPr>
          <p:nvPr>
            <p:ph type="subTitle" idx="1"/>
          </p:nvPr>
        </p:nvSpPr>
        <p:spPr/>
        <p:txBody>
          <a:bodyPr/>
          <a:p>
            <a:r>
              <a:rPr lang="zh-CN" altLang="en-US"/>
              <a:t>Spatial (Analytics) </a:t>
            </a:r>
            <a:endParaRPr lang="zh-CN" altLang="en-US"/>
          </a:p>
        </p:txBody>
      </p:sp>
      <p:sp>
        <p:nvSpPr>
          <p:cNvPr id="3" name="标题 2"/>
          <p:cNvSpPr>
            <a:spLocks noGrp="1"/>
          </p:cNvSpPr>
          <p:nvPr>
            <p:ph type="title"/>
          </p:nvPr>
        </p:nvSpPr>
        <p:spPr/>
        <p:txBody>
          <a:bodyPr/>
          <a:p>
            <a:r>
              <a:rPr lang="en-US">
                <a:solidFill>
                  <a:schemeClr val="accent6">
                    <a:lumMod val="75000"/>
                  </a:schemeClr>
                </a:solidFill>
                <a:latin typeface="+mj-lt"/>
                <a:sym typeface="+mn-ea"/>
              </a:rPr>
              <a:t>Examples</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pic>
        <p:nvPicPr>
          <p:cNvPr id="5" name="图片 4"/>
          <p:cNvPicPr>
            <a:picLocks noChangeAspect="1"/>
          </p:cNvPicPr>
          <p:nvPr/>
        </p:nvPicPr>
        <p:blipFill>
          <a:blip r:embed="rId1"/>
          <a:stretch>
            <a:fillRect/>
          </a:stretch>
        </p:blipFill>
        <p:spPr>
          <a:xfrm>
            <a:off x="1699260" y="1718310"/>
            <a:ext cx="8793480" cy="34213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a:spLocks noGrp="1"/>
          </p:cNvSpPr>
          <p:nvPr>
            <p:ph type="subTitle" idx="1"/>
          </p:nvPr>
        </p:nvSpPr>
        <p:spPr/>
        <p:txBody>
          <a:bodyPr/>
          <a:p>
            <a:r>
              <a:rPr lang="zh-CN" altLang="en-US">
                <a:sym typeface="+mn-ea"/>
              </a:rPr>
              <a:t>What can I do with the Spatial Tools?</a:t>
            </a:r>
            <a:endParaRPr lang="zh-CN" altLang="en-US"/>
          </a:p>
        </p:txBody>
      </p:sp>
      <p:sp>
        <p:nvSpPr>
          <p:cNvPr id="3" name="标题 2"/>
          <p:cNvSpPr>
            <a:spLocks noGrp="1"/>
          </p:cNvSpPr>
          <p:nvPr>
            <p:ph type="title"/>
          </p:nvPr>
        </p:nvSpPr>
        <p:spPr/>
        <p:txBody>
          <a:bodyPr/>
          <a:p>
            <a:r>
              <a:rPr lang="en-US">
                <a:solidFill>
                  <a:schemeClr val="accent6">
                    <a:lumMod val="75000"/>
                  </a:schemeClr>
                </a:solidFill>
                <a:latin typeface="+mj-lt"/>
                <a:sym typeface="+mn-ea"/>
              </a:rPr>
              <a:t>Examples</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pic>
        <p:nvPicPr>
          <p:cNvPr id="5" name="图片 4"/>
          <p:cNvPicPr>
            <a:picLocks noChangeAspect="1"/>
          </p:cNvPicPr>
          <p:nvPr/>
        </p:nvPicPr>
        <p:blipFill>
          <a:blip r:embed="rId1"/>
          <a:stretch>
            <a:fillRect/>
          </a:stretch>
        </p:blipFill>
        <p:spPr>
          <a:xfrm>
            <a:off x="6534150" y="118745"/>
            <a:ext cx="5394960" cy="6408420"/>
          </a:xfrm>
          <a:prstGeom prst="rect">
            <a:avLst/>
          </a:prstGeom>
        </p:spPr>
      </p:pic>
      <p:sp>
        <p:nvSpPr>
          <p:cNvPr id="6" name="文本框 5"/>
          <p:cNvSpPr txBox="1"/>
          <p:nvPr/>
        </p:nvSpPr>
        <p:spPr>
          <a:xfrm>
            <a:off x="767715" y="1909445"/>
            <a:ext cx="3531870" cy="1476375"/>
          </a:xfrm>
          <a:prstGeom prst="rect">
            <a:avLst/>
          </a:prstGeom>
          <a:noFill/>
        </p:spPr>
        <p:txBody>
          <a:bodyPr wrap="square" rtlCol="0">
            <a:spAutoFit/>
          </a:bodyPr>
          <a:p>
            <a:r>
              <a:rPr lang="zh-CN" altLang="en-US">
                <a:solidFill>
                  <a:schemeClr val="bg2">
                    <a:lumMod val="10000"/>
                  </a:schemeClr>
                </a:solidFill>
              </a:rPr>
              <a:t>From a very high level, you can take any data with geospatial content (e.g. a store location or a customer location) and begin to use this to enhance your analysis.</a:t>
            </a:r>
            <a:endParaRPr lang="zh-CN" altLang="en-US">
              <a:solidFill>
                <a:schemeClr val="bg2">
                  <a:lumMod val="1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solidFill>
                  <a:schemeClr val="accent6">
                    <a:lumMod val="75000"/>
                  </a:schemeClr>
                </a:solidFill>
                <a:latin typeface="+mj-lt"/>
                <a:sym typeface="+mn-ea"/>
              </a:rPr>
              <a:t>Examples</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pic>
        <p:nvPicPr>
          <p:cNvPr id="5" name="图片 4"/>
          <p:cNvPicPr>
            <a:picLocks noChangeAspect="1"/>
          </p:cNvPicPr>
          <p:nvPr/>
        </p:nvPicPr>
        <p:blipFill>
          <a:blip r:embed="rId1"/>
          <a:stretch>
            <a:fillRect/>
          </a:stretch>
        </p:blipFill>
        <p:spPr>
          <a:xfrm>
            <a:off x="1381760" y="908685"/>
            <a:ext cx="8953500" cy="5372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Conclution</a:t>
            </a:r>
            <a:endParaRPr lang="en-US" altLang="zh-CN"/>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sp>
        <p:nvSpPr>
          <p:cNvPr id="5" name="文本框 4"/>
          <p:cNvSpPr txBox="1"/>
          <p:nvPr/>
        </p:nvSpPr>
        <p:spPr>
          <a:xfrm>
            <a:off x="1265555" y="1351915"/>
            <a:ext cx="5410200" cy="2030095"/>
          </a:xfrm>
          <a:prstGeom prst="rect">
            <a:avLst/>
          </a:prstGeom>
          <a:noFill/>
        </p:spPr>
        <p:txBody>
          <a:bodyPr wrap="square" rtlCol="0">
            <a:spAutoFit/>
          </a:bodyPr>
          <a:p>
            <a:r>
              <a:rPr lang="zh-CN" altLang="en-US">
                <a:solidFill>
                  <a:schemeClr val="bg2">
                    <a:lumMod val="10000"/>
                  </a:schemeClr>
                </a:solidFill>
              </a:rPr>
              <a:t>With no programming infrastructure and a high price tag, Alteryx is used more in traditional industries than in the Internet industry.</a:t>
            </a:r>
            <a:endParaRPr lang="zh-CN" altLang="en-US">
              <a:solidFill>
                <a:schemeClr val="bg2">
                  <a:lumMod val="10000"/>
                </a:schemeClr>
              </a:solidFill>
            </a:endParaRPr>
          </a:p>
          <a:p>
            <a:endParaRPr lang="zh-CN" altLang="en-US">
              <a:solidFill>
                <a:schemeClr val="bg2">
                  <a:lumMod val="10000"/>
                </a:schemeClr>
              </a:solidFill>
            </a:endParaRPr>
          </a:p>
          <a:p>
            <a:r>
              <a:rPr lang="zh-CN" altLang="en-US">
                <a:solidFill>
                  <a:schemeClr val="bg2">
                    <a:lumMod val="10000"/>
                  </a:schemeClr>
                </a:solidFill>
              </a:rPr>
              <a:t>Major American Banks (jpmorgan Chase, Citigroup, etc.) and automobile companies (Toyota, Ford, etc.) are customers of Alteryx</a:t>
            </a:r>
            <a:r>
              <a:rPr lang="en-US" altLang="zh-CN">
                <a:solidFill>
                  <a:schemeClr val="bg2">
                    <a:lumMod val="10000"/>
                  </a:schemeClr>
                </a:solidFill>
              </a:rPr>
              <a:t>.</a:t>
            </a:r>
            <a:endParaRPr lang="en-US" altLang="zh-CN">
              <a:solidFill>
                <a:schemeClr val="bg2">
                  <a:lumMod val="1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Placeholder 3"/>
          <p:cNvSpPr txBox="1"/>
          <p:nvPr/>
        </p:nvSpPr>
        <p:spPr>
          <a:xfrm>
            <a:off x="314326" y="607321"/>
            <a:ext cx="3943349" cy="90287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en-US" sz="5865" smtClean="0">
                <a:solidFill>
                  <a:schemeClr val="bg1"/>
                </a:solidFill>
                <a:latin typeface="+mj-lt"/>
              </a:rPr>
              <a:t>AGENDA</a:t>
            </a:r>
            <a:endParaRPr lang="en-US" sz="5865" dirty="0">
              <a:solidFill>
                <a:schemeClr val="bg1"/>
              </a:solidFill>
              <a:latin typeface="+mj-lt"/>
            </a:endParaRPr>
          </a:p>
        </p:txBody>
      </p:sp>
      <p:sp>
        <p:nvSpPr>
          <p:cNvPr id="77" name="Rectangle 76"/>
          <p:cNvSpPr/>
          <p:nvPr/>
        </p:nvSpPr>
        <p:spPr>
          <a:xfrm>
            <a:off x="4876183" y="2449826"/>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a:solidFill>
                  <a:schemeClr val="accent6">
                    <a:lumMod val="75000"/>
                  </a:schemeClr>
                </a:solidFill>
                <a:latin typeface="+mj-lt"/>
              </a:rPr>
              <a:t>Value of Auto ML</a:t>
            </a:r>
            <a:endParaRPr lang="en-US" sz="2000">
              <a:solidFill>
                <a:schemeClr val="accent6">
                  <a:lumMod val="75000"/>
                </a:schemeClr>
              </a:solidFill>
              <a:latin typeface="+mj-lt"/>
            </a:endParaRPr>
          </a:p>
        </p:txBody>
      </p:sp>
      <p:sp>
        <p:nvSpPr>
          <p:cNvPr id="78" name="TextBox 77"/>
          <p:cNvSpPr txBox="1"/>
          <p:nvPr/>
        </p:nvSpPr>
        <p:spPr>
          <a:xfrm>
            <a:off x="2843507" y="2485469"/>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01</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79" name="TextBox 78"/>
          <p:cNvSpPr txBox="1"/>
          <p:nvPr/>
        </p:nvSpPr>
        <p:spPr>
          <a:xfrm>
            <a:off x="2843507" y="2959196"/>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02</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0" name="TextBox 79"/>
          <p:cNvSpPr txBox="1"/>
          <p:nvPr/>
        </p:nvSpPr>
        <p:spPr>
          <a:xfrm>
            <a:off x="2843507" y="3432923"/>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03</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1" name="TextBox 80"/>
          <p:cNvSpPr txBox="1"/>
          <p:nvPr/>
        </p:nvSpPr>
        <p:spPr>
          <a:xfrm>
            <a:off x="2843507" y="3906650"/>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04</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2" name="TextBox 81"/>
          <p:cNvSpPr txBox="1"/>
          <p:nvPr/>
        </p:nvSpPr>
        <p:spPr>
          <a:xfrm>
            <a:off x="2843507" y="4380377"/>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05</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6" name="Rectangle 85"/>
          <p:cNvSpPr/>
          <p:nvPr/>
        </p:nvSpPr>
        <p:spPr>
          <a:xfrm>
            <a:off x="4876183" y="2921221"/>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a:solidFill>
                  <a:schemeClr val="accent6">
                    <a:lumMod val="75000"/>
                  </a:schemeClr>
                </a:solidFill>
                <a:latin typeface="+mj-lt"/>
                <a:ea typeface="Open Sans" panose="020B0606030504020204" pitchFamily="34" charset="0"/>
                <a:cs typeface="Open Sans" panose="020B0606030504020204" pitchFamily="34" charset="0"/>
              </a:rPr>
              <a:t>What's Alteryx</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87" name="Rectangle 86"/>
          <p:cNvSpPr/>
          <p:nvPr/>
        </p:nvSpPr>
        <p:spPr>
          <a:xfrm>
            <a:off x="4876183" y="3392616"/>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a:solidFill>
                  <a:schemeClr val="accent6">
                    <a:lumMod val="75000"/>
                  </a:schemeClr>
                </a:solidFill>
                <a:latin typeface="+mj-lt"/>
                <a:ea typeface="Open Sans" panose="020B0606030504020204" pitchFamily="34" charset="0"/>
                <a:cs typeface="Open Sans" panose="020B0606030504020204" pitchFamily="34" charset="0"/>
              </a:rPr>
              <a:t>Why Alteryx</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88" name="Rectangle 87"/>
          <p:cNvSpPr/>
          <p:nvPr/>
        </p:nvSpPr>
        <p:spPr>
          <a:xfrm>
            <a:off x="4876183" y="3866733"/>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a:solidFill>
                  <a:schemeClr val="accent6">
                    <a:lumMod val="75000"/>
                  </a:schemeClr>
                </a:solidFill>
                <a:latin typeface="+mj-lt"/>
                <a:ea typeface="Open Sans" panose="020B0606030504020204" pitchFamily="34" charset="0"/>
                <a:cs typeface="Open Sans" panose="020B0606030504020204" pitchFamily="34" charset="0"/>
              </a:rPr>
              <a:t>Compare to other tools</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89" name="Rectangle 88"/>
          <p:cNvSpPr/>
          <p:nvPr/>
        </p:nvSpPr>
        <p:spPr>
          <a:xfrm>
            <a:off x="4876183" y="4344838"/>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a:solidFill>
                  <a:schemeClr val="accent6">
                    <a:lumMod val="75000"/>
                  </a:schemeClr>
                </a:solidFill>
                <a:latin typeface="+mj-lt"/>
                <a:ea typeface="Open Sans" panose="020B0606030504020204" pitchFamily="34" charset="0"/>
                <a:cs typeface="Open Sans" panose="020B0606030504020204" pitchFamily="34" charset="0"/>
              </a:rPr>
              <a:t>Examples</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a:spLocks noGrp="1"/>
          </p:cNvSpPr>
          <p:nvPr>
            <p:ph type="subTitle" idx="1"/>
          </p:nvPr>
        </p:nvSpPr>
        <p:spPr>
          <a:xfrm>
            <a:off x="685165" y="1113790"/>
            <a:ext cx="7785100" cy="518795"/>
          </a:xfrm>
        </p:spPr>
        <p:txBody>
          <a:bodyPr/>
          <a:p>
            <a:r>
              <a:rPr lang="en-US" cap="none" dirty="0">
                <a:solidFill>
                  <a:schemeClr val="tx2"/>
                </a:solidFill>
              </a:rPr>
              <a:t>The process of applying machine learning to the end-to-end process automation of real-world problems. AutoML makes true machine learning possible, even for people without expertise in the field.</a:t>
            </a:r>
            <a:endParaRPr lang="en-US" cap="none" dirty="0">
              <a:solidFill>
                <a:schemeClr val="tx2"/>
              </a:solidFill>
            </a:endParaRPr>
          </a:p>
        </p:txBody>
      </p:sp>
      <p:sp>
        <p:nvSpPr>
          <p:cNvPr id="3" name="标题 2"/>
          <p:cNvSpPr>
            <a:spLocks noGrp="1"/>
          </p:cNvSpPr>
          <p:nvPr>
            <p:ph type="title"/>
          </p:nvPr>
        </p:nvSpPr>
        <p:spPr/>
        <p:txBody>
          <a:bodyPr>
            <a:normAutofit/>
          </a:bodyPr>
          <a:p>
            <a:r>
              <a:rPr lang="en-US">
                <a:solidFill>
                  <a:schemeClr val="accent6">
                    <a:lumMod val="75000"/>
                  </a:schemeClr>
                </a:solidFill>
                <a:latin typeface="+mj-lt"/>
                <a:sym typeface="+mn-ea"/>
              </a:rPr>
              <a:t>Value of Auto ML</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sp>
        <p:nvSpPr>
          <p:cNvPr id="5" name="文本框 4"/>
          <p:cNvSpPr txBox="1"/>
          <p:nvPr/>
        </p:nvSpPr>
        <p:spPr>
          <a:xfrm>
            <a:off x="909955" y="4778375"/>
            <a:ext cx="10372090" cy="1198880"/>
          </a:xfrm>
          <a:prstGeom prst="rect">
            <a:avLst/>
          </a:prstGeom>
          <a:noFill/>
        </p:spPr>
        <p:txBody>
          <a:bodyPr wrap="square" rtlCol="0">
            <a:spAutoFit/>
          </a:bodyPr>
          <a:p>
            <a:r>
              <a:rPr lang="zh-CN" altLang="en-US"/>
              <a:t>Every step, from </a:t>
            </a:r>
            <a:r>
              <a:rPr lang="en-US"/>
              <a:t>reading </a:t>
            </a:r>
            <a:r>
              <a:rPr lang="zh-CN" altLang="en-US"/>
              <a:t>data to preprocessing, optimizing, and then predicting results, is controlled and executed by humans. AutoML focuses on two main areas: data collection/forecasting. All the other steps that occur in the middle can be easily automated, while providing a model that is optimized and ready for prediction.</a:t>
            </a:r>
            <a:endParaRPr lang="zh-CN" altLang="en-US"/>
          </a:p>
        </p:txBody>
      </p:sp>
      <p:pic>
        <p:nvPicPr>
          <p:cNvPr id="6" name="图片 5"/>
          <p:cNvPicPr>
            <a:picLocks noChangeAspect="1"/>
          </p:cNvPicPr>
          <p:nvPr/>
        </p:nvPicPr>
        <p:blipFill>
          <a:blip r:embed="rId1"/>
          <a:stretch>
            <a:fillRect/>
          </a:stretch>
        </p:blipFill>
        <p:spPr>
          <a:xfrm>
            <a:off x="881380" y="1812290"/>
            <a:ext cx="6644640" cy="27660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a:spLocks noGrp="1"/>
          </p:cNvSpPr>
          <p:nvPr>
            <p:ph type="subTitle" idx="1"/>
          </p:nvPr>
        </p:nvSpPr>
        <p:spPr>
          <a:xfrm>
            <a:off x="686435" y="1821815"/>
            <a:ext cx="7785100" cy="518795"/>
          </a:xfrm>
        </p:spPr>
        <p:txBody>
          <a:bodyPr/>
          <a:p>
            <a:r>
              <a:rPr lang="en-US" cap="none" dirty="0">
                <a:solidFill>
                  <a:schemeClr val="tx2"/>
                </a:solidFill>
              </a:rPr>
              <a:t>The advantages of AutoML can be summarized into three main points:</a:t>
            </a:r>
            <a:endParaRPr lang="en-US" cap="none" dirty="0">
              <a:solidFill>
                <a:schemeClr val="tx2"/>
              </a:solidFill>
            </a:endParaRPr>
          </a:p>
          <a:p>
            <a:endParaRPr lang="en-US" cap="none" dirty="0">
              <a:solidFill>
                <a:schemeClr val="tx2"/>
              </a:solidFill>
            </a:endParaRPr>
          </a:p>
          <a:p>
            <a:r>
              <a:rPr lang="en-US" cap="none" dirty="0">
                <a:solidFill>
                  <a:schemeClr val="tx2"/>
                </a:solidFill>
              </a:rPr>
              <a:t>- Improve productivity by automating repetitive tasks. This allows data scientists to focus more on problems than models.</a:t>
            </a:r>
            <a:endParaRPr lang="en-US" cap="none" dirty="0">
              <a:solidFill>
                <a:schemeClr val="tx2"/>
              </a:solidFill>
            </a:endParaRPr>
          </a:p>
          <a:p>
            <a:r>
              <a:rPr lang="en-US" cap="none" dirty="0">
                <a:solidFill>
                  <a:schemeClr val="tx2"/>
                </a:solidFill>
              </a:rPr>
              <a:t>- Automating ML pipes also helps avoid errors that might be introduced manually.</a:t>
            </a:r>
            <a:endParaRPr lang="en-US" cap="none" dirty="0">
              <a:solidFill>
                <a:schemeClr val="tx2"/>
              </a:solidFill>
            </a:endParaRPr>
          </a:p>
          <a:p>
            <a:r>
              <a:rPr lang="en-US" cap="none" dirty="0">
                <a:solidFill>
                  <a:schemeClr val="tx2"/>
                </a:solidFill>
              </a:rPr>
              <a:t>- Finally, AutoML is a step toward the democratization of machine learning by making ML capabilities available to all.</a:t>
            </a:r>
            <a:endParaRPr lang="en-US" cap="none" dirty="0">
              <a:solidFill>
                <a:schemeClr val="tx2"/>
              </a:solidFill>
            </a:endParaRPr>
          </a:p>
        </p:txBody>
      </p:sp>
      <p:sp>
        <p:nvSpPr>
          <p:cNvPr id="3" name="标题 2"/>
          <p:cNvSpPr>
            <a:spLocks noGrp="1"/>
          </p:cNvSpPr>
          <p:nvPr>
            <p:ph type="title"/>
          </p:nvPr>
        </p:nvSpPr>
        <p:spPr/>
        <p:txBody>
          <a:bodyPr>
            <a:normAutofit/>
          </a:bodyPr>
          <a:p>
            <a:r>
              <a:rPr lang="en-US">
                <a:solidFill>
                  <a:schemeClr val="accent6">
                    <a:lumMod val="75000"/>
                  </a:schemeClr>
                </a:solidFill>
                <a:latin typeface="+mj-lt"/>
                <a:sym typeface="+mn-ea"/>
              </a:rPr>
              <a:t>Value of Auto ML</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solidFill>
                  <a:schemeClr val="accent6">
                    <a:lumMod val="75000"/>
                  </a:schemeClr>
                </a:solidFill>
                <a:latin typeface="+mj-lt"/>
                <a:sym typeface="+mn-ea"/>
              </a:rPr>
              <a:t>Value of Auto ML</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sp>
        <p:nvSpPr>
          <p:cNvPr id="5" name="文本框 4"/>
          <p:cNvSpPr txBox="1"/>
          <p:nvPr/>
        </p:nvSpPr>
        <p:spPr>
          <a:xfrm>
            <a:off x="624205" y="621030"/>
            <a:ext cx="10372090" cy="1753235"/>
          </a:xfrm>
          <a:prstGeom prst="rect">
            <a:avLst/>
          </a:prstGeom>
          <a:noFill/>
        </p:spPr>
        <p:txBody>
          <a:bodyPr wrap="square" rtlCol="0">
            <a:spAutoFit/>
          </a:bodyPr>
          <a:p>
            <a:r>
              <a:rPr>
                <a:solidFill>
                  <a:schemeClr val="bg2">
                    <a:lumMod val="10000"/>
                  </a:schemeClr>
                </a:solidFill>
              </a:rPr>
              <a:t>Amazon personalization.</a:t>
            </a:r>
            <a:endParaRPr>
              <a:solidFill>
                <a:schemeClr val="bg2">
                  <a:lumMod val="10000"/>
                </a:schemeClr>
              </a:solidFill>
            </a:endParaRPr>
          </a:p>
          <a:p>
            <a:endParaRPr>
              <a:solidFill>
                <a:schemeClr val="bg2">
                  <a:lumMod val="10000"/>
                </a:schemeClr>
              </a:solidFill>
            </a:endParaRPr>
          </a:p>
          <a:p>
            <a:r>
              <a:rPr>
                <a:solidFill>
                  <a:schemeClr val="bg2">
                    <a:lumMod val="10000"/>
                  </a:schemeClr>
                </a:solidFill>
              </a:rPr>
              <a:t>We use machine learning/deep learning to provide our customers with product Suggestions and Suggestions for product recommendations.</a:t>
            </a:r>
            <a:endParaRPr>
              <a:solidFill>
                <a:schemeClr val="bg2">
                  <a:lumMod val="10000"/>
                </a:schemeClr>
              </a:solidFill>
            </a:endParaRPr>
          </a:p>
          <a:p>
            <a:r>
              <a:rPr>
                <a:solidFill>
                  <a:schemeClr val="bg2">
                    <a:lumMod val="10000"/>
                  </a:schemeClr>
                </a:solidFill>
              </a:rPr>
              <a:t>For many years, we only used algorithms based on basic statistics, but we found that machine learning models were easier to do in this case</a:t>
            </a:r>
            <a:r>
              <a:rPr lang="en-US">
                <a:solidFill>
                  <a:schemeClr val="bg2">
                    <a:lumMod val="10000"/>
                  </a:schemeClr>
                </a:solidFill>
              </a:rPr>
              <a:t>.</a:t>
            </a:r>
            <a:endParaRPr lang="en-US">
              <a:solidFill>
                <a:schemeClr val="bg2">
                  <a:lumMod val="10000"/>
                </a:schemeClr>
              </a:solidFill>
            </a:endParaRPr>
          </a:p>
        </p:txBody>
      </p:sp>
      <p:pic>
        <p:nvPicPr>
          <p:cNvPr id="7" name="图片 6"/>
          <p:cNvPicPr>
            <a:picLocks noChangeAspect="1"/>
          </p:cNvPicPr>
          <p:nvPr/>
        </p:nvPicPr>
        <p:blipFill>
          <a:blip r:embed="rId1"/>
          <a:stretch>
            <a:fillRect/>
          </a:stretch>
        </p:blipFill>
        <p:spPr>
          <a:xfrm>
            <a:off x="707390" y="2741295"/>
            <a:ext cx="8671560" cy="2712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What's Alteryx</a:t>
            </a:r>
            <a:endParaRPr lang="en-US" altLang="zh-CN"/>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sp>
        <p:nvSpPr>
          <p:cNvPr id="5" name="文本框 4"/>
          <p:cNvSpPr txBox="1"/>
          <p:nvPr/>
        </p:nvSpPr>
        <p:spPr>
          <a:xfrm>
            <a:off x="624205" y="621030"/>
            <a:ext cx="10995025" cy="1476375"/>
          </a:xfrm>
          <a:prstGeom prst="rect">
            <a:avLst/>
          </a:prstGeom>
          <a:noFill/>
        </p:spPr>
        <p:txBody>
          <a:bodyPr wrap="square" rtlCol="0">
            <a:spAutoFit/>
          </a:bodyPr>
          <a:p>
            <a:r>
              <a:rPr lang="en-US" altLang="zh-CN">
                <a:solidFill>
                  <a:schemeClr val="bg2">
                    <a:lumMod val="10000"/>
                  </a:schemeClr>
                </a:solidFill>
              </a:rPr>
              <a:t>A </a:t>
            </a:r>
            <a:r>
              <a:rPr lang="zh-CN" altLang="en-US">
                <a:solidFill>
                  <a:schemeClr val="bg2">
                    <a:lumMod val="10000"/>
                  </a:schemeClr>
                </a:solidFill>
              </a:rPr>
              <a:t>leader in Analytic Process Automation (APA)</a:t>
            </a:r>
            <a:endParaRPr lang="zh-CN" altLang="en-US">
              <a:solidFill>
                <a:schemeClr val="bg2">
                  <a:lumMod val="10000"/>
                </a:schemeClr>
              </a:solidFill>
            </a:endParaRPr>
          </a:p>
          <a:p>
            <a:r>
              <a:rPr lang="zh-CN" altLang="en-US">
                <a:solidFill>
                  <a:schemeClr val="bg2">
                    <a:lumMod val="10000"/>
                  </a:schemeClr>
                </a:solidFill>
              </a:rPr>
              <a:t>Alteryx combines data analytics, data science and business automation into a single platform that allows anyone who needs to use data to solve problems in one place</a:t>
            </a:r>
            <a:r>
              <a:rPr lang="en-US" altLang="zh-CN">
                <a:solidFill>
                  <a:schemeClr val="bg2">
                    <a:lumMod val="10000"/>
                  </a:schemeClr>
                </a:solidFill>
              </a:rPr>
              <a:t>.</a:t>
            </a:r>
            <a:endParaRPr lang="en-US" altLang="zh-CN">
              <a:solidFill>
                <a:schemeClr val="bg2">
                  <a:lumMod val="10000"/>
                </a:schemeClr>
              </a:solidFill>
            </a:endParaRPr>
          </a:p>
          <a:p>
            <a:r>
              <a:rPr lang="en-US" altLang="zh-CN">
                <a:solidFill>
                  <a:schemeClr val="bg2">
                    <a:lumMod val="10000"/>
                  </a:schemeClr>
                </a:solidFill>
              </a:rPr>
              <a:t>The characteristic of Alteryx is that it minimizes the need to write code in a flowchart-like form, allowing people without any programming background to analyze large amounts of data.</a:t>
            </a:r>
            <a:endParaRPr lang="en-US" altLang="zh-CN">
              <a:solidFill>
                <a:schemeClr val="bg2">
                  <a:lumMod val="10000"/>
                </a:schemeClr>
              </a:solidFill>
            </a:endParaRPr>
          </a:p>
        </p:txBody>
      </p:sp>
      <p:pic>
        <p:nvPicPr>
          <p:cNvPr id="6" name="图片 5"/>
          <p:cNvPicPr>
            <a:picLocks noChangeAspect="1"/>
          </p:cNvPicPr>
          <p:nvPr/>
        </p:nvPicPr>
        <p:blipFill>
          <a:blip r:embed="rId1"/>
          <a:stretch>
            <a:fillRect/>
          </a:stretch>
        </p:blipFill>
        <p:spPr>
          <a:xfrm>
            <a:off x="163830" y="2023745"/>
            <a:ext cx="11864340" cy="42138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sym typeface="+mn-ea"/>
              </a:rPr>
              <a:t>What's Alteryx</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sp>
        <p:nvSpPr>
          <p:cNvPr id="5" name="文本框 4"/>
          <p:cNvSpPr txBox="1"/>
          <p:nvPr/>
        </p:nvSpPr>
        <p:spPr>
          <a:xfrm>
            <a:off x="624205" y="986155"/>
            <a:ext cx="8814435" cy="1198880"/>
          </a:xfrm>
          <a:prstGeom prst="rect">
            <a:avLst/>
          </a:prstGeom>
          <a:noFill/>
        </p:spPr>
        <p:txBody>
          <a:bodyPr wrap="square" rtlCol="0">
            <a:spAutoFit/>
          </a:bodyPr>
          <a:p>
            <a:r>
              <a:rPr lang="zh-CN" altLang="en-US">
                <a:solidFill>
                  <a:schemeClr val="bg2">
                    <a:lumMod val="10000"/>
                  </a:schemeClr>
                </a:solidFill>
              </a:rPr>
              <a:t>Alteryx is a drag and drop software used for data cleansing, data mining, ETL, spatial analysis, machine learning, and other BI-related activities. Its usage can range from relatively basic activities like joining different data sources and pre-processing (which I will show you in a minute), or complicated activities such as predictive modeling, time series, and simulations.</a:t>
            </a:r>
            <a:endParaRPr lang="zh-CN" altLang="en-US">
              <a:solidFill>
                <a:schemeClr val="bg2">
                  <a:lumMod val="10000"/>
                </a:schemeClr>
              </a:solidFill>
            </a:endParaRPr>
          </a:p>
        </p:txBody>
      </p:sp>
      <p:pic>
        <p:nvPicPr>
          <p:cNvPr id="6" name="图片 5"/>
          <p:cNvPicPr>
            <a:picLocks noChangeAspect="1"/>
          </p:cNvPicPr>
          <p:nvPr/>
        </p:nvPicPr>
        <p:blipFill>
          <a:blip r:embed="rId1"/>
          <a:stretch>
            <a:fillRect/>
          </a:stretch>
        </p:blipFill>
        <p:spPr>
          <a:xfrm>
            <a:off x="2025015" y="2651125"/>
            <a:ext cx="6294120" cy="3703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sym typeface="+mn-ea"/>
              </a:rPr>
              <a:t>What's Alteryx</a:t>
            </a:r>
            <a:endParaRPr lang="zh-CN" altLang="en-US"/>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sp>
        <p:nvSpPr>
          <p:cNvPr id="5" name="文本框 4"/>
          <p:cNvSpPr txBox="1"/>
          <p:nvPr/>
        </p:nvSpPr>
        <p:spPr>
          <a:xfrm>
            <a:off x="513080" y="765175"/>
            <a:ext cx="3735070" cy="3969385"/>
          </a:xfrm>
          <a:prstGeom prst="rect">
            <a:avLst/>
          </a:prstGeom>
          <a:noFill/>
        </p:spPr>
        <p:txBody>
          <a:bodyPr wrap="square" rtlCol="0">
            <a:spAutoFit/>
          </a:bodyPr>
          <a:p>
            <a:r>
              <a:rPr lang="zh-CN" altLang="en-US">
                <a:solidFill>
                  <a:schemeClr val="bg2">
                    <a:lumMod val="10000"/>
                  </a:schemeClr>
                </a:solidFill>
              </a:rPr>
              <a:t>Alteryx integrates almost all data analysis processes, including data import, data preprocessing/cleaning, modeling, drawing, and even automatic dashboard/ report generation and output. Skilled use of Alteryx can indeed achieve completely non-programming analysis data.</a:t>
            </a:r>
            <a:endParaRPr lang="zh-CN" altLang="en-US">
              <a:solidFill>
                <a:schemeClr val="bg2">
                  <a:lumMod val="10000"/>
                </a:schemeClr>
              </a:solidFill>
            </a:endParaRPr>
          </a:p>
          <a:p>
            <a:endParaRPr lang="zh-CN" altLang="en-US">
              <a:solidFill>
                <a:schemeClr val="bg2">
                  <a:lumMod val="10000"/>
                </a:schemeClr>
              </a:solidFill>
            </a:endParaRPr>
          </a:p>
          <a:p>
            <a:r>
              <a:rPr lang="zh-CN" altLang="en-US">
                <a:solidFill>
                  <a:schemeClr val="bg2">
                    <a:lumMod val="10000"/>
                  </a:schemeClr>
                </a:solidFill>
              </a:rPr>
              <a:t>Alteryx was also integrated with Python</a:t>
            </a:r>
            <a:r>
              <a:rPr lang="en-US" altLang="zh-CN">
                <a:solidFill>
                  <a:schemeClr val="bg2">
                    <a:lumMod val="10000"/>
                  </a:schemeClr>
                </a:solidFill>
              </a:rPr>
              <a:t>, users can also edit Python code themselves in Alteryx with an extended tool</a:t>
            </a:r>
            <a:endParaRPr lang="en-US" altLang="zh-CN">
              <a:solidFill>
                <a:schemeClr val="bg2">
                  <a:lumMod val="10000"/>
                </a:schemeClr>
              </a:solidFill>
            </a:endParaRPr>
          </a:p>
        </p:txBody>
      </p:sp>
      <p:pic>
        <p:nvPicPr>
          <p:cNvPr id="7" name="图片 6"/>
          <p:cNvPicPr>
            <a:picLocks noChangeAspect="1"/>
          </p:cNvPicPr>
          <p:nvPr/>
        </p:nvPicPr>
        <p:blipFill>
          <a:blip r:embed="rId1"/>
          <a:srcRect l="-49" t="566" r="34596" b="-197"/>
          <a:stretch>
            <a:fillRect/>
          </a:stretch>
        </p:blipFill>
        <p:spPr>
          <a:xfrm>
            <a:off x="4248150" y="765175"/>
            <a:ext cx="7590155" cy="54724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Why Alteryx</a:t>
            </a:r>
            <a:endParaRPr lang="en-US" altLang="zh-CN"/>
          </a:p>
        </p:txBody>
      </p:sp>
      <p:sp>
        <p:nvSpPr>
          <p:cNvPr id="4" name="灯片编号占位符 3"/>
          <p:cNvSpPr>
            <a:spLocks noGrp="1"/>
          </p:cNvSpPr>
          <p:nvPr>
            <p:ph type="sldNum" sz="quarter" idx="12"/>
          </p:nvPr>
        </p:nvSpPr>
        <p:spPr/>
        <p:txBody>
          <a:bodyPr/>
          <a:p>
            <a:fld id="{F68327C5-B821-4FE9-A59A-A60D9EB59A9A}" type="slidenum">
              <a:rPr lang="en-US" smtClean="0"/>
            </a:fld>
            <a:endParaRPr lang="en-US" dirty="0"/>
          </a:p>
        </p:txBody>
      </p:sp>
      <p:sp>
        <p:nvSpPr>
          <p:cNvPr id="5" name="文本框 4"/>
          <p:cNvSpPr txBox="1"/>
          <p:nvPr/>
        </p:nvSpPr>
        <p:spPr>
          <a:xfrm>
            <a:off x="540385" y="1181735"/>
            <a:ext cx="5258435" cy="3415030"/>
          </a:xfrm>
          <a:prstGeom prst="rect">
            <a:avLst/>
          </a:prstGeom>
          <a:noFill/>
        </p:spPr>
        <p:txBody>
          <a:bodyPr wrap="square" rtlCol="0">
            <a:spAutoFit/>
          </a:bodyPr>
          <a:p>
            <a:r>
              <a:rPr lang="zh-CN" altLang="en-US">
                <a:solidFill>
                  <a:schemeClr val="bg2">
                    <a:lumMod val="10000"/>
                  </a:schemeClr>
                </a:solidFill>
                <a:sym typeface="+mn-ea"/>
              </a:rPr>
              <a:t>Various modeling options available for data preparation. </a:t>
            </a:r>
            <a:r>
              <a:rPr lang="zh-CN" altLang="en-US">
                <a:solidFill>
                  <a:schemeClr val="bg2">
                    <a:lumMod val="10000"/>
                  </a:schemeClr>
                </a:solidFill>
                <a:sym typeface="+mn-ea"/>
              </a:rPr>
              <a:t>Data clean up, sorting, linking multiple excel files, joining data.</a:t>
            </a:r>
            <a:endParaRPr lang="zh-CN" altLang="en-US">
              <a:solidFill>
                <a:schemeClr val="bg2">
                  <a:lumMod val="10000"/>
                </a:schemeClr>
              </a:solidFill>
            </a:endParaRPr>
          </a:p>
          <a:p>
            <a:endParaRPr lang="zh-CN" altLang="en-US">
              <a:solidFill>
                <a:schemeClr val="bg2">
                  <a:lumMod val="10000"/>
                </a:schemeClr>
              </a:solidFill>
            </a:endParaRPr>
          </a:p>
          <a:p>
            <a:r>
              <a:rPr lang="zh-CN" altLang="en-US">
                <a:solidFill>
                  <a:schemeClr val="bg2">
                    <a:lumMod val="10000"/>
                  </a:schemeClr>
                </a:solidFill>
              </a:rPr>
              <a:t>It has built-in functions for merging datasets. </a:t>
            </a:r>
            <a:r>
              <a:rPr lang="zh-CN" altLang="en-US">
                <a:solidFill>
                  <a:schemeClr val="bg2">
                    <a:lumMod val="10000"/>
                  </a:schemeClr>
                </a:solidFill>
                <a:sym typeface="+mn-ea"/>
              </a:rPr>
              <a:t>Predictive analysis - forecasting with different models as ESM / Arima etc.</a:t>
            </a:r>
            <a:endParaRPr lang="zh-CN" altLang="en-US">
              <a:solidFill>
                <a:schemeClr val="bg2">
                  <a:lumMod val="10000"/>
                </a:schemeClr>
              </a:solidFill>
            </a:endParaRPr>
          </a:p>
          <a:p>
            <a:endParaRPr lang="zh-CN" altLang="en-US">
              <a:solidFill>
                <a:schemeClr val="bg2">
                  <a:lumMod val="10000"/>
                </a:schemeClr>
              </a:solidFill>
            </a:endParaRPr>
          </a:p>
          <a:p>
            <a:r>
              <a:rPr lang="zh-CN" altLang="en-US">
                <a:solidFill>
                  <a:schemeClr val="bg2">
                    <a:lumMod val="10000"/>
                  </a:schemeClr>
                </a:solidFill>
              </a:rPr>
              <a:t>It can generate reports, schedule reports, and do auto email reports.</a:t>
            </a:r>
            <a:endParaRPr lang="zh-CN" altLang="en-US">
              <a:solidFill>
                <a:schemeClr val="bg2">
                  <a:lumMod val="10000"/>
                </a:schemeClr>
              </a:solidFill>
            </a:endParaRPr>
          </a:p>
          <a:p>
            <a:endParaRPr lang="zh-CN" altLang="en-US">
              <a:solidFill>
                <a:schemeClr val="bg2">
                  <a:lumMod val="10000"/>
                </a:schemeClr>
              </a:solidFill>
            </a:endParaRPr>
          </a:p>
          <a:p>
            <a:endParaRPr lang="zh-CN" altLang="en-US">
              <a:solidFill>
                <a:schemeClr val="bg2">
                  <a:lumMod val="10000"/>
                </a:schemeClr>
              </a:solidFill>
            </a:endParaRPr>
          </a:p>
        </p:txBody>
      </p:sp>
      <p:pic>
        <p:nvPicPr>
          <p:cNvPr id="6" name="图片 5"/>
          <p:cNvPicPr>
            <a:picLocks noChangeAspect="1"/>
          </p:cNvPicPr>
          <p:nvPr/>
        </p:nvPicPr>
        <p:blipFill>
          <a:blip r:embed="rId1"/>
          <a:stretch>
            <a:fillRect/>
          </a:stretch>
        </p:blipFill>
        <p:spPr>
          <a:xfrm>
            <a:off x="6568440" y="779780"/>
            <a:ext cx="5308600" cy="4612640"/>
          </a:xfrm>
          <a:prstGeom prst="rect">
            <a:avLst/>
          </a:prstGeom>
        </p:spPr>
      </p:pic>
    </p:spTree>
  </p:cSld>
  <p:clrMapOvr>
    <a:masterClrMapping/>
  </p:clrMapOvr>
</p:sld>
</file>

<file path=ppt/tags/tag1.xml><?xml version="1.0" encoding="utf-8"?>
<p:tagLst xmlns:p="http://schemas.openxmlformats.org/presentationml/2006/main">
  <p:tag name="ISPRING_RESOURCE_PATHS_HASH_PRESENTER" val="f6661259d74c9258c95e767cbd9b947654f980"/>
</p:tagLst>
</file>

<file path=ppt/theme/theme1.xml><?xml version="1.0" encoding="utf-8"?>
<a:theme xmlns:a="http://schemas.openxmlformats.org/drawingml/2006/main" name="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5200</Words>
  <Application>WPS 演示</Application>
  <PresentationFormat>宽屏</PresentationFormat>
  <Paragraphs>144</Paragraphs>
  <Slides>16</Slides>
  <Notes>44</Notes>
  <HiddenSlides>0</HiddenSlides>
  <MMClips>0</MMClips>
  <ScaleCrop>false</ScaleCrop>
  <HeadingPairs>
    <vt:vector size="6" baseType="variant">
      <vt:variant>
        <vt:lpstr>已用的字体</vt:lpstr>
      </vt:variant>
      <vt:variant>
        <vt:i4>33</vt:i4>
      </vt:variant>
      <vt:variant>
        <vt:lpstr>主题</vt:lpstr>
      </vt:variant>
      <vt:variant>
        <vt:i4>4</vt:i4>
      </vt:variant>
      <vt:variant>
        <vt:lpstr>幻灯片标题</vt:lpstr>
      </vt:variant>
      <vt:variant>
        <vt:i4>16</vt:i4>
      </vt:variant>
    </vt:vector>
  </HeadingPairs>
  <TitlesOfParts>
    <vt:vector size="53" baseType="lpstr">
      <vt:lpstr>Arial</vt:lpstr>
      <vt:lpstr>SimSun</vt:lpstr>
      <vt:lpstr>Wingdings</vt:lpstr>
      <vt:lpstr>Calibri Light</vt:lpstr>
      <vt:lpstr>Open Sans</vt:lpstr>
      <vt:lpstr>Segoe Print</vt:lpstr>
      <vt:lpstr>GeosansLight</vt:lpstr>
      <vt:lpstr>Calibri</vt:lpstr>
      <vt:lpstr>Gill Sans</vt:lpstr>
      <vt:lpstr>Microsoft YaHei</vt:lpstr>
      <vt:lpstr>Arial Unicode MS</vt:lpstr>
      <vt:lpstr>Calibri</vt:lpstr>
      <vt:lpstr>Helvetica Neue</vt:lpstr>
      <vt:lpstr>Open Sans Extrabold</vt:lpstr>
      <vt:lpstr>Yu Gothic UI Semibold</vt:lpstr>
      <vt:lpstr>Oswald</vt:lpstr>
      <vt:lpstr>MV Boli</vt:lpstr>
      <vt:lpstr>Helvetica</vt:lpstr>
      <vt:lpstr>Roboto Black</vt:lpstr>
      <vt:lpstr>Roboto</vt:lpstr>
      <vt:lpstr>linea-basic-10</vt:lpstr>
      <vt:lpstr>EverSlide Office</vt:lpstr>
      <vt:lpstr>Open Sans</vt:lpstr>
      <vt:lpstr>Neris Thin</vt:lpstr>
      <vt:lpstr>Open Sans Light</vt:lpstr>
      <vt:lpstr>Yu Gothic UI Light</vt:lpstr>
      <vt:lpstr>Roboto Light</vt:lpstr>
      <vt:lpstr>Verdana</vt:lpstr>
      <vt:lpstr>Lato Regular</vt:lpstr>
      <vt:lpstr>Roboto condensed</vt:lpstr>
      <vt:lpstr>Candara Light</vt:lpstr>
      <vt:lpstr>HoloLens MDL2 Assets</vt:lpstr>
      <vt:lpstr>MS Gothic</vt:lpstr>
      <vt:lpstr>Blank</vt:lpstr>
      <vt:lpstr>Showeet theme</vt:lpstr>
      <vt:lpstr>1_Showeet theme</vt:lpstr>
      <vt:lpstr>TITLES</vt:lpstr>
      <vt:lpstr>Table of Contents / Agendas</vt:lpstr>
      <vt:lpstr>PowerPoint 演示文稿</vt:lpstr>
      <vt:lpstr>PowerPoint 演示文稿</vt:lpstr>
      <vt:lpstr>Value of Auto ML</vt:lpstr>
      <vt:lpstr>Value of Auto 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 / Agenda Templates</dc:title>
  <dc:creator>showeet.com</dc:creator>
  <dc:description>© Copyright Showeet.com</dc:description>
  <cp:category>Charts &amp; Diagrams</cp:category>
  <cp:lastModifiedBy> 小样小样</cp:lastModifiedBy>
  <cp:revision>5</cp:revision>
  <dcterms:created xsi:type="dcterms:W3CDTF">2011-05-09T14:18:00Z</dcterms:created>
  <dcterms:modified xsi:type="dcterms:W3CDTF">2020-10-23T00:17:49Z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