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417" r:id="rId3"/>
    <p:sldId id="260" r:id="rId4"/>
    <p:sldId id="406" r:id="rId5"/>
    <p:sldId id="354" r:id="rId6"/>
    <p:sldId id="382" r:id="rId7"/>
    <p:sldId id="407" r:id="rId8"/>
    <p:sldId id="384" r:id="rId9"/>
    <p:sldId id="408" r:id="rId10"/>
    <p:sldId id="385" r:id="rId11"/>
    <p:sldId id="409" r:id="rId12"/>
    <p:sldId id="386" r:id="rId13"/>
    <p:sldId id="410" r:id="rId14"/>
    <p:sldId id="387" r:id="rId15"/>
    <p:sldId id="411" r:id="rId16"/>
    <p:sldId id="412" r:id="rId17"/>
    <p:sldId id="413" r:id="rId18"/>
    <p:sldId id="414" r:id="rId19"/>
    <p:sldId id="403" r:id="rId20"/>
    <p:sldId id="404" r:id="rId21"/>
    <p:sldId id="41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2BC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9" autoAdjust="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42363-72F6-4422-81A3-8CF515B162BD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8FC6E-E736-4218-B1CD-DBB7F1A07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7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40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9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3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1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72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A7C-6745-41F3-B11D-9A74E6F1351C}" type="datetimeFigureOut">
              <a:rPr lang="zh-CN" altLang="en-US" smtClean="0"/>
              <a:t>2013/1/1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E6441-BB30-444C-8DE6-425A591C0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5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66192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0B70A7C-6745-41F3-B11D-9A74E6F1351C}" type="datetimeFigureOut">
              <a:rPr lang="zh-CN" altLang="en-US" smtClean="0"/>
              <a:pPr/>
              <a:t>2013/1/1 Tuesday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DFE6441-BB30-444C-8DE6-425A591C084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9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BCB0F"/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2018-2019&#23398;&#24180;&#26657;&#21382;.xls" TargetMode="External"/><Relationship Id="rId3" Type="http://schemas.openxmlformats.org/officeDocument/2006/relationships/hyperlink" Target="http://www.worlduc.com/blog2012.aspx?bid=46402966" TargetMode="External"/><Relationship Id="rId7" Type="http://schemas.openxmlformats.org/officeDocument/2006/relationships/hyperlink" Target="http://www.worlduc.com/blog2012.aspx?bid=46402902" TargetMode="External"/><Relationship Id="rId2" Type="http://schemas.openxmlformats.org/officeDocument/2006/relationships/hyperlink" Target="http://www.worlduc.com/SpaceShow/index.aspx?uid=2935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12298;HTML5+CSS3&#12299;&#25480;&#35838;&#35745;&#21010;&#65288;&#31227;&#21160;&#19987;&#19994;&#65289;.docx" TargetMode="External"/><Relationship Id="rId5" Type="http://schemas.openxmlformats.org/officeDocument/2006/relationships/hyperlink" Target="http://www.worlduc.com/blog2012.aspx?bid=46402976" TargetMode="External"/><Relationship Id="rId4" Type="http://schemas.openxmlformats.org/officeDocument/2006/relationships/hyperlink" Target="&#12298;HTML5+CSS3&#12299;&#35838;&#31243;&#26631;&#20934;&#65288;&#31227;&#21160;&#19987;&#19994;&#65289;.doc" TargetMode="External"/><Relationship Id="rId9" Type="http://schemas.openxmlformats.org/officeDocument/2006/relationships/hyperlink" Target="../2018-2019-2&#25945;&#23398;&#26085;&#24535;.xls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-108520" y="2160726"/>
            <a:ext cx="420528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7000" b="1" dirty="0" smtClean="0">
                <a:solidFill>
                  <a:srgbClr val="2BCB0F"/>
                </a:solidFill>
                <a:latin typeface="Arial Black" pitchFamily="34" charset="0"/>
                <a:ea typeface="微软雅黑" pitchFamily="34" charset="-122"/>
                <a:cs typeface="Times New Roman" pitchFamily="18" charset="0"/>
              </a:rPr>
              <a:t>02</a:t>
            </a:r>
            <a:endParaRPr lang="zh-CN" altLang="en-US" sz="17000" b="1" dirty="0">
              <a:solidFill>
                <a:srgbClr val="2BCB0F"/>
              </a:solidFill>
              <a:latin typeface="Arial Black" pitchFamily="34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 flipV="1">
            <a:off x="3661494" y="3501008"/>
            <a:ext cx="5014962" cy="4356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文本框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8148" y="3212976"/>
            <a:ext cx="3455740" cy="584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PART 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TWO</a:t>
            </a:r>
            <a:endParaRPr lang="zh-CN" alt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19872" y="2348881"/>
            <a:ext cx="561662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  盒模型</a:t>
            </a:r>
            <a:endParaRPr lang="en-US" altLang="zh-CN" sz="32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2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重构百度首页</a:t>
            </a:r>
            <a:endParaRPr lang="en-US" altLang="zh-CN" sz="32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52120" y="6410429"/>
            <a:ext cx="3491880" cy="47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机电信息学院  刘青玲</a:t>
            </a:r>
            <a:endParaRPr lang="da-DK" altLang="zh-CN" sz="2000" b="1" dirty="0" smtClean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61495" y="3566195"/>
            <a:ext cx="515897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3600" i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模块二  网页布局与美化</a:t>
            </a:r>
            <a:endParaRPr lang="en-US" altLang="zh-CN" sz="3600" i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2" descr="C:\Users\ADMINI~1\AppData\Local\Temp\ksohtml\wps_clip_image-11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713" y="2708275"/>
            <a:ext cx="76073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51075" y="333375"/>
            <a:ext cx="6626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padding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（填充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cs typeface="+mj-cs"/>
              </a:rPr>
              <a:t>）属性</a:t>
            </a:r>
          </a:p>
        </p:txBody>
      </p:sp>
      <p:pic>
        <p:nvPicPr>
          <p:cNvPr id="18436" name="图片 7" descr="示例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19697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圆角矩形标注 7"/>
          <p:cNvSpPr>
            <a:spLocks noChangeArrowheads="1"/>
          </p:cNvSpPr>
          <p:nvPr/>
        </p:nvSpPr>
        <p:spPr bwMode="auto">
          <a:xfrm>
            <a:off x="5164138" y="2508250"/>
            <a:ext cx="2592387" cy="514350"/>
          </a:xfrm>
          <a:prstGeom prst="wedgeRoundRectCallout">
            <a:avLst>
              <a:gd name="adj1" fmla="val -56583"/>
              <a:gd name="adj2" fmla="val 15812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边框为虚线，灰色，宽度为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3px</a:t>
            </a:r>
          </a:p>
        </p:txBody>
      </p:sp>
      <p:sp>
        <p:nvSpPr>
          <p:cNvPr id="19461" name="圆角矩形标注 7"/>
          <p:cNvSpPr>
            <a:spLocks noChangeArrowheads="1"/>
          </p:cNvSpPr>
          <p:nvPr/>
        </p:nvSpPr>
        <p:spPr bwMode="auto">
          <a:xfrm>
            <a:off x="4446588" y="4411663"/>
            <a:ext cx="3021012" cy="719137"/>
          </a:xfrm>
          <a:prstGeom prst="wedgeRoundRectCallout">
            <a:avLst>
              <a:gd name="adj1" fmla="val -55079"/>
              <a:gd name="adj2" fmla="val -10099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文本输入框宽度为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300px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，高度为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23px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，边框为黑色的实线</a:t>
            </a:r>
          </a:p>
        </p:txBody>
      </p:sp>
      <p:sp>
        <p:nvSpPr>
          <p:cNvPr id="19463" name="圆角矩形标注 7"/>
          <p:cNvSpPr>
            <a:spLocks noChangeArrowheads="1"/>
          </p:cNvSpPr>
          <p:nvPr/>
        </p:nvSpPr>
        <p:spPr bwMode="auto">
          <a:xfrm>
            <a:off x="3132138" y="3022600"/>
            <a:ext cx="1558925" cy="514350"/>
          </a:xfrm>
          <a:prstGeom prst="wedgeRoundRectCallout">
            <a:avLst>
              <a:gd name="adj1" fmla="val -89648"/>
              <a:gd name="adj2" fmla="val 85310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上边距为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50px</a:t>
            </a:r>
          </a:p>
        </p:txBody>
      </p:sp>
      <p:sp>
        <p:nvSpPr>
          <p:cNvPr id="19464" name="圆角矩形标注 7"/>
          <p:cNvSpPr>
            <a:spLocks noChangeArrowheads="1"/>
          </p:cNvSpPr>
          <p:nvPr/>
        </p:nvSpPr>
        <p:spPr bwMode="auto">
          <a:xfrm>
            <a:off x="1471613" y="4154488"/>
            <a:ext cx="1876425" cy="514350"/>
          </a:xfrm>
          <a:prstGeom prst="wedgeRoundRectCallout">
            <a:avLst>
              <a:gd name="adj1" fmla="val -51829"/>
              <a:gd name="adj2" fmla="val -12404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左边距为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200px</a:t>
            </a:r>
          </a:p>
        </p:txBody>
      </p:sp>
    </p:spTree>
    <p:extLst>
      <p:ext uri="{BB962C8B-B14F-4D97-AF65-F5344CB8AC3E}">
        <p14:creationId xmlns:p14="http://schemas.microsoft.com/office/powerpoint/2010/main" val="33399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3" grpId="0" animBg="1"/>
      <p:bldP spid="194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流程图: 可选过程 3"/>
          <p:cNvSpPr>
            <a:spLocks noChangeArrowheads="1"/>
          </p:cNvSpPr>
          <p:nvPr/>
        </p:nvSpPr>
        <p:spPr bwMode="auto">
          <a:xfrm>
            <a:off x="395536" y="1196752"/>
            <a:ext cx="8039100" cy="5040560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>
              <a:defRPr/>
            </a:pPr>
            <a:r>
              <a:rPr lang="en-US" altLang="zh-CN" b="1" dirty="0">
                <a:latin typeface="+mn-ea"/>
                <a:ea typeface="+mn-ea"/>
              </a:rPr>
              <a:t> &lt;style type="text/</a:t>
            </a:r>
            <a:r>
              <a:rPr lang="en-US" altLang="zh-CN" b="1" dirty="0" err="1">
                <a:latin typeface="+mn-ea"/>
                <a:ea typeface="+mn-ea"/>
              </a:rPr>
              <a:t>css</a:t>
            </a:r>
            <a:r>
              <a:rPr lang="en-US" altLang="zh-CN" b="1" dirty="0">
                <a:latin typeface="+mn-ea"/>
                <a:ea typeface="+mn-ea"/>
              </a:rPr>
              <a:t>"&gt;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/*</a:t>
            </a:r>
            <a:r>
              <a:rPr lang="zh-CN" altLang="en-US" b="1" dirty="0">
                <a:latin typeface="+mn-ea"/>
                <a:ea typeface="+mn-ea"/>
              </a:rPr>
              <a:t>设置层的样式*</a:t>
            </a:r>
            <a:r>
              <a:rPr lang="en-US" altLang="zh-CN" b="1" dirty="0">
                <a:latin typeface="+mn-ea"/>
                <a:ea typeface="+mn-ea"/>
              </a:rPr>
              <a:t>/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#top {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    border-</a:t>
            </a:r>
            <a:r>
              <a:rPr lang="en-US" altLang="zh-CN" b="1" dirty="0" err="1">
                <a:latin typeface="+mn-ea"/>
                <a:ea typeface="+mn-ea"/>
              </a:rPr>
              <a:t>style:dashed</a:t>
            </a:r>
            <a:r>
              <a:rPr lang="en-US" altLang="zh-CN" b="1" dirty="0">
                <a:latin typeface="+mn-ea"/>
                <a:ea typeface="+mn-ea"/>
              </a:rPr>
              <a:t>;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    border-color:#CCC;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    border-width:3px;</a:t>
            </a:r>
          </a:p>
          <a:p>
            <a:pPr lvl="1"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            padding-top:50px; /*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设置层的上边距为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50px*/</a:t>
            </a:r>
          </a:p>
          <a:p>
            <a:pPr lvl="1"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            padding-left:200px; /*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设置层的左边距为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200px*/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}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/*</a:t>
            </a:r>
            <a:r>
              <a:rPr lang="zh-CN" altLang="en-US" b="1" dirty="0">
                <a:latin typeface="+mn-ea"/>
                <a:ea typeface="+mn-ea"/>
              </a:rPr>
              <a:t>设置搜索输入框的样式*</a:t>
            </a:r>
            <a:r>
              <a:rPr lang="en-US" altLang="zh-CN" b="1" dirty="0">
                <a:latin typeface="+mn-ea"/>
                <a:ea typeface="+mn-ea"/>
              </a:rPr>
              <a:t>/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.</a:t>
            </a:r>
            <a:r>
              <a:rPr lang="en-US" altLang="zh-CN" b="1" dirty="0" err="1">
                <a:latin typeface="+mn-ea"/>
                <a:ea typeface="+mn-ea"/>
              </a:rPr>
              <a:t>SearchBox</a:t>
            </a:r>
            <a:r>
              <a:rPr lang="en-US" altLang="zh-CN" b="1" dirty="0">
                <a:latin typeface="+mn-ea"/>
                <a:ea typeface="+mn-ea"/>
              </a:rPr>
              <a:t> {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    width:300px;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    height:23px;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	    /*</a:t>
            </a:r>
            <a:r>
              <a:rPr lang="zh-CN" altLang="en-US" b="1" dirty="0">
                <a:latin typeface="+mn-ea"/>
                <a:ea typeface="+mn-ea"/>
              </a:rPr>
              <a:t>同时设置上、右、下、左边框的宽度、样式、颜色*</a:t>
            </a:r>
            <a:r>
              <a:rPr lang="en-US" altLang="zh-CN" b="1" dirty="0">
                <a:latin typeface="+mn-ea"/>
                <a:ea typeface="+mn-ea"/>
              </a:rPr>
              <a:t>/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            border:1px solid black;         </a:t>
            </a:r>
          </a:p>
          <a:p>
            <a:pPr lvl="1">
              <a:defRPr/>
            </a:pPr>
            <a:r>
              <a:rPr lang="en-US" altLang="zh-CN" b="1" dirty="0">
                <a:latin typeface="+mn-ea"/>
                <a:ea typeface="+mn-ea"/>
              </a:rPr>
              <a:t>	}</a:t>
            </a:r>
          </a:p>
          <a:p>
            <a:pPr>
              <a:defRPr/>
            </a:pPr>
            <a:r>
              <a:rPr lang="en-US" altLang="zh-CN" b="1" dirty="0">
                <a:latin typeface="+mn-ea"/>
                <a:ea typeface="+mn-ea"/>
              </a:rPr>
              <a:t>    &lt;/style&gt;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51075" y="333375"/>
            <a:ext cx="6626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padding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（填充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  <a:cs typeface="+mj-cs"/>
              </a:rPr>
              <a:t>）属性</a:t>
            </a:r>
          </a:p>
        </p:txBody>
      </p:sp>
    </p:spTree>
    <p:extLst>
      <p:ext uri="{BB962C8B-B14F-4D97-AF65-F5344CB8AC3E}">
        <p14:creationId xmlns:p14="http://schemas.microsoft.com/office/powerpoint/2010/main" val="15186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85775" y="4724796"/>
            <a:ext cx="8229600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两个相邻元素的上下边界均设置了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值，则取上边距或下边距中的较大值为两个元素的上下间隔。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如果是左右边界，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则间隔为两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个元素左右边界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值的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83" name="图片 5" descr="注意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3965873"/>
            <a:ext cx="19653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图片 7" descr="示例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052736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2" descr="C:\Users\ADMINI~1\AppData\Local\Temp\ksohtml\wps_clip_image-219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7303" y="1431936"/>
            <a:ext cx="6804248" cy="286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51075" y="333375"/>
            <a:ext cx="6626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Margin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）属性</a:t>
            </a:r>
            <a:endParaRPr lang="zh-CN" altLang="en-US" sz="3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487" name="圆角矩形标注 7"/>
          <p:cNvSpPr>
            <a:spLocks noChangeArrowheads="1"/>
          </p:cNvSpPr>
          <p:nvPr/>
        </p:nvSpPr>
        <p:spPr bwMode="auto">
          <a:xfrm>
            <a:off x="5148064" y="2264990"/>
            <a:ext cx="1990725" cy="515938"/>
          </a:xfrm>
          <a:prstGeom prst="wedgeRoundRectCallout">
            <a:avLst>
              <a:gd name="adj1" fmla="val -56102"/>
              <a:gd name="adj2" fmla="val 94412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上下层相隔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20482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487" grpId="0" animBg="1"/>
      <p:bldP spid="2048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51075" y="333375"/>
            <a:ext cx="6626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Margin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边界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）属性</a:t>
            </a:r>
            <a:endParaRPr lang="zh-CN" altLang="en-US" sz="3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488" name="流程图: 可选过程 3"/>
          <p:cNvSpPr>
            <a:spLocks noChangeArrowheads="1"/>
          </p:cNvSpPr>
          <p:nvPr/>
        </p:nvSpPr>
        <p:spPr bwMode="auto">
          <a:xfrm>
            <a:off x="467544" y="1412776"/>
            <a:ext cx="8039100" cy="424847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&lt;style type="text/</a:t>
            </a:r>
            <a:r>
              <a:rPr lang="en-US" altLang="zh-CN" sz="2000" b="1" dirty="0" err="1">
                <a:latin typeface="+mn-ea"/>
                <a:ea typeface="+mn-ea"/>
              </a:rPr>
              <a:t>css</a:t>
            </a:r>
            <a:r>
              <a:rPr lang="en-US" altLang="zh-CN" sz="2000" b="1" dirty="0">
                <a:latin typeface="+mn-ea"/>
                <a:ea typeface="+mn-ea"/>
              </a:rPr>
              <a:t>"&gt;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/*</a:t>
            </a:r>
            <a:r>
              <a:rPr lang="zh-CN" altLang="en-US" sz="2000" b="1" dirty="0">
                <a:latin typeface="+mn-ea"/>
                <a:ea typeface="+mn-ea"/>
              </a:rPr>
              <a:t>设置层的样式*</a:t>
            </a:r>
            <a:r>
              <a:rPr lang="en-US" altLang="zh-CN" sz="2000" b="1" dirty="0">
                <a:latin typeface="+mn-ea"/>
                <a:ea typeface="+mn-ea"/>
              </a:rPr>
              <a:t>/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#top {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height:100px;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border:2px solid black;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margin-bottom:50px; /*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设置层的下面的外边距*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latin typeface="+mn-ea"/>
                <a:ea typeface="+mn-ea"/>
              </a:rPr>
              <a:t>        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#footer {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height:100px;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   border:2px solid black;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    }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    &lt;/style&gt;</a:t>
            </a:r>
          </a:p>
        </p:txBody>
      </p:sp>
      <p:sp>
        <p:nvSpPr>
          <p:cNvPr id="4" name="流程图: 可选过程 3"/>
          <p:cNvSpPr>
            <a:spLocks noChangeArrowheads="1"/>
          </p:cNvSpPr>
          <p:nvPr/>
        </p:nvSpPr>
        <p:spPr bwMode="auto">
          <a:xfrm>
            <a:off x="668326" y="5877272"/>
            <a:ext cx="7637536" cy="57626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</a:rPr>
              <a:t>margin:0px auto;</a:t>
            </a:r>
            <a:r>
              <a:rPr lang="zh-CN" altLang="en-US" sz="2000" b="1" dirty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/*</a:t>
            </a:r>
            <a:r>
              <a:rPr lang="zh-CN" altLang="en-US" sz="2000" b="1" dirty="0">
                <a:latin typeface="+mn-ea"/>
                <a:ea typeface="+mn-ea"/>
              </a:rPr>
              <a:t>该样式能实现元素自身的居中显示</a:t>
            </a:r>
            <a:r>
              <a:rPr lang="en-US" altLang="zh-CN" sz="2000" b="1" dirty="0">
                <a:latin typeface="+mn-ea"/>
                <a:ea typeface="+mn-ea"/>
              </a:rPr>
              <a:t>*/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19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88" grpId="1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95288" y="1341438"/>
            <a:ext cx="82296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块级元素可以通过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属性来设置元素内容的宽度与高度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行内元素设置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width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height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对其大小没有影响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51075" y="333375"/>
            <a:ext cx="6626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400" dirty="0">
                <a:latin typeface="微软雅黑" pitchFamily="34" charset="-122"/>
                <a:ea typeface="微软雅黑" pitchFamily="34" charset="-122"/>
                <a:cs typeface="+mj-cs"/>
              </a:rPr>
              <a:t>宽度与高度属性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5288" y="3933825"/>
            <a:ext cx="82296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  <a:defRPr/>
            </a:pPr>
            <a:endParaRPr lang="zh-CN" altLang="en-US" sz="2800" dirty="0">
              <a:latin typeface="+mn-lt"/>
              <a:ea typeface="+mn-ea"/>
            </a:endParaRPr>
          </a:p>
        </p:txBody>
      </p:sp>
      <p:pic>
        <p:nvPicPr>
          <p:cNvPr id="21509" name="图片 12" descr="提示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997200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6856" y="4097014"/>
            <a:ext cx="8229600" cy="19770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CB0F"/>
              </a:buClr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元素在浏览器中所占的大小</a:t>
            </a:r>
          </a:p>
          <a:p>
            <a:pPr lvl="1"/>
            <a:r>
              <a:rPr lang="zh-CN" altLang="en-US" dirty="0"/>
              <a:t>宽度</a:t>
            </a:r>
            <a:r>
              <a:rPr lang="en-US" altLang="zh-CN" dirty="0"/>
              <a:t>=</a:t>
            </a:r>
            <a:r>
              <a:rPr lang="zh-CN" altLang="en-US" dirty="0"/>
              <a:t>元素的宽度（</a:t>
            </a:r>
            <a:r>
              <a:rPr lang="en-US" altLang="zh-CN" dirty="0"/>
              <a:t>width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左填充（</a:t>
            </a:r>
            <a:r>
              <a:rPr lang="en-US" altLang="zh-CN" dirty="0"/>
              <a:t>padding-left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右填充 （</a:t>
            </a:r>
            <a:r>
              <a:rPr lang="en-US" altLang="zh-CN" dirty="0"/>
              <a:t>padding-right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左边框</a:t>
            </a:r>
            <a:r>
              <a:rPr lang="en-US" altLang="zh-CN" dirty="0"/>
              <a:t>+</a:t>
            </a:r>
            <a:r>
              <a:rPr lang="zh-CN" altLang="en-US" dirty="0"/>
              <a:t>右边框。</a:t>
            </a:r>
          </a:p>
          <a:p>
            <a:pPr lvl="1"/>
            <a:r>
              <a:rPr lang="zh-CN" altLang="en-US" dirty="0"/>
              <a:t>高度的计算与宽度类似。</a:t>
            </a:r>
          </a:p>
        </p:txBody>
      </p:sp>
    </p:spTree>
    <p:extLst>
      <p:ext uri="{BB962C8B-B14F-4D97-AF65-F5344CB8AC3E}">
        <p14:creationId xmlns:p14="http://schemas.microsoft.com/office/powerpoint/2010/main" val="255116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任务一：重构百度首页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58775" y="1268761"/>
            <a:ext cx="82296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制作百度首页，使用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标签组织网页内容，使用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样式表修饰网页，不要通过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标签的属性修饰网页。</a:t>
            </a:r>
          </a:p>
        </p:txBody>
      </p:sp>
      <p:pic>
        <p:nvPicPr>
          <p:cNvPr id="4103" name="Picture 6" descr="C:\Users\ADMINI~1\AppData\Local\Temp\ksohtml\wps_clip_image-1989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2132857"/>
            <a:ext cx="8408988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57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2602632" cy="273637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 smtClean="0">
                <a:latin typeface="+mn-ea"/>
              </a:rPr>
              <a:t>使用</a:t>
            </a:r>
            <a:r>
              <a:rPr lang="en-US" altLang="zh-CN" sz="2400" dirty="0" smtClean="0">
                <a:latin typeface="+mn-ea"/>
              </a:rPr>
              <a:t>div</a:t>
            </a:r>
            <a:r>
              <a:rPr lang="zh-CN" altLang="en-US" sz="2400" dirty="0" smtClean="0">
                <a:latin typeface="+mn-ea"/>
              </a:rPr>
              <a:t>为页面布局。</a:t>
            </a: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添加</a:t>
            </a:r>
            <a:r>
              <a:rPr lang="en-US" altLang="zh-CN" sz="2400" dirty="0" smtClean="0">
                <a:latin typeface="+mn-ea"/>
              </a:rPr>
              <a:t>HTML</a:t>
            </a:r>
            <a:r>
              <a:rPr lang="zh-CN" altLang="en-US" sz="2400" dirty="0" smtClean="0">
                <a:latin typeface="+mn-ea"/>
              </a:rPr>
              <a:t>标签。</a:t>
            </a:r>
          </a:p>
          <a:p>
            <a:pPr>
              <a:defRPr/>
            </a:pPr>
            <a:endParaRPr lang="zh-CN" altLang="zh-CN" sz="2400" dirty="0" smtClean="0"/>
          </a:p>
        </p:txBody>
      </p:sp>
      <p:pic>
        <p:nvPicPr>
          <p:cNvPr id="5125" name="Picture 5" descr="C:\Users\ADMINI~1\AppData\Local\Temp\ksohtml\wps_clip_image-2047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848" y="1124744"/>
            <a:ext cx="5791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84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endParaRPr lang="zh-CN" altLang="en-US" sz="3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/>
        </p:nvSpPr>
        <p:spPr bwMode="auto">
          <a:xfrm>
            <a:off x="684213" y="1148782"/>
            <a:ext cx="82296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样式修饰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百度首页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512" y="1544340"/>
            <a:ext cx="8845550" cy="5053012"/>
            <a:chOff x="68263" y="1049338"/>
            <a:chExt cx="8845550" cy="5053012"/>
          </a:xfrm>
        </p:grpSpPr>
        <p:pic>
          <p:nvPicPr>
            <p:cNvPr id="6151" name="Picture 6" descr="C:\Users\ADMINI~1\AppData\Local\Temp\ksohtml\wps_clip_image-2123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1357313"/>
              <a:ext cx="7559675" cy="474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圆角矩形标注 7"/>
            <p:cNvSpPr>
              <a:spLocks noChangeArrowheads="1"/>
            </p:cNvSpPr>
            <p:nvPr/>
          </p:nvSpPr>
          <p:spPr bwMode="auto">
            <a:xfrm>
              <a:off x="4427538" y="1049338"/>
              <a:ext cx="3063875" cy="849312"/>
            </a:xfrm>
            <a:prstGeom prst="wedgeRoundRectCallout">
              <a:avLst>
                <a:gd name="adj1" fmla="val 49892"/>
                <a:gd name="adj2" fmla="val 82581"/>
                <a:gd name="adj3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1600" dirty="0">
                  <a:latin typeface="+mn-ea"/>
                  <a:ea typeface="+mn-ea"/>
                </a:rPr>
                <a:t>右对齐，与上边和右边相距</a:t>
              </a:r>
              <a:r>
                <a:rPr lang="en-US" altLang="zh-CN" sz="1600" dirty="0">
                  <a:latin typeface="+mn-ea"/>
                  <a:ea typeface="+mn-ea"/>
                </a:rPr>
                <a:t>15px</a:t>
              </a:r>
              <a:r>
                <a:rPr lang="zh-CN" altLang="en-US" sz="1600" dirty="0">
                  <a:latin typeface="+mn-ea"/>
                  <a:ea typeface="+mn-ea"/>
                </a:rPr>
                <a:t>，字体</a:t>
              </a:r>
              <a:r>
                <a:rPr lang="en-US" altLang="zh-CN" sz="1600" dirty="0">
                  <a:latin typeface="+mn-ea"/>
                  <a:ea typeface="+mn-ea"/>
                </a:rPr>
                <a:t>12px</a:t>
              </a:r>
              <a:r>
                <a:rPr lang="zh-CN" altLang="en-US" sz="1600" dirty="0">
                  <a:latin typeface="+mn-ea"/>
                  <a:ea typeface="+mn-ea"/>
                </a:rPr>
                <a:t>，颜色为</a:t>
              </a:r>
              <a:r>
                <a:rPr lang="en-US" altLang="zh-CN" sz="1600" dirty="0">
                  <a:latin typeface="+mn-ea"/>
                  <a:ea typeface="+mn-ea"/>
                </a:rPr>
                <a:t>#00c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9" name="圆角矩形标注 8"/>
            <p:cNvSpPr>
              <a:spLocks noChangeArrowheads="1"/>
            </p:cNvSpPr>
            <p:nvPr/>
          </p:nvSpPr>
          <p:spPr bwMode="auto">
            <a:xfrm>
              <a:off x="1168400" y="2352675"/>
              <a:ext cx="2592388" cy="712788"/>
            </a:xfrm>
            <a:prstGeom prst="wedgeRoundRectCallout">
              <a:avLst>
                <a:gd name="adj1" fmla="val 45202"/>
                <a:gd name="adj2" fmla="val 75570"/>
                <a:gd name="adj3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1600" dirty="0">
                  <a:latin typeface="+mn-ea"/>
                  <a:ea typeface="+mn-ea"/>
                </a:rPr>
                <a:t>居中对齐，超链接字体</a:t>
              </a:r>
              <a:r>
                <a:rPr lang="en-US" altLang="zh-CN" sz="1600" dirty="0">
                  <a:latin typeface="+mn-ea"/>
                  <a:ea typeface="+mn-ea"/>
                </a:rPr>
                <a:t>14px</a:t>
              </a:r>
              <a:r>
                <a:rPr lang="zh-CN" altLang="en-US" sz="1600" dirty="0">
                  <a:latin typeface="+mn-ea"/>
                  <a:ea typeface="+mn-ea"/>
                </a:rPr>
                <a:t>，颜色</a:t>
              </a:r>
              <a:r>
                <a:rPr lang="en-US" altLang="zh-CN" sz="1600" dirty="0">
                  <a:latin typeface="+mn-ea"/>
                  <a:ea typeface="+mn-ea"/>
                </a:rPr>
                <a:t>#00c</a:t>
              </a:r>
            </a:p>
          </p:txBody>
        </p:sp>
        <p:sp>
          <p:nvSpPr>
            <p:cNvPr id="10" name="圆角矩形标注 9"/>
            <p:cNvSpPr>
              <a:spLocks noChangeArrowheads="1"/>
            </p:cNvSpPr>
            <p:nvPr/>
          </p:nvSpPr>
          <p:spPr bwMode="auto">
            <a:xfrm>
              <a:off x="6084888" y="2352675"/>
              <a:ext cx="2828925" cy="860425"/>
            </a:xfrm>
            <a:prstGeom prst="wedgeRoundRectCallout">
              <a:avLst>
                <a:gd name="adj1" fmla="val -42171"/>
                <a:gd name="adj2" fmla="val 80274"/>
                <a:gd name="adj3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1600" dirty="0">
                  <a:latin typeface="+mn-ea"/>
                  <a:ea typeface="+mn-ea"/>
                </a:rPr>
                <a:t>按钮背景图片见素材，高度</a:t>
              </a:r>
              <a:r>
                <a:rPr lang="en-US" altLang="zh-CN" sz="1600" dirty="0">
                  <a:latin typeface="+mn-ea"/>
                  <a:ea typeface="+mn-ea"/>
                </a:rPr>
                <a:t>32px</a:t>
              </a:r>
              <a:r>
                <a:rPr lang="zh-CN" altLang="en-US" sz="1600" dirty="0">
                  <a:latin typeface="+mn-ea"/>
                  <a:ea typeface="+mn-ea"/>
                </a:rPr>
                <a:t>，宽度</a:t>
              </a:r>
              <a:r>
                <a:rPr lang="en-US" altLang="zh-CN" sz="1600" dirty="0">
                  <a:latin typeface="+mn-ea"/>
                  <a:ea typeface="+mn-ea"/>
                </a:rPr>
                <a:t>95px</a:t>
              </a:r>
              <a:r>
                <a:rPr lang="zh-CN" altLang="en-US" sz="1600" dirty="0">
                  <a:latin typeface="+mn-ea"/>
                  <a:ea typeface="+mn-ea"/>
                </a:rPr>
                <a:t>，无默认的边框，填充，边界</a:t>
              </a:r>
            </a:p>
          </p:txBody>
        </p:sp>
        <p:sp>
          <p:nvSpPr>
            <p:cNvPr id="11" name="圆角矩形标注 10"/>
            <p:cNvSpPr>
              <a:spLocks noChangeArrowheads="1"/>
            </p:cNvSpPr>
            <p:nvPr/>
          </p:nvSpPr>
          <p:spPr bwMode="auto">
            <a:xfrm>
              <a:off x="68263" y="3868738"/>
              <a:ext cx="3062287" cy="849312"/>
            </a:xfrm>
            <a:prstGeom prst="wedgeRoundRectCallout">
              <a:avLst>
                <a:gd name="adj1" fmla="val 42522"/>
                <a:gd name="adj2" fmla="val -80908"/>
                <a:gd name="adj3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1600" dirty="0">
                  <a:latin typeface="+mn-ea"/>
                  <a:ea typeface="+mn-ea"/>
                </a:rPr>
                <a:t>输入框边框</a:t>
              </a:r>
              <a:r>
                <a:rPr lang="en-US" altLang="zh-CN" sz="1600" dirty="0">
                  <a:latin typeface="+mn-ea"/>
                  <a:ea typeface="+mn-ea"/>
                </a:rPr>
                <a:t>1px</a:t>
              </a:r>
              <a:r>
                <a:rPr lang="zh-CN" altLang="en-US" sz="1600" dirty="0">
                  <a:latin typeface="+mn-ea"/>
                  <a:ea typeface="+mn-ea"/>
                </a:rPr>
                <a:t>，实线，颜色 </a:t>
              </a:r>
              <a:r>
                <a:rPr lang="en-US" altLang="zh-CN" sz="1600" dirty="0">
                  <a:latin typeface="+mn-ea"/>
                  <a:ea typeface="+mn-ea"/>
                </a:rPr>
                <a:t>#</a:t>
              </a:r>
              <a:r>
                <a:rPr lang="en-US" altLang="zh-CN" sz="1600" dirty="0" err="1">
                  <a:latin typeface="+mn-ea"/>
                  <a:ea typeface="+mn-ea"/>
                </a:rPr>
                <a:t>ccc</a:t>
              </a:r>
              <a:r>
                <a:rPr lang="zh-CN" altLang="en-US" sz="1600" dirty="0">
                  <a:latin typeface="+mn-ea"/>
                  <a:ea typeface="+mn-ea"/>
                </a:rPr>
                <a:t>，宽度</a:t>
              </a:r>
              <a:r>
                <a:rPr lang="en-US" altLang="zh-CN" sz="1600" dirty="0">
                  <a:latin typeface="+mn-ea"/>
                  <a:ea typeface="+mn-ea"/>
                </a:rPr>
                <a:t>418px</a:t>
              </a:r>
              <a:r>
                <a:rPr lang="zh-CN" altLang="en-US" sz="1600" dirty="0">
                  <a:latin typeface="+mn-ea"/>
                  <a:ea typeface="+mn-ea"/>
                </a:rPr>
                <a:t>，高度</a:t>
              </a:r>
              <a:r>
                <a:rPr lang="en-US" altLang="zh-CN" sz="1600" dirty="0">
                  <a:latin typeface="+mn-ea"/>
                  <a:ea typeface="+mn-ea"/>
                </a:rPr>
                <a:t>30px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84838" y="4292600"/>
              <a:ext cx="3063875" cy="849313"/>
            </a:xfrm>
            <a:prstGeom prst="wedgeRoundRectCallout">
              <a:avLst>
                <a:gd name="adj1" fmla="val -55503"/>
                <a:gd name="adj2" fmla="val 83910"/>
                <a:gd name="adj3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1600" dirty="0">
                  <a:latin typeface="+mn-ea"/>
                  <a:ea typeface="+mn-ea"/>
                </a:rPr>
                <a:t>居中对齐，段落上外边距为</a:t>
              </a:r>
              <a:r>
                <a:rPr lang="en-US" altLang="zh-CN" sz="1600" dirty="0">
                  <a:latin typeface="+mn-ea"/>
                  <a:ea typeface="+mn-ea"/>
                </a:rPr>
                <a:t>10px</a:t>
              </a:r>
              <a:r>
                <a:rPr lang="zh-CN" altLang="en-US" sz="1600" dirty="0">
                  <a:latin typeface="+mn-ea"/>
                  <a:ea typeface="+mn-ea"/>
                </a:rPr>
                <a:t>，字体</a:t>
              </a:r>
              <a:r>
                <a:rPr lang="en-US" altLang="zh-CN" sz="1600" dirty="0">
                  <a:latin typeface="+mn-ea"/>
                  <a:ea typeface="+mn-ea"/>
                </a:rPr>
                <a:t>12px</a:t>
              </a:r>
              <a:r>
                <a:rPr lang="zh-CN" altLang="en-US" sz="1600" dirty="0">
                  <a:latin typeface="+mn-ea"/>
                  <a:ea typeface="+mn-ea"/>
                </a:rPr>
                <a:t>，颜色为</a:t>
              </a:r>
              <a:r>
                <a:rPr lang="en-US" altLang="zh-CN" sz="1600" dirty="0">
                  <a:latin typeface="+mn-ea"/>
                  <a:ea typeface="+mn-ea"/>
                </a:rPr>
                <a:t>#00c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250825" y="5253038"/>
              <a:ext cx="2879725" cy="849312"/>
            </a:xfrm>
            <a:prstGeom prst="wedgeRoundRectCallout">
              <a:avLst>
                <a:gd name="adj1" fmla="val 66475"/>
                <a:gd name="adj2" fmla="val 14793"/>
                <a:gd name="adj3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>
                <a:buFont typeface="Arial" pitchFamily="34" charset="0"/>
                <a:buNone/>
                <a:defRPr/>
              </a:pPr>
              <a:r>
                <a:rPr lang="zh-CN" altLang="en-US" sz="1600" dirty="0">
                  <a:latin typeface="+mn-ea"/>
                  <a:ea typeface="+mn-ea"/>
                </a:rPr>
                <a:t>居中对齐，段落上外边距为</a:t>
              </a:r>
              <a:r>
                <a:rPr lang="en-US" altLang="zh-CN" sz="1600" dirty="0">
                  <a:latin typeface="+mn-ea"/>
                  <a:ea typeface="+mn-ea"/>
                </a:rPr>
                <a:t>10px</a:t>
              </a:r>
              <a:r>
                <a:rPr lang="zh-CN" altLang="en-US" sz="1600" dirty="0">
                  <a:latin typeface="+mn-ea"/>
                  <a:ea typeface="+mn-ea"/>
                </a:rPr>
                <a:t>，字体</a:t>
              </a:r>
              <a:r>
                <a:rPr lang="en-US" altLang="zh-CN" sz="1600" dirty="0">
                  <a:latin typeface="+mn-ea"/>
                  <a:ea typeface="+mn-ea"/>
                </a:rPr>
                <a:t>12px</a:t>
              </a:r>
              <a:r>
                <a:rPr lang="zh-CN" altLang="en-US" sz="1600" dirty="0">
                  <a:latin typeface="+mn-ea"/>
                  <a:ea typeface="+mn-ea"/>
                </a:rPr>
                <a:t>，颜色为</a:t>
              </a:r>
              <a:r>
                <a:rPr lang="en-US" altLang="zh-CN" sz="1600" dirty="0">
                  <a:latin typeface="+mn-ea"/>
                  <a:ea typeface="+mn-ea"/>
                </a:rPr>
                <a:t>#666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385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/>
        </p:nvSpPr>
        <p:spPr bwMode="auto">
          <a:xfrm>
            <a:off x="457200" y="2205162"/>
            <a:ext cx="8229600" cy="187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顶端层中元素的相关样式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设置中间层中元素的样式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设置底端层中元素的样式</a:t>
            </a:r>
          </a:p>
        </p:txBody>
      </p:sp>
      <p:pic>
        <p:nvPicPr>
          <p:cNvPr id="7172" name="图片 5" descr="实现思路副本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743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endParaRPr lang="zh-CN" altLang="en-US" sz="3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8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5538"/>
            <a:ext cx="8229600" cy="518318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</a:rPr>
              <a:t>CSS</a:t>
            </a:r>
            <a:r>
              <a:rPr lang="zh-CN" altLang="en-US" dirty="0">
                <a:latin typeface="+mn-ea"/>
              </a:rPr>
              <a:t>中常用的属性样式包括：文本和字体属性、背景属性以及盒子模型相关的属性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盒子由边界（</a:t>
            </a:r>
            <a:r>
              <a:rPr lang="en-US" altLang="zh-CN" dirty="0">
                <a:latin typeface="+mn-ea"/>
              </a:rPr>
              <a:t>margin</a:t>
            </a:r>
            <a:r>
              <a:rPr lang="zh-CN" altLang="en-US" dirty="0">
                <a:latin typeface="+mn-ea"/>
              </a:rPr>
              <a:t>）、边框（</a:t>
            </a:r>
            <a:r>
              <a:rPr lang="en-US" altLang="zh-CN" dirty="0">
                <a:latin typeface="+mn-ea"/>
              </a:rPr>
              <a:t>border</a:t>
            </a:r>
            <a:r>
              <a:rPr lang="zh-CN" altLang="en-US" dirty="0">
                <a:latin typeface="+mn-ea"/>
              </a:rPr>
              <a:t>）、填充（</a:t>
            </a:r>
            <a:r>
              <a:rPr lang="en-US" altLang="zh-CN" dirty="0">
                <a:latin typeface="+mn-ea"/>
              </a:rPr>
              <a:t>padding</a:t>
            </a:r>
            <a:r>
              <a:rPr lang="zh-CN" altLang="en-US" dirty="0">
                <a:latin typeface="+mn-ea"/>
              </a:rPr>
              <a:t>）和内容（</a:t>
            </a:r>
            <a:r>
              <a:rPr lang="en-US" altLang="zh-CN" dirty="0">
                <a:latin typeface="+mn-ea"/>
              </a:rPr>
              <a:t>content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en-US" dirty="0" smtClean="0">
                <a:latin typeface="+mn-ea"/>
              </a:rPr>
              <a:t>组成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/>
              <a:t>元素在浏览器中所占的</a:t>
            </a:r>
            <a:r>
              <a:rPr lang="zh-CN" altLang="en-US" dirty="0" smtClean="0"/>
              <a:t>大小</a:t>
            </a:r>
            <a:r>
              <a:rPr lang="zh-CN" altLang="zh-CN" dirty="0"/>
              <a:t>尺寸计算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将盒子推到一个固定的位置的方法：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设置父元素的</a:t>
            </a:r>
            <a:r>
              <a:rPr lang="en-US" altLang="zh-CN" dirty="0"/>
              <a:t>padding</a:t>
            </a:r>
            <a:r>
              <a:rPr lang="zh-CN" altLang="en-US" dirty="0"/>
              <a:t>样式属性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设置当前盒子的</a:t>
            </a:r>
            <a:r>
              <a:rPr lang="en-US" altLang="zh-CN" dirty="0"/>
              <a:t>margin</a:t>
            </a:r>
            <a:r>
              <a:rPr lang="zh-CN" altLang="en-US" dirty="0" smtClean="0"/>
              <a:t>样式属性</a:t>
            </a:r>
          </a:p>
          <a:p>
            <a:pPr>
              <a:defRPr/>
            </a:pPr>
            <a:r>
              <a:rPr lang="zh-CN" altLang="en-US" dirty="0" smtClean="0"/>
              <a:t>设置</a:t>
            </a:r>
            <a:r>
              <a:rPr lang="zh-CN" altLang="en-US" dirty="0"/>
              <a:t>盒子居中： </a:t>
            </a:r>
            <a:r>
              <a:rPr lang="en-US" altLang="zh-CN" dirty="0"/>
              <a:t>margin: 0px auto;</a:t>
            </a:r>
          </a:p>
          <a:p>
            <a:pPr>
              <a:defRPr/>
            </a:pPr>
            <a:endParaRPr lang="zh-CN" altLang="en-US" dirty="0">
              <a:latin typeface="+mn-ea"/>
            </a:endParaRPr>
          </a:p>
          <a:p>
            <a:pPr>
              <a:defRPr/>
            </a:pPr>
            <a:endParaRPr lang="en-US" altLang="zh-CN" dirty="0" smtClean="0">
              <a:latin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11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31052"/>
              </p:ext>
            </p:extLst>
          </p:nvPr>
        </p:nvGraphicFramePr>
        <p:xfrm>
          <a:off x="467544" y="1188353"/>
          <a:ext cx="8208962" cy="5120967"/>
        </p:xfrm>
        <a:graphic>
          <a:graphicData uri="http://schemas.openxmlformats.org/drawingml/2006/table">
            <a:tbl>
              <a:tblPr/>
              <a:tblGrid>
                <a:gridCol w="1206500"/>
                <a:gridCol w="1847850"/>
                <a:gridCol w="1049461"/>
                <a:gridCol w="820614"/>
                <a:gridCol w="1643062"/>
                <a:gridCol w="201265"/>
                <a:gridCol w="1440210"/>
              </a:tblGrid>
              <a:tr h="473636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Arial" pitchFamily="34" charset="0"/>
                        </a:rPr>
                        <a:t>《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Arial" pitchFamily="34" charset="0"/>
                        </a:rPr>
                        <a:t>网页设计与制作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Arial" pitchFamily="34" charset="0"/>
                        </a:rPr>
                        <a:t>》</a:t>
                      </a: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Arial" pitchFamily="34" charset="0"/>
                        </a:rPr>
                        <a:t>课程教学信息</a:t>
                      </a:r>
                      <a:endParaRPr kumimoji="0" 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90170" marR="90170" marT="46984" marB="4698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8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Arial" pitchFamily="34" charset="0"/>
                        </a:rPr>
                        <a:t>授课专业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信息安全与管理专业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信息安全与管理专业</a:t>
                      </a:r>
                      <a:endParaRPr kumimoji="0" lang="zh-CN" altLang="zh-CN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8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授课班级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信安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1701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信安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1702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6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Arial" pitchFamily="34" charset="0"/>
                        </a:rPr>
                        <a:t>课       次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第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次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第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次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8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授课时间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2019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日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2019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日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8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星      期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星期五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星期五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6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节      次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第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节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第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节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083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授课地点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知行楼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315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知行楼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315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4752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授课教师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刘青玲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accent2"/>
                          </a:solidFill>
                          <a:hlinkClick r:id="rId2"/>
                        </a:rPr>
                        <a:t>教师大学城个人空间超链接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                                                       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85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教学日志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(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超链接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585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教学文件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(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超链接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圆角矩形 4">
            <a:hlinkClick r:id="rId3"/>
          </p:cNvPr>
          <p:cNvSpPr/>
          <p:nvPr/>
        </p:nvSpPr>
        <p:spPr>
          <a:xfrm>
            <a:off x="1907704" y="5733256"/>
            <a:ext cx="180020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  <a:hlinkClick r:id="rId4" action="ppaction://hlinkfile"/>
              </a:rPr>
              <a:t>课程标准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hlinkClick r:id="rId5"/>
          </p:cNvPr>
          <p:cNvSpPr/>
          <p:nvPr/>
        </p:nvSpPr>
        <p:spPr>
          <a:xfrm>
            <a:off x="3995936" y="5733256"/>
            <a:ext cx="1800200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hlinkClick r:id="rId6" action="ppaction://hlinkfile"/>
              </a:rPr>
              <a:t>授课计划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hlinkClick r:id="rId7"/>
          </p:cNvPr>
          <p:cNvSpPr/>
          <p:nvPr/>
        </p:nvSpPr>
        <p:spPr>
          <a:xfrm>
            <a:off x="6084168" y="5733256"/>
            <a:ext cx="2232248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  <a:hlinkClick r:id="rId8" action="ppaction://hlinkfile"/>
              </a:rPr>
              <a:t>2018-2019-2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  <a:hlinkClick r:id="rId8" action="ppaction://hlinkfile"/>
              </a:rPr>
              <a:t>校历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1835696" y="5085184"/>
            <a:ext cx="1584176" cy="504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hlinkClick r:id="rId9" action="ppaction://hlinkfile"/>
              </a:rPr>
              <a:t>教学日志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68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教学效果检查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假设一个</a:t>
            </a:r>
            <a:r>
              <a:rPr lang="en-US" altLang="zh-CN" dirty="0" smtClean="0"/>
              <a:t>DIV</a:t>
            </a:r>
            <a:r>
              <a:rPr lang="zh-CN" altLang="en-US" dirty="0" smtClean="0"/>
              <a:t>块的宽为</a:t>
            </a:r>
            <a:r>
              <a:rPr lang="en-US" altLang="zh-CN" dirty="0" smtClean="0"/>
              <a:t>400，</a:t>
            </a:r>
            <a:r>
              <a:rPr lang="zh-CN" altLang="en-US" dirty="0" smtClean="0"/>
              <a:t>左右填充均为</a:t>
            </a:r>
            <a:r>
              <a:rPr lang="en-US" altLang="zh-CN" dirty="0" smtClean="0"/>
              <a:t>10，</a:t>
            </a:r>
            <a:r>
              <a:rPr lang="zh-CN" altLang="en-US" dirty="0" smtClean="0"/>
              <a:t>边框宽度为</a:t>
            </a:r>
            <a:r>
              <a:rPr lang="en-US" altLang="zh-CN" dirty="0" smtClean="0"/>
              <a:t>10，</a:t>
            </a:r>
            <a:r>
              <a:rPr lang="zh-CN" altLang="en-US" dirty="0" smtClean="0"/>
              <a:t>边距为</a:t>
            </a:r>
            <a:r>
              <a:rPr lang="en-US" altLang="zh-CN" dirty="0" smtClean="0"/>
              <a:t>20，</a:t>
            </a:r>
            <a:r>
              <a:rPr lang="zh-CN" altLang="en-US" dirty="0" smtClean="0"/>
              <a:t>请问该</a:t>
            </a:r>
            <a:r>
              <a:rPr lang="en-US" altLang="zh-CN" dirty="0"/>
              <a:t>DIV</a:t>
            </a:r>
            <a:r>
              <a:rPr lang="zh-CN" altLang="en-US" dirty="0" smtClean="0"/>
              <a:t>块占据了多宽的范围？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4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/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任务二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：制作百度登录页面</a:t>
            </a:r>
            <a:endParaRPr lang="zh-CN" altLang="en-US" sz="3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358775" y="134076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标签与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样式制作百度登录页面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8054" y="1899452"/>
            <a:ext cx="7864346" cy="4409868"/>
            <a:chOff x="683568" y="1891208"/>
            <a:chExt cx="7864346" cy="440986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230" y="1891208"/>
              <a:ext cx="5806619" cy="44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0" name="圆角矩形标注 7"/>
            <p:cNvSpPr>
              <a:spLocks noChangeArrowheads="1"/>
            </p:cNvSpPr>
            <p:nvPr/>
          </p:nvSpPr>
          <p:spPr bwMode="auto">
            <a:xfrm>
              <a:off x="5048539" y="2239168"/>
              <a:ext cx="3027362" cy="795337"/>
            </a:xfrm>
            <a:prstGeom prst="wedgeRoundRectCallout">
              <a:avLst>
                <a:gd name="adj1" fmla="val -42403"/>
                <a:gd name="adj2" fmla="val 87880"/>
                <a:gd name="adj3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层左右居中，上外边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距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50px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宽度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500px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，高度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300px</a:t>
              </a:r>
            </a:p>
          </p:txBody>
        </p:sp>
        <p:sp>
          <p:nvSpPr>
            <p:cNvPr id="8201" name="圆角矩形标注 8"/>
            <p:cNvSpPr>
              <a:spLocks noChangeArrowheads="1"/>
            </p:cNvSpPr>
            <p:nvPr/>
          </p:nvSpPr>
          <p:spPr bwMode="auto">
            <a:xfrm>
              <a:off x="6076177" y="3425825"/>
              <a:ext cx="2471737" cy="581025"/>
            </a:xfrm>
            <a:prstGeom prst="wedgeRoundRectCallout">
              <a:avLst>
                <a:gd name="adj1" fmla="val -78468"/>
                <a:gd name="adj2" fmla="val 61574"/>
                <a:gd name="adj3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algn="ctr"/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输入框宽</a:t>
              </a:r>
              <a:r>
                <a:rPr lang="en-US" altLang="zh-CN" sz="1600">
                  <a:latin typeface="微软雅黑" pitchFamily="34" charset="-122"/>
                  <a:ea typeface="微软雅黑" pitchFamily="34" charset="-122"/>
                </a:rPr>
                <a:t>258px</a:t>
              </a:r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，高</a:t>
              </a:r>
              <a:r>
                <a:rPr lang="en-US" altLang="zh-CN" sz="1600">
                  <a:latin typeface="微软雅黑" pitchFamily="34" charset="-122"/>
                  <a:ea typeface="微软雅黑" pitchFamily="34" charset="-122"/>
                </a:rPr>
                <a:t>24px</a:t>
              </a:r>
            </a:p>
          </p:txBody>
        </p:sp>
        <p:sp>
          <p:nvSpPr>
            <p:cNvPr id="8202" name="圆角矩形标注 9"/>
            <p:cNvSpPr>
              <a:spLocks noChangeArrowheads="1"/>
            </p:cNvSpPr>
            <p:nvPr/>
          </p:nvSpPr>
          <p:spPr bwMode="auto">
            <a:xfrm>
              <a:off x="683568" y="4365104"/>
              <a:ext cx="2471738" cy="581025"/>
            </a:xfrm>
            <a:prstGeom prst="wedgeRoundRectCallout">
              <a:avLst>
                <a:gd name="adj1" fmla="val 66806"/>
                <a:gd name="adj2" fmla="val 10935"/>
                <a:gd name="adj3" fmla="val 16667"/>
              </a:avLst>
            </a:prstGeom>
            <a:gradFill rotWithShape="0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背景颜色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#289cef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，无默认边框与填充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59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</a:rPr>
              <a:t>教学</a:t>
            </a:r>
            <a:r>
              <a:rPr lang="zh-CN" altLang="en-US" dirty="0" smtClean="0">
                <a:solidFill>
                  <a:schemeClr val="hlink"/>
                </a:solidFill>
                <a:latin typeface="宋体" pitchFamily="2" charset="-122"/>
              </a:rPr>
              <a:t>任务</a:t>
            </a:r>
            <a:r>
              <a:rPr lang="zh-CN" altLang="en-US" dirty="0" smtClean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：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盒模型</a:t>
            </a:r>
            <a:endParaRPr lang="en-US" altLang="zh-CN" dirty="0">
              <a:latin typeface="宋体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知识目标</a:t>
            </a:r>
            <a:r>
              <a:rPr lang="zh-CN" altLang="en-US" dirty="0" smtClean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：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掌握盒模型的样式属性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能力目标</a:t>
            </a:r>
            <a:r>
              <a:rPr lang="zh-CN" altLang="en-US" dirty="0" smtClean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：</a:t>
            </a:r>
            <a:r>
              <a:rPr lang="zh-CN" altLang="en-US" dirty="0" smtClean="0">
                <a:latin typeface="宋体" pitchFamily="2" charset="-122"/>
              </a:rPr>
              <a:t>能够精确控制页面的排版布局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重    点</a:t>
            </a:r>
            <a:r>
              <a:rPr lang="zh-CN" altLang="en-US" dirty="0" smtClean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：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理解盒模型</a:t>
            </a:r>
            <a:endParaRPr lang="zh-CN" altLang="en-US" dirty="0">
              <a:latin typeface="宋体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难    点</a:t>
            </a:r>
            <a:r>
              <a:rPr lang="zh-CN" altLang="en-US" dirty="0" smtClean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：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相关</a:t>
            </a:r>
            <a:r>
              <a:rPr lang="zh-CN" altLang="en-US" dirty="0" smtClean="0">
                <a:latin typeface="宋体" pitchFamily="2" charset="-122"/>
                <a:sym typeface="Arial" pitchFamily="34" charset="0"/>
              </a:rPr>
              <a:t>样式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属性</a:t>
            </a:r>
            <a:endParaRPr lang="zh-CN" altLang="en-US" dirty="0">
              <a:latin typeface="宋体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教学方法：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演示法</a:t>
            </a:r>
            <a:r>
              <a:rPr lang="zh-CN" altLang="en-US" dirty="0">
                <a:latin typeface="宋体" pitchFamily="2" charset="-122"/>
              </a:rPr>
              <a:t>、讲授法、讨论法</a:t>
            </a:r>
            <a:endParaRPr lang="en-US" altLang="zh-CN" dirty="0">
              <a:latin typeface="宋体" pitchFamily="2" charset="-122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课堂类型：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理论</a:t>
            </a:r>
            <a:r>
              <a:rPr lang="en-US" altLang="zh-CN" dirty="0">
                <a:latin typeface="宋体" pitchFamily="2" charset="-122"/>
                <a:sym typeface="Arial" pitchFamily="34" charset="0"/>
              </a:rPr>
              <a:t>+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实践</a:t>
            </a:r>
            <a:endParaRPr lang="en-US" altLang="zh-CN" dirty="0">
              <a:latin typeface="宋体" pitchFamily="2" charset="-122"/>
              <a:sym typeface="Arial" pitchFamily="34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None/>
            </a:pPr>
            <a:r>
              <a:rPr lang="zh-CN" altLang="en-US" dirty="0">
                <a:solidFill>
                  <a:schemeClr val="hlink"/>
                </a:solidFill>
                <a:latin typeface="宋体" pitchFamily="2" charset="-122"/>
                <a:sym typeface="Arial" pitchFamily="34" charset="0"/>
              </a:rPr>
              <a:t>教    具：</a:t>
            </a:r>
            <a:r>
              <a:rPr lang="zh-CN" altLang="en-US" dirty="0">
                <a:latin typeface="宋体" pitchFamily="2" charset="-122"/>
                <a:sym typeface="Arial" pitchFamily="34" charset="0"/>
              </a:rPr>
              <a:t>机房教具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09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latin typeface="+mn-ea"/>
              </a:rPr>
              <a:t>常用的选择器分为标签选择器、类选择器和</a:t>
            </a:r>
            <a:r>
              <a:rPr lang="en-US" altLang="zh-CN" sz="2600" dirty="0" smtClean="0">
                <a:latin typeface="+mn-ea"/>
              </a:rPr>
              <a:t>ID</a:t>
            </a:r>
            <a:r>
              <a:rPr lang="zh-CN" altLang="en-US" sz="2600" dirty="0" smtClean="0">
                <a:latin typeface="+mn-ea"/>
              </a:rPr>
              <a:t>选择器。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600" dirty="0" smtClean="0">
                <a:latin typeface="+mn-ea"/>
              </a:rPr>
              <a:t>CSS</a:t>
            </a:r>
            <a:r>
              <a:rPr lang="zh-CN" altLang="en-US" sz="2600" dirty="0" smtClean="0">
                <a:latin typeface="+mn-ea"/>
              </a:rPr>
              <a:t>中常用的属性样式包括：文本和字体属性、背景属性以及盒子模型相关的属性。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latin typeface="+mn-ea"/>
              </a:rPr>
              <a:t>样式有三种使用方式，分别是：行内样式表、内嵌样式表和外部样式表。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latin typeface="+mn-ea"/>
              </a:rPr>
              <a:t>样式的选择器的优先级别是：</a:t>
            </a:r>
            <a:r>
              <a:rPr lang="en-US" altLang="zh-CN" sz="2600" dirty="0" smtClean="0">
                <a:latin typeface="+mn-ea"/>
              </a:rPr>
              <a:t>ID</a:t>
            </a:r>
            <a:r>
              <a:rPr lang="zh-CN" altLang="en-US" sz="2600" dirty="0" smtClean="0">
                <a:latin typeface="+mn-ea"/>
              </a:rPr>
              <a:t>选择器</a:t>
            </a:r>
            <a:r>
              <a:rPr lang="en-US" altLang="zh-CN" sz="2600" dirty="0" smtClean="0">
                <a:latin typeface="+mn-ea"/>
              </a:rPr>
              <a:t>&gt;</a:t>
            </a:r>
            <a:r>
              <a:rPr lang="zh-CN" altLang="en-US" sz="2600" dirty="0" smtClean="0">
                <a:latin typeface="+mn-ea"/>
              </a:rPr>
              <a:t>类选择器</a:t>
            </a:r>
            <a:r>
              <a:rPr lang="en-US" altLang="zh-CN" sz="2600" dirty="0" smtClean="0">
                <a:latin typeface="+mn-ea"/>
              </a:rPr>
              <a:t>&gt;</a:t>
            </a:r>
            <a:r>
              <a:rPr lang="zh-CN" altLang="en-US" sz="2600" dirty="0" smtClean="0">
                <a:latin typeface="+mn-ea"/>
              </a:rPr>
              <a:t>标签选择器。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600" dirty="0" smtClean="0">
                <a:latin typeface="+mn-ea"/>
              </a:rPr>
              <a:t>样式的三种使用方式的优先级是：行内样式</a:t>
            </a:r>
            <a:r>
              <a:rPr lang="en-US" altLang="zh-CN" sz="2600" dirty="0" smtClean="0">
                <a:latin typeface="+mn-ea"/>
              </a:rPr>
              <a:t>&gt;</a:t>
            </a:r>
            <a:r>
              <a:rPr lang="zh-CN" altLang="en-US" sz="2600" dirty="0" smtClean="0">
                <a:latin typeface="+mn-ea"/>
              </a:rPr>
              <a:t>内嵌样式</a:t>
            </a:r>
            <a:r>
              <a:rPr lang="en-US" altLang="zh-CN" sz="2600" dirty="0" smtClean="0">
                <a:latin typeface="+mn-ea"/>
              </a:rPr>
              <a:t>&gt;</a:t>
            </a:r>
            <a:r>
              <a:rPr lang="zh-CN" altLang="en-US" sz="2600" dirty="0" smtClean="0">
                <a:latin typeface="+mn-ea"/>
              </a:rPr>
              <a:t>外部样式。</a:t>
            </a:r>
          </a:p>
          <a:p>
            <a:pPr>
              <a:defRPr/>
            </a:pP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98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学习目标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412775"/>
            <a:ext cx="8012881" cy="4692749"/>
          </a:xfrm>
        </p:spPr>
        <p:txBody>
          <a:bodyPr/>
          <a:lstStyle/>
          <a:p>
            <a:pPr marL="450850" indent="-450850"/>
            <a:r>
              <a:rPr lang="zh-CN" altLang="en-US" dirty="0" smtClean="0"/>
              <a:t>盒子模型</a:t>
            </a:r>
            <a:endParaRPr lang="en-US" altLang="zh-CN" dirty="0" smtClean="0"/>
          </a:p>
          <a:p>
            <a:pPr marL="450850" indent="-450850"/>
            <a:r>
              <a:rPr lang="zh-CN" altLang="en-US" dirty="0" smtClean="0"/>
              <a:t>边框属性</a:t>
            </a:r>
            <a:endParaRPr lang="en-US" altLang="zh-CN" dirty="0" smtClean="0"/>
          </a:p>
          <a:p>
            <a:pPr marL="450850" indent="-450850"/>
            <a:r>
              <a:rPr lang="zh-CN" altLang="en-US" dirty="0" smtClean="0"/>
              <a:t>填充属性</a:t>
            </a:r>
            <a:endParaRPr lang="en-US" altLang="zh-CN" dirty="0" smtClean="0"/>
          </a:p>
          <a:p>
            <a:pPr marL="450850" indent="-450850"/>
            <a:r>
              <a:rPr lang="zh-CN" altLang="en-US" dirty="0" smtClean="0"/>
              <a:t>边界属性</a:t>
            </a:r>
            <a:endParaRPr lang="en-US" altLang="zh-CN" dirty="0" smtClean="0"/>
          </a:p>
          <a:p>
            <a:pPr marL="450850" indent="-450850"/>
            <a:r>
              <a:rPr lang="zh-CN" altLang="en-US" dirty="0" smtClean="0"/>
              <a:t>宽度与高度属性</a:t>
            </a:r>
            <a:endParaRPr lang="en-US" altLang="zh-CN" dirty="0" smtClean="0"/>
          </a:p>
          <a:p>
            <a:pPr marL="450850" indent="-450850"/>
            <a:r>
              <a:rPr lang="zh-CN" altLang="en-US" dirty="0" smtClean="0"/>
              <a:t>背景属性</a:t>
            </a:r>
            <a:endParaRPr lang="en-US" altLang="zh-CN" dirty="0" smtClean="0"/>
          </a:p>
          <a:p>
            <a:endParaRPr lang="zh-CN" altLang="en-US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8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68538" y="333375"/>
            <a:ext cx="6626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4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盒子模型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1196975"/>
            <a:ext cx="8229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中的所有元素均可看作盒子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00CC0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盒子由边界（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margin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）、边框（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）、填充（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）和内容（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）组成</a:t>
            </a:r>
          </a:p>
        </p:txBody>
      </p:sp>
      <p:pic>
        <p:nvPicPr>
          <p:cNvPr id="16388" name="Picture 4" descr="C:\Users\ADMINI~1\AppData\Local\Temp\ksohtml\wps_clip_image-3157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595563"/>
            <a:ext cx="6480175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140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68538" y="333375"/>
            <a:ext cx="6626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盒子模型</a:t>
            </a:r>
            <a:endParaRPr lang="zh-CN" altLang="en-US" sz="3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551" y="1124744"/>
            <a:ext cx="8229600" cy="2808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CB0F"/>
              </a:buClr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盒子属性</a:t>
            </a:r>
          </a:p>
          <a:p>
            <a:pPr lvl="1"/>
            <a:r>
              <a:rPr lang="en-US" altLang="zh-CN" dirty="0"/>
              <a:t>margin</a:t>
            </a:r>
            <a:r>
              <a:rPr lang="zh-CN" altLang="en-US" dirty="0"/>
              <a:t>（外边距</a:t>
            </a:r>
            <a:r>
              <a:rPr lang="en-US" altLang="zh-CN" dirty="0"/>
              <a:t>/</a:t>
            </a:r>
            <a:r>
              <a:rPr lang="zh-CN" altLang="en-US" dirty="0"/>
              <a:t>边界） </a:t>
            </a:r>
          </a:p>
          <a:p>
            <a:pPr lvl="1"/>
            <a:r>
              <a:rPr lang="en-US" altLang="zh-CN" dirty="0"/>
              <a:t>border</a:t>
            </a:r>
            <a:r>
              <a:rPr lang="zh-CN" altLang="en-US" dirty="0"/>
              <a:t>（边框） </a:t>
            </a:r>
          </a:p>
          <a:p>
            <a:pPr lvl="1"/>
            <a:r>
              <a:rPr lang="en-US" altLang="zh-CN" dirty="0"/>
              <a:t>padding</a:t>
            </a:r>
            <a:r>
              <a:rPr lang="zh-CN" altLang="en-US" dirty="0"/>
              <a:t>（内边距</a:t>
            </a:r>
            <a:r>
              <a:rPr lang="en-US" altLang="zh-CN" dirty="0"/>
              <a:t>/</a:t>
            </a:r>
            <a:r>
              <a:rPr lang="zh-CN" altLang="en-US" dirty="0"/>
              <a:t>填充 ）</a:t>
            </a:r>
          </a:p>
          <a:p>
            <a:pPr lvl="1"/>
            <a:r>
              <a:rPr lang="en-US" altLang="zh-CN" dirty="0"/>
              <a:t>width</a:t>
            </a:r>
            <a:r>
              <a:rPr lang="zh-CN" altLang="en-US" dirty="0"/>
              <a:t>（宽）</a:t>
            </a:r>
          </a:p>
          <a:p>
            <a:pPr lvl="1"/>
            <a:r>
              <a:rPr lang="en-US" altLang="zh-CN" dirty="0"/>
              <a:t>Height</a:t>
            </a:r>
            <a:r>
              <a:rPr lang="zh-CN" altLang="en-US" dirty="0"/>
              <a:t>（高）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18864" y="4005064"/>
            <a:ext cx="8229600" cy="23042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BCB0F"/>
              </a:buClr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各属性又分为四个方向</a:t>
            </a:r>
          </a:p>
          <a:p>
            <a:pPr lvl="1"/>
            <a:r>
              <a:rPr lang="en-US" altLang="zh-CN" dirty="0"/>
              <a:t>top</a:t>
            </a:r>
            <a:r>
              <a:rPr lang="zh-CN" altLang="en-US" dirty="0"/>
              <a:t>（</a:t>
            </a:r>
            <a:r>
              <a:rPr lang="en-US" altLang="zh-CN" dirty="0"/>
              <a:t>margin-top</a:t>
            </a:r>
            <a:r>
              <a:rPr lang="zh-CN" altLang="en-US" dirty="0"/>
              <a:t>、</a:t>
            </a:r>
            <a:r>
              <a:rPr lang="en-US" altLang="zh-CN" dirty="0"/>
              <a:t>border-top</a:t>
            </a:r>
            <a:r>
              <a:rPr lang="zh-CN" altLang="en-US" dirty="0"/>
              <a:t>、</a:t>
            </a:r>
            <a:r>
              <a:rPr lang="en-US" altLang="zh-CN" dirty="0"/>
              <a:t>padding-top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right (margin-right</a:t>
            </a:r>
            <a:r>
              <a:rPr lang="zh-CN" altLang="en-US" dirty="0"/>
              <a:t>、</a:t>
            </a:r>
            <a:r>
              <a:rPr lang="en-US" altLang="zh-CN" dirty="0"/>
              <a:t>border-right</a:t>
            </a:r>
            <a:r>
              <a:rPr lang="zh-CN" altLang="en-US" dirty="0"/>
              <a:t>、</a:t>
            </a:r>
            <a:r>
              <a:rPr lang="en-US" altLang="zh-CN" dirty="0"/>
              <a:t>padding-right )</a:t>
            </a:r>
          </a:p>
          <a:p>
            <a:pPr lvl="1"/>
            <a:r>
              <a:rPr lang="en-US" altLang="zh-CN" dirty="0"/>
              <a:t>bottom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left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81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I~1\AppData\Local\Temp\ksohtml\wps_clip_image-3268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550" y="2181225"/>
            <a:ext cx="7934325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68538" y="333375"/>
            <a:ext cx="66262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altLang="zh-CN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Border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zh-CN" altLang="en-US" sz="3400" dirty="0">
                <a:latin typeface="微软雅黑" pitchFamily="34" charset="-122"/>
                <a:ea typeface="微软雅黑" pitchFamily="34" charset="-122"/>
              </a:rPr>
              <a:t>边框</a:t>
            </a:r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  <a:cs typeface="+mj-cs"/>
              </a:rPr>
              <a:t>）属性</a:t>
            </a:r>
            <a:endParaRPr lang="zh-CN" altLang="en-US" sz="34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18436" name="图片 7" descr="示例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0" y="1196975"/>
            <a:ext cx="19653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圆角矩形标注 7"/>
          <p:cNvSpPr>
            <a:spLocks noChangeArrowheads="1"/>
          </p:cNvSpPr>
          <p:nvPr/>
        </p:nvSpPr>
        <p:spPr bwMode="auto">
          <a:xfrm>
            <a:off x="5164138" y="2613025"/>
            <a:ext cx="2592387" cy="514350"/>
          </a:xfrm>
          <a:prstGeom prst="wedgeRoundRectCallout">
            <a:avLst>
              <a:gd name="adj1" fmla="val -56583"/>
              <a:gd name="adj2" fmla="val 15812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边框为虚线，灰色，宽度为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3px</a:t>
            </a:r>
          </a:p>
        </p:txBody>
      </p:sp>
      <p:sp>
        <p:nvSpPr>
          <p:cNvPr id="18438" name="圆角矩形标注 7"/>
          <p:cNvSpPr>
            <a:spLocks noChangeArrowheads="1"/>
          </p:cNvSpPr>
          <p:nvPr/>
        </p:nvSpPr>
        <p:spPr bwMode="auto">
          <a:xfrm>
            <a:off x="4446588" y="4411663"/>
            <a:ext cx="3021012" cy="719137"/>
          </a:xfrm>
          <a:prstGeom prst="wedgeRoundRectCallout">
            <a:avLst>
              <a:gd name="adj1" fmla="val -55079"/>
              <a:gd name="adj2" fmla="val -10099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文本输入框宽度为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300px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，高度为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23px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，边框为黑色的实线</a:t>
            </a:r>
          </a:p>
        </p:txBody>
      </p:sp>
    </p:spTree>
    <p:extLst>
      <p:ext uri="{BB962C8B-B14F-4D97-AF65-F5344CB8AC3E}">
        <p14:creationId xmlns:p14="http://schemas.microsoft.com/office/powerpoint/2010/main" val="149656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圆角矩形标注 7"/>
          <p:cNvSpPr>
            <a:spLocks noChangeArrowheads="1"/>
          </p:cNvSpPr>
          <p:nvPr/>
        </p:nvSpPr>
        <p:spPr bwMode="auto">
          <a:xfrm>
            <a:off x="5164138" y="2613025"/>
            <a:ext cx="2592387" cy="514350"/>
          </a:xfrm>
          <a:prstGeom prst="wedgeRoundRectCallout">
            <a:avLst>
              <a:gd name="adj1" fmla="val -56583"/>
              <a:gd name="adj2" fmla="val 158125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&lt;div&gt;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边框为虚线，灰色，宽度为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3px</a:t>
            </a:r>
          </a:p>
        </p:txBody>
      </p:sp>
      <p:sp>
        <p:nvSpPr>
          <p:cNvPr id="18438" name="圆角矩形标注 7"/>
          <p:cNvSpPr>
            <a:spLocks noChangeArrowheads="1"/>
          </p:cNvSpPr>
          <p:nvPr/>
        </p:nvSpPr>
        <p:spPr bwMode="auto">
          <a:xfrm>
            <a:off x="4446588" y="4411663"/>
            <a:ext cx="3021012" cy="719137"/>
          </a:xfrm>
          <a:prstGeom prst="wedgeRoundRectCallout">
            <a:avLst>
              <a:gd name="adj1" fmla="val -55079"/>
              <a:gd name="adj2" fmla="val -100991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文本输入框宽度为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300px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，高度为</a:t>
            </a:r>
            <a:r>
              <a:rPr lang="en-US" altLang="zh-CN" sz="1600" b="1">
                <a:latin typeface="微软雅黑" pitchFamily="34" charset="-122"/>
                <a:ea typeface="微软雅黑" pitchFamily="34" charset="-122"/>
              </a:rPr>
              <a:t>23px</a:t>
            </a:r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，边框为黑色的实线</a:t>
            </a:r>
          </a:p>
        </p:txBody>
      </p:sp>
      <p:sp>
        <p:nvSpPr>
          <p:cNvPr id="18439" name="流程图: 可选过程 3"/>
          <p:cNvSpPr>
            <a:spLocks noChangeArrowheads="1"/>
          </p:cNvSpPr>
          <p:nvPr/>
        </p:nvSpPr>
        <p:spPr bwMode="auto">
          <a:xfrm>
            <a:off x="855663" y="260649"/>
            <a:ext cx="8039100" cy="6121102"/>
          </a:xfrm>
          <a:prstGeom prst="flowChartAlternateProcess">
            <a:avLst/>
          </a:prstGeom>
          <a:gradFill rotWithShape="0">
            <a:gsLst>
              <a:gs pos="0">
                <a:srgbClr val="6DCFF6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0170" tIns="46990" rIns="90170" bIns="46990"/>
          <a:lstStyle/>
          <a:p>
            <a:pPr>
              <a:defRPr/>
            </a:pPr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b="1" dirty="0">
                <a:latin typeface="+mn-ea"/>
              </a:rPr>
              <a:t>&lt;style type="text/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en-US" altLang="zh-CN" b="1" dirty="0">
                <a:latin typeface="+mn-ea"/>
              </a:rPr>
              <a:t>"&gt;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 /*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设置外框线的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样式*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/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#top {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    border-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style:dashed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; /*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设置层边框样式为虚线*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/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border-color:#CCC; /*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设置层的边框的颜色为灰色*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/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border-width:3px; /*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设置层的边框的宽度为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3px*/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 }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 /*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设置搜索输入框的样式*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/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 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</a:rPr>
              <a:t>SearchBox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{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    width:300px;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    height:23px;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    /*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同时设置上、右、下、左边框的宽度、样式、颜色*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/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border:1px solid black; </a:t>
            </a: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        }</a:t>
            </a:r>
          </a:p>
          <a:p>
            <a:pPr>
              <a:defRPr/>
            </a:pPr>
            <a:r>
              <a:rPr lang="en-US" altLang="zh-CN" b="1" dirty="0">
                <a:latin typeface="+mn-ea"/>
              </a:rPr>
              <a:t>    &lt;/style&gt;</a:t>
            </a:r>
          </a:p>
          <a:p>
            <a:pPr>
              <a:defRPr/>
            </a:pPr>
            <a:r>
              <a:rPr lang="en-US" altLang="zh-CN" b="1" dirty="0">
                <a:latin typeface="+mn-ea"/>
              </a:rPr>
              <a:t>……</a:t>
            </a:r>
          </a:p>
          <a:p>
            <a:pPr>
              <a:defRPr/>
            </a:pPr>
            <a:r>
              <a:rPr lang="en-US" altLang="zh-CN" b="1" dirty="0">
                <a:latin typeface="+mn-ea"/>
              </a:rPr>
              <a:t>    &lt;div id="top"&gt;</a:t>
            </a:r>
          </a:p>
          <a:p>
            <a:pPr>
              <a:defRPr/>
            </a:pPr>
            <a:r>
              <a:rPr lang="en-US" altLang="zh-CN" b="1" dirty="0">
                <a:latin typeface="+mn-ea"/>
              </a:rPr>
              <a:t>        </a:t>
            </a:r>
            <a:r>
              <a:rPr lang="zh-CN" altLang="en-US" b="1" dirty="0">
                <a:latin typeface="+mn-ea"/>
              </a:rPr>
              <a:t>宝贝搜索</a:t>
            </a:r>
            <a:r>
              <a:rPr lang="en-US" altLang="zh-CN" b="1" dirty="0">
                <a:latin typeface="+mn-ea"/>
              </a:rPr>
              <a:t>:&lt;input  type="text" name="search" class="</a:t>
            </a:r>
            <a:r>
              <a:rPr lang="en-US" altLang="zh-CN" b="1" dirty="0" err="1">
                <a:latin typeface="+mn-ea"/>
              </a:rPr>
              <a:t>SearchBox</a:t>
            </a:r>
            <a:r>
              <a:rPr lang="en-US" altLang="zh-CN" b="1" dirty="0">
                <a:latin typeface="+mn-ea"/>
              </a:rPr>
              <a:t>"/&gt;  </a:t>
            </a:r>
          </a:p>
          <a:p>
            <a:pPr>
              <a:defRPr/>
            </a:pPr>
            <a:r>
              <a:rPr lang="en-US" altLang="zh-CN" b="1" dirty="0">
                <a:latin typeface="+mn-ea"/>
              </a:rPr>
              <a:t>	&lt;input type="button" value="</a:t>
            </a:r>
            <a:r>
              <a:rPr lang="zh-CN" altLang="en-US" b="1" dirty="0">
                <a:latin typeface="+mn-ea"/>
              </a:rPr>
              <a:t>搜索</a:t>
            </a:r>
            <a:r>
              <a:rPr lang="en-US" altLang="zh-CN" b="1" dirty="0">
                <a:latin typeface="+mn-ea"/>
              </a:rPr>
              <a:t>" /&gt;</a:t>
            </a:r>
          </a:p>
          <a:p>
            <a:pPr>
              <a:defRPr/>
            </a:pPr>
            <a:r>
              <a:rPr lang="en-US" altLang="zh-CN" b="1" dirty="0">
                <a:latin typeface="+mn-ea"/>
              </a:rPr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1149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  <p:bldP spid="1843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0029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0029"/>
  <p:tag name="MH_LIBRARY" val="GRAPHIC"/>
  <p:tag name="MH_ORDER" val="文本框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0029"/>
  <p:tag name="MH_LIBRARY" val="GRAPHIC"/>
  <p:tag name="MH_ORDER" val="Straight Connector 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0029"/>
  <p:tag name="MH_LIBRARY" val="GRAPHIC"/>
  <p:tag name="MH_ORDER" val="文本框 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0029"/>
  <p:tag name="MH_LIBRARY" val="GRAPHIC"/>
  <p:tag name="MH_ORDER" val="文本框 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0029"/>
  <p:tag name="MH_LIBRARY" val="GRAPHIC"/>
  <p:tag name="MH_ORDER" val="文本框 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11130029"/>
  <p:tag name="MH_LIBRARY" val="GRAPHIC"/>
  <p:tag name="MH_ORDER" val="文本框 8"/>
</p:tagLst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2203</TotalTime>
  <Words>1272</Words>
  <Application>Microsoft Office PowerPoint</Application>
  <PresentationFormat>全屏显示(4:3)</PresentationFormat>
  <Paragraphs>177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演示文稿1</vt:lpstr>
      <vt:lpstr>PowerPoint 演示文稿</vt:lpstr>
      <vt:lpstr>PowerPoint 演示文稿</vt:lpstr>
      <vt:lpstr>PowerPoint 演示文稿</vt:lpstr>
      <vt:lpstr>回顾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教学效果检查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zwj</dc:creator>
  <cp:lastModifiedBy>Sky123.Org</cp:lastModifiedBy>
  <cp:revision>126</cp:revision>
  <dcterms:created xsi:type="dcterms:W3CDTF">2015-09-11T12:54:14Z</dcterms:created>
  <dcterms:modified xsi:type="dcterms:W3CDTF">2013-01-01T01:36:22Z</dcterms:modified>
</cp:coreProperties>
</file>