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59" r:id="rId4"/>
    <p:sldId id="260" r:id="rId5"/>
    <p:sldId id="264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9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9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9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1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70DF-0126-4390-BF4D-72B355FB380F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568705"/>
            <a:ext cx="9144000" cy="455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800" dirty="0"/>
              <a:t>Web Hacking and </a:t>
            </a:r>
            <a:r>
              <a:rPr lang="en-US" altLang="zh-TW" sz="2800" dirty="0" smtClean="0"/>
              <a:t>Exploitation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024393"/>
            <a:ext cx="9144000" cy="1444221"/>
          </a:xfrm>
          <a:solidFill>
            <a:srgbClr val="00B0F0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altLang="zh-TW" sz="2200" dirty="0"/>
              <a:t>OWASP TOP 10(2013</a:t>
            </a:r>
            <a:r>
              <a:rPr lang="zh-TW" altLang="en-US" sz="2200" dirty="0"/>
              <a:t>版</a:t>
            </a:r>
            <a:r>
              <a:rPr lang="en-US" altLang="zh-TW" sz="2200" dirty="0" smtClean="0"/>
              <a:t>)</a:t>
            </a:r>
          </a:p>
          <a:p>
            <a:r>
              <a:rPr lang="en-US" altLang="zh-TW" sz="3200" dirty="0" smtClean="0"/>
              <a:t>A2 </a:t>
            </a:r>
            <a:r>
              <a:rPr lang="en-US" altLang="zh-TW" sz="3200" dirty="0"/>
              <a:t>– Broken Authentication and Session Management</a:t>
            </a:r>
          </a:p>
          <a:p>
            <a:r>
              <a:rPr lang="zh-TW" altLang="en-US" sz="3200" dirty="0"/>
              <a:t>漏洞實務</a:t>
            </a:r>
            <a:r>
              <a:rPr lang="zh-TW" altLang="en-US" sz="3200" dirty="0" smtClean="0"/>
              <a:t>測試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419"/>
            <a:ext cx="9144000" cy="69494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405434" y="5353654"/>
            <a:ext cx="2633534" cy="695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 smtClean="0">
                <a:solidFill>
                  <a:srgbClr val="00B0F0"/>
                </a:solidFill>
                <a:latin typeface="Forte" panose="03060902040502070203" pitchFamily="66" charset="0"/>
              </a:rPr>
              <a:t>Men</a:t>
            </a:r>
            <a:r>
              <a:rPr lang="en-US" altLang="zh-TW" sz="4800" dirty="0" smtClean="0">
                <a:latin typeface="Forte" panose="03060902040502070203" pitchFamily="66" charset="0"/>
              </a:rPr>
              <a:t>t</a:t>
            </a:r>
            <a:r>
              <a:rPr lang="en-US" altLang="zh-TW" sz="4800" dirty="0" smtClean="0">
                <a:solidFill>
                  <a:schemeClr val="accent6">
                    <a:lumMod val="75000"/>
                  </a:schemeClr>
                </a:solidFill>
                <a:latin typeface="Forte" panose="03060902040502070203" pitchFamily="66" charset="0"/>
              </a:rPr>
              <a:t>or</a:t>
            </a:r>
            <a:r>
              <a:rPr lang="en-US" altLang="zh-TW" sz="4800" dirty="0" smtClean="0">
                <a:latin typeface="Forte" panose="03060902040502070203" pitchFamily="66" charset="0"/>
              </a:rPr>
              <a:t>s</a:t>
            </a:r>
            <a:endParaRPr lang="zh-TW" altLang="en-US" sz="4800" dirty="0">
              <a:latin typeface="Forte" panose="03060902040502070203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481" y="622995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資安實務導師培訓計畫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326481" y="5077159"/>
            <a:ext cx="1690300" cy="53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Security</a:t>
            </a:r>
            <a:endParaRPr lang="zh-TW" altLang="en-US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0" y="5124217"/>
            <a:ext cx="3042168" cy="15058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26481" y="5919292"/>
            <a:ext cx="133882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臺灣</a:t>
            </a:r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</a:t>
            </a: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厲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駭</a:t>
            </a:r>
          </a:p>
        </p:txBody>
      </p:sp>
      <p:sp>
        <p:nvSpPr>
          <p:cNvPr id="10" name="矩形 9"/>
          <p:cNvSpPr/>
          <p:nvPr/>
        </p:nvSpPr>
        <p:spPr>
          <a:xfrm>
            <a:off x="7700140" y="5914957"/>
            <a:ext cx="1338828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讓你</a:t>
            </a:r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TW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厲害</a:t>
            </a:r>
            <a:endParaRPr lang="zh-TW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66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5" y="1514716"/>
            <a:ext cx="8528214" cy="43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98" y="1513249"/>
            <a:ext cx="5582178" cy="32618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415"/>
            <a:ext cx="3517798" cy="28239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" y="5460050"/>
            <a:ext cx="7017644" cy="118283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631192" y="4123490"/>
            <a:ext cx="3013708" cy="54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542942" y="4775124"/>
            <a:ext cx="203916" cy="684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17798" y="3130036"/>
            <a:ext cx="1066902" cy="15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260998" y="4472729"/>
            <a:ext cx="1898752" cy="143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959797" y="5136944"/>
            <a:ext cx="39878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程式碼檢查參數</a:t>
            </a:r>
          </a:p>
          <a:p>
            <a:r>
              <a:rPr lang="zh-TW" altLang="en-US" dirty="0"/>
              <a:t>recaptcha_response_field=hidd3n_valu3</a:t>
            </a:r>
          </a:p>
          <a:p>
            <a:r>
              <a:rPr lang="zh-TW" altLang="en-US" dirty="0"/>
              <a:t>User-Agent:reCAPTCHA</a:t>
            </a:r>
          </a:p>
          <a:p>
            <a:r>
              <a:rPr lang="zh-TW" altLang="en-US" dirty="0"/>
              <a:t>就</a:t>
            </a:r>
            <a:r>
              <a:rPr lang="zh-TW" altLang="en-US" dirty="0" smtClean="0"/>
              <a:t>能通過</a:t>
            </a:r>
            <a:r>
              <a:rPr lang="zh-TW" altLang="en-US" dirty="0"/>
              <a:t>驗證</a:t>
            </a:r>
          </a:p>
        </p:txBody>
      </p:sp>
      <p:sp>
        <p:nvSpPr>
          <p:cNvPr id="17" name="矩形 16"/>
          <p:cNvSpPr/>
          <p:nvPr/>
        </p:nvSpPr>
        <p:spPr>
          <a:xfrm>
            <a:off x="336102" y="3483528"/>
            <a:ext cx="1314897" cy="346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5" y="-57150"/>
            <a:ext cx="928687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OWASP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10(2013</a:t>
            </a:r>
            <a:r>
              <a:rPr lang="zh-TW" altLang="en-US" sz="2800" dirty="0" smtClean="0"/>
              <a:t>版</a:t>
            </a:r>
            <a:r>
              <a:rPr lang="en-US" altLang="zh-TW" sz="2800" dirty="0" smtClean="0"/>
              <a:t>)</a:t>
            </a:r>
          </a:p>
          <a:p>
            <a:pPr algn="ctr"/>
            <a:r>
              <a:rPr lang="en-US" altLang="zh-TW" sz="2400" dirty="0" smtClean="0"/>
              <a:t>A2 </a:t>
            </a:r>
            <a:r>
              <a:rPr lang="en-US" altLang="zh-TW" sz="2400" dirty="0"/>
              <a:t>– Broken Authentication and Session </a:t>
            </a:r>
            <a:r>
              <a:rPr lang="en-US" altLang="zh-TW" sz="2400" dirty="0" smtClean="0"/>
              <a:t>Management</a:t>
            </a:r>
          </a:p>
          <a:p>
            <a:pPr algn="ctr"/>
            <a:endParaRPr lang="en-US" altLang="zh-TW" sz="2400" dirty="0" smtClean="0"/>
          </a:p>
          <a:p>
            <a:pPr algn="ctr"/>
            <a:endParaRPr lang="en-US" altLang="zh-TW" sz="2400" dirty="0" smtClean="0"/>
          </a:p>
          <a:p>
            <a:pPr algn="ctr"/>
            <a:r>
              <a:rPr lang="en-US" altLang="zh-TW" sz="5400" dirty="0"/>
              <a:t>Broken Authentication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漏洞</a:t>
            </a:r>
            <a:r>
              <a:rPr lang="zh-TW" altLang="en-US" sz="5400" dirty="0"/>
              <a:t>實務</a:t>
            </a:r>
            <a:r>
              <a:rPr lang="zh-TW" altLang="en-US" sz="5400" dirty="0" smtClean="0"/>
              <a:t>測試</a:t>
            </a:r>
            <a:endParaRPr lang="en-US" altLang="zh-TW" sz="5400" dirty="0" smtClean="0"/>
          </a:p>
          <a:p>
            <a:pPr algn="ctr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218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3325"/>
            <a:ext cx="9145802" cy="978577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Authentication</a:t>
            </a:r>
            <a:r>
              <a:rPr lang="zh-TW" altLang="en-US" dirty="0" smtClean="0">
                <a:solidFill>
                  <a:schemeClr val="bg1"/>
                </a:solidFill>
              </a:rPr>
              <a:t>認證機制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通過一定的手段，完成</a:t>
            </a:r>
            <a:r>
              <a:rPr lang="zh-TW" alt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對使用</a:t>
            </a:r>
            <a:r>
              <a:rPr lang="zh-TW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者</a:t>
            </a:r>
            <a:r>
              <a:rPr lang="zh-TW" alt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身分</a:t>
            </a:r>
            <a:r>
              <a:rPr lang="zh-TW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確認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26" t="25757" r="16157" b="28542"/>
          <a:stretch/>
        </p:blipFill>
        <p:spPr>
          <a:xfrm>
            <a:off x="3748385" y="2098865"/>
            <a:ext cx="5279513" cy="251254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6524534" y="3355134"/>
            <a:ext cx="2503363" cy="6755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41898" y="3508221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圖形驗證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5797" y="2526408"/>
            <a:ext cx="1521426" cy="4011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帳號與密碼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272" y="1256887"/>
            <a:ext cx="6619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網站的存取權限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基本都會以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帳號與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密碼為認證機制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除此之外還有其他補強機制如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圖形驗證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272" y="5255394"/>
            <a:ext cx="7774459" cy="1415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雙重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[Two-factor authentication;2FA]{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雙重驗證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雙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因素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二元認證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[2-Step Verification]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兩種不同的元素，合併在一起，來確認使用者的身份，是多因素驗證中的一個特例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雙重認證範例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銀行卡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銀行卡時，需要另外輸入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碼，確認之後才能使用其轉帳功能。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41152" y="4785424"/>
            <a:ext cx="524338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多重 要素 驗證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[Multi-factor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authentication;MFA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60" y="5738397"/>
            <a:ext cx="883997" cy="93276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92969" y="1634524"/>
            <a:ext cx="2975045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JWT (JSON Web Token) RFC 7519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477795" y="2323070"/>
            <a:ext cx="2940908" cy="21995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次課程將分析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圖形驗證碼的攻擊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CAPTCHA==========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Completely Automated Public Turing Test to Tell Computers and Humans Apart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9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3325"/>
            <a:ext cx="9145802" cy="978577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延伸研究 </a:t>
            </a:r>
            <a:r>
              <a:rPr lang="en-US" altLang="zh-TW" sz="2000" dirty="0" smtClean="0">
                <a:solidFill>
                  <a:schemeClr val="bg1"/>
                </a:solidFill>
              </a:rPr>
              <a:t>===</a:t>
            </a:r>
            <a:r>
              <a:rPr lang="zh-TW" altLang="en-US" sz="2000" dirty="0" smtClean="0">
                <a:solidFill>
                  <a:schemeClr val="bg1"/>
                </a:solidFill>
              </a:rPr>
              <a:t> 找個時間研究研究</a:t>
            </a:r>
            <a:r>
              <a:rPr lang="en-US" altLang="zh-TW" sz="2000" dirty="0" smtClean="0">
                <a:solidFill>
                  <a:schemeClr val="bg1"/>
                </a:solidFill>
              </a:rPr>
              <a:t/>
            </a:r>
            <a:br>
              <a:rPr lang="en-US" altLang="zh-TW" sz="2000" dirty="0" smtClean="0">
                <a:solidFill>
                  <a:schemeClr val="bg1"/>
                </a:solidFill>
              </a:rPr>
            </a:br>
            <a:r>
              <a:rPr lang="en-US" altLang="zh-TW" sz="2200" dirty="0">
                <a:solidFill>
                  <a:schemeClr val="bg1"/>
                </a:solidFill>
              </a:rPr>
              <a:t>HACKING JSON WEB TOKENS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3485" y="624489"/>
            <a:ext cx="331693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chemeClr val="bg1"/>
                </a:solidFill>
              </a:rPr>
              <a:t>JWT (JSON Web Token) RFC 7519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582" y="6076001"/>
            <a:ext cx="695685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/>
              <a:t>HACKING JSON WEB </a:t>
            </a:r>
            <a:r>
              <a:rPr lang="en-US" altLang="zh-TW" b="1" dirty="0" smtClean="0"/>
              <a:t>TOKENS</a:t>
            </a:r>
          </a:p>
          <a:p>
            <a:r>
              <a:rPr lang="en-US" altLang="zh-TW" b="1" dirty="0" smtClean="0"/>
              <a:t>https</a:t>
            </a:r>
            <a:r>
              <a:rPr lang="en-US" altLang="zh-TW" b="1" dirty="0"/>
              <a:t>://blog.websecurify.com/2017/02/hacking-json-web-tokens.html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7734" y="1370732"/>
            <a:ext cx="328517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Web Tokens consist of three parts separated by dots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(.):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Header.Payload.Signature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85" t="5955" r="5066" b="7370"/>
          <a:stretch/>
        </p:blipFill>
        <p:spPr>
          <a:xfrm>
            <a:off x="4130854" y="1131386"/>
            <a:ext cx="4812258" cy="521729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38108" t="32661" r="38829" b="56029"/>
          <a:stretch/>
        </p:blipFill>
        <p:spPr>
          <a:xfrm>
            <a:off x="1078442" y="2369890"/>
            <a:ext cx="2967499" cy="103249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1815" y="236989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74734" y="2839121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解碼後的</a:t>
            </a:r>
            <a:endParaRPr lang="en-US" altLang="zh-TW" sz="1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zh-TW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495" y="2798565"/>
            <a:ext cx="939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1815" y="3307384"/>
            <a:ext cx="109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22" name="矩形 21"/>
          <p:cNvSpPr/>
          <p:nvPr/>
        </p:nvSpPr>
        <p:spPr>
          <a:xfrm>
            <a:off x="7864979" y="3931070"/>
            <a:ext cx="939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11925" y="4501722"/>
            <a:ext cx="109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24" name="矩形 23"/>
          <p:cNvSpPr/>
          <p:nvPr/>
        </p:nvSpPr>
        <p:spPr>
          <a:xfrm>
            <a:off x="-11840" y="3785876"/>
            <a:ext cx="41426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https://jwt.io/introduction/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55582" y="4294695"/>
            <a:ext cx="361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https://github.com/dwyl/learn-json-web-tokens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55582" y="5036316"/>
            <a:ext cx="3916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Best Practices for JSON Web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https://dev.to/neilmadden/7-best-practices-for-json-web-tokens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74190" y="5036316"/>
            <a:ext cx="227776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開發者最怕看到這種東西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vulnerabilities in JSON Web Token libraries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56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DVWA_1.10_low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996915" y="4347261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74" y="1309815"/>
            <a:ext cx="7053735" cy="50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DVWA_1.10_low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0461" r="422" b="4919"/>
          <a:stretch/>
        </p:blipFill>
        <p:spPr>
          <a:xfrm>
            <a:off x="309094" y="1350733"/>
            <a:ext cx="4795920" cy="31424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6" t="23860" r="110" b="33743"/>
          <a:stretch/>
        </p:blipFill>
        <p:spPr>
          <a:xfrm>
            <a:off x="4668340" y="4029354"/>
            <a:ext cx="4043968" cy="11851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3" t="27729" r="921" b="42576"/>
          <a:stretch/>
        </p:blipFill>
        <p:spPr>
          <a:xfrm>
            <a:off x="4153186" y="5731098"/>
            <a:ext cx="4733237" cy="9909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369713" y="4493146"/>
            <a:ext cx="2735301" cy="516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22673" y="5112122"/>
            <a:ext cx="228121" cy="618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11957" y="2984817"/>
            <a:ext cx="281901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一般測試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::</a:t>
            </a:r>
            <a:endParaRPr lang="zh-TW" altLang="en-US" dirty="0"/>
          </a:p>
          <a:p>
            <a:r>
              <a:rPr lang="zh-TW" altLang="en-US" dirty="0"/>
              <a:t>輸入驗證碼才可修改密碼</a:t>
            </a:r>
          </a:p>
        </p:txBody>
      </p:sp>
      <p:sp>
        <p:nvSpPr>
          <p:cNvPr id="14" name="矩形 13"/>
          <p:cNvSpPr/>
          <p:nvPr/>
        </p:nvSpPr>
        <p:spPr>
          <a:xfrm>
            <a:off x="2140988" y="3771775"/>
            <a:ext cx="846912" cy="257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3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DVWA_1.10_low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616"/>
            <a:ext cx="3899000" cy="318202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7010" y="3617229"/>
            <a:ext cx="1529491" cy="310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08" y="1803041"/>
            <a:ext cx="5407187" cy="31166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" y="5291608"/>
            <a:ext cx="6654954" cy="1181932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763552" y="4300754"/>
            <a:ext cx="2895456" cy="10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0" idx="0"/>
          </p:cNvCxnSpPr>
          <p:nvPr/>
        </p:nvCxnSpPr>
        <p:spPr>
          <a:xfrm>
            <a:off x="3851925" y="4917183"/>
            <a:ext cx="0" cy="374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44842" y="4922276"/>
            <a:ext cx="50213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攔截封包將step=1修改為step=2,即可略過驗證碼</a:t>
            </a:r>
          </a:p>
        </p:txBody>
      </p:sp>
      <p:sp>
        <p:nvSpPr>
          <p:cNvPr id="22" name="矩形 21"/>
          <p:cNvSpPr/>
          <p:nvPr/>
        </p:nvSpPr>
        <p:spPr>
          <a:xfrm>
            <a:off x="3659008" y="4468032"/>
            <a:ext cx="385834" cy="14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4505" t="6383" r="16576" b="27754"/>
          <a:stretch/>
        </p:blipFill>
        <p:spPr>
          <a:xfrm>
            <a:off x="337752" y="1532237"/>
            <a:ext cx="8482162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DEMO::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Attacking </a:t>
            </a:r>
            <a:r>
              <a:rPr lang="en-US" altLang="zh-TW" sz="4400" dirty="0" smtClean="0"/>
              <a:t>Authentication </a:t>
            </a:r>
          </a:p>
          <a:p>
            <a:r>
              <a:rPr lang="en-US" altLang="zh-TW" sz="2800" dirty="0"/>
              <a:t>Insecure </a:t>
            </a:r>
            <a:r>
              <a:rPr lang="en-US" altLang="zh-TW" sz="2800" dirty="0" smtClean="0"/>
              <a:t>CAPTCHA_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2" t="20961" r="28310" b="1314"/>
          <a:stretch/>
        </p:blipFill>
        <p:spPr>
          <a:xfrm>
            <a:off x="180304" y="1365160"/>
            <a:ext cx="4391696" cy="3490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81" y="1365160"/>
            <a:ext cx="5526935" cy="386587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1162797" y="4687910"/>
            <a:ext cx="2304684" cy="63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67481" y="4480909"/>
            <a:ext cx="385834" cy="14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29577" y="4784032"/>
            <a:ext cx="1211000" cy="1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97" y="5575168"/>
            <a:ext cx="5889602" cy="100734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4135260" y="5231035"/>
            <a:ext cx="0" cy="374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802" y="5027538"/>
            <a:ext cx="360295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攔截封包將step=1修改為step=</a:t>
            </a:r>
            <a:r>
              <a:rPr lang="zh-TW" altLang="en-US" dirty="0" smtClean="0"/>
              <a:t>2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en-US" altLang="zh-TW" dirty="0" smtClean="0"/>
              <a:t>&amp;</a:t>
            </a:r>
            <a:r>
              <a:rPr lang="en-US" altLang="zh-TW" dirty="0" err="1" smtClean="0"/>
              <a:t>passed_captcha</a:t>
            </a:r>
            <a:r>
              <a:rPr lang="en-US" altLang="zh-TW" dirty="0" smtClean="0"/>
              <a:t>=true</a:t>
            </a:r>
          </a:p>
          <a:p>
            <a:r>
              <a:rPr lang="zh-TW" altLang="en-US" dirty="0" smtClean="0"/>
              <a:t>即可</a:t>
            </a:r>
            <a:r>
              <a:rPr lang="zh-TW" altLang="en-US" dirty="0"/>
              <a:t>略過驗證碼</a:t>
            </a:r>
          </a:p>
        </p:txBody>
      </p:sp>
      <p:sp>
        <p:nvSpPr>
          <p:cNvPr id="13" name="矩形 12"/>
          <p:cNvSpPr/>
          <p:nvPr/>
        </p:nvSpPr>
        <p:spPr>
          <a:xfrm>
            <a:off x="615502" y="3968076"/>
            <a:ext cx="1695898" cy="235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</TotalTime>
  <Words>414</Words>
  <Application>Microsoft Office PowerPoint</Application>
  <PresentationFormat>如螢幕大小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Constantia</vt:lpstr>
      <vt:lpstr>Forte</vt:lpstr>
      <vt:lpstr>Wingdings</vt:lpstr>
      <vt:lpstr>Office 佈景主題</vt:lpstr>
      <vt:lpstr>Web Hacking and Exploitation</vt:lpstr>
      <vt:lpstr>PowerPoint 簡報</vt:lpstr>
      <vt:lpstr>Authentication認證機制 通過一定的手段，完成對使用者身分的確認</vt:lpstr>
      <vt:lpstr>延伸研究 === 找個時間研究研究 HACKING JSON WEB TOKENS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13</cp:revision>
  <dcterms:created xsi:type="dcterms:W3CDTF">2017-10-11T07:01:09Z</dcterms:created>
  <dcterms:modified xsi:type="dcterms:W3CDTF">2017-10-14T19:16:16Z</dcterms:modified>
</cp:coreProperties>
</file>