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4" r:id="rId2"/>
    <p:sldId id="258" r:id="rId3"/>
    <p:sldId id="290" r:id="rId4"/>
    <p:sldId id="291" r:id="rId5"/>
    <p:sldId id="292" r:id="rId6"/>
    <p:sldId id="293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3" r:id="rId15"/>
    <p:sldId id="302" r:id="rId16"/>
    <p:sldId id="306" r:id="rId17"/>
    <p:sldId id="304" r:id="rId18"/>
    <p:sldId id="305" r:id="rId19"/>
    <p:sldId id="310" r:id="rId20"/>
    <p:sldId id="311" r:id="rId21"/>
    <p:sldId id="313" r:id="rId22"/>
    <p:sldId id="312" r:id="rId2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C70DF-0126-4390-BF4D-72B355FB380F}" type="datetimeFigureOut">
              <a:rPr lang="zh-TW" altLang="en-US" smtClean="0"/>
              <a:t>2017/10/13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17C6-5814-4003-8361-DB67348AE7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9195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C70DF-0126-4390-BF4D-72B355FB380F}" type="datetimeFigureOut">
              <a:rPr lang="zh-TW" altLang="en-US" smtClean="0"/>
              <a:t>2017/10/13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17C6-5814-4003-8361-DB67348AE7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918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C70DF-0126-4390-BF4D-72B355FB380F}" type="datetimeFigureOut">
              <a:rPr lang="zh-TW" altLang="en-US" smtClean="0"/>
              <a:t>2017/10/13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17C6-5814-4003-8361-DB67348AE7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0358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C70DF-0126-4390-BF4D-72B355FB380F}" type="datetimeFigureOut">
              <a:rPr lang="zh-TW" altLang="en-US" smtClean="0"/>
              <a:t>2017/10/13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17C6-5814-4003-8361-DB67348AE7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947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C70DF-0126-4390-BF4D-72B355FB380F}" type="datetimeFigureOut">
              <a:rPr lang="zh-TW" altLang="en-US" smtClean="0"/>
              <a:t>2017/10/13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17C6-5814-4003-8361-DB67348AE7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089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C70DF-0126-4390-BF4D-72B355FB380F}" type="datetimeFigureOut">
              <a:rPr lang="zh-TW" altLang="en-US" smtClean="0"/>
              <a:t>2017/10/13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17C6-5814-4003-8361-DB67348AE7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272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C70DF-0126-4390-BF4D-72B355FB380F}" type="datetimeFigureOut">
              <a:rPr lang="zh-TW" altLang="en-US" smtClean="0"/>
              <a:t>2017/10/13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17C6-5814-4003-8361-DB67348AE7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0992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C70DF-0126-4390-BF4D-72B355FB380F}" type="datetimeFigureOut">
              <a:rPr lang="zh-TW" altLang="en-US" smtClean="0"/>
              <a:t>2017/10/13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17C6-5814-4003-8361-DB67348AE7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4419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C70DF-0126-4390-BF4D-72B355FB380F}" type="datetimeFigureOut">
              <a:rPr lang="zh-TW" altLang="en-US" smtClean="0"/>
              <a:t>2017/10/13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17C6-5814-4003-8361-DB67348AE7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447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C70DF-0126-4390-BF4D-72B355FB380F}" type="datetimeFigureOut">
              <a:rPr lang="zh-TW" altLang="en-US" smtClean="0"/>
              <a:t>2017/10/13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17C6-5814-4003-8361-DB67348AE7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1052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C70DF-0126-4390-BF4D-72B355FB380F}" type="datetimeFigureOut">
              <a:rPr lang="zh-TW" altLang="en-US" smtClean="0"/>
              <a:t>2017/10/13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17C6-5814-4003-8361-DB67348AE7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1204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C70DF-0126-4390-BF4D-72B355FB380F}" type="datetimeFigureOut">
              <a:rPr lang="zh-TW" altLang="en-US" smtClean="0"/>
              <a:t>2017/10/13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617C6-5814-4003-8361-DB67348AE7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856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281881"/>
            <a:ext cx="9144000" cy="2001688"/>
          </a:xfrm>
          <a:solidFill>
            <a:srgbClr val="00B0F0"/>
          </a:solidFill>
        </p:spPr>
        <p:txBody>
          <a:bodyPr>
            <a:normAutofit/>
          </a:bodyPr>
          <a:lstStyle/>
          <a:p>
            <a:pPr algn="l"/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Hacking and 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Exploitation_2_2</a:t>
            </a:r>
            <a:b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</a:t>
            </a:r>
            <a:r>
              <a:rPr lang="en-US" altLang="zh-TW" sz="4000" dirty="0"/>
              <a:t>Brute </a:t>
            </a:r>
            <a:r>
              <a:rPr lang="en-US" altLang="zh-TW" sz="4000" dirty="0" smtClean="0"/>
              <a:t>Force</a:t>
            </a:r>
            <a:r>
              <a:rPr lang="zh-TW" altLang="en-US" sz="4000" dirty="0" smtClean="0"/>
              <a:t> 暴力破解攻擊</a:t>
            </a:r>
            <a:r>
              <a:rPr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實務</a:t>
            </a:r>
            <a:r>
              <a:rPr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測試</a:t>
            </a:r>
            <a:r>
              <a:rPr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zh-TW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7419"/>
            <a:ext cx="9144000" cy="69494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216" y="4694172"/>
            <a:ext cx="2999492" cy="178628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27532" y="4512961"/>
            <a:ext cx="12346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講師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057" y="5128604"/>
            <a:ext cx="12346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助教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525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22194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4400" dirty="0"/>
              <a:t>DEMO::</a:t>
            </a:r>
            <a:r>
              <a:rPr lang="en-US" altLang="zh-TW" sz="4400" dirty="0" smtClean="0">
                <a:solidFill>
                  <a:srgbClr val="FFFF00"/>
                </a:solidFill>
              </a:rPr>
              <a:t>DVWA_1.10_Medium</a:t>
            </a:r>
            <a:endParaRPr lang="en-US" altLang="zh-TW" sz="4400" dirty="0">
              <a:solidFill>
                <a:srgbClr val="FFFF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87" y="1759576"/>
            <a:ext cx="7867650" cy="43434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382476" y="4782926"/>
            <a:ext cx="821366" cy="2784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21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22194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4400" dirty="0"/>
              <a:t>DEMO::</a:t>
            </a:r>
            <a:r>
              <a:rPr lang="en-US" altLang="zh-TW" sz="4400" dirty="0" smtClean="0">
                <a:solidFill>
                  <a:srgbClr val="FFFF00"/>
                </a:solidFill>
              </a:rPr>
              <a:t>DVWA_1.10_Medium</a:t>
            </a:r>
            <a:endParaRPr lang="en-US" altLang="zh-TW" sz="4400" dirty="0">
              <a:solidFill>
                <a:srgbClr val="FFFF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" y="1685657"/>
            <a:ext cx="7829550" cy="43624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750634" y="4306408"/>
            <a:ext cx="744093" cy="304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549500" y="4306408"/>
            <a:ext cx="744093" cy="304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4031088" y="3729004"/>
            <a:ext cx="540912" cy="47651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00" dirty="0" smtClean="0"/>
              <a:t>1</a:t>
            </a:r>
            <a:endParaRPr lang="zh-TW" altLang="en-US" sz="2500" dirty="0"/>
          </a:p>
        </p:txBody>
      </p:sp>
      <p:sp>
        <p:nvSpPr>
          <p:cNvPr id="7" name="橢圓 6"/>
          <p:cNvSpPr/>
          <p:nvPr/>
        </p:nvSpPr>
        <p:spPr>
          <a:xfrm>
            <a:off x="7765560" y="3759626"/>
            <a:ext cx="540912" cy="47651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00" dirty="0" smtClean="0"/>
              <a:t>2</a:t>
            </a:r>
            <a:endParaRPr lang="zh-TW" altLang="en-US" sz="2500" dirty="0"/>
          </a:p>
        </p:txBody>
      </p:sp>
      <p:sp>
        <p:nvSpPr>
          <p:cNvPr id="3" name="矩形 2"/>
          <p:cNvSpPr/>
          <p:nvPr/>
        </p:nvSpPr>
        <p:spPr>
          <a:xfrm>
            <a:off x="4301544" y="4669236"/>
            <a:ext cx="133882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/>
              <a:t>框起注入點</a:t>
            </a:r>
          </a:p>
        </p:txBody>
      </p:sp>
    </p:spTree>
    <p:extLst>
      <p:ext uri="{BB962C8B-B14F-4D97-AF65-F5344CB8AC3E}">
        <p14:creationId xmlns:p14="http://schemas.microsoft.com/office/powerpoint/2010/main" val="360024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22194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4400" dirty="0"/>
              <a:t>DEMO::</a:t>
            </a:r>
            <a:r>
              <a:rPr lang="en-US" altLang="zh-TW" sz="4400" dirty="0" smtClean="0">
                <a:solidFill>
                  <a:srgbClr val="FFFF00"/>
                </a:solidFill>
              </a:rPr>
              <a:t>DVWA_1.10_Medium</a:t>
            </a:r>
            <a:endParaRPr lang="en-US" altLang="zh-TW" sz="4400" dirty="0">
              <a:solidFill>
                <a:srgbClr val="FFFF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" y="1698536"/>
            <a:ext cx="7867650" cy="43624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768065" y="4345045"/>
            <a:ext cx="744093" cy="304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470482" y="4345045"/>
            <a:ext cx="744093" cy="304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5241702" y="3759626"/>
            <a:ext cx="540912" cy="47651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00" dirty="0" smtClean="0"/>
              <a:t>1</a:t>
            </a:r>
            <a:endParaRPr lang="zh-TW" altLang="en-US" sz="2500" dirty="0"/>
          </a:p>
        </p:txBody>
      </p:sp>
      <p:sp>
        <p:nvSpPr>
          <p:cNvPr id="7" name="橢圓 6"/>
          <p:cNvSpPr/>
          <p:nvPr/>
        </p:nvSpPr>
        <p:spPr>
          <a:xfrm>
            <a:off x="7765560" y="3759626"/>
            <a:ext cx="540912" cy="47651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00" dirty="0" smtClean="0"/>
              <a:t>2</a:t>
            </a:r>
            <a:endParaRPr lang="zh-TW" altLang="en-US" sz="2500" dirty="0"/>
          </a:p>
        </p:txBody>
      </p:sp>
      <p:sp>
        <p:nvSpPr>
          <p:cNvPr id="9" name="矩形 8"/>
          <p:cNvSpPr/>
          <p:nvPr/>
        </p:nvSpPr>
        <p:spPr>
          <a:xfrm>
            <a:off x="4314423" y="4757334"/>
            <a:ext cx="133882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/>
              <a:t>框起注入點</a:t>
            </a:r>
          </a:p>
        </p:txBody>
      </p:sp>
    </p:spTree>
    <p:extLst>
      <p:ext uri="{BB962C8B-B14F-4D97-AF65-F5344CB8AC3E}">
        <p14:creationId xmlns:p14="http://schemas.microsoft.com/office/powerpoint/2010/main" val="300879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22194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4400" dirty="0"/>
              <a:t>DEMO::</a:t>
            </a:r>
            <a:r>
              <a:rPr lang="en-US" altLang="zh-TW" sz="4400" dirty="0" smtClean="0">
                <a:solidFill>
                  <a:srgbClr val="FFFF00"/>
                </a:solidFill>
              </a:rPr>
              <a:t>DVWA_1.10_Medium</a:t>
            </a:r>
            <a:endParaRPr lang="en-US" altLang="zh-TW" sz="4400" dirty="0">
              <a:solidFill>
                <a:srgbClr val="FFFF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" y="1615091"/>
            <a:ext cx="7810500" cy="44005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28650" y="3932921"/>
            <a:ext cx="744093" cy="304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433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22194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4400" dirty="0"/>
              <a:t>DEMO::</a:t>
            </a:r>
            <a:r>
              <a:rPr lang="en-US" altLang="zh-TW" sz="4400" dirty="0" smtClean="0">
                <a:solidFill>
                  <a:srgbClr val="FFFF00"/>
                </a:solidFill>
              </a:rPr>
              <a:t>DVWA_1.10_Medium</a:t>
            </a:r>
            <a:endParaRPr lang="en-US" altLang="zh-TW" sz="4400" dirty="0">
              <a:solidFill>
                <a:srgbClr val="FFFF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935" y="1429553"/>
            <a:ext cx="6604748" cy="509896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295320" y="2400336"/>
            <a:ext cx="447879" cy="2398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726503" y="4935327"/>
            <a:ext cx="568817" cy="2419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2743199" y="1923818"/>
            <a:ext cx="540912" cy="47651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00" dirty="0" smtClean="0"/>
              <a:t>1</a:t>
            </a:r>
            <a:endParaRPr lang="zh-TW" altLang="en-US" sz="2500" dirty="0"/>
          </a:p>
        </p:txBody>
      </p:sp>
      <p:sp>
        <p:nvSpPr>
          <p:cNvPr id="7" name="橢圓 6"/>
          <p:cNvSpPr/>
          <p:nvPr/>
        </p:nvSpPr>
        <p:spPr>
          <a:xfrm>
            <a:off x="2295320" y="4458809"/>
            <a:ext cx="540912" cy="47651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00" dirty="0" smtClean="0"/>
              <a:t>2</a:t>
            </a:r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68444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22194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4400" dirty="0"/>
              <a:t>DEMO::</a:t>
            </a:r>
            <a:r>
              <a:rPr lang="en-US" altLang="zh-TW" sz="4400" dirty="0" smtClean="0">
                <a:solidFill>
                  <a:srgbClr val="FFFF00"/>
                </a:solidFill>
              </a:rPr>
              <a:t>DVWA_1.10_Medium</a:t>
            </a:r>
            <a:endParaRPr lang="en-US" altLang="zh-TW" sz="4400" dirty="0">
              <a:solidFill>
                <a:srgbClr val="FFFF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66" y="1510857"/>
            <a:ext cx="7093911" cy="494944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708877" y="4251848"/>
            <a:ext cx="1345842" cy="17543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123456</a:t>
            </a:r>
          </a:p>
          <a:p>
            <a:r>
              <a:rPr lang="zh-TW" altLang="en-US" dirty="0"/>
              <a:t>admin</a:t>
            </a:r>
          </a:p>
          <a:p>
            <a:r>
              <a:rPr lang="zh-TW" altLang="en-US" dirty="0"/>
              <a:t>654321</a:t>
            </a:r>
          </a:p>
          <a:p>
            <a:r>
              <a:rPr lang="zh-TW" altLang="en-US" dirty="0"/>
              <a:t>password</a:t>
            </a:r>
          </a:p>
          <a:p>
            <a:r>
              <a:rPr lang="zh-TW" altLang="en-US" dirty="0"/>
              <a:t>abcde</a:t>
            </a:r>
          </a:p>
          <a:p>
            <a:r>
              <a:rPr lang="zh-TW" altLang="en-US" dirty="0"/>
              <a:t>987654</a:t>
            </a:r>
          </a:p>
        </p:txBody>
      </p:sp>
      <p:sp>
        <p:nvSpPr>
          <p:cNvPr id="4" name="矩形 3"/>
          <p:cNvSpPr/>
          <p:nvPr/>
        </p:nvSpPr>
        <p:spPr>
          <a:xfrm>
            <a:off x="7708877" y="3882516"/>
            <a:ext cx="76136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/>
              <a:t>list.txt</a:t>
            </a:r>
          </a:p>
        </p:txBody>
      </p:sp>
      <p:sp>
        <p:nvSpPr>
          <p:cNvPr id="6" name="矩形 5"/>
          <p:cNvSpPr/>
          <p:nvPr/>
        </p:nvSpPr>
        <p:spPr>
          <a:xfrm>
            <a:off x="1481804" y="3985577"/>
            <a:ext cx="643210" cy="3674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755444" y="5822433"/>
            <a:ext cx="606719" cy="4753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2235239" y="3931059"/>
            <a:ext cx="540912" cy="47651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00" dirty="0" smtClean="0"/>
              <a:t>1</a:t>
            </a:r>
            <a:endParaRPr lang="zh-TW" altLang="en-US" sz="2500" dirty="0"/>
          </a:p>
        </p:txBody>
      </p:sp>
      <p:sp>
        <p:nvSpPr>
          <p:cNvPr id="10" name="橢圓 9"/>
          <p:cNvSpPr/>
          <p:nvPr/>
        </p:nvSpPr>
        <p:spPr>
          <a:xfrm>
            <a:off x="5967966" y="5295260"/>
            <a:ext cx="540912" cy="47651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00" dirty="0" smtClean="0"/>
              <a:t>2</a:t>
            </a:r>
            <a:endParaRPr lang="zh-TW" altLang="en-US" sz="2500" dirty="0"/>
          </a:p>
        </p:txBody>
      </p:sp>
      <p:sp>
        <p:nvSpPr>
          <p:cNvPr id="5" name="矩形 4"/>
          <p:cNvSpPr/>
          <p:nvPr/>
        </p:nvSpPr>
        <p:spPr>
          <a:xfrm>
            <a:off x="1686432" y="4457307"/>
            <a:ext cx="877163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/>
              <a:t>字典檔</a:t>
            </a:r>
          </a:p>
        </p:txBody>
      </p:sp>
    </p:spTree>
    <p:extLst>
      <p:ext uri="{BB962C8B-B14F-4D97-AF65-F5344CB8AC3E}">
        <p14:creationId xmlns:p14="http://schemas.microsoft.com/office/powerpoint/2010/main" val="212389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22194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4400" dirty="0"/>
              <a:t>DEMO::</a:t>
            </a:r>
            <a:r>
              <a:rPr lang="en-US" altLang="zh-TW" sz="4400" dirty="0" smtClean="0">
                <a:solidFill>
                  <a:srgbClr val="FFFF00"/>
                </a:solidFill>
              </a:rPr>
              <a:t>DVWA_1.10_Medium</a:t>
            </a:r>
            <a:endParaRPr lang="en-US" altLang="zh-TW" sz="4400" dirty="0">
              <a:solidFill>
                <a:srgbClr val="FFFF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435" y="1446300"/>
            <a:ext cx="6582982" cy="498448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801630" y="3336811"/>
            <a:ext cx="1804455" cy="2563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801630" y="4883797"/>
            <a:ext cx="658236" cy="2806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1171979" y="2988490"/>
            <a:ext cx="540912" cy="47651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00" dirty="0" smtClean="0"/>
              <a:t>1</a:t>
            </a:r>
            <a:endParaRPr lang="zh-TW" altLang="en-US" sz="2500" dirty="0"/>
          </a:p>
        </p:txBody>
      </p:sp>
      <p:sp>
        <p:nvSpPr>
          <p:cNvPr id="7" name="橢圓 6"/>
          <p:cNvSpPr/>
          <p:nvPr/>
        </p:nvSpPr>
        <p:spPr>
          <a:xfrm>
            <a:off x="1197030" y="4530680"/>
            <a:ext cx="540912" cy="47651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00" dirty="0" smtClean="0"/>
              <a:t>2</a:t>
            </a:r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47944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22194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4400" dirty="0"/>
              <a:t>DEMO::</a:t>
            </a:r>
            <a:r>
              <a:rPr lang="en-US" altLang="zh-TW" sz="4400" dirty="0" smtClean="0">
                <a:solidFill>
                  <a:srgbClr val="FFFF00"/>
                </a:solidFill>
              </a:rPr>
              <a:t>DVWA_1.10_Medium</a:t>
            </a:r>
            <a:endParaRPr lang="en-US" altLang="zh-TW" sz="4400" dirty="0">
              <a:solidFill>
                <a:srgbClr val="FFFF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373" y="1429554"/>
            <a:ext cx="6459934" cy="514604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927422" y="2678807"/>
            <a:ext cx="851418" cy="3348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845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22194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4400" dirty="0"/>
              <a:t>DEMO::</a:t>
            </a:r>
            <a:r>
              <a:rPr lang="en-US" altLang="zh-TW" sz="4400" dirty="0" smtClean="0">
                <a:solidFill>
                  <a:srgbClr val="FFFF00"/>
                </a:solidFill>
              </a:rPr>
              <a:t>DVWA_1.10_Medium</a:t>
            </a:r>
            <a:endParaRPr lang="en-US" altLang="zh-TW" sz="4400" dirty="0">
              <a:solidFill>
                <a:srgbClr val="FFFF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8" y="1499228"/>
            <a:ext cx="7481216" cy="513600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742565" y="3245478"/>
            <a:ext cx="362021" cy="1416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93422" y="3245478"/>
            <a:ext cx="362021" cy="1416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990781" y="3245478"/>
            <a:ext cx="486515" cy="1416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891048" y="5009882"/>
            <a:ext cx="2706709" cy="2575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6354315" y="3532554"/>
            <a:ext cx="2182969" cy="14773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封包長度不同</a:t>
            </a:r>
          </a:p>
          <a:p>
            <a:r>
              <a:rPr lang="zh-TW" altLang="en-US" dirty="0"/>
              <a:t>代表成功登入</a:t>
            </a:r>
          </a:p>
          <a:p>
            <a:r>
              <a:rPr lang="zh-TW" altLang="en-US" dirty="0"/>
              <a:t>所以帳號密碼為</a:t>
            </a:r>
          </a:p>
          <a:p>
            <a:r>
              <a:rPr lang="zh-TW" altLang="en-US" dirty="0"/>
              <a:t>admin</a:t>
            </a:r>
          </a:p>
          <a:p>
            <a:r>
              <a:rPr lang="zh-TW" altLang="en-US" dirty="0"/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42889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2219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4400" dirty="0"/>
              <a:t>DEMO::</a:t>
            </a:r>
            <a:r>
              <a:rPr lang="en-US" altLang="zh-TW" sz="4400" dirty="0" smtClean="0">
                <a:solidFill>
                  <a:srgbClr val="FFFF00"/>
                </a:solidFill>
              </a:rPr>
              <a:t>DVWA_1.10_HIGH</a:t>
            </a:r>
            <a:endParaRPr lang="en-US" altLang="zh-TW" sz="4400" dirty="0">
              <a:solidFill>
                <a:srgbClr val="FFFF00"/>
              </a:solidFill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" y="1390650"/>
            <a:ext cx="8353425" cy="407670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" y="4358910"/>
            <a:ext cx="5943600" cy="20002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3" name="矩形 12"/>
          <p:cNvSpPr/>
          <p:nvPr/>
        </p:nvSpPr>
        <p:spPr>
          <a:xfrm>
            <a:off x="3825528" y="6035995"/>
            <a:ext cx="5026717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/>
              <a:t>High</a:t>
            </a:r>
            <a:r>
              <a:rPr lang="zh-TW" altLang="en-US" dirty="0"/>
              <a:t>等級的程式碼加入了</a:t>
            </a:r>
            <a:r>
              <a:rPr lang="en-US" altLang="zh-TW" dirty="0"/>
              <a:t>Token</a:t>
            </a:r>
            <a:r>
              <a:rPr lang="zh-TW" altLang="en-US" dirty="0"/>
              <a:t>，可以防預</a:t>
            </a:r>
            <a:r>
              <a:rPr lang="en-US" altLang="zh-TW" dirty="0"/>
              <a:t>CSRF</a:t>
            </a:r>
            <a:r>
              <a:rPr lang="zh-TW" altLang="en-US" dirty="0"/>
              <a:t>攻擊，同時也增加了暴力破解的難度</a:t>
            </a:r>
          </a:p>
        </p:txBody>
      </p:sp>
      <p:sp>
        <p:nvSpPr>
          <p:cNvPr id="16" name="矩形 15"/>
          <p:cNvSpPr/>
          <p:nvPr/>
        </p:nvSpPr>
        <p:spPr>
          <a:xfrm>
            <a:off x="660378" y="2305319"/>
            <a:ext cx="5804816" cy="3863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2293848" y="5708475"/>
            <a:ext cx="3900890" cy="2286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287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-142875" y="-57150"/>
            <a:ext cx="9286875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400" dirty="0"/>
              <a:t>Brute </a:t>
            </a:r>
            <a:r>
              <a:rPr lang="en-US" altLang="zh-TW" sz="5400" dirty="0" smtClean="0"/>
              <a:t>Force</a:t>
            </a:r>
          </a:p>
          <a:p>
            <a:pPr algn="ctr"/>
            <a:r>
              <a:rPr lang="zh-TW" altLang="en-US" sz="5400" dirty="0" smtClean="0"/>
              <a:t>漏洞</a:t>
            </a:r>
            <a:r>
              <a:rPr lang="zh-TW" altLang="en-US" sz="5400" dirty="0"/>
              <a:t>實務</a:t>
            </a:r>
            <a:r>
              <a:rPr lang="zh-TW" altLang="en-US" sz="5400" dirty="0" smtClean="0"/>
              <a:t>測試</a:t>
            </a:r>
            <a:endParaRPr lang="en-US" altLang="zh-TW" sz="5400" dirty="0" smtClean="0"/>
          </a:p>
          <a:p>
            <a:pPr algn="ctr"/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132182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2219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4400" dirty="0"/>
              <a:t>DEMO::</a:t>
            </a:r>
            <a:r>
              <a:rPr lang="en-US" altLang="zh-TW" sz="4400" dirty="0" smtClean="0">
                <a:solidFill>
                  <a:srgbClr val="FFFF00"/>
                </a:solidFill>
              </a:rPr>
              <a:t>DVWA_1.10_HIGH</a:t>
            </a:r>
            <a:endParaRPr lang="en-US" altLang="zh-TW" sz="4400" dirty="0">
              <a:solidFill>
                <a:srgbClr val="FFFF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238" y="1442434"/>
            <a:ext cx="4619288" cy="50820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752808" y="5224626"/>
            <a:ext cx="3193458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 smtClean="0"/>
              <a:t>嘗試使用暴力破解都被檔下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292238" y="4536497"/>
            <a:ext cx="2279762" cy="21090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577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2219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4400" dirty="0"/>
              <a:t>DEMO::</a:t>
            </a:r>
            <a:r>
              <a:rPr lang="en-US" altLang="zh-TW" sz="4400" dirty="0" smtClean="0">
                <a:solidFill>
                  <a:srgbClr val="FFFF00"/>
                </a:solidFill>
              </a:rPr>
              <a:t>DVWA_1.10_HIGH</a:t>
            </a:r>
            <a:endParaRPr lang="en-US" altLang="zh-TW" sz="4400" dirty="0">
              <a:solidFill>
                <a:srgbClr val="FFFF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4016" y="1399180"/>
            <a:ext cx="8171645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https://github.com/g0tmi1k/boot2root-scripts/blob/master/dvwa-bruteforce-high-http-get.py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16" y="2222748"/>
            <a:ext cx="6257925" cy="4533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4572000" y="4844483"/>
            <a:ext cx="4572000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TW" altLang="en-US" dirty="0"/>
              <a:t>主要是用Python的BeautifulSoup套件從html頁面中抓取user_token的值再進行暴力破解</a:t>
            </a:r>
          </a:p>
        </p:txBody>
      </p:sp>
    </p:spTree>
    <p:extLst>
      <p:ext uri="{BB962C8B-B14F-4D97-AF65-F5344CB8AC3E}">
        <p14:creationId xmlns:p14="http://schemas.microsoft.com/office/powerpoint/2010/main" val="338615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2219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4400" dirty="0"/>
              <a:t>DEMO::</a:t>
            </a:r>
            <a:r>
              <a:rPr lang="en-US" altLang="zh-TW" sz="4400" dirty="0" smtClean="0">
                <a:solidFill>
                  <a:srgbClr val="FFFF00"/>
                </a:solidFill>
              </a:rPr>
              <a:t>DVWA_1.10_HIGH</a:t>
            </a:r>
            <a:endParaRPr lang="en-US" altLang="zh-TW" sz="4400" dirty="0">
              <a:solidFill>
                <a:srgbClr val="FFFF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8" y="1456380"/>
            <a:ext cx="8958588" cy="488002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28787" y="5615189"/>
            <a:ext cx="1957589" cy="6310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806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22194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4400" dirty="0"/>
              <a:t>DEMO::</a:t>
            </a:r>
            <a:r>
              <a:rPr lang="en-US" altLang="zh-TW" sz="4400" dirty="0">
                <a:solidFill>
                  <a:srgbClr val="FFFF00"/>
                </a:solidFill>
              </a:rPr>
              <a:t>DVWA_1.10_low</a:t>
            </a:r>
            <a:r>
              <a:rPr lang="en-US" altLang="zh-TW" sz="4400" dirty="0"/>
              <a:t> 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05" y="1503892"/>
            <a:ext cx="6867189" cy="5107827"/>
          </a:xfrm>
          <a:prstGeom prst="rect">
            <a:avLst/>
          </a:prstGeom>
        </p:spPr>
      </p:pic>
      <p:sp>
        <p:nvSpPr>
          <p:cNvPr id="11" name="向右箭號 10"/>
          <p:cNvSpPr/>
          <p:nvPr/>
        </p:nvSpPr>
        <p:spPr>
          <a:xfrm>
            <a:off x="718275" y="3600287"/>
            <a:ext cx="840259" cy="76611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點</a:t>
            </a:r>
            <a:r>
              <a:rPr lang="zh-TW" altLang="en-US" dirty="0"/>
              <a:t>選</a:t>
            </a:r>
          </a:p>
        </p:txBody>
      </p:sp>
    </p:spTree>
    <p:extLst>
      <p:ext uri="{BB962C8B-B14F-4D97-AF65-F5344CB8AC3E}">
        <p14:creationId xmlns:p14="http://schemas.microsoft.com/office/powerpoint/2010/main" val="330639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22194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4400" dirty="0" smtClean="0"/>
              <a:t>DEMO</a:t>
            </a:r>
            <a:r>
              <a:rPr lang="en-US" altLang="zh-TW" sz="4400" dirty="0"/>
              <a:t>::</a:t>
            </a:r>
            <a:r>
              <a:rPr lang="en-US" altLang="zh-TW" sz="4400" dirty="0">
                <a:solidFill>
                  <a:srgbClr val="FFFF00"/>
                </a:solidFill>
              </a:rPr>
              <a:t>DVWA_1.10_low </a:t>
            </a:r>
            <a:endParaRPr lang="en-US" altLang="zh-TW" sz="4400" dirty="0" smtClean="0">
              <a:solidFill>
                <a:srgbClr val="FFFF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68" b="61897"/>
          <a:stretch/>
        </p:blipFill>
        <p:spPr>
          <a:xfrm>
            <a:off x="149046" y="1412450"/>
            <a:ext cx="6721720" cy="2309543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465"/>
          <a:stretch/>
        </p:blipFill>
        <p:spPr>
          <a:xfrm>
            <a:off x="149046" y="4444853"/>
            <a:ext cx="8684878" cy="2137800"/>
          </a:xfrm>
          <a:prstGeom prst="rect">
            <a:avLst/>
          </a:prstGeom>
        </p:spPr>
      </p:pic>
      <p:cxnSp>
        <p:nvCxnSpPr>
          <p:cNvPr id="7" name="直線接點 6"/>
          <p:cNvCxnSpPr/>
          <p:nvPr/>
        </p:nvCxnSpPr>
        <p:spPr>
          <a:xfrm>
            <a:off x="149046" y="4082603"/>
            <a:ext cx="87760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248103" y="1412450"/>
            <a:ext cx="523605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/>
              <a:t>low</a:t>
            </a:r>
          </a:p>
        </p:txBody>
      </p:sp>
      <p:sp>
        <p:nvSpPr>
          <p:cNvPr id="10" name="矩形 9"/>
          <p:cNvSpPr/>
          <p:nvPr/>
        </p:nvSpPr>
        <p:spPr>
          <a:xfrm>
            <a:off x="2986300" y="4443214"/>
            <a:ext cx="978153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dirty="0"/>
              <a:t>Medium</a:t>
            </a:r>
          </a:p>
        </p:txBody>
      </p:sp>
      <p:sp>
        <p:nvSpPr>
          <p:cNvPr id="11" name="矩形 10"/>
          <p:cNvSpPr/>
          <p:nvPr/>
        </p:nvSpPr>
        <p:spPr>
          <a:xfrm>
            <a:off x="5602311" y="5390656"/>
            <a:ext cx="1622738" cy="2889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602311" y="6041833"/>
            <a:ext cx="2137892" cy="2430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3115089" y="1985246"/>
            <a:ext cx="6157700" cy="20313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比對一下，low跟Medium等級的程式碼Medium主要增加了mysqli_real_escape_string函數</a:t>
            </a:r>
          </a:p>
          <a:p>
            <a:r>
              <a:rPr lang="zh-TW" altLang="en-US" dirty="0"/>
              <a:t>這個函數會對字串的特殊符號(x00、n、r、')等進行轉義，基本上能夠抵擋SQL Injection</a:t>
            </a:r>
          </a:p>
          <a:p>
            <a:endParaRPr lang="zh-TW" altLang="en-US" dirty="0"/>
          </a:p>
          <a:p>
            <a:r>
              <a:rPr lang="zh-TW" altLang="en-US" dirty="0"/>
              <a:t>所以low等級沒有mysqli_real_escape_string函數，能使用Brute Force攻擊也可直接使用SQL Injection攻擊</a:t>
            </a:r>
          </a:p>
        </p:txBody>
      </p:sp>
    </p:spTree>
    <p:extLst>
      <p:ext uri="{BB962C8B-B14F-4D97-AF65-F5344CB8AC3E}">
        <p14:creationId xmlns:p14="http://schemas.microsoft.com/office/powerpoint/2010/main" val="425757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22194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4400" dirty="0"/>
              <a:t>DEMO::</a:t>
            </a:r>
            <a:r>
              <a:rPr lang="en-US" altLang="zh-TW" sz="4400" dirty="0">
                <a:solidFill>
                  <a:srgbClr val="FFFF00"/>
                </a:solidFill>
              </a:rPr>
              <a:t>DVWA_1.10_low</a:t>
            </a:r>
            <a:r>
              <a:rPr lang="en-US" altLang="zh-TW" sz="4400" dirty="0"/>
              <a:t> 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05" y="1503892"/>
            <a:ext cx="6867189" cy="5107827"/>
          </a:xfrm>
          <a:prstGeom prst="rect">
            <a:avLst/>
          </a:prstGeom>
        </p:spPr>
      </p:pic>
      <p:sp>
        <p:nvSpPr>
          <p:cNvPr id="11" name="向右箭號 10"/>
          <p:cNvSpPr/>
          <p:nvPr/>
        </p:nvSpPr>
        <p:spPr>
          <a:xfrm>
            <a:off x="718275" y="3600287"/>
            <a:ext cx="840259" cy="76611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點</a:t>
            </a:r>
            <a:r>
              <a:rPr lang="zh-TW" altLang="en-US" dirty="0"/>
              <a:t>選</a:t>
            </a:r>
          </a:p>
        </p:txBody>
      </p:sp>
    </p:spTree>
    <p:extLst>
      <p:ext uri="{BB962C8B-B14F-4D97-AF65-F5344CB8AC3E}">
        <p14:creationId xmlns:p14="http://schemas.microsoft.com/office/powerpoint/2010/main" val="126126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22194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4400" dirty="0"/>
              <a:t>DEMO::</a:t>
            </a:r>
            <a:r>
              <a:rPr lang="en-US" altLang="zh-TW" sz="4400" dirty="0" smtClean="0">
                <a:solidFill>
                  <a:srgbClr val="FFFF00"/>
                </a:solidFill>
              </a:rPr>
              <a:t>DVWA_1.10_low</a:t>
            </a:r>
          </a:p>
          <a:p>
            <a:r>
              <a:rPr lang="zh-TW" altLang="en-US" sz="2800" dirty="0"/>
              <a:t>不正常輸入</a:t>
            </a:r>
            <a:endParaRPr lang="en-US" altLang="zh-TW" sz="28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25878"/>
            <a:ext cx="8382000" cy="49911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533254" y="2883726"/>
            <a:ext cx="163859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dirty="0"/>
              <a:t>admin' or '1'='1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804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22194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4400" dirty="0"/>
              <a:t>DEMO::</a:t>
            </a:r>
            <a:r>
              <a:rPr lang="en-US" altLang="zh-TW" sz="4400" dirty="0">
                <a:solidFill>
                  <a:srgbClr val="FFFF00"/>
                </a:solidFill>
              </a:rPr>
              <a:t>DVWA_1.10_Medium</a:t>
            </a:r>
          </a:p>
          <a:p>
            <a:r>
              <a:rPr lang="zh-TW" altLang="en-US" sz="2800" dirty="0"/>
              <a:t>不正常輸入</a:t>
            </a:r>
            <a:endParaRPr lang="zh-TW" alt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4453"/>
            <a:ext cx="8362950" cy="493395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154062" y="2935241"/>
            <a:ext cx="163859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dirty="0"/>
              <a:t>admin' or '1'='1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170826" y="4476625"/>
            <a:ext cx="2621826" cy="3144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896419" y="3867734"/>
            <a:ext cx="4134118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因</a:t>
            </a:r>
            <a:r>
              <a:rPr lang="en-US" altLang="zh-TW" dirty="0"/>
              <a:t>Medium</a:t>
            </a:r>
            <a:r>
              <a:rPr lang="zh-TW" altLang="en-US" dirty="0"/>
              <a:t>增加了</a:t>
            </a:r>
            <a:r>
              <a:rPr lang="en-US" altLang="zh-TW" dirty="0" err="1"/>
              <a:t>mysqli_real_escape_string</a:t>
            </a:r>
            <a:r>
              <a:rPr lang="zh-TW" altLang="en-US" dirty="0"/>
              <a:t>函數過濾字串</a:t>
            </a:r>
          </a:p>
          <a:p>
            <a:r>
              <a:rPr lang="zh-TW" altLang="en-US" dirty="0"/>
              <a:t>所以只能選擇</a:t>
            </a:r>
            <a:r>
              <a:rPr lang="en-US" altLang="zh-TW" dirty="0"/>
              <a:t>Brute Force</a:t>
            </a:r>
            <a:r>
              <a:rPr lang="zh-TW" altLang="en-US" dirty="0"/>
              <a:t>攻擊</a:t>
            </a:r>
          </a:p>
        </p:txBody>
      </p:sp>
    </p:spTree>
    <p:extLst>
      <p:ext uri="{BB962C8B-B14F-4D97-AF65-F5344CB8AC3E}">
        <p14:creationId xmlns:p14="http://schemas.microsoft.com/office/powerpoint/2010/main" val="147136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22194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4400" dirty="0"/>
              <a:t>DEMO::</a:t>
            </a:r>
            <a:r>
              <a:rPr lang="en-US" altLang="zh-TW" sz="4400" dirty="0" smtClean="0">
                <a:solidFill>
                  <a:srgbClr val="FFFF00"/>
                </a:solidFill>
              </a:rPr>
              <a:t>DVWA_1.10_Medium</a:t>
            </a:r>
            <a:endParaRPr lang="en-US" altLang="zh-TW" sz="4400" dirty="0">
              <a:solidFill>
                <a:srgbClr val="FFFF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0584"/>
            <a:ext cx="8401050" cy="394335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870" y="3101955"/>
            <a:ext cx="5937161" cy="324431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132189" y="3794045"/>
            <a:ext cx="662526" cy="3014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495981" y="4952497"/>
            <a:ext cx="1076796" cy="1732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1591277" y="3317527"/>
            <a:ext cx="540912" cy="47651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00" dirty="0" smtClean="0"/>
              <a:t>1</a:t>
            </a:r>
            <a:endParaRPr lang="zh-TW" altLang="en-US" sz="2500" dirty="0"/>
          </a:p>
        </p:txBody>
      </p:sp>
      <p:sp>
        <p:nvSpPr>
          <p:cNvPr id="13" name="橢圓 12"/>
          <p:cNvSpPr/>
          <p:nvPr/>
        </p:nvSpPr>
        <p:spPr>
          <a:xfrm>
            <a:off x="7572777" y="4475086"/>
            <a:ext cx="540912" cy="47651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00" dirty="0" smtClean="0"/>
              <a:t>2</a:t>
            </a:r>
            <a:endParaRPr lang="zh-TW" altLang="en-US" sz="2500" dirty="0"/>
          </a:p>
        </p:txBody>
      </p:sp>
      <p:sp>
        <p:nvSpPr>
          <p:cNvPr id="7" name="矩形 6"/>
          <p:cNvSpPr/>
          <p:nvPr/>
        </p:nvSpPr>
        <p:spPr>
          <a:xfrm>
            <a:off x="2672365" y="3018583"/>
            <a:ext cx="663262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test</a:t>
            </a:r>
          </a:p>
          <a:p>
            <a:r>
              <a:rPr lang="zh-TW" altLang="en-US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27976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22194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4400" dirty="0"/>
              <a:t>DEMO::</a:t>
            </a:r>
            <a:r>
              <a:rPr lang="en-US" altLang="zh-TW" sz="4400" dirty="0" smtClean="0">
                <a:solidFill>
                  <a:srgbClr val="FFFF00"/>
                </a:solidFill>
              </a:rPr>
              <a:t>DVWA_1.10_Medium</a:t>
            </a:r>
            <a:endParaRPr lang="en-US" altLang="zh-TW" sz="4400" dirty="0">
              <a:solidFill>
                <a:srgbClr val="FFFF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" y="1597115"/>
            <a:ext cx="7810500" cy="459105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632319" y="2144903"/>
            <a:ext cx="471489" cy="2376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239254" y="2748064"/>
            <a:ext cx="589546" cy="2913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2091407" y="1668385"/>
            <a:ext cx="540912" cy="47651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00" dirty="0" smtClean="0"/>
              <a:t>1</a:t>
            </a:r>
            <a:endParaRPr lang="zh-TW" altLang="en-US" sz="2500" dirty="0"/>
          </a:p>
        </p:txBody>
      </p:sp>
      <p:sp>
        <p:nvSpPr>
          <p:cNvPr id="15" name="橢圓 14"/>
          <p:cNvSpPr/>
          <p:nvPr/>
        </p:nvSpPr>
        <p:spPr>
          <a:xfrm>
            <a:off x="1863343" y="2417221"/>
            <a:ext cx="540912" cy="47651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00" dirty="0" smtClean="0"/>
              <a:t>2</a:t>
            </a:r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42947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</TotalTime>
  <Words>446</Words>
  <Application>Microsoft Office PowerPoint</Application>
  <PresentationFormat>如螢幕大小 (4:3)</PresentationFormat>
  <Paragraphs>74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7" baseType="lpstr">
      <vt:lpstr>新細明體</vt:lpstr>
      <vt:lpstr>Arial</vt:lpstr>
      <vt:lpstr>Calibri</vt:lpstr>
      <vt:lpstr>Calibri Light</vt:lpstr>
      <vt:lpstr>Office 佈景主題</vt:lpstr>
      <vt:lpstr>Web Hacking and Exploitation_2_2                 Brute Force 暴力破解攻擊實務測試 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</dc:creator>
  <cp:lastModifiedBy>ksu</cp:lastModifiedBy>
  <cp:revision>121</cp:revision>
  <dcterms:created xsi:type="dcterms:W3CDTF">2017-10-11T07:01:09Z</dcterms:created>
  <dcterms:modified xsi:type="dcterms:W3CDTF">2017-10-13T10:31:37Z</dcterms:modified>
</cp:coreProperties>
</file>