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681" r:id="rId3"/>
    <p:sldId id="682" r:id="rId4"/>
    <p:sldId id="685" r:id="rId5"/>
    <p:sldId id="683" r:id="rId6"/>
    <p:sldId id="686" r:id="rId7"/>
    <p:sldId id="691" r:id="rId8"/>
    <p:sldId id="692" r:id="rId9"/>
    <p:sldId id="693" r:id="rId10"/>
    <p:sldId id="694" r:id="rId11"/>
    <p:sldId id="695" r:id="rId12"/>
    <p:sldId id="697" r:id="rId13"/>
    <p:sldId id="689" r:id="rId14"/>
    <p:sldId id="699" r:id="rId15"/>
    <p:sldId id="700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4" autoAdjust="0"/>
    <p:restoredTop sz="95982" autoAdjust="0"/>
  </p:normalViewPr>
  <p:slideViewPr>
    <p:cSldViewPr>
      <p:cViewPr varScale="1">
        <p:scale>
          <a:sx n="84" d="100"/>
          <a:sy n="84" d="100"/>
        </p:scale>
        <p:origin x="5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608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102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9752" y="620688"/>
            <a:ext cx="5976664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267744" y="2564904"/>
            <a:ext cx="6480720" cy="3888432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 userDrawn="1"/>
        </p:nvPicPr>
        <p:blipFill>
          <a:blip r:embed="rId20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34" r:id="rId10"/>
    <p:sldLayoutId id="2147484735" r:id="rId11"/>
    <p:sldLayoutId id="2147484736" r:id="rId12"/>
    <p:sldLayoutId id="2147484737" r:id="rId13"/>
    <p:sldLayoutId id="2147484738" r:id="rId14"/>
    <p:sldLayoutId id="2147484739" r:id="rId15"/>
    <p:sldLayoutId id="2147484740" r:id="rId16"/>
    <p:sldLayoutId id="2147484741" r:id="rId17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1-5 </a:t>
            </a:r>
            <a:r>
              <a:rPr dirty="0" smtClean="0"/>
              <a:t>安裝本書範例程式 </a:t>
            </a:r>
            <a:endParaRPr dirty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pPr marL="457200" indent="-457200">
              <a:buFont typeface="Calibri" pitchFamily="34" charset="0"/>
              <a:buAutoNum type="arabicPeriod"/>
            </a:pPr>
            <a:r>
              <a:rPr dirty="0" smtClean="0">
                <a:latin typeface="Arial" charset="0"/>
              </a:rPr>
              <a:t>將隨書光碟 </a:t>
            </a:r>
            <a:r>
              <a:rPr lang="en-US" altLang="zh-TW" dirty="0" smtClean="0">
                <a:latin typeface="Arial" charset="0"/>
              </a:rPr>
              <a:t>\samples </a:t>
            </a:r>
            <a:r>
              <a:rPr dirty="0" smtClean="0">
                <a:latin typeface="Arial" charset="0"/>
              </a:rPr>
              <a:t>資料夾內的所有資料夾與檔案複製到網頁主目錄，由於我們使用 </a:t>
            </a:r>
            <a:r>
              <a:rPr lang="en-US" altLang="zh-TW" dirty="0" err="1" smtClean="0">
                <a:latin typeface="Arial" charset="0"/>
              </a:rPr>
              <a:t>AppServ</a:t>
            </a:r>
            <a:r>
              <a:rPr lang="en-US" altLang="zh-TW" dirty="0" smtClean="0">
                <a:latin typeface="Arial" charset="0"/>
              </a:rPr>
              <a:t> </a:t>
            </a:r>
            <a:r>
              <a:rPr dirty="0" smtClean="0">
                <a:latin typeface="Arial" charset="0"/>
              </a:rPr>
              <a:t>套裝軟體，故網頁主目錄預設為 </a:t>
            </a:r>
            <a:r>
              <a:rPr lang="en-US" altLang="zh-TW" dirty="0" smtClean="0">
                <a:latin typeface="Arial" charset="0"/>
              </a:rPr>
              <a:t>C:\AppServ\www</a:t>
            </a:r>
            <a:r>
              <a:rPr dirty="0" smtClean="0">
                <a:latin typeface="Arial" charset="0"/>
              </a:rPr>
              <a:t>。</a:t>
            </a:r>
            <a:endParaRPr lang="en-US" altLang="zh-TW" dirty="0" smtClean="0">
              <a:latin typeface="Arial" charset="0"/>
            </a:endParaRPr>
          </a:p>
          <a:p>
            <a:pPr marL="457200" indent="-457200">
              <a:buFont typeface="Calibri" pitchFamily="34" charset="0"/>
              <a:buAutoNum type="arabicPeriod"/>
            </a:pPr>
            <a:r>
              <a:rPr dirty="0" smtClean="0">
                <a:latin typeface="Arial" charset="0"/>
              </a:rPr>
              <a:t>取消這些資料夾與檔案的唯讀屬性。</a:t>
            </a:r>
            <a:endParaRPr lang="en-US" altLang="zh-TW" dirty="0" smtClean="0">
              <a:latin typeface="Arial" charset="0"/>
            </a:endParaRPr>
          </a:p>
          <a:p>
            <a:pPr marL="457200" indent="-457200">
              <a:spcBef>
                <a:spcPct val="0"/>
              </a:spcBef>
              <a:buFont typeface="Calibri" pitchFamily="34" charset="0"/>
              <a:buAutoNum type="arabicPeriod"/>
            </a:pPr>
            <a:r>
              <a:rPr dirty="0" smtClean="0">
                <a:latin typeface="Arial" charset="0"/>
              </a:rPr>
              <a:t>之後您就可以在瀏覽器的網址列輸入</a:t>
            </a:r>
            <a:endParaRPr lang="en-US" altLang="zh-TW" dirty="0" smtClean="0">
              <a:latin typeface="Arial" charset="0"/>
            </a:endParaRP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dirty="0" smtClean="0">
                <a:latin typeface="Arial" charset="0"/>
              </a:rPr>
              <a:t>       類似 </a:t>
            </a:r>
            <a:r>
              <a:rPr lang="en-US" altLang="zh-TW" dirty="0" smtClean="0">
                <a:latin typeface="Arial" charset="0"/>
              </a:rPr>
              <a:t>http://localhost/ch01/hello.php </a:t>
            </a:r>
          </a:p>
          <a:p>
            <a:pPr marL="457200" indent="-457200">
              <a:spcAft>
                <a:spcPct val="0"/>
              </a:spcAft>
              <a:buFont typeface="Wingdings" pitchFamily="2" charset="2"/>
              <a:buNone/>
            </a:pPr>
            <a:r>
              <a:rPr dirty="0" smtClean="0">
                <a:latin typeface="Arial" charset="0"/>
              </a:rPr>
              <a:t>       的網址，來執行第 </a:t>
            </a:r>
            <a:r>
              <a:rPr lang="en-US" altLang="zh-TW" dirty="0" smtClean="0">
                <a:latin typeface="Arial" charset="0"/>
              </a:rPr>
              <a:t>1 </a:t>
            </a:r>
            <a:r>
              <a:rPr dirty="0" smtClean="0">
                <a:latin typeface="Arial" charset="0"/>
              </a:rPr>
              <a:t>章的範例程式 </a:t>
            </a:r>
            <a:endParaRPr lang="en-US" altLang="zh-TW" dirty="0" smtClean="0">
              <a:latin typeface="Arial" charset="0"/>
            </a:endParaRPr>
          </a:p>
          <a:p>
            <a:pPr marL="457200" indent="-457200">
              <a:spcAft>
                <a:spcPct val="0"/>
              </a:spcAft>
              <a:buFont typeface="Wingdings" pitchFamily="2" charset="2"/>
              <a:buNone/>
            </a:pPr>
            <a:r>
              <a:rPr dirty="0" smtClean="0">
                <a:latin typeface="Arial" charset="0"/>
              </a:rPr>
              <a:t>       </a:t>
            </a:r>
            <a:r>
              <a:rPr lang="en-US" altLang="zh-TW" dirty="0" err="1" smtClean="0">
                <a:latin typeface="Arial" charset="0"/>
              </a:rPr>
              <a:t>hello.php</a:t>
            </a:r>
            <a:r>
              <a:rPr dirty="0" smtClean="0">
                <a:latin typeface="Arial" charset="0"/>
              </a:rPr>
              <a:t>。</a:t>
            </a:r>
          </a:p>
        </p:txBody>
      </p:sp>
      <p:pic>
        <p:nvPicPr>
          <p:cNvPr id="5" name="圖片 4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5364088" y="2924944"/>
            <a:ext cx="3096344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1033463"/>
            <a:ext cx="8229600" cy="811212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1-6  </a:t>
            </a:r>
            <a:r>
              <a:rPr dirty="0" smtClean="0"/>
              <a:t>撰寫第一個 </a:t>
            </a:r>
            <a:r>
              <a:rPr lang="en-US" altLang="zh-TW" dirty="0" smtClean="0"/>
              <a:t>PHP </a:t>
            </a:r>
            <a:r>
              <a:rPr dirty="0" smtClean="0"/>
              <a:t>程式</a:t>
            </a:r>
            <a:endParaRPr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3"/>
          </p:nvPr>
        </p:nvSpPr>
        <p:spPr>
          <a:xfrm>
            <a:off x="457200" y="1700213"/>
            <a:ext cx="8291513" cy="639762"/>
          </a:xfrm>
        </p:spPr>
        <p:txBody>
          <a:bodyPr/>
          <a:lstStyle/>
          <a:p>
            <a:pPr>
              <a:defRPr/>
            </a:pPr>
            <a:r>
              <a:rPr lang="en-US" altLang="zh-TW"/>
              <a:t>1-6-1 </a:t>
            </a:r>
            <a:r>
              <a:t>將 </a:t>
            </a:r>
            <a:r>
              <a:rPr lang="en-US" altLang="zh-TW"/>
              <a:t>PHP </a:t>
            </a:r>
            <a:r>
              <a:t>程式嵌入 </a:t>
            </a:r>
            <a:r>
              <a:rPr lang="en-US" altLang="zh-TW"/>
              <a:t>HTML </a:t>
            </a:r>
            <a:r>
              <a:t>網頁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28345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52120" y="1235975"/>
            <a:ext cx="3104333" cy="2337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dirty="0" smtClean="0"/>
              <a:t> </a:t>
            </a:r>
            <a:r>
              <a:rPr lang="en-US" altLang="zh-TW" dirty="0" smtClean="0"/>
              <a:t>1-6-2 </a:t>
            </a:r>
            <a:r>
              <a:rPr dirty="0" smtClean="0"/>
              <a:t>將 </a:t>
            </a:r>
            <a:r>
              <a:rPr lang="en-US" altLang="zh-TW" dirty="0" smtClean="0"/>
              <a:t>PHP </a:t>
            </a:r>
            <a:r>
              <a:rPr dirty="0" smtClean="0"/>
              <a:t>程式放在外部檔案 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64705"/>
            <a:ext cx="6336704" cy="157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353671"/>
            <a:ext cx="6264695" cy="343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4427984" y="3356992"/>
            <a:ext cx="4032448" cy="3161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1-7 PHP </a:t>
            </a:r>
            <a:r>
              <a:rPr dirty="0" smtClean="0"/>
              <a:t>程式碼撰寫慣例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(1/3)</a:t>
            </a:r>
            <a:endParaRPr dirty="0"/>
          </a:p>
        </p:txBody>
      </p:sp>
      <p:sp>
        <p:nvSpPr>
          <p:cNvPr id="19459" name="內容版面配置區 5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 smtClean="0">
                <a:latin typeface="Arial" charset="0"/>
              </a:rPr>
              <a:t>英文字母大小寫</a:t>
            </a:r>
            <a:endParaRPr lang="en-US" altLang="zh-TW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latin typeface="Arial" charset="0"/>
              </a:rPr>
              <a:t>	</a:t>
            </a:r>
            <a:r>
              <a:rPr dirty="0" smtClean="0">
                <a:latin typeface="Arial" charset="0"/>
              </a:rPr>
              <a:t> </a:t>
            </a:r>
            <a:r>
              <a:rPr lang="en-US" altLang="zh-TW" dirty="0" smtClean="0">
                <a:latin typeface="Arial" charset="0"/>
              </a:rPr>
              <a:t>PHP </a:t>
            </a:r>
            <a:r>
              <a:rPr dirty="0" smtClean="0">
                <a:latin typeface="Arial" charset="0"/>
              </a:rPr>
              <a:t>會區分變數名稱與常數名稱的英文字母大小寫，不會區分內建函式或保留字的英文字母大小寫。</a:t>
            </a:r>
            <a:endParaRPr lang="en-US" altLang="zh-TW" dirty="0" smtClean="0">
              <a:latin typeface="Arial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 smtClean="0">
                <a:latin typeface="Arial" charset="0"/>
              </a:rPr>
              <a:t>空白字元</a:t>
            </a:r>
            <a:endParaRPr lang="en-US" altLang="zh-TW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latin typeface="Arial" charset="0"/>
              </a:rPr>
              <a:t>	</a:t>
            </a:r>
            <a:r>
              <a:rPr dirty="0" smtClean="0">
                <a:latin typeface="Arial" charset="0"/>
              </a:rPr>
              <a:t> </a:t>
            </a:r>
            <a:r>
              <a:rPr lang="en-US" altLang="zh-TW" dirty="0" smtClean="0">
                <a:latin typeface="Arial" charset="0"/>
              </a:rPr>
              <a:t>PHP </a:t>
            </a:r>
            <a:r>
              <a:rPr dirty="0" smtClean="0">
                <a:latin typeface="Arial" charset="0"/>
              </a:rPr>
              <a:t>會忽略多餘的空白字元。</a:t>
            </a:r>
            <a:endParaRPr lang="en-US" altLang="zh-TW" dirty="0" smtClean="0">
              <a:latin typeface="Arial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 smtClean="0">
                <a:latin typeface="Arial" charset="0"/>
              </a:rPr>
              <a:t>分號</a:t>
            </a:r>
            <a:endParaRPr lang="en-US" altLang="zh-TW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latin typeface="Arial" charset="0"/>
              </a:rPr>
              <a:t>	</a:t>
            </a:r>
            <a:r>
              <a:rPr dirty="0" smtClean="0">
                <a:latin typeface="Arial" charset="0"/>
              </a:rPr>
              <a:t> </a:t>
            </a:r>
            <a:r>
              <a:rPr lang="en-US" altLang="zh-TW" dirty="0" smtClean="0">
                <a:latin typeface="Arial" charset="0"/>
              </a:rPr>
              <a:t>PHP </a:t>
            </a:r>
            <a:r>
              <a:rPr dirty="0" smtClean="0">
                <a:latin typeface="Arial" charset="0"/>
              </a:rPr>
              <a:t>程式的每行敘述結尾要加上分號  </a:t>
            </a:r>
            <a:r>
              <a:rPr lang="en-US" altLang="zh-TW" dirty="0" smtClean="0">
                <a:latin typeface="Arial" charset="0"/>
              </a:rPr>
              <a:t>(;)</a:t>
            </a:r>
            <a:r>
              <a:rPr dirty="0" smtClean="0">
                <a:latin typeface="Arial" charset="0"/>
              </a:rPr>
              <a:t>，例如：</a:t>
            </a:r>
            <a:endParaRPr lang="en-US" altLang="zh-TW" dirty="0" smtClean="0">
              <a:latin typeface="Arial" charset="0"/>
            </a:endParaRPr>
          </a:p>
          <a:p>
            <a:endParaRPr lang="en-US" altLang="zh-TW" dirty="0" smtClean="0">
              <a:latin typeface="Arial" charset="0"/>
            </a:endParaRPr>
          </a:p>
          <a:p>
            <a:endParaRPr dirty="0" smtClean="0">
              <a:latin typeface="Arial" charset="0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00113" y="4941888"/>
            <a:ext cx="36004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1-7 PHP </a:t>
            </a:r>
            <a:r>
              <a:rPr dirty="0" smtClean="0"/>
              <a:t>程式碼撰寫慣例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(2/3)</a:t>
            </a:r>
            <a:endParaRPr dirty="0"/>
          </a:p>
        </p:txBody>
      </p:sp>
      <p:sp>
        <p:nvSpPr>
          <p:cNvPr id="20483" name="內容版面配置區 5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 smtClean="0">
                <a:latin typeface="Arial" charset="0"/>
              </a:rPr>
              <a:t>註解</a:t>
            </a:r>
            <a:endParaRPr lang="en-US" altLang="zh-TW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latin typeface="Arial" charset="0"/>
              </a:rPr>
              <a:t>	</a:t>
            </a:r>
            <a:r>
              <a:rPr dirty="0" smtClean="0">
                <a:latin typeface="Arial" charset="0"/>
              </a:rPr>
              <a:t> </a:t>
            </a:r>
            <a:r>
              <a:rPr lang="en-US" altLang="zh-TW" dirty="0" smtClean="0">
                <a:latin typeface="Arial" charset="0"/>
              </a:rPr>
              <a:t>PHP </a:t>
            </a:r>
            <a:r>
              <a:rPr dirty="0" smtClean="0">
                <a:latin typeface="Arial" charset="0"/>
              </a:rPr>
              <a:t>提供了  </a:t>
            </a:r>
            <a:r>
              <a:rPr lang="en-US" altLang="zh-TW" dirty="0" smtClean="0">
                <a:latin typeface="Arial" charset="0"/>
              </a:rPr>
              <a:t>//  </a:t>
            </a:r>
            <a:r>
              <a:rPr dirty="0" smtClean="0">
                <a:latin typeface="Arial" charset="0"/>
              </a:rPr>
              <a:t>和  </a:t>
            </a:r>
            <a:r>
              <a:rPr lang="en-US" altLang="zh-TW" dirty="0" smtClean="0">
                <a:latin typeface="Arial" charset="0"/>
              </a:rPr>
              <a:t>#  </a:t>
            </a:r>
            <a:r>
              <a:rPr dirty="0" smtClean="0">
                <a:latin typeface="Arial" charset="0"/>
              </a:rPr>
              <a:t>兩種單行註解符號，例如： </a:t>
            </a:r>
            <a:endParaRPr lang="en-US" altLang="zh-TW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altLang="zh-TW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altLang="zh-TW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latin typeface="Arial" charset="0"/>
              </a:rPr>
              <a:t>	</a:t>
            </a:r>
            <a:r>
              <a:rPr dirty="0" smtClean="0">
                <a:latin typeface="Arial" charset="0"/>
              </a:rPr>
              <a:t> </a:t>
            </a:r>
            <a:r>
              <a:rPr lang="en-US" altLang="zh-TW" dirty="0" smtClean="0">
                <a:latin typeface="Arial" charset="0"/>
              </a:rPr>
              <a:t>PHP </a:t>
            </a:r>
            <a:r>
              <a:rPr dirty="0" smtClean="0">
                <a:latin typeface="Arial" charset="0"/>
              </a:rPr>
              <a:t>亦提供了  </a:t>
            </a:r>
            <a:r>
              <a:rPr lang="en-US" altLang="zh-TW" dirty="0" smtClean="0">
                <a:latin typeface="Arial" charset="0"/>
              </a:rPr>
              <a:t>/* */  </a:t>
            </a:r>
            <a:r>
              <a:rPr dirty="0" smtClean="0">
                <a:latin typeface="Arial" charset="0"/>
              </a:rPr>
              <a:t>一種多行註解符號，例如：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73" name="Text Box 3231"/>
          <p:cNvSpPr txBox="1">
            <a:spLocks noChangeArrowheads="1"/>
          </p:cNvSpPr>
          <p:nvPr/>
        </p:nvSpPr>
        <p:spPr bwMode="auto">
          <a:xfrm>
            <a:off x="971600" y="2780928"/>
            <a:ext cx="4968552" cy="648072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60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Times New Roman" pitchFamily="18" charset="0"/>
              </a:rPr>
              <a:t>//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Times New Roman" pitchFamily="18" charset="0"/>
              </a:rPr>
              <a:t>這是第一種單行註解符號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603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Times New Roman" pitchFamily="18" charset="0"/>
              </a:rPr>
              <a:t>#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Times New Roman" pitchFamily="18" charset="0"/>
              </a:rPr>
              <a:t>這是第二種單行註解符號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76" name="Text Box 3230"/>
          <p:cNvSpPr txBox="1">
            <a:spLocks noChangeArrowheads="1"/>
          </p:cNvSpPr>
          <p:nvPr/>
        </p:nvSpPr>
        <p:spPr bwMode="auto">
          <a:xfrm>
            <a:off x="971600" y="4293096"/>
            <a:ext cx="4968552" cy="648072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60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Times New Roman" pitchFamily="18" charset="0"/>
              </a:rPr>
              <a:t>/* 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Times New Roman" pitchFamily="18" charset="0"/>
              </a:rPr>
              <a:t>這是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603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Times New Roman" pitchFamily="18" charset="0"/>
              </a:rPr>
              <a:t>      多行註解符號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 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Times New Roman" pitchFamily="18" charset="0"/>
              </a:rPr>
              <a:t>*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Times New Roman" pitchFamily="18" charset="0"/>
              </a:rPr>
              <a:t>/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1-7 PHP </a:t>
            </a:r>
            <a:r>
              <a:rPr dirty="0" smtClean="0"/>
              <a:t>程式碼撰寫慣例</a:t>
            </a:r>
            <a:r>
              <a:rPr lang="zh-TW" altLang="en-US" dirty="0" smtClean="0"/>
              <a:t> </a:t>
            </a:r>
            <a:r>
              <a:rPr lang="en-US" altLang="zh-TW" dirty="0" smtClean="0"/>
              <a:t>(3/3)</a:t>
            </a:r>
            <a:endParaRPr dirty="0"/>
          </a:p>
        </p:txBody>
      </p:sp>
      <p:sp>
        <p:nvSpPr>
          <p:cNvPr id="21507" name="內容版面配置區 5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 smtClean="0">
                <a:latin typeface="Arial" charset="0"/>
              </a:rPr>
              <a:t>保留字一覽</a:t>
            </a:r>
            <a:endParaRPr lang="en-US" altLang="zh-TW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latin typeface="Arial" charset="0"/>
              </a:rPr>
              <a:t>	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61945"/>
              </p:ext>
            </p:extLst>
          </p:nvPr>
        </p:nvGraphicFramePr>
        <p:xfrm>
          <a:off x="899592" y="2276872"/>
          <a:ext cx="6408711" cy="3960440"/>
        </p:xfrm>
        <a:graphic>
          <a:graphicData uri="http://schemas.openxmlformats.org/drawingml/2006/table">
            <a:tbl>
              <a:tblPr/>
              <a:tblGrid>
                <a:gridCol w="1601559"/>
                <a:gridCol w="1602384"/>
                <a:gridCol w="1602384"/>
                <a:gridCol w="1602384"/>
              </a:tblGrid>
              <a:tr h="266139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and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or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xor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__FILE__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84177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exception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php_user_filter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__LINE__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array ()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84177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as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break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case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cfunction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84177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class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 err="1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const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continue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declare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84177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default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die ()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do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echo ()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84177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else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 err="1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elseif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empty ()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enddeclare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84177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endfor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endforeach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 err="1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endif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endswitch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84177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endwhile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eval ()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exit ()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extends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84177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for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foreach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function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global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84177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if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include ()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include_once ()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 err="1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isset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 ()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84177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list ()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new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old_function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print ()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84177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require ()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require_once ()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return ()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static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84177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switch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unset ()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use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 err="1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var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84177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while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__FUNCTION__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__CLASS__</a:t>
                      </a:r>
                      <a:endParaRPr lang="zh-TW" sz="1400" kern="100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__METHOD__</a:t>
                      </a:r>
                      <a:endParaRPr lang="zh-TW" sz="14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17780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9752" y="908720"/>
            <a:ext cx="5976664" cy="1584176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01</a:t>
            </a:r>
            <a:br>
              <a:rPr lang="en-US" altLang="zh-TW" dirty="0" smtClean="0"/>
            </a:br>
            <a:r>
              <a:rPr dirty="0" smtClean="0"/>
              <a:t>開始撰寫 </a:t>
            </a:r>
            <a:r>
              <a:rPr lang="en-US" altLang="zh-TW" dirty="0" smtClean="0"/>
              <a:t>PHP </a:t>
            </a:r>
            <a:r>
              <a:rPr dirty="0" smtClean="0"/>
              <a:t>程式</a:t>
            </a:r>
            <a:endParaRPr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TW" i="1" dirty="0" smtClean="0">
                <a:latin typeface="Arial" charset="0"/>
                <a:hlinkClick r:id="rId3" action="ppaction://hlinksldjump"/>
              </a:rPr>
              <a:t>1-1</a:t>
            </a:r>
            <a:r>
              <a:rPr lang="en-US" altLang="zh-TW" dirty="0" smtClean="0">
                <a:latin typeface="Arial" charset="0"/>
                <a:hlinkClick r:id="rId3" action="ppaction://hlinksldjump"/>
              </a:rPr>
              <a:t>  </a:t>
            </a:r>
            <a:r>
              <a:rPr dirty="0" smtClean="0">
                <a:latin typeface="Arial" charset="0"/>
                <a:hlinkClick r:id="rId3" action="ppaction://hlinksldjump"/>
              </a:rPr>
              <a:t>認識動態網頁技術</a:t>
            </a:r>
            <a:endParaRPr dirty="0" smtClean="0">
              <a:latin typeface="Arial" charset="0"/>
            </a:endParaRPr>
          </a:p>
          <a:p>
            <a:r>
              <a:rPr lang="en-US" altLang="zh-TW" i="1" dirty="0" smtClean="0">
                <a:latin typeface="Arial" charset="0"/>
                <a:hlinkClick r:id="rId4" action="ppaction://hlinksldjump"/>
              </a:rPr>
              <a:t>1-2 </a:t>
            </a:r>
            <a:r>
              <a:rPr lang="en-US" altLang="zh-TW" dirty="0" smtClean="0">
                <a:latin typeface="Arial" charset="0"/>
                <a:hlinkClick r:id="rId4" action="ppaction://hlinksldjump"/>
              </a:rPr>
              <a:t> </a:t>
            </a:r>
            <a:r>
              <a:rPr dirty="0" smtClean="0">
                <a:latin typeface="Arial" charset="0"/>
                <a:hlinkClick r:id="rId4" action="ppaction://hlinksldjump"/>
              </a:rPr>
              <a:t>認識</a:t>
            </a:r>
            <a:r>
              <a:rPr lang="en-US" altLang="zh-TW" dirty="0" smtClean="0">
                <a:latin typeface="Arial" charset="0"/>
                <a:hlinkClick r:id="rId4" action="ppaction://hlinksldjump"/>
              </a:rPr>
              <a:t>PHP</a:t>
            </a:r>
            <a:r>
              <a:rPr dirty="0" smtClean="0">
                <a:latin typeface="Arial" charset="0"/>
                <a:hlinkClick r:id="rId4" action="ppaction://hlinksldjump"/>
              </a:rPr>
              <a:t>、</a:t>
            </a:r>
            <a:r>
              <a:rPr lang="en-US" altLang="zh-TW" dirty="0" smtClean="0">
                <a:latin typeface="Arial" charset="0"/>
                <a:hlinkClick r:id="rId4" action="ppaction://hlinksldjump"/>
              </a:rPr>
              <a:t>Apache </a:t>
            </a:r>
            <a:r>
              <a:rPr dirty="0" smtClean="0">
                <a:latin typeface="Arial" charset="0"/>
                <a:hlinkClick r:id="rId4" action="ppaction://hlinksldjump"/>
              </a:rPr>
              <a:t>與</a:t>
            </a:r>
            <a:r>
              <a:rPr lang="en-US" altLang="zh-TW" dirty="0" smtClean="0">
                <a:latin typeface="Arial" charset="0"/>
                <a:hlinkClick r:id="rId4" action="ppaction://hlinksldjump"/>
              </a:rPr>
              <a:t>MySQL</a:t>
            </a:r>
            <a:endParaRPr lang="en-US" altLang="zh-TW" dirty="0" smtClean="0">
              <a:latin typeface="Arial" charset="0"/>
            </a:endParaRPr>
          </a:p>
          <a:p>
            <a:r>
              <a:rPr lang="en-US" altLang="zh-TW" i="1" dirty="0" smtClean="0">
                <a:latin typeface="Arial" charset="0"/>
                <a:hlinkClick r:id="rId5" action="ppaction://hlinksldjump"/>
              </a:rPr>
              <a:t>1-3</a:t>
            </a:r>
            <a:r>
              <a:rPr lang="en-US" altLang="zh-TW" dirty="0" smtClean="0">
                <a:latin typeface="Arial" charset="0"/>
                <a:hlinkClick r:id="rId5" action="ppaction://hlinksldjump"/>
              </a:rPr>
              <a:t>  </a:t>
            </a:r>
            <a:r>
              <a:rPr dirty="0" smtClean="0">
                <a:latin typeface="Arial" charset="0"/>
                <a:hlinkClick r:id="rId5" action="ppaction://hlinksldjump"/>
              </a:rPr>
              <a:t>建立</a:t>
            </a:r>
            <a:r>
              <a:rPr lang="en-US" altLang="zh-TW" dirty="0" smtClean="0">
                <a:latin typeface="Arial" charset="0"/>
                <a:hlinkClick r:id="rId5" action="ppaction://hlinksldjump"/>
              </a:rPr>
              <a:t>PHP</a:t>
            </a:r>
            <a:r>
              <a:rPr dirty="0" smtClean="0">
                <a:latin typeface="Arial" charset="0"/>
                <a:hlinkClick r:id="rId5" action="ppaction://hlinksldjump"/>
              </a:rPr>
              <a:t>、</a:t>
            </a:r>
            <a:r>
              <a:rPr lang="en-US" altLang="zh-TW" dirty="0" smtClean="0">
                <a:latin typeface="Arial" charset="0"/>
                <a:hlinkClick r:id="rId5" action="ppaction://hlinksldjump"/>
              </a:rPr>
              <a:t>Apache </a:t>
            </a:r>
            <a:r>
              <a:rPr dirty="0" smtClean="0">
                <a:latin typeface="Arial" charset="0"/>
                <a:hlinkClick r:id="rId5" action="ppaction://hlinksldjump"/>
              </a:rPr>
              <a:t>與</a:t>
            </a:r>
            <a:r>
              <a:rPr lang="en-US" altLang="zh-TW" dirty="0" smtClean="0">
                <a:latin typeface="Arial" charset="0"/>
                <a:hlinkClick r:id="rId5" action="ppaction://hlinksldjump"/>
              </a:rPr>
              <a:t>MySQL </a:t>
            </a:r>
            <a:r>
              <a:rPr dirty="0" smtClean="0">
                <a:latin typeface="Arial" charset="0"/>
                <a:hlinkClick r:id="rId5" action="ppaction://hlinksldjump"/>
              </a:rPr>
              <a:t>執行環境</a:t>
            </a:r>
            <a:endParaRPr dirty="0" smtClean="0">
              <a:latin typeface="Arial" charset="0"/>
            </a:endParaRPr>
          </a:p>
          <a:p>
            <a:r>
              <a:rPr lang="en-US" altLang="zh-TW" i="1" dirty="0" smtClean="0">
                <a:latin typeface="Arial" charset="0"/>
                <a:hlinkClick r:id="rId6" action="ppaction://hlinksldjump"/>
              </a:rPr>
              <a:t>1-4</a:t>
            </a:r>
            <a:r>
              <a:rPr lang="en-US" altLang="zh-TW" dirty="0" smtClean="0">
                <a:latin typeface="Arial" charset="0"/>
                <a:hlinkClick r:id="rId6" action="ppaction://hlinksldjump"/>
              </a:rPr>
              <a:t>  PHP </a:t>
            </a:r>
            <a:r>
              <a:rPr dirty="0" smtClean="0">
                <a:latin typeface="Arial" charset="0"/>
                <a:hlinkClick r:id="rId6" action="ppaction://hlinksldjump"/>
              </a:rPr>
              <a:t>程式的編輯工具</a:t>
            </a:r>
            <a:endParaRPr dirty="0" smtClean="0">
              <a:latin typeface="Arial" charset="0"/>
            </a:endParaRPr>
          </a:p>
          <a:p>
            <a:r>
              <a:rPr lang="en-US" altLang="zh-TW" i="1" dirty="0" smtClean="0">
                <a:latin typeface="Arial" charset="0"/>
                <a:hlinkClick r:id="rId7" action="ppaction://hlinksldjump"/>
              </a:rPr>
              <a:t>1-5</a:t>
            </a:r>
            <a:r>
              <a:rPr lang="en-US" altLang="zh-TW" dirty="0" smtClean="0">
                <a:latin typeface="Arial" charset="0"/>
                <a:hlinkClick r:id="rId7" action="ppaction://hlinksldjump"/>
              </a:rPr>
              <a:t>  </a:t>
            </a:r>
            <a:r>
              <a:rPr dirty="0" smtClean="0">
                <a:latin typeface="Arial" charset="0"/>
                <a:hlinkClick r:id="rId7" action="ppaction://hlinksldjump"/>
              </a:rPr>
              <a:t>安裝本書範例程式</a:t>
            </a:r>
            <a:endParaRPr dirty="0" smtClean="0">
              <a:latin typeface="Arial" charset="0"/>
            </a:endParaRPr>
          </a:p>
          <a:p>
            <a:r>
              <a:rPr lang="en-US" altLang="zh-TW" i="1" dirty="0" smtClean="0">
                <a:latin typeface="Arial" charset="0"/>
                <a:hlinkClick r:id="rId8" action="ppaction://hlinksldjump"/>
              </a:rPr>
              <a:t>1-6</a:t>
            </a:r>
            <a:r>
              <a:rPr lang="en-US" altLang="zh-TW" dirty="0" smtClean="0">
                <a:latin typeface="Arial" charset="0"/>
                <a:hlinkClick r:id="rId8" action="ppaction://hlinksldjump"/>
              </a:rPr>
              <a:t>  </a:t>
            </a:r>
            <a:r>
              <a:rPr dirty="0" smtClean="0">
                <a:latin typeface="Arial" charset="0"/>
                <a:hlinkClick r:id="rId8" action="ppaction://hlinksldjump"/>
              </a:rPr>
              <a:t>撰寫第一個</a:t>
            </a:r>
            <a:r>
              <a:rPr lang="en-US" altLang="zh-TW" dirty="0" smtClean="0">
                <a:latin typeface="Arial" charset="0"/>
                <a:hlinkClick r:id="rId8" action="ppaction://hlinksldjump"/>
              </a:rPr>
              <a:t>PHP </a:t>
            </a:r>
            <a:r>
              <a:rPr dirty="0" smtClean="0">
                <a:latin typeface="Arial" charset="0"/>
                <a:hlinkClick r:id="rId8" action="ppaction://hlinksldjump"/>
              </a:rPr>
              <a:t>程式</a:t>
            </a:r>
            <a:endParaRPr dirty="0" smtClean="0">
              <a:latin typeface="Arial" charset="0"/>
            </a:endParaRPr>
          </a:p>
          <a:p>
            <a:r>
              <a:rPr lang="en-US" altLang="zh-TW" i="1" dirty="0" smtClean="0">
                <a:latin typeface="Arial" charset="0"/>
                <a:hlinkClick r:id="rId9" action="ppaction://hlinksldjump"/>
              </a:rPr>
              <a:t>1-7</a:t>
            </a:r>
            <a:r>
              <a:rPr lang="en-US" altLang="zh-TW" dirty="0" smtClean="0">
                <a:latin typeface="Arial" charset="0"/>
                <a:hlinkClick r:id="rId9" action="ppaction://hlinksldjump"/>
              </a:rPr>
              <a:t>  PHP </a:t>
            </a:r>
            <a:r>
              <a:rPr dirty="0" smtClean="0">
                <a:latin typeface="Arial" charset="0"/>
                <a:hlinkClick r:id="rId9" action="ppaction://hlinksldjump"/>
              </a:rPr>
              <a:t>程式碼撰寫慣例</a:t>
            </a:r>
            <a:endParaRPr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1-1 </a:t>
            </a:r>
            <a:r>
              <a:rPr dirty="0" smtClean="0"/>
              <a:t>認識動態網頁技術 </a:t>
            </a:r>
            <a:endParaRPr dirty="0"/>
          </a:p>
        </p:txBody>
      </p:sp>
      <p:sp>
        <p:nvSpPr>
          <p:cNvPr id="5123" name="內容版面配置區 4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dirty="0" smtClean="0">
                <a:latin typeface="Arial" charset="0"/>
              </a:rPr>
              <a:t>	Web </a:t>
            </a:r>
            <a:r>
              <a:rPr dirty="0" smtClean="0">
                <a:latin typeface="Arial" charset="0"/>
              </a:rPr>
              <a:t>採用的是「主從式架構」</a:t>
            </a:r>
            <a:r>
              <a:rPr lang="en-US" altLang="zh-TW" dirty="0" smtClean="0">
                <a:latin typeface="Arial" charset="0"/>
              </a:rPr>
              <a:t>(client-server module)</a:t>
            </a:r>
            <a:r>
              <a:rPr dirty="0" smtClean="0">
                <a:latin typeface="Arial" charset="0"/>
              </a:rPr>
              <a:t>，如下圖，其中「用戶端」</a:t>
            </a:r>
            <a:r>
              <a:rPr lang="en-US" altLang="zh-TW" dirty="0" smtClean="0">
                <a:latin typeface="Arial" charset="0"/>
              </a:rPr>
              <a:t>(client)  </a:t>
            </a:r>
            <a:r>
              <a:rPr dirty="0" smtClean="0">
                <a:latin typeface="Arial" charset="0"/>
              </a:rPr>
              <a:t>可以透過網路連線存取另一部電腦的資源或服務，而提供資源或服務的電腦就叫做「伺服器」</a:t>
            </a:r>
            <a:r>
              <a:rPr lang="en-US" altLang="zh-TW" dirty="0" smtClean="0">
                <a:latin typeface="Arial" charset="0"/>
              </a:rPr>
              <a:t>(server)</a:t>
            </a:r>
            <a:r>
              <a:rPr dirty="0" smtClean="0">
                <a:latin typeface="Arial" charset="0"/>
              </a:rPr>
              <a:t>。 </a:t>
            </a:r>
          </a:p>
        </p:txBody>
      </p:sp>
      <p:pic>
        <p:nvPicPr>
          <p:cNvPr id="5" name="圖片 4" descr="J:\Jean\碁峰PHP6\PHP插圖\web01.tif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6120680" cy="1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1-1-1 </a:t>
            </a:r>
            <a:r>
              <a:rPr dirty="0" smtClean="0"/>
              <a:t>瀏覽器端 </a:t>
            </a:r>
            <a:r>
              <a:rPr lang="en-US" altLang="zh-TW" dirty="0" smtClean="0"/>
              <a:t>Scripts </a:t>
            </a:r>
            <a:endParaRPr dirty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dirty="0" smtClean="0">
                <a:latin typeface="Arial" charset="0"/>
              </a:rPr>
              <a:t>	</a:t>
            </a:r>
            <a:r>
              <a:rPr dirty="0" smtClean="0">
                <a:latin typeface="Arial" charset="0"/>
              </a:rPr>
              <a:t>瀏覽器端 </a:t>
            </a:r>
            <a:r>
              <a:rPr lang="en-US" altLang="zh-TW" dirty="0" smtClean="0">
                <a:latin typeface="Arial" charset="0"/>
              </a:rPr>
              <a:t>Scripts  </a:t>
            </a:r>
            <a:r>
              <a:rPr dirty="0" smtClean="0">
                <a:latin typeface="Arial" charset="0"/>
              </a:rPr>
              <a:t>指的是嵌入在 </a:t>
            </a:r>
            <a:r>
              <a:rPr lang="en-US" altLang="zh-TW" dirty="0" smtClean="0">
                <a:latin typeface="Arial" charset="0"/>
              </a:rPr>
              <a:t>HTML  </a:t>
            </a:r>
            <a:r>
              <a:rPr dirty="0" smtClean="0">
                <a:latin typeface="Arial" charset="0"/>
              </a:rPr>
              <a:t>原始碼內的小程式，由瀏覽器負責執行。</a:t>
            </a:r>
            <a:r>
              <a:rPr lang="en-US" altLang="zh-TW" dirty="0" smtClean="0">
                <a:latin typeface="Arial" charset="0"/>
              </a:rPr>
              <a:t>JavaScript </a:t>
            </a:r>
            <a:r>
              <a:rPr dirty="0" smtClean="0">
                <a:latin typeface="Arial" charset="0"/>
              </a:rPr>
              <a:t>和 </a:t>
            </a:r>
            <a:r>
              <a:rPr lang="en-US" altLang="zh-TW" dirty="0" smtClean="0">
                <a:latin typeface="Arial" charset="0"/>
              </a:rPr>
              <a:t>VBScript </a:t>
            </a:r>
            <a:r>
              <a:rPr dirty="0" smtClean="0">
                <a:latin typeface="Arial" charset="0"/>
              </a:rPr>
              <a:t>均能用來撰寫瀏覽器端 </a:t>
            </a:r>
            <a:r>
              <a:rPr lang="en-US" altLang="zh-TW" dirty="0" smtClean="0">
                <a:latin typeface="Arial" charset="0"/>
              </a:rPr>
              <a:t>Scripts</a:t>
            </a:r>
            <a:r>
              <a:rPr dirty="0" smtClean="0">
                <a:latin typeface="Arial" charset="0"/>
              </a:rPr>
              <a:t>，其中以 </a:t>
            </a:r>
            <a:r>
              <a:rPr lang="en-US" altLang="zh-TW" dirty="0" smtClean="0">
                <a:latin typeface="Arial" charset="0"/>
              </a:rPr>
              <a:t>JavaScript </a:t>
            </a:r>
            <a:r>
              <a:rPr dirty="0" smtClean="0">
                <a:latin typeface="Arial" charset="0"/>
              </a:rPr>
              <a:t>為主流。 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latin typeface="Arial" charset="0"/>
              </a:rPr>
              <a:t>	</a:t>
            </a:r>
            <a:r>
              <a:rPr dirty="0" smtClean="0">
                <a:latin typeface="Arial" charset="0"/>
              </a:rPr>
              <a:t>下圖是 </a:t>
            </a:r>
            <a:r>
              <a:rPr lang="en-US" altLang="zh-TW" dirty="0" smtClean="0">
                <a:latin typeface="Arial" charset="0"/>
              </a:rPr>
              <a:t>Web </a:t>
            </a:r>
            <a:r>
              <a:rPr dirty="0" smtClean="0">
                <a:latin typeface="Arial" charset="0"/>
              </a:rPr>
              <a:t>伺服器處理瀏覽器端 </a:t>
            </a:r>
            <a:r>
              <a:rPr lang="en-US" altLang="zh-TW" dirty="0" smtClean="0">
                <a:latin typeface="Arial" charset="0"/>
              </a:rPr>
              <a:t>Scripts </a:t>
            </a:r>
            <a:r>
              <a:rPr dirty="0" smtClean="0">
                <a:latin typeface="Arial" charset="0"/>
              </a:rPr>
              <a:t>的過程</a:t>
            </a:r>
            <a:r>
              <a:rPr lang="zh-TW" altLang="en-US" dirty="0" smtClean="0">
                <a:latin typeface="Arial" charset="0"/>
              </a:rPr>
              <a:t>：</a:t>
            </a:r>
            <a:endParaRPr dirty="0" smtClean="0">
              <a:latin typeface="Arial" charset="0"/>
            </a:endParaRPr>
          </a:p>
        </p:txBody>
      </p:sp>
      <p:pic>
        <p:nvPicPr>
          <p:cNvPr id="5" name="圖片 4" descr="J:\Jean\碁峰PHP6\PHP插圖\web02.tif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5976664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1-1-2 </a:t>
            </a:r>
            <a:r>
              <a:rPr dirty="0" smtClean="0"/>
              <a:t>伺服器端 </a:t>
            </a:r>
            <a:r>
              <a:rPr lang="en-US" altLang="zh-TW" dirty="0" smtClean="0"/>
              <a:t>Scripts</a:t>
            </a:r>
            <a:endParaRPr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dirty="0" smtClean="0">
                <a:latin typeface="Arial" charset="0"/>
              </a:rPr>
              <a:t>	</a:t>
            </a:r>
            <a:r>
              <a:rPr dirty="0" smtClean="0">
                <a:latin typeface="Arial" charset="0"/>
              </a:rPr>
              <a:t>伺服器端 </a:t>
            </a:r>
            <a:r>
              <a:rPr lang="en-US" altLang="zh-TW" dirty="0" smtClean="0">
                <a:latin typeface="Arial" charset="0"/>
              </a:rPr>
              <a:t>Scripts </a:t>
            </a:r>
            <a:r>
              <a:rPr dirty="0" smtClean="0">
                <a:latin typeface="Arial" charset="0"/>
              </a:rPr>
              <a:t>也是嵌入在 </a:t>
            </a:r>
            <a:r>
              <a:rPr lang="en-US" altLang="zh-TW" dirty="0" smtClean="0">
                <a:latin typeface="Arial" charset="0"/>
              </a:rPr>
              <a:t>HTML </a:t>
            </a:r>
            <a:r>
              <a:rPr dirty="0" smtClean="0">
                <a:latin typeface="Arial" charset="0"/>
              </a:rPr>
              <a:t>原始碼內的小程式，但和瀏覽器端 </a:t>
            </a:r>
            <a:r>
              <a:rPr lang="en-US" altLang="zh-TW" dirty="0" smtClean="0">
                <a:latin typeface="Arial" charset="0"/>
              </a:rPr>
              <a:t>Scripts </a:t>
            </a:r>
            <a:r>
              <a:rPr dirty="0" smtClean="0">
                <a:latin typeface="Arial" charset="0"/>
              </a:rPr>
              <a:t>不同的是它由 </a:t>
            </a:r>
            <a:r>
              <a:rPr lang="en-US" altLang="zh-TW" dirty="0" smtClean="0">
                <a:latin typeface="Arial" charset="0"/>
              </a:rPr>
              <a:t>Web </a:t>
            </a:r>
            <a:r>
              <a:rPr dirty="0" smtClean="0">
                <a:latin typeface="Arial" charset="0"/>
              </a:rPr>
              <a:t>伺服器負責執行。下圖是 </a:t>
            </a:r>
            <a:r>
              <a:rPr lang="en-US" dirty="0" smtClean="0">
                <a:latin typeface="Arial" charset="0"/>
              </a:rPr>
              <a:t>Web </a:t>
            </a:r>
            <a:r>
              <a:rPr dirty="0" smtClean="0">
                <a:latin typeface="Arial" charset="0"/>
              </a:rPr>
              <a:t>伺服器處理伺服器端 </a:t>
            </a:r>
            <a:r>
              <a:rPr lang="en-US" dirty="0" smtClean="0">
                <a:latin typeface="Arial" charset="0"/>
              </a:rPr>
              <a:t>Scripts </a:t>
            </a:r>
            <a:r>
              <a:rPr dirty="0" smtClean="0">
                <a:latin typeface="Arial" charset="0"/>
              </a:rPr>
              <a:t>的過程</a:t>
            </a:r>
            <a:r>
              <a:rPr lang="zh-TW" altLang="en-US" dirty="0" smtClean="0">
                <a:latin typeface="Arial" charset="0"/>
              </a:rPr>
              <a:t>：</a:t>
            </a:r>
            <a:endParaRPr lang="en-US" altLang="zh-TW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latin typeface="Arial" charset="0"/>
              </a:rPr>
              <a:t>	</a:t>
            </a:r>
            <a:endParaRPr lang="en-US" dirty="0" smtClean="0">
              <a:latin typeface="Arial" charset="0"/>
            </a:endParaRPr>
          </a:p>
        </p:txBody>
      </p:sp>
      <p:pic>
        <p:nvPicPr>
          <p:cNvPr id="5" name="圖片 4" descr="J:\Jean\碁峰PHP6\PHP插圖\web03.tif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42989"/>
            <a:ext cx="5544616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395536" y="4565231"/>
            <a:ext cx="8229600" cy="144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marL="813600" indent="-2304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marL="11430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marL="16002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Arial" charset="0"/>
              <a:buChar char="–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marL="20574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Arial" charset="0"/>
              <a:buChar char="»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zh-TW" altLang="en-US" dirty="0" smtClean="0">
                <a:latin typeface="Arial" charset="0"/>
              </a:rPr>
              <a:t>	常見的伺服器端 </a:t>
            </a:r>
            <a:r>
              <a:rPr kumimoji="0" lang="en-US" altLang="zh-TW" dirty="0" smtClean="0">
                <a:latin typeface="Arial" charset="0"/>
              </a:rPr>
              <a:t>Scripts </a:t>
            </a:r>
            <a:r>
              <a:rPr kumimoji="0" lang="zh-TW" altLang="en-US" dirty="0" smtClean="0">
                <a:latin typeface="Arial" charset="0"/>
              </a:rPr>
              <a:t>有下列幾種：</a:t>
            </a:r>
          </a:p>
          <a:p>
            <a:pPr marL="812800" lvl="1" indent="-230188"/>
            <a:r>
              <a:rPr kumimoji="0" lang="en-US" altLang="zh-TW" dirty="0" smtClean="0">
                <a:latin typeface="Arial" charset="0"/>
              </a:rPr>
              <a:t>CGI (Common Gateway Interface)</a:t>
            </a:r>
          </a:p>
          <a:p>
            <a:pPr marL="812800" lvl="1" indent="-230188"/>
            <a:r>
              <a:rPr kumimoji="0" lang="en-US" altLang="zh-TW" dirty="0" smtClean="0">
                <a:latin typeface="Arial" charset="0"/>
              </a:rPr>
              <a:t>JSP  (Java  Server  Pages)</a:t>
            </a:r>
          </a:p>
          <a:p>
            <a:pPr marL="812800" lvl="1" indent="-230188"/>
            <a:r>
              <a:rPr kumimoji="0" lang="en-US" altLang="zh-TW" dirty="0" smtClean="0">
                <a:latin typeface="Arial" charset="0"/>
              </a:rPr>
              <a:t>ASP (Active Server Pages)/ASP.NET</a:t>
            </a:r>
          </a:p>
          <a:p>
            <a:pPr marL="812800" lvl="1" indent="-230188"/>
            <a:r>
              <a:rPr kumimoji="0" lang="en-US" altLang="zh-TW" dirty="0" smtClean="0">
                <a:latin typeface="Arial" charset="0"/>
              </a:rPr>
              <a:t>PHP (</a:t>
            </a:r>
            <a:r>
              <a:rPr kumimoji="0" lang="en-US" altLang="zh-TW" dirty="0" err="1" smtClean="0">
                <a:latin typeface="Arial" charset="0"/>
              </a:rPr>
              <a:t>PHP:Hypertext</a:t>
            </a:r>
            <a:r>
              <a:rPr kumimoji="0" lang="en-US" altLang="zh-TW" dirty="0" smtClean="0">
                <a:latin typeface="Arial" charset="0"/>
              </a:rPr>
              <a:t> Preprocessor)</a:t>
            </a:r>
          </a:p>
          <a:p>
            <a:pPr marL="812800" lvl="1" indent="-230188"/>
            <a:endParaRPr kumimoji="0"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1-2 </a:t>
            </a:r>
            <a:r>
              <a:rPr dirty="0" smtClean="0"/>
              <a:t>認識 </a:t>
            </a:r>
            <a:r>
              <a:rPr lang="en-US" altLang="zh-TW" dirty="0" smtClean="0"/>
              <a:t>PHP</a:t>
            </a:r>
            <a:r>
              <a:rPr dirty="0" smtClean="0"/>
              <a:t>、</a:t>
            </a:r>
            <a:r>
              <a:rPr lang="en-US" altLang="zh-TW" dirty="0" smtClean="0"/>
              <a:t>Apache </a:t>
            </a:r>
            <a:r>
              <a:rPr dirty="0" smtClean="0"/>
              <a:t>與 </a:t>
            </a:r>
            <a:r>
              <a:rPr lang="en-US" altLang="zh-TW" dirty="0" smtClean="0"/>
              <a:t>MySQL (1/2)</a:t>
            </a:r>
            <a:endParaRPr dirty="0"/>
          </a:p>
        </p:txBody>
      </p:sp>
      <p:sp>
        <p:nvSpPr>
          <p:cNvPr id="9219" name="內容版面配置區 3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Arial" charset="0"/>
              </a:rPr>
              <a:t>除了執行效能大幅提升之外，</a:t>
            </a:r>
            <a:r>
              <a:rPr lang="en-US" altLang="zh-TW" dirty="0">
                <a:latin typeface="Arial" charset="0"/>
              </a:rPr>
              <a:t>PHP 7</a:t>
            </a:r>
            <a:r>
              <a:rPr lang="zh-TW" altLang="en-US" dirty="0">
                <a:latin typeface="Arial" charset="0"/>
              </a:rPr>
              <a:t>還有其它新特色，例如使用更少記憶體、</a:t>
            </a:r>
            <a:r>
              <a:rPr lang="en-US" altLang="zh-TW" dirty="0">
                <a:latin typeface="Arial" charset="0"/>
              </a:rPr>
              <a:t>Abstract Syntax Tree (</a:t>
            </a:r>
            <a:r>
              <a:rPr lang="zh-TW" altLang="en-US" dirty="0">
                <a:latin typeface="Arial" charset="0"/>
              </a:rPr>
              <a:t>抽象語法樹</a:t>
            </a:r>
            <a:r>
              <a:rPr lang="en-US" altLang="zh-TW" dirty="0">
                <a:latin typeface="Arial" charset="0"/>
              </a:rPr>
              <a:t>)</a:t>
            </a:r>
            <a:r>
              <a:rPr lang="zh-TW" altLang="en-US" dirty="0">
                <a:latin typeface="Arial" charset="0"/>
              </a:rPr>
              <a:t>、一致的</a:t>
            </a:r>
            <a:r>
              <a:rPr lang="en-US" altLang="zh-TW" dirty="0">
                <a:latin typeface="Arial" charset="0"/>
              </a:rPr>
              <a:t>64</a:t>
            </a:r>
            <a:r>
              <a:rPr lang="zh-TW" altLang="en-US" dirty="0">
                <a:latin typeface="Arial" charset="0"/>
              </a:rPr>
              <a:t>位元支援、強化亂數產生器的安全性、優化例外處理架構、將</a:t>
            </a:r>
            <a:r>
              <a:rPr lang="en-US" altLang="zh-TW" dirty="0">
                <a:latin typeface="Arial" charset="0"/>
              </a:rPr>
              <a:t>fatal </a:t>
            </a:r>
            <a:r>
              <a:rPr lang="en-US" altLang="zh-TW" dirty="0" smtClean="0">
                <a:latin typeface="Arial" charset="0"/>
              </a:rPr>
              <a:t>error</a:t>
            </a:r>
            <a:r>
              <a:rPr lang="zh-TW" altLang="en-US" dirty="0" smtClean="0">
                <a:latin typeface="Arial" charset="0"/>
              </a:rPr>
              <a:t>轉換</a:t>
            </a:r>
            <a:r>
              <a:rPr lang="zh-TW" altLang="en-US" dirty="0">
                <a:latin typeface="Arial" charset="0"/>
              </a:rPr>
              <a:t>為例外處理、純量型別</a:t>
            </a:r>
            <a:r>
              <a:rPr lang="zh-TW" altLang="en-US" dirty="0" smtClean="0">
                <a:latin typeface="Arial" charset="0"/>
              </a:rPr>
              <a:t>宣告、</a:t>
            </a:r>
            <a:r>
              <a:rPr lang="zh-TW" altLang="en-US" dirty="0">
                <a:latin typeface="Arial" charset="0"/>
              </a:rPr>
              <a:t>傳回值型別</a:t>
            </a:r>
            <a:r>
              <a:rPr lang="zh-TW" altLang="en-US" dirty="0" smtClean="0">
                <a:latin typeface="Arial" charset="0"/>
              </a:rPr>
              <a:t>宣告、</a:t>
            </a:r>
            <a:r>
              <a:rPr lang="en-US" altLang="zh-TW" dirty="0">
                <a:latin typeface="Arial" charset="0"/>
              </a:rPr>
              <a:t>?? </a:t>
            </a:r>
            <a:r>
              <a:rPr lang="zh-TW" altLang="en-US" dirty="0">
                <a:latin typeface="Arial" charset="0"/>
              </a:rPr>
              <a:t>運算子、</a:t>
            </a:r>
            <a:r>
              <a:rPr lang="en-US" altLang="zh-TW" dirty="0">
                <a:latin typeface="Arial" charset="0"/>
              </a:rPr>
              <a:t>&lt;=&gt; </a:t>
            </a:r>
            <a:r>
              <a:rPr lang="zh-TW" altLang="en-US" dirty="0">
                <a:latin typeface="Arial" charset="0"/>
              </a:rPr>
              <a:t>運算子、使用</a:t>
            </a:r>
            <a:r>
              <a:rPr lang="en-US" altLang="zh-TW" dirty="0">
                <a:latin typeface="Arial" charset="0"/>
              </a:rPr>
              <a:t>define() </a:t>
            </a:r>
            <a:r>
              <a:rPr lang="zh-TW" altLang="en-US" dirty="0">
                <a:latin typeface="Arial" charset="0"/>
              </a:rPr>
              <a:t>定義常數陣列、匿名</a:t>
            </a:r>
            <a:r>
              <a:rPr lang="zh-TW" altLang="en-US" dirty="0" smtClean="0">
                <a:latin typeface="Arial" charset="0"/>
              </a:rPr>
              <a:t>類別、</a:t>
            </a:r>
            <a:r>
              <a:rPr lang="en-US" altLang="zh-TW" dirty="0">
                <a:latin typeface="Arial" charset="0"/>
              </a:rPr>
              <a:t>Closure::call() </a:t>
            </a:r>
            <a:r>
              <a:rPr lang="zh-TW" altLang="en-US" dirty="0" smtClean="0">
                <a:latin typeface="Arial" charset="0"/>
              </a:rPr>
              <a:t>等。</a:t>
            </a:r>
            <a:endParaRPr dirty="0" smtClean="0">
              <a:latin typeface="Arial" charset="0"/>
            </a:endParaRPr>
          </a:p>
        </p:txBody>
      </p:sp>
      <p:sp>
        <p:nvSpPr>
          <p:cNvPr id="9221" name="矩形 6"/>
          <p:cNvSpPr>
            <a:spLocks noChangeArrowheads="1"/>
          </p:cNvSpPr>
          <p:nvPr/>
        </p:nvSpPr>
        <p:spPr bwMode="auto">
          <a:xfrm>
            <a:off x="5148064" y="5550331"/>
            <a:ext cx="35283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1600" dirty="0">
                <a:ea typeface="標楷體" pitchFamily="65" charset="-120"/>
              </a:rPr>
              <a:t>您可以到</a:t>
            </a:r>
            <a:r>
              <a:rPr lang="en-US" altLang="zh-TW" sz="1600" dirty="0">
                <a:ea typeface="標楷體" pitchFamily="65" charset="-120"/>
              </a:rPr>
              <a:t>PHP </a:t>
            </a:r>
            <a:r>
              <a:rPr lang="zh-TW" altLang="en-US" sz="1600" dirty="0">
                <a:ea typeface="標楷體" pitchFamily="65" charset="-120"/>
              </a:rPr>
              <a:t>官方網站</a:t>
            </a:r>
            <a:r>
              <a:rPr lang="en-US" altLang="zh-TW" sz="1600" dirty="0">
                <a:ea typeface="標楷體" pitchFamily="65" charset="-120"/>
              </a:rPr>
              <a:t>http</a:t>
            </a:r>
            <a:r>
              <a:rPr lang="en-US" altLang="zh-TW" sz="1600" dirty="0" smtClean="0">
                <a:ea typeface="標楷體" pitchFamily="65" charset="-120"/>
              </a:rPr>
              <a:t>://php.net</a:t>
            </a:r>
            <a:r>
              <a:rPr lang="en-US" altLang="zh-TW" sz="1600" dirty="0">
                <a:ea typeface="標楷體" pitchFamily="65" charset="-120"/>
              </a:rPr>
              <a:t>/  </a:t>
            </a:r>
            <a:r>
              <a:rPr lang="zh-TW" altLang="en-US" sz="1600" dirty="0">
                <a:ea typeface="標楷體" pitchFamily="65" charset="-120"/>
              </a:rPr>
              <a:t>查看</a:t>
            </a:r>
            <a:r>
              <a:rPr lang="en-US" altLang="zh-TW" sz="1600" dirty="0">
                <a:ea typeface="標楷體" pitchFamily="65" charset="-120"/>
              </a:rPr>
              <a:t>PHP</a:t>
            </a:r>
            <a:r>
              <a:rPr lang="zh-TW" altLang="en-US" sz="1600" dirty="0">
                <a:ea typeface="標楷體" pitchFamily="65" charset="-120"/>
              </a:rPr>
              <a:t>的發展現況、下載</a:t>
            </a:r>
            <a:r>
              <a:rPr lang="en-US" altLang="zh-TW" sz="1600" dirty="0">
                <a:ea typeface="標楷體" pitchFamily="65" charset="-120"/>
              </a:rPr>
              <a:t>PHP </a:t>
            </a:r>
            <a:r>
              <a:rPr lang="zh-TW" altLang="en-US" sz="1600" dirty="0">
                <a:ea typeface="標楷體" pitchFamily="65" charset="-120"/>
              </a:rPr>
              <a:t>模組、</a:t>
            </a:r>
            <a:r>
              <a:rPr lang="en-US" altLang="zh-TW" sz="1600" dirty="0">
                <a:ea typeface="標楷體" pitchFamily="65" charset="-120"/>
              </a:rPr>
              <a:t>PHP </a:t>
            </a:r>
            <a:r>
              <a:rPr lang="zh-TW" altLang="en-US" sz="1600" dirty="0">
                <a:ea typeface="標楷體" pitchFamily="65" charset="-120"/>
              </a:rPr>
              <a:t>文件或加入討論。</a:t>
            </a: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3501008"/>
            <a:ext cx="4104456" cy="2850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1-2 </a:t>
            </a:r>
            <a:r>
              <a:rPr dirty="0" smtClean="0"/>
              <a:t>認識 </a:t>
            </a:r>
            <a:r>
              <a:rPr lang="en-US" altLang="zh-TW" dirty="0" smtClean="0"/>
              <a:t>PHP</a:t>
            </a:r>
            <a:r>
              <a:rPr dirty="0" smtClean="0"/>
              <a:t>、</a:t>
            </a:r>
            <a:r>
              <a:rPr lang="en-US" altLang="zh-TW" dirty="0" smtClean="0"/>
              <a:t>Apache </a:t>
            </a:r>
            <a:r>
              <a:rPr dirty="0" smtClean="0"/>
              <a:t>與 </a:t>
            </a:r>
            <a:r>
              <a:rPr lang="en-US" altLang="zh-TW" dirty="0" smtClean="0"/>
              <a:t>MySQL (2/2)</a:t>
            </a:r>
            <a:endParaRPr dirty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467544" y="1772816"/>
            <a:ext cx="4104456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Arial" charset="0"/>
              </a:rPr>
              <a:t>Apache  </a:t>
            </a:r>
            <a:r>
              <a:rPr dirty="0" smtClean="0">
                <a:latin typeface="Arial" charset="0"/>
              </a:rPr>
              <a:t>其實是 </a:t>
            </a:r>
            <a:r>
              <a:rPr lang="en-US" altLang="zh-TW" dirty="0" smtClean="0">
                <a:latin typeface="Arial" charset="0"/>
              </a:rPr>
              <a:t>Apache HTTP  Server </a:t>
            </a:r>
            <a:r>
              <a:rPr dirty="0" smtClean="0">
                <a:latin typeface="Arial" charset="0"/>
              </a:rPr>
              <a:t>的簡稱，這是 </a:t>
            </a:r>
            <a:r>
              <a:rPr lang="en-US" altLang="zh-TW" dirty="0" smtClean="0">
                <a:latin typeface="Arial" charset="0"/>
              </a:rPr>
              <a:t>Apache </a:t>
            </a:r>
            <a:r>
              <a:rPr dirty="0" smtClean="0">
                <a:latin typeface="Arial" charset="0"/>
              </a:rPr>
              <a:t>軟體基金會所發展的 </a:t>
            </a:r>
            <a:r>
              <a:rPr lang="en-US" altLang="zh-TW" dirty="0" smtClean="0">
                <a:latin typeface="Arial" charset="0"/>
              </a:rPr>
              <a:t>Web </a:t>
            </a:r>
            <a:r>
              <a:rPr dirty="0" smtClean="0">
                <a:latin typeface="Arial" charset="0"/>
              </a:rPr>
              <a:t>伺服器，和 </a:t>
            </a:r>
            <a:r>
              <a:rPr lang="en-US" altLang="zh-TW" dirty="0" smtClean="0">
                <a:latin typeface="Arial" charset="0"/>
              </a:rPr>
              <a:t>PHP </a:t>
            </a:r>
            <a:r>
              <a:rPr dirty="0" smtClean="0">
                <a:latin typeface="Arial" charset="0"/>
              </a:rPr>
              <a:t>一樣屬於開放原始碼，具有完全免費、穩定、快速、安全、跨平台等優點。</a:t>
            </a:r>
            <a:endParaRPr lang="en-US" altLang="zh-TW" dirty="0" smtClean="0">
              <a:latin typeface="Arial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Arial" charset="0"/>
              </a:rPr>
              <a:t>MySQL</a:t>
            </a:r>
            <a:r>
              <a:rPr dirty="0" smtClean="0">
                <a:latin typeface="Arial" charset="0"/>
              </a:rPr>
              <a:t>是由 </a:t>
            </a:r>
            <a:r>
              <a:rPr lang="en-US" altLang="zh-TW" dirty="0" smtClean="0">
                <a:latin typeface="Arial" charset="0"/>
              </a:rPr>
              <a:t>MySQL</a:t>
            </a:r>
            <a:r>
              <a:rPr dirty="0" smtClean="0">
                <a:latin typeface="Arial" charset="0"/>
              </a:rPr>
              <a:t> </a:t>
            </a:r>
            <a:r>
              <a:rPr lang="en-US" altLang="zh-TW" dirty="0" smtClean="0">
                <a:latin typeface="Arial" charset="0"/>
              </a:rPr>
              <a:t>AB </a:t>
            </a:r>
            <a:r>
              <a:rPr dirty="0" smtClean="0">
                <a:latin typeface="Arial" charset="0"/>
              </a:rPr>
              <a:t>公司所發展的關聯式資料庫管理系統</a:t>
            </a:r>
            <a:r>
              <a:rPr lang="zh-TW" altLang="en-US" dirty="0" smtClean="0">
                <a:latin typeface="Arial" charset="0"/>
              </a:rPr>
              <a:t>，</a:t>
            </a:r>
            <a:r>
              <a:rPr dirty="0" smtClean="0">
                <a:latin typeface="Arial" charset="0"/>
              </a:rPr>
              <a:t>它和 </a:t>
            </a:r>
            <a:r>
              <a:rPr lang="en-US" altLang="zh-TW" dirty="0" smtClean="0">
                <a:latin typeface="Arial" charset="0"/>
              </a:rPr>
              <a:t>PHP</a:t>
            </a:r>
            <a:r>
              <a:rPr dirty="0" smtClean="0">
                <a:latin typeface="Arial" charset="0"/>
              </a:rPr>
              <a:t>、</a:t>
            </a:r>
            <a:r>
              <a:rPr lang="en-US" altLang="zh-TW" dirty="0" smtClean="0">
                <a:latin typeface="Arial" charset="0"/>
              </a:rPr>
              <a:t>Apache </a:t>
            </a:r>
            <a:r>
              <a:rPr dirty="0" smtClean="0">
                <a:latin typeface="Arial" charset="0"/>
              </a:rPr>
              <a:t>一樣屬於開放原始碼，但不同的是若純粹為個人用途，無須申請即可免費使用，若為商業用途，則須向</a:t>
            </a:r>
            <a:r>
              <a:rPr lang="en-US" altLang="zh-TW" dirty="0" smtClean="0">
                <a:latin typeface="Arial" charset="0"/>
              </a:rPr>
              <a:t>MySQL AB </a:t>
            </a:r>
            <a:r>
              <a:rPr dirty="0" smtClean="0">
                <a:latin typeface="Arial" charset="0"/>
              </a:rPr>
              <a:t>公司購買授權。</a:t>
            </a:r>
            <a:endParaRPr lang="en-US" altLang="zh-TW" dirty="0" smtClean="0">
              <a:latin typeface="Arial" charset="0"/>
            </a:endParaRPr>
          </a:p>
          <a:p>
            <a:endParaRPr dirty="0" smtClean="0">
              <a:latin typeface="Aria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25846" y="4869160"/>
            <a:ext cx="3741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您可以到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官方網站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www.mysql.com/products/ community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下載免費的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社群版</a:t>
            </a: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16745" y="1916832"/>
            <a:ext cx="3859711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1-3 </a:t>
            </a:r>
            <a:r>
              <a:rPr dirty="0" smtClean="0"/>
              <a:t>建立 </a:t>
            </a:r>
            <a:r>
              <a:rPr lang="en-US" altLang="zh-TW" dirty="0" smtClean="0"/>
              <a:t>PHP</a:t>
            </a:r>
            <a:r>
              <a:rPr dirty="0" smtClean="0"/>
              <a:t>、</a:t>
            </a:r>
            <a:r>
              <a:rPr lang="en-US" altLang="zh-TW" dirty="0" smtClean="0"/>
              <a:t>Apache </a:t>
            </a:r>
            <a:r>
              <a:rPr dirty="0" smtClean="0"/>
              <a:t>與 </a:t>
            </a:r>
            <a:r>
              <a:rPr lang="en-US" altLang="zh-TW" dirty="0" smtClean="0"/>
              <a:t>MySQL </a:t>
            </a:r>
            <a:r>
              <a:rPr dirty="0" smtClean="0"/>
              <a:t>執行環境</a:t>
            </a:r>
            <a:endParaRPr dirty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pPr marL="454812">
              <a:buFont typeface="Wingdings" panose="05000000000000000000" pitchFamily="2" charset="2"/>
              <a:buChar char="Ø"/>
            </a:pPr>
            <a:r>
              <a:rPr lang="zh-TW" altLang="en-US" dirty="0">
                <a:latin typeface="Arial" charset="0"/>
              </a:rPr>
              <a:t>傳統安裝方式：手動安裝</a:t>
            </a:r>
            <a:r>
              <a:rPr lang="en-US" altLang="zh-TW" dirty="0">
                <a:latin typeface="Arial" charset="0"/>
              </a:rPr>
              <a:t>Apache Web Server</a:t>
            </a:r>
            <a:r>
              <a:rPr lang="zh-TW" altLang="en-US" dirty="0">
                <a:latin typeface="Arial" charset="0"/>
              </a:rPr>
              <a:t>、</a:t>
            </a:r>
            <a:r>
              <a:rPr lang="en-US" altLang="zh-TW" dirty="0">
                <a:latin typeface="Arial" charset="0"/>
              </a:rPr>
              <a:t>PHP </a:t>
            </a:r>
            <a:r>
              <a:rPr lang="zh-TW" altLang="en-US" dirty="0">
                <a:latin typeface="Arial" charset="0"/>
              </a:rPr>
              <a:t>模組、</a:t>
            </a:r>
            <a:r>
              <a:rPr lang="en-US" altLang="zh-TW" dirty="0">
                <a:latin typeface="Arial" charset="0"/>
              </a:rPr>
              <a:t>MySQL </a:t>
            </a:r>
            <a:r>
              <a:rPr lang="zh-TW" altLang="en-US" dirty="0" smtClean="0">
                <a:latin typeface="Arial" charset="0"/>
              </a:rPr>
              <a:t>資料庫</a:t>
            </a:r>
            <a:r>
              <a:rPr lang="zh-TW" altLang="en-US" dirty="0">
                <a:latin typeface="Arial" charset="0"/>
              </a:rPr>
              <a:t>。</a:t>
            </a:r>
            <a:endParaRPr lang="en-US" altLang="zh-TW" dirty="0" smtClean="0">
              <a:latin typeface="Arial" charset="0"/>
            </a:endParaRPr>
          </a:p>
          <a:p>
            <a:pPr marL="454812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Arial" charset="0"/>
              </a:rPr>
              <a:t>WAMP </a:t>
            </a:r>
            <a:r>
              <a:rPr dirty="0" smtClean="0">
                <a:latin typeface="Arial" charset="0"/>
              </a:rPr>
              <a:t>安裝方式：</a:t>
            </a:r>
            <a:r>
              <a:rPr lang="en-US" altLang="zh-TW" dirty="0" smtClean="0">
                <a:latin typeface="Arial" charset="0"/>
              </a:rPr>
              <a:t>WAMP </a:t>
            </a:r>
            <a:r>
              <a:rPr dirty="0" smtClean="0">
                <a:latin typeface="Arial" charset="0"/>
              </a:rPr>
              <a:t>是 </a:t>
            </a:r>
            <a:r>
              <a:rPr lang="en-US" altLang="zh-TW" dirty="0" smtClean="0">
                <a:latin typeface="Arial" charset="0"/>
              </a:rPr>
              <a:t>Windows + Apache + MySQL + PHP </a:t>
            </a:r>
            <a:r>
              <a:rPr dirty="0" smtClean="0">
                <a:latin typeface="Arial" charset="0"/>
              </a:rPr>
              <a:t>的簡寫，也就是將 </a:t>
            </a:r>
            <a:r>
              <a:rPr lang="en-US" altLang="zh-TW" dirty="0" smtClean="0">
                <a:latin typeface="Arial" charset="0"/>
              </a:rPr>
              <a:t>Apache</a:t>
            </a:r>
            <a:r>
              <a:rPr dirty="0" smtClean="0">
                <a:latin typeface="Arial" charset="0"/>
              </a:rPr>
              <a:t>、</a:t>
            </a:r>
            <a:r>
              <a:rPr lang="en-US" altLang="zh-TW" dirty="0" smtClean="0">
                <a:latin typeface="Arial" charset="0"/>
              </a:rPr>
              <a:t>MySQL </a:t>
            </a:r>
            <a:r>
              <a:rPr dirty="0" smtClean="0">
                <a:latin typeface="Arial" charset="0"/>
              </a:rPr>
              <a:t>與 </a:t>
            </a:r>
            <a:r>
              <a:rPr lang="en-US" altLang="zh-TW" dirty="0" smtClean="0">
                <a:latin typeface="Arial" charset="0"/>
              </a:rPr>
              <a:t>PHP </a:t>
            </a:r>
            <a:r>
              <a:rPr dirty="0" smtClean="0">
                <a:latin typeface="Arial" charset="0"/>
              </a:rPr>
              <a:t>三大功能整合在一起的套裝軟體，在本書中，我們選擇使用 </a:t>
            </a:r>
            <a:r>
              <a:rPr lang="en-US" altLang="zh-TW" dirty="0" err="1" smtClean="0">
                <a:latin typeface="Arial" charset="0"/>
              </a:rPr>
              <a:t>AppServ</a:t>
            </a:r>
            <a:r>
              <a:rPr lang="en-US" altLang="zh-TW" dirty="0" smtClean="0">
                <a:latin typeface="Arial" charset="0"/>
              </a:rPr>
              <a:t> </a:t>
            </a:r>
            <a:r>
              <a:rPr dirty="0" smtClean="0">
                <a:latin typeface="Arial" charset="0"/>
              </a:rPr>
              <a:t>。</a:t>
            </a: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3717032"/>
            <a:ext cx="4032448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1-4 PHP </a:t>
            </a:r>
            <a:r>
              <a:rPr dirty="0" smtClean="0"/>
              <a:t>程式的編輯工具</a:t>
            </a:r>
            <a:endParaRPr dirty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dirty="0" smtClean="0">
                <a:latin typeface="Arial" charset="0"/>
              </a:rPr>
              <a:t>	PHP </a:t>
            </a:r>
            <a:r>
              <a:rPr dirty="0" smtClean="0">
                <a:latin typeface="Arial" charset="0"/>
              </a:rPr>
              <a:t>程式其實是一個純文字檔，只是副檔名為  </a:t>
            </a:r>
            <a:r>
              <a:rPr lang="en-US" altLang="zh-TW" dirty="0" smtClean="0">
                <a:latin typeface="Arial" charset="0"/>
              </a:rPr>
              <a:t>.</a:t>
            </a:r>
            <a:r>
              <a:rPr lang="en-US" altLang="zh-TW" dirty="0" err="1" smtClean="0">
                <a:latin typeface="Arial" charset="0"/>
              </a:rPr>
              <a:t>php</a:t>
            </a:r>
            <a:r>
              <a:rPr dirty="0" smtClean="0">
                <a:latin typeface="Arial" charset="0"/>
              </a:rPr>
              <a:t>，而下表是一些常見的編輯工具。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708920"/>
            <a:ext cx="6073296" cy="34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7194</TotalTime>
  <Words>472</Words>
  <Application>Microsoft Office PowerPoint</Application>
  <PresentationFormat>如螢幕大小 (4:3)</PresentationFormat>
  <Paragraphs>123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Arial Unicode MS</vt:lpstr>
      <vt:lpstr>華康黑體 Std W3</vt:lpstr>
      <vt:lpstr>華康圓體 Std W3</vt:lpstr>
      <vt:lpstr>新細明體</vt:lpstr>
      <vt:lpstr>標楷體</vt:lpstr>
      <vt:lpstr>Arial</vt:lpstr>
      <vt:lpstr>Calibri</vt:lpstr>
      <vt:lpstr>CG Times</vt:lpstr>
      <vt:lpstr>Times New Roman</vt:lpstr>
      <vt:lpstr>Wingdings</vt:lpstr>
      <vt:lpstr>Office 佈景主題</vt:lpstr>
      <vt:lpstr>PowerPoint 簡報</vt:lpstr>
      <vt:lpstr>01 開始撰寫 PHP 程式</vt:lpstr>
      <vt:lpstr>1-1 認識動態網頁技術 </vt:lpstr>
      <vt:lpstr>1-1-1 瀏覽器端 Scripts </vt:lpstr>
      <vt:lpstr>1-1-2 伺服器端 Scripts</vt:lpstr>
      <vt:lpstr>1-2 認識 PHP、Apache 與 MySQL (1/2)</vt:lpstr>
      <vt:lpstr>1-2 認識 PHP、Apache 與 MySQL (2/2)</vt:lpstr>
      <vt:lpstr>1-3 建立 PHP、Apache 與 MySQL 執行環境</vt:lpstr>
      <vt:lpstr>1-4 PHP 程式的編輯工具</vt:lpstr>
      <vt:lpstr>1-5 安裝本書範例程式 </vt:lpstr>
      <vt:lpstr>1-6  撰寫第一個 PHP 程式</vt:lpstr>
      <vt:lpstr> 1-6-2 將 PHP 程式放在外部檔案 </vt:lpstr>
      <vt:lpstr>1-7 PHP 程式碼撰寫慣例 (1/3)</vt:lpstr>
      <vt:lpstr>1-7 PHP 程式碼撰寫慣例 (2/3)</vt:lpstr>
      <vt:lpstr>1-7 PHP 程式碼撰寫慣例 (3/3)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846</cp:revision>
  <dcterms:created xsi:type="dcterms:W3CDTF">2011-06-02T11:36:30Z</dcterms:created>
  <dcterms:modified xsi:type="dcterms:W3CDTF">2017-01-18T08:12:38Z</dcterms:modified>
</cp:coreProperties>
</file>