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681" r:id="rId3"/>
    <p:sldId id="682" r:id="rId4"/>
    <p:sldId id="685" r:id="rId5"/>
    <p:sldId id="683" r:id="rId6"/>
    <p:sldId id="701" r:id="rId7"/>
    <p:sldId id="702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3" r:id="rId17"/>
    <p:sldId id="714" r:id="rId18"/>
    <p:sldId id="715" r:id="rId19"/>
    <p:sldId id="716" r:id="rId20"/>
    <p:sldId id="717" r:id="rId21"/>
    <p:sldId id="718" r:id="rId22"/>
    <p:sldId id="71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7" r:id="rId31"/>
    <p:sldId id="728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866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917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710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heredoc </a:t>
            </a:r>
            <a:r>
              <a:rPr lang="zh-TW" altLang="en-US" dirty="0" smtClean="0"/>
              <a:t>語法 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一開始是  </a:t>
            </a:r>
            <a:r>
              <a:rPr lang="en-US" altLang="zh-TW" dirty="0" smtClean="0"/>
              <a:t>&lt;&lt;&lt;  </a:t>
            </a:r>
            <a:r>
              <a:rPr lang="zh-TW" altLang="en-US" dirty="0" smtClean="0"/>
              <a:t>運算子，接著是一個識別字和換行，繼續是字串，最後是以同一個識別字結尾，例如 ：</a:t>
            </a:r>
            <a:endParaRPr lang="en-US" altLang="zh-TW" dirty="0" smtClean="0"/>
          </a:p>
        </p:txBody>
      </p:sp>
      <p:sp>
        <p:nvSpPr>
          <p:cNvPr id="3" name="弧形箭號 (上彎) 2">
            <a:hlinkClick r:id="rId2" action="ppaction://hlinksldjump"/>
          </p:cNvPr>
          <p:cNvSpPr/>
          <p:nvPr/>
        </p:nvSpPr>
        <p:spPr>
          <a:xfrm rot="19239364">
            <a:off x="7596336" y="5229200"/>
            <a:ext cx="792088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122" name="Text Box 242"/>
          <p:cNvSpPr txBox="1">
            <a:spLocks noChangeArrowheads="1"/>
          </p:cNvSpPr>
          <p:nvPr/>
        </p:nvSpPr>
        <p:spPr bwMode="auto">
          <a:xfrm>
            <a:off x="899592" y="2277988"/>
            <a:ext cx="2846338" cy="194310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&lt;?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php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  echo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&lt;&lt;&lt; STR1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My name is Jean.&lt;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br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Happy birthday to You!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STR1;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?&gt;</a:t>
            </a:r>
          </a:p>
        </p:txBody>
      </p:sp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76872"/>
            <a:ext cx="3312368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nowdoc </a:t>
            </a:r>
            <a:r>
              <a:rPr lang="zh-TW" altLang="en-US" dirty="0" smtClean="0"/>
              <a:t>語法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相對於 </a:t>
            </a:r>
            <a:r>
              <a:rPr lang="en-US" altLang="zh-TW" dirty="0" smtClean="0"/>
              <a:t>heredoc </a:t>
            </a:r>
            <a:r>
              <a:rPr lang="zh-TW" altLang="en-US" dirty="0" smtClean="0"/>
              <a:t>語法是針對雙引號字串，</a:t>
            </a:r>
            <a:r>
              <a:rPr lang="en-US" altLang="zh-TW" dirty="0" smtClean="0"/>
              <a:t>nowdoc </a:t>
            </a:r>
            <a:r>
              <a:rPr lang="zh-TW" altLang="en-US" dirty="0" smtClean="0"/>
              <a:t>語法則是針對單引號字串，即 </a:t>
            </a:r>
            <a:r>
              <a:rPr lang="en-US" altLang="zh-TW" dirty="0" smtClean="0"/>
              <a:t>heredoc</a:t>
            </a:r>
            <a:r>
              <a:rPr lang="zh-TW" altLang="en-US" dirty="0" smtClean="0"/>
              <a:t>語法會進行變數剖析，而 </a:t>
            </a:r>
            <a:r>
              <a:rPr lang="en-US" altLang="zh-TW" dirty="0" smtClean="0"/>
              <a:t>nowdoc </a:t>
            </a:r>
            <a:r>
              <a:rPr lang="zh-TW" altLang="en-US" dirty="0" smtClean="0"/>
              <a:t>語法不會，例如 ：</a:t>
            </a:r>
            <a:endParaRPr lang="en-US" altLang="zh-TW" dirty="0" smtClean="0"/>
          </a:p>
        </p:txBody>
      </p:sp>
      <p:sp>
        <p:nvSpPr>
          <p:cNvPr id="6146" name="Text Box 243"/>
          <p:cNvSpPr txBox="1">
            <a:spLocks noChangeArrowheads="1"/>
          </p:cNvSpPr>
          <p:nvPr/>
        </p:nvSpPr>
        <p:spPr bwMode="auto">
          <a:xfrm>
            <a:off x="899592" y="2492896"/>
            <a:ext cx="2808312" cy="244827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&lt;?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php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  $name = "Jean";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  echo &lt;&lt;&lt;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'STR1'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My name is $name.&lt;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br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Happy birthday to You!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STR1;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 ?&gt;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92896"/>
            <a:ext cx="3456384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2-1-5 NULL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凡型別為 </a:t>
            </a:r>
            <a:r>
              <a:rPr lang="en-US" altLang="zh-TW" dirty="0" smtClean="0"/>
              <a:t>NULL </a:t>
            </a:r>
            <a:r>
              <a:rPr lang="zh-TW" altLang="en-US" dirty="0" smtClean="0"/>
              <a:t>的變數，就只有一種值－常數 </a:t>
            </a:r>
            <a:r>
              <a:rPr lang="en-US" altLang="zh-TW" dirty="0" smtClean="0"/>
              <a:t>NULL</a:t>
            </a:r>
            <a:r>
              <a:rPr lang="zh-TW" altLang="en-US" dirty="0" smtClean="0"/>
              <a:t> ，例如：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資源  </a:t>
            </a:r>
            <a:r>
              <a:rPr lang="en-US" altLang="zh-TW" dirty="0" smtClean="0"/>
              <a:t>(resource)  </a:t>
            </a:r>
            <a:r>
              <a:rPr lang="zh-TW" altLang="en-US" dirty="0" smtClean="0"/>
              <a:t>型別代表的是一種特殊值，用來指向 </a:t>
            </a:r>
            <a:r>
              <a:rPr lang="en-US" altLang="zh-TW" dirty="0" smtClean="0"/>
              <a:t>PHP </a:t>
            </a:r>
            <a:r>
              <a:rPr lang="zh-TW" altLang="en-US" dirty="0" smtClean="0"/>
              <a:t>程式的外部資源，例如：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標題 3"/>
          <p:cNvSpPr txBox="1">
            <a:spLocks/>
          </p:cNvSpPr>
          <p:nvPr/>
        </p:nvSpPr>
        <p:spPr bwMode="auto">
          <a:xfrm>
            <a:off x="467544" y="3266107"/>
            <a:ext cx="8229600" cy="73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hangingPunct="0"/>
            <a:r>
              <a:rPr kumimoji="0"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2-1-6 </a:t>
            </a:r>
            <a:r>
              <a:rPr kumimoji="0"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資源  </a:t>
            </a:r>
            <a:r>
              <a:rPr kumimoji="0"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(resource)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j-cs"/>
            </a:endParaRPr>
          </a:p>
        </p:txBody>
      </p:sp>
      <p:sp>
        <p:nvSpPr>
          <p:cNvPr id="8" name="Text Box 243"/>
          <p:cNvSpPr txBox="1">
            <a:spLocks noChangeArrowheads="1"/>
          </p:cNvSpPr>
          <p:nvPr/>
        </p:nvSpPr>
        <p:spPr bwMode="auto">
          <a:xfrm>
            <a:off x="971600" y="2204864"/>
            <a:ext cx="6120680" cy="36004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8000"/>
              </a:lnSpc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var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 = NULL;		//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將變數</a:t>
            </a:r>
            <a:r>
              <a:rPr lang="en-US" altLang="zh-TW" sz="2000" dirty="0" err="1" smtClean="0">
                <a:latin typeface="Arial" pitchFamily="34" charset="0"/>
                <a:ea typeface="標楷體" pitchFamily="65" charset="-120"/>
              </a:rPr>
              <a:t>var</a:t>
            </a:r>
            <a:r>
              <a:rPr lang="zh-TW" altLang="zh-TW" sz="2000" dirty="0" smtClean="0">
                <a:latin typeface="Arial" pitchFamily="34" charset="0"/>
                <a:ea typeface="標楷體" pitchFamily="65" charset="-120"/>
              </a:rPr>
              <a:t>的值設定為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NULL</a:t>
            </a:r>
            <a:endParaRPr lang="zh-TW" altLang="zh-TW" sz="2000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899592" y="4653136"/>
            <a:ext cx="6120680" cy="36004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 smtClean="0"/>
              <a:t>$</a:t>
            </a:r>
            <a:r>
              <a:rPr lang="en-US" altLang="zh-TW" sz="2000" dirty="0" err="1" smtClean="0"/>
              <a:t>my_resource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mysql_connect</a:t>
            </a:r>
            <a:r>
              <a:rPr lang="en-US" altLang="zh-TW" sz="2000" dirty="0" smtClean="0"/>
              <a:t>();</a:t>
            </a:r>
            <a:endParaRPr lang="zh-TW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2-2 </a:t>
            </a:r>
            <a:r>
              <a:rPr lang="zh-TW" altLang="en-US" dirty="0" smtClean="0"/>
              <a:t>型別轉換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56552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提供了數個函式可以檢查資料的型別，比較實用的如下：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/>
              <a:t>2-2-1 </a:t>
            </a:r>
            <a:r>
              <a:rPr lang="zh-TW" altLang="en-US" dirty="0"/>
              <a:t>檢查型別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 bwMode="auto">
          <a:xfrm>
            <a:off x="827584" y="2791469"/>
            <a:ext cx="3888432" cy="394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gettype(</a:t>
            </a:r>
            <a:r>
              <a:rPr kumimoji="0" lang="en-US" altLang="zh-TW" sz="2000" i="1" dirty="0" smtClean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is_integer(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</a:t>
            </a:r>
            <a:r>
              <a:rPr kumimoji="0" lang="zh-TW" altLang="en-US" sz="2000" dirty="0" smtClean="0">
                <a:latin typeface="Arial" pitchFamily="34" charset="0"/>
                <a:ea typeface="標楷體" pitchFamily="65" charset="-120"/>
              </a:rPr>
              <a:t>、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is_int(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</a:t>
            </a:r>
            <a:r>
              <a:rPr kumimoji="0" lang="zh-TW" altLang="en-US" sz="2000" dirty="0" smtClean="0">
                <a:latin typeface="Arial" pitchFamily="34" charset="0"/>
                <a:ea typeface="標楷體" pitchFamily="65" charset="-120"/>
              </a:rPr>
              <a:t>、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is_long(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is_float(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</a:t>
            </a:r>
            <a:r>
              <a:rPr kumimoji="0" lang="zh-TW" altLang="en-US" sz="2000" dirty="0" smtClean="0">
                <a:latin typeface="Arial" pitchFamily="34" charset="0"/>
                <a:ea typeface="標楷體" pitchFamily="65" charset="-120"/>
              </a:rPr>
              <a:t>、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is_real(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is_bool(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is_string(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is_null(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</p:txBody>
      </p:sp>
      <p:sp>
        <p:nvSpPr>
          <p:cNvPr id="8" name="內容版面配置區 4"/>
          <p:cNvSpPr txBox="1">
            <a:spLocks/>
          </p:cNvSpPr>
          <p:nvPr/>
        </p:nvSpPr>
        <p:spPr bwMode="auto">
          <a:xfrm>
            <a:off x="4716016" y="2780928"/>
            <a:ext cx="3888432" cy="394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is_resource(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is_array(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is_object(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is_numeric(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</a:p>
          <a:p>
            <a:pPr marL="342900" lvl="0" indent="-342900" algn="just" eaLnBrk="0" hangingPunct="0">
              <a:spcBef>
                <a:spcPts val="30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is_scalar(</a:t>
            </a:r>
            <a:r>
              <a:rPr kumimoji="0" lang="en-US" altLang="zh-TW" sz="2000" i="1" dirty="0">
                <a:latin typeface="Arial" pitchFamily="34" charset="0"/>
                <a:ea typeface="標楷體" pitchFamily="65" charset="-120"/>
              </a:rPr>
              <a:t>arg</a:t>
            </a:r>
            <a:r>
              <a:rPr kumimoji="0" lang="en-US" altLang="zh-TW" sz="2000" dirty="0" smtClean="0">
                <a:latin typeface="Arial" pitchFamily="34" charset="0"/>
                <a:ea typeface="標楷體" pitchFamily="65" charset="-120"/>
              </a:rPr>
              <a:t>) 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2-2-2 </a:t>
            </a:r>
            <a:r>
              <a:rPr lang="zh-TW" altLang="en-US" dirty="0" smtClean="0"/>
              <a:t>明確轉換型別 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79512" y="177281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提供了下列幾種方式可以明確轉換資料的型別：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使用轉型運算式將資料的型別轉換成指定的型別，例如：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使用</a:t>
            </a:r>
            <a:r>
              <a:rPr lang="en-US" altLang="zh-TW" dirty="0" smtClean="0"/>
              <a:t>settype(</a:t>
            </a:r>
            <a:r>
              <a:rPr lang="en-US" altLang="zh-TW" i="1" dirty="0" smtClean="0"/>
              <a:t>var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type</a:t>
            </a:r>
            <a:r>
              <a:rPr lang="en-US" altLang="zh-TW" dirty="0" smtClean="0"/>
              <a:t>)  </a:t>
            </a:r>
            <a:r>
              <a:rPr lang="zh-TW" altLang="en-US" dirty="0" smtClean="0"/>
              <a:t>函式設定型別，例如：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nn-NO" dirty="0"/>
              <a:t>使用 </a:t>
            </a:r>
            <a:r>
              <a:rPr lang="nn-NO" altLang="zh-TW" dirty="0"/>
              <a:t>intval(</a:t>
            </a:r>
            <a:r>
              <a:rPr lang="nn-NO" altLang="zh-TW" i="1" dirty="0"/>
              <a:t>var</a:t>
            </a:r>
            <a:r>
              <a:rPr lang="nn-NO" altLang="zh-TW" dirty="0"/>
              <a:t>)</a:t>
            </a:r>
            <a:r>
              <a:rPr lang="zh-TW" altLang="nn-NO" dirty="0"/>
              <a:t>、</a:t>
            </a:r>
            <a:r>
              <a:rPr lang="nn-NO" altLang="zh-TW" dirty="0"/>
              <a:t>floatval(</a:t>
            </a:r>
            <a:r>
              <a:rPr lang="nn-NO" altLang="zh-TW" i="1" dirty="0"/>
              <a:t>var</a:t>
            </a:r>
            <a:r>
              <a:rPr lang="nn-NO" altLang="zh-TW" dirty="0"/>
              <a:t>)</a:t>
            </a:r>
            <a:r>
              <a:rPr lang="zh-TW" altLang="nn-NO" dirty="0"/>
              <a:t>、</a:t>
            </a:r>
            <a:r>
              <a:rPr lang="nn-NO" altLang="zh-TW" dirty="0"/>
              <a:t>strval(</a:t>
            </a:r>
            <a:r>
              <a:rPr lang="nn-NO" altLang="zh-TW" i="1" dirty="0"/>
              <a:t>var</a:t>
            </a:r>
            <a:r>
              <a:rPr lang="nn-NO" altLang="zh-TW" dirty="0"/>
              <a:t>) </a:t>
            </a:r>
            <a:r>
              <a:rPr lang="zh-TW" altLang="nn-NO" dirty="0"/>
              <a:t>函式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Text Box 243"/>
          <p:cNvSpPr txBox="1">
            <a:spLocks noChangeArrowheads="1"/>
          </p:cNvSpPr>
          <p:nvPr/>
        </p:nvSpPr>
        <p:spPr bwMode="auto">
          <a:xfrm>
            <a:off x="904798" y="2586905"/>
            <a:ext cx="7987682" cy="36004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echo (</a:t>
            </a:r>
            <a:r>
              <a:rPr lang="en-US" altLang="zh-TW" dirty="0" err="1" smtClean="0">
                <a:latin typeface="Arial" pitchFamily="34" charset="0"/>
                <a:ea typeface="標楷體" pitchFamily="65" charset="-120"/>
              </a:rPr>
              <a:t>int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)TRUE;	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</a:rPr>
              <a:t>  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	//</a:t>
            </a:r>
            <a:r>
              <a:rPr lang="zh-TW" altLang="zh-TW" dirty="0" smtClean="0">
                <a:latin typeface="Arial" pitchFamily="34" charset="0"/>
                <a:ea typeface="標楷體" pitchFamily="65" charset="-120"/>
              </a:rPr>
              <a:t>轉型運算式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 (</a:t>
            </a:r>
            <a:r>
              <a:rPr lang="en-US" altLang="zh-TW" dirty="0" err="1" smtClean="0">
                <a:latin typeface="Arial" pitchFamily="34" charset="0"/>
                <a:ea typeface="標楷體" pitchFamily="65" charset="-120"/>
              </a:rPr>
              <a:t>int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) </a:t>
            </a:r>
            <a:r>
              <a:rPr lang="zh-TW" altLang="zh-TW" dirty="0" smtClean="0">
                <a:latin typeface="Arial" pitchFamily="34" charset="0"/>
                <a:ea typeface="標楷體" pitchFamily="65" charset="-120"/>
              </a:rPr>
              <a:t>將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TRUE</a:t>
            </a:r>
            <a:r>
              <a:rPr lang="zh-TW" altLang="zh-TW" dirty="0" smtClean="0">
                <a:latin typeface="Arial" pitchFamily="34" charset="0"/>
                <a:ea typeface="標楷體" pitchFamily="65" charset="-120"/>
              </a:rPr>
              <a:t>轉換成整數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1</a:t>
            </a:r>
            <a:r>
              <a:rPr lang="zh-TW" altLang="zh-TW" dirty="0" smtClean="0">
                <a:latin typeface="Arial" pitchFamily="34" charset="0"/>
                <a:ea typeface="標楷體" pitchFamily="65" charset="-120"/>
              </a:rPr>
              <a:t>，故顯示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1</a:t>
            </a:r>
            <a:endParaRPr lang="zh-TW" altLang="zh-TW" dirty="0" smtClean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7170" name="Text Box 253"/>
          <p:cNvSpPr txBox="1">
            <a:spLocks noChangeArrowheads="1"/>
          </p:cNvSpPr>
          <p:nvPr/>
        </p:nvSpPr>
        <p:spPr bwMode="auto">
          <a:xfrm>
            <a:off x="904798" y="3501008"/>
            <a:ext cx="7992888" cy="972108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 = TRUE;	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將變數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設定為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TRUE (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布林型別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)</a:t>
            </a:r>
            <a:endParaRPr lang="en-US" altLang="zh-TW" dirty="0">
              <a:latin typeface="Arial" pitchFamily="34" charset="0"/>
              <a:ea typeface="標楷體" pitchFamily="65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settype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($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, 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“integer”);</a:t>
            </a:r>
            <a:r>
              <a:rPr lang="zh-TW" altLang="en-US" dirty="0" smtClean="0"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呼叫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settype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() 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函式將變數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的型別設定為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integer</a:t>
            </a:r>
            <a:endParaRPr lang="zh-TW" altLang="en-US" dirty="0">
              <a:latin typeface="Arial" pitchFamily="34" charset="0"/>
              <a:ea typeface="標楷體" pitchFamily="65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echo $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;	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	//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TRUE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轉換成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integer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型別會得到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1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，故顯示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zh-TW" dirty="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8" name="Text Box 254"/>
          <p:cNvSpPr txBox="1">
            <a:spLocks noChangeArrowheads="1"/>
          </p:cNvSpPr>
          <p:nvPr/>
        </p:nvSpPr>
        <p:spPr bwMode="auto">
          <a:xfrm>
            <a:off x="904798" y="5157192"/>
            <a:ext cx="7987682" cy="990277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$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 = TRUE;	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將變數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設定為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TRUE (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布林型別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intval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($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);	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呼叫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intval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() 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函式將變數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的型別轉換成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integer</a:t>
            </a:r>
            <a:endParaRPr lang="zh-TW" altLang="en-US" dirty="0">
              <a:latin typeface="Arial" pitchFamily="34" charset="0"/>
              <a:ea typeface="標楷體" pitchFamily="65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echo $</a:t>
            </a:r>
            <a:r>
              <a:rPr lang="en-US" altLang="zh-TW" dirty="0" err="1">
                <a:latin typeface="Arial" pitchFamily="34" charset="0"/>
                <a:ea typeface="標楷體" pitchFamily="65" charset="-120"/>
              </a:rPr>
              <a:t>var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;	</a:t>
            </a:r>
            <a:r>
              <a:rPr lang="en-US" altLang="zh-TW" dirty="0" smtClean="0">
                <a:latin typeface="Arial" pitchFamily="34" charset="0"/>
                <a:ea typeface="標楷體" pitchFamily="65" charset="-120"/>
              </a:rPr>
              <a:t>	//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TRUE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轉換成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integer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型別會得到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1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，故顯示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2-3 </a:t>
            </a:r>
            <a:r>
              <a:rPr lang="zh-TW" altLang="en-US" dirty="0" smtClean="0"/>
              <a:t>變數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sz="1800" dirty="0" smtClean="0"/>
              <a:t>PHP </a:t>
            </a:r>
            <a:r>
              <a:rPr lang="zh-TW" altLang="en-US" sz="1800" dirty="0" smtClean="0"/>
              <a:t>規定變數的前面必須加上錢字符號  </a:t>
            </a:r>
            <a:r>
              <a:rPr lang="en-US" altLang="zh-TW" sz="1800" dirty="0" smtClean="0"/>
              <a:t>($)</a:t>
            </a:r>
            <a:r>
              <a:rPr lang="zh-TW" altLang="en-US" sz="1800" dirty="0" smtClean="0"/>
              <a:t>，其命名規則如下：</a:t>
            </a:r>
            <a:endParaRPr lang="en-US" altLang="zh-TW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第一個字元可以是英文字母或底線  </a:t>
            </a:r>
            <a:r>
              <a:rPr lang="en-US" altLang="zh-TW" sz="1800" dirty="0" smtClean="0"/>
              <a:t>(_)</a:t>
            </a:r>
            <a:r>
              <a:rPr lang="zh-TW" altLang="en-US" sz="1800" dirty="0" smtClean="0"/>
              <a:t>，其它字元可以是英文字母、底線或阿拉伯數字，而且英文字母有大小寫之分。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保留字均無大小寫之分，但變數名稱和常數名稱則有大小寫之分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不能使用保留字、內建變數的名稱、內建函式的名稱、內建物件的名稱等。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 smtClean="0"/>
              <a:t>避免在內部範圍使用與外部範圍相同的名稱，以免存取錯誤。 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zh-TW" altLang="en-US" sz="1800" dirty="0" smtClean="0"/>
              <a:t>例如：</a:t>
            </a:r>
            <a:endParaRPr lang="en-US" altLang="zh-TW" sz="1800" dirty="0" smtClean="0"/>
          </a:p>
          <a:p>
            <a:pPr marL="342000" lvl="1">
              <a:buNone/>
            </a:pPr>
            <a:r>
              <a:rPr lang="en-US" altLang="zh-TW" sz="1800" dirty="0" smtClean="0"/>
              <a:t>	</a:t>
            </a:r>
            <a:endParaRPr lang="zh-TW" altLang="en-US" sz="180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/>
              <a:t>2-3-1 </a:t>
            </a:r>
            <a:r>
              <a:rPr lang="zh-TW" altLang="en-US" dirty="0"/>
              <a:t>變數的命名規則 </a:t>
            </a:r>
          </a:p>
        </p:txBody>
      </p:sp>
      <p:sp>
        <p:nvSpPr>
          <p:cNvPr id="7" name="Text Box 255"/>
          <p:cNvSpPr txBox="1">
            <a:spLocks noChangeArrowheads="1"/>
          </p:cNvSpPr>
          <p:nvPr/>
        </p:nvSpPr>
        <p:spPr bwMode="auto">
          <a:xfrm>
            <a:off x="1259632" y="5067766"/>
            <a:ext cx="7272808" cy="1284934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$My_Variable1	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合法的變數名稱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$_MyVariable2	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合法的變數名稱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$3MyVariable	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非法的變數名稱，不能以數字開頭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Arial" pitchFamily="34" charset="0"/>
                <a:ea typeface="標楷體" pitchFamily="65" charset="-120"/>
              </a:rPr>
              <a:t>$My@Variable4		//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非法的變數名稱，不能包含</a:t>
            </a:r>
            <a:r>
              <a:rPr lang="en-US" altLang="zh-TW" dirty="0">
                <a:latin typeface="Arial" pitchFamily="34" charset="0"/>
                <a:ea typeface="標楷體" pitchFamily="65" charset="-120"/>
              </a:rPr>
              <a:t>@</a:t>
            </a:r>
            <a:r>
              <a:rPr lang="zh-TW" altLang="en-US" dirty="0">
                <a:latin typeface="Arial" pitchFamily="34" charset="0"/>
                <a:ea typeface="標楷體" pitchFamily="65" charset="-120"/>
              </a:rPr>
              <a:t>符號</a:t>
            </a:r>
            <a:endParaRPr lang="zh-TW" dirty="0">
              <a:latin typeface="Arial" pitchFamily="34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2-3-2 </a:t>
            </a:r>
            <a:r>
              <a:rPr lang="zh-TW" altLang="en-US" dirty="0" smtClean="0"/>
              <a:t>變數的存取方式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屬於動態型別程式語言，變數在使用之前無須宣告型別，同時可以在執行期間視實際情況動態轉換型別，我們通常使用等於符號  </a:t>
            </a:r>
            <a:r>
              <a:rPr lang="en-US" altLang="zh-TW" dirty="0" smtClean="0"/>
              <a:t>(=)  </a:t>
            </a:r>
            <a:r>
              <a:rPr lang="zh-TW" altLang="en-US" dirty="0" smtClean="0"/>
              <a:t>指派變數的值，例如：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「有效範圍」</a:t>
            </a:r>
            <a:r>
              <a:rPr lang="en-US" altLang="zh-TW" dirty="0" smtClean="0"/>
              <a:t>(scope)  </a:t>
            </a:r>
            <a:r>
              <a:rPr lang="zh-TW" altLang="en-US" dirty="0" smtClean="0"/>
              <a:t>指的是程式中的哪些區塊能夠存取變數的值，分為如下：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「全域變數」</a:t>
            </a:r>
            <a:r>
              <a:rPr lang="en-US" altLang="zh-TW" dirty="0" smtClean="0"/>
              <a:t>(global variable)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「區域變數」</a:t>
            </a:r>
            <a:r>
              <a:rPr lang="en-US" altLang="zh-TW" dirty="0" smtClean="0"/>
              <a:t>(local variable)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467544" y="3501008"/>
            <a:ext cx="8229600" cy="73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hangingPunct="0"/>
            <a:r>
              <a:rPr kumimoji="0"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2-3-3 </a:t>
            </a:r>
            <a:r>
              <a:rPr kumimoji="0"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rPr>
              <a:t>變數的有效範圍 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標楷體" pitchFamily="65" charset="-120"/>
              <a:cs typeface="+mj-cs"/>
            </a:endParaRPr>
          </a:p>
        </p:txBody>
      </p:sp>
      <p:sp>
        <p:nvSpPr>
          <p:cNvPr id="6" name="Text Box 243"/>
          <p:cNvSpPr txBox="1">
            <a:spLocks noChangeArrowheads="1"/>
          </p:cNvSpPr>
          <p:nvPr/>
        </p:nvSpPr>
        <p:spPr bwMode="auto">
          <a:xfrm>
            <a:off x="899592" y="2924944"/>
            <a:ext cx="7632848" cy="36004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 smtClean="0"/>
              <a:t>$</a:t>
            </a:r>
            <a:r>
              <a:rPr lang="en-US" altLang="zh-TW" sz="2000" dirty="0" err="1" smtClean="0"/>
              <a:t>myName</a:t>
            </a:r>
            <a:r>
              <a:rPr lang="en-US" altLang="zh-TW" sz="2000" dirty="0" smtClean="0"/>
              <a:t> = "</a:t>
            </a:r>
            <a:r>
              <a:rPr lang="zh-TW" altLang="zh-TW" sz="2000" dirty="0" smtClean="0"/>
              <a:t>小丸子</a:t>
            </a:r>
            <a:r>
              <a:rPr lang="en-US" altLang="zh-TW" sz="2000" dirty="0" smtClean="0"/>
              <a:t>";	//</a:t>
            </a:r>
            <a:r>
              <a:rPr lang="zh-TW" altLang="zh-TW" sz="2000" dirty="0" smtClean="0"/>
              <a:t>變數</a:t>
            </a:r>
            <a:r>
              <a:rPr lang="en-US" altLang="zh-TW" sz="2000" dirty="0" err="1" smtClean="0"/>
              <a:t>myName</a:t>
            </a:r>
            <a:r>
              <a:rPr lang="zh-TW" altLang="zh-TW" sz="2000" dirty="0" smtClean="0"/>
              <a:t>的型別為</a:t>
            </a:r>
            <a:r>
              <a:rPr lang="en-US" altLang="zh-TW" sz="2000" dirty="0" smtClean="0"/>
              <a:t>string</a:t>
            </a:r>
            <a:endParaRPr lang="zh-TW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2-3-4 </a:t>
            </a:r>
            <a:r>
              <a:rPr lang="zh-TW" altLang="en-US" dirty="0" smtClean="0"/>
              <a:t>變數處理函式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783357"/>
            <a:ext cx="8147248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isset(</a:t>
            </a:r>
            <a:r>
              <a:rPr lang="en-US" altLang="zh-TW" i="1" dirty="0" smtClean="0"/>
              <a:t>arg</a:t>
            </a:r>
            <a:r>
              <a:rPr lang="en-US" altLang="zh-TW" dirty="0" smtClean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unset(</a:t>
            </a:r>
            <a:r>
              <a:rPr lang="en-US" altLang="zh-TW" i="1" dirty="0" smtClean="0"/>
              <a:t>arg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empty(</a:t>
            </a:r>
            <a:r>
              <a:rPr lang="en-US" altLang="zh-TW" i="1" dirty="0" smtClean="0"/>
              <a:t>arg</a:t>
            </a:r>
            <a:r>
              <a:rPr lang="en-US" altLang="zh-TW" dirty="0" smtClean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intval(</a:t>
            </a:r>
            <a:r>
              <a:rPr lang="en-US" altLang="zh-TW" i="1" dirty="0" smtClean="0"/>
              <a:t>arg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floatval(</a:t>
            </a:r>
            <a:r>
              <a:rPr lang="en-US" altLang="zh-TW" i="1" dirty="0" smtClean="0"/>
              <a:t>arg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2-4 </a:t>
            </a:r>
            <a:r>
              <a:rPr lang="zh-TW" altLang="en-US" dirty="0" smtClean="0"/>
              <a:t>常數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我們可以使用 </a:t>
            </a:r>
            <a:r>
              <a:rPr lang="en-US" altLang="zh-TW" dirty="0" smtClean="0"/>
              <a:t>define()  </a:t>
            </a:r>
            <a:r>
              <a:rPr lang="zh-TW" altLang="en-US" dirty="0" smtClean="0"/>
              <a:t>函式建立常數，其語法如下：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2-4-1 </a:t>
            </a:r>
            <a:r>
              <a:rPr lang="zh-TW" altLang="en-US" dirty="0"/>
              <a:t>使用者自訂常數</a:t>
            </a:r>
          </a:p>
        </p:txBody>
      </p:sp>
      <p:sp>
        <p:nvSpPr>
          <p:cNvPr id="9" name="Text Box 243"/>
          <p:cNvSpPr txBox="1">
            <a:spLocks noChangeArrowheads="1"/>
          </p:cNvSpPr>
          <p:nvPr/>
        </p:nvSpPr>
        <p:spPr bwMode="auto">
          <a:xfrm>
            <a:off x="899592" y="2780928"/>
            <a:ext cx="6120680" cy="36004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 smtClean="0"/>
              <a:t>define(</a:t>
            </a:r>
            <a:r>
              <a:rPr lang="en-US" altLang="zh-TW" sz="2000" i="1" dirty="0" smtClean="0"/>
              <a:t>name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value</a:t>
            </a:r>
            <a:r>
              <a:rPr lang="en-US" altLang="zh-TW" sz="2000" dirty="0" smtClean="0"/>
              <a:t>[, </a:t>
            </a:r>
            <a:r>
              <a:rPr lang="en-US" altLang="zh-TW" sz="2000" i="1" dirty="0" err="1" smtClean="0"/>
              <a:t>case_insensitive</a:t>
            </a:r>
            <a:r>
              <a:rPr lang="en-US" altLang="zh-TW" sz="2000" dirty="0" smtClean="0"/>
              <a:t>])</a:t>
            </a:r>
            <a:endParaRPr lang="zh-TW" altLang="zh-TW" sz="2000" dirty="0"/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899592" y="3717032"/>
            <a:ext cx="7704856" cy="36004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 smtClean="0"/>
              <a:t>define("PI", 3.14); </a:t>
            </a:r>
            <a:endParaRPr lang="zh-TW" altLang="zh-TW" sz="2000" dirty="0"/>
          </a:p>
        </p:txBody>
      </p:sp>
      <p:sp>
        <p:nvSpPr>
          <p:cNvPr id="10242" name="Text Box 258"/>
          <p:cNvSpPr txBox="1">
            <a:spLocks noChangeArrowheads="1"/>
          </p:cNvSpPr>
          <p:nvPr/>
        </p:nvSpPr>
        <p:spPr bwMode="auto">
          <a:xfrm>
            <a:off x="899592" y="4149080"/>
            <a:ext cx="7704856" cy="64807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define(“X”, 10 * 5);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定義名稱為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X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、值為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50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的常數，* 為乘法運算子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define(“Y”, X + 2);	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 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定義名稱為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Y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、值為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52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的常數，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+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為加法運算子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2-4-2 </a:t>
            </a:r>
            <a:r>
              <a:rPr lang="zh-TW" altLang="en-US" dirty="0" smtClean="0"/>
              <a:t>預先定義的常數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內建數個預先定義的常數  </a:t>
            </a:r>
            <a:r>
              <a:rPr lang="en-US" altLang="zh-TW" dirty="0" smtClean="0"/>
              <a:t>(predefined constant)</a:t>
            </a:r>
            <a:r>
              <a:rPr lang="zh-TW" altLang="en-US" dirty="0" smtClean="0"/>
              <a:t>，如下表：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17579"/>
              </p:ext>
            </p:extLst>
          </p:nvPr>
        </p:nvGraphicFramePr>
        <p:xfrm>
          <a:off x="899592" y="2287296"/>
          <a:ext cx="6840760" cy="3470595"/>
        </p:xfrm>
        <a:graphic>
          <a:graphicData uri="http://schemas.openxmlformats.org/drawingml/2006/table">
            <a:tbl>
              <a:tblPr/>
              <a:tblGrid>
                <a:gridCol w="3168352"/>
                <a:gridCol w="3672408"/>
              </a:tblGrid>
              <a:tr h="423452">
                <a:tc>
                  <a:txBody>
                    <a:bodyPr/>
                    <a:lstStyle/>
                    <a:p>
                      <a:pPr marL="287655" indent="-28765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287655" indent="-28765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預先</a:t>
                      </a:r>
                      <a:r>
                        <a:rPr lang="zh-TW" sz="1800" b="1" kern="1000" dirty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定義</a:t>
                      </a:r>
                      <a:r>
                        <a:rPr lang="zh-TW" sz="18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的常數</a:t>
                      </a:r>
                      <a:endParaRPr lang="zh-TW" sz="18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287655" indent="-28765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287655" indent="-287655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說明</a:t>
                      </a:r>
                      <a:endParaRPr lang="zh-TW" sz="18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414255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LINE__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檔案</a:t>
                      </a:r>
                      <a:r>
                        <a:rPr lang="zh-TW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的行數。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4255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FILE__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檔案名稱</a:t>
                      </a:r>
                      <a:r>
                        <a:rPr lang="zh-TW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與完整路徑。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414255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DIR__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檔案</a:t>
                      </a:r>
                      <a:r>
                        <a:rPr lang="zh-TW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所在的目錄。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8793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FUNCTION__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函</a:t>
                      </a:r>
                      <a:r>
                        <a:rPr lang="zh-TW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式名稱。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414255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CLASS__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類別</a:t>
                      </a:r>
                      <a:r>
                        <a:rPr lang="zh-TW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名稱。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14255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METHOD__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方法</a:t>
                      </a:r>
                      <a:r>
                        <a:rPr lang="zh-TW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名稱。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487934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__</a:t>
                      </a:r>
                      <a:r>
                        <a:rPr lang="en-US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NAMESPACE__</a:t>
                      </a:r>
                      <a:endParaRPr lang="zh-TW" sz="18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8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8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命名</a:t>
                      </a:r>
                      <a:r>
                        <a:rPr lang="zh-TW" sz="18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空間名稱。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02</a:t>
            </a:r>
            <a:br>
              <a:rPr lang="en-US" altLang="zh-TW" dirty="0" smtClean="0"/>
            </a:br>
            <a:r>
              <a:rPr lang="zh-TW" altLang="zh-TW" dirty="0" smtClean="0"/>
              <a:t>型別、變數、常數與運算子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564904"/>
            <a:ext cx="6264696" cy="3600400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2-1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型別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2-2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zh-TW" dirty="0" smtClean="0">
                <a:hlinkClick r:id="rId4" action="ppaction://hlinksldjump"/>
              </a:rPr>
              <a:t>型別轉換</a:t>
            </a:r>
            <a:endParaRPr lang="zh-TW" altLang="zh-TW" dirty="0" smtClean="0"/>
          </a:p>
          <a:p>
            <a:r>
              <a:rPr lang="en-US" altLang="zh-TW" i="1" dirty="0" smtClean="0">
                <a:hlinkClick r:id="rId5" action="ppaction://hlinksldjump"/>
              </a:rPr>
              <a:t>2-3</a:t>
            </a:r>
            <a:r>
              <a:rPr lang="en-US" altLang="zh-TW" dirty="0" smtClean="0">
                <a:hlinkClick r:id="rId5" action="ppaction://hlinksldjump"/>
              </a:rPr>
              <a:t>	</a:t>
            </a:r>
            <a:r>
              <a:rPr lang="zh-TW" altLang="zh-TW" dirty="0" smtClean="0">
                <a:hlinkClick r:id="rId5" action="ppaction://hlinksldjump"/>
              </a:rPr>
              <a:t>變數</a:t>
            </a:r>
            <a:endParaRPr lang="zh-TW" altLang="zh-TW" dirty="0" smtClean="0"/>
          </a:p>
          <a:p>
            <a:r>
              <a:rPr lang="en-US" altLang="zh-TW" i="1" dirty="0" smtClean="0">
                <a:hlinkClick r:id="rId6" action="ppaction://hlinksldjump"/>
              </a:rPr>
              <a:t>2-4</a:t>
            </a:r>
            <a:r>
              <a:rPr lang="en-US" altLang="zh-TW" dirty="0" smtClean="0">
                <a:hlinkClick r:id="rId6" action="ppaction://hlinksldjump"/>
              </a:rPr>
              <a:t>	</a:t>
            </a:r>
            <a:r>
              <a:rPr lang="zh-TW" altLang="zh-TW" dirty="0" smtClean="0">
                <a:hlinkClick r:id="rId6" action="ppaction://hlinksldjump"/>
              </a:rPr>
              <a:t>常數</a:t>
            </a:r>
            <a:endParaRPr lang="zh-TW" altLang="zh-TW" dirty="0" smtClean="0"/>
          </a:p>
          <a:p>
            <a:r>
              <a:rPr lang="en-US" altLang="zh-TW" i="1" dirty="0" smtClean="0">
                <a:hlinkClick r:id="rId7" action="ppaction://hlinksldjump"/>
              </a:rPr>
              <a:t>2-5</a:t>
            </a:r>
            <a:r>
              <a:rPr lang="en-US" altLang="zh-TW" dirty="0" smtClean="0">
                <a:hlinkClick r:id="rId7" action="ppaction://hlinksldjump"/>
              </a:rPr>
              <a:t>	</a:t>
            </a:r>
            <a:r>
              <a:rPr lang="zh-TW" altLang="zh-TW" dirty="0" smtClean="0">
                <a:hlinkClick r:id="rId7" action="ppaction://hlinksldjump"/>
              </a:rPr>
              <a:t>運算子</a:t>
            </a:r>
            <a:endParaRPr lang="zh-TW" altLang="zh-TW" dirty="0" smtClean="0"/>
          </a:p>
          <a:p>
            <a:r>
              <a:rPr lang="en-US" altLang="zh-TW" i="1" dirty="0" smtClean="0">
                <a:hlinkClick r:id="rId8" action="ppaction://hlinksldjump"/>
              </a:rPr>
              <a:t>2-6</a:t>
            </a:r>
            <a:r>
              <a:rPr lang="en-US" altLang="zh-TW" dirty="0" smtClean="0">
                <a:hlinkClick r:id="rId8" action="ppaction://hlinksldjump"/>
              </a:rPr>
              <a:t>	PHP</a:t>
            </a:r>
            <a:r>
              <a:rPr lang="zh-TW" altLang="zh-TW" dirty="0" smtClean="0">
                <a:hlinkClick r:id="rId8" action="ppaction://hlinksldjump"/>
              </a:rPr>
              <a:t>的輸出函式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 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提供的算術運算子如下，其用途是進行算術運算。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TW" dirty="0"/>
              <a:t>2-5-1 </a:t>
            </a:r>
            <a:r>
              <a:rPr lang="zh-TW" altLang="en-US" dirty="0"/>
              <a:t>算術運算子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9592" y="2852936"/>
          <a:ext cx="7992888" cy="3528393"/>
        </p:xfrm>
        <a:graphic>
          <a:graphicData uri="http://schemas.openxmlformats.org/drawingml/2006/table">
            <a:tbl>
              <a:tblPr/>
              <a:tblGrid>
                <a:gridCol w="680643"/>
                <a:gridCol w="2230189"/>
                <a:gridCol w="2331560"/>
                <a:gridCol w="1094312"/>
                <a:gridCol w="1656184"/>
              </a:tblGrid>
              <a:tr h="7003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運算子</a:t>
                      </a:r>
                      <a:endParaRPr lang="zh-TW" sz="16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語法</a:t>
                      </a:r>
                      <a:endParaRPr lang="zh-TW" sz="16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說明</a:t>
                      </a:r>
                      <a:endParaRPr lang="zh-TW" sz="16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範例</a:t>
                      </a:r>
                      <a:endParaRPr lang="zh-TW" sz="16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傳回</a:t>
                      </a:r>
                      <a:r>
                        <a:rPr lang="zh-TW" sz="1600" b="1" kern="1000" dirty="0">
                          <a:solidFill>
                            <a:srgbClr val="FFFFFF"/>
                          </a:solidFill>
                          <a:latin typeface="CG Times"/>
                          <a:ea typeface="細明體"/>
                          <a:cs typeface="細明體"/>
                        </a:rPr>
                        <a:t>値</a:t>
                      </a:r>
                      <a:endParaRPr lang="zh-TW" sz="16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475740"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+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 + 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加上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12 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+ 3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15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700391"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-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 - 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減去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12.8 – 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5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7.8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475740"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*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 * 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乘以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8.1 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* 3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24.3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5740"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/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 / 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除以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 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/ 3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0.333333333333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700391"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%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 % 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i="1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i="1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除以</a:t>
                      </a:r>
                      <a:r>
                        <a:rPr lang="zh-TW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運算元</a:t>
                      </a:r>
                      <a:r>
                        <a:rPr lang="en-US" sz="1600" i="1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的餘數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20 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% 3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2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2-5-2 </a:t>
            </a:r>
            <a:r>
              <a:rPr lang="zh-TW" altLang="en-US" dirty="0" smtClean="0"/>
              <a:t>字串運算子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  </a:t>
            </a:r>
            <a:r>
              <a:rPr lang="zh-TW" altLang="en-US" dirty="0" smtClean="0"/>
              <a:t>提供的字串運算子為小數點  </a:t>
            </a:r>
            <a:r>
              <a:rPr lang="en-US" altLang="zh-TW" dirty="0" smtClean="0"/>
              <a:t>(.)</a:t>
            </a:r>
            <a:r>
              <a:rPr lang="zh-TW" altLang="en-US" dirty="0" smtClean="0"/>
              <a:t>，其用途是連接字串，例如：</a:t>
            </a:r>
            <a:endParaRPr lang="zh-TW" altLang="en-US" dirty="0"/>
          </a:p>
        </p:txBody>
      </p:sp>
      <p:sp>
        <p:nvSpPr>
          <p:cNvPr id="22529" name="Text Box 267"/>
          <p:cNvSpPr txBox="1">
            <a:spLocks noChangeArrowheads="1"/>
          </p:cNvSpPr>
          <p:nvPr/>
        </p:nvSpPr>
        <p:spPr bwMode="auto">
          <a:xfrm>
            <a:off x="827584" y="2276872"/>
            <a:ext cx="7416824" cy="80010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$a = “PHP” . “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5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";		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將變數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a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的值設定為字串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"PHP5"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$b = "PHP" . 5;		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將變數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b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的值設定為字串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"PHP5”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2-5-3 </a:t>
            </a:r>
            <a:r>
              <a:rPr lang="zh-TW" altLang="en-US" dirty="0" smtClean="0"/>
              <a:t>遞增</a:t>
            </a:r>
            <a:r>
              <a:rPr lang="en-US" altLang="zh-TW" dirty="0" smtClean="0"/>
              <a:t>/</a:t>
            </a:r>
            <a:r>
              <a:rPr lang="zh-TW" altLang="en-US" dirty="0" smtClean="0"/>
              <a:t>遞減運算子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遞增運算子  </a:t>
            </a:r>
            <a:r>
              <a:rPr lang="en-US" altLang="zh-TW" dirty="0"/>
              <a:t>(++)  </a:t>
            </a:r>
            <a:r>
              <a:rPr lang="zh-TW" altLang="en-US" dirty="0"/>
              <a:t>的語法如下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遞減運算子  </a:t>
            </a:r>
            <a:r>
              <a:rPr lang="en-US" altLang="zh-TW" dirty="0"/>
              <a:t>(--)  </a:t>
            </a:r>
            <a:r>
              <a:rPr lang="zh-TW" altLang="en-US" dirty="0"/>
              <a:t>的語法如下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2204864"/>
            <a:ext cx="2022423" cy="405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148064" y="2204865"/>
            <a:ext cx="1579416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2-5-4 </a:t>
            </a:r>
            <a:r>
              <a:rPr lang="zh-TW" altLang="en-US" dirty="0" smtClean="0"/>
              <a:t>比較運算子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提供的比較運算子如下，其用途是比較左右兩邊的運算元，正確的話，傳回</a:t>
            </a:r>
            <a:r>
              <a:rPr lang="en-US" altLang="zh-TW" dirty="0" smtClean="0"/>
              <a:t>TRUE (</a:t>
            </a:r>
            <a:r>
              <a:rPr lang="zh-TW" altLang="en-US" dirty="0" smtClean="0"/>
              <a:t>真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，錯誤的話，傳回 </a:t>
            </a:r>
            <a:r>
              <a:rPr lang="en-US" altLang="zh-TW" dirty="0" smtClean="0"/>
              <a:t>FALSE (</a:t>
            </a:r>
            <a:r>
              <a:rPr lang="zh-TW" altLang="en-US" dirty="0" smtClean="0"/>
              <a:t>偽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2492896"/>
            <a:ext cx="6984776" cy="419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2-5-5 </a:t>
            </a:r>
            <a:r>
              <a:rPr lang="zh-TW" altLang="en-US" dirty="0" smtClean="0"/>
              <a:t>位元運算子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8335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提供的位元運算子如下，其用途是進行位元運算。</a:t>
            </a:r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3912" y="2204864"/>
            <a:ext cx="7884368" cy="286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2-5-6 </a:t>
            </a:r>
            <a:r>
              <a:rPr lang="zh-TW" altLang="en-US" dirty="0" smtClean="0"/>
              <a:t>邏輯運算子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PHP  </a:t>
            </a:r>
            <a:r>
              <a:rPr lang="zh-TW" altLang="en-US" dirty="0" smtClean="0"/>
              <a:t>提供的邏輯運算子如下，其用途是進行邏輯運算。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2276872"/>
            <a:ext cx="8388424" cy="2516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2-5-7 </a:t>
            </a:r>
            <a:r>
              <a:rPr lang="zh-TW" altLang="en-US" dirty="0" smtClean="0"/>
              <a:t>指派運算子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提供的指派運算子如下，其用途是進行指派運算。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5124" y="2301974"/>
            <a:ext cx="57531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2-5-8 </a:t>
            </a:r>
            <a:r>
              <a:rPr lang="zh-TW" altLang="en-US" dirty="0" smtClean="0"/>
              <a:t>條件運算子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條件運算子  </a:t>
            </a:r>
            <a:r>
              <a:rPr lang="en-US" altLang="zh-TW" dirty="0" smtClean="0"/>
              <a:t>?:  </a:t>
            </a:r>
            <a:r>
              <a:rPr lang="zh-TW" altLang="en-US" dirty="0" smtClean="0"/>
              <a:t>是一個三元運算子，其語法如下：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sz="800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例如下面的敘述會得到  </a:t>
            </a:r>
            <a:r>
              <a:rPr lang="en-US" altLang="zh-TW" dirty="0" smtClean="0"/>
              <a:t>"YES"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2" y="2152212"/>
            <a:ext cx="3926234" cy="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99592" y="3356992"/>
            <a:ext cx="3963565" cy="40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2-5-9 </a:t>
            </a:r>
            <a:r>
              <a:rPr lang="zh-TW" altLang="en-US" dirty="0" smtClean="0"/>
              <a:t>錯誤控制運算子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當我們在運算式的前面加上錯誤控制運算子  </a:t>
            </a:r>
            <a:r>
              <a:rPr lang="en-US" altLang="zh-TW" dirty="0" smtClean="0"/>
              <a:t>@  </a:t>
            </a:r>
            <a:r>
              <a:rPr lang="zh-TW" altLang="en-US" dirty="0" smtClean="0"/>
              <a:t>時，運算式所可能產生的錯誤訊息將會被忽略，例如：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71601" y="2564904"/>
            <a:ext cx="3096344" cy="40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2-5-10  </a:t>
            </a:r>
            <a:r>
              <a:rPr lang="zh-TW" altLang="en-US" dirty="0" smtClean="0"/>
              <a:t>執行運算子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執行運算子  </a:t>
            </a:r>
            <a:r>
              <a:rPr lang="en-US" altLang="zh-TW" dirty="0" smtClean="0"/>
              <a:t>`  `  </a:t>
            </a:r>
            <a:r>
              <a:rPr lang="zh-TW" altLang="en-US" dirty="0" smtClean="0"/>
              <a:t>的用途是執行 </a:t>
            </a:r>
            <a:r>
              <a:rPr lang="en-US" altLang="zh-TW" dirty="0" smtClean="0"/>
              <a:t>shell </a:t>
            </a:r>
            <a:r>
              <a:rPr lang="zh-TW" altLang="en-US" dirty="0" smtClean="0"/>
              <a:t>命令，下面是一個例子，它會執行 </a:t>
            </a:r>
            <a:r>
              <a:rPr lang="en-US" altLang="zh-TW" dirty="0" smtClean="0"/>
              <a:t>dir </a:t>
            </a:r>
            <a:r>
              <a:rPr lang="zh-TW" altLang="en-US" dirty="0" smtClean="0"/>
              <a:t>命令，顯示目前路徑的目錄。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99591" y="2564904"/>
            <a:ext cx="245430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08920"/>
            <a:ext cx="4104456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2-1 </a:t>
            </a:r>
            <a:r>
              <a:rPr lang="zh-TW" altLang="en-US" dirty="0" smtClean="0"/>
              <a:t>型別</a:t>
            </a:r>
            <a:endParaRPr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PHP </a:t>
            </a:r>
            <a:r>
              <a:rPr lang="zh-TW" altLang="en-US" dirty="0" smtClean="0"/>
              <a:t>支援下列八種型別，在本節中，我們將依序為您介紹前六種，至於陣列和物件，則留待第 </a:t>
            </a:r>
            <a:r>
              <a:rPr lang="en-US" altLang="zh-TW" dirty="0" smtClean="0"/>
              <a:t>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 </a:t>
            </a:r>
            <a:r>
              <a:rPr lang="zh-TW" altLang="en-US" dirty="0" smtClean="0"/>
              <a:t>章再做說明：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純量型別  </a:t>
            </a:r>
            <a:r>
              <a:rPr lang="en-US" altLang="zh-TW" dirty="0" smtClean="0"/>
              <a:t>(scalar type) </a:t>
            </a:r>
          </a:p>
          <a:p>
            <a:pPr lvl="2"/>
            <a:r>
              <a:rPr lang="zh-TW" altLang="en-US" dirty="0" smtClean="0"/>
              <a:t> 整數  </a:t>
            </a:r>
            <a:r>
              <a:rPr lang="en-US" altLang="zh-TW" dirty="0" smtClean="0"/>
              <a:t>(integer) </a:t>
            </a:r>
          </a:p>
          <a:p>
            <a:pPr lvl="2"/>
            <a:r>
              <a:rPr lang="en-US" altLang="zh-TW" dirty="0" smtClean="0"/>
              <a:t> </a:t>
            </a:r>
            <a:r>
              <a:rPr lang="zh-TW" altLang="en-US" dirty="0" smtClean="0"/>
              <a:t>浮點數  </a:t>
            </a:r>
            <a:r>
              <a:rPr lang="en-US" altLang="zh-TW" dirty="0" smtClean="0"/>
              <a:t>(float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double) </a:t>
            </a:r>
          </a:p>
          <a:p>
            <a:pPr lvl="2"/>
            <a:r>
              <a:rPr lang="en-US" altLang="zh-TW" dirty="0" smtClean="0"/>
              <a:t> </a:t>
            </a:r>
            <a:r>
              <a:rPr lang="zh-TW" altLang="en-US" dirty="0" smtClean="0"/>
              <a:t>布林  </a:t>
            </a:r>
            <a:r>
              <a:rPr lang="en-US" altLang="zh-TW" dirty="0" smtClean="0"/>
              <a:t>(boolean) </a:t>
            </a:r>
          </a:p>
          <a:p>
            <a:pPr lvl="2"/>
            <a:r>
              <a:rPr lang="en-US" altLang="zh-TW" dirty="0" smtClean="0"/>
              <a:t> </a:t>
            </a:r>
            <a:r>
              <a:rPr lang="zh-TW" altLang="en-US" dirty="0" smtClean="0"/>
              <a:t>字串  </a:t>
            </a:r>
            <a:r>
              <a:rPr lang="en-US" altLang="zh-TW" dirty="0" smtClean="0"/>
              <a:t>(string) </a:t>
            </a:r>
          </a:p>
          <a:p>
            <a:pPr lvl="1"/>
            <a:r>
              <a:rPr lang="zh-TW" altLang="en-US" dirty="0" smtClean="0"/>
              <a:t> 特殊型別  </a:t>
            </a:r>
            <a:r>
              <a:rPr lang="en-US" altLang="zh-TW" dirty="0" smtClean="0"/>
              <a:t>(special type) </a:t>
            </a:r>
          </a:p>
          <a:p>
            <a:pPr lvl="2"/>
            <a:r>
              <a:rPr lang="en-US" altLang="zh-TW" dirty="0" smtClean="0"/>
              <a:t> NULL </a:t>
            </a:r>
          </a:p>
          <a:p>
            <a:pPr lvl="2"/>
            <a:r>
              <a:rPr lang="en-US" altLang="zh-TW" dirty="0" smtClean="0"/>
              <a:t></a:t>
            </a:r>
            <a:r>
              <a:rPr lang="zh-TW" altLang="en-US" dirty="0" smtClean="0"/>
              <a:t>資源  </a:t>
            </a:r>
            <a:r>
              <a:rPr lang="en-US" altLang="zh-TW" dirty="0" smtClean="0"/>
              <a:t>(resource) 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5976" y="2564904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  <a:buSzPct val="100000"/>
              <a:buFont typeface="Wingdings" pitchFamily="2" charset="2"/>
              <a:buChar char="u"/>
            </a:pPr>
            <a:r>
              <a:rPr lang="zh-TW" altLang="en-US" sz="2000" dirty="0" smtClean="0">
                <a:latin typeface="Arial" pitchFamily="34" charset="0"/>
                <a:ea typeface="標楷體" pitchFamily="65" charset="-120"/>
              </a:rPr>
              <a:t> 複合型別  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(compound type) </a:t>
            </a:r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</a:rPr>
              <a:t>陣列  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(array) </a:t>
            </a:r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</a:pP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 </a:t>
            </a:r>
            <a:r>
              <a:rPr lang="zh-TW" altLang="en-US" sz="2000" dirty="0" smtClean="0">
                <a:latin typeface="Arial" pitchFamily="34" charset="0"/>
                <a:ea typeface="標楷體" pitchFamily="65" charset="-120"/>
              </a:rPr>
              <a:t>物件  </a:t>
            </a:r>
            <a:r>
              <a:rPr lang="en-US" altLang="zh-TW" sz="2000" dirty="0" smtClean="0">
                <a:latin typeface="Arial" pitchFamily="34" charset="0"/>
                <a:ea typeface="標楷體" pitchFamily="65" charset="-120"/>
              </a:rPr>
              <a:t>(object) </a:t>
            </a:r>
            <a:endParaRPr lang="zh-TW" altLang="en-US" sz="2000" dirty="0" smtClean="0">
              <a:latin typeface="Arial" pitchFamily="34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2-5-11  </a:t>
            </a:r>
            <a:r>
              <a:rPr lang="zh-TW" altLang="en-US" dirty="0" smtClean="0"/>
              <a:t>運算子的優先順序 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1628800"/>
            <a:ext cx="5904656" cy="507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2-6 PHP </a:t>
            </a:r>
            <a:r>
              <a:rPr lang="zh-TW" altLang="en-US" dirty="0" smtClean="0"/>
              <a:t>的輸出函式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452" y="1855365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en-US" altLang="zh-TW" dirty="0"/>
              <a:t>echo </a:t>
            </a:r>
            <a:r>
              <a:rPr lang="en-US" altLang="zh-TW" i="1" dirty="0"/>
              <a:t>str1</a:t>
            </a:r>
            <a:r>
              <a:rPr lang="en-US" altLang="zh-TW" dirty="0"/>
              <a:t> [, </a:t>
            </a:r>
            <a:r>
              <a:rPr lang="en-US" altLang="zh-TW" i="1" dirty="0"/>
              <a:t>str2 </a:t>
            </a:r>
            <a:r>
              <a:rPr lang="en-US" altLang="zh-TW" dirty="0"/>
              <a:t>[, </a:t>
            </a:r>
            <a:r>
              <a:rPr lang="en-US" altLang="zh-TW" i="1" dirty="0"/>
              <a:t>str3</a:t>
            </a:r>
            <a:r>
              <a:rPr lang="en-US" altLang="zh-TW" dirty="0"/>
              <a:t>…]]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spcAft>
                <a:spcPts val="3000"/>
              </a:spcAft>
              <a:buFont typeface="Wingdings" panose="05000000000000000000" pitchFamily="2" charset="2"/>
              <a:buChar char="Ø"/>
            </a:pPr>
            <a:r>
              <a:rPr lang="en-US" altLang="zh-TW" dirty="0" smtClean="0"/>
              <a:t>print </a:t>
            </a:r>
            <a:r>
              <a:rPr lang="en-US" altLang="zh-TW" i="1" dirty="0" err="1" smtClean="0"/>
              <a:t>str</a:t>
            </a:r>
            <a:endParaRPr lang="en-US" altLang="zh-TW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i="1" dirty="0" err="1" smtClean="0"/>
              <a:t>var_dump</a:t>
            </a:r>
            <a:r>
              <a:rPr lang="en-US" altLang="zh-TW" i="1" dirty="0" smtClean="0"/>
              <a:t>(var1 </a:t>
            </a:r>
            <a:r>
              <a:rPr lang="en-US" altLang="zh-TW" i="1" dirty="0"/>
              <a:t>[, var2 [, var3…]])</a:t>
            </a:r>
            <a:endParaRPr lang="en-US" altLang="zh-TW" i="1" dirty="0" smtClean="0"/>
          </a:p>
          <a:p>
            <a:endParaRPr lang="zh-TW" altLang="en-US" dirty="0"/>
          </a:p>
        </p:txBody>
      </p:sp>
      <p:sp>
        <p:nvSpPr>
          <p:cNvPr id="8" name="Text Box 223"/>
          <p:cNvSpPr txBox="1">
            <a:spLocks noChangeArrowheads="1"/>
          </p:cNvSpPr>
          <p:nvPr/>
        </p:nvSpPr>
        <p:spPr bwMode="auto">
          <a:xfrm>
            <a:off x="849166" y="4221088"/>
            <a:ext cx="4154882" cy="328979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print '&lt;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&gt;Hello!&lt;/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&gt;&lt;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br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&gt;';</a:t>
            </a:r>
            <a:endParaRPr kumimoji="1" lang="zh-TW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 Box 223"/>
          <p:cNvSpPr txBox="1">
            <a:spLocks noChangeArrowheads="1"/>
          </p:cNvSpPr>
          <p:nvPr/>
        </p:nvSpPr>
        <p:spPr bwMode="auto">
          <a:xfrm>
            <a:off x="849166" y="5009652"/>
            <a:ext cx="4154882" cy="158770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&lt;?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php</a:t>
            </a:r>
            <a:endParaRPr lang="en-US" altLang="zh-TW" sz="1600" dirty="0">
              <a:solidFill>
                <a:srgbClr val="000000"/>
              </a:solidFill>
              <a:latin typeface="Calibri" pitchFamily="34" charset="0"/>
              <a:ea typeface="華康黑體 Std W3" charset="-120"/>
            </a:endParaRP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  $a = 1.1;</a:t>
            </a: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  $b = TRUE;</a:t>
            </a: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  $c = 'Hello!';</a:t>
            </a: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  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var_dump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($a, $b, $c);</a:t>
            </a: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?&gt;</a:t>
            </a:r>
          </a:p>
          <a:p>
            <a:pPr lvl="0">
              <a:lnSpc>
                <a:spcPct val="108000"/>
              </a:lnSpc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Text Box 223"/>
          <p:cNvSpPr txBox="1">
            <a:spLocks noChangeArrowheads="1"/>
          </p:cNvSpPr>
          <p:nvPr/>
        </p:nvSpPr>
        <p:spPr bwMode="auto">
          <a:xfrm>
            <a:off x="849166" y="2310644"/>
            <a:ext cx="4154882" cy="133438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&lt;?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php</a:t>
            </a:r>
            <a:endParaRPr lang="en-US" altLang="zh-TW" sz="1600" dirty="0">
              <a:solidFill>
                <a:srgbClr val="000000"/>
              </a:solidFill>
              <a:latin typeface="Calibri" pitchFamily="34" charset="0"/>
              <a:ea typeface="華康黑體 Std W3" charset="-120"/>
            </a:endParaRP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 echo '&lt;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&gt;Hello!&lt;/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&gt;&lt;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br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&gt;';</a:t>
            </a: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 echo '</a:t>
            </a:r>
            <a:r>
              <a:rPr lang="zh-TW" altLang="en-US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生日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', '</a:t>
            </a:r>
            <a:r>
              <a:rPr lang="zh-TW" altLang="en-US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快樂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', '&lt;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br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&gt;';</a:t>
            </a: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 echo '&lt;a </a:t>
            </a:r>
            <a:r>
              <a:rPr lang="en-US" altLang="zh-TW" sz="1600" dirty="0" err="1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href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="defualt.htm"&gt;</a:t>
            </a:r>
            <a:r>
              <a:rPr lang="zh-TW" altLang="en-US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回首頁</a:t>
            </a: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&lt;/a&gt;';</a:t>
            </a:r>
          </a:p>
          <a:p>
            <a:pPr lvl="0">
              <a:lnSpc>
                <a:spcPct val="108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?&gt;</a:t>
            </a:r>
          </a:p>
          <a:p>
            <a:pPr lvl="0">
              <a:lnSpc>
                <a:spcPct val="108000"/>
              </a:lnSpc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794" y="2060849"/>
            <a:ext cx="2484581" cy="1605136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32" y="4968150"/>
            <a:ext cx="2981673" cy="1629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2-1-1 </a:t>
            </a:r>
            <a:r>
              <a:rPr lang="zh-TW" altLang="en-US" dirty="0" smtClean="0"/>
              <a:t>整數  </a:t>
            </a:r>
            <a:r>
              <a:rPr lang="en-US" altLang="zh-TW" dirty="0" smtClean="0"/>
              <a:t>(integer) </a:t>
            </a:r>
            <a:endParaRPr dirty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lang="zh-TW" altLang="en-US" dirty="0" smtClean="0">
                <a:latin typeface="Arial" charset="0"/>
              </a:rPr>
              <a:t>整數  </a:t>
            </a:r>
            <a:r>
              <a:rPr lang="en-US" altLang="zh-TW" dirty="0" smtClean="0">
                <a:latin typeface="Arial" charset="0"/>
              </a:rPr>
              <a:t>(integer)  </a:t>
            </a:r>
            <a:r>
              <a:rPr lang="zh-TW" altLang="en-US" dirty="0" smtClean="0">
                <a:latin typeface="Arial" charset="0"/>
              </a:rPr>
              <a:t>是最簡單的型別，</a:t>
            </a:r>
            <a:r>
              <a:rPr lang="en-US" altLang="zh-TW" dirty="0" smtClean="0">
                <a:latin typeface="Arial" charset="0"/>
              </a:rPr>
              <a:t>PHP  </a:t>
            </a:r>
            <a:r>
              <a:rPr lang="zh-TW" altLang="en-US" dirty="0" smtClean="0">
                <a:latin typeface="Arial" charset="0"/>
              </a:rPr>
              <a:t>所支援的整數範圍取決於電腦平台的字組大小  </a:t>
            </a:r>
            <a:r>
              <a:rPr lang="en-US" altLang="zh-TW" dirty="0" smtClean="0">
                <a:latin typeface="Arial" charset="0"/>
              </a:rPr>
              <a:t>(word size)</a:t>
            </a:r>
            <a:r>
              <a:rPr dirty="0" smtClean="0">
                <a:latin typeface="Arial" charset="0"/>
              </a:rPr>
              <a:t>。 </a:t>
            </a:r>
          </a:p>
          <a:p>
            <a:pPr>
              <a:buNone/>
            </a:pPr>
            <a:r>
              <a:rPr lang="en-US" altLang="zh-TW" dirty="0" smtClean="0">
                <a:latin typeface="Arial" charset="0"/>
              </a:rPr>
              <a:t>	PHP </a:t>
            </a:r>
            <a:r>
              <a:rPr lang="zh-TW" altLang="en-US" dirty="0" smtClean="0">
                <a:latin typeface="Arial" charset="0"/>
              </a:rPr>
              <a:t>接受十、八、十六進位整數，例如：</a:t>
            </a:r>
            <a:endParaRPr dirty="0" smtClean="0">
              <a:latin typeface="Arial" charset="0"/>
            </a:endParaRPr>
          </a:p>
        </p:txBody>
      </p:sp>
      <p:sp>
        <p:nvSpPr>
          <p:cNvPr id="3" name="Text Box 223"/>
          <p:cNvSpPr txBox="1">
            <a:spLocks noChangeArrowheads="1"/>
          </p:cNvSpPr>
          <p:nvPr/>
        </p:nvSpPr>
        <p:spPr bwMode="auto">
          <a:xfrm>
            <a:off x="864740" y="3065016"/>
            <a:ext cx="7811716" cy="2092176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echo(10 + 10);		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十進位整數相加，會顯示十進位整數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20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0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10 +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0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10);		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八進位整數相加，會顯示十進位整數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16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0x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10 +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0x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10);	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十六進位整數相加，會顯示十進位整數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32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lvl="0">
              <a:lnSpc>
                <a:spcPct val="108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echo PHP_INT_SIZE;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//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顯示字組大小，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32-bit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系統為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4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，表示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4Bytes</a:t>
            </a:r>
          </a:p>
          <a:p>
            <a:pPr lvl="0">
              <a:lnSpc>
                <a:spcPct val="108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echo PHP_INT_MAX;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//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顯示最大整數，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32-bit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系統為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2147483647</a:t>
            </a:r>
          </a:p>
          <a:p>
            <a:pPr lvl="0">
              <a:lnSpc>
                <a:spcPct val="108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echo PHP_INT_MIN;	</a:t>
            </a:r>
            <a:r>
              <a:rPr lang="en-US" altLang="zh-TW" sz="2000" dirty="0" smtClean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//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顯示最小整數，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32-bit</a:t>
            </a:r>
            <a:r>
              <a:rPr lang="zh-TW" altLang="en-US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系統為 </a:t>
            </a:r>
            <a:r>
              <a:rPr lang="en-US" altLang="zh-TW" sz="2000" dirty="0">
                <a:solidFill>
                  <a:srgbClr val="000000"/>
                </a:solidFill>
                <a:latin typeface="Calibri" pitchFamily="34" charset="0"/>
                <a:ea typeface="華康黑體 Std W3" charset="-120"/>
              </a:rPr>
              <a:t>-2147483648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575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2-1-2 </a:t>
            </a:r>
            <a:r>
              <a:rPr lang="zh-TW" altLang="en-US" dirty="0" smtClean="0"/>
              <a:t>浮點數  </a:t>
            </a:r>
            <a:r>
              <a:rPr lang="en-US" altLang="zh-TW" dirty="0" smtClean="0"/>
              <a:t>(float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double) </a:t>
            </a:r>
            <a:endParaRPr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r>
              <a:rPr lang="zh-TW" altLang="en-US" dirty="0" smtClean="0">
                <a:latin typeface="Arial" charset="0"/>
              </a:rPr>
              <a:t>浮點數  </a:t>
            </a:r>
            <a:r>
              <a:rPr lang="en-US" altLang="zh-TW" dirty="0" smtClean="0">
                <a:latin typeface="Arial" charset="0"/>
              </a:rPr>
              <a:t>(</a:t>
            </a:r>
            <a:r>
              <a:rPr lang="en-US" dirty="0" smtClean="0">
                <a:latin typeface="Arial" charset="0"/>
              </a:rPr>
              <a:t>float、double)  </a:t>
            </a:r>
            <a:r>
              <a:rPr lang="zh-TW" altLang="en-US" dirty="0" smtClean="0">
                <a:latin typeface="Arial" charset="0"/>
              </a:rPr>
              <a:t>指的是實數，我們可以使用小數點或科學符號表示浮點數，例如：</a:t>
            </a:r>
            <a:endParaRPr lang="en-US" altLang="zh-TW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Arial" charset="0"/>
              </a:rPr>
              <a:t>	</a:t>
            </a:r>
            <a:endParaRPr lang="en-US" dirty="0" smtClean="0">
              <a:latin typeface="Arial" charset="0"/>
            </a:endParaRPr>
          </a:p>
        </p:txBody>
      </p:sp>
      <p:sp>
        <p:nvSpPr>
          <p:cNvPr id="3" name="Text Box 230"/>
          <p:cNvSpPr txBox="1">
            <a:spLocks noChangeArrowheads="1"/>
          </p:cNvSpPr>
          <p:nvPr/>
        </p:nvSpPr>
        <p:spPr bwMode="auto">
          <a:xfrm>
            <a:off x="899592" y="2564904"/>
            <a:ext cx="7776864" cy="1584176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echo(-123.456);		//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-123.456 (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符號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- 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表示負數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echo(+12.3);		//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12.3 (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符號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+ 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或沒有符號表示正數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echo(0.123456789012345);	//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0.123456789012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，多出的位數被四捨五入</a:t>
            </a:r>
            <a:endParaRPr kumimoji="1" lang="zh-TW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echo(1.2345E+2);		//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123.45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echo(-123.45e-3);		//</a:t>
            </a:r>
            <a:r>
              <a:rPr kumimoji="1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-0.12345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2-1-3 </a:t>
            </a:r>
            <a:r>
              <a:rPr lang="zh-TW" altLang="en-US" dirty="0" smtClean="0"/>
              <a:t>布林  </a:t>
            </a:r>
            <a:r>
              <a:rPr lang="en-US" altLang="zh-TW" dirty="0" smtClean="0"/>
              <a:t>(boolean)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布林  </a:t>
            </a:r>
            <a:r>
              <a:rPr lang="en-US" altLang="zh-TW" dirty="0" smtClean="0"/>
              <a:t>(boolean)  </a:t>
            </a:r>
            <a:r>
              <a:rPr lang="zh-TW" altLang="en-US" dirty="0" smtClean="0"/>
              <a:t>只能表示 </a:t>
            </a:r>
            <a:r>
              <a:rPr lang="en-US" altLang="zh-TW" dirty="0" smtClean="0"/>
              <a:t>TRUE (</a:t>
            </a:r>
            <a:r>
              <a:rPr lang="zh-TW" altLang="en-US" dirty="0" smtClean="0"/>
              <a:t>真</a:t>
            </a:r>
            <a:r>
              <a:rPr lang="en-US" altLang="zh-TW" dirty="0" smtClean="0"/>
              <a:t>) 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FALSE (</a:t>
            </a:r>
            <a:r>
              <a:rPr lang="zh-TW" altLang="en-US" dirty="0" smtClean="0"/>
              <a:t>偽</a:t>
            </a:r>
            <a:r>
              <a:rPr lang="en-US" altLang="zh-TW" dirty="0" smtClean="0"/>
              <a:t>)  </a:t>
            </a:r>
            <a:r>
              <a:rPr lang="zh-TW" altLang="en-US" dirty="0" smtClean="0"/>
              <a:t>兩種值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沒有大小寫之分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，當我們將非布林資料轉換成布林型別時，只有下列資料會轉換成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 整數 </a:t>
            </a:r>
            <a:r>
              <a:rPr lang="en-US" altLang="zh-TW" dirty="0" smtClean="0"/>
              <a:t>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 浮點數 </a:t>
            </a:r>
            <a:r>
              <a:rPr lang="en-US" altLang="zh-TW" dirty="0" smtClean="0"/>
              <a:t>0.0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 空字串  </a:t>
            </a:r>
            <a:r>
              <a:rPr lang="en-US" altLang="zh-TW" dirty="0" smtClean="0"/>
              <a:t>""  </a:t>
            </a:r>
            <a:r>
              <a:rPr lang="zh-TW" altLang="en-US" dirty="0" smtClean="0"/>
              <a:t>與字串  </a:t>
            </a:r>
            <a:r>
              <a:rPr lang="en-US" altLang="zh-TW" dirty="0" smtClean="0"/>
              <a:t>"0"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zh-TW" altLang="en-US" dirty="0" smtClean="0"/>
              <a:t>沒有元素的陣列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 沒有成員的物件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</a:t>
            </a:r>
            <a:r>
              <a:rPr lang="zh-TW" altLang="en-US" dirty="0" smtClean="0"/>
              <a:t>特殊型別 </a:t>
            </a:r>
            <a:r>
              <a:rPr lang="en-US" altLang="zh-TW" dirty="0" smtClean="0"/>
              <a:t>NULL (</a:t>
            </a:r>
            <a:r>
              <a:rPr lang="zh-TW" altLang="en-US" dirty="0" smtClean="0"/>
              <a:t>包括尚未設定的變數</a:t>
            </a:r>
            <a:r>
              <a:rPr lang="en-US" altLang="zh-TW" dirty="0" smtClean="0"/>
              <a:t>)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2-1-4 </a:t>
            </a:r>
            <a:r>
              <a:rPr lang="zh-TW" altLang="en-US" dirty="0" smtClean="0"/>
              <a:t>字串  </a:t>
            </a:r>
            <a:r>
              <a:rPr lang="en-US" altLang="zh-TW" dirty="0" smtClean="0"/>
              <a:t>(string)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字串  </a:t>
            </a:r>
            <a:r>
              <a:rPr lang="en-US" altLang="zh-TW" dirty="0" smtClean="0"/>
              <a:t>(string)  </a:t>
            </a:r>
            <a:r>
              <a:rPr lang="zh-TW" altLang="en-US" dirty="0" smtClean="0"/>
              <a:t>指的是由字母、數字、文字、符號所組成的單字、片語或句子，我們可以使用下列四種方法指定字串：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zh-TW" altLang="en-US" dirty="0" smtClean="0">
                <a:hlinkClick r:id="rId2" action="ppaction://hlinksldjump"/>
              </a:rPr>
              <a:t>單引號字串  </a:t>
            </a:r>
            <a:r>
              <a:rPr lang="en-US" altLang="zh-TW" dirty="0" smtClean="0">
                <a:hlinkClick r:id="rId2" action="ppaction://hlinksldjump"/>
              </a:rPr>
              <a:t>(single quoted string)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zh-TW" altLang="en-US" dirty="0" smtClean="0">
                <a:hlinkClick r:id="rId3" action="ppaction://hlinksldjump"/>
              </a:rPr>
              <a:t>雙引號字串  </a:t>
            </a:r>
            <a:r>
              <a:rPr lang="en-US" altLang="zh-TW" dirty="0" smtClean="0">
                <a:hlinkClick r:id="rId3" action="ppaction://hlinksldjump"/>
              </a:rPr>
              <a:t>(double quoted string)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4" action="ppaction://hlinksldjump"/>
              </a:rPr>
              <a:t>heredoc </a:t>
            </a:r>
            <a:r>
              <a:rPr lang="zh-TW" altLang="en-US" dirty="0" smtClean="0">
                <a:hlinkClick r:id="rId4" action="ppaction://hlinksldjump"/>
              </a:rPr>
              <a:t>語法 </a:t>
            </a: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hlinkClick r:id="rId5" action="ppaction://hlinksldjump"/>
              </a:rPr>
              <a:t> </a:t>
            </a:r>
            <a:r>
              <a:rPr lang="zh-TW" altLang="en-US" dirty="0" smtClean="0">
                <a:hlinkClick r:id="rId5" action="ppaction://hlinksldjump"/>
              </a:rPr>
              <a:t> </a:t>
            </a:r>
            <a:r>
              <a:rPr lang="en-US" altLang="zh-TW" dirty="0" smtClean="0">
                <a:hlinkClick r:id="rId5" action="ppaction://hlinksldjump"/>
              </a:rPr>
              <a:t>nowdoc </a:t>
            </a:r>
            <a:r>
              <a:rPr lang="zh-TW" altLang="en-US" dirty="0" smtClean="0">
                <a:hlinkClick r:id="rId5" action="ppaction://hlinksldjump"/>
              </a:rPr>
              <a:t>語法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單引號字串  </a:t>
            </a:r>
            <a:r>
              <a:rPr lang="en-US" altLang="zh-TW" dirty="0" smtClean="0"/>
              <a:t>(single quoted string)</a:t>
            </a:r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字串的前後必須加上單引號  </a:t>
            </a:r>
            <a:r>
              <a:rPr lang="en-US" altLang="zh-TW" dirty="0" smtClean="0"/>
              <a:t>(')</a:t>
            </a:r>
            <a:r>
              <a:rPr lang="zh-TW" altLang="en-US" dirty="0" smtClean="0"/>
              <a:t>，例如 ：</a:t>
            </a:r>
            <a:endParaRPr lang="en-US" altLang="zh-TW" dirty="0" smtClean="0"/>
          </a:p>
        </p:txBody>
      </p:sp>
      <p:sp>
        <p:nvSpPr>
          <p:cNvPr id="3" name="弧形箭號 (上彎) 2">
            <a:hlinkClick r:id="rId2" action="ppaction://hlinksldjump"/>
          </p:cNvPr>
          <p:cNvSpPr/>
          <p:nvPr/>
        </p:nvSpPr>
        <p:spPr>
          <a:xfrm rot="19239364">
            <a:off x="7596336" y="5229200"/>
            <a:ext cx="792088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74" name="Text Box 239"/>
          <p:cNvSpPr txBox="1">
            <a:spLocks noChangeArrowheads="1"/>
          </p:cNvSpPr>
          <p:nvPr/>
        </p:nvSpPr>
        <p:spPr bwMode="auto">
          <a:xfrm>
            <a:off x="864741" y="2006600"/>
            <a:ext cx="7451675" cy="2862560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echo('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生日快樂！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');			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會顯示「生日快樂！」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(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字串可以包含中文和全形標點符號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echo('C: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\\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Win');					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會顯示「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C:\Win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」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(\\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為逸脫字元，會被解譯為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\)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echo('I am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\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'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Jean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\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'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.');			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會顯示「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 am 'Jean'.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」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(\'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為逸脫字元，會被解譯為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')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雙引號字串  </a:t>
            </a:r>
            <a:r>
              <a:rPr lang="en-US" altLang="zh-TW" dirty="0" smtClean="0"/>
              <a:t>(double quoted string) </a:t>
            </a:r>
          </a:p>
          <a:p>
            <a:pPr lvl="1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字串的前後必須加上雙引號  </a:t>
            </a:r>
            <a:r>
              <a:rPr lang="en-US" altLang="zh-TW" dirty="0" smtClean="0"/>
              <a:t>(")</a:t>
            </a:r>
            <a:r>
              <a:rPr lang="zh-TW" altLang="en-US" dirty="0" smtClean="0"/>
              <a:t>，例如 ：</a:t>
            </a:r>
            <a:endParaRPr lang="en-US" altLang="zh-TW" dirty="0" smtClean="0"/>
          </a:p>
        </p:txBody>
      </p:sp>
      <p:sp>
        <p:nvSpPr>
          <p:cNvPr id="3" name="弧形箭號 (上彎) 2">
            <a:hlinkClick r:id="rId2" action="ppaction://hlinksldjump"/>
          </p:cNvPr>
          <p:cNvSpPr/>
          <p:nvPr/>
        </p:nvSpPr>
        <p:spPr>
          <a:xfrm rot="19239364">
            <a:off x="7596336" y="5229200"/>
            <a:ext cx="792088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98" name="Text Box 240"/>
          <p:cNvSpPr txBox="1">
            <a:spLocks noChangeArrowheads="1"/>
          </p:cNvSpPr>
          <p:nvPr/>
        </p:nvSpPr>
        <p:spPr bwMode="auto">
          <a:xfrm>
            <a:off x="899592" y="1916832"/>
            <a:ext cx="7416824" cy="2736304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echo("I am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\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Jean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華康黑體 Std W3" charset="-120"/>
              </a:rPr>
              <a:t>\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.");		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會顯示「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I am "Jean".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」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(\" 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為逸脫字元，會被解譯為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$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 = "Mary";					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將變數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str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設定為字串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"Mary" (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變數的名稱前面必須加上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$)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華康黑體 Std W3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echo("Hi, </a:t>
            </a: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$str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.");				</a:t>
            </a:r>
          </a:p>
          <a:p>
            <a:pPr marL="0" marR="0" lvl="0" indent="0" algn="l" defTabSz="914400" rtl="0" eaLnBrk="1" fontAlgn="base" latinLnBrk="0" hangingPunct="1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//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會顯示「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Hi, Mary.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」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(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變數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str</a:t>
            </a:r>
            <a:r>
              <a: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會被剖析為字串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華康黑體 Std W3" charset="-120"/>
              </a:rPr>
              <a:t>"Mary")</a:t>
            </a:r>
            <a:endParaRPr kumimoji="1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7521</TotalTime>
  <Words>817</Words>
  <Application>Microsoft Office PowerPoint</Application>
  <PresentationFormat>如螢幕大小 (4:3)</PresentationFormat>
  <Paragraphs>314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3" baseType="lpstr">
      <vt:lpstr>Arial Unicode MS</vt:lpstr>
      <vt:lpstr>細明體</vt:lpstr>
      <vt:lpstr>華康黑體 Std W3</vt:lpstr>
      <vt:lpstr>華康圓體 Std W3</vt:lpstr>
      <vt:lpstr>新細明體</vt:lpstr>
      <vt:lpstr>標楷體</vt:lpstr>
      <vt:lpstr>Arial</vt:lpstr>
      <vt:lpstr>Calibri</vt:lpstr>
      <vt:lpstr>CG Times</vt:lpstr>
      <vt:lpstr>Times New Roman</vt:lpstr>
      <vt:lpstr>Wingdings</vt:lpstr>
      <vt:lpstr>Office 佈景主題</vt:lpstr>
      <vt:lpstr>PowerPoint 簡報</vt:lpstr>
      <vt:lpstr>     02 型別、變數、常數與運算子</vt:lpstr>
      <vt:lpstr>2-1 型別</vt:lpstr>
      <vt:lpstr>2-1-1 整數  (integer) </vt:lpstr>
      <vt:lpstr>2-1-2 浮點數  (float、double) </vt:lpstr>
      <vt:lpstr>2-1-3 布林  (boolean) </vt:lpstr>
      <vt:lpstr>2-1-4 字串  (string) </vt:lpstr>
      <vt:lpstr>PowerPoint 簡報</vt:lpstr>
      <vt:lpstr>PowerPoint 簡報</vt:lpstr>
      <vt:lpstr>PowerPoint 簡報</vt:lpstr>
      <vt:lpstr>PowerPoint 簡報</vt:lpstr>
      <vt:lpstr>2-1-5 NULL</vt:lpstr>
      <vt:lpstr>2-2 型別轉換</vt:lpstr>
      <vt:lpstr> 2-2-2 明確轉換型別 </vt:lpstr>
      <vt:lpstr>2-3 變數 </vt:lpstr>
      <vt:lpstr>2-3-2 變數的存取方式</vt:lpstr>
      <vt:lpstr> 2-3-4 變數處理函式 </vt:lpstr>
      <vt:lpstr>2-4 常數</vt:lpstr>
      <vt:lpstr>2-4-2 預先定義的常數</vt:lpstr>
      <vt:lpstr>2-5 運算子</vt:lpstr>
      <vt:lpstr>2-5-2 字串運算子</vt:lpstr>
      <vt:lpstr>2-5-3 遞增/遞減運算子</vt:lpstr>
      <vt:lpstr>2-5-4 比較運算子</vt:lpstr>
      <vt:lpstr>2-5-5 位元運算子</vt:lpstr>
      <vt:lpstr>2-5-6 邏輯運算子</vt:lpstr>
      <vt:lpstr>2-5-7 指派運算子</vt:lpstr>
      <vt:lpstr>2-5-8 條件運算子</vt:lpstr>
      <vt:lpstr>2-5-9 錯誤控制運算子 </vt:lpstr>
      <vt:lpstr>2-5-10  執行運算子 </vt:lpstr>
      <vt:lpstr>2-5-11  運算子的優先順序 </vt:lpstr>
      <vt:lpstr>2-6 PHP 的輸出函式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872</cp:revision>
  <dcterms:created xsi:type="dcterms:W3CDTF">2011-06-02T11:36:30Z</dcterms:created>
  <dcterms:modified xsi:type="dcterms:W3CDTF">2017-01-18T08:13:21Z</dcterms:modified>
</cp:coreProperties>
</file>