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681" r:id="rId3"/>
    <p:sldId id="682" r:id="rId4"/>
    <p:sldId id="729" r:id="rId5"/>
    <p:sldId id="731" r:id="rId6"/>
    <p:sldId id="732" r:id="rId7"/>
    <p:sldId id="734" r:id="rId8"/>
    <p:sldId id="735" r:id="rId9"/>
    <p:sldId id="736" r:id="rId10"/>
    <p:sldId id="733" r:id="rId11"/>
    <p:sldId id="737" r:id="rId12"/>
    <p:sldId id="738" r:id="rId13"/>
    <p:sldId id="739" r:id="rId14"/>
    <p:sldId id="740" r:id="rId15"/>
    <p:sldId id="741" r:id="rId16"/>
    <p:sldId id="742" r:id="rId17"/>
    <p:sldId id="743" r:id="rId18"/>
    <p:sldId id="744" r:id="rId19"/>
    <p:sldId id="745" r:id="rId20"/>
    <p:sldId id="746" r:id="rId21"/>
    <p:sldId id="747" r:id="rId22"/>
    <p:sldId id="748" r:id="rId23"/>
    <p:sldId id="749" r:id="rId24"/>
    <p:sldId id="750" r:id="rId25"/>
    <p:sldId id="751" r:id="rId26"/>
    <p:sldId id="754" r:id="rId27"/>
    <p:sldId id="755" r:id="rId28"/>
    <p:sldId id="756" r:id="rId29"/>
    <p:sldId id="757" r:id="rId30"/>
    <p:sldId id="758" r:id="rId31"/>
    <p:sldId id="759" r:id="rId32"/>
    <p:sldId id="760" r:id="rId3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CC33"/>
    <a:srgbClr val="6666FF"/>
    <a:srgbClr val="D60093"/>
    <a:srgbClr val="CC00CC"/>
    <a:srgbClr val="CC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4" autoAdjust="0"/>
    <p:restoredTop sz="95866" autoAdjust="0"/>
  </p:normalViewPr>
  <p:slideViewPr>
    <p:cSldViewPr>
      <p:cViewPr varScale="1">
        <p:scale>
          <a:sx n="84" d="100"/>
          <a:sy n="84" d="100"/>
        </p:scale>
        <p:origin x="59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D5045-72EA-45D0-8386-B060FF8BEB96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EDAA1C-593A-4655-8A09-BD02C70D87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778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B31DBB-5979-4F98-935B-EEBCB73686C2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334C59-4022-45DF-BF89-F86D0EFC5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835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cu596_首頁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2500-42DF-45E3-AE2A-0B34BF33E95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9D29-BB33-4EEE-9740-E1B089A766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200" b="1" baseline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342000" indent="-230400"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136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1448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602000"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無大標-僅內文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>
            <a:lvl1pPr>
              <a:defRPr lang="zh-TW" altLang="en-US" sz="2000" b="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F801-CC2D-49CA-A4F7-271F102DEED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C0AF8-903D-4A25-919A-F3B9453F9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551DC-1EAF-4D7D-B5EA-7D996A3F2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1D25-449A-4087-AB03-07AA52EE7E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19B70-C506-4881-9527-835EE939207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C2570-2B87-4707-BB61-1CC649D824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401-B055-4DD9-9A11-F06A8DE72127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38A18-D69E-4501-984B-76AEFC3BF8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C318B-DD80-41D2-9DD7-E8BC0742232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B0FD-D095-4EE5-B01E-A59AB81585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0ABD8-24FB-4078-8748-9A05AEDCF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5574-2CDA-4498-81E8-4A2C06137A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2628-04D2-4D48-A160-A18CA14A3EE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38F5-5B9A-4857-A920-834965FAB2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A959-17FD-46EC-9E43-AC2426E49B4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165B-DC3F-45DA-A344-B05D7C4B6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 descr="cu596_章名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264" y="548680"/>
            <a:ext cx="6229200" cy="1584176"/>
          </a:xfrm>
        </p:spPr>
        <p:txBody>
          <a:bodyPr anchor="t"/>
          <a:lstStyle>
            <a:lvl1pPr algn="l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2555776" y="2348880"/>
            <a:ext cx="6264696" cy="3600400"/>
          </a:xfrm>
        </p:spPr>
        <p:txBody>
          <a:bodyPr/>
          <a:lstStyle>
            <a:lvl1pPr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24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47C8-47BD-44ED-A406-20FE6802FAE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4B82A-28DE-4F6E-86E8-BFA3DBA99A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學習重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960440"/>
          </a:xfrm>
        </p:spPr>
        <p:txBody>
          <a:bodyPr/>
          <a:lstStyle>
            <a:lvl1pPr>
              <a:buFont typeface="Wingdings" pitchFamily="2" charset="2"/>
              <a:buChar char="n"/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960440"/>
          </a:xfrm>
        </p:spPr>
        <p:txBody>
          <a:bodyPr/>
          <a:lstStyle>
            <a:lvl1pPr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08912" cy="1152128"/>
          </a:xfrm>
        </p:spPr>
        <p:txBody>
          <a:bodyPr anchor="t"/>
          <a:lstStyle>
            <a:lvl1pPr algn="ctr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9792-5591-40F4-9CA3-7A4828254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70E-B66F-4F5A-B4B9-B46B327E7F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6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33859"/>
            <a:ext cx="8229600" cy="810965"/>
          </a:xfrm>
        </p:spPr>
        <p:txBody>
          <a:bodyPr/>
          <a:lstStyle>
            <a:lvl1pPr algn="just">
              <a:defRPr lang="zh-TW" altLang="en-US" sz="2600" b="1" kern="1200" baseline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59421"/>
            <a:ext cx="8229600" cy="3949899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57200" y="1700808"/>
            <a:ext cx="8291264" cy="639762"/>
          </a:xfrm>
        </p:spPr>
        <p:txBody>
          <a:bodyPr anchor="b"/>
          <a:lstStyle>
            <a:lvl1pPr marL="0" indent="0">
              <a:buNone/>
              <a:defRPr lang="zh-TW" altLang="en-US" sz="2400" b="1" kern="1200" baseline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C04-E1D4-458E-ADD7-DFAC2E2D531A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392E1-8875-440F-8E49-E8C85412F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>
            <a:lvl1pPr>
              <a:defRPr lang="zh-TW" altLang="en-US" sz="2400" b="1" kern="1200" baseline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1349"/>
            <a:ext cx="4038600" cy="4597971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597971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AC7DF-E436-4077-A376-7FC9A103F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D0D0-ADE1-4FD0-B858-9B0F86FA8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6416-1974-4AA4-A40D-CD39F24E7AF9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5013-7418-4332-8A71-4592AB2CC1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6" descr="cu596_內文.jpg"/>
          <p:cNvPicPr>
            <a:picLocks noChangeAspect="1"/>
          </p:cNvPicPr>
          <p:nvPr/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1044575"/>
            <a:ext cx="8229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712913"/>
            <a:ext cx="822960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B10152-68A1-4EC9-B99B-669F826E4F9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1C178-526A-490B-B4D1-ABA4E9B09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44" r:id="rId10"/>
    <p:sldLayoutId id="2147484734" r:id="rId11"/>
    <p:sldLayoutId id="2147484735" r:id="rId12"/>
    <p:sldLayoutId id="2147484736" r:id="rId13"/>
    <p:sldLayoutId id="2147484737" r:id="rId14"/>
    <p:sldLayoutId id="2147484738" r:id="rId15"/>
    <p:sldLayoutId id="2147484739" r:id="rId16"/>
    <p:sldLayoutId id="2147484740" r:id="rId17"/>
    <p:sldLayoutId id="2147484741" r:id="rId18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defRPr lang="zh-TW" altLang="en-US" sz="2600" kern="1200" dirty="0">
          <a:solidFill>
            <a:srgbClr val="254061"/>
          </a:solidFill>
          <a:latin typeface="標楷體" pitchFamily="65" charset="-120"/>
          <a:ea typeface="標楷體" pitchFamily="65" charset="-120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u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1pPr>
      <a:lvl2pPr marL="812800" indent="-230188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Ø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2pPr>
      <a:lvl3pPr marL="11430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•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3pPr>
      <a:lvl4pPr marL="16002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–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4pPr>
      <a:lvl5pPr marL="20574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»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slide" Target="slide29.xml"/><Relationship Id="rId3" Type="http://schemas.openxmlformats.org/officeDocument/2006/relationships/slide" Target="slide3.xml"/><Relationship Id="rId7" Type="http://schemas.openxmlformats.org/officeDocument/2006/relationships/slide" Target="slide15.xml"/><Relationship Id="rId12" Type="http://schemas.openxmlformats.org/officeDocument/2006/relationships/slide" Target="slide28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25.xml"/><Relationship Id="rId5" Type="http://schemas.openxmlformats.org/officeDocument/2006/relationships/slide" Target="slide10.xml"/><Relationship Id="rId10" Type="http://schemas.openxmlformats.org/officeDocument/2006/relationships/slide" Target="slide23.xml"/><Relationship Id="rId4" Type="http://schemas.openxmlformats.org/officeDocument/2006/relationships/slide" Target="slide4.xml"/><Relationship Id="rId9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3-3 switch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7171" name="文字方塊 20"/>
          <p:cNvSpPr txBox="1">
            <a:spLocks noChangeArrowheads="1"/>
          </p:cNvSpPr>
          <p:nvPr/>
        </p:nvSpPr>
        <p:spPr bwMode="auto">
          <a:xfrm>
            <a:off x="755576" y="1844824"/>
            <a:ext cx="2304256" cy="4392488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switch(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expression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case 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value1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  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statements1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  break;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case 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value2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  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statements2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  break;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…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default: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  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statementsN+1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;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華康黑體 Std W3" charset="-12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9" name="圖片 8"/>
          <p:cNvPicPr/>
          <p:nvPr/>
        </p:nvPicPr>
        <p:blipFill>
          <a:blip r:embed="rId2" cstate="email"/>
          <a:stretch>
            <a:fillRect/>
          </a:stretch>
        </p:blipFill>
        <p:spPr>
          <a:xfrm>
            <a:off x="3275856" y="1844824"/>
            <a:ext cx="3960440" cy="4392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&lt;&lt; switch 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&gt;&gt;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55576" y="1556792"/>
            <a:ext cx="213027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04" y="4869160"/>
            <a:ext cx="2555979" cy="1565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3-4 for (</a:t>
            </a:r>
            <a:r>
              <a:rPr lang="zh-TW" altLang="en-US" dirty="0" smtClean="0"/>
              <a:t>計數迴圈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220" name="文字方塊 2819"/>
          <p:cNvSpPr txBox="1">
            <a:spLocks noChangeArrowheads="1"/>
          </p:cNvSpPr>
          <p:nvPr/>
        </p:nvSpPr>
        <p:spPr bwMode="auto">
          <a:xfrm>
            <a:off x="467544" y="1844824"/>
            <a:ext cx="3923283" cy="2193205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for (</a:t>
            </a:r>
            <a:r>
              <a:rPr kumimoji="1" lang="en-US" altLang="zh-TW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initializers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; 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expression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; </a:t>
            </a:r>
            <a:r>
              <a:rPr kumimoji="1" lang="en-US" altLang="zh-TW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iterators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statements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;</a:t>
            </a:r>
            <a:endParaRPr kumimoji="1" lang="en-US" altLang="zh-TW" sz="20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[break;]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statements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;</a:t>
            </a:r>
            <a:endParaRPr kumimoji="1" lang="en-US" altLang="zh-TW" sz="20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華康黑體 Std W3" charset="-12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12" name="圖片 11"/>
          <p:cNvPicPr/>
          <p:nvPr/>
        </p:nvPicPr>
        <p:blipFill>
          <a:blip r:embed="rId2" cstate="email"/>
          <a:stretch>
            <a:fillRect/>
          </a:stretch>
        </p:blipFill>
        <p:spPr>
          <a:xfrm>
            <a:off x="4499992" y="1844824"/>
            <a:ext cx="4176464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&lt;&lt; for 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&gt;&gt;</a:t>
            </a:r>
            <a:endParaRPr lang="zh-TW" altLang="en-US" dirty="0"/>
          </a:p>
        </p:txBody>
      </p:sp>
      <p:sp>
        <p:nvSpPr>
          <p:cNvPr id="10242" name="Text Box 242"/>
          <p:cNvSpPr txBox="1">
            <a:spLocks noChangeArrowheads="1"/>
          </p:cNvSpPr>
          <p:nvPr/>
        </p:nvSpPr>
        <p:spPr bwMode="auto">
          <a:xfrm>
            <a:off x="827584" y="1628800"/>
            <a:ext cx="4968552" cy="1368152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&lt;?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php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for ($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i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= 1; $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i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&lt;= 10; $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i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++)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  echo $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i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.'&lt;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br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&gt;';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?&gt;</a:t>
            </a:r>
            <a:endParaRPr kumimoji="1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3284984"/>
            <a:ext cx="3096344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&lt;&lt;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break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敍述的妙用</a:t>
            </a:r>
            <a:r>
              <a:rPr lang="en-US" altLang="zh-TW" dirty="0" smtClean="0"/>
              <a:t>&gt;&gt;</a:t>
            </a:r>
            <a:endParaRPr lang="zh-TW" altLang="en-US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99592" y="1556792"/>
            <a:ext cx="306992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3-5 </a:t>
            </a:r>
            <a:r>
              <a:rPr lang="zh-TW" altLang="en-US" dirty="0" smtClean="0"/>
              <a:t>條件式迴圈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TW" dirty="0" smtClean="0"/>
              <a:t>3-5-1 while</a:t>
            </a:r>
            <a:endParaRPr lang="zh-TW" altLang="en-US" dirty="0"/>
          </a:p>
        </p:txBody>
      </p:sp>
      <p:sp>
        <p:nvSpPr>
          <p:cNvPr id="66562" name="文字方塊 2824"/>
          <p:cNvSpPr txBox="1">
            <a:spLocks noChangeArrowheads="1"/>
          </p:cNvSpPr>
          <p:nvPr/>
        </p:nvSpPr>
        <p:spPr bwMode="auto">
          <a:xfrm>
            <a:off x="755576" y="2420888"/>
            <a:ext cx="2126258" cy="2113136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while(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condition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statements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;</a:t>
            </a:r>
            <a:endParaRPr kumimoji="1" lang="en-US" altLang="zh-TW" sz="20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[break;]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statements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;</a:t>
            </a:r>
            <a:endParaRPr kumimoji="1" lang="en-US" altLang="zh-TW" sz="20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華康黑體 Std W3" charset="-12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11" name="圖片 10" descr="J:\Jean\碁峰PHP6\PHP插圖\flow6.tif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800" y="2420888"/>
            <a:ext cx="4030488" cy="295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&lt;&lt;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while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範例</a:t>
            </a:r>
            <a:r>
              <a:rPr lang="en-US" altLang="zh-TW" dirty="0" smtClean="0"/>
              <a:t>&gt;&gt;</a:t>
            </a:r>
            <a:endParaRPr lang="zh-TW" alt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43608" y="1628800"/>
            <a:ext cx="254207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139952" y="1628800"/>
            <a:ext cx="3240360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3-5-2 do...while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8610" name="文字方塊 2830"/>
          <p:cNvSpPr txBox="1">
            <a:spLocks noChangeArrowheads="1"/>
          </p:cNvSpPr>
          <p:nvPr/>
        </p:nvSpPr>
        <p:spPr bwMode="auto">
          <a:xfrm>
            <a:off x="611560" y="1844824"/>
            <a:ext cx="2376264" cy="2088232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do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statements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;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[break;]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statements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;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華康黑體 Std W3" charset="-120"/>
              </a:rPr>
              <a:t>}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while(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condition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2" cstate="email"/>
          <a:stretch>
            <a:fillRect/>
          </a:stretch>
        </p:blipFill>
        <p:spPr>
          <a:xfrm>
            <a:off x="3131840" y="1844824"/>
            <a:ext cx="4464496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&lt;&lt; do...while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範例</a:t>
            </a:r>
            <a:r>
              <a:rPr lang="en-US" altLang="zh-TW" dirty="0" smtClean="0"/>
              <a:t>&gt;&gt;</a:t>
            </a:r>
            <a:endParaRPr lang="zh-TW" alt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27584" y="1556792"/>
            <a:ext cx="241840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707904" y="1628800"/>
            <a:ext cx="2880320" cy="266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3-6 </a:t>
            </a:r>
            <a:r>
              <a:rPr lang="en-US" altLang="zh-TW" dirty="0" err="1" smtClean="0"/>
              <a:t>foreach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70658" name="文字方塊 28"/>
          <p:cNvSpPr txBox="1">
            <a:spLocks noChangeArrowheads="1"/>
          </p:cNvSpPr>
          <p:nvPr/>
        </p:nvSpPr>
        <p:spPr bwMode="auto">
          <a:xfrm>
            <a:off x="683568" y="1772816"/>
            <a:ext cx="5976664" cy="2088232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foreach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(</a:t>
            </a:r>
            <a:r>
              <a:rPr kumimoji="1" lang="en-US" altLang="zh-TW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array_name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as $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value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statements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;</a:t>
            </a:r>
            <a:endParaRPr kumimoji="1" lang="en-US" altLang="zh-TW" sz="20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[break;]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statements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;</a:t>
            </a:r>
            <a:endParaRPr kumimoji="1" lang="en-US" altLang="zh-TW" sz="20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華康黑體 Std W3" charset="-12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0659" name="文字方塊 26"/>
          <p:cNvSpPr txBox="1">
            <a:spLocks noChangeArrowheads="1"/>
          </p:cNvSpPr>
          <p:nvPr/>
        </p:nvSpPr>
        <p:spPr bwMode="auto">
          <a:xfrm>
            <a:off x="683568" y="4149080"/>
            <a:ext cx="5976664" cy="2016224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foreach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(</a:t>
            </a:r>
            <a:r>
              <a:rPr kumimoji="1" lang="en-US" altLang="zh-TW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array_name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as $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key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=&gt; $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value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statements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;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[break;]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statements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;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華康黑體 Std W3" charset="-12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704856" cy="1584176"/>
          </a:xfrm>
        </p:spPr>
        <p:txBody>
          <a:bodyPr/>
          <a:lstStyle/>
          <a:p>
            <a:r>
              <a:rPr lang="en-US" altLang="zh-TW" dirty="0" smtClean="0"/>
              <a:t>    </a:t>
            </a:r>
            <a:r>
              <a:rPr lang="en-US" altLang="zh-TW" sz="1000" dirty="0" smtClean="0"/>
              <a:t> </a:t>
            </a:r>
            <a:r>
              <a:rPr lang="en-US" altLang="zh-TW" dirty="0" smtClean="0"/>
              <a:t>03</a:t>
            </a:r>
            <a:br>
              <a:rPr lang="en-US" altLang="zh-TW" dirty="0" smtClean="0"/>
            </a:br>
            <a:r>
              <a:rPr lang="zh-TW" altLang="en-US" dirty="0" smtClean="0"/>
              <a:t>流程控制與陣列</a:t>
            </a:r>
            <a:endParaRPr lang="zh-TW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3"/>
          </p:nvPr>
        </p:nvSpPr>
        <p:spPr>
          <a:xfrm>
            <a:off x="1259632" y="2564904"/>
            <a:ext cx="3600400" cy="3600400"/>
          </a:xfrm>
        </p:spPr>
        <p:txBody>
          <a:bodyPr/>
          <a:lstStyle/>
          <a:p>
            <a:r>
              <a:rPr lang="en-US" altLang="zh-TW" i="1" dirty="0" smtClean="0">
                <a:hlinkClick r:id="rId3" action="ppaction://hlinksldjump"/>
              </a:rPr>
              <a:t>3-1</a:t>
            </a:r>
            <a:r>
              <a:rPr lang="en-US" altLang="zh-TW" dirty="0" smtClean="0">
                <a:hlinkClick r:id="rId3" action="ppaction://hlinksldjump"/>
              </a:rPr>
              <a:t>	</a:t>
            </a:r>
            <a:r>
              <a:rPr lang="zh-TW" altLang="zh-TW" dirty="0" smtClean="0">
                <a:hlinkClick r:id="rId3" action="ppaction://hlinksldjump"/>
              </a:rPr>
              <a:t>認識流程控制</a:t>
            </a:r>
            <a:endParaRPr lang="zh-TW" altLang="zh-TW" dirty="0" smtClean="0"/>
          </a:p>
          <a:p>
            <a:r>
              <a:rPr lang="en-US" altLang="zh-TW" i="1" dirty="0" smtClean="0">
                <a:hlinkClick r:id="rId4" action="ppaction://hlinksldjump"/>
              </a:rPr>
              <a:t>3-2</a:t>
            </a:r>
            <a:r>
              <a:rPr lang="en-US" altLang="zh-TW" dirty="0" smtClean="0">
                <a:hlinkClick r:id="rId4" action="ppaction://hlinksldjump"/>
              </a:rPr>
              <a:t>	if</a:t>
            </a:r>
            <a:endParaRPr lang="zh-TW" altLang="zh-TW" dirty="0" smtClean="0"/>
          </a:p>
          <a:p>
            <a:r>
              <a:rPr lang="en-US" altLang="zh-TW" i="1" dirty="0" smtClean="0">
                <a:hlinkClick r:id="rId5" action="ppaction://hlinksldjump"/>
              </a:rPr>
              <a:t>3-3</a:t>
            </a:r>
            <a:r>
              <a:rPr lang="en-US" altLang="zh-TW" dirty="0" smtClean="0">
                <a:hlinkClick r:id="rId5" action="ppaction://hlinksldjump"/>
              </a:rPr>
              <a:t>	switch</a:t>
            </a:r>
            <a:endParaRPr lang="zh-TW" altLang="zh-TW" dirty="0" smtClean="0"/>
          </a:p>
          <a:p>
            <a:r>
              <a:rPr lang="en-US" altLang="zh-TW" i="1" dirty="0" smtClean="0">
                <a:hlinkClick r:id="rId6" action="ppaction://hlinksldjump"/>
              </a:rPr>
              <a:t>3-4</a:t>
            </a:r>
            <a:r>
              <a:rPr lang="en-US" altLang="zh-TW" dirty="0" smtClean="0">
                <a:hlinkClick r:id="rId6" action="ppaction://hlinksldjump"/>
              </a:rPr>
              <a:t>	for</a:t>
            </a:r>
            <a:endParaRPr lang="zh-TW" altLang="zh-TW" dirty="0" smtClean="0"/>
          </a:p>
          <a:p>
            <a:r>
              <a:rPr lang="en-US" altLang="zh-TW" i="1" dirty="0" smtClean="0">
                <a:hlinkClick r:id="rId7" action="ppaction://hlinksldjump"/>
              </a:rPr>
              <a:t>3-5</a:t>
            </a:r>
            <a:r>
              <a:rPr lang="en-US" altLang="zh-TW" dirty="0" smtClean="0">
                <a:hlinkClick r:id="rId7" action="ppaction://hlinksldjump"/>
              </a:rPr>
              <a:t>	</a:t>
            </a:r>
            <a:r>
              <a:rPr lang="zh-TW" altLang="zh-TW" dirty="0" smtClean="0">
                <a:hlinkClick r:id="rId7" action="ppaction://hlinksldjump"/>
              </a:rPr>
              <a:t>條件式迴圈</a:t>
            </a:r>
            <a:endParaRPr lang="zh-TW" altLang="zh-TW" dirty="0" smtClean="0"/>
          </a:p>
          <a:p>
            <a:r>
              <a:rPr lang="en-US" altLang="zh-TW" i="1" dirty="0" smtClean="0">
                <a:hlinkClick r:id="rId8" action="ppaction://hlinksldjump"/>
              </a:rPr>
              <a:t>3-6</a:t>
            </a:r>
            <a:r>
              <a:rPr lang="en-US" altLang="zh-TW" dirty="0" smtClean="0">
                <a:hlinkClick r:id="rId8" action="ppaction://hlinksldjump"/>
              </a:rPr>
              <a:t>	</a:t>
            </a:r>
            <a:r>
              <a:rPr lang="en-US" altLang="zh-TW" dirty="0" err="1" smtClean="0">
                <a:hlinkClick r:id="rId8" action="ppaction://hlinksldjump"/>
              </a:rPr>
              <a:t>foreach</a:t>
            </a:r>
            <a:endParaRPr lang="zh-TW" altLang="zh-TW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572000" y="2564904"/>
            <a:ext cx="352839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lang="zh-TW" altLang="en-US" sz="24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marL="813600" indent="-2304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marL="1143000" indent="-2286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marL="1600200" indent="-2286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Arial" charset="0"/>
              <a:buChar char="–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marL="2057400" indent="-2286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Arial" charset="0"/>
              <a:buChar char="»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TW" i="1" dirty="0" smtClean="0">
                <a:hlinkClick r:id="rId9" action="ppaction://hlinksldjump"/>
              </a:rPr>
              <a:t>3-7</a:t>
            </a:r>
            <a:r>
              <a:rPr kumimoji="0" lang="zh-TW" altLang="en-US" dirty="0" smtClean="0">
                <a:hlinkClick r:id="rId9" action="ppaction://hlinksldjump"/>
              </a:rPr>
              <a:t>	認識陣列</a:t>
            </a:r>
            <a:endParaRPr kumimoji="0" lang="zh-TW" altLang="en-US" dirty="0" smtClean="0"/>
          </a:p>
          <a:p>
            <a:r>
              <a:rPr kumimoji="0" lang="en-US" altLang="zh-TW" i="1" dirty="0" smtClean="0">
                <a:hlinkClick r:id="rId10" action="ppaction://hlinksldjump"/>
              </a:rPr>
              <a:t>3-8</a:t>
            </a:r>
            <a:r>
              <a:rPr kumimoji="0" lang="zh-TW" altLang="en-US" dirty="0" smtClean="0">
                <a:hlinkClick r:id="rId10" action="ppaction://hlinksldjump"/>
              </a:rPr>
              <a:t>	一維陣列</a:t>
            </a:r>
            <a:endParaRPr kumimoji="0" lang="zh-TW" altLang="en-US" dirty="0" smtClean="0"/>
          </a:p>
          <a:p>
            <a:r>
              <a:rPr kumimoji="0" lang="en-US" altLang="zh-TW" i="1" dirty="0" smtClean="0">
                <a:hlinkClick r:id="rId11" action="ppaction://hlinksldjump"/>
              </a:rPr>
              <a:t>3-9</a:t>
            </a:r>
            <a:r>
              <a:rPr kumimoji="0" lang="zh-TW" altLang="en-US" dirty="0" smtClean="0">
                <a:hlinkClick r:id="rId11" action="ppaction://hlinksldjump"/>
              </a:rPr>
              <a:t>	多維陣列</a:t>
            </a:r>
            <a:endParaRPr kumimoji="0" lang="zh-TW" altLang="en-US" dirty="0" smtClean="0"/>
          </a:p>
          <a:p>
            <a:r>
              <a:rPr kumimoji="0" lang="en-US" altLang="zh-TW" i="1" dirty="0" smtClean="0">
                <a:hlinkClick r:id="rId12" action="ppaction://hlinksldjump"/>
              </a:rPr>
              <a:t>3-10</a:t>
            </a:r>
            <a:r>
              <a:rPr kumimoji="0" lang="zh-TW" altLang="en-US" dirty="0" smtClean="0">
                <a:hlinkClick r:id="rId12" action="ppaction://hlinksldjump"/>
              </a:rPr>
              <a:t>	陣列運算子</a:t>
            </a:r>
            <a:endParaRPr kumimoji="0" lang="zh-TW" altLang="en-US" dirty="0" smtClean="0"/>
          </a:p>
          <a:p>
            <a:r>
              <a:rPr kumimoji="0" lang="en-US" altLang="zh-TW" i="1" dirty="0" smtClean="0">
                <a:hlinkClick r:id="rId13" action="ppaction://hlinksldjump"/>
              </a:rPr>
              <a:t>3-11</a:t>
            </a:r>
            <a:r>
              <a:rPr kumimoji="0" lang="zh-TW" altLang="en-US" dirty="0" smtClean="0">
                <a:hlinkClick r:id="rId13" action="ppaction://hlinksldjump"/>
              </a:rPr>
              <a:t>	陣列相關函式</a:t>
            </a:r>
            <a:endParaRPr kumimoji="0"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&lt;&lt; </a:t>
            </a:r>
            <a:r>
              <a:rPr lang="en-US" altLang="zh-TW" dirty="0" err="1" smtClean="0"/>
              <a:t>foreach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array_name</a:t>
            </a:r>
            <a:r>
              <a:rPr lang="en-US" altLang="zh-TW" dirty="0" smtClean="0"/>
              <a:t> as $value)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&gt;&gt;</a:t>
            </a:r>
            <a:endParaRPr lang="zh-TW" altLang="en-US" dirty="0" smtClean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99592" y="1556792"/>
            <a:ext cx="376475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圖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42316"/>
            <a:ext cx="2520280" cy="16426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&lt;&lt; </a:t>
            </a:r>
            <a:r>
              <a:rPr lang="en-US" altLang="zh-TW" dirty="0" err="1" smtClean="0"/>
              <a:t>foreach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array_name</a:t>
            </a:r>
            <a:r>
              <a:rPr lang="en-US" altLang="zh-TW" dirty="0" smtClean="0"/>
              <a:t> as $key =&gt; $value)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&gt;&gt;</a:t>
            </a:r>
            <a:endParaRPr lang="zh-TW" altLang="en-US" dirty="0" smtClean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27584" y="1484784"/>
            <a:ext cx="70008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284984"/>
            <a:ext cx="3096344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1044575"/>
            <a:ext cx="8229600" cy="7381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3-7 </a:t>
            </a:r>
            <a:r>
              <a:rPr lang="zh-TW" altLang="en-US" dirty="0" smtClean="0"/>
              <a:t>認識陣列</a:t>
            </a:r>
            <a:endParaRPr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陣列和變數一樣是用來存放資料，不同的是陣列雖然只有一個名稱，卻可以用來存放多個資料。陣列所存放的每個資料叫做「元素」</a:t>
            </a:r>
            <a:r>
              <a:rPr lang="en-US" altLang="zh-TW" dirty="0" smtClean="0"/>
              <a:t>(element)</a:t>
            </a:r>
            <a:r>
              <a:rPr lang="zh-TW" altLang="en-US" dirty="0" smtClean="0"/>
              <a:t>，每個元素有各自的「值」</a:t>
            </a:r>
            <a:r>
              <a:rPr lang="en-US" altLang="zh-TW" dirty="0" smtClean="0"/>
              <a:t>(value)</a:t>
            </a:r>
            <a:r>
              <a:rPr lang="zh-TW" altLang="en-US" dirty="0" smtClean="0"/>
              <a:t>，至於陣列是如何區分它所存放的元素呢？答案是透過「鍵」</a:t>
            </a:r>
            <a:r>
              <a:rPr lang="en-US" altLang="zh-TW" dirty="0" smtClean="0"/>
              <a:t>(key)</a:t>
            </a:r>
            <a:r>
              <a:rPr lang="zh-TW" altLang="en-US" dirty="0" smtClean="0"/>
              <a:t>，在預設的情況下，陣列內第一個元素的鍵為 </a:t>
            </a:r>
            <a:r>
              <a:rPr lang="en-US" altLang="zh-TW" dirty="0" smtClean="0"/>
              <a:t>0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 </a:t>
            </a:r>
            <a:r>
              <a:rPr lang="en-US" altLang="zh-TW" dirty="0" smtClean="0"/>
              <a:t>PHP </a:t>
            </a:r>
            <a:r>
              <a:rPr lang="zh-TW" altLang="en-US" dirty="0" smtClean="0"/>
              <a:t>規定陣列的「鍵」</a:t>
            </a:r>
            <a:r>
              <a:rPr lang="en-US" altLang="zh-TW" dirty="0" smtClean="0"/>
              <a:t>(key)  </a:t>
            </a:r>
            <a:r>
              <a:rPr lang="zh-TW" altLang="en-US" dirty="0" smtClean="0"/>
              <a:t>必須為整數或字串，例如：</a:t>
            </a:r>
            <a:endParaRPr lang="en-US" altLang="zh-TW" dirty="0" smtClean="0"/>
          </a:p>
          <a:p>
            <a:pPr lvl="1">
              <a:buNone/>
            </a:pPr>
            <a:endParaRPr lang="zh-TW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99592" y="3933056"/>
            <a:ext cx="7632848" cy="400110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325"/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$</a:t>
            </a:r>
            <a:r>
              <a:rPr lang="en-US" altLang="zh-TW" sz="2000" dirty="0" err="1" smtClean="0">
                <a:latin typeface="Arial" pitchFamily="34" charset="0"/>
                <a:ea typeface="標楷體" pitchFamily="65" charset="-120"/>
              </a:rPr>
              <a:t>arr</a:t>
            </a: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[0] = ‘</a:t>
            </a:r>
            <a:r>
              <a:rPr lang="zh-TW" altLang="en-US" sz="2000" dirty="0" smtClean="0">
                <a:latin typeface="Arial" pitchFamily="34" charset="0"/>
                <a:ea typeface="標楷體" pitchFamily="65" charset="-120"/>
              </a:rPr>
              <a:t>蘭花</a:t>
            </a: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';</a:t>
            </a:r>
            <a:endParaRPr lang="zh-TW" altLang="zh-TW" sz="2000" dirty="0" smtClean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4469050"/>
            <a:ext cx="7632848" cy="400110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$</a:t>
            </a:r>
            <a:r>
              <a:rPr lang="en-US" altLang="zh-TW" sz="2000" dirty="0" err="1" smtClean="0">
                <a:latin typeface="Arial" pitchFamily="34" charset="0"/>
                <a:ea typeface="標楷體" pitchFamily="65" charset="-120"/>
              </a:rPr>
              <a:t>arr</a:t>
            </a: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[‘</a:t>
            </a:r>
            <a:r>
              <a:rPr lang="zh-TW" altLang="en-US" sz="2000" dirty="0" smtClean="0">
                <a:latin typeface="Arial" pitchFamily="34" charset="0"/>
                <a:ea typeface="標楷體" pitchFamily="65" charset="-120"/>
              </a:rPr>
              <a:t>花名</a:t>
            </a: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’] = ‘</a:t>
            </a:r>
            <a:r>
              <a:rPr lang="zh-TW" altLang="en-US" sz="2000" dirty="0" smtClean="0">
                <a:latin typeface="Arial" pitchFamily="34" charset="0"/>
                <a:ea typeface="標楷體" pitchFamily="65" charset="-120"/>
              </a:rPr>
              <a:t>蘭花</a:t>
            </a: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';</a:t>
            </a:r>
            <a:endParaRPr lang="zh-TW" altLang="zh-TW" sz="2000" dirty="0" smtClean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9592" y="5045114"/>
            <a:ext cx="7632848" cy="400110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$</a:t>
            </a:r>
            <a:r>
              <a:rPr lang="en-US" altLang="zh-TW" sz="2000" dirty="0" err="1" smtClean="0">
                <a:latin typeface="Arial" pitchFamily="34" charset="0"/>
                <a:ea typeface="標楷體" pitchFamily="65" charset="-120"/>
              </a:rPr>
              <a:t>arr</a:t>
            </a: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[1][2] = ‘</a:t>
            </a:r>
            <a:r>
              <a:rPr lang="zh-TW" altLang="en-US" sz="2000" dirty="0" smtClean="0">
                <a:latin typeface="Arial" pitchFamily="34" charset="0"/>
                <a:ea typeface="標楷體" pitchFamily="65" charset="-120"/>
              </a:rPr>
              <a:t>玫瑰</a:t>
            </a: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';</a:t>
            </a:r>
            <a:endParaRPr lang="zh-TW" altLang="zh-TW" sz="2000" dirty="0" smtClean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592" y="5621178"/>
            <a:ext cx="7632848" cy="400110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$</a:t>
            </a:r>
            <a:r>
              <a:rPr lang="en-US" altLang="zh-TW" sz="2000" dirty="0" err="1" smtClean="0">
                <a:latin typeface="Arial" pitchFamily="34" charset="0"/>
                <a:ea typeface="標楷體" pitchFamily="65" charset="-120"/>
              </a:rPr>
              <a:t>arr</a:t>
            </a: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[‘flower’][‘red’] = ‘</a:t>
            </a:r>
            <a:r>
              <a:rPr lang="zh-TW" altLang="en-US" sz="2000" dirty="0">
                <a:latin typeface="Arial" pitchFamily="34" charset="0"/>
                <a:ea typeface="標楷體" pitchFamily="65" charset="-120"/>
              </a:rPr>
              <a:t>玫瑰</a:t>
            </a: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';</a:t>
            </a:r>
            <a:endParaRPr lang="zh-TW" altLang="zh-TW" sz="2000" dirty="0" smtClean="0">
              <a:latin typeface="Arial" pitchFamily="34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92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3-8 </a:t>
            </a:r>
            <a:r>
              <a:rPr lang="zh-TW" altLang="zh-TW" dirty="0" smtClean="0"/>
              <a:t>一維陣列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zh-TW" dirty="0" smtClean="0"/>
              <a:t>直接指派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zh-TW" dirty="0" smtClean="0"/>
              <a:t>使用</a:t>
            </a:r>
            <a:r>
              <a:rPr lang="en-US" altLang="zh-TW" dirty="0" smtClean="0"/>
              <a:t>array() </a:t>
            </a:r>
            <a:r>
              <a:rPr lang="zh-TW" altLang="zh-TW" dirty="0" smtClean="0"/>
              <a:t>函式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TW" dirty="0" smtClean="0"/>
              <a:t>3-8-1</a:t>
            </a:r>
            <a:r>
              <a:rPr lang="en-US" altLang="zh-TW" dirty="0"/>
              <a:t>	</a:t>
            </a:r>
            <a:r>
              <a:rPr lang="zh-TW" altLang="zh-TW" dirty="0"/>
              <a:t>建立一維</a:t>
            </a:r>
            <a:r>
              <a:rPr lang="zh-TW" altLang="zh-TW" dirty="0" smtClean="0"/>
              <a:t>陣列</a:t>
            </a:r>
            <a:endParaRPr lang="zh-TW" altLang="zh-TW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592" y="2780928"/>
            <a:ext cx="4896544" cy="400110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$</a:t>
            </a:r>
            <a:r>
              <a:rPr lang="en-US" altLang="zh-TW" sz="2000" dirty="0" err="1" smtClean="0">
                <a:latin typeface="Arial" pitchFamily="34" charset="0"/>
                <a:ea typeface="標楷體" pitchFamily="65" charset="-120"/>
              </a:rPr>
              <a:t>my_array</a:t>
            </a: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[0] = 100;</a:t>
            </a:r>
            <a:endParaRPr lang="zh-TW" altLang="zh-TW" sz="2000" dirty="0" smtClean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99592" y="3861048"/>
            <a:ext cx="4896544" cy="400110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000" dirty="0" smtClean="0"/>
              <a:t>$</a:t>
            </a:r>
            <a:r>
              <a:rPr lang="en-US" altLang="zh-TW" sz="2000" dirty="0" err="1" smtClean="0"/>
              <a:t>my_array</a:t>
            </a:r>
            <a:r>
              <a:rPr lang="en-US" altLang="zh-TW" sz="2000" dirty="0" smtClean="0"/>
              <a:t> = array();</a:t>
            </a:r>
            <a:endParaRPr lang="zh-TW" altLang="zh-TW" sz="2000" dirty="0" smtClean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99592" y="4365104"/>
            <a:ext cx="4896544" cy="400110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$</a:t>
            </a:r>
            <a:r>
              <a:rPr lang="en-US" altLang="zh-TW" sz="2000" dirty="0" err="1" smtClean="0">
                <a:latin typeface="Arial" pitchFamily="34" charset="0"/>
                <a:ea typeface="標楷體" pitchFamily="65" charset="-120"/>
              </a:rPr>
              <a:t>my_array</a:t>
            </a: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 = array('</a:t>
            </a:r>
            <a:r>
              <a:rPr lang="zh-TW" altLang="zh-TW" sz="2000" dirty="0" smtClean="0">
                <a:latin typeface="Arial" pitchFamily="34" charset="0"/>
                <a:ea typeface="標楷體" pitchFamily="65" charset="-120"/>
              </a:rPr>
              <a:t>台北</a:t>
            </a: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', '</a:t>
            </a:r>
            <a:r>
              <a:rPr lang="zh-TW" altLang="zh-TW" sz="2000" dirty="0" smtClean="0">
                <a:latin typeface="Arial" pitchFamily="34" charset="0"/>
                <a:ea typeface="標楷體" pitchFamily="65" charset="-120"/>
              </a:rPr>
              <a:t>紐約</a:t>
            </a: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', '</a:t>
            </a:r>
            <a:r>
              <a:rPr lang="zh-TW" altLang="zh-TW" sz="2000" dirty="0" smtClean="0">
                <a:latin typeface="Arial" pitchFamily="34" charset="0"/>
                <a:ea typeface="標楷體" pitchFamily="65" charset="-120"/>
              </a:rPr>
              <a:t>東京</a:t>
            </a: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');</a:t>
            </a:r>
            <a:endParaRPr lang="zh-TW" altLang="zh-TW" sz="2000" dirty="0" smtClean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99592" y="4876854"/>
            <a:ext cx="7920880" cy="384721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900" dirty="0" smtClean="0">
                <a:latin typeface="Arial" pitchFamily="34" charset="0"/>
                <a:ea typeface="標楷體" pitchFamily="65" charset="-120"/>
              </a:rPr>
              <a:t>$</a:t>
            </a:r>
            <a:r>
              <a:rPr lang="en-US" altLang="zh-TW" sz="1900" dirty="0" err="1" smtClean="0">
                <a:latin typeface="Arial" pitchFamily="34" charset="0"/>
                <a:ea typeface="標楷體" pitchFamily="65" charset="-120"/>
              </a:rPr>
              <a:t>my_array</a:t>
            </a:r>
            <a:r>
              <a:rPr lang="en-US" altLang="zh-TW" sz="1900" dirty="0" smtClean="0">
                <a:latin typeface="Arial" pitchFamily="34" charset="0"/>
                <a:ea typeface="標楷體" pitchFamily="65" charset="-120"/>
              </a:rPr>
              <a:t> = array('Taiwan' =&gt; '</a:t>
            </a:r>
            <a:r>
              <a:rPr lang="zh-TW" altLang="zh-TW" sz="1900" dirty="0" smtClean="0">
                <a:latin typeface="Arial" pitchFamily="34" charset="0"/>
                <a:ea typeface="標楷體" pitchFamily="65" charset="-120"/>
              </a:rPr>
              <a:t>台北</a:t>
            </a:r>
            <a:r>
              <a:rPr lang="en-US" altLang="zh-TW" sz="1900" dirty="0" smtClean="0">
                <a:latin typeface="Arial" pitchFamily="34" charset="0"/>
                <a:ea typeface="標楷體" pitchFamily="65" charset="-120"/>
              </a:rPr>
              <a:t>', 'USA' =&gt; '</a:t>
            </a:r>
            <a:r>
              <a:rPr lang="zh-TW" altLang="zh-TW" sz="1900" dirty="0" smtClean="0">
                <a:latin typeface="Arial" pitchFamily="34" charset="0"/>
                <a:ea typeface="標楷體" pitchFamily="65" charset="-120"/>
              </a:rPr>
              <a:t>紐約</a:t>
            </a:r>
            <a:r>
              <a:rPr lang="en-US" altLang="zh-TW" sz="1900" dirty="0" smtClean="0">
                <a:latin typeface="Arial" pitchFamily="34" charset="0"/>
                <a:ea typeface="標楷體" pitchFamily="65" charset="-120"/>
              </a:rPr>
              <a:t>', 'Japan' =&gt; '</a:t>
            </a:r>
            <a:r>
              <a:rPr lang="zh-TW" altLang="zh-TW" sz="1900" dirty="0" smtClean="0">
                <a:latin typeface="Arial" pitchFamily="34" charset="0"/>
                <a:ea typeface="標楷體" pitchFamily="65" charset="-120"/>
              </a:rPr>
              <a:t>東京</a:t>
            </a:r>
            <a:r>
              <a:rPr lang="en-US" altLang="zh-TW" sz="1900" dirty="0" smtClean="0">
                <a:latin typeface="Arial" pitchFamily="34" charset="0"/>
                <a:ea typeface="標楷體" pitchFamily="65" charset="-120"/>
              </a:rPr>
              <a:t>');</a:t>
            </a:r>
            <a:endParaRPr lang="zh-TW" altLang="zh-TW" sz="1900" dirty="0" smtClean="0">
              <a:latin typeface="Arial" pitchFamily="34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492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3-8-2	</a:t>
            </a:r>
            <a:r>
              <a:rPr lang="zh-TW" altLang="zh-TW" dirty="0" smtClean="0"/>
              <a:t>存取一維陣列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存取一維陣列最簡單的方式就是透過鍵指定所要存取的元素，以下面的一維陣列為例，若要存取第一、二、三個元素，可以分別寫成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my_array</a:t>
            </a:r>
            <a:r>
              <a:rPr lang="en-US" altLang="zh-TW" dirty="0" smtClean="0"/>
              <a:t>['Taiwan']</a:t>
            </a:r>
            <a:r>
              <a:rPr lang="zh-TW" altLang="zh-TW" dirty="0" smtClean="0"/>
              <a:t>、</a:t>
            </a:r>
            <a:r>
              <a:rPr lang="en-US" altLang="zh-TW" dirty="0" smtClean="0"/>
              <a:t>$</a:t>
            </a:r>
            <a:r>
              <a:rPr lang="en-US" altLang="zh-TW" dirty="0" err="1" smtClean="0"/>
              <a:t>my_array</a:t>
            </a:r>
            <a:r>
              <a:rPr lang="en-US" altLang="zh-TW" dirty="0" smtClean="0"/>
              <a:t>['USA']</a:t>
            </a:r>
            <a:r>
              <a:rPr lang="zh-TW" altLang="zh-TW" dirty="0" smtClean="0"/>
              <a:t>、</a:t>
            </a:r>
            <a:r>
              <a:rPr lang="en-US" altLang="zh-TW" dirty="0" smtClean="0"/>
              <a:t>$</a:t>
            </a:r>
            <a:r>
              <a:rPr lang="en-US" altLang="zh-TW" dirty="0" err="1" smtClean="0"/>
              <a:t>my_array</a:t>
            </a:r>
            <a:r>
              <a:rPr lang="en-US" altLang="zh-TW" dirty="0" smtClean="0"/>
              <a:t>['Japan']</a:t>
            </a:r>
            <a:r>
              <a:rPr lang="zh-TW" altLang="zh-TW" dirty="0" smtClean="0"/>
              <a:t>：</a:t>
            </a:r>
          </a:p>
          <a:p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2852936"/>
            <a:ext cx="7848872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smtClean="0">
                <a:latin typeface="Arial" pitchFamily="34" charset="0"/>
                <a:ea typeface="標楷體" pitchFamily="65" charset="-120"/>
              </a:rPr>
              <a:t>$</a:t>
            </a:r>
            <a:r>
              <a:rPr lang="en-US" altLang="zh-TW" dirty="0" err="1" smtClean="0">
                <a:latin typeface="Arial" pitchFamily="34" charset="0"/>
                <a:ea typeface="標楷體" pitchFamily="65" charset="-120"/>
              </a:rPr>
              <a:t>my_array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</a:rPr>
              <a:t> = array('Taiwan' =&gt; '</a:t>
            </a:r>
            <a:r>
              <a:rPr lang="zh-TW" altLang="zh-TW" dirty="0" smtClean="0">
                <a:latin typeface="Arial" pitchFamily="34" charset="0"/>
                <a:ea typeface="標楷體" pitchFamily="65" charset="-120"/>
              </a:rPr>
              <a:t>台北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</a:rPr>
              <a:t>', 'USA' =&gt; '</a:t>
            </a:r>
            <a:r>
              <a:rPr lang="zh-TW" altLang="zh-TW" dirty="0" smtClean="0">
                <a:latin typeface="Arial" pitchFamily="34" charset="0"/>
                <a:ea typeface="標楷體" pitchFamily="65" charset="-120"/>
              </a:rPr>
              <a:t>紐約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</a:rPr>
              <a:t>', 'Japan' =&gt; '</a:t>
            </a:r>
            <a:r>
              <a:rPr lang="zh-TW" altLang="zh-TW" dirty="0" smtClean="0">
                <a:latin typeface="Arial" pitchFamily="34" charset="0"/>
                <a:ea typeface="標楷體" pitchFamily="65" charset="-120"/>
              </a:rPr>
              <a:t>東京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</a:rPr>
              <a:t>');</a:t>
            </a:r>
            <a:endParaRPr lang="zh-TW" altLang="zh-TW" dirty="0" smtClean="0">
              <a:latin typeface="Arial" pitchFamily="34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873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3-9 </a:t>
            </a:r>
            <a:r>
              <a:rPr lang="zh-TW" altLang="zh-TW" dirty="0" smtClean="0"/>
              <a:t>多維陣列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zh-TW" dirty="0" smtClean="0"/>
              <a:t>直接指派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TW" dirty="0" smtClean="0"/>
              <a:t>3-9-1</a:t>
            </a:r>
            <a:r>
              <a:rPr lang="en-US" altLang="zh-TW" dirty="0"/>
              <a:t>	</a:t>
            </a:r>
            <a:r>
              <a:rPr lang="zh-TW" altLang="zh-TW" dirty="0"/>
              <a:t>建立多維陣列</a:t>
            </a:r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3388930"/>
            <a:ext cx="4536504" cy="400110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$3dim_array[1][2]['name'] = '</a:t>
            </a:r>
            <a:r>
              <a:rPr lang="zh-TW" altLang="zh-TW" sz="2000" dirty="0" smtClean="0">
                <a:latin typeface="Arial" pitchFamily="34" charset="0"/>
                <a:ea typeface="標楷體" pitchFamily="65" charset="-120"/>
              </a:rPr>
              <a:t>小丸子</a:t>
            </a: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';</a:t>
            </a:r>
            <a:endParaRPr lang="zh-TW" altLang="zh-TW" sz="2000" dirty="0" smtClean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8" name="內容版面配置區 5"/>
          <p:cNvSpPr txBox="1">
            <a:spLocks/>
          </p:cNvSpPr>
          <p:nvPr/>
        </p:nvSpPr>
        <p:spPr bwMode="auto">
          <a:xfrm>
            <a:off x="446856" y="4003738"/>
            <a:ext cx="8229600" cy="286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marL="813600" indent="-2304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marL="1143000" indent="-2286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marL="1600200" indent="-2286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Arial" charset="0"/>
              <a:buChar char="–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marL="2057400" indent="-2286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Arial" charset="0"/>
              <a:buChar char="»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kumimoji="0" lang="zh-TW" altLang="en-US" dirty="0" smtClean="0"/>
              <a:t>使用</a:t>
            </a:r>
            <a:r>
              <a:rPr kumimoji="0" lang="en-US" altLang="zh-TW" dirty="0" smtClean="0"/>
              <a:t>array() </a:t>
            </a:r>
            <a:r>
              <a:rPr kumimoji="0" lang="zh-TW" altLang="en-US" dirty="0" smtClean="0"/>
              <a:t>函式</a:t>
            </a:r>
          </a:p>
          <a:p>
            <a:pPr>
              <a:buFont typeface="Wingdings" pitchFamily="2" charset="2"/>
              <a:buNone/>
            </a:pPr>
            <a:r>
              <a:rPr kumimoji="0" lang="zh-TW" altLang="en-US" dirty="0" smtClean="0"/>
              <a:t>	例如：</a:t>
            </a:r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r>
              <a:rPr kumimoji="0" lang="zh-TW" altLang="en-US" dirty="0" smtClean="0"/>
              <a:t>	由於這個敘述沒有指派鍵，所以預設的鍵如下：</a:t>
            </a:r>
          </a:p>
          <a:p>
            <a:pPr>
              <a:buFont typeface="Wingdings" pitchFamily="2" charset="2"/>
              <a:buNone/>
            </a:pPr>
            <a:endParaRPr kumimoji="0" lang="zh-TW" altLang="en-US" dirty="0" smtClean="0"/>
          </a:p>
          <a:p>
            <a:endParaRPr kumimoji="0" lang="zh-TW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89248" y="4890646"/>
            <a:ext cx="7416824" cy="338554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dirty="0" smtClean="0">
                <a:latin typeface="Arial" pitchFamily="34" charset="0"/>
                <a:ea typeface="標楷體" pitchFamily="65" charset="-120"/>
              </a:rPr>
              <a:t>$</a:t>
            </a:r>
            <a:r>
              <a:rPr lang="en-US" altLang="zh-TW" sz="1600" dirty="0" err="1" smtClean="0">
                <a:latin typeface="Arial" pitchFamily="34" charset="0"/>
                <a:ea typeface="標楷體" pitchFamily="65" charset="-120"/>
              </a:rPr>
              <a:t>my_array</a:t>
            </a:r>
            <a:r>
              <a:rPr lang="en-US" altLang="zh-TW" sz="1600" dirty="0" smtClean="0">
                <a:latin typeface="Arial" pitchFamily="34" charset="0"/>
                <a:ea typeface="標楷體" pitchFamily="65" charset="-120"/>
              </a:rPr>
              <a:t> = array(array('</a:t>
            </a:r>
            <a:r>
              <a:rPr lang="zh-TW" altLang="zh-TW" sz="1600" dirty="0" smtClean="0">
                <a:latin typeface="Arial" pitchFamily="34" charset="0"/>
                <a:ea typeface="標楷體" pitchFamily="65" charset="-120"/>
              </a:rPr>
              <a:t>玫瑰</a:t>
            </a:r>
            <a:r>
              <a:rPr lang="en-US" altLang="zh-TW" sz="1600" dirty="0" smtClean="0">
                <a:latin typeface="Arial" pitchFamily="34" charset="0"/>
                <a:ea typeface="標楷體" pitchFamily="65" charset="-120"/>
              </a:rPr>
              <a:t>', '</a:t>
            </a:r>
            <a:r>
              <a:rPr lang="zh-TW" altLang="zh-TW" sz="1600" dirty="0" smtClean="0">
                <a:latin typeface="Arial" pitchFamily="34" charset="0"/>
                <a:ea typeface="標楷體" pitchFamily="65" charset="-120"/>
              </a:rPr>
              <a:t>蘭花</a:t>
            </a:r>
            <a:r>
              <a:rPr lang="en-US" altLang="zh-TW" sz="1600" dirty="0" smtClean="0">
                <a:latin typeface="Arial" pitchFamily="34" charset="0"/>
                <a:ea typeface="標楷體" pitchFamily="65" charset="-120"/>
              </a:rPr>
              <a:t>', '</a:t>
            </a:r>
            <a:r>
              <a:rPr lang="zh-TW" altLang="zh-TW" sz="1600" dirty="0" smtClean="0">
                <a:latin typeface="Arial" pitchFamily="34" charset="0"/>
                <a:ea typeface="標楷體" pitchFamily="65" charset="-120"/>
              </a:rPr>
              <a:t>菊花</a:t>
            </a:r>
            <a:r>
              <a:rPr lang="en-US" altLang="zh-TW" sz="1600" dirty="0" smtClean="0">
                <a:latin typeface="Arial" pitchFamily="34" charset="0"/>
                <a:ea typeface="標楷體" pitchFamily="65" charset="-120"/>
              </a:rPr>
              <a:t>'), array('</a:t>
            </a:r>
            <a:r>
              <a:rPr lang="zh-TW" altLang="zh-TW" sz="1600" dirty="0" smtClean="0">
                <a:latin typeface="Arial" pitchFamily="34" charset="0"/>
                <a:ea typeface="標楷體" pitchFamily="65" charset="-120"/>
              </a:rPr>
              <a:t>蘋果</a:t>
            </a:r>
            <a:r>
              <a:rPr lang="en-US" altLang="zh-TW" sz="1600" dirty="0" smtClean="0">
                <a:latin typeface="Arial" pitchFamily="34" charset="0"/>
                <a:ea typeface="標楷體" pitchFamily="65" charset="-120"/>
              </a:rPr>
              <a:t>', '</a:t>
            </a:r>
            <a:r>
              <a:rPr lang="zh-TW" altLang="zh-TW" sz="1600" dirty="0" smtClean="0">
                <a:latin typeface="Arial" pitchFamily="34" charset="0"/>
                <a:ea typeface="標楷體" pitchFamily="65" charset="-120"/>
              </a:rPr>
              <a:t>白鳳</a:t>
            </a:r>
            <a:r>
              <a:rPr lang="en-US" altLang="zh-TW" sz="1600" dirty="0" smtClean="0">
                <a:latin typeface="Arial" pitchFamily="34" charset="0"/>
                <a:ea typeface="標楷體" pitchFamily="65" charset="-120"/>
              </a:rPr>
              <a:t>', '</a:t>
            </a:r>
            <a:r>
              <a:rPr lang="zh-TW" altLang="zh-TW" sz="1600" dirty="0" smtClean="0">
                <a:latin typeface="Arial" pitchFamily="34" charset="0"/>
                <a:ea typeface="標楷體" pitchFamily="65" charset="-120"/>
              </a:rPr>
              <a:t>香蕉</a:t>
            </a:r>
            <a:r>
              <a:rPr lang="en-US" altLang="zh-TW" sz="1600" dirty="0" smtClean="0">
                <a:latin typeface="Arial" pitchFamily="34" charset="0"/>
                <a:ea typeface="標楷體" pitchFamily="65" charset="-120"/>
              </a:rPr>
              <a:t>', '</a:t>
            </a:r>
            <a:r>
              <a:rPr lang="zh-TW" altLang="zh-TW" sz="1600" dirty="0" smtClean="0">
                <a:latin typeface="Arial" pitchFamily="34" charset="0"/>
                <a:ea typeface="標楷體" pitchFamily="65" charset="-120"/>
              </a:rPr>
              <a:t>葡萄</a:t>
            </a:r>
            <a:r>
              <a:rPr lang="en-US" altLang="zh-TW" sz="1600" dirty="0" smtClean="0">
                <a:latin typeface="Arial" pitchFamily="34" charset="0"/>
                <a:ea typeface="標楷體" pitchFamily="65" charset="-120"/>
              </a:rPr>
              <a:t>'));</a:t>
            </a:r>
            <a:endParaRPr lang="zh-TW" altLang="zh-TW" sz="1600" dirty="0" smtClean="0">
              <a:latin typeface="Arial" pitchFamily="34" charset="0"/>
              <a:ea typeface="標楷體" pitchFamily="65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460421"/>
              </p:ext>
            </p:extLst>
          </p:nvPr>
        </p:nvGraphicFramePr>
        <p:xfrm>
          <a:off x="899592" y="5733256"/>
          <a:ext cx="6120679" cy="855306"/>
        </p:xfrm>
        <a:graphic>
          <a:graphicData uri="http://schemas.openxmlformats.org/drawingml/2006/table">
            <a:tbl>
              <a:tblPr/>
              <a:tblGrid>
                <a:gridCol w="1529972"/>
                <a:gridCol w="1529972"/>
                <a:gridCol w="1529972"/>
                <a:gridCol w="1530763"/>
              </a:tblGrid>
              <a:tr h="432047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[</a:t>
                      </a:r>
                      <a:r>
                        <a:rPr lang="en-US" sz="18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0][0]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[</a:t>
                      </a:r>
                      <a:r>
                        <a:rPr lang="en-US" sz="18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0][1]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[</a:t>
                      </a:r>
                      <a:r>
                        <a:rPr lang="en-US" sz="18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0][2]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259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[</a:t>
                      </a:r>
                      <a:r>
                        <a:rPr lang="en-US" sz="18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1][0]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[</a:t>
                      </a:r>
                      <a:r>
                        <a:rPr lang="en-US" sz="18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1][1]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[</a:t>
                      </a:r>
                      <a:r>
                        <a:rPr lang="en-US" sz="18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1][2]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[</a:t>
                      </a:r>
                      <a:r>
                        <a:rPr lang="en-US" sz="18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1][3]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9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3-9-2	</a:t>
            </a:r>
            <a:r>
              <a:rPr lang="zh-TW" altLang="zh-TW" dirty="0" smtClean="0"/>
              <a:t>存取多維陣列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存取多維陣列最簡單的方式就是透過鍵指定所要存取的元素，以前一節的二維陣列</a:t>
            </a:r>
            <a:r>
              <a:rPr lang="en-US" altLang="zh-TW" dirty="0" err="1" smtClean="0"/>
              <a:t>my_array</a:t>
            </a:r>
            <a:r>
              <a:rPr lang="zh-TW" altLang="zh-TW" dirty="0" smtClean="0"/>
              <a:t>為例，假設要存取鍵為</a:t>
            </a:r>
            <a:r>
              <a:rPr lang="en-US" altLang="zh-TW" dirty="0" smtClean="0"/>
              <a:t>0</a:t>
            </a:r>
            <a:r>
              <a:rPr lang="zh-TW" altLang="zh-TW" dirty="0" smtClean="0"/>
              <a:t>、</a:t>
            </a:r>
            <a:r>
              <a:rPr lang="en-US" altLang="zh-TW" dirty="0" smtClean="0"/>
              <a:t>1</a:t>
            </a:r>
            <a:r>
              <a:rPr lang="zh-TW" altLang="zh-TW" dirty="0" smtClean="0"/>
              <a:t>的元素</a:t>
            </a:r>
            <a:r>
              <a:rPr lang="en-US" altLang="zh-TW" dirty="0" smtClean="0"/>
              <a:t> (</a:t>
            </a:r>
            <a:r>
              <a:rPr lang="zh-TW" altLang="zh-TW" dirty="0" smtClean="0"/>
              <a:t>即 </a:t>
            </a:r>
            <a:r>
              <a:rPr lang="en-US" altLang="zh-TW" dirty="0" smtClean="0"/>
              <a:t>‘</a:t>
            </a:r>
            <a:r>
              <a:rPr lang="zh-TW" altLang="en-US" dirty="0" smtClean="0"/>
              <a:t>蘭花</a:t>
            </a:r>
            <a:r>
              <a:rPr lang="en-US" altLang="zh-TW" dirty="0" smtClean="0"/>
              <a:t>’)</a:t>
            </a:r>
            <a:r>
              <a:rPr lang="zh-TW" altLang="zh-TW" dirty="0" smtClean="0"/>
              <a:t>，可以寫成 </a:t>
            </a:r>
            <a:r>
              <a:rPr lang="en-US" altLang="zh-TW" dirty="0" smtClean="0"/>
              <a:t>$my_array0][1]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54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063277"/>
            <a:ext cx="8507288" cy="5246043"/>
          </a:xfrm>
        </p:spPr>
        <p:txBody>
          <a:bodyPr/>
          <a:lstStyle/>
          <a:p>
            <a:r>
              <a:rPr lang="en-US" altLang="zh-TW" dirty="0" smtClean="0"/>
              <a:t>&lt;&lt; </a:t>
            </a:r>
            <a:r>
              <a:rPr lang="zh-TW" altLang="zh-TW" dirty="0" smtClean="0"/>
              <a:t>存取多維陣列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&gt;&gt;</a:t>
            </a:r>
            <a:endParaRPr lang="zh-TW" alt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2001" y="1484784"/>
            <a:ext cx="652823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796136" y="1196752"/>
            <a:ext cx="273630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3-10 </a:t>
            </a:r>
            <a:r>
              <a:rPr lang="zh-TW" altLang="zh-TW" dirty="0" smtClean="0"/>
              <a:t>陣列運算子</a:t>
            </a:r>
            <a:endParaRPr lang="zh-TW" altLang="en-US" dirty="0"/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</p:nvPr>
        </p:nvGraphicFramePr>
        <p:xfrm>
          <a:off x="539552" y="1700809"/>
          <a:ext cx="2592288" cy="2755900"/>
        </p:xfrm>
        <a:graphic>
          <a:graphicData uri="http://schemas.openxmlformats.org/drawingml/2006/table">
            <a:tbl>
              <a:tblPr/>
              <a:tblGrid>
                <a:gridCol w="1134983"/>
                <a:gridCol w="1457305"/>
              </a:tblGrid>
              <a:tr h="380614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b="1" kern="1000" dirty="0" smtClean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2000" b="1" kern="1000" dirty="0" smtClean="0">
                          <a:solidFill>
                            <a:srgbClr val="FFFFFF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運算子</a:t>
                      </a:r>
                      <a:endParaRPr lang="zh-TW" sz="2000" b="1" kern="1000" dirty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b="1" kern="1000" dirty="0" smtClean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2000" b="1" kern="1000" dirty="0" smtClean="0">
                          <a:solidFill>
                            <a:srgbClr val="FFFFFF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語法</a:t>
                      </a:r>
                      <a:endParaRPr lang="zh-TW" sz="2000" b="1" kern="1000" dirty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+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4318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  <a:p>
                      <a:pPr marL="86360" marR="4318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$</a:t>
                      </a:r>
                      <a:r>
                        <a:rPr lang="en-US" sz="1800" kern="1000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a + $b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==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4318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  <a:p>
                      <a:pPr marL="86360" marR="4318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$</a:t>
                      </a:r>
                      <a:r>
                        <a:rPr lang="en-US" sz="1800" kern="1000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a == $b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===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4318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spc="-20" dirty="0" smtClean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  <a:p>
                      <a:pPr marL="86360" marR="4318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spc="-20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$</a:t>
                      </a:r>
                      <a:r>
                        <a:rPr lang="en-US" sz="1800" kern="1000" spc="-20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a === $b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!=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4318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  <a:p>
                      <a:pPr marL="86360" marR="4318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$</a:t>
                      </a:r>
                      <a:r>
                        <a:rPr lang="en-US" sz="1800" kern="1000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a != $b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&lt;&gt;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4318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  <a:p>
                      <a:pPr marL="86360" marR="4318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$</a:t>
                      </a:r>
                      <a:r>
                        <a:rPr lang="en-US" sz="1800" kern="1000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a &lt;&gt; $b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!==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4318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  <a:p>
                      <a:pPr marL="86360" marR="4318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$</a:t>
                      </a:r>
                      <a:r>
                        <a:rPr lang="en-US" sz="1800" kern="1000" dirty="0">
                          <a:solidFill>
                            <a:srgbClr val="0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a !== $b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pSp>
        <p:nvGrpSpPr>
          <p:cNvPr id="2" name="群組 1"/>
          <p:cNvGrpSpPr/>
          <p:nvPr/>
        </p:nvGrpSpPr>
        <p:grpSpPr>
          <a:xfrm>
            <a:off x="3131840" y="1592796"/>
            <a:ext cx="5472607" cy="3276364"/>
            <a:chOff x="3131840" y="1592796"/>
            <a:chExt cx="5472607" cy="3276364"/>
          </a:xfrm>
        </p:grpSpPr>
        <p:pic>
          <p:nvPicPr>
            <p:cNvPr id="49154" name="Picture 2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3131840" y="1592796"/>
              <a:ext cx="4768489" cy="2232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圖片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464" y="3178614"/>
              <a:ext cx="2665983" cy="1690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08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3-11 </a:t>
            </a:r>
            <a:r>
              <a:rPr lang="zh-TW" altLang="zh-TW" dirty="0" smtClean="0"/>
              <a:t>陣列相關函式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3610744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is_array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arg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count(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)</a:t>
            </a:r>
            <a:r>
              <a:rPr lang="zh-TW" altLang="zh-TW" dirty="0" smtClean="0"/>
              <a:t>、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in_array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value</a:t>
            </a:r>
            <a:r>
              <a:rPr lang="en-US" altLang="zh-TW" dirty="0" smtClean="0"/>
              <a:t>, 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unset(</a:t>
            </a:r>
            <a:r>
              <a:rPr lang="en-US" altLang="zh-TW" i="1" dirty="0" smtClean="0"/>
              <a:t>value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current(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)</a:t>
            </a:r>
            <a:r>
              <a:rPr lang="zh-TW" altLang="zh-TW" dirty="0" smtClean="0"/>
              <a:t>、</a:t>
            </a:r>
            <a:r>
              <a:rPr lang="en-US" altLang="zh-TW" dirty="0" smtClean="0"/>
              <a:t>pos(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next(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prev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end(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reset(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283968" y="1783357"/>
            <a:ext cx="453650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Tx/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array_walk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(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arr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, 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func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 [, 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arg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,…])</a:t>
            </a:r>
            <a:endParaRPr kumimoji="0" lang="zh-TW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標楷體" pitchFamily="65" charset="-120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Tx/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each(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arr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)</a:t>
            </a:r>
          </a:p>
          <a:p>
            <a:pPr marL="342900" lvl="0" indent="-342900" algn="just" eaLnBrk="0" hangingPunct="0">
              <a:spcBef>
                <a:spcPts val="3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list(</a:t>
            </a:r>
            <a:r>
              <a:rPr lang="en-US" altLang="zh-TW" sz="2000" i="1" dirty="0" smtClean="0"/>
              <a:t>arg1</a:t>
            </a:r>
            <a:r>
              <a:rPr lang="en-US" altLang="zh-TW" sz="2000" dirty="0" smtClean="0"/>
              <a:t> [, </a:t>
            </a:r>
            <a:r>
              <a:rPr lang="en-US" altLang="zh-TW" sz="2000" i="1" dirty="0" smtClean="0"/>
              <a:t>arg2</a:t>
            </a:r>
            <a:r>
              <a:rPr lang="en-US" altLang="zh-TW" sz="2000" dirty="0" smtClean="0"/>
              <a:t>,…])</a:t>
            </a:r>
          </a:p>
          <a:p>
            <a:pPr marL="342900" lvl="0" indent="-342900" algn="just" eaLnBrk="0" hangingPunct="0">
              <a:spcBef>
                <a:spcPts val="3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Ø"/>
            </a:pPr>
            <a:r>
              <a:rPr lang="en-US" altLang="zh-TW" sz="2000" dirty="0" err="1" smtClean="0"/>
              <a:t>array_combine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arr1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arr2</a:t>
            </a:r>
            <a:r>
              <a:rPr lang="en-US" altLang="zh-TW" sz="2000" dirty="0" smtClean="0"/>
              <a:t>)</a:t>
            </a:r>
          </a:p>
          <a:p>
            <a:pPr marL="342900" lvl="0" indent="-342900" algn="just" eaLnBrk="0" hangingPunct="0">
              <a:spcBef>
                <a:spcPts val="3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Ø"/>
            </a:pPr>
            <a:r>
              <a:rPr lang="en-US" altLang="zh-TW" sz="2000" dirty="0" err="1" smtClean="0"/>
              <a:t>array_diff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arr1,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arr2,</a:t>
            </a:r>
            <a:r>
              <a:rPr lang="en-US" altLang="zh-TW" sz="2000" dirty="0" smtClean="0"/>
              <a:t>…)</a:t>
            </a:r>
          </a:p>
          <a:p>
            <a:pPr marL="342900" lvl="0" indent="-342900" algn="just" eaLnBrk="0" hangingPunct="0">
              <a:spcBef>
                <a:spcPts val="3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Ø"/>
            </a:pPr>
            <a:r>
              <a:rPr lang="en-US" altLang="zh-TW" sz="2000" dirty="0" err="1" smtClean="0"/>
              <a:t>array_fill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key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num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value</a:t>
            </a:r>
            <a:r>
              <a:rPr lang="en-US" altLang="zh-TW" sz="2000" dirty="0" smtClean="0"/>
              <a:t>)</a:t>
            </a:r>
          </a:p>
          <a:p>
            <a:pPr marL="342900" lvl="0" indent="-342900" algn="just" eaLnBrk="0" hangingPunct="0">
              <a:spcBef>
                <a:spcPts val="3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Ø"/>
            </a:pPr>
            <a:r>
              <a:rPr lang="en-US" altLang="zh-TW" sz="2000" dirty="0" err="1" smtClean="0"/>
              <a:t>array_keys</a:t>
            </a:r>
            <a:r>
              <a:rPr lang="en-US" altLang="zh-TW" sz="2000" dirty="0" smtClean="0"/>
              <a:t>(</a:t>
            </a:r>
            <a:r>
              <a:rPr lang="en-US" altLang="zh-TW" sz="2000" i="1" dirty="0" err="1" smtClean="0"/>
              <a:t>arr</a:t>
            </a:r>
            <a:r>
              <a:rPr lang="en-US" altLang="zh-TW" sz="2000" dirty="0" smtClean="0"/>
              <a:t> [, </a:t>
            </a:r>
            <a:r>
              <a:rPr lang="en-US" altLang="zh-TW" sz="2000" i="1" dirty="0" smtClean="0"/>
              <a:t>value</a:t>
            </a:r>
            <a:r>
              <a:rPr lang="en-US" altLang="zh-TW" sz="2000" dirty="0" smtClean="0"/>
              <a:t>])</a:t>
            </a:r>
          </a:p>
          <a:p>
            <a:pPr marL="342900" lvl="0" indent="-342900" algn="just" eaLnBrk="0" hangingPunct="0">
              <a:spcBef>
                <a:spcPts val="3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Ø"/>
            </a:pPr>
            <a:r>
              <a:rPr lang="en-US" altLang="zh-TW" sz="2000" dirty="0" err="1" smtClean="0"/>
              <a:t>array_values</a:t>
            </a:r>
            <a:r>
              <a:rPr lang="en-US" altLang="zh-TW" sz="2000" dirty="0" smtClean="0"/>
              <a:t>(</a:t>
            </a:r>
            <a:r>
              <a:rPr lang="en-US" altLang="zh-TW" sz="2000" i="1" dirty="0" err="1" smtClean="0"/>
              <a:t>arr</a:t>
            </a:r>
            <a:r>
              <a:rPr lang="en-US" altLang="zh-TW" sz="2000" dirty="0" smtClean="0"/>
              <a:t>)</a:t>
            </a:r>
          </a:p>
          <a:p>
            <a:pPr marL="342900" lvl="0" indent="-342900" algn="just" eaLnBrk="0" hangingPunct="0">
              <a:spcBef>
                <a:spcPts val="3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array_reverse(</a:t>
            </a:r>
            <a:r>
              <a:rPr lang="en-US" altLang="zh-TW" sz="2000" i="1" dirty="0" smtClean="0"/>
              <a:t>arr</a:t>
            </a:r>
            <a:r>
              <a:rPr lang="en-US" altLang="zh-TW" sz="2000" dirty="0" smtClean="0"/>
              <a:t>, [</a:t>
            </a:r>
            <a:r>
              <a:rPr lang="en-US" altLang="zh-TW" sz="2000" i="1" dirty="0" smtClean="0"/>
              <a:t>preserve_keys</a:t>
            </a:r>
            <a:r>
              <a:rPr lang="en-US" altLang="zh-TW" sz="2000" dirty="0" smtClean="0"/>
              <a:t>])</a:t>
            </a:r>
            <a:endParaRPr kumimoji="0" lang="zh-TW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標楷體" pitchFamily="65" charset="-120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Tx/>
              <a:buSzPct val="120000"/>
              <a:buFont typeface="Wingdings" pitchFamily="2" charset="2"/>
              <a:buChar char="l"/>
              <a:tabLst/>
              <a:defRPr/>
            </a:pP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8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1044575"/>
            <a:ext cx="8229600" cy="7381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3-1 </a:t>
            </a:r>
            <a:r>
              <a:rPr lang="zh-TW" altLang="zh-TW" dirty="0" smtClean="0"/>
              <a:t>認識流程控制</a:t>
            </a:r>
            <a:endParaRPr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PHP</a:t>
            </a:r>
            <a:r>
              <a:rPr lang="zh-TW" altLang="zh-TW" dirty="0" smtClean="0"/>
              <a:t>的流程控制又分成下列兩種類型：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zh-TW" dirty="0" smtClean="0"/>
              <a:t>判斷結構</a:t>
            </a:r>
            <a:r>
              <a:rPr lang="en-US" altLang="zh-TW" dirty="0" smtClean="0"/>
              <a:t> (decision structures)</a:t>
            </a:r>
          </a:p>
          <a:p>
            <a:pPr lvl="2"/>
            <a:r>
              <a:rPr lang="en-US" altLang="zh-TW" dirty="0" smtClean="0"/>
              <a:t> if (if...</a:t>
            </a:r>
            <a:r>
              <a:rPr lang="zh-TW" altLang="zh-TW" dirty="0" smtClean="0"/>
              <a:t>、</a:t>
            </a:r>
            <a:r>
              <a:rPr lang="en-US" altLang="zh-TW" dirty="0" smtClean="0"/>
              <a:t>if...else...</a:t>
            </a:r>
            <a:r>
              <a:rPr lang="zh-TW" altLang="zh-TW" dirty="0" smtClean="0"/>
              <a:t>、</a:t>
            </a:r>
            <a:r>
              <a:rPr lang="en-US" altLang="zh-TW" dirty="0" smtClean="0"/>
              <a:t>if...</a:t>
            </a:r>
            <a:r>
              <a:rPr lang="en-US" altLang="zh-TW" dirty="0" err="1" smtClean="0"/>
              <a:t>elseif</a:t>
            </a:r>
            <a:r>
              <a:rPr lang="en-US" altLang="zh-TW" dirty="0" smtClean="0"/>
              <a:t>...)</a:t>
            </a:r>
            <a:endParaRPr lang="zh-TW" altLang="zh-TW" dirty="0" smtClean="0"/>
          </a:p>
          <a:p>
            <a:pPr lvl="2"/>
            <a:r>
              <a:rPr lang="en-US" altLang="zh-TW" dirty="0" smtClean="0"/>
              <a:t>switch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zh-TW" dirty="0" smtClean="0"/>
              <a:t>迴圈結構</a:t>
            </a:r>
            <a:r>
              <a:rPr lang="en-US" altLang="zh-TW" dirty="0" smtClean="0"/>
              <a:t> (loop structures)</a:t>
            </a:r>
          </a:p>
          <a:p>
            <a:pPr lvl="2"/>
            <a:r>
              <a:rPr lang="en-US" altLang="zh-TW" dirty="0" smtClean="0"/>
              <a:t>for</a:t>
            </a:r>
            <a:endParaRPr lang="zh-TW" altLang="zh-TW" dirty="0" smtClean="0"/>
          </a:p>
          <a:p>
            <a:pPr lvl="2"/>
            <a:r>
              <a:rPr lang="en-US" altLang="zh-TW" dirty="0" err="1" smtClean="0"/>
              <a:t>foreach</a:t>
            </a:r>
            <a:endParaRPr lang="zh-TW" altLang="zh-TW" dirty="0" smtClean="0"/>
          </a:p>
          <a:p>
            <a:pPr lvl="2"/>
            <a:r>
              <a:rPr lang="en-US" altLang="zh-TW" dirty="0" smtClean="0"/>
              <a:t>while</a:t>
            </a:r>
            <a:endParaRPr lang="zh-TW" altLang="zh-TW" dirty="0" smtClean="0"/>
          </a:p>
          <a:p>
            <a:pPr lvl="2"/>
            <a:r>
              <a:rPr lang="en-US" altLang="zh-TW" dirty="0" smtClean="0"/>
              <a:t>do...while</a:t>
            </a:r>
            <a:endParaRPr lang="zh-TW" altLang="zh-TW" dirty="0" smtClean="0"/>
          </a:p>
          <a:p>
            <a:pPr lvl="2"/>
            <a:endParaRPr lang="en-US" altLang="zh-TW" dirty="0" smtClean="0"/>
          </a:p>
          <a:p>
            <a:pPr lvl="1"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3-11 </a:t>
            </a:r>
            <a:r>
              <a:rPr lang="zh-TW" altLang="zh-TW" dirty="0" smtClean="0"/>
              <a:t>陣列相關函式</a:t>
            </a:r>
            <a:r>
              <a:rPr lang="zh-TW" altLang="en-US" dirty="0" smtClean="0"/>
              <a:t> 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5338936" cy="4525963"/>
          </a:xfrm>
        </p:spPr>
        <p:txBody>
          <a:bodyPr/>
          <a:lstStyle/>
          <a:p>
            <a:r>
              <a:rPr lang="en-US" altLang="zh-TW" dirty="0" err="1" smtClean="0"/>
              <a:t>array_flip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r>
              <a:rPr lang="en-US" altLang="zh-TW" dirty="0" err="1" smtClean="0"/>
              <a:t>array_merge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arr1</a:t>
            </a:r>
            <a:r>
              <a:rPr lang="en-US" altLang="zh-TW" dirty="0" smtClean="0"/>
              <a:t>[,</a:t>
            </a:r>
            <a:r>
              <a:rPr lang="en-US" altLang="zh-TW" i="1" dirty="0" smtClean="0"/>
              <a:t>arr2</a:t>
            </a:r>
            <a:r>
              <a:rPr lang="en-US" altLang="zh-TW" dirty="0" smtClean="0"/>
              <a:t>,…])</a:t>
            </a:r>
            <a:endParaRPr lang="zh-TW" altLang="zh-TW" dirty="0" smtClean="0"/>
          </a:p>
          <a:p>
            <a:r>
              <a:rPr lang="en-US" altLang="zh-TW" dirty="0" err="1" smtClean="0"/>
              <a:t>array_pad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size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value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r>
              <a:rPr lang="en-US" altLang="zh-TW" dirty="0" err="1" smtClean="0"/>
              <a:t>array_search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value</a:t>
            </a:r>
            <a:r>
              <a:rPr lang="en-US" altLang="zh-TW" dirty="0" smtClean="0"/>
              <a:t>, 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r>
              <a:rPr lang="en-US" altLang="zh-TW" dirty="0" err="1" smtClean="0"/>
              <a:t>array_slice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arr</a:t>
            </a:r>
            <a:r>
              <a:rPr lang="en-US" altLang="zh-TW" dirty="0" err="1" smtClean="0"/>
              <a:t>,</a:t>
            </a:r>
            <a:r>
              <a:rPr lang="en-US" altLang="zh-TW" i="1" dirty="0" err="1" smtClean="0"/>
              <a:t>offset</a:t>
            </a:r>
            <a:r>
              <a:rPr lang="en-US" altLang="zh-TW" dirty="0" smtClean="0"/>
              <a:t>[, </a:t>
            </a:r>
            <a:r>
              <a:rPr lang="en-US" altLang="zh-TW" i="1" dirty="0" smtClean="0"/>
              <a:t>length</a:t>
            </a:r>
            <a:r>
              <a:rPr lang="en-US" altLang="zh-TW" dirty="0" smtClean="0"/>
              <a:t>])</a:t>
            </a:r>
            <a:endParaRPr lang="zh-TW" altLang="zh-TW" dirty="0" smtClean="0"/>
          </a:p>
          <a:p>
            <a:r>
              <a:rPr lang="en-US" altLang="zh-TW" dirty="0" err="1" smtClean="0"/>
              <a:t>array_splice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offset</a:t>
            </a:r>
            <a:r>
              <a:rPr lang="en-US" altLang="zh-TW" dirty="0" smtClean="0"/>
              <a:t>[, </a:t>
            </a:r>
            <a:r>
              <a:rPr lang="en-US" altLang="zh-TW" i="1" dirty="0" smtClean="0"/>
              <a:t>length</a:t>
            </a:r>
            <a:r>
              <a:rPr lang="en-US" altLang="zh-TW" dirty="0" smtClean="0"/>
              <a:t> [, </a:t>
            </a:r>
            <a:r>
              <a:rPr lang="en-US" altLang="zh-TW" i="1" dirty="0" smtClean="0"/>
              <a:t>replace</a:t>
            </a:r>
            <a:r>
              <a:rPr lang="en-US" altLang="zh-TW" dirty="0" smtClean="0"/>
              <a:t>]]</a:t>
            </a:r>
            <a:endParaRPr lang="zh-TW" altLang="zh-TW" dirty="0" smtClean="0"/>
          </a:p>
          <a:p>
            <a:r>
              <a:rPr lang="en-US" altLang="zh-TW" dirty="0" err="1" smtClean="0"/>
              <a:t>array_sum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r>
              <a:rPr lang="en-US" altLang="zh-TW" dirty="0" err="1" smtClean="0"/>
              <a:t>array_unique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r>
              <a:rPr lang="en-US" altLang="zh-TW" dirty="0" err="1" smtClean="0"/>
              <a:t>array_push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arg1</a:t>
            </a:r>
            <a:r>
              <a:rPr lang="en-US" altLang="zh-TW" dirty="0" smtClean="0"/>
              <a:t> [, </a:t>
            </a:r>
            <a:r>
              <a:rPr lang="en-US" altLang="zh-TW" i="1" dirty="0" smtClean="0"/>
              <a:t>arg2</a:t>
            </a:r>
            <a:r>
              <a:rPr lang="en-US" altLang="zh-TW" dirty="0" smtClean="0"/>
              <a:t>,…])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996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3-11 </a:t>
            </a:r>
            <a:r>
              <a:rPr lang="zh-TW" altLang="zh-TW" dirty="0" smtClean="0"/>
              <a:t>陣列相關函式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4474840" cy="4525963"/>
          </a:xfrm>
        </p:spPr>
        <p:txBody>
          <a:bodyPr/>
          <a:lstStyle/>
          <a:p>
            <a:r>
              <a:rPr lang="en-US" altLang="zh-TW" dirty="0" err="1" smtClean="0"/>
              <a:t>array_pop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r>
              <a:rPr lang="en-US" altLang="zh-TW" dirty="0" err="1" smtClean="0"/>
              <a:t>array_unshift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arg1 </a:t>
            </a:r>
            <a:r>
              <a:rPr lang="en-US" altLang="zh-TW" dirty="0" smtClean="0"/>
              <a:t>[, </a:t>
            </a:r>
            <a:r>
              <a:rPr lang="en-US" altLang="zh-TW" i="1" dirty="0" smtClean="0"/>
              <a:t>arg2</a:t>
            </a:r>
            <a:r>
              <a:rPr lang="en-US" altLang="zh-TW" dirty="0" smtClean="0"/>
              <a:t>…])</a:t>
            </a:r>
            <a:endParaRPr lang="zh-TW" altLang="zh-TW" dirty="0" smtClean="0"/>
          </a:p>
          <a:p>
            <a:r>
              <a:rPr lang="en-US" altLang="zh-TW" dirty="0" err="1" smtClean="0"/>
              <a:t>array_shift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r>
              <a:rPr lang="en-US" altLang="zh-TW" dirty="0" smtClean="0"/>
              <a:t>range(</a:t>
            </a:r>
            <a:r>
              <a:rPr lang="en-US" altLang="zh-TW" i="1" dirty="0" smtClean="0"/>
              <a:t>arg1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arg2</a:t>
            </a:r>
            <a:r>
              <a:rPr lang="en-US" altLang="zh-TW" dirty="0" smtClean="0"/>
              <a:t> [, </a:t>
            </a:r>
            <a:r>
              <a:rPr lang="en-US" altLang="zh-TW" i="1" dirty="0" smtClean="0"/>
              <a:t>arg3</a:t>
            </a:r>
            <a:r>
              <a:rPr lang="en-US" altLang="zh-TW" dirty="0" smtClean="0"/>
              <a:t>])</a:t>
            </a:r>
            <a:endParaRPr lang="zh-TW" altLang="zh-TW" dirty="0" smtClean="0"/>
          </a:p>
          <a:p>
            <a:r>
              <a:rPr lang="en-US" altLang="zh-TW" dirty="0" err="1" smtClean="0"/>
              <a:t>asort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r>
              <a:rPr lang="en-US" altLang="zh-TW" dirty="0" err="1" smtClean="0"/>
              <a:t>arsort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r>
              <a:rPr lang="en-US" altLang="zh-TW" dirty="0" err="1" smtClean="0"/>
              <a:t>ksort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r>
              <a:rPr lang="en-US" altLang="zh-TW" dirty="0" err="1" smtClean="0"/>
              <a:t>krsort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r>
              <a:rPr lang="en-US" altLang="zh-TW" dirty="0" smtClean="0"/>
              <a:t>sort(</a:t>
            </a:r>
            <a:r>
              <a:rPr lang="en-US" altLang="zh-TW" i="1" dirty="0" err="1" smtClean="0"/>
              <a:t>arr</a:t>
            </a:r>
            <a:r>
              <a:rPr lang="en-US" altLang="zh-TW" dirty="0" smtClean="0"/>
              <a:t> [, </a:t>
            </a:r>
            <a:r>
              <a:rPr lang="en-US" altLang="zh-TW" i="1" dirty="0" smtClean="0"/>
              <a:t>flag</a:t>
            </a:r>
            <a:r>
              <a:rPr lang="en-US" altLang="zh-TW" dirty="0" smtClean="0"/>
              <a:t>])</a:t>
            </a:r>
            <a:endParaRPr lang="zh-TW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5004048" y="1772816"/>
            <a:ext cx="316835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Tx/>
              <a:buSzPct val="120000"/>
              <a:buFont typeface="Wingdings" pitchFamily="2" charset="2"/>
              <a:buChar char="l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rsort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(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arr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 [,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flag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])</a:t>
            </a:r>
            <a:endParaRPr kumimoji="0" lang="zh-TW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標楷體" pitchFamily="65" charset="-120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Tx/>
              <a:buSzPct val="120000"/>
              <a:buFont typeface="Wingdings" pitchFamily="2" charset="2"/>
              <a:buChar char="l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usort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(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arr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, 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func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)</a:t>
            </a:r>
            <a:endParaRPr kumimoji="0" lang="zh-TW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標楷體" pitchFamily="65" charset="-120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Tx/>
              <a:buSzPct val="120000"/>
              <a:buFont typeface="Wingdings" pitchFamily="2" charset="2"/>
              <a:buChar char="l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uasort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(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arr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, 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func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)</a:t>
            </a:r>
            <a:endParaRPr kumimoji="0" lang="zh-TW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標楷體" pitchFamily="65" charset="-120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Tx/>
              <a:buSzPct val="120000"/>
              <a:buFont typeface="Wingdings" pitchFamily="2" charset="2"/>
              <a:buChar char="l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uksort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(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arr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, 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func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)</a:t>
            </a:r>
            <a:endParaRPr kumimoji="0" lang="zh-TW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標楷體" pitchFamily="65" charset="-120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Tx/>
              <a:buSzPct val="120000"/>
              <a:buFont typeface="Wingdings" pitchFamily="2" charset="2"/>
              <a:buChar char="l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shuffle(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arr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n-cs"/>
              </a:rPr>
              <a:t>)</a:t>
            </a:r>
            <a:endParaRPr kumimoji="0" lang="zh-TW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標楷體" pitchFamily="65" charset="-120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Tx/>
              <a:buSzPct val="120000"/>
              <a:buFont typeface="Wingdings" pitchFamily="2" charset="2"/>
              <a:buChar char="l"/>
              <a:tabLst/>
              <a:defRPr/>
            </a:pP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標楷體" pitchFamily="65" charset="-120"/>
              <a:cs typeface="+mn-cs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7380312" y="5949280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&lt;&lt;</a:t>
            </a:r>
            <a:r>
              <a:rPr lang="zh-TW" altLang="zh-TW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範例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&gt;&gt;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25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6429" y="1052736"/>
            <a:ext cx="8229600" cy="5246043"/>
          </a:xfrm>
        </p:spPr>
        <p:txBody>
          <a:bodyPr/>
          <a:lstStyle/>
          <a:p>
            <a:r>
              <a:rPr lang="en-US" altLang="zh-TW" dirty="0" smtClean="0"/>
              <a:t>&lt;&lt; </a:t>
            </a:r>
            <a:r>
              <a:rPr lang="zh-TW" altLang="en-US" dirty="0" smtClean="0"/>
              <a:t>陣列相關函式範例</a:t>
            </a:r>
            <a:r>
              <a:rPr lang="en-US" altLang="zh-TW" dirty="0" smtClean="0"/>
              <a:t>&gt;&gt;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9552" y="1654820"/>
            <a:ext cx="50405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&lt;?</a:t>
            </a:r>
            <a:r>
              <a:rPr lang="en-US" altLang="zh-TW" dirty="0" err="1"/>
              <a:t>php</a:t>
            </a:r>
            <a:endParaRPr lang="zh-TW" altLang="zh-TW" dirty="0"/>
          </a:p>
          <a:p>
            <a:r>
              <a:rPr lang="en-US" altLang="zh-TW" dirty="0"/>
              <a:t>  function compare($a, $b) </a:t>
            </a:r>
            <a:endParaRPr lang="zh-TW" altLang="zh-TW" dirty="0"/>
          </a:p>
          <a:p>
            <a:r>
              <a:rPr lang="en-US" altLang="zh-TW" dirty="0"/>
              <a:t>  {</a:t>
            </a:r>
            <a:endParaRPr lang="zh-TW" altLang="zh-TW" dirty="0"/>
          </a:p>
          <a:p>
            <a:r>
              <a:rPr lang="en-US" altLang="zh-TW" dirty="0"/>
              <a:t>    return </a:t>
            </a:r>
            <a:r>
              <a:rPr lang="en-US" altLang="zh-TW" dirty="0" err="1"/>
              <a:t>strcmp</a:t>
            </a:r>
            <a:r>
              <a:rPr lang="en-US" altLang="zh-TW" dirty="0"/>
              <a:t>($a['color'], $b['color']);</a:t>
            </a:r>
            <a:endParaRPr lang="zh-TW" altLang="zh-TW" dirty="0"/>
          </a:p>
          <a:p>
            <a:r>
              <a:rPr lang="en-US" altLang="zh-TW" dirty="0"/>
              <a:t>  }    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  $colors[0]['color'] = 'red';</a:t>
            </a:r>
            <a:endParaRPr lang="zh-TW" altLang="zh-TW" dirty="0"/>
          </a:p>
          <a:p>
            <a:r>
              <a:rPr lang="en-US" altLang="zh-TW" dirty="0"/>
              <a:t>  $colors[1]['color'] = 'green';</a:t>
            </a:r>
            <a:endParaRPr lang="zh-TW" altLang="zh-TW" dirty="0"/>
          </a:p>
          <a:p>
            <a:r>
              <a:rPr lang="en-US" altLang="zh-TW" dirty="0"/>
              <a:t>  $colors[2]['color'] = 'blue';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  </a:t>
            </a:r>
            <a:r>
              <a:rPr lang="en-US" altLang="zh-TW" b="1" dirty="0" err="1"/>
              <a:t>usort</a:t>
            </a:r>
            <a:r>
              <a:rPr lang="en-US" altLang="zh-TW" b="1" dirty="0"/>
              <a:t>($colors, 'compare');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  while (list($key, $value) = each($colors))</a:t>
            </a:r>
            <a:endParaRPr lang="zh-TW" altLang="zh-TW" dirty="0"/>
          </a:p>
          <a:p>
            <a:r>
              <a:rPr lang="en-US" altLang="zh-TW" dirty="0"/>
              <a:t>    echo "\$colors[$key]: ".$value['color'].'&lt;</a:t>
            </a:r>
            <a:r>
              <a:rPr lang="en-US" altLang="zh-TW" dirty="0" err="1"/>
              <a:t>br</a:t>
            </a:r>
            <a:r>
              <a:rPr lang="en-US" altLang="zh-TW" dirty="0"/>
              <a:t>&gt;';</a:t>
            </a:r>
            <a:endParaRPr lang="zh-TW" altLang="zh-TW" dirty="0"/>
          </a:p>
          <a:p>
            <a:r>
              <a:rPr lang="en-US" altLang="zh-TW" dirty="0"/>
              <a:t>?&gt;</a:t>
            </a:r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717032"/>
            <a:ext cx="2952328" cy="194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3-2 if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TW" dirty="0" smtClean="0"/>
              <a:t>3-2-1</a:t>
            </a:r>
            <a:r>
              <a:rPr lang="en-US" altLang="zh-TW" dirty="0"/>
              <a:t>	if</a:t>
            </a:r>
            <a:r>
              <a:rPr lang="zh-TW" altLang="zh-TW" dirty="0"/>
              <a:t>：若</a:t>
            </a:r>
            <a:r>
              <a:rPr lang="en-US" altLang="zh-TW" dirty="0"/>
              <a:t>...</a:t>
            </a:r>
            <a:r>
              <a:rPr lang="zh-TW" altLang="zh-TW" dirty="0"/>
              <a:t>就</a:t>
            </a:r>
            <a:r>
              <a:rPr lang="en-US" altLang="zh-TW" dirty="0"/>
              <a:t>... (</a:t>
            </a:r>
            <a:r>
              <a:rPr lang="zh-TW" altLang="zh-TW" dirty="0"/>
              <a:t>單向選擇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27584" y="2424365"/>
            <a:ext cx="417646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325"/>
            <a:r>
              <a:rPr lang="en-US" altLang="zh-TW" dirty="0" smtClean="0"/>
              <a:t>if (</a:t>
            </a:r>
            <a:r>
              <a:rPr lang="en-US" altLang="zh-TW" i="1" dirty="0" smtClean="0"/>
              <a:t>condition</a:t>
            </a:r>
            <a:r>
              <a:rPr lang="en-US" altLang="zh-TW" dirty="0" smtClean="0"/>
              <a:t>) </a:t>
            </a:r>
            <a:r>
              <a:rPr lang="en-US" altLang="zh-TW" i="1" dirty="0" smtClean="0"/>
              <a:t>statement</a:t>
            </a:r>
            <a:r>
              <a:rPr lang="en-US" altLang="zh-TW" dirty="0" smtClean="0"/>
              <a:t>;</a:t>
            </a:r>
            <a:endParaRPr lang="zh-TW" altLang="zh-TW" dirty="0" smtClean="0"/>
          </a:p>
        </p:txBody>
      </p:sp>
      <p:pic>
        <p:nvPicPr>
          <p:cNvPr id="11" name="圖片 10"/>
          <p:cNvPicPr/>
          <p:nvPr/>
        </p:nvPicPr>
        <p:blipFill>
          <a:blip r:embed="rId2" cstate="email"/>
          <a:stretch>
            <a:fillRect/>
          </a:stretch>
        </p:blipFill>
        <p:spPr>
          <a:xfrm>
            <a:off x="827584" y="3037602"/>
            <a:ext cx="4176464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&lt;&lt; if 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&gt;&gt;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99592" y="1649351"/>
            <a:ext cx="2915366" cy="141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1649350"/>
            <a:ext cx="2736304" cy="1635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3-2-2 if...else...</a:t>
            </a:r>
            <a:r>
              <a:rPr lang="zh-TW" altLang="en-US" dirty="0" smtClean="0"/>
              <a:t>：若</a:t>
            </a:r>
            <a:r>
              <a:rPr lang="en-US" altLang="zh-TW" dirty="0" smtClean="0"/>
              <a:t>...</a:t>
            </a:r>
            <a:r>
              <a:rPr lang="zh-TW" altLang="en-US" dirty="0" smtClean="0"/>
              <a:t>就</a:t>
            </a:r>
            <a:r>
              <a:rPr lang="en-US" altLang="zh-TW" dirty="0" smtClean="0"/>
              <a:t>...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... (</a:t>
            </a:r>
            <a:r>
              <a:rPr lang="zh-TW" altLang="en-US" dirty="0" smtClean="0"/>
              <a:t>雙向選擇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3075" name="文字方塊 3250"/>
          <p:cNvSpPr txBox="1">
            <a:spLocks noChangeArrowheads="1"/>
          </p:cNvSpPr>
          <p:nvPr/>
        </p:nvSpPr>
        <p:spPr bwMode="auto">
          <a:xfrm>
            <a:off x="827584" y="1844824"/>
            <a:ext cx="2160240" cy="3096344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if (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condition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statements1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</a:t>
            </a:r>
            <a:r>
              <a:rPr kumimoji="1" lang="en-US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statements2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9" name="圖片 8"/>
          <p:cNvPicPr/>
          <p:nvPr/>
        </p:nvPicPr>
        <p:blipFill>
          <a:blip r:embed="rId2" cstate="email"/>
          <a:stretch>
            <a:fillRect/>
          </a:stretch>
        </p:blipFill>
        <p:spPr>
          <a:xfrm>
            <a:off x="3419872" y="1844824"/>
            <a:ext cx="4320480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&lt;&lt; if...else...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&gt;&gt;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27584" y="1556792"/>
            <a:ext cx="2171871" cy="205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067944" y="1650155"/>
            <a:ext cx="2779847" cy="1837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3-2-3 if...</a:t>
            </a:r>
            <a:r>
              <a:rPr lang="en-US" altLang="zh-TW" dirty="0" err="1" smtClean="0"/>
              <a:t>elseif</a:t>
            </a:r>
            <a:r>
              <a:rPr lang="en-US" altLang="zh-TW" dirty="0" smtClean="0"/>
              <a:t>...</a:t>
            </a:r>
            <a:r>
              <a:rPr lang="zh-TW" altLang="en-US" dirty="0" smtClean="0"/>
              <a:t>：若</a:t>
            </a:r>
            <a:r>
              <a:rPr lang="en-US" altLang="zh-TW" dirty="0" smtClean="0"/>
              <a:t>...</a:t>
            </a:r>
            <a:r>
              <a:rPr lang="zh-TW" altLang="en-US" dirty="0" smtClean="0"/>
              <a:t>就</a:t>
            </a:r>
            <a:r>
              <a:rPr lang="en-US" altLang="zh-TW" dirty="0" smtClean="0"/>
              <a:t>...</a:t>
            </a:r>
            <a:r>
              <a:rPr lang="zh-TW" altLang="en-US" dirty="0" smtClean="0"/>
              <a:t>否則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5124" name="文字方塊 3256"/>
          <p:cNvSpPr txBox="1">
            <a:spLocks noChangeArrowheads="1"/>
          </p:cNvSpPr>
          <p:nvPr/>
        </p:nvSpPr>
        <p:spPr bwMode="auto">
          <a:xfrm>
            <a:off x="789558" y="1772816"/>
            <a:ext cx="2630314" cy="4774778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if (</a:t>
            </a:r>
            <a:r>
              <a:rPr kumimoji="1" lang="en-US" altLang="zh-TW" sz="17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condition1</a:t>
            </a: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</a:t>
            </a:r>
            <a:r>
              <a:rPr kumimoji="1" lang="en-US" altLang="zh-TW" sz="17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statements1</a:t>
            </a: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;</a:t>
            </a:r>
            <a:endParaRPr kumimoji="1" lang="en-US" altLang="zh-TW" sz="1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華康黑體 Std W3" charset="-12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elseif</a:t>
            </a: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(</a:t>
            </a:r>
            <a:r>
              <a:rPr kumimoji="1" lang="en-US" altLang="zh-TW" sz="17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condition2</a:t>
            </a: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s</a:t>
            </a:r>
            <a:r>
              <a:rPr kumimoji="1" lang="en-US" altLang="zh-TW" sz="17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tatements2</a:t>
            </a: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;</a:t>
            </a:r>
            <a:endParaRPr kumimoji="1" lang="en-US" altLang="zh-TW" sz="1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華康黑體 Std W3" charset="-12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elseif</a:t>
            </a: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(</a:t>
            </a:r>
            <a:r>
              <a:rPr kumimoji="1" lang="en-US" altLang="zh-TW" sz="17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condition3</a:t>
            </a: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</a:t>
            </a:r>
            <a:r>
              <a:rPr kumimoji="1" lang="en-US" altLang="zh-TW" sz="17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statements3</a:t>
            </a: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;</a:t>
            </a:r>
            <a:endParaRPr kumimoji="1" lang="en-US" altLang="zh-TW" sz="1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華康黑體 Std W3" charset="-12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華康黑體 Std W3" charset="-12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</a:t>
            </a:r>
            <a:r>
              <a:rPr kumimoji="1" lang="en-US" altLang="zh-TW" sz="17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statementsN+1</a:t>
            </a: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;</a:t>
            </a:r>
            <a:endParaRPr kumimoji="1" lang="en-US" altLang="zh-TW" sz="1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華康黑體 Std W3" charset="-12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11" name="圖片 10"/>
          <p:cNvPicPr/>
          <p:nvPr/>
        </p:nvPicPr>
        <p:blipFill>
          <a:blip r:embed="rId2" cstate="email"/>
          <a:stretch>
            <a:fillRect/>
          </a:stretch>
        </p:blipFill>
        <p:spPr>
          <a:xfrm>
            <a:off x="3491880" y="1772816"/>
            <a:ext cx="5184576" cy="4774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&lt;&lt; if...</a:t>
            </a:r>
            <a:r>
              <a:rPr lang="en-US" altLang="zh-TW" dirty="0" err="1" smtClean="0"/>
              <a:t>elseif</a:t>
            </a:r>
            <a:r>
              <a:rPr lang="en-US" altLang="zh-TW" dirty="0" smtClean="0"/>
              <a:t>...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&gt;&gt;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11560" y="1556792"/>
            <a:ext cx="38195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3633242"/>
            <a:ext cx="2952328" cy="1732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chemeClr val="accent2">
                <a:lumMod val="75000"/>
              </a:schemeClr>
            </a:solidFill>
            <a:effectLst/>
            <a:uLnTx/>
            <a:uFillTx/>
            <a:latin typeface="Arial" pitchFamily="34" charset="0"/>
            <a:ea typeface="標楷體" pitchFamily="65" charset="-120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7585</TotalTime>
  <Words>793</Words>
  <Application>Microsoft Office PowerPoint</Application>
  <PresentationFormat>如螢幕大小 (4:3)</PresentationFormat>
  <Paragraphs>249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4" baseType="lpstr">
      <vt:lpstr>Arial Unicode MS</vt:lpstr>
      <vt:lpstr>華康黑體 Std W3</vt:lpstr>
      <vt:lpstr>華康圓體 Std W3</vt:lpstr>
      <vt:lpstr>微軟正黑體</vt:lpstr>
      <vt:lpstr>新細明體</vt:lpstr>
      <vt:lpstr>標楷體</vt:lpstr>
      <vt:lpstr>Arial</vt:lpstr>
      <vt:lpstr>Calibri</vt:lpstr>
      <vt:lpstr>CG Times</vt:lpstr>
      <vt:lpstr>Times New Roman</vt:lpstr>
      <vt:lpstr>Wingdings</vt:lpstr>
      <vt:lpstr>Office 佈景主題</vt:lpstr>
      <vt:lpstr>PowerPoint 簡報</vt:lpstr>
      <vt:lpstr>     03 流程控制與陣列</vt:lpstr>
      <vt:lpstr>3-1 認識流程控制</vt:lpstr>
      <vt:lpstr>3-2 if</vt:lpstr>
      <vt:lpstr>PowerPoint 簡報</vt:lpstr>
      <vt:lpstr>3-2-2 if...else...：若...就...否則... (雙向選擇) </vt:lpstr>
      <vt:lpstr>PowerPoint 簡報</vt:lpstr>
      <vt:lpstr>3-2-3 if...elseif...：若...就...否則</vt:lpstr>
      <vt:lpstr>PowerPoint 簡報</vt:lpstr>
      <vt:lpstr>3-3 switch</vt:lpstr>
      <vt:lpstr>PowerPoint 簡報</vt:lpstr>
      <vt:lpstr>3-4 for (計數迴圈)</vt:lpstr>
      <vt:lpstr>PowerPoint 簡報</vt:lpstr>
      <vt:lpstr>PowerPoint 簡報</vt:lpstr>
      <vt:lpstr>3-5 條件式迴圈</vt:lpstr>
      <vt:lpstr>PowerPoint 簡報</vt:lpstr>
      <vt:lpstr>3-5-2 do...while</vt:lpstr>
      <vt:lpstr>PowerPoint 簡報</vt:lpstr>
      <vt:lpstr>3-6 foreach</vt:lpstr>
      <vt:lpstr>PowerPoint 簡報</vt:lpstr>
      <vt:lpstr>PowerPoint 簡報</vt:lpstr>
      <vt:lpstr>3-7 認識陣列</vt:lpstr>
      <vt:lpstr>3-8 一維陣列</vt:lpstr>
      <vt:lpstr>3-8-2 存取一維陣列</vt:lpstr>
      <vt:lpstr>3-9 多維陣列</vt:lpstr>
      <vt:lpstr>3-9-2 存取多維陣列</vt:lpstr>
      <vt:lpstr>PowerPoint 簡報</vt:lpstr>
      <vt:lpstr>3-10 陣列運算子</vt:lpstr>
      <vt:lpstr>3-11 陣列相關函式 (1/3)</vt:lpstr>
      <vt:lpstr>3-11 陣列相關函式 (2/3)</vt:lpstr>
      <vt:lpstr>3-11 陣列相關函式(3/3)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vitasmile</dc:creator>
  <cp:lastModifiedBy>novia_chiang 江佳慧</cp:lastModifiedBy>
  <cp:revision>896</cp:revision>
  <dcterms:created xsi:type="dcterms:W3CDTF">2011-06-02T11:36:30Z</dcterms:created>
  <dcterms:modified xsi:type="dcterms:W3CDTF">2017-01-18T08:14:21Z</dcterms:modified>
</cp:coreProperties>
</file>