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81" r:id="rId3"/>
    <p:sldId id="748" r:id="rId4"/>
    <p:sldId id="749" r:id="rId5"/>
    <p:sldId id="729" r:id="rId6"/>
    <p:sldId id="732" r:id="rId7"/>
    <p:sldId id="750" r:id="rId8"/>
    <p:sldId id="735" r:id="rId9"/>
    <p:sldId id="755" r:id="rId10"/>
    <p:sldId id="733" r:id="rId11"/>
    <p:sldId id="751" r:id="rId12"/>
    <p:sldId id="738" r:id="rId13"/>
    <p:sldId id="752" r:id="rId14"/>
    <p:sldId id="753" r:id="rId15"/>
    <p:sldId id="754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4" autoAdjust="0"/>
    <p:restoredTop sz="95982" autoAdjust="0"/>
  </p:normalViewPr>
  <p:slideViewPr>
    <p:cSldViewPr>
      <p:cViewPr varScale="1">
        <p:scale>
          <a:sx n="84" d="100"/>
          <a:sy n="84" d="100"/>
        </p:scale>
        <p:origin x="133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147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656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5.xml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4-4 </a:t>
            </a:r>
            <a:r>
              <a:rPr lang="zh-TW" altLang="zh-TW" dirty="0" smtClean="0"/>
              <a:t>函式的傳回值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當我們希望從函式傳回某個值時，可以使用</a:t>
            </a:r>
            <a:r>
              <a:rPr lang="en-US" altLang="zh-TW" dirty="0" smtClean="0"/>
              <a:t>return</a:t>
            </a:r>
            <a:r>
              <a:rPr lang="zh-TW" altLang="zh-TW" dirty="0" smtClean="0"/>
              <a:t>關鍵字</a:t>
            </a:r>
            <a:r>
              <a:rPr lang="zh-TW" altLang="en-US" dirty="0" smtClean="0"/>
              <a:t>，例如：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601" y="2276872"/>
            <a:ext cx="4824536" cy="22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4653136"/>
            <a:ext cx="2736303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4-5 </a:t>
            </a:r>
            <a:r>
              <a:rPr lang="zh-TW" altLang="zh-TW" dirty="0" smtClean="0"/>
              <a:t>區域變數</a:t>
            </a:r>
            <a:r>
              <a:rPr lang="en-US" altLang="zh-TW" dirty="0" smtClean="0"/>
              <a:t>V.S. </a:t>
            </a:r>
            <a:r>
              <a:rPr lang="zh-TW" altLang="zh-TW" dirty="0" smtClean="0"/>
              <a:t>全域變數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大部分的</a:t>
            </a:r>
            <a:r>
              <a:rPr lang="en-US" altLang="zh-TW" dirty="0" smtClean="0"/>
              <a:t>PHP</a:t>
            </a:r>
            <a:r>
              <a:rPr lang="zh-TW" altLang="zh-TW" dirty="0" smtClean="0"/>
              <a:t>變數都只有一種有效範圍，就是程式的所有區塊均能存取變數的值，稱為「全域變數」</a:t>
            </a:r>
            <a:r>
              <a:rPr lang="en-US" altLang="zh-TW" dirty="0" smtClean="0"/>
              <a:t>(global variable)</a:t>
            </a:r>
            <a:r>
              <a:rPr lang="zh-TW" altLang="zh-TW" dirty="0" smtClean="0"/>
              <a:t>，例外的是在函式內定義的變數，稱為「區域變數」</a:t>
            </a:r>
            <a:r>
              <a:rPr lang="en-US" altLang="zh-TW" dirty="0" smtClean="0"/>
              <a:t>(local variable)</a:t>
            </a:r>
            <a:r>
              <a:rPr lang="zh-TW" altLang="zh-TW" dirty="0" smtClean="0"/>
              <a:t>，只有函式內的敘述能夠存取區域變數的值，下面是一個例子。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27584" y="3306201"/>
            <a:ext cx="3672408" cy="312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581128"/>
            <a:ext cx="2808312" cy="1721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4-6 </a:t>
            </a:r>
            <a:r>
              <a:rPr lang="zh-TW" altLang="zh-TW" dirty="0" smtClean="0"/>
              <a:t>靜態變數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對於函式內的區域變數來說，當我們呼叫函式時，區域變數會被建立，而在函式執行完畢後，區域變數就會被釋放，換句話說，區域變數的值並不會被保留下來。</a:t>
            </a:r>
            <a:r>
              <a:rPr lang="en-US" altLang="zh-TW" dirty="0" smtClean="0"/>
              <a:t>	</a:t>
            </a:r>
            <a:r>
              <a:rPr lang="zh-TW" altLang="zh-TW" dirty="0" smtClean="0"/>
              <a:t>若要保留函式內區域變數的值，可以使用</a:t>
            </a:r>
            <a:r>
              <a:rPr lang="en-US" altLang="zh-TW" dirty="0" smtClean="0"/>
              <a:t>static</a:t>
            </a:r>
            <a:r>
              <a:rPr lang="zh-TW" altLang="zh-TW" dirty="0" smtClean="0"/>
              <a:t>關鍵字將它定義為「靜態變數」</a:t>
            </a:r>
            <a:r>
              <a:rPr lang="en-US" altLang="zh-TW" dirty="0" smtClean="0"/>
              <a:t>(static variable)</a:t>
            </a:r>
            <a:r>
              <a:rPr lang="zh-TW" altLang="zh-TW" dirty="0" smtClean="0"/>
              <a:t>，下面是一個例子。</a:t>
            </a:r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58874" y="3573016"/>
            <a:ext cx="221227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581128"/>
            <a:ext cx="2592288" cy="164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4-7 </a:t>
            </a:r>
            <a:r>
              <a:rPr lang="zh-TW" altLang="zh-TW" dirty="0" smtClean="0"/>
              <a:t>匿名函式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PHP</a:t>
            </a:r>
            <a:r>
              <a:rPr lang="zh-TW" altLang="zh-TW" dirty="0" smtClean="0"/>
              <a:t>從</a:t>
            </a:r>
            <a:r>
              <a:rPr lang="en-US" altLang="zh-TW" dirty="0" smtClean="0"/>
              <a:t>5.3.0</a:t>
            </a:r>
            <a:r>
              <a:rPr lang="zh-TW" altLang="zh-TW" dirty="0" smtClean="0"/>
              <a:t>版開始支援匿名函式</a:t>
            </a:r>
            <a:r>
              <a:rPr lang="en-US" altLang="zh-TW" dirty="0" smtClean="0"/>
              <a:t> (anonymous function) </a:t>
            </a:r>
            <a:r>
              <a:rPr lang="zh-TW" altLang="zh-TW" dirty="0" smtClean="0"/>
              <a:t>功能，這項功能允許程式設計人員在沒有指定名稱的情況下建立函式，下面是一個例子。</a:t>
            </a:r>
          </a:p>
          <a:p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600" y="2924944"/>
            <a:ext cx="3281593" cy="270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05064"/>
            <a:ext cx="2736304" cy="1673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4-8 </a:t>
            </a:r>
            <a:r>
              <a:rPr lang="zh-TW" altLang="zh-TW" dirty="0" smtClean="0"/>
              <a:t>可變動函式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可變動函式 </a:t>
            </a:r>
            <a:r>
              <a:rPr lang="en-US" altLang="zh-TW" dirty="0" smtClean="0"/>
              <a:t>(variable function) </a:t>
            </a:r>
            <a:r>
              <a:rPr lang="zh-TW" altLang="zh-TW" dirty="0" smtClean="0"/>
              <a:t>指的是我們可以動態設定函式的名稱，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35809" y="2636912"/>
            <a:ext cx="511786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65104"/>
            <a:ext cx="2520280" cy="164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4-9</a:t>
            </a:r>
            <a:r>
              <a:rPr lang="zh-TW" altLang="zh-TW" dirty="0"/>
              <a:t>　實用的</a:t>
            </a:r>
            <a:r>
              <a:rPr lang="en-US" altLang="zh-TW" dirty="0"/>
              <a:t>PHP</a:t>
            </a:r>
            <a:r>
              <a:rPr lang="zh-TW" altLang="zh-TW" dirty="0"/>
              <a:t>內建函式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PHP</a:t>
            </a:r>
            <a:r>
              <a:rPr lang="zh-TW" altLang="en-US" dirty="0"/>
              <a:t>內建許多實用的核心函式，包括第</a:t>
            </a:r>
            <a:r>
              <a:rPr lang="en-US" altLang="zh-TW" dirty="0"/>
              <a:t>2</a:t>
            </a:r>
            <a:r>
              <a:rPr lang="zh-TW" altLang="en-US" dirty="0"/>
              <a:t>章所介紹的型別相關函式、輸出函式、第</a:t>
            </a:r>
            <a:r>
              <a:rPr lang="en-US" altLang="zh-TW" dirty="0"/>
              <a:t>3</a:t>
            </a:r>
            <a:r>
              <a:rPr lang="zh-TW" altLang="en-US" dirty="0"/>
              <a:t>章所介紹的陣列相關函式，以及本節將介紹的數學函式、日期時間函式、字串函式等。除了核心函式，還有一些函式會視</a:t>
            </a:r>
            <a:r>
              <a:rPr lang="en-US" altLang="zh-TW" dirty="0"/>
              <a:t>PHP</a:t>
            </a:r>
            <a:r>
              <a:rPr lang="zh-TW" altLang="en-US" dirty="0"/>
              <a:t>載入哪些</a:t>
            </a:r>
            <a:r>
              <a:rPr lang="en-US" altLang="zh-TW" dirty="0"/>
              <a:t>Extensions</a:t>
            </a:r>
            <a:r>
              <a:rPr lang="zh-TW" altLang="en-US" dirty="0"/>
              <a:t>而定，例如</a:t>
            </a:r>
            <a:r>
              <a:rPr lang="en-US" altLang="zh-TW" dirty="0"/>
              <a:t>PHP</a:t>
            </a:r>
            <a:r>
              <a:rPr lang="zh-TW" altLang="en-US" dirty="0"/>
              <a:t>必須有載入</a:t>
            </a:r>
            <a:r>
              <a:rPr lang="en-US" altLang="zh-TW" dirty="0"/>
              <a:t>MySQL support</a:t>
            </a:r>
            <a:r>
              <a:rPr lang="zh-TW" altLang="en-US" dirty="0"/>
              <a:t>，才能呼叫</a:t>
            </a:r>
            <a:r>
              <a:rPr lang="en-US" altLang="zh-TW" dirty="0" err="1"/>
              <a:t>mysqli_connect</a:t>
            </a:r>
            <a:r>
              <a:rPr lang="en-US" altLang="zh-TW" dirty="0"/>
              <a:t>() </a:t>
            </a:r>
            <a:r>
              <a:rPr lang="zh-TW" altLang="en-US" dirty="0"/>
              <a:t>函式建立資料庫連接。至於</a:t>
            </a:r>
            <a:r>
              <a:rPr lang="en-US" altLang="zh-TW" dirty="0"/>
              <a:t>PHP</a:t>
            </a:r>
            <a:r>
              <a:rPr lang="zh-TW" altLang="en-US" dirty="0"/>
              <a:t>載入哪些</a:t>
            </a:r>
            <a:r>
              <a:rPr lang="en-US" altLang="zh-TW" dirty="0"/>
              <a:t>Extensions</a:t>
            </a:r>
            <a:r>
              <a:rPr lang="zh-TW" altLang="en-US" dirty="0"/>
              <a:t>，只要呼叫</a:t>
            </a:r>
            <a:r>
              <a:rPr lang="en-US" altLang="zh-TW" dirty="0" err="1"/>
              <a:t>phpinfo</a:t>
            </a:r>
            <a:r>
              <a:rPr lang="en-US" altLang="zh-TW" dirty="0"/>
              <a:t>() </a:t>
            </a:r>
            <a:r>
              <a:rPr lang="zh-TW" altLang="en-US"/>
              <a:t>函式就知道</a:t>
            </a:r>
            <a:r>
              <a:rPr lang="zh-TW" altLang="en-US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449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704856" cy="1080120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04  	</a:t>
            </a:r>
            <a:r>
              <a:rPr lang="zh-TW" altLang="zh-TW" dirty="0" smtClean="0"/>
              <a:t>函式</a:t>
            </a: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1916832"/>
            <a:ext cx="6264696" cy="3960440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4-1</a:t>
            </a:r>
            <a:r>
              <a:rPr lang="en-US" altLang="zh-TW" dirty="0" smtClean="0">
                <a:hlinkClick r:id="rId3" action="ppaction://hlinksldjump"/>
              </a:rPr>
              <a:t>	</a:t>
            </a:r>
            <a:r>
              <a:rPr lang="zh-TW" altLang="zh-TW" dirty="0" smtClean="0">
                <a:hlinkClick r:id="rId3" action="ppaction://hlinksldjump"/>
              </a:rPr>
              <a:t>認識函式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4-2</a:t>
            </a:r>
            <a:r>
              <a:rPr lang="en-US" altLang="zh-TW" dirty="0" smtClean="0">
                <a:hlinkClick r:id="rId4" action="ppaction://hlinksldjump"/>
              </a:rPr>
              <a:t>	</a:t>
            </a:r>
            <a:r>
              <a:rPr lang="zh-TW" altLang="zh-TW" dirty="0" smtClean="0">
                <a:hlinkClick r:id="rId4" action="ppaction://hlinksldjump"/>
              </a:rPr>
              <a:t>使用者自訂函式</a:t>
            </a:r>
            <a:endParaRPr lang="zh-TW" altLang="zh-TW" dirty="0" smtClean="0"/>
          </a:p>
          <a:p>
            <a:r>
              <a:rPr lang="en-US" altLang="zh-TW" i="1" dirty="0" smtClean="0">
                <a:hlinkClick r:id="rId5" action="ppaction://hlinksldjump"/>
              </a:rPr>
              <a:t>4-3</a:t>
            </a:r>
            <a:r>
              <a:rPr lang="en-US" altLang="zh-TW" dirty="0" smtClean="0">
                <a:hlinkClick r:id="rId5" action="ppaction://hlinksldjump"/>
              </a:rPr>
              <a:t>	</a:t>
            </a:r>
            <a:r>
              <a:rPr lang="zh-TW" altLang="zh-TW" dirty="0" smtClean="0">
                <a:hlinkClick r:id="rId5" action="ppaction://hlinksldjump"/>
              </a:rPr>
              <a:t>函式的參數</a:t>
            </a:r>
            <a:endParaRPr lang="zh-TW" altLang="zh-TW" dirty="0" smtClean="0"/>
          </a:p>
          <a:p>
            <a:r>
              <a:rPr lang="en-US" altLang="zh-TW" i="1" dirty="0" smtClean="0">
                <a:hlinkClick r:id="rId6" action="ppaction://hlinksldjump"/>
              </a:rPr>
              <a:t>4-4</a:t>
            </a:r>
            <a:r>
              <a:rPr lang="en-US" altLang="zh-TW" dirty="0" smtClean="0">
                <a:hlinkClick r:id="rId6" action="ppaction://hlinksldjump"/>
              </a:rPr>
              <a:t>	</a:t>
            </a:r>
            <a:r>
              <a:rPr lang="zh-TW" altLang="zh-TW" dirty="0" smtClean="0">
                <a:hlinkClick r:id="rId6" action="ppaction://hlinksldjump"/>
              </a:rPr>
              <a:t>函式的傳回值</a:t>
            </a:r>
            <a:endParaRPr lang="zh-TW" altLang="zh-TW" dirty="0" smtClean="0"/>
          </a:p>
          <a:p>
            <a:r>
              <a:rPr lang="en-US" altLang="zh-TW" i="1" dirty="0" smtClean="0">
                <a:hlinkClick r:id="rId7" action="ppaction://hlinksldjump"/>
              </a:rPr>
              <a:t>4-5</a:t>
            </a:r>
            <a:r>
              <a:rPr lang="en-US" altLang="zh-TW" dirty="0" smtClean="0">
                <a:hlinkClick r:id="rId7" action="ppaction://hlinksldjump"/>
              </a:rPr>
              <a:t>	</a:t>
            </a:r>
            <a:r>
              <a:rPr lang="zh-TW" altLang="zh-TW" dirty="0" smtClean="0">
                <a:hlinkClick r:id="rId7" action="ppaction://hlinksldjump"/>
              </a:rPr>
              <a:t>區域變數</a:t>
            </a:r>
            <a:r>
              <a:rPr lang="en-US" altLang="zh-TW" dirty="0" smtClean="0">
                <a:hlinkClick r:id="rId7" action="ppaction://hlinksldjump"/>
              </a:rPr>
              <a:t>V.S.</a:t>
            </a:r>
            <a:r>
              <a:rPr lang="zh-TW" altLang="zh-TW" dirty="0" smtClean="0">
                <a:hlinkClick r:id="rId7" action="ppaction://hlinksldjump"/>
              </a:rPr>
              <a:t>全域變數</a:t>
            </a:r>
            <a:endParaRPr lang="zh-TW" altLang="zh-TW" dirty="0" smtClean="0"/>
          </a:p>
          <a:p>
            <a:r>
              <a:rPr lang="en-US" altLang="zh-TW" i="1" dirty="0" smtClean="0">
                <a:hlinkClick r:id="rId8" action="ppaction://hlinksldjump"/>
              </a:rPr>
              <a:t>4-6</a:t>
            </a:r>
            <a:r>
              <a:rPr lang="en-US" altLang="zh-TW" dirty="0" smtClean="0">
                <a:hlinkClick r:id="rId8" action="ppaction://hlinksldjump"/>
              </a:rPr>
              <a:t>	</a:t>
            </a:r>
            <a:r>
              <a:rPr lang="zh-TW" altLang="zh-TW" dirty="0" smtClean="0">
                <a:hlinkClick r:id="rId8" action="ppaction://hlinksldjump"/>
              </a:rPr>
              <a:t>靜態變數</a:t>
            </a:r>
            <a:endParaRPr lang="zh-TW" altLang="zh-TW" dirty="0" smtClean="0"/>
          </a:p>
          <a:p>
            <a:r>
              <a:rPr lang="en-US" altLang="zh-TW" i="1" dirty="0" smtClean="0">
                <a:hlinkClick r:id="rId9" action="ppaction://hlinksldjump"/>
              </a:rPr>
              <a:t>4-7</a:t>
            </a:r>
            <a:r>
              <a:rPr lang="en-US" altLang="zh-TW" dirty="0" smtClean="0">
                <a:hlinkClick r:id="rId9" action="ppaction://hlinksldjump"/>
              </a:rPr>
              <a:t>	</a:t>
            </a:r>
            <a:r>
              <a:rPr lang="zh-TW" altLang="zh-TW" dirty="0" smtClean="0">
                <a:hlinkClick r:id="rId9" action="ppaction://hlinksldjump"/>
              </a:rPr>
              <a:t>匿名函式</a:t>
            </a:r>
            <a:endParaRPr lang="zh-TW" altLang="zh-TW" dirty="0" smtClean="0"/>
          </a:p>
          <a:p>
            <a:r>
              <a:rPr lang="en-US" altLang="zh-TW" i="1" dirty="0" smtClean="0">
                <a:hlinkClick r:id="rId10" action="ppaction://hlinksldjump"/>
              </a:rPr>
              <a:t>4-8</a:t>
            </a:r>
            <a:r>
              <a:rPr lang="en-US" altLang="zh-TW" dirty="0" smtClean="0">
                <a:hlinkClick r:id="rId10" action="ppaction://hlinksldjump"/>
              </a:rPr>
              <a:t>	</a:t>
            </a:r>
            <a:r>
              <a:rPr lang="zh-TW" altLang="zh-TW" dirty="0" smtClean="0">
                <a:hlinkClick r:id="rId10" action="ppaction://hlinksldjump"/>
              </a:rPr>
              <a:t>可變動函式</a:t>
            </a:r>
            <a:endParaRPr lang="en-US" altLang="zh-TW" dirty="0" smtClean="0"/>
          </a:p>
          <a:p>
            <a:r>
              <a:rPr lang="en-US" altLang="zh-TW" i="1" dirty="0">
                <a:hlinkClick r:id="rId11" action="ppaction://hlinksldjump"/>
              </a:rPr>
              <a:t>4-9</a:t>
            </a:r>
            <a:r>
              <a:rPr lang="zh-TW" altLang="en-US" dirty="0">
                <a:hlinkClick r:id="rId11" action="ppaction://hlinksldjump"/>
              </a:rPr>
              <a:t>　</a:t>
            </a:r>
            <a:r>
              <a:rPr lang="zh-TW" altLang="en-US" dirty="0" smtClean="0">
                <a:hlinkClick r:id="rId11" action="ppaction://hlinksldjump"/>
              </a:rPr>
              <a:t>  實用</a:t>
            </a:r>
            <a:r>
              <a:rPr lang="zh-TW" altLang="en-US" dirty="0">
                <a:hlinkClick r:id="rId11" action="ppaction://hlinksldjump"/>
              </a:rPr>
              <a:t>的</a:t>
            </a:r>
            <a:r>
              <a:rPr lang="en-US" altLang="zh-TW" dirty="0">
                <a:hlinkClick r:id="rId11" action="ppaction://hlinksldjump"/>
              </a:rPr>
              <a:t>PHP</a:t>
            </a:r>
            <a:r>
              <a:rPr lang="zh-TW" altLang="en-US" dirty="0">
                <a:hlinkClick r:id="rId11" action="ppaction://hlinksldjump"/>
              </a:rPr>
              <a:t>內建函式</a:t>
            </a:r>
            <a:endParaRPr lang="zh-TW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4-1 </a:t>
            </a:r>
            <a:r>
              <a:rPr lang="zh-TW" altLang="zh-TW" dirty="0" smtClean="0"/>
              <a:t>認識函式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函式 </a:t>
            </a:r>
            <a:r>
              <a:rPr lang="en-US" altLang="zh-TW" dirty="0" smtClean="0"/>
              <a:t>(function) </a:t>
            </a:r>
            <a:r>
              <a:rPr lang="zh-TW" altLang="zh-TW" dirty="0" smtClean="0"/>
              <a:t>是將一段具有某種功能的敘述寫成獨立的程式單元，然後給予特定名稱，以提高程式的重覆使用性及可讀性。有些程式語言把函式稱為方法</a:t>
            </a:r>
            <a:r>
              <a:rPr lang="en-US" altLang="zh-TW" dirty="0" smtClean="0"/>
              <a:t> (method)</a:t>
            </a:r>
            <a:r>
              <a:rPr lang="zh-TW" altLang="zh-TW" dirty="0" smtClean="0"/>
              <a:t>、程序</a:t>
            </a:r>
            <a:r>
              <a:rPr lang="en-US" altLang="zh-TW" dirty="0" smtClean="0"/>
              <a:t> (procedure) </a:t>
            </a:r>
            <a:r>
              <a:rPr lang="zh-TW" altLang="zh-TW" dirty="0" smtClean="0"/>
              <a:t>或副程式</a:t>
            </a:r>
            <a:r>
              <a:rPr lang="en-US" altLang="zh-TW" dirty="0" smtClean="0"/>
              <a:t> (subroutine)</a:t>
            </a:r>
            <a:r>
              <a:rPr lang="zh-TW" altLang="zh-TW" dirty="0" smtClean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 descr="G:\Jean\工科計概第三版\插圖\Ch11\彩色\flow7.tif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15616" y="3284984"/>
            <a:ext cx="583264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4-2 </a:t>
            </a:r>
            <a:r>
              <a:rPr lang="zh-TW" altLang="zh-TW" dirty="0" smtClean="0"/>
              <a:t>使用者自訂函式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smtClean="0"/>
              <a:t>function</a:t>
            </a:r>
            <a:r>
              <a:rPr lang="zh-TW" altLang="zh-TW" dirty="0" smtClean="0"/>
              <a:t>關鍵字定義函式，其語法如下：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sz="800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26" name="文字方塊 44"/>
          <p:cNvSpPr txBox="1">
            <a:spLocks noChangeArrowheads="1"/>
          </p:cNvSpPr>
          <p:nvPr/>
        </p:nvSpPr>
        <p:spPr bwMode="auto">
          <a:xfrm>
            <a:off x="972294" y="2276872"/>
            <a:ext cx="4895850" cy="1728192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function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 </a:t>
            </a:r>
            <a:r>
              <a:rPr kumimoji="1" lang="en-US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function_name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([</a:t>
            </a:r>
            <a:r>
              <a:rPr kumimoji="1" lang="en-US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argumentlist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])</a:t>
            </a:r>
          </a:p>
          <a:p>
            <a:pPr marL="0" marR="0" lvl="0" indent="0" algn="l" defTabSz="914400" rtl="0" eaLnBrk="1" fontAlgn="base" latinLnBrk="0" hangingPunct="1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  <a:cs typeface="新細明體" pitchFamily="18" charset="-12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  </a:t>
            </a:r>
            <a:r>
              <a:rPr kumimoji="1" lang="en-US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statements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  [return;|return </a:t>
            </a:r>
            <a:r>
              <a:rPr kumimoji="1" lang="en-US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value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;]</a:t>
            </a:r>
          </a:p>
          <a:p>
            <a:pPr marL="0" marR="0" lvl="0" indent="0" algn="l" defTabSz="914400" rtl="0" eaLnBrk="1" fontAlgn="base" latinLnBrk="0" hangingPunct="1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  [</a:t>
            </a:r>
            <a:r>
              <a:rPr kumimoji="1" lang="en-US" altLang="zh-TW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statements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;]</a:t>
            </a:r>
          </a:p>
          <a:p>
            <a:pPr marL="0" marR="0" lvl="0" indent="0" algn="l" defTabSz="914400" rtl="0" eaLnBrk="1" fontAlgn="base" latinLnBrk="0" hangingPunct="1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  <a:cs typeface="新細明體" pitchFamily="18" charset="-12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4509120"/>
            <a:ext cx="3168352" cy="220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725144"/>
            <a:ext cx="244827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4-3 </a:t>
            </a:r>
            <a:r>
              <a:rPr lang="zh-TW" altLang="zh-TW" dirty="0" smtClean="0"/>
              <a:t>函式的參數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2359421"/>
            <a:ext cx="8435280" cy="394989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PHP</a:t>
            </a:r>
            <a:r>
              <a:rPr lang="zh-TW" altLang="zh-TW" dirty="0" smtClean="0"/>
              <a:t>預設的參數傳遞方式為「傳值呼叫」</a:t>
            </a:r>
            <a:r>
              <a:rPr lang="en-US" altLang="zh-TW" dirty="0" smtClean="0"/>
              <a:t>(call by value)</a:t>
            </a:r>
            <a:r>
              <a:rPr lang="zh-TW" altLang="zh-TW" dirty="0" smtClean="0"/>
              <a:t>，函式無法改變參數的值，因為</a:t>
            </a:r>
            <a:r>
              <a:rPr lang="en-US" altLang="zh-TW" dirty="0" smtClean="0"/>
              <a:t>PHP</a:t>
            </a:r>
            <a:r>
              <a:rPr lang="zh-TW" altLang="zh-TW" dirty="0" smtClean="0"/>
              <a:t>傳遞給函式的是參數的值，而不是參數的位址</a:t>
            </a:r>
            <a:r>
              <a:rPr lang="zh-TW" altLang="en-US" dirty="0" smtClean="0"/>
              <a:t>，例如：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 smtClean="0"/>
              <a:t>4-3-1</a:t>
            </a:r>
            <a:r>
              <a:rPr lang="en-US" altLang="zh-TW" dirty="0"/>
              <a:t>	</a:t>
            </a:r>
            <a:r>
              <a:rPr lang="zh-TW" altLang="zh-TW" dirty="0"/>
              <a:t>傳值呼叫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57524" y="3140968"/>
            <a:ext cx="2930126" cy="360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圖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25144"/>
            <a:ext cx="2741863" cy="1850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4-3-2	</a:t>
            </a:r>
            <a:r>
              <a:rPr lang="zh-TW" altLang="zh-TW" dirty="0" smtClean="0"/>
              <a:t>傳址呼叫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PHP</a:t>
            </a:r>
            <a:r>
              <a:rPr lang="zh-TW" altLang="zh-TW" dirty="0" smtClean="0"/>
              <a:t>亦支援另一種常見的參數傳遞方式，叫做「傳址呼叫」</a:t>
            </a:r>
            <a:r>
              <a:rPr lang="en-US" altLang="zh-TW" dirty="0" smtClean="0"/>
              <a:t>(call by reference)</a:t>
            </a:r>
            <a:r>
              <a:rPr lang="zh-TW" altLang="zh-TW" dirty="0" smtClean="0"/>
              <a:t>，函式能夠改變參數的值，因為</a:t>
            </a:r>
            <a:r>
              <a:rPr lang="en-US" altLang="zh-TW" dirty="0" smtClean="0"/>
              <a:t>PHP</a:t>
            </a:r>
            <a:r>
              <a:rPr lang="zh-TW" altLang="zh-TW" dirty="0" smtClean="0"/>
              <a:t>傳遞給函式的是參數的位址，而不是參數的值。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舉例來說，假設要將</a:t>
            </a:r>
            <a:r>
              <a:rPr lang="en-US" altLang="zh-TW" dirty="0" smtClean="0"/>
              <a:t> &lt;func2.php&gt; </a:t>
            </a:r>
            <a:r>
              <a:rPr lang="zh-TW" altLang="zh-TW" dirty="0" smtClean="0"/>
              <a:t>的函式改為傳址呼叫，那麼只要在所定義的兩個參數</a:t>
            </a:r>
            <a:r>
              <a:rPr lang="en-US" altLang="zh-TW" dirty="0" smtClean="0"/>
              <a:t>n1</a:t>
            </a:r>
            <a:r>
              <a:rPr lang="zh-TW" altLang="zh-TW" dirty="0" smtClean="0"/>
              <a:t>、</a:t>
            </a:r>
            <a:r>
              <a:rPr lang="en-US" altLang="zh-TW" dirty="0" smtClean="0"/>
              <a:t>n2</a:t>
            </a:r>
            <a:r>
              <a:rPr lang="zh-TW" altLang="zh-TW" dirty="0" smtClean="0"/>
              <a:t>前面加上</a:t>
            </a:r>
            <a:r>
              <a:rPr lang="en-US" altLang="zh-TW" dirty="0" smtClean="0"/>
              <a:t> &amp; </a:t>
            </a:r>
            <a:r>
              <a:rPr lang="zh-TW" altLang="zh-TW" dirty="0" smtClean="0"/>
              <a:t>符號</a:t>
            </a:r>
            <a:r>
              <a:rPr lang="zh-TW" altLang="en-US" dirty="0" smtClean="0"/>
              <a:t>即可</a:t>
            </a:r>
            <a:r>
              <a:rPr lang="zh-TW" altLang="zh-TW" dirty="0" smtClean="0"/>
              <a:t>：</a:t>
            </a:r>
          </a:p>
          <a:p>
            <a:endParaRPr lang="zh-TW" altLang="en-US" dirty="0"/>
          </a:p>
        </p:txBody>
      </p:sp>
      <p:sp>
        <p:nvSpPr>
          <p:cNvPr id="8" name="文字方塊 44"/>
          <p:cNvSpPr txBox="1">
            <a:spLocks noChangeArrowheads="1"/>
          </p:cNvSpPr>
          <p:nvPr/>
        </p:nvSpPr>
        <p:spPr bwMode="auto">
          <a:xfrm>
            <a:off x="899592" y="3573016"/>
            <a:ext cx="7632848" cy="432048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 smtClean="0"/>
              <a:t>function swap(</a:t>
            </a:r>
            <a:r>
              <a:rPr lang="en-US" altLang="zh-TW" sz="2000" b="1" dirty="0" smtClean="0"/>
              <a:t>&amp;</a:t>
            </a:r>
            <a:r>
              <a:rPr lang="en-US" altLang="zh-TW" sz="2000" dirty="0" smtClean="0"/>
              <a:t>$n1, </a:t>
            </a:r>
            <a:r>
              <a:rPr lang="en-US" altLang="zh-TW" sz="2000" b="1" dirty="0" smtClean="0"/>
              <a:t>&amp;</a:t>
            </a:r>
            <a:r>
              <a:rPr lang="en-US" altLang="zh-TW" sz="2000" dirty="0" smtClean="0"/>
              <a:t>$n2)</a:t>
            </a:r>
            <a:endParaRPr lang="zh-TW" altLang="zh-TW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9" name="圖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3275856" y="4221088"/>
            <a:ext cx="2448272" cy="1874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4-3-3	</a:t>
            </a:r>
            <a:r>
              <a:rPr lang="zh-TW" altLang="zh-TW" dirty="0" smtClean="0"/>
              <a:t>設定參數的預設值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我們可以在函式定義的同時設定參數的預設值，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1" y="2492896"/>
            <a:ext cx="352242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96952"/>
            <a:ext cx="2786946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4-3-4	</a:t>
            </a:r>
            <a:r>
              <a:rPr lang="zh-TW" altLang="zh-TW" dirty="0" smtClean="0"/>
              <a:t>變動長度參數串列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PHP</a:t>
            </a:r>
            <a:r>
              <a:rPr lang="zh-TW" altLang="en-US" dirty="0"/>
              <a:t>提供了所謂的變動長度參數串列 </a:t>
            </a:r>
            <a:r>
              <a:rPr lang="en-US" altLang="zh-TW" dirty="0"/>
              <a:t>(variable-length argument list)</a:t>
            </a:r>
            <a:r>
              <a:rPr lang="zh-TW" altLang="en-US" dirty="0"/>
              <a:t>，也就是函式沒有固定的參數個數。在</a:t>
            </a:r>
            <a:r>
              <a:rPr lang="en-US" altLang="zh-TW" dirty="0"/>
              <a:t>PHP 5.5</a:t>
            </a:r>
            <a:r>
              <a:rPr lang="zh-TW" altLang="en-US" dirty="0"/>
              <a:t>以前 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 </a:t>
            </a:r>
            <a:r>
              <a:rPr lang="zh-TW" altLang="en-US" dirty="0"/>
              <a:t>的版本，我們通常得借助於</a:t>
            </a:r>
            <a:r>
              <a:rPr lang="en-US" altLang="zh-TW" dirty="0" err="1"/>
              <a:t>func_num_args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func_get_arg</a:t>
            </a:r>
            <a:r>
              <a:rPr lang="en-US" altLang="zh-TW" dirty="0"/>
              <a:t>(n)</a:t>
            </a:r>
            <a:r>
              <a:rPr lang="zh-TW" altLang="en-US" dirty="0"/>
              <a:t>、</a:t>
            </a:r>
            <a:r>
              <a:rPr lang="en-US" altLang="zh-TW" dirty="0" err="1"/>
              <a:t>func_get_args</a:t>
            </a:r>
            <a:r>
              <a:rPr lang="en-US" altLang="zh-TW" dirty="0"/>
              <a:t>() </a:t>
            </a:r>
            <a:r>
              <a:rPr lang="zh-TW" altLang="en-US" dirty="0"/>
              <a:t>等函式來處理變動長度參數串列，而到了</a:t>
            </a:r>
            <a:r>
              <a:rPr lang="en-US" altLang="zh-TW" dirty="0"/>
              <a:t>PHP 5.6</a:t>
            </a:r>
            <a:r>
              <a:rPr lang="zh-TW" altLang="en-US" dirty="0"/>
              <a:t>以後 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 </a:t>
            </a:r>
            <a:r>
              <a:rPr lang="zh-TW" altLang="en-US" dirty="0"/>
              <a:t>的版本，則可以改用 </a:t>
            </a:r>
            <a:r>
              <a:rPr lang="en-US" altLang="zh-TW" dirty="0"/>
              <a:t>... </a:t>
            </a:r>
            <a:r>
              <a:rPr lang="zh-TW" altLang="en-US" dirty="0"/>
              <a:t>符號來取代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例如：</a:t>
            </a:r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539552" y="393305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endParaRPr lang="zh-TW" altLang="zh-TW" dirty="0"/>
          </a:p>
          <a:p>
            <a:r>
              <a:rPr lang="en-US" altLang="zh-TW" dirty="0"/>
              <a:t>  function tour(</a:t>
            </a:r>
            <a:r>
              <a:rPr lang="en-US" altLang="zh-TW" b="1" dirty="0"/>
              <a:t>...$cities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  {</a:t>
            </a:r>
            <a:endParaRPr lang="zh-TW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foreach</a:t>
            </a:r>
            <a:r>
              <a:rPr lang="en-US" altLang="zh-TW" dirty="0"/>
              <a:t> ($cities as $n)</a:t>
            </a:r>
            <a:endParaRPr lang="zh-TW" altLang="zh-TW" dirty="0"/>
          </a:p>
          <a:p>
            <a:r>
              <a:rPr lang="en-US" altLang="zh-TW" dirty="0"/>
              <a:t>      echo $n.'&lt;</a:t>
            </a:r>
            <a:r>
              <a:rPr lang="en-US" altLang="zh-TW" dirty="0" err="1"/>
              <a:t>br</a:t>
            </a:r>
            <a:r>
              <a:rPr lang="en-US" altLang="zh-TW" dirty="0"/>
              <a:t>&gt;';</a:t>
            </a:r>
            <a:endParaRPr lang="zh-TW" altLang="zh-TW" dirty="0"/>
          </a:p>
          <a:p>
            <a:r>
              <a:rPr lang="en-US" altLang="zh-TW" dirty="0"/>
              <a:t>  }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  </a:t>
            </a:r>
            <a:r>
              <a:rPr lang="en-US" altLang="zh-TW" b="1" dirty="0"/>
              <a:t>tour('</a:t>
            </a:r>
            <a:r>
              <a:rPr lang="zh-TW" altLang="zh-TW" b="1" dirty="0"/>
              <a:t>台北</a:t>
            </a:r>
            <a:r>
              <a:rPr lang="en-US" altLang="zh-TW" b="1" dirty="0"/>
              <a:t>', '</a:t>
            </a:r>
            <a:r>
              <a:rPr lang="zh-TW" altLang="zh-TW" b="1" dirty="0"/>
              <a:t>台中</a:t>
            </a:r>
            <a:r>
              <a:rPr lang="en-US" altLang="zh-TW" b="1" dirty="0"/>
              <a:t>', '</a:t>
            </a:r>
            <a:r>
              <a:rPr lang="zh-TW" altLang="zh-TW" b="1" dirty="0"/>
              <a:t>高雄</a:t>
            </a:r>
            <a:r>
              <a:rPr lang="en-US" altLang="zh-TW" b="1" dirty="0"/>
              <a:t>');</a:t>
            </a:r>
            <a:endParaRPr lang="zh-TW" altLang="zh-TW" dirty="0"/>
          </a:p>
          <a:p>
            <a:r>
              <a:rPr lang="en-US" altLang="zh-TW" dirty="0"/>
              <a:t>?&gt;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2880320" cy="1867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4-3-5	</a:t>
            </a:r>
            <a:r>
              <a:rPr lang="zh-TW" altLang="en-US" dirty="0" smtClean="0"/>
              <a:t>純量宣告型別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PHP 7</a:t>
            </a:r>
            <a:r>
              <a:rPr lang="zh-TW" altLang="en-US" dirty="0"/>
              <a:t>新增了純量型別宣告 </a:t>
            </a:r>
            <a:r>
              <a:rPr lang="en-US" altLang="zh-TW" dirty="0"/>
              <a:t>(scalar type declaration) </a:t>
            </a:r>
            <a:r>
              <a:rPr lang="zh-TW" altLang="en-US" dirty="0"/>
              <a:t>功能，可以在宣告參數的同時指定參數的型別。下面是一個例子 </a:t>
            </a:r>
            <a:r>
              <a:rPr lang="en-US" altLang="zh-TW" dirty="0"/>
              <a:t>&lt;\ch04\func4a.php&gt;</a:t>
            </a:r>
            <a:r>
              <a:rPr lang="zh-TW" altLang="en-US" dirty="0"/>
              <a:t>，其中第</a:t>
            </a:r>
            <a:r>
              <a:rPr lang="en-US" altLang="zh-TW" dirty="0"/>
              <a:t>02</a:t>
            </a:r>
            <a:r>
              <a:rPr lang="zh-TW" altLang="en-US" dirty="0"/>
              <a:t>行指定參數的型別為</a:t>
            </a:r>
            <a:r>
              <a:rPr lang="en-US" altLang="zh-TW" dirty="0" err="1"/>
              <a:t>int</a:t>
            </a:r>
            <a:r>
              <a:rPr lang="zh-TW" altLang="en-US" dirty="0"/>
              <a:t>，因此，第</a:t>
            </a:r>
            <a:r>
              <a:rPr lang="en-US" altLang="zh-TW" dirty="0"/>
              <a:t>07</a:t>
            </a:r>
            <a:r>
              <a:rPr lang="zh-TW" altLang="en-US" dirty="0"/>
              <a:t>行會顯示</a:t>
            </a:r>
            <a:r>
              <a:rPr lang="en-US" altLang="zh-TW" dirty="0" err="1"/>
              <a:t>sumOfInts</a:t>
            </a:r>
            <a:r>
              <a:rPr lang="en-US" altLang="zh-TW" dirty="0"/>
              <a:t>(1, '4', 4.8) </a:t>
            </a:r>
            <a:r>
              <a:rPr lang="zh-TW" altLang="en-US" dirty="0"/>
              <a:t>的值為</a:t>
            </a:r>
            <a:r>
              <a:rPr lang="en-US" altLang="zh-TW" dirty="0"/>
              <a:t>9</a:t>
            </a:r>
            <a:r>
              <a:rPr lang="zh-TW" altLang="en-US" dirty="0"/>
              <a:t>，以及該值的型別為</a:t>
            </a:r>
            <a:r>
              <a:rPr lang="en-US" altLang="zh-TW" dirty="0" err="1"/>
              <a:t>int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39552" y="32829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01:&lt;?</a:t>
            </a:r>
            <a:r>
              <a:rPr lang="en-US" altLang="zh-TW" dirty="0" err="1"/>
              <a:t>php</a:t>
            </a:r>
            <a:endParaRPr lang="zh-TW" altLang="zh-TW" dirty="0"/>
          </a:p>
          <a:p>
            <a:r>
              <a:rPr lang="en-US" altLang="zh-TW" dirty="0"/>
              <a:t>02:  function </a:t>
            </a:r>
            <a:r>
              <a:rPr lang="en-US" altLang="zh-TW" dirty="0" err="1"/>
              <a:t>sumOfInts</a:t>
            </a:r>
            <a:r>
              <a:rPr lang="en-US" altLang="zh-TW" dirty="0"/>
              <a:t>(</a:t>
            </a:r>
            <a:r>
              <a:rPr lang="en-US" altLang="zh-TW" b="1" dirty="0" err="1"/>
              <a:t>int</a:t>
            </a:r>
            <a:r>
              <a:rPr lang="en-US" altLang="zh-TW" b="1" dirty="0"/>
              <a:t> ...$</a:t>
            </a:r>
            <a:r>
              <a:rPr lang="en-US" altLang="zh-TW" b="1" dirty="0" err="1"/>
              <a:t>ints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03:  {</a:t>
            </a:r>
            <a:endParaRPr lang="zh-TW" altLang="zh-TW" dirty="0"/>
          </a:p>
          <a:p>
            <a:r>
              <a:rPr lang="en-US" altLang="zh-TW" dirty="0"/>
              <a:t>04:    return </a:t>
            </a:r>
            <a:r>
              <a:rPr lang="en-US" altLang="zh-TW" dirty="0" err="1"/>
              <a:t>array_sum</a:t>
            </a:r>
            <a:r>
              <a:rPr lang="en-US" altLang="zh-TW" dirty="0"/>
              <a:t>($</a:t>
            </a:r>
            <a:r>
              <a:rPr lang="en-US" altLang="zh-TW" dirty="0" err="1"/>
              <a:t>ints</a:t>
            </a:r>
            <a:r>
              <a:rPr lang="en-US" altLang="zh-TW" dirty="0"/>
              <a:t>);</a:t>
            </a:r>
            <a:endParaRPr lang="zh-TW" altLang="zh-TW" dirty="0"/>
          </a:p>
          <a:p>
            <a:r>
              <a:rPr lang="en-US" altLang="zh-TW" dirty="0"/>
              <a:t>05:  }</a:t>
            </a:r>
            <a:endParaRPr lang="zh-TW" altLang="zh-TW" dirty="0"/>
          </a:p>
          <a:p>
            <a:r>
              <a:rPr lang="en-US" altLang="zh-TW" dirty="0"/>
              <a:t>06:</a:t>
            </a:r>
            <a:endParaRPr lang="zh-TW" altLang="zh-TW" dirty="0"/>
          </a:p>
          <a:p>
            <a:r>
              <a:rPr lang="en-US" altLang="zh-TW" dirty="0"/>
              <a:t>07:  </a:t>
            </a:r>
            <a:r>
              <a:rPr lang="en-US" altLang="zh-TW" b="1" dirty="0" err="1"/>
              <a:t>var_dump</a:t>
            </a:r>
            <a:r>
              <a:rPr lang="en-US" altLang="zh-TW" b="1" dirty="0"/>
              <a:t>(</a:t>
            </a:r>
            <a:r>
              <a:rPr lang="en-US" altLang="zh-TW" b="1" dirty="0" err="1"/>
              <a:t>sumOfInts</a:t>
            </a:r>
            <a:r>
              <a:rPr lang="en-US" altLang="zh-TW" b="1" dirty="0"/>
              <a:t>(1, '4', 4.8));</a:t>
            </a:r>
            <a:endParaRPr lang="zh-TW" altLang="zh-TW" dirty="0"/>
          </a:p>
          <a:p>
            <a:r>
              <a:rPr lang="en-US" altLang="zh-TW" dirty="0"/>
              <a:t>08:?&gt;</a:t>
            </a:r>
            <a:endParaRPr lang="zh-TW" altLang="zh-TW" dirty="0"/>
          </a:p>
        </p:txBody>
      </p:sp>
      <p:pic>
        <p:nvPicPr>
          <p:cNvPr id="8" name="圖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552" y="3861049"/>
            <a:ext cx="2700808" cy="17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7629</TotalTime>
  <Words>448</Words>
  <Application>Microsoft Office PowerPoint</Application>
  <PresentationFormat>如螢幕大小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Arial Unicode MS</vt:lpstr>
      <vt:lpstr>華康黑體 Std W3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     04   函式</vt:lpstr>
      <vt:lpstr>4-1 認識函式</vt:lpstr>
      <vt:lpstr>4-2 使用者自訂函式</vt:lpstr>
      <vt:lpstr>4-3 函式的參數</vt:lpstr>
      <vt:lpstr>4-3-2 傳址呼叫</vt:lpstr>
      <vt:lpstr>4-3-3 設定參數的預設值</vt:lpstr>
      <vt:lpstr>4-3-4 變動長度參數串列</vt:lpstr>
      <vt:lpstr>4-3-5 純量宣告型別</vt:lpstr>
      <vt:lpstr>4-4 函式的傳回值</vt:lpstr>
      <vt:lpstr>4-5 區域變數V.S. 全域變數</vt:lpstr>
      <vt:lpstr>4-6 靜態變數</vt:lpstr>
      <vt:lpstr>4-7 匿名函式</vt:lpstr>
      <vt:lpstr>4-8 可變動函式</vt:lpstr>
      <vt:lpstr>4-9　實用的PHP內建函式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906</cp:revision>
  <dcterms:created xsi:type="dcterms:W3CDTF">2011-06-02T11:36:30Z</dcterms:created>
  <dcterms:modified xsi:type="dcterms:W3CDTF">2017-01-18T08:15:59Z</dcterms:modified>
</cp:coreProperties>
</file>