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681" r:id="rId3"/>
    <p:sldId id="785" r:id="rId4"/>
    <p:sldId id="786" r:id="rId5"/>
    <p:sldId id="787" r:id="rId6"/>
    <p:sldId id="789" r:id="rId7"/>
    <p:sldId id="790" r:id="rId8"/>
    <p:sldId id="791" r:id="rId9"/>
    <p:sldId id="792" r:id="rId10"/>
    <p:sldId id="793" r:id="rId11"/>
    <p:sldId id="794" r:id="rId12"/>
    <p:sldId id="795" r:id="rId13"/>
    <p:sldId id="796" r:id="rId14"/>
    <p:sldId id="797" r:id="rId15"/>
    <p:sldId id="798" r:id="rId16"/>
    <p:sldId id="799" r:id="rId17"/>
    <p:sldId id="800" r:id="rId18"/>
    <p:sldId id="801" r:id="rId19"/>
    <p:sldId id="770" r:id="rId20"/>
    <p:sldId id="803" r:id="rId21"/>
    <p:sldId id="808" r:id="rId2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6666FF"/>
    <a:srgbClr val="D60093"/>
    <a:srgbClr val="CC00CC"/>
    <a:srgbClr val="CC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5982" autoAdjust="0"/>
  </p:normalViewPr>
  <p:slideViewPr>
    <p:cSldViewPr>
      <p:cViewPr varScale="1">
        <p:scale>
          <a:sx n="84" d="100"/>
          <a:sy n="84" d="100"/>
        </p:scale>
        <p:origin x="605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366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116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2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342000" indent="-230400"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136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1448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602000"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264" y="548680"/>
            <a:ext cx="6229200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555776" y="2348880"/>
            <a:ext cx="6264696" cy="3600400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3859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700808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1349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/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1044575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712913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44" r:id="rId10"/>
    <p:sldLayoutId id="2147484734" r:id="rId11"/>
    <p:sldLayoutId id="2147484735" r:id="rId12"/>
    <p:sldLayoutId id="2147484736" r:id="rId13"/>
    <p:sldLayoutId id="2147484737" r:id="rId14"/>
    <p:sldLayoutId id="2147484738" r:id="rId15"/>
    <p:sldLayoutId id="2147484739" r:id="rId16"/>
    <p:sldLayoutId id="2147484740" r:id="rId17"/>
    <p:sldLayoutId id="2147484741" r:id="rId18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 smtClean="0"/>
              <a:t>繪製弧線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imagearc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函式繪製弧線，其語法如下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</a:p>
          <a:p>
            <a:pPr lvl="1"/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1916832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imagearc</a:t>
            </a:r>
            <a:r>
              <a:rPr lang="en-US" altLang="zh-TW" dirty="0" smtClean="0"/>
              <a:t>(resource</a:t>
            </a:r>
            <a:r>
              <a:rPr lang="en-US" altLang="zh-TW" i="1" dirty="0" smtClean="0"/>
              <a:t> image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cx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color</a:t>
            </a:r>
            <a:r>
              <a:rPr lang="en-US" altLang="zh-TW" dirty="0" smtClean="0"/>
              <a:t>)</a:t>
            </a:r>
            <a:endParaRPr lang="zh-TW" altLang="zh-TW" dirty="0" smtClean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9592" y="4077072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imagearc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100, 100, 150, 150, 90, 270, $green);</a:t>
            </a:r>
            <a:endParaRPr lang="zh-TW" altLang="zh-TW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99592" y="2348880"/>
            <a:ext cx="219130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71600" y="4653137"/>
            <a:ext cx="2232248" cy="1421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 smtClean="0"/>
              <a:t>填滿色彩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imagefill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函式填滿色彩，其語法如下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 smtClean="0"/>
              <a:t>填滿橢圓形色彩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imagefilledellipse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函式填滿橢圓形色彩，其語法如下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</a:p>
          <a:p>
            <a:pPr lvl="1"/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1916832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imagefill</a:t>
            </a:r>
            <a:r>
              <a:rPr lang="en-US" altLang="zh-TW" dirty="0" smtClean="0"/>
              <a:t>(resource</a:t>
            </a:r>
            <a:r>
              <a:rPr lang="en-US" altLang="zh-TW" i="1" dirty="0" smtClean="0"/>
              <a:t> image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color</a:t>
            </a:r>
            <a:r>
              <a:rPr lang="en-US" altLang="zh-TW" dirty="0" smtClean="0"/>
              <a:t>)</a:t>
            </a:r>
            <a:endParaRPr lang="zh-TW" altLang="zh-TW" dirty="0" smtClean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9592" y="2708920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imagefill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0, 0, $yellow);</a:t>
            </a:r>
            <a:endParaRPr lang="zh-TW" altLang="zh-TW" dirty="0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592" y="4365104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imagefilledellipse</a:t>
            </a:r>
            <a:r>
              <a:rPr lang="en-US" altLang="zh-TW" dirty="0" smtClean="0"/>
              <a:t>(resource </a:t>
            </a:r>
            <a:r>
              <a:rPr lang="en-US" altLang="zh-TW" i="1" dirty="0" smtClean="0"/>
              <a:t>image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cx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color</a:t>
            </a:r>
            <a:r>
              <a:rPr lang="en-US" altLang="zh-TW" dirty="0" smtClean="0"/>
              <a:t>)</a:t>
            </a:r>
            <a:endParaRPr lang="zh-TW" altLang="zh-TW" dirty="0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99592" y="5229200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imagefilledellipse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100, 100, 199, 199, $blue);</a:t>
            </a:r>
            <a:endParaRPr lang="zh-TW" altLang="zh-TW" dirty="0" smtClean="0"/>
          </a:p>
        </p:txBody>
      </p:sp>
      <p:grpSp>
        <p:nvGrpSpPr>
          <p:cNvPr id="16" name="群組 15"/>
          <p:cNvGrpSpPr/>
          <p:nvPr/>
        </p:nvGrpSpPr>
        <p:grpSpPr>
          <a:xfrm>
            <a:off x="7020272" y="4887022"/>
            <a:ext cx="1872208" cy="1423020"/>
            <a:chOff x="6861448" y="4941168"/>
            <a:chExt cx="1872208" cy="1423020"/>
          </a:xfrm>
        </p:grpSpPr>
        <p:sp>
          <p:nvSpPr>
            <p:cNvPr id="14" name="文字方塊 100"/>
            <p:cNvSpPr txBox="1">
              <a:spLocks noChangeArrowheads="1"/>
            </p:cNvSpPr>
            <p:nvPr/>
          </p:nvSpPr>
          <p:spPr bwMode="auto">
            <a:xfrm>
              <a:off x="6861448" y="6021288"/>
              <a:ext cx="1872208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4000" tIns="2880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zh-TW" altLang="zh-TW" sz="1600" dirty="0" smtClean="0">
                  <a:latin typeface="標楷體" pitchFamily="65" charset="-120"/>
                  <a:ea typeface="標楷體" pitchFamily="65" charset="-120"/>
                </a:rPr>
                <a:t>填滿藍色的圓形</a:t>
              </a:r>
              <a:r>
                <a:rPr lang="en-US" altLang="zh-TW" sz="1600" dirty="0" smtClean="0">
                  <a:latin typeface="標楷體" pitchFamily="65" charset="-120"/>
                  <a:ea typeface="標楷體" pitchFamily="65" charset="-120"/>
                </a:rPr>
                <a:t/>
              </a:r>
              <a:br>
                <a:rPr lang="en-US" altLang="zh-TW" sz="1600" dirty="0" smtClean="0">
                  <a:latin typeface="標楷體" pitchFamily="65" charset="-120"/>
                  <a:ea typeface="標楷體" pitchFamily="65" charset="-120"/>
                </a:rPr>
              </a:br>
              <a:r>
                <a:rPr lang="en-US" altLang="zh-TW" sz="1600" dirty="0" smtClean="0"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zh-TW" sz="1600" dirty="0" smtClean="0">
                  <a:latin typeface="標楷體" pitchFamily="65" charset="-120"/>
                  <a:ea typeface="標楷體" pitchFamily="65" charset="-120"/>
                </a:rPr>
                <a:t>背景色彩為白色</a:t>
              </a:r>
              <a:r>
                <a:rPr lang="en-US" altLang="zh-TW" sz="1600" dirty="0" smtClean="0">
                  <a:latin typeface="標楷體" pitchFamily="65" charset="-120"/>
                  <a:ea typeface="標楷體" pitchFamily="65" charset="-120"/>
                </a:rPr>
                <a:t>)</a:t>
              </a:r>
              <a:endParaRPr lang="zh-TW" altLang="zh-TW" sz="1600" dirty="0" smtClean="0">
                <a:latin typeface="標楷體" pitchFamily="65" charset="-120"/>
                <a:ea typeface="標楷體" pitchFamily="65" charset="-12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zh-TW" sz="16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pic>
          <p:nvPicPr>
            <p:cNvPr id="15" name="圖片 14"/>
            <p:cNvPicPr/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7164288" y="4941168"/>
              <a:ext cx="1080120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直線單箭頭接點 103"/>
            <p:cNvCxnSpPr>
              <a:cxnSpLocks noChangeShapeType="1"/>
            </p:cNvCxnSpPr>
            <p:nvPr/>
          </p:nvCxnSpPr>
          <p:spPr bwMode="auto">
            <a:xfrm flipV="1">
              <a:off x="7725544" y="5931420"/>
              <a:ext cx="0" cy="1440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 smtClean="0"/>
              <a:t>填滿多邊形色彩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imagefilledpolygon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函式填滿多邊形色彩，其語法如下</a:t>
            </a: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 smtClean="0"/>
              <a:t>填滿矩形色彩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imagefilledrectangle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函式填滿矩形色彩，其語法如下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</a:p>
          <a:p>
            <a:pPr lvl="1"/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1916831"/>
            <a:ext cx="7848872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imagefilledpolygon</a:t>
            </a:r>
            <a:r>
              <a:rPr lang="en-US" altLang="zh-TW" dirty="0" smtClean="0"/>
              <a:t>(resource </a:t>
            </a:r>
            <a:r>
              <a:rPr lang="en-US" altLang="zh-TW" i="1" dirty="0" smtClean="0"/>
              <a:t>image</a:t>
            </a:r>
            <a:r>
              <a:rPr lang="en-US" altLang="zh-TW" dirty="0" smtClean="0"/>
              <a:t>, array </a:t>
            </a:r>
            <a:r>
              <a:rPr lang="en-US" altLang="zh-TW" i="1" dirty="0" smtClean="0"/>
              <a:t>points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num_points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color</a:t>
            </a:r>
            <a:r>
              <a:rPr lang="en-US" altLang="zh-TW" dirty="0" smtClean="0"/>
              <a:t>)</a:t>
            </a:r>
            <a:endParaRPr lang="zh-TW" altLang="zh-TW" dirty="0" smtClean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9592" y="2708920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imagefilledpolygon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$points, 3, $white);</a:t>
            </a:r>
            <a:endParaRPr lang="zh-TW" altLang="zh-TW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592" y="4787859"/>
            <a:ext cx="7704856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imagefilledrectangle</a:t>
            </a:r>
            <a:r>
              <a:rPr lang="en-US" altLang="zh-TW" dirty="0" smtClean="0"/>
              <a:t>(resource </a:t>
            </a:r>
            <a:r>
              <a:rPr lang="en-US" altLang="zh-TW" i="1" dirty="0" smtClean="0"/>
              <a:t>image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x1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y1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x2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y2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color</a:t>
            </a:r>
            <a:r>
              <a:rPr lang="en-US" altLang="zh-TW" dirty="0" smtClean="0"/>
              <a:t>)</a:t>
            </a:r>
            <a:endParaRPr lang="zh-TW" altLang="zh-TW" dirty="0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99592" y="5651956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imagefilledrectangle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20, 20, 80, 80, $white);</a:t>
            </a:r>
            <a:endParaRPr lang="zh-TW" altLang="zh-TW" dirty="0" smtClean="0"/>
          </a:p>
        </p:txBody>
      </p:sp>
      <p:grpSp>
        <p:nvGrpSpPr>
          <p:cNvPr id="13" name="群組 12"/>
          <p:cNvGrpSpPr/>
          <p:nvPr/>
        </p:nvGrpSpPr>
        <p:grpSpPr>
          <a:xfrm>
            <a:off x="5868144" y="2636912"/>
            <a:ext cx="2141220" cy="1206996"/>
            <a:chOff x="5868144" y="2636912"/>
            <a:chExt cx="2141220" cy="1206996"/>
          </a:xfrm>
        </p:grpSpPr>
        <p:sp>
          <p:nvSpPr>
            <p:cNvPr id="14" name="文字方塊 100"/>
            <p:cNvSpPr txBox="1">
              <a:spLocks noChangeArrowheads="1"/>
            </p:cNvSpPr>
            <p:nvPr/>
          </p:nvSpPr>
          <p:spPr bwMode="auto">
            <a:xfrm>
              <a:off x="6012160" y="3501008"/>
              <a:ext cx="1872208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4000" tIns="2880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zh-TW" altLang="zh-TW" sz="1600" dirty="0" smtClean="0">
                  <a:latin typeface="標楷體" pitchFamily="65" charset="-120"/>
                  <a:ea typeface="標楷體" pitchFamily="65" charset="-120"/>
                </a:rPr>
                <a:t>填滿白色的三角形</a:t>
              </a:r>
              <a:r>
                <a:rPr lang="en-US" altLang="zh-TW" sz="1600" dirty="0" smtClean="0">
                  <a:latin typeface="標楷體" pitchFamily="65" charset="-120"/>
                  <a:ea typeface="標楷體" pitchFamily="65" charset="-120"/>
                </a:rPr>
                <a:t/>
              </a:r>
              <a:br>
                <a:rPr lang="en-US" altLang="zh-TW" sz="1600" dirty="0" smtClean="0">
                  <a:latin typeface="標楷體" pitchFamily="65" charset="-120"/>
                  <a:ea typeface="標楷體" pitchFamily="65" charset="-120"/>
                </a:rPr>
              </a:br>
              <a:r>
                <a:rPr lang="en-US" altLang="zh-TW" sz="1600" dirty="0" smtClean="0"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zh-TW" sz="1600" dirty="0" smtClean="0">
                  <a:latin typeface="標楷體" pitchFamily="65" charset="-120"/>
                  <a:ea typeface="標楷體" pitchFamily="65" charset="-120"/>
                </a:rPr>
                <a:t>背景色彩為黃色</a:t>
              </a:r>
              <a:r>
                <a:rPr lang="en-US" altLang="zh-TW" sz="1600" dirty="0" smtClean="0">
                  <a:latin typeface="標楷體" pitchFamily="65" charset="-120"/>
                  <a:ea typeface="標楷體" pitchFamily="65" charset="-120"/>
                </a:rPr>
                <a:t>)</a:t>
              </a:r>
              <a:endParaRPr lang="zh-TW" altLang="zh-TW" sz="16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pic>
          <p:nvPicPr>
            <p:cNvPr id="11" name="圖片 10"/>
            <p:cNvPicPr/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5868144" y="2636912"/>
              <a:ext cx="2141220" cy="868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直線單箭頭接點 103"/>
            <p:cNvCxnSpPr>
              <a:cxnSpLocks noChangeShapeType="1"/>
            </p:cNvCxnSpPr>
            <p:nvPr/>
          </p:nvCxnSpPr>
          <p:spPr bwMode="auto">
            <a:xfrm flipV="1">
              <a:off x="7164288" y="3289569"/>
              <a:ext cx="0" cy="2160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 smtClean="0"/>
              <a:t>繪製橫向字元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imagechar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函式繪製橫向字元，其語法如下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 smtClean="0"/>
              <a:t>繪製直向字元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imagecharup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函式繪製直向字元，其語法如下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</a:p>
          <a:p>
            <a:pPr lvl="1"/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1916831"/>
            <a:ext cx="7848872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imagechar</a:t>
            </a:r>
            <a:r>
              <a:rPr lang="en-US" altLang="zh-TW" dirty="0" smtClean="0"/>
              <a:t>(resource </a:t>
            </a:r>
            <a:r>
              <a:rPr lang="en-US" altLang="zh-TW" i="1" dirty="0" smtClean="0"/>
              <a:t>image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, string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color</a:t>
            </a:r>
            <a:r>
              <a:rPr lang="en-US" altLang="zh-TW" dirty="0" smtClean="0"/>
              <a:t>)</a:t>
            </a:r>
            <a:endParaRPr lang="zh-TW" altLang="zh-TW" dirty="0" smtClean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9592" y="2708920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imagechar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5, 4, 0, "890", $red);</a:t>
            </a:r>
            <a:endParaRPr lang="zh-TW" altLang="zh-TW" dirty="0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592" y="4437112"/>
            <a:ext cx="7704856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imagecharup</a:t>
            </a:r>
            <a:r>
              <a:rPr lang="en-US" altLang="zh-TW" dirty="0" smtClean="0"/>
              <a:t>(resource </a:t>
            </a:r>
            <a:r>
              <a:rPr lang="en-US" altLang="zh-TW" i="1" dirty="0" smtClean="0"/>
              <a:t>image,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, string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color</a:t>
            </a:r>
            <a:r>
              <a:rPr lang="en-US" altLang="zh-TW" dirty="0" smtClean="0"/>
              <a:t>)</a:t>
            </a:r>
            <a:endParaRPr lang="zh-TW" altLang="zh-TW" dirty="0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99592" y="5229200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imagecharup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5, 0, 10, "8", $red);</a:t>
            </a:r>
            <a:endParaRPr lang="zh-TW" altLang="zh-TW" dirty="0"/>
          </a:p>
        </p:txBody>
      </p:sp>
      <p:pic>
        <p:nvPicPr>
          <p:cNvPr id="13" name="圖片 12"/>
          <p:cNvPicPr/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148064" y="2780928"/>
            <a:ext cx="360422" cy="288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圖片 14"/>
          <p:cNvPicPr/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64088" y="5301208"/>
            <a:ext cx="364232" cy="288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 smtClean="0"/>
              <a:t>繪製橫向文字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imagestring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函式繪製橫向文字，其語法如下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sz="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 smtClean="0"/>
              <a:t>繪製直向文字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imagestringup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函式繪製直向文字，其語法如下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</a:p>
          <a:p>
            <a:pPr lvl="1"/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1916831"/>
            <a:ext cx="7848872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imagestring</a:t>
            </a:r>
            <a:r>
              <a:rPr lang="en-US" altLang="zh-TW" dirty="0" smtClean="0"/>
              <a:t>(resource </a:t>
            </a:r>
            <a:r>
              <a:rPr lang="en-US" altLang="zh-TW" i="1" dirty="0" smtClean="0"/>
              <a:t>image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, string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color</a:t>
            </a:r>
            <a:r>
              <a:rPr lang="en-US" altLang="zh-TW" dirty="0" smtClean="0"/>
              <a:t>)</a:t>
            </a:r>
            <a:endParaRPr lang="zh-TW" altLang="zh-TW" dirty="0" smtClean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9592" y="2708919"/>
            <a:ext cx="7992888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imagestring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5, 0, 0, “Hello world! This is my first image </a:t>
            </a:r>
            <a:r>
              <a:rPr lang="en-US" altLang="zh-TW" dirty="0" err="1" smtClean="0"/>
              <a:t>text.”,$textcolor</a:t>
            </a:r>
            <a:r>
              <a:rPr lang="en-US" altLang="zh-TW" dirty="0" smtClean="0"/>
              <a:t>);</a:t>
            </a:r>
            <a:endParaRPr lang="zh-TW" altLang="zh-TW" dirty="0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592" y="4581128"/>
            <a:ext cx="7704856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imagestringup</a:t>
            </a:r>
            <a:r>
              <a:rPr lang="en-US" altLang="zh-TW" dirty="0" smtClean="0"/>
              <a:t>(resource </a:t>
            </a:r>
            <a:r>
              <a:rPr lang="en-US" altLang="zh-TW" i="1" dirty="0" smtClean="0"/>
              <a:t>image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, string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color</a:t>
            </a:r>
            <a:r>
              <a:rPr lang="en-US" altLang="zh-TW" dirty="0" smtClean="0"/>
              <a:t>)</a:t>
            </a:r>
            <a:endParaRPr lang="zh-TW" altLang="zh-TW" dirty="0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99592" y="5600853"/>
            <a:ext cx="7704856" cy="338554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 err="1" smtClean="0"/>
              <a:t>imagestringup</a:t>
            </a:r>
            <a:r>
              <a:rPr lang="en-US" altLang="zh-TW" sz="1600" dirty="0" smtClean="0"/>
              <a:t>($</a:t>
            </a:r>
            <a:r>
              <a:rPr lang="en-US" altLang="zh-TW" sz="1600" dirty="0" err="1" smtClean="0"/>
              <a:t>im</a:t>
            </a:r>
            <a:r>
              <a:rPr lang="en-US" altLang="zh-TW" sz="1600" dirty="0" smtClean="0"/>
              <a:t>, 5, 2, 395, "Hello world! This is my first image text.", $</a:t>
            </a:r>
            <a:r>
              <a:rPr lang="en-US" altLang="zh-TW" sz="1600" dirty="0" err="1" smtClean="0"/>
              <a:t>textcolor</a:t>
            </a:r>
            <a:r>
              <a:rPr lang="en-US" altLang="zh-TW" sz="1600" dirty="0" smtClean="0"/>
              <a:t>);</a:t>
            </a:r>
            <a:endParaRPr lang="zh-TW" altLang="zh-TW" sz="1600" dirty="0" smtClean="0"/>
          </a:p>
        </p:txBody>
      </p:sp>
      <p:pic>
        <p:nvPicPr>
          <p:cNvPr id="11" name="圖片 10" descr="image001"/>
          <p:cNvPicPr/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71600" y="3212976"/>
            <a:ext cx="4281264" cy="31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 smtClean="0"/>
              <a:t>繪製</a:t>
            </a:r>
            <a:r>
              <a:rPr lang="en-US" altLang="zh-TW" dirty="0" smtClean="0"/>
              <a:t>TrueType</a:t>
            </a:r>
            <a:r>
              <a:rPr lang="zh-TW" altLang="zh-TW" dirty="0" smtClean="0"/>
              <a:t>文字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imagettftext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函式繪製</a:t>
            </a:r>
            <a:r>
              <a:rPr lang="en-US" altLang="zh-TW" dirty="0" smtClean="0"/>
              <a:t>TrueType</a:t>
            </a:r>
            <a:r>
              <a:rPr lang="zh-TW" altLang="zh-TW" dirty="0" smtClean="0"/>
              <a:t>文字，其語法如下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</a:p>
          <a:p>
            <a:pPr lvl="1"/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2087850"/>
            <a:ext cx="7848872" cy="307777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400" dirty="0" err="1" smtClean="0"/>
              <a:t>imagettftext</a:t>
            </a:r>
            <a:r>
              <a:rPr lang="en-US" altLang="zh-TW" sz="1400" dirty="0" smtClean="0"/>
              <a:t>(resource </a:t>
            </a:r>
            <a:r>
              <a:rPr lang="en-US" altLang="zh-TW" sz="1400" i="1" dirty="0" smtClean="0"/>
              <a:t>image</a:t>
            </a:r>
            <a:r>
              <a:rPr lang="en-US" altLang="zh-TW" sz="1400" dirty="0" smtClean="0"/>
              <a:t>, float </a:t>
            </a:r>
            <a:r>
              <a:rPr lang="en-US" altLang="zh-TW" sz="1400" i="1" dirty="0" smtClean="0"/>
              <a:t>size</a:t>
            </a:r>
            <a:r>
              <a:rPr lang="en-US" altLang="zh-TW" sz="1400" dirty="0" smtClean="0"/>
              <a:t>, float </a:t>
            </a:r>
            <a:r>
              <a:rPr lang="en-US" altLang="zh-TW" sz="1400" i="1" dirty="0" smtClean="0"/>
              <a:t>angle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</a:t>
            </a:r>
            <a:r>
              <a:rPr lang="en-US" altLang="zh-TW" sz="1400" i="1" dirty="0" smtClean="0"/>
              <a:t>x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</a:t>
            </a:r>
            <a:r>
              <a:rPr lang="en-US" altLang="zh-TW" sz="1400" i="1" dirty="0" smtClean="0"/>
              <a:t>y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</a:t>
            </a:r>
            <a:r>
              <a:rPr lang="en-US" altLang="zh-TW" sz="1400" i="1" dirty="0" smtClean="0"/>
              <a:t>color</a:t>
            </a:r>
            <a:r>
              <a:rPr lang="en-US" altLang="zh-TW" sz="1400" dirty="0" smtClean="0"/>
              <a:t>, string </a:t>
            </a:r>
            <a:r>
              <a:rPr lang="en-US" altLang="zh-TW" sz="1400" i="1" dirty="0" err="1" smtClean="0"/>
              <a:t>fontfile</a:t>
            </a:r>
            <a:r>
              <a:rPr lang="en-US" altLang="zh-TW" sz="1400" dirty="0" smtClean="0"/>
              <a:t>, string </a:t>
            </a:r>
            <a:r>
              <a:rPr lang="en-US" altLang="zh-TW" sz="1400" i="1" dirty="0" smtClean="0"/>
              <a:t>tex</a:t>
            </a:r>
            <a:r>
              <a:rPr lang="en-US" altLang="zh-TW" sz="1400" dirty="0" smtClean="0"/>
              <a:t>t)</a:t>
            </a:r>
            <a:endParaRPr lang="zh-TW" altLang="zh-TW" sz="1400" dirty="0" smtClean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9592" y="3131676"/>
            <a:ext cx="7992888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imagettftext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16, 0, 0, 20, $</a:t>
            </a:r>
            <a:r>
              <a:rPr lang="en-US" altLang="zh-TW" dirty="0" err="1" smtClean="0"/>
              <a:t>textcolor</a:t>
            </a:r>
            <a:r>
              <a:rPr lang="en-US" altLang="zh-TW" dirty="0" smtClean="0"/>
              <a:t>, "simhei.ttf", $string);</a:t>
            </a:r>
            <a:endParaRPr lang="zh-TW" altLang="zh-TW" dirty="0" smtClean="0"/>
          </a:p>
        </p:txBody>
      </p:sp>
      <p:pic>
        <p:nvPicPr>
          <p:cNvPr id="12" name="圖片 11" descr="test111"/>
          <p:cNvPicPr/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99592" y="3645024"/>
            <a:ext cx="460851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6-1-4	</a:t>
            </a:r>
            <a:r>
              <a:rPr lang="zh-TW" altLang="zh-TW" dirty="0" smtClean="0"/>
              <a:t>輸出圖片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PHP</a:t>
            </a:r>
            <a:r>
              <a:rPr lang="zh-TW" altLang="zh-TW" dirty="0" smtClean="0"/>
              <a:t>提供了下列幾個函式，可以將圖片傳送至用戶端瀏覽器或儲存在伺服器。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GIF</a:t>
            </a:r>
            <a:r>
              <a:rPr lang="zh-TW" altLang="zh-TW" dirty="0" smtClean="0"/>
              <a:t>格式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若選擇儲存在伺服器，可以寫成如下：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7584" y="2924944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imagegif</a:t>
            </a:r>
            <a:r>
              <a:rPr lang="en-US" altLang="zh-TW" dirty="0" smtClean="0"/>
              <a:t>(resource </a:t>
            </a:r>
            <a:r>
              <a:rPr lang="en-US" altLang="zh-TW" i="1" dirty="0" smtClean="0"/>
              <a:t>image</a:t>
            </a:r>
            <a:r>
              <a:rPr lang="en-US" altLang="zh-TW" dirty="0" smtClean="0"/>
              <a:t> [, string </a:t>
            </a:r>
            <a:r>
              <a:rPr lang="en-US" altLang="zh-TW" i="1" dirty="0" smtClean="0"/>
              <a:t>filename</a:t>
            </a:r>
            <a:r>
              <a:rPr lang="en-US" altLang="zh-TW" dirty="0" smtClean="0"/>
              <a:t>])</a:t>
            </a:r>
            <a:endParaRPr lang="zh-TW" altLang="zh-TW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584" y="3789040"/>
            <a:ext cx="7416824" cy="646331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smtClean="0"/>
              <a:t>header("content-type: image/gif");</a:t>
            </a:r>
            <a:endParaRPr lang="zh-TW" altLang="zh-TW" dirty="0" smtClean="0"/>
          </a:p>
          <a:p>
            <a:r>
              <a:rPr lang="en-US" altLang="zh-TW" dirty="0" err="1" smtClean="0"/>
              <a:t>imagegif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);</a:t>
            </a:r>
            <a:endParaRPr lang="zh-TW" altLang="zh-TW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27584" y="5013176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imagegif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"images/simple.gif");</a:t>
            </a:r>
            <a:endParaRPr lang="zh-TW" altLang="zh-TW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PNG</a:t>
            </a:r>
            <a:r>
              <a:rPr lang="zh-TW" altLang="zh-TW" dirty="0" smtClean="0"/>
              <a:t>格式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若選擇儲存在伺服器，可以寫成如下：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584" y="1484784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imagepng</a:t>
            </a:r>
            <a:r>
              <a:rPr lang="en-US" altLang="zh-TW" dirty="0" smtClean="0"/>
              <a:t>(resource </a:t>
            </a:r>
            <a:r>
              <a:rPr lang="en-US" altLang="zh-TW" i="1" dirty="0" smtClean="0"/>
              <a:t>image</a:t>
            </a:r>
            <a:r>
              <a:rPr lang="en-US" altLang="zh-TW" dirty="0" smtClean="0"/>
              <a:t> [, string </a:t>
            </a:r>
            <a:r>
              <a:rPr lang="en-US" altLang="zh-TW" i="1" dirty="0" smtClean="0"/>
              <a:t>filename</a:t>
            </a:r>
            <a:r>
              <a:rPr lang="en-US" altLang="zh-TW" dirty="0" smtClean="0"/>
              <a:t>])</a:t>
            </a:r>
            <a:endParaRPr lang="zh-TW" altLang="zh-TW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27584" y="2348880"/>
            <a:ext cx="7416824" cy="646331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smtClean="0"/>
              <a:t>header("content-type: image/</a:t>
            </a:r>
            <a:r>
              <a:rPr lang="en-US" altLang="zh-TW" dirty="0" err="1" smtClean="0"/>
              <a:t>png</a:t>
            </a:r>
            <a:r>
              <a:rPr lang="en-US" altLang="zh-TW" dirty="0" smtClean="0"/>
              <a:t>");</a:t>
            </a:r>
            <a:endParaRPr lang="zh-TW" altLang="zh-TW" dirty="0" smtClean="0"/>
          </a:p>
          <a:p>
            <a:r>
              <a:rPr lang="en-US" altLang="zh-TW" dirty="0" err="1" smtClean="0"/>
              <a:t>imagepng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);</a:t>
            </a:r>
            <a:endParaRPr lang="zh-TW" altLang="zh-TW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7584" y="3573016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imagepng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"images/simple.png");</a:t>
            </a:r>
            <a:endParaRPr lang="zh-TW" altLang="zh-TW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JPG</a:t>
            </a:r>
            <a:r>
              <a:rPr lang="zh-TW" altLang="zh-TW" dirty="0" smtClean="0"/>
              <a:t>格式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例如下面的敘述是將圖片傳送至瀏覽器，圖片品質為</a:t>
            </a:r>
            <a:r>
              <a:rPr lang="en-US" altLang="zh-TW" dirty="0" smtClean="0"/>
              <a:t>90</a:t>
            </a:r>
            <a:r>
              <a:rPr lang="zh-TW" altLang="zh-TW" dirty="0" smtClean="0"/>
              <a:t>：</a:t>
            </a:r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若選擇儲存在伺服器， 且使用預設的圖片品質</a:t>
            </a:r>
            <a:r>
              <a:rPr lang="en-US" altLang="zh-TW" dirty="0" smtClean="0"/>
              <a:t> (75)</a:t>
            </a:r>
            <a:r>
              <a:rPr lang="zh-TW" altLang="zh-TW" dirty="0" smtClean="0"/>
              <a:t>，可以寫成如下：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584" y="1484784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imagejpeg</a:t>
            </a:r>
            <a:r>
              <a:rPr lang="en-US" altLang="zh-TW" dirty="0" smtClean="0"/>
              <a:t>(resource </a:t>
            </a:r>
            <a:r>
              <a:rPr lang="en-US" altLang="zh-TW" i="1" dirty="0" smtClean="0"/>
              <a:t>image</a:t>
            </a:r>
            <a:r>
              <a:rPr lang="en-US" altLang="zh-TW" dirty="0" smtClean="0"/>
              <a:t> [, string </a:t>
            </a:r>
            <a:r>
              <a:rPr lang="en-US" altLang="zh-TW" i="1" dirty="0" smtClean="0"/>
              <a:t>filename</a:t>
            </a:r>
            <a:r>
              <a:rPr lang="en-US" altLang="zh-TW" dirty="0" smtClean="0"/>
              <a:t> [,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quality</a:t>
            </a:r>
            <a:r>
              <a:rPr lang="en-US" altLang="zh-TW" dirty="0" smtClean="0"/>
              <a:t>]])</a:t>
            </a:r>
            <a:endParaRPr lang="zh-TW" altLang="zh-TW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27584" y="2348880"/>
            <a:ext cx="7416824" cy="646331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smtClean="0"/>
              <a:t>header("content-type: image/jpeg");</a:t>
            </a:r>
            <a:endParaRPr lang="zh-TW" altLang="zh-TW" dirty="0" smtClean="0"/>
          </a:p>
          <a:p>
            <a:r>
              <a:rPr lang="en-US" altLang="zh-TW" dirty="0" err="1" smtClean="0"/>
              <a:t>imagejpeg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null, 90);</a:t>
            </a:r>
            <a:endParaRPr lang="zh-TW" altLang="zh-TW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7584" y="3573016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imagejpeg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"images/simple.jpg");</a:t>
            </a:r>
            <a:endParaRPr lang="zh-TW" altLang="zh-TW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6-1-5	</a:t>
            </a:r>
            <a:r>
              <a:rPr lang="zh-TW" altLang="zh-TW" dirty="0" smtClean="0"/>
              <a:t>釋放記憶體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圖片輸出完畢後，我們必須使用</a:t>
            </a:r>
            <a:r>
              <a:rPr lang="en-US" altLang="zh-TW" dirty="0" err="1" smtClean="0"/>
              <a:t>imagedestroy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函式釋放圖片佔用的記憶體空間，其語法如下：</a:t>
            </a:r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99592" y="2477507"/>
            <a:ext cx="7416824" cy="400110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000" dirty="0" err="1" smtClean="0"/>
              <a:t>imagedestroy</a:t>
            </a:r>
            <a:r>
              <a:rPr lang="en-US" altLang="zh-TW" sz="2000" dirty="0" smtClean="0"/>
              <a:t>(resource</a:t>
            </a:r>
            <a:r>
              <a:rPr lang="en-US" altLang="zh-TW" sz="2000" i="1" dirty="0" smtClean="0"/>
              <a:t> image</a:t>
            </a:r>
            <a:r>
              <a:rPr lang="en-US" altLang="zh-TW" sz="2000" dirty="0" smtClean="0"/>
              <a:t>)</a:t>
            </a:r>
            <a:endParaRPr lang="zh-TW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704856" cy="1584176"/>
          </a:xfrm>
        </p:spPr>
        <p:txBody>
          <a:bodyPr/>
          <a:lstStyle/>
          <a:p>
            <a:r>
              <a:rPr lang="en-US" altLang="zh-TW" dirty="0" smtClean="0"/>
              <a:t>    </a:t>
            </a:r>
            <a:r>
              <a:rPr lang="en-US" altLang="zh-TW" sz="1000" dirty="0" smtClean="0"/>
              <a:t> </a:t>
            </a:r>
            <a:r>
              <a:rPr lang="en-US" altLang="zh-TW" dirty="0" smtClean="0"/>
              <a:t>06</a:t>
            </a:r>
            <a:br>
              <a:rPr lang="en-US" altLang="zh-TW" dirty="0" smtClean="0"/>
            </a:br>
            <a:r>
              <a:rPr lang="en-US" altLang="zh-TW" dirty="0" smtClean="0"/>
              <a:t>	GD</a:t>
            </a:r>
            <a:r>
              <a:rPr lang="zh-TW" altLang="zh-TW" dirty="0" smtClean="0"/>
              <a:t>繪圖與圖片處理</a:t>
            </a:r>
            <a:br>
              <a:rPr lang="zh-TW" altLang="zh-TW" dirty="0" smtClean="0"/>
            </a:br>
            <a:endParaRPr lang="zh-TW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3"/>
          </p:nvPr>
        </p:nvSpPr>
        <p:spPr>
          <a:xfrm>
            <a:off x="2555776" y="2708920"/>
            <a:ext cx="6264696" cy="2664296"/>
          </a:xfrm>
        </p:spPr>
        <p:txBody>
          <a:bodyPr/>
          <a:lstStyle/>
          <a:p>
            <a:r>
              <a:rPr lang="en-US" altLang="zh-TW" i="1" dirty="0" smtClean="0">
                <a:hlinkClick r:id="rId3" action="ppaction://hlinksldjump"/>
              </a:rPr>
              <a:t>6-1</a:t>
            </a:r>
            <a:r>
              <a:rPr lang="en-US" altLang="zh-TW" dirty="0" smtClean="0">
                <a:hlinkClick r:id="rId3" action="ppaction://hlinksldjump"/>
              </a:rPr>
              <a:t>	GD</a:t>
            </a:r>
            <a:r>
              <a:rPr lang="zh-TW" altLang="zh-TW" dirty="0" smtClean="0">
                <a:hlinkClick r:id="rId3" action="ppaction://hlinksldjump"/>
              </a:rPr>
              <a:t>繪圖</a:t>
            </a:r>
            <a:endParaRPr lang="zh-TW" altLang="zh-TW" dirty="0" smtClean="0"/>
          </a:p>
          <a:p>
            <a:r>
              <a:rPr lang="en-US" altLang="zh-TW" i="1" dirty="0" smtClean="0">
                <a:hlinkClick r:id="rId4" action="ppaction://hlinksldjump"/>
              </a:rPr>
              <a:t>6-2</a:t>
            </a:r>
            <a:r>
              <a:rPr lang="en-US" altLang="zh-TW" dirty="0" smtClean="0">
                <a:hlinkClick r:id="rId4" action="ppaction://hlinksldjump"/>
              </a:rPr>
              <a:t>	</a:t>
            </a:r>
            <a:r>
              <a:rPr lang="zh-TW" altLang="zh-TW" dirty="0" smtClean="0">
                <a:hlinkClick r:id="rId4" action="ppaction://hlinksldjump"/>
              </a:rPr>
              <a:t>圖</a:t>
            </a:r>
            <a:r>
              <a:rPr lang="zh-TW" altLang="en-US" dirty="0" smtClean="0">
                <a:hlinkClick r:id="rId4" action="ppaction://hlinksldjump"/>
              </a:rPr>
              <a:t>形</a:t>
            </a:r>
            <a:r>
              <a:rPr lang="zh-TW" altLang="zh-TW" dirty="0" smtClean="0">
                <a:hlinkClick r:id="rId4" action="ppaction://hlinksldjump"/>
              </a:rPr>
              <a:t>函式</a:t>
            </a:r>
            <a:endParaRPr lang="zh-TW" altLang="zh-TW" dirty="0" smtClean="0"/>
          </a:p>
          <a:p>
            <a:endParaRPr lang="zh-TW" altLang="zh-TW" dirty="0" smtClean="0"/>
          </a:p>
          <a:p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1844824"/>
            <a:ext cx="8229600" cy="738957"/>
          </a:xfrm>
        </p:spPr>
        <p:txBody>
          <a:bodyPr/>
          <a:lstStyle/>
          <a:p>
            <a:r>
              <a:rPr lang="en-US" altLang="zh-TW" dirty="0" smtClean="0"/>
              <a:t>6-2-1	</a:t>
            </a:r>
            <a:r>
              <a:rPr lang="zh-TW" altLang="zh-TW" dirty="0" smtClean="0"/>
              <a:t>取得圖片大小</a:t>
            </a:r>
            <a:r>
              <a:rPr lang="zh-TW" altLang="en-US" dirty="0" smtClean="0"/>
              <a:t>與格式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2583781"/>
            <a:ext cx="8229600" cy="4525963"/>
          </a:xfrm>
        </p:spPr>
        <p:txBody>
          <a:bodyPr/>
          <a:lstStyle/>
          <a:p>
            <a:pPr>
              <a:buNone/>
            </a:pPr>
            <a:endParaRPr lang="zh-TW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下面是一個例子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99592" y="2645248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getimagesize</a:t>
            </a:r>
            <a:r>
              <a:rPr lang="en-US" altLang="zh-TW" dirty="0" smtClean="0"/>
              <a:t>(string </a:t>
            </a:r>
            <a:r>
              <a:rPr lang="en-US" altLang="zh-TW" i="1" dirty="0" smtClean="0"/>
              <a:t>filename</a:t>
            </a:r>
            <a:r>
              <a:rPr lang="en-US" altLang="zh-TW" dirty="0" smtClean="0"/>
              <a:t>)</a:t>
            </a:r>
            <a:endParaRPr lang="zh-TW" altLang="zh-TW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27584" y="3509344"/>
            <a:ext cx="5040560" cy="2031325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zh-TW" altLang="zh-TW" dirty="0" smtClean="0"/>
          </a:p>
          <a:p>
            <a:r>
              <a:rPr lang="en-US" altLang="zh-TW" dirty="0" smtClean="0"/>
              <a:t>      $size = </a:t>
            </a:r>
            <a:r>
              <a:rPr lang="en-US" altLang="zh-TW" b="1" dirty="0" err="1" smtClean="0"/>
              <a:t>getimagesize</a:t>
            </a:r>
            <a:r>
              <a:rPr lang="en-US" altLang="zh-TW" b="1" dirty="0" smtClean="0"/>
              <a:t>("images/pic1.jpg")</a:t>
            </a:r>
            <a:r>
              <a:rPr lang="en-US" altLang="zh-TW" dirty="0" smtClean="0"/>
              <a:t>;</a:t>
            </a:r>
            <a:endParaRPr lang="zh-TW" altLang="zh-TW" dirty="0" smtClean="0"/>
          </a:p>
          <a:p>
            <a:r>
              <a:rPr lang="en-US" altLang="zh-TW" dirty="0" smtClean="0"/>
              <a:t>      echo "</a:t>
            </a:r>
            <a:r>
              <a:rPr lang="zh-TW" altLang="zh-TW" dirty="0" smtClean="0"/>
              <a:t>圖片寬度：</a:t>
            </a:r>
            <a:r>
              <a:rPr lang="en-US" altLang="zh-TW" b="1" dirty="0" smtClean="0"/>
              <a:t>$size[0]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&gt;";</a:t>
            </a:r>
            <a:endParaRPr lang="zh-TW" altLang="zh-TW" dirty="0" smtClean="0"/>
          </a:p>
          <a:p>
            <a:r>
              <a:rPr lang="en-US" altLang="zh-TW" dirty="0" smtClean="0"/>
              <a:t>      echo "</a:t>
            </a:r>
            <a:r>
              <a:rPr lang="zh-TW" altLang="zh-TW" dirty="0" smtClean="0"/>
              <a:t>圖片高度：</a:t>
            </a:r>
            <a:r>
              <a:rPr lang="en-US" altLang="zh-TW" b="1" dirty="0" smtClean="0"/>
              <a:t>$size[1]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&gt;";</a:t>
            </a:r>
            <a:endParaRPr lang="zh-TW" altLang="zh-TW" dirty="0" smtClean="0"/>
          </a:p>
          <a:p>
            <a:r>
              <a:rPr lang="en-US" altLang="zh-TW" dirty="0" smtClean="0"/>
              <a:t>      echo "</a:t>
            </a:r>
            <a:r>
              <a:rPr lang="zh-TW" altLang="zh-TW" dirty="0" smtClean="0"/>
              <a:t>圖片格式：</a:t>
            </a:r>
            <a:r>
              <a:rPr lang="en-US" altLang="zh-TW" b="1" dirty="0" smtClean="0"/>
              <a:t>$size[2]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&gt;";            </a:t>
            </a:r>
            <a:endParaRPr lang="zh-TW" altLang="zh-TW" dirty="0" smtClean="0"/>
          </a:p>
          <a:p>
            <a:r>
              <a:rPr lang="en-US" altLang="zh-TW" dirty="0" smtClean="0"/>
              <a:t>      echo "</a:t>
            </a:r>
            <a:r>
              <a:rPr lang="zh-TW" altLang="zh-TW" dirty="0" smtClean="0"/>
              <a:t>圖片長寬字串：</a:t>
            </a:r>
            <a:r>
              <a:rPr lang="en-US" altLang="zh-TW" b="1" dirty="0" smtClean="0"/>
              <a:t>$size[3]</a:t>
            </a:r>
            <a:r>
              <a:rPr lang="en-US" altLang="zh-TW" dirty="0" smtClean="0"/>
              <a:t>";      </a:t>
            </a:r>
            <a:endParaRPr lang="zh-TW" altLang="zh-TW" dirty="0" smtClean="0"/>
          </a:p>
          <a:p>
            <a:r>
              <a:rPr lang="en-US" altLang="zh-TW" dirty="0" smtClean="0"/>
              <a:t>    ?&gt;</a:t>
            </a:r>
            <a:endParaRPr lang="zh-TW" altLang="zh-TW" dirty="0"/>
          </a:p>
        </p:txBody>
      </p:sp>
      <p:sp>
        <p:nvSpPr>
          <p:cNvPr id="7" name="標題 3"/>
          <p:cNvSpPr txBox="1">
            <a:spLocks/>
          </p:cNvSpPr>
          <p:nvPr/>
        </p:nvSpPr>
        <p:spPr bwMode="auto">
          <a:xfrm>
            <a:off x="457200" y="1033859"/>
            <a:ext cx="8229600" cy="81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defRPr lang="zh-TW" altLang="en-US" sz="2400" b="1" kern="1200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254061"/>
                </a:solidFill>
                <a:latin typeface="標楷體" pitchFamily="65" charset="-12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254061"/>
                </a:solidFill>
                <a:latin typeface="標楷體" pitchFamily="65" charset="-12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254061"/>
                </a:solidFill>
                <a:latin typeface="標楷體" pitchFamily="65" charset="-12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254061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25406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25406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25406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25406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dirty="0" smtClean="0">
                <a:solidFill>
                  <a:srgbClr val="C00000"/>
                </a:solidFill>
              </a:rPr>
              <a:t>6-2 </a:t>
            </a:r>
            <a:r>
              <a:rPr kumimoji="0" lang="zh-TW" altLang="en-US" dirty="0" smtClean="0">
                <a:solidFill>
                  <a:srgbClr val="C00000"/>
                </a:solidFill>
              </a:rPr>
              <a:t>圖形函式</a:t>
            </a:r>
            <a:endParaRPr kumimoji="0" lang="zh-TW" altLang="en-US" dirty="0">
              <a:solidFill>
                <a:srgbClr val="C00000"/>
              </a:solidFill>
            </a:endParaRPr>
          </a:p>
        </p:txBody>
      </p:sp>
      <p:pic>
        <p:nvPicPr>
          <p:cNvPr id="9" name="圖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789040"/>
            <a:ext cx="2880320" cy="1751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6-2-2	</a:t>
            </a:r>
            <a:r>
              <a:rPr lang="zh-TW" altLang="zh-TW" dirty="0" smtClean="0"/>
              <a:t>讀取外部圖片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4808" y="178335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我們可以分別使用下列函式讀取</a:t>
            </a:r>
            <a:r>
              <a:rPr lang="en-US" altLang="zh-TW" dirty="0" smtClean="0"/>
              <a:t>GIF</a:t>
            </a:r>
            <a:r>
              <a:rPr lang="zh-TW" altLang="zh-TW" dirty="0" smtClean="0"/>
              <a:t>、</a:t>
            </a:r>
            <a:r>
              <a:rPr lang="en-US" altLang="zh-TW" dirty="0" smtClean="0"/>
              <a:t>JPG</a:t>
            </a:r>
            <a:r>
              <a:rPr lang="zh-TW" altLang="zh-TW" dirty="0" smtClean="0"/>
              <a:t>及</a:t>
            </a:r>
            <a:r>
              <a:rPr lang="en-US" altLang="zh-TW" dirty="0" smtClean="0"/>
              <a:t>PNG</a:t>
            </a:r>
            <a:r>
              <a:rPr lang="zh-TW" altLang="zh-TW" dirty="0" smtClean="0"/>
              <a:t>圖形檔：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下面是一個例子</a:t>
            </a:r>
            <a:r>
              <a:rPr lang="zh-TW" altLang="en-US" dirty="0" smtClean="0"/>
              <a:t>：</a:t>
            </a:r>
            <a:endParaRPr lang="zh-TW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2204864"/>
            <a:ext cx="7416824" cy="830997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 err="1" smtClean="0"/>
              <a:t>imagecreatefromgif</a:t>
            </a:r>
            <a:r>
              <a:rPr lang="en-US" altLang="zh-TW" sz="1600" dirty="0" smtClean="0"/>
              <a:t>(string </a:t>
            </a:r>
            <a:r>
              <a:rPr lang="en-US" altLang="zh-TW" sz="1600" i="1" dirty="0" smtClean="0"/>
              <a:t>filename</a:t>
            </a:r>
            <a:r>
              <a:rPr lang="en-US" altLang="zh-TW" sz="1600" dirty="0" smtClean="0"/>
              <a:t>)</a:t>
            </a:r>
            <a:endParaRPr lang="zh-TW" altLang="zh-TW" sz="1600" dirty="0" smtClean="0"/>
          </a:p>
          <a:p>
            <a:r>
              <a:rPr lang="en-US" altLang="zh-TW" sz="1600" dirty="0" err="1" smtClean="0"/>
              <a:t>imagecreatefromjpeg</a:t>
            </a:r>
            <a:r>
              <a:rPr lang="en-US" altLang="zh-TW" sz="1600" dirty="0" smtClean="0"/>
              <a:t>(string </a:t>
            </a:r>
            <a:r>
              <a:rPr lang="en-US" altLang="zh-TW" sz="1600" i="1" dirty="0" smtClean="0"/>
              <a:t>filename</a:t>
            </a:r>
            <a:r>
              <a:rPr lang="en-US" altLang="zh-TW" sz="1600" dirty="0" smtClean="0"/>
              <a:t>)</a:t>
            </a:r>
            <a:endParaRPr lang="zh-TW" altLang="zh-TW" sz="1600" dirty="0" smtClean="0"/>
          </a:p>
          <a:p>
            <a:r>
              <a:rPr lang="en-US" altLang="zh-TW" sz="1600" dirty="0" err="1" smtClean="0"/>
              <a:t>imagecreatefrompng</a:t>
            </a:r>
            <a:r>
              <a:rPr lang="en-US" altLang="zh-TW" sz="1600" dirty="0" smtClean="0"/>
              <a:t>(string </a:t>
            </a:r>
            <a:r>
              <a:rPr lang="en-US" altLang="zh-TW" sz="1600" i="1" dirty="0" smtClean="0"/>
              <a:t>filename</a:t>
            </a:r>
            <a:r>
              <a:rPr lang="en-US" altLang="zh-TW" sz="1600" dirty="0" smtClean="0"/>
              <a:t>)</a:t>
            </a:r>
            <a:endParaRPr lang="zh-TW" altLang="zh-TW" sz="1600" dirty="0" smtClean="0"/>
          </a:p>
        </p:txBody>
      </p:sp>
      <p:cxnSp>
        <p:nvCxnSpPr>
          <p:cNvPr id="18436" name="直線單箭頭接點 28"/>
          <p:cNvCxnSpPr>
            <a:cxnSpLocks noChangeShapeType="1"/>
          </p:cNvCxnSpPr>
          <p:nvPr/>
        </p:nvCxnSpPr>
        <p:spPr bwMode="auto">
          <a:xfrm flipV="1">
            <a:off x="8288020" y="5374927"/>
            <a:ext cx="0" cy="180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sm"/>
          </a:ln>
        </p:spPr>
      </p:cxn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3569965"/>
            <a:ext cx="5554960" cy="286232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1500" dirty="0" smtClean="0"/>
              <a:t> </a:t>
            </a:r>
            <a:r>
              <a:rPr lang="en-US" altLang="zh-TW" sz="1500" dirty="0" smtClean="0"/>
              <a:t>&lt;?</a:t>
            </a:r>
            <a:r>
              <a:rPr lang="en-US" altLang="zh-TW" sz="1500" dirty="0" err="1" smtClean="0"/>
              <a:t>php</a:t>
            </a:r>
            <a:r>
              <a:rPr lang="zh-TW" altLang="en-US" sz="1500" dirty="0" smtClean="0"/>
              <a:t> </a:t>
            </a:r>
            <a:endParaRPr lang="en-US" altLang="zh-TW" sz="1500" dirty="0" smtClean="0"/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smtClean="0"/>
              <a:t>//</a:t>
            </a:r>
            <a:r>
              <a:rPr lang="zh-TW" altLang="en-US" sz="1500" dirty="0"/>
              <a:t>讀取外部圖片</a:t>
            </a:r>
          </a:p>
          <a:p>
            <a:r>
              <a:rPr lang="zh-TW" altLang="en-US" sz="1500" dirty="0" smtClean="0"/>
              <a:t>    </a:t>
            </a:r>
            <a:r>
              <a:rPr lang="en-US" altLang="zh-TW" sz="1500" dirty="0"/>
              <a:t>$</a:t>
            </a:r>
            <a:r>
              <a:rPr lang="en-US" altLang="zh-TW" sz="1500" dirty="0" err="1"/>
              <a:t>im</a:t>
            </a:r>
            <a:r>
              <a:rPr lang="en-US" altLang="zh-TW" sz="1500" dirty="0"/>
              <a:t> = </a:t>
            </a:r>
            <a:r>
              <a:rPr lang="en-US" altLang="zh-TW" sz="1500" dirty="0" err="1"/>
              <a:t>imagecreatefromjpeg</a:t>
            </a:r>
            <a:r>
              <a:rPr lang="en-US" altLang="zh-TW" sz="1500" dirty="0"/>
              <a:t>("images/pic1.jpg");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/>
              <a:t>$</a:t>
            </a:r>
            <a:r>
              <a:rPr lang="en-US" altLang="zh-TW" sz="1500" dirty="0" err="1"/>
              <a:t>textcolor</a:t>
            </a:r>
            <a:r>
              <a:rPr lang="en-US" altLang="zh-TW" sz="1500" dirty="0"/>
              <a:t> = </a:t>
            </a:r>
            <a:r>
              <a:rPr lang="en-US" altLang="zh-TW" sz="1500" dirty="0" err="1"/>
              <a:t>imagecolorallocate</a:t>
            </a:r>
            <a:r>
              <a:rPr lang="en-US" altLang="zh-TW" sz="1500" dirty="0"/>
              <a:t>($</a:t>
            </a:r>
            <a:r>
              <a:rPr lang="en-US" altLang="zh-TW" sz="1500" dirty="0" err="1"/>
              <a:t>im</a:t>
            </a:r>
            <a:r>
              <a:rPr lang="en-US" altLang="zh-TW" sz="1500" dirty="0"/>
              <a:t>, , 0, 255);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/>
              <a:t>//</a:t>
            </a:r>
            <a:r>
              <a:rPr lang="zh-TW" altLang="en-US" sz="1500" dirty="0"/>
              <a:t>在圖片中加入拍攝者資訊</a:t>
            </a:r>
          </a:p>
          <a:p>
            <a:r>
              <a:rPr lang="zh-TW" altLang="en-US" sz="1500" dirty="0" smtClean="0"/>
              <a:t>    </a:t>
            </a:r>
            <a:r>
              <a:rPr lang="en-US" altLang="zh-TW" sz="1500" dirty="0" err="1"/>
              <a:t>imagestring</a:t>
            </a:r>
            <a:r>
              <a:rPr lang="en-US" altLang="zh-TW" sz="1500" dirty="0"/>
              <a:t>($</a:t>
            </a:r>
            <a:r>
              <a:rPr lang="en-US" altLang="zh-TW" sz="1500" dirty="0" err="1"/>
              <a:t>im</a:t>
            </a:r>
            <a:r>
              <a:rPr lang="en-US" altLang="zh-TW" sz="1500" dirty="0"/>
              <a:t>, 20, 380, 350, "Photo By Jean", $</a:t>
            </a:r>
            <a:r>
              <a:rPr lang="en-US" altLang="zh-TW" sz="1500" dirty="0" err="1"/>
              <a:t>textcolor</a:t>
            </a:r>
            <a:r>
              <a:rPr lang="en-US" altLang="zh-TW" sz="1500" dirty="0"/>
              <a:t>);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/>
              <a:t>//</a:t>
            </a:r>
            <a:r>
              <a:rPr lang="zh-TW" altLang="en-US" sz="1500" dirty="0"/>
              <a:t>輸出圖片</a:t>
            </a:r>
          </a:p>
          <a:p>
            <a:r>
              <a:rPr lang="zh-TW" altLang="en-US" sz="1500" dirty="0" smtClean="0"/>
              <a:t>    </a:t>
            </a:r>
            <a:r>
              <a:rPr lang="en-US" altLang="zh-TW" sz="1500" dirty="0"/>
              <a:t>header("content-type: image/</a:t>
            </a:r>
            <a:r>
              <a:rPr lang="en-US" altLang="zh-TW" sz="1500" dirty="0" err="1"/>
              <a:t>png</a:t>
            </a:r>
            <a:r>
              <a:rPr lang="en-US" altLang="zh-TW" sz="1500" dirty="0"/>
              <a:t>");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/>
              <a:t>imagepng</a:t>
            </a:r>
            <a:r>
              <a:rPr lang="en-US" altLang="zh-TW" sz="1500" dirty="0"/>
              <a:t>($</a:t>
            </a:r>
            <a:r>
              <a:rPr lang="en-US" altLang="zh-TW" sz="1500" dirty="0" err="1"/>
              <a:t>im</a:t>
            </a:r>
            <a:r>
              <a:rPr lang="en-US" altLang="zh-TW" sz="1500" dirty="0"/>
              <a:t>);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/>
              <a:t>//</a:t>
            </a:r>
            <a:r>
              <a:rPr lang="zh-TW" altLang="en-US" sz="1500" dirty="0"/>
              <a:t>釋放圖片佔用的記憶體</a:t>
            </a:r>
          </a:p>
          <a:p>
            <a:r>
              <a:rPr lang="zh-TW" altLang="en-US" sz="1500" dirty="0" smtClean="0"/>
              <a:t>    </a:t>
            </a:r>
            <a:r>
              <a:rPr lang="en-US" altLang="zh-TW" sz="1500" dirty="0" err="1"/>
              <a:t>imagedestroy</a:t>
            </a:r>
            <a:r>
              <a:rPr lang="en-US" altLang="zh-TW" sz="1500" dirty="0"/>
              <a:t>($</a:t>
            </a:r>
            <a:r>
              <a:rPr lang="en-US" altLang="zh-TW" sz="1500" dirty="0" err="1"/>
              <a:t>im</a:t>
            </a:r>
            <a:r>
              <a:rPr lang="en-US" altLang="zh-TW" sz="1500" dirty="0"/>
              <a:t>); </a:t>
            </a:r>
            <a:endParaRPr lang="en-US" altLang="zh-TW" sz="1500" dirty="0" smtClean="0"/>
          </a:p>
          <a:p>
            <a:r>
              <a:rPr lang="en-US" altLang="zh-TW" sz="1500" dirty="0" smtClean="0"/>
              <a:t>?&gt;</a:t>
            </a:r>
            <a:endParaRPr lang="en-US" altLang="zh-TW" sz="1500" dirty="0"/>
          </a:p>
        </p:txBody>
      </p:sp>
      <p:grpSp>
        <p:nvGrpSpPr>
          <p:cNvPr id="9" name="群組 8"/>
          <p:cNvGrpSpPr/>
          <p:nvPr/>
        </p:nvGrpSpPr>
        <p:grpSpPr>
          <a:xfrm>
            <a:off x="6084168" y="3569964"/>
            <a:ext cx="2808312" cy="2523331"/>
            <a:chOff x="0" y="0"/>
            <a:chExt cx="2520950" cy="236220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20950" cy="1987550"/>
            </a:xfrm>
            <a:prstGeom prst="rect">
              <a:avLst/>
            </a:prstGeom>
          </p:spPr>
        </p:pic>
        <p:sp>
          <p:nvSpPr>
            <p:cNvPr id="13" name="文字方塊 29"/>
            <p:cNvSpPr txBox="1">
              <a:spLocks noChangeArrowheads="1"/>
            </p:cNvSpPr>
            <p:nvPr/>
          </p:nvSpPr>
          <p:spPr bwMode="auto">
            <a:xfrm>
              <a:off x="1079500" y="2032000"/>
              <a:ext cx="9461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54000" tIns="28800" rIns="0" bIns="0" anchor="t" anchorCtr="0" upright="1">
              <a:noAutofit/>
            </a:bodyPr>
            <a:lstStyle/>
            <a:p>
              <a:pPr>
                <a:lnSpc>
                  <a:spcPts val="1100"/>
                </a:lnSpc>
                <a:spcAft>
                  <a:spcPts val="0"/>
                </a:spcAft>
              </a:pPr>
              <a:r>
                <a:rPr lang="zh-TW" sz="850" dirty="0">
                  <a:effectLst/>
                  <a:latin typeface="Arial"/>
                  <a:ea typeface="華康黑體 Std W5"/>
                  <a:cs typeface="Times New Roman"/>
                </a:rPr>
                <a:t>加入拍攝者資訊</a:t>
              </a:r>
              <a:r>
                <a:rPr lang="en-US" sz="850" dirty="0">
                  <a:effectLst/>
                  <a:latin typeface="Arial"/>
                  <a:ea typeface="華康黑體 Std W5"/>
                  <a:cs typeface="Times New Roman"/>
                </a:rPr>
                <a:t/>
              </a:r>
              <a:br>
                <a:rPr lang="en-US" sz="850" dirty="0">
                  <a:effectLst/>
                  <a:latin typeface="Arial"/>
                  <a:ea typeface="華康黑體 Std W5"/>
                  <a:cs typeface="Times New Roman"/>
                </a:rPr>
              </a:br>
              <a:r>
                <a:rPr lang="en-US" sz="850" dirty="0">
                  <a:effectLst/>
                  <a:latin typeface="Arial"/>
                  <a:ea typeface="華康黑體 Std W5"/>
                  <a:cs typeface="Times New Roman"/>
                </a:rPr>
                <a:t>"Photo By Jean"</a:t>
              </a:r>
              <a:endParaRPr lang="zh-TW" sz="850" dirty="0">
                <a:effectLst/>
                <a:latin typeface="Arial"/>
                <a:ea typeface="華康黑體 Std W5"/>
                <a:cs typeface="Times New Roman"/>
              </a:endParaRPr>
            </a:p>
          </p:txBody>
        </p:sp>
        <p:cxnSp>
          <p:nvCxnSpPr>
            <p:cNvPr id="14" name="直線單箭頭接點 13"/>
            <p:cNvCxnSpPr>
              <a:cxnSpLocks noChangeShapeType="1"/>
            </p:cNvCxnSpPr>
            <p:nvPr/>
          </p:nvCxnSpPr>
          <p:spPr bwMode="auto">
            <a:xfrm flipV="1">
              <a:off x="1568450" y="1879600"/>
              <a:ext cx="635" cy="1797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圓角矩形 14"/>
            <p:cNvSpPr/>
            <p:nvPr/>
          </p:nvSpPr>
          <p:spPr>
            <a:xfrm>
              <a:off x="1346200" y="1689100"/>
              <a:ext cx="450850" cy="190500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6-1 GD</a:t>
            </a:r>
            <a:r>
              <a:rPr lang="zh-TW" altLang="zh-TW" dirty="0" smtClean="0"/>
              <a:t>繪圖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smtClean="0"/>
              <a:t>PHP</a:t>
            </a:r>
            <a:r>
              <a:rPr lang="zh-TW" altLang="zh-TW" dirty="0" smtClean="0"/>
              <a:t>的</a:t>
            </a:r>
            <a:r>
              <a:rPr lang="en-US" altLang="zh-TW" dirty="0" smtClean="0"/>
              <a:t>GD (gif draw) </a:t>
            </a:r>
            <a:r>
              <a:rPr lang="zh-TW" altLang="zh-TW" dirty="0" smtClean="0"/>
              <a:t>擴充功能</a:t>
            </a:r>
            <a:r>
              <a:rPr lang="en-US" altLang="zh-TW" dirty="0" smtClean="0"/>
              <a:t> (extension) </a:t>
            </a:r>
            <a:r>
              <a:rPr lang="zh-TW" altLang="zh-TW" dirty="0" smtClean="0"/>
              <a:t>進行繪圖，其步驟如下：</a:t>
            </a:r>
          </a:p>
          <a:p>
            <a:pPr marL="1040400" lvl="1" indent="-457200">
              <a:buFont typeface="+mj-lt"/>
              <a:buAutoNum type="arabicPeriod"/>
            </a:pPr>
            <a:r>
              <a:rPr lang="zh-TW" altLang="zh-TW" dirty="0" smtClean="0"/>
              <a:t>建立空圖片</a:t>
            </a:r>
          </a:p>
          <a:p>
            <a:pPr marL="1040400" lvl="1" indent="-457200">
              <a:buFont typeface="+mj-lt"/>
              <a:buAutoNum type="arabicPeriod"/>
            </a:pPr>
            <a:r>
              <a:rPr lang="zh-TW" altLang="zh-TW" dirty="0" smtClean="0"/>
              <a:t>指派色彩</a:t>
            </a:r>
          </a:p>
          <a:p>
            <a:pPr marL="1040400" lvl="1" indent="-457200">
              <a:buFont typeface="+mj-lt"/>
              <a:buAutoNum type="arabicPeriod"/>
            </a:pPr>
            <a:r>
              <a:rPr lang="zh-TW" altLang="zh-TW" dirty="0" smtClean="0"/>
              <a:t>繪製線條、圖形或文字</a:t>
            </a:r>
          </a:p>
          <a:p>
            <a:pPr marL="1040400" lvl="1" indent="-457200">
              <a:buFont typeface="+mj-lt"/>
              <a:buAutoNum type="arabicPeriod"/>
            </a:pPr>
            <a:r>
              <a:rPr lang="zh-TW" altLang="zh-TW" dirty="0" smtClean="0"/>
              <a:t>輸出圖片</a:t>
            </a:r>
          </a:p>
          <a:p>
            <a:pPr marL="1040400" lvl="1" indent="-457200">
              <a:buFont typeface="+mj-lt"/>
              <a:buAutoNum type="arabicPeriod"/>
            </a:pPr>
            <a:r>
              <a:rPr lang="zh-TW" altLang="zh-TW" dirty="0" smtClean="0"/>
              <a:t>釋放記憶體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6-1-1	</a:t>
            </a:r>
            <a:r>
              <a:rPr lang="zh-TW" altLang="zh-TW" dirty="0" smtClean="0"/>
              <a:t>建立空圖片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imagecreate</a:t>
            </a:r>
            <a:r>
              <a:rPr lang="en-US" altLang="zh-TW" dirty="0" smtClean="0"/>
              <a:t>() </a:t>
            </a:r>
            <a:r>
              <a:rPr lang="zh-TW" altLang="zh-TW" dirty="0" smtClean="0"/>
              <a:t>或</a:t>
            </a:r>
            <a:r>
              <a:rPr lang="en-US" altLang="zh-TW" dirty="0" err="1" smtClean="0"/>
              <a:t>imagecreatetruecolor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函式建立空圖片，其語法如下：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99592" y="2824479"/>
            <a:ext cx="7704856" cy="584775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 err="1" smtClean="0"/>
              <a:t>imagecreate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</a:t>
            </a:r>
            <a:r>
              <a:rPr lang="en-US" altLang="zh-TW" sz="1600" i="1" dirty="0" err="1" smtClean="0"/>
              <a:t>x_size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</a:t>
            </a:r>
            <a:r>
              <a:rPr lang="en-US" altLang="zh-TW" sz="1600" i="1" dirty="0" err="1" smtClean="0"/>
              <a:t>y_size</a:t>
            </a:r>
            <a:r>
              <a:rPr lang="en-US" altLang="zh-TW" sz="1600" dirty="0" smtClean="0"/>
              <a:t>) 	    //</a:t>
            </a:r>
            <a:r>
              <a:rPr lang="en-US" altLang="zh-TW" sz="1600" i="1" dirty="0" err="1" smtClean="0"/>
              <a:t>x_size</a:t>
            </a:r>
            <a:r>
              <a:rPr lang="zh-TW" altLang="zh-TW" sz="1600" dirty="0" smtClean="0"/>
              <a:t>為圖片寬度，</a:t>
            </a:r>
            <a:r>
              <a:rPr lang="en-US" altLang="zh-TW" sz="1600" i="1" dirty="0" err="1" smtClean="0"/>
              <a:t>y_size</a:t>
            </a:r>
            <a:r>
              <a:rPr lang="zh-TW" altLang="zh-TW" sz="1600" dirty="0" smtClean="0"/>
              <a:t>為圖片高度</a:t>
            </a:r>
          </a:p>
          <a:p>
            <a:r>
              <a:rPr lang="en-US" altLang="zh-TW" sz="1600" dirty="0" err="1" smtClean="0"/>
              <a:t>imagecreatetruecolor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</a:t>
            </a:r>
            <a:r>
              <a:rPr lang="en-US" altLang="zh-TW" sz="1600" i="1" dirty="0" err="1" smtClean="0"/>
              <a:t>x_size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</a:t>
            </a:r>
            <a:r>
              <a:rPr lang="en-US" altLang="zh-TW" sz="1600" i="1" dirty="0" err="1" smtClean="0"/>
              <a:t>y_size</a:t>
            </a:r>
            <a:r>
              <a:rPr lang="en-US" altLang="zh-TW" sz="1600" i="1" dirty="0" smtClean="0"/>
              <a:t>  </a:t>
            </a:r>
            <a:r>
              <a:rPr lang="en-US" altLang="zh-TW" sz="1600" dirty="0" smtClean="0"/>
              <a:t>//</a:t>
            </a:r>
            <a:r>
              <a:rPr lang="en-US" altLang="zh-TW" sz="1600" i="1" dirty="0" err="1" smtClean="0"/>
              <a:t>x_size</a:t>
            </a:r>
            <a:r>
              <a:rPr lang="zh-TW" altLang="zh-TW" sz="1600" dirty="0" smtClean="0"/>
              <a:t>為圖片寬度，</a:t>
            </a:r>
            <a:r>
              <a:rPr lang="en-US" altLang="zh-TW" sz="1600" i="1" dirty="0" err="1" smtClean="0"/>
              <a:t>y_size</a:t>
            </a:r>
            <a:r>
              <a:rPr lang="zh-TW" altLang="zh-TW" sz="1600" dirty="0" smtClean="0"/>
              <a:t>為圖片高度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99592" y="4456856"/>
            <a:ext cx="7416824" cy="584775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 smtClean="0"/>
              <a:t>$im1 = </a:t>
            </a:r>
            <a:r>
              <a:rPr lang="en-US" altLang="zh-TW" sz="1600" dirty="0" err="1" smtClean="0"/>
              <a:t>imagecreate</a:t>
            </a:r>
            <a:r>
              <a:rPr lang="en-US" altLang="zh-TW" sz="1600" dirty="0" smtClean="0"/>
              <a:t>(800, 600);                  //</a:t>
            </a:r>
            <a:r>
              <a:rPr lang="zh-TW" altLang="zh-TW" sz="1600" dirty="0" smtClean="0"/>
              <a:t>單位為</a:t>
            </a:r>
            <a:r>
              <a:rPr lang="en-US" altLang="zh-TW" sz="1600" dirty="0" smtClean="0"/>
              <a:t>pixel</a:t>
            </a:r>
            <a:r>
              <a:rPr lang="zh-TW" altLang="zh-TW" sz="1600" dirty="0" smtClean="0"/>
              <a:t>，背景色彩預設為黑色</a:t>
            </a:r>
          </a:p>
          <a:p>
            <a:r>
              <a:rPr lang="en-US" altLang="zh-TW" sz="1600" dirty="0" smtClean="0"/>
              <a:t>$im2 = </a:t>
            </a:r>
            <a:r>
              <a:rPr lang="en-US" altLang="zh-TW" sz="1600" dirty="0" err="1" smtClean="0"/>
              <a:t>imagecreatetruecolor</a:t>
            </a:r>
            <a:r>
              <a:rPr lang="en-US" altLang="zh-TW" sz="1600" dirty="0" smtClean="0"/>
              <a:t>(1024, 768);   //</a:t>
            </a:r>
            <a:r>
              <a:rPr lang="zh-TW" altLang="zh-TW" sz="1600" dirty="0" smtClean="0"/>
              <a:t>單位為</a:t>
            </a:r>
            <a:r>
              <a:rPr lang="en-US" altLang="zh-TW" sz="1600" dirty="0" smtClean="0"/>
              <a:t>pixel</a:t>
            </a:r>
            <a:r>
              <a:rPr lang="zh-TW" altLang="zh-TW" sz="1600" dirty="0" smtClean="0"/>
              <a:t>，背景色彩預設為黑色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6-1-2	</a:t>
            </a:r>
            <a:r>
              <a:rPr lang="zh-TW" altLang="zh-TW" dirty="0" smtClean="0"/>
              <a:t>指派色彩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建立空圖片後，還要使用</a:t>
            </a:r>
            <a:r>
              <a:rPr lang="en-US" altLang="zh-TW" dirty="0" err="1" smtClean="0"/>
              <a:t>imagecolorallocate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函式指派該圖片可以使用的色彩，才能進一步繪製線條、圖形或文字，其語法如下：</a:t>
            </a:r>
          </a:p>
          <a:p>
            <a:pPr>
              <a:buNone/>
            </a:pPr>
            <a:endParaRPr lang="zh-TW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99592" y="2492896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imagecolorallocate</a:t>
            </a:r>
            <a:r>
              <a:rPr lang="en-US" altLang="zh-TW" dirty="0" smtClean="0"/>
              <a:t>(resource </a:t>
            </a:r>
            <a:r>
              <a:rPr lang="en-US" altLang="zh-TW" i="1" dirty="0" smtClean="0"/>
              <a:t>image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green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blue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99592" y="3284984"/>
            <a:ext cx="7416824" cy="2308324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smtClean="0"/>
              <a:t>01:&lt;?</a:t>
            </a:r>
            <a:r>
              <a:rPr lang="en-US" altLang="zh-TW" dirty="0" err="1" smtClean="0"/>
              <a:t>php</a:t>
            </a:r>
            <a:endParaRPr lang="zh-TW" altLang="zh-TW" dirty="0" smtClean="0"/>
          </a:p>
          <a:p>
            <a:r>
              <a:rPr lang="en-US" altLang="zh-TW" dirty="0" smtClean="0"/>
              <a:t>02:  //</a:t>
            </a:r>
            <a:r>
              <a:rPr lang="zh-TW" altLang="zh-TW" dirty="0" smtClean="0"/>
              <a:t>建立一個大小為</a:t>
            </a:r>
            <a:r>
              <a:rPr lang="en-US" altLang="zh-TW" dirty="0" smtClean="0"/>
              <a:t>200</a:t>
            </a:r>
            <a:r>
              <a:rPr lang="zh-TW" altLang="zh-TW" dirty="0" smtClean="0"/>
              <a:t>×</a:t>
            </a:r>
            <a:r>
              <a:rPr lang="en-US" altLang="zh-TW" dirty="0" smtClean="0"/>
              <a:t>200</a:t>
            </a:r>
            <a:r>
              <a:rPr lang="zh-TW" altLang="zh-TW" dirty="0" smtClean="0"/>
              <a:t>、支援百萬色的空圖片</a:t>
            </a:r>
          </a:p>
          <a:p>
            <a:r>
              <a:rPr lang="en-US" altLang="zh-TW" dirty="0" smtClean="0"/>
              <a:t>03:  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imagecreatetruecolor</a:t>
            </a:r>
            <a:r>
              <a:rPr lang="en-US" altLang="zh-TW" dirty="0" smtClean="0"/>
              <a:t>(200, 200);</a:t>
            </a:r>
            <a:endParaRPr lang="zh-TW" altLang="zh-TW" dirty="0" smtClean="0"/>
          </a:p>
          <a:p>
            <a:r>
              <a:rPr lang="en-US" altLang="zh-TW" dirty="0" smtClean="0"/>
              <a:t>04:</a:t>
            </a:r>
            <a:endParaRPr lang="zh-TW" altLang="zh-TW" dirty="0" smtClean="0"/>
          </a:p>
          <a:p>
            <a:r>
              <a:rPr lang="en-US" altLang="zh-TW" dirty="0" smtClean="0"/>
              <a:t>05:  //</a:t>
            </a:r>
            <a:r>
              <a:rPr lang="zh-TW" altLang="zh-TW" dirty="0" smtClean="0"/>
              <a:t>指派白、紅兩個色彩</a:t>
            </a:r>
          </a:p>
          <a:p>
            <a:r>
              <a:rPr lang="en-US" altLang="zh-TW" dirty="0" smtClean="0"/>
              <a:t>06:  $white = </a:t>
            </a:r>
            <a:r>
              <a:rPr lang="en-US" altLang="zh-TW" dirty="0" err="1" smtClean="0"/>
              <a:t>imagecolorallocate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255, 255, 255);</a:t>
            </a:r>
            <a:endParaRPr lang="zh-TW" altLang="zh-TW" dirty="0" smtClean="0"/>
          </a:p>
          <a:p>
            <a:r>
              <a:rPr lang="en-US" altLang="zh-TW" dirty="0" smtClean="0"/>
              <a:t>07:  $red = </a:t>
            </a:r>
            <a:r>
              <a:rPr lang="en-US" altLang="zh-TW" dirty="0" err="1" smtClean="0"/>
              <a:t>imagecolorallocate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255, 0, 0);</a:t>
            </a:r>
            <a:endParaRPr lang="zh-TW" altLang="zh-TW" dirty="0" smtClean="0"/>
          </a:p>
          <a:p>
            <a:r>
              <a:rPr lang="en-US" altLang="zh-TW" dirty="0" smtClean="0"/>
              <a:t>08:?&gt;</a:t>
            </a:r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738957"/>
          </a:xfrm>
        </p:spPr>
        <p:txBody>
          <a:bodyPr/>
          <a:lstStyle/>
          <a:p>
            <a:r>
              <a:rPr lang="en-US" altLang="zh-TW" dirty="0" smtClean="0"/>
              <a:t>6-1-3	</a:t>
            </a:r>
            <a:r>
              <a:rPr lang="zh-TW" altLang="zh-TW" dirty="0" smtClean="0"/>
              <a:t>繪製線條、圖形與文字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zh-TW" dirty="0" smtClean="0"/>
              <a:t>繪製橢圓形 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imageellipse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函式繪製橢圓形，其語法如下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99592" y="2636912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imageellipse</a:t>
            </a:r>
            <a:r>
              <a:rPr lang="en-US" altLang="zh-TW" dirty="0" smtClean="0"/>
              <a:t>(resource </a:t>
            </a:r>
            <a:r>
              <a:rPr lang="en-US" altLang="zh-TW" i="1" dirty="0" smtClean="0"/>
              <a:t>image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cx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color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99592" y="3428999"/>
            <a:ext cx="7416824" cy="2308324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smtClean="0"/>
              <a:t>01:$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imagecreate</a:t>
            </a:r>
            <a:r>
              <a:rPr lang="en-US" altLang="zh-TW" dirty="0" smtClean="0"/>
              <a:t>(200, 200);</a:t>
            </a:r>
            <a:endParaRPr lang="zh-TW" altLang="zh-TW" dirty="0" smtClean="0"/>
          </a:p>
          <a:p>
            <a:r>
              <a:rPr lang="en-US" altLang="zh-TW" dirty="0" smtClean="0"/>
              <a:t>02:$background = </a:t>
            </a:r>
            <a:r>
              <a:rPr lang="en-US" altLang="zh-TW" dirty="0" err="1" smtClean="0"/>
              <a:t>imagecolorallocate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255, 255, 255);  </a:t>
            </a:r>
            <a:endParaRPr lang="zh-TW" altLang="zh-TW" dirty="0" smtClean="0"/>
          </a:p>
          <a:p>
            <a:r>
              <a:rPr lang="en-US" altLang="zh-TW" dirty="0" smtClean="0"/>
              <a:t>03:$red = </a:t>
            </a:r>
            <a:r>
              <a:rPr lang="en-US" altLang="zh-TW" dirty="0" err="1" smtClean="0"/>
              <a:t>imagecolorallocate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255, 0, 0);</a:t>
            </a:r>
            <a:endParaRPr lang="zh-TW" altLang="zh-TW" dirty="0" smtClean="0"/>
          </a:p>
          <a:p>
            <a:r>
              <a:rPr lang="en-US" altLang="zh-TW" dirty="0" smtClean="0"/>
              <a:t>04:$green = </a:t>
            </a:r>
            <a:r>
              <a:rPr lang="en-US" altLang="zh-TW" dirty="0" err="1" smtClean="0"/>
              <a:t>imagecolorallocate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0, 255, 0);</a:t>
            </a:r>
            <a:endParaRPr lang="zh-TW" altLang="zh-TW" dirty="0" smtClean="0"/>
          </a:p>
          <a:p>
            <a:r>
              <a:rPr lang="en-US" altLang="zh-TW" dirty="0" smtClean="0"/>
              <a:t>05:</a:t>
            </a:r>
            <a:endParaRPr lang="zh-TW" altLang="zh-TW" dirty="0" smtClean="0"/>
          </a:p>
          <a:p>
            <a:r>
              <a:rPr lang="en-US" altLang="zh-TW" dirty="0" smtClean="0"/>
              <a:t>06://</a:t>
            </a:r>
            <a:r>
              <a:rPr lang="zh-TW" altLang="zh-TW" dirty="0" smtClean="0"/>
              <a:t>繪製橢圓形</a:t>
            </a:r>
          </a:p>
          <a:p>
            <a:r>
              <a:rPr lang="en-US" altLang="zh-TW" dirty="0" smtClean="0"/>
              <a:t>07:imageellipse($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100, 100, 199, 199, $red);</a:t>
            </a:r>
            <a:endParaRPr lang="zh-TW" altLang="zh-TW" dirty="0" smtClean="0"/>
          </a:p>
          <a:p>
            <a:r>
              <a:rPr lang="en-US" altLang="zh-TW" dirty="0" smtClean="0"/>
              <a:t>08:imageellipse($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100, 100, 150, 100, $green);</a:t>
            </a:r>
            <a:endParaRPr lang="zh-TW" altLang="zh-TW" dirty="0" smtClean="0"/>
          </a:p>
        </p:txBody>
      </p:sp>
      <p:grpSp>
        <p:nvGrpSpPr>
          <p:cNvPr id="9" name="群組 8"/>
          <p:cNvGrpSpPr/>
          <p:nvPr/>
        </p:nvGrpSpPr>
        <p:grpSpPr>
          <a:xfrm>
            <a:off x="6444208" y="4149080"/>
            <a:ext cx="2304256" cy="2032992"/>
            <a:chOff x="6444208" y="4149080"/>
            <a:chExt cx="2304256" cy="2032992"/>
          </a:xfrm>
        </p:grpSpPr>
        <p:pic>
          <p:nvPicPr>
            <p:cNvPr id="6" name="圖片 5"/>
            <p:cNvPicPr/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6444208" y="4149080"/>
              <a:ext cx="1728192" cy="1512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90" name="文字方塊 106"/>
            <p:cNvSpPr txBox="1">
              <a:spLocks noChangeArrowheads="1"/>
            </p:cNvSpPr>
            <p:nvPr/>
          </p:nvSpPr>
          <p:spPr bwMode="auto">
            <a:xfrm>
              <a:off x="7092280" y="5877272"/>
              <a:ext cx="1656184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54000" tIns="28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 dirty="0" smtClean="0">
                  <a:latin typeface="標楷體" pitchFamily="65" charset="-120"/>
                  <a:ea typeface="標楷體" pitchFamily="65" charset="-120"/>
                </a:rPr>
                <a:t>紅色的圓形</a:t>
              </a:r>
              <a:br>
                <a:rPr lang="zh-TW" altLang="en-US" sz="1600" dirty="0" smtClean="0">
                  <a:latin typeface="標楷體" pitchFamily="65" charset="-120"/>
                  <a:ea typeface="標楷體" pitchFamily="65" charset="-120"/>
                </a:rPr>
              </a:br>
              <a:r>
                <a:rPr lang="zh-TW" altLang="en-US" sz="1600" dirty="0" smtClean="0">
                  <a:latin typeface="標楷體" pitchFamily="65" charset="-120"/>
                  <a:ea typeface="標楷體" pitchFamily="65" charset="-120"/>
                </a:rPr>
                <a:t>綠色的橢圓形</a:t>
              </a:r>
            </a:p>
          </p:txBody>
        </p:sp>
        <p:cxnSp>
          <p:nvCxnSpPr>
            <p:cNvPr id="12291" name="直線單箭頭接點 107"/>
            <p:cNvCxnSpPr>
              <a:cxnSpLocks noChangeShapeType="1"/>
            </p:cNvCxnSpPr>
            <p:nvPr/>
          </p:nvCxnSpPr>
          <p:spPr bwMode="auto">
            <a:xfrm flipH="1" flipV="1">
              <a:off x="7462168" y="5670897"/>
              <a:ext cx="3175" cy="2524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 smtClean="0"/>
              <a:t>繪製直線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imageline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函式繪製線條，其語法如下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1916832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imageline</a:t>
            </a:r>
            <a:r>
              <a:rPr lang="en-US" altLang="zh-TW" dirty="0" smtClean="0"/>
              <a:t>(resource </a:t>
            </a:r>
            <a:r>
              <a:rPr lang="en-US" altLang="zh-TW" i="1" dirty="0" smtClean="0"/>
              <a:t>image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x1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y1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x2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y2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color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9592" y="2708920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imageline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0, 0, 100, 100, $black);</a:t>
            </a:r>
            <a:endParaRPr lang="zh-TW" altLang="zh-TW" dirty="0" smtClean="0"/>
          </a:p>
        </p:txBody>
      </p:sp>
      <p:grpSp>
        <p:nvGrpSpPr>
          <p:cNvPr id="12" name="群組 11"/>
          <p:cNvGrpSpPr/>
          <p:nvPr/>
        </p:nvGrpSpPr>
        <p:grpSpPr>
          <a:xfrm>
            <a:off x="3059832" y="3499722"/>
            <a:ext cx="2592288" cy="1495028"/>
            <a:chOff x="5940152" y="3356992"/>
            <a:chExt cx="2592288" cy="1495028"/>
          </a:xfrm>
        </p:grpSpPr>
        <p:pic>
          <p:nvPicPr>
            <p:cNvPr id="9" name="圖片 8"/>
            <p:cNvPicPr/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6804248" y="3356992"/>
              <a:ext cx="1224136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4" name="文字方塊 102"/>
            <p:cNvSpPr txBox="1">
              <a:spLocks noChangeArrowheads="1"/>
            </p:cNvSpPr>
            <p:nvPr/>
          </p:nvSpPr>
          <p:spPr bwMode="auto">
            <a:xfrm>
              <a:off x="5940152" y="4509120"/>
              <a:ext cx="2592288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4000" tIns="28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 dirty="0" smtClean="0">
                  <a:latin typeface="標楷體" pitchFamily="65" charset="-120"/>
                  <a:ea typeface="標楷體" pitchFamily="65" charset="-120"/>
                </a:rPr>
                <a:t>從座標 </a:t>
              </a:r>
              <a:r>
                <a:rPr lang="en-US" altLang="zh-TW" sz="1600" dirty="0" smtClean="0">
                  <a:latin typeface="標楷體" pitchFamily="65" charset="-120"/>
                  <a:ea typeface="標楷體" pitchFamily="65" charset="-120"/>
                </a:rPr>
                <a:t>(0, 0) </a:t>
              </a:r>
              <a:r>
                <a:rPr lang="zh-TW" altLang="en-US" sz="1600" dirty="0" smtClean="0">
                  <a:latin typeface="標楷體" pitchFamily="65" charset="-120"/>
                  <a:ea typeface="標楷體" pitchFamily="65" charset="-120"/>
                </a:rPr>
                <a:t>到座標 </a:t>
              </a:r>
              <a:r>
                <a:rPr lang="en-US" altLang="zh-TW" sz="1600" dirty="0" smtClean="0">
                  <a:latin typeface="標楷體" pitchFamily="65" charset="-120"/>
                  <a:ea typeface="標楷體" pitchFamily="65" charset="-120"/>
                </a:rPr>
                <a:t>(100, 100) </a:t>
              </a:r>
              <a:r>
                <a:rPr lang="zh-TW" altLang="en-US" sz="1600" dirty="0" smtClean="0">
                  <a:latin typeface="標楷體" pitchFamily="65" charset="-120"/>
                  <a:ea typeface="標楷體" pitchFamily="65" charset="-120"/>
                </a:rPr>
                <a:t>的黑色直線</a:t>
              </a:r>
            </a:p>
          </p:txBody>
        </p:sp>
        <p:cxnSp>
          <p:nvCxnSpPr>
            <p:cNvPr id="13315" name="直線單箭頭接點 103"/>
            <p:cNvCxnSpPr>
              <a:cxnSpLocks noChangeShapeType="1"/>
            </p:cNvCxnSpPr>
            <p:nvPr/>
          </p:nvCxnSpPr>
          <p:spPr bwMode="auto">
            <a:xfrm flipH="1" flipV="1">
              <a:off x="7638703" y="4021757"/>
              <a:ext cx="3175" cy="511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24604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 smtClean="0"/>
              <a:t>繪製多邊形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imagepolygon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函式繪製多邊形，其語法如下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1916832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imagepolygon</a:t>
            </a:r>
            <a:r>
              <a:rPr lang="en-US" altLang="zh-TW" dirty="0" smtClean="0"/>
              <a:t>(resource </a:t>
            </a:r>
            <a:r>
              <a:rPr lang="en-US" altLang="zh-TW" i="1" dirty="0" smtClean="0"/>
              <a:t>image</a:t>
            </a:r>
            <a:r>
              <a:rPr lang="en-US" altLang="zh-TW" dirty="0" smtClean="0"/>
              <a:t>, array </a:t>
            </a:r>
            <a:r>
              <a:rPr lang="en-US" altLang="zh-TW" i="1" dirty="0" smtClean="0"/>
              <a:t>points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num_points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color</a:t>
            </a:r>
            <a:r>
              <a:rPr lang="en-US" altLang="zh-TW" dirty="0" smtClean="0"/>
              <a:t>)</a:t>
            </a:r>
            <a:endParaRPr lang="zh-TW" altLang="zh-TW" dirty="0" smtClean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9592" y="2659568"/>
            <a:ext cx="7416824" cy="1477328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smtClean="0"/>
              <a:t>$points = array(210, 50, 140, 80, 110, 20, 155, 50);</a:t>
            </a:r>
            <a:endParaRPr lang="zh-TW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imagecreate</a:t>
            </a:r>
            <a:r>
              <a:rPr lang="en-US" altLang="zh-TW" dirty="0" smtClean="0"/>
              <a:t>(250, 100);</a:t>
            </a:r>
            <a:endParaRPr lang="zh-TW" altLang="zh-TW" dirty="0" smtClean="0"/>
          </a:p>
          <a:p>
            <a:r>
              <a:rPr lang="en-US" altLang="zh-TW" dirty="0" smtClean="0"/>
              <a:t>$background = </a:t>
            </a:r>
            <a:r>
              <a:rPr lang="en-US" altLang="zh-TW" dirty="0" err="1" smtClean="0"/>
              <a:t>imagecolorallocate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255, 255, 0);  </a:t>
            </a:r>
            <a:endParaRPr lang="zh-TW" altLang="zh-TW" dirty="0" smtClean="0"/>
          </a:p>
          <a:p>
            <a:r>
              <a:rPr lang="en-US" altLang="zh-TW" dirty="0" smtClean="0"/>
              <a:t>$black = </a:t>
            </a:r>
            <a:r>
              <a:rPr lang="en-US" altLang="zh-TW" dirty="0" err="1" smtClean="0"/>
              <a:t>imagecolorallocate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0, 0, 0);</a:t>
            </a:r>
            <a:r>
              <a:rPr lang="zh-TW" altLang="en-US" dirty="0" smtClean="0"/>
              <a:t>　　</a:t>
            </a:r>
            <a:r>
              <a:rPr lang="en-US" altLang="zh-TW" dirty="0" smtClean="0"/>
              <a:t>//</a:t>
            </a:r>
            <a:r>
              <a:rPr lang="zh-TW" altLang="zh-TW" dirty="0" smtClean="0"/>
              <a:t>繪製多邊形</a:t>
            </a:r>
          </a:p>
          <a:p>
            <a:r>
              <a:rPr lang="en-US" altLang="zh-TW" dirty="0" err="1" smtClean="0"/>
              <a:t>imagepolygon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$points, 4, $black);</a:t>
            </a:r>
            <a:endParaRPr lang="zh-TW" altLang="zh-TW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491880" y="4348132"/>
            <a:ext cx="2731711" cy="1495028"/>
            <a:chOff x="6228184" y="3158108"/>
            <a:chExt cx="2731711" cy="1495028"/>
          </a:xfrm>
        </p:grpSpPr>
        <p:pic>
          <p:nvPicPr>
            <p:cNvPr id="10" name="圖片 9"/>
            <p:cNvPicPr/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6948264" y="3158108"/>
              <a:ext cx="2011631" cy="795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38" name="文字方塊 100"/>
            <p:cNvSpPr txBox="1">
              <a:spLocks noChangeArrowheads="1"/>
            </p:cNvSpPr>
            <p:nvPr/>
          </p:nvSpPr>
          <p:spPr bwMode="auto">
            <a:xfrm>
              <a:off x="6228184" y="4310236"/>
              <a:ext cx="2592288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4000" tIns="28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 dirty="0" smtClean="0">
                  <a:latin typeface="標楷體" pitchFamily="65" charset="-120"/>
                  <a:ea typeface="標楷體" pitchFamily="65" charset="-120"/>
                </a:rPr>
                <a:t>由</a:t>
              </a:r>
              <a:r>
                <a:rPr lang="en-US" altLang="zh-TW" sz="1600" dirty="0" smtClean="0">
                  <a:latin typeface="標楷體" pitchFamily="65" charset="-120"/>
                  <a:ea typeface="標楷體" pitchFamily="65" charset="-120"/>
                </a:rPr>
                <a:t>points</a:t>
              </a:r>
              <a:r>
                <a:rPr lang="zh-TW" altLang="en-US" sz="1600" dirty="0" smtClean="0">
                  <a:latin typeface="標楷體" pitchFamily="65" charset="-120"/>
                  <a:ea typeface="標楷體" pitchFamily="65" charset="-120"/>
                </a:rPr>
                <a:t>陣列指定之座標所構成的黑框四邊形</a:t>
              </a:r>
              <a:endParaRPr lang="zh-TW" altLang="zh-TW" sz="16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13315" name="直線單箭頭接點 103"/>
            <p:cNvCxnSpPr>
              <a:cxnSpLocks noChangeShapeType="1"/>
            </p:cNvCxnSpPr>
            <p:nvPr/>
          </p:nvCxnSpPr>
          <p:spPr bwMode="auto">
            <a:xfrm flipH="1" flipV="1">
              <a:off x="8244408" y="3806180"/>
              <a:ext cx="3175" cy="511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 smtClean="0"/>
              <a:t>繪製矩形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我們可以使用</a:t>
            </a:r>
            <a:r>
              <a:rPr lang="en-US" altLang="zh-TW" dirty="0" err="1" smtClean="0"/>
              <a:t>imagerectangle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函式繪製矩形，其語法如下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1916832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imagerectangle</a:t>
            </a:r>
            <a:r>
              <a:rPr lang="en-US" altLang="zh-TW" dirty="0" smtClean="0"/>
              <a:t>(resource </a:t>
            </a:r>
            <a:r>
              <a:rPr lang="en-US" altLang="zh-TW" i="1" dirty="0" smtClean="0"/>
              <a:t>image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x1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y1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x2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y2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color</a:t>
            </a:r>
            <a:r>
              <a:rPr lang="en-US" altLang="zh-TW" dirty="0" smtClean="0"/>
              <a:t>)</a:t>
            </a:r>
            <a:endParaRPr lang="zh-TW" altLang="zh-TW" dirty="0" smtClean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9592" y="2780928"/>
            <a:ext cx="7416824" cy="369332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 smtClean="0"/>
              <a:t>imagerectangle</a:t>
            </a:r>
            <a:r>
              <a:rPr lang="en-US" altLang="zh-TW" dirty="0" smtClean="0"/>
              <a:t>($</a:t>
            </a:r>
            <a:r>
              <a:rPr lang="en-US" altLang="zh-TW" dirty="0" err="1" smtClean="0"/>
              <a:t>im</a:t>
            </a:r>
            <a:r>
              <a:rPr lang="en-US" altLang="zh-TW" dirty="0" smtClean="0"/>
              <a:t>, 0, 0, 99, 99, $red);</a:t>
            </a:r>
            <a:endParaRPr lang="zh-TW" altLang="zh-TW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292080" y="2924944"/>
            <a:ext cx="3240360" cy="1711052"/>
            <a:chOff x="5796136" y="2852936"/>
            <a:chExt cx="3240360" cy="1711052"/>
          </a:xfrm>
        </p:grpSpPr>
        <p:cxnSp>
          <p:nvCxnSpPr>
            <p:cNvPr id="13315" name="直線單箭頭接點 103"/>
            <p:cNvCxnSpPr>
              <a:cxnSpLocks noChangeShapeType="1"/>
            </p:cNvCxnSpPr>
            <p:nvPr/>
          </p:nvCxnSpPr>
          <p:spPr bwMode="auto">
            <a:xfrm flipV="1">
              <a:off x="8244408" y="3806181"/>
              <a:ext cx="1" cy="4149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</p:cxnSp>
        <p:pic>
          <p:nvPicPr>
            <p:cNvPr id="9" name="圖片 8"/>
            <p:cNvPicPr/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7596336" y="2852936"/>
              <a:ext cx="1224136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38" name="文字方塊 100"/>
            <p:cNvSpPr txBox="1">
              <a:spLocks noChangeArrowheads="1"/>
            </p:cNvSpPr>
            <p:nvPr/>
          </p:nvSpPr>
          <p:spPr bwMode="auto">
            <a:xfrm>
              <a:off x="5796136" y="4221088"/>
              <a:ext cx="324036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4000" tIns="2880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8000"/>
                </a:lnSpc>
              </a:pPr>
              <a:r>
                <a:rPr lang="zh-TW" altLang="zh-TW" sz="1600" dirty="0" smtClean="0">
                  <a:latin typeface="標楷體" pitchFamily="65" charset="-120"/>
                  <a:ea typeface="標楷體" pitchFamily="65" charset="-120"/>
                </a:rPr>
                <a:t>由左上角座標</a:t>
              </a:r>
              <a:r>
                <a:rPr lang="en-US" altLang="zh-TW" sz="1600" dirty="0" smtClean="0">
                  <a:latin typeface="標楷體" pitchFamily="65" charset="-120"/>
                  <a:ea typeface="標楷體" pitchFamily="65" charset="-120"/>
                </a:rPr>
                <a:t> (0, 0) </a:t>
              </a:r>
              <a:r>
                <a:rPr lang="zh-TW" altLang="zh-TW" sz="1600" dirty="0" smtClean="0">
                  <a:latin typeface="標楷體" pitchFamily="65" charset="-120"/>
                  <a:ea typeface="標楷體" pitchFamily="65" charset="-120"/>
                </a:rPr>
                <a:t>與右下角座標</a:t>
              </a:r>
              <a:r>
                <a:rPr lang="en-US" altLang="zh-TW" sz="1600" dirty="0" smtClean="0">
                  <a:latin typeface="標楷體" pitchFamily="65" charset="-120"/>
                  <a:ea typeface="標楷體" pitchFamily="65" charset="-120"/>
                </a:rPr>
                <a:t> (99, 99) </a:t>
              </a:r>
              <a:r>
                <a:rPr lang="zh-TW" altLang="zh-TW" sz="1600" dirty="0" smtClean="0">
                  <a:latin typeface="標楷體" pitchFamily="65" charset="-120"/>
                  <a:ea typeface="標楷體" pitchFamily="65" charset="-120"/>
                </a:rPr>
                <a:t>所構成的紅框矩形</a:t>
              </a:r>
            </a:p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zh-TW" sz="1600" dirty="0" smtClean="0">
                <a:latin typeface="標楷體" pitchFamily="65" charset="-120"/>
                <a:ea typeface="標楷體" pitchFamily="65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8308</TotalTime>
  <Words>1079</Words>
  <Application>Microsoft Office PowerPoint</Application>
  <PresentationFormat>如螢幕大小 (4:3)</PresentationFormat>
  <Paragraphs>253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Arial Unicode MS</vt:lpstr>
      <vt:lpstr>華康黑體 Std W5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     06  GD繪圖與圖片處理 </vt:lpstr>
      <vt:lpstr>6-1 GD繪圖</vt:lpstr>
      <vt:lpstr>6-1-1 建立空圖片</vt:lpstr>
      <vt:lpstr>6-1-2 指派色彩</vt:lpstr>
      <vt:lpstr>6-1-3 繪製線條、圖形與文字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6-1-4 輸出圖片</vt:lpstr>
      <vt:lpstr>PowerPoint 簡報</vt:lpstr>
      <vt:lpstr>PowerPoint 簡報</vt:lpstr>
      <vt:lpstr>6-1-5 釋放記憶體</vt:lpstr>
      <vt:lpstr>6-2-1 取得圖片大小與格式</vt:lpstr>
      <vt:lpstr>6-2-2 讀取外部圖片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novia_chiang 江佳慧</cp:lastModifiedBy>
  <cp:revision>962</cp:revision>
  <dcterms:created xsi:type="dcterms:W3CDTF">2011-06-02T11:36:30Z</dcterms:created>
  <dcterms:modified xsi:type="dcterms:W3CDTF">2017-01-18T08:17:34Z</dcterms:modified>
</cp:coreProperties>
</file>