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681" r:id="rId3"/>
    <p:sldId id="748" r:id="rId4"/>
    <p:sldId id="750" r:id="rId5"/>
    <p:sldId id="751" r:id="rId6"/>
    <p:sldId id="752" r:id="rId7"/>
    <p:sldId id="753" r:id="rId8"/>
    <p:sldId id="754" r:id="rId9"/>
    <p:sldId id="755" r:id="rId10"/>
    <p:sldId id="756" r:id="rId11"/>
    <p:sldId id="757" r:id="rId12"/>
    <p:sldId id="770" r:id="rId13"/>
    <p:sldId id="758" r:id="rId14"/>
    <p:sldId id="759" r:id="rId15"/>
    <p:sldId id="760" r:id="rId16"/>
    <p:sldId id="731" r:id="rId17"/>
    <p:sldId id="761" r:id="rId18"/>
    <p:sldId id="762" r:id="rId19"/>
    <p:sldId id="763" r:id="rId20"/>
    <p:sldId id="764" r:id="rId21"/>
    <p:sldId id="769" r:id="rId22"/>
    <p:sldId id="768" r:id="rId2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33CC33"/>
    <a:srgbClr val="6666FF"/>
    <a:srgbClr val="D60093"/>
    <a:srgbClr val="CC00CC"/>
    <a:srgbClr val="CC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6" autoAdjust="0"/>
    <p:restoredTop sz="95982" autoAdjust="0"/>
  </p:normalViewPr>
  <p:slideViewPr>
    <p:cSldViewPr>
      <p:cViewPr varScale="1">
        <p:scale>
          <a:sx n="84" d="100"/>
          <a:sy n="84" d="100"/>
        </p:scale>
        <p:origin x="523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D5045-72EA-45D0-8386-B060FF8BEB96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EDAA1C-593A-4655-8A09-BD02C70D87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676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B31DBB-5979-4F98-935B-EEBCB73686C2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334C59-4022-45DF-BF89-F86D0EFC5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136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34C59-4022-45DF-BF89-F86D0EFC54DB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47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34C59-4022-45DF-BF89-F86D0EFC54DB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75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 descr="cu596_首頁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2500-42DF-45E3-AE2A-0B34BF33E95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9D29-BB33-4EEE-9740-E1B089A766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200" b="1" baseline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342000" indent="-230400"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136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1448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602000"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無大標-僅內文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</p:spPr>
        <p:txBody>
          <a:bodyPr/>
          <a:lstStyle>
            <a:lvl1pPr>
              <a:defRPr lang="zh-TW" altLang="en-US" sz="2000" b="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F801-CC2D-49CA-A4F7-271F102DEED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C0AF8-903D-4A25-919A-F3B9453F90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551DC-1EAF-4D7D-B5EA-7D996A3F2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1D25-449A-4087-AB03-07AA52EE7E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19B70-C506-4881-9527-835EE939207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C2570-2B87-4707-BB61-1CC649D824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401-B055-4DD9-9A11-F06A8DE72127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38A18-D69E-4501-984B-76AEFC3BF8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C318B-DD80-41D2-9DD7-E8BC0742232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B0FD-D095-4EE5-B01E-A59AB81585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0ABD8-24FB-4078-8748-9A05AEDCF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5574-2CDA-4498-81E8-4A2C06137A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2628-04D2-4D48-A160-A18CA14A3EE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338F5-5B9A-4857-A920-834965FAB20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A959-17FD-46EC-9E43-AC2426E49B4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4165B-DC3F-45DA-A344-B05D7C4B64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 descr="cu596_章名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264" y="548680"/>
            <a:ext cx="6229200" cy="1584176"/>
          </a:xfrm>
        </p:spPr>
        <p:txBody>
          <a:bodyPr anchor="t"/>
          <a:lstStyle>
            <a:lvl1pPr algn="l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2555776" y="2348880"/>
            <a:ext cx="6264696" cy="3600400"/>
          </a:xfrm>
        </p:spPr>
        <p:txBody>
          <a:bodyPr/>
          <a:lstStyle>
            <a:lvl1pPr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24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47C8-47BD-44ED-A406-20FE6802FAE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4B82A-28DE-4F6E-86E8-BFA3DBA99A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學習重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960440"/>
          </a:xfrm>
        </p:spPr>
        <p:txBody>
          <a:bodyPr/>
          <a:lstStyle>
            <a:lvl1pPr>
              <a:buFont typeface="Wingdings" pitchFamily="2" charset="2"/>
              <a:buChar char="n"/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960440"/>
          </a:xfrm>
        </p:spPr>
        <p:txBody>
          <a:bodyPr/>
          <a:lstStyle>
            <a:lvl1pPr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08912" cy="1152128"/>
          </a:xfrm>
        </p:spPr>
        <p:txBody>
          <a:bodyPr anchor="t"/>
          <a:lstStyle>
            <a:lvl1pPr algn="ctr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9792-5591-40F4-9CA3-7A4828254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70E-B66F-4F5A-B4B9-B46B327E7F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6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7A51-83EA-41EA-97D0-EB083F6A2A11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8085-1D23-44C4-BA75-1A4AB13D25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33859"/>
            <a:ext cx="8229600" cy="810965"/>
          </a:xfrm>
        </p:spPr>
        <p:txBody>
          <a:bodyPr/>
          <a:lstStyle>
            <a:lvl1pPr algn="just">
              <a:defRPr lang="zh-TW" altLang="en-US" sz="2600" b="1" kern="1200" baseline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59421"/>
            <a:ext cx="8229600" cy="3949899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457200" y="1700808"/>
            <a:ext cx="8291264" cy="639762"/>
          </a:xfrm>
        </p:spPr>
        <p:txBody>
          <a:bodyPr anchor="b"/>
          <a:lstStyle>
            <a:lvl1pPr marL="0" indent="0">
              <a:buNone/>
              <a:defRPr lang="zh-TW" altLang="en-US" sz="2400" b="1" kern="1200" baseline="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C04-E1D4-458E-ADD7-DFAC2E2D531A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392E1-8875-440F-8E49-E8C85412F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/>
          <a:lstStyle>
            <a:lvl1pPr>
              <a:defRPr lang="zh-TW" altLang="en-US" sz="2400" b="1" kern="1200" baseline="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11349"/>
            <a:ext cx="4038600" cy="4597971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597971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AC7DF-E436-4077-A376-7FC9A103F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9D0D0-ADE1-4FD0-B858-9B0F86FA8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6416-1974-4AA4-A40D-CD39F24E7AF9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5013-7418-4332-8A71-4592AB2CC1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6" descr="cu596_內文.jpg"/>
          <p:cNvPicPr>
            <a:picLocks noChangeAspect="1"/>
          </p:cNvPicPr>
          <p:nvPr/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1044575"/>
            <a:ext cx="82296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712913"/>
            <a:ext cx="822960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B10152-68A1-4EC9-B99B-669F826E4F9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1C178-526A-490B-B4D1-ABA4E9B096D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743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44" r:id="rId10"/>
    <p:sldLayoutId id="2147484734" r:id="rId11"/>
    <p:sldLayoutId id="2147484735" r:id="rId12"/>
    <p:sldLayoutId id="2147484736" r:id="rId13"/>
    <p:sldLayoutId id="2147484737" r:id="rId14"/>
    <p:sldLayoutId id="2147484738" r:id="rId15"/>
    <p:sldLayoutId id="2147484739" r:id="rId16"/>
    <p:sldLayoutId id="2147484740" r:id="rId17"/>
    <p:sldLayoutId id="2147484741" r:id="rId18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defRPr lang="zh-TW" altLang="en-US" sz="2600" kern="1200" dirty="0">
          <a:solidFill>
            <a:srgbClr val="254061"/>
          </a:solidFill>
          <a:latin typeface="標楷體" pitchFamily="65" charset="-120"/>
          <a:ea typeface="標楷體" pitchFamily="65" charset="-120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u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1pPr>
      <a:lvl2pPr marL="812800" indent="-230188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Ø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2pPr>
      <a:lvl3pPr marL="11430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•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3pPr>
      <a:lvl4pPr marL="16002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–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4pPr>
      <a:lvl5pPr marL="20574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»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13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738957"/>
          </a:xfrm>
        </p:spPr>
        <p:txBody>
          <a:bodyPr/>
          <a:lstStyle/>
          <a:p>
            <a:r>
              <a:rPr lang="en-US" altLang="zh-TW" dirty="0"/>
              <a:t>8</a:t>
            </a:r>
            <a:r>
              <a:rPr lang="en-US" altLang="zh-TW" dirty="0" smtClean="0"/>
              <a:t>-2-6	</a:t>
            </a:r>
            <a:r>
              <a:rPr lang="zh-TW" altLang="zh-TW" dirty="0" smtClean="0"/>
              <a:t>解構函式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75669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解構函式 </a:t>
            </a:r>
            <a:r>
              <a:rPr lang="en-US" altLang="zh-TW" dirty="0" smtClean="0"/>
              <a:t>(destructor) </a:t>
            </a:r>
            <a:r>
              <a:rPr lang="zh-TW" altLang="zh-TW" dirty="0" smtClean="0"/>
              <a:t>是用來釋放物件所佔用之系統資源的函式，在釋放物件時會自動執行</a:t>
            </a:r>
            <a:r>
              <a:rPr lang="zh-TW" altLang="en-US" dirty="0" smtClean="0"/>
              <a:t>，例如：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2357216"/>
            <a:ext cx="54543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 &lt;?</a:t>
            </a:r>
            <a:r>
              <a:rPr lang="en-US" altLang="zh-TW" sz="1600" dirty="0" err="1"/>
              <a:t>php</a:t>
            </a:r>
            <a:endParaRPr lang="zh-TW" altLang="zh-TW" sz="1600" dirty="0"/>
          </a:p>
          <a:p>
            <a:r>
              <a:rPr lang="en-US" altLang="zh-TW" sz="1600" dirty="0"/>
              <a:t>   class Employee</a:t>
            </a:r>
            <a:endParaRPr lang="zh-TW" altLang="zh-TW" sz="1600" dirty="0"/>
          </a:p>
          <a:p>
            <a:r>
              <a:rPr lang="en-US" altLang="zh-TW" sz="1600" dirty="0"/>
              <a:t>   {</a:t>
            </a:r>
            <a:endParaRPr lang="zh-TW" altLang="zh-TW" sz="1600" dirty="0"/>
          </a:p>
          <a:p>
            <a:r>
              <a:rPr lang="en-US" altLang="zh-TW" sz="1600" dirty="0"/>
              <a:t>     public $Name;	</a:t>
            </a:r>
            <a:endParaRPr lang="zh-TW" altLang="zh-TW" sz="1600" dirty="0"/>
          </a:p>
          <a:p>
            <a:r>
              <a:rPr lang="en-US" altLang="zh-TW" sz="1600" dirty="0"/>
              <a:t>     function __construct($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)	</a:t>
            </a:r>
            <a:endParaRPr lang="zh-TW" altLang="zh-TW" sz="1600" dirty="0"/>
          </a:p>
          <a:p>
            <a:r>
              <a:rPr lang="en-US" altLang="zh-TW" sz="1600" dirty="0"/>
              <a:t>     {</a:t>
            </a:r>
            <a:endParaRPr lang="zh-TW" altLang="zh-TW" sz="1600" dirty="0"/>
          </a:p>
          <a:p>
            <a:r>
              <a:rPr lang="en-US" altLang="zh-TW" sz="1600" dirty="0"/>
              <a:t>       $this-&gt;Name = $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;</a:t>
            </a:r>
            <a:endParaRPr lang="zh-TW" altLang="zh-TW" sz="1600" dirty="0"/>
          </a:p>
          <a:p>
            <a:r>
              <a:rPr lang="en-US" altLang="zh-TW" sz="1600" dirty="0"/>
              <a:t>       echo '</a:t>
            </a:r>
            <a:r>
              <a:rPr lang="zh-TW" altLang="zh-TW" sz="1600" dirty="0"/>
              <a:t>已經建立名字為</a:t>
            </a:r>
            <a:r>
              <a:rPr lang="en-US" altLang="zh-TW" sz="1600" dirty="0"/>
              <a:t>'.$this-&gt;Name.'</a:t>
            </a:r>
            <a:r>
              <a:rPr lang="zh-TW" altLang="zh-TW" sz="1600" dirty="0"/>
              <a:t>的物件！</a:t>
            </a:r>
            <a:r>
              <a:rPr lang="en-US" altLang="zh-TW" sz="1600" dirty="0"/>
              <a:t>';</a:t>
            </a:r>
            <a:endParaRPr lang="zh-TW" altLang="zh-TW" sz="1600" dirty="0"/>
          </a:p>
          <a:p>
            <a:r>
              <a:rPr lang="en-US" altLang="zh-TW" sz="1600" dirty="0"/>
              <a:t>     </a:t>
            </a:r>
            <a:r>
              <a:rPr lang="en-US" altLang="zh-TW" sz="1600" dirty="0" smtClean="0"/>
              <a:t>}</a:t>
            </a:r>
            <a:r>
              <a:rPr lang="en-US" altLang="zh-TW" sz="1600" dirty="0"/>
              <a:t> </a:t>
            </a:r>
            <a:endParaRPr lang="zh-TW" altLang="zh-TW" sz="1600" dirty="0"/>
          </a:p>
          <a:p>
            <a:r>
              <a:rPr lang="en-US" altLang="zh-TW" sz="1600" dirty="0"/>
              <a:t>     function </a:t>
            </a:r>
            <a:r>
              <a:rPr lang="en-US" altLang="zh-TW" sz="1600" b="1" dirty="0"/>
              <a:t>__destruct</a:t>
            </a:r>
            <a:r>
              <a:rPr lang="en-US" altLang="zh-TW" sz="1600" dirty="0"/>
              <a:t>()		</a:t>
            </a:r>
            <a:endParaRPr lang="zh-TW" altLang="zh-TW" sz="1600" dirty="0"/>
          </a:p>
          <a:p>
            <a:r>
              <a:rPr lang="en-US" altLang="zh-TW" sz="1600" dirty="0"/>
              <a:t>     {</a:t>
            </a:r>
            <a:endParaRPr lang="zh-TW" altLang="zh-TW" sz="1600" dirty="0"/>
          </a:p>
          <a:p>
            <a:r>
              <a:rPr lang="en-US" altLang="zh-TW" sz="1600" dirty="0"/>
              <a:t>       $this-&gt;Name = NULL;</a:t>
            </a:r>
            <a:endParaRPr lang="zh-TW" altLang="zh-TW" sz="1600" dirty="0"/>
          </a:p>
          <a:p>
            <a:r>
              <a:rPr lang="en-US" altLang="zh-TW" sz="1600" dirty="0"/>
              <a:t>       echo '</a:t>
            </a:r>
            <a:r>
              <a:rPr lang="zh-TW" altLang="zh-TW" sz="1600" dirty="0"/>
              <a:t>這個物件已經被釋放！</a:t>
            </a:r>
            <a:r>
              <a:rPr lang="en-US" altLang="zh-TW" sz="1600" dirty="0"/>
              <a:t>'; </a:t>
            </a:r>
            <a:endParaRPr lang="zh-TW" altLang="zh-TW" sz="1600" dirty="0"/>
          </a:p>
          <a:p>
            <a:r>
              <a:rPr lang="en-US" altLang="zh-TW" sz="1600" dirty="0"/>
              <a:t>     }</a:t>
            </a:r>
            <a:endParaRPr lang="zh-TW" altLang="zh-TW" sz="1600" dirty="0"/>
          </a:p>
          <a:p>
            <a:r>
              <a:rPr lang="en-US" altLang="zh-TW" sz="1600" dirty="0"/>
              <a:t>   </a:t>
            </a:r>
            <a:r>
              <a:rPr lang="en-US" altLang="zh-TW" sz="1600" dirty="0" smtClean="0"/>
              <a:t>}</a:t>
            </a:r>
            <a:r>
              <a:rPr lang="en-US" altLang="zh-TW" sz="1600" dirty="0"/>
              <a:t> </a:t>
            </a:r>
            <a:endParaRPr lang="zh-TW" altLang="zh-TW" sz="1600" dirty="0"/>
          </a:p>
          <a:p>
            <a:r>
              <a:rPr lang="en-US" altLang="zh-TW" sz="1600" dirty="0"/>
              <a:t>   $</a:t>
            </a:r>
            <a:r>
              <a:rPr lang="en-US" altLang="zh-TW" sz="1600" dirty="0" err="1"/>
              <a:t>Obj</a:t>
            </a:r>
            <a:r>
              <a:rPr lang="en-US" altLang="zh-TW" sz="1600" dirty="0"/>
              <a:t> = new Employee('</a:t>
            </a:r>
            <a:r>
              <a:rPr lang="zh-TW" altLang="zh-TW" sz="1600" dirty="0"/>
              <a:t>小紅豆</a:t>
            </a:r>
            <a:r>
              <a:rPr lang="en-US" altLang="zh-TW" sz="1600" dirty="0" smtClean="0"/>
              <a:t>');</a:t>
            </a:r>
            <a:endParaRPr lang="zh-TW" altLang="zh-TW" sz="1600" dirty="0"/>
          </a:p>
          <a:p>
            <a:r>
              <a:rPr lang="en-US" altLang="zh-TW" sz="1600" dirty="0"/>
              <a:t>   </a:t>
            </a:r>
            <a:r>
              <a:rPr lang="en-US" altLang="zh-TW" sz="1600" b="1" dirty="0"/>
              <a:t>$</a:t>
            </a:r>
            <a:r>
              <a:rPr lang="en-US" altLang="zh-TW" sz="1600" b="1" dirty="0" err="1"/>
              <a:t>Obj</a:t>
            </a:r>
            <a:r>
              <a:rPr lang="en-US" altLang="zh-TW" sz="1600" b="1" dirty="0"/>
              <a:t> = NULL;</a:t>
            </a:r>
            <a:r>
              <a:rPr lang="en-US" altLang="zh-TW" sz="1600" dirty="0"/>
              <a:t>				</a:t>
            </a:r>
            <a:endParaRPr lang="en-US" altLang="zh-TW" sz="1600" dirty="0" smtClean="0"/>
          </a:p>
          <a:p>
            <a:r>
              <a:rPr lang="en-US" altLang="zh-TW" sz="1600" dirty="0" smtClean="0"/>
              <a:t> </a:t>
            </a:r>
            <a:r>
              <a:rPr lang="en-US" altLang="zh-TW" sz="1600" dirty="0"/>
              <a:t>?&gt;</a:t>
            </a:r>
            <a:endParaRPr lang="zh-TW" altLang="en-US" sz="1600" dirty="0"/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724128" y="4725144"/>
            <a:ext cx="2304256" cy="1583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8-2-7	</a:t>
            </a:r>
            <a:r>
              <a:rPr lang="zh-TW" altLang="zh-TW" dirty="0" smtClean="0"/>
              <a:t>比較物件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smtClean="0"/>
              <a:t>==</a:t>
            </a:r>
            <a:r>
              <a:rPr lang="zh-TW" altLang="en-US" dirty="0" smtClean="0"/>
              <a:t>和</a:t>
            </a:r>
            <a:r>
              <a:rPr lang="en-US" altLang="zh-TW" dirty="0" smtClean="0"/>
              <a:t>===</a:t>
            </a:r>
            <a:r>
              <a:rPr lang="zh-TW" altLang="zh-TW" dirty="0" smtClean="0"/>
              <a:t>兩個運算子比較物件</a:t>
            </a:r>
            <a:r>
              <a:rPr lang="zh-TW" altLang="en-US" dirty="0" smtClean="0"/>
              <a:t>，例如</a:t>
            </a:r>
            <a:r>
              <a:rPr lang="zh-TW" altLang="zh-TW" dirty="0" smtClean="0"/>
              <a:t>：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99592" y="2276872"/>
            <a:ext cx="4608512" cy="434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40152" y="4509120"/>
            <a:ext cx="2736304" cy="1821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8-2-8	</a:t>
            </a:r>
            <a:r>
              <a:rPr lang="zh-TW" altLang="en-US" dirty="0" smtClean="0"/>
              <a:t>匿名類別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/>
              <a:t>PHP 7</a:t>
            </a:r>
            <a:r>
              <a:rPr lang="zh-TW" altLang="en-US" dirty="0"/>
              <a:t>新增匿名類別 </a:t>
            </a:r>
            <a:r>
              <a:rPr lang="en-US" altLang="zh-TW" dirty="0"/>
              <a:t>(anonymous class) </a:t>
            </a:r>
            <a:r>
              <a:rPr lang="zh-TW" altLang="en-US" dirty="0"/>
              <a:t>功能，這項功能允許程式設計人員在沒有指定類別名稱的情況下建立物件，</a:t>
            </a:r>
            <a:r>
              <a:rPr lang="zh-TW" altLang="en-US" dirty="0" smtClean="0"/>
              <a:t>例如</a:t>
            </a:r>
            <a:r>
              <a:rPr lang="zh-TW" altLang="zh-TW" dirty="0" smtClean="0"/>
              <a:t>：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2636912"/>
            <a:ext cx="52565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&lt;?</a:t>
            </a:r>
            <a:r>
              <a:rPr lang="en-US" altLang="zh-TW" dirty="0" err="1"/>
              <a:t>php</a:t>
            </a:r>
            <a:endParaRPr lang="zh-TW" altLang="zh-TW" dirty="0"/>
          </a:p>
          <a:p>
            <a:r>
              <a:rPr lang="en-US" altLang="zh-TW" dirty="0"/>
              <a:t>  $</a:t>
            </a:r>
            <a:r>
              <a:rPr lang="en-US" altLang="zh-TW" dirty="0" err="1"/>
              <a:t>Obj</a:t>
            </a:r>
            <a:r>
              <a:rPr lang="en-US" altLang="zh-TW" dirty="0"/>
              <a:t> = new class('</a:t>
            </a:r>
            <a:r>
              <a:rPr lang="zh-TW" altLang="zh-TW" dirty="0"/>
              <a:t>小紅豆</a:t>
            </a:r>
            <a:r>
              <a:rPr lang="en-US" altLang="zh-TW" dirty="0"/>
              <a:t>')</a:t>
            </a:r>
            <a:endParaRPr lang="zh-TW" altLang="zh-TW" dirty="0"/>
          </a:p>
          <a:p>
            <a:r>
              <a:rPr lang="en-US" altLang="zh-TW" dirty="0"/>
              <a:t>  {</a:t>
            </a:r>
            <a:endParaRPr lang="zh-TW" altLang="zh-TW" dirty="0"/>
          </a:p>
          <a:p>
            <a:r>
              <a:rPr lang="en-US" altLang="zh-TW" dirty="0"/>
              <a:t>    public $Name;</a:t>
            </a:r>
            <a:endParaRPr lang="zh-TW" altLang="zh-TW" dirty="0"/>
          </a:p>
          <a:p>
            <a:r>
              <a:rPr lang="en-US" altLang="zh-TW" dirty="0"/>
              <a:t>    function __construct($</a:t>
            </a:r>
            <a:r>
              <a:rPr lang="en-US" altLang="zh-TW" dirty="0" err="1"/>
              <a:t>Str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/>
              <a:t>    {</a:t>
            </a:r>
            <a:endParaRPr lang="zh-TW" altLang="zh-TW" dirty="0"/>
          </a:p>
          <a:p>
            <a:r>
              <a:rPr lang="en-US" altLang="zh-TW" dirty="0"/>
              <a:t>      $this-&gt;Name = $</a:t>
            </a:r>
            <a:r>
              <a:rPr lang="en-US" altLang="zh-TW" dirty="0" err="1"/>
              <a:t>Str</a:t>
            </a:r>
            <a:r>
              <a:rPr lang="en-US" altLang="zh-TW" dirty="0"/>
              <a:t>;</a:t>
            </a:r>
            <a:endParaRPr lang="zh-TW" altLang="zh-TW" dirty="0"/>
          </a:p>
          <a:p>
            <a:r>
              <a:rPr lang="en-US" altLang="zh-TW" dirty="0"/>
              <a:t>      echo '</a:t>
            </a:r>
            <a:r>
              <a:rPr lang="zh-TW" altLang="zh-TW" dirty="0"/>
              <a:t>已經建立名字為</a:t>
            </a:r>
            <a:r>
              <a:rPr lang="en-US" altLang="zh-TW" dirty="0"/>
              <a:t>'.$this-&gt;Name.'</a:t>
            </a:r>
            <a:r>
              <a:rPr lang="zh-TW" altLang="zh-TW" dirty="0"/>
              <a:t>的物件！</a:t>
            </a:r>
            <a:r>
              <a:rPr lang="en-US" altLang="zh-TW" dirty="0"/>
              <a:t>';</a:t>
            </a:r>
            <a:endParaRPr lang="zh-TW" altLang="zh-TW" dirty="0"/>
          </a:p>
          <a:p>
            <a:r>
              <a:rPr lang="en-US" altLang="zh-TW" dirty="0"/>
              <a:t>    }</a:t>
            </a:r>
            <a:endParaRPr lang="zh-TW" altLang="zh-TW" dirty="0"/>
          </a:p>
          <a:p>
            <a:r>
              <a:rPr lang="en-US" altLang="zh-TW" dirty="0"/>
              <a:t>  };</a:t>
            </a:r>
            <a:endParaRPr lang="zh-TW" altLang="zh-TW" dirty="0"/>
          </a:p>
          <a:p>
            <a:r>
              <a:rPr lang="en-US" altLang="zh-TW" dirty="0"/>
              <a:t> ?&gt;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780928"/>
            <a:ext cx="2304256" cy="161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</a:t>
            </a:r>
            <a:r>
              <a:rPr lang="en-US" altLang="zh-TW" dirty="0" smtClean="0"/>
              <a:t>-3 </a:t>
            </a:r>
            <a:r>
              <a:rPr lang="zh-TW" altLang="zh-TW" dirty="0" smtClean="0"/>
              <a:t>繼承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783357"/>
            <a:ext cx="4618856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 smtClean="0"/>
              <a:t>「繼承</a:t>
            </a:r>
            <a:r>
              <a:rPr lang="zh-TW" altLang="zh-TW" dirty="0"/>
              <a:t>」就是</a:t>
            </a:r>
            <a:r>
              <a:rPr lang="zh-TW" altLang="zh-TW" dirty="0" smtClean="0"/>
              <a:t>從既有的類別建立新的類別，這個既有的類別叫做「基底類別」</a:t>
            </a:r>
            <a:r>
              <a:rPr lang="en-US" altLang="zh-TW" dirty="0" smtClean="0"/>
              <a:t>(base class)</a:t>
            </a:r>
            <a:r>
              <a:rPr lang="zh-TW" altLang="zh-TW" dirty="0" smtClean="0"/>
              <a:t>，又稱為「父類別」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superclass</a:t>
            </a:r>
            <a:r>
              <a:rPr lang="zh-TW" altLang="zh-TW" dirty="0" smtClean="0"/>
              <a:t>、</a:t>
            </a:r>
            <a:r>
              <a:rPr lang="en-US" altLang="zh-TW" dirty="0" smtClean="0"/>
              <a:t>parent class)</a:t>
            </a:r>
            <a:r>
              <a:rPr lang="zh-TW" altLang="zh-TW" dirty="0" smtClean="0"/>
              <a:t>，而這個新的類別則叫做「衍生類別」</a:t>
            </a:r>
            <a:r>
              <a:rPr lang="en-US" altLang="zh-TW" dirty="0" smtClean="0"/>
              <a:t>(derived class)</a:t>
            </a:r>
            <a:r>
              <a:rPr lang="zh-TW" altLang="zh-TW" dirty="0" smtClean="0"/>
              <a:t>，又稱為「子類別」</a:t>
            </a:r>
            <a:r>
              <a:rPr lang="en-US" altLang="zh-TW" dirty="0" smtClean="0"/>
              <a:t>(subclass</a:t>
            </a:r>
            <a:r>
              <a:rPr lang="zh-TW" altLang="zh-TW" dirty="0" smtClean="0"/>
              <a:t>、</a:t>
            </a:r>
            <a:r>
              <a:rPr lang="en-US" altLang="zh-TW" dirty="0" smtClean="0"/>
              <a:t>child class) </a:t>
            </a:r>
            <a:r>
              <a:rPr lang="zh-TW" altLang="zh-TW" dirty="0" smtClean="0"/>
              <a:t>或「擴充類別」</a:t>
            </a:r>
            <a:r>
              <a:rPr lang="en-US" altLang="zh-TW" dirty="0" smtClean="0"/>
              <a:t>(extended class)</a:t>
            </a:r>
            <a:r>
              <a:rPr lang="zh-TW" altLang="zh-TW" dirty="0" smtClean="0"/>
              <a:t>。</a:t>
            </a:r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255330" y="1844824"/>
            <a:ext cx="334911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</a:t>
            </a:r>
            <a:r>
              <a:rPr lang="en-US" altLang="zh-TW" dirty="0" smtClean="0"/>
              <a:t>-3-1	</a:t>
            </a:r>
            <a:r>
              <a:rPr lang="zh-TW" altLang="zh-TW" dirty="0" smtClean="0"/>
              <a:t>定義子類別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定義子類別其實和定義一般類別差不多，其語法如下：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zh-TW" altLang="en-US" dirty="0"/>
          </a:p>
        </p:txBody>
      </p:sp>
      <p:sp>
        <p:nvSpPr>
          <p:cNvPr id="6" name="文字方塊 2824"/>
          <p:cNvSpPr txBox="1">
            <a:spLocks noChangeArrowheads="1"/>
          </p:cNvSpPr>
          <p:nvPr/>
        </p:nvSpPr>
        <p:spPr bwMode="auto">
          <a:xfrm>
            <a:off x="899592" y="2276872"/>
            <a:ext cx="6912768" cy="1008112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600" dirty="0" smtClean="0"/>
              <a:t>class </a:t>
            </a:r>
            <a:r>
              <a:rPr lang="en-US" altLang="zh-TW" sz="1600" i="1" dirty="0" err="1" smtClean="0"/>
              <a:t>childclass_name</a:t>
            </a:r>
            <a:r>
              <a:rPr lang="en-US" altLang="zh-TW" sz="1600" dirty="0" smtClean="0"/>
              <a:t> </a:t>
            </a:r>
            <a:r>
              <a:rPr lang="en-US" altLang="zh-TW" sz="1600" b="1" dirty="0" smtClean="0"/>
              <a:t>extends</a:t>
            </a:r>
            <a:r>
              <a:rPr lang="en-US" altLang="zh-TW" sz="1600" dirty="0" smtClean="0"/>
              <a:t> </a:t>
            </a:r>
            <a:r>
              <a:rPr lang="en-US" altLang="zh-TW" sz="1600" i="1" dirty="0" err="1" smtClean="0"/>
              <a:t>parentclass_name</a:t>
            </a:r>
            <a:endParaRPr lang="zh-TW" altLang="zh-TW" sz="1600" dirty="0" smtClean="0"/>
          </a:p>
          <a:p>
            <a:r>
              <a:rPr lang="en-US" altLang="zh-TW" sz="1600" dirty="0" smtClean="0"/>
              <a:t>{</a:t>
            </a:r>
            <a:endParaRPr lang="zh-TW" altLang="zh-TW" sz="1600" dirty="0" smtClean="0"/>
          </a:p>
          <a:p>
            <a:r>
              <a:rPr lang="en-US" altLang="zh-TW" sz="1600" dirty="0" smtClean="0"/>
              <a:t>  […]</a:t>
            </a:r>
            <a:endParaRPr lang="zh-TW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zh-TW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355976" y="3645024"/>
            <a:ext cx="190564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763688" y="3429000"/>
            <a:ext cx="2520280" cy="3144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TW" sz="1600" dirty="0"/>
              <a:t>&lt;?</a:t>
            </a:r>
            <a:r>
              <a:rPr lang="en-US" altLang="zh-TW" sz="1600" dirty="0" err="1"/>
              <a:t>php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class A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{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  //...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}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class B </a:t>
            </a:r>
            <a:r>
              <a:rPr lang="en-US" altLang="zh-TW" sz="1600" b="1" dirty="0"/>
              <a:t>extends</a:t>
            </a:r>
            <a:r>
              <a:rPr lang="en-US" altLang="zh-TW" sz="1600" dirty="0"/>
              <a:t> A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{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  //...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}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class C </a:t>
            </a:r>
            <a:r>
              <a:rPr lang="en-US" altLang="zh-TW" sz="1600" b="1" dirty="0"/>
              <a:t>extends</a:t>
            </a:r>
            <a:r>
              <a:rPr lang="en-US" altLang="zh-TW" sz="1600" dirty="0"/>
              <a:t> B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{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  //...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}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?&gt;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</a:t>
            </a:r>
            <a:r>
              <a:rPr lang="en-US" altLang="zh-TW" dirty="0" smtClean="0"/>
              <a:t>-3-2	</a:t>
            </a:r>
            <a:r>
              <a:rPr lang="zh-TW" altLang="zh-TW" dirty="0" smtClean="0"/>
              <a:t>設定成員的存取層級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我們可以使用下列存取修飾關鍵字設定成員的存取層級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public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private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protected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&lt;&lt; 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&gt;&gt;</a:t>
            </a: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186253" y="1700808"/>
            <a:ext cx="4418195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611560" y="1700808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/>
              <a:t>&lt;?</a:t>
            </a:r>
            <a:r>
              <a:rPr lang="en-US" altLang="zh-TW" sz="1400" dirty="0" err="1"/>
              <a:t>php</a:t>
            </a:r>
            <a:endParaRPr lang="zh-TW" altLang="zh-TW" sz="1400" dirty="0"/>
          </a:p>
          <a:p>
            <a:r>
              <a:rPr lang="en-US" altLang="zh-TW" sz="1400" dirty="0"/>
              <a:t>  class </a:t>
            </a:r>
            <a:r>
              <a:rPr lang="en-US" altLang="zh-TW" sz="1400" dirty="0" err="1" smtClean="0"/>
              <a:t>ParentClass</a:t>
            </a:r>
            <a:r>
              <a:rPr lang="en-US" altLang="zh-TW" sz="1400" dirty="0"/>
              <a:t>		</a:t>
            </a:r>
            <a:endParaRPr lang="zh-TW" altLang="zh-TW" sz="1400" dirty="0"/>
          </a:p>
          <a:p>
            <a:r>
              <a:rPr lang="en-US" altLang="zh-TW" sz="1400" dirty="0"/>
              <a:t>  {</a:t>
            </a:r>
            <a:endParaRPr lang="zh-TW" altLang="zh-TW" sz="1400" dirty="0"/>
          </a:p>
          <a:p>
            <a:r>
              <a:rPr lang="en-US" altLang="zh-TW" sz="1400" dirty="0"/>
              <a:t>    </a:t>
            </a:r>
            <a:r>
              <a:rPr lang="en-US" altLang="zh-TW" sz="1400" b="1" dirty="0"/>
              <a:t>public</a:t>
            </a:r>
            <a:r>
              <a:rPr lang="en-US" altLang="zh-TW" sz="1400" dirty="0"/>
              <a:t> $Field1;	</a:t>
            </a:r>
            <a:endParaRPr lang="en-US" altLang="zh-TW" sz="1400" dirty="0" smtClean="0"/>
          </a:p>
          <a:p>
            <a:r>
              <a:rPr lang="en-US" altLang="zh-TW" sz="1400" dirty="0" smtClean="0"/>
              <a:t>    </a:t>
            </a:r>
            <a:r>
              <a:rPr lang="en-US" altLang="zh-TW" sz="1400" b="1" dirty="0"/>
              <a:t>private</a:t>
            </a:r>
            <a:r>
              <a:rPr lang="en-US" altLang="zh-TW" sz="1400" dirty="0"/>
              <a:t> $Field2</a:t>
            </a:r>
            <a:r>
              <a:rPr lang="en-US" altLang="zh-TW" sz="1400" dirty="0" smtClean="0"/>
              <a:t>;</a:t>
            </a:r>
            <a:r>
              <a:rPr lang="en-US" altLang="zh-TW" sz="1400" dirty="0"/>
              <a:t>	</a:t>
            </a:r>
            <a:endParaRPr lang="zh-TW" altLang="zh-TW" sz="1400" dirty="0"/>
          </a:p>
          <a:p>
            <a:r>
              <a:rPr lang="en-US" altLang="zh-TW" sz="1400" dirty="0"/>
              <a:t>    </a:t>
            </a:r>
            <a:r>
              <a:rPr lang="en-US" altLang="zh-TW" sz="1400" b="1" dirty="0"/>
              <a:t>protected</a:t>
            </a:r>
            <a:r>
              <a:rPr lang="en-US" altLang="zh-TW" sz="1400" dirty="0"/>
              <a:t> $Field3</a:t>
            </a:r>
            <a:r>
              <a:rPr lang="en-US" altLang="zh-TW" sz="1400" dirty="0" smtClean="0"/>
              <a:t>; </a:t>
            </a:r>
            <a:r>
              <a:rPr lang="en-US" altLang="zh-TW" sz="1400" dirty="0"/>
              <a:t>		</a:t>
            </a:r>
            <a:endParaRPr lang="zh-TW" altLang="zh-TW" sz="1400" dirty="0"/>
          </a:p>
          <a:p>
            <a:r>
              <a:rPr lang="en-US" altLang="zh-TW" sz="1400" dirty="0"/>
              <a:t>    </a:t>
            </a:r>
            <a:r>
              <a:rPr lang="en-US" altLang="zh-TW" sz="1400" b="1" dirty="0"/>
              <a:t>public</a:t>
            </a:r>
            <a:r>
              <a:rPr lang="en-US" altLang="zh-TW" sz="1400" dirty="0"/>
              <a:t> function Method1</a:t>
            </a:r>
            <a:r>
              <a:rPr lang="en-US" altLang="zh-TW" sz="1400" dirty="0" smtClean="0"/>
              <a:t>(){}</a:t>
            </a:r>
            <a:endParaRPr lang="zh-TW" altLang="zh-TW" sz="1400" dirty="0"/>
          </a:p>
          <a:p>
            <a:r>
              <a:rPr lang="en-US" altLang="zh-TW" sz="1400" dirty="0"/>
              <a:t>    </a:t>
            </a:r>
            <a:r>
              <a:rPr lang="en-US" altLang="zh-TW" sz="1400" b="1" dirty="0"/>
              <a:t>private</a:t>
            </a:r>
            <a:r>
              <a:rPr lang="en-US" altLang="zh-TW" sz="1400" dirty="0"/>
              <a:t> function Method2</a:t>
            </a:r>
            <a:r>
              <a:rPr lang="en-US" altLang="zh-TW" sz="1400" dirty="0" smtClean="0"/>
              <a:t>(){}</a:t>
            </a:r>
            <a:endParaRPr lang="zh-TW" altLang="zh-TW" sz="1400" dirty="0"/>
          </a:p>
          <a:p>
            <a:r>
              <a:rPr lang="en-US" altLang="zh-TW" sz="1400" dirty="0"/>
              <a:t>    </a:t>
            </a:r>
            <a:r>
              <a:rPr lang="en-US" altLang="zh-TW" sz="1400" b="1" dirty="0"/>
              <a:t>protected</a:t>
            </a:r>
            <a:r>
              <a:rPr lang="en-US" altLang="zh-TW" sz="1400" dirty="0"/>
              <a:t> function Method3</a:t>
            </a:r>
            <a:r>
              <a:rPr lang="en-US" altLang="zh-TW" sz="1400" dirty="0" smtClean="0"/>
              <a:t>(){}</a:t>
            </a:r>
            <a:endParaRPr lang="zh-TW" altLang="zh-TW" sz="1400" dirty="0"/>
          </a:p>
          <a:p>
            <a:r>
              <a:rPr lang="en-US" altLang="zh-TW" sz="1400" dirty="0"/>
              <a:t>  }</a:t>
            </a:r>
            <a:endParaRPr lang="zh-TW" altLang="zh-TW" sz="1400" dirty="0"/>
          </a:p>
          <a:p>
            <a:r>
              <a:rPr lang="en-US" altLang="zh-TW" sz="1400" dirty="0"/>
              <a:t> </a:t>
            </a:r>
            <a:endParaRPr lang="zh-TW" altLang="zh-TW" sz="1400" dirty="0"/>
          </a:p>
          <a:p>
            <a:r>
              <a:rPr lang="en-US" altLang="zh-TW" sz="1400" dirty="0"/>
              <a:t>  class </a:t>
            </a:r>
            <a:r>
              <a:rPr lang="en-US" altLang="zh-TW" sz="1400" dirty="0" err="1"/>
              <a:t>ChildClass</a:t>
            </a:r>
            <a:r>
              <a:rPr lang="en-US" altLang="zh-TW" sz="1400" dirty="0"/>
              <a:t> </a:t>
            </a:r>
            <a:r>
              <a:rPr lang="en-US" altLang="zh-TW" sz="1400" b="1" dirty="0"/>
              <a:t>extends</a:t>
            </a:r>
            <a:r>
              <a:rPr lang="en-US" altLang="zh-TW" sz="1400" dirty="0"/>
              <a:t> </a:t>
            </a:r>
            <a:r>
              <a:rPr lang="en-US" altLang="zh-TW" sz="1400" dirty="0" err="1" smtClean="0"/>
              <a:t>ParentClass</a:t>
            </a:r>
            <a:endParaRPr lang="zh-TW" altLang="zh-TW" sz="1400" dirty="0"/>
          </a:p>
          <a:p>
            <a:r>
              <a:rPr lang="en-US" altLang="zh-TW" sz="1400" dirty="0"/>
              <a:t>  {</a:t>
            </a:r>
            <a:endParaRPr lang="zh-TW" altLang="zh-TW" sz="1400" dirty="0"/>
          </a:p>
          <a:p>
            <a:r>
              <a:rPr lang="en-US" altLang="zh-TW" sz="1400" dirty="0"/>
              <a:t>    </a:t>
            </a:r>
            <a:r>
              <a:rPr lang="en-US" altLang="zh-TW" sz="1400" b="1" dirty="0"/>
              <a:t>public</a:t>
            </a:r>
            <a:r>
              <a:rPr lang="en-US" altLang="zh-TW" sz="1400" dirty="0"/>
              <a:t> $Field4</a:t>
            </a:r>
            <a:r>
              <a:rPr lang="en-US" altLang="zh-TW" sz="1400" dirty="0" smtClean="0"/>
              <a:t>;</a:t>
            </a:r>
            <a:endParaRPr lang="zh-TW" altLang="zh-TW" sz="1400" dirty="0"/>
          </a:p>
          <a:p>
            <a:r>
              <a:rPr lang="en-US" altLang="zh-TW" sz="1400" dirty="0"/>
              <a:t>    </a:t>
            </a:r>
            <a:r>
              <a:rPr lang="en-US" altLang="zh-TW" sz="1400" b="1" dirty="0"/>
              <a:t>private</a:t>
            </a:r>
            <a:r>
              <a:rPr lang="en-US" altLang="zh-TW" sz="1400" dirty="0"/>
              <a:t> $Field5</a:t>
            </a:r>
            <a:r>
              <a:rPr lang="en-US" altLang="zh-TW" sz="1400" dirty="0" smtClean="0"/>
              <a:t>; </a:t>
            </a:r>
            <a:endParaRPr lang="zh-TW" altLang="zh-TW" sz="1400" dirty="0"/>
          </a:p>
          <a:p>
            <a:r>
              <a:rPr lang="en-US" altLang="zh-TW" sz="1400" dirty="0"/>
              <a:t>    </a:t>
            </a:r>
            <a:r>
              <a:rPr lang="en-US" altLang="zh-TW" sz="1400" b="1" dirty="0"/>
              <a:t>protected</a:t>
            </a:r>
            <a:r>
              <a:rPr lang="en-US" altLang="zh-TW" sz="1400" dirty="0"/>
              <a:t> $Field6</a:t>
            </a:r>
            <a:r>
              <a:rPr lang="en-US" altLang="zh-TW" sz="1400" dirty="0" smtClean="0"/>
              <a:t>; </a:t>
            </a:r>
            <a:r>
              <a:rPr lang="en-US" altLang="zh-TW" sz="1400" dirty="0"/>
              <a:t>		</a:t>
            </a:r>
            <a:endParaRPr lang="zh-TW" altLang="zh-TW" sz="1400" dirty="0"/>
          </a:p>
          <a:p>
            <a:r>
              <a:rPr lang="en-US" altLang="zh-TW" sz="1400" dirty="0"/>
              <a:t>    </a:t>
            </a:r>
            <a:r>
              <a:rPr lang="en-US" altLang="zh-TW" sz="1400" b="1" dirty="0"/>
              <a:t>public</a:t>
            </a:r>
            <a:r>
              <a:rPr lang="en-US" altLang="zh-TW" sz="1400" dirty="0"/>
              <a:t> function Method4</a:t>
            </a:r>
            <a:r>
              <a:rPr lang="en-US" altLang="zh-TW" sz="1400" dirty="0" smtClean="0"/>
              <a:t>(){}</a:t>
            </a:r>
            <a:endParaRPr lang="zh-TW" altLang="zh-TW" sz="1400" dirty="0"/>
          </a:p>
          <a:p>
            <a:r>
              <a:rPr lang="en-US" altLang="zh-TW" sz="1400" dirty="0"/>
              <a:t>    </a:t>
            </a:r>
            <a:r>
              <a:rPr lang="en-US" altLang="zh-TW" sz="1400" b="1" dirty="0"/>
              <a:t>private</a:t>
            </a:r>
            <a:r>
              <a:rPr lang="en-US" altLang="zh-TW" sz="1400" dirty="0"/>
              <a:t> function Method5</a:t>
            </a:r>
            <a:r>
              <a:rPr lang="en-US" altLang="zh-TW" sz="1400" dirty="0" smtClean="0"/>
              <a:t>(){}</a:t>
            </a:r>
            <a:endParaRPr lang="zh-TW" altLang="zh-TW" sz="1400" dirty="0"/>
          </a:p>
          <a:p>
            <a:r>
              <a:rPr lang="en-US" altLang="zh-TW" sz="1400" dirty="0"/>
              <a:t>    </a:t>
            </a:r>
            <a:r>
              <a:rPr lang="en-US" altLang="zh-TW" sz="1400" b="1" dirty="0"/>
              <a:t>protected</a:t>
            </a:r>
            <a:r>
              <a:rPr lang="en-US" altLang="zh-TW" sz="1400" dirty="0"/>
              <a:t> function Method6</a:t>
            </a:r>
            <a:r>
              <a:rPr lang="en-US" altLang="zh-TW" sz="1400" dirty="0" smtClean="0"/>
              <a:t>(){}</a:t>
            </a:r>
            <a:endParaRPr lang="zh-TW" altLang="zh-TW" sz="1400" dirty="0"/>
          </a:p>
          <a:p>
            <a:r>
              <a:rPr lang="en-US" altLang="zh-TW" sz="1400" dirty="0"/>
              <a:t>  }</a:t>
            </a:r>
            <a:endParaRPr lang="zh-TW" altLang="zh-TW" sz="1400" dirty="0"/>
          </a:p>
          <a:p>
            <a:r>
              <a:rPr lang="en-US" altLang="zh-TW" sz="1400" dirty="0"/>
              <a:t>?&gt;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</a:t>
            </a:r>
            <a:r>
              <a:rPr lang="en-US" altLang="zh-TW" dirty="0" smtClean="0"/>
              <a:t>-3-3	</a:t>
            </a:r>
            <a:r>
              <a:rPr lang="zh-TW" altLang="zh-TW" dirty="0" smtClean="0"/>
              <a:t>覆蓋繼承自父類別的方法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「覆蓋」</a:t>
            </a:r>
            <a:r>
              <a:rPr lang="en-US" altLang="zh-TW" dirty="0" smtClean="0"/>
              <a:t>(override) </a:t>
            </a:r>
            <a:r>
              <a:rPr lang="zh-TW" altLang="zh-TW" dirty="0" smtClean="0"/>
              <a:t>指的是子類別將繼承自父類別的方法重新定義，而且在這個過程中，父類別的方法並不會受到影響</a:t>
            </a:r>
            <a:r>
              <a:rPr lang="zh-TW" altLang="en-US" dirty="0" smtClean="0"/>
              <a:t>，例如：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99591" y="2564904"/>
            <a:ext cx="4755825" cy="429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40152" y="4711452"/>
            <a:ext cx="2448272" cy="1831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</a:t>
            </a:r>
            <a:r>
              <a:rPr lang="en-US" altLang="zh-TW" dirty="0" smtClean="0"/>
              <a:t>-3-4	</a:t>
            </a:r>
            <a:r>
              <a:rPr lang="zh-TW" altLang="zh-TW" dirty="0" smtClean="0"/>
              <a:t>呼叫父類別內被覆蓋的方法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parent</a:t>
            </a:r>
            <a:r>
              <a:rPr lang="zh-TW" altLang="zh-TW" dirty="0" smtClean="0"/>
              <a:t>關鍵字代表目前所在之子類別的父類別，透過這個關鍵字，就可以呼叫父類別內被覆蓋的方法，</a:t>
            </a:r>
            <a:r>
              <a:rPr lang="zh-TW" altLang="en-US" dirty="0" smtClean="0"/>
              <a:t>例如</a:t>
            </a:r>
            <a:r>
              <a:rPr lang="zh-TW" altLang="zh-TW" dirty="0" smtClean="0"/>
              <a:t>：</a:t>
            </a:r>
          </a:p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71599" y="2564904"/>
            <a:ext cx="4839499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8-3-5	</a:t>
            </a:r>
            <a:r>
              <a:rPr lang="zh-TW" altLang="zh-TW" dirty="0" smtClean="0"/>
              <a:t>抽象方法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「抽象方法」</a:t>
            </a:r>
            <a:r>
              <a:rPr lang="en-US" altLang="zh-TW" dirty="0" smtClean="0"/>
              <a:t>(abstract method) </a:t>
            </a:r>
            <a:r>
              <a:rPr lang="zh-TW" altLang="zh-TW" dirty="0" smtClean="0"/>
              <a:t>是一種特殊的方法，它必須放在「抽象類別」</a:t>
            </a:r>
            <a:r>
              <a:rPr lang="en-US" altLang="zh-TW" dirty="0" smtClean="0"/>
              <a:t>(abstract class) </a:t>
            </a:r>
            <a:r>
              <a:rPr lang="zh-TW" altLang="zh-TW" dirty="0" smtClean="0"/>
              <a:t>內，只有定義的部分，沒有實作的部分，而且實作的部分必須由子類別提供</a:t>
            </a:r>
            <a:r>
              <a:rPr lang="zh-TW" altLang="en-US" dirty="0" smtClean="0"/>
              <a:t>，例如：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99592" y="2924944"/>
            <a:ext cx="533566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372200" y="5157192"/>
            <a:ext cx="2160240" cy="1404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704856" cy="1584176"/>
          </a:xfrm>
        </p:spPr>
        <p:txBody>
          <a:bodyPr/>
          <a:lstStyle/>
          <a:p>
            <a:r>
              <a:rPr lang="en-US" altLang="zh-TW" dirty="0" smtClean="0"/>
              <a:t>    </a:t>
            </a:r>
            <a:r>
              <a:rPr lang="en-US" altLang="zh-TW" sz="1000" dirty="0" smtClean="0"/>
              <a:t> </a:t>
            </a:r>
            <a:r>
              <a:rPr lang="en-US" altLang="zh-TW" dirty="0" smtClean="0"/>
              <a:t>08</a:t>
            </a:r>
            <a:br>
              <a:rPr lang="en-US" altLang="zh-TW" dirty="0" smtClean="0"/>
            </a:br>
            <a:r>
              <a:rPr lang="zh-TW" altLang="en-US" dirty="0"/>
              <a:t>物件導向</a:t>
            </a:r>
            <a:endParaRPr lang="zh-TW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TW" i="1" dirty="0" smtClean="0">
                <a:hlinkClick r:id="rId3" action="ppaction://hlinksldjump"/>
              </a:rPr>
              <a:t>8-1</a:t>
            </a:r>
            <a:r>
              <a:rPr lang="en-US" altLang="zh-TW" dirty="0" smtClean="0">
                <a:hlinkClick r:id="rId3" action="ppaction://hlinksldjump"/>
              </a:rPr>
              <a:t>	</a:t>
            </a:r>
            <a:r>
              <a:rPr lang="zh-TW" altLang="zh-TW" dirty="0" smtClean="0">
                <a:hlinkClick r:id="rId3" action="ppaction://hlinksldjump"/>
              </a:rPr>
              <a:t>認識物件導向</a:t>
            </a:r>
            <a:endParaRPr lang="zh-TW" altLang="zh-TW" dirty="0" smtClean="0"/>
          </a:p>
          <a:p>
            <a:r>
              <a:rPr lang="en-US" altLang="zh-TW" i="1" dirty="0">
                <a:hlinkClick r:id="rId4" action="ppaction://hlinksldjump"/>
              </a:rPr>
              <a:t>8</a:t>
            </a:r>
            <a:r>
              <a:rPr lang="en-US" altLang="zh-TW" i="1" dirty="0" smtClean="0">
                <a:hlinkClick r:id="rId4" action="ppaction://hlinksldjump"/>
              </a:rPr>
              <a:t>-2</a:t>
            </a:r>
            <a:r>
              <a:rPr lang="en-US" altLang="zh-TW" dirty="0" smtClean="0">
                <a:hlinkClick r:id="rId4" action="ppaction://hlinksldjump"/>
              </a:rPr>
              <a:t>	</a:t>
            </a:r>
            <a:r>
              <a:rPr lang="zh-TW" altLang="zh-TW" dirty="0" smtClean="0">
                <a:hlinkClick r:id="rId4" action="ppaction://hlinksldjump"/>
              </a:rPr>
              <a:t>類別與物件</a:t>
            </a:r>
            <a:endParaRPr lang="zh-TW" altLang="zh-TW" dirty="0" smtClean="0"/>
          </a:p>
          <a:p>
            <a:r>
              <a:rPr lang="en-US" altLang="zh-TW" i="1" dirty="0">
                <a:hlinkClick r:id="rId5" action="ppaction://hlinksldjump"/>
              </a:rPr>
              <a:t>8</a:t>
            </a:r>
            <a:r>
              <a:rPr lang="en-US" altLang="zh-TW" i="1" dirty="0" smtClean="0">
                <a:hlinkClick r:id="rId5" action="ppaction://hlinksldjump"/>
              </a:rPr>
              <a:t>-3</a:t>
            </a:r>
            <a:r>
              <a:rPr lang="en-US" altLang="zh-TW" dirty="0" smtClean="0">
                <a:hlinkClick r:id="rId5" action="ppaction://hlinksldjump"/>
              </a:rPr>
              <a:t>	</a:t>
            </a:r>
            <a:r>
              <a:rPr lang="zh-TW" altLang="zh-TW" dirty="0" smtClean="0">
                <a:hlinkClick r:id="rId5" action="ppaction://hlinksldjump"/>
              </a:rPr>
              <a:t>繼承</a:t>
            </a:r>
            <a:endParaRPr lang="zh-TW" altLang="zh-TW" dirty="0" smtClean="0"/>
          </a:p>
          <a:p>
            <a:r>
              <a:rPr lang="en-US" altLang="zh-TW" i="1" dirty="0">
                <a:hlinkClick r:id="rId6" action="ppaction://hlinksldjump"/>
              </a:rPr>
              <a:t>8</a:t>
            </a:r>
            <a:r>
              <a:rPr lang="en-US" altLang="zh-TW" i="1" dirty="0" smtClean="0">
                <a:hlinkClick r:id="rId6" action="ppaction://hlinksldjump"/>
              </a:rPr>
              <a:t>-4</a:t>
            </a:r>
            <a:r>
              <a:rPr lang="en-US" altLang="zh-TW" dirty="0" smtClean="0">
                <a:hlinkClick r:id="rId6" action="ppaction://hlinksldjump"/>
              </a:rPr>
              <a:t>	</a:t>
            </a:r>
            <a:r>
              <a:rPr lang="zh-TW" altLang="zh-TW" dirty="0" smtClean="0">
                <a:hlinkClick r:id="rId6" action="ppaction://hlinksldjump"/>
              </a:rPr>
              <a:t>命名空間</a:t>
            </a:r>
            <a:endParaRPr lang="zh-TW" altLang="zh-TW" dirty="0" smtClean="0"/>
          </a:p>
          <a:p>
            <a:endParaRPr lang="zh-TW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</a:t>
            </a:r>
            <a:r>
              <a:rPr lang="en-US" altLang="zh-TW" dirty="0" smtClean="0"/>
              <a:t>-3-6	</a:t>
            </a:r>
            <a:r>
              <a:rPr lang="zh-TW" altLang="zh-TW" dirty="0" smtClean="0"/>
              <a:t>子類別的建構函式與解構函式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子類別會繼承父類別的建構函式與解構函式，若子類別沒有定義自己的建構函式與解構函式，一旦建立隸屬於子類別的物件或釋放隸屬於子類別的物件，就會分別自動執行父類別的建構函式與解構函式，否則會分別自動執行子類別的建構函式與解構函式</a:t>
            </a:r>
            <a:r>
              <a:rPr lang="zh-TW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&lt;&lt;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&gt;&gt;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611560" y="1484784"/>
            <a:ext cx="5814392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TW" sz="1400" dirty="0"/>
              <a:t>07:    &lt;?</a:t>
            </a:r>
            <a:r>
              <a:rPr lang="en-US" altLang="zh-TW" sz="1400" dirty="0" err="1"/>
              <a:t>php</a:t>
            </a:r>
            <a:endParaRPr lang="zh-TW" altLang="zh-TW" sz="1400" dirty="0"/>
          </a:p>
          <a:p>
            <a:pPr>
              <a:lnSpc>
                <a:spcPts val="1500"/>
              </a:lnSpc>
            </a:pPr>
            <a:r>
              <a:rPr lang="en-US" altLang="zh-TW" sz="1400" dirty="0"/>
              <a:t>08:      class </a:t>
            </a:r>
            <a:r>
              <a:rPr lang="en-US" altLang="zh-TW" sz="1400" dirty="0" err="1" smtClean="0"/>
              <a:t>ParentClass</a:t>
            </a:r>
            <a:endParaRPr lang="zh-TW" altLang="zh-TW" sz="1400" dirty="0"/>
          </a:p>
          <a:p>
            <a:pPr>
              <a:lnSpc>
                <a:spcPts val="1500"/>
              </a:lnSpc>
            </a:pPr>
            <a:r>
              <a:rPr lang="en-US" altLang="zh-TW" sz="1400" dirty="0"/>
              <a:t>09:      {</a:t>
            </a:r>
            <a:endParaRPr lang="zh-TW" altLang="zh-TW" sz="1400" dirty="0"/>
          </a:p>
          <a:p>
            <a:pPr>
              <a:lnSpc>
                <a:spcPts val="1500"/>
              </a:lnSpc>
            </a:pPr>
            <a:r>
              <a:rPr lang="en-US" altLang="zh-TW" sz="1400" dirty="0"/>
              <a:t>10:        protected $Field1</a:t>
            </a:r>
            <a:r>
              <a:rPr lang="en-US" altLang="zh-TW" sz="1400" dirty="0" smtClean="0"/>
              <a:t>;</a:t>
            </a:r>
            <a:endParaRPr lang="zh-TW" altLang="zh-TW" sz="1400" dirty="0"/>
          </a:p>
          <a:p>
            <a:pPr>
              <a:lnSpc>
                <a:spcPts val="1500"/>
              </a:lnSpc>
            </a:pPr>
            <a:r>
              <a:rPr lang="en-US" altLang="zh-TW" sz="1400" dirty="0"/>
              <a:t>11:</a:t>
            </a:r>
            <a:endParaRPr lang="zh-TW" altLang="zh-TW" sz="1400" dirty="0"/>
          </a:p>
          <a:p>
            <a:pPr>
              <a:lnSpc>
                <a:spcPts val="1500"/>
              </a:lnSpc>
            </a:pPr>
            <a:r>
              <a:rPr lang="en-US" altLang="zh-TW" sz="1400" dirty="0"/>
              <a:t>12:        function </a:t>
            </a:r>
            <a:r>
              <a:rPr lang="en-US" altLang="zh-TW" sz="1400" b="1" dirty="0"/>
              <a:t>__construct</a:t>
            </a:r>
            <a:r>
              <a:rPr lang="en-US" altLang="zh-TW" sz="1400" dirty="0"/>
              <a:t>($Value</a:t>
            </a:r>
            <a:r>
              <a:rPr lang="en-US" altLang="zh-TW" sz="1400" dirty="0" smtClean="0"/>
              <a:t>)</a:t>
            </a:r>
            <a:endParaRPr lang="zh-TW" altLang="zh-TW" sz="1400" dirty="0"/>
          </a:p>
          <a:p>
            <a:pPr>
              <a:lnSpc>
                <a:spcPts val="1500"/>
              </a:lnSpc>
            </a:pPr>
            <a:r>
              <a:rPr lang="en-US" altLang="zh-TW" sz="1400" dirty="0"/>
              <a:t>13:        {</a:t>
            </a:r>
            <a:endParaRPr lang="zh-TW" altLang="zh-TW" sz="1400" dirty="0"/>
          </a:p>
          <a:p>
            <a:pPr>
              <a:lnSpc>
                <a:spcPts val="1500"/>
              </a:lnSpc>
            </a:pPr>
            <a:r>
              <a:rPr lang="en-US" altLang="zh-TW" sz="1400" dirty="0"/>
              <a:t>14:          $this-&gt;Field1 = $Value;</a:t>
            </a:r>
            <a:endParaRPr lang="zh-TW" altLang="zh-TW" sz="1400" dirty="0"/>
          </a:p>
          <a:p>
            <a:pPr>
              <a:lnSpc>
                <a:spcPts val="1500"/>
              </a:lnSpc>
            </a:pPr>
            <a:r>
              <a:rPr lang="en-US" altLang="zh-TW" sz="1400" dirty="0"/>
              <a:t>15:          echo '</a:t>
            </a:r>
            <a:r>
              <a:rPr lang="zh-TW" altLang="zh-TW" sz="1400" dirty="0"/>
              <a:t>建立物件時成功將</a:t>
            </a:r>
            <a:r>
              <a:rPr lang="en-US" altLang="zh-TW" sz="1400" dirty="0"/>
              <a:t>Field1</a:t>
            </a:r>
            <a:r>
              <a:rPr lang="zh-TW" altLang="zh-TW" sz="1400" dirty="0"/>
              <a:t>的值設定為</a:t>
            </a:r>
            <a:r>
              <a:rPr lang="en-US" altLang="zh-TW" sz="1400" dirty="0"/>
              <a:t>'.$this-&gt;Field1.'&lt;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&gt;';</a:t>
            </a:r>
            <a:endParaRPr lang="zh-TW" altLang="zh-TW" sz="1400" dirty="0"/>
          </a:p>
          <a:p>
            <a:pPr>
              <a:lnSpc>
                <a:spcPts val="1500"/>
              </a:lnSpc>
            </a:pPr>
            <a:r>
              <a:rPr lang="en-US" altLang="zh-TW" sz="1400" dirty="0" smtClean="0"/>
              <a:t>16</a:t>
            </a:r>
            <a:r>
              <a:rPr lang="en-US" altLang="zh-TW" sz="1400" dirty="0"/>
              <a:t>:        </a:t>
            </a:r>
            <a:r>
              <a:rPr lang="en-US" altLang="zh-TW" sz="1400" dirty="0" smtClean="0"/>
              <a:t>}</a:t>
            </a:r>
          </a:p>
          <a:p>
            <a:pPr>
              <a:lnSpc>
                <a:spcPts val="1500"/>
              </a:lnSpc>
            </a:pPr>
            <a:r>
              <a:rPr lang="en-US" altLang="zh-TW" sz="1400" dirty="0" smtClean="0"/>
              <a:t>17</a:t>
            </a:r>
            <a:r>
              <a:rPr lang="en-US" altLang="zh-TW" sz="1400" dirty="0"/>
              <a:t>:</a:t>
            </a:r>
            <a:endParaRPr lang="zh-TW" altLang="zh-TW" sz="1400" dirty="0"/>
          </a:p>
          <a:p>
            <a:pPr>
              <a:lnSpc>
                <a:spcPts val="1500"/>
              </a:lnSpc>
            </a:pPr>
            <a:r>
              <a:rPr lang="en-US" altLang="zh-TW" sz="1400" dirty="0"/>
              <a:t>18:        function </a:t>
            </a:r>
            <a:r>
              <a:rPr lang="en-US" altLang="zh-TW" sz="1400" b="1" dirty="0"/>
              <a:t>__destruct</a:t>
            </a:r>
            <a:r>
              <a:rPr lang="en-US" altLang="zh-TW" sz="1400" dirty="0" smtClean="0"/>
              <a:t>()</a:t>
            </a:r>
            <a:endParaRPr lang="zh-TW" altLang="zh-TW" sz="1400" dirty="0"/>
          </a:p>
          <a:p>
            <a:pPr>
              <a:lnSpc>
                <a:spcPts val="1500"/>
              </a:lnSpc>
            </a:pPr>
            <a:r>
              <a:rPr lang="en-US" altLang="zh-TW" sz="1400" dirty="0"/>
              <a:t>19:        {</a:t>
            </a:r>
            <a:endParaRPr lang="zh-TW" altLang="zh-TW" sz="1400" dirty="0"/>
          </a:p>
          <a:p>
            <a:pPr>
              <a:lnSpc>
                <a:spcPts val="1500"/>
              </a:lnSpc>
            </a:pPr>
            <a:r>
              <a:rPr lang="en-US" altLang="zh-TW" sz="1400" dirty="0"/>
              <a:t>20:          $this-&gt;Field1 = 0;</a:t>
            </a:r>
            <a:endParaRPr lang="zh-TW" altLang="zh-TW" sz="1400" dirty="0"/>
          </a:p>
          <a:p>
            <a:pPr>
              <a:lnSpc>
                <a:spcPts val="1500"/>
              </a:lnSpc>
            </a:pPr>
            <a:r>
              <a:rPr lang="en-US" altLang="zh-TW" sz="1400" dirty="0"/>
              <a:t>21:          echo '</a:t>
            </a:r>
            <a:r>
              <a:rPr lang="zh-TW" altLang="zh-TW" sz="1400" dirty="0"/>
              <a:t>釋放物件時成功將</a:t>
            </a:r>
            <a:r>
              <a:rPr lang="en-US" altLang="zh-TW" sz="1400" dirty="0"/>
              <a:t>Field1</a:t>
            </a:r>
            <a:r>
              <a:rPr lang="zh-TW" altLang="zh-TW" sz="1400" dirty="0"/>
              <a:t>的值設定為</a:t>
            </a:r>
            <a:r>
              <a:rPr lang="en-US" altLang="zh-TW" sz="1400" dirty="0"/>
              <a:t>'.$this-&gt;Field1.'&lt;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&gt;';</a:t>
            </a:r>
            <a:endParaRPr lang="zh-TW" altLang="zh-TW" sz="1400" dirty="0"/>
          </a:p>
          <a:p>
            <a:pPr>
              <a:lnSpc>
                <a:spcPts val="1500"/>
              </a:lnSpc>
            </a:pPr>
            <a:r>
              <a:rPr lang="en-US" altLang="zh-TW" sz="1400" dirty="0"/>
              <a:t>22:        }</a:t>
            </a:r>
            <a:endParaRPr lang="zh-TW" altLang="zh-TW" sz="1400" dirty="0"/>
          </a:p>
          <a:p>
            <a:pPr>
              <a:lnSpc>
                <a:spcPts val="1500"/>
              </a:lnSpc>
            </a:pPr>
            <a:r>
              <a:rPr lang="en-US" altLang="zh-TW" sz="1400" dirty="0"/>
              <a:t>23:     }</a:t>
            </a:r>
            <a:endParaRPr lang="zh-TW" altLang="zh-TW" sz="1400" dirty="0"/>
          </a:p>
          <a:p>
            <a:pPr>
              <a:lnSpc>
                <a:spcPts val="1500"/>
              </a:lnSpc>
            </a:pPr>
            <a:r>
              <a:rPr lang="en-US" altLang="zh-TW" sz="1400" dirty="0"/>
              <a:t>24: </a:t>
            </a:r>
            <a:endParaRPr lang="zh-TW" altLang="zh-TW" sz="1400" dirty="0"/>
          </a:p>
          <a:p>
            <a:pPr>
              <a:lnSpc>
                <a:spcPts val="1500"/>
              </a:lnSpc>
            </a:pPr>
            <a:r>
              <a:rPr lang="en-US" altLang="zh-TW" sz="1400" dirty="0"/>
              <a:t>25:     class </a:t>
            </a:r>
            <a:r>
              <a:rPr lang="en-US" altLang="zh-TW" sz="1400" dirty="0" err="1"/>
              <a:t>ChildClass</a:t>
            </a:r>
            <a:r>
              <a:rPr lang="en-US" altLang="zh-TW" sz="1400" dirty="0"/>
              <a:t> extends </a:t>
            </a:r>
            <a:r>
              <a:rPr lang="en-US" altLang="zh-TW" sz="1400" dirty="0" err="1" smtClean="0"/>
              <a:t>ParentClass</a:t>
            </a:r>
            <a:endParaRPr lang="zh-TW" altLang="zh-TW" sz="1400" dirty="0"/>
          </a:p>
          <a:p>
            <a:pPr>
              <a:lnSpc>
                <a:spcPts val="1500"/>
              </a:lnSpc>
            </a:pPr>
            <a:r>
              <a:rPr lang="en-US" altLang="zh-TW" sz="1400" dirty="0"/>
              <a:t>26:     {</a:t>
            </a:r>
            <a:endParaRPr lang="zh-TW" altLang="zh-TW" sz="1400" dirty="0"/>
          </a:p>
          <a:p>
            <a:pPr>
              <a:lnSpc>
                <a:spcPts val="1500"/>
              </a:lnSpc>
            </a:pPr>
            <a:r>
              <a:rPr lang="en-US" altLang="zh-TW" sz="1400" dirty="0"/>
              <a:t>27:        protected $Field2;	</a:t>
            </a:r>
            <a:endParaRPr lang="zh-TW" altLang="zh-TW" sz="1400" dirty="0"/>
          </a:p>
          <a:p>
            <a:pPr>
              <a:lnSpc>
                <a:spcPts val="1500"/>
              </a:lnSpc>
            </a:pPr>
            <a:r>
              <a:rPr lang="en-US" altLang="zh-TW" sz="1400" dirty="0"/>
              <a:t>28:     }</a:t>
            </a:r>
            <a:endParaRPr lang="zh-TW" altLang="zh-TW" sz="1400" dirty="0"/>
          </a:p>
          <a:p>
            <a:pPr>
              <a:lnSpc>
                <a:spcPts val="1500"/>
              </a:lnSpc>
            </a:pPr>
            <a:r>
              <a:rPr lang="en-US" altLang="zh-TW" sz="1400" dirty="0"/>
              <a:t>29: </a:t>
            </a:r>
            <a:endParaRPr lang="zh-TW" altLang="zh-TW" sz="1400" dirty="0"/>
          </a:p>
          <a:p>
            <a:pPr>
              <a:lnSpc>
                <a:spcPts val="1500"/>
              </a:lnSpc>
            </a:pPr>
            <a:r>
              <a:rPr lang="en-US" altLang="zh-TW" sz="1400" dirty="0"/>
              <a:t>30:      </a:t>
            </a:r>
            <a:r>
              <a:rPr lang="en-US" altLang="zh-TW" sz="1400" b="1" dirty="0"/>
              <a:t>$</a:t>
            </a:r>
            <a:r>
              <a:rPr lang="en-US" altLang="zh-TW" sz="1400" b="1" dirty="0" err="1"/>
              <a:t>MyObject</a:t>
            </a:r>
            <a:r>
              <a:rPr lang="en-US" altLang="zh-TW" sz="1400" b="1" dirty="0"/>
              <a:t> = new </a:t>
            </a:r>
            <a:r>
              <a:rPr lang="en-US" altLang="zh-TW" sz="1400" b="1" dirty="0" err="1"/>
              <a:t>ChildClass</a:t>
            </a:r>
            <a:r>
              <a:rPr lang="en-US" altLang="zh-TW" sz="1400" b="1" dirty="0"/>
              <a:t>(100</a:t>
            </a:r>
            <a:r>
              <a:rPr lang="en-US" altLang="zh-TW" sz="1400" b="1" dirty="0" smtClean="0"/>
              <a:t>);</a:t>
            </a:r>
            <a:endParaRPr lang="zh-TW" altLang="zh-TW" sz="1400" dirty="0"/>
          </a:p>
          <a:p>
            <a:pPr>
              <a:lnSpc>
                <a:spcPts val="1500"/>
              </a:lnSpc>
            </a:pPr>
            <a:r>
              <a:rPr lang="en-US" altLang="zh-TW" sz="1400" dirty="0"/>
              <a:t>31:      </a:t>
            </a:r>
            <a:r>
              <a:rPr lang="en-US" altLang="zh-TW" sz="1400" b="1" dirty="0"/>
              <a:t>$</a:t>
            </a:r>
            <a:r>
              <a:rPr lang="en-US" altLang="zh-TW" sz="1400" b="1" dirty="0" err="1"/>
              <a:t>MyObject</a:t>
            </a:r>
            <a:r>
              <a:rPr lang="en-US" altLang="zh-TW" sz="1400" b="1" dirty="0"/>
              <a:t> = NULL;</a:t>
            </a:r>
            <a:r>
              <a:rPr lang="en-US" altLang="zh-TW" sz="1400" dirty="0"/>
              <a:t> 	</a:t>
            </a:r>
            <a:endParaRPr lang="zh-TW" altLang="zh-TW" sz="1400" dirty="0"/>
          </a:p>
          <a:p>
            <a:pPr>
              <a:lnSpc>
                <a:spcPts val="1500"/>
              </a:lnSpc>
            </a:pPr>
            <a:r>
              <a:rPr lang="en-US" altLang="zh-TW" sz="1400" dirty="0"/>
              <a:t>32:    ?&gt;</a:t>
            </a:r>
            <a:endParaRPr lang="zh-TW" altLang="zh-TW" sz="1400" dirty="0"/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032" y="4581128"/>
            <a:ext cx="3096344" cy="190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8-4 </a:t>
            </a:r>
            <a:r>
              <a:rPr lang="zh-TW" altLang="zh-TW" dirty="0" smtClean="0"/>
              <a:t>命名空間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「命名空間」</a:t>
            </a:r>
            <a:r>
              <a:rPr lang="en-US" altLang="zh-TW" dirty="0" smtClean="0"/>
              <a:t>(namespace) </a:t>
            </a:r>
            <a:r>
              <a:rPr lang="zh-TW" altLang="zh-TW" dirty="0" smtClean="0"/>
              <a:t>是一種命名方式，用來組織各個類別、函式、常數等，它和這些元素的關係就像檔案系統中目錄與檔案的關係一樣，舉例來說，假設</a:t>
            </a:r>
            <a:r>
              <a:rPr lang="en-US" altLang="zh-TW" dirty="0" err="1" smtClean="0"/>
              <a:t>MyClass</a:t>
            </a:r>
            <a:r>
              <a:rPr lang="zh-TW" altLang="zh-TW" dirty="0" smtClean="0"/>
              <a:t>隸屬於</a:t>
            </a:r>
            <a:r>
              <a:rPr lang="en-US" altLang="zh-TW" dirty="0" smtClean="0"/>
              <a:t> \A\B\C</a:t>
            </a:r>
            <a:r>
              <a:rPr lang="zh-TW" altLang="zh-TW" dirty="0" smtClean="0"/>
              <a:t>命名空間，那麼若要建立一個名稱為</a:t>
            </a:r>
            <a:r>
              <a:rPr lang="en-US" altLang="zh-TW" dirty="0" err="1" smtClean="0"/>
              <a:t>Obj</a:t>
            </a:r>
            <a:r>
              <a:rPr lang="zh-TW" altLang="zh-TW" dirty="0" smtClean="0"/>
              <a:t>、隸屬於</a:t>
            </a:r>
            <a:r>
              <a:rPr lang="en-US" altLang="zh-TW" dirty="0" err="1" smtClean="0"/>
              <a:t>MyClass</a:t>
            </a:r>
            <a:r>
              <a:rPr lang="zh-TW" altLang="zh-TW" dirty="0" smtClean="0"/>
              <a:t>的物件，可以寫成如下：</a:t>
            </a:r>
          </a:p>
          <a:p>
            <a:endParaRPr lang="zh-TW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99592" y="3284984"/>
            <a:ext cx="7632848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smtClean="0"/>
              <a:t>$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 = new \A\B\C\</a:t>
            </a:r>
            <a:r>
              <a:rPr lang="en-US" altLang="zh-TW" dirty="0" err="1" smtClean="0"/>
              <a:t>MyClass</a:t>
            </a:r>
            <a:r>
              <a:rPr lang="en-US" altLang="zh-TW" dirty="0" smtClean="0"/>
              <a:t>;</a:t>
            </a:r>
            <a:endParaRPr lang="zh-TW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</a:t>
            </a:r>
            <a:r>
              <a:rPr lang="en-US" altLang="zh-TW" dirty="0" smtClean="0"/>
              <a:t>-1 </a:t>
            </a:r>
            <a:r>
              <a:rPr lang="zh-TW" altLang="zh-TW" dirty="0" smtClean="0"/>
              <a:t>認識物件導向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49068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 smtClean="0"/>
              <a:t>物件導向的優點是物件可以在不同的應用程式中被重複使用，</a:t>
            </a:r>
            <a:r>
              <a:rPr lang="en-US" altLang="zh-TW" dirty="0" smtClean="0"/>
              <a:t>Windows</a:t>
            </a:r>
            <a:r>
              <a:rPr lang="zh-TW" altLang="zh-TW" dirty="0" smtClean="0"/>
              <a:t>本身就是一個物件導向的例子</a:t>
            </a:r>
            <a:r>
              <a:rPr lang="en-US" altLang="zh-TW" dirty="0" smtClean="0"/>
              <a:t>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zh-TW" dirty="0" smtClean="0"/>
              <a:t>相關的名詞：</a:t>
            </a:r>
            <a:endParaRPr lang="en-US" altLang="zh-TW" dirty="0" smtClean="0"/>
          </a:p>
          <a:p>
            <a:pPr marL="342900" lvl="1" indent="-342900">
              <a:spcAft>
                <a:spcPts val="1200"/>
              </a:spcAft>
              <a:buSzPct val="120000"/>
              <a:buFont typeface="Wingdings" panose="05000000000000000000" pitchFamily="2" charset="2"/>
              <a:buChar char="Ø"/>
            </a:pPr>
            <a:r>
              <a:rPr lang="zh-TW" altLang="zh-TW" dirty="0" smtClean="0"/>
              <a:t>「物件」</a:t>
            </a:r>
            <a:r>
              <a:rPr lang="en-US" altLang="zh-TW" dirty="0" smtClean="0"/>
              <a:t>(object) </a:t>
            </a:r>
            <a:r>
              <a:rPr lang="zh-TW" altLang="zh-TW" dirty="0" smtClean="0"/>
              <a:t>或「案例」</a:t>
            </a:r>
            <a:r>
              <a:rPr lang="en-US" altLang="zh-TW" dirty="0" smtClean="0"/>
              <a:t>(instance)</a:t>
            </a:r>
          </a:p>
          <a:p>
            <a:pPr marL="342900" lvl="1" indent="-342900">
              <a:spcAft>
                <a:spcPts val="1200"/>
              </a:spcAft>
              <a:buSzPct val="120000"/>
              <a:buFont typeface="Wingdings" panose="05000000000000000000" pitchFamily="2" charset="2"/>
              <a:buChar char="Ø"/>
            </a:pPr>
            <a:r>
              <a:rPr lang="zh-TW" altLang="zh-TW" dirty="0" smtClean="0"/>
              <a:t>「屬性」</a:t>
            </a:r>
            <a:r>
              <a:rPr lang="en-US" altLang="zh-TW" dirty="0" smtClean="0"/>
              <a:t>(property)</a:t>
            </a:r>
            <a:r>
              <a:rPr lang="zh-TW" altLang="zh-TW" dirty="0" smtClean="0"/>
              <a:t>、「欄位」</a:t>
            </a:r>
            <a:r>
              <a:rPr lang="en-US" altLang="zh-TW" dirty="0" smtClean="0"/>
              <a:t>(field) </a:t>
            </a:r>
            <a:r>
              <a:rPr lang="zh-TW" altLang="zh-TW" dirty="0" smtClean="0"/>
              <a:t>或「成員變數」</a:t>
            </a:r>
            <a:r>
              <a:rPr lang="en-US" altLang="zh-TW" dirty="0" smtClean="0"/>
              <a:t>(member variable )</a:t>
            </a:r>
          </a:p>
          <a:p>
            <a:pPr marL="342900" lvl="1" indent="-342900">
              <a:spcAft>
                <a:spcPts val="1200"/>
              </a:spcAft>
              <a:buSzPct val="120000"/>
              <a:buFont typeface="Wingdings" panose="05000000000000000000" pitchFamily="2" charset="2"/>
              <a:buChar char="Ø"/>
            </a:pPr>
            <a:r>
              <a:rPr lang="zh-TW" altLang="zh-TW" dirty="0" smtClean="0"/>
              <a:t>「方法」</a:t>
            </a:r>
            <a:r>
              <a:rPr lang="en-US" altLang="zh-TW" dirty="0" smtClean="0"/>
              <a:t>(method) </a:t>
            </a:r>
            <a:r>
              <a:rPr lang="zh-TW" altLang="zh-TW" dirty="0" smtClean="0"/>
              <a:t>或「成員函式」</a:t>
            </a:r>
            <a:r>
              <a:rPr lang="en-US" altLang="zh-TW" dirty="0" smtClean="0"/>
              <a:t>(member function )</a:t>
            </a:r>
          </a:p>
          <a:p>
            <a:pPr marL="342900" lvl="1" indent="-342900">
              <a:spcAft>
                <a:spcPts val="1200"/>
              </a:spcAft>
              <a:buSzPct val="120000"/>
              <a:buFont typeface="Wingdings" panose="05000000000000000000" pitchFamily="2" charset="2"/>
              <a:buChar char="Ø"/>
            </a:pPr>
            <a:r>
              <a:rPr lang="zh-TW" altLang="zh-TW" dirty="0" smtClean="0"/>
              <a:t>「</a:t>
            </a:r>
            <a:r>
              <a:rPr lang="zh-TW" altLang="zh-TW" dirty="0"/>
              <a:t>事件」</a:t>
            </a:r>
            <a:r>
              <a:rPr lang="en-US" altLang="zh-TW" dirty="0"/>
              <a:t>(event) </a:t>
            </a:r>
            <a:endParaRPr lang="en-US" altLang="zh-TW" dirty="0" smtClean="0"/>
          </a:p>
          <a:p>
            <a:pPr marL="342900" lvl="1" indent="-342900">
              <a:spcAft>
                <a:spcPts val="1200"/>
              </a:spcAft>
              <a:buSzPct val="120000"/>
              <a:buFont typeface="Wingdings" panose="05000000000000000000" pitchFamily="2" charset="2"/>
              <a:buChar char="Ø"/>
            </a:pPr>
            <a:r>
              <a:rPr lang="zh-TW" altLang="zh-TW" dirty="0" smtClean="0"/>
              <a:t>「</a:t>
            </a:r>
            <a:r>
              <a:rPr lang="zh-TW" altLang="zh-TW" dirty="0"/>
              <a:t>類別」</a:t>
            </a:r>
            <a:r>
              <a:rPr lang="en-US" altLang="zh-TW" dirty="0"/>
              <a:t>(class) </a:t>
            </a:r>
            <a:endParaRPr lang="zh-TW" altLang="en-US" dirty="0"/>
          </a:p>
          <a:p>
            <a:pPr marL="342900" lvl="1" indent="-342900">
              <a:spcAft>
                <a:spcPts val="1200"/>
              </a:spcAft>
              <a:buSzPct val="120000"/>
              <a:buFont typeface="Wingdings" panose="05000000000000000000" pitchFamily="2" charset="2"/>
              <a:buChar char="Ø"/>
            </a:pPr>
            <a:endParaRPr lang="zh-TW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364088" y="1916832"/>
            <a:ext cx="3528392" cy="137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5" descr="C:\Users\Jean\Documents\X.t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861048"/>
            <a:ext cx="3312368" cy="223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</a:t>
            </a:r>
            <a:r>
              <a:rPr lang="en-US" altLang="zh-TW" dirty="0" smtClean="0"/>
              <a:t>-2 </a:t>
            </a:r>
            <a:r>
              <a:rPr lang="zh-TW" altLang="zh-TW" dirty="0" smtClean="0"/>
              <a:t>類別與物件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zh-TW" dirty="0" smtClean="0"/>
              <a:t>類別</a:t>
            </a:r>
            <a:r>
              <a:rPr lang="en-US" altLang="zh-TW" dirty="0" smtClean="0"/>
              <a:t> (class) </a:t>
            </a:r>
            <a:r>
              <a:rPr lang="zh-TW" altLang="zh-TW" dirty="0" smtClean="0"/>
              <a:t>就像物件</a:t>
            </a:r>
            <a:r>
              <a:rPr lang="en-US" altLang="zh-TW" dirty="0" smtClean="0"/>
              <a:t> (object) </a:t>
            </a:r>
            <a:r>
              <a:rPr lang="zh-TW" altLang="zh-TW" dirty="0" smtClean="0"/>
              <a:t>的藍圖，</a:t>
            </a:r>
            <a:r>
              <a:rPr lang="en-US" altLang="zh-TW" dirty="0" smtClean="0"/>
              <a:t>PHP</a:t>
            </a:r>
            <a:r>
              <a:rPr lang="zh-TW" altLang="zh-TW" dirty="0" smtClean="0"/>
              <a:t>的類別可以包含下列成員：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zh-TW" dirty="0" smtClean="0"/>
              <a:t>屬性</a:t>
            </a:r>
            <a:r>
              <a:rPr lang="en-US" altLang="zh-TW" dirty="0" smtClean="0"/>
              <a:t> (</a:t>
            </a:r>
            <a:r>
              <a:rPr lang="zh-TW" altLang="zh-TW" dirty="0" smtClean="0"/>
              <a:t>又稱為欄位或成員變數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zh-TW" dirty="0" smtClean="0"/>
              <a:t>方法</a:t>
            </a:r>
            <a:r>
              <a:rPr lang="en-US" altLang="zh-TW" dirty="0" smtClean="0"/>
              <a:t> (</a:t>
            </a:r>
            <a:r>
              <a:rPr lang="zh-TW" altLang="zh-TW" dirty="0" smtClean="0"/>
              <a:t>又稱為成員函式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zh-TW" dirty="0" smtClean="0"/>
              <a:t>常數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zh-TW" dirty="0" smtClean="0"/>
              <a:t>建構函式</a:t>
            </a:r>
            <a:r>
              <a:rPr lang="en-US" altLang="zh-TW" dirty="0" smtClean="0"/>
              <a:t> (constructor)</a:t>
            </a:r>
            <a:endParaRPr lang="zh-TW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zh-TW" dirty="0" smtClean="0"/>
              <a:t>解構函式</a:t>
            </a:r>
            <a:r>
              <a:rPr lang="en-US" altLang="zh-TW" dirty="0" smtClean="0"/>
              <a:t> (destructor)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8-2-1	</a:t>
            </a:r>
            <a:r>
              <a:rPr lang="zh-TW" altLang="zh-TW" dirty="0" smtClean="0"/>
              <a:t>定義類別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smtClean="0"/>
              <a:t>class</a:t>
            </a:r>
            <a:r>
              <a:rPr lang="zh-TW" altLang="zh-TW" dirty="0" smtClean="0"/>
              <a:t>關鍵字定義類別，其語法如下：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sz="800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zh-TW" altLang="zh-TW" dirty="0" smtClean="0"/>
          </a:p>
          <a:p>
            <a:endParaRPr lang="zh-TW" altLang="en-US" dirty="0"/>
          </a:p>
        </p:txBody>
      </p:sp>
      <p:sp>
        <p:nvSpPr>
          <p:cNvPr id="6" name="文字方塊 2824"/>
          <p:cNvSpPr txBox="1">
            <a:spLocks noChangeArrowheads="1"/>
          </p:cNvSpPr>
          <p:nvPr/>
        </p:nvSpPr>
        <p:spPr bwMode="auto">
          <a:xfrm>
            <a:off x="899592" y="2276872"/>
            <a:ext cx="7920880" cy="1800200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b="1" dirty="0" smtClean="0"/>
              <a:t>class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class_name</a:t>
            </a:r>
            <a:r>
              <a:rPr lang="en-US" altLang="zh-TW" dirty="0" smtClean="0"/>
              <a:t> [extends </a:t>
            </a:r>
            <a:r>
              <a:rPr lang="en-US" altLang="zh-TW" i="1" dirty="0" err="1" smtClean="0"/>
              <a:t>parentclass_name</a:t>
            </a:r>
            <a:r>
              <a:rPr lang="en-US" altLang="zh-TW" dirty="0" smtClean="0"/>
              <a:t>]</a:t>
            </a:r>
            <a:endParaRPr lang="zh-TW" altLang="zh-TW" dirty="0" smtClean="0"/>
          </a:p>
          <a:p>
            <a:r>
              <a:rPr lang="en-US" altLang="zh-TW" dirty="0" smtClean="0"/>
              <a:t>{</a:t>
            </a:r>
            <a:endParaRPr lang="zh-TW" altLang="zh-TW" dirty="0" smtClean="0"/>
          </a:p>
          <a:p>
            <a:r>
              <a:rPr lang="en-US" altLang="zh-TW" dirty="0" smtClean="0"/>
              <a:t>  [</a:t>
            </a:r>
            <a:r>
              <a:rPr lang="en-US" altLang="zh-TW" dirty="0" err="1" smtClean="0"/>
              <a:t>public|private|protected|var</a:t>
            </a:r>
            <a:r>
              <a:rPr lang="en-US" altLang="zh-TW" dirty="0" smtClean="0"/>
              <a:t> $</a:t>
            </a:r>
            <a:r>
              <a:rPr lang="en-US" altLang="zh-TW" i="1" dirty="0" err="1" smtClean="0"/>
              <a:t>property_name</a:t>
            </a:r>
            <a:r>
              <a:rPr lang="en-US" altLang="zh-TW" dirty="0" smtClean="0"/>
              <a:t> [= </a:t>
            </a:r>
            <a:r>
              <a:rPr lang="en-US" altLang="zh-TW" i="1" dirty="0" smtClean="0"/>
              <a:t>value</a:t>
            </a:r>
            <a:r>
              <a:rPr lang="en-US" altLang="zh-TW" dirty="0" smtClean="0"/>
              <a:t>];]     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//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定義屬性</a:t>
            </a:r>
          </a:p>
          <a:p>
            <a:r>
              <a:rPr lang="en-US" altLang="zh-TW" dirty="0" smtClean="0"/>
              <a:t>  [[</a:t>
            </a:r>
            <a:r>
              <a:rPr lang="en-US" altLang="zh-TW" dirty="0" err="1" smtClean="0"/>
              <a:t>public|private|protected</a:t>
            </a:r>
            <a:r>
              <a:rPr lang="en-US" altLang="zh-TW" dirty="0" smtClean="0"/>
              <a:t>] function </a:t>
            </a:r>
            <a:r>
              <a:rPr lang="en-US" altLang="zh-TW" i="1" dirty="0" err="1" smtClean="0"/>
              <a:t>method_name</a:t>
            </a:r>
            <a:r>
              <a:rPr lang="en-US" altLang="zh-TW" dirty="0" smtClean="0"/>
              <a:t>(</a:t>
            </a:r>
            <a:r>
              <a:rPr lang="zh-TW" altLang="zh-TW" dirty="0" smtClean="0"/>
              <a:t>…</a:t>
            </a:r>
            <a:r>
              <a:rPr lang="en-US" altLang="zh-TW" dirty="0" smtClean="0"/>
              <a:t>){</a:t>
            </a:r>
            <a:r>
              <a:rPr lang="zh-TW" altLang="zh-TW" dirty="0" smtClean="0"/>
              <a:t>…</a:t>
            </a:r>
            <a:r>
              <a:rPr lang="en-US" altLang="zh-TW" dirty="0" smtClean="0"/>
              <a:t>}]  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//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定義方法</a:t>
            </a:r>
          </a:p>
          <a:p>
            <a:r>
              <a:rPr lang="en-US" altLang="zh-TW" dirty="0" smtClean="0"/>
              <a:t>  [</a:t>
            </a:r>
            <a:r>
              <a:rPr lang="zh-TW" altLang="zh-TW" dirty="0" smtClean="0"/>
              <a:t>…</a:t>
            </a:r>
            <a:r>
              <a:rPr lang="en-US" altLang="zh-TW" dirty="0" smtClean="0"/>
              <a:t>]						        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//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定義其它成員</a:t>
            </a:r>
          </a:p>
          <a:p>
            <a:r>
              <a:rPr lang="en-US" altLang="zh-TW" dirty="0" smtClean="0"/>
              <a:t>}</a:t>
            </a:r>
            <a:endParaRPr lang="zh-TW" altLang="zh-TW" dirty="0" smtClean="0"/>
          </a:p>
        </p:txBody>
      </p:sp>
      <p:sp>
        <p:nvSpPr>
          <p:cNvPr id="2" name="矩形 1"/>
          <p:cNvSpPr/>
          <p:nvPr/>
        </p:nvSpPr>
        <p:spPr>
          <a:xfrm>
            <a:off x="899592" y="443711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class Employee	</a:t>
            </a:r>
            <a:endParaRPr lang="zh-TW" altLang="zh-TW" dirty="0"/>
          </a:p>
          <a:p>
            <a:r>
              <a:rPr lang="en-US" altLang="zh-TW" dirty="0"/>
              <a:t>{</a:t>
            </a:r>
            <a:endParaRPr lang="zh-TW" altLang="zh-TW" dirty="0"/>
          </a:p>
          <a:p>
            <a:r>
              <a:rPr lang="en-US" altLang="zh-TW" dirty="0"/>
              <a:t>  public $Name = '</a:t>
            </a:r>
            <a:r>
              <a:rPr lang="zh-TW" altLang="zh-TW" dirty="0"/>
              <a:t>小丸子</a:t>
            </a:r>
            <a:r>
              <a:rPr lang="en-US" altLang="zh-TW" dirty="0"/>
              <a:t>';	</a:t>
            </a:r>
            <a:endParaRPr lang="zh-TW" altLang="zh-TW" dirty="0"/>
          </a:p>
          <a:p>
            <a:r>
              <a:rPr lang="en-US" altLang="zh-TW" dirty="0"/>
              <a:t>  public function </a:t>
            </a:r>
            <a:r>
              <a:rPr lang="en-US" altLang="zh-TW" dirty="0" err="1"/>
              <a:t>ShowName</a:t>
            </a:r>
            <a:r>
              <a:rPr lang="en-US" altLang="zh-TW" dirty="0" smtClean="0"/>
              <a:t>()</a:t>
            </a:r>
            <a:endParaRPr lang="zh-TW" altLang="zh-TW" dirty="0"/>
          </a:p>
          <a:p>
            <a:r>
              <a:rPr lang="en-US" altLang="zh-TW" dirty="0"/>
              <a:t>  {</a:t>
            </a:r>
            <a:endParaRPr lang="zh-TW" altLang="zh-TW" dirty="0"/>
          </a:p>
          <a:p>
            <a:r>
              <a:rPr lang="en-US" altLang="zh-TW" dirty="0"/>
              <a:t>    echo '</a:t>
            </a:r>
            <a:r>
              <a:rPr lang="zh-TW" altLang="zh-TW" dirty="0"/>
              <a:t>這名員工的名字為</a:t>
            </a:r>
            <a:r>
              <a:rPr lang="en-US" altLang="zh-TW" dirty="0"/>
              <a:t>'.$this-&gt;Name;</a:t>
            </a:r>
            <a:endParaRPr lang="zh-TW" altLang="zh-TW" dirty="0"/>
          </a:p>
          <a:p>
            <a:r>
              <a:rPr lang="en-US" altLang="zh-TW" dirty="0"/>
              <a:t>  }</a:t>
            </a:r>
            <a:endParaRPr lang="zh-TW" altLang="zh-TW" dirty="0"/>
          </a:p>
          <a:p>
            <a:r>
              <a:rPr lang="en-US" altLang="zh-TW" dirty="0"/>
              <a:t>}</a:t>
            </a:r>
            <a:endParaRPr lang="zh-TW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</a:t>
            </a:r>
            <a:r>
              <a:rPr lang="en-US" altLang="zh-TW" dirty="0" smtClean="0"/>
              <a:t>-2-2	</a:t>
            </a:r>
            <a:r>
              <a:rPr lang="zh-TW" altLang="zh-TW" dirty="0" smtClean="0"/>
              <a:t>建立物件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783357"/>
            <a:ext cx="8568952" cy="4525963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原則上，類別屬於「參考型別」</a:t>
            </a:r>
            <a:r>
              <a:rPr lang="en-US" altLang="zh-TW" dirty="0" smtClean="0"/>
              <a:t>(reference type)</a:t>
            </a:r>
            <a:r>
              <a:rPr lang="zh-TW" altLang="zh-TW" dirty="0" smtClean="0"/>
              <a:t>，無法直接存取，必須先使用</a:t>
            </a:r>
            <a:r>
              <a:rPr lang="en-US" altLang="zh-TW" dirty="0" smtClean="0"/>
              <a:t>new</a:t>
            </a:r>
            <a:r>
              <a:rPr lang="zh-TW" altLang="zh-TW" dirty="0" smtClean="0"/>
              <a:t>關鍵字建立類別的物件，才能存取物件的成員，例如：</a:t>
            </a:r>
            <a:endParaRPr lang="en-US" altLang="zh-TW" dirty="0" smtClean="0"/>
          </a:p>
          <a:p>
            <a:pPr>
              <a:buNone/>
            </a:pPr>
            <a:endParaRPr lang="zh-TW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成功建立類別的物件後，就可以使用運算子</a:t>
            </a:r>
            <a:r>
              <a:rPr lang="en-US" altLang="zh-TW" dirty="0" smtClean="0"/>
              <a:t> -&gt; </a:t>
            </a:r>
            <a:r>
              <a:rPr lang="zh-TW" altLang="zh-TW" dirty="0" smtClean="0"/>
              <a:t>存取物件的成員，例如：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6" name="文字方塊 2824"/>
          <p:cNvSpPr txBox="1">
            <a:spLocks noChangeArrowheads="1"/>
          </p:cNvSpPr>
          <p:nvPr/>
        </p:nvSpPr>
        <p:spPr bwMode="auto">
          <a:xfrm>
            <a:off x="611560" y="2721692"/>
            <a:ext cx="7920880" cy="360040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/>
              <a:t>$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 = new Employee(); 	//</a:t>
            </a:r>
            <a:r>
              <a:rPr lang="zh-TW" altLang="zh-TW" dirty="0" smtClean="0"/>
              <a:t>建立名稱為</a:t>
            </a:r>
            <a:r>
              <a:rPr lang="en-US" altLang="zh-TW" dirty="0" err="1" smtClean="0"/>
              <a:t>Obj</a:t>
            </a:r>
            <a:r>
              <a:rPr lang="zh-TW" altLang="zh-TW" dirty="0" smtClean="0"/>
              <a:t>、隸屬於</a:t>
            </a:r>
            <a:r>
              <a:rPr lang="en-US" altLang="zh-TW" dirty="0" smtClean="0"/>
              <a:t>Employee</a:t>
            </a:r>
            <a:r>
              <a:rPr lang="zh-TW" altLang="zh-TW" dirty="0" smtClean="0"/>
              <a:t>類別的物件</a:t>
            </a:r>
          </a:p>
        </p:txBody>
      </p:sp>
      <p:sp>
        <p:nvSpPr>
          <p:cNvPr id="7" name="文字方塊 2824"/>
          <p:cNvSpPr txBox="1">
            <a:spLocks noChangeArrowheads="1"/>
          </p:cNvSpPr>
          <p:nvPr/>
        </p:nvSpPr>
        <p:spPr bwMode="auto">
          <a:xfrm>
            <a:off x="611560" y="3873820"/>
            <a:ext cx="7920880" cy="648072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/>
              <a:t>$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-&gt;Name = '</a:t>
            </a:r>
            <a:r>
              <a:rPr lang="zh-TW" altLang="zh-TW" dirty="0" smtClean="0"/>
              <a:t>花輪</a:t>
            </a:r>
            <a:r>
              <a:rPr lang="en-US" altLang="zh-TW" dirty="0" smtClean="0"/>
              <a:t>';	//</a:t>
            </a:r>
            <a:r>
              <a:rPr lang="zh-TW" altLang="zh-TW" dirty="0" smtClean="0"/>
              <a:t>將物件的屬性</a:t>
            </a:r>
            <a:r>
              <a:rPr lang="en-US" altLang="zh-TW" dirty="0" smtClean="0"/>
              <a:t>Name</a:t>
            </a:r>
            <a:r>
              <a:rPr lang="zh-TW" altLang="zh-TW" dirty="0" smtClean="0"/>
              <a:t>的值變更為</a:t>
            </a:r>
            <a:r>
              <a:rPr lang="en-US" altLang="zh-TW" dirty="0" smtClean="0"/>
              <a:t> '</a:t>
            </a:r>
            <a:r>
              <a:rPr lang="zh-TW" altLang="zh-TW" dirty="0" smtClean="0"/>
              <a:t>花輪</a:t>
            </a:r>
            <a:r>
              <a:rPr lang="en-US" altLang="zh-TW" dirty="0" smtClean="0"/>
              <a:t>'</a:t>
            </a:r>
            <a:endParaRPr lang="zh-TW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-&gt;</a:t>
            </a:r>
            <a:r>
              <a:rPr lang="en-US" altLang="zh-TW" dirty="0" err="1" smtClean="0"/>
              <a:t>ShowName</a:t>
            </a:r>
            <a:r>
              <a:rPr lang="en-US" altLang="zh-TW" dirty="0" smtClean="0"/>
              <a:t>();	//</a:t>
            </a:r>
            <a:r>
              <a:rPr lang="zh-TW" altLang="zh-TW" dirty="0" smtClean="0"/>
              <a:t>呼叫物件的方法</a:t>
            </a:r>
            <a:r>
              <a:rPr lang="en-US" altLang="zh-TW" dirty="0" err="1" smtClean="0"/>
              <a:t>ShowName</a:t>
            </a:r>
            <a:r>
              <a:rPr lang="en-US" altLang="zh-TW" dirty="0" smtClean="0"/>
              <a:t>()</a:t>
            </a:r>
            <a:endParaRPr lang="zh-TW" altLang="zh-TW" dirty="0" smtClean="0"/>
          </a:p>
          <a:p>
            <a:r>
              <a:rPr lang="en-US" altLang="zh-TW" dirty="0" smtClean="0"/>
              <a:t> </a:t>
            </a:r>
            <a:endParaRPr lang="zh-TW" altLang="zh-TW" dirty="0" smtClean="0"/>
          </a:p>
          <a:p>
            <a:r>
              <a:rPr lang="en-US" altLang="zh-TW" dirty="0" smtClean="0"/>
              <a:t> </a:t>
            </a:r>
            <a:endParaRPr lang="zh-TW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8-2-3	static</a:t>
            </a:r>
            <a:r>
              <a:rPr lang="zh-TW" altLang="zh-TW" dirty="0" smtClean="0"/>
              <a:t>關鍵字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1520" y="1783357"/>
            <a:ext cx="8435280" cy="4525963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使用</a:t>
            </a:r>
            <a:r>
              <a:rPr lang="en-US" altLang="zh-TW" dirty="0" smtClean="0"/>
              <a:t>static</a:t>
            </a:r>
            <a:r>
              <a:rPr lang="zh-TW" altLang="zh-TW" dirty="0" smtClean="0"/>
              <a:t>關鍵字將該方法定義為靜態方法，如此一來，使用者就可以透過類別的名稱和</a:t>
            </a:r>
            <a:r>
              <a:rPr lang="en-US" altLang="zh-TW" dirty="0" smtClean="0"/>
              <a:t> :: </a:t>
            </a:r>
            <a:r>
              <a:rPr lang="zh-TW" altLang="zh-TW" dirty="0" smtClean="0"/>
              <a:t>運算子進行呼叫，而不必建立類別的物件，</a:t>
            </a:r>
            <a:r>
              <a:rPr lang="zh-TW" altLang="en-US" dirty="0" smtClean="0"/>
              <a:t>例如</a:t>
            </a:r>
            <a:r>
              <a:rPr lang="zh-TW" altLang="zh-TW" dirty="0" smtClean="0"/>
              <a:t>：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683568" y="263691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&lt;?</a:t>
            </a:r>
            <a:r>
              <a:rPr lang="en-US" altLang="zh-TW" dirty="0" err="1"/>
              <a:t>php</a:t>
            </a:r>
            <a:endParaRPr lang="zh-TW" altLang="zh-TW" dirty="0"/>
          </a:p>
          <a:p>
            <a:r>
              <a:rPr lang="en-US" altLang="zh-TW" dirty="0"/>
              <a:t>  class </a:t>
            </a:r>
            <a:r>
              <a:rPr lang="en-US" altLang="zh-TW" dirty="0" err="1"/>
              <a:t>MyMath</a:t>
            </a:r>
            <a:r>
              <a:rPr lang="en-US" altLang="zh-TW" dirty="0"/>
              <a:t> </a:t>
            </a:r>
            <a:endParaRPr lang="zh-TW" altLang="zh-TW" dirty="0"/>
          </a:p>
          <a:p>
            <a:r>
              <a:rPr lang="en-US" altLang="zh-TW" dirty="0"/>
              <a:t>  {</a:t>
            </a:r>
            <a:endParaRPr lang="zh-TW" altLang="zh-TW" dirty="0"/>
          </a:p>
          <a:p>
            <a:r>
              <a:rPr lang="en-US" altLang="zh-TW" dirty="0"/>
              <a:t>    public </a:t>
            </a:r>
            <a:r>
              <a:rPr lang="en-US" altLang="zh-TW" b="1" dirty="0"/>
              <a:t>static</a:t>
            </a:r>
            <a:r>
              <a:rPr lang="en-US" altLang="zh-TW" dirty="0"/>
              <a:t> function Cubic($X) </a:t>
            </a:r>
            <a:endParaRPr lang="zh-TW" altLang="zh-TW" dirty="0"/>
          </a:p>
          <a:p>
            <a:r>
              <a:rPr lang="en-US" altLang="zh-TW" dirty="0"/>
              <a:t>    {</a:t>
            </a:r>
            <a:endParaRPr lang="zh-TW" altLang="zh-TW" dirty="0"/>
          </a:p>
          <a:p>
            <a:r>
              <a:rPr lang="en-US" altLang="zh-TW" dirty="0"/>
              <a:t>      return $X * $X * $X;</a:t>
            </a:r>
            <a:endParaRPr lang="zh-TW" altLang="zh-TW" dirty="0"/>
          </a:p>
          <a:p>
            <a:r>
              <a:rPr lang="en-US" altLang="zh-TW" dirty="0"/>
              <a:t>    }</a:t>
            </a:r>
            <a:endParaRPr lang="zh-TW" altLang="zh-TW" dirty="0"/>
          </a:p>
          <a:p>
            <a:r>
              <a:rPr lang="en-US" altLang="zh-TW" dirty="0"/>
              <a:t>  }</a:t>
            </a:r>
            <a:endParaRPr lang="zh-TW" altLang="zh-TW" dirty="0"/>
          </a:p>
          <a:p>
            <a:r>
              <a:rPr lang="en-US" altLang="zh-TW" dirty="0"/>
              <a:t>  echo '5</a:t>
            </a:r>
            <a:r>
              <a:rPr lang="zh-TW" altLang="zh-TW" dirty="0"/>
              <a:t>的三次方為</a:t>
            </a:r>
            <a:r>
              <a:rPr lang="en-US" altLang="zh-TW" dirty="0"/>
              <a:t>'.</a:t>
            </a:r>
            <a:r>
              <a:rPr lang="en-US" altLang="zh-TW" b="1" dirty="0" err="1"/>
              <a:t>MyMath</a:t>
            </a:r>
            <a:r>
              <a:rPr lang="en-US" altLang="zh-TW" b="1" dirty="0"/>
              <a:t>::Cubic('5')</a:t>
            </a:r>
            <a:r>
              <a:rPr lang="en-US" altLang="zh-TW" dirty="0"/>
              <a:t>; </a:t>
            </a:r>
            <a:endParaRPr lang="zh-TW" altLang="zh-TW" dirty="0"/>
          </a:p>
          <a:p>
            <a:r>
              <a:rPr lang="en-US" altLang="zh-TW" dirty="0"/>
              <a:t>?&gt; </a:t>
            </a:r>
            <a:endParaRPr lang="zh-TW" altLang="en-US" dirty="0"/>
          </a:p>
        </p:txBody>
      </p:sp>
      <p:pic>
        <p:nvPicPr>
          <p:cNvPr id="10" name="圖片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861048"/>
            <a:ext cx="2376264" cy="15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8-2-4	</a:t>
            </a:r>
            <a:r>
              <a:rPr lang="zh-TW" altLang="zh-TW" dirty="0" smtClean="0"/>
              <a:t>類別常數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我們也可以在類別內定義「常數」</a:t>
            </a:r>
            <a:r>
              <a:rPr lang="en-US" altLang="zh-TW" dirty="0" smtClean="0"/>
              <a:t>(constant)</a:t>
            </a:r>
            <a:r>
              <a:rPr lang="zh-TW" altLang="zh-TW" dirty="0" smtClean="0"/>
              <a:t>，但和定義一般常數不同的是必須改用</a:t>
            </a:r>
            <a:r>
              <a:rPr lang="en-US" altLang="zh-TW" dirty="0" smtClean="0"/>
              <a:t>const</a:t>
            </a:r>
            <a:r>
              <a:rPr lang="zh-TW" altLang="zh-TW" dirty="0" smtClean="0"/>
              <a:t>關鍵字，而且當我們要存取類別內的常數時，只能透過類別的名稱和</a:t>
            </a:r>
            <a:r>
              <a:rPr lang="en-US" altLang="zh-TW" dirty="0" smtClean="0"/>
              <a:t> ::</a:t>
            </a:r>
            <a:r>
              <a:rPr lang="zh-TW" altLang="zh-TW" dirty="0" smtClean="0"/>
              <a:t>運算子，不能透過物件</a:t>
            </a:r>
            <a:r>
              <a:rPr lang="zh-TW" altLang="en-US" dirty="0" smtClean="0"/>
              <a:t>，例如：</a:t>
            </a:r>
            <a:endParaRPr lang="zh-TW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592" y="2861682"/>
            <a:ext cx="58326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&lt;?</a:t>
            </a:r>
            <a:r>
              <a:rPr lang="en-US" altLang="zh-TW" sz="1600" dirty="0" err="1"/>
              <a:t>php</a:t>
            </a:r>
            <a:endParaRPr lang="zh-TW" altLang="zh-TW" sz="1600" dirty="0"/>
          </a:p>
          <a:p>
            <a:r>
              <a:rPr lang="en-US" altLang="zh-TW" sz="1600" dirty="0"/>
              <a:t>  class Circle</a:t>
            </a:r>
            <a:endParaRPr lang="zh-TW" altLang="zh-TW" sz="1600" dirty="0"/>
          </a:p>
          <a:p>
            <a:r>
              <a:rPr lang="en-US" altLang="zh-TW" sz="1600" dirty="0"/>
              <a:t>  {</a:t>
            </a:r>
            <a:endParaRPr lang="zh-TW" altLang="zh-TW" sz="1600" dirty="0"/>
          </a:p>
          <a:p>
            <a:r>
              <a:rPr lang="en-US" altLang="zh-TW" sz="1600" dirty="0"/>
              <a:t>    </a:t>
            </a:r>
            <a:r>
              <a:rPr lang="en-US" altLang="zh-TW" sz="1600" b="1" dirty="0" err="1"/>
              <a:t>const</a:t>
            </a:r>
            <a:r>
              <a:rPr lang="en-US" altLang="zh-TW" sz="1600" dirty="0"/>
              <a:t> PI = 3.14;</a:t>
            </a:r>
            <a:endParaRPr lang="zh-TW" altLang="zh-TW" sz="1600" dirty="0"/>
          </a:p>
          <a:p>
            <a:r>
              <a:rPr lang="en-US" altLang="zh-TW" sz="1600" dirty="0"/>
              <a:t>    public $Radius;</a:t>
            </a:r>
            <a:endParaRPr lang="zh-TW" altLang="zh-TW" sz="1600" dirty="0"/>
          </a:p>
          <a:p>
            <a:r>
              <a:rPr lang="en-US" altLang="zh-TW" sz="1600" dirty="0"/>
              <a:t>    public function </a:t>
            </a:r>
            <a:r>
              <a:rPr lang="en-US" altLang="zh-TW" sz="1600" dirty="0" err="1"/>
              <a:t>ShowArea</a:t>
            </a:r>
            <a:r>
              <a:rPr lang="en-US" altLang="zh-TW" sz="1600" dirty="0"/>
              <a:t>()</a:t>
            </a:r>
            <a:endParaRPr lang="zh-TW" altLang="zh-TW" sz="1600" dirty="0"/>
          </a:p>
          <a:p>
            <a:r>
              <a:rPr lang="en-US" altLang="zh-TW" sz="1600" dirty="0"/>
              <a:t>    {</a:t>
            </a:r>
            <a:endParaRPr lang="zh-TW" altLang="zh-TW" sz="1600" dirty="0"/>
          </a:p>
          <a:p>
            <a:r>
              <a:rPr lang="en-US" altLang="zh-TW" sz="1600" dirty="0"/>
              <a:t>      echo '</a:t>
            </a:r>
            <a:r>
              <a:rPr lang="zh-TW" altLang="zh-TW" sz="1600" dirty="0"/>
              <a:t>圓面積為</a:t>
            </a:r>
            <a:r>
              <a:rPr lang="en-US" altLang="zh-TW" sz="1600" dirty="0"/>
              <a:t>'.($this-&gt;Radius * $this-&gt;Radius * </a:t>
            </a:r>
            <a:r>
              <a:rPr lang="en-US" altLang="zh-TW" sz="1600" b="1" dirty="0"/>
              <a:t>self::PI</a:t>
            </a:r>
            <a:r>
              <a:rPr lang="en-US" altLang="zh-TW" sz="1600" dirty="0"/>
              <a:t>);</a:t>
            </a:r>
            <a:endParaRPr lang="zh-TW" altLang="zh-TW" sz="1600" dirty="0"/>
          </a:p>
          <a:p>
            <a:r>
              <a:rPr lang="en-US" altLang="zh-TW" sz="1600" dirty="0"/>
              <a:t>    }</a:t>
            </a:r>
            <a:endParaRPr lang="zh-TW" altLang="zh-TW" sz="1600" dirty="0"/>
          </a:p>
          <a:p>
            <a:r>
              <a:rPr lang="en-US" altLang="zh-TW" sz="1600" dirty="0"/>
              <a:t>  }</a:t>
            </a:r>
            <a:endParaRPr lang="zh-TW" altLang="zh-TW" sz="1600" dirty="0"/>
          </a:p>
          <a:p>
            <a:r>
              <a:rPr lang="en-US" altLang="zh-TW" sz="1600" dirty="0"/>
              <a:t> </a:t>
            </a:r>
            <a:endParaRPr lang="zh-TW" altLang="zh-TW" sz="1600" dirty="0"/>
          </a:p>
          <a:p>
            <a:r>
              <a:rPr lang="en-US" altLang="zh-TW" sz="1600" dirty="0"/>
              <a:t>  echo '</a:t>
            </a:r>
            <a:r>
              <a:rPr lang="zh-TW" altLang="zh-TW" sz="1600" dirty="0"/>
              <a:t>圓周率為</a:t>
            </a:r>
            <a:r>
              <a:rPr lang="en-US" altLang="zh-TW" sz="1600" dirty="0"/>
              <a:t>'.</a:t>
            </a:r>
            <a:r>
              <a:rPr lang="en-US" altLang="zh-TW" sz="1600" b="1" dirty="0"/>
              <a:t>Circle::PI</a:t>
            </a:r>
            <a:r>
              <a:rPr lang="en-US" altLang="zh-TW" sz="1600" dirty="0"/>
              <a:t>.'&lt;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&gt;';</a:t>
            </a:r>
            <a:endParaRPr lang="zh-TW" altLang="zh-TW" sz="1600" dirty="0"/>
          </a:p>
          <a:p>
            <a:r>
              <a:rPr lang="en-US" altLang="zh-TW" sz="1600" dirty="0"/>
              <a:t>  $</a:t>
            </a:r>
            <a:r>
              <a:rPr lang="en-US" altLang="zh-TW" sz="1600" dirty="0" err="1"/>
              <a:t>Obj</a:t>
            </a:r>
            <a:r>
              <a:rPr lang="en-US" altLang="zh-TW" sz="1600" dirty="0"/>
              <a:t> = new Circle(); </a:t>
            </a:r>
            <a:endParaRPr lang="zh-TW" altLang="zh-TW" sz="1600" dirty="0"/>
          </a:p>
          <a:p>
            <a:r>
              <a:rPr lang="en-US" altLang="zh-TW" sz="1600" dirty="0"/>
              <a:t>  $</a:t>
            </a:r>
            <a:r>
              <a:rPr lang="en-US" altLang="zh-TW" sz="1600" dirty="0" err="1"/>
              <a:t>Obj</a:t>
            </a:r>
            <a:r>
              <a:rPr lang="en-US" altLang="zh-TW" sz="1600" dirty="0"/>
              <a:t>-&gt;Radius = 10;</a:t>
            </a:r>
            <a:endParaRPr lang="zh-TW" altLang="zh-TW" sz="1600" dirty="0"/>
          </a:p>
          <a:p>
            <a:r>
              <a:rPr lang="en-US" altLang="zh-TW" sz="1600" dirty="0"/>
              <a:t>  $</a:t>
            </a:r>
            <a:r>
              <a:rPr lang="en-US" altLang="zh-TW" sz="1600" dirty="0" err="1"/>
              <a:t>Obj</a:t>
            </a:r>
            <a:r>
              <a:rPr lang="en-US" altLang="zh-TW" sz="1600" dirty="0"/>
              <a:t>-&gt;</a:t>
            </a:r>
            <a:r>
              <a:rPr lang="en-US" altLang="zh-TW" sz="1600" dirty="0" err="1"/>
              <a:t>ShowArea</a:t>
            </a:r>
            <a:r>
              <a:rPr lang="en-US" altLang="zh-TW" sz="1600" dirty="0"/>
              <a:t>();</a:t>
            </a:r>
            <a:endParaRPr lang="zh-TW" altLang="zh-TW" sz="1600" dirty="0"/>
          </a:p>
          <a:p>
            <a:r>
              <a:rPr lang="en-US" altLang="zh-TW" sz="1600" dirty="0"/>
              <a:t>?&gt;</a:t>
            </a:r>
            <a:endParaRPr lang="zh-TW" altLang="en-US" sz="1600" dirty="0"/>
          </a:p>
        </p:txBody>
      </p:sp>
      <p:pic>
        <p:nvPicPr>
          <p:cNvPr id="8" name="圖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085184"/>
            <a:ext cx="2160240" cy="15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</a:t>
            </a:r>
            <a:r>
              <a:rPr lang="en-US" altLang="zh-TW" dirty="0" smtClean="0"/>
              <a:t>-2-5	</a:t>
            </a:r>
            <a:r>
              <a:rPr lang="zh-TW" altLang="zh-TW" dirty="0" smtClean="0"/>
              <a:t>建構函式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建構函式 </a:t>
            </a:r>
            <a:r>
              <a:rPr lang="en-US" altLang="zh-TW" dirty="0" smtClean="0"/>
              <a:t>(constructor) </a:t>
            </a:r>
            <a:r>
              <a:rPr lang="zh-TW" altLang="zh-TW" dirty="0" smtClean="0"/>
              <a:t>是用來將物件初始化的函式，在建立物件時會自動執行，</a:t>
            </a:r>
            <a:r>
              <a:rPr lang="zh-TW" altLang="en-US" dirty="0" smtClean="0"/>
              <a:t>例如：</a:t>
            </a:r>
            <a:endParaRPr lang="zh-TW" altLang="en-US" dirty="0"/>
          </a:p>
        </p:txBody>
      </p:sp>
      <p:pic>
        <p:nvPicPr>
          <p:cNvPr id="10" name="圖片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36" y="4345072"/>
            <a:ext cx="2250504" cy="15925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99592" y="2636912"/>
            <a:ext cx="53823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&lt;?</a:t>
            </a:r>
            <a:r>
              <a:rPr lang="en-US" altLang="zh-TW" dirty="0" err="1"/>
              <a:t>php</a:t>
            </a:r>
            <a:endParaRPr lang="zh-TW" altLang="zh-TW" dirty="0"/>
          </a:p>
          <a:p>
            <a:r>
              <a:rPr lang="en-US" altLang="zh-TW" dirty="0"/>
              <a:t>  class Employee</a:t>
            </a:r>
            <a:endParaRPr lang="zh-TW" altLang="zh-TW" dirty="0"/>
          </a:p>
          <a:p>
            <a:r>
              <a:rPr lang="en-US" altLang="zh-TW" dirty="0"/>
              <a:t>  {</a:t>
            </a:r>
            <a:endParaRPr lang="zh-TW" altLang="zh-TW" dirty="0"/>
          </a:p>
          <a:p>
            <a:r>
              <a:rPr lang="en-US" altLang="zh-TW" dirty="0"/>
              <a:t>    public $Name;	</a:t>
            </a:r>
            <a:endParaRPr lang="zh-TW" altLang="zh-TW" dirty="0"/>
          </a:p>
          <a:p>
            <a:r>
              <a:rPr lang="en-US" altLang="zh-TW" dirty="0"/>
              <a:t>    function </a:t>
            </a:r>
            <a:r>
              <a:rPr lang="en-US" altLang="zh-TW" b="1" dirty="0"/>
              <a:t>__construct</a:t>
            </a:r>
            <a:r>
              <a:rPr lang="en-US" altLang="zh-TW" dirty="0"/>
              <a:t>($</a:t>
            </a:r>
            <a:r>
              <a:rPr lang="en-US" altLang="zh-TW" dirty="0" err="1"/>
              <a:t>Str</a:t>
            </a:r>
            <a:r>
              <a:rPr lang="en-US" altLang="zh-TW" dirty="0" smtClean="0"/>
              <a:t>)</a:t>
            </a:r>
            <a:endParaRPr lang="zh-TW" altLang="zh-TW" dirty="0"/>
          </a:p>
          <a:p>
            <a:r>
              <a:rPr lang="en-US" altLang="zh-TW" dirty="0"/>
              <a:t>    {</a:t>
            </a:r>
            <a:endParaRPr lang="zh-TW" altLang="zh-TW" dirty="0"/>
          </a:p>
          <a:p>
            <a:r>
              <a:rPr lang="en-US" altLang="zh-TW" dirty="0"/>
              <a:t>      $this-&gt;Name = $</a:t>
            </a:r>
            <a:r>
              <a:rPr lang="en-US" altLang="zh-TW" dirty="0" err="1"/>
              <a:t>Str</a:t>
            </a:r>
            <a:r>
              <a:rPr lang="en-US" altLang="zh-TW" dirty="0"/>
              <a:t>; </a:t>
            </a:r>
            <a:endParaRPr lang="zh-TW" altLang="zh-TW" dirty="0"/>
          </a:p>
          <a:p>
            <a:r>
              <a:rPr lang="en-US" altLang="zh-TW" dirty="0"/>
              <a:t>      echo '</a:t>
            </a:r>
            <a:r>
              <a:rPr lang="zh-TW" altLang="zh-TW" dirty="0"/>
              <a:t>已經建立名字為</a:t>
            </a:r>
            <a:r>
              <a:rPr lang="en-US" altLang="zh-TW" dirty="0"/>
              <a:t>'.$this-&gt;Name.'</a:t>
            </a:r>
            <a:r>
              <a:rPr lang="zh-TW" altLang="zh-TW" dirty="0"/>
              <a:t>的物件！</a:t>
            </a:r>
            <a:r>
              <a:rPr lang="en-US" altLang="zh-TW" dirty="0"/>
              <a:t>';</a:t>
            </a:r>
            <a:endParaRPr lang="zh-TW" altLang="zh-TW" dirty="0"/>
          </a:p>
          <a:p>
            <a:r>
              <a:rPr lang="en-US" altLang="zh-TW" dirty="0"/>
              <a:t>    } </a:t>
            </a:r>
            <a:endParaRPr lang="zh-TW" altLang="zh-TW" dirty="0"/>
          </a:p>
          <a:p>
            <a:r>
              <a:rPr lang="en-US" altLang="zh-TW" dirty="0"/>
              <a:t>  }</a:t>
            </a:r>
            <a:endParaRPr lang="zh-TW" altLang="zh-TW" dirty="0"/>
          </a:p>
          <a:p>
            <a:r>
              <a:rPr lang="en-US" altLang="zh-TW" dirty="0"/>
              <a:t>  </a:t>
            </a:r>
            <a:r>
              <a:rPr lang="en-US" altLang="zh-TW" b="1" dirty="0"/>
              <a:t>$</a:t>
            </a:r>
            <a:r>
              <a:rPr lang="en-US" altLang="zh-TW" b="1" dirty="0" err="1"/>
              <a:t>Obj</a:t>
            </a:r>
            <a:r>
              <a:rPr lang="en-US" altLang="zh-TW" b="1" dirty="0"/>
              <a:t> = new Employee('</a:t>
            </a:r>
            <a:r>
              <a:rPr lang="zh-TW" altLang="zh-TW" b="1" dirty="0"/>
              <a:t>小紅豆</a:t>
            </a:r>
            <a:r>
              <a:rPr lang="en-US" altLang="zh-TW" b="1" dirty="0"/>
              <a:t>');</a:t>
            </a:r>
            <a:r>
              <a:rPr lang="en-US" altLang="zh-TW" dirty="0"/>
              <a:t> </a:t>
            </a:r>
            <a:endParaRPr lang="zh-TW" altLang="zh-TW" dirty="0"/>
          </a:p>
          <a:p>
            <a:r>
              <a:rPr lang="en-US" altLang="zh-TW" dirty="0"/>
              <a:t>?&gt;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 smtClean="0">
            <a:ln>
              <a:noFill/>
            </a:ln>
            <a:solidFill>
              <a:schemeClr val="accent2">
                <a:lumMod val="75000"/>
              </a:schemeClr>
            </a:solidFill>
            <a:effectLst/>
            <a:uLnTx/>
            <a:uFillTx/>
            <a:latin typeface="Arial" pitchFamily="34" charset="0"/>
            <a:ea typeface="標楷體" pitchFamily="65" charset="-120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7735</TotalTime>
  <Words>673</Words>
  <Application>Microsoft Office PowerPoint</Application>
  <PresentationFormat>如螢幕大小 (4:3)</PresentationFormat>
  <Paragraphs>224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Arial Unicode MS</vt:lpstr>
      <vt:lpstr>新細明體</vt:lpstr>
      <vt:lpstr>標楷體</vt:lpstr>
      <vt:lpstr>Arial</vt:lpstr>
      <vt:lpstr>Calibri</vt:lpstr>
      <vt:lpstr>Wingdings</vt:lpstr>
      <vt:lpstr>Office 佈景主題</vt:lpstr>
      <vt:lpstr>PowerPoint 簡報</vt:lpstr>
      <vt:lpstr>     08 物件導向</vt:lpstr>
      <vt:lpstr>8-1 認識物件導向</vt:lpstr>
      <vt:lpstr>8-2 類別與物件</vt:lpstr>
      <vt:lpstr>8-2-1 定義類別</vt:lpstr>
      <vt:lpstr>8-2-2 建立物件</vt:lpstr>
      <vt:lpstr>8-2-3 static關鍵字</vt:lpstr>
      <vt:lpstr>8-2-4 類別常數</vt:lpstr>
      <vt:lpstr>8-2-5 建構函式</vt:lpstr>
      <vt:lpstr>8-2-6 解構函式</vt:lpstr>
      <vt:lpstr>8-2-7 比較物件</vt:lpstr>
      <vt:lpstr>8-2-8 匿名類別</vt:lpstr>
      <vt:lpstr>8-3 繼承</vt:lpstr>
      <vt:lpstr>8-3-1 定義子類別</vt:lpstr>
      <vt:lpstr>8-3-2 設定成員的存取層級</vt:lpstr>
      <vt:lpstr>PowerPoint 簡報</vt:lpstr>
      <vt:lpstr>8-3-3 覆蓋繼承自父類別的方法</vt:lpstr>
      <vt:lpstr>8-3-4 呼叫父類別內被覆蓋的方法</vt:lpstr>
      <vt:lpstr>8-3-5 抽象方法</vt:lpstr>
      <vt:lpstr>8-3-6 子類別的建構函式與解構函式</vt:lpstr>
      <vt:lpstr>PowerPoint 簡報</vt:lpstr>
      <vt:lpstr>8-4 命名空間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vitasmile</dc:creator>
  <cp:lastModifiedBy>novia_chiang 江佳慧</cp:lastModifiedBy>
  <cp:revision>924</cp:revision>
  <dcterms:created xsi:type="dcterms:W3CDTF">2011-06-02T11:36:30Z</dcterms:created>
  <dcterms:modified xsi:type="dcterms:W3CDTF">2017-01-18T08:18:24Z</dcterms:modified>
</cp:coreProperties>
</file>