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681" r:id="rId3"/>
    <p:sldId id="748" r:id="rId4"/>
    <p:sldId id="785" r:id="rId5"/>
    <p:sldId id="770" r:id="rId6"/>
    <p:sldId id="771" r:id="rId7"/>
    <p:sldId id="776" r:id="rId8"/>
    <p:sldId id="777" r:id="rId9"/>
    <p:sldId id="780" r:id="rId10"/>
    <p:sldId id="781" r:id="rId11"/>
    <p:sldId id="729" r:id="rId12"/>
    <p:sldId id="732" r:id="rId13"/>
    <p:sldId id="782" r:id="rId14"/>
    <p:sldId id="783" r:id="rId15"/>
    <p:sldId id="784" r:id="rId1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33CC33"/>
    <a:srgbClr val="6666FF"/>
    <a:srgbClr val="D60093"/>
    <a:srgbClr val="CC00CC"/>
    <a:srgbClr val="CC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95642" autoAdjust="0"/>
  </p:normalViewPr>
  <p:slideViewPr>
    <p:cSldViewPr>
      <p:cViewPr varScale="1">
        <p:scale>
          <a:sx n="84" d="100"/>
          <a:sy n="84" d="100"/>
        </p:scale>
        <p:origin x="605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D5045-72EA-45D0-8386-B060FF8BEB96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EDAA1C-593A-4655-8A09-BD02C70D87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86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B31DBB-5979-4F98-935B-EEBCB73686C2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334C59-4022-45DF-BF89-F86D0EFC5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931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34C59-4022-45DF-BF89-F86D0EFC54DB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88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34C59-4022-45DF-BF89-F86D0EFC54DB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75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 descr="cu596_首頁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2500-42DF-45E3-AE2A-0B34BF33E95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9D29-BB33-4EEE-9740-E1B089A766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200" b="1" baseline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342000" indent="-230400"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136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1448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602000"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無大標-僅內文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</p:spPr>
        <p:txBody>
          <a:bodyPr/>
          <a:lstStyle>
            <a:lvl1pPr>
              <a:defRPr lang="zh-TW" altLang="en-US" sz="2000" b="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F801-CC2D-49CA-A4F7-271F102DEED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C0AF8-903D-4A25-919A-F3B9453F90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551DC-1EAF-4D7D-B5EA-7D996A3F2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1D25-449A-4087-AB03-07AA52EE7E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19B70-C506-4881-9527-835EE939207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C2570-2B87-4707-BB61-1CC649D824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401-B055-4DD9-9A11-F06A8DE72127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38A18-D69E-4501-984B-76AEFC3BF8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C318B-DD80-41D2-9DD7-E8BC0742232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B0FD-D095-4EE5-B01E-A59AB81585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0ABD8-24FB-4078-8748-9A05AEDCF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5574-2CDA-4498-81E8-4A2C06137A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2628-04D2-4D48-A160-A18CA14A3EE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338F5-5B9A-4857-A920-834965FAB20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A959-17FD-46EC-9E43-AC2426E49B4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4165B-DC3F-45DA-A344-B05D7C4B64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 descr="cu596_章名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264" y="548680"/>
            <a:ext cx="6229200" cy="1584176"/>
          </a:xfrm>
        </p:spPr>
        <p:txBody>
          <a:bodyPr anchor="t"/>
          <a:lstStyle>
            <a:lvl1pPr algn="l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2555776" y="2348880"/>
            <a:ext cx="6264696" cy="3600400"/>
          </a:xfrm>
        </p:spPr>
        <p:txBody>
          <a:bodyPr/>
          <a:lstStyle>
            <a:lvl1pPr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24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47C8-47BD-44ED-A406-20FE6802FAE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4B82A-28DE-4F6E-86E8-BFA3DBA99A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學習重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960440"/>
          </a:xfrm>
        </p:spPr>
        <p:txBody>
          <a:bodyPr/>
          <a:lstStyle>
            <a:lvl1pPr>
              <a:buFont typeface="Wingdings" pitchFamily="2" charset="2"/>
              <a:buChar char="n"/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960440"/>
          </a:xfrm>
        </p:spPr>
        <p:txBody>
          <a:bodyPr/>
          <a:lstStyle>
            <a:lvl1pPr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08912" cy="1152128"/>
          </a:xfrm>
        </p:spPr>
        <p:txBody>
          <a:bodyPr anchor="t"/>
          <a:lstStyle>
            <a:lvl1pPr algn="ctr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9792-5591-40F4-9CA3-7A4828254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70E-B66F-4F5A-B4B9-B46B327E7F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6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7A51-83EA-41EA-97D0-EB083F6A2A11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8085-1D23-44C4-BA75-1A4AB13D25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33859"/>
            <a:ext cx="8229600" cy="810965"/>
          </a:xfrm>
        </p:spPr>
        <p:txBody>
          <a:bodyPr/>
          <a:lstStyle>
            <a:lvl1pPr algn="just">
              <a:defRPr lang="zh-TW" altLang="en-US" sz="2600" b="1" kern="1200" baseline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59421"/>
            <a:ext cx="8229600" cy="3949899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457200" y="1700808"/>
            <a:ext cx="8291264" cy="639762"/>
          </a:xfrm>
        </p:spPr>
        <p:txBody>
          <a:bodyPr anchor="b"/>
          <a:lstStyle>
            <a:lvl1pPr marL="0" indent="0">
              <a:buNone/>
              <a:defRPr lang="zh-TW" altLang="en-US" sz="2400" b="1" kern="1200" baseline="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C04-E1D4-458E-ADD7-DFAC2E2D531A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392E1-8875-440F-8E49-E8C85412F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/>
          <a:lstStyle>
            <a:lvl1pPr>
              <a:defRPr lang="zh-TW" altLang="en-US" sz="2400" b="1" kern="1200" baseline="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11349"/>
            <a:ext cx="4038600" cy="4597971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597971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AC7DF-E436-4077-A376-7FC9A103F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9D0D0-ADE1-4FD0-B858-9B0F86FA8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6416-1974-4AA4-A40D-CD39F24E7AF9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5013-7418-4332-8A71-4592AB2CC1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6" descr="cu596_內文.jpg"/>
          <p:cNvPicPr>
            <a:picLocks noChangeAspect="1"/>
          </p:cNvPicPr>
          <p:nvPr/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1044575"/>
            <a:ext cx="82296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712913"/>
            <a:ext cx="822960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B10152-68A1-4EC9-B99B-669F826E4F9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1C178-526A-490B-B4D1-ABA4E9B096D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743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44" r:id="rId10"/>
    <p:sldLayoutId id="2147484734" r:id="rId11"/>
    <p:sldLayoutId id="2147484735" r:id="rId12"/>
    <p:sldLayoutId id="2147484736" r:id="rId13"/>
    <p:sldLayoutId id="2147484737" r:id="rId14"/>
    <p:sldLayoutId id="2147484738" r:id="rId15"/>
    <p:sldLayoutId id="2147484739" r:id="rId16"/>
    <p:sldLayoutId id="2147484740" r:id="rId17"/>
    <p:sldLayoutId id="2147484741" r:id="rId18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defRPr lang="zh-TW" altLang="en-US" sz="2600" kern="1200" dirty="0">
          <a:solidFill>
            <a:srgbClr val="254061"/>
          </a:solidFill>
          <a:latin typeface="標楷體" pitchFamily="65" charset="-120"/>
          <a:ea typeface="標楷體" pitchFamily="65" charset="-120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u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1pPr>
      <a:lvl2pPr marL="812800" indent="-230188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Ø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2pPr>
      <a:lvl3pPr marL="11430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•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3pPr>
      <a:lvl4pPr marL="16002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–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4pPr>
      <a:lvl5pPr marL="20574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»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</a:t>
            </a:r>
            <a:r>
              <a:rPr lang="en-US" altLang="zh-TW" dirty="0" smtClean="0"/>
              <a:t>-2-3	</a:t>
            </a:r>
            <a:r>
              <a:rPr lang="zh-TW" altLang="zh-TW" dirty="0" smtClean="0"/>
              <a:t>自動導向到</a:t>
            </a:r>
            <a:r>
              <a:rPr lang="en-US" altLang="zh-TW" dirty="0" smtClean="0"/>
              <a:t>PC</a:t>
            </a:r>
            <a:r>
              <a:rPr lang="zh-TW" altLang="zh-TW" dirty="0" smtClean="0"/>
              <a:t>版或</a:t>
            </a:r>
            <a:r>
              <a:rPr lang="zh-TW" altLang="en-US" dirty="0" smtClean="0"/>
              <a:t>行動</a:t>
            </a:r>
            <a:r>
              <a:rPr lang="zh-TW" altLang="zh-TW" dirty="0" smtClean="0"/>
              <a:t>版網頁</a:t>
            </a:r>
            <a:endParaRPr lang="zh-TW" altLang="en-US" dirty="0"/>
          </a:p>
        </p:txBody>
      </p:sp>
      <p:sp>
        <p:nvSpPr>
          <p:cNvPr id="7" name="內容版面配置區 4"/>
          <p:cNvSpPr txBox="1">
            <a:spLocks/>
          </p:cNvSpPr>
          <p:nvPr/>
        </p:nvSpPr>
        <p:spPr bwMode="auto">
          <a:xfrm>
            <a:off x="457200" y="1916832"/>
            <a:ext cx="82296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marL="813600" indent="-2304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marL="1143000" indent="-2286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marL="1600200" indent="-2286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Arial" charset="0"/>
              <a:buChar char="–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marL="2057400" indent="-2286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Arial" charset="0"/>
              <a:buChar char="»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zh-TW" altLang="en-US" dirty="0" smtClean="0"/>
              <a:t>我們直接以下面的例子來示範：</a:t>
            </a:r>
          </a:p>
        </p:txBody>
      </p:sp>
      <p:sp>
        <p:nvSpPr>
          <p:cNvPr id="8" name="文字方塊 3250"/>
          <p:cNvSpPr txBox="1">
            <a:spLocks noChangeArrowheads="1"/>
          </p:cNvSpPr>
          <p:nvPr/>
        </p:nvSpPr>
        <p:spPr bwMode="auto">
          <a:xfrm>
            <a:off x="611560" y="2420888"/>
            <a:ext cx="7920880" cy="4170722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01:&lt;?</a:t>
            </a:r>
            <a:r>
              <a:rPr lang="en-US" altLang="zh-TW" sz="1200" dirty="0" err="1">
                <a:latin typeface="Arial" pitchFamily="34" charset="0"/>
              </a:rPr>
              <a:t>php</a:t>
            </a:r>
            <a:endParaRPr lang="en-US" altLang="zh-TW" sz="1200" dirty="0">
              <a:latin typeface="Arial" pitchFamily="34" charset="0"/>
            </a:endParaRP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02:  if (</a:t>
            </a:r>
            <a:r>
              <a:rPr lang="en-US" altLang="zh-TW" sz="1200" dirty="0" err="1">
                <a:latin typeface="Arial" pitchFamily="34" charset="0"/>
              </a:rPr>
              <a:t>detect_mobile</a:t>
            </a:r>
            <a:r>
              <a:rPr lang="en-US" altLang="zh-TW" sz="1200" dirty="0">
                <a:latin typeface="Arial" pitchFamily="34" charset="0"/>
              </a:rPr>
              <a:t>())				</a:t>
            </a:r>
            <a:endParaRPr lang="zh-TW" altLang="en-US" sz="1200" dirty="0">
              <a:latin typeface="Arial" pitchFamily="34" charset="0"/>
            </a:endParaRP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03:    $</a:t>
            </a:r>
            <a:r>
              <a:rPr lang="en-US" altLang="zh-TW" sz="1200" dirty="0" err="1">
                <a:latin typeface="Arial" pitchFamily="34" charset="0"/>
              </a:rPr>
              <a:t>url</a:t>
            </a:r>
            <a:r>
              <a:rPr lang="en-US" altLang="zh-TW" sz="1200" dirty="0">
                <a:latin typeface="Arial" pitchFamily="34" charset="0"/>
              </a:rPr>
              <a:t> = "</a:t>
            </a:r>
            <a:r>
              <a:rPr lang="en-US" altLang="zh-TW" sz="1200" dirty="0" err="1">
                <a:latin typeface="Arial" pitchFamily="34" charset="0"/>
              </a:rPr>
              <a:t>mobile.php</a:t>
            </a:r>
            <a:r>
              <a:rPr lang="en-US" altLang="zh-TW" sz="1200" dirty="0">
                <a:latin typeface="Arial" pitchFamily="34" charset="0"/>
              </a:rPr>
              <a:t>";		</a:t>
            </a:r>
            <a:endParaRPr lang="zh-TW" altLang="en-US" sz="1200" dirty="0">
              <a:latin typeface="Arial" pitchFamily="34" charset="0"/>
            </a:endParaRP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04:  else</a:t>
            </a: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05:    $</a:t>
            </a:r>
            <a:r>
              <a:rPr lang="en-US" altLang="zh-TW" sz="1200" dirty="0" err="1">
                <a:latin typeface="Arial" pitchFamily="34" charset="0"/>
              </a:rPr>
              <a:t>url</a:t>
            </a:r>
            <a:r>
              <a:rPr lang="en-US" altLang="zh-TW" sz="1200" dirty="0">
                <a:latin typeface="Arial" pitchFamily="34" charset="0"/>
              </a:rPr>
              <a:t> = "</a:t>
            </a:r>
            <a:r>
              <a:rPr lang="en-US" altLang="zh-TW" sz="1200" dirty="0" err="1">
                <a:latin typeface="Arial" pitchFamily="34" charset="0"/>
              </a:rPr>
              <a:t>PC.php</a:t>
            </a:r>
            <a:r>
              <a:rPr lang="en-US" altLang="zh-TW" sz="1200" dirty="0">
                <a:latin typeface="Arial" pitchFamily="34" charset="0"/>
              </a:rPr>
              <a:t>";				</a:t>
            </a:r>
            <a:endParaRPr lang="zh-TW" altLang="en-US" sz="1200" dirty="0">
              <a:latin typeface="Arial" pitchFamily="34" charset="0"/>
            </a:endParaRP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06:  header("Location: $</a:t>
            </a:r>
            <a:r>
              <a:rPr lang="en-US" altLang="zh-TW" sz="1200" dirty="0" err="1">
                <a:latin typeface="Arial" pitchFamily="34" charset="0"/>
              </a:rPr>
              <a:t>url</a:t>
            </a:r>
            <a:r>
              <a:rPr lang="en-US" altLang="zh-TW" sz="1200" dirty="0">
                <a:latin typeface="Arial" pitchFamily="34" charset="0"/>
              </a:rPr>
              <a:t>");		</a:t>
            </a:r>
            <a:endParaRPr lang="zh-TW" altLang="en-US" sz="1200" dirty="0">
              <a:latin typeface="Arial" pitchFamily="34" charset="0"/>
            </a:endParaRP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07:  exit();</a:t>
            </a: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08:  function </a:t>
            </a:r>
            <a:r>
              <a:rPr lang="en-US" altLang="zh-TW" sz="1200" dirty="0" err="1">
                <a:latin typeface="Arial" pitchFamily="34" charset="0"/>
              </a:rPr>
              <a:t>detect_mobile</a:t>
            </a:r>
            <a:r>
              <a:rPr lang="en-US" altLang="zh-TW" sz="1200" dirty="0">
                <a:latin typeface="Arial" pitchFamily="34" charset="0"/>
              </a:rPr>
              <a:t>()		</a:t>
            </a:r>
            <a:endParaRPr lang="zh-TW" altLang="en-US" sz="1200" dirty="0">
              <a:latin typeface="Arial" pitchFamily="34" charset="0"/>
            </a:endParaRP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09:  {</a:t>
            </a: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10:    $</a:t>
            </a:r>
            <a:r>
              <a:rPr lang="en-US" altLang="zh-TW" sz="1200" dirty="0" err="1">
                <a:latin typeface="Arial" pitchFamily="34" charset="0"/>
              </a:rPr>
              <a:t>mobile_list</a:t>
            </a:r>
            <a:r>
              <a:rPr lang="en-US" altLang="zh-TW" sz="1200" dirty="0">
                <a:latin typeface="Arial" pitchFamily="34" charset="0"/>
              </a:rPr>
              <a:t>="/(alcatel|amoi|android|avantgo|blackberry|benq|blazer|cell|docomo|</a:t>
            </a: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         dopod|ericsson|foma|htc|helio|hosin|huawei|iemobile|iphone|ipad|ipod|j2me|</a:t>
            </a: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         java|midp|mini|mmp|mobi|motorola|nokia|padfone|palm|panasonic|philips|</a:t>
            </a: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         phone|sagem|samsung|sharp|smartphone|sony|softbank|symbian|t-mobile|</a:t>
            </a: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         </a:t>
            </a:r>
            <a:r>
              <a:rPr lang="en-US" altLang="zh-TW" sz="1200" dirty="0" err="1">
                <a:latin typeface="Arial" pitchFamily="34" charset="0"/>
              </a:rPr>
              <a:t>telus|vodafone|wap|webos|windows</a:t>
            </a:r>
            <a:r>
              <a:rPr lang="en-US" altLang="zh-TW" sz="1200" dirty="0">
                <a:latin typeface="Arial" pitchFamily="34" charset="0"/>
              </a:rPr>
              <a:t> </a:t>
            </a:r>
            <a:r>
              <a:rPr lang="en-US" altLang="zh-TW" sz="1200" dirty="0" err="1">
                <a:latin typeface="Arial" pitchFamily="34" charset="0"/>
              </a:rPr>
              <a:t>ce|wireless|xda|xoom|zte</a:t>
            </a:r>
            <a:r>
              <a:rPr lang="en-US" altLang="zh-TW" sz="1200" dirty="0">
                <a:latin typeface="Arial" pitchFamily="34" charset="0"/>
              </a:rPr>
              <a:t>|</a:t>
            </a: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         opera\s*</a:t>
            </a:r>
            <a:r>
              <a:rPr lang="en-US" altLang="zh-TW" sz="1200" dirty="0" err="1">
                <a:latin typeface="Arial" pitchFamily="34" charset="0"/>
              </a:rPr>
              <a:t>mobi|opera</a:t>
            </a:r>
            <a:r>
              <a:rPr lang="en-US" altLang="zh-TW" sz="1200" dirty="0">
                <a:latin typeface="Arial" pitchFamily="34" charset="0"/>
              </a:rPr>
              <a:t>\*mini|320x320|240x320|176x220)/</a:t>
            </a:r>
            <a:r>
              <a:rPr lang="en-US" altLang="zh-TW" sz="1200" dirty="0" err="1">
                <a:latin typeface="Arial" pitchFamily="34" charset="0"/>
              </a:rPr>
              <a:t>i</a:t>
            </a:r>
            <a:r>
              <a:rPr lang="en-US" altLang="zh-TW" sz="1200" dirty="0">
                <a:latin typeface="Arial" pitchFamily="34" charset="0"/>
              </a:rPr>
              <a:t>";</a:t>
            </a: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11:    return </a:t>
            </a:r>
            <a:r>
              <a:rPr lang="en-US" altLang="zh-TW" sz="1200" dirty="0" err="1">
                <a:latin typeface="Arial" pitchFamily="34" charset="0"/>
              </a:rPr>
              <a:t>preg_match</a:t>
            </a:r>
            <a:r>
              <a:rPr lang="en-US" altLang="zh-TW" sz="1200" dirty="0">
                <a:latin typeface="Arial" pitchFamily="34" charset="0"/>
              </a:rPr>
              <a:t>($</a:t>
            </a:r>
            <a:r>
              <a:rPr lang="en-US" altLang="zh-TW" sz="1200" dirty="0" err="1">
                <a:latin typeface="Arial" pitchFamily="34" charset="0"/>
              </a:rPr>
              <a:t>mobile_list</a:t>
            </a:r>
            <a:r>
              <a:rPr lang="en-US" altLang="zh-TW" sz="1200" dirty="0">
                <a:latin typeface="Arial" pitchFamily="34" charset="0"/>
              </a:rPr>
              <a:t>, </a:t>
            </a:r>
            <a:r>
              <a:rPr lang="en-US" altLang="zh-TW" sz="1200" dirty="0" err="1">
                <a:latin typeface="Arial" pitchFamily="34" charset="0"/>
              </a:rPr>
              <a:t>strtolower</a:t>
            </a:r>
            <a:r>
              <a:rPr lang="en-US" altLang="zh-TW" sz="1200" dirty="0">
                <a:latin typeface="Arial" pitchFamily="34" charset="0"/>
              </a:rPr>
              <a:t>($_SERVER['HTTP_USER_AGENT']));</a:t>
            </a: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12:  }</a:t>
            </a: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13:?&gt;</a:t>
            </a:r>
          </a:p>
        </p:txBody>
      </p:sp>
      <p:pic>
        <p:nvPicPr>
          <p:cNvPr id="11" name="圖片 10" descr="J:\Jean\碁峰2014PHP\抓圖\detect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11"/>
          <a:stretch/>
        </p:blipFill>
        <p:spPr bwMode="auto">
          <a:xfrm>
            <a:off x="6735390" y="4113076"/>
            <a:ext cx="1797050" cy="262255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5771460" y="2060848"/>
            <a:ext cx="2760980" cy="193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810965"/>
          </a:xfrm>
        </p:spPr>
        <p:txBody>
          <a:bodyPr/>
          <a:lstStyle/>
          <a:p>
            <a:r>
              <a:rPr lang="en-US" altLang="zh-TW" dirty="0"/>
              <a:t>9</a:t>
            </a:r>
            <a:r>
              <a:rPr lang="en-US" altLang="zh-TW" dirty="0" smtClean="0"/>
              <a:t>-3 Cookie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2090266"/>
            <a:ext cx="8229600" cy="3949899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smtClean="0"/>
              <a:t>PHP</a:t>
            </a:r>
            <a:r>
              <a:rPr lang="zh-TW" altLang="zh-TW" dirty="0" smtClean="0"/>
              <a:t>內建的函式</a:t>
            </a:r>
            <a:r>
              <a:rPr lang="en-US" altLang="zh-TW" dirty="0" err="1" smtClean="0"/>
              <a:t>setcookie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寫入</a:t>
            </a:r>
            <a:r>
              <a:rPr lang="en-US" altLang="zh-TW" dirty="0" smtClean="0"/>
              <a:t>Cookie</a:t>
            </a:r>
            <a:r>
              <a:rPr lang="zh-TW" altLang="zh-TW" dirty="0" smtClean="0"/>
              <a:t>，其語法如下</a:t>
            </a:r>
            <a:endParaRPr lang="en-US" altLang="zh-TW" dirty="0" smtClean="0"/>
          </a:p>
          <a:p>
            <a:pPr>
              <a:buNone/>
            </a:pPr>
            <a:endParaRPr lang="en-US" altLang="zh-TW" sz="800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下面是一個例子：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3"/>
          </p:nvPr>
        </p:nvSpPr>
        <p:spPr>
          <a:xfrm>
            <a:off x="457200" y="1431653"/>
            <a:ext cx="8291264" cy="639762"/>
          </a:xfrm>
        </p:spPr>
        <p:txBody>
          <a:bodyPr/>
          <a:lstStyle/>
          <a:p>
            <a:r>
              <a:rPr lang="en-US" altLang="zh-TW" dirty="0"/>
              <a:t>9</a:t>
            </a:r>
            <a:r>
              <a:rPr lang="en-US" altLang="zh-TW" dirty="0" smtClean="0"/>
              <a:t>-3-1</a:t>
            </a:r>
            <a:r>
              <a:rPr lang="en-US" altLang="zh-TW" dirty="0"/>
              <a:t>	</a:t>
            </a:r>
            <a:r>
              <a:rPr lang="zh-TW" altLang="zh-TW" dirty="0"/>
              <a:t>寫入</a:t>
            </a:r>
            <a:r>
              <a:rPr lang="en-US" altLang="zh-TW" dirty="0"/>
              <a:t>Cookie</a:t>
            </a:r>
            <a:endParaRPr lang="zh-TW" altLang="en-US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27584" y="2542550"/>
            <a:ext cx="7416824" cy="307777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325"/>
            <a:r>
              <a:rPr lang="en-US" altLang="zh-TW" sz="1400" dirty="0" err="1" smtClean="0"/>
              <a:t>setcookie</a:t>
            </a:r>
            <a:r>
              <a:rPr lang="en-US" altLang="zh-TW" sz="1400" dirty="0" smtClean="0"/>
              <a:t>(string </a:t>
            </a:r>
            <a:r>
              <a:rPr lang="en-US" altLang="zh-TW" sz="1400" i="1" dirty="0" smtClean="0"/>
              <a:t>name</a:t>
            </a:r>
            <a:r>
              <a:rPr lang="en-US" altLang="zh-TW" sz="1400" dirty="0" smtClean="0"/>
              <a:t>[, string </a:t>
            </a:r>
            <a:r>
              <a:rPr lang="en-US" altLang="zh-TW" sz="1400" i="1" dirty="0" smtClean="0"/>
              <a:t>value</a:t>
            </a:r>
            <a:r>
              <a:rPr lang="en-US" altLang="zh-TW" sz="1400" dirty="0" smtClean="0"/>
              <a:t>[, 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</a:t>
            </a:r>
            <a:r>
              <a:rPr lang="en-US" altLang="zh-TW" sz="1400" i="1" dirty="0" smtClean="0"/>
              <a:t>expire</a:t>
            </a:r>
            <a:r>
              <a:rPr lang="en-US" altLang="zh-TW" sz="1400" dirty="0" smtClean="0"/>
              <a:t>[, string </a:t>
            </a:r>
            <a:r>
              <a:rPr lang="en-US" altLang="zh-TW" sz="1400" i="1" dirty="0" smtClean="0"/>
              <a:t>path</a:t>
            </a:r>
            <a:r>
              <a:rPr lang="en-US" altLang="zh-TW" sz="1400" dirty="0" smtClean="0"/>
              <a:t>[, string </a:t>
            </a:r>
            <a:r>
              <a:rPr lang="en-US" altLang="zh-TW" sz="1400" i="1" dirty="0" smtClean="0"/>
              <a:t>domain</a:t>
            </a:r>
            <a:r>
              <a:rPr lang="en-US" altLang="zh-TW" sz="1400" dirty="0" smtClean="0"/>
              <a:t>[, </a:t>
            </a:r>
            <a:r>
              <a:rPr lang="en-US" altLang="zh-TW" sz="1400" dirty="0" err="1" smtClean="0"/>
              <a:t>bool</a:t>
            </a:r>
            <a:r>
              <a:rPr lang="en-US" altLang="zh-TW" sz="1400" dirty="0" smtClean="0"/>
              <a:t> </a:t>
            </a:r>
            <a:r>
              <a:rPr lang="en-US" altLang="zh-TW" sz="1400" i="1" dirty="0" smtClean="0"/>
              <a:t>secure</a:t>
            </a:r>
            <a:r>
              <a:rPr lang="en-US" altLang="zh-TW" sz="1400" dirty="0" smtClean="0"/>
              <a:t>]]]]])</a:t>
            </a:r>
            <a:endParaRPr lang="zh-TW" altLang="zh-TW" sz="1400" dirty="0" smtClean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27584" y="3303861"/>
            <a:ext cx="7416824" cy="1323439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600" dirty="0" smtClean="0"/>
              <a:t>&lt;?</a:t>
            </a:r>
            <a:r>
              <a:rPr lang="en-US" altLang="zh-TW" sz="1600" dirty="0" err="1" smtClean="0"/>
              <a:t>php</a:t>
            </a:r>
            <a:endParaRPr lang="zh-TW" altLang="zh-TW" sz="1600" dirty="0" smtClean="0"/>
          </a:p>
          <a:p>
            <a:r>
              <a:rPr lang="en-US" altLang="zh-TW" sz="1600" dirty="0" smtClean="0"/>
              <a:t>  header(“Content-type: text/html; charset=utf-8”);</a:t>
            </a:r>
            <a:endParaRPr lang="zh-TW" altLang="zh-TW" sz="1600" dirty="0" smtClean="0"/>
          </a:p>
          <a:p>
            <a:r>
              <a:rPr lang="en-US" altLang="zh-TW" sz="1600" dirty="0" smtClean="0"/>
              <a:t>  </a:t>
            </a:r>
            <a:r>
              <a:rPr lang="en-US" altLang="zh-TW" sz="1600" dirty="0" err="1" smtClean="0"/>
              <a:t>setcookie</a:t>
            </a:r>
            <a:r>
              <a:rPr lang="en-US" altLang="zh-TW" sz="1600" dirty="0" smtClean="0"/>
              <a:t>("</a:t>
            </a:r>
            <a:r>
              <a:rPr lang="en-US" altLang="zh-TW" sz="1600" dirty="0" err="1" smtClean="0"/>
              <a:t>UserName</a:t>
            </a:r>
            <a:r>
              <a:rPr lang="en-US" altLang="zh-TW" sz="1600" dirty="0" smtClean="0"/>
              <a:t>", "</a:t>
            </a:r>
            <a:r>
              <a:rPr lang="zh-TW" altLang="zh-TW" sz="1600" dirty="0" smtClean="0"/>
              <a:t>小丸子</a:t>
            </a:r>
            <a:r>
              <a:rPr lang="en-US" altLang="zh-TW" sz="1600" dirty="0" smtClean="0"/>
              <a:t>", time() + 60 * 60 * 24);</a:t>
            </a:r>
            <a:endParaRPr lang="zh-TW" altLang="zh-TW" sz="1600" dirty="0" smtClean="0"/>
          </a:p>
          <a:p>
            <a:r>
              <a:rPr lang="en-US" altLang="zh-TW" sz="1600" dirty="0" smtClean="0"/>
              <a:t>  </a:t>
            </a:r>
            <a:r>
              <a:rPr lang="en-US" altLang="zh-TW" sz="1600" dirty="0" err="1" smtClean="0"/>
              <a:t>setcookie</a:t>
            </a:r>
            <a:r>
              <a:rPr lang="en-US" altLang="zh-TW" sz="1600" dirty="0" smtClean="0"/>
              <a:t>("</a:t>
            </a:r>
            <a:r>
              <a:rPr lang="en-US" altLang="zh-TW" sz="1600" dirty="0" err="1" smtClean="0"/>
              <a:t>UserAge</a:t>
            </a:r>
            <a:r>
              <a:rPr lang="en-US" altLang="zh-TW" sz="1600" dirty="0" smtClean="0"/>
              <a:t>", 10, time() + 60 * 60 * 24);</a:t>
            </a:r>
            <a:endParaRPr lang="zh-TW" altLang="zh-TW" sz="1600" dirty="0" smtClean="0"/>
          </a:p>
          <a:p>
            <a:r>
              <a:rPr lang="en-US" altLang="zh-TW" sz="1600" dirty="0" smtClean="0"/>
              <a:t>?&gt;</a:t>
            </a:r>
            <a:endParaRPr lang="zh-TW" altLang="zh-TW" sz="1600" dirty="0"/>
          </a:p>
        </p:txBody>
      </p:sp>
      <p:pic>
        <p:nvPicPr>
          <p:cNvPr id="8" name="圖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987824" y="4509120"/>
            <a:ext cx="4104456" cy="2279635"/>
          </a:xfrm>
          <a:prstGeom prst="rect">
            <a:avLst/>
          </a:prstGeom>
        </p:spPr>
      </p:pic>
      <p:sp>
        <p:nvSpPr>
          <p:cNvPr id="11" name="圓角矩形 10"/>
          <p:cNvSpPr>
            <a:spLocks noChangeArrowheads="1"/>
          </p:cNvSpPr>
          <p:nvPr/>
        </p:nvSpPr>
        <p:spPr bwMode="auto">
          <a:xfrm>
            <a:off x="4788024" y="5301208"/>
            <a:ext cx="1727200" cy="34580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9-3-2	</a:t>
            </a:r>
            <a:r>
              <a:rPr lang="zh-TW" altLang="zh-TW" dirty="0" smtClean="0"/>
              <a:t>讀取</a:t>
            </a:r>
            <a:r>
              <a:rPr lang="en-US" altLang="zh-TW" dirty="0" smtClean="0"/>
              <a:t>Cookie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1520" y="1783357"/>
            <a:ext cx="8229600" cy="3877891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我們可以透過</a:t>
            </a:r>
            <a:r>
              <a:rPr lang="en-US" altLang="zh-TW" dirty="0" smtClean="0"/>
              <a:t> $_COOKIE</a:t>
            </a:r>
            <a:r>
              <a:rPr lang="zh-TW" altLang="zh-TW" dirty="0" smtClean="0"/>
              <a:t>變數讀取</a:t>
            </a:r>
            <a:r>
              <a:rPr lang="en-US" altLang="zh-TW" dirty="0" smtClean="0"/>
              <a:t>Cookie</a:t>
            </a:r>
            <a:r>
              <a:rPr lang="zh-TW" altLang="zh-TW" dirty="0" smtClean="0"/>
              <a:t>，</a:t>
            </a:r>
            <a:r>
              <a:rPr lang="zh-TW" altLang="en-US" dirty="0" smtClean="0"/>
              <a:t>例</a:t>
            </a:r>
            <a:r>
              <a:rPr lang="zh-TW" altLang="zh-TW" dirty="0" smtClean="0"/>
              <a:t>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93912" y="2217058"/>
            <a:ext cx="7416824" cy="707886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000" dirty="0" err="1" smtClean="0"/>
              <a:t>setcookie</a:t>
            </a:r>
            <a:r>
              <a:rPr lang="en-US" altLang="zh-TW" sz="2000" dirty="0" smtClean="0"/>
              <a:t>("</a:t>
            </a:r>
            <a:r>
              <a:rPr lang="en-US" altLang="zh-TW" sz="2000" dirty="0" err="1" smtClean="0"/>
              <a:t>UserName</a:t>
            </a:r>
            <a:r>
              <a:rPr lang="en-US" altLang="zh-TW" sz="2000" dirty="0" smtClean="0"/>
              <a:t>", "Mary");</a:t>
            </a:r>
            <a:endParaRPr lang="zh-TW" altLang="zh-TW" sz="2000" dirty="0" smtClean="0"/>
          </a:p>
          <a:p>
            <a:r>
              <a:rPr lang="en-US" altLang="zh-TW" sz="2000" dirty="0" smtClean="0"/>
              <a:t>echo $_COOKIE["</a:t>
            </a:r>
            <a:r>
              <a:rPr lang="en-US" altLang="zh-TW" sz="2000" dirty="0" err="1" smtClean="0"/>
              <a:t>UserName</a:t>
            </a:r>
            <a:r>
              <a:rPr lang="en-US" altLang="zh-TW" sz="2000" dirty="0" smtClean="0"/>
              <a:t>"];</a:t>
            </a:r>
            <a:endParaRPr lang="zh-TW" altLang="zh-TW" sz="2000" dirty="0" smtClean="0"/>
          </a:p>
        </p:txBody>
      </p:sp>
      <p:sp>
        <p:nvSpPr>
          <p:cNvPr id="5123" name="文字方塊 3235"/>
          <p:cNvSpPr txBox="1">
            <a:spLocks noChangeArrowheads="1"/>
          </p:cNvSpPr>
          <p:nvPr/>
        </p:nvSpPr>
        <p:spPr bwMode="auto">
          <a:xfrm>
            <a:off x="6064414" y="5445224"/>
            <a:ext cx="2088232" cy="792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54000" tIns="288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</a:rPr>
              <a:t>先開啟瀏覽器執行這個程式，然後重新整理網頁，就會出現此結果。</a:t>
            </a:r>
            <a:endParaRPr kumimoji="1" 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3912" y="3212976"/>
            <a:ext cx="51022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&lt;?</a:t>
            </a:r>
            <a:r>
              <a:rPr lang="en-US" altLang="zh-TW" sz="1600" dirty="0" err="1"/>
              <a:t>php</a:t>
            </a:r>
            <a:endParaRPr lang="zh-TW" altLang="zh-TW" sz="1600" dirty="0"/>
          </a:p>
          <a:p>
            <a:r>
              <a:rPr lang="en-US" altLang="zh-TW" sz="1600" dirty="0"/>
              <a:t>  header("Content-type: text/html; charset=utf-8");		</a:t>
            </a:r>
            <a:endParaRPr lang="zh-TW" altLang="zh-TW" sz="1600" dirty="0"/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setcookie</a:t>
            </a:r>
            <a:r>
              <a:rPr lang="en-US" altLang="zh-TW" sz="1600" dirty="0"/>
              <a:t>("Words[0]", "</a:t>
            </a:r>
            <a:r>
              <a:rPr lang="zh-TW" altLang="zh-TW" sz="1600" dirty="0"/>
              <a:t>墾丁</a:t>
            </a:r>
            <a:r>
              <a:rPr lang="en-US" altLang="zh-TW" sz="1600" dirty="0"/>
              <a:t>");</a:t>
            </a:r>
            <a:endParaRPr lang="zh-TW" altLang="zh-TW" sz="1600" dirty="0"/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setcookie</a:t>
            </a:r>
            <a:r>
              <a:rPr lang="en-US" altLang="zh-TW" sz="1600" dirty="0"/>
              <a:t>("Words[1]", "</a:t>
            </a:r>
            <a:r>
              <a:rPr lang="zh-TW" altLang="zh-TW" sz="1600" dirty="0"/>
              <a:t>衝浪</a:t>
            </a:r>
            <a:r>
              <a:rPr lang="en-US" altLang="zh-TW" sz="1600" dirty="0"/>
              <a:t>");</a:t>
            </a:r>
            <a:endParaRPr lang="zh-TW" altLang="zh-TW" sz="1600" dirty="0"/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setcookie</a:t>
            </a:r>
            <a:r>
              <a:rPr lang="en-US" altLang="zh-TW" sz="1600" dirty="0"/>
              <a:t>("Words[2]", "</a:t>
            </a:r>
            <a:r>
              <a:rPr lang="zh-TW" altLang="zh-TW" sz="1600" dirty="0"/>
              <a:t>真好玩</a:t>
            </a:r>
            <a:r>
              <a:rPr lang="en-US" altLang="zh-TW" sz="1600" dirty="0"/>
              <a:t>");</a:t>
            </a:r>
            <a:endParaRPr lang="zh-TW" altLang="zh-TW" sz="1600" dirty="0"/>
          </a:p>
          <a:p>
            <a:r>
              <a:rPr lang="en-US" altLang="zh-TW" sz="1600" dirty="0"/>
              <a:t>  if (</a:t>
            </a:r>
            <a:r>
              <a:rPr lang="en-US" altLang="zh-TW" sz="1600" dirty="0" err="1"/>
              <a:t>isset</a:t>
            </a:r>
            <a:r>
              <a:rPr lang="en-US" altLang="zh-TW" sz="1600" dirty="0"/>
              <a:t>(</a:t>
            </a:r>
            <a:r>
              <a:rPr lang="en-US" altLang="zh-TW" sz="1600" b="1" dirty="0"/>
              <a:t>$_COOKIE[</a:t>
            </a:r>
            <a:r>
              <a:rPr lang="en-US" altLang="zh-TW" sz="1600" dirty="0"/>
              <a:t>"</a:t>
            </a:r>
            <a:r>
              <a:rPr lang="en-US" altLang="zh-TW" sz="1600" b="1" dirty="0"/>
              <a:t>Words</a:t>
            </a:r>
            <a:r>
              <a:rPr lang="en-US" altLang="zh-TW" sz="1600" dirty="0"/>
              <a:t>"</a:t>
            </a:r>
            <a:r>
              <a:rPr lang="en-US" altLang="zh-TW" sz="1600" b="1" dirty="0"/>
              <a:t>]</a:t>
            </a:r>
            <a:r>
              <a:rPr lang="en-US" altLang="zh-TW" sz="1600" dirty="0"/>
              <a:t>))</a:t>
            </a:r>
            <a:endParaRPr lang="zh-TW" altLang="zh-TW" sz="1600" dirty="0"/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foreach</a:t>
            </a:r>
            <a:r>
              <a:rPr lang="en-US" altLang="zh-TW" sz="1600" dirty="0"/>
              <a:t> (</a:t>
            </a:r>
            <a:r>
              <a:rPr lang="en-US" altLang="zh-TW" sz="1600" b="1" dirty="0"/>
              <a:t>$_COOKIE[</a:t>
            </a:r>
            <a:r>
              <a:rPr lang="en-US" altLang="zh-TW" sz="1600" dirty="0"/>
              <a:t>"</a:t>
            </a:r>
            <a:r>
              <a:rPr lang="en-US" altLang="zh-TW" sz="1600" b="1" dirty="0"/>
              <a:t>Words</a:t>
            </a:r>
            <a:r>
              <a:rPr lang="en-US" altLang="zh-TW" sz="1600" dirty="0"/>
              <a:t>"</a:t>
            </a:r>
            <a:r>
              <a:rPr lang="en-US" altLang="zh-TW" sz="1600" b="1" dirty="0"/>
              <a:t>]</a:t>
            </a:r>
            <a:r>
              <a:rPr lang="en-US" altLang="zh-TW" sz="1600" dirty="0"/>
              <a:t> as $key =&gt; $value)</a:t>
            </a:r>
            <a:endParaRPr lang="zh-TW" altLang="zh-TW" sz="1600" dirty="0"/>
          </a:p>
          <a:p>
            <a:r>
              <a:rPr lang="en-US" altLang="zh-TW" sz="1600" dirty="0"/>
              <a:t>      echo "$key : $value 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&gt;";    </a:t>
            </a:r>
            <a:endParaRPr lang="zh-TW" altLang="zh-TW" sz="1600" dirty="0"/>
          </a:p>
          <a:p>
            <a:r>
              <a:rPr lang="en-US" altLang="zh-TW" sz="1600" dirty="0"/>
              <a:t>?&gt;</a:t>
            </a:r>
            <a:endParaRPr lang="zh-TW" altLang="en-US" sz="1600" dirty="0"/>
          </a:p>
        </p:txBody>
      </p:sp>
      <p:pic>
        <p:nvPicPr>
          <p:cNvPr id="10" name="圖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6012160" y="3717032"/>
            <a:ext cx="2232248" cy="1706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</a:t>
            </a:r>
            <a:r>
              <a:rPr lang="en-US" altLang="zh-TW" dirty="0" smtClean="0"/>
              <a:t>-4 Session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Session</a:t>
            </a:r>
            <a:r>
              <a:rPr lang="zh-TW" altLang="zh-TW" dirty="0" smtClean="0"/>
              <a:t>的用途是記錄用戶端的資訊，而且每個用戶端擁有各自的</a:t>
            </a:r>
            <a:r>
              <a:rPr lang="en-US" altLang="zh-TW" dirty="0" smtClean="0"/>
              <a:t>Session</a:t>
            </a:r>
            <a:r>
              <a:rPr lang="zh-TW" altLang="zh-TW" dirty="0" smtClean="0"/>
              <a:t>，</a:t>
            </a:r>
            <a:r>
              <a:rPr lang="zh-TW" altLang="en-US" dirty="0" smtClean="0"/>
              <a:t>如下圖：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71600" y="2636912"/>
            <a:ext cx="4652917" cy="294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</a:t>
            </a:r>
            <a:r>
              <a:rPr lang="en-US" altLang="zh-TW" dirty="0" smtClean="0"/>
              <a:t>-4-1	</a:t>
            </a:r>
            <a:r>
              <a:rPr lang="zh-TW" altLang="zh-TW" dirty="0" smtClean="0"/>
              <a:t>存取</a:t>
            </a:r>
            <a:r>
              <a:rPr lang="en-US" altLang="zh-TW" dirty="0" smtClean="0"/>
              <a:t>Session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3805883"/>
          </a:xfrm>
        </p:spPr>
        <p:txBody>
          <a:bodyPr/>
          <a:lstStyle/>
          <a:p>
            <a:pPr marL="230188" indent="-230188">
              <a:buNone/>
            </a:pPr>
            <a:r>
              <a:rPr lang="en-US" altLang="zh-TW" dirty="0" smtClean="0"/>
              <a:t>PHP</a:t>
            </a:r>
            <a:r>
              <a:rPr lang="zh-TW" altLang="zh-TW" dirty="0" smtClean="0"/>
              <a:t>支援的</a:t>
            </a:r>
            <a:r>
              <a:rPr lang="en-US" altLang="zh-TW" dirty="0" smtClean="0"/>
              <a:t>Session</a:t>
            </a:r>
            <a:r>
              <a:rPr lang="zh-TW" altLang="zh-TW" dirty="0" smtClean="0"/>
              <a:t>包含下列兩個部分：</a:t>
            </a:r>
          </a:p>
          <a:p>
            <a:pPr marL="230188" lvl="1" indent="-230188">
              <a:buFont typeface="Wingdings" panose="05000000000000000000" pitchFamily="2" charset="2"/>
              <a:buChar char="Ø"/>
            </a:pPr>
            <a:r>
              <a:rPr lang="en-US" altLang="zh-TW" dirty="0" smtClean="0"/>
              <a:t>Session ID (SID)</a:t>
            </a:r>
            <a:endParaRPr lang="zh-TW" altLang="zh-TW" dirty="0" smtClean="0"/>
          </a:p>
          <a:p>
            <a:pPr marL="230188" lvl="1" indent="-230188">
              <a:buFont typeface="Wingdings" panose="05000000000000000000" pitchFamily="2" charset="2"/>
              <a:buChar char="Ø"/>
            </a:pPr>
            <a:r>
              <a:rPr lang="en-US" altLang="zh-TW" dirty="0" smtClean="0"/>
              <a:t>Session</a:t>
            </a:r>
            <a:r>
              <a:rPr lang="zh-TW" altLang="zh-TW" dirty="0" smtClean="0"/>
              <a:t>變數</a:t>
            </a:r>
            <a:endParaRPr lang="en-US" altLang="zh-TW" dirty="0" smtClean="0"/>
          </a:p>
          <a:p>
            <a:pPr marL="230188" lvl="1" indent="-230188">
              <a:buNone/>
            </a:pPr>
            <a:r>
              <a:rPr lang="zh-TW" altLang="zh-TW" dirty="0" smtClean="0"/>
              <a:t>下面是一個例子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539552" y="3610352"/>
            <a:ext cx="55446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&lt;?</a:t>
            </a:r>
            <a:r>
              <a:rPr lang="en-US" altLang="zh-TW" sz="1400" dirty="0" err="1"/>
              <a:t>php</a:t>
            </a:r>
            <a:endParaRPr lang="zh-TW" altLang="zh-TW" sz="1400" dirty="0"/>
          </a:p>
          <a:p>
            <a:r>
              <a:rPr lang="en-US" altLang="zh-TW" sz="1400" dirty="0" smtClean="0"/>
              <a:t>  </a:t>
            </a:r>
            <a:r>
              <a:rPr lang="en-US" altLang="zh-TW" sz="1400" dirty="0"/>
              <a:t>header("Content-type: text/html; charset=utf-8</a:t>
            </a:r>
            <a:r>
              <a:rPr lang="en-US" altLang="zh-TW" sz="1400" dirty="0" smtClean="0"/>
              <a:t>");</a:t>
            </a:r>
            <a:endParaRPr lang="zh-TW" altLang="zh-TW" sz="1400" dirty="0"/>
          </a:p>
          <a:p>
            <a:r>
              <a:rPr lang="en-US" altLang="zh-TW" sz="1400" dirty="0" smtClean="0"/>
              <a:t>  </a:t>
            </a:r>
            <a:r>
              <a:rPr lang="en-US" altLang="zh-TW" sz="1400" b="1" dirty="0" err="1"/>
              <a:t>session_start</a:t>
            </a:r>
            <a:r>
              <a:rPr lang="en-US" altLang="zh-TW" sz="1400" b="1" dirty="0" smtClean="0"/>
              <a:t>();</a:t>
            </a:r>
            <a:endParaRPr lang="zh-TW" altLang="zh-TW" sz="1400" dirty="0"/>
          </a:p>
          <a:p>
            <a:r>
              <a:rPr lang="en-US" altLang="zh-TW" sz="1400" dirty="0" smtClean="0"/>
              <a:t>  </a:t>
            </a:r>
            <a:r>
              <a:rPr lang="en-US" altLang="zh-TW" sz="1400" dirty="0"/>
              <a:t>echo "Session ID</a:t>
            </a:r>
            <a:r>
              <a:rPr lang="zh-TW" altLang="zh-TW" sz="1400" dirty="0"/>
              <a:t>為</a:t>
            </a:r>
            <a:r>
              <a:rPr lang="en-US" altLang="zh-TW" sz="1400" dirty="0"/>
              <a:t>" . </a:t>
            </a:r>
            <a:r>
              <a:rPr lang="en-US" altLang="zh-TW" sz="1400" b="1" dirty="0" err="1"/>
              <a:t>session_id</a:t>
            </a:r>
            <a:r>
              <a:rPr lang="en-US" altLang="zh-TW" sz="1400" b="1" dirty="0"/>
              <a:t>()</a:t>
            </a:r>
            <a:r>
              <a:rPr lang="en-US" altLang="zh-TW" sz="1400" dirty="0"/>
              <a:t> . "&lt;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&gt;";	</a:t>
            </a:r>
            <a:endParaRPr lang="zh-TW" altLang="zh-TW" sz="1400" dirty="0"/>
          </a:p>
          <a:p>
            <a:r>
              <a:rPr lang="en-US" altLang="zh-TW" sz="1400" dirty="0" smtClean="0"/>
              <a:t>  </a:t>
            </a:r>
            <a:r>
              <a:rPr lang="en-US" altLang="zh-TW" sz="1400" dirty="0"/>
              <a:t>if (!</a:t>
            </a:r>
            <a:r>
              <a:rPr lang="en-US" altLang="zh-TW" sz="1400" dirty="0" err="1"/>
              <a:t>isset</a:t>
            </a:r>
            <a:r>
              <a:rPr lang="en-US" altLang="zh-TW" sz="1400" dirty="0"/>
              <a:t>(</a:t>
            </a:r>
            <a:r>
              <a:rPr lang="en-US" altLang="zh-TW" sz="1400" b="1" dirty="0"/>
              <a:t>$_SESSION['Count']</a:t>
            </a:r>
            <a:r>
              <a:rPr lang="en-US" altLang="zh-TW" sz="1400" dirty="0"/>
              <a:t>)) 	</a:t>
            </a:r>
            <a:endParaRPr lang="zh-TW" altLang="zh-TW" sz="1400" dirty="0"/>
          </a:p>
          <a:p>
            <a:r>
              <a:rPr lang="en-US" altLang="zh-TW" sz="1400" dirty="0" smtClean="0"/>
              <a:t>    </a:t>
            </a:r>
            <a:r>
              <a:rPr lang="en-US" altLang="zh-TW" sz="1400" b="1" dirty="0"/>
              <a:t>$_SESSION['Count']</a:t>
            </a:r>
            <a:r>
              <a:rPr lang="en-US" altLang="zh-TW" sz="1400" dirty="0"/>
              <a:t> = 1; </a:t>
            </a:r>
            <a:endParaRPr lang="zh-TW" altLang="zh-TW" sz="1400" dirty="0"/>
          </a:p>
          <a:p>
            <a:r>
              <a:rPr lang="en-US" altLang="zh-TW" sz="1400" dirty="0" smtClean="0"/>
              <a:t>  </a:t>
            </a:r>
            <a:r>
              <a:rPr lang="en-US" altLang="zh-TW" sz="1400" dirty="0"/>
              <a:t>else</a:t>
            </a:r>
            <a:endParaRPr lang="zh-TW" altLang="zh-TW" sz="1400" dirty="0"/>
          </a:p>
          <a:p>
            <a:r>
              <a:rPr lang="en-US" altLang="zh-TW" sz="1400" dirty="0" smtClean="0"/>
              <a:t>    </a:t>
            </a:r>
            <a:r>
              <a:rPr lang="en-US" altLang="zh-TW" sz="1400" b="1" dirty="0"/>
              <a:t>$_SESSION['Count</a:t>
            </a:r>
            <a:r>
              <a:rPr lang="en-US" altLang="zh-TW" sz="1400" b="1" dirty="0" smtClean="0"/>
              <a:t>']</a:t>
            </a:r>
            <a:r>
              <a:rPr lang="en-US" altLang="zh-TW" sz="1400" dirty="0" smtClean="0"/>
              <a:t>++;</a:t>
            </a:r>
            <a:endParaRPr lang="zh-TW" altLang="zh-TW" sz="1400" dirty="0"/>
          </a:p>
          <a:p>
            <a:r>
              <a:rPr lang="en-US" altLang="zh-TW" sz="1400" dirty="0" smtClean="0"/>
              <a:t>  </a:t>
            </a:r>
            <a:r>
              <a:rPr lang="en-US" altLang="zh-TW" sz="1400" dirty="0"/>
              <a:t>echo "</a:t>
            </a:r>
            <a:r>
              <a:rPr lang="zh-TW" altLang="zh-TW" sz="1400" dirty="0"/>
              <a:t>這是您在本瀏覽器第</a:t>
            </a:r>
            <a:r>
              <a:rPr lang="en-US" altLang="zh-TW" sz="1400" dirty="0"/>
              <a:t>{</a:t>
            </a:r>
            <a:r>
              <a:rPr lang="en-US" altLang="zh-TW" sz="1400" b="1" dirty="0"/>
              <a:t>$_SESSION['Count']</a:t>
            </a:r>
            <a:r>
              <a:rPr lang="en-US" altLang="zh-TW" sz="1400" dirty="0"/>
              <a:t>}</a:t>
            </a:r>
            <a:r>
              <a:rPr lang="zh-TW" altLang="zh-TW" sz="1400" dirty="0"/>
              <a:t>次載入本網頁！</a:t>
            </a:r>
            <a:r>
              <a:rPr lang="en-US" altLang="zh-TW" sz="1400" dirty="0"/>
              <a:t>";</a:t>
            </a:r>
            <a:endParaRPr lang="zh-TW" altLang="zh-TW" sz="1400" dirty="0"/>
          </a:p>
          <a:p>
            <a:r>
              <a:rPr lang="en-US" altLang="zh-TW" sz="1400" dirty="0" smtClean="0"/>
              <a:t>?&gt;</a:t>
            </a:r>
            <a:endParaRPr lang="zh-TW" altLang="en-US" sz="1400" dirty="0"/>
          </a:p>
        </p:txBody>
      </p:sp>
      <p:pic>
        <p:nvPicPr>
          <p:cNvPr id="9" name="圖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5220072" y="2492896"/>
            <a:ext cx="3617585" cy="1728192"/>
          </a:xfrm>
          <a:prstGeom prst="rect">
            <a:avLst/>
          </a:prstGeom>
        </p:spPr>
      </p:pic>
      <p:sp>
        <p:nvSpPr>
          <p:cNvPr id="7171" name="文字方塊 3251"/>
          <p:cNvSpPr txBox="1">
            <a:spLocks noChangeArrowheads="1"/>
          </p:cNvSpPr>
          <p:nvPr/>
        </p:nvSpPr>
        <p:spPr bwMode="auto">
          <a:xfrm>
            <a:off x="5436096" y="4293096"/>
            <a:ext cx="3096344" cy="8640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54000" tIns="288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網頁上顯示的次數取決於您在本瀏覽器載入此網頁的次數，比方說，您只要重複點取 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重新整理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] 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按鈕，次數就會逐一遞增。</a:t>
            </a:r>
          </a:p>
        </p:txBody>
      </p:sp>
      <p:cxnSp>
        <p:nvCxnSpPr>
          <p:cNvPr id="7172" name="直線單箭頭接點 3252"/>
          <p:cNvCxnSpPr>
            <a:cxnSpLocks noChangeShapeType="1"/>
          </p:cNvCxnSpPr>
          <p:nvPr/>
        </p:nvCxnSpPr>
        <p:spPr bwMode="auto">
          <a:xfrm flipV="1">
            <a:off x="7047533" y="4132758"/>
            <a:ext cx="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</a:t>
            </a:r>
            <a:r>
              <a:rPr lang="en-US" altLang="zh-TW" smtClean="0"/>
              <a:t>-4-2</a:t>
            </a:r>
            <a:r>
              <a:rPr lang="en-US" altLang="zh-TW" dirty="0" smtClean="0"/>
              <a:t>	Session</a:t>
            </a:r>
            <a:r>
              <a:rPr lang="zh-TW" altLang="zh-TW" dirty="0" smtClean="0"/>
              <a:t>相關函式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7313" indent="-87313">
              <a:buNone/>
            </a:pPr>
            <a:r>
              <a:rPr lang="en-US" altLang="zh-TW" dirty="0" smtClean="0"/>
              <a:t>PHP</a:t>
            </a:r>
            <a:r>
              <a:rPr lang="zh-TW" altLang="zh-TW" dirty="0" smtClean="0"/>
              <a:t>內建數個</a:t>
            </a:r>
            <a:r>
              <a:rPr lang="en-US" altLang="zh-TW" dirty="0" smtClean="0"/>
              <a:t>Session</a:t>
            </a:r>
            <a:r>
              <a:rPr lang="zh-TW" altLang="zh-TW" dirty="0" smtClean="0"/>
              <a:t>相關函式，比較重要的</a:t>
            </a:r>
            <a:r>
              <a:rPr lang="zh-TW" altLang="en-US" dirty="0" smtClean="0"/>
              <a:t>如下</a:t>
            </a:r>
            <a:r>
              <a:rPr lang="zh-TW" altLang="zh-TW" dirty="0" smtClean="0"/>
              <a:t>：</a:t>
            </a:r>
          </a:p>
          <a:p>
            <a:pPr marL="72225" indent="-230188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session_start</a:t>
            </a:r>
            <a:r>
              <a:rPr lang="en-US" altLang="zh-TW" dirty="0" smtClean="0"/>
              <a:t>()</a:t>
            </a:r>
            <a:endParaRPr lang="zh-TW" altLang="zh-TW" dirty="0" smtClean="0"/>
          </a:p>
          <a:p>
            <a:pPr marL="72225" indent="-230188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session_unset</a:t>
            </a:r>
            <a:r>
              <a:rPr lang="en-US" altLang="zh-TW" dirty="0" smtClean="0"/>
              <a:t>()</a:t>
            </a:r>
            <a:endParaRPr lang="zh-TW" altLang="zh-TW" dirty="0" smtClean="0"/>
          </a:p>
          <a:p>
            <a:pPr marL="72225" indent="-230188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session_destroy</a:t>
            </a:r>
            <a:r>
              <a:rPr lang="en-US" altLang="zh-TW" dirty="0" smtClean="0"/>
              <a:t>()</a:t>
            </a:r>
            <a:endParaRPr lang="zh-TW" altLang="zh-TW" dirty="0" smtClean="0"/>
          </a:p>
          <a:p>
            <a:pPr marL="72225" indent="-230188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session_id</a:t>
            </a:r>
            <a:r>
              <a:rPr lang="en-US" altLang="zh-TW" dirty="0" smtClean="0"/>
              <a:t>([string </a:t>
            </a:r>
            <a:r>
              <a:rPr lang="en-US" altLang="zh-TW" i="1" dirty="0" smtClean="0"/>
              <a:t>id</a:t>
            </a:r>
            <a:r>
              <a:rPr lang="en-US" altLang="zh-TW" dirty="0" smtClean="0"/>
              <a:t>])</a:t>
            </a:r>
            <a:endParaRPr lang="zh-TW" altLang="zh-TW" dirty="0" smtClean="0"/>
          </a:p>
          <a:p>
            <a:pPr marL="72225" indent="-230188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session_name</a:t>
            </a:r>
            <a:r>
              <a:rPr lang="en-US" altLang="zh-TW" dirty="0" smtClean="0"/>
              <a:t>([string </a:t>
            </a:r>
            <a:r>
              <a:rPr lang="en-US" altLang="zh-TW" i="1" dirty="0" smtClean="0"/>
              <a:t>name</a:t>
            </a:r>
            <a:r>
              <a:rPr lang="en-US" altLang="zh-TW" dirty="0" smtClean="0"/>
              <a:t>])</a:t>
            </a:r>
            <a:endParaRPr lang="zh-TW" altLang="zh-TW" dirty="0" smtClean="0"/>
          </a:p>
          <a:p>
            <a:pPr marL="72225" indent="-230188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session_regenerate_id</a:t>
            </a:r>
            <a:r>
              <a:rPr lang="en-US" altLang="zh-TW" dirty="0" smtClean="0"/>
              <a:t>()</a:t>
            </a:r>
            <a:endParaRPr lang="zh-TW" altLang="zh-TW" dirty="0" smtClean="0"/>
          </a:p>
          <a:p>
            <a:pPr marL="72225" indent="-230188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session_encode</a:t>
            </a:r>
            <a:r>
              <a:rPr lang="en-US" altLang="zh-TW" dirty="0" smtClean="0"/>
              <a:t>()</a:t>
            </a:r>
            <a:endParaRPr lang="zh-TW" altLang="zh-TW" dirty="0" smtClean="0"/>
          </a:p>
          <a:p>
            <a:pPr marL="72225" indent="-230188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session_decode</a:t>
            </a:r>
            <a:r>
              <a:rPr lang="en-US" altLang="zh-TW" dirty="0" smtClean="0"/>
              <a:t>(string </a:t>
            </a:r>
            <a:r>
              <a:rPr lang="en-US" altLang="zh-TW" i="1" dirty="0" smtClean="0"/>
              <a:t>data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pPr marL="72225" indent="-230188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session_write_close</a:t>
            </a:r>
            <a:r>
              <a:rPr lang="en-US" altLang="zh-TW" dirty="0" smtClean="0"/>
              <a:t>()</a:t>
            </a:r>
            <a:endParaRPr lang="zh-TW" altLang="zh-TW" dirty="0" smtClean="0"/>
          </a:p>
          <a:p>
            <a:pPr marL="72225" indent="-230188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session_save_path</a:t>
            </a:r>
            <a:r>
              <a:rPr lang="en-US" altLang="zh-TW" dirty="0" smtClean="0"/>
              <a:t>([string </a:t>
            </a:r>
            <a:r>
              <a:rPr lang="en-US" altLang="zh-TW" i="1" dirty="0" smtClean="0"/>
              <a:t>path</a:t>
            </a:r>
            <a:r>
              <a:rPr lang="en-US" altLang="zh-TW" dirty="0" smtClean="0"/>
              <a:t>])</a:t>
            </a:r>
          </a:p>
          <a:p>
            <a:pPr marL="72225" indent="-230188">
              <a:buFont typeface="Wingdings" panose="05000000000000000000" pitchFamily="2" charset="2"/>
              <a:buChar char="Ø"/>
            </a:pPr>
            <a:r>
              <a:rPr lang="en-US" altLang="zh-TW" sz="1700" dirty="0" err="1" smtClean="0"/>
              <a:t>session_set_cookie_params</a:t>
            </a:r>
            <a:r>
              <a:rPr lang="en-US" altLang="zh-TW" sz="1700" dirty="0" smtClean="0"/>
              <a:t>(</a:t>
            </a:r>
            <a:r>
              <a:rPr lang="en-US" altLang="zh-TW" sz="1700" dirty="0" err="1" smtClean="0"/>
              <a:t>int</a:t>
            </a:r>
            <a:r>
              <a:rPr lang="en-US" altLang="zh-TW" sz="1700" dirty="0" smtClean="0"/>
              <a:t> </a:t>
            </a:r>
            <a:r>
              <a:rPr lang="en-US" altLang="zh-TW" sz="1700" i="1" dirty="0" smtClean="0"/>
              <a:t>lifetime</a:t>
            </a:r>
            <a:r>
              <a:rPr lang="en-US" altLang="zh-TW" sz="1700" dirty="0" smtClean="0"/>
              <a:t> [, string </a:t>
            </a:r>
            <a:r>
              <a:rPr lang="en-US" altLang="zh-TW" sz="1700" i="1" dirty="0" smtClean="0"/>
              <a:t>path</a:t>
            </a:r>
            <a:r>
              <a:rPr lang="en-US" altLang="zh-TW" sz="1700" dirty="0" smtClean="0"/>
              <a:t> [, string </a:t>
            </a:r>
            <a:r>
              <a:rPr lang="en-US" altLang="zh-TW" sz="1700" i="1" dirty="0" smtClean="0"/>
              <a:t>domain</a:t>
            </a:r>
            <a:r>
              <a:rPr lang="en-US" altLang="zh-TW" sz="1700" dirty="0" smtClean="0"/>
              <a:t> [, </a:t>
            </a:r>
            <a:r>
              <a:rPr lang="en-US" altLang="zh-TW" sz="1700" dirty="0" err="1" smtClean="0"/>
              <a:t>bool</a:t>
            </a:r>
            <a:r>
              <a:rPr lang="en-US" altLang="zh-TW" sz="1700" dirty="0" smtClean="0"/>
              <a:t> </a:t>
            </a:r>
            <a:r>
              <a:rPr lang="en-US" altLang="zh-TW" sz="1700" i="1" dirty="0" smtClean="0"/>
              <a:t>secure</a:t>
            </a:r>
            <a:r>
              <a:rPr lang="en-US" altLang="zh-TW" sz="1700" dirty="0" smtClean="0"/>
              <a:t>]]])</a:t>
            </a:r>
          </a:p>
          <a:p>
            <a:pPr marL="72225" indent="-230188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session_get_cookie_params</a:t>
            </a:r>
            <a:r>
              <a:rPr lang="en-US" altLang="zh-TW" dirty="0" smtClean="0"/>
              <a:t>()</a:t>
            </a:r>
            <a:r>
              <a:rPr lang="zh-TW" altLang="zh-TW" dirty="0" smtClean="0"/>
              <a:t>：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704856" cy="1584176"/>
          </a:xfrm>
        </p:spPr>
        <p:txBody>
          <a:bodyPr/>
          <a:lstStyle/>
          <a:p>
            <a:r>
              <a:rPr lang="en-US" altLang="zh-TW" dirty="0" smtClean="0"/>
              <a:t>    </a:t>
            </a:r>
            <a:r>
              <a:rPr lang="en-US" altLang="zh-TW" sz="1000" dirty="0" smtClean="0"/>
              <a:t> </a:t>
            </a:r>
            <a:r>
              <a:rPr lang="en-US" altLang="zh-TW" dirty="0" smtClean="0"/>
              <a:t>09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zh-TW" altLang="zh-TW" dirty="0" smtClean="0"/>
              <a:t>在網頁之間傳遞資訊</a:t>
            </a:r>
            <a:br>
              <a:rPr lang="zh-TW" altLang="zh-TW" dirty="0" smtClean="0"/>
            </a:br>
            <a:endParaRPr lang="zh-TW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3"/>
          </p:nvPr>
        </p:nvSpPr>
        <p:spPr>
          <a:xfrm>
            <a:off x="2555776" y="2780928"/>
            <a:ext cx="6264696" cy="2448272"/>
          </a:xfrm>
        </p:spPr>
        <p:txBody>
          <a:bodyPr/>
          <a:lstStyle/>
          <a:p>
            <a:r>
              <a:rPr lang="en-US" altLang="zh-TW" i="1" dirty="0" smtClean="0">
                <a:hlinkClick r:id="rId3" action="ppaction://hlinksldjump"/>
              </a:rPr>
              <a:t>9-1</a:t>
            </a:r>
            <a:r>
              <a:rPr lang="en-US" altLang="zh-TW" dirty="0" smtClean="0">
                <a:hlinkClick r:id="rId3" action="ppaction://hlinksldjump"/>
              </a:rPr>
              <a:t>	</a:t>
            </a:r>
            <a:r>
              <a:rPr lang="zh-TW" altLang="zh-TW" dirty="0" smtClean="0">
                <a:hlinkClick r:id="rId3" action="ppaction://hlinksldjump"/>
              </a:rPr>
              <a:t>蒐集網頁上的資訊</a:t>
            </a:r>
            <a:endParaRPr lang="zh-TW" altLang="zh-TW" dirty="0" smtClean="0"/>
          </a:p>
          <a:p>
            <a:r>
              <a:rPr lang="en-US" altLang="zh-TW" i="1" dirty="0" smtClean="0">
                <a:hlinkClick r:id="rId4" action="ppaction://hlinksldjump"/>
              </a:rPr>
              <a:t>9-2</a:t>
            </a:r>
            <a:r>
              <a:rPr lang="en-US" altLang="zh-TW" dirty="0" smtClean="0">
                <a:hlinkClick r:id="rId4" action="ppaction://hlinksldjump"/>
              </a:rPr>
              <a:t>	HTTP Header</a:t>
            </a:r>
            <a:endParaRPr lang="zh-TW" altLang="zh-TW" dirty="0" smtClean="0"/>
          </a:p>
          <a:p>
            <a:r>
              <a:rPr lang="en-US" altLang="zh-TW" i="1" dirty="0" smtClean="0">
                <a:hlinkClick r:id="rId5" action="ppaction://hlinksldjump"/>
              </a:rPr>
              <a:t>9-3</a:t>
            </a:r>
            <a:r>
              <a:rPr lang="en-US" altLang="zh-TW" dirty="0" smtClean="0">
                <a:hlinkClick r:id="rId5" action="ppaction://hlinksldjump"/>
              </a:rPr>
              <a:t>	Cookie</a:t>
            </a:r>
            <a:endParaRPr lang="zh-TW" altLang="zh-TW" dirty="0" smtClean="0"/>
          </a:p>
          <a:p>
            <a:r>
              <a:rPr lang="en-US" altLang="zh-TW" i="1" dirty="0" smtClean="0">
                <a:hlinkClick r:id="rId6" action="ppaction://hlinksldjump"/>
              </a:rPr>
              <a:t>9-4</a:t>
            </a:r>
            <a:r>
              <a:rPr lang="en-US" altLang="zh-TW" dirty="0" smtClean="0">
                <a:hlinkClick r:id="rId6" action="ppaction://hlinksldjump"/>
              </a:rPr>
              <a:t>	Session</a:t>
            </a:r>
            <a:endParaRPr lang="zh-TW" altLang="zh-TW" dirty="0" smtClean="0"/>
          </a:p>
          <a:p>
            <a:endParaRPr lang="zh-TW" altLang="zh-TW" dirty="0" smtClean="0"/>
          </a:p>
          <a:p>
            <a:endParaRPr lang="zh-TW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9-1 </a:t>
            </a:r>
            <a:r>
              <a:rPr lang="zh-TW" altLang="zh-TW" dirty="0" smtClean="0"/>
              <a:t>蒐集網頁上的資訊</a:t>
            </a:r>
            <a:endParaRPr lang="zh-TW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/>
              <a:t>表單的建立包含下列兩個部分：</a:t>
            </a:r>
          </a:p>
          <a:p>
            <a:pPr>
              <a:buNone/>
            </a:pPr>
            <a:r>
              <a:rPr lang="en-US" altLang="zh-TW" dirty="0"/>
              <a:t>1.	</a:t>
            </a:r>
            <a:r>
              <a:rPr lang="zh-TW" altLang="en-US" dirty="0"/>
              <a:t>使用 </a:t>
            </a:r>
            <a:r>
              <a:rPr lang="en-US" altLang="zh-TW" dirty="0"/>
              <a:t>&lt;form&gt; </a:t>
            </a:r>
            <a:r>
              <a:rPr lang="zh-TW" altLang="en-US" dirty="0"/>
              <a:t>和 </a:t>
            </a:r>
            <a:r>
              <a:rPr lang="en-US" altLang="zh-TW" dirty="0"/>
              <a:t>&lt;input&gt; </a:t>
            </a:r>
            <a:r>
              <a:rPr lang="zh-TW" altLang="en-US" dirty="0"/>
              <a:t>元素撰寫表單的介面，例如單行文字方塊、選擇鈕、核取方塊等。</a:t>
            </a:r>
          </a:p>
          <a:p>
            <a:pPr>
              <a:buNone/>
            </a:pPr>
            <a:r>
              <a:rPr lang="en-US" altLang="zh-TW" dirty="0"/>
              <a:t>2.	</a:t>
            </a:r>
            <a:r>
              <a:rPr lang="zh-TW" altLang="en-US" dirty="0"/>
              <a:t>撰寫表單的處理程式，也就是表單的後端處理，例如將表單資料傳送到電子郵件地址、寫入檔案、寫入資料庫或進行查詢等。</a:t>
            </a:r>
          </a:p>
          <a:p>
            <a:pPr marL="0" indent="0">
              <a:buNone/>
            </a:pPr>
            <a:r>
              <a:rPr lang="zh-TW" altLang="en-US" dirty="0" smtClean="0"/>
              <a:t>本章會使用到幾個</a:t>
            </a:r>
            <a:r>
              <a:rPr lang="zh-TW" altLang="en-US" dirty="0"/>
              <a:t>與表單有關的</a:t>
            </a:r>
            <a:r>
              <a:rPr lang="en-US" altLang="zh-TW" dirty="0"/>
              <a:t>HTML</a:t>
            </a:r>
            <a:r>
              <a:rPr lang="zh-TW" altLang="en-US" dirty="0" smtClean="0"/>
              <a:t>元素，</a:t>
            </a:r>
            <a:r>
              <a:rPr lang="zh-TW" altLang="en-US" dirty="0"/>
              <a:t>包括 </a:t>
            </a:r>
            <a:r>
              <a:rPr lang="en-US" altLang="zh-TW" dirty="0"/>
              <a:t>&lt;form&gt;</a:t>
            </a:r>
            <a:r>
              <a:rPr lang="zh-TW" altLang="en-US" dirty="0"/>
              <a:t>、</a:t>
            </a:r>
            <a:r>
              <a:rPr lang="en-US" altLang="zh-TW" dirty="0"/>
              <a:t>&lt;input&gt;</a:t>
            </a:r>
            <a:r>
              <a:rPr lang="zh-TW" altLang="en-US" dirty="0"/>
              <a:t>、</a:t>
            </a:r>
            <a:r>
              <a:rPr lang="en-US" altLang="zh-TW" dirty="0"/>
              <a:t>&lt;</a:t>
            </a:r>
            <a:r>
              <a:rPr lang="en-US" altLang="zh-TW" dirty="0" err="1"/>
              <a:t>textarea</a:t>
            </a:r>
            <a:r>
              <a:rPr lang="en-US" altLang="zh-TW" dirty="0"/>
              <a:t>&gt;</a:t>
            </a:r>
            <a:r>
              <a:rPr lang="zh-TW" altLang="en-US" dirty="0"/>
              <a:t>、</a:t>
            </a:r>
            <a:r>
              <a:rPr lang="en-US" altLang="zh-TW" dirty="0"/>
              <a:t>&lt;select&gt;</a:t>
            </a:r>
            <a:r>
              <a:rPr lang="zh-TW" altLang="en-US" dirty="0"/>
              <a:t>、</a:t>
            </a:r>
            <a:r>
              <a:rPr lang="en-US" altLang="zh-TW" dirty="0"/>
              <a:t>&lt;option&gt; </a:t>
            </a:r>
            <a:r>
              <a:rPr lang="zh-TW" altLang="en-US" dirty="0" smtClean="0"/>
              <a:t>等。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TW" dirty="0" smtClean="0"/>
              <a:t>9-1-1</a:t>
            </a:r>
            <a:r>
              <a:rPr lang="en-US" altLang="zh-TW" dirty="0"/>
              <a:t>	</a:t>
            </a:r>
            <a:r>
              <a:rPr lang="zh-TW" altLang="zh-TW" dirty="0"/>
              <a:t>建立表單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 txBox="1">
            <a:spLocks/>
          </p:cNvSpPr>
          <p:nvPr/>
        </p:nvSpPr>
        <p:spPr bwMode="auto">
          <a:xfrm>
            <a:off x="457200" y="980729"/>
            <a:ext cx="8229600" cy="524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marL="813600" indent="-2304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marL="1143000" indent="-2286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marL="1600200" indent="-2286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Arial" charset="0"/>
              <a:buChar char="–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marL="2057400" indent="-2286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Arial" charset="0"/>
              <a:buChar char="»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&lt;&lt; </a:t>
            </a:r>
            <a:r>
              <a:rPr kumimoji="0"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範例</a:t>
            </a:r>
            <a:r>
              <a:rPr kumimoji="0"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&gt;&gt;</a:t>
            </a:r>
            <a:endParaRPr kumimoji="0"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字方塊 3250"/>
          <p:cNvSpPr txBox="1">
            <a:spLocks noChangeArrowheads="1"/>
          </p:cNvSpPr>
          <p:nvPr/>
        </p:nvSpPr>
        <p:spPr bwMode="auto">
          <a:xfrm>
            <a:off x="611560" y="1402235"/>
            <a:ext cx="7920880" cy="4979093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&lt;form&gt;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</a:t>
            </a:r>
            <a:r>
              <a:rPr lang="zh-TW" altLang="en-US" sz="1200" dirty="0">
                <a:latin typeface="Arial" pitchFamily="34" charset="0"/>
              </a:rPr>
              <a:t>姓</a:t>
            </a:r>
            <a:r>
              <a:rPr lang="en-US" altLang="zh-TW" sz="1200" dirty="0">
                <a:latin typeface="Arial" pitchFamily="34" charset="0"/>
              </a:rPr>
              <a:t>&amp;</a:t>
            </a:r>
            <a:r>
              <a:rPr lang="en-US" altLang="zh-TW" sz="1200" dirty="0" err="1">
                <a:latin typeface="Arial" pitchFamily="34" charset="0"/>
              </a:rPr>
              <a:t>nbsp</a:t>
            </a:r>
            <a:r>
              <a:rPr lang="en-US" altLang="zh-TW" sz="1200" dirty="0">
                <a:latin typeface="Arial" pitchFamily="34" charset="0"/>
              </a:rPr>
              <a:t>;&amp;</a:t>
            </a:r>
            <a:r>
              <a:rPr lang="en-US" altLang="zh-TW" sz="1200" dirty="0" err="1">
                <a:latin typeface="Arial" pitchFamily="34" charset="0"/>
              </a:rPr>
              <a:t>nbsp</a:t>
            </a:r>
            <a:r>
              <a:rPr lang="en-US" altLang="zh-TW" sz="1200" dirty="0">
                <a:latin typeface="Arial" pitchFamily="34" charset="0"/>
              </a:rPr>
              <a:t>;&amp;</a:t>
            </a:r>
            <a:r>
              <a:rPr lang="en-US" altLang="zh-TW" sz="1200" dirty="0" err="1">
                <a:latin typeface="Arial" pitchFamily="34" charset="0"/>
              </a:rPr>
              <a:t>nbsp</a:t>
            </a:r>
            <a:r>
              <a:rPr lang="en-US" altLang="zh-TW" sz="1200" dirty="0">
                <a:latin typeface="Arial" pitchFamily="34" charset="0"/>
              </a:rPr>
              <a:t>;</a:t>
            </a:r>
            <a:r>
              <a:rPr lang="zh-TW" altLang="en-US" sz="1200" dirty="0">
                <a:latin typeface="Arial" pitchFamily="34" charset="0"/>
              </a:rPr>
              <a:t>名：</a:t>
            </a:r>
            <a:r>
              <a:rPr lang="en-US" altLang="zh-TW" sz="1200" dirty="0">
                <a:latin typeface="Arial" pitchFamily="34" charset="0"/>
              </a:rPr>
              <a:t>&lt;input type="text" name="</a:t>
            </a:r>
            <a:r>
              <a:rPr lang="en-US" altLang="zh-TW" sz="1200" dirty="0" err="1">
                <a:latin typeface="Arial" pitchFamily="34" charset="0"/>
              </a:rPr>
              <a:t>UserName</a:t>
            </a:r>
            <a:r>
              <a:rPr lang="en-US" altLang="zh-TW" sz="1200" dirty="0">
                <a:latin typeface="Arial" pitchFamily="34" charset="0"/>
              </a:rPr>
              <a:t>" size="40"&gt;&lt;</a:t>
            </a:r>
            <a:r>
              <a:rPr lang="en-US" altLang="zh-TW" sz="1200" dirty="0" err="1">
                <a:latin typeface="Arial" pitchFamily="34" charset="0"/>
              </a:rPr>
              <a:t>br</a:t>
            </a:r>
            <a:r>
              <a:rPr lang="en-US" altLang="zh-TW" sz="1200" dirty="0">
                <a:latin typeface="Arial" pitchFamily="34" charset="0"/>
              </a:rPr>
              <a:t>&gt;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E-Mail</a:t>
            </a:r>
            <a:r>
              <a:rPr lang="zh-TW" altLang="en-US" sz="1200" dirty="0">
                <a:latin typeface="Arial" pitchFamily="34" charset="0"/>
              </a:rPr>
              <a:t>：</a:t>
            </a:r>
            <a:r>
              <a:rPr lang="en-US" altLang="zh-TW" sz="1200" dirty="0">
                <a:latin typeface="Arial" pitchFamily="34" charset="0"/>
              </a:rPr>
              <a:t>&lt;input type="text" name="</a:t>
            </a:r>
            <a:r>
              <a:rPr lang="en-US" altLang="zh-TW" sz="1200" dirty="0" err="1">
                <a:latin typeface="Arial" pitchFamily="34" charset="0"/>
              </a:rPr>
              <a:t>UserMail</a:t>
            </a:r>
            <a:r>
              <a:rPr lang="en-US" altLang="zh-TW" sz="1200" dirty="0">
                <a:latin typeface="Arial" pitchFamily="34" charset="0"/>
              </a:rPr>
              <a:t>" size="40" value="</a:t>
            </a:r>
            <a:r>
              <a:rPr lang="en-US" altLang="zh-TW" sz="1200" dirty="0" err="1">
                <a:latin typeface="Arial" pitchFamily="34" charset="0"/>
              </a:rPr>
              <a:t>username@mailserver</a:t>
            </a:r>
            <a:r>
              <a:rPr lang="en-US" altLang="zh-TW" sz="1200" dirty="0">
                <a:latin typeface="Arial" pitchFamily="34" charset="0"/>
              </a:rPr>
              <a:t>"&gt;&lt;</a:t>
            </a:r>
            <a:r>
              <a:rPr lang="en-US" altLang="zh-TW" sz="1200" dirty="0" err="1">
                <a:latin typeface="Arial" pitchFamily="34" charset="0"/>
              </a:rPr>
              <a:t>br</a:t>
            </a:r>
            <a:r>
              <a:rPr lang="en-US" altLang="zh-TW" sz="1200" dirty="0">
                <a:latin typeface="Arial" pitchFamily="34" charset="0"/>
              </a:rPr>
              <a:t>&gt;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</a:t>
            </a:r>
            <a:r>
              <a:rPr lang="zh-TW" altLang="en-US" sz="1200" dirty="0">
                <a:latin typeface="Arial" pitchFamily="34" charset="0"/>
              </a:rPr>
              <a:t>年</a:t>
            </a:r>
            <a:r>
              <a:rPr lang="en-US" altLang="zh-TW" sz="1200" dirty="0">
                <a:latin typeface="Arial" pitchFamily="34" charset="0"/>
              </a:rPr>
              <a:t>&amp;</a:t>
            </a:r>
            <a:r>
              <a:rPr lang="en-US" altLang="zh-TW" sz="1200" dirty="0" err="1">
                <a:latin typeface="Arial" pitchFamily="34" charset="0"/>
              </a:rPr>
              <a:t>nbsp</a:t>
            </a:r>
            <a:r>
              <a:rPr lang="en-US" altLang="zh-TW" sz="1200" dirty="0">
                <a:latin typeface="Arial" pitchFamily="34" charset="0"/>
              </a:rPr>
              <a:t>;&amp;</a:t>
            </a:r>
            <a:r>
              <a:rPr lang="en-US" altLang="zh-TW" sz="1200" dirty="0" err="1">
                <a:latin typeface="Arial" pitchFamily="34" charset="0"/>
              </a:rPr>
              <a:t>nbsp</a:t>
            </a:r>
            <a:r>
              <a:rPr lang="en-US" altLang="zh-TW" sz="1200" dirty="0">
                <a:latin typeface="Arial" pitchFamily="34" charset="0"/>
              </a:rPr>
              <a:t>;</a:t>
            </a:r>
            <a:r>
              <a:rPr lang="zh-TW" altLang="en-US" sz="1200" dirty="0">
                <a:latin typeface="Arial" pitchFamily="34" charset="0"/>
              </a:rPr>
              <a:t>齡：</a:t>
            </a:r>
          </a:p>
          <a:p>
            <a:pPr lvl="0">
              <a:lnSpc>
                <a:spcPts val="1500"/>
              </a:lnSpc>
            </a:pPr>
            <a:r>
              <a:rPr lang="zh-TW" altLang="en-US" sz="1200" dirty="0">
                <a:latin typeface="Arial" pitchFamily="34" charset="0"/>
              </a:rPr>
              <a:t>  </a:t>
            </a:r>
            <a:r>
              <a:rPr lang="en-US" altLang="zh-TW" sz="1200" dirty="0">
                <a:latin typeface="Arial" pitchFamily="34" charset="0"/>
              </a:rPr>
              <a:t>&lt;input type="radio" name="</a:t>
            </a:r>
            <a:r>
              <a:rPr lang="en-US" altLang="zh-TW" sz="1200" dirty="0" err="1">
                <a:latin typeface="Arial" pitchFamily="34" charset="0"/>
              </a:rPr>
              <a:t>UserAge</a:t>
            </a:r>
            <a:r>
              <a:rPr lang="en-US" altLang="zh-TW" sz="1200" dirty="0">
                <a:latin typeface="Arial" pitchFamily="34" charset="0"/>
              </a:rPr>
              <a:t>" value="Age1"&gt;</a:t>
            </a:r>
            <a:r>
              <a:rPr lang="zh-TW" altLang="en-US" sz="1200" dirty="0">
                <a:latin typeface="Arial" pitchFamily="34" charset="0"/>
              </a:rPr>
              <a:t>未滿</a:t>
            </a:r>
            <a:r>
              <a:rPr lang="en-US" altLang="zh-TW" sz="1200" dirty="0">
                <a:latin typeface="Arial" pitchFamily="34" charset="0"/>
              </a:rPr>
              <a:t>20</a:t>
            </a:r>
            <a:r>
              <a:rPr lang="zh-TW" altLang="en-US" sz="1200" dirty="0">
                <a:latin typeface="Arial" pitchFamily="34" charset="0"/>
              </a:rPr>
              <a:t>歲</a:t>
            </a:r>
          </a:p>
          <a:p>
            <a:pPr lvl="0">
              <a:lnSpc>
                <a:spcPts val="1500"/>
              </a:lnSpc>
            </a:pPr>
            <a:r>
              <a:rPr lang="zh-TW" altLang="en-US" sz="1200" dirty="0">
                <a:latin typeface="Arial" pitchFamily="34" charset="0"/>
              </a:rPr>
              <a:t>  </a:t>
            </a:r>
            <a:r>
              <a:rPr lang="en-US" altLang="zh-TW" sz="1200" dirty="0">
                <a:latin typeface="Arial" pitchFamily="34" charset="0"/>
              </a:rPr>
              <a:t>&lt;input type="radio" name="</a:t>
            </a:r>
            <a:r>
              <a:rPr lang="en-US" altLang="zh-TW" sz="1200" dirty="0" err="1">
                <a:latin typeface="Arial" pitchFamily="34" charset="0"/>
              </a:rPr>
              <a:t>UserAge</a:t>
            </a:r>
            <a:r>
              <a:rPr lang="en-US" altLang="zh-TW" sz="1200" dirty="0">
                <a:latin typeface="Arial" pitchFamily="34" charset="0"/>
              </a:rPr>
              <a:t>" value="Age2" checked&gt;20~29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&lt;input type="radio" name="</a:t>
            </a:r>
            <a:r>
              <a:rPr lang="en-US" altLang="zh-TW" sz="1200" dirty="0" err="1">
                <a:latin typeface="Arial" pitchFamily="34" charset="0"/>
              </a:rPr>
              <a:t>UserAge</a:t>
            </a:r>
            <a:r>
              <a:rPr lang="en-US" altLang="zh-TW" sz="1200" dirty="0">
                <a:latin typeface="Arial" pitchFamily="34" charset="0"/>
              </a:rPr>
              <a:t>" value="Age3"&gt;30~39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&lt;input type="radio" name="</a:t>
            </a:r>
            <a:r>
              <a:rPr lang="en-US" altLang="zh-TW" sz="1200" dirty="0" err="1">
                <a:latin typeface="Arial" pitchFamily="34" charset="0"/>
              </a:rPr>
              <a:t>UserAge</a:t>
            </a:r>
            <a:r>
              <a:rPr lang="en-US" altLang="zh-TW" sz="1200" dirty="0">
                <a:latin typeface="Arial" pitchFamily="34" charset="0"/>
              </a:rPr>
              <a:t>" value="Age4"&gt;40~49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&lt;input type="radio" name="</a:t>
            </a:r>
            <a:r>
              <a:rPr lang="en-US" altLang="zh-TW" sz="1200" dirty="0" err="1">
                <a:latin typeface="Arial" pitchFamily="34" charset="0"/>
              </a:rPr>
              <a:t>UserAge</a:t>
            </a:r>
            <a:r>
              <a:rPr lang="en-US" altLang="zh-TW" sz="1200" dirty="0">
                <a:latin typeface="Arial" pitchFamily="34" charset="0"/>
              </a:rPr>
              <a:t>" value="Age5"&gt;50</a:t>
            </a:r>
            <a:r>
              <a:rPr lang="zh-TW" altLang="en-US" sz="1200" dirty="0">
                <a:latin typeface="Arial" pitchFamily="34" charset="0"/>
              </a:rPr>
              <a:t>歲以上</a:t>
            </a:r>
            <a:r>
              <a:rPr lang="en-US" altLang="zh-TW" sz="1200" dirty="0">
                <a:latin typeface="Arial" pitchFamily="34" charset="0"/>
              </a:rPr>
              <a:t>&lt;</a:t>
            </a:r>
            <a:r>
              <a:rPr lang="en-US" altLang="zh-TW" sz="1200" dirty="0" err="1">
                <a:latin typeface="Arial" pitchFamily="34" charset="0"/>
              </a:rPr>
              <a:t>br</a:t>
            </a:r>
            <a:r>
              <a:rPr lang="en-US" altLang="zh-TW" sz="1200" dirty="0">
                <a:latin typeface="Arial" pitchFamily="34" charset="0"/>
              </a:rPr>
              <a:t>&gt;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</a:t>
            </a:r>
            <a:r>
              <a:rPr lang="zh-TW" altLang="en-US" sz="1200" dirty="0">
                <a:latin typeface="Arial" pitchFamily="34" charset="0"/>
              </a:rPr>
              <a:t>您使用過哪些廠牌的手機？</a:t>
            </a:r>
          </a:p>
          <a:p>
            <a:pPr lvl="0">
              <a:lnSpc>
                <a:spcPts val="1500"/>
              </a:lnSpc>
            </a:pPr>
            <a:r>
              <a:rPr lang="zh-TW" altLang="en-US" sz="1200" dirty="0">
                <a:latin typeface="Arial" pitchFamily="34" charset="0"/>
              </a:rPr>
              <a:t>  </a:t>
            </a:r>
            <a:r>
              <a:rPr lang="en-US" altLang="zh-TW" sz="1200" dirty="0">
                <a:latin typeface="Arial" pitchFamily="34" charset="0"/>
              </a:rPr>
              <a:t>&lt;input type="checkbox" name="</a:t>
            </a:r>
            <a:r>
              <a:rPr lang="en-US" altLang="zh-TW" sz="1200" dirty="0" err="1">
                <a:latin typeface="Arial" pitchFamily="34" charset="0"/>
              </a:rPr>
              <a:t>UserPhone</a:t>
            </a:r>
            <a:r>
              <a:rPr lang="en-US" altLang="zh-TW" sz="1200" dirty="0">
                <a:latin typeface="Arial" pitchFamily="34" charset="0"/>
              </a:rPr>
              <a:t>[]" value="</a:t>
            </a:r>
            <a:r>
              <a:rPr lang="en-US" altLang="zh-TW" sz="1200" dirty="0" err="1">
                <a:latin typeface="Arial" pitchFamily="34" charset="0"/>
              </a:rPr>
              <a:t>hTC</a:t>
            </a:r>
            <a:r>
              <a:rPr lang="en-US" altLang="zh-TW" sz="1200" dirty="0">
                <a:latin typeface="Arial" pitchFamily="34" charset="0"/>
              </a:rPr>
              <a:t>" checked&gt;</a:t>
            </a:r>
            <a:r>
              <a:rPr lang="en-US" altLang="zh-TW" sz="1200" dirty="0" err="1">
                <a:latin typeface="Arial" pitchFamily="34" charset="0"/>
              </a:rPr>
              <a:t>hTC</a:t>
            </a:r>
            <a:endParaRPr lang="en-US" altLang="zh-TW" sz="1200" dirty="0">
              <a:latin typeface="Arial" pitchFamily="34" charset="0"/>
            </a:endParaRP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&lt;input type="checkbox" name="</a:t>
            </a:r>
            <a:r>
              <a:rPr lang="en-US" altLang="zh-TW" sz="1200" dirty="0" err="1">
                <a:latin typeface="Arial" pitchFamily="34" charset="0"/>
              </a:rPr>
              <a:t>UserPhone</a:t>
            </a:r>
            <a:r>
              <a:rPr lang="en-US" altLang="zh-TW" sz="1200" dirty="0">
                <a:latin typeface="Arial" pitchFamily="34" charset="0"/>
              </a:rPr>
              <a:t>[]" value="Apple"&gt;Apple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&lt;input type="checkbox" name="</a:t>
            </a:r>
            <a:r>
              <a:rPr lang="en-US" altLang="zh-TW" sz="1200" dirty="0" err="1">
                <a:latin typeface="Arial" pitchFamily="34" charset="0"/>
              </a:rPr>
              <a:t>UserPhone</a:t>
            </a:r>
            <a:r>
              <a:rPr lang="en-US" altLang="zh-TW" sz="1200" dirty="0">
                <a:latin typeface="Arial" pitchFamily="34" charset="0"/>
              </a:rPr>
              <a:t>[]" value="ASUS"&gt;ASUS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&lt;input type="checkbox" name="</a:t>
            </a:r>
            <a:r>
              <a:rPr lang="en-US" altLang="zh-TW" sz="1200" dirty="0" err="1">
                <a:latin typeface="Arial" pitchFamily="34" charset="0"/>
              </a:rPr>
              <a:t>UserPhone</a:t>
            </a:r>
            <a:r>
              <a:rPr lang="en-US" altLang="zh-TW" sz="1200" dirty="0">
                <a:latin typeface="Arial" pitchFamily="34" charset="0"/>
              </a:rPr>
              <a:t>[]" value="acer"&gt;acer&lt;</a:t>
            </a:r>
            <a:r>
              <a:rPr lang="en-US" altLang="zh-TW" sz="1200" dirty="0" err="1">
                <a:latin typeface="Arial" pitchFamily="34" charset="0"/>
              </a:rPr>
              <a:t>br</a:t>
            </a:r>
            <a:r>
              <a:rPr lang="en-US" altLang="zh-TW" sz="1200" dirty="0">
                <a:latin typeface="Arial" pitchFamily="34" charset="0"/>
              </a:rPr>
              <a:t>&gt;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</a:t>
            </a:r>
            <a:r>
              <a:rPr lang="zh-TW" altLang="en-US" sz="1200" dirty="0">
                <a:latin typeface="Arial" pitchFamily="34" charset="0"/>
              </a:rPr>
              <a:t>您使用手機時最常碰到哪些問題？</a:t>
            </a:r>
            <a:r>
              <a:rPr lang="en-US" altLang="zh-TW" sz="1200" dirty="0">
                <a:latin typeface="Arial" pitchFamily="34" charset="0"/>
              </a:rPr>
              <a:t>&lt;</a:t>
            </a:r>
            <a:r>
              <a:rPr lang="en-US" altLang="zh-TW" sz="1200" dirty="0" err="1">
                <a:latin typeface="Arial" pitchFamily="34" charset="0"/>
              </a:rPr>
              <a:t>br</a:t>
            </a:r>
            <a:r>
              <a:rPr lang="en-US" altLang="zh-TW" sz="1200" dirty="0">
                <a:latin typeface="Arial" pitchFamily="34" charset="0"/>
              </a:rPr>
              <a:t>&gt;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&lt;</a:t>
            </a:r>
            <a:r>
              <a:rPr lang="en-US" altLang="zh-TW" sz="1200" dirty="0" err="1">
                <a:latin typeface="Arial" pitchFamily="34" charset="0"/>
              </a:rPr>
              <a:t>textarea</a:t>
            </a:r>
            <a:r>
              <a:rPr lang="en-US" altLang="zh-TW" sz="1200" dirty="0">
                <a:latin typeface="Arial" pitchFamily="34" charset="0"/>
              </a:rPr>
              <a:t> name="</a:t>
            </a:r>
            <a:r>
              <a:rPr lang="en-US" altLang="zh-TW" sz="1200" dirty="0" err="1">
                <a:latin typeface="Arial" pitchFamily="34" charset="0"/>
              </a:rPr>
              <a:t>UserTrouble</a:t>
            </a:r>
            <a:r>
              <a:rPr lang="en-US" altLang="zh-TW" sz="1200" dirty="0">
                <a:latin typeface="Arial" pitchFamily="34" charset="0"/>
              </a:rPr>
              <a:t>" cols="45" rows="4"&gt;</a:t>
            </a:r>
            <a:r>
              <a:rPr lang="zh-TW" altLang="en-US" sz="1200" dirty="0">
                <a:latin typeface="Arial" pitchFamily="34" charset="0"/>
              </a:rPr>
              <a:t>上網速度不夠快</a:t>
            </a:r>
            <a:r>
              <a:rPr lang="en-US" altLang="zh-TW" sz="1200" dirty="0">
                <a:latin typeface="Arial" pitchFamily="34" charset="0"/>
              </a:rPr>
              <a:t>&lt;/</a:t>
            </a:r>
            <a:r>
              <a:rPr lang="en-US" altLang="zh-TW" sz="1200" dirty="0" err="1">
                <a:latin typeface="Arial" pitchFamily="34" charset="0"/>
              </a:rPr>
              <a:t>textarea</a:t>
            </a:r>
            <a:r>
              <a:rPr lang="en-US" altLang="zh-TW" sz="1200" dirty="0">
                <a:latin typeface="Arial" pitchFamily="34" charset="0"/>
              </a:rPr>
              <a:t>&gt;&lt;</a:t>
            </a:r>
            <a:r>
              <a:rPr lang="en-US" altLang="zh-TW" sz="1200" dirty="0" err="1">
                <a:latin typeface="Arial" pitchFamily="34" charset="0"/>
              </a:rPr>
              <a:t>br</a:t>
            </a:r>
            <a:r>
              <a:rPr lang="en-US" altLang="zh-TW" sz="1200" dirty="0">
                <a:latin typeface="Arial" pitchFamily="34" charset="0"/>
              </a:rPr>
              <a:t>&gt;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</a:t>
            </a:r>
            <a:r>
              <a:rPr lang="zh-TW" altLang="en-US" sz="1200" dirty="0">
                <a:latin typeface="Arial" pitchFamily="34" charset="0"/>
              </a:rPr>
              <a:t>您使用過哪些電信業者的門號？</a:t>
            </a:r>
            <a:r>
              <a:rPr lang="en-US" altLang="zh-TW" sz="1200" dirty="0">
                <a:latin typeface="Arial" pitchFamily="34" charset="0"/>
              </a:rPr>
              <a:t>(</a:t>
            </a:r>
            <a:r>
              <a:rPr lang="zh-TW" altLang="en-US" sz="1200" dirty="0">
                <a:latin typeface="Arial" pitchFamily="34" charset="0"/>
              </a:rPr>
              <a:t>可複選</a:t>
            </a:r>
            <a:r>
              <a:rPr lang="en-US" altLang="zh-TW" sz="1200" dirty="0">
                <a:latin typeface="Arial" pitchFamily="34" charset="0"/>
              </a:rPr>
              <a:t>)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&lt;select name="</a:t>
            </a:r>
            <a:r>
              <a:rPr lang="en-US" altLang="zh-TW" sz="1200" dirty="0" err="1">
                <a:latin typeface="Arial" pitchFamily="34" charset="0"/>
              </a:rPr>
              <a:t>UserNumber</a:t>
            </a:r>
            <a:r>
              <a:rPr lang="en-US" altLang="zh-TW" sz="1200" dirty="0">
                <a:latin typeface="Arial" pitchFamily="34" charset="0"/>
              </a:rPr>
              <a:t>[]" size="4" multiple&gt;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  &lt;option value="</a:t>
            </a:r>
            <a:r>
              <a:rPr lang="zh-TW" altLang="en-US" sz="1200" dirty="0">
                <a:latin typeface="Arial" pitchFamily="34" charset="0"/>
              </a:rPr>
              <a:t>中華電信</a:t>
            </a:r>
            <a:r>
              <a:rPr lang="en-US" altLang="zh-TW" sz="1200" dirty="0">
                <a:latin typeface="Arial" pitchFamily="34" charset="0"/>
              </a:rPr>
              <a:t>"&gt;</a:t>
            </a:r>
            <a:r>
              <a:rPr lang="zh-TW" altLang="en-US" sz="1200" dirty="0">
                <a:latin typeface="Arial" pitchFamily="34" charset="0"/>
              </a:rPr>
              <a:t>中華電信</a:t>
            </a:r>
          </a:p>
          <a:p>
            <a:pPr lvl="0">
              <a:lnSpc>
                <a:spcPts val="1500"/>
              </a:lnSpc>
            </a:pPr>
            <a:r>
              <a:rPr lang="zh-TW" altLang="en-US" sz="1200" dirty="0">
                <a:latin typeface="Arial" pitchFamily="34" charset="0"/>
              </a:rPr>
              <a:t>    </a:t>
            </a:r>
            <a:r>
              <a:rPr lang="en-US" altLang="zh-TW" sz="1200" dirty="0">
                <a:latin typeface="Arial" pitchFamily="34" charset="0"/>
              </a:rPr>
              <a:t>&lt;option value="</a:t>
            </a:r>
            <a:r>
              <a:rPr lang="zh-TW" altLang="en-US" sz="1200" dirty="0">
                <a:latin typeface="Arial" pitchFamily="34" charset="0"/>
              </a:rPr>
              <a:t>台灣大哥大</a:t>
            </a:r>
            <a:r>
              <a:rPr lang="en-US" altLang="zh-TW" sz="1200" dirty="0">
                <a:latin typeface="Arial" pitchFamily="34" charset="0"/>
              </a:rPr>
              <a:t>" selected&gt;</a:t>
            </a:r>
            <a:r>
              <a:rPr lang="zh-TW" altLang="en-US" sz="1200" dirty="0">
                <a:latin typeface="Arial" pitchFamily="34" charset="0"/>
              </a:rPr>
              <a:t>台灣大哥大</a:t>
            </a:r>
          </a:p>
          <a:p>
            <a:pPr lvl="0">
              <a:lnSpc>
                <a:spcPts val="1500"/>
              </a:lnSpc>
            </a:pPr>
            <a:r>
              <a:rPr lang="zh-TW" altLang="en-US" sz="1200" dirty="0">
                <a:latin typeface="Arial" pitchFamily="34" charset="0"/>
              </a:rPr>
              <a:t>    </a:t>
            </a:r>
            <a:r>
              <a:rPr lang="en-US" altLang="zh-TW" sz="1200" dirty="0">
                <a:latin typeface="Arial" pitchFamily="34" charset="0"/>
              </a:rPr>
              <a:t>&lt;option value="</a:t>
            </a:r>
            <a:r>
              <a:rPr lang="zh-TW" altLang="en-US" sz="1200" dirty="0">
                <a:latin typeface="Arial" pitchFamily="34" charset="0"/>
              </a:rPr>
              <a:t>遠傳</a:t>
            </a:r>
            <a:r>
              <a:rPr lang="en-US" altLang="zh-TW" sz="1200" dirty="0">
                <a:latin typeface="Arial" pitchFamily="34" charset="0"/>
              </a:rPr>
              <a:t>"&gt;</a:t>
            </a:r>
            <a:r>
              <a:rPr lang="zh-TW" altLang="en-US" sz="1200" dirty="0">
                <a:latin typeface="Arial" pitchFamily="34" charset="0"/>
              </a:rPr>
              <a:t>遠傳</a:t>
            </a:r>
          </a:p>
          <a:p>
            <a:pPr lvl="0">
              <a:lnSpc>
                <a:spcPts val="1500"/>
              </a:lnSpc>
            </a:pPr>
            <a:r>
              <a:rPr lang="zh-TW" altLang="en-US" sz="1200" dirty="0">
                <a:latin typeface="Arial" pitchFamily="34" charset="0"/>
              </a:rPr>
              <a:t>    </a:t>
            </a:r>
            <a:r>
              <a:rPr lang="en-US" altLang="zh-TW" sz="1200" dirty="0">
                <a:latin typeface="Arial" pitchFamily="34" charset="0"/>
              </a:rPr>
              <a:t>&lt;option value="</a:t>
            </a:r>
            <a:r>
              <a:rPr lang="zh-TW" altLang="en-US" sz="1200" dirty="0">
                <a:latin typeface="Arial" pitchFamily="34" charset="0"/>
              </a:rPr>
              <a:t>亞太電信</a:t>
            </a:r>
            <a:r>
              <a:rPr lang="en-US" altLang="zh-TW" sz="1200" dirty="0">
                <a:latin typeface="Arial" pitchFamily="34" charset="0"/>
              </a:rPr>
              <a:t>"&gt;</a:t>
            </a:r>
            <a:r>
              <a:rPr lang="zh-TW" altLang="en-US" sz="1200" dirty="0">
                <a:latin typeface="Arial" pitchFamily="34" charset="0"/>
              </a:rPr>
              <a:t>亞太電信</a:t>
            </a:r>
          </a:p>
          <a:p>
            <a:pPr lvl="0">
              <a:lnSpc>
                <a:spcPts val="1500"/>
              </a:lnSpc>
            </a:pPr>
            <a:r>
              <a:rPr lang="zh-TW" altLang="en-US" sz="1200" dirty="0">
                <a:latin typeface="Arial" pitchFamily="34" charset="0"/>
              </a:rPr>
              <a:t>  </a:t>
            </a:r>
            <a:r>
              <a:rPr lang="en-US" altLang="zh-TW" sz="1200" dirty="0">
                <a:latin typeface="Arial" pitchFamily="34" charset="0"/>
              </a:rPr>
              <a:t>&lt;/select&gt;&lt;</a:t>
            </a:r>
            <a:r>
              <a:rPr lang="en-US" altLang="zh-TW" sz="1200" dirty="0" err="1">
                <a:latin typeface="Arial" pitchFamily="34" charset="0"/>
              </a:rPr>
              <a:t>br</a:t>
            </a:r>
            <a:r>
              <a:rPr lang="en-US" altLang="zh-TW" sz="1200" dirty="0">
                <a:latin typeface="Arial" pitchFamily="34" charset="0"/>
              </a:rPr>
              <a:t>&gt;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&lt;input type="submit" value="</a:t>
            </a:r>
            <a:r>
              <a:rPr lang="zh-TW" altLang="en-US" sz="1200" dirty="0">
                <a:latin typeface="Arial" pitchFamily="34" charset="0"/>
              </a:rPr>
              <a:t>提交</a:t>
            </a:r>
            <a:r>
              <a:rPr lang="en-US" altLang="zh-TW" sz="1200" dirty="0">
                <a:latin typeface="Arial" pitchFamily="34" charset="0"/>
              </a:rPr>
              <a:t>"&gt;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&lt;input type="reset" value="</a:t>
            </a:r>
            <a:r>
              <a:rPr lang="zh-TW" altLang="en-US" sz="1200" dirty="0">
                <a:latin typeface="Arial" pitchFamily="34" charset="0"/>
              </a:rPr>
              <a:t>重新輸入</a:t>
            </a:r>
            <a:r>
              <a:rPr lang="en-US" altLang="zh-TW" sz="1200" dirty="0">
                <a:latin typeface="Arial" pitchFamily="34" charset="0"/>
              </a:rPr>
              <a:t>"&gt;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&lt;/</a:t>
            </a:r>
            <a:r>
              <a:rPr lang="en-US" altLang="zh-TW" sz="1200" dirty="0" smtClean="0">
                <a:latin typeface="Arial" pitchFamily="34" charset="0"/>
              </a:rPr>
              <a:t>form&gt;</a:t>
            </a:r>
            <a:endParaRPr lang="en-US" altLang="zh-TW" sz="1200" dirty="0">
              <a:latin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圖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724128" y="4509120"/>
            <a:ext cx="3059430" cy="218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0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9-1-2 </a:t>
            </a:r>
            <a:r>
              <a:rPr lang="zh-TW" altLang="en-US" dirty="0" smtClean="0"/>
              <a:t>表單的後端處理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將表單資訊以</a:t>
            </a:r>
            <a:r>
              <a:rPr lang="en-US" altLang="zh-TW" dirty="0" smtClean="0"/>
              <a:t>E-mail </a:t>
            </a:r>
            <a:r>
              <a:rPr lang="zh-TW" altLang="en-US" dirty="0" smtClean="0"/>
              <a:t>形式傳送給指定的收件人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若要將表單資訊以 </a:t>
            </a:r>
            <a:r>
              <a:rPr lang="en-US" altLang="zh-TW" dirty="0" smtClean="0"/>
              <a:t>E-mail  </a:t>
            </a:r>
            <a:r>
              <a:rPr lang="zh-TW" altLang="en-US" dirty="0" smtClean="0"/>
              <a:t>形式傳送給指定的收件人，可以使用  </a:t>
            </a:r>
            <a:r>
              <a:rPr lang="en-US" altLang="zh-TW" dirty="0" smtClean="0"/>
              <a:t>&lt;form&gt;...&lt;/form&gt; </a:t>
            </a:r>
            <a:r>
              <a:rPr lang="zh-TW" altLang="en-US" dirty="0" smtClean="0"/>
              <a:t>標籤的  </a:t>
            </a:r>
            <a:r>
              <a:rPr lang="en-US" altLang="zh-TW" dirty="0" smtClean="0"/>
              <a:t>action   </a:t>
            </a:r>
            <a:r>
              <a:rPr lang="zh-TW" altLang="en-US" dirty="0" smtClean="0"/>
              <a:t>屬性設定收件人的電子郵件地址，例如：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zh-TW" dirty="0" smtClean="0"/>
              <a:t>讀取表單資訊並製作成確認網頁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為了讓瀏覽者知道其所輸入的表單資訊已經成功傳回</a:t>
            </a:r>
            <a:r>
              <a:rPr lang="en-US" altLang="zh-TW" dirty="0" smtClean="0"/>
              <a:t>Web</a:t>
            </a:r>
            <a:r>
              <a:rPr lang="zh-TW" altLang="zh-TW" dirty="0" smtClean="0"/>
              <a:t>伺服器，我們通常會在瀏覽者點取</a:t>
            </a:r>
            <a:r>
              <a:rPr lang="en-US" altLang="zh-TW" dirty="0" smtClean="0"/>
              <a:t> [</a:t>
            </a:r>
            <a:r>
              <a:rPr lang="zh-TW" altLang="zh-TW" dirty="0" smtClean="0"/>
              <a:t>提交</a:t>
            </a:r>
            <a:r>
              <a:rPr lang="en-US" altLang="zh-TW" dirty="0" smtClean="0"/>
              <a:t>] </a:t>
            </a:r>
            <a:r>
              <a:rPr lang="zh-TW" altLang="zh-TW" dirty="0" smtClean="0"/>
              <a:t>按鈕後顯示確認網頁，</a:t>
            </a:r>
            <a:r>
              <a:rPr lang="zh-TW" altLang="en-US" dirty="0" smtClean="0"/>
              <a:t>例如：</a:t>
            </a:r>
            <a:endParaRPr lang="zh-TW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99592" y="3212976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smtClean="0"/>
              <a:t>&lt;form method="post" action="mailto:jean@hotmail.com"&gt;</a:t>
            </a:r>
            <a:endParaRPr lang="zh-TW" altLang="zh-TW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99592" y="5229200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smtClean="0"/>
              <a:t>&lt;form method="post" action="confirm.php"&gt;</a:t>
            </a:r>
            <a:endParaRPr lang="zh-TW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&lt;&lt;</a:t>
            </a:r>
            <a:r>
              <a:rPr lang="zh-TW" altLang="zh-TW" dirty="0" smtClean="0"/>
              <a:t>讀取表單資訊並製作成確認網頁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&gt;&gt;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6" name="文字方塊 3250"/>
          <p:cNvSpPr txBox="1">
            <a:spLocks noChangeArrowheads="1"/>
          </p:cNvSpPr>
          <p:nvPr/>
        </p:nvSpPr>
        <p:spPr bwMode="auto">
          <a:xfrm>
            <a:off x="611560" y="1546251"/>
            <a:ext cx="7920880" cy="4979093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&lt;?</a:t>
            </a:r>
            <a:r>
              <a:rPr lang="en-US" altLang="zh-TW" sz="1100" dirty="0" err="1">
                <a:latin typeface="Arial" pitchFamily="34" charset="0"/>
              </a:rPr>
              <a:t>php</a:t>
            </a:r>
            <a:endParaRPr lang="en-US" altLang="zh-TW" sz="1100" dirty="0">
              <a:latin typeface="Arial" pitchFamily="34" charset="0"/>
            </a:endParaRPr>
          </a:p>
          <a:p>
            <a:pPr lvl="0"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$Name = $_POST["</a:t>
            </a:r>
            <a:r>
              <a:rPr lang="en-US" altLang="zh-TW" sz="1100" dirty="0" err="1">
                <a:latin typeface="Arial" pitchFamily="34" charset="0"/>
              </a:rPr>
              <a:t>UserName</a:t>
            </a:r>
            <a:r>
              <a:rPr lang="en-US" altLang="zh-TW" sz="1100" dirty="0">
                <a:latin typeface="Arial" pitchFamily="34" charset="0"/>
              </a:rPr>
              <a:t>"];			</a:t>
            </a:r>
            <a:r>
              <a:rPr lang="zh-TW" altLang="en-US" sz="1100" dirty="0" smtClean="0">
                <a:latin typeface="Arial" pitchFamily="34" charset="0"/>
              </a:rPr>
              <a:t>  </a:t>
            </a:r>
            <a:endParaRPr lang="en-US" altLang="zh-TW" sz="1100" dirty="0" smtClean="0">
              <a:latin typeface="Arial" pitchFamily="34" charset="0"/>
            </a:endParaRPr>
          </a:p>
          <a:p>
            <a:pPr lvl="0">
              <a:lnSpc>
                <a:spcPts val="1300"/>
              </a:lnSpc>
            </a:pPr>
            <a:r>
              <a:rPr lang="zh-TW" altLang="en-US" sz="1100" dirty="0">
                <a:latin typeface="Arial" pitchFamily="34" charset="0"/>
              </a:rPr>
              <a:t> </a:t>
            </a:r>
            <a:r>
              <a:rPr lang="zh-TW" altLang="en-US" sz="1100" dirty="0" smtClean="0">
                <a:latin typeface="Arial" pitchFamily="34" charset="0"/>
              </a:rPr>
              <a:t> </a:t>
            </a:r>
            <a:r>
              <a:rPr lang="en-US" altLang="zh-TW" sz="1100" dirty="0" smtClean="0">
                <a:latin typeface="Arial" pitchFamily="34" charset="0"/>
              </a:rPr>
              <a:t>$</a:t>
            </a:r>
            <a:r>
              <a:rPr lang="en-US" altLang="zh-TW" sz="1100" dirty="0">
                <a:latin typeface="Arial" pitchFamily="34" charset="0"/>
              </a:rPr>
              <a:t>Mail = $_POST["</a:t>
            </a:r>
            <a:r>
              <a:rPr lang="en-US" altLang="zh-TW" sz="1100" dirty="0" err="1">
                <a:latin typeface="Arial" pitchFamily="34" charset="0"/>
              </a:rPr>
              <a:t>UserMail</a:t>
            </a:r>
            <a:r>
              <a:rPr lang="en-US" altLang="zh-TW" sz="1100" dirty="0">
                <a:latin typeface="Arial" pitchFamily="34" charset="0"/>
              </a:rPr>
              <a:t>"];				</a:t>
            </a:r>
            <a:endParaRPr lang="en-US" altLang="zh-TW" sz="1100" dirty="0" smtClean="0">
              <a:latin typeface="Arial" pitchFamily="34" charset="0"/>
            </a:endParaRPr>
          </a:p>
          <a:p>
            <a:pPr lvl="0">
              <a:lnSpc>
                <a:spcPts val="1300"/>
              </a:lnSpc>
            </a:pPr>
            <a:r>
              <a:rPr lang="zh-TW" altLang="en-US" sz="1100" dirty="0" smtClean="0">
                <a:latin typeface="Arial" pitchFamily="34" charset="0"/>
              </a:rPr>
              <a:t>  </a:t>
            </a:r>
            <a:r>
              <a:rPr lang="en-US" altLang="zh-TW" sz="1100" dirty="0">
                <a:latin typeface="Arial" pitchFamily="34" charset="0"/>
              </a:rPr>
              <a:t>switch($_POST["</a:t>
            </a:r>
            <a:r>
              <a:rPr lang="en-US" altLang="zh-TW" sz="1100" dirty="0" err="1">
                <a:latin typeface="Arial" pitchFamily="34" charset="0"/>
              </a:rPr>
              <a:t>UserAge</a:t>
            </a:r>
            <a:r>
              <a:rPr lang="en-US" altLang="zh-TW" sz="1100" dirty="0">
                <a:latin typeface="Arial" pitchFamily="34" charset="0"/>
              </a:rPr>
              <a:t>"])					</a:t>
            </a:r>
            <a:endParaRPr lang="en-US" altLang="zh-TW" sz="1100" dirty="0" smtClean="0">
              <a:latin typeface="Arial" pitchFamily="34" charset="0"/>
            </a:endParaRPr>
          </a:p>
          <a:p>
            <a:pPr lvl="0">
              <a:lnSpc>
                <a:spcPts val="1300"/>
              </a:lnSpc>
            </a:pPr>
            <a:r>
              <a:rPr lang="zh-TW" altLang="en-US" sz="1100" dirty="0" smtClean="0">
                <a:latin typeface="Arial" pitchFamily="34" charset="0"/>
              </a:rPr>
              <a:t>  </a:t>
            </a:r>
            <a:r>
              <a:rPr lang="en-US" altLang="zh-TW" sz="1100" dirty="0">
                <a:latin typeface="Arial" pitchFamily="34" charset="0"/>
              </a:rPr>
              <a:t>{</a:t>
            </a:r>
          </a:p>
          <a:p>
            <a:pPr lvl="0"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case "Age1":</a:t>
            </a:r>
          </a:p>
          <a:p>
            <a:pPr lvl="0"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  $Age = "</a:t>
            </a:r>
            <a:r>
              <a:rPr lang="zh-TW" altLang="en-US" sz="1100" dirty="0">
                <a:latin typeface="Arial" pitchFamily="34" charset="0"/>
              </a:rPr>
              <a:t>未滿</a:t>
            </a:r>
            <a:r>
              <a:rPr lang="en-US" altLang="zh-TW" sz="1100" dirty="0">
                <a:latin typeface="Arial" pitchFamily="34" charset="0"/>
              </a:rPr>
              <a:t>20</a:t>
            </a:r>
            <a:r>
              <a:rPr lang="zh-TW" altLang="en-US" sz="1100" dirty="0">
                <a:latin typeface="Arial" pitchFamily="34" charset="0"/>
              </a:rPr>
              <a:t>歲</a:t>
            </a:r>
            <a:r>
              <a:rPr lang="en-US" altLang="zh-TW" sz="1100" dirty="0">
                <a:latin typeface="Arial" pitchFamily="34" charset="0"/>
              </a:rPr>
              <a:t>";</a:t>
            </a:r>
          </a:p>
          <a:p>
            <a:pPr lvl="0"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  break;</a:t>
            </a:r>
          </a:p>
          <a:p>
            <a:pPr lvl="0"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case "Age2":</a:t>
            </a:r>
          </a:p>
          <a:p>
            <a:pPr lvl="0"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  $Age = "20~29";</a:t>
            </a:r>
          </a:p>
          <a:p>
            <a:pPr lvl="0"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  break;</a:t>
            </a:r>
          </a:p>
          <a:p>
            <a:pPr lvl="0"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case "Age3":</a:t>
            </a:r>
          </a:p>
          <a:p>
            <a:pPr lvl="0"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  $Age = "30~39";</a:t>
            </a:r>
          </a:p>
          <a:p>
            <a:pPr lvl="0"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  break;</a:t>
            </a:r>
          </a:p>
          <a:p>
            <a:pPr lvl="0"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case "Age4":</a:t>
            </a:r>
          </a:p>
          <a:p>
            <a:pPr lvl="0"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  $Age = "40~49";</a:t>
            </a:r>
          </a:p>
          <a:p>
            <a:pPr lvl="0"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  break;</a:t>
            </a:r>
          </a:p>
          <a:p>
            <a:pPr lvl="0"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case "Age5":</a:t>
            </a:r>
          </a:p>
          <a:p>
            <a:pPr lvl="0"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  $Age = "50</a:t>
            </a:r>
            <a:r>
              <a:rPr lang="zh-TW" altLang="en-US" sz="1100" dirty="0">
                <a:latin typeface="Arial" pitchFamily="34" charset="0"/>
              </a:rPr>
              <a:t>歲以上</a:t>
            </a:r>
            <a:r>
              <a:rPr lang="en-US" altLang="zh-TW" sz="1100" dirty="0">
                <a:latin typeface="Arial" pitchFamily="34" charset="0"/>
              </a:rPr>
              <a:t>";</a:t>
            </a:r>
          </a:p>
          <a:p>
            <a:pPr lvl="0"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}</a:t>
            </a:r>
          </a:p>
          <a:p>
            <a:pPr lvl="0"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$Phone = $_POST["</a:t>
            </a:r>
            <a:r>
              <a:rPr lang="en-US" altLang="zh-TW" sz="1100" dirty="0" err="1">
                <a:latin typeface="Arial" pitchFamily="34" charset="0"/>
              </a:rPr>
              <a:t>UserPhone</a:t>
            </a:r>
            <a:r>
              <a:rPr lang="en-US" altLang="zh-TW" sz="1100" dirty="0">
                <a:latin typeface="Arial" pitchFamily="34" charset="0"/>
              </a:rPr>
              <a:t>"];			</a:t>
            </a:r>
            <a:endParaRPr lang="en-US" altLang="zh-TW" sz="1100" dirty="0" smtClean="0">
              <a:latin typeface="Arial" pitchFamily="34" charset="0"/>
            </a:endParaRPr>
          </a:p>
          <a:p>
            <a:pPr lvl="0">
              <a:lnSpc>
                <a:spcPts val="1300"/>
              </a:lnSpc>
            </a:pPr>
            <a:r>
              <a:rPr lang="zh-TW" altLang="en-US" sz="1100" dirty="0" smtClean="0">
                <a:latin typeface="Arial" pitchFamily="34" charset="0"/>
              </a:rPr>
              <a:t>  </a:t>
            </a:r>
            <a:r>
              <a:rPr lang="en-US" altLang="zh-TW" sz="1100" dirty="0">
                <a:latin typeface="Arial" pitchFamily="34" charset="0"/>
              </a:rPr>
              <a:t>$Trouble = $_POST["</a:t>
            </a:r>
            <a:r>
              <a:rPr lang="en-US" altLang="zh-TW" sz="1100" dirty="0" err="1">
                <a:latin typeface="Arial" pitchFamily="34" charset="0"/>
              </a:rPr>
              <a:t>UserTrouble</a:t>
            </a:r>
            <a:r>
              <a:rPr lang="en-US" altLang="zh-TW" sz="1100" dirty="0">
                <a:latin typeface="Arial" pitchFamily="34" charset="0"/>
              </a:rPr>
              <a:t>"];		</a:t>
            </a:r>
            <a:endParaRPr lang="zh-TW" altLang="en-US" sz="1100" dirty="0">
              <a:latin typeface="Arial" pitchFamily="34" charset="0"/>
            </a:endParaRPr>
          </a:p>
          <a:p>
            <a:pPr lvl="0">
              <a:lnSpc>
                <a:spcPts val="1300"/>
              </a:lnSpc>
            </a:pPr>
            <a:r>
              <a:rPr lang="zh-TW" altLang="en-US" sz="1100" dirty="0">
                <a:latin typeface="Arial" pitchFamily="34" charset="0"/>
              </a:rPr>
              <a:t>  </a:t>
            </a:r>
            <a:r>
              <a:rPr lang="en-US" altLang="zh-TW" sz="1100" dirty="0">
                <a:latin typeface="Arial" pitchFamily="34" charset="0"/>
              </a:rPr>
              <a:t>$Number = $_POST["</a:t>
            </a:r>
            <a:r>
              <a:rPr lang="en-US" altLang="zh-TW" sz="1100" dirty="0" err="1">
                <a:latin typeface="Arial" pitchFamily="34" charset="0"/>
              </a:rPr>
              <a:t>UserNumber</a:t>
            </a:r>
            <a:r>
              <a:rPr lang="en-US" altLang="zh-TW" sz="1100" dirty="0">
                <a:latin typeface="Arial" pitchFamily="34" charset="0"/>
              </a:rPr>
              <a:t>"];	</a:t>
            </a:r>
            <a:endParaRPr lang="zh-TW" altLang="en-US" sz="1100" dirty="0">
              <a:latin typeface="Arial" pitchFamily="34" charset="0"/>
            </a:endParaRPr>
          </a:p>
          <a:p>
            <a:pPr lvl="0"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?&gt;</a:t>
            </a:r>
          </a:p>
          <a:p>
            <a:pPr lvl="0"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&lt;p&gt;&lt;</a:t>
            </a:r>
            <a:r>
              <a:rPr lang="en-US" altLang="zh-TW" sz="1100" dirty="0" err="1">
                <a:latin typeface="Arial" pitchFamily="34" charset="0"/>
              </a:rPr>
              <a:t>i</a:t>
            </a:r>
            <a:r>
              <a:rPr lang="en-US" altLang="zh-TW" sz="1100" dirty="0">
                <a:latin typeface="Arial" pitchFamily="34" charset="0"/>
              </a:rPr>
              <a:t>&gt;&lt;?</a:t>
            </a:r>
            <a:r>
              <a:rPr lang="en-US" altLang="zh-TW" sz="1100" dirty="0" err="1">
                <a:latin typeface="Arial" pitchFamily="34" charset="0"/>
              </a:rPr>
              <a:t>php</a:t>
            </a:r>
            <a:r>
              <a:rPr lang="en-US" altLang="zh-TW" sz="1100" dirty="0">
                <a:latin typeface="Arial" pitchFamily="34" charset="0"/>
              </a:rPr>
              <a:t> echo $Name; ?&gt;&lt;/</a:t>
            </a:r>
            <a:r>
              <a:rPr lang="en-US" altLang="zh-TW" sz="1100" dirty="0" err="1">
                <a:latin typeface="Arial" pitchFamily="34" charset="0"/>
              </a:rPr>
              <a:t>i</a:t>
            </a:r>
            <a:r>
              <a:rPr lang="en-US" altLang="zh-TW" sz="1100" dirty="0">
                <a:latin typeface="Arial" pitchFamily="34" charset="0"/>
              </a:rPr>
              <a:t>&gt;</a:t>
            </a:r>
            <a:r>
              <a:rPr lang="zh-TW" altLang="en-US" sz="1100" dirty="0">
                <a:latin typeface="Arial" pitchFamily="34" charset="0"/>
              </a:rPr>
              <a:t>，您好！您輸入的資料如下：</a:t>
            </a:r>
            <a:r>
              <a:rPr lang="en-US" altLang="zh-TW" sz="1100" dirty="0">
                <a:latin typeface="Arial" pitchFamily="34" charset="0"/>
              </a:rPr>
              <a:t>&lt;/p&gt;</a:t>
            </a:r>
          </a:p>
          <a:p>
            <a:pPr lvl="0">
              <a:lnSpc>
                <a:spcPts val="1300"/>
              </a:lnSpc>
            </a:pPr>
            <a:r>
              <a:rPr lang="zh-TW" altLang="en-US" sz="1100" dirty="0">
                <a:latin typeface="Arial" pitchFamily="34" charset="0"/>
              </a:rPr>
              <a:t>電子郵件地址：</a:t>
            </a:r>
            <a:r>
              <a:rPr lang="en-US" altLang="zh-TW" sz="1100" dirty="0">
                <a:latin typeface="Arial" pitchFamily="34" charset="0"/>
              </a:rPr>
              <a:t>&lt;?</a:t>
            </a:r>
            <a:r>
              <a:rPr lang="en-US" altLang="zh-TW" sz="1100" dirty="0" err="1">
                <a:latin typeface="Arial" pitchFamily="34" charset="0"/>
              </a:rPr>
              <a:t>php</a:t>
            </a:r>
            <a:r>
              <a:rPr lang="en-US" altLang="zh-TW" sz="1100" dirty="0">
                <a:latin typeface="Arial" pitchFamily="34" charset="0"/>
              </a:rPr>
              <a:t> echo $Mail; ?&gt;&lt;</a:t>
            </a:r>
            <a:r>
              <a:rPr lang="en-US" altLang="zh-TW" sz="1100" dirty="0" err="1">
                <a:latin typeface="Arial" pitchFamily="34" charset="0"/>
              </a:rPr>
              <a:t>br</a:t>
            </a:r>
            <a:r>
              <a:rPr lang="en-US" altLang="zh-TW" sz="1100" dirty="0" smtClean="0">
                <a:latin typeface="Arial" pitchFamily="34" charset="0"/>
              </a:rPr>
              <a:t>&gt;</a:t>
            </a:r>
          </a:p>
          <a:p>
            <a:pPr lvl="0">
              <a:lnSpc>
                <a:spcPts val="1300"/>
              </a:lnSpc>
            </a:pPr>
            <a:r>
              <a:rPr lang="zh-TW" altLang="en-US" sz="1100" dirty="0">
                <a:latin typeface="Arial" pitchFamily="34" charset="0"/>
              </a:rPr>
              <a:t>年齡：</a:t>
            </a:r>
            <a:r>
              <a:rPr lang="en-US" altLang="zh-TW" sz="1100" dirty="0">
                <a:latin typeface="Arial" pitchFamily="34" charset="0"/>
              </a:rPr>
              <a:t>&lt;?</a:t>
            </a:r>
            <a:r>
              <a:rPr lang="en-US" altLang="zh-TW" sz="1100" dirty="0" err="1">
                <a:latin typeface="Arial" pitchFamily="34" charset="0"/>
              </a:rPr>
              <a:t>php</a:t>
            </a:r>
            <a:r>
              <a:rPr lang="en-US" altLang="zh-TW" sz="1100" dirty="0">
                <a:latin typeface="Arial" pitchFamily="34" charset="0"/>
              </a:rPr>
              <a:t> echo $Age; ?&gt;&lt;</a:t>
            </a:r>
            <a:r>
              <a:rPr lang="en-US" altLang="zh-TW" sz="1100" dirty="0" err="1">
                <a:latin typeface="Arial" pitchFamily="34" charset="0"/>
              </a:rPr>
              <a:t>br</a:t>
            </a:r>
            <a:r>
              <a:rPr lang="en-US" altLang="zh-TW" sz="1100" dirty="0">
                <a:latin typeface="Arial" pitchFamily="34" charset="0"/>
              </a:rPr>
              <a:t>&gt;</a:t>
            </a:r>
          </a:p>
          <a:p>
            <a:pPr lvl="0">
              <a:lnSpc>
                <a:spcPts val="1300"/>
              </a:lnSpc>
            </a:pPr>
            <a:r>
              <a:rPr lang="zh-TW" altLang="en-US" sz="1100" dirty="0">
                <a:latin typeface="Arial" pitchFamily="34" charset="0"/>
              </a:rPr>
              <a:t>曾經使用過的手機廠牌：</a:t>
            </a:r>
            <a:r>
              <a:rPr lang="en-US" altLang="zh-TW" sz="1100" dirty="0">
                <a:latin typeface="Arial" pitchFamily="34" charset="0"/>
              </a:rPr>
              <a:t>&lt;?</a:t>
            </a:r>
            <a:r>
              <a:rPr lang="en-US" altLang="zh-TW" sz="1100" dirty="0" err="1">
                <a:latin typeface="Arial" pitchFamily="34" charset="0"/>
              </a:rPr>
              <a:t>php</a:t>
            </a:r>
            <a:r>
              <a:rPr lang="en-US" altLang="zh-TW" sz="1100" dirty="0">
                <a:latin typeface="Arial" pitchFamily="34" charset="0"/>
              </a:rPr>
              <a:t> </a:t>
            </a:r>
            <a:r>
              <a:rPr lang="en-US" altLang="zh-TW" sz="1100" dirty="0" err="1">
                <a:latin typeface="Arial" pitchFamily="34" charset="0"/>
              </a:rPr>
              <a:t>foreach</a:t>
            </a:r>
            <a:r>
              <a:rPr lang="en-US" altLang="zh-TW" sz="1100" dirty="0">
                <a:latin typeface="Arial" pitchFamily="34" charset="0"/>
              </a:rPr>
              <a:t>($Phone as $Value) echo $Value.'&amp;</a:t>
            </a:r>
            <a:r>
              <a:rPr lang="en-US" altLang="zh-TW" sz="1100" dirty="0" err="1">
                <a:latin typeface="Arial" pitchFamily="34" charset="0"/>
              </a:rPr>
              <a:t>nbsp</a:t>
            </a:r>
            <a:r>
              <a:rPr lang="en-US" altLang="zh-TW" sz="1100" dirty="0">
                <a:latin typeface="Arial" pitchFamily="34" charset="0"/>
              </a:rPr>
              <a:t>;'; ?&gt;&lt;</a:t>
            </a:r>
            <a:r>
              <a:rPr lang="en-US" altLang="zh-TW" sz="1100" dirty="0" err="1">
                <a:latin typeface="Arial" pitchFamily="34" charset="0"/>
              </a:rPr>
              <a:t>br</a:t>
            </a:r>
            <a:r>
              <a:rPr lang="en-US" altLang="zh-TW" sz="1100" dirty="0">
                <a:latin typeface="Arial" pitchFamily="34" charset="0"/>
              </a:rPr>
              <a:t>&gt;</a:t>
            </a:r>
          </a:p>
          <a:p>
            <a:pPr lvl="0">
              <a:lnSpc>
                <a:spcPts val="1300"/>
              </a:lnSpc>
            </a:pPr>
            <a:r>
              <a:rPr lang="zh-TW" altLang="en-US" sz="1100" dirty="0">
                <a:latin typeface="Arial" pitchFamily="34" charset="0"/>
              </a:rPr>
              <a:t>使用手機時最常碰到的問題：</a:t>
            </a:r>
            <a:r>
              <a:rPr lang="en-US" altLang="zh-TW" sz="1100" dirty="0">
                <a:latin typeface="Arial" pitchFamily="34" charset="0"/>
              </a:rPr>
              <a:t>&lt;?</a:t>
            </a:r>
            <a:r>
              <a:rPr lang="en-US" altLang="zh-TW" sz="1100" dirty="0" err="1">
                <a:latin typeface="Arial" pitchFamily="34" charset="0"/>
              </a:rPr>
              <a:t>php</a:t>
            </a:r>
            <a:r>
              <a:rPr lang="en-US" altLang="zh-TW" sz="1100" dirty="0">
                <a:latin typeface="Arial" pitchFamily="34" charset="0"/>
              </a:rPr>
              <a:t> echo $Trouble; ?&gt;&lt;</a:t>
            </a:r>
            <a:r>
              <a:rPr lang="en-US" altLang="zh-TW" sz="1100" dirty="0" err="1">
                <a:latin typeface="Arial" pitchFamily="34" charset="0"/>
              </a:rPr>
              <a:t>br</a:t>
            </a:r>
            <a:r>
              <a:rPr lang="en-US" altLang="zh-TW" sz="1100" dirty="0">
                <a:latin typeface="Arial" pitchFamily="34" charset="0"/>
              </a:rPr>
              <a:t>&gt;</a:t>
            </a:r>
          </a:p>
          <a:p>
            <a:pPr lvl="0">
              <a:lnSpc>
                <a:spcPts val="1300"/>
              </a:lnSpc>
            </a:pPr>
            <a:r>
              <a:rPr lang="zh-TW" altLang="en-US" sz="1100" dirty="0">
                <a:latin typeface="Arial" pitchFamily="34" charset="0"/>
              </a:rPr>
              <a:t>使用過哪些電信業者的門號：</a:t>
            </a:r>
            <a:r>
              <a:rPr lang="en-US" altLang="zh-TW" sz="1100" dirty="0">
                <a:latin typeface="Arial" pitchFamily="34" charset="0"/>
              </a:rPr>
              <a:t>&lt;?</a:t>
            </a:r>
            <a:r>
              <a:rPr lang="en-US" altLang="zh-TW" sz="1100" dirty="0" err="1">
                <a:latin typeface="Arial" pitchFamily="34" charset="0"/>
              </a:rPr>
              <a:t>php</a:t>
            </a:r>
            <a:r>
              <a:rPr lang="en-US" altLang="zh-TW" sz="1100" dirty="0">
                <a:latin typeface="Arial" pitchFamily="34" charset="0"/>
              </a:rPr>
              <a:t> </a:t>
            </a:r>
            <a:r>
              <a:rPr lang="en-US" altLang="zh-TW" sz="1100" dirty="0" err="1">
                <a:latin typeface="Arial" pitchFamily="34" charset="0"/>
              </a:rPr>
              <a:t>foreach</a:t>
            </a:r>
            <a:r>
              <a:rPr lang="en-US" altLang="zh-TW" sz="1100" dirty="0">
                <a:latin typeface="Arial" pitchFamily="34" charset="0"/>
              </a:rPr>
              <a:t>($Number as $Value) echo $Value.'&amp;</a:t>
            </a:r>
            <a:r>
              <a:rPr lang="en-US" altLang="zh-TW" sz="1100" dirty="0" err="1">
                <a:latin typeface="Arial" pitchFamily="34" charset="0"/>
              </a:rPr>
              <a:t>nbsp</a:t>
            </a:r>
            <a:r>
              <a:rPr lang="en-US" altLang="zh-TW" sz="1100" dirty="0">
                <a:latin typeface="Arial" pitchFamily="34" charset="0"/>
              </a:rPr>
              <a:t>;'; ?&gt;</a:t>
            </a:r>
          </a:p>
          <a:p>
            <a:pPr lvl="0">
              <a:lnSpc>
                <a:spcPts val="1300"/>
              </a:lnSpc>
            </a:pPr>
            <a:endParaRPr lang="en-US" altLang="zh-TW" sz="1100" dirty="0">
              <a:latin typeface="Arial" pitchFamily="34" charset="0"/>
            </a:endParaRPr>
          </a:p>
          <a:p>
            <a:pPr lvl="0"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圖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473010" y="1562936"/>
            <a:ext cx="3059430" cy="2189480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5459623" y="3933056"/>
            <a:ext cx="3059430" cy="1948180"/>
          </a:xfrm>
          <a:prstGeom prst="rect">
            <a:avLst/>
          </a:prstGeom>
        </p:spPr>
      </p:pic>
      <p:sp>
        <p:nvSpPr>
          <p:cNvPr id="2" name="向下箭號 1"/>
          <p:cNvSpPr/>
          <p:nvPr/>
        </p:nvSpPr>
        <p:spPr>
          <a:xfrm>
            <a:off x="7009094" y="3717032"/>
            <a:ext cx="155194" cy="217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</a:t>
            </a:r>
            <a:r>
              <a:rPr lang="en-US" altLang="zh-TW" dirty="0" smtClean="0"/>
              <a:t>-2 HTTP Header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smtClean="0"/>
              <a:t>PHP</a:t>
            </a:r>
            <a:r>
              <a:rPr lang="zh-TW" altLang="zh-TW" dirty="0" smtClean="0"/>
              <a:t>內建的函式</a:t>
            </a:r>
            <a:r>
              <a:rPr lang="en-US" altLang="zh-TW" dirty="0" smtClean="0"/>
              <a:t>header() </a:t>
            </a:r>
            <a:r>
              <a:rPr lang="zh-TW" altLang="zh-TW" dirty="0" smtClean="0"/>
              <a:t>傳送自訂的</a:t>
            </a:r>
            <a:r>
              <a:rPr lang="en-US" altLang="zh-TW" dirty="0" smtClean="0"/>
              <a:t>HTTP Header</a:t>
            </a:r>
            <a:r>
              <a:rPr lang="zh-TW" altLang="zh-TW" dirty="0" smtClean="0"/>
              <a:t>，常見的應用有網頁重新導向、使用者與密碼認證等，其語法如下：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下面是一個例子</a:t>
            </a:r>
          </a:p>
          <a:p>
            <a:endParaRPr lang="zh-TW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99592" y="2564904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smtClean="0"/>
              <a:t>header(string</a:t>
            </a:r>
            <a:r>
              <a:rPr lang="en-US" altLang="zh-TW" i="1" dirty="0" smtClean="0"/>
              <a:t> string</a:t>
            </a:r>
            <a:r>
              <a:rPr lang="en-US" altLang="zh-TW" dirty="0" smtClean="0"/>
              <a:t> [, bool </a:t>
            </a:r>
            <a:r>
              <a:rPr lang="en-US" altLang="zh-TW" i="1" dirty="0" smtClean="0"/>
              <a:t>replace</a:t>
            </a:r>
            <a:r>
              <a:rPr lang="en-US" altLang="zh-TW" dirty="0" smtClean="0"/>
              <a:t> [, int </a:t>
            </a:r>
            <a:r>
              <a:rPr lang="en-US" altLang="zh-TW" i="1" dirty="0" smtClean="0"/>
              <a:t>http_response_code</a:t>
            </a:r>
            <a:r>
              <a:rPr lang="en-US" altLang="zh-TW" dirty="0" smtClean="0"/>
              <a:t>]])</a:t>
            </a:r>
            <a:endParaRPr lang="zh-TW" altLang="zh-TW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3501008"/>
            <a:ext cx="7416824" cy="1200329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smtClean="0"/>
              <a:t>&lt;?php</a:t>
            </a:r>
            <a:endParaRPr lang="zh-TW" altLang="zh-TW" dirty="0" smtClean="0"/>
          </a:p>
          <a:p>
            <a:r>
              <a:rPr lang="en-US" altLang="zh-TW" dirty="0" smtClean="0"/>
              <a:t>  header('WWW-Authenticate: Negotiate');</a:t>
            </a:r>
            <a:endParaRPr lang="zh-TW" altLang="zh-TW" dirty="0" smtClean="0"/>
          </a:p>
          <a:p>
            <a:r>
              <a:rPr lang="en-US" altLang="zh-TW" dirty="0" smtClean="0"/>
              <a:t>  header('WWW-Authenticate: NTLM', FALSE);</a:t>
            </a:r>
            <a:endParaRPr lang="zh-TW" altLang="zh-TW" dirty="0" smtClean="0"/>
          </a:p>
          <a:p>
            <a:r>
              <a:rPr lang="en-US" altLang="zh-TW" dirty="0" smtClean="0"/>
              <a:t>?&gt;</a:t>
            </a:r>
            <a:endParaRPr lang="zh-TW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</a:t>
            </a:r>
            <a:r>
              <a:rPr lang="en-US" altLang="zh-TW" dirty="0" smtClean="0"/>
              <a:t>-2-1	</a:t>
            </a:r>
            <a:r>
              <a:rPr lang="zh-TW" altLang="zh-TW" dirty="0" smtClean="0"/>
              <a:t>網頁重新導向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zh-TW" dirty="0" smtClean="0"/>
              <a:t>我們直接以下面的例子來示範網頁重新導向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&lt;\ch09\choose.html&gt;</a:t>
            </a:r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dirty="0" smtClean="0"/>
              <a:t>&lt;\ch09\</a:t>
            </a:r>
            <a:r>
              <a:rPr lang="en-US" altLang="zh-TW" dirty="0" err="1" smtClean="0"/>
              <a:t>redirect.php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9" name="文字方塊 3250"/>
          <p:cNvSpPr txBox="1">
            <a:spLocks noChangeArrowheads="1"/>
          </p:cNvSpPr>
          <p:nvPr/>
        </p:nvSpPr>
        <p:spPr bwMode="auto">
          <a:xfrm>
            <a:off x="611560" y="2636912"/>
            <a:ext cx="7416824" cy="1584176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&lt;form method="post" action="</a:t>
            </a:r>
            <a:r>
              <a:rPr lang="en-US" altLang="zh-TW" sz="1200" dirty="0" err="1">
                <a:latin typeface="Arial" pitchFamily="34" charset="0"/>
              </a:rPr>
              <a:t>redirect.php</a:t>
            </a:r>
            <a:r>
              <a:rPr lang="en-US" altLang="zh-TW" sz="1200" dirty="0">
                <a:latin typeface="Arial" pitchFamily="34" charset="0"/>
              </a:rPr>
              <a:t>"&gt;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&lt;select name="</a:t>
            </a:r>
            <a:r>
              <a:rPr lang="en-US" altLang="zh-TW" sz="1200" dirty="0" err="1">
                <a:latin typeface="Arial" pitchFamily="34" charset="0"/>
              </a:rPr>
              <a:t>mySelect</a:t>
            </a:r>
            <a:r>
              <a:rPr lang="en-US" altLang="zh-TW" sz="1200" dirty="0">
                <a:latin typeface="Arial" pitchFamily="34" charset="0"/>
              </a:rPr>
              <a:t>" size="1"&gt;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  </a:t>
            </a:r>
            <a:r>
              <a:rPr lang="fr-FR" altLang="zh-TW" sz="1200" dirty="0">
                <a:latin typeface="Arial" pitchFamily="34" charset="0"/>
              </a:rPr>
              <a:t>&lt;option value="https://tw.yahoo.com/"&gt;YAHOO!</a:t>
            </a:r>
            <a:r>
              <a:rPr lang="zh-TW" altLang="fr-FR" sz="1200" dirty="0">
                <a:latin typeface="Arial" pitchFamily="34" charset="0"/>
              </a:rPr>
              <a:t>奇摩</a:t>
            </a:r>
          </a:p>
          <a:p>
            <a:pPr lvl="0">
              <a:lnSpc>
                <a:spcPts val="1500"/>
              </a:lnSpc>
            </a:pPr>
            <a:r>
              <a:rPr lang="zh-TW" altLang="en-US" sz="1200" dirty="0" smtClean="0">
                <a:latin typeface="Arial" pitchFamily="34" charset="0"/>
              </a:rPr>
              <a:t>    </a:t>
            </a:r>
            <a:r>
              <a:rPr lang="fr-FR" altLang="zh-TW" sz="1200" dirty="0" smtClean="0">
                <a:latin typeface="Arial" pitchFamily="34" charset="0"/>
              </a:rPr>
              <a:t>&lt;</a:t>
            </a:r>
            <a:r>
              <a:rPr lang="fr-FR" altLang="zh-TW" sz="1200" dirty="0">
                <a:latin typeface="Arial" pitchFamily="34" charset="0"/>
              </a:rPr>
              <a:t>option value="http://www.yam.com/"&gt;</a:t>
            </a:r>
            <a:r>
              <a:rPr lang="zh-TW" altLang="fr-FR" sz="1200" dirty="0">
                <a:latin typeface="Arial" pitchFamily="34" charset="0"/>
              </a:rPr>
              <a:t>蕃薯藤</a:t>
            </a:r>
          </a:p>
          <a:p>
            <a:pPr lvl="0">
              <a:lnSpc>
                <a:spcPts val="1500"/>
              </a:lnSpc>
            </a:pPr>
            <a:r>
              <a:rPr lang="zh-TW" altLang="en-US" sz="1200" dirty="0" smtClean="0">
                <a:latin typeface="Arial" pitchFamily="34" charset="0"/>
              </a:rPr>
              <a:t>    </a:t>
            </a:r>
            <a:r>
              <a:rPr lang="fr-FR" altLang="zh-TW" sz="1200" dirty="0" smtClean="0">
                <a:latin typeface="Arial" pitchFamily="34" charset="0"/>
              </a:rPr>
              <a:t>&lt;</a:t>
            </a:r>
            <a:r>
              <a:rPr lang="fr-FR" altLang="zh-TW" sz="1200" dirty="0">
                <a:latin typeface="Arial" pitchFamily="34" charset="0"/>
              </a:rPr>
              <a:t>option value="https://www.google.com.tw/"&gt;Google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 smtClean="0">
                <a:latin typeface="Arial" pitchFamily="34" charset="0"/>
              </a:rPr>
              <a:t>  </a:t>
            </a:r>
            <a:r>
              <a:rPr lang="en-US" altLang="zh-TW" sz="1200" dirty="0">
                <a:latin typeface="Arial" pitchFamily="34" charset="0"/>
              </a:rPr>
              <a:t>&lt;/select&gt;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&amp;</a:t>
            </a:r>
            <a:r>
              <a:rPr lang="en-US" altLang="zh-TW" sz="1200" dirty="0" err="1">
                <a:latin typeface="Arial" pitchFamily="34" charset="0"/>
              </a:rPr>
              <a:t>nbsp</a:t>
            </a:r>
            <a:r>
              <a:rPr lang="en-US" altLang="zh-TW" sz="1200" dirty="0">
                <a:latin typeface="Arial" pitchFamily="34" charset="0"/>
              </a:rPr>
              <a:t>;&lt;input type="submit" value="GO!"&gt;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&lt;/form&gt;</a:t>
            </a:r>
          </a:p>
        </p:txBody>
      </p:sp>
      <p:sp>
        <p:nvSpPr>
          <p:cNvPr id="10" name="文字方塊 3250"/>
          <p:cNvSpPr txBox="1">
            <a:spLocks noChangeArrowheads="1"/>
          </p:cNvSpPr>
          <p:nvPr/>
        </p:nvSpPr>
        <p:spPr bwMode="auto">
          <a:xfrm>
            <a:off x="585569" y="4725144"/>
            <a:ext cx="7416824" cy="988221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&lt;?</a:t>
            </a:r>
            <a:r>
              <a:rPr lang="en-US" altLang="zh-TW" sz="1200" dirty="0" err="1">
                <a:latin typeface="Arial" pitchFamily="34" charset="0"/>
              </a:rPr>
              <a:t>php</a:t>
            </a:r>
            <a:endParaRPr lang="en-US" altLang="zh-TW" sz="1200" dirty="0">
              <a:latin typeface="Arial" pitchFamily="34" charset="0"/>
            </a:endParaRP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$URL = $_POST["</a:t>
            </a:r>
            <a:r>
              <a:rPr lang="en-US" altLang="zh-TW" sz="1200" dirty="0" err="1">
                <a:latin typeface="Arial" pitchFamily="34" charset="0"/>
              </a:rPr>
              <a:t>mySelect</a:t>
            </a:r>
            <a:r>
              <a:rPr lang="en-US" altLang="zh-TW" sz="1200" dirty="0">
                <a:latin typeface="Arial" pitchFamily="34" charset="0"/>
              </a:rPr>
              <a:t>"];	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header("Location: $URL"); 		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exit(); 						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?&gt;</a:t>
            </a:r>
          </a:p>
        </p:txBody>
      </p:sp>
      <p:pic>
        <p:nvPicPr>
          <p:cNvPr id="13" name="圖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6044953" y="2638539"/>
            <a:ext cx="2069925" cy="1582549"/>
          </a:xfrm>
          <a:prstGeom prst="rect">
            <a:avLst/>
          </a:prstGeom>
        </p:spPr>
      </p:pic>
      <p:pic>
        <p:nvPicPr>
          <p:cNvPr id="14" name="圖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102474" y="4510747"/>
            <a:ext cx="2069925" cy="1582549"/>
          </a:xfrm>
          <a:prstGeom prst="rect">
            <a:avLst/>
          </a:prstGeom>
        </p:spPr>
      </p:pic>
      <p:sp>
        <p:nvSpPr>
          <p:cNvPr id="2" name="向下箭號 1"/>
          <p:cNvSpPr/>
          <p:nvPr/>
        </p:nvSpPr>
        <p:spPr>
          <a:xfrm>
            <a:off x="7047426" y="4170234"/>
            <a:ext cx="18002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4"/>
          <p:cNvSpPr txBox="1">
            <a:spLocks/>
          </p:cNvSpPr>
          <p:nvPr/>
        </p:nvSpPr>
        <p:spPr bwMode="auto">
          <a:xfrm>
            <a:off x="488923" y="1916832"/>
            <a:ext cx="82296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marL="813600" indent="-2304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marL="1143000" indent="-2286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marL="1600200" indent="-2286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Arial" charset="0"/>
              <a:buChar char="–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marL="2057400" indent="-2286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Arial" charset="0"/>
              <a:buChar char="»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zh-TW" altLang="en-US" dirty="0" smtClean="0"/>
              <a:t>我們直接以下面的例子來示範：</a:t>
            </a:r>
          </a:p>
        </p:txBody>
      </p:sp>
      <p:sp>
        <p:nvSpPr>
          <p:cNvPr id="17" name="文字方塊 3250"/>
          <p:cNvSpPr txBox="1">
            <a:spLocks noChangeArrowheads="1"/>
          </p:cNvSpPr>
          <p:nvPr/>
        </p:nvSpPr>
        <p:spPr bwMode="auto">
          <a:xfrm>
            <a:off x="611560" y="2420888"/>
            <a:ext cx="7920880" cy="3240360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01:&lt;?</a:t>
            </a:r>
            <a:r>
              <a:rPr lang="en-US" altLang="zh-TW" sz="1200" dirty="0" err="1">
                <a:latin typeface="Arial" pitchFamily="34" charset="0"/>
              </a:rPr>
              <a:t>php</a:t>
            </a:r>
            <a:endParaRPr lang="en-US" altLang="zh-TW" sz="1200" dirty="0">
              <a:latin typeface="Arial" pitchFamily="34" charset="0"/>
            </a:endParaRP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02:  header("Content-type: text/html; charset=utf-8");				</a:t>
            </a: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03:  if (!</a:t>
            </a:r>
            <a:r>
              <a:rPr lang="en-US" altLang="zh-TW" sz="1200" dirty="0" err="1">
                <a:latin typeface="Arial" pitchFamily="34" charset="0"/>
              </a:rPr>
              <a:t>isset</a:t>
            </a:r>
            <a:r>
              <a:rPr lang="en-US" altLang="zh-TW" sz="1200" dirty="0">
                <a:latin typeface="Arial" pitchFamily="34" charset="0"/>
              </a:rPr>
              <a:t>($_SERVER['PHP_AUTH_USER']))</a:t>
            </a: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04:  {</a:t>
            </a: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05:    header('WWW-Authenticate: Basic realm="</a:t>
            </a:r>
            <a:r>
              <a:rPr lang="zh-TW" altLang="en-US" sz="1200" dirty="0">
                <a:latin typeface="Arial" pitchFamily="34" charset="0"/>
              </a:rPr>
              <a:t>快樂網站</a:t>
            </a:r>
            <a:r>
              <a:rPr lang="en-US" altLang="zh-TW" sz="1200" dirty="0">
                <a:latin typeface="Arial" pitchFamily="34" charset="0"/>
              </a:rPr>
              <a:t>"');</a:t>
            </a: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06:    echo "</a:t>
            </a:r>
            <a:r>
              <a:rPr lang="zh-TW" altLang="en-US" sz="1200" dirty="0">
                <a:latin typeface="Arial" pitchFamily="34" charset="0"/>
              </a:rPr>
              <a:t>抱歉！您沒有輸入密碼！</a:t>
            </a:r>
            <a:r>
              <a:rPr lang="en-US" altLang="zh-TW" sz="1200" dirty="0">
                <a:latin typeface="Arial" pitchFamily="34" charset="0"/>
              </a:rPr>
              <a:t>";</a:t>
            </a: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07:    exit();</a:t>
            </a: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08:  }</a:t>
            </a: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09:  else</a:t>
            </a: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10:  {</a:t>
            </a: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11:    echo "{$_SERVER['PHP_AUTH_USER']}</a:t>
            </a:r>
            <a:r>
              <a:rPr lang="zh-TW" altLang="en-US" sz="1200" dirty="0">
                <a:latin typeface="Arial" pitchFamily="34" charset="0"/>
              </a:rPr>
              <a:t>您好！</a:t>
            </a:r>
            <a:r>
              <a:rPr lang="en-US" altLang="zh-TW" sz="1200" dirty="0">
                <a:latin typeface="Arial" pitchFamily="34" charset="0"/>
              </a:rPr>
              <a:t>&lt;</a:t>
            </a:r>
            <a:r>
              <a:rPr lang="en-US" altLang="zh-TW" sz="1200" dirty="0" err="1">
                <a:latin typeface="Arial" pitchFamily="34" charset="0"/>
              </a:rPr>
              <a:t>br</a:t>
            </a:r>
            <a:r>
              <a:rPr lang="en-US" altLang="zh-TW" sz="1200" dirty="0">
                <a:latin typeface="Arial" pitchFamily="34" charset="0"/>
              </a:rPr>
              <a:t>&gt;";</a:t>
            </a: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12:    echo "</a:t>
            </a:r>
            <a:r>
              <a:rPr lang="zh-TW" altLang="en-US" sz="1200" dirty="0">
                <a:latin typeface="Arial" pitchFamily="34" charset="0"/>
              </a:rPr>
              <a:t>您輸入的密碼為</a:t>
            </a:r>
            <a:r>
              <a:rPr lang="en-US" altLang="zh-TW" sz="1200" dirty="0">
                <a:latin typeface="Arial" pitchFamily="34" charset="0"/>
              </a:rPr>
              <a:t>{$_SERVER['PHP_AUTH_PW']}</a:t>
            </a:r>
            <a:r>
              <a:rPr lang="zh-TW" altLang="en-US" sz="1200" dirty="0">
                <a:latin typeface="Arial" pitchFamily="34" charset="0"/>
              </a:rPr>
              <a:t>！</a:t>
            </a:r>
            <a:r>
              <a:rPr lang="en-US" altLang="zh-TW" sz="1200" dirty="0">
                <a:latin typeface="Arial" pitchFamily="34" charset="0"/>
              </a:rPr>
              <a:t>";</a:t>
            </a: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13:  }</a:t>
            </a:r>
          </a:p>
          <a:p>
            <a:pPr lvl="0">
              <a:lnSpc>
                <a:spcPts val="1800"/>
              </a:lnSpc>
            </a:pPr>
            <a:r>
              <a:rPr lang="en-US" altLang="zh-TW" sz="1200" dirty="0">
                <a:latin typeface="Arial" pitchFamily="34" charset="0"/>
              </a:rPr>
              <a:t>14:?&gt;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</a:t>
            </a:r>
            <a:r>
              <a:rPr lang="en-US" altLang="zh-TW" dirty="0" smtClean="0"/>
              <a:t>-2-2	</a:t>
            </a:r>
            <a:r>
              <a:rPr lang="zh-TW" altLang="zh-TW" dirty="0" smtClean="0"/>
              <a:t>使用者與密碼認證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795080" y="2438306"/>
            <a:ext cx="2642849" cy="1878313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5796136" y="4509120"/>
            <a:ext cx="2642849" cy="1705998"/>
          </a:xfrm>
          <a:prstGeom prst="rect">
            <a:avLst/>
          </a:prstGeom>
        </p:spPr>
      </p:pic>
      <p:sp>
        <p:nvSpPr>
          <p:cNvPr id="13" name="向下箭號 12"/>
          <p:cNvSpPr/>
          <p:nvPr/>
        </p:nvSpPr>
        <p:spPr>
          <a:xfrm>
            <a:off x="7128284" y="4316619"/>
            <a:ext cx="155194" cy="217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 smtClean="0">
            <a:ln>
              <a:noFill/>
            </a:ln>
            <a:solidFill>
              <a:schemeClr val="accent2">
                <a:lumMod val="75000"/>
              </a:schemeClr>
            </a:solidFill>
            <a:effectLst/>
            <a:uLnTx/>
            <a:uFillTx/>
            <a:latin typeface="Arial" pitchFamily="34" charset="0"/>
            <a:ea typeface="標楷體" pitchFamily="65" charset="-120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8155</TotalTime>
  <Words>881</Words>
  <Application>Microsoft Office PowerPoint</Application>
  <PresentationFormat>如螢幕大小 (4:3)</PresentationFormat>
  <Paragraphs>209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Arial Unicode MS</vt:lpstr>
      <vt:lpstr>新細明體</vt:lpstr>
      <vt:lpstr>標楷體</vt:lpstr>
      <vt:lpstr>Arial</vt:lpstr>
      <vt:lpstr>Calibri</vt:lpstr>
      <vt:lpstr>Wingdings</vt:lpstr>
      <vt:lpstr>Office 佈景主題</vt:lpstr>
      <vt:lpstr>PowerPoint 簡報</vt:lpstr>
      <vt:lpstr>     09  在網頁之間傳遞資訊 </vt:lpstr>
      <vt:lpstr>9-1 蒐集網頁上的資訊</vt:lpstr>
      <vt:lpstr>PowerPoint 簡報</vt:lpstr>
      <vt:lpstr> 9-1-2 表單的後端處理 </vt:lpstr>
      <vt:lpstr>PowerPoint 簡報</vt:lpstr>
      <vt:lpstr>9-2 HTTP Header</vt:lpstr>
      <vt:lpstr>9-2-1 網頁重新導向</vt:lpstr>
      <vt:lpstr>9-2-2 使用者與密碼認證</vt:lpstr>
      <vt:lpstr>9-2-3 自動導向到PC版或行動版網頁</vt:lpstr>
      <vt:lpstr>9-3 Cookie</vt:lpstr>
      <vt:lpstr>9-3-2 讀取Cookie</vt:lpstr>
      <vt:lpstr>9-4 Session</vt:lpstr>
      <vt:lpstr>9-4-1 存取Session</vt:lpstr>
      <vt:lpstr>9-4-2 Session相關函式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vitasmile</dc:creator>
  <cp:lastModifiedBy>novia_chiang 江佳慧</cp:lastModifiedBy>
  <cp:revision>961</cp:revision>
  <dcterms:created xsi:type="dcterms:W3CDTF">2011-06-02T11:36:30Z</dcterms:created>
  <dcterms:modified xsi:type="dcterms:W3CDTF">2017-01-18T08:18:56Z</dcterms:modified>
</cp:coreProperties>
</file>