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81" r:id="rId3"/>
    <p:sldId id="769" r:id="rId4"/>
    <p:sldId id="749" r:id="rId5"/>
    <p:sldId id="772" r:id="rId6"/>
    <p:sldId id="773" r:id="rId7"/>
    <p:sldId id="774" r:id="rId8"/>
    <p:sldId id="775" r:id="rId9"/>
    <p:sldId id="778" r:id="rId10"/>
    <p:sldId id="77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95982" autoAdjust="0"/>
  </p:normalViewPr>
  <p:slideViewPr>
    <p:cSldViewPr>
      <p:cViewPr varScale="1">
        <p:scale>
          <a:sx n="84" d="100"/>
          <a:sy n="84" d="100"/>
        </p:scale>
        <p:origin x="52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4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6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導入</a:t>
            </a:r>
            <a:r>
              <a:rPr lang="en-US" altLang="zh-TW" dirty="0"/>
              <a:t>Ajax</a:t>
            </a:r>
            <a:r>
              <a:rPr lang="zh-TW" altLang="en-US" dirty="0"/>
              <a:t>技術</a:t>
            </a:r>
            <a:r>
              <a:rPr lang="zh-TW" altLang="zh-TW" dirty="0" smtClean="0"/>
              <a:t>的寫法</a:t>
            </a:r>
          </a:p>
          <a:p>
            <a:pPr marL="568800" lvl="1" indent="-457200">
              <a:buFont typeface="+mj-ea"/>
              <a:buAutoNum type="ea1ChtPeriod" startAt="3"/>
            </a:pP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186211"/>
            <a:ext cx="61744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TW" sz="1100" dirty="0"/>
              <a:t>&lt;!</a:t>
            </a:r>
            <a:r>
              <a:rPr lang="en-US" altLang="zh-TW" sz="1100" dirty="0" err="1"/>
              <a:t>doctype</a:t>
            </a:r>
            <a:r>
              <a:rPr lang="en-US" altLang="zh-TW" sz="1100" dirty="0"/>
              <a:t> html&gt;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&lt;html&gt;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&lt;head&gt;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&lt;meta charset="utf-8"&gt;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&lt;script </a:t>
            </a:r>
            <a:r>
              <a:rPr lang="en-US" altLang="zh-TW" sz="1100" dirty="0" err="1"/>
              <a:t>src</a:t>
            </a:r>
            <a:r>
              <a:rPr lang="en-US" altLang="zh-TW" sz="1100" dirty="0"/>
              <a:t>="utility.js" type="text/</a:t>
            </a:r>
            <a:r>
              <a:rPr lang="en-US" altLang="zh-TW" sz="1100" dirty="0" err="1"/>
              <a:t>javascript</a:t>
            </a:r>
            <a:r>
              <a:rPr lang="en-US" altLang="zh-TW" sz="1100" dirty="0"/>
              <a:t>"&gt;&lt;/script&gt;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&lt;script type="text/</a:t>
            </a:r>
            <a:r>
              <a:rPr lang="en-US" altLang="zh-TW" sz="1100" dirty="0" err="1"/>
              <a:t>javascript</a:t>
            </a:r>
            <a:r>
              <a:rPr lang="en-US" altLang="zh-TW" sz="1100" dirty="0"/>
              <a:t>"&gt;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</a:t>
            </a:r>
            <a:r>
              <a:rPr lang="en-US" altLang="zh-TW" sz="1100" dirty="0" err="1"/>
              <a:t>var</a:t>
            </a:r>
            <a:r>
              <a:rPr lang="en-US" altLang="zh-TW" sz="1100" dirty="0"/>
              <a:t> XHR = null</a:t>
            </a:r>
            <a:r>
              <a:rPr lang="en-US" altLang="zh-TW" sz="1100" dirty="0" smtClean="0"/>
              <a:t>;      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function </a:t>
            </a:r>
            <a:r>
              <a:rPr lang="en-US" altLang="zh-TW" sz="1100" dirty="0" err="1"/>
              <a:t>startRequest</a:t>
            </a:r>
            <a:r>
              <a:rPr lang="en-US" altLang="zh-TW" sz="1100" dirty="0"/>
              <a:t>()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{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XHR = </a:t>
            </a:r>
            <a:r>
              <a:rPr lang="en-US" altLang="zh-TW" sz="1100" dirty="0" err="1"/>
              <a:t>createXMLHttpRequest</a:t>
            </a:r>
            <a:r>
              <a:rPr lang="en-US" altLang="zh-TW" sz="1100" dirty="0"/>
              <a:t>();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XHR.open</a:t>
            </a:r>
            <a:r>
              <a:rPr lang="en-US" altLang="zh-TW" sz="1100" dirty="0"/>
              <a:t>("GET", "poetry.txt", true);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XHR.onreadystatechange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handleStateChange</a:t>
            </a:r>
            <a:r>
              <a:rPr lang="en-US" altLang="zh-TW" sz="1100" dirty="0"/>
              <a:t>; 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XHR.send</a:t>
            </a:r>
            <a:r>
              <a:rPr lang="en-US" altLang="zh-TW" sz="1100" dirty="0"/>
              <a:t>(null);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</a:t>
            </a:r>
            <a:r>
              <a:rPr lang="en-US" altLang="zh-TW" sz="1100" dirty="0" smtClean="0"/>
              <a:t>}      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function </a:t>
            </a:r>
            <a:r>
              <a:rPr lang="en-US" altLang="zh-TW" sz="1100" dirty="0" err="1"/>
              <a:t>handleStateChange</a:t>
            </a:r>
            <a:r>
              <a:rPr lang="en-US" altLang="zh-TW" sz="1100" dirty="0"/>
              <a:t>()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{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if (</a:t>
            </a:r>
            <a:r>
              <a:rPr lang="en-US" altLang="zh-TW" sz="1100" dirty="0" err="1"/>
              <a:t>XHR.readyState</a:t>
            </a:r>
            <a:r>
              <a:rPr lang="en-US" altLang="zh-TW" sz="1100" dirty="0"/>
              <a:t> == 4)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{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  if (</a:t>
            </a:r>
            <a:r>
              <a:rPr lang="en-US" altLang="zh-TW" sz="1100" dirty="0" err="1"/>
              <a:t>XHR.status</a:t>
            </a:r>
            <a:r>
              <a:rPr lang="en-US" altLang="zh-TW" sz="1100" dirty="0"/>
              <a:t> == 200)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    </a:t>
            </a:r>
            <a:r>
              <a:rPr lang="en-US" altLang="zh-TW" sz="1100" dirty="0" err="1"/>
              <a:t>document.getElementById</a:t>
            </a:r>
            <a:r>
              <a:rPr lang="en-US" altLang="zh-TW" sz="1100" dirty="0"/>
              <a:t>("span1").</a:t>
            </a:r>
            <a:r>
              <a:rPr lang="en-US" altLang="zh-TW" sz="1100" dirty="0" err="1"/>
              <a:t>innerHTML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XHR.responseText</a:t>
            </a:r>
            <a:r>
              <a:rPr lang="en-US" altLang="zh-TW" sz="1100" dirty="0"/>
              <a:t>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  else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    </a:t>
            </a:r>
            <a:r>
              <a:rPr lang="en-US" altLang="zh-TW" sz="1100" dirty="0" err="1"/>
              <a:t>window.alert</a:t>
            </a:r>
            <a:r>
              <a:rPr lang="en-US" altLang="zh-TW" sz="1100" dirty="0"/>
              <a:t>("</a:t>
            </a:r>
            <a:r>
              <a:rPr lang="zh-TW" altLang="zh-TW" sz="1100" dirty="0"/>
              <a:t>檔案開啟錯誤</a:t>
            </a:r>
            <a:r>
              <a:rPr lang="en-US" altLang="zh-TW" sz="1100" dirty="0"/>
              <a:t>!");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  }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}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&lt;/script&gt;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&lt;/head&gt;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&lt;body&gt;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&lt;form id="form1"&gt;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&lt;input id="button1" type="button" value="</a:t>
            </a:r>
            <a:r>
              <a:rPr lang="zh-TW" altLang="zh-TW" sz="1100" dirty="0"/>
              <a:t>顯示詩句</a:t>
            </a:r>
            <a:r>
              <a:rPr lang="en-US" altLang="zh-TW" sz="1100" dirty="0"/>
              <a:t>" </a:t>
            </a:r>
            <a:r>
              <a:rPr lang="en-US" altLang="zh-TW" sz="1100" dirty="0" err="1"/>
              <a:t>onclick</a:t>
            </a:r>
            <a:r>
              <a:rPr lang="en-US" altLang="zh-TW" sz="1100" dirty="0"/>
              <a:t>="</a:t>
            </a:r>
            <a:r>
              <a:rPr lang="en-US" altLang="zh-TW" sz="1100" dirty="0" err="1"/>
              <a:t>startRequest</a:t>
            </a:r>
            <a:r>
              <a:rPr lang="en-US" altLang="zh-TW" sz="1100" dirty="0"/>
              <a:t>()"&gt;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  &lt;</a:t>
            </a:r>
            <a:r>
              <a:rPr lang="en-US" altLang="zh-TW" sz="1100" dirty="0" err="1"/>
              <a:t>br</a:t>
            </a:r>
            <a:r>
              <a:rPr lang="en-US" altLang="zh-TW" sz="1100" dirty="0"/>
              <a:t>&gt;&lt;</a:t>
            </a:r>
            <a:r>
              <a:rPr lang="en-US" altLang="zh-TW" sz="1100" dirty="0" err="1"/>
              <a:t>br</a:t>
            </a:r>
            <a:r>
              <a:rPr lang="en-US" altLang="zh-TW" sz="1100" dirty="0"/>
              <a:t>&gt; &lt;span id="span1"&gt;&lt;/span&gt;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  &lt;/form&gt;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  &lt;/body&gt;</a:t>
            </a:r>
            <a:endParaRPr lang="zh-TW" altLang="zh-TW" sz="1100" dirty="0"/>
          </a:p>
          <a:p>
            <a:pPr>
              <a:lnSpc>
                <a:spcPts val="1200"/>
              </a:lnSpc>
            </a:pPr>
            <a:r>
              <a:rPr lang="en-US" altLang="zh-TW" sz="1100" dirty="0"/>
              <a:t>&lt;/html&gt;</a:t>
            </a:r>
            <a:br>
              <a:rPr lang="en-US" altLang="zh-TW" sz="1100" dirty="0"/>
            </a:br>
            <a:endParaRPr lang="zh-TW" altLang="en-US" sz="1100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1484784"/>
            <a:ext cx="2448272" cy="1800201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99936" y="3573016"/>
            <a:ext cx="2448272" cy="1800201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>
            <a:off x="7191057" y="324563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10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　使用</a:t>
            </a:r>
            <a:r>
              <a:rPr lang="en-US" altLang="zh-TW" dirty="0" smtClean="0"/>
              <a:t>Ajax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08920"/>
            <a:ext cx="6264696" cy="288032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10-1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認識</a:t>
            </a:r>
            <a:r>
              <a:rPr lang="en-US" altLang="zh-TW" dirty="0" smtClean="0">
                <a:hlinkClick r:id="rId3" action="ppaction://hlinksldjump"/>
              </a:rPr>
              <a:t>Ajax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10-2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撰寫導入</a:t>
            </a:r>
            <a:r>
              <a:rPr lang="en-US" altLang="zh-TW" dirty="0" smtClean="0">
                <a:hlinkClick r:id="rId4" action="ppaction://hlinksldjump"/>
              </a:rPr>
              <a:t>Ajax</a:t>
            </a:r>
            <a:r>
              <a:rPr lang="zh-TW" altLang="zh-TW" dirty="0" smtClean="0">
                <a:hlinkClick r:id="rId4" action="ppaction://hlinksldjump"/>
              </a:rPr>
              <a:t>技術的動態網頁</a:t>
            </a:r>
            <a:endParaRPr lang="zh-TW" altLang="zh-TW" dirty="0" smtClean="0"/>
          </a:p>
          <a:p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zh-TW" dirty="0" smtClean="0"/>
              <a:t>認識</a:t>
            </a:r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 Ajax</a:t>
            </a:r>
            <a:r>
              <a:rPr lang="zh-TW" altLang="zh-TW" dirty="0" smtClean="0"/>
              <a:t>是</a:t>
            </a:r>
            <a:r>
              <a:rPr lang="en-US" altLang="zh-TW" dirty="0" smtClean="0"/>
              <a:t>Asynchronous JavaScript And XML</a:t>
            </a:r>
            <a:r>
              <a:rPr lang="zh-TW" altLang="zh-TW" dirty="0" smtClean="0"/>
              <a:t>的簡寫，代表</a:t>
            </a:r>
            <a:r>
              <a:rPr lang="en-US" altLang="zh-TW" dirty="0" smtClean="0"/>
              <a:t>Ajax</a:t>
            </a:r>
            <a:r>
              <a:rPr lang="zh-TW" altLang="zh-TW" dirty="0" smtClean="0"/>
              <a:t>具有非同步、使用</a:t>
            </a:r>
            <a:r>
              <a:rPr lang="en-US" altLang="zh-TW" dirty="0" smtClean="0"/>
              <a:t>JavaScript</a:t>
            </a:r>
            <a:r>
              <a:rPr lang="zh-TW" altLang="zh-TW" dirty="0" smtClean="0"/>
              <a:t>與</a:t>
            </a:r>
            <a:r>
              <a:rPr lang="en-US" altLang="zh-TW" dirty="0" smtClean="0"/>
              <a:t>XML</a:t>
            </a:r>
            <a:r>
              <a:rPr lang="zh-TW" altLang="zh-TW" dirty="0" smtClean="0"/>
              <a:t>等技術的特性。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傳統的動態網頁運作方式如下圖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t="10680"/>
          <a:stretch/>
        </p:blipFill>
        <p:spPr bwMode="auto">
          <a:xfrm>
            <a:off x="899592" y="3212976"/>
            <a:ext cx="5688632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相反的，導入</a:t>
            </a:r>
            <a:r>
              <a:rPr lang="en-US" altLang="zh-TW" dirty="0" smtClean="0"/>
              <a:t>Ajax</a:t>
            </a:r>
            <a:r>
              <a:rPr lang="zh-TW" altLang="zh-TW" dirty="0" smtClean="0"/>
              <a:t>概念的動態網頁運作方式則如下圖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導入</a:t>
            </a:r>
            <a:r>
              <a:rPr lang="en-US" altLang="zh-TW" dirty="0" smtClean="0"/>
              <a:t>Ajax</a:t>
            </a:r>
            <a:r>
              <a:rPr lang="zh-TW" altLang="zh-TW" dirty="0" smtClean="0"/>
              <a:t>的動態網頁將享有如下效益：</a:t>
            </a:r>
          </a:p>
          <a:p>
            <a:pPr lvl="2"/>
            <a:r>
              <a:rPr lang="zh-TW" altLang="zh-TW" dirty="0" smtClean="0"/>
              <a:t>非同步溝通無須將整個網頁內容傳回</a:t>
            </a:r>
            <a:r>
              <a:rPr lang="en-US" altLang="zh-TW" dirty="0" smtClean="0"/>
              <a:t>Web</a:t>
            </a:r>
            <a:r>
              <a:rPr lang="zh-TW" altLang="zh-TW" dirty="0" smtClean="0"/>
              <a:t>伺服器，能夠節省網路頻寬。</a:t>
            </a:r>
          </a:p>
          <a:p>
            <a:pPr lvl="2"/>
            <a:r>
              <a:rPr lang="zh-TW" altLang="zh-TW" dirty="0" smtClean="0"/>
              <a:t>由於只傳回部份資料，所以能夠減輕</a:t>
            </a:r>
            <a:r>
              <a:rPr lang="en-US" altLang="zh-TW" dirty="0" smtClean="0"/>
              <a:t>Web</a:t>
            </a:r>
            <a:r>
              <a:rPr lang="zh-TW" altLang="zh-TW" dirty="0" smtClean="0"/>
              <a:t>伺服器的負荷。</a:t>
            </a:r>
          </a:p>
          <a:p>
            <a:pPr lvl="2"/>
            <a:r>
              <a:rPr lang="zh-TW" altLang="zh-TW" dirty="0" smtClean="0"/>
              <a:t>不會像傳統的動態網頁產生短暫空白或閃動的情況。</a:t>
            </a:r>
          </a:p>
          <a:p>
            <a:pPr lvl="2"/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t="9385"/>
          <a:stretch/>
        </p:blipFill>
        <p:spPr bwMode="auto">
          <a:xfrm>
            <a:off x="1115616" y="1412776"/>
            <a:ext cx="6048672" cy="2448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zh-TW" dirty="0" smtClean="0"/>
              <a:t>撰寫導入</a:t>
            </a:r>
            <a:r>
              <a:rPr lang="en-US" altLang="zh-TW" dirty="0" smtClean="0"/>
              <a:t>Ajax</a:t>
            </a:r>
            <a:r>
              <a:rPr lang="zh-TW" altLang="zh-TW" dirty="0" smtClean="0"/>
              <a:t>技術的動態網頁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為了讓您對網頁如何導入</a:t>
            </a:r>
            <a:r>
              <a:rPr lang="en-US" altLang="zh-TW" dirty="0" smtClean="0"/>
              <a:t>Ajax</a:t>
            </a:r>
            <a:r>
              <a:rPr lang="zh-TW" altLang="zh-TW" dirty="0" smtClean="0"/>
              <a:t>技術有初步的認識，我們將其運作過程描繪如下圖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6" name="圖片 5" descr="步驟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800" lvl="1" indent="-457200">
              <a:buFont typeface="+mj-ea"/>
              <a:buAutoNum type="ea1ChtPeriod"/>
            </a:pPr>
            <a:r>
              <a:rPr lang="zh-TW" altLang="zh-TW" dirty="0" smtClean="0"/>
              <a:t> 建立</a:t>
            </a:r>
            <a:r>
              <a:rPr lang="en-US" altLang="zh-TW" dirty="0" err="1" smtClean="0"/>
              <a:t>XMLHttpRequest</a:t>
            </a:r>
            <a:r>
              <a:rPr lang="zh-TW" altLang="zh-TW" dirty="0" smtClean="0"/>
              <a:t>物件</a:t>
            </a:r>
            <a:endParaRPr lang="en-US" altLang="zh-TW" dirty="0" smtClean="0"/>
          </a:p>
        </p:txBody>
      </p:sp>
      <p:sp>
        <p:nvSpPr>
          <p:cNvPr id="5" name="文字方塊 3250"/>
          <p:cNvSpPr txBox="1">
            <a:spLocks noChangeArrowheads="1"/>
          </p:cNvSpPr>
          <p:nvPr/>
        </p:nvSpPr>
        <p:spPr bwMode="auto">
          <a:xfrm>
            <a:off x="683568" y="1556792"/>
            <a:ext cx="7920880" cy="4979093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function </a:t>
            </a:r>
            <a:r>
              <a:rPr lang="en-US" altLang="zh-TW" sz="1200" dirty="0" err="1">
                <a:latin typeface="Arial" pitchFamily="34" charset="0"/>
              </a:rPr>
              <a:t>createXMLHttpRequest</a:t>
            </a:r>
            <a:r>
              <a:rPr lang="en-US" altLang="zh-TW" sz="1200" dirty="0">
                <a:latin typeface="Arial" pitchFamily="34" charset="0"/>
              </a:rPr>
              <a:t>()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try					</a:t>
            </a:r>
            <a:r>
              <a:rPr lang="en-US" altLang="zh-TW" sz="1200" dirty="0" smtClean="0">
                <a:latin typeface="Arial" pitchFamily="34" charset="0"/>
              </a:rPr>
              <a:t>//</a:t>
            </a:r>
            <a:r>
              <a:rPr lang="zh-TW" altLang="en-US" sz="1200" dirty="0">
                <a:latin typeface="Arial" pitchFamily="34" charset="0"/>
              </a:rPr>
              <a:t>其它非</a:t>
            </a:r>
            <a:r>
              <a:rPr lang="en-US" altLang="zh-TW" sz="1200" dirty="0">
                <a:latin typeface="Arial" pitchFamily="34" charset="0"/>
              </a:rPr>
              <a:t>IE</a:t>
            </a:r>
            <a:r>
              <a:rPr lang="zh-TW" altLang="en-US" sz="1200" dirty="0">
                <a:latin typeface="Arial" pitchFamily="34" charset="0"/>
              </a:rPr>
              <a:t>瀏覽器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</a:t>
            </a:r>
            <a:r>
              <a:rPr lang="en-US" altLang="zh-TW" sz="1200" dirty="0" err="1">
                <a:latin typeface="Arial" pitchFamily="34" charset="0"/>
              </a:rPr>
              <a:t>var</a:t>
            </a:r>
            <a:r>
              <a:rPr lang="en-US" altLang="zh-TW" sz="1200" dirty="0">
                <a:latin typeface="Arial" pitchFamily="34" charset="0"/>
              </a:rPr>
              <a:t> XHR = new </a:t>
            </a:r>
            <a:r>
              <a:rPr lang="en-US" altLang="zh-TW" sz="1200" dirty="0" err="1">
                <a:latin typeface="Arial" pitchFamily="34" charset="0"/>
              </a:rPr>
              <a:t>XMLHttpRequest</a:t>
            </a:r>
            <a:r>
              <a:rPr lang="en-US" altLang="zh-TW" sz="1200" dirty="0">
                <a:latin typeface="Arial" pitchFamily="34" charset="0"/>
              </a:rPr>
              <a:t>();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catch(e1)				</a:t>
            </a:r>
            <a:r>
              <a:rPr lang="en-US" altLang="zh-TW" sz="1200" dirty="0" smtClean="0">
                <a:latin typeface="Arial" pitchFamily="34" charset="0"/>
              </a:rPr>
              <a:t>	//</a:t>
            </a:r>
            <a:r>
              <a:rPr lang="zh-TW" altLang="en-US" sz="1200" dirty="0">
                <a:latin typeface="Arial" pitchFamily="34" charset="0"/>
              </a:rPr>
              <a:t>若捕捉到錯誤，表示用戶端不是非</a:t>
            </a:r>
            <a:r>
              <a:rPr lang="en-US" altLang="zh-TW" sz="1200" dirty="0">
                <a:latin typeface="Arial" pitchFamily="34" charset="0"/>
              </a:rPr>
              <a:t>IE</a:t>
            </a:r>
            <a:r>
              <a:rPr lang="zh-TW" altLang="en-US" sz="1200" dirty="0">
                <a:latin typeface="Arial" pitchFamily="34" charset="0"/>
              </a:rPr>
              <a:t>瀏覽器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try					//IE6+</a:t>
            </a:r>
            <a:r>
              <a:rPr lang="zh-TW" altLang="en-US" sz="1200" dirty="0">
                <a:latin typeface="Arial" pitchFamily="34" charset="0"/>
              </a:rPr>
              <a:t>瀏覽器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</a:t>
            </a:r>
            <a:r>
              <a:rPr lang="en-US" altLang="zh-TW" sz="1200" dirty="0" err="1">
                <a:latin typeface="Arial" pitchFamily="34" charset="0"/>
              </a:rPr>
              <a:t>var</a:t>
            </a:r>
            <a:r>
              <a:rPr lang="en-US" altLang="zh-TW" sz="1200" dirty="0">
                <a:latin typeface="Arial" pitchFamily="34" charset="0"/>
              </a:rPr>
              <a:t> XHR = new </a:t>
            </a:r>
            <a:r>
              <a:rPr lang="en-US" altLang="zh-TW" sz="1200" dirty="0" err="1">
                <a:latin typeface="Arial" pitchFamily="34" charset="0"/>
              </a:rPr>
              <a:t>ActiveXObject</a:t>
            </a:r>
            <a:r>
              <a:rPr lang="en-US" altLang="zh-TW" sz="1200" dirty="0">
                <a:latin typeface="Arial" pitchFamily="34" charset="0"/>
              </a:rPr>
              <a:t>("Msxml2.XMLHTTP");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catch(e2)			</a:t>
            </a:r>
            <a:r>
              <a:rPr lang="en-US" altLang="zh-TW" sz="1200" dirty="0" smtClean="0">
                <a:latin typeface="Arial" pitchFamily="34" charset="0"/>
              </a:rPr>
              <a:t>		//</a:t>
            </a:r>
            <a:r>
              <a:rPr lang="zh-TW" altLang="en-US" sz="1200" dirty="0">
                <a:latin typeface="Arial" pitchFamily="34" charset="0"/>
              </a:rPr>
              <a:t>若捕捉到錯誤，表示用戶端不是</a:t>
            </a:r>
            <a:r>
              <a:rPr lang="en-US" altLang="zh-TW" sz="1200" dirty="0">
                <a:latin typeface="Arial" pitchFamily="34" charset="0"/>
              </a:rPr>
              <a:t>IE6+</a:t>
            </a:r>
            <a:r>
              <a:rPr lang="zh-TW" altLang="en-US" sz="1200" dirty="0">
                <a:latin typeface="Arial" pitchFamily="34" charset="0"/>
              </a:rPr>
              <a:t>瀏覽器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try					//IE5</a:t>
            </a:r>
            <a:r>
              <a:rPr lang="zh-TW" altLang="en-US" sz="1200" dirty="0">
                <a:latin typeface="Arial" pitchFamily="34" charset="0"/>
              </a:rPr>
              <a:t>瀏覽器</a:t>
            </a:r>
          </a:p>
          <a:p>
            <a:pPr lvl="0"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  </a:t>
            </a:r>
            <a:r>
              <a:rPr lang="en-US" altLang="zh-TW" sz="1200" dirty="0">
                <a:latin typeface="Arial" pitchFamily="34" charset="0"/>
              </a:rPr>
              <a:t>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  </a:t>
            </a:r>
            <a:r>
              <a:rPr lang="en-US" altLang="zh-TW" sz="1200" dirty="0" err="1">
                <a:latin typeface="Arial" pitchFamily="34" charset="0"/>
              </a:rPr>
              <a:t>var</a:t>
            </a:r>
            <a:r>
              <a:rPr lang="en-US" altLang="zh-TW" sz="1200" dirty="0">
                <a:latin typeface="Arial" pitchFamily="34" charset="0"/>
              </a:rPr>
              <a:t> XHR = new </a:t>
            </a:r>
            <a:r>
              <a:rPr lang="en-US" altLang="zh-TW" sz="1200" dirty="0" err="1">
                <a:latin typeface="Arial" pitchFamily="34" charset="0"/>
              </a:rPr>
              <a:t>ActiveXObject</a:t>
            </a:r>
            <a:r>
              <a:rPr lang="en-US" altLang="zh-TW" sz="1200" dirty="0">
                <a:latin typeface="Arial" pitchFamily="34" charset="0"/>
              </a:rPr>
              <a:t>("</a:t>
            </a:r>
            <a:r>
              <a:rPr lang="en-US" altLang="zh-TW" sz="1200" dirty="0" err="1">
                <a:latin typeface="Arial" pitchFamily="34" charset="0"/>
              </a:rPr>
              <a:t>Microsoft.XMLHTTP</a:t>
            </a:r>
            <a:r>
              <a:rPr lang="en-US" altLang="zh-TW" sz="1200" dirty="0">
                <a:latin typeface="Arial" pitchFamily="34" charset="0"/>
              </a:rPr>
              <a:t>");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catch(e3)		</a:t>
            </a:r>
            <a:r>
              <a:rPr lang="en-US" altLang="zh-TW" sz="1200" dirty="0" smtClean="0">
                <a:latin typeface="Arial" pitchFamily="34" charset="0"/>
              </a:rPr>
              <a:t>			//</a:t>
            </a:r>
            <a:r>
              <a:rPr lang="zh-TW" altLang="en-US" sz="1200" dirty="0">
                <a:latin typeface="Arial" pitchFamily="34" charset="0"/>
              </a:rPr>
              <a:t>若捕捉到錯誤，表示用戶端不支援</a:t>
            </a:r>
            <a:r>
              <a:rPr lang="en-US" altLang="zh-TW" sz="1200" dirty="0">
                <a:latin typeface="Arial" pitchFamily="34" charset="0"/>
              </a:rPr>
              <a:t>Ajax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{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  XHR = false;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}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return XHR;</a:t>
            </a:r>
          </a:p>
          <a:p>
            <a:pPr lvl="0"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800" lvl="1" indent="-457200">
              <a:buFont typeface="+mj-ea"/>
              <a:buAutoNum type="ea1ChtPeriod" startAt="2"/>
            </a:pPr>
            <a:r>
              <a:rPr lang="zh-TW" altLang="zh-TW" dirty="0" smtClean="0"/>
              <a:t>傳送</a:t>
            </a:r>
            <a:r>
              <a:rPr lang="en-US" altLang="zh-TW" dirty="0" smtClean="0"/>
              <a:t>Http Request</a:t>
            </a:r>
          </a:p>
          <a:p>
            <a:pPr marL="568800" lvl="1" indent="-457200">
              <a:buFont typeface="+mj-ea"/>
              <a:buAutoNum type="ea1ChtPeriod" startAt="2"/>
            </a:pPr>
            <a:endParaRPr lang="en-US" altLang="zh-TW" dirty="0" smtClean="0"/>
          </a:p>
          <a:p>
            <a:pPr marL="568800" lvl="1" indent="-457200">
              <a:buFont typeface="+mj-ea"/>
              <a:buAutoNum type="ea1ChtPeriod" startAt="2"/>
            </a:pPr>
            <a:endParaRPr lang="en-US" altLang="zh-TW" dirty="0" smtClean="0"/>
          </a:p>
          <a:p>
            <a:pPr marL="568800" lvl="1" indent="-457200">
              <a:buFont typeface="+mj-ea"/>
              <a:buAutoNum type="ea1ChtPeriod" startAt="2"/>
            </a:pPr>
            <a:endParaRPr lang="en-US" altLang="zh-TW" dirty="0" smtClean="0"/>
          </a:p>
          <a:p>
            <a:pPr marL="568800" lvl="1" indent="-457200">
              <a:buFont typeface="+mj-ea"/>
              <a:buAutoNum type="ea1ChtPeriod" startAt="2"/>
            </a:pPr>
            <a:endParaRPr lang="en-US" altLang="zh-TW" dirty="0" smtClean="0"/>
          </a:p>
          <a:p>
            <a:pPr marL="568800" lvl="1" indent="-457200">
              <a:buFont typeface="+mj-ea"/>
              <a:buAutoNum type="ea1ChtPeriod" startAt="2"/>
            </a:pPr>
            <a:endParaRPr lang="zh-TW" altLang="en-US" dirty="0"/>
          </a:p>
        </p:txBody>
      </p:sp>
      <p:sp>
        <p:nvSpPr>
          <p:cNvPr id="3" name="文字方塊 2824"/>
          <p:cNvSpPr txBox="1">
            <a:spLocks noChangeArrowheads="1"/>
          </p:cNvSpPr>
          <p:nvPr/>
        </p:nvSpPr>
        <p:spPr bwMode="auto">
          <a:xfrm>
            <a:off x="1043608" y="1628800"/>
            <a:ext cx="6408712" cy="24482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XHR = </a:t>
            </a:r>
            <a:r>
              <a:rPr lang="en-US" altLang="zh-TW" dirty="0" err="1" smtClean="0"/>
              <a:t>createXMLHttpRequest</a:t>
            </a:r>
            <a:r>
              <a:rPr lang="en-US" altLang="zh-TW" dirty="0" smtClean="0"/>
              <a:t>();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err="1" smtClean="0"/>
              <a:t>XHR.open</a:t>
            </a:r>
            <a:r>
              <a:rPr lang="en-US" altLang="zh-TW" dirty="0" smtClean="0"/>
              <a:t>("GET", "poetry.txt", true);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err="1" smtClean="0"/>
              <a:t>XHR.onreadystatechange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handleStateChange</a:t>
            </a:r>
            <a:r>
              <a:rPr lang="en-US" altLang="zh-TW" dirty="0" smtClean="0"/>
              <a:t>; 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err="1" smtClean="0"/>
              <a:t>XHR.send</a:t>
            </a:r>
            <a:r>
              <a:rPr lang="en-US" altLang="zh-TW" dirty="0" smtClean="0"/>
              <a:t>(null);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smtClean="0"/>
              <a:t>function </a:t>
            </a:r>
            <a:r>
              <a:rPr lang="en-US" altLang="zh-TW" dirty="0" err="1" smtClean="0"/>
              <a:t>handleStateChange</a:t>
            </a:r>
            <a:r>
              <a:rPr lang="en-US" altLang="zh-TW" dirty="0" smtClean="0"/>
              <a:t>()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smtClean="0"/>
              <a:t>{</a:t>
            </a:r>
            <a:endParaRPr lang="zh-TW" altLang="zh-TW" dirty="0" smtClean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//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此處用來取得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Web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伺服器傳回的結果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TW" dirty="0" smtClean="0"/>
              <a:t>}</a:t>
            </a:r>
            <a:endParaRPr lang="zh-TW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800" lvl="1" indent="-457200">
              <a:buFont typeface="+mj-ea"/>
              <a:buAutoNum type="ea1ChtPeriod" startAt="3"/>
            </a:pPr>
            <a:r>
              <a:rPr lang="zh-TW" altLang="zh-TW" dirty="0" smtClean="0"/>
              <a:t>接收</a:t>
            </a:r>
            <a:r>
              <a:rPr lang="en-US" altLang="zh-TW" dirty="0" smtClean="0"/>
              <a:t>Http Response</a:t>
            </a:r>
            <a:r>
              <a:rPr lang="zh-TW" altLang="zh-TW" dirty="0" smtClean="0"/>
              <a:t>並更新網頁內容</a:t>
            </a:r>
            <a:endParaRPr lang="en-US" altLang="zh-TW" dirty="0" smtClean="0"/>
          </a:p>
          <a:p>
            <a:pPr marL="568800" lvl="1" indent="-457200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由於我們只能透過</a:t>
            </a:r>
            <a:r>
              <a:rPr lang="en-US" altLang="zh-TW" dirty="0" err="1" smtClean="0"/>
              <a:t>XMLHttpRequest</a:t>
            </a:r>
            <a:r>
              <a:rPr lang="zh-TW" altLang="zh-TW" dirty="0" smtClean="0"/>
              <a:t>物件的</a:t>
            </a:r>
            <a:r>
              <a:rPr lang="en-US" altLang="zh-TW" dirty="0" err="1" smtClean="0"/>
              <a:t>onreadystatechange</a:t>
            </a:r>
            <a:r>
              <a:rPr lang="zh-TW" altLang="zh-TW" dirty="0" smtClean="0"/>
              <a:t>事件瞭解</a:t>
            </a:r>
            <a:r>
              <a:rPr lang="en-US" altLang="zh-TW" dirty="0" smtClean="0"/>
              <a:t>Http Request</a:t>
            </a:r>
            <a:r>
              <a:rPr lang="zh-TW" altLang="zh-TW" dirty="0" smtClean="0"/>
              <a:t>的執行狀態，因此，接收</a:t>
            </a:r>
            <a:r>
              <a:rPr lang="en-US" altLang="zh-TW" dirty="0" smtClean="0"/>
              <a:t>Http Response</a:t>
            </a:r>
            <a:r>
              <a:rPr lang="zh-TW" altLang="zh-TW" dirty="0" smtClean="0"/>
              <a:t>的程式碼是寫在</a:t>
            </a:r>
            <a:r>
              <a:rPr lang="en-US" altLang="zh-TW" dirty="0" err="1" smtClean="0"/>
              <a:t>onreadystatechange</a:t>
            </a:r>
            <a:r>
              <a:rPr lang="zh-TW" altLang="zh-TW" dirty="0" smtClean="0"/>
              <a:t>事件處理程序，也就是前面例子所指定的</a:t>
            </a:r>
            <a:r>
              <a:rPr lang="en-US" altLang="zh-TW" dirty="0" err="1" smtClean="0"/>
              <a:t>handleStateChange</a:t>
            </a:r>
            <a:r>
              <a:rPr lang="en-US" altLang="zh-TW" dirty="0" smtClean="0"/>
              <a:t>() </a:t>
            </a:r>
            <a:r>
              <a:rPr lang="zh-TW" altLang="zh-TW" dirty="0" smtClean="0"/>
              <a:t>函式。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傳統的</a:t>
            </a:r>
            <a:r>
              <a:rPr lang="en-US" altLang="zh-TW" dirty="0" smtClean="0"/>
              <a:t>PHP</a:t>
            </a:r>
            <a:r>
              <a:rPr lang="zh-TW" altLang="zh-TW" dirty="0" smtClean="0"/>
              <a:t>寫法</a:t>
            </a:r>
          </a:p>
          <a:p>
            <a:pPr marL="568800" lvl="1" indent="-457200">
              <a:buFont typeface="+mj-ea"/>
              <a:buAutoNum type="ea1ChtPeriod" startAt="3"/>
            </a:pP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74888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&lt;!</a:t>
            </a:r>
            <a:r>
              <a:rPr lang="en-US" altLang="zh-TW" sz="1600" dirty="0" err="1"/>
              <a:t>doctype</a:t>
            </a:r>
            <a:r>
              <a:rPr lang="en-US" altLang="zh-TW" sz="1600" dirty="0"/>
              <a:t> html&gt;</a:t>
            </a:r>
            <a:endParaRPr lang="zh-TW" altLang="zh-TW" sz="1600" dirty="0"/>
          </a:p>
          <a:p>
            <a:r>
              <a:rPr lang="en-US" altLang="zh-TW" sz="1600" dirty="0"/>
              <a:t>&lt;html&gt;</a:t>
            </a:r>
            <a:endParaRPr lang="zh-TW" altLang="zh-TW" sz="1600" dirty="0"/>
          </a:p>
          <a:p>
            <a:r>
              <a:rPr lang="en-US" altLang="zh-TW" sz="1600" dirty="0"/>
              <a:t>  &lt;head&gt;</a:t>
            </a:r>
            <a:endParaRPr lang="zh-TW" altLang="zh-TW" sz="1600" dirty="0"/>
          </a:p>
          <a:p>
            <a:r>
              <a:rPr lang="en-US" altLang="zh-TW" sz="1600" dirty="0"/>
              <a:t>    &lt;meta charset="utf-8"&gt;</a:t>
            </a:r>
            <a:endParaRPr lang="zh-TW" altLang="zh-TW" sz="1600" dirty="0"/>
          </a:p>
          <a:p>
            <a:r>
              <a:rPr lang="en-US" altLang="zh-TW" sz="1600" dirty="0"/>
              <a:t>  &lt;/head&gt;</a:t>
            </a:r>
            <a:endParaRPr lang="zh-TW" altLang="zh-TW" sz="1600" dirty="0"/>
          </a:p>
          <a:p>
            <a:r>
              <a:rPr lang="en-US" altLang="zh-TW" sz="1600" dirty="0"/>
              <a:t>  &lt;body&gt;</a:t>
            </a:r>
            <a:endParaRPr lang="zh-TW" altLang="zh-TW" sz="1600" dirty="0"/>
          </a:p>
          <a:p>
            <a:r>
              <a:rPr lang="en-US" altLang="zh-TW" sz="1600" dirty="0"/>
              <a:t>    &lt;form method="post" action="&lt;?</a:t>
            </a:r>
            <a:r>
              <a:rPr lang="en-US" altLang="zh-TW" sz="1600" dirty="0" err="1"/>
              <a:t>php</a:t>
            </a:r>
            <a:r>
              <a:rPr lang="en-US" altLang="zh-TW" sz="1600" dirty="0"/>
              <a:t> echo $_SERVER['PHP_SELF']; ?&gt;"&gt;</a:t>
            </a:r>
            <a:endParaRPr lang="zh-TW" altLang="zh-TW" sz="1600" dirty="0"/>
          </a:p>
          <a:p>
            <a:r>
              <a:rPr lang="en-US" altLang="zh-TW" sz="1600" dirty="0"/>
              <a:t>      &lt;input type="submit" value="</a:t>
            </a:r>
            <a:r>
              <a:rPr lang="zh-TW" altLang="zh-TW" sz="1600" dirty="0"/>
              <a:t>顯示詩句</a:t>
            </a:r>
            <a:r>
              <a:rPr lang="en-US" altLang="zh-TW" sz="1600" dirty="0"/>
              <a:t>"&gt;&lt;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 </a:t>
            </a:r>
            <a:endParaRPr lang="zh-TW" altLang="zh-TW" sz="1600" dirty="0"/>
          </a:p>
          <a:p>
            <a:r>
              <a:rPr lang="en-US" altLang="zh-TW" sz="1600" dirty="0"/>
              <a:t>      &lt;?</a:t>
            </a:r>
            <a:r>
              <a:rPr lang="en-US" altLang="zh-TW" sz="1600" dirty="0" err="1"/>
              <a:t>php</a:t>
            </a:r>
            <a:r>
              <a:rPr lang="en-US" altLang="zh-TW" sz="1600" dirty="0"/>
              <a:t> if (!</a:t>
            </a:r>
            <a:r>
              <a:rPr lang="en-US" altLang="zh-TW" sz="1600" dirty="0" err="1"/>
              <a:t>isset</a:t>
            </a:r>
            <a:r>
              <a:rPr lang="en-US" altLang="zh-TW" sz="1600" dirty="0"/>
              <a:t>($_POST["Send"])) { ?&gt;</a:t>
            </a:r>
            <a:endParaRPr lang="zh-TW" altLang="zh-TW" sz="1600" dirty="0"/>
          </a:p>
          <a:p>
            <a:r>
              <a:rPr lang="en-US" altLang="zh-TW" sz="1600" dirty="0"/>
              <a:t>      &lt;input type="hidden" name="Send" value="TRUE"&gt;</a:t>
            </a:r>
            <a:endParaRPr lang="zh-TW" altLang="zh-TW" sz="1600" dirty="0"/>
          </a:p>
          <a:p>
            <a:r>
              <a:rPr lang="en-US" altLang="zh-TW" sz="1600" dirty="0"/>
              <a:t>      &lt;?</a:t>
            </a:r>
            <a:r>
              <a:rPr lang="en-US" altLang="zh-TW" sz="1600" dirty="0" err="1"/>
              <a:t>php</a:t>
            </a:r>
            <a:r>
              <a:rPr lang="en-US" altLang="zh-TW" sz="1600" dirty="0"/>
              <a:t> }</a:t>
            </a:r>
            <a:endParaRPr lang="zh-TW" altLang="zh-TW" sz="1600" dirty="0"/>
          </a:p>
          <a:p>
            <a:r>
              <a:rPr lang="en-US" altLang="zh-TW" sz="1600" dirty="0"/>
              <a:t>        else echo </a:t>
            </a:r>
            <a:r>
              <a:rPr lang="en-US" altLang="zh-TW" sz="1600" dirty="0" err="1"/>
              <a:t>file_get_contents</a:t>
            </a:r>
            <a:r>
              <a:rPr lang="en-US" altLang="zh-TW" sz="1600" dirty="0"/>
              <a:t>("poetry.txt");</a:t>
            </a:r>
            <a:endParaRPr lang="zh-TW" altLang="zh-TW" sz="1600" dirty="0"/>
          </a:p>
          <a:p>
            <a:r>
              <a:rPr lang="en-US" altLang="zh-TW" sz="1600" dirty="0"/>
              <a:t>      ?&gt;</a:t>
            </a:r>
            <a:endParaRPr lang="zh-TW" altLang="zh-TW" sz="1600" dirty="0"/>
          </a:p>
          <a:p>
            <a:r>
              <a:rPr lang="en-US" altLang="zh-TW" sz="1600" dirty="0"/>
              <a:t>    &lt;/form&gt;</a:t>
            </a:r>
            <a:endParaRPr lang="zh-TW" altLang="zh-TW" sz="1600" dirty="0"/>
          </a:p>
          <a:p>
            <a:r>
              <a:rPr lang="en-US" altLang="zh-TW" sz="1600" dirty="0"/>
              <a:t>  &lt;/body&gt;</a:t>
            </a:r>
            <a:endParaRPr lang="zh-TW" altLang="zh-TW" sz="1600" dirty="0"/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4797153"/>
            <a:ext cx="2448272" cy="1800201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4797152"/>
            <a:ext cx="2448272" cy="1800201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5724128" y="5660673"/>
            <a:ext cx="288032" cy="216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7729</TotalTime>
  <Words>371</Words>
  <Application>Microsoft Office PowerPoint</Application>
  <PresentationFormat>如螢幕大小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10  　使用Ajax</vt:lpstr>
      <vt:lpstr>10-1 認識Ajax</vt:lpstr>
      <vt:lpstr>PowerPoint 簡報</vt:lpstr>
      <vt:lpstr>10-2 撰寫導入Ajax技術的動態網頁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916</cp:revision>
  <dcterms:created xsi:type="dcterms:W3CDTF">2011-06-02T11:36:30Z</dcterms:created>
  <dcterms:modified xsi:type="dcterms:W3CDTF">2017-01-18T08:20:46Z</dcterms:modified>
</cp:coreProperties>
</file>