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81" r:id="rId3"/>
    <p:sldId id="682" r:id="rId4"/>
    <p:sldId id="760" r:id="rId5"/>
    <p:sldId id="761" r:id="rId6"/>
    <p:sldId id="749" r:id="rId7"/>
    <p:sldId id="762" r:id="rId8"/>
    <p:sldId id="763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6666FF"/>
    <a:srgbClr val="D60093"/>
    <a:srgbClr val="CC00CC"/>
    <a:srgbClr val="CC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4" autoAdjust="0"/>
    <p:restoredTop sz="95982" autoAdjust="0"/>
  </p:normalViewPr>
  <p:slideViewPr>
    <p:cSldViewPr>
      <p:cViewPr varScale="1">
        <p:scale>
          <a:sx n="84" d="100"/>
          <a:sy n="84" d="100"/>
        </p:scale>
        <p:origin x="59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6D5045-72EA-45D0-8386-B060FF8BEB96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EDAA1C-593A-4655-8A09-BD02C70D87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97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B31DBB-5979-4F98-935B-EEBCB73686C2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334C59-4022-45DF-BF89-F86D0EFC5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9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 descr="cu596_首頁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32500-42DF-45E3-AE2A-0B34BF33E95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9D29-BB33-4EEE-9740-E1B089A766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無大標-僅內文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720080"/>
          </a:xfrm>
        </p:spPr>
        <p:txBody>
          <a:bodyPr/>
          <a:lstStyle>
            <a:lvl1pPr>
              <a:defRPr lang="zh-TW" altLang="en-US" sz="2000" b="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F801-CC2D-49CA-A4F7-271F102DEED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C0AF8-903D-4A25-919A-F3B9453F90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551DC-1EAF-4D7D-B5EA-7D996A3F2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D25-449A-4087-AB03-07AA52EE7E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19B70-C506-4881-9527-835EE939207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2570-2B87-4707-BB61-1CC649D824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401-B055-4DD9-9A11-F06A8DE72127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8A18-D69E-4501-984B-76AEFC3BF8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C318B-DD80-41D2-9DD7-E8BC0742232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B0FD-D095-4EE5-B01E-A59AB81585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ABD8-24FB-4078-8748-9A05AEDCF05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5574-2CDA-4498-81E8-4A2C06137A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2628-04D2-4D48-A160-A18CA14A3EED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338F5-5B9A-4857-A920-834965FAB2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A959-17FD-46EC-9E43-AC2426E49B4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4165B-DC3F-45DA-A344-B05D7C4B6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cu596_章名.jpg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264" y="548680"/>
            <a:ext cx="6229200" cy="1584176"/>
          </a:xfrm>
        </p:spPr>
        <p:txBody>
          <a:bodyPr anchor="t"/>
          <a:lstStyle>
            <a:lvl1pPr algn="l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2555776" y="2348880"/>
            <a:ext cx="6264696" cy="3600400"/>
          </a:xfrm>
        </p:spPr>
        <p:txBody>
          <a:bodyPr/>
          <a:lstStyle>
            <a:lvl1pPr algn="l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sz="24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Ø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847C8-47BD-44ED-A406-20FE6802FAE3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B82A-28DE-4F6E-86E8-BFA3DBA99A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學習重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960440"/>
          </a:xfrm>
        </p:spPr>
        <p:txBody>
          <a:bodyPr/>
          <a:lstStyle>
            <a:lvl1pPr>
              <a:buFont typeface="Wingdings" pitchFamily="2" charset="2"/>
              <a:buChar char="n"/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960440"/>
          </a:xfrm>
        </p:spPr>
        <p:txBody>
          <a:bodyPr/>
          <a:lstStyle>
            <a:lvl1pPr>
              <a:defRPr lang="zh-TW" altLang="en-US" sz="2000" kern="12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  <a:cs typeface="Arial Unicode MS" pitchFamily="34" charset="-12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08912" cy="1152128"/>
          </a:xfrm>
        </p:spPr>
        <p:txBody>
          <a:bodyPr anchor="t"/>
          <a:lstStyle>
            <a:lvl1pPr algn="ctr">
              <a:defRPr sz="4800" b="1" cap="all" baseline="0">
                <a:solidFill>
                  <a:schemeClr val="accent5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9792-5591-40F4-9CA3-7A4828254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70E-B66F-4F5A-B4B9-B46B327E7F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6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17A51-83EA-41EA-97D0-EB083F6A2A11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08085-1D23-44C4-BA75-1A4AB13D25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3859"/>
            <a:ext cx="82296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59421"/>
            <a:ext cx="82296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57200" y="1700808"/>
            <a:ext cx="8291264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X-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44400"/>
            <a:ext cx="8229600" cy="738957"/>
          </a:xfrm>
        </p:spPr>
        <p:txBody>
          <a:bodyPr/>
          <a:lstStyle>
            <a:lvl1pPr algn="just"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C04-E1D4-458E-ADD7-DFAC2E2D531A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92E1-8875-440F-8E49-E8C85412F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X-X-X章節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>
            <a:lvl1pPr>
              <a:defRPr lang="zh-TW" altLang="en-US" sz="2400" b="1" kern="1200" baseline="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11349"/>
            <a:ext cx="4038600" cy="4597971"/>
          </a:xfrm>
        </p:spPr>
        <p:txBody>
          <a:bodyPr/>
          <a:lstStyle>
            <a:lvl1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algn="just" rtl="0" fontAlgn="base">
              <a:spcBef>
                <a:spcPts val="300"/>
              </a:spcBef>
              <a:spcAft>
                <a:spcPts val="600"/>
              </a:spcAft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597971"/>
          </a:xfrm>
        </p:spPr>
        <p:txBody>
          <a:bodyPr/>
          <a:lstStyle>
            <a:lvl1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>
              <a:defRPr lang="zh-TW" altLang="en-US" sz="2000" kern="1200" baseline="0" dirty="0" smtClean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>
              <a:defRPr lang="zh-TW" altLang="en-US" sz="2000" kern="1200" baseline="0" dirty="0">
                <a:solidFill>
                  <a:schemeClr val="tx1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C7DF-E436-4077-A376-7FC9A103F2EB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9D0D0-ADE1-4FD0-B858-9B0F86FA863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416-1974-4AA4-A40D-CD39F24E7AF9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A5013-7418-4332-8A71-4592AB2CC1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-X-X章節_無大標-僅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400"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0"/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6" descr="cu596_內文.jpg"/>
          <p:cNvPicPr>
            <a:picLocks noChangeAspect="1"/>
          </p:cNvPicPr>
          <p:nvPr/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1044575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712913"/>
            <a:ext cx="822960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B10152-68A1-4EC9-B99B-669F826E4F90}" type="datetimeFigureOut">
              <a:rPr lang="zh-TW" altLang="en-US"/>
              <a:pPr>
                <a:defRPr/>
              </a:pPr>
              <a:t>2017/1/18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1C178-526A-490B-B4D1-ABA4E9B09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2" r:id="rId1"/>
    <p:sldLayoutId id="2147484743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44" r:id="rId10"/>
    <p:sldLayoutId id="2147484734" r:id="rId11"/>
    <p:sldLayoutId id="2147484735" r:id="rId12"/>
    <p:sldLayoutId id="2147484736" r:id="rId13"/>
    <p:sldLayoutId id="2147484737" r:id="rId14"/>
    <p:sldLayoutId id="2147484738" r:id="rId15"/>
    <p:sldLayoutId id="2147484739" r:id="rId16"/>
    <p:sldLayoutId id="2147484740" r:id="rId17"/>
    <p:sldLayoutId id="2147484741" r:id="rId18"/>
  </p:sldLayoutIdLst>
  <p:txStyles>
    <p:titleStyle>
      <a:lvl1pPr algn="just" rtl="0" eaLnBrk="0" fontAlgn="base" hangingPunct="0">
        <a:spcBef>
          <a:spcPct val="0"/>
        </a:spcBef>
        <a:spcAft>
          <a:spcPct val="0"/>
        </a:spcAft>
        <a:defRPr lang="zh-TW" altLang="en-US" sz="2600" kern="1200" dirty="0">
          <a:solidFill>
            <a:srgbClr val="254061"/>
          </a:solidFill>
          <a:latin typeface="標楷體" pitchFamily="65" charset="-120"/>
          <a:ea typeface="標楷體" pitchFamily="65" charset="-120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600">
          <a:solidFill>
            <a:srgbClr val="254061"/>
          </a:solidFill>
          <a:latin typeface="標楷體" pitchFamily="65" charset="-12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sz="3800">
          <a:solidFill>
            <a:srgbClr val="25406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u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1pPr>
      <a:lvl2pPr marL="812800" indent="-230188" algn="just" rtl="0" eaLnBrk="0" fontAlgn="base" hangingPunct="0">
        <a:spcBef>
          <a:spcPts val="300"/>
        </a:spcBef>
        <a:spcAft>
          <a:spcPts val="600"/>
        </a:spcAft>
        <a:buFont typeface="Wingdings" pitchFamily="2" charset="2"/>
        <a:buChar char="Ø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2pPr>
      <a:lvl3pPr marL="11430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•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3pPr>
      <a:lvl4pPr marL="16002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–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4pPr>
      <a:lvl5pPr marL="2057400" indent="-228600" algn="just" rtl="0" eaLnBrk="0" fontAlgn="base" hangingPunct="0">
        <a:spcBef>
          <a:spcPts val="300"/>
        </a:spcBef>
        <a:spcAft>
          <a:spcPts val="600"/>
        </a:spcAft>
        <a:buFont typeface="Arial" charset="0"/>
        <a:buChar char="»"/>
        <a:defRPr lang="zh-TW" altLang="en-US" sz="2000" kern="1200" dirty="0">
          <a:solidFill>
            <a:schemeClr val="tx1"/>
          </a:solidFill>
          <a:latin typeface="Arial" pitchFamily="34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704856" cy="1584176"/>
          </a:xfrm>
        </p:spPr>
        <p:txBody>
          <a:bodyPr/>
          <a:lstStyle/>
          <a:p>
            <a:r>
              <a:rPr lang="en-US" altLang="zh-TW" dirty="0" smtClean="0"/>
              <a:t>    </a:t>
            </a:r>
            <a:r>
              <a:rPr lang="en-US" altLang="zh-TW" sz="1000" dirty="0" smtClean="0"/>
              <a:t> </a:t>
            </a:r>
            <a:r>
              <a:rPr lang="en-US" altLang="zh-TW" dirty="0" smtClean="0"/>
              <a:t>17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zh-TW" dirty="0" smtClean="0"/>
              <a:t>留言板與討論群組</a:t>
            </a:r>
            <a:endParaRPr lang="zh-TW" altLang="zh-TW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3"/>
          </p:nvPr>
        </p:nvSpPr>
        <p:spPr>
          <a:xfrm>
            <a:off x="2555776" y="2780928"/>
            <a:ext cx="6264696" cy="3168352"/>
          </a:xfrm>
        </p:spPr>
        <p:txBody>
          <a:bodyPr/>
          <a:lstStyle/>
          <a:p>
            <a:r>
              <a:rPr lang="en-US" altLang="zh-TW" i="1" dirty="0" smtClean="0">
                <a:hlinkClick r:id="rId3" action="ppaction://hlinksldjump"/>
              </a:rPr>
              <a:t>17-1</a:t>
            </a:r>
            <a:r>
              <a:rPr lang="en-US" altLang="zh-TW" dirty="0" smtClean="0">
                <a:hlinkClick r:id="rId3" action="ppaction://hlinksldjump"/>
              </a:rPr>
              <a:t>	</a:t>
            </a:r>
            <a:r>
              <a:rPr lang="zh-TW" altLang="zh-TW" dirty="0" smtClean="0">
                <a:hlinkClick r:id="rId3" action="ppaction://hlinksldjump"/>
              </a:rPr>
              <a:t>留言板</a:t>
            </a:r>
            <a:endParaRPr lang="zh-TW" altLang="zh-TW" dirty="0" smtClean="0"/>
          </a:p>
          <a:p>
            <a:r>
              <a:rPr lang="en-US" altLang="zh-TW" i="1" dirty="0" smtClean="0">
                <a:hlinkClick r:id="rId4" action="ppaction://hlinksldjump"/>
              </a:rPr>
              <a:t>17-2</a:t>
            </a:r>
            <a:r>
              <a:rPr lang="en-US" altLang="zh-TW" dirty="0" smtClean="0">
                <a:hlinkClick r:id="rId4" action="ppaction://hlinksldjump"/>
              </a:rPr>
              <a:t>	</a:t>
            </a:r>
            <a:r>
              <a:rPr lang="zh-TW" altLang="zh-TW" dirty="0" smtClean="0">
                <a:hlinkClick r:id="rId4" action="ppaction://hlinksldjump"/>
              </a:rPr>
              <a:t>討論群組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38188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17-1 </a:t>
            </a:r>
            <a:r>
              <a:rPr lang="zh-TW" altLang="zh-TW" dirty="0" smtClean="0"/>
              <a:t>留言板</a:t>
            </a:r>
            <a:endParaRPr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359470"/>
            <a:ext cx="8075240" cy="9255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留言板是網頁上常見的功能，瀏覽者可以藉此張貼留言給站主或其它瀏覽者</a:t>
            </a:r>
            <a:r>
              <a:rPr lang="zh-TW" altLang="en-US" dirty="0" smtClean="0"/>
              <a:t>，右</a:t>
            </a:r>
            <a:r>
              <a:rPr lang="zh-TW" altLang="zh-TW" dirty="0" smtClean="0"/>
              <a:t>圖是我們即將要製作的訪客留言</a:t>
            </a:r>
            <a:r>
              <a:rPr lang="zh-TW" altLang="zh-TW" dirty="0"/>
              <a:t>板。 </a:t>
            </a:r>
            <a:r>
              <a:rPr lang="en-US" altLang="zh-TW" dirty="0" smtClean="0"/>
              <a:t>	 </a:t>
            </a:r>
            <a:endParaRPr lang="zh-TW" altLang="zh-TW" dirty="0" smtClean="0"/>
          </a:p>
          <a:p>
            <a:pPr lvl="2"/>
            <a:endParaRPr lang="en-US" altLang="zh-TW" dirty="0" smtClean="0"/>
          </a:p>
          <a:p>
            <a:pPr lvl="1">
              <a:buNone/>
            </a:pP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4032448" cy="4392488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24" y="3869392"/>
            <a:ext cx="3527425" cy="2727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17-1-1	</a:t>
            </a:r>
            <a:r>
              <a:rPr lang="zh-TW" altLang="zh-TW" dirty="0" smtClean="0"/>
              <a:t>組成網頁的檔案清單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這個訪客留言板存放在隨書光碟的</a:t>
            </a:r>
            <a:r>
              <a:rPr lang="en-US" altLang="zh-TW" dirty="0" smtClean="0"/>
              <a:t> \samples\ch16\guestbook\ </a:t>
            </a:r>
            <a:r>
              <a:rPr lang="zh-TW" altLang="zh-TW" dirty="0" smtClean="0"/>
              <a:t>資料夾，它總共用到下列檔案。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0.gif ~ 9.gif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fig.jpg</a:t>
            </a:r>
            <a:endParaRPr lang="zh-TW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在這個訪客留言板中，我們使用了名稱為</a:t>
            </a:r>
            <a:r>
              <a:rPr lang="en-US" altLang="zh-TW" dirty="0" smtClean="0"/>
              <a:t>guestbook</a:t>
            </a:r>
            <a:r>
              <a:rPr lang="zh-TW" altLang="zh-TW" dirty="0" smtClean="0"/>
              <a:t>的資料庫，包含一個</a:t>
            </a:r>
            <a:r>
              <a:rPr lang="en-US" altLang="zh-TW" dirty="0" smtClean="0"/>
              <a:t>message</a:t>
            </a:r>
            <a:r>
              <a:rPr lang="zh-TW" altLang="zh-TW" dirty="0" smtClean="0"/>
              <a:t>資料表，以儲存留言資料，其欄位結構如下：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7824" y="2492896"/>
            <a:ext cx="4572000" cy="7617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smtClean="0"/>
              <a:t>index.php</a:t>
            </a:r>
            <a:endParaRPr lang="zh-TW" altLang="zh-TW" dirty="0" smtClean="0"/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smtClean="0"/>
              <a:t>post.php</a:t>
            </a:r>
            <a:endParaRPr lang="zh-TW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4716016" y="2492896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TW" altLang="en-US" dirty="0" smtClean="0"/>
              <a:t> </a:t>
            </a:r>
            <a:r>
              <a:rPr lang="en-US" altLang="zh-TW" dirty="0" smtClean="0"/>
              <a:t>guestbook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資料庫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99592" y="4149081"/>
          <a:ext cx="7920879" cy="2590800"/>
        </p:xfrm>
        <a:graphic>
          <a:graphicData uri="http://schemas.openxmlformats.org/drawingml/2006/table">
            <a:tbl>
              <a:tblPr/>
              <a:tblGrid>
                <a:gridCol w="1445720"/>
                <a:gridCol w="1589477"/>
                <a:gridCol w="867637"/>
                <a:gridCol w="1299926"/>
                <a:gridCol w="2718119"/>
              </a:tblGrid>
              <a:tr h="381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欄位</a:t>
                      </a:r>
                      <a:r>
                        <a:rPr lang="zh-TW" sz="1600" b="1" kern="1000" dirty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名稱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資料</a:t>
                      </a:r>
                      <a:r>
                        <a:rPr lang="zh-TW" sz="1600" b="1" kern="1000" dirty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型態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長度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主</a:t>
                      </a:r>
                      <a:r>
                        <a:rPr lang="zh-TW" sz="1600" b="1" kern="1000" dirty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索引鍵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b="1" kern="1000" dirty="0" smtClean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b="1" kern="1000" dirty="0" smtClean="0">
                          <a:solidFill>
                            <a:srgbClr val="FFFFFF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說明</a:t>
                      </a:r>
                      <a:endParaRPr lang="zh-TW" sz="1600" b="1" kern="1000" dirty="0">
                        <a:solidFill>
                          <a:srgbClr val="FFFFFF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</a:tr>
              <a:tr h="613468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Id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INT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-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  <a:sym typeface="Wingdings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  <a:sym typeface="Wingdings"/>
                        </a:rPr>
                        <a:t>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編號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欄位</a:t>
                      </a: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自動編號</a:t>
                      </a:r>
                      <a:r>
                        <a:rPr lang="en-US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 (auto_increment)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362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Author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VARCHAR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10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  <a:sym typeface="Wingdings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  <a:sym typeface="Wingdings"/>
                        </a:rPr>
                        <a:t>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作者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欄位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81362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Subject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TINYTEXT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-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  <a:sym typeface="Wingdings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  <a:sym typeface="Wingdings"/>
                        </a:rPr>
                        <a:t>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主題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欄位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362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Content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TEXT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-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  <a:sym typeface="Wingdings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  <a:sym typeface="Wingdings"/>
                        </a:rPr>
                        <a:t>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內容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欄位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381362"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date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DATETIME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-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  <a:sym typeface="Wingdings"/>
                      </a:endParaRPr>
                    </a:p>
                    <a:p>
                      <a:pPr marL="86360" marR="86360" algn="ctr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en-US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  <a:sym typeface="Wingdings"/>
                        </a:rPr>
                        <a:t></a:t>
                      </a:r>
                      <a:endParaRPr lang="zh-TW" sz="1600" kern="1000" dirty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endParaRPr lang="en-US" altLang="zh-TW" sz="1600" kern="1000" dirty="0" smtClean="0">
                        <a:solidFill>
                          <a:srgbClr val="000000"/>
                        </a:solidFill>
                        <a:latin typeface="CG Times"/>
                        <a:ea typeface="華康圓體 Std W3"/>
                        <a:cs typeface="Times New Roman"/>
                      </a:endParaRPr>
                    </a:p>
                    <a:p>
                      <a:pPr marL="86360" marR="86360" algn="just">
                        <a:lnSpc>
                          <a:spcPts val="1300"/>
                        </a:lnSpc>
                        <a:spcBef>
                          <a:spcPts val="200"/>
                        </a:spcBef>
                        <a:spcAft>
                          <a:spcPts val="250"/>
                        </a:spcAft>
                      </a:pPr>
                      <a:r>
                        <a:rPr lang="zh-TW" sz="1600" kern="1000" dirty="0" smtClean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日期</a:t>
                      </a:r>
                      <a:r>
                        <a:rPr lang="zh-TW" sz="1600" kern="1000" dirty="0">
                          <a:solidFill>
                            <a:srgbClr val="000000"/>
                          </a:solidFill>
                          <a:latin typeface="CG Times"/>
                          <a:ea typeface="華康圓體 Std W3"/>
                          <a:cs typeface="Times New Roman"/>
                        </a:rPr>
                        <a:t>欄位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17-1-2	</a:t>
            </a:r>
            <a:r>
              <a:rPr lang="zh-TW" altLang="zh-TW" dirty="0" smtClean="0"/>
              <a:t>網頁的執行流程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1115616" y="2492896"/>
            <a:ext cx="5616624" cy="3096344"/>
            <a:chOff x="1609" y="2200"/>
            <a:chExt cx="6740" cy="3590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1609" y="3710"/>
              <a:ext cx="2561" cy="8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index.php</a:t>
              </a: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讀取與顯示留言，並提供表單以輸入留言。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6239" y="2200"/>
              <a:ext cx="2110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post.php</a:t>
              </a: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將留言寫入資料庫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6620" y="4390"/>
              <a:ext cx="1470" cy="140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guestbook</a:t>
              </a:r>
              <a:endPara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資料庫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cxnSp>
          <p:nvCxnSpPr>
            <p:cNvPr id="38918" name="AutoShape 6"/>
            <p:cNvCxnSpPr>
              <a:cxnSpLocks noChangeShapeType="1"/>
            </p:cNvCxnSpPr>
            <p:nvPr/>
          </p:nvCxnSpPr>
          <p:spPr bwMode="auto">
            <a:xfrm flipV="1">
              <a:off x="4170" y="2430"/>
              <a:ext cx="2069" cy="15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cxnSp>
          <p:nvCxnSpPr>
            <p:cNvPr id="38919" name="AutoShape 7"/>
            <p:cNvCxnSpPr>
              <a:cxnSpLocks noChangeShapeType="1"/>
            </p:cNvCxnSpPr>
            <p:nvPr/>
          </p:nvCxnSpPr>
          <p:spPr bwMode="auto">
            <a:xfrm flipV="1">
              <a:off x="4167" y="2640"/>
              <a:ext cx="2069" cy="15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8920" name="AutoShape 8"/>
            <p:cNvCxnSpPr>
              <a:cxnSpLocks noChangeShapeType="1"/>
            </p:cNvCxnSpPr>
            <p:nvPr/>
          </p:nvCxnSpPr>
          <p:spPr bwMode="auto">
            <a:xfrm>
              <a:off x="4170" y="4270"/>
              <a:ext cx="2450" cy="8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8921" name="AutoShape 9"/>
            <p:cNvCxnSpPr>
              <a:cxnSpLocks noChangeShapeType="1"/>
            </p:cNvCxnSpPr>
            <p:nvPr/>
          </p:nvCxnSpPr>
          <p:spPr bwMode="auto">
            <a:xfrm flipV="1">
              <a:off x="7360" y="2830"/>
              <a:ext cx="0" cy="15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4458" y="2691"/>
              <a:ext cx="1162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送出留言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5328" y="4390"/>
              <a:ext cx="612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讀取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5328" y="3301"/>
              <a:ext cx="612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導向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7360" y="3451"/>
              <a:ext cx="612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寫入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38957"/>
          </a:xfrm>
        </p:spPr>
        <p:txBody>
          <a:bodyPr/>
          <a:lstStyle/>
          <a:p>
            <a:r>
              <a:rPr lang="en-US" altLang="zh-TW" dirty="0" smtClean="0"/>
              <a:t>17-2 </a:t>
            </a:r>
            <a:r>
              <a:rPr lang="zh-TW" altLang="zh-TW" dirty="0" smtClean="0"/>
              <a:t>討論群組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431653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 smtClean="0"/>
              <a:t>討論群組和留言板</a:t>
            </a:r>
            <a:r>
              <a:rPr lang="zh-TW" altLang="en-US" dirty="0" smtClean="0"/>
              <a:t>類</a:t>
            </a:r>
            <a:r>
              <a:rPr lang="zh-TW" altLang="zh-TW" dirty="0" smtClean="0"/>
              <a:t>似，不同的是討論群組允許瀏覽者針對特定主題另闢版面做討論</a:t>
            </a:r>
            <a:r>
              <a:rPr lang="zh-TW" altLang="en-US" dirty="0" smtClean="0"/>
              <a:t>，</a:t>
            </a:r>
            <a:r>
              <a:rPr lang="zh-TW" altLang="zh-TW" dirty="0" smtClean="0"/>
              <a:t>下圖是我們即將要製作的討論群組</a:t>
            </a:r>
            <a:r>
              <a:rPr lang="zh-TW" altLang="en-US" dirty="0" smtClean="0"/>
              <a:t>。　　　　　　　　　　　　　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204293"/>
            <a:ext cx="3779520" cy="4537075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3520090"/>
            <a:ext cx="3779520" cy="320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17-2-1	</a:t>
            </a:r>
            <a:r>
              <a:rPr lang="zh-TW" altLang="zh-TW" dirty="0" smtClean="0"/>
              <a:t>組成網頁的檔案清單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這個討論群組存放在隨書光碟的</a:t>
            </a:r>
            <a:r>
              <a:rPr lang="en-US" altLang="zh-TW" dirty="0" smtClean="0"/>
              <a:t> \samples\ch16\news\ </a:t>
            </a:r>
            <a:r>
              <a:rPr lang="zh-TW" altLang="zh-TW" dirty="0" smtClean="0"/>
              <a:t>資料夾，它總共用到下列檔案。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0.gif ~ 9.gif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fig.jpg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fig1.jpg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index.php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post.php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show_news.php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post_reply.php</a:t>
            </a:r>
            <a:endParaRPr lang="zh-TW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news</a:t>
            </a:r>
            <a:r>
              <a:rPr lang="zh-TW" altLang="zh-TW" dirty="0" smtClean="0"/>
              <a:t>資料庫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17-2-2	</a:t>
            </a:r>
            <a:r>
              <a:rPr lang="zh-TW" altLang="zh-TW" dirty="0" smtClean="0"/>
              <a:t>網頁的執行流程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14400" rIns="36000" bIns="0" numCol="1" anchor="ctr" anchorCtr="0" compatLnSpc="1">
            <a:prstTxWarp prst="textNoShape">
              <a:avLst/>
            </a:prstTxWarp>
          </a:bodyPr>
          <a:lstStyle/>
          <a:p>
            <a:pPr marL="0" indent="0" algn="l" eaLnBrk="1" hangingPunct="1">
              <a:lnSpc>
                <a:spcPct val="88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1" lang="zh-TW" altLang="en-US" sz="1400" dirty="0" smtClean="0">
              <a:ea typeface="華康黑體 Std W5" charset="-120"/>
              <a:cs typeface="新細明體" pitchFamily="18" charset="-120"/>
            </a:endParaRPr>
          </a:p>
        </p:txBody>
      </p:sp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1187624" y="1988840"/>
            <a:ext cx="6408712" cy="3528392"/>
            <a:chOff x="1140" y="5590"/>
            <a:chExt cx="7669" cy="3560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1140" y="5590"/>
              <a:ext cx="2160" cy="1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index.php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讀取與顯示討論標題，並提供表單以輸入討論。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40" name="AutoShape 4"/>
            <p:cNvSpPr>
              <a:spLocks noChangeArrowheads="1"/>
            </p:cNvSpPr>
            <p:nvPr/>
          </p:nvSpPr>
          <p:spPr bwMode="auto">
            <a:xfrm>
              <a:off x="4319" y="6940"/>
              <a:ext cx="1470" cy="140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news</a:t>
              </a:r>
              <a:endParaRPr kumimoji="1" lang="en-US" alt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資料庫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cxnSp>
          <p:nvCxnSpPr>
            <p:cNvPr id="39941" name="AutoShape 5"/>
            <p:cNvCxnSpPr>
              <a:cxnSpLocks noChangeShapeType="1"/>
            </p:cNvCxnSpPr>
            <p:nvPr/>
          </p:nvCxnSpPr>
          <p:spPr bwMode="auto">
            <a:xfrm>
              <a:off x="3300" y="6111"/>
              <a:ext cx="334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cxnSp>
          <p:nvCxnSpPr>
            <p:cNvPr id="39942" name="AutoShape 6"/>
            <p:cNvCxnSpPr>
              <a:cxnSpLocks noChangeShapeType="1"/>
            </p:cNvCxnSpPr>
            <p:nvPr/>
          </p:nvCxnSpPr>
          <p:spPr bwMode="auto">
            <a:xfrm>
              <a:off x="7950" y="6661"/>
              <a:ext cx="1" cy="18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9943" name="AutoShape 7"/>
            <p:cNvCxnSpPr>
              <a:cxnSpLocks noChangeShapeType="1"/>
            </p:cNvCxnSpPr>
            <p:nvPr/>
          </p:nvCxnSpPr>
          <p:spPr bwMode="auto">
            <a:xfrm flipH="1">
              <a:off x="3300" y="8190"/>
              <a:ext cx="1019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9944" name="AutoShape 8"/>
            <p:cNvCxnSpPr>
              <a:cxnSpLocks noChangeShapeType="1"/>
            </p:cNvCxnSpPr>
            <p:nvPr/>
          </p:nvCxnSpPr>
          <p:spPr bwMode="auto">
            <a:xfrm>
              <a:off x="5801" y="8190"/>
              <a:ext cx="848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3300" y="5802"/>
              <a:ext cx="3349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點取「閱讀與加入討論」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6649" y="5590"/>
              <a:ext cx="2160" cy="1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show_news.php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讀取與顯示討論內容，並提供表單以輸入回覆內容。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6649" y="8560"/>
              <a:ext cx="2160" cy="5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post_reply.php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將討論寫入資料庫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1140" y="8560"/>
              <a:ext cx="2160" cy="5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post.php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將討論寫入資料庫</a:t>
              </a:r>
              <a:endParaRPr kumimoji="1" lang="zh-TW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cxnSp>
          <p:nvCxnSpPr>
            <p:cNvPr id="39949" name="AutoShape 13"/>
            <p:cNvCxnSpPr>
              <a:cxnSpLocks noChangeShapeType="1"/>
            </p:cNvCxnSpPr>
            <p:nvPr/>
          </p:nvCxnSpPr>
          <p:spPr bwMode="auto">
            <a:xfrm flipH="1">
              <a:off x="5801" y="6630"/>
              <a:ext cx="848" cy="4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9950" name="AutoShape 14"/>
            <p:cNvCxnSpPr>
              <a:cxnSpLocks noChangeShapeType="1"/>
            </p:cNvCxnSpPr>
            <p:nvPr/>
          </p:nvCxnSpPr>
          <p:spPr bwMode="auto">
            <a:xfrm>
              <a:off x="3380" y="6661"/>
              <a:ext cx="939" cy="4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9951" name="AutoShape 15"/>
            <p:cNvCxnSpPr>
              <a:cxnSpLocks noChangeShapeType="1"/>
            </p:cNvCxnSpPr>
            <p:nvPr/>
          </p:nvCxnSpPr>
          <p:spPr bwMode="auto">
            <a:xfrm>
              <a:off x="7520" y="6641"/>
              <a:ext cx="0" cy="1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cxnSp>
          <p:nvCxnSpPr>
            <p:cNvPr id="39952" name="AutoShape 16"/>
            <p:cNvCxnSpPr>
              <a:cxnSpLocks noChangeShapeType="1"/>
            </p:cNvCxnSpPr>
            <p:nvPr/>
          </p:nvCxnSpPr>
          <p:spPr bwMode="auto">
            <a:xfrm flipH="1">
              <a:off x="2449" y="6661"/>
              <a:ext cx="11" cy="18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sm" len="med"/>
              <a:tailEnd type="none" w="sm" len="med"/>
            </a:ln>
          </p:spPr>
        </p:cxnSp>
        <p:cxnSp>
          <p:nvCxnSpPr>
            <p:cNvPr id="39953" name="AutoShape 17"/>
            <p:cNvCxnSpPr>
              <a:cxnSpLocks noChangeShapeType="1"/>
            </p:cNvCxnSpPr>
            <p:nvPr/>
          </p:nvCxnSpPr>
          <p:spPr bwMode="auto">
            <a:xfrm>
              <a:off x="2030" y="6641"/>
              <a:ext cx="0" cy="1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1719" y="6661"/>
              <a:ext cx="370" cy="1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送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出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討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論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2449" y="6661"/>
              <a:ext cx="370" cy="1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導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向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6250" y="6691"/>
              <a:ext cx="370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取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3470" y="6691"/>
              <a:ext cx="370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1"/>
              </a:outerShdw>
            </a:effectLst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讀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取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5930" y="8242"/>
              <a:ext cx="370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寫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入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3690" y="8242"/>
              <a:ext cx="370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algn="ctr" rotWithShape="0">
                <a:schemeClr val="bg1"/>
              </a:outerShdw>
            </a:effectLst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8000"/>
                </a:lnSpc>
              </a:pPr>
              <a:r>
                <a:rPr lang="zh-TW" altLang="en-US" sz="1400" dirty="0" smtClean="0">
                  <a:latin typeface="Arial" pitchFamily="34" charset="0"/>
                  <a:ea typeface="華康黑體 Std W5" charset="-120"/>
                  <a:cs typeface="新細明體" pitchFamily="18" charset="-120"/>
                </a:rPr>
                <a:t>寫</a:t>
              </a:r>
            </a:p>
            <a:p>
              <a:pPr>
                <a:lnSpc>
                  <a:spcPct val="88000"/>
                </a:lnSpc>
              </a:pPr>
              <a:r>
                <a:rPr lang="zh-TW" altLang="en-US" sz="1400" dirty="0" smtClean="0">
                  <a:latin typeface="Arial" pitchFamily="34" charset="0"/>
                  <a:ea typeface="華康黑體 Std W5" charset="-120"/>
                  <a:cs typeface="新細明體" pitchFamily="18" charset="-120"/>
                </a:rPr>
                <a:t>入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7200" y="6661"/>
              <a:ext cx="370" cy="1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送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出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討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論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7950" y="6661"/>
              <a:ext cx="370" cy="1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36000" tIns="14400" rIns="3600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導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華康黑體 Std W5" charset="-120"/>
                <a:cs typeface="新細明體" pitchFamily="18" charset="-12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8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華康黑體 Std W5" charset="-120"/>
                  <a:cs typeface="新細明體" pitchFamily="18" charset="-120"/>
                </a:rPr>
                <a:t>向</a:t>
              </a:r>
              <a:endParaRPr kumimoji="1" 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 smtClean="0">
            <a:ln>
              <a:noFill/>
            </a:ln>
            <a:solidFill>
              <a:schemeClr val="accent2">
                <a:lumMod val="75000"/>
              </a:schemeClr>
            </a:solidFill>
            <a:effectLst/>
            <a:uLnTx/>
            <a:uFillTx/>
            <a:latin typeface="Arial" pitchFamily="34" charset="0"/>
            <a:ea typeface="標楷體" pitchFamily="65" charset="-120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7644</TotalTime>
  <Words>233</Words>
  <Application>Microsoft Office PowerPoint</Application>
  <PresentationFormat>如螢幕大小 (4:3)</PresentationFormat>
  <Paragraphs>131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Arial Unicode MS</vt:lpstr>
      <vt:lpstr>華康黑體 Std W5</vt:lpstr>
      <vt:lpstr>華康圓體 Std W3</vt:lpstr>
      <vt:lpstr>新細明體</vt:lpstr>
      <vt:lpstr>標楷體</vt:lpstr>
      <vt:lpstr>Arial</vt:lpstr>
      <vt:lpstr>Calibri</vt:lpstr>
      <vt:lpstr>CG Times</vt:lpstr>
      <vt:lpstr>Times New Roman</vt:lpstr>
      <vt:lpstr>Wingdings</vt:lpstr>
      <vt:lpstr>Office 佈景主題</vt:lpstr>
      <vt:lpstr>PowerPoint 簡報</vt:lpstr>
      <vt:lpstr>     17  留言板與討論群組</vt:lpstr>
      <vt:lpstr>17-1 留言板</vt:lpstr>
      <vt:lpstr>17-1-1 組成網頁的檔案清單</vt:lpstr>
      <vt:lpstr>17-1-2 網頁的執行流程</vt:lpstr>
      <vt:lpstr>17-2 討論群組</vt:lpstr>
      <vt:lpstr>17-2-1 組成網頁的檔案清單</vt:lpstr>
      <vt:lpstr>17-2-2 網頁的執行流程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vitasmile</dc:creator>
  <cp:lastModifiedBy>novia_chiang 江佳慧</cp:lastModifiedBy>
  <cp:revision>900</cp:revision>
  <dcterms:created xsi:type="dcterms:W3CDTF">2011-06-02T11:36:30Z</dcterms:created>
  <dcterms:modified xsi:type="dcterms:W3CDTF">2017-01-18T08:23:53Z</dcterms:modified>
</cp:coreProperties>
</file>