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681" r:id="rId3"/>
    <p:sldId id="682" r:id="rId4"/>
    <p:sldId id="755" r:id="rId5"/>
    <p:sldId id="748" r:id="rId6"/>
    <p:sldId id="756" r:id="rId7"/>
    <p:sldId id="757" r:id="rId8"/>
    <p:sldId id="758" r:id="rId9"/>
    <p:sldId id="759" r:id="rId10"/>
    <p:sldId id="760" r:id="rId11"/>
  </p:sldIdLst>
  <p:sldSz cx="9144000" cy="6858000" type="screen4x3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0066FF"/>
    <a:srgbClr val="33CC33"/>
    <a:srgbClr val="6666FF"/>
    <a:srgbClr val="D60093"/>
    <a:srgbClr val="CC00CC"/>
    <a:srgbClr val="CC00FF"/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94" autoAdjust="0"/>
    <p:restoredTop sz="95982" autoAdjust="0"/>
  </p:normalViewPr>
  <p:slideViewPr>
    <p:cSldViewPr>
      <p:cViewPr varScale="1">
        <p:scale>
          <a:sx n="84" d="100"/>
          <a:sy n="84" d="100"/>
        </p:scale>
        <p:origin x="590" y="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2928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866D5045-72EA-45D0-8386-B060FF8BEB96}" type="datetimeFigureOut">
              <a:rPr lang="zh-TW" altLang="en-US"/>
              <a:pPr>
                <a:defRPr/>
              </a:pPr>
              <a:t>2017/1/18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8DEDAA1C-593A-4655-8A09-BD02C70D875C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29831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9AB31DBB-5979-4F98-935B-EEBCB73686C2}" type="datetimeFigureOut">
              <a:rPr lang="zh-TW" altLang="en-US"/>
              <a:pPr>
                <a:defRPr/>
              </a:pPr>
              <a:t>2017/1/18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TW" altLang="en-US" noProof="0" smtClean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noProof="0" smtClean="0"/>
              <a:t>按一下以編輯母片文字樣式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D9334C59-4022-45DF-BF89-F86D0EFC54DB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18883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7" descr="cu596_首頁.jpg"/>
          <p:cNvPicPr>
            <a:picLocks noChangeAspect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1588" y="1588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F32500-42DF-45E3-AE2A-0B34BF33E95E}" type="datetimeFigureOut">
              <a:rPr lang="zh-TW" altLang="en-US"/>
              <a:pPr>
                <a:defRPr/>
              </a:pPr>
              <a:t>2017/1/18</a:t>
            </a:fld>
            <a:endParaRPr lang="zh-TW" altLang="en-US"/>
          </a:p>
        </p:txBody>
      </p:sp>
      <p:sp>
        <p:nvSpPr>
          <p:cNvPr id="4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2C9D29-BB33-4EEE-9740-E1B089A76626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空白說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063277"/>
            <a:ext cx="8229600" cy="5246043"/>
          </a:xfrm>
        </p:spPr>
        <p:txBody>
          <a:bodyPr/>
          <a:lstStyle>
            <a:lvl1pPr algn="just">
              <a:spcBef>
                <a:spcPts val="300"/>
              </a:spcBef>
              <a:spcAft>
                <a:spcPts val="600"/>
              </a:spcAft>
              <a:buFont typeface="Wingdings" pitchFamily="2" charset="2"/>
              <a:buChar char="u"/>
              <a:defRPr sz="2200" b="1" baseline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ea typeface="標楷體" pitchFamily="65" charset="-120"/>
              </a:defRPr>
            </a:lvl1pPr>
            <a:lvl2pPr marL="342000" indent="-230400" algn="just">
              <a:spcBef>
                <a:spcPts val="300"/>
              </a:spcBef>
              <a:spcAft>
                <a:spcPts val="600"/>
              </a:spcAft>
              <a:buSzPct val="120000"/>
              <a:buFont typeface="Wingdings" pitchFamily="2" charset="2"/>
              <a:buChar char="l"/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2pPr>
            <a:lvl3pPr marL="813600" algn="just">
              <a:spcBef>
                <a:spcPts val="300"/>
              </a:spcBef>
              <a:spcAft>
                <a:spcPts val="600"/>
              </a:spcAft>
              <a:buFont typeface="Wingdings" pitchFamily="2" charset="2"/>
              <a:buChar char="u"/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3pPr>
            <a:lvl4pPr marL="1144800" algn="just">
              <a:spcBef>
                <a:spcPts val="300"/>
              </a:spcBef>
              <a:spcAft>
                <a:spcPts val="600"/>
              </a:spcAft>
              <a:buFont typeface="Wingdings" pitchFamily="2" charset="2"/>
              <a:buChar char="n"/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4pPr>
            <a:lvl5pPr marL="1602000" algn="just">
              <a:spcBef>
                <a:spcPts val="300"/>
              </a:spcBef>
              <a:spcAft>
                <a:spcPts val="600"/>
              </a:spcAft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CAE5B3-A482-4F83-86C7-3DDA4D35A74F}" type="datetimeFigureOut">
              <a:rPr lang="zh-TW" altLang="en-US"/>
              <a:pPr>
                <a:defRPr/>
              </a:pPr>
              <a:t>2017/1/18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2A4EF6-70D9-4A22-B70B-7B5B9BE421BB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X-X-X章節_無大標-僅內文_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052736"/>
            <a:ext cx="8229600" cy="720080"/>
          </a:xfrm>
        </p:spPr>
        <p:txBody>
          <a:bodyPr/>
          <a:lstStyle>
            <a:lvl1pPr>
              <a:defRPr lang="zh-TW" altLang="en-US" sz="2000" b="0" kern="1200" baseline="0" dirty="0">
                <a:solidFill>
                  <a:schemeClr val="tx1"/>
                </a:solidFill>
                <a:latin typeface="Arial" pitchFamily="34" charset="0"/>
                <a:ea typeface="標楷體" pitchFamily="65" charset="-120"/>
                <a:cs typeface="+mj-cs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783357"/>
            <a:ext cx="4038600" cy="4525963"/>
          </a:xfrm>
        </p:spPr>
        <p:txBody>
          <a:bodyPr/>
          <a:lstStyle>
            <a:lvl1pPr algn="just" rtl="0" fontAlgn="base">
              <a:spcBef>
                <a:spcPts val="300"/>
              </a:spcBef>
              <a:spcAft>
                <a:spcPts val="600"/>
              </a:spcAft>
              <a:defRPr lang="zh-TW" altLang="en-US" sz="2000" kern="1200" baseline="0" dirty="0" smtClean="0">
                <a:solidFill>
                  <a:schemeClr val="tx1"/>
                </a:solidFill>
                <a:latin typeface="Arial" pitchFamily="34" charset="0"/>
                <a:ea typeface="標楷體" pitchFamily="65" charset="-120"/>
                <a:cs typeface="+mn-cs"/>
              </a:defRPr>
            </a:lvl1pPr>
            <a:lvl2pPr algn="just" rtl="0" fontAlgn="base">
              <a:spcBef>
                <a:spcPts val="300"/>
              </a:spcBef>
              <a:spcAft>
                <a:spcPts val="600"/>
              </a:spcAft>
              <a:defRPr lang="zh-TW" altLang="en-US" sz="2000" kern="1200" baseline="0" dirty="0" smtClean="0">
                <a:solidFill>
                  <a:schemeClr val="tx1"/>
                </a:solidFill>
                <a:latin typeface="Arial" pitchFamily="34" charset="0"/>
                <a:ea typeface="標楷體" pitchFamily="65" charset="-120"/>
                <a:cs typeface="+mn-cs"/>
              </a:defRPr>
            </a:lvl2pPr>
            <a:lvl3pPr algn="just" rtl="0" fontAlgn="base">
              <a:spcBef>
                <a:spcPts val="300"/>
              </a:spcBef>
              <a:spcAft>
                <a:spcPts val="600"/>
              </a:spcAft>
              <a:defRPr lang="zh-TW" altLang="en-US" sz="2000" kern="1200" baseline="0" dirty="0" smtClean="0">
                <a:solidFill>
                  <a:schemeClr val="tx1"/>
                </a:solidFill>
                <a:latin typeface="Arial" pitchFamily="34" charset="0"/>
                <a:ea typeface="標楷體" pitchFamily="65" charset="-120"/>
                <a:cs typeface="+mn-cs"/>
              </a:defRPr>
            </a:lvl3pPr>
            <a:lvl4pPr algn="just" rtl="0" fontAlgn="base">
              <a:spcBef>
                <a:spcPts val="300"/>
              </a:spcBef>
              <a:spcAft>
                <a:spcPts val="600"/>
              </a:spcAft>
              <a:defRPr lang="zh-TW" altLang="en-US" sz="2000" kern="1200" baseline="0" dirty="0" smtClean="0">
                <a:solidFill>
                  <a:schemeClr val="tx1"/>
                </a:solidFill>
                <a:latin typeface="Arial" pitchFamily="34" charset="0"/>
                <a:ea typeface="標楷體" pitchFamily="65" charset="-120"/>
                <a:cs typeface="+mn-cs"/>
              </a:defRPr>
            </a:lvl4pPr>
            <a:lvl5pPr algn="just" rtl="0" fontAlgn="base">
              <a:spcBef>
                <a:spcPts val="300"/>
              </a:spcBef>
              <a:spcAft>
                <a:spcPts val="600"/>
              </a:spcAft>
              <a:defRPr lang="zh-TW" altLang="en-US" sz="2000" kern="1200" baseline="0" dirty="0">
                <a:solidFill>
                  <a:schemeClr val="tx1"/>
                </a:solidFill>
                <a:latin typeface="Arial" pitchFamily="34" charset="0"/>
                <a:ea typeface="標楷體" pitchFamily="65" charset="-120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783357"/>
            <a:ext cx="4038600" cy="4525963"/>
          </a:xfrm>
        </p:spPr>
        <p:txBody>
          <a:bodyPr/>
          <a:lstStyle>
            <a:lvl1pPr>
              <a:defRPr lang="zh-TW" altLang="en-US" sz="2000" kern="1200" baseline="0" dirty="0" smtClean="0">
                <a:solidFill>
                  <a:schemeClr val="tx1"/>
                </a:solidFill>
                <a:latin typeface="Arial" pitchFamily="34" charset="0"/>
                <a:ea typeface="標楷體" pitchFamily="65" charset="-120"/>
                <a:cs typeface="+mn-cs"/>
              </a:defRPr>
            </a:lvl1pPr>
            <a:lvl2pPr>
              <a:defRPr lang="zh-TW" altLang="en-US" sz="2000" kern="1200" baseline="0" dirty="0" smtClean="0">
                <a:solidFill>
                  <a:schemeClr val="tx1"/>
                </a:solidFill>
                <a:latin typeface="Arial" pitchFamily="34" charset="0"/>
                <a:ea typeface="標楷體" pitchFamily="65" charset="-120"/>
                <a:cs typeface="+mn-cs"/>
              </a:defRPr>
            </a:lvl2pPr>
            <a:lvl3pPr>
              <a:defRPr lang="zh-TW" altLang="en-US" sz="2000" kern="1200" baseline="0" dirty="0" smtClean="0">
                <a:solidFill>
                  <a:schemeClr val="tx1"/>
                </a:solidFill>
                <a:latin typeface="Arial" pitchFamily="34" charset="0"/>
                <a:ea typeface="標楷體" pitchFamily="65" charset="-120"/>
                <a:cs typeface="+mn-cs"/>
              </a:defRPr>
            </a:lvl3pPr>
            <a:lvl4pPr>
              <a:defRPr lang="zh-TW" altLang="en-US" sz="2000" kern="1200" baseline="0" dirty="0" smtClean="0">
                <a:solidFill>
                  <a:schemeClr val="tx1"/>
                </a:solidFill>
                <a:latin typeface="Arial" pitchFamily="34" charset="0"/>
                <a:ea typeface="標楷體" pitchFamily="65" charset="-120"/>
                <a:cs typeface="+mn-cs"/>
              </a:defRPr>
            </a:lvl4pPr>
            <a:lvl5pPr>
              <a:defRPr lang="zh-TW" altLang="en-US" sz="2000" kern="1200" baseline="0" dirty="0">
                <a:solidFill>
                  <a:schemeClr val="tx1"/>
                </a:solidFill>
                <a:latin typeface="Arial" pitchFamily="34" charset="0"/>
                <a:ea typeface="標楷體" pitchFamily="65" charset="-120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E1F801-CC2D-49CA-A4F7-271F102DEEDF}" type="datetimeFigureOut">
              <a:rPr lang="zh-TW" altLang="en-US"/>
              <a:pPr>
                <a:defRPr/>
              </a:pPr>
              <a:t>2017/1/18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8C0AF8-903D-4A25-919A-F3B9453F90F5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E551DC-1EAF-4D7D-B5EA-7D996A3F2053}" type="datetimeFigureOut">
              <a:rPr lang="zh-TW" altLang="en-US"/>
              <a:pPr>
                <a:defRPr/>
              </a:pPr>
              <a:t>2017/1/18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C91D25-449A-4087-AB03-07AA52EE7E79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719B70-C506-4881-9527-835EE939207D}" type="datetimeFigureOut">
              <a:rPr lang="zh-TW" altLang="en-US"/>
              <a:pPr>
                <a:defRPr/>
              </a:pPr>
              <a:t>2017/1/18</a:t>
            </a:fld>
            <a:endParaRPr lang="zh-TW" altLang="en-US"/>
          </a:p>
        </p:txBody>
      </p:sp>
      <p:sp>
        <p:nvSpPr>
          <p:cNvPr id="8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DC2570-2B87-4707-BB61-1CC649D82461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464401-B055-4DD9-9A11-F06A8DE72127}" type="datetimeFigureOut">
              <a:rPr lang="zh-TW" altLang="en-US"/>
              <a:pPr>
                <a:defRPr/>
              </a:pPr>
              <a:t>2017/1/18</a:t>
            </a:fld>
            <a:endParaRPr lang="zh-TW" altLang="en-US"/>
          </a:p>
        </p:txBody>
      </p:sp>
      <p:sp>
        <p:nvSpPr>
          <p:cNvPr id="4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438A18-D69E-4501-984B-76AEFC3BF86F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DC318B-DD80-41D2-9DD7-E8BC0742232D}" type="datetimeFigureOut">
              <a:rPr lang="zh-TW" altLang="en-US"/>
              <a:pPr>
                <a:defRPr/>
              </a:pPr>
              <a:t>2017/1/18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25B0FD-D095-4EE5-B01E-A59AB8158518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dirty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E0ABD8-24FB-4078-8748-9A05AEDCF053}" type="datetimeFigureOut">
              <a:rPr lang="zh-TW" altLang="en-US"/>
              <a:pPr>
                <a:defRPr/>
              </a:pPr>
              <a:t>2017/1/18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1D5574-2CDA-4498-81E8-4A2C06137A5B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F12628-04D2-4D48-A160-A18CA14A3EED}" type="datetimeFigureOut">
              <a:rPr lang="zh-TW" altLang="en-US"/>
              <a:pPr>
                <a:defRPr/>
              </a:pPr>
              <a:t>2017/1/18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E338F5-5B9A-4857-A920-834965FAB203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2DA959-17FD-46EC-9E43-AC2426E49B40}" type="datetimeFigureOut">
              <a:rPr lang="zh-TW" altLang="en-US"/>
              <a:pPr>
                <a:defRPr/>
              </a:pPr>
              <a:t>2017/1/18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94165B-DC3F-45DA-A344-B05D7C4B6460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7" descr="cu596_章名.jpg"/>
          <p:cNvPicPr>
            <a:picLocks noChangeAspect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1588" y="1588"/>
            <a:ext cx="9140825" cy="685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19264" y="548680"/>
            <a:ext cx="6229200" cy="1584176"/>
          </a:xfrm>
        </p:spPr>
        <p:txBody>
          <a:bodyPr anchor="t"/>
          <a:lstStyle>
            <a:lvl1pPr algn="l">
              <a:defRPr sz="4800" b="1" cap="all" baseline="0">
                <a:solidFill>
                  <a:schemeClr val="accent5">
                    <a:lumMod val="50000"/>
                  </a:schemeClr>
                </a:solidFill>
                <a:latin typeface="標楷體" pitchFamily="65" charset="-120"/>
                <a:ea typeface="標楷體" pitchFamily="65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8" name="內容版面配置區 2"/>
          <p:cNvSpPr>
            <a:spLocks noGrp="1"/>
          </p:cNvSpPr>
          <p:nvPr>
            <p:ph idx="13"/>
          </p:nvPr>
        </p:nvSpPr>
        <p:spPr>
          <a:xfrm>
            <a:off x="2555776" y="2348880"/>
            <a:ext cx="6264696" cy="3600400"/>
          </a:xfrm>
        </p:spPr>
        <p:txBody>
          <a:bodyPr/>
          <a:lstStyle>
            <a:lvl1pPr algn="l">
              <a:spcBef>
                <a:spcPts val="300"/>
              </a:spcBef>
              <a:spcAft>
                <a:spcPts val="300"/>
              </a:spcAft>
              <a:buFont typeface="Wingdings" pitchFamily="2" charset="2"/>
              <a:buNone/>
              <a:defRPr sz="24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1pPr>
            <a:lvl2pPr marL="813600" indent="-230400" algn="just">
              <a:spcBef>
                <a:spcPts val="300"/>
              </a:spcBef>
              <a:spcAft>
                <a:spcPts val="600"/>
              </a:spcAft>
              <a:buFont typeface="Wingdings" pitchFamily="2" charset="2"/>
              <a:buChar char="Ø"/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2pPr>
            <a:lvl3pPr algn="just">
              <a:spcBef>
                <a:spcPts val="300"/>
              </a:spcBef>
              <a:spcAft>
                <a:spcPts val="600"/>
              </a:spcAft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3pPr>
            <a:lvl4pPr algn="just">
              <a:spcBef>
                <a:spcPts val="300"/>
              </a:spcBef>
              <a:spcAft>
                <a:spcPts val="600"/>
              </a:spcAft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4pPr>
            <a:lvl5pPr algn="just">
              <a:spcBef>
                <a:spcPts val="300"/>
              </a:spcBef>
              <a:spcAft>
                <a:spcPts val="600"/>
              </a:spcAft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5847C8-47BD-44ED-A406-20FE6802FAE3}" type="datetimeFigureOut">
              <a:rPr lang="zh-TW" altLang="en-US"/>
              <a:pPr>
                <a:defRPr/>
              </a:pPr>
              <a:t>2017/1/18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E4B82A-28DE-4F6E-86E8-BFA3DBA99A1B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學習重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2276872"/>
            <a:ext cx="4038600" cy="3960440"/>
          </a:xfrm>
        </p:spPr>
        <p:txBody>
          <a:bodyPr/>
          <a:lstStyle>
            <a:lvl1pPr>
              <a:buFont typeface="Wingdings" pitchFamily="2" charset="2"/>
              <a:buChar char="n"/>
              <a:defRPr lang="zh-TW" altLang="en-US" sz="2000" kern="1200" dirty="0" smtClean="0">
                <a:solidFill>
                  <a:schemeClr val="tx2">
                    <a:lumMod val="50000"/>
                  </a:schemeClr>
                </a:solidFill>
                <a:latin typeface="標楷體" pitchFamily="65" charset="-120"/>
                <a:ea typeface="標楷體" pitchFamily="65" charset="-120"/>
                <a:cs typeface="Arial Unicode MS" pitchFamily="34" charset="-12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2276872"/>
            <a:ext cx="4038600" cy="3960440"/>
          </a:xfrm>
        </p:spPr>
        <p:txBody>
          <a:bodyPr/>
          <a:lstStyle>
            <a:lvl1pPr>
              <a:defRPr lang="zh-TW" altLang="en-US" sz="2000" kern="1200" dirty="0" smtClean="0">
                <a:solidFill>
                  <a:schemeClr val="tx2">
                    <a:lumMod val="50000"/>
                  </a:schemeClr>
                </a:solidFill>
                <a:latin typeface="標楷體" pitchFamily="65" charset="-120"/>
                <a:ea typeface="標楷體" pitchFamily="65" charset="-120"/>
                <a:cs typeface="Arial Unicode MS" pitchFamily="34" charset="-12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9" name="標題 1"/>
          <p:cNvSpPr>
            <a:spLocks noGrp="1"/>
          </p:cNvSpPr>
          <p:nvPr>
            <p:ph type="title"/>
          </p:nvPr>
        </p:nvSpPr>
        <p:spPr>
          <a:xfrm>
            <a:off x="467544" y="1052736"/>
            <a:ext cx="8208912" cy="1152128"/>
          </a:xfrm>
        </p:spPr>
        <p:txBody>
          <a:bodyPr anchor="t"/>
          <a:lstStyle>
            <a:lvl1pPr algn="ctr">
              <a:defRPr sz="4800" b="1" cap="all" baseline="0">
                <a:solidFill>
                  <a:schemeClr val="accent5">
                    <a:lumMod val="50000"/>
                  </a:schemeClr>
                </a:solidFill>
                <a:latin typeface="標楷體" pitchFamily="65" charset="-120"/>
                <a:ea typeface="標楷體" pitchFamily="65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DD9792-5591-40F4-9CA3-7A48282542EB}" type="datetimeFigureOut">
              <a:rPr lang="zh-TW" altLang="en-US"/>
              <a:pPr>
                <a:defRPr/>
              </a:pPr>
              <a:t>2017/1/18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CF970E-B66F-4F5A-B4B9-B46B327E7F5D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X-X章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044400"/>
            <a:ext cx="8229600" cy="738957"/>
          </a:xfrm>
        </p:spPr>
        <p:txBody>
          <a:bodyPr/>
          <a:lstStyle>
            <a:lvl1pPr algn="just">
              <a:defRPr sz="2600" b="1" baseline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ea typeface="標楷體" pitchFamily="65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783357"/>
            <a:ext cx="8229600" cy="4525963"/>
          </a:xfrm>
        </p:spPr>
        <p:txBody>
          <a:bodyPr/>
          <a:lstStyle>
            <a:lvl1pPr algn="just">
              <a:spcBef>
                <a:spcPts val="300"/>
              </a:spcBef>
              <a:spcAft>
                <a:spcPts val="1200"/>
              </a:spcAft>
              <a:buSzPct val="120000"/>
              <a:buFont typeface="Wingdings" pitchFamily="2" charset="2"/>
              <a:buChar char="l"/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1pPr>
            <a:lvl2pPr marL="813600" indent="-230400" algn="just">
              <a:spcBef>
                <a:spcPts val="300"/>
              </a:spcBef>
              <a:spcAft>
                <a:spcPts val="600"/>
              </a:spcAft>
              <a:buFont typeface="Wingdings" pitchFamily="2" charset="2"/>
              <a:buChar char="u"/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2pPr>
            <a:lvl3pPr algn="just">
              <a:spcBef>
                <a:spcPts val="300"/>
              </a:spcBef>
              <a:spcAft>
                <a:spcPts val="600"/>
              </a:spcAft>
              <a:buFont typeface="Wingdings" pitchFamily="2" charset="2"/>
              <a:buChar char="n"/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3pPr>
            <a:lvl4pPr algn="just">
              <a:spcBef>
                <a:spcPts val="300"/>
              </a:spcBef>
              <a:spcAft>
                <a:spcPts val="600"/>
              </a:spcAft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4pPr>
            <a:lvl5pPr algn="just">
              <a:spcBef>
                <a:spcPts val="300"/>
              </a:spcBef>
              <a:spcAft>
                <a:spcPts val="600"/>
              </a:spcAft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317A51-83EA-41EA-97D0-EB083F6A2A11}" type="datetimeFigureOut">
              <a:rPr lang="zh-TW" altLang="en-US"/>
              <a:pPr>
                <a:defRPr/>
              </a:pPr>
              <a:t>2017/1/18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608085-1D23-44C4-BA75-1A4AB13D251F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X-X章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033859"/>
            <a:ext cx="8229600" cy="810965"/>
          </a:xfrm>
        </p:spPr>
        <p:txBody>
          <a:bodyPr/>
          <a:lstStyle>
            <a:lvl1pPr algn="just">
              <a:defRPr lang="zh-TW" altLang="en-US" sz="2600" b="1" kern="1200" baseline="0" dirty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ea typeface="標楷體" pitchFamily="65" charset="-120"/>
                <a:cs typeface="+mj-cs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2359421"/>
            <a:ext cx="8229600" cy="3949899"/>
          </a:xfrm>
        </p:spPr>
        <p:txBody>
          <a:bodyPr/>
          <a:lstStyle>
            <a:lvl1pPr algn="just">
              <a:spcBef>
                <a:spcPts val="300"/>
              </a:spcBef>
              <a:spcAft>
                <a:spcPts val="1200"/>
              </a:spcAft>
              <a:buSzPct val="120000"/>
              <a:buFont typeface="Wingdings" pitchFamily="2" charset="2"/>
              <a:buChar char="l"/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1pPr>
            <a:lvl2pPr marL="813600" indent="-230400" algn="just">
              <a:spcBef>
                <a:spcPts val="300"/>
              </a:spcBef>
              <a:spcAft>
                <a:spcPts val="600"/>
              </a:spcAft>
              <a:buFont typeface="Wingdings" pitchFamily="2" charset="2"/>
              <a:buChar char="u"/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2pPr>
            <a:lvl3pPr algn="just">
              <a:spcBef>
                <a:spcPts val="300"/>
              </a:spcBef>
              <a:spcAft>
                <a:spcPts val="600"/>
              </a:spcAft>
              <a:buFont typeface="Wingdings" pitchFamily="2" charset="2"/>
              <a:buChar char="n"/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3pPr>
            <a:lvl4pPr algn="just">
              <a:spcBef>
                <a:spcPts val="300"/>
              </a:spcBef>
              <a:spcAft>
                <a:spcPts val="600"/>
              </a:spcAft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4pPr>
            <a:lvl5pPr algn="just">
              <a:spcBef>
                <a:spcPts val="300"/>
              </a:spcBef>
              <a:spcAft>
                <a:spcPts val="600"/>
              </a:spcAft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9" name="文字版面配置區 2"/>
          <p:cNvSpPr>
            <a:spLocks noGrp="1"/>
          </p:cNvSpPr>
          <p:nvPr>
            <p:ph type="body" idx="13"/>
          </p:nvPr>
        </p:nvSpPr>
        <p:spPr>
          <a:xfrm>
            <a:off x="457200" y="1700808"/>
            <a:ext cx="8291264" cy="639762"/>
          </a:xfrm>
        </p:spPr>
        <p:txBody>
          <a:bodyPr anchor="b"/>
          <a:lstStyle>
            <a:lvl1pPr marL="0" indent="0">
              <a:buNone/>
              <a:defRPr lang="zh-TW" altLang="en-US" sz="2400" b="1" kern="1200" baseline="0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標楷體" pitchFamily="65" charset="-120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E3A9C1-A4D8-4737-925B-4E76FEBD482E}" type="datetimeFigureOut">
              <a:rPr lang="zh-TW" altLang="en-US"/>
              <a:pPr>
                <a:defRPr/>
              </a:pPr>
              <a:t>2017/1/18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2187F7-2DBB-4143-AF1A-933AC6212F74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X-X-X章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044400"/>
            <a:ext cx="8229600" cy="738957"/>
          </a:xfrm>
        </p:spPr>
        <p:txBody>
          <a:bodyPr/>
          <a:lstStyle>
            <a:lvl1pPr algn="just">
              <a:defRPr sz="2400" b="1" baseline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標楷體" pitchFamily="65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783357"/>
            <a:ext cx="8229600" cy="4525963"/>
          </a:xfrm>
        </p:spPr>
        <p:txBody>
          <a:bodyPr/>
          <a:lstStyle>
            <a:lvl1pPr algn="just">
              <a:spcBef>
                <a:spcPts val="300"/>
              </a:spcBef>
              <a:spcAft>
                <a:spcPts val="600"/>
              </a:spcAft>
              <a:buSzPct val="120000"/>
              <a:buFont typeface="Wingdings" pitchFamily="2" charset="2"/>
              <a:buChar char="l"/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1pPr>
            <a:lvl2pPr marL="813600" indent="-230400" algn="just">
              <a:spcBef>
                <a:spcPts val="300"/>
              </a:spcBef>
              <a:spcAft>
                <a:spcPts val="600"/>
              </a:spcAft>
              <a:buFont typeface="Wingdings" pitchFamily="2" charset="2"/>
              <a:buChar char="u"/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2pPr>
            <a:lvl3pPr algn="just">
              <a:spcBef>
                <a:spcPts val="300"/>
              </a:spcBef>
              <a:spcAft>
                <a:spcPts val="600"/>
              </a:spcAft>
              <a:buFont typeface="Wingdings" pitchFamily="2" charset="2"/>
              <a:buChar char="n"/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3pPr>
            <a:lvl4pPr algn="just">
              <a:spcBef>
                <a:spcPts val="300"/>
              </a:spcBef>
              <a:spcAft>
                <a:spcPts val="600"/>
              </a:spcAft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4pPr>
            <a:lvl5pPr algn="just">
              <a:spcBef>
                <a:spcPts val="300"/>
              </a:spcBef>
              <a:spcAft>
                <a:spcPts val="600"/>
              </a:spcAft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C60C04-E1D4-458E-ADD7-DFAC2E2D531A}" type="datetimeFigureOut">
              <a:rPr lang="zh-TW" altLang="en-US"/>
              <a:pPr>
                <a:defRPr/>
              </a:pPr>
              <a:t>2017/1/18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5392E1-8875-440F-8E49-E8C85412F631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X-X-X章節_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980728"/>
            <a:ext cx="8229600" cy="720080"/>
          </a:xfrm>
        </p:spPr>
        <p:txBody>
          <a:bodyPr/>
          <a:lstStyle>
            <a:lvl1pPr>
              <a:defRPr lang="zh-TW" altLang="en-US" sz="2400" b="1" kern="1200" baseline="0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標楷體" pitchFamily="65" charset="-120"/>
                <a:cs typeface="+mj-cs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711349"/>
            <a:ext cx="4038600" cy="4597971"/>
          </a:xfrm>
        </p:spPr>
        <p:txBody>
          <a:bodyPr/>
          <a:lstStyle>
            <a:lvl1pPr algn="just" rtl="0" fontAlgn="base">
              <a:spcBef>
                <a:spcPts val="300"/>
              </a:spcBef>
              <a:spcAft>
                <a:spcPts val="600"/>
              </a:spcAft>
              <a:defRPr lang="zh-TW" altLang="en-US" sz="2000" kern="1200" baseline="0" dirty="0" smtClean="0">
                <a:solidFill>
                  <a:schemeClr val="tx1"/>
                </a:solidFill>
                <a:latin typeface="Arial" pitchFamily="34" charset="0"/>
                <a:ea typeface="標楷體" pitchFamily="65" charset="-120"/>
                <a:cs typeface="+mn-cs"/>
              </a:defRPr>
            </a:lvl1pPr>
            <a:lvl2pPr algn="just" rtl="0" fontAlgn="base">
              <a:spcBef>
                <a:spcPts val="300"/>
              </a:spcBef>
              <a:spcAft>
                <a:spcPts val="600"/>
              </a:spcAft>
              <a:defRPr lang="zh-TW" altLang="en-US" sz="2000" kern="1200" baseline="0" dirty="0" smtClean="0">
                <a:solidFill>
                  <a:schemeClr val="tx1"/>
                </a:solidFill>
                <a:latin typeface="Arial" pitchFamily="34" charset="0"/>
                <a:ea typeface="標楷體" pitchFamily="65" charset="-120"/>
                <a:cs typeface="+mn-cs"/>
              </a:defRPr>
            </a:lvl2pPr>
            <a:lvl3pPr algn="just" rtl="0" fontAlgn="base">
              <a:spcBef>
                <a:spcPts val="300"/>
              </a:spcBef>
              <a:spcAft>
                <a:spcPts val="600"/>
              </a:spcAft>
              <a:defRPr lang="zh-TW" altLang="en-US" sz="2000" kern="1200" baseline="0" dirty="0" smtClean="0">
                <a:solidFill>
                  <a:schemeClr val="tx1"/>
                </a:solidFill>
                <a:latin typeface="Arial" pitchFamily="34" charset="0"/>
                <a:ea typeface="標楷體" pitchFamily="65" charset="-120"/>
                <a:cs typeface="+mn-cs"/>
              </a:defRPr>
            </a:lvl3pPr>
            <a:lvl4pPr algn="just" rtl="0" fontAlgn="base">
              <a:spcBef>
                <a:spcPts val="300"/>
              </a:spcBef>
              <a:spcAft>
                <a:spcPts val="600"/>
              </a:spcAft>
              <a:defRPr lang="zh-TW" altLang="en-US" sz="2000" kern="1200" baseline="0" dirty="0" smtClean="0">
                <a:solidFill>
                  <a:schemeClr val="tx1"/>
                </a:solidFill>
                <a:latin typeface="Arial" pitchFamily="34" charset="0"/>
                <a:ea typeface="標楷體" pitchFamily="65" charset="-120"/>
                <a:cs typeface="+mn-cs"/>
              </a:defRPr>
            </a:lvl4pPr>
            <a:lvl5pPr algn="just" rtl="0" fontAlgn="base">
              <a:spcBef>
                <a:spcPts val="300"/>
              </a:spcBef>
              <a:spcAft>
                <a:spcPts val="600"/>
              </a:spcAft>
              <a:defRPr lang="zh-TW" altLang="en-US" sz="2000" kern="1200" baseline="0" dirty="0">
                <a:solidFill>
                  <a:schemeClr val="tx1"/>
                </a:solidFill>
                <a:latin typeface="Arial" pitchFamily="34" charset="0"/>
                <a:ea typeface="標楷體" pitchFamily="65" charset="-120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700808"/>
            <a:ext cx="4038600" cy="4597971"/>
          </a:xfrm>
        </p:spPr>
        <p:txBody>
          <a:bodyPr/>
          <a:lstStyle>
            <a:lvl1pPr>
              <a:defRPr lang="zh-TW" altLang="en-US" sz="2000" kern="1200" baseline="0" dirty="0" smtClean="0">
                <a:solidFill>
                  <a:schemeClr val="tx1"/>
                </a:solidFill>
                <a:latin typeface="Arial" pitchFamily="34" charset="0"/>
                <a:ea typeface="標楷體" pitchFamily="65" charset="-120"/>
                <a:cs typeface="+mn-cs"/>
              </a:defRPr>
            </a:lvl1pPr>
            <a:lvl2pPr>
              <a:defRPr lang="zh-TW" altLang="en-US" sz="2000" kern="1200" baseline="0" dirty="0" smtClean="0">
                <a:solidFill>
                  <a:schemeClr val="tx1"/>
                </a:solidFill>
                <a:latin typeface="Arial" pitchFamily="34" charset="0"/>
                <a:ea typeface="標楷體" pitchFamily="65" charset="-120"/>
                <a:cs typeface="+mn-cs"/>
              </a:defRPr>
            </a:lvl2pPr>
            <a:lvl3pPr>
              <a:defRPr lang="zh-TW" altLang="en-US" sz="2000" kern="1200" baseline="0" dirty="0" smtClean="0">
                <a:solidFill>
                  <a:schemeClr val="tx1"/>
                </a:solidFill>
                <a:latin typeface="Arial" pitchFamily="34" charset="0"/>
                <a:ea typeface="標楷體" pitchFamily="65" charset="-120"/>
                <a:cs typeface="+mn-cs"/>
              </a:defRPr>
            </a:lvl3pPr>
            <a:lvl4pPr>
              <a:defRPr lang="zh-TW" altLang="en-US" sz="2000" kern="1200" baseline="0" dirty="0" smtClean="0">
                <a:solidFill>
                  <a:schemeClr val="tx1"/>
                </a:solidFill>
                <a:latin typeface="Arial" pitchFamily="34" charset="0"/>
                <a:ea typeface="標楷體" pitchFamily="65" charset="-120"/>
                <a:cs typeface="+mn-cs"/>
              </a:defRPr>
            </a:lvl4pPr>
            <a:lvl5pPr>
              <a:defRPr lang="zh-TW" altLang="en-US" sz="2000" kern="1200" baseline="0" dirty="0">
                <a:solidFill>
                  <a:schemeClr val="tx1"/>
                </a:solidFill>
                <a:latin typeface="Arial" pitchFamily="34" charset="0"/>
                <a:ea typeface="標楷體" pitchFamily="65" charset="-120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AAC7DF-E436-4077-A376-7FC9A103F2EB}" type="datetimeFigureOut">
              <a:rPr lang="zh-TW" altLang="en-US"/>
              <a:pPr>
                <a:defRPr/>
              </a:pPr>
              <a:t>2017/1/18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C9D0D0-ADE1-4FD0-B858-9B0F86FA8631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X-X章節_無大標-僅內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063277"/>
            <a:ext cx="8229600" cy="5246043"/>
          </a:xfrm>
        </p:spPr>
        <p:txBody>
          <a:bodyPr/>
          <a:lstStyle>
            <a:lvl1pPr algn="just">
              <a:spcBef>
                <a:spcPts val="300"/>
              </a:spcBef>
              <a:spcAft>
                <a:spcPts val="600"/>
              </a:spcAft>
              <a:buFont typeface="Wingdings" pitchFamily="2" charset="2"/>
              <a:buChar char="u"/>
              <a:defRPr sz="2400" b="1" baseline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ea typeface="標楷體" pitchFamily="65" charset="-120"/>
              </a:defRPr>
            </a:lvl1pPr>
            <a:lvl2pPr marL="813600" indent="-230400" algn="just">
              <a:spcBef>
                <a:spcPts val="300"/>
              </a:spcBef>
              <a:spcAft>
                <a:spcPts val="600"/>
              </a:spcAft>
              <a:buFont typeface="Wingdings" pitchFamily="2" charset="2"/>
              <a:buChar char="u"/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2pPr>
            <a:lvl3pPr algn="just">
              <a:spcBef>
                <a:spcPts val="300"/>
              </a:spcBef>
              <a:spcAft>
                <a:spcPts val="600"/>
              </a:spcAft>
              <a:buFont typeface="Wingdings" pitchFamily="2" charset="2"/>
              <a:buChar char="n"/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3pPr>
            <a:lvl4pPr algn="just">
              <a:spcBef>
                <a:spcPts val="300"/>
              </a:spcBef>
              <a:spcAft>
                <a:spcPts val="600"/>
              </a:spcAft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4pPr>
            <a:lvl5pPr algn="just">
              <a:spcBef>
                <a:spcPts val="300"/>
              </a:spcBef>
              <a:spcAft>
                <a:spcPts val="600"/>
              </a:spcAft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  <a:endParaRPr lang="en-US" altLang="zh-TW" dirty="0" smtClean="0"/>
          </a:p>
          <a:p>
            <a:pPr lvl="0"/>
            <a:endParaRPr lang="zh-TW" altLang="en-US" dirty="0" smtClean="0"/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E56416-1974-4AA4-A40D-CD39F24E7AF9}" type="datetimeFigureOut">
              <a:rPr lang="zh-TW" altLang="en-US"/>
              <a:pPr>
                <a:defRPr/>
              </a:pPr>
              <a:t>2017/1/18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7A5013-7418-4332-8A71-4592AB2CC1CB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X-X-X章節_無大標-僅內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063277"/>
            <a:ext cx="8229600" cy="5246043"/>
          </a:xfrm>
        </p:spPr>
        <p:txBody>
          <a:bodyPr/>
          <a:lstStyle>
            <a:lvl1pPr algn="just">
              <a:spcBef>
                <a:spcPts val="300"/>
              </a:spcBef>
              <a:spcAft>
                <a:spcPts val="600"/>
              </a:spcAft>
              <a:buFont typeface="Wingdings" pitchFamily="2" charset="2"/>
              <a:buChar char="u"/>
              <a:defRPr sz="2400" b="1" baseline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標楷體" pitchFamily="65" charset="-120"/>
              </a:defRPr>
            </a:lvl1pPr>
            <a:lvl2pPr marL="813600" indent="-230400" algn="just">
              <a:spcBef>
                <a:spcPts val="300"/>
              </a:spcBef>
              <a:spcAft>
                <a:spcPts val="600"/>
              </a:spcAft>
              <a:buFont typeface="Wingdings" pitchFamily="2" charset="2"/>
              <a:buChar char="u"/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2pPr>
            <a:lvl3pPr algn="just">
              <a:spcBef>
                <a:spcPts val="300"/>
              </a:spcBef>
              <a:spcAft>
                <a:spcPts val="600"/>
              </a:spcAft>
              <a:buFont typeface="Wingdings" pitchFamily="2" charset="2"/>
              <a:buChar char="n"/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3pPr>
            <a:lvl4pPr algn="just">
              <a:spcBef>
                <a:spcPts val="300"/>
              </a:spcBef>
              <a:spcAft>
                <a:spcPts val="600"/>
              </a:spcAft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4pPr>
            <a:lvl5pPr algn="just">
              <a:spcBef>
                <a:spcPts val="300"/>
              </a:spcBef>
              <a:spcAft>
                <a:spcPts val="600"/>
              </a:spcAft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  <a:endParaRPr lang="en-US" altLang="zh-TW" dirty="0" smtClean="0"/>
          </a:p>
          <a:p>
            <a:pPr lvl="0"/>
            <a:endParaRPr lang="zh-TW" altLang="en-US" dirty="0" smtClean="0"/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CAE5B3-A482-4F83-86C7-3DDA4D35A74F}" type="datetimeFigureOut">
              <a:rPr lang="zh-TW" altLang="en-US"/>
              <a:pPr>
                <a:defRPr/>
              </a:pPr>
              <a:t>2017/1/18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2A4EF6-70D9-4A22-B70B-7B5B9BE421BB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jpe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0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圖片 6" descr="cu596_內文.jpg"/>
          <p:cNvPicPr>
            <a:picLocks noChangeAspect="1"/>
          </p:cNvPicPr>
          <p:nvPr/>
        </p:nvPicPr>
        <p:blipFill>
          <a:blip r:embed="rId21" cstate="email"/>
          <a:srcRect/>
          <a:stretch>
            <a:fillRect/>
          </a:stretch>
        </p:blipFill>
        <p:spPr bwMode="auto">
          <a:xfrm>
            <a:off x="1588" y="1588"/>
            <a:ext cx="9140825" cy="685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標題版面配置區 1"/>
          <p:cNvSpPr>
            <a:spLocks noGrp="1"/>
          </p:cNvSpPr>
          <p:nvPr>
            <p:ph type="title"/>
          </p:nvPr>
        </p:nvSpPr>
        <p:spPr bwMode="auto">
          <a:xfrm>
            <a:off x="457200" y="1044575"/>
            <a:ext cx="8229600" cy="66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8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457200" y="1712913"/>
            <a:ext cx="8229600" cy="4595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09B10152-68A1-4EC9-B99B-669F826E4F90}" type="datetimeFigureOut">
              <a:rPr lang="zh-TW" altLang="en-US"/>
              <a:pPr>
                <a:defRPr/>
              </a:pPr>
              <a:t>2017/1/18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0D21C178-526A-490B-B4D1-ABA4E9B096D9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42" r:id="rId1"/>
    <p:sldLayoutId id="2147484743" r:id="rId2"/>
    <p:sldLayoutId id="2147484727" r:id="rId3"/>
    <p:sldLayoutId id="2147484728" r:id="rId4"/>
    <p:sldLayoutId id="2147484729" r:id="rId5"/>
    <p:sldLayoutId id="2147484730" r:id="rId6"/>
    <p:sldLayoutId id="2147484731" r:id="rId7"/>
    <p:sldLayoutId id="2147484732" r:id="rId8"/>
    <p:sldLayoutId id="2147484733" r:id="rId9"/>
    <p:sldLayoutId id="2147484744" r:id="rId10"/>
    <p:sldLayoutId id="2147484734" r:id="rId11"/>
    <p:sldLayoutId id="2147484735" r:id="rId12"/>
    <p:sldLayoutId id="2147484736" r:id="rId13"/>
    <p:sldLayoutId id="2147484737" r:id="rId14"/>
    <p:sldLayoutId id="2147484738" r:id="rId15"/>
    <p:sldLayoutId id="2147484739" r:id="rId16"/>
    <p:sldLayoutId id="2147484740" r:id="rId17"/>
    <p:sldLayoutId id="2147484741" r:id="rId18"/>
  </p:sldLayoutIdLst>
  <p:txStyles>
    <p:titleStyle>
      <a:lvl1pPr algn="just" rtl="0" eaLnBrk="0" fontAlgn="base" hangingPunct="0">
        <a:spcBef>
          <a:spcPct val="0"/>
        </a:spcBef>
        <a:spcAft>
          <a:spcPct val="0"/>
        </a:spcAft>
        <a:defRPr lang="zh-TW" altLang="en-US" sz="2600" kern="1200" dirty="0">
          <a:solidFill>
            <a:srgbClr val="254061"/>
          </a:solidFill>
          <a:latin typeface="標楷體" pitchFamily="65" charset="-120"/>
          <a:ea typeface="標楷體" pitchFamily="65" charset="-120"/>
          <a:cs typeface="+mj-cs"/>
        </a:defRPr>
      </a:lvl1pPr>
      <a:lvl2pPr algn="just" rtl="0" eaLnBrk="0" fontAlgn="base" hangingPunct="0">
        <a:spcBef>
          <a:spcPct val="0"/>
        </a:spcBef>
        <a:spcAft>
          <a:spcPct val="0"/>
        </a:spcAft>
        <a:defRPr sz="2600">
          <a:solidFill>
            <a:srgbClr val="254061"/>
          </a:solidFill>
          <a:latin typeface="標楷體" pitchFamily="65" charset="-120"/>
          <a:ea typeface="標楷體" pitchFamily="65" charset="-120"/>
        </a:defRPr>
      </a:lvl2pPr>
      <a:lvl3pPr algn="just" rtl="0" eaLnBrk="0" fontAlgn="base" hangingPunct="0">
        <a:spcBef>
          <a:spcPct val="0"/>
        </a:spcBef>
        <a:spcAft>
          <a:spcPct val="0"/>
        </a:spcAft>
        <a:defRPr sz="2600">
          <a:solidFill>
            <a:srgbClr val="254061"/>
          </a:solidFill>
          <a:latin typeface="標楷體" pitchFamily="65" charset="-120"/>
          <a:ea typeface="標楷體" pitchFamily="65" charset="-120"/>
        </a:defRPr>
      </a:lvl3pPr>
      <a:lvl4pPr algn="just" rtl="0" eaLnBrk="0" fontAlgn="base" hangingPunct="0">
        <a:spcBef>
          <a:spcPct val="0"/>
        </a:spcBef>
        <a:spcAft>
          <a:spcPct val="0"/>
        </a:spcAft>
        <a:defRPr sz="2600">
          <a:solidFill>
            <a:srgbClr val="254061"/>
          </a:solidFill>
          <a:latin typeface="標楷體" pitchFamily="65" charset="-120"/>
          <a:ea typeface="標楷體" pitchFamily="65" charset="-120"/>
        </a:defRPr>
      </a:lvl4pPr>
      <a:lvl5pPr algn="just" rtl="0" eaLnBrk="0" fontAlgn="base" hangingPunct="0">
        <a:spcBef>
          <a:spcPct val="0"/>
        </a:spcBef>
        <a:spcAft>
          <a:spcPct val="0"/>
        </a:spcAft>
        <a:defRPr sz="2600">
          <a:solidFill>
            <a:srgbClr val="254061"/>
          </a:solidFill>
          <a:latin typeface="標楷體" pitchFamily="65" charset="-120"/>
          <a:ea typeface="標楷體" pitchFamily="65" charset="-120"/>
        </a:defRPr>
      </a:lvl5pPr>
      <a:lvl6pPr marL="457200" algn="just" rtl="0" fontAlgn="base">
        <a:spcBef>
          <a:spcPct val="0"/>
        </a:spcBef>
        <a:spcAft>
          <a:spcPct val="0"/>
        </a:spcAft>
        <a:defRPr sz="3800">
          <a:solidFill>
            <a:srgbClr val="254061"/>
          </a:solidFill>
          <a:latin typeface="Calibri" pitchFamily="34" charset="0"/>
          <a:ea typeface="新細明體" pitchFamily="18" charset="-120"/>
        </a:defRPr>
      </a:lvl6pPr>
      <a:lvl7pPr marL="914400" algn="just" rtl="0" fontAlgn="base">
        <a:spcBef>
          <a:spcPct val="0"/>
        </a:spcBef>
        <a:spcAft>
          <a:spcPct val="0"/>
        </a:spcAft>
        <a:defRPr sz="3800">
          <a:solidFill>
            <a:srgbClr val="254061"/>
          </a:solidFill>
          <a:latin typeface="Calibri" pitchFamily="34" charset="0"/>
          <a:ea typeface="新細明體" pitchFamily="18" charset="-120"/>
        </a:defRPr>
      </a:lvl7pPr>
      <a:lvl8pPr marL="1371600" algn="just" rtl="0" fontAlgn="base">
        <a:spcBef>
          <a:spcPct val="0"/>
        </a:spcBef>
        <a:spcAft>
          <a:spcPct val="0"/>
        </a:spcAft>
        <a:defRPr sz="3800">
          <a:solidFill>
            <a:srgbClr val="254061"/>
          </a:solidFill>
          <a:latin typeface="Calibri" pitchFamily="34" charset="0"/>
          <a:ea typeface="新細明體" pitchFamily="18" charset="-120"/>
        </a:defRPr>
      </a:lvl8pPr>
      <a:lvl9pPr marL="1828800" algn="just" rtl="0" fontAlgn="base">
        <a:spcBef>
          <a:spcPct val="0"/>
        </a:spcBef>
        <a:spcAft>
          <a:spcPct val="0"/>
        </a:spcAft>
        <a:defRPr sz="3800">
          <a:solidFill>
            <a:srgbClr val="254061"/>
          </a:solidFill>
          <a:latin typeface="Calibri" pitchFamily="34" charset="0"/>
          <a:ea typeface="新細明體" pitchFamily="18" charset="-120"/>
        </a:defRPr>
      </a:lvl9pPr>
    </p:titleStyle>
    <p:bodyStyle>
      <a:lvl1pPr marL="342900" indent="-342900" algn="just" rtl="0" eaLnBrk="0" fontAlgn="base" hangingPunct="0">
        <a:spcBef>
          <a:spcPts val="300"/>
        </a:spcBef>
        <a:spcAft>
          <a:spcPts val="600"/>
        </a:spcAft>
        <a:buFont typeface="Wingdings" pitchFamily="2" charset="2"/>
        <a:buChar char="u"/>
        <a:defRPr lang="zh-TW" altLang="en-US" sz="2000" kern="1200" dirty="0">
          <a:solidFill>
            <a:schemeClr val="tx1"/>
          </a:solidFill>
          <a:latin typeface="Arial" pitchFamily="34" charset="0"/>
          <a:ea typeface="標楷體" pitchFamily="65" charset="-120"/>
          <a:cs typeface="+mn-cs"/>
        </a:defRPr>
      </a:lvl1pPr>
      <a:lvl2pPr marL="812800" indent="-230188" algn="just" rtl="0" eaLnBrk="0" fontAlgn="base" hangingPunct="0">
        <a:spcBef>
          <a:spcPts val="300"/>
        </a:spcBef>
        <a:spcAft>
          <a:spcPts val="600"/>
        </a:spcAft>
        <a:buFont typeface="Wingdings" pitchFamily="2" charset="2"/>
        <a:buChar char="Ø"/>
        <a:defRPr lang="zh-TW" altLang="en-US" sz="2000" kern="1200" dirty="0">
          <a:solidFill>
            <a:schemeClr val="tx1"/>
          </a:solidFill>
          <a:latin typeface="Arial" pitchFamily="34" charset="0"/>
          <a:ea typeface="標楷體" pitchFamily="65" charset="-120"/>
          <a:cs typeface="+mn-cs"/>
        </a:defRPr>
      </a:lvl2pPr>
      <a:lvl3pPr marL="1143000" indent="-228600" algn="just" rtl="0" eaLnBrk="0" fontAlgn="base" hangingPunct="0">
        <a:spcBef>
          <a:spcPts val="300"/>
        </a:spcBef>
        <a:spcAft>
          <a:spcPts val="600"/>
        </a:spcAft>
        <a:buFont typeface="Arial" charset="0"/>
        <a:buChar char="•"/>
        <a:defRPr lang="zh-TW" altLang="en-US" sz="2000" kern="1200" dirty="0">
          <a:solidFill>
            <a:schemeClr val="tx1"/>
          </a:solidFill>
          <a:latin typeface="Arial" pitchFamily="34" charset="0"/>
          <a:ea typeface="標楷體" pitchFamily="65" charset="-120"/>
          <a:cs typeface="+mn-cs"/>
        </a:defRPr>
      </a:lvl3pPr>
      <a:lvl4pPr marL="1600200" indent="-228600" algn="just" rtl="0" eaLnBrk="0" fontAlgn="base" hangingPunct="0">
        <a:spcBef>
          <a:spcPts val="300"/>
        </a:spcBef>
        <a:spcAft>
          <a:spcPts val="600"/>
        </a:spcAft>
        <a:buFont typeface="Arial" charset="0"/>
        <a:buChar char="–"/>
        <a:defRPr lang="zh-TW" altLang="en-US" sz="2000" kern="1200" dirty="0">
          <a:solidFill>
            <a:schemeClr val="tx1"/>
          </a:solidFill>
          <a:latin typeface="Arial" pitchFamily="34" charset="0"/>
          <a:ea typeface="標楷體" pitchFamily="65" charset="-120"/>
          <a:cs typeface="+mn-cs"/>
        </a:defRPr>
      </a:lvl4pPr>
      <a:lvl5pPr marL="2057400" indent="-228600" algn="just" rtl="0" eaLnBrk="0" fontAlgn="base" hangingPunct="0">
        <a:spcBef>
          <a:spcPts val="300"/>
        </a:spcBef>
        <a:spcAft>
          <a:spcPts val="600"/>
        </a:spcAft>
        <a:buFont typeface="Arial" charset="0"/>
        <a:buChar char="»"/>
        <a:defRPr lang="zh-TW" altLang="en-US" sz="2000" kern="1200" dirty="0">
          <a:solidFill>
            <a:schemeClr val="tx1"/>
          </a:solidFill>
          <a:latin typeface="Arial" pitchFamily="34" charset="0"/>
          <a:ea typeface="標楷體" pitchFamily="65" charset="-12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6" Type="http://schemas.openxmlformats.org/officeDocument/2006/relationships/slide" Target="slide10.xml"/><Relationship Id="rId5" Type="http://schemas.openxmlformats.org/officeDocument/2006/relationships/slide" Target="slide9.xml"/><Relationship Id="rId4" Type="http://schemas.openxmlformats.org/officeDocument/2006/relationships/slide" Target="slide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18-4 </a:t>
            </a:r>
            <a:r>
              <a:rPr lang="zh-TW" altLang="zh-TW" dirty="0" smtClean="0"/>
              <a:t>能夠傳送附加檔案的線上寄信服務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TW" dirty="0" smtClean="0"/>
              <a:t>	</a:t>
            </a:r>
            <a:r>
              <a:rPr lang="zh-TW" altLang="en-US" dirty="0" smtClean="0"/>
              <a:t>在本節中，我們將製作如下的線上寄信服務網頁：</a:t>
            </a:r>
            <a:endParaRPr lang="zh-TW" altLang="en-US" dirty="0"/>
          </a:p>
        </p:txBody>
      </p:sp>
      <p:pic>
        <p:nvPicPr>
          <p:cNvPr id="12" name="圖片 11"/>
          <p:cNvPicPr/>
          <p:nvPr/>
        </p:nvPicPr>
        <p:blipFill>
          <a:blip r:embed="rId2"/>
          <a:stretch>
            <a:fillRect/>
          </a:stretch>
        </p:blipFill>
        <p:spPr>
          <a:xfrm>
            <a:off x="1854939" y="2492896"/>
            <a:ext cx="4248472" cy="35283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43608" y="764704"/>
            <a:ext cx="7704856" cy="1584176"/>
          </a:xfrm>
        </p:spPr>
        <p:txBody>
          <a:bodyPr/>
          <a:lstStyle/>
          <a:p>
            <a:r>
              <a:rPr lang="en-US" altLang="zh-TW" dirty="0" smtClean="0"/>
              <a:t>    </a:t>
            </a:r>
            <a:r>
              <a:rPr lang="en-US" altLang="zh-TW" sz="1000" dirty="0" smtClean="0"/>
              <a:t> </a:t>
            </a:r>
            <a:r>
              <a:rPr lang="en-US" altLang="zh-TW" dirty="0" smtClean="0"/>
              <a:t>18</a:t>
            </a:r>
            <a:br>
              <a:rPr lang="en-US" altLang="zh-TW" dirty="0" smtClean="0"/>
            </a:br>
            <a:r>
              <a:rPr lang="en-US" altLang="zh-TW" dirty="0" smtClean="0"/>
              <a:t>        </a:t>
            </a:r>
            <a:r>
              <a:rPr lang="zh-TW" altLang="zh-TW" dirty="0" smtClean="0"/>
              <a:t>線上寄信服務</a:t>
            </a:r>
            <a:br>
              <a:rPr lang="zh-TW" altLang="zh-TW" dirty="0" smtClean="0"/>
            </a:br>
            <a:endParaRPr lang="zh-TW" altLang="zh-TW" dirty="0"/>
          </a:p>
        </p:txBody>
      </p:sp>
      <p:sp>
        <p:nvSpPr>
          <p:cNvPr id="4099" name="內容版面配置區 2"/>
          <p:cNvSpPr>
            <a:spLocks noGrp="1"/>
          </p:cNvSpPr>
          <p:nvPr>
            <p:ph idx="13"/>
          </p:nvPr>
        </p:nvSpPr>
        <p:spPr>
          <a:xfrm>
            <a:off x="2555776" y="2636912"/>
            <a:ext cx="6264696" cy="3312368"/>
          </a:xfrm>
        </p:spPr>
        <p:txBody>
          <a:bodyPr/>
          <a:lstStyle/>
          <a:p>
            <a:r>
              <a:rPr lang="en-US" altLang="zh-TW" i="1" dirty="0" smtClean="0">
                <a:hlinkClick r:id="rId3" action="ppaction://hlinksldjump"/>
              </a:rPr>
              <a:t>18-1</a:t>
            </a:r>
            <a:r>
              <a:rPr lang="en-US" altLang="zh-TW" dirty="0" smtClean="0">
                <a:hlinkClick r:id="rId3" action="ppaction://hlinksldjump"/>
              </a:rPr>
              <a:t>  </a:t>
            </a:r>
            <a:r>
              <a:rPr lang="zh-TW" altLang="zh-TW" dirty="0" smtClean="0">
                <a:hlinkClick r:id="rId3" action="ppaction://hlinksldjump"/>
              </a:rPr>
              <a:t>線上寄信服務</a:t>
            </a:r>
            <a:endParaRPr lang="zh-TW" altLang="zh-TW" dirty="0" smtClean="0"/>
          </a:p>
          <a:p>
            <a:r>
              <a:rPr lang="en-US" altLang="zh-TW" i="1" dirty="0" smtClean="0">
                <a:hlinkClick r:id="rId4" action="ppaction://hlinksldjump"/>
              </a:rPr>
              <a:t>18-2</a:t>
            </a:r>
            <a:r>
              <a:rPr lang="en-US" altLang="zh-TW" dirty="0" smtClean="0">
                <a:hlinkClick r:id="rId4" action="ppaction://hlinksldjump"/>
              </a:rPr>
              <a:t>  </a:t>
            </a:r>
            <a:r>
              <a:rPr lang="zh-TW" altLang="zh-TW" dirty="0" smtClean="0">
                <a:hlinkClick r:id="rId4" action="ppaction://hlinksldjump"/>
              </a:rPr>
              <a:t>使用</a:t>
            </a:r>
            <a:r>
              <a:rPr lang="en-US" altLang="zh-TW" dirty="0" smtClean="0">
                <a:hlinkClick r:id="rId4" action="ppaction://hlinksldjump"/>
              </a:rPr>
              <a:t>mail() </a:t>
            </a:r>
            <a:r>
              <a:rPr lang="zh-TW" altLang="zh-TW" dirty="0" smtClean="0">
                <a:hlinkClick r:id="rId4" action="ppaction://hlinksldjump"/>
              </a:rPr>
              <a:t>函式傳送郵件</a:t>
            </a:r>
            <a:endParaRPr lang="zh-TW" altLang="zh-TW" dirty="0" smtClean="0"/>
          </a:p>
          <a:p>
            <a:r>
              <a:rPr lang="en-US" altLang="zh-TW" i="1" dirty="0" smtClean="0">
                <a:hlinkClick r:id="rId5" action="ppaction://hlinksldjump"/>
              </a:rPr>
              <a:t>18-3</a:t>
            </a:r>
            <a:r>
              <a:rPr lang="en-US" altLang="zh-TW" dirty="0" smtClean="0">
                <a:hlinkClick r:id="rId5" action="ppaction://hlinksldjump"/>
              </a:rPr>
              <a:t>  </a:t>
            </a:r>
            <a:r>
              <a:rPr lang="zh-TW" altLang="zh-TW" dirty="0" smtClean="0">
                <a:hlinkClick r:id="rId5" action="ppaction://hlinksldjump"/>
              </a:rPr>
              <a:t>無法傳送附加檔案的線上寄信服務</a:t>
            </a:r>
            <a:endParaRPr lang="zh-TW" altLang="zh-TW" dirty="0" smtClean="0"/>
          </a:p>
          <a:p>
            <a:r>
              <a:rPr lang="en-US" altLang="zh-TW" i="1" dirty="0" smtClean="0">
                <a:hlinkClick r:id="rId6" action="ppaction://hlinksldjump"/>
              </a:rPr>
              <a:t>18-4</a:t>
            </a:r>
            <a:r>
              <a:rPr lang="en-US" altLang="zh-TW" dirty="0" smtClean="0">
                <a:hlinkClick r:id="rId6" action="ppaction://hlinksldjump"/>
              </a:rPr>
              <a:t>  </a:t>
            </a:r>
            <a:r>
              <a:rPr lang="zh-TW" altLang="zh-TW" dirty="0" smtClean="0">
                <a:hlinkClick r:id="rId6" action="ppaction://hlinksldjump"/>
              </a:rPr>
              <a:t>能夠傳送附加檔案的線上寄信服務</a:t>
            </a:r>
            <a:endParaRPr lang="zh-TW" altLang="zh-TW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457200" y="1044575"/>
            <a:ext cx="8229600" cy="738188"/>
          </a:xfrm>
        </p:spPr>
        <p:txBody>
          <a:bodyPr/>
          <a:lstStyle/>
          <a:p>
            <a:r>
              <a:rPr lang="en-US" altLang="zh-TW" dirty="0" smtClean="0"/>
              <a:t>18-1 </a:t>
            </a:r>
            <a:r>
              <a:rPr lang="zh-TW" altLang="zh-TW" dirty="0" smtClean="0"/>
              <a:t>線上寄信服務</a:t>
            </a:r>
            <a:endParaRPr lang="zh-TW" altLang="zh-TW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TW" dirty="0" smtClean="0"/>
              <a:t>	</a:t>
            </a:r>
            <a:r>
              <a:rPr lang="zh-TW" altLang="zh-TW" dirty="0" smtClean="0"/>
              <a:t>線上寄信服務</a:t>
            </a:r>
            <a:r>
              <a:rPr lang="zh-TW" altLang="en-US" dirty="0" smtClean="0"/>
              <a:t>也是網頁設計常見的功能之一</a:t>
            </a:r>
            <a:r>
              <a:rPr lang="zh-TW" altLang="zh-TW" dirty="0" smtClean="0"/>
              <a:t>，例如</a:t>
            </a:r>
            <a:r>
              <a:rPr lang="zh-TW" altLang="en-US" dirty="0" smtClean="0"/>
              <a:t>：</a:t>
            </a:r>
            <a:endParaRPr lang="zh-TW" altLang="zh-TW" dirty="0"/>
          </a:p>
        </p:txBody>
      </p:sp>
      <p:pic>
        <p:nvPicPr>
          <p:cNvPr id="6" name="圖片 5"/>
          <p:cNvPicPr/>
          <p:nvPr/>
        </p:nvPicPr>
        <p:blipFill>
          <a:blip r:embed="rId2"/>
          <a:stretch>
            <a:fillRect/>
          </a:stretch>
        </p:blipFill>
        <p:spPr>
          <a:xfrm>
            <a:off x="899592" y="2276872"/>
            <a:ext cx="3779520" cy="2523490"/>
          </a:xfrm>
          <a:prstGeom prst="rect">
            <a:avLst/>
          </a:prstGeom>
        </p:spPr>
      </p:pic>
      <p:pic>
        <p:nvPicPr>
          <p:cNvPr id="9" name="圖片 8"/>
          <p:cNvPicPr/>
          <p:nvPr/>
        </p:nvPicPr>
        <p:blipFill>
          <a:blip r:embed="rId3"/>
          <a:stretch>
            <a:fillRect/>
          </a:stretch>
        </p:blipFill>
        <p:spPr>
          <a:xfrm>
            <a:off x="4788024" y="2270016"/>
            <a:ext cx="3779520" cy="21856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18-2 </a:t>
            </a:r>
            <a:r>
              <a:rPr lang="zh-TW" altLang="zh-TW" dirty="0" smtClean="0"/>
              <a:t>使用</a:t>
            </a:r>
            <a:r>
              <a:rPr lang="en-US" altLang="zh-TW" dirty="0" smtClean="0"/>
              <a:t>mail() </a:t>
            </a:r>
            <a:r>
              <a:rPr lang="zh-TW" altLang="zh-TW" dirty="0" smtClean="0"/>
              <a:t>函式傳送郵件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107504" y="2359421"/>
            <a:ext cx="8229600" cy="3949899"/>
          </a:xfrm>
        </p:spPr>
        <p:txBody>
          <a:bodyPr/>
          <a:lstStyle/>
          <a:p>
            <a:pPr>
              <a:buNone/>
            </a:pPr>
            <a:r>
              <a:rPr lang="en-US" altLang="zh-TW" dirty="0" smtClean="0"/>
              <a:t>	PHP</a:t>
            </a:r>
            <a:r>
              <a:rPr lang="zh-TW" altLang="zh-TW" dirty="0" smtClean="0"/>
              <a:t>內建的</a:t>
            </a:r>
            <a:r>
              <a:rPr lang="en-US" altLang="zh-TW" dirty="0" smtClean="0"/>
              <a:t>mail() </a:t>
            </a:r>
            <a:r>
              <a:rPr lang="zh-TW" altLang="zh-TW" dirty="0" smtClean="0"/>
              <a:t>函式可以用來傳送郵件</a:t>
            </a:r>
            <a:endParaRPr lang="zh-TW" altLang="en-US" dirty="0"/>
          </a:p>
        </p:txBody>
      </p:sp>
      <p:sp>
        <p:nvSpPr>
          <p:cNvPr id="6" name="文字版面配置區 5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altLang="zh-TW" dirty="0"/>
              <a:t>18-2-1	</a:t>
            </a:r>
            <a:r>
              <a:rPr lang="zh-TW" altLang="zh-TW" dirty="0"/>
              <a:t>傳送純文字郵件</a:t>
            </a:r>
            <a:endParaRPr lang="zh-TW" altLang="en-US" dirty="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477888" y="2780928"/>
            <a:ext cx="7992888" cy="338554"/>
          </a:xfrm>
          <a:prstGeom prst="rect">
            <a:avLst/>
          </a:prstGeom>
          <a:solidFill>
            <a:srgbClr val="E5E5E5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TW" sz="1600" dirty="0" smtClean="0"/>
              <a:t>mail(string </a:t>
            </a:r>
            <a:r>
              <a:rPr lang="en-US" altLang="zh-TW" sz="1600" i="1" dirty="0" smtClean="0"/>
              <a:t>to</a:t>
            </a:r>
            <a:r>
              <a:rPr lang="en-US" altLang="zh-TW" sz="1600" dirty="0" smtClean="0"/>
              <a:t>, string </a:t>
            </a:r>
            <a:r>
              <a:rPr lang="en-US" altLang="zh-TW" sz="1600" i="1" dirty="0" smtClean="0"/>
              <a:t>subject</a:t>
            </a:r>
            <a:r>
              <a:rPr lang="en-US" altLang="zh-TW" sz="1600" dirty="0" smtClean="0"/>
              <a:t>, string </a:t>
            </a:r>
            <a:r>
              <a:rPr lang="en-US" altLang="zh-TW" sz="1600" i="1" dirty="0" smtClean="0"/>
              <a:t>message</a:t>
            </a:r>
            <a:r>
              <a:rPr lang="en-US" altLang="zh-TW" sz="1600" dirty="0" smtClean="0"/>
              <a:t> [, string </a:t>
            </a:r>
            <a:r>
              <a:rPr lang="en-US" altLang="zh-TW" sz="1600" i="1" dirty="0" smtClean="0"/>
              <a:t>headers</a:t>
            </a:r>
            <a:r>
              <a:rPr lang="en-US" altLang="zh-TW" sz="1600" dirty="0" smtClean="0"/>
              <a:t> [, string </a:t>
            </a:r>
            <a:r>
              <a:rPr lang="en-US" altLang="zh-TW" sz="1600" i="1" dirty="0" smtClean="0"/>
              <a:t>parameters</a:t>
            </a:r>
            <a:r>
              <a:rPr lang="en-US" altLang="zh-TW" sz="1600" dirty="0" smtClean="0"/>
              <a:t>]])</a:t>
            </a:r>
            <a:endParaRPr lang="zh-TW" altLang="zh-TW" sz="1600" dirty="0"/>
          </a:p>
        </p:txBody>
      </p:sp>
      <p:sp>
        <p:nvSpPr>
          <p:cNvPr id="2" name="矩形 1"/>
          <p:cNvSpPr/>
          <p:nvPr/>
        </p:nvSpPr>
        <p:spPr>
          <a:xfrm>
            <a:off x="450464" y="3212976"/>
            <a:ext cx="6148104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b="1" dirty="0"/>
              <a:t>\ch18\mail_01.php</a:t>
            </a:r>
            <a:endParaRPr lang="zh-TW" altLang="zh-TW" sz="1400" b="1" dirty="0"/>
          </a:p>
          <a:p>
            <a:r>
              <a:rPr lang="en-US" altLang="zh-TW" sz="1400" dirty="0"/>
              <a:t>01:&lt;?</a:t>
            </a:r>
            <a:r>
              <a:rPr lang="en-US" altLang="zh-TW" sz="1400" dirty="0" err="1"/>
              <a:t>php</a:t>
            </a:r>
            <a:endParaRPr lang="zh-TW" altLang="zh-TW" sz="1400" dirty="0"/>
          </a:p>
          <a:p>
            <a:r>
              <a:rPr lang="en-US" altLang="zh-TW" sz="1400" dirty="0"/>
              <a:t>02:  //</a:t>
            </a:r>
            <a:r>
              <a:rPr lang="zh-TW" altLang="zh-TW" sz="1400" dirty="0"/>
              <a:t>設定收件者</a:t>
            </a:r>
          </a:p>
          <a:p>
            <a:r>
              <a:rPr lang="en-US" altLang="zh-TW" sz="1400" dirty="0"/>
              <a:t>03:  $to = "jean.php@m2k.com.tw";</a:t>
            </a:r>
            <a:endParaRPr lang="zh-TW" altLang="zh-TW" sz="1400" dirty="0"/>
          </a:p>
          <a:p>
            <a:r>
              <a:rPr lang="en-US" altLang="zh-TW" sz="1400" dirty="0"/>
              <a:t>04:</a:t>
            </a:r>
            <a:endParaRPr lang="zh-TW" altLang="zh-TW" sz="1400" dirty="0"/>
          </a:p>
          <a:p>
            <a:r>
              <a:rPr lang="en-US" altLang="zh-TW" sz="1400" dirty="0"/>
              <a:t>05:  //</a:t>
            </a:r>
            <a:r>
              <a:rPr lang="zh-TW" altLang="zh-TW" sz="1400" dirty="0"/>
              <a:t>設定郵件主旨</a:t>
            </a:r>
          </a:p>
          <a:p>
            <a:r>
              <a:rPr lang="en-US" altLang="zh-TW" sz="1400" dirty="0"/>
              <a:t>06:  $subject = "</a:t>
            </a:r>
            <a:r>
              <a:rPr lang="zh-TW" altLang="zh-TW" sz="1400" dirty="0"/>
              <a:t>測試信</a:t>
            </a:r>
            <a:r>
              <a:rPr lang="en-US" altLang="zh-TW" sz="1400" dirty="0"/>
              <a:t>";</a:t>
            </a:r>
            <a:endParaRPr lang="zh-TW" altLang="zh-TW" sz="1400" dirty="0"/>
          </a:p>
          <a:p>
            <a:r>
              <a:rPr lang="en-US" altLang="zh-TW" sz="1400" dirty="0"/>
              <a:t>07:  $subject = "=?utf-8?B?" . base64_encode($subject) . "?=";</a:t>
            </a:r>
            <a:endParaRPr lang="zh-TW" altLang="zh-TW" sz="1400" dirty="0"/>
          </a:p>
          <a:p>
            <a:r>
              <a:rPr lang="en-US" altLang="zh-TW" sz="1400" dirty="0"/>
              <a:t>08:</a:t>
            </a:r>
            <a:endParaRPr lang="zh-TW" altLang="zh-TW" sz="1400" dirty="0"/>
          </a:p>
          <a:p>
            <a:r>
              <a:rPr lang="en-US" altLang="zh-TW" sz="1400" dirty="0"/>
              <a:t>09:  //</a:t>
            </a:r>
            <a:r>
              <a:rPr lang="zh-TW" altLang="zh-TW" sz="1400" dirty="0"/>
              <a:t>設定郵件內容</a:t>
            </a:r>
          </a:p>
          <a:p>
            <a:r>
              <a:rPr lang="en-US" altLang="zh-TW" sz="1400" dirty="0"/>
              <a:t>10:  $message = "</a:t>
            </a:r>
            <a:r>
              <a:rPr lang="zh-TW" altLang="zh-TW" sz="1400" dirty="0"/>
              <a:t>這是一封測試信</a:t>
            </a:r>
            <a:r>
              <a:rPr lang="en-US" altLang="zh-TW" sz="1400" dirty="0"/>
              <a:t>\n\n</a:t>
            </a:r>
            <a:r>
              <a:rPr lang="zh-TW" altLang="zh-TW" sz="1400" dirty="0"/>
              <a:t>若您收到此封信，表示測試成功。</a:t>
            </a:r>
            <a:r>
              <a:rPr lang="en-US" altLang="zh-TW" sz="1400" dirty="0"/>
              <a:t>";</a:t>
            </a:r>
            <a:endParaRPr lang="zh-TW" altLang="zh-TW" sz="1400" dirty="0"/>
          </a:p>
          <a:p>
            <a:r>
              <a:rPr lang="en-US" altLang="zh-TW" sz="1400" dirty="0"/>
              <a:t>11:</a:t>
            </a:r>
            <a:endParaRPr lang="zh-TW" altLang="zh-TW" sz="1400" dirty="0"/>
          </a:p>
          <a:p>
            <a:r>
              <a:rPr lang="en-US" altLang="zh-TW" sz="1400" dirty="0"/>
              <a:t>12:  //</a:t>
            </a:r>
            <a:r>
              <a:rPr lang="zh-TW" altLang="zh-TW" sz="1400" dirty="0"/>
              <a:t>傳送郵件</a:t>
            </a:r>
          </a:p>
          <a:p>
            <a:r>
              <a:rPr lang="en-US" altLang="zh-TW" sz="1400" dirty="0"/>
              <a:t>13:  mail($to, $subject, $message);</a:t>
            </a:r>
            <a:endParaRPr lang="zh-TW" altLang="zh-TW" sz="1400" dirty="0"/>
          </a:p>
          <a:p>
            <a:r>
              <a:rPr lang="en-US" altLang="zh-TW" sz="1400" dirty="0"/>
              <a:t>14:?&gt;</a:t>
            </a:r>
            <a:endParaRPr lang="zh-TW" altLang="en-US" sz="1400" dirty="0"/>
          </a:p>
        </p:txBody>
      </p:sp>
      <p:pic>
        <p:nvPicPr>
          <p:cNvPr id="10" name="圖片 9"/>
          <p:cNvPicPr/>
          <p:nvPr/>
        </p:nvPicPr>
        <p:blipFill>
          <a:blip r:embed="rId2"/>
          <a:stretch>
            <a:fillRect/>
          </a:stretch>
        </p:blipFill>
        <p:spPr>
          <a:xfrm>
            <a:off x="5544185" y="3356993"/>
            <a:ext cx="3420303" cy="17281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251520" y="980728"/>
            <a:ext cx="8229600" cy="738957"/>
          </a:xfrm>
        </p:spPr>
        <p:txBody>
          <a:bodyPr/>
          <a:lstStyle/>
          <a:p>
            <a:r>
              <a:rPr lang="en-US" altLang="zh-TW" dirty="0" smtClean="0"/>
              <a:t>18-2-2	</a:t>
            </a:r>
            <a:r>
              <a:rPr lang="zh-TW" altLang="zh-TW" dirty="0" smtClean="0"/>
              <a:t>傳送</a:t>
            </a:r>
            <a:r>
              <a:rPr lang="en-US" altLang="zh-TW" dirty="0" smtClean="0"/>
              <a:t>HTML</a:t>
            </a:r>
            <a:r>
              <a:rPr lang="zh-TW" altLang="zh-TW" dirty="0" smtClean="0"/>
              <a:t>格式的郵件</a:t>
            </a:r>
            <a:endParaRPr lang="zh-TW" altLang="en-US" dirty="0"/>
          </a:p>
        </p:txBody>
      </p:sp>
      <p:sp>
        <p:nvSpPr>
          <p:cNvPr id="7" name="內容版面配置區 6"/>
          <p:cNvSpPr>
            <a:spLocks noGrp="1"/>
          </p:cNvSpPr>
          <p:nvPr>
            <p:ph idx="1"/>
          </p:nvPr>
        </p:nvSpPr>
        <p:spPr>
          <a:xfrm>
            <a:off x="251520" y="1783357"/>
            <a:ext cx="3240360" cy="4525963"/>
          </a:xfrm>
        </p:spPr>
        <p:txBody>
          <a:bodyPr/>
          <a:lstStyle/>
          <a:p>
            <a:pPr marL="0" indent="0">
              <a:buNone/>
            </a:pPr>
            <a:r>
              <a:rPr lang="zh-TW" altLang="zh-TW" dirty="0" smtClean="0"/>
              <a:t>若要傳送</a:t>
            </a:r>
            <a:r>
              <a:rPr lang="en-US" altLang="zh-TW" dirty="0" smtClean="0"/>
              <a:t>HTML</a:t>
            </a:r>
            <a:r>
              <a:rPr lang="zh-TW" altLang="zh-TW" dirty="0" smtClean="0"/>
              <a:t>格式的郵件，必須指定</a:t>
            </a:r>
            <a:r>
              <a:rPr lang="en-US" altLang="zh-TW" dirty="0" smtClean="0"/>
              <a:t>Content-type</a:t>
            </a:r>
            <a:r>
              <a:rPr lang="zh-TW" altLang="zh-TW" dirty="0" smtClean="0"/>
              <a:t>標頭資訊，下面是一個例子。</a:t>
            </a:r>
          </a:p>
          <a:p>
            <a:pPr lvl="1"/>
            <a:endParaRPr lang="en-US" altLang="zh-TW" dirty="0" smtClean="0"/>
          </a:p>
          <a:p>
            <a:pPr lvl="1"/>
            <a:endParaRPr lang="zh-TW" altLang="en-US" dirty="0"/>
          </a:p>
        </p:txBody>
      </p:sp>
      <p:sp>
        <p:nvSpPr>
          <p:cNvPr id="2" name="矩形 1"/>
          <p:cNvSpPr/>
          <p:nvPr/>
        </p:nvSpPr>
        <p:spPr>
          <a:xfrm>
            <a:off x="3851920" y="1844824"/>
            <a:ext cx="5166320" cy="45550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200"/>
              </a:lnSpc>
            </a:pPr>
            <a:r>
              <a:rPr lang="en-US" altLang="zh-TW" sz="1200" b="1" dirty="0"/>
              <a:t>\ch18\mail_02.php</a:t>
            </a:r>
            <a:endParaRPr lang="zh-TW" altLang="zh-TW" sz="1200" b="1" dirty="0"/>
          </a:p>
          <a:p>
            <a:pPr>
              <a:lnSpc>
                <a:spcPts val="1200"/>
              </a:lnSpc>
            </a:pPr>
            <a:r>
              <a:rPr lang="en-US" altLang="zh-TW" sz="1200" dirty="0"/>
              <a:t>01:&lt;?</a:t>
            </a:r>
            <a:r>
              <a:rPr lang="en-US" altLang="zh-TW" sz="1200" dirty="0" err="1"/>
              <a:t>php</a:t>
            </a:r>
            <a:endParaRPr lang="zh-TW" altLang="zh-TW" sz="1200" dirty="0"/>
          </a:p>
          <a:p>
            <a:pPr>
              <a:lnSpc>
                <a:spcPts val="1200"/>
              </a:lnSpc>
            </a:pPr>
            <a:r>
              <a:rPr lang="en-US" altLang="zh-TW" sz="1200" dirty="0"/>
              <a:t>02:  //</a:t>
            </a:r>
            <a:r>
              <a:rPr lang="zh-TW" altLang="zh-TW" sz="1200" dirty="0"/>
              <a:t>設定收件者</a:t>
            </a:r>
          </a:p>
          <a:p>
            <a:pPr>
              <a:lnSpc>
                <a:spcPts val="1200"/>
              </a:lnSpc>
            </a:pPr>
            <a:r>
              <a:rPr lang="en-US" altLang="zh-TW" sz="1200" dirty="0"/>
              <a:t>03:  $to = "jean.php@m2k.com.tw";</a:t>
            </a:r>
            <a:endParaRPr lang="zh-TW" altLang="zh-TW" sz="1200" dirty="0"/>
          </a:p>
          <a:p>
            <a:pPr>
              <a:lnSpc>
                <a:spcPts val="1200"/>
              </a:lnSpc>
            </a:pPr>
            <a:r>
              <a:rPr lang="en-US" altLang="zh-TW" sz="1200" dirty="0"/>
              <a:t>04:</a:t>
            </a:r>
            <a:endParaRPr lang="zh-TW" altLang="zh-TW" sz="1200" dirty="0"/>
          </a:p>
          <a:p>
            <a:pPr>
              <a:lnSpc>
                <a:spcPts val="1200"/>
              </a:lnSpc>
            </a:pPr>
            <a:r>
              <a:rPr lang="en-US" altLang="zh-TW" sz="1200" dirty="0"/>
              <a:t>05:  //</a:t>
            </a:r>
            <a:r>
              <a:rPr lang="zh-TW" altLang="zh-TW" sz="1200" dirty="0"/>
              <a:t>設定郵件主旨</a:t>
            </a:r>
          </a:p>
          <a:p>
            <a:pPr>
              <a:lnSpc>
                <a:spcPts val="1200"/>
              </a:lnSpc>
            </a:pPr>
            <a:r>
              <a:rPr lang="en-US" altLang="zh-TW" sz="1200" dirty="0"/>
              <a:t>06:  $subject = "=?utf-8?B?" . base64_encode("HTML</a:t>
            </a:r>
            <a:r>
              <a:rPr lang="zh-TW" altLang="zh-TW" sz="1200" dirty="0"/>
              <a:t>格式測試信</a:t>
            </a:r>
            <a:r>
              <a:rPr lang="en-US" altLang="zh-TW" sz="1200" dirty="0"/>
              <a:t>") . "?=";</a:t>
            </a:r>
            <a:endParaRPr lang="zh-TW" altLang="zh-TW" sz="1200" dirty="0"/>
          </a:p>
          <a:p>
            <a:pPr>
              <a:lnSpc>
                <a:spcPts val="1200"/>
              </a:lnSpc>
            </a:pPr>
            <a:r>
              <a:rPr lang="en-US" altLang="zh-TW" sz="1200" dirty="0"/>
              <a:t>07:</a:t>
            </a:r>
            <a:endParaRPr lang="zh-TW" altLang="zh-TW" sz="1200" dirty="0"/>
          </a:p>
          <a:p>
            <a:pPr>
              <a:lnSpc>
                <a:spcPts val="1200"/>
              </a:lnSpc>
            </a:pPr>
            <a:r>
              <a:rPr lang="en-US" altLang="zh-TW" sz="1200" dirty="0"/>
              <a:t>08:  //</a:t>
            </a:r>
            <a:r>
              <a:rPr lang="zh-TW" altLang="zh-TW" sz="1200" dirty="0"/>
              <a:t>設定郵件內容</a:t>
            </a:r>
          </a:p>
          <a:p>
            <a:pPr>
              <a:lnSpc>
                <a:spcPts val="1200"/>
              </a:lnSpc>
            </a:pPr>
            <a:r>
              <a:rPr lang="en-US" altLang="zh-TW" sz="1200" dirty="0"/>
              <a:t>09:  $message = "</a:t>
            </a:r>
            <a:endParaRPr lang="zh-TW" altLang="zh-TW" sz="1200" dirty="0"/>
          </a:p>
          <a:p>
            <a:pPr>
              <a:lnSpc>
                <a:spcPts val="1200"/>
              </a:lnSpc>
            </a:pPr>
            <a:r>
              <a:rPr lang="en-US" altLang="zh-TW" sz="1200" dirty="0"/>
              <a:t>10:    &lt;!</a:t>
            </a:r>
            <a:r>
              <a:rPr lang="en-US" altLang="zh-TW" sz="1200" dirty="0" err="1"/>
              <a:t>doctype</a:t>
            </a:r>
            <a:r>
              <a:rPr lang="en-US" altLang="zh-TW" sz="1200" dirty="0"/>
              <a:t> html&gt;</a:t>
            </a:r>
            <a:endParaRPr lang="zh-TW" altLang="zh-TW" sz="1200" dirty="0"/>
          </a:p>
          <a:p>
            <a:pPr>
              <a:lnSpc>
                <a:spcPts val="1200"/>
              </a:lnSpc>
            </a:pPr>
            <a:r>
              <a:rPr lang="en-US" altLang="zh-TW" sz="1200" dirty="0"/>
              <a:t>11:    &lt;html&gt;</a:t>
            </a:r>
            <a:endParaRPr lang="zh-TW" altLang="zh-TW" sz="1200" dirty="0"/>
          </a:p>
          <a:p>
            <a:pPr>
              <a:lnSpc>
                <a:spcPts val="1200"/>
              </a:lnSpc>
            </a:pPr>
            <a:r>
              <a:rPr lang="en-US" altLang="zh-TW" sz="1200" dirty="0"/>
              <a:t>12:      &lt;head&gt;</a:t>
            </a:r>
            <a:endParaRPr lang="zh-TW" altLang="zh-TW" sz="1200" dirty="0"/>
          </a:p>
          <a:p>
            <a:pPr>
              <a:lnSpc>
                <a:spcPts val="1200"/>
              </a:lnSpc>
            </a:pPr>
            <a:r>
              <a:rPr lang="en-US" altLang="zh-TW" sz="1200" dirty="0"/>
              <a:t>13:        &lt;title&gt;&lt;/title&gt;</a:t>
            </a:r>
            <a:endParaRPr lang="zh-TW" altLang="zh-TW" sz="1200" dirty="0"/>
          </a:p>
          <a:p>
            <a:pPr>
              <a:lnSpc>
                <a:spcPts val="1200"/>
              </a:lnSpc>
            </a:pPr>
            <a:r>
              <a:rPr lang="en-US" altLang="zh-TW" sz="1200" dirty="0"/>
              <a:t>14:      &lt;/head&gt;</a:t>
            </a:r>
            <a:endParaRPr lang="zh-TW" altLang="zh-TW" sz="1200" dirty="0"/>
          </a:p>
          <a:p>
            <a:pPr>
              <a:lnSpc>
                <a:spcPts val="1200"/>
              </a:lnSpc>
            </a:pPr>
            <a:r>
              <a:rPr lang="en-US" altLang="zh-TW" sz="1200" dirty="0"/>
              <a:t>15:      &lt;body </a:t>
            </a:r>
            <a:r>
              <a:rPr lang="en-US" altLang="zh-TW" sz="1200" dirty="0" err="1"/>
              <a:t>bgcolor</a:t>
            </a:r>
            <a:r>
              <a:rPr lang="en-US" altLang="zh-TW" sz="1200" dirty="0"/>
              <a:t>='#FFFFCC'&gt;</a:t>
            </a:r>
            <a:endParaRPr lang="zh-TW" altLang="zh-TW" sz="1200" dirty="0"/>
          </a:p>
          <a:p>
            <a:pPr>
              <a:lnSpc>
                <a:spcPts val="1200"/>
              </a:lnSpc>
            </a:pPr>
            <a:r>
              <a:rPr lang="en-US" altLang="zh-TW" sz="1200" dirty="0"/>
              <a:t>16:        &lt;p&gt;&lt;h1&gt;</a:t>
            </a:r>
            <a:r>
              <a:rPr lang="zh-TW" altLang="zh-TW" sz="1200" dirty="0"/>
              <a:t>這是一封</a:t>
            </a:r>
            <a:r>
              <a:rPr lang="en-US" altLang="zh-TW" sz="1200" dirty="0"/>
              <a:t>HTML</a:t>
            </a:r>
            <a:r>
              <a:rPr lang="zh-TW" altLang="zh-TW" sz="1200" dirty="0"/>
              <a:t>格式的郵件</a:t>
            </a:r>
            <a:r>
              <a:rPr lang="en-US" altLang="zh-TW" sz="1200" dirty="0"/>
              <a:t>&lt;/h1&gt;&lt;/p&gt;</a:t>
            </a:r>
            <a:endParaRPr lang="zh-TW" altLang="zh-TW" sz="1200" dirty="0"/>
          </a:p>
          <a:p>
            <a:pPr>
              <a:lnSpc>
                <a:spcPts val="1200"/>
              </a:lnSpc>
            </a:pPr>
            <a:r>
              <a:rPr lang="en-US" altLang="zh-TW" sz="1200" dirty="0"/>
              <a:t>17:        &lt;p&gt;&lt;</a:t>
            </a:r>
            <a:r>
              <a:rPr lang="en-US" altLang="zh-TW" sz="1200" dirty="0" err="1"/>
              <a:t>i</a:t>
            </a:r>
            <a:r>
              <a:rPr lang="en-US" altLang="zh-TW" sz="1200" dirty="0"/>
              <a:t>&gt;</a:t>
            </a:r>
            <a:r>
              <a:rPr lang="zh-TW" altLang="zh-TW" sz="1200" dirty="0"/>
              <a:t>您可以使用任何</a:t>
            </a:r>
            <a:r>
              <a:rPr lang="en-US" altLang="zh-TW" sz="1200" dirty="0"/>
              <a:t>HTML</a:t>
            </a:r>
            <a:r>
              <a:rPr lang="zh-TW" altLang="zh-TW" sz="1200" dirty="0"/>
              <a:t>元素</a:t>
            </a:r>
            <a:r>
              <a:rPr lang="en-US" altLang="zh-TW" sz="1200" dirty="0"/>
              <a:t>&lt;/</a:t>
            </a:r>
            <a:r>
              <a:rPr lang="en-US" altLang="zh-TW" sz="1200" dirty="0" err="1"/>
              <a:t>i</a:t>
            </a:r>
            <a:r>
              <a:rPr lang="en-US" altLang="zh-TW" sz="1200" dirty="0"/>
              <a:t>&gt;&lt;/p&gt;</a:t>
            </a:r>
            <a:endParaRPr lang="zh-TW" altLang="zh-TW" sz="1200" dirty="0"/>
          </a:p>
          <a:p>
            <a:pPr>
              <a:lnSpc>
                <a:spcPts val="1200"/>
              </a:lnSpc>
            </a:pPr>
            <a:r>
              <a:rPr lang="en-US" altLang="zh-TW" sz="1200" dirty="0"/>
              <a:t>18:      &lt;/body&gt;</a:t>
            </a:r>
            <a:endParaRPr lang="zh-TW" altLang="zh-TW" sz="1200" dirty="0"/>
          </a:p>
          <a:p>
            <a:pPr>
              <a:lnSpc>
                <a:spcPts val="1200"/>
              </a:lnSpc>
            </a:pPr>
            <a:r>
              <a:rPr lang="en-US" altLang="zh-TW" sz="1200" dirty="0"/>
              <a:t>19:    &lt;/html&gt;</a:t>
            </a:r>
            <a:endParaRPr lang="zh-TW" altLang="zh-TW" sz="1200" dirty="0"/>
          </a:p>
          <a:p>
            <a:pPr>
              <a:lnSpc>
                <a:spcPts val="1200"/>
              </a:lnSpc>
            </a:pPr>
            <a:r>
              <a:rPr lang="en-US" altLang="zh-TW" sz="1200" dirty="0"/>
              <a:t>20:  ";</a:t>
            </a:r>
            <a:endParaRPr lang="zh-TW" altLang="zh-TW" sz="1200" dirty="0"/>
          </a:p>
          <a:p>
            <a:pPr>
              <a:lnSpc>
                <a:spcPts val="1200"/>
              </a:lnSpc>
            </a:pPr>
            <a:r>
              <a:rPr lang="en-US" altLang="zh-TW" sz="1200" dirty="0"/>
              <a:t>21:</a:t>
            </a:r>
            <a:endParaRPr lang="zh-TW" altLang="zh-TW" sz="1200" dirty="0"/>
          </a:p>
          <a:p>
            <a:pPr>
              <a:lnSpc>
                <a:spcPts val="1200"/>
              </a:lnSpc>
            </a:pPr>
            <a:r>
              <a:rPr lang="en-US" altLang="zh-TW" sz="1200" dirty="0"/>
              <a:t>22:  //</a:t>
            </a:r>
            <a:r>
              <a:rPr lang="zh-TW" altLang="zh-TW" sz="1200" dirty="0"/>
              <a:t>設定</a:t>
            </a:r>
            <a:r>
              <a:rPr lang="en-US" altLang="zh-TW" sz="1200" dirty="0"/>
              <a:t>Content-type</a:t>
            </a:r>
            <a:r>
              <a:rPr lang="zh-TW" altLang="zh-TW" sz="1200" dirty="0"/>
              <a:t>郵件標頭資訊</a:t>
            </a:r>
          </a:p>
          <a:p>
            <a:pPr>
              <a:lnSpc>
                <a:spcPts val="1200"/>
              </a:lnSpc>
            </a:pPr>
            <a:r>
              <a:rPr lang="en-US" altLang="zh-TW" sz="1200" dirty="0"/>
              <a:t>23:  $headers  = "MIME-Version: 1.0\r\n";</a:t>
            </a:r>
            <a:endParaRPr lang="zh-TW" altLang="zh-TW" sz="1200" dirty="0"/>
          </a:p>
          <a:p>
            <a:pPr>
              <a:lnSpc>
                <a:spcPts val="1200"/>
              </a:lnSpc>
            </a:pPr>
            <a:r>
              <a:rPr lang="en-US" altLang="zh-TW" sz="1200" dirty="0"/>
              <a:t>24:  $headers .= "Content-type: text/html; charset=utf-8\r\n";</a:t>
            </a:r>
            <a:endParaRPr lang="zh-TW" altLang="zh-TW" sz="1200" dirty="0"/>
          </a:p>
          <a:p>
            <a:pPr>
              <a:lnSpc>
                <a:spcPts val="1200"/>
              </a:lnSpc>
            </a:pPr>
            <a:r>
              <a:rPr lang="en-US" altLang="zh-TW" sz="1200" dirty="0"/>
              <a:t>25:</a:t>
            </a:r>
            <a:endParaRPr lang="zh-TW" altLang="zh-TW" sz="1200" dirty="0"/>
          </a:p>
          <a:p>
            <a:pPr>
              <a:lnSpc>
                <a:spcPts val="1200"/>
              </a:lnSpc>
            </a:pPr>
            <a:r>
              <a:rPr lang="en-US" altLang="zh-TW" sz="1200" dirty="0"/>
              <a:t>26:  //</a:t>
            </a:r>
            <a:r>
              <a:rPr lang="zh-TW" altLang="zh-TW" sz="1200" dirty="0"/>
              <a:t>傳送郵件</a:t>
            </a:r>
          </a:p>
          <a:p>
            <a:pPr>
              <a:lnSpc>
                <a:spcPts val="1200"/>
              </a:lnSpc>
            </a:pPr>
            <a:r>
              <a:rPr lang="en-US" altLang="zh-TW" sz="1200" dirty="0"/>
              <a:t>27:  mail($to, $subject, $message, $headers);</a:t>
            </a:r>
            <a:endParaRPr lang="zh-TW" altLang="zh-TW" sz="1200" dirty="0"/>
          </a:p>
          <a:p>
            <a:pPr>
              <a:lnSpc>
                <a:spcPts val="1200"/>
              </a:lnSpc>
            </a:pPr>
            <a:r>
              <a:rPr lang="en-US" altLang="zh-TW" sz="1200" dirty="0"/>
              <a:t>28:?&gt;</a:t>
            </a:r>
            <a:endParaRPr lang="zh-TW" altLang="en-US" sz="1200" dirty="0"/>
          </a:p>
        </p:txBody>
      </p:sp>
      <p:pic>
        <p:nvPicPr>
          <p:cNvPr id="8" name="圖片 7"/>
          <p:cNvPicPr/>
          <p:nvPr/>
        </p:nvPicPr>
        <p:blipFill>
          <a:blip r:embed="rId2"/>
          <a:stretch>
            <a:fillRect/>
          </a:stretch>
        </p:blipFill>
        <p:spPr>
          <a:xfrm>
            <a:off x="251520" y="2996952"/>
            <a:ext cx="3599815" cy="23780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933683"/>
            <a:ext cx="8229600" cy="738957"/>
          </a:xfrm>
        </p:spPr>
        <p:txBody>
          <a:bodyPr/>
          <a:lstStyle/>
          <a:p>
            <a:r>
              <a:rPr lang="en-US" altLang="zh-TW" dirty="0" smtClean="0"/>
              <a:t>18-2-3	</a:t>
            </a:r>
            <a:r>
              <a:rPr lang="zh-TW" altLang="zh-TW" dirty="0" smtClean="0"/>
              <a:t>傳送郵件給副本及密件副本收件者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323528" y="1509747"/>
            <a:ext cx="5544616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200" b="1" dirty="0"/>
              <a:t>\ch18\mail_03.php </a:t>
            </a:r>
            <a:endParaRPr lang="zh-TW" altLang="zh-TW" sz="1200" b="1" dirty="0"/>
          </a:p>
          <a:p>
            <a:r>
              <a:rPr lang="en-US" altLang="zh-TW" sz="1200" dirty="0"/>
              <a:t>&lt;?</a:t>
            </a:r>
            <a:r>
              <a:rPr lang="en-US" altLang="zh-TW" sz="1200" dirty="0" err="1"/>
              <a:t>php</a:t>
            </a:r>
            <a:endParaRPr lang="zh-TW" altLang="zh-TW" sz="1200" dirty="0"/>
          </a:p>
          <a:p>
            <a:r>
              <a:rPr lang="en-US" altLang="zh-TW" sz="1200" dirty="0"/>
              <a:t>  //</a:t>
            </a:r>
            <a:r>
              <a:rPr lang="zh-TW" altLang="zh-TW" sz="1200" dirty="0"/>
              <a:t>設定郵件主旨</a:t>
            </a:r>
          </a:p>
          <a:p>
            <a:r>
              <a:rPr lang="en-US" altLang="zh-TW" sz="1200" dirty="0"/>
              <a:t>  $subject = "=?utf-8?B?" . base64_encode("HTML</a:t>
            </a:r>
            <a:r>
              <a:rPr lang="zh-TW" altLang="zh-TW" sz="1200" dirty="0"/>
              <a:t>格式測試信</a:t>
            </a:r>
            <a:r>
              <a:rPr lang="en-US" altLang="zh-TW" sz="1200" dirty="0"/>
              <a:t>") . "?=";</a:t>
            </a:r>
            <a:endParaRPr lang="zh-TW" altLang="zh-TW" sz="1200" dirty="0"/>
          </a:p>
          <a:p>
            <a:r>
              <a:rPr lang="en-US" altLang="zh-TW" sz="1200" dirty="0"/>
              <a:t>  //</a:t>
            </a:r>
            <a:r>
              <a:rPr lang="zh-TW" altLang="zh-TW" sz="1200" dirty="0"/>
              <a:t>設定郵件內容</a:t>
            </a:r>
          </a:p>
          <a:p>
            <a:r>
              <a:rPr lang="en-US" altLang="zh-TW" sz="1200" dirty="0"/>
              <a:t>  $message = "</a:t>
            </a:r>
            <a:endParaRPr lang="zh-TW" altLang="zh-TW" sz="1200" dirty="0"/>
          </a:p>
          <a:p>
            <a:r>
              <a:rPr lang="en-US" altLang="zh-TW" sz="1200" dirty="0"/>
              <a:t>     &lt;!</a:t>
            </a:r>
            <a:r>
              <a:rPr lang="en-US" altLang="zh-TW" sz="1200" dirty="0" err="1"/>
              <a:t>doctype</a:t>
            </a:r>
            <a:r>
              <a:rPr lang="en-US" altLang="zh-TW" sz="1200" dirty="0"/>
              <a:t> </a:t>
            </a:r>
            <a:r>
              <a:rPr lang="en-US" altLang="zh-TW" sz="1200" dirty="0" smtClean="0"/>
              <a:t>html&gt;</a:t>
            </a:r>
            <a:endParaRPr lang="zh-TW" altLang="zh-TW" sz="1200" b="1" dirty="0"/>
          </a:p>
          <a:p>
            <a:r>
              <a:rPr lang="en-US" altLang="zh-TW" sz="1200" dirty="0"/>
              <a:t>    &lt;html&gt;</a:t>
            </a:r>
            <a:endParaRPr lang="zh-TW" altLang="zh-TW" sz="1200" dirty="0"/>
          </a:p>
          <a:p>
            <a:r>
              <a:rPr lang="en-US" altLang="zh-TW" sz="1200" dirty="0"/>
              <a:t>      &lt;head&gt;</a:t>
            </a:r>
            <a:endParaRPr lang="zh-TW" altLang="zh-TW" sz="1200" dirty="0"/>
          </a:p>
          <a:p>
            <a:r>
              <a:rPr lang="en-US" altLang="zh-TW" sz="1200" dirty="0"/>
              <a:t>        &lt;title&gt;&lt;/title&gt;</a:t>
            </a:r>
            <a:endParaRPr lang="zh-TW" altLang="zh-TW" sz="1200" dirty="0"/>
          </a:p>
          <a:p>
            <a:r>
              <a:rPr lang="en-US" altLang="zh-TW" sz="1200" dirty="0"/>
              <a:t>      &lt;/head&gt;</a:t>
            </a:r>
            <a:endParaRPr lang="zh-TW" altLang="zh-TW" sz="1200" dirty="0"/>
          </a:p>
          <a:p>
            <a:r>
              <a:rPr lang="en-US" altLang="zh-TW" sz="1200" dirty="0"/>
              <a:t>      &lt;body </a:t>
            </a:r>
            <a:r>
              <a:rPr lang="en-US" altLang="zh-TW" sz="1200" dirty="0" err="1"/>
              <a:t>bgcolor</a:t>
            </a:r>
            <a:r>
              <a:rPr lang="en-US" altLang="zh-TW" sz="1200" dirty="0"/>
              <a:t>='#FFFFCC'&gt;</a:t>
            </a:r>
            <a:endParaRPr lang="zh-TW" altLang="zh-TW" sz="1200" dirty="0"/>
          </a:p>
          <a:p>
            <a:r>
              <a:rPr lang="en-US" altLang="zh-TW" sz="1200" dirty="0"/>
              <a:t>        &lt;p&gt;&lt;h1&gt;</a:t>
            </a:r>
            <a:r>
              <a:rPr lang="zh-TW" altLang="zh-TW" sz="1200" dirty="0"/>
              <a:t>這是一封</a:t>
            </a:r>
            <a:r>
              <a:rPr lang="en-US" altLang="zh-TW" sz="1200" dirty="0"/>
              <a:t>HTML</a:t>
            </a:r>
            <a:r>
              <a:rPr lang="zh-TW" altLang="zh-TW" sz="1200" dirty="0"/>
              <a:t>格式的郵件</a:t>
            </a:r>
            <a:r>
              <a:rPr lang="en-US" altLang="zh-TW" sz="1200" dirty="0"/>
              <a:t>&lt;/h1&gt;&lt;/p&gt;</a:t>
            </a:r>
            <a:endParaRPr lang="zh-TW" altLang="zh-TW" sz="1200" dirty="0"/>
          </a:p>
          <a:p>
            <a:r>
              <a:rPr lang="en-US" altLang="zh-TW" sz="1200" dirty="0"/>
              <a:t>        &lt;p&gt;&lt;</a:t>
            </a:r>
            <a:r>
              <a:rPr lang="en-US" altLang="zh-TW" sz="1200" dirty="0" err="1"/>
              <a:t>i</a:t>
            </a:r>
            <a:r>
              <a:rPr lang="en-US" altLang="zh-TW" sz="1200" dirty="0"/>
              <a:t>&gt;</a:t>
            </a:r>
            <a:r>
              <a:rPr lang="zh-TW" altLang="zh-TW" sz="1200" dirty="0"/>
              <a:t>您可以使用任何</a:t>
            </a:r>
            <a:r>
              <a:rPr lang="en-US" altLang="zh-TW" sz="1200" dirty="0"/>
              <a:t>HTML</a:t>
            </a:r>
            <a:r>
              <a:rPr lang="zh-TW" altLang="zh-TW" sz="1200" dirty="0"/>
              <a:t>元素</a:t>
            </a:r>
            <a:r>
              <a:rPr lang="en-US" altLang="zh-TW" sz="1200" dirty="0"/>
              <a:t>&lt;/</a:t>
            </a:r>
            <a:r>
              <a:rPr lang="en-US" altLang="zh-TW" sz="1200" dirty="0" err="1"/>
              <a:t>i</a:t>
            </a:r>
            <a:r>
              <a:rPr lang="en-US" altLang="zh-TW" sz="1200" dirty="0"/>
              <a:t>&gt;&lt;/p&gt;</a:t>
            </a:r>
            <a:endParaRPr lang="zh-TW" altLang="zh-TW" sz="1200" dirty="0"/>
          </a:p>
          <a:p>
            <a:r>
              <a:rPr lang="en-US" altLang="zh-TW" sz="1200" dirty="0"/>
              <a:t>      &lt;/body&gt;</a:t>
            </a:r>
            <a:endParaRPr lang="zh-TW" altLang="zh-TW" sz="1200" dirty="0"/>
          </a:p>
          <a:p>
            <a:r>
              <a:rPr lang="en-US" altLang="zh-TW" sz="1200" dirty="0"/>
              <a:t>    &lt;/html&gt;</a:t>
            </a:r>
            <a:endParaRPr lang="zh-TW" altLang="zh-TW" sz="1200" dirty="0"/>
          </a:p>
          <a:p>
            <a:r>
              <a:rPr lang="en-US" altLang="zh-TW" sz="1200" dirty="0"/>
              <a:t>  </a:t>
            </a:r>
            <a:r>
              <a:rPr lang="en-US" altLang="zh-TW" sz="1200" dirty="0" smtClean="0"/>
              <a:t>";</a:t>
            </a:r>
            <a:r>
              <a:rPr lang="en-US" altLang="zh-TW" sz="1200" dirty="0"/>
              <a:t> </a:t>
            </a:r>
            <a:endParaRPr lang="zh-TW" altLang="zh-TW" sz="1200" dirty="0"/>
          </a:p>
          <a:p>
            <a:r>
              <a:rPr lang="en-US" altLang="zh-TW" sz="1200" dirty="0"/>
              <a:t>  //</a:t>
            </a:r>
            <a:r>
              <a:rPr lang="zh-TW" altLang="zh-TW" sz="1200" dirty="0"/>
              <a:t>將寄件者的顯示名稱進行編碼</a:t>
            </a:r>
          </a:p>
          <a:p>
            <a:r>
              <a:rPr lang="en-US" altLang="zh-TW" sz="1200" dirty="0"/>
              <a:t>  $</a:t>
            </a:r>
            <a:r>
              <a:rPr lang="en-US" altLang="zh-TW" sz="1200" dirty="0" err="1"/>
              <a:t>from_name</a:t>
            </a:r>
            <a:r>
              <a:rPr lang="en-US" altLang="zh-TW" sz="1200" dirty="0"/>
              <a:t> = "=?utf-8?B?" . base64_encode("</a:t>
            </a:r>
            <a:r>
              <a:rPr lang="zh-TW" altLang="zh-TW" sz="1200" dirty="0"/>
              <a:t>小丸子</a:t>
            </a:r>
            <a:r>
              <a:rPr lang="en-US" altLang="zh-TW" sz="1200" dirty="0"/>
              <a:t>") . "?=";</a:t>
            </a:r>
            <a:endParaRPr lang="zh-TW" altLang="zh-TW" sz="1200" dirty="0"/>
          </a:p>
          <a:p>
            <a:r>
              <a:rPr lang="en-US" altLang="zh-TW" sz="1200" dirty="0"/>
              <a:t>  //</a:t>
            </a:r>
            <a:r>
              <a:rPr lang="zh-TW" altLang="zh-TW" sz="1200" dirty="0"/>
              <a:t>設定</a:t>
            </a:r>
            <a:r>
              <a:rPr lang="en-US" altLang="zh-TW" sz="1200" dirty="0"/>
              <a:t>Content-type</a:t>
            </a:r>
            <a:r>
              <a:rPr lang="zh-TW" altLang="zh-TW" sz="1200" dirty="0"/>
              <a:t>郵件標頭資訊</a:t>
            </a:r>
          </a:p>
          <a:p>
            <a:r>
              <a:rPr lang="en-US" altLang="zh-TW" sz="1200" dirty="0"/>
              <a:t>  $headers  = "MIME-Version: 1.0\r\n";</a:t>
            </a:r>
            <a:endParaRPr lang="zh-TW" altLang="zh-TW" sz="1200" dirty="0"/>
          </a:p>
          <a:p>
            <a:r>
              <a:rPr lang="en-US" altLang="zh-TW" sz="1200" dirty="0"/>
              <a:t>  $headers .= "Content-type: text/html; charset=utf-8\r\n";</a:t>
            </a:r>
            <a:endParaRPr lang="zh-TW" altLang="zh-TW" sz="1200" dirty="0"/>
          </a:p>
          <a:p>
            <a:r>
              <a:rPr lang="en-US" altLang="zh-TW" sz="1200" dirty="0"/>
              <a:t>  $headers .= "To: Jean&lt;jean.php@m2k. com.tw&gt;\r\n";</a:t>
            </a:r>
            <a:endParaRPr lang="zh-TW" altLang="zh-TW" sz="1200" dirty="0"/>
          </a:p>
          <a:p>
            <a:r>
              <a:rPr lang="en-US" altLang="zh-TW" sz="1200" dirty="0"/>
              <a:t>  $headers .= "From: $</a:t>
            </a:r>
            <a:r>
              <a:rPr lang="en-US" altLang="zh-TW" sz="1200" dirty="0" err="1"/>
              <a:t>from_name</a:t>
            </a:r>
            <a:r>
              <a:rPr lang="en-US" altLang="zh-TW" sz="1200" dirty="0"/>
              <a:t>&lt;grace.php@m2k. com.tw&gt;\r\n";</a:t>
            </a:r>
            <a:endParaRPr lang="zh-TW" altLang="zh-TW" sz="1200" dirty="0"/>
          </a:p>
          <a:p>
            <a:r>
              <a:rPr lang="en-US" altLang="zh-TW" sz="1200" dirty="0"/>
              <a:t>  $headers .= "Cc: Jerry&lt;jerry.php@m2k. com.tw&gt;\r\n"; </a:t>
            </a:r>
            <a:endParaRPr lang="zh-TW" altLang="zh-TW" sz="1200" dirty="0"/>
          </a:p>
          <a:p>
            <a:r>
              <a:rPr lang="en-US" altLang="zh-TW" sz="1200" dirty="0"/>
              <a:t>  //</a:t>
            </a:r>
            <a:r>
              <a:rPr lang="zh-TW" altLang="zh-TW" sz="1200" dirty="0"/>
              <a:t>傳送郵件</a:t>
            </a:r>
          </a:p>
          <a:p>
            <a:r>
              <a:rPr lang="en-US" altLang="zh-TW" sz="1200" dirty="0"/>
              <a:t>  mail($to, $subject, $message, $headers);</a:t>
            </a:r>
            <a:endParaRPr lang="zh-TW" altLang="zh-TW" sz="1200" dirty="0"/>
          </a:p>
          <a:p>
            <a:r>
              <a:rPr lang="en-US" altLang="zh-TW" sz="1200" dirty="0"/>
              <a:t> ?&gt;</a:t>
            </a:r>
            <a:endParaRPr lang="zh-TW" altLang="en-US" sz="1200" dirty="0"/>
          </a:p>
        </p:txBody>
      </p:sp>
      <p:pic>
        <p:nvPicPr>
          <p:cNvPr id="7" name="圖片 6"/>
          <p:cNvPicPr/>
          <p:nvPr/>
        </p:nvPicPr>
        <p:blipFill>
          <a:blip r:embed="rId2"/>
          <a:stretch>
            <a:fillRect/>
          </a:stretch>
        </p:blipFill>
        <p:spPr>
          <a:xfrm>
            <a:off x="5076056" y="4477067"/>
            <a:ext cx="3599815" cy="20961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738957"/>
          </a:xfrm>
        </p:spPr>
        <p:txBody>
          <a:bodyPr/>
          <a:lstStyle/>
          <a:p>
            <a:r>
              <a:rPr lang="en-US" altLang="zh-TW" dirty="0" smtClean="0"/>
              <a:t>18-2-4	</a:t>
            </a:r>
            <a:r>
              <a:rPr lang="zh-TW" altLang="zh-TW" dirty="0" smtClean="0"/>
              <a:t>傳送有附加檔案的郵件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467544" y="1236085"/>
            <a:ext cx="5382344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200" b="1" dirty="0"/>
              <a:t>\ch18\</a:t>
            </a:r>
            <a:r>
              <a:rPr lang="en-US" altLang="zh-TW" sz="1200" b="1" dirty="0" err="1"/>
              <a:t>attach.php</a:t>
            </a:r>
            <a:r>
              <a:rPr lang="en-US" altLang="zh-TW" sz="1200" b="1" dirty="0"/>
              <a:t> (</a:t>
            </a:r>
            <a:r>
              <a:rPr lang="zh-TW" altLang="zh-TW" sz="1200" b="1" dirty="0"/>
              <a:t>下頁續</a:t>
            </a:r>
            <a:r>
              <a:rPr lang="en-US" altLang="zh-TW" sz="1200" b="1" dirty="0"/>
              <a:t>1/2)</a:t>
            </a:r>
            <a:endParaRPr lang="zh-TW" altLang="zh-TW" sz="1200" b="1" dirty="0"/>
          </a:p>
          <a:p>
            <a:r>
              <a:rPr lang="en-US" altLang="zh-TW" sz="1200" dirty="0"/>
              <a:t>01:&lt;?</a:t>
            </a:r>
            <a:r>
              <a:rPr lang="en-US" altLang="zh-TW" sz="1200" dirty="0" err="1"/>
              <a:t>php</a:t>
            </a:r>
            <a:endParaRPr lang="zh-TW" altLang="zh-TW" sz="1200" dirty="0"/>
          </a:p>
          <a:p>
            <a:r>
              <a:rPr lang="en-US" altLang="zh-TW" sz="1200" dirty="0"/>
              <a:t>02:  //</a:t>
            </a:r>
            <a:r>
              <a:rPr lang="zh-TW" altLang="zh-TW" sz="1200" dirty="0"/>
              <a:t>設定收件者</a:t>
            </a:r>
          </a:p>
          <a:p>
            <a:r>
              <a:rPr lang="en-US" altLang="zh-TW" sz="1200" dirty="0"/>
              <a:t>03:  $to = "jean.php@m2k.com.tw";</a:t>
            </a:r>
            <a:endParaRPr lang="zh-TW" altLang="zh-TW" sz="1200" dirty="0"/>
          </a:p>
          <a:p>
            <a:r>
              <a:rPr lang="en-US" altLang="zh-TW" sz="1200" dirty="0"/>
              <a:t>04:</a:t>
            </a:r>
            <a:endParaRPr lang="zh-TW" altLang="zh-TW" sz="1200" dirty="0"/>
          </a:p>
          <a:p>
            <a:r>
              <a:rPr lang="en-US" altLang="zh-TW" sz="1200" dirty="0"/>
              <a:t>05:  //</a:t>
            </a:r>
            <a:r>
              <a:rPr lang="zh-TW" altLang="zh-TW" sz="1200" dirty="0"/>
              <a:t>設定寄件者</a:t>
            </a:r>
          </a:p>
          <a:p>
            <a:r>
              <a:rPr lang="en-US" altLang="zh-TW" sz="1200" dirty="0"/>
              <a:t>06:  $from = "jean@seed.net.tw";</a:t>
            </a:r>
            <a:endParaRPr lang="zh-TW" altLang="zh-TW" sz="1200" dirty="0"/>
          </a:p>
          <a:p>
            <a:r>
              <a:rPr lang="en-US" altLang="zh-TW" sz="1200" dirty="0"/>
              <a:t>07:</a:t>
            </a:r>
            <a:endParaRPr lang="zh-TW" altLang="zh-TW" sz="1200" dirty="0"/>
          </a:p>
          <a:p>
            <a:r>
              <a:rPr lang="en-US" altLang="zh-TW" sz="1200" dirty="0"/>
              <a:t>08:  //</a:t>
            </a:r>
            <a:r>
              <a:rPr lang="zh-TW" altLang="zh-TW" sz="1200" dirty="0"/>
              <a:t>設定郵件主旨</a:t>
            </a:r>
          </a:p>
          <a:p>
            <a:r>
              <a:rPr lang="en-US" altLang="zh-TW" sz="1200" dirty="0"/>
              <a:t>09:  $subject = "=?utf-8?B?" . base64_encode("</a:t>
            </a:r>
            <a:r>
              <a:rPr lang="zh-TW" altLang="zh-TW" sz="1200" dirty="0"/>
              <a:t>附加檔案測試</a:t>
            </a:r>
            <a:r>
              <a:rPr lang="en-US" altLang="zh-TW" sz="1200" dirty="0"/>
              <a:t>") . "?=";</a:t>
            </a:r>
            <a:endParaRPr lang="zh-TW" altLang="zh-TW" sz="1200" dirty="0"/>
          </a:p>
          <a:p>
            <a:r>
              <a:rPr lang="en-US" altLang="zh-TW" sz="1200" dirty="0"/>
              <a:t>10:</a:t>
            </a:r>
            <a:endParaRPr lang="zh-TW" altLang="zh-TW" sz="1200" dirty="0"/>
          </a:p>
          <a:p>
            <a:r>
              <a:rPr lang="en-US" altLang="zh-TW" sz="1200" dirty="0"/>
              <a:t>11:  //</a:t>
            </a:r>
            <a:r>
              <a:rPr lang="zh-TW" altLang="zh-TW" sz="1200" dirty="0"/>
              <a:t>設定郵件內容</a:t>
            </a:r>
          </a:p>
          <a:p>
            <a:r>
              <a:rPr lang="en-US" altLang="zh-TW" sz="1200" dirty="0"/>
              <a:t>12:  $message = "</a:t>
            </a:r>
            <a:endParaRPr lang="zh-TW" altLang="zh-TW" sz="1200" dirty="0"/>
          </a:p>
          <a:p>
            <a:r>
              <a:rPr lang="en-US" altLang="zh-TW" sz="1200" dirty="0"/>
              <a:t>13:    &lt;!</a:t>
            </a:r>
            <a:r>
              <a:rPr lang="en-US" altLang="zh-TW" sz="1200" dirty="0" err="1"/>
              <a:t>doctype</a:t>
            </a:r>
            <a:r>
              <a:rPr lang="en-US" altLang="zh-TW" sz="1200" dirty="0"/>
              <a:t> html&gt;</a:t>
            </a:r>
            <a:endParaRPr lang="zh-TW" altLang="zh-TW" sz="1200" dirty="0"/>
          </a:p>
          <a:p>
            <a:r>
              <a:rPr lang="en-US" altLang="zh-TW" sz="1200" dirty="0"/>
              <a:t>14:    &lt;html&gt;</a:t>
            </a:r>
            <a:endParaRPr lang="zh-TW" altLang="zh-TW" sz="1200" dirty="0"/>
          </a:p>
          <a:p>
            <a:r>
              <a:rPr lang="en-US" altLang="zh-TW" sz="1200" dirty="0"/>
              <a:t>15:      &lt;head&gt;</a:t>
            </a:r>
            <a:endParaRPr lang="zh-TW" altLang="zh-TW" sz="1200" dirty="0"/>
          </a:p>
          <a:p>
            <a:r>
              <a:rPr lang="en-US" altLang="zh-TW" sz="1200" dirty="0"/>
              <a:t>16:        &lt;title&gt;&lt;/title&gt;</a:t>
            </a:r>
            <a:endParaRPr lang="zh-TW" altLang="zh-TW" sz="1200" dirty="0"/>
          </a:p>
          <a:p>
            <a:r>
              <a:rPr lang="en-US" altLang="zh-TW" sz="1200" dirty="0"/>
              <a:t>17:      &lt;/head&gt;</a:t>
            </a:r>
            <a:endParaRPr lang="zh-TW" altLang="zh-TW" sz="1200" dirty="0"/>
          </a:p>
          <a:p>
            <a:r>
              <a:rPr lang="en-US" altLang="zh-TW" sz="1200" dirty="0"/>
              <a:t>18:      &lt;body&gt;</a:t>
            </a:r>
            <a:endParaRPr lang="zh-TW" altLang="zh-TW" sz="1200" dirty="0"/>
          </a:p>
          <a:p>
            <a:r>
              <a:rPr lang="en-US" altLang="zh-TW" sz="1200" dirty="0"/>
              <a:t>19:        &lt;p&gt;&lt;h1&gt;</a:t>
            </a:r>
            <a:r>
              <a:rPr lang="zh-TW" altLang="zh-TW" sz="1200" dirty="0"/>
              <a:t>這封郵件可以傳送附加檔案</a:t>
            </a:r>
            <a:r>
              <a:rPr lang="en-US" altLang="zh-TW" sz="1200" dirty="0"/>
              <a:t>&lt;/h1&gt;&lt;/p&gt;</a:t>
            </a:r>
            <a:endParaRPr lang="zh-TW" altLang="zh-TW" sz="1200" dirty="0"/>
          </a:p>
          <a:p>
            <a:r>
              <a:rPr lang="en-US" altLang="zh-TW" sz="1200" dirty="0"/>
              <a:t>20:        &lt;p&gt;&lt;</a:t>
            </a:r>
            <a:r>
              <a:rPr lang="en-US" altLang="zh-TW" sz="1200" dirty="0" err="1"/>
              <a:t>i</a:t>
            </a:r>
            <a:r>
              <a:rPr lang="en-US" altLang="zh-TW" sz="1200" dirty="0"/>
              <a:t>&gt;</a:t>
            </a:r>
            <a:r>
              <a:rPr lang="zh-TW" altLang="zh-TW" sz="1200" dirty="0"/>
              <a:t>您可以附加任何類型的檔案</a:t>
            </a:r>
            <a:r>
              <a:rPr lang="en-US" altLang="zh-TW" sz="1200" dirty="0"/>
              <a:t>&lt;/</a:t>
            </a:r>
            <a:r>
              <a:rPr lang="en-US" altLang="zh-TW" sz="1200" dirty="0" err="1"/>
              <a:t>i</a:t>
            </a:r>
            <a:r>
              <a:rPr lang="en-US" altLang="zh-TW" sz="1200" dirty="0"/>
              <a:t>&gt;&lt;/p&gt;</a:t>
            </a:r>
            <a:endParaRPr lang="zh-TW" altLang="zh-TW" sz="1200" dirty="0"/>
          </a:p>
          <a:p>
            <a:r>
              <a:rPr lang="en-US" altLang="zh-TW" sz="1200" dirty="0"/>
              <a:t>21:      &lt;/body&gt;</a:t>
            </a:r>
            <a:endParaRPr lang="zh-TW" altLang="zh-TW" sz="1200" dirty="0"/>
          </a:p>
          <a:p>
            <a:r>
              <a:rPr lang="en-US" altLang="zh-TW" sz="1200" dirty="0"/>
              <a:t>22:    &lt;/html&gt;</a:t>
            </a:r>
            <a:endParaRPr lang="zh-TW" altLang="zh-TW" sz="1200" dirty="0"/>
          </a:p>
          <a:p>
            <a:r>
              <a:rPr lang="en-US" altLang="zh-TW" sz="1200" dirty="0"/>
              <a:t>23:  ";</a:t>
            </a:r>
            <a:endParaRPr lang="zh-TW" altLang="zh-TW" sz="1200" dirty="0"/>
          </a:p>
          <a:p>
            <a:r>
              <a:rPr lang="en-US" altLang="zh-TW" sz="1200" dirty="0"/>
              <a:t>24:</a:t>
            </a:r>
            <a:endParaRPr lang="zh-TW" altLang="zh-TW" sz="1200" dirty="0"/>
          </a:p>
          <a:p>
            <a:r>
              <a:rPr lang="en-US" altLang="zh-TW" sz="1200" dirty="0"/>
              <a:t>25:  //</a:t>
            </a:r>
            <a:r>
              <a:rPr lang="zh-TW" altLang="zh-TW" sz="1200" dirty="0"/>
              <a:t>設定要傳送的附加檔案</a:t>
            </a:r>
          </a:p>
          <a:p>
            <a:r>
              <a:rPr lang="en-US" altLang="zh-TW" sz="1200" dirty="0"/>
              <a:t>26:  </a:t>
            </a:r>
            <a:r>
              <a:rPr lang="en-US" altLang="zh-TW" sz="1200" b="1" dirty="0"/>
              <a:t>$</a:t>
            </a:r>
            <a:r>
              <a:rPr lang="en-US" altLang="zh-TW" sz="1200" b="1" dirty="0" err="1"/>
              <a:t>file_name</a:t>
            </a:r>
            <a:r>
              <a:rPr lang="en-US" altLang="zh-TW" sz="1200" b="1" dirty="0"/>
              <a:t> = ".\</a:t>
            </a:r>
            <a:r>
              <a:rPr lang="zh-TW" altLang="zh-TW" sz="1200" b="1" dirty="0"/>
              <a:t>阿鳳</a:t>
            </a:r>
            <a:r>
              <a:rPr lang="en-US" altLang="zh-TW" sz="1200" b="1" dirty="0"/>
              <a:t>.jpg";</a:t>
            </a:r>
            <a:endParaRPr lang="zh-TW" altLang="zh-TW" sz="1200" dirty="0"/>
          </a:p>
          <a:p>
            <a:r>
              <a:rPr lang="en-US" altLang="zh-TW" sz="1200" dirty="0"/>
              <a:t>27:</a:t>
            </a:r>
            <a:endParaRPr lang="zh-TW" altLang="zh-TW" sz="1200" dirty="0"/>
          </a:p>
          <a:p>
            <a:r>
              <a:rPr lang="en-US" altLang="zh-TW" sz="1200" dirty="0"/>
              <a:t>28:  //</a:t>
            </a:r>
            <a:r>
              <a:rPr lang="zh-TW" altLang="zh-TW" sz="1200" dirty="0"/>
              <a:t>呼叫</a:t>
            </a:r>
            <a:r>
              <a:rPr lang="en-US" altLang="zh-TW" sz="1200" dirty="0" err="1"/>
              <a:t>mail_attach</a:t>
            </a:r>
            <a:r>
              <a:rPr lang="en-US" altLang="zh-TW" sz="1200" dirty="0"/>
              <a:t>() </a:t>
            </a:r>
            <a:r>
              <a:rPr lang="zh-TW" altLang="zh-TW" sz="1200" dirty="0"/>
              <a:t>函式來傳送郵件</a:t>
            </a:r>
          </a:p>
          <a:p>
            <a:r>
              <a:rPr lang="en-US" altLang="zh-TW" sz="1200" dirty="0" smtClean="0"/>
              <a:t>29</a:t>
            </a:r>
            <a:r>
              <a:rPr lang="en-US" altLang="zh-TW" sz="1200" dirty="0"/>
              <a:t>:  </a:t>
            </a:r>
            <a:r>
              <a:rPr lang="en-US" altLang="zh-TW" sz="1200" b="1" dirty="0" err="1"/>
              <a:t>mail_attach</a:t>
            </a:r>
            <a:r>
              <a:rPr lang="en-US" altLang="zh-TW" sz="1200" b="1" dirty="0"/>
              <a:t>($to, $from, $subject, $message, $</a:t>
            </a:r>
            <a:r>
              <a:rPr lang="en-US" altLang="zh-TW" sz="1200" b="1" dirty="0" err="1"/>
              <a:t>file_name</a:t>
            </a:r>
            <a:r>
              <a:rPr lang="en-US" altLang="zh-TW" sz="1200" b="1" dirty="0"/>
              <a:t>);</a:t>
            </a:r>
            <a:endParaRPr lang="zh-TW" alt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2" name="矩形 1"/>
          <p:cNvSpPr/>
          <p:nvPr/>
        </p:nvSpPr>
        <p:spPr>
          <a:xfrm>
            <a:off x="323528" y="457983"/>
            <a:ext cx="6192688" cy="64274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300"/>
              </a:lnSpc>
            </a:pPr>
            <a:r>
              <a:rPr lang="en-US" altLang="zh-TW" sz="1200" b="1" dirty="0"/>
              <a:t>\ch18\</a:t>
            </a:r>
            <a:r>
              <a:rPr lang="en-US" altLang="zh-TW" sz="1200" b="1" dirty="0" err="1"/>
              <a:t>attach.php</a:t>
            </a:r>
            <a:r>
              <a:rPr lang="en-US" altLang="zh-TW" sz="1200" b="1" dirty="0"/>
              <a:t> (</a:t>
            </a:r>
            <a:r>
              <a:rPr lang="zh-TW" altLang="zh-TW" sz="1200" b="1" dirty="0"/>
              <a:t>接上頁</a:t>
            </a:r>
            <a:r>
              <a:rPr lang="en-US" altLang="zh-TW" sz="1200" b="1" dirty="0"/>
              <a:t>2/2)</a:t>
            </a:r>
            <a:endParaRPr lang="zh-TW" altLang="zh-TW" sz="1200" b="1" dirty="0"/>
          </a:p>
          <a:p>
            <a:pPr>
              <a:lnSpc>
                <a:spcPts val="1300"/>
              </a:lnSpc>
            </a:pPr>
            <a:r>
              <a:rPr lang="en-US" altLang="zh-TW" sz="1200" dirty="0"/>
              <a:t>30:  //</a:t>
            </a:r>
            <a:r>
              <a:rPr lang="zh-TW" altLang="zh-TW" sz="1200" dirty="0"/>
              <a:t>定義</a:t>
            </a:r>
            <a:r>
              <a:rPr lang="en-US" altLang="zh-TW" sz="1200" dirty="0" err="1"/>
              <a:t>mail_attach</a:t>
            </a:r>
            <a:r>
              <a:rPr lang="en-US" altLang="zh-TW" sz="1200" dirty="0"/>
              <a:t>() </a:t>
            </a:r>
            <a:r>
              <a:rPr lang="zh-TW" altLang="zh-TW" sz="1200" dirty="0"/>
              <a:t>函式來傳送郵件</a:t>
            </a:r>
          </a:p>
          <a:p>
            <a:pPr>
              <a:lnSpc>
                <a:spcPts val="1300"/>
              </a:lnSpc>
            </a:pPr>
            <a:r>
              <a:rPr lang="en-US" altLang="zh-TW" sz="1200" dirty="0"/>
              <a:t>31:  function </a:t>
            </a:r>
            <a:r>
              <a:rPr lang="en-US" altLang="zh-TW" sz="1200" dirty="0" err="1"/>
              <a:t>mail_attach</a:t>
            </a:r>
            <a:r>
              <a:rPr lang="en-US" altLang="zh-TW" sz="1200" dirty="0"/>
              <a:t>($to, $from, $subject, $message, $</a:t>
            </a:r>
            <a:r>
              <a:rPr lang="en-US" altLang="zh-TW" sz="1200" dirty="0" err="1"/>
              <a:t>file_name</a:t>
            </a:r>
            <a:r>
              <a:rPr lang="en-US" altLang="zh-TW" sz="1200" dirty="0"/>
              <a:t>)</a:t>
            </a:r>
            <a:endParaRPr lang="zh-TW" altLang="zh-TW" sz="1200" dirty="0"/>
          </a:p>
          <a:p>
            <a:pPr>
              <a:lnSpc>
                <a:spcPts val="1300"/>
              </a:lnSpc>
            </a:pPr>
            <a:r>
              <a:rPr lang="en-US" altLang="zh-TW" sz="1200" dirty="0"/>
              <a:t>32:  {</a:t>
            </a:r>
            <a:endParaRPr lang="zh-TW" altLang="zh-TW" sz="1200" dirty="0"/>
          </a:p>
          <a:p>
            <a:pPr>
              <a:lnSpc>
                <a:spcPts val="1300"/>
              </a:lnSpc>
            </a:pPr>
            <a:r>
              <a:rPr lang="en-US" altLang="zh-TW" sz="1200" dirty="0"/>
              <a:t>33:    $big5_file_name = </a:t>
            </a:r>
            <a:r>
              <a:rPr lang="en-US" altLang="zh-TW" sz="1200" dirty="0" err="1"/>
              <a:t>iconv</a:t>
            </a:r>
            <a:r>
              <a:rPr lang="en-US" altLang="zh-TW" sz="1200" dirty="0"/>
              <a:t>("UTF-8", "Big5", $</a:t>
            </a:r>
            <a:r>
              <a:rPr lang="en-US" altLang="zh-TW" sz="1200" dirty="0" err="1"/>
              <a:t>file_name</a:t>
            </a:r>
            <a:r>
              <a:rPr lang="en-US" altLang="zh-TW" sz="1200" dirty="0"/>
              <a:t>);</a:t>
            </a:r>
            <a:endParaRPr lang="zh-TW" altLang="zh-TW" sz="1200" dirty="0"/>
          </a:p>
          <a:p>
            <a:pPr>
              <a:lnSpc>
                <a:spcPts val="1300"/>
              </a:lnSpc>
            </a:pPr>
            <a:r>
              <a:rPr lang="en-US" altLang="zh-TW" sz="1200" dirty="0"/>
              <a:t>34:    //</a:t>
            </a:r>
            <a:r>
              <a:rPr lang="zh-TW" altLang="zh-TW" sz="1200" dirty="0"/>
              <a:t>設定</a:t>
            </a:r>
            <a:r>
              <a:rPr lang="en-US" altLang="zh-TW" sz="1200" dirty="0"/>
              <a:t>MIME</a:t>
            </a:r>
            <a:r>
              <a:rPr lang="zh-TW" altLang="zh-TW" sz="1200" dirty="0"/>
              <a:t>邊界字串</a:t>
            </a:r>
          </a:p>
          <a:p>
            <a:pPr>
              <a:lnSpc>
                <a:spcPts val="1300"/>
              </a:lnSpc>
            </a:pPr>
            <a:r>
              <a:rPr lang="en-US" altLang="zh-TW" sz="1200" dirty="0"/>
              <a:t>35:    $</a:t>
            </a:r>
            <a:r>
              <a:rPr lang="en-US" altLang="zh-TW" sz="1200" dirty="0" err="1"/>
              <a:t>mime_boundary</a:t>
            </a:r>
            <a:r>
              <a:rPr lang="en-US" altLang="zh-TW" sz="1200" dirty="0"/>
              <a:t> = md5(</a:t>
            </a:r>
            <a:r>
              <a:rPr lang="en-US" altLang="zh-TW" sz="1200" dirty="0" err="1"/>
              <a:t>uniqid</a:t>
            </a:r>
            <a:r>
              <a:rPr lang="en-US" altLang="zh-TW" sz="1200" dirty="0"/>
              <a:t>(</a:t>
            </a:r>
            <a:r>
              <a:rPr lang="en-US" altLang="zh-TW" sz="1200" dirty="0" err="1"/>
              <a:t>mt_rand</a:t>
            </a:r>
            <a:r>
              <a:rPr lang="en-US" altLang="zh-TW" sz="1200" dirty="0"/>
              <a:t>(), TRUE));</a:t>
            </a:r>
            <a:endParaRPr lang="zh-TW" altLang="zh-TW" sz="1200" dirty="0"/>
          </a:p>
          <a:p>
            <a:pPr>
              <a:lnSpc>
                <a:spcPts val="1300"/>
              </a:lnSpc>
            </a:pPr>
            <a:r>
              <a:rPr lang="en-US" altLang="zh-TW" sz="1200" dirty="0"/>
              <a:t>36:    //</a:t>
            </a:r>
            <a:r>
              <a:rPr lang="zh-TW" altLang="zh-TW" sz="1200" dirty="0"/>
              <a:t>開啟指定的檔案</a:t>
            </a:r>
          </a:p>
          <a:p>
            <a:pPr>
              <a:lnSpc>
                <a:spcPts val="1300"/>
              </a:lnSpc>
            </a:pPr>
            <a:r>
              <a:rPr lang="en-US" altLang="zh-TW" sz="1200" dirty="0"/>
              <a:t>37:    $</a:t>
            </a:r>
            <a:r>
              <a:rPr lang="en-US" altLang="zh-TW" sz="1200" dirty="0" err="1"/>
              <a:t>fp</a:t>
            </a:r>
            <a:r>
              <a:rPr lang="en-US" altLang="zh-TW" sz="1200" dirty="0"/>
              <a:t> = </a:t>
            </a:r>
            <a:r>
              <a:rPr lang="en-US" altLang="zh-TW" sz="1200" dirty="0" err="1"/>
              <a:t>fopen</a:t>
            </a:r>
            <a:r>
              <a:rPr lang="en-US" altLang="zh-TW" sz="1200" dirty="0"/>
              <a:t>($big5_file_name, "</a:t>
            </a:r>
            <a:r>
              <a:rPr lang="en-US" altLang="zh-TW" sz="1200" dirty="0" err="1"/>
              <a:t>rb</a:t>
            </a:r>
            <a:r>
              <a:rPr lang="en-US" altLang="zh-TW" sz="1200" dirty="0"/>
              <a:t>");</a:t>
            </a:r>
            <a:endParaRPr lang="zh-TW" altLang="zh-TW" sz="1200" dirty="0"/>
          </a:p>
          <a:p>
            <a:pPr>
              <a:lnSpc>
                <a:spcPts val="1300"/>
              </a:lnSpc>
            </a:pPr>
            <a:r>
              <a:rPr lang="en-US" altLang="zh-TW" sz="1200" dirty="0"/>
              <a:t>38:    //</a:t>
            </a:r>
            <a:r>
              <a:rPr lang="zh-TW" altLang="zh-TW" sz="1200" dirty="0"/>
              <a:t>讀取檔案內容</a:t>
            </a:r>
          </a:p>
          <a:p>
            <a:pPr>
              <a:lnSpc>
                <a:spcPts val="1300"/>
              </a:lnSpc>
            </a:pPr>
            <a:r>
              <a:rPr lang="en-US" altLang="zh-TW" sz="1200" dirty="0"/>
              <a:t>39:    $data = </a:t>
            </a:r>
            <a:r>
              <a:rPr lang="en-US" altLang="zh-TW" sz="1200" dirty="0" err="1"/>
              <a:t>fread</a:t>
            </a:r>
            <a:r>
              <a:rPr lang="en-US" altLang="zh-TW" sz="1200" dirty="0"/>
              <a:t>($</a:t>
            </a:r>
            <a:r>
              <a:rPr lang="en-US" altLang="zh-TW" sz="1200" dirty="0" err="1"/>
              <a:t>fp</a:t>
            </a:r>
            <a:r>
              <a:rPr lang="en-US" altLang="zh-TW" sz="1200" dirty="0"/>
              <a:t>, </a:t>
            </a:r>
            <a:r>
              <a:rPr lang="en-US" altLang="zh-TW" sz="1200" dirty="0" err="1"/>
              <a:t>filesize</a:t>
            </a:r>
            <a:r>
              <a:rPr lang="en-US" altLang="zh-TW" sz="1200" dirty="0"/>
              <a:t>($big5_file_name));</a:t>
            </a:r>
            <a:endParaRPr lang="zh-TW" altLang="zh-TW" sz="1200" dirty="0"/>
          </a:p>
          <a:p>
            <a:pPr>
              <a:lnSpc>
                <a:spcPts val="1300"/>
              </a:lnSpc>
            </a:pPr>
            <a:r>
              <a:rPr lang="en-US" altLang="zh-TW" sz="1200" dirty="0"/>
              <a:t>40:    //</a:t>
            </a:r>
            <a:r>
              <a:rPr lang="zh-TW" altLang="zh-TW" sz="1200" dirty="0"/>
              <a:t>使用</a:t>
            </a:r>
            <a:r>
              <a:rPr lang="en-US" altLang="zh-TW" sz="1200" dirty="0"/>
              <a:t>MIME base64</a:t>
            </a:r>
            <a:r>
              <a:rPr lang="zh-TW" altLang="zh-TW" sz="1200" dirty="0"/>
              <a:t>來對</a:t>
            </a:r>
            <a:r>
              <a:rPr lang="en-US" altLang="zh-TW" sz="1200" dirty="0"/>
              <a:t>$data</a:t>
            </a:r>
            <a:r>
              <a:rPr lang="zh-TW" altLang="zh-TW" sz="1200" dirty="0"/>
              <a:t>編碼</a:t>
            </a:r>
          </a:p>
          <a:p>
            <a:pPr>
              <a:lnSpc>
                <a:spcPts val="1300"/>
              </a:lnSpc>
            </a:pPr>
            <a:r>
              <a:rPr lang="en-US" altLang="zh-TW" sz="1200" dirty="0"/>
              <a:t>41:    $data = </a:t>
            </a:r>
            <a:r>
              <a:rPr lang="en-US" altLang="zh-TW" sz="1200" dirty="0" err="1"/>
              <a:t>chunk_split</a:t>
            </a:r>
            <a:r>
              <a:rPr lang="en-US" altLang="zh-TW" sz="1200" dirty="0"/>
              <a:t>(base64_encode($data));</a:t>
            </a:r>
            <a:endParaRPr lang="zh-TW" altLang="zh-TW" sz="1200" dirty="0"/>
          </a:p>
          <a:p>
            <a:pPr>
              <a:lnSpc>
                <a:spcPts val="1300"/>
              </a:lnSpc>
            </a:pPr>
            <a:r>
              <a:rPr lang="en-US" altLang="zh-TW" sz="1200" dirty="0"/>
              <a:t>42:</a:t>
            </a:r>
            <a:endParaRPr lang="zh-TW" altLang="zh-TW" sz="1200" dirty="0"/>
          </a:p>
          <a:p>
            <a:pPr>
              <a:lnSpc>
                <a:spcPts val="1300"/>
              </a:lnSpc>
            </a:pPr>
            <a:r>
              <a:rPr lang="en-US" altLang="zh-TW" sz="1200" dirty="0"/>
              <a:t>43:    //</a:t>
            </a:r>
            <a:r>
              <a:rPr lang="zh-TW" altLang="zh-TW" sz="1200" dirty="0"/>
              <a:t>設定郵件標頭資訊</a:t>
            </a:r>
          </a:p>
          <a:p>
            <a:pPr>
              <a:lnSpc>
                <a:spcPts val="1300"/>
              </a:lnSpc>
            </a:pPr>
            <a:r>
              <a:rPr lang="en-US" altLang="zh-TW" sz="1200" dirty="0"/>
              <a:t>44:    $header = "From: $from\r\n";</a:t>
            </a:r>
            <a:endParaRPr lang="zh-TW" altLang="zh-TW" sz="1200" dirty="0"/>
          </a:p>
          <a:p>
            <a:pPr>
              <a:lnSpc>
                <a:spcPts val="1300"/>
              </a:lnSpc>
            </a:pPr>
            <a:r>
              <a:rPr lang="en-US" altLang="zh-TW" sz="1200" dirty="0"/>
              <a:t>45:    $header.= "To: $to\r\n";</a:t>
            </a:r>
            <a:endParaRPr lang="zh-TW" altLang="zh-TW" sz="1200" dirty="0"/>
          </a:p>
          <a:p>
            <a:pPr>
              <a:lnSpc>
                <a:spcPts val="1300"/>
              </a:lnSpc>
            </a:pPr>
            <a:r>
              <a:rPr lang="en-US" altLang="zh-TW" sz="1200" dirty="0"/>
              <a:t>46:    $header.= "MIME-Version: 1.0\r\n";</a:t>
            </a:r>
            <a:endParaRPr lang="zh-TW" altLang="zh-TW" sz="1200" dirty="0"/>
          </a:p>
          <a:p>
            <a:pPr>
              <a:lnSpc>
                <a:spcPts val="1300"/>
              </a:lnSpc>
            </a:pPr>
            <a:r>
              <a:rPr lang="en-US" altLang="zh-TW" sz="1200" dirty="0"/>
              <a:t>47:    $header.= "Content-Type: multipart/mixed; boundary=$</a:t>
            </a:r>
            <a:r>
              <a:rPr lang="en-US" altLang="zh-TW" sz="1200" dirty="0" err="1"/>
              <a:t>mime_boundary</a:t>
            </a:r>
            <a:r>
              <a:rPr lang="en-US" altLang="zh-TW" sz="1200" dirty="0"/>
              <a:t>\r\n";</a:t>
            </a:r>
            <a:endParaRPr lang="zh-TW" altLang="zh-TW" sz="1200" dirty="0"/>
          </a:p>
          <a:p>
            <a:pPr>
              <a:lnSpc>
                <a:spcPts val="1300"/>
              </a:lnSpc>
            </a:pPr>
            <a:r>
              <a:rPr lang="en-US" altLang="zh-TW" sz="1200" dirty="0"/>
              <a:t>48:    //</a:t>
            </a:r>
            <a:r>
              <a:rPr lang="zh-TW" altLang="zh-TW" sz="1200" dirty="0"/>
              <a:t>設定郵件內容</a:t>
            </a:r>
          </a:p>
          <a:p>
            <a:pPr>
              <a:lnSpc>
                <a:spcPts val="1300"/>
              </a:lnSpc>
            </a:pPr>
            <a:r>
              <a:rPr lang="en-US" altLang="zh-TW" sz="1200" dirty="0"/>
              <a:t>49:    $content = "This is a multi-part message in MIME format.\r\n";</a:t>
            </a:r>
            <a:endParaRPr lang="zh-TW" altLang="zh-TW" sz="1200" dirty="0"/>
          </a:p>
          <a:p>
            <a:pPr>
              <a:lnSpc>
                <a:spcPts val="1300"/>
              </a:lnSpc>
            </a:pPr>
            <a:r>
              <a:rPr lang="en-US" altLang="zh-TW" sz="1200" dirty="0"/>
              <a:t>50:    $content .= "--$</a:t>
            </a:r>
            <a:r>
              <a:rPr lang="en-US" altLang="zh-TW" sz="1200" dirty="0" err="1"/>
              <a:t>mime_boundary</a:t>
            </a:r>
            <a:r>
              <a:rPr lang="en-US" altLang="zh-TW" sz="1200" dirty="0"/>
              <a:t>\r\n";</a:t>
            </a:r>
            <a:endParaRPr lang="zh-TW" altLang="zh-TW" sz="1200" dirty="0"/>
          </a:p>
          <a:p>
            <a:pPr>
              <a:lnSpc>
                <a:spcPts val="1300"/>
              </a:lnSpc>
            </a:pPr>
            <a:r>
              <a:rPr lang="en-US" altLang="zh-TW" sz="1200" dirty="0"/>
              <a:t>51:    $content .= "Content-Type: text/html; charset=utf-8\r\n";</a:t>
            </a:r>
            <a:endParaRPr lang="zh-TW" altLang="zh-TW" sz="1200" dirty="0"/>
          </a:p>
          <a:p>
            <a:pPr>
              <a:lnSpc>
                <a:spcPts val="1300"/>
              </a:lnSpc>
            </a:pPr>
            <a:r>
              <a:rPr lang="en-US" altLang="zh-TW" sz="1200" dirty="0"/>
              <a:t>52:    $content .= "Content-Transfer-Encoding: 8bit\r\n\r\n";</a:t>
            </a:r>
            <a:endParaRPr lang="zh-TW" altLang="zh-TW" sz="1200" dirty="0"/>
          </a:p>
          <a:p>
            <a:pPr>
              <a:lnSpc>
                <a:spcPts val="1300"/>
              </a:lnSpc>
            </a:pPr>
            <a:r>
              <a:rPr lang="en-US" altLang="zh-TW" sz="1200" dirty="0"/>
              <a:t>53:    $content .= "$message\r\n";</a:t>
            </a:r>
            <a:endParaRPr lang="zh-TW" altLang="zh-TW" sz="1200" dirty="0"/>
          </a:p>
          <a:p>
            <a:pPr>
              <a:lnSpc>
                <a:spcPts val="1300"/>
              </a:lnSpc>
            </a:pPr>
            <a:r>
              <a:rPr lang="en-US" altLang="zh-TW" sz="1200" dirty="0"/>
              <a:t>54:    //</a:t>
            </a:r>
            <a:r>
              <a:rPr lang="zh-TW" altLang="zh-TW" sz="1200" dirty="0"/>
              <a:t>加入附加檔案</a:t>
            </a:r>
          </a:p>
          <a:p>
            <a:pPr>
              <a:lnSpc>
                <a:spcPts val="1300"/>
              </a:lnSpc>
            </a:pPr>
            <a:r>
              <a:rPr lang="en-US" altLang="zh-TW" sz="1200" dirty="0"/>
              <a:t>55:    $content .= "--$</a:t>
            </a:r>
            <a:r>
              <a:rPr lang="en-US" altLang="zh-TW" sz="1200" dirty="0" err="1"/>
              <a:t>mime_boundary</a:t>
            </a:r>
            <a:r>
              <a:rPr lang="en-US" altLang="zh-TW" sz="1200" dirty="0"/>
              <a:t>\r\n";</a:t>
            </a:r>
            <a:endParaRPr lang="zh-TW" altLang="zh-TW" sz="1200" dirty="0"/>
          </a:p>
          <a:p>
            <a:pPr>
              <a:lnSpc>
                <a:spcPts val="1300"/>
              </a:lnSpc>
            </a:pPr>
            <a:r>
              <a:rPr lang="en-US" altLang="zh-TW" sz="1200" dirty="0"/>
              <a:t>56:    $content .= "Content-Type: image/</a:t>
            </a:r>
            <a:r>
              <a:rPr lang="en-US" altLang="zh-TW" sz="1200" dirty="0" err="1"/>
              <a:t>pjpeg</a:t>
            </a:r>
            <a:r>
              <a:rPr lang="en-US" altLang="zh-TW" sz="1200" dirty="0"/>
              <a:t>; name=". </a:t>
            </a:r>
            <a:r>
              <a:rPr lang="en-US" altLang="zh-TW" sz="1200" dirty="0" err="1"/>
              <a:t>basename</a:t>
            </a:r>
            <a:r>
              <a:rPr lang="en-US" altLang="zh-TW" sz="1200" dirty="0"/>
              <a:t>($</a:t>
            </a:r>
            <a:r>
              <a:rPr lang="en-US" altLang="zh-TW" sz="1200" dirty="0" err="1"/>
              <a:t>file_name</a:t>
            </a:r>
            <a:r>
              <a:rPr lang="en-US" altLang="zh-TW" sz="1200" dirty="0"/>
              <a:t>) . "\r\n"; </a:t>
            </a:r>
            <a:endParaRPr lang="zh-TW" altLang="zh-TW" sz="1200" dirty="0"/>
          </a:p>
          <a:p>
            <a:pPr>
              <a:lnSpc>
                <a:spcPts val="1300"/>
              </a:lnSpc>
            </a:pPr>
            <a:r>
              <a:rPr lang="en-US" altLang="zh-TW" sz="1200" dirty="0"/>
              <a:t>57:    $content .= "Content-Disposition: attachment; filename=" . </a:t>
            </a:r>
            <a:r>
              <a:rPr lang="en-US" altLang="zh-TW" sz="1200" dirty="0" err="1"/>
              <a:t>basename</a:t>
            </a:r>
            <a:r>
              <a:rPr lang="en-US" altLang="zh-TW" sz="1200" dirty="0"/>
              <a:t>($</a:t>
            </a:r>
            <a:r>
              <a:rPr lang="en-US" altLang="zh-TW" sz="1200" dirty="0" err="1"/>
              <a:t>file_name</a:t>
            </a:r>
            <a:r>
              <a:rPr lang="en-US" altLang="zh-TW" sz="1200" dirty="0"/>
              <a:t>) ."\r\n";</a:t>
            </a:r>
            <a:endParaRPr lang="zh-TW" altLang="zh-TW" sz="1200" dirty="0"/>
          </a:p>
          <a:p>
            <a:pPr>
              <a:lnSpc>
                <a:spcPts val="1300"/>
              </a:lnSpc>
            </a:pPr>
            <a:r>
              <a:rPr lang="en-US" altLang="zh-TW" sz="1200" dirty="0"/>
              <a:t>58:    $content .= "Content-Transfer-Encoding: base64\r\n\r\n";</a:t>
            </a:r>
            <a:endParaRPr lang="zh-TW" altLang="zh-TW" sz="1200" dirty="0"/>
          </a:p>
          <a:p>
            <a:pPr>
              <a:lnSpc>
                <a:spcPts val="1300"/>
              </a:lnSpc>
            </a:pPr>
            <a:r>
              <a:rPr lang="en-US" altLang="zh-TW" sz="1200" dirty="0"/>
              <a:t>59:    $content .= "$data\r\n";</a:t>
            </a:r>
            <a:endParaRPr lang="zh-TW" altLang="zh-TW" sz="1200" dirty="0"/>
          </a:p>
          <a:p>
            <a:pPr>
              <a:lnSpc>
                <a:spcPts val="1300"/>
              </a:lnSpc>
            </a:pPr>
            <a:r>
              <a:rPr lang="en-US" altLang="zh-TW" sz="1200" dirty="0"/>
              <a:t>60:    $content .= "--$</a:t>
            </a:r>
            <a:r>
              <a:rPr lang="en-US" altLang="zh-TW" sz="1200" dirty="0" err="1"/>
              <a:t>mime_boundary</a:t>
            </a:r>
            <a:r>
              <a:rPr lang="en-US" altLang="zh-TW" sz="1200" dirty="0"/>
              <a:t>--\r\n";</a:t>
            </a:r>
            <a:endParaRPr lang="zh-TW" altLang="zh-TW" sz="1200" dirty="0"/>
          </a:p>
          <a:p>
            <a:pPr>
              <a:lnSpc>
                <a:spcPts val="1300"/>
              </a:lnSpc>
            </a:pPr>
            <a:r>
              <a:rPr lang="en-US" altLang="zh-TW" sz="1200" dirty="0"/>
              <a:t>61:</a:t>
            </a:r>
            <a:endParaRPr lang="zh-TW" altLang="zh-TW" sz="1200" dirty="0"/>
          </a:p>
          <a:p>
            <a:pPr>
              <a:lnSpc>
                <a:spcPts val="1300"/>
              </a:lnSpc>
            </a:pPr>
            <a:r>
              <a:rPr lang="en-US" altLang="zh-TW" sz="1200" dirty="0"/>
              <a:t>62:    //</a:t>
            </a:r>
            <a:r>
              <a:rPr lang="zh-TW" altLang="zh-TW" sz="1200" dirty="0"/>
              <a:t>傳送郵件</a:t>
            </a:r>
          </a:p>
          <a:p>
            <a:pPr>
              <a:lnSpc>
                <a:spcPts val="1300"/>
              </a:lnSpc>
            </a:pPr>
            <a:r>
              <a:rPr lang="en-US" altLang="zh-TW" sz="1200" dirty="0"/>
              <a:t>63:    mail($to, $subject, $content, $header);</a:t>
            </a:r>
            <a:endParaRPr lang="zh-TW" altLang="zh-TW" sz="1200" dirty="0"/>
          </a:p>
          <a:p>
            <a:pPr>
              <a:lnSpc>
                <a:spcPts val="1300"/>
              </a:lnSpc>
            </a:pPr>
            <a:r>
              <a:rPr lang="en-US" altLang="zh-TW" sz="1200" dirty="0"/>
              <a:t>64:  }</a:t>
            </a:r>
            <a:endParaRPr lang="zh-TW" altLang="zh-TW" sz="1200" dirty="0"/>
          </a:p>
          <a:p>
            <a:pPr>
              <a:lnSpc>
                <a:spcPts val="1300"/>
              </a:lnSpc>
            </a:pPr>
            <a:r>
              <a:rPr lang="en-US" altLang="zh-TW" sz="1200" dirty="0" smtClean="0"/>
              <a:t>65</a:t>
            </a:r>
            <a:r>
              <a:rPr lang="en-US" altLang="zh-TW" sz="1200" dirty="0"/>
              <a:t>:?&gt;</a:t>
            </a:r>
            <a:endParaRPr lang="zh-TW" altLang="en-US" sz="1200" dirty="0"/>
          </a:p>
        </p:txBody>
      </p:sp>
      <p:pic>
        <p:nvPicPr>
          <p:cNvPr id="7" name="圖片 6"/>
          <p:cNvPicPr/>
          <p:nvPr/>
        </p:nvPicPr>
        <p:blipFill>
          <a:blip r:embed="rId2"/>
          <a:stretch>
            <a:fillRect/>
          </a:stretch>
        </p:blipFill>
        <p:spPr>
          <a:xfrm>
            <a:off x="5292080" y="980728"/>
            <a:ext cx="3599815" cy="23742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18-3 </a:t>
            </a:r>
            <a:r>
              <a:rPr lang="zh-TW" altLang="zh-TW" dirty="0" smtClean="0"/>
              <a:t>無法傳送附加檔案的線上寄信服務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TW" dirty="0" smtClean="0"/>
              <a:t>	</a:t>
            </a:r>
            <a:r>
              <a:rPr lang="zh-TW" altLang="en-US" dirty="0" smtClean="0"/>
              <a:t>在本節中，我們將製作如下的線上寄信服務網頁：</a:t>
            </a:r>
            <a:endParaRPr lang="zh-TW" altLang="en-US" dirty="0"/>
          </a:p>
        </p:txBody>
      </p:sp>
      <p:pic>
        <p:nvPicPr>
          <p:cNvPr id="11" name="圖片 10"/>
          <p:cNvPicPr/>
          <p:nvPr/>
        </p:nvPicPr>
        <p:blipFill>
          <a:blip r:embed="rId2"/>
          <a:stretch>
            <a:fillRect/>
          </a:stretch>
        </p:blipFill>
        <p:spPr>
          <a:xfrm>
            <a:off x="2051720" y="2420888"/>
            <a:ext cx="4248472" cy="374441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 bwMode="auto">
        <a:noFill/>
        <a:ln w="9525">
          <a:noFill/>
          <a:miter lim="800000"/>
          <a:headEnd/>
          <a:tailEnd/>
        </a:ln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just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400" b="1" i="0" u="none" strike="noStrike" kern="1200" cap="none" spc="0" normalizeH="0" baseline="0" noProof="0" dirty="0" smtClean="0">
            <a:ln>
              <a:noFill/>
            </a:ln>
            <a:solidFill>
              <a:schemeClr val="accent2">
                <a:lumMod val="75000"/>
              </a:schemeClr>
            </a:solidFill>
            <a:effectLst/>
            <a:uLnTx/>
            <a:uFillTx/>
            <a:latin typeface="Arial" pitchFamily="34" charset="0"/>
            <a:ea typeface="標楷體" pitchFamily="65" charset="-120"/>
            <a:cs typeface="+mj-cs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7636</TotalTime>
  <Words>1100</Words>
  <Application>Microsoft Office PowerPoint</Application>
  <PresentationFormat>如螢幕大小 (4:3)</PresentationFormat>
  <Paragraphs>158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7" baseType="lpstr">
      <vt:lpstr>Arial Unicode MS</vt:lpstr>
      <vt:lpstr>新細明體</vt:lpstr>
      <vt:lpstr>標楷體</vt:lpstr>
      <vt:lpstr>Arial</vt:lpstr>
      <vt:lpstr>Calibri</vt:lpstr>
      <vt:lpstr>Wingdings</vt:lpstr>
      <vt:lpstr>Office 佈景主題</vt:lpstr>
      <vt:lpstr>PowerPoint 簡報</vt:lpstr>
      <vt:lpstr>     18         線上寄信服務 </vt:lpstr>
      <vt:lpstr>18-1 線上寄信服務</vt:lpstr>
      <vt:lpstr>18-2 使用mail() 函式傳送郵件</vt:lpstr>
      <vt:lpstr>18-2-2 傳送HTML格式的郵件</vt:lpstr>
      <vt:lpstr>18-2-3 傳送郵件給副本及密件副本收件者</vt:lpstr>
      <vt:lpstr>18-2-4 傳送有附加檔案的郵件</vt:lpstr>
      <vt:lpstr>PowerPoint 簡報</vt:lpstr>
      <vt:lpstr>18-3 無法傳送附加檔案的線上寄信服務</vt:lpstr>
      <vt:lpstr>18-4 能夠傳送附加檔案的線上寄信服務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vitasmile</dc:creator>
  <cp:lastModifiedBy>novia_chiang 江佳慧</cp:lastModifiedBy>
  <cp:revision>906</cp:revision>
  <dcterms:created xsi:type="dcterms:W3CDTF">2011-06-02T11:36:30Z</dcterms:created>
  <dcterms:modified xsi:type="dcterms:W3CDTF">2017-01-18T08:24:45Z</dcterms:modified>
</cp:coreProperties>
</file>