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645" r:id="rId2"/>
    <p:sldId id="576" r:id="rId3"/>
    <p:sldId id="633" r:id="rId4"/>
    <p:sldId id="634" r:id="rId5"/>
    <p:sldId id="635" r:id="rId6"/>
    <p:sldId id="638" r:id="rId7"/>
    <p:sldId id="639" r:id="rId8"/>
    <p:sldId id="640" r:id="rId9"/>
    <p:sldId id="641" r:id="rId10"/>
    <p:sldId id="642" r:id="rId11"/>
    <p:sldId id="64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237"/>
    <a:srgbClr val="0094D4"/>
    <a:srgbClr val="AE2A7F"/>
    <a:srgbClr val="BE2856"/>
    <a:srgbClr val="3D3B5F"/>
    <a:srgbClr val="98246F"/>
    <a:srgbClr val="94246C"/>
    <a:srgbClr val="2F2E52"/>
    <a:srgbClr val="81A04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75" d="100"/>
          <a:sy n="75" d="100"/>
        </p:scale>
        <p:origin x="-94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7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3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標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552000"/>
          </a:xfrm>
        </p:spPr>
        <p:txBody>
          <a:bodyPr anchor="t">
            <a:no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381472"/>
            <a:ext cx="8280000" cy="4999856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標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696016"/>
          </a:xfrm>
        </p:spPr>
        <p:txBody>
          <a:bodyPr anchor="t">
            <a:noAutofit/>
          </a:bodyPr>
          <a:lstStyle>
            <a:lvl1pPr>
              <a:defRPr sz="32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453480"/>
            <a:ext cx="8280000" cy="4927848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標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932784"/>
            <a:ext cx="8280000" cy="840032"/>
          </a:xfrm>
        </p:spPr>
        <p:txBody>
          <a:bodyPr anchor="t">
            <a:no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453480"/>
            <a:ext cx="8280000" cy="4927848"/>
          </a:xfrm>
        </p:spPr>
        <p:txBody>
          <a:bodyPr>
            <a:noAutofit/>
          </a:bodyPr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TW" altLang="en-US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篇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0094D4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532440" y="908720"/>
            <a:ext cx="827584" cy="360040"/>
          </a:xfr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回首頁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標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864000"/>
            <a:ext cx="8280000" cy="2420984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432000" y="3717032"/>
            <a:ext cx="8280000" cy="266471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864000"/>
            <a:ext cx="4067992" cy="50405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43438" y="864000"/>
            <a:ext cx="3960812" cy="503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080000"/>
            <a:ext cx="4067992" cy="50405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43438" y="1080000"/>
            <a:ext cx="3960812" cy="5039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77" r:id="rId5"/>
    <p:sldLayoutId id="2147483694" r:id="rId6"/>
    <p:sldLayoutId id="2147483693" r:id="rId7"/>
    <p:sldLayoutId id="2147483686" r:id="rId8"/>
    <p:sldLayoutId id="2147483689" r:id="rId9"/>
    <p:sldLayoutId id="2147483662" r:id="rId10"/>
    <p:sldLayoutId id="2147483681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15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1-5-2 HTML5 </a:t>
            </a:r>
            <a:r>
              <a:rPr lang="zh-TW" altLang="en-US" dirty="0" smtClean="0"/>
              <a:t>文件的基本語法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HTML5 </a:t>
            </a:r>
            <a:r>
              <a:rPr lang="zh-TW" altLang="en-US" dirty="0" smtClean="0"/>
              <a:t>文件通常包含下列幾個部分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依照由先到後的順序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</a:p>
          <a:p>
            <a:pPr lvl="1"/>
            <a:r>
              <a:rPr lang="en-US" altLang="zh-TW" dirty="0" smtClean="0"/>
              <a:t>1. BOM ( </a:t>
            </a:r>
            <a:r>
              <a:rPr lang="zh-TW" altLang="en-US" dirty="0" smtClean="0"/>
              <a:t>選擇性字元，建議不要在檔首插入</a:t>
            </a:r>
            <a:r>
              <a:rPr lang="en-US" altLang="zh-TW" dirty="0" smtClean="0"/>
              <a:t>BOM)</a:t>
            </a:r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任何數目的註解與空白字元</a:t>
            </a:r>
          </a:p>
          <a:p>
            <a:pPr lvl="1"/>
            <a:r>
              <a:rPr lang="en-US" altLang="zh-TW" dirty="0" smtClean="0"/>
              <a:t>3. DOCTYPE</a:t>
            </a:r>
          </a:p>
          <a:p>
            <a:pPr lvl="1"/>
            <a:r>
              <a:rPr lang="en-US" altLang="zh-TW" dirty="0" smtClean="0"/>
              <a:t>4. </a:t>
            </a:r>
            <a:r>
              <a:rPr lang="zh-TW" altLang="en-US" dirty="0" smtClean="0"/>
              <a:t>任何數目的註解與空白字元</a:t>
            </a:r>
          </a:p>
          <a:p>
            <a:pPr lvl="1"/>
            <a:r>
              <a:rPr lang="en-US" altLang="zh-TW" dirty="0" smtClean="0"/>
              <a:t>5. </a:t>
            </a:r>
            <a:r>
              <a:rPr lang="zh-TW" altLang="en-US" dirty="0" smtClean="0"/>
              <a:t>根元素</a:t>
            </a:r>
          </a:p>
          <a:p>
            <a:pPr lvl="1"/>
            <a:r>
              <a:rPr lang="en-US" altLang="zh-TW" dirty="0" smtClean="0"/>
              <a:t>6. </a:t>
            </a:r>
            <a:r>
              <a:rPr lang="zh-TW" altLang="en-US" dirty="0" smtClean="0"/>
              <a:t>任何數目的註解與空白字元</a:t>
            </a:r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P.1-18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1-5-3 </a:t>
            </a:r>
            <a:r>
              <a:rPr lang="zh-TW" altLang="en-US" dirty="0" smtClean="0"/>
              <a:t>撰寫第一份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5 </a:t>
            </a:r>
            <a:r>
              <a:rPr lang="zh-TW" altLang="en-US" dirty="0" smtClean="0"/>
              <a:t>文件包含</a:t>
            </a:r>
            <a:r>
              <a:rPr lang="en-US" altLang="zh-TW" dirty="0" smtClean="0"/>
              <a:t>DOCTYPE</a:t>
            </a:r>
            <a:r>
              <a:rPr lang="zh-TW" altLang="en-US" dirty="0" smtClean="0"/>
              <a:t>、標頭 </a:t>
            </a:r>
            <a:r>
              <a:rPr lang="en-US" altLang="zh-TW" dirty="0" smtClean="0"/>
              <a:t>(header) </a:t>
            </a:r>
            <a:r>
              <a:rPr lang="zh-TW" altLang="en-US" dirty="0" smtClean="0"/>
              <a:t>與主體 </a:t>
            </a:r>
            <a:r>
              <a:rPr lang="en-US" altLang="zh-TW" dirty="0" smtClean="0"/>
              <a:t>(body) </a:t>
            </a:r>
            <a:r>
              <a:rPr lang="zh-TW" altLang="en-US" dirty="0" smtClean="0"/>
              <a:t>等三個部分，下面是一個例子。</a:t>
            </a:r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P.1-24~25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52865"/>
            <a:ext cx="6369724" cy="25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495153"/>
            <a:ext cx="3667443" cy="208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smtClean="0"/>
              <a:t>01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網頁設計簡介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5689327" cy="280831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1-1  </a:t>
            </a:r>
            <a:r>
              <a:rPr lang="zh-TW" altLang="en-US" sz="2000" dirty="0" smtClean="0">
                <a:solidFill>
                  <a:srgbClr val="F16237"/>
                </a:solidFill>
                <a:hlinkClick r:id="rId3" action="ppaction://hlinksldjump"/>
              </a:rPr>
              <a:t>網頁設計流程</a:t>
            </a:r>
            <a:endParaRPr lang="zh-TW" altLang="en-US" sz="2000" dirty="0" smtClean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1-2  </a:t>
            </a:r>
            <a:r>
              <a:rPr lang="zh-TW" altLang="en-US" sz="2000" dirty="0" smtClean="0">
                <a:solidFill>
                  <a:srgbClr val="F16237"/>
                </a:solidFill>
                <a:hlinkClick r:id="rId4" action="ppaction://hlinksldjump"/>
              </a:rPr>
              <a:t>網頁設計相關的程式語言</a:t>
            </a:r>
            <a:endParaRPr lang="zh-TW" altLang="en-US" sz="2000" dirty="0" smtClean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1-3  </a:t>
            </a:r>
            <a:r>
              <a:rPr lang="en-US" altLang="zh-TW" sz="2000" dirty="0" smtClean="0">
                <a:solidFill>
                  <a:srgbClr val="F16237"/>
                </a:solidFill>
                <a:hlinkClick r:id="rId5" action="ppaction://hlinksldjump"/>
              </a:rPr>
              <a:t>HTML </a:t>
            </a:r>
            <a:r>
              <a:rPr lang="zh-TW" altLang="en-US" sz="2000" dirty="0" smtClean="0">
                <a:solidFill>
                  <a:srgbClr val="F16237"/>
                </a:solidFill>
                <a:hlinkClick r:id="rId5" action="ppaction://hlinksldjump"/>
              </a:rPr>
              <a:t>的演進 </a:t>
            </a:r>
            <a:endParaRPr lang="zh-TW" altLang="en-US" sz="2000" dirty="0" smtClean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1-4  </a:t>
            </a:r>
            <a:r>
              <a:rPr lang="en-US" altLang="zh-TW" sz="2000" dirty="0" smtClean="0">
                <a:solidFill>
                  <a:srgbClr val="F16237"/>
                </a:solidFill>
                <a:hlinkClick r:id="rId6" action="ppaction://hlinksldjump"/>
              </a:rPr>
              <a:t>HTML5 </a:t>
            </a:r>
            <a:r>
              <a:rPr lang="zh-TW" altLang="en-US" sz="2000" dirty="0" smtClean="0">
                <a:solidFill>
                  <a:srgbClr val="F16237"/>
                </a:solidFill>
                <a:hlinkClick r:id="rId6" action="ppaction://hlinksldjump"/>
              </a:rPr>
              <a:t>的新功能 </a:t>
            </a:r>
            <a:endParaRPr lang="zh-TW" altLang="en-US" sz="2000" dirty="0" smtClean="0">
              <a:solidFill>
                <a:srgbClr val="F16237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TW" sz="2000" dirty="0" smtClean="0">
                <a:solidFill>
                  <a:srgbClr val="F16237"/>
                </a:solidFill>
              </a:rPr>
              <a:t>1-5  </a:t>
            </a:r>
            <a:r>
              <a:rPr lang="en-US" altLang="zh-TW" sz="2000" dirty="0" smtClean="0">
                <a:solidFill>
                  <a:srgbClr val="F16237"/>
                </a:solidFill>
                <a:hlinkClick r:id="rId7" action="ppaction://hlinksldjump"/>
              </a:rPr>
              <a:t>HTML5 </a:t>
            </a:r>
            <a:r>
              <a:rPr lang="zh-TW" altLang="en-US" sz="2000" dirty="0" smtClean="0">
                <a:solidFill>
                  <a:srgbClr val="F16237"/>
                </a:solidFill>
                <a:hlinkClick r:id="rId7" action="ppaction://hlinksldjump"/>
              </a:rPr>
              <a:t>文件的撰寫方式</a:t>
            </a:r>
            <a:endParaRPr lang="zh-TW" altLang="en-US" sz="2000" dirty="0">
              <a:solidFill>
                <a:srgbClr val="F1623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HTML5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1-1  </a:t>
            </a:r>
            <a:r>
              <a:rPr lang="zh-TW" altLang="en-US" dirty="0" smtClean="0"/>
              <a:t>網頁設計流程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網頁設計流程大致上可以分成如下的四個階段。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mtClean="0"/>
              <a:t>P.1-2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323588" cy="101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版面配置區 4">
            <a:hlinkClick r:id="rId4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476672"/>
            <a:ext cx="8460480" cy="6192688"/>
          </a:xfrm>
        </p:spPr>
        <p:txBody>
          <a:bodyPr/>
          <a:lstStyle/>
          <a:p>
            <a:r>
              <a:rPr lang="en-US" altLang="zh-TW" dirty="0" smtClean="0"/>
              <a:t>1-2  </a:t>
            </a:r>
            <a:r>
              <a:rPr lang="zh-TW" altLang="en-US" dirty="0" smtClean="0"/>
              <a:t>網頁設計相關的程式語言</a:t>
            </a:r>
            <a:endParaRPr lang="en-US" altLang="zh-TW" dirty="0" smtClean="0"/>
          </a:p>
          <a:p>
            <a:pPr lvl="1">
              <a:lnSpc>
                <a:spcPts val="2600"/>
              </a:lnSpc>
            </a:pPr>
            <a:r>
              <a:rPr lang="zh-TW" altLang="en-US" sz="2000" dirty="0" smtClean="0"/>
              <a:t>網頁設計相關的程式語言很多，常見的如下：</a:t>
            </a:r>
            <a:endParaRPr lang="en-US" altLang="zh-TW" sz="2000" dirty="0" smtClean="0"/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HTML (</a:t>
            </a:r>
            <a:r>
              <a:rPr lang="en-US" altLang="zh-TW" sz="1800" dirty="0" err="1" smtClean="0"/>
              <a:t>HyperText</a:t>
            </a:r>
            <a:r>
              <a:rPr lang="en-US" altLang="zh-TW" sz="1800" dirty="0" smtClean="0"/>
              <a:t> Markup Language)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CSS (Cascading Style Sheets)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VRML (Virtual Reality Modeling Language)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XML (</a:t>
            </a:r>
            <a:r>
              <a:rPr lang="en-US" altLang="zh-TW" sz="1800" dirty="0" err="1" smtClean="0"/>
              <a:t>eXtensible</a:t>
            </a:r>
            <a:r>
              <a:rPr lang="en-US" altLang="zh-TW" sz="1800" dirty="0" smtClean="0"/>
              <a:t> Markup Language</a:t>
            </a:r>
            <a:r>
              <a:rPr lang="en-US" altLang="zh-TW" sz="1800" spc="-150" dirty="0" smtClean="0"/>
              <a:t>)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XHTML (</a:t>
            </a:r>
            <a:r>
              <a:rPr lang="en-US" altLang="zh-TW" sz="1800" dirty="0" err="1" smtClean="0"/>
              <a:t>eXtensible</a:t>
            </a:r>
            <a:r>
              <a:rPr lang="en-US" altLang="zh-TW" sz="1800" dirty="0" smtClean="0"/>
              <a:t> HTML)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Java Applets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en-US" altLang="zh-TW" sz="1800" dirty="0" smtClean="0"/>
              <a:t>ActiveX Controls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zh-TW" altLang="en-US" sz="1800" dirty="0" smtClean="0"/>
              <a:t>瀏覽器端</a:t>
            </a:r>
            <a:r>
              <a:rPr lang="en-US" altLang="zh-TW" sz="1800" dirty="0" smtClean="0"/>
              <a:t>Scripts</a:t>
            </a:r>
          </a:p>
          <a:p>
            <a:pPr marL="702900" lvl="5" indent="-342900">
              <a:spcBef>
                <a:spcPts val="0"/>
              </a:spcBef>
              <a:buClr>
                <a:srgbClr val="0094D4"/>
              </a:buClr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JavaScript</a:t>
            </a:r>
          </a:p>
          <a:p>
            <a:pPr marL="702900" lvl="5" indent="-342900">
              <a:spcBef>
                <a:spcPts val="0"/>
              </a:spcBef>
              <a:buClr>
                <a:srgbClr val="0094D4"/>
              </a:buClr>
              <a:buFont typeface="Wingdings" panose="05000000000000000000" pitchFamily="2" charset="2"/>
              <a:buChar char="l"/>
            </a:pPr>
            <a:r>
              <a:rPr lang="en-US" altLang="zh-TW" sz="1800" dirty="0" smtClean="0"/>
              <a:t>VBScript</a:t>
            </a: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zh-TW" altLang="en-US" sz="1800" dirty="0" smtClean="0"/>
              <a:t>伺服器端</a:t>
            </a:r>
            <a:r>
              <a:rPr lang="en-US" altLang="zh-TW" sz="1800" dirty="0" smtClean="0"/>
              <a:t>Scripts</a:t>
            </a:r>
          </a:p>
          <a:p>
            <a:pPr lvl="5" indent="288000">
              <a:spcBef>
                <a:spcPts val="0"/>
              </a:spcBef>
              <a:buClr>
                <a:srgbClr val="0094D4"/>
              </a:buClr>
              <a:buSzPct val="80000"/>
              <a:buFont typeface="Wingdings" pitchFamily="2" charset="2"/>
              <a:buChar char="l"/>
            </a:pPr>
            <a:r>
              <a:rPr lang="en-US" altLang="zh-TW" sz="1800" dirty="0" smtClean="0"/>
              <a:t>CGI (Common Gateway Interface)</a:t>
            </a:r>
          </a:p>
          <a:p>
            <a:pPr lvl="5" indent="288000">
              <a:spcBef>
                <a:spcPts val="0"/>
              </a:spcBef>
              <a:buClr>
                <a:srgbClr val="0094D4"/>
              </a:buClr>
              <a:buSzPct val="80000"/>
              <a:buFont typeface="Wingdings" pitchFamily="2" charset="2"/>
              <a:buChar char="l"/>
            </a:pPr>
            <a:r>
              <a:rPr lang="en-US" altLang="zh-TW" sz="1800" dirty="0" smtClean="0"/>
              <a:t>JSP (Java Server Pages)</a:t>
            </a:r>
          </a:p>
          <a:p>
            <a:pPr lvl="5" indent="288000">
              <a:spcBef>
                <a:spcPts val="0"/>
              </a:spcBef>
              <a:buClr>
                <a:srgbClr val="0094D4"/>
              </a:buClr>
              <a:buSzPct val="80000"/>
              <a:buFont typeface="Wingdings" pitchFamily="2" charset="2"/>
              <a:buChar char="l"/>
            </a:pPr>
            <a:r>
              <a:rPr lang="fr-FR" altLang="zh-TW" sz="1800" dirty="0" smtClean="0"/>
              <a:t>ASP (Active Server Pages)/ASP.NET</a:t>
            </a:r>
          </a:p>
          <a:p>
            <a:pPr lvl="5" indent="288000">
              <a:spcBef>
                <a:spcPts val="0"/>
              </a:spcBef>
              <a:buClr>
                <a:srgbClr val="0094D4"/>
              </a:buClr>
              <a:buSzPct val="80000"/>
              <a:buFont typeface="Wingdings" pitchFamily="2" charset="2"/>
              <a:buChar char="l"/>
            </a:pPr>
            <a:r>
              <a:rPr lang="en-US" altLang="zh-TW" sz="1800" dirty="0" smtClean="0"/>
              <a:t>PHP (</a:t>
            </a:r>
            <a:r>
              <a:rPr lang="en-US" altLang="zh-TW" sz="1800" dirty="0" err="1" smtClean="0"/>
              <a:t>PHP:Hypertext</a:t>
            </a:r>
            <a:r>
              <a:rPr lang="en-US" altLang="zh-TW" sz="1800" dirty="0" smtClean="0"/>
              <a:t> Preprocessor)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P.1-7~9</a:t>
            </a:r>
          </a:p>
        </p:txBody>
      </p:sp>
      <p:sp>
        <p:nvSpPr>
          <p:cNvPr id="7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111" y="1772816"/>
            <a:ext cx="3222613" cy="1753143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580111" y="3862975"/>
            <a:ext cx="3222613" cy="22325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41075" y="3525959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dirty="0"/>
              <a:t>網頁的</a:t>
            </a:r>
            <a:r>
              <a:rPr lang="en-US" altLang="zh-TW" sz="1600" dirty="0"/>
              <a:t>HTML</a:t>
            </a:r>
            <a:r>
              <a:rPr lang="zh-TW" altLang="zh-TW" sz="1600" dirty="0" smtClean="0"/>
              <a:t>原始碼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141075" y="6114782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dirty="0" smtClean="0"/>
              <a:t>網頁</a:t>
            </a:r>
            <a:r>
              <a:rPr lang="zh-TW" altLang="zh-TW" sz="1600" dirty="0"/>
              <a:t>的實際瀏覽結果</a:t>
            </a:r>
            <a:endParaRPr lang="zh-TW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1-3  HTML </a:t>
            </a:r>
            <a:r>
              <a:rPr lang="zh-TW" altLang="en-US" dirty="0" smtClean="0"/>
              <a:t>的演進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HTML 2.0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1995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 </a:t>
            </a:r>
            <a:r>
              <a:rPr lang="zh-TW" altLang="en-US" dirty="0" smtClean="0"/>
              <a:t>月發布。</a:t>
            </a:r>
          </a:p>
          <a:p>
            <a:pPr lvl="3"/>
            <a:r>
              <a:rPr lang="zh-TW" altLang="en-US" dirty="0" smtClean="0"/>
              <a:t></a:t>
            </a:r>
            <a:r>
              <a:rPr lang="en-US" altLang="zh-TW" dirty="0" smtClean="0"/>
              <a:t>HTML 3.2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1997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 </a:t>
            </a:r>
            <a:r>
              <a:rPr lang="zh-TW" altLang="en-US" dirty="0" smtClean="0"/>
              <a:t>月發布為</a:t>
            </a:r>
            <a:r>
              <a:rPr lang="en-US" altLang="zh-TW" dirty="0" smtClean="0"/>
              <a:t>W3C </a:t>
            </a:r>
            <a:r>
              <a:rPr lang="zh-TW" altLang="en-US" dirty="0" smtClean="0"/>
              <a:t>推薦標準 </a:t>
            </a:r>
            <a:r>
              <a:rPr lang="en-US" altLang="zh-TW" dirty="0" smtClean="0"/>
              <a:t>(W3C Recommendation)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</a:t>
            </a:r>
            <a:r>
              <a:rPr lang="en-US" altLang="zh-TW" dirty="0" smtClean="0"/>
              <a:t>HTML 4.0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1997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 </a:t>
            </a:r>
            <a:r>
              <a:rPr lang="zh-TW" altLang="en-US" dirty="0" smtClean="0"/>
              <a:t>月發布為</a:t>
            </a:r>
            <a:r>
              <a:rPr lang="en-US" altLang="zh-TW" dirty="0" smtClean="0"/>
              <a:t>W3C </a:t>
            </a:r>
            <a:r>
              <a:rPr lang="zh-TW" altLang="en-US" dirty="0" smtClean="0"/>
              <a:t>推薦標準。</a:t>
            </a:r>
          </a:p>
          <a:p>
            <a:pPr lvl="3"/>
            <a:r>
              <a:rPr lang="zh-TW" altLang="en-US" dirty="0" smtClean="0"/>
              <a:t></a:t>
            </a:r>
            <a:r>
              <a:rPr lang="en-US" altLang="zh-TW" dirty="0" smtClean="0"/>
              <a:t>HTML 4.01 ( </a:t>
            </a:r>
            <a:r>
              <a:rPr lang="zh-TW" altLang="en-US" dirty="0" smtClean="0"/>
              <a:t>小幅修正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1999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 </a:t>
            </a:r>
            <a:r>
              <a:rPr lang="zh-TW" altLang="en-US" dirty="0" smtClean="0"/>
              <a:t>月發布為</a:t>
            </a:r>
            <a:r>
              <a:rPr lang="en-US" altLang="zh-TW" dirty="0" smtClean="0"/>
              <a:t>W3C </a:t>
            </a:r>
            <a:r>
              <a:rPr lang="zh-TW" altLang="en-US" dirty="0" smtClean="0"/>
              <a:t>推薦標準。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HTML5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年發布為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推薦標準。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HTML5.1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月發布</a:t>
            </a:r>
            <a:r>
              <a:rPr lang="zh-TW" altLang="en-US" dirty="0"/>
              <a:t>為</a:t>
            </a:r>
            <a:r>
              <a:rPr lang="en-US" altLang="zh-TW" dirty="0"/>
              <a:t>W3C</a:t>
            </a:r>
            <a:r>
              <a:rPr lang="zh-TW" altLang="en-US" dirty="0"/>
              <a:t>推薦標準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P.1-10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91" y="6688435"/>
            <a:ext cx="577081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TW" altLang="en-US" sz="900" b="1" dirty="0" smtClean="0">
                <a:solidFill>
                  <a:schemeClr val="bg1"/>
                </a:solidFill>
              </a:rPr>
              <a:t>請參閱書籍</a:t>
            </a:r>
            <a:endParaRPr lang="zh-TW" alt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pc="300" dirty="0" smtClean="0"/>
              <a:t>1-4  HTML5 </a:t>
            </a:r>
            <a:r>
              <a:rPr lang="zh-TW" altLang="en-US" spc="300" dirty="0" smtClean="0"/>
              <a:t>的新功能</a:t>
            </a:r>
            <a:endParaRPr lang="en-US" altLang="zh-TW" spc="300" dirty="0" smtClean="0"/>
          </a:p>
          <a:p>
            <a:pPr lvl="2"/>
            <a:r>
              <a:rPr lang="en-US" altLang="zh-TW" dirty="0" smtClean="0"/>
              <a:t>HTML5 </a:t>
            </a:r>
            <a:r>
              <a:rPr lang="zh-TW" altLang="en-US" dirty="0" smtClean="0"/>
              <a:t>增加、修改或移除的元素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簡化的文件類型定義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簡化的字元集指定方式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新增的元素：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增加了一些新的元素，例如</a:t>
            </a:r>
            <a:r>
              <a:rPr lang="en-US" altLang="zh-TW" dirty="0" smtClean="0"/>
              <a:t>&lt;section&gt;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&lt;article&gt;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&lt;aside&gt;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&lt;header&gt;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&lt;footer&gt;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hgroup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&lt;video&gt;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&lt;audio&gt;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&lt;source&gt;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&lt;embed&gt;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ﬁgure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ﬁgcaption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&lt;canvas&gt;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&lt;progress&gt;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keygen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&lt;output&gt;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&lt;meter&gt;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&lt;time&gt;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&lt;menu&gt;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&lt;command&gt;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datalist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&lt;details&gt;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&lt;summary&gt;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&lt;ruby&gt;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&lt;mark&gt;</a:t>
            </a:r>
            <a:r>
              <a:rPr lang="zh-TW" altLang="en-US" dirty="0" smtClean="0"/>
              <a:t>等。</a:t>
            </a:r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P.1-11~13</a:t>
            </a:r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520" y="2439552"/>
            <a:ext cx="7485904" cy="3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501008"/>
            <a:ext cx="7485904" cy="31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版面配置區 4">
            <a:hlinkClick r:id="rId5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/>
            <a:r>
              <a:rPr lang="zh-TW" altLang="en-US" sz="1800" dirty="0" smtClean="0"/>
              <a:t>修改的元素：</a:t>
            </a:r>
            <a:r>
              <a:rPr lang="en-US" altLang="zh-TW" sz="1800" dirty="0" smtClean="0"/>
              <a:t>HTML 5 </a:t>
            </a:r>
            <a:r>
              <a:rPr lang="zh-TW" altLang="en-US" sz="1800" dirty="0" smtClean="0"/>
              <a:t>修改了一些既有的元素，例如 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em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&lt;strong&gt;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&lt;b&gt;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&lt;address&gt;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ol</a:t>
            </a:r>
            <a:r>
              <a:rPr lang="en-US" altLang="zh-TW" sz="1800" dirty="0" smtClean="0"/>
              <a:t>&gt; </a:t>
            </a:r>
            <a:r>
              <a:rPr lang="zh-TW" altLang="en-US" sz="1800" dirty="0" smtClean="0"/>
              <a:t>等。</a:t>
            </a:r>
            <a:endParaRPr lang="en-US" altLang="zh-TW" sz="1800" dirty="0" smtClean="0"/>
          </a:p>
          <a:p>
            <a:pPr lvl="3"/>
            <a:r>
              <a:rPr lang="zh-TW" altLang="en-US" sz="1800" dirty="0" smtClean="0"/>
              <a:t>移除的元素：</a:t>
            </a:r>
            <a:r>
              <a:rPr lang="en-US" altLang="zh-TW" sz="1800" dirty="0" smtClean="0"/>
              <a:t>HTML </a:t>
            </a:r>
            <a:r>
              <a:rPr lang="zh-TW" altLang="en-US" sz="1800" dirty="0" smtClean="0"/>
              <a:t>移除了一些既有的元素，例如</a:t>
            </a:r>
            <a:r>
              <a:rPr lang="en-US" altLang="zh-TW" sz="1800" dirty="0" smtClean="0"/>
              <a:t>&lt;frame&gt;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&lt;frameset&gt;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noframes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&lt;font&gt;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basefont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&lt;big&gt;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&lt;blink&gt;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&lt;center&gt;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&lt;strike&gt;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tt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nobr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&lt;spacer&gt;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&lt;marquee&gt;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bgsound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noembed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&lt;acronym&gt;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&lt;applet&gt;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&lt;dir&gt;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&lt;plaintext&gt;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&lt;listing&gt;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xmp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rb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等。</a:t>
            </a:r>
            <a:endParaRPr lang="en-US" altLang="zh-TW" sz="1800" dirty="0" smtClean="0"/>
          </a:p>
          <a:p>
            <a:pPr lvl="3"/>
            <a:r>
              <a:rPr lang="zh-TW" altLang="en-US" sz="1800" dirty="0" smtClean="0"/>
              <a:t>新增的全域</a:t>
            </a:r>
            <a:r>
              <a:rPr lang="zh-TW" altLang="en-US" sz="1800" dirty="0"/>
              <a:t>屬性：</a:t>
            </a:r>
            <a:r>
              <a:rPr lang="zh-TW" altLang="zh-TW" sz="1800" dirty="0" smtClean="0"/>
              <a:t>例如</a:t>
            </a:r>
            <a:r>
              <a:rPr lang="en-US" altLang="zh-TW" sz="1800" dirty="0" err="1"/>
              <a:t>contenteditable</a:t>
            </a:r>
            <a:r>
              <a:rPr lang="zh-TW" altLang="zh-TW" sz="1800" dirty="0"/>
              <a:t>、</a:t>
            </a:r>
            <a:r>
              <a:rPr lang="en-US" altLang="zh-TW" sz="1800" dirty="0" err="1"/>
              <a:t>contextmenu</a:t>
            </a:r>
            <a:r>
              <a:rPr lang="zh-TW" altLang="zh-TW" sz="1800" dirty="0"/>
              <a:t>、</a:t>
            </a:r>
            <a:r>
              <a:rPr lang="en-US" altLang="zh-TW" sz="1800" dirty="0" err="1"/>
              <a:t>draggable</a:t>
            </a:r>
            <a:r>
              <a:rPr lang="zh-TW" altLang="zh-TW" sz="1800" dirty="0"/>
              <a:t>、</a:t>
            </a:r>
            <a:r>
              <a:rPr lang="en-US" altLang="zh-TW" sz="1800" dirty="0" err="1"/>
              <a:t>dropzone</a:t>
            </a:r>
            <a:r>
              <a:rPr lang="zh-TW" altLang="zh-TW" sz="1800" dirty="0"/>
              <a:t>、</a:t>
            </a:r>
            <a:r>
              <a:rPr lang="en-US" altLang="zh-TW" sz="1800" dirty="0"/>
              <a:t>hidden</a:t>
            </a:r>
            <a:r>
              <a:rPr lang="zh-TW" altLang="zh-TW" sz="1800" dirty="0"/>
              <a:t>、</a:t>
            </a:r>
            <a:r>
              <a:rPr lang="en-US" altLang="zh-TW" sz="1800" dirty="0"/>
              <a:t>spellcheck</a:t>
            </a:r>
            <a:r>
              <a:rPr lang="zh-TW" altLang="zh-TW" sz="1800" dirty="0"/>
              <a:t>、</a:t>
            </a:r>
            <a:r>
              <a:rPr lang="en-US" altLang="zh-TW" sz="1800" dirty="0"/>
              <a:t>role</a:t>
            </a:r>
            <a:r>
              <a:rPr lang="zh-TW" altLang="zh-TW" sz="1800" dirty="0"/>
              <a:t>、</a:t>
            </a:r>
            <a:r>
              <a:rPr lang="en-US" altLang="zh-TW" sz="1800" dirty="0"/>
              <a:t>aria-*</a:t>
            </a:r>
            <a:r>
              <a:rPr lang="zh-TW" altLang="zh-TW" sz="1800" dirty="0"/>
              <a:t>、</a:t>
            </a:r>
            <a:r>
              <a:rPr lang="en-US" altLang="zh-TW" sz="1800" dirty="0"/>
              <a:t>data-* </a:t>
            </a:r>
            <a:r>
              <a:rPr lang="zh-TW" altLang="zh-TW" sz="1800" dirty="0"/>
              <a:t>等。</a:t>
            </a:r>
            <a:endParaRPr lang="en-US" altLang="zh-TW" sz="1800" dirty="0" smtClean="0"/>
          </a:p>
          <a:p>
            <a:pPr lvl="3"/>
            <a:r>
              <a:rPr lang="zh-TW" altLang="en-US" sz="1800" dirty="0" smtClean="0"/>
              <a:t>新增的表單</a:t>
            </a:r>
            <a:r>
              <a:rPr lang="zh-TW" altLang="en-US" sz="1800" dirty="0"/>
              <a:t>驗證功能： </a:t>
            </a:r>
            <a:r>
              <a:rPr lang="en-US" altLang="zh-TW" sz="1800" dirty="0" smtClean="0"/>
              <a:t>HTML5</a:t>
            </a:r>
            <a:r>
              <a:rPr lang="zh-TW" altLang="en-US" sz="1800" dirty="0"/>
              <a:t>的表單提供了驗證功能，透過 </a:t>
            </a:r>
            <a:r>
              <a:rPr lang="en-US" altLang="zh-TW" sz="1800" dirty="0"/>
              <a:t>&lt;input&gt; </a:t>
            </a:r>
            <a:r>
              <a:rPr lang="zh-TW" altLang="en-US" sz="1800" dirty="0"/>
              <a:t>元素新增的屬性值</a:t>
            </a:r>
            <a:r>
              <a:rPr lang="en-US" altLang="zh-TW" sz="1800" dirty="0"/>
              <a:t>type="email"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type=“</a:t>
            </a:r>
            <a:r>
              <a:rPr lang="en-US" altLang="zh-TW" sz="1800" dirty="0" err="1" smtClean="0"/>
              <a:t>url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type=“date”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type</a:t>
            </a:r>
            <a:r>
              <a:rPr lang="en-US" altLang="zh-TW" sz="1800" dirty="0"/>
              <a:t>="time"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</a:t>
            </a:r>
            <a:r>
              <a:rPr lang="en-US" altLang="zh-TW" sz="1800" dirty="0" err="1"/>
              <a:t>datetime</a:t>
            </a:r>
            <a:r>
              <a:rPr lang="en-US" altLang="zh-TW" sz="1800" dirty="0"/>
              <a:t>"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type</a:t>
            </a:r>
            <a:r>
              <a:rPr lang="en-US" altLang="zh-TW" sz="1800" dirty="0"/>
              <a:t>="</a:t>
            </a:r>
            <a:r>
              <a:rPr lang="en-US" altLang="zh-TW" sz="1800" dirty="0" err="1"/>
              <a:t>datetimelocal</a:t>
            </a:r>
            <a:r>
              <a:rPr lang="en-US" altLang="zh-TW" sz="1800" dirty="0" smtClean="0"/>
              <a:t>"</a:t>
            </a:r>
            <a:r>
              <a:rPr lang="zh-TW" altLang="en-US" sz="1800" dirty="0" smtClean="0"/>
              <a:t>、</a:t>
            </a:r>
            <a:r>
              <a:rPr lang="en-US" altLang="zh-TW" sz="1800" dirty="0"/>
              <a:t>type="month"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type="week"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type="number"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type="range"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type="search"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</a:t>
            </a:r>
            <a:r>
              <a:rPr lang="en-US" altLang="zh-TW" sz="1800" dirty="0" err="1"/>
              <a:t>tel</a:t>
            </a:r>
            <a:r>
              <a:rPr lang="en-US" altLang="zh-TW" sz="1800" dirty="0"/>
              <a:t>"</a:t>
            </a:r>
            <a:r>
              <a:rPr lang="zh-TW" altLang="en-US" sz="1800" dirty="0"/>
              <a:t>、</a:t>
            </a:r>
            <a:r>
              <a:rPr lang="en-US" altLang="zh-TW" sz="1800" dirty="0"/>
              <a:t>type="color" </a:t>
            </a:r>
            <a:r>
              <a:rPr lang="zh-TW" altLang="en-US" sz="1800" dirty="0"/>
              <a:t>等，就可以確保輸入有效的資料。</a:t>
            </a:r>
          </a:p>
          <a:p>
            <a:pPr lvl="3"/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P.1-13~14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280000" cy="5904656"/>
          </a:xfrm>
        </p:spPr>
        <p:txBody>
          <a:bodyPr/>
          <a:lstStyle/>
          <a:p>
            <a:pPr lvl="2"/>
            <a:r>
              <a:rPr lang="en-US" altLang="zh-TW" dirty="0" smtClean="0"/>
              <a:t>HTML5 </a:t>
            </a:r>
            <a:r>
              <a:rPr lang="zh-TW" altLang="en-US" dirty="0" smtClean="0"/>
              <a:t>提供的</a:t>
            </a:r>
            <a:r>
              <a:rPr lang="en-US" altLang="zh-TW" dirty="0" smtClean="0"/>
              <a:t>API </a:t>
            </a:r>
          </a:p>
          <a:p>
            <a:pPr lvl="1"/>
            <a:r>
              <a:rPr lang="en-US" altLang="zh-TW" dirty="0" smtClean="0"/>
              <a:t>HTML5 </a:t>
            </a:r>
            <a:r>
              <a:rPr lang="zh-TW" altLang="en-US" dirty="0" smtClean="0"/>
              <a:t>提供了功能強大的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Video/Audio API ( </a:t>
            </a:r>
            <a:r>
              <a:rPr lang="zh-TW" altLang="en-US" sz="1800" dirty="0" smtClean="0"/>
              <a:t>影音多媒體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Canvas API ( </a:t>
            </a:r>
            <a:r>
              <a:rPr lang="zh-TW" altLang="en-US" sz="1800" dirty="0" smtClean="0"/>
              <a:t>繪圖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Drag and Drop API ( </a:t>
            </a:r>
            <a:r>
              <a:rPr lang="zh-TW" altLang="en-US" sz="1800" dirty="0" smtClean="0"/>
              <a:t>拖放操作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Editing API (</a:t>
            </a:r>
            <a:r>
              <a:rPr lang="en-US" altLang="zh-TW" sz="1800" dirty="0" err="1" smtClean="0"/>
              <a:t>RichText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編輯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err="1" smtClean="0"/>
              <a:t>Ofﬂine</a:t>
            </a:r>
            <a:r>
              <a:rPr lang="en-US" altLang="zh-TW" sz="1800" dirty="0" smtClean="0"/>
              <a:t> Web Applications ( </a:t>
            </a:r>
            <a:r>
              <a:rPr lang="zh-TW" altLang="en-US" sz="1800" dirty="0" smtClean="0"/>
              <a:t>離線網頁應用程式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Web Storage API ( </a:t>
            </a:r>
            <a:r>
              <a:rPr lang="zh-TW" altLang="en-US" sz="1800" dirty="0" smtClean="0"/>
              <a:t>網頁儲存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Web SQL Database ( </a:t>
            </a:r>
            <a:r>
              <a:rPr lang="zh-TW" altLang="en-US" sz="1800" dirty="0" smtClean="0"/>
              <a:t>網頁</a:t>
            </a:r>
            <a:r>
              <a:rPr lang="en-US" altLang="zh-TW" sz="1800" dirty="0" smtClean="0"/>
              <a:t>SQL </a:t>
            </a:r>
            <a:r>
              <a:rPr lang="zh-TW" altLang="en-US" sz="1800" dirty="0" smtClean="0"/>
              <a:t>資料庫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Indexed Database API ( </a:t>
            </a:r>
            <a:r>
              <a:rPr lang="zh-TW" altLang="en-US" sz="1800" dirty="0" smtClean="0"/>
              <a:t>索引資料庫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err="1" smtClean="0"/>
              <a:t>Geolocation</a:t>
            </a:r>
            <a:r>
              <a:rPr lang="en-US" altLang="zh-TW" sz="1800" dirty="0" smtClean="0"/>
              <a:t> API ( </a:t>
            </a:r>
            <a:r>
              <a:rPr lang="zh-TW" altLang="en-US" sz="1800" dirty="0" smtClean="0"/>
              <a:t>地理定位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File API ( </a:t>
            </a:r>
            <a:r>
              <a:rPr lang="zh-TW" altLang="en-US" sz="1800" dirty="0" smtClean="0"/>
              <a:t>用戶端檔案存取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Communication API ( </a:t>
            </a:r>
            <a:r>
              <a:rPr lang="zh-TW" altLang="en-US" sz="1800" dirty="0" smtClean="0"/>
              <a:t>跨文件通訊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Web Workers API ( </a:t>
            </a:r>
            <a:r>
              <a:rPr lang="zh-TW" altLang="en-US" sz="1800" dirty="0" smtClean="0"/>
              <a:t>背景執行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Web Sockets API ( </a:t>
            </a:r>
            <a:r>
              <a:rPr lang="zh-TW" altLang="en-US" sz="1800" dirty="0" smtClean="0"/>
              <a:t>用戶端與伺服器端的雙向通訊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err="1" smtClean="0"/>
              <a:t>XMLHttpRequest</a:t>
            </a:r>
            <a:r>
              <a:rPr lang="en-US" altLang="zh-TW" sz="1800" dirty="0" smtClean="0"/>
              <a:t> Level 2 (Ajax </a:t>
            </a:r>
            <a:r>
              <a:rPr lang="zh-TW" altLang="en-US" sz="1800" dirty="0" smtClean="0"/>
              <a:t>技術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smtClean="0"/>
              <a:t>Server-Sent Events ( </a:t>
            </a:r>
            <a:r>
              <a:rPr lang="zh-TW" altLang="en-US" sz="1800" dirty="0" smtClean="0"/>
              <a:t>伺服器端的資料推播</a:t>
            </a:r>
            <a:r>
              <a:rPr lang="en-US" altLang="zh-TW" sz="18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TW" sz="1800" dirty="0" err="1" smtClean="0"/>
              <a:t>Microdata</a:t>
            </a:r>
            <a:r>
              <a:rPr lang="en-US" altLang="zh-TW" sz="1800" dirty="0" smtClean="0"/>
              <a:t> ( </a:t>
            </a:r>
            <a:r>
              <a:rPr lang="zh-TW" altLang="en-US" sz="1800" dirty="0" smtClean="0"/>
              <a:t>微資料，用來自訂元素</a:t>
            </a:r>
            <a:r>
              <a:rPr lang="en-US" altLang="zh-TW" sz="1800" dirty="0" smtClean="0"/>
              <a:t>)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P.1-14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1-5  HTML5 </a:t>
            </a:r>
            <a:r>
              <a:rPr lang="zh-TW" altLang="en-US" dirty="0" smtClean="0"/>
              <a:t>文件的撰寫方式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1-5-1 HTML5 </a:t>
            </a:r>
            <a:r>
              <a:rPr lang="zh-TW" altLang="en-US" dirty="0" smtClean="0"/>
              <a:t>文件的編輯工具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P.1-15</a:t>
            </a:r>
          </a:p>
          <a:p>
            <a:endParaRPr lang="zh-TW" altLang="en-US" dirty="0"/>
          </a:p>
        </p:txBody>
      </p:sp>
      <p:sp>
        <p:nvSpPr>
          <p:cNvPr id="7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882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10449</TotalTime>
  <Words>863</Words>
  <Application>Microsoft Office PowerPoint</Application>
  <PresentationFormat>如螢幕大小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簡介</dc:title>
  <dc:creator>memi</dc:creator>
  <cp:keywords>AEL013500</cp:keywords>
  <cp:lastModifiedBy>Jean</cp:lastModifiedBy>
  <cp:revision>1236</cp:revision>
  <dcterms:created xsi:type="dcterms:W3CDTF">2011-06-06T16:54:13Z</dcterms:created>
  <dcterms:modified xsi:type="dcterms:W3CDTF">2017-09-01T02:22:37Z</dcterms:modified>
</cp:coreProperties>
</file>