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21"/>
  </p:notesMasterIdLst>
  <p:handoutMasterIdLst>
    <p:handoutMasterId r:id="rId22"/>
  </p:handoutMasterIdLst>
  <p:sldIdLst>
    <p:sldId id="651" r:id="rId3"/>
    <p:sldId id="576" r:id="rId4"/>
    <p:sldId id="634" r:id="rId5"/>
    <p:sldId id="635" r:id="rId6"/>
    <p:sldId id="636" r:id="rId7"/>
    <p:sldId id="637" r:id="rId8"/>
    <p:sldId id="652" r:id="rId9"/>
    <p:sldId id="638" r:id="rId10"/>
    <p:sldId id="639" r:id="rId11"/>
    <p:sldId id="640" r:id="rId12"/>
    <p:sldId id="641" r:id="rId13"/>
    <p:sldId id="642" r:id="rId14"/>
    <p:sldId id="643" r:id="rId15"/>
    <p:sldId id="644" r:id="rId16"/>
    <p:sldId id="645" r:id="rId17"/>
    <p:sldId id="646" r:id="rId18"/>
    <p:sldId id="647" r:id="rId19"/>
    <p:sldId id="64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237"/>
    <a:srgbClr val="0094D4"/>
    <a:srgbClr val="AE2A7F"/>
    <a:srgbClr val="BE2856"/>
    <a:srgbClr val="3D3B5F"/>
    <a:srgbClr val="98246F"/>
    <a:srgbClr val="94246C"/>
    <a:srgbClr val="2F2E52"/>
    <a:srgbClr val="81A04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8058" autoAdjust="0"/>
  </p:normalViewPr>
  <p:slideViewPr>
    <p:cSldViewPr>
      <p:cViewPr varScale="1">
        <p:scale>
          <a:sx n="75" d="100"/>
          <a:sy n="75" d="100"/>
        </p:scale>
        <p:origin x="-94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44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711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25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6120680" y="72008"/>
            <a:ext cx="2987824" cy="76470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rgbClr val="F16237"/>
              </a:gs>
              <a:gs pos="100000">
                <a:srgbClr val="F16237"/>
              </a:gs>
            </a:gsLst>
            <a:lin ang="14400000" scaled="0"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n-US" altLang="zh-TW" sz="32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2400" b="1" kern="1200" baseline="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HTML </a:t>
            </a:r>
            <a:r>
              <a:rPr lang="zh-TW" altLang="en-US" sz="2400" b="1" kern="1200" baseline="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篇</a:t>
            </a:r>
            <a:endParaRPr lang="en-US" altLang="zh-TW" sz="2400" b="1" kern="1200" baseline="0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2627784" y="980728"/>
            <a:ext cx="1800200" cy="576064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72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2627784" y="1556792"/>
            <a:ext cx="6336704" cy="1152128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4800" b="1" u="none" cap="none" spc="0" baseline="0">
                <a:ln w="15875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6"/>
          </p:nvPr>
        </p:nvSpPr>
        <p:spPr>
          <a:xfrm>
            <a:off x="2627089" y="2708920"/>
            <a:ext cx="6409407" cy="3960440"/>
          </a:xfrm>
        </p:spPr>
        <p:txBody>
          <a:bodyPr/>
          <a:lstStyle>
            <a:lvl1pPr>
              <a:lnSpc>
                <a:spcPts val="4400"/>
              </a:lnSpc>
              <a:spcBef>
                <a:spcPts val="0"/>
              </a:spcBef>
              <a:defRPr sz="2600">
                <a:solidFill>
                  <a:srgbClr val="0094D4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548680"/>
            <a:ext cx="8316464" cy="6192688"/>
          </a:xfrm>
        </p:spPr>
        <p:txBody>
          <a:bodyPr>
            <a:noAutofit/>
          </a:bodyPr>
          <a:lstStyle>
            <a:lvl5pPr>
              <a:spcBef>
                <a:spcPts val="0"/>
              </a:spcBef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316464" cy="5976664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316464" cy="5976664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908720"/>
            <a:ext cx="8280000" cy="5589360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pic>
        <p:nvPicPr>
          <p:cNvPr id="4" name="圖片 3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書名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82" r:id="rId3"/>
    <p:sldLayoutId id="2147483695" r:id="rId4"/>
    <p:sldLayoutId id="2147483696" r:id="rId5"/>
    <p:sldLayoutId id="2147483677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ts val="28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defRPr kumimoji="0" sz="2400" b="1" u="dotted" kern="1200" spc="0" baseline="0">
          <a:solidFill>
            <a:srgbClr val="0094D4"/>
          </a:solidFill>
          <a:uFill>
            <a:solidFill>
              <a:srgbClr val="0094D4"/>
            </a:solidFill>
          </a:uFill>
          <a:latin typeface="+mj-ea"/>
          <a:ea typeface="+mj-ea"/>
          <a:cs typeface="+mn-cs"/>
        </a:defRPr>
      </a:lvl3pPr>
      <a:lvl4pPr marL="360000" indent="-288000" algn="l" rtl="0" eaLnBrk="1" latinLnBrk="0" hangingPunct="1">
        <a:lnSpc>
          <a:spcPct val="100000"/>
        </a:lnSpc>
        <a:spcBef>
          <a:spcPts val="600"/>
        </a:spcBef>
        <a:buClr>
          <a:srgbClr val="AE2A7F"/>
        </a:buClr>
        <a:buSzPct val="90000"/>
        <a:buFontTx/>
        <a:buBlip>
          <a:blip r:embed="rId9"/>
        </a:buBlip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0" marR="0" indent="-3600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AE2A7F"/>
        </a:buClr>
        <a:buSzPct val="90000"/>
        <a:buFontTx/>
        <a:buNone/>
        <a:tabLst/>
        <a:defRPr kumimoji="0" sz="2800" b="1" kern="1200">
          <a:solidFill>
            <a:srgbClr val="F16237"/>
          </a:solidFill>
          <a:latin typeface="+mj-ea"/>
          <a:ea typeface="+mj-ea"/>
          <a:cs typeface="+mn-cs"/>
        </a:defRPr>
      </a:lvl5pPr>
      <a:lvl6pPr marL="360000" indent="0" algn="l" rtl="0" eaLnBrk="1" latinLnBrk="0" hangingPunct="1">
        <a:lnSpc>
          <a:spcPts val="2600"/>
        </a:lnSpc>
        <a:spcBef>
          <a:spcPts val="1200"/>
        </a:spcBef>
        <a:buClr>
          <a:srgbClr val="EE7700"/>
        </a:buClr>
        <a:buFontTx/>
        <a:buNone/>
        <a:defRPr kumimoji="0" sz="22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  <p:pic>
        <p:nvPicPr>
          <p:cNvPr id="4" name="圖片 3" descr="g_pag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80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ts val="28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defRPr kumimoji="0" sz="2400" b="1" u="dotted" kern="1200" spc="0" baseline="0">
          <a:solidFill>
            <a:srgbClr val="0094D4"/>
          </a:solidFill>
          <a:uFill>
            <a:solidFill>
              <a:srgbClr val="0094D4"/>
            </a:solidFill>
          </a:uFill>
          <a:latin typeface="+mj-ea"/>
          <a:ea typeface="+mj-ea"/>
          <a:cs typeface="+mn-cs"/>
        </a:defRPr>
      </a:lvl3pPr>
      <a:lvl4pPr marL="360000" indent="-288000" algn="l" rtl="0" eaLnBrk="1" latinLnBrk="0" hangingPunct="1">
        <a:lnSpc>
          <a:spcPts val="2800"/>
        </a:lnSpc>
        <a:spcBef>
          <a:spcPts val="1200"/>
        </a:spcBef>
        <a:buClr>
          <a:srgbClr val="AE2A7F"/>
        </a:buClr>
        <a:buSzPct val="90000"/>
        <a:buFontTx/>
        <a:buBlip>
          <a:blip r:embed="rId5"/>
        </a:buBlip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0" marR="0" indent="-360000" algn="l" defTabSz="914400" rtl="0" eaLnBrk="1" fontAlgn="auto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tabLst/>
        <a:defRPr kumimoji="0" sz="2800" b="1" kern="1200">
          <a:solidFill>
            <a:srgbClr val="F16237"/>
          </a:solidFill>
          <a:latin typeface="+mj-ea"/>
          <a:ea typeface="+mj-ea"/>
          <a:cs typeface="+mn-cs"/>
        </a:defRPr>
      </a:lvl5pPr>
      <a:lvl6pPr marL="360000" indent="0" algn="l" rtl="0" eaLnBrk="1" latinLnBrk="0" hangingPunct="1">
        <a:lnSpc>
          <a:spcPts val="2600"/>
        </a:lnSpc>
        <a:spcBef>
          <a:spcPts val="1200"/>
        </a:spcBef>
        <a:buClr>
          <a:srgbClr val="EE7700"/>
        </a:buClr>
        <a:buFontTx/>
        <a:buNone/>
        <a:defRPr kumimoji="0" sz="22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 smtClean="0"/>
              <a:t>2-3-2  &lt;p&gt;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(</a:t>
            </a:r>
            <a:r>
              <a:rPr lang="zh-TW" altLang="en-US" dirty="0" smtClean="0"/>
              <a:t>段落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&lt;p&gt; </a:t>
            </a:r>
            <a:r>
              <a:rPr lang="zh-TW" altLang="en-US" dirty="0" smtClean="0"/>
              <a:t>元素的屬性有第</a:t>
            </a:r>
            <a:r>
              <a:rPr lang="en-US" altLang="zh-TW" dirty="0" smtClean="0"/>
              <a:t>2-1</a:t>
            </a:r>
            <a:r>
              <a:rPr lang="zh-TW" altLang="en-US" dirty="0" smtClean="0"/>
              <a:t>節所介紹的全域屬性，</a:t>
            </a:r>
            <a:r>
              <a:rPr lang="zh-TW" altLang="en-US" dirty="0"/>
              <a:t>下面是一個例子。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P.2-11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36186"/>
            <a:ext cx="7456642" cy="382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7302" y="2436186"/>
            <a:ext cx="3348751" cy="202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2-4 HTML 5 </a:t>
            </a:r>
            <a:r>
              <a:rPr lang="zh-TW" altLang="en-US" dirty="0" smtClean="0"/>
              <a:t>新增的結構元素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 5 </a:t>
            </a:r>
            <a:r>
              <a:rPr lang="zh-TW" altLang="en-US" dirty="0" smtClean="0"/>
              <a:t>新增了數個具有語意的結構元素，例如：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&lt;article&gt;</a:t>
            </a:r>
          </a:p>
          <a:p>
            <a:pPr lvl="3"/>
            <a:r>
              <a:rPr lang="en-US" altLang="zh-TW" dirty="0" smtClean="0"/>
              <a:t>&lt;section&gt;</a:t>
            </a:r>
          </a:p>
          <a:p>
            <a:pPr lvl="3"/>
            <a:r>
              <a:rPr lang="en-US" altLang="zh-TW" dirty="0" smtClean="0"/>
              <a:t>&lt;</a:t>
            </a:r>
            <a:r>
              <a:rPr lang="en-US" altLang="zh-TW" dirty="0" err="1" smtClean="0"/>
              <a:t>hgroup</a:t>
            </a:r>
            <a:r>
              <a:rPr lang="en-US" altLang="zh-TW" dirty="0" smtClean="0"/>
              <a:t>&gt;</a:t>
            </a:r>
          </a:p>
          <a:p>
            <a:pPr lvl="3"/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</a:p>
          <a:p>
            <a:pPr lvl="3"/>
            <a:r>
              <a:rPr lang="en-US" altLang="zh-TW" dirty="0" smtClean="0"/>
              <a:t>&lt;header&gt;</a:t>
            </a:r>
          </a:p>
          <a:p>
            <a:pPr lvl="3"/>
            <a:r>
              <a:rPr lang="en-US" altLang="zh-TW" dirty="0" smtClean="0"/>
              <a:t>&lt;footer&gt;</a:t>
            </a:r>
          </a:p>
          <a:p>
            <a:pPr lvl="3"/>
            <a:r>
              <a:rPr lang="en-US" altLang="zh-TW" dirty="0" smtClean="0"/>
              <a:t>&lt;aside&gt;</a:t>
            </a:r>
          </a:p>
          <a:p>
            <a:pPr lvl="1"/>
            <a:r>
              <a:rPr lang="zh-TW" altLang="en-US" dirty="0" smtClean="0"/>
              <a:t>除了結構元素，我們還可以利用下列兩個元素提供區段的附加資訊：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&lt;address&gt;</a:t>
            </a:r>
          </a:p>
          <a:p>
            <a:pPr lvl="3"/>
            <a:r>
              <a:rPr lang="en-US" altLang="zh-TW" dirty="0" smtClean="0"/>
              <a:t>&lt;time&gt;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P.2-13</a:t>
            </a:r>
            <a:endParaRPr lang="zh-TW" altLang="en-US" dirty="0"/>
          </a:p>
        </p:txBody>
      </p:sp>
      <p:sp>
        <p:nvSpPr>
          <p:cNvPr id="4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2-5  </a:t>
            </a:r>
            <a:r>
              <a:rPr lang="zh-TW" altLang="en-US" dirty="0" smtClean="0"/>
              <a:t>區段結構</a:t>
            </a:r>
            <a:endParaRPr lang="en-US" altLang="zh-TW" dirty="0" smtClean="0"/>
          </a:p>
          <a:p>
            <a:pPr lvl="4"/>
            <a:r>
              <a:rPr lang="en-US" altLang="zh-TW" sz="2600" dirty="0" smtClean="0"/>
              <a:t>2-5-1 &lt;article&gt;</a:t>
            </a:r>
            <a:r>
              <a:rPr lang="zh-TW" altLang="en-US" sz="2600" dirty="0" smtClean="0"/>
              <a:t>與</a:t>
            </a:r>
            <a:r>
              <a:rPr lang="en-US" altLang="zh-TW" sz="2600" dirty="0" smtClean="0"/>
              <a:t>&lt;section&gt;</a:t>
            </a:r>
            <a:r>
              <a:rPr lang="zh-TW" altLang="en-US" sz="2600" dirty="0" smtClean="0"/>
              <a:t>元素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文章</a:t>
            </a:r>
            <a:r>
              <a:rPr lang="en-US" altLang="zh-TW" sz="2600" dirty="0" smtClean="0"/>
              <a:t>/</a:t>
            </a:r>
            <a:r>
              <a:rPr lang="zh-TW" altLang="en-US" sz="2600" dirty="0" smtClean="0"/>
              <a:t>通用的區段</a:t>
            </a:r>
            <a:r>
              <a:rPr lang="en-US" altLang="zh-TW" sz="2600" dirty="0" smtClean="0"/>
              <a:t>)</a:t>
            </a:r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P.2-14~15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916832"/>
            <a:ext cx="5328592" cy="481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0886" y="1916833"/>
            <a:ext cx="3391514" cy="208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版面配置區 4">
            <a:hlinkClick r:id="rId5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 smtClean="0"/>
              <a:t>2-5-2  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(</a:t>
            </a:r>
            <a:r>
              <a:rPr lang="zh-TW" altLang="en-US" dirty="0" smtClean="0"/>
              <a:t>導覽列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HTML 5 </a:t>
            </a:r>
            <a:r>
              <a:rPr lang="zh-TW" altLang="en-US" dirty="0" smtClean="0"/>
              <a:t>新增了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元素，用來標示導覽列，</a:t>
            </a:r>
            <a:r>
              <a:rPr lang="zh-TW" altLang="en-US" dirty="0"/>
              <a:t>如下：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P.2-16~17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506" y="1844824"/>
            <a:ext cx="7209448" cy="4488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5524" y="2060848"/>
            <a:ext cx="305896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 smtClean="0"/>
              <a:t>2-5-3  &lt;header&gt;</a:t>
            </a:r>
            <a:r>
              <a:rPr lang="zh-TW" altLang="en-US" dirty="0" smtClean="0"/>
              <a:t>與</a:t>
            </a:r>
            <a:r>
              <a:rPr lang="en-US" altLang="zh-TW" dirty="0" smtClean="0"/>
              <a:t>&lt;footer&gt;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(</a:t>
            </a:r>
            <a:r>
              <a:rPr lang="zh-TW" altLang="en-US" dirty="0" smtClean="0"/>
              <a:t>頁首</a:t>
            </a:r>
            <a:r>
              <a:rPr lang="en-US" altLang="zh-TW" dirty="0" smtClean="0"/>
              <a:t>/</a:t>
            </a:r>
            <a:r>
              <a:rPr lang="zh-TW" altLang="en-US" dirty="0" smtClean="0"/>
              <a:t>頁尾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為了標示頁首和頁尾，</a:t>
            </a:r>
            <a:r>
              <a:rPr lang="en-US" altLang="zh-TW" dirty="0" smtClean="0"/>
              <a:t>HTML 5 </a:t>
            </a:r>
            <a:r>
              <a:rPr lang="zh-TW" altLang="en-US" dirty="0" smtClean="0"/>
              <a:t>新增了下列兩個元素：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&lt;header&gt;</a:t>
            </a:r>
          </a:p>
          <a:p>
            <a:pPr lvl="3"/>
            <a:r>
              <a:rPr lang="en-US" altLang="zh-TW" dirty="0" smtClean="0"/>
              <a:t>&lt;footer&gt;</a:t>
            </a:r>
          </a:p>
          <a:p>
            <a:pPr lvl="1"/>
            <a:r>
              <a:rPr lang="zh-TW" altLang="en-US" dirty="0" smtClean="0"/>
              <a:t>下面是一個例子。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P.2-18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7544" y="3341891"/>
            <a:ext cx="648072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01:&lt;html&gt;</a:t>
            </a:r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02:  &lt;head&gt;</a:t>
            </a:r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03:    &lt;meta charset="utf-8"&gt;</a:t>
            </a:r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04:    &lt;title&gt;</a:t>
            </a:r>
            <a:r>
              <a:rPr lang="zh-TW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中國文學欣賞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&lt;/title&gt;</a:t>
            </a:r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05:    &lt;style&gt;</a:t>
            </a:r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06:   </a:t>
            </a:r>
            <a:r>
              <a:rPr lang="zh-TW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header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, footer {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display:block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clear:both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text-align:center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}</a:t>
            </a:r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07: </a:t>
            </a:r>
            <a:r>
              <a:rPr lang="zh-TW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nav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{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display:block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float:left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 width:20%; height:70%;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background:yellow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}</a:t>
            </a:r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08:  </a:t>
            </a:r>
            <a:r>
              <a:rPr lang="zh-TW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article 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{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display:block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float:right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 width:80%; height:70%;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background:silver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}</a:t>
            </a:r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09:    &lt;/style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&gt;</a:t>
            </a:r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5517232"/>
            <a:ext cx="2513765" cy="241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100"/>
              </a:lnSpc>
              <a:spcAft>
                <a:spcPts val="0"/>
              </a:spcAft>
            </a:pPr>
            <a:r>
              <a:rPr lang="en-US" altLang="zh-TW" sz="1400" dirty="0">
                <a:latin typeface="Calibri" panose="020F0502020204030204" pitchFamily="34" charset="0"/>
                <a:ea typeface="華康黑體 Std W5" panose="020B0500000000000000" pitchFamily="34" charset="-120"/>
                <a:cs typeface="Calibri" panose="020F0502020204030204" pitchFamily="34" charset="0"/>
              </a:rPr>
              <a:t>&lt;\Ch02\doc3.html&gt;(</a:t>
            </a:r>
            <a:r>
              <a:rPr lang="zh-TW" altLang="zh-TW" sz="1400" dirty="0">
                <a:latin typeface="Calibri" panose="020F0502020204030204" pitchFamily="34" charset="0"/>
                <a:ea typeface="華康黑體 Std W5" panose="020B0500000000000000" pitchFamily="34" charset="-120"/>
                <a:cs typeface="Calibri" panose="020F0502020204030204" pitchFamily="34" charset="0"/>
              </a:rPr>
              <a:t>下頁續</a:t>
            </a:r>
            <a:r>
              <a:rPr lang="en-US" altLang="zh-TW" sz="1400" dirty="0">
                <a:latin typeface="Calibri" panose="020F0502020204030204" pitchFamily="34" charset="0"/>
                <a:ea typeface="華康黑體 Std W5" panose="020B0500000000000000" pitchFamily="34" charset="-120"/>
                <a:cs typeface="Calibri" panose="020F0502020204030204" pitchFamily="34" charset="0"/>
              </a:rPr>
              <a:t>1/2)</a:t>
            </a:r>
            <a:endParaRPr lang="zh-TW" altLang="zh-TW" sz="1400" dirty="0">
              <a:latin typeface="Calibri" panose="020F0502020204030204" pitchFamily="34" charset="0"/>
              <a:ea typeface="華康黑體 Std W5" panose="020B0500000000000000" pitchFamily="34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P.2-18~19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74221"/>
            <a:ext cx="583264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670" y="1035050"/>
            <a:ext cx="3513598" cy="297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 smtClean="0"/>
              <a:t>2-5-4  &lt;aside&gt;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(</a:t>
            </a:r>
            <a:r>
              <a:rPr lang="zh-TW" altLang="en-US" dirty="0" smtClean="0"/>
              <a:t>側邊欄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HTML 5 </a:t>
            </a:r>
            <a:r>
              <a:rPr lang="zh-TW" altLang="en-US" dirty="0" smtClean="0"/>
              <a:t>新增了 </a:t>
            </a:r>
            <a:r>
              <a:rPr lang="en-US" altLang="zh-TW" dirty="0" smtClean="0"/>
              <a:t>&lt;aside&gt; </a:t>
            </a:r>
            <a:r>
              <a:rPr lang="zh-TW" altLang="en-US" dirty="0" smtClean="0"/>
              <a:t>元素用來標示側邊欄，下面是一個例子。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P.2-20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88840"/>
            <a:ext cx="7036323" cy="424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3515" y="2129630"/>
            <a:ext cx="1844829" cy="13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2-6  </a:t>
            </a:r>
            <a:r>
              <a:rPr lang="zh-TW" altLang="en-US" dirty="0" smtClean="0"/>
              <a:t>區段的附加資訊</a:t>
            </a:r>
            <a:endParaRPr lang="en-US" altLang="zh-TW" dirty="0" smtClean="0"/>
          </a:p>
          <a:p>
            <a:pPr lvl="4"/>
            <a:r>
              <a:rPr lang="en-US" altLang="zh-TW" dirty="0" smtClean="0"/>
              <a:t>2-6-1  &lt;address&gt;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(</a:t>
            </a:r>
            <a:r>
              <a:rPr lang="zh-TW" altLang="en-US" dirty="0" smtClean="0"/>
              <a:t>聯絡資訊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下面是一個例子，它是使用 </a:t>
            </a:r>
            <a:r>
              <a:rPr lang="en-US" altLang="zh-TW" dirty="0" smtClean="0"/>
              <a:t>&lt;address&gt; </a:t>
            </a:r>
            <a:r>
              <a:rPr lang="zh-TW" altLang="en-US" dirty="0" smtClean="0"/>
              <a:t>元素標示文章的作者聯絡資訊。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P.2-21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66" y="2832698"/>
            <a:ext cx="7476150" cy="282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4">
            <a:hlinkClick r:id="rId4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 smtClean="0"/>
              <a:t>2-6-2  &lt;time&gt;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(</a:t>
            </a:r>
            <a:r>
              <a:rPr lang="zh-TW" altLang="en-US" dirty="0" smtClean="0"/>
              <a:t>日期時間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&lt;time&gt; </a:t>
            </a:r>
            <a:r>
              <a:rPr lang="zh-TW" altLang="en-US" dirty="0" smtClean="0"/>
              <a:t>元素是</a:t>
            </a:r>
            <a:r>
              <a:rPr lang="en-US" altLang="zh-TW" dirty="0" smtClean="0"/>
              <a:t>HTML5 </a:t>
            </a:r>
            <a:r>
              <a:rPr lang="zh-TW" altLang="en-US" dirty="0" smtClean="0"/>
              <a:t>新增的元素，用來標示日期時間，例如：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P.2-22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2132856"/>
            <a:ext cx="7704856" cy="4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&lt;time </a:t>
            </a:r>
            <a:r>
              <a:rPr lang="en-US" altLang="zh-TW" dirty="0" err="1"/>
              <a:t>datetime</a:t>
            </a:r>
            <a:r>
              <a:rPr lang="en-US" altLang="zh-TW" dirty="0"/>
              <a:t>="2017-12-25"&gt;2017 </a:t>
            </a:r>
            <a:r>
              <a:rPr lang="zh-TW" altLang="en-US" dirty="0"/>
              <a:t>年</a:t>
            </a:r>
            <a:r>
              <a:rPr lang="en-US" altLang="zh-TW" dirty="0"/>
              <a:t>12 </a:t>
            </a:r>
            <a:r>
              <a:rPr lang="zh-TW" altLang="en-US" dirty="0"/>
              <a:t>月</a:t>
            </a:r>
            <a:r>
              <a:rPr lang="en-US" altLang="zh-TW" dirty="0"/>
              <a:t>25 </a:t>
            </a:r>
            <a:r>
              <a:rPr lang="zh-TW" altLang="en-US" dirty="0"/>
              <a:t>日</a:t>
            </a:r>
            <a:r>
              <a:rPr lang="en-US" altLang="zh-TW" dirty="0"/>
              <a:t>&lt;/time&gt;</a:t>
            </a:r>
          </a:p>
          <a:p>
            <a:pPr lvl="0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2733989"/>
            <a:ext cx="77048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TW" dirty="0"/>
              <a:t>&lt;time&gt;2017-12-25&lt;/time&gt;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60522"/>
            <a:ext cx="770485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TW" dirty="0"/>
              <a:t>&lt;p&gt; </a:t>
            </a:r>
            <a:r>
              <a:rPr lang="zh-TW" altLang="en-US" dirty="0"/>
              <a:t>本文章發布日期：</a:t>
            </a:r>
            <a:r>
              <a:rPr lang="en-US" altLang="zh-TW" dirty="0"/>
              <a:t>&lt;time </a:t>
            </a:r>
            <a:r>
              <a:rPr lang="en-US" altLang="zh-TW" dirty="0" err="1"/>
              <a:t>datetime</a:t>
            </a:r>
            <a:r>
              <a:rPr lang="en-US" altLang="zh-TW" dirty="0"/>
              <a:t>="2017-12-25" </a:t>
            </a:r>
            <a:r>
              <a:rPr lang="en-US" altLang="zh-TW" dirty="0" err="1"/>
              <a:t>pubdate</a:t>
            </a:r>
            <a:r>
              <a:rPr lang="en-US" altLang="zh-TW" dirty="0" smtClean="0"/>
              <a:t>&gt;</a:t>
            </a:r>
          </a:p>
          <a:p>
            <a:pPr marL="0" lvl="1"/>
            <a:r>
              <a:rPr lang="en-US" altLang="zh-TW" dirty="0" smtClean="0"/>
              <a:t> </a:t>
            </a:r>
            <a:r>
              <a:rPr lang="en-US" altLang="zh-TW" dirty="0"/>
              <a:t>2017 </a:t>
            </a:r>
            <a:r>
              <a:rPr lang="zh-TW" altLang="en-US" dirty="0"/>
              <a:t>年</a:t>
            </a:r>
            <a:r>
              <a:rPr lang="en-US" altLang="zh-TW" dirty="0"/>
              <a:t>12 </a:t>
            </a:r>
            <a:r>
              <a:rPr lang="zh-TW" altLang="en-US" dirty="0"/>
              <a:t>月</a:t>
            </a:r>
            <a:r>
              <a:rPr lang="en-US" altLang="zh-TW" dirty="0"/>
              <a:t>25 </a:t>
            </a:r>
            <a:r>
              <a:rPr lang="zh-TW" altLang="en-US" dirty="0"/>
              <a:t>日</a:t>
            </a:r>
            <a:r>
              <a:rPr lang="en-US" altLang="zh-TW" dirty="0"/>
              <a:t>&lt;/time&gt;&lt;/p&gt;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 smtClean="0"/>
              <a:t>文件結構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6"/>
          </p:nvPr>
        </p:nvSpPr>
        <p:spPr>
          <a:xfrm>
            <a:off x="1979712" y="2708920"/>
            <a:ext cx="7056785" cy="3960440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altLang="zh-TW" sz="2400" dirty="0" smtClean="0">
                <a:solidFill>
                  <a:srgbClr val="F16237"/>
                </a:solidFill>
              </a:rPr>
              <a:t>2-1  </a:t>
            </a:r>
            <a:r>
              <a:rPr lang="zh-TW" altLang="en-US" sz="2400" dirty="0" smtClean="0">
                <a:solidFill>
                  <a:srgbClr val="F16237"/>
                </a:solidFill>
              </a:rPr>
              <a:t> </a:t>
            </a:r>
            <a:r>
              <a:rPr lang="en-US" altLang="zh-TW" sz="2400" dirty="0" smtClean="0">
                <a:solidFill>
                  <a:srgbClr val="F16237"/>
                </a:solidFill>
                <a:hlinkClick r:id="rId3" action="ppaction://hlinksldjump"/>
              </a:rPr>
              <a:t>HTML </a:t>
            </a:r>
            <a:r>
              <a:rPr lang="zh-TW" altLang="en-US" sz="2400" dirty="0" smtClean="0">
                <a:solidFill>
                  <a:srgbClr val="F16237"/>
                </a:solidFill>
                <a:hlinkClick r:id="rId3" action="ppaction://hlinksldjump"/>
              </a:rPr>
              <a:t>文件的根元素－</a:t>
            </a:r>
            <a:r>
              <a:rPr lang="en-US" altLang="zh-TW" sz="2400" dirty="0" smtClean="0">
                <a:solidFill>
                  <a:srgbClr val="F16237"/>
                </a:solidFill>
                <a:hlinkClick r:id="rId3" action="ppaction://hlinksldjump"/>
              </a:rPr>
              <a:t>&lt;html&gt; </a:t>
            </a:r>
            <a:r>
              <a:rPr lang="zh-TW" altLang="en-US" sz="2400" dirty="0" smtClean="0">
                <a:solidFill>
                  <a:srgbClr val="F16237"/>
                </a:solidFill>
                <a:hlinkClick r:id="rId3" action="ppaction://hlinksldjump"/>
              </a:rPr>
              <a:t>元素 </a:t>
            </a:r>
            <a:endParaRPr lang="zh-TW" altLang="en-US" sz="2400" dirty="0" smtClean="0">
              <a:solidFill>
                <a:srgbClr val="F16237"/>
              </a:solidFill>
            </a:endParaRPr>
          </a:p>
          <a:p>
            <a:pPr>
              <a:lnSpc>
                <a:spcPts val="3800"/>
              </a:lnSpc>
            </a:pPr>
            <a:r>
              <a:rPr lang="en-US" altLang="zh-TW" sz="2400" dirty="0" smtClean="0">
                <a:solidFill>
                  <a:srgbClr val="F16237"/>
                </a:solidFill>
              </a:rPr>
              <a:t>2-2   </a:t>
            </a:r>
            <a:r>
              <a:rPr lang="en-US" altLang="zh-TW" sz="2400" dirty="0" smtClean="0">
                <a:solidFill>
                  <a:srgbClr val="F16237"/>
                </a:solidFill>
                <a:hlinkClick r:id="rId4" action="ppaction://hlinksldjump"/>
              </a:rPr>
              <a:t>HTML </a:t>
            </a:r>
            <a:r>
              <a:rPr lang="zh-TW" altLang="en-US" sz="2400" dirty="0" smtClean="0">
                <a:solidFill>
                  <a:srgbClr val="F16237"/>
                </a:solidFill>
                <a:hlinkClick r:id="rId4" action="ppaction://hlinksldjump"/>
              </a:rPr>
              <a:t>文件的標頭－</a:t>
            </a:r>
            <a:r>
              <a:rPr lang="en-US" altLang="zh-TW" sz="2400" dirty="0" smtClean="0">
                <a:solidFill>
                  <a:srgbClr val="F16237"/>
                </a:solidFill>
                <a:hlinkClick r:id="rId4" action="ppaction://hlinksldjump"/>
              </a:rPr>
              <a:t>&lt;head&gt; </a:t>
            </a:r>
            <a:r>
              <a:rPr lang="zh-TW" altLang="en-US" sz="2400" dirty="0" smtClean="0">
                <a:solidFill>
                  <a:srgbClr val="F16237"/>
                </a:solidFill>
                <a:hlinkClick r:id="rId4" action="ppaction://hlinksldjump"/>
              </a:rPr>
              <a:t>元素 </a:t>
            </a:r>
            <a:endParaRPr lang="zh-TW" altLang="en-US" sz="2400" dirty="0" smtClean="0">
              <a:solidFill>
                <a:srgbClr val="F16237"/>
              </a:solidFill>
            </a:endParaRPr>
          </a:p>
          <a:p>
            <a:pPr>
              <a:lnSpc>
                <a:spcPts val="3800"/>
              </a:lnSpc>
            </a:pPr>
            <a:r>
              <a:rPr lang="en-US" altLang="zh-TW" sz="2400" dirty="0" smtClean="0">
                <a:solidFill>
                  <a:srgbClr val="F16237"/>
                </a:solidFill>
              </a:rPr>
              <a:t>2-3   </a:t>
            </a:r>
            <a:r>
              <a:rPr lang="en-US" altLang="zh-TW" sz="2400" dirty="0" smtClean="0">
                <a:solidFill>
                  <a:srgbClr val="F16237"/>
                </a:solidFill>
                <a:hlinkClick r:id="rId5" action="ppaction://hlinksldjump"/>
              </a:rPr>
              <a:t>HTML </a:t>
            </a:r>
            <a:r>
              <a:rPr lang="zh-TW" altLang="en-US" sz="2400" dirty="0" smtClean="0">
                <a:solidFill>
                  <a:srgbClr val="F16237"/>
                </a:solidFill>
                <a:hlinkClick r:id="rId5" action="ppaction://hlinksldjump"/>
              </a:rPr>
              <a:t>文件的主體－</a:t>
            </a:r>
            <a:r>
              <a:rPr lang="en-US" altLang="zh-TW" sz="2400" dirty="0" smtClean="0">
                <a:solidFill>
                  <a:srgbClr val="F16237"/>
                </a:solidFill>
                <a:hlinkClick r:id="rId5" action="ppaction://hlinksldjump"/>
              </a:rPr>
              <a:t>&lt;body&gt; </a:t>
            </a:r>
            <a:r>
              <a:rPr lang="zh-TW" altLang="en-US" sz="2400" dirty="0" smtClean="0">
                <a:solidFill>
                  <a:srgbClr val="F16237"/>
                </a:solidFill>
                <a:hlinkClick r:id="rId5" action="ppaction://hlinksldjump"/>
              </a:rPr>
              <a:t>元素</a:t>
            </a:r>
            <a:endParaRPr lang="zh-TW" altLang="en-US" sz="2400" dirty="0" smtClean="0">
              <a:solidFill>
                <a:srgbClr val="F16237"/>
              </a:solidFill>
            </a:endParaRPr>
          </a:p>
          <a:p>
            <a:pPr>
              <a:lnSpc>
                <a:spcPts val="3800"/>
              </a:lnSpc>
            </a:pPr>
            <a:r>
              <a:rPr lang="en-US" altLang="zh-TW" sz="2400" dirty="0" smtClean="0">
                <a:solidFill>
                  <a:srgbClr val="F16237"/>
                </a:solidFill>
              </a:rPr>
              <a:t>2-4   </a:t>
            </a:r>
            <a:r>
              <a:rPr lang="en-US" altLang="zh-TW" sz="2400" dirty="0" smtClean="0">
                <a:solidFill>
                  <a:srgbClr val="F16237"/>
                </a:solidFill>
                <a:hlinkClick r:id="rId6" action="ppaction://hlinksldjump"/>
              </a:rPr>
              <a:t>HTML5 </a:t>
            </a:r>
            <a:r>
              <a:rPr lang="zh-TW" altLang="en-US" sz="2400" dirty="0" smtClean="0">
                <a:solidFill>
                  <a:srgbClr val="F16237"/>
                </a:solidFill>
                <a:hlinkClick r:id="rId6" action="ppaction://hlinksldjump"/>
              </a:rPr>
              <a:t>新增的結構元素 </a:t>
            </a:r>
            <a:endParaRPr lang="zh-TW" altLang="en-US" sz="2400" dirty="0" smtClean="0">
              <a:solidFill>
                <a:srgbClr val="F16237"/>
              </a:solidFill>
            </a:endParaRPr>
          </a:p>
          <a:p>
            <a:pPr>
              <a:lnSpc>
                <a:spcPts val="3800"/>
              </a:lnSpc>
            </a:pPr>
            <a:r>
              <a:rPr lang="en-US" altLang="zh-TW" sz="2400" dirty="0" smtClean="0">
                <a:solidFill>
                  <a:srgbClr val="F16237"/>
                </a:solidFill>
              </a:rPr>
              <a:t>2-5   </a:t>
            </a:r>
            <a:r>
              <a:rPr lang="zh-TW" altLang="en-US" sz="2400" dirty="0" smtClean="0">
                <a:solidFill>
                  <a:srgbClr val="F16237"/>
                </a:solidFill>
                <a:hlinkClick r:id="rId7" action="ppaction://hlinksldjump"/>
              </a:rPr>
              <a:t>區段結構 </a:t>
            </a:r>
            <a:endParaRPr lang="zh-TW" altLang="en-US" sz="2400" dirty="0" smtClean="0">
              <a:solidFill>
                <a:srgbClr val="F16237"/>
              </a:solidFill>
            </a:endParaRPr>
          </a:p>
          <a:p>
            <a:pPr>
              <a:lnSpc>
                <a:spcPts val="3800"/>
              </a:lnSpc>
            </a:pPr>
            <a:r>
              <a:rPr lang="en-US" altLang="zh-TW" sz="2400" dirty="0" smtClean="0">
                <a:solidFill>
                  <a:srgbClr val="F16237"/>
                </a:solidFill>
              </a:rPr>
              <a:t>2-6   </a:t>
            </a:r>
            <a:r>
              <a:rPr lang="zh-TW" altLang="en-US" sz="2400" dirty="0" smtClean="0">
                <a:solidFill>
                  <a:srgbClr val="F16237"/>
                </a:solidFill>
                <a:hlinkClick r:id="rId8" action="ppaction://hlinksldjump"/>
              </a:rPr>
              <a:t>區段的附加資訊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120680" y="72008"/>
            <a:ext cx="2987824" cy="76470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rgbClr val="F16237"/>
              </a:gs>
              <a:gs pos="100000">
                <a:srgbClr val="F16237"/>
              </a:gs>
            </a:gsLst>
            <a:lin ang="14400000" scaled="0"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n-US" altLang="zh-TW" sz="32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2400" b="1" kern="1200" baseline="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HTML5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2-1  HTML </a:t>
            </a:r>
            <a:r>
              <a:rPr lang="zh-TW" altLang="en-US" dirty="0" smtClean="0"/>
              <a:t>文件的根元素－</a:t>
            </a:r>
            <a:r>
              <a:rPr lang="en-US" altLang="zh-TW" dirty="0" smtClean="0"/>
              <a:t>&lt;html&gt; 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HTML5 </a:t>
            </a:r>
            <a:r>
              <a:rPr lang="zh-TW" altLang="en-US" dirty="0" smtClean="0"/>
              <a:t>文件的根元素為 </a:t>
            </a:r>
            <a:r>
              <a:rPr lang="en-US" altLang="zh-TW" dirty="0" smtClean="0"/>
              <a:t>&lt;html&gt;  </a:t>
            </a:r>
            <a:r>
              <a:rPr lang="zh-TW" altLang="en-US" dirty="0" smtClean="0"/>
              <a:t>元素，如下：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spcBef>
                <a:spcPts val="3000"/>
              </a:spcBef>
            </a:pPr>
            <a:r>
              <a:rPr lang="en-US" altLang="zh-TW" dirty="0" smtClean="0"/>
              <a:t>&lt;html&gt; </a:t>
            </a:r>
            <a:r>
              <a:rPr lang="zh-TW" altLang="en-US" dirty="0" smtClean="0"/>
              <a:t>元素的屬性如下：</a:t>
            </a:r>
            <a:endParaRPr lang="en-US" altLang="zh-TW" dirty="0" smtClean="0"/>
          </a:p>
          <a:p>
            <a:pPr lvl="3"/>
            <a:r>
              <a:rPr lang="en-US" altLang="zh-TW" dirty="0" err="1"/>
              <a:t>accesskey</a:t>
            </a:r>
            <a:r>
              <a:rPr lang="zh-TW" altLang="zh-TW" dirty="0"/>
              <a:t>、</a:t>
            </a:r>
            <a:r>
              <a:rPr lang="en-US" altLang="zh-TW" dirty="0"/>
              <a:t>class</a:t>
            </a:r>
            <a:r>
              <a:rPr lang="zh-TW" altLang="zh-TW" dirty="0"/>
              <a:t>、</a:t>
            </a:r>
            <a:r>
              <a:rPr lang="en-US" altLang="zh-TW" dirty="0" err="1"/>
              <a:t>contenteditable</a:t>
            </a:r>
            <a:r>
              <a:rPr lang="zh-TW" altLang="zh-TW" dirty="0"/>
              <a:t>、</a:t>
            </a:r>
            <a:r>
              <a:rPr lang="en-US" altLang="zh-TW" dirty="0" err="1"/>
              <a:t>contextmenu</a:t>
            </a:r>
            <a:r>
              <a:rPr lang="zh-TW" altLang="zh-TW" dirty="0"/>
              <a:t>、</a:t>
            </a:r>
            <a:r>
              <a:rPr lang="en-US" altLang="zh-TW" dirty="0" err="1"/>
              <a:t>dir</a:t>
            </a:r>
            <a:r>
              <a:rPr lang="zh-TW" altLang="zh-TW" dirty="0"/>
              <a:t>、</a:t>
            </a:r>
            <a:r>
              <a:rPr lang="en-US" altLang="zh-TW" dirty="0" err="1"/>
              <a:t>draggable</a:t>
            </a:r>
            <a:r>
              <a:rPr lang="zh-TW" altLang="zh-TW" dirty="0"/>
              <a:t>、</a:t>
            </a:r>
            <a:r>
              <a:rPr lang="en-US" altLang="zh-TW" dirty="0" err="1"/>
              <a:t>dropzone</a:t>
            </a:r>
            <a:r>
              <a:rPr lang="zh-TW" altLang="zh-TW" dirty="0"/>
              <a:t>、</a:t>
            </a:r>
            <a:r>
              <a:rPr lang="en-US" altLang="zh-TW" dirty="0"/>
              <a:t>hidden</a:t>
            </a:r>
            <a:r>
              <a:rPr lang="zh-TW" altLang="zh-TW" dirty="0"/>
              <a:t>、</a:t>
            </a:r>
            <a:r>
              <a:rPr lang="en-US" altLang="zh-TW" dirty="0"/>
              <a:t>id</a:t>
            </a:r>
            <a:r>
              <a:rPr lang="zh-TW" altLang="zh-TW" dirty="0"/>
              <a:t>、</a:t>
            </a:r>
            <a:r>
              <a:rPr lang="en-US" altLang="zh-TW" dirty="0" err="1"/>
              <a:t>lang</a:t>
            </a:r>
            <a:r>
              <a:rPr lang="zh-TW" altLang="zh-TW" dirty="0"/>
              <a:t>、</a:t>
            </a:r>
            <a:r>
              <a:rPr lang="en-US" altLang="zh-TW" dirty="0"/>
              <a:t>spellcheck</a:t>
            </a:r>
            <a:r>
              <a:rPr lang="zh-TW" altLang="zh-TW" dirty="0"/>
              <a:t>、</a:t>
            </a:r>
            <a:r>
              <a:rPr lang="en-US" altLang="zh-TW" dirty="0"/>
              <a:t>style</a:t>
            </a:r>
            <a:r>
              <a:rPr lang="zh-TW" altLang="zh-TW" dirty="0"/>
              <a:t>、</a:t>
            </a:r>
            <a:r>
              <a:rPr lang="en-US" altLang="zh-TW" dirty="0" err="1"/>
              <a:t>tabindex</a:t>
            </a:r>
            <a:r>
              <a:rPr lang="zh-TW" altLang="zh-TW" dirty="0"/>
              <a:t>、</a:t>
            </a:r>
            <a:r>
              <a:rPr lang="en-US" altLang="zh-TW" dirty="0"/>
              <a:t>title</a:t>
            </a:r>
            <a:r>
              <a:rPr lang="zh-TW" altLang="zh-TW" dirty="0"/>
              <a:t>、</a:t>
            </a:r>
            <a:r>
              <a:rPr lang="en-US" altLang="zh-TW" dirty="0" smtClean="0"/>
              <a:t>translate</a:t>
            </a:r>
            <a:r>
              <a:rPr lang="zh-TW" altLang="en-US" dirty="0" smtClean="0"/>
              <a:t>等全域屬性。</a:t>
            </a:r>
            <a:endParaRPr lang="en-US" altLang="zh-TW" dirty="0" smtClean="0"/>
          </a:p>
          <a:p>
            <a:pPr lvl="3"/>
            <a:r>
              <a:rPr lang="en-US" altLang="zh-TW" dirty="0" err="1"/>
              <a:t>onload</a:t>
            </a:r>
            <a:r>
              <a:rPr lang="zh-TW" altLang="zh-TW" b="1" dirty="0"/>
              <a:t>、</a:t>
            </a:r>
            <a:r>
              <a:rPr lang="en-US" altLang="zh-TW" dirty="0" err="1"/>
              <a:t>onunload</a:t>
            </a:r>
            <a:r>
              <a:rPr lang="zh-TW" altLang="zh-TW" b="1" dirty="0"/>
              <a:t>、</a:t>
            </a:r>
            <a:r>
              <a:rPr lang="en-US" altLang="zh-TW" dirty="0" err="1"/>
              <a:t>onclick</a:t>
            </a:r>
            <a:r>
              <a:rPr lang="zh-TW" altLang="zh-TW" b="1" dirty="0"/>
              <a:t>、</a:t>
            </a:r>
            <a:r>
              <a:rPr lang="en-US" altLang="zh-TW" dirty="0" err="1"/>
              <a:t>ondblclick</a:t>
            </a:r>
            <a:r>
              <a:rPr lang="zh-TW" altLang="zh-TW" b="1" dirty="0"/>
              <a:t>、</a:t>
            </a:r>
            <a:r>
              <a:rPr lang="en-US" altLang="zh-TW" dirty="0" err="1"/>
              <a:t>onmousedown</a:t>
            </a:r>
            <a:r>
              <a:rPr lang="zh-TW" altLang="zh-TW" b="1" dirty="0"/>
              <a:t>、</a:t>
            </a:r>
            <a:r>
              <a:rPr lang="en-US" altLang="zh-TW" dirty="0" err="1"/>
              <a:t>onmouseup</a:t>
            </a:r>
            <a:r>
              <a:rPr lang="zh-TW" altLang="zh-TW" b="1" dirty="0"/>
              <a:t>、</a:t>
            </a:r>
            <a:r>
              <a:rPr lang="en-US" altLang="zh-TW" dirty="0" err="1"/>
              <a:t>onmouseover</a:t>
            </a:r>
            <a:r>
              <a:rPr lang="zh-TW" altLang="zh-TW" b="1" dirty="0"/>
              <a:t>、</a:t>
            </a:r>
            <a:r>
              <a:rPr lang="en-US" altLang="zh-TW" dirty="0" err="1"/>
              <a:t>onmousemove</a:t>
            </a:r>
            <a:r>
              <a:rPr lang="zh-TW" altLang="zh-TW" b="1" dirty="0"/>
              <a:t>、</a:t>
            </a:r>
            <a:r>
              <a:rPr lang="en-US" altLang="zh-TW" dirty="0" err="1"/>
              <a:t>onmouseout</a:t>
            </a:r>
            <a:r>
              <a:rPr lang="zh-TW" altLang="zh-TW" b="1" dirty="0"/>
              <a:t>、</a:t>
            </a:r>
            <a:r>
              <a:rPr lang="en-US" altLang="zh-TW" dirty="0" err="1"/>
              <a:t>onfocus</a:t>
            </a:r>
            <a:r>
              <a:rPr lang="zh-TW" altLang="zh-TW" b="1" dirty="0"/>
              <a:t>、</a:t>
            </a:r>
            <a:r>
              <a:rPr lang="en-US" altLang="zh-TW" dirty="0" err="1"/>
              <a:t>onblur</a:t>
            </a:r>
            <a:r>
              <a:rPr lang="zh-TW" altLang="zh-TW" b="1" dirty="0"/>
              <a:t>、</a:t>
            </a:r>
            <a:r>
              <a:rPr lang="en-US" altLang="zh-TW" dirty="0" err="1"/>
              <a:t>onkeydow</a:t>
            </a:r>
            <a:r>
              <a:rPr lang="zh-TW" altLang="zh-TW" b="1" dirty="0"/>
              <a:t>、</a:t>
            </a:r>
            <a:r>
              <a:rPr lang="en-US" altLang="zh-TW" dirty="0" err="1"/>
              <a:t>onkeyup</a:t>
            </a:r>
            <a:r>
              <a:rPr lang="zh-TW" altLang="zh-TW" b="1" dirty="0"/>
              <a:t>、</a:t>
            </a:r>
            <a:r>
              <a:rPr lang="en-US" altLang="zh-TW" dirty="0" err="1" smtClean="0"/>
              <a:t>onkeypress</a:t>
            </a:r>
            <a:r>
              <a:rPr lang="zh-TW" altLang="en-US" dirty="0" smtClean="0"/>
              <a:t>等</a:t>
            </a:r>
            <a:r>
              <a:rPr lang="zh-TW" altLang="en-US" dirty="0"/>
              <a:t>事件</a:t>
            </a:r>
            <a:r>
              <a:rPr lang="zh-TW" altLang="en-US" dirty="0" smtClean="0"/>
              <a:t>屬性</a:t>
            </a:r>
            <a:r>
              <a:rPr lang="zh-TW" altLang="en-US" dirty="0"/>
              <a:t>。</a:t>
            </a:r>
            <a:endParaRPr lang="en-US" altLang="zh-TW" dirty="0"/>
          </a:p>
          <a:p>
            <a:pPr marL="72000" lvl="3" indent="0">
              <a:buNone/>
            </a:pPr>
            <a:endParaRPr lang="zh-TW" altLang="zh-TW" dirty="0"/>
          </a:p>
          <a:p>
            <a:pPr marL="72000" lvl="3" indent="0">
              <a:buNone/>
            </a:pP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P.2-2~3</a:t>
            </a:r>
            <a:endParaRPr lang="zh-TW" altLang="en-US" dirty="0"/>
          </a:p>
        </p:txBody>
      </p:sp>
      <p:sp>
        <p:nvSpPr>
          <p:cNvPr id="7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204864"/>
            <a:ext cx="7505411" cy="11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2-2  HTML </a:t>
            </a:r>
            <a:r>
              <a:rPr lang="zh-TW" altLang="en-US" dirty="0" smtClean="0"/>
              <a:t>文件的標頭－</a:t>
            </a:r>
            <a:r>
              <a:rPr lang="en-US" altLang="zh-TW" dirty="0" smtClean="0"/>
              <a:t>&lt;head&gt; 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我們可以使用 </a:t>
            </a:r>
            <a:r>
              <a:rPr lang="en-US" altLang="zh-TW" dirty="0" smtClean="0"/>
              <a:t>&lt;head&gt;  </a:t>
            </a:r>
            <a:r>
              <a:rPr lang="zh-TW" altLang="en-US" dirty="0" smtClean="0"/>
              <a:t>元素標示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文件的標頭，如下：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P.2-4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234" y="2204864"/>
            <a:ext cx="7476150" cy="160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版面配置區 4">
            <a:hlinkClick r:id="rId4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 smtClean="0"/>
              <a:t>2-2-1 &lt;title&gt; 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( </a:t>
            </a:r>
            <a:r>
              <a:rPr lang="zh-TW" altLang="en-US" dirty="0" smtClean="0"/>
              <a:t>文件標題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&lt;title&gt; </a:t>
            </a:r>
            <a:r>
              <a:rPr lang="zh-TW" altLang="en-US" dirty="0" smtClean="0"/>
              <a:t>元素用來指定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文件的標題，如下：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P.2-4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93355"/>
            <a:ext cx="7495658" cy="191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604496" cy="5976664"/>
          </a:xfrm>
        </p:spPr>
        <p:txBody>
          <a:bodyPr/>
          <a:lstStyle/>
          <a:p>
            <a:pPr lvl="4"/>
            <a:r>
              <a:rPr lang="en-US" altLang="zh-TW" dirty="0" smtClean="0"/>
              <a:t>2-2-2  &lt;meta&gt; 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( </a:t>
            </a:r>
            <a:r>
              <a:rPr lang="zh-TW" altLang="en-US" dirty="0" smtClean="0"/>
              <a:t>文件相關資訊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&lt;meta&gt; </a:t>
            </a:r>
            <a:r>
              <a:rPr lang="zh-TW" altLang="en-US" dirty="0" smtClean="0"/>
              <a:t>元素用來指定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文件的相關資訊，屬性如下：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charset="..." </a:t>
            </a:r>
          </a:p>
          <a:p>
            <a:pPr lvl="3"/>
            <a:r>
              <a:rPr lang="en-US" altLang="zh-TW" dirty="0" smtClean="0"/>
              <a:t>name="{application-</a:t>
            </a:r>
            <a:r>
              <a:rPr lang="en-US" altLang="zh-TW" dirty="0" err="1" smtClean="0"/>
              <a:t>name,author,generator,keywords,description</a:t>
            </a:r>
            <a:r>
              <a:rPr lang="en-US" altLang="zh-TW" dirty="0" smtClean="0"/>
              <a:t>} "</a:t>
            </a:r>
          </a:p>
          <a:p>
            <a:pPr lvl="3"/>
            <a:r>
              <a:rPr lang="en-US" altLang="zh-TW" dirty="0" smtClean="0"/>
              <a:t>content="... "</a:t>
            </a:r>
          </a:p>
          <a:p>
            <a:pPr lvl="3"/>
            <a:r>
              <a:rPr lang="en-US" altLang="zh-TW" dirty="0" smtClean="0"/>
              <a:t>http-equiv="... "</a:t>
            </a:r>
          </a:p>
          <a:p>
            <a:pPr lvl="3"/>
            <a:r>
              <a:rPr lang="zh-TW" altLang="en-US" dirty="0" smtClean="0"/>
              <a:t>第</a:t>
            </a:r>
            <a:r>
              <a:rPr lang="en-US" altLang="zh-TW" dirty="0" smtClean="0"/>
              <a:t>2-1 </a:t>
            </a:r>
            <a:r>
              <a:rPr lang="zh-TW" altLang="en-US" dirty="0" smtClean="0"/>
              <a:t>節所介紹的全域屬性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P.2-5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P.2-6</a:t>
            </a:r>
            <a:endParaRPr lang="en-US" altLang="zh-TW" dirty="0"/>
          </a:p>
        </p:txBody>
      </p:sp>
      <p:sp>
        <p:nvSpPr>
          <p:cNvPr id="4" name="內容版面配置區 1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604496" cy="5976664"/>
          </a:xfrm>
        </p:spPr>
        <p:txBody>
          <a:bodyPr/>
          <a:lstStyle/>
          <a:p>
            <a:pPr lvl="4"/>
            <a:r>
              <a:rPr lang="en-US" altLang="zh-TW" dirty="0" smtClean="0"/>
              <a:t>2-2-3  &lt;link&gt; 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( </a:t>
            </a:r>
            <a:r>
              <a:rPr lang="zh-TW" altLang="en-US" dirty="0" smtClean="0"/>
              <a:t>文件之間的關聯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&lt;link&gt; </a:t>
            </a:r>
            <a:r>
              <a:rPr lang="zh-TW" altLang="en-US" dirty="0" smtClean="0"/>
              <a:t>元素用來指定目前文件與其他資源之間的關聯，屬性如下：</a:t>
            </a:r>
            <a:endParaRPr lang="en-US" altLang="zh-TW" dirty="0" smtClean="0"/>
          </a:p>
          <a:p>
            <a:pPr lvl="3"/>
            <a:r>
              <a:rPr lang="en-US" altLang="zh-TW" dirty="0" err="1"/>
              <a:t>href</a:t>
            </a:r>
            <a:r>
              <a:rPr lang="en-US" altLang="zh-TW" dirty="0"/>
              <a:t>="</a:t>
            </a:r>
            <a:r>
              <a:rPr lang="en-US" altLang="zh-TW" i="1" dirty="0" err="1" smtClean="0"/>
              <a:t>uri</a:t>
            </a:r>
            <a:r>
              <a:rPr lang="en-US" altLang="zh-TW" dirty="0" smtClean="0"/>
              <a:t>“</a:t>
            </a:r>
          </a:p>
          <a:p>
            <a:pPr lvl="3"/>
            <a:r>
              <a:rPr lang="en-US" altLang="zh-TW" dirty="0" err="1"/>
              <a:t>hreflang</a:t>
            </a:r>
            <a:r>
              <a:rPr lang="en-US" altLang="zh-TW" dirty="0"/>
              <a:t>="</a:t>
            </a:r>
            <a:r>
              <a:rPr lang="en-US" altLang="zh-TW" i="1" dirty="0" smtClean="0"/>
              <a:t>language-code</a:t>
            </a:r>
            <a:r>
              <a:rPr lang="en-US" altLang="zh-TW" dirty="0" smtClean="0"/>
              <a:t>“</a:t>
            </a:r>
          </a:p>
          <a:p>
            <a:pPr lvl="3"/>
            <a:r>
              <a:rPr lang="en-US" altLang="zh-TW" dirty="0" err="1"/>
              <a:t>rel</a:t>
            </a:r>
            <a:r>
              <a:rPr lang="en-US" altLang="zh-TW" dirty="0" smtClean="0"/>
              <a:t>="...“</a:t>
            </a:r>
          </a:p>
          <a:p>
            <a:pPr lvl="3"/>
            <a:r>
              <a:rPr lang="en-US" altLang="zh-TW" dirty="0"/>
              <a:t>rev</a:t>
            </a:r>
            <a:r>
              <a:rPr lang="en-US" altLang="zh-TW" dirty="0" smtClean="0"/>
              <a:t>="...“</a:t>
            </a:r>
          </a:p>
          <a:p>
            <a:pPr lvl="3"/>
            <a:r>
              <a:rPr lang="en-US" altLang="zh-TW" dirty="0"/>
              <a:t>type="</a:t>
            </a:r>
            <a:r>
              <a:rPr lang="en-US" altLang="zh-TW" i="1" dirty="0" smtClean="0"/>
              <a:t>content-type</a:t>
            </a:r>
            <a:r>
              <a:rPr lang="en-US" altLang="zh-TW" dirty="0" smtClean="0"/>
              <a:t>“</a:t>
            </a:r>
          </a:p>
          <a:p>
            <a:pPr lvl="3"/>
            <a:r>
              <a:rPr lang="en-US" altLang="zh-TW" dirty="0" err="1"/>
              <a:t>crossorigin</a:t>
            </a:r>
            <a:r>
              <a:rPr lang="en-US" altLang="zh-TW" dirty="0"/>
              <a:t>="..."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</a:t>
            </a:r>
            <a:r>
              <a:rPr lang="en-US" altLang="zh-TW" dirty="0" smtClean="0"/>
              <a:t>2-1 </a:t>
            </a:r>
            <a:r>
              <a:rPr lang="zh-TW" altLang="en-US" dirty="0" smtClean="0"/>
              <a:t>節所介紹的全域屬性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1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2-3  HTML</a:t>
            </a:r>
            <a:r>
              <a:rPr lang="zh-TW" altLang="en-US" dirty="0" smtClean="0"/>
              <a:t>文件的主體－</a:t>
            </a:r>
            <a:r>
              <a:rPr lang="en-US" altLang="zh-TW" dirty="0" smtClean="0"/>
              <a:t>&lt;body&gt;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我們可以使用 </a:t>
            </a:r>
            <a:r>
              <a:rPr lang="en-US" altLang="zh-TW" dirty="0" smtClean="0"/>
              <a:t>&lt;body&gt; </a:t>
            </a:r>
            <a:r>
              <a:rPr lang="zh-TW" altLang="en-US" dirty="0" smtClean="0"/>
              <a:t>元素標示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文件的主體，如下：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&lt;body&gt; </a:t>
            </a:r>
            <a:r>
              <a:rPr lang="zh-TW" altLang="en-US" dirty="0" smtClean="0"/>
              <a:t>元素的屬性如下：</a:t>
            </a:r>
            <a:endParaRPr lang="en-US" altLang="zh-TW" dirty="0" smtClean="0"/>
          </a:p>
          <a:p>
            <a:pPr lvl="3">
              <a:spcBef>
                <a:spcPts val="400"/>
              </a:spcBef>
            </a:pPr>
            <a:r>
              <a:rPr lang="zh-TW" altLang="en-US" sz="1800" dirty="0" smtClean="0"/>
              <a:t>第</a:t>
            </a:r>
            <a:r>
              <a:rPr lang="en-US" altLang="zh-TW" sz="1800" dirty="0"/>
              <a:t>2-1</a:t>
            </a:r>
            <a:r>
              <a:rPr lang="zh-TW" altLang="en-US" sz="1800" dirty="0"/>
              <a:t>節所介紹的全域</a:t>
            </a:r>
            <a:r>
              <a:rPr lang="zh-TW" altLang="en-US" sz="1800" dirty="0" smtClean="0"/>
              <a:t>屬性</a:t>
            </a:r>
            <a:endParaRPr lang="zh-TW" altLang="en-US" sz="1800" dirty="0"/>
          </a:p>
          <a:p>
            <a:pPr lvl="3">
              <a:spcBef>
                <a:spcPts val="400"/>
              </a:spcBef>
            </a:pPr>
            <a:r>
              <a:rPr lang="en-US" altLang="zh-TW" sz="1800" dirty="0" err="1" smtClean="0"/>
              <a:t>onafterprint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onbeforeprint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onbeforeunload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onhashchange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onlanguagechange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onmessage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onoffline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ononline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onpagehide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onpageshow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onpopstate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onrejectionhandled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onstorage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onunhandledrejection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onunload</a:t>
            </a:r>
            <a:r>
              <a:rPr lang="zh-TW" altLang="en-US" sz="1800" dirty="0"/>
              <a:t>等事件</a:t>
            </a:r>
            <a:r>
              <a:rPr lang="zh-TW" altLang="en-US" sz="1800" dirty="0" smtClean="0"/>
              <a:t>屬性</a:t>
            </a:r>
            <a:endParaRPr lang="zh-TW" altLang="en-US" sz="1800" dirty="0"/>
          </a:p>
          <a:p>
            <a:pPr lvl="3">
              <a:buNone/>
            </a:pPr>
            <a:endParaRPr lang="en-US" altLang="zh-TW" dirty="0" smtClean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P.2-7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1988840"/>
            <a:ext cx="711054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4">
            <a:hlinkClick r:id="rId4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 smtClean="0"/>
              <a:t>2-3-1  &lt;h1&gt;~&lt;h6&gt;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(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1~6)</a:t>
            </a:r>
          </a:p>
          <a:p>
            <a:pPr lvl="1"/>
            <a:r>
              <a:rPr lang="en-US" altLang="zh-TW" dirty="0" smtClean="0"/>
              <a:t>HTML </a:t>
            </a:r>
            <a:r>
              <a:rPr lang="zh-TW" altLang="en-US" dirty="0" smtClean="0"/>
              <a:t>提供了 </a:t>
            </a:r>
            <a:r>
              <a:rPr lang="en-US" altLang="zh-TW" dirty="0" smtClean="0"/>
              <a:t>&lt;h1&gt;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&lt;h2&gt;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&lt;h3&gt;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&lt;h4&gt;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&lt;h5&gt;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&lt;h6&gt;  </a:t>
            </a:r>
            <a:r>
              <a:rPr lang="zh-TW" altLang="en-US" dirty="0" smtClean="0"/>
              <a:t>等六種層次的</a:t>
            </a:r>
            <a:r>
              <a:rPr lang="zh-TW" altLang="en-US" dirty="0"/>
              <a:t>標題，下面是一個例子。</a:t>
            </a:r>
          </a:p>
          <a:p>
            <a:pPr lvl="1"/>
            <a:endParaRPr lang="en-US" altLang="zh-TW" dirty="0" smtClean="0"/>
          </a:p>
        </p:txBody>
      </p:sp>
      <p:pic>
        <p:nvPicPr>
          <p:cNvPr id="6" name="圖片 5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P.2-10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5556" y="2204864"/>
            <a:ext cx="7164796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0325">
              <a:spcAft>
                <a:spcPts val="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&lt;!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doctype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html&gt;</a:t>
            </a:r>
            <a:endParaRPr lang="zh-TW" altLang="zh-TW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&lt;html&gt;</a:t>
            </a:r>
            <a:endParaRPr lang="zh-TW" altLang="zh-TW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&lt;head&gt;</a:t>
            </a:r>
            <a:endParaRPr lang="zh-TW" altLang="zh-TW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&lt;meta charset="utf-8"&gt;</a:t>
            </a:r>
            <a:endParaRPr lang="zh-TW" altLang="zh-TW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&lt;title&gt;</a:t>
            </a:r>
            <a:r>
              <a:rPr lang="zh-TW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示範標題格式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&lt;/title&gt;</a:t>
            </a:r>
            <a:endParaRPr lang="zh-TW" altLang="zh-TW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&lt;/head&gt;</a:t>
            </a:r>
            <a:endParaRPr lang="zh-TW" altLang="zh-TW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&lt;body&gt;</a:t>
            </a:r>
            <a:endParaRPr lang="zh-TW" altLang="zh-TW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&lt;h1&gt;</a:t>
            </a:r>
            <a:r>
              <a:rPr lang="zh-TW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這是標題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1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&lt;/h1&gt;</a:t>
            </a:r>
            <a:endParaRPr lang="zh-TW" altLang="zh-TW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&lt;h2&gt;</a:t>
            </a:r>
            <a:r>
              <a:rPr lang="zh-TW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這是標題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2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&lt;/h2&gt;</a:t>
            </a:r>
            <a:endParaRPr lang="zh-TW" altLang="zh-TW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&lt;h3&gt;</a:t>
            </a:r>
            <a:r>
              <a:rPr lang="zh-TW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這是標題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3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&lt;/h3&gt;</a:t>
            </a:r>
            <a:endParaRPr lang="zh-TW" altLang="zh-TW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&lt;h4&gt;</a:t>
            </a:r>
            <a:r>
              <a:rPr lang="zh-TW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這是標題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4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&lt;/h4&gt;</a:t>
            </a:r>
            <a:endParaRPr lang="zh-TW" altLang="zh-TW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&lt;h5&gt;</a:t>
            </a:r>
            <a:r>
              <a:rPr lang="zh-TW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這是標題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5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&lt;/h5&gt;</a:t>
            </a:r>
            <a:endParaRPr lang="zh-TW" altLang="zh-TW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&lt;h6&gt;</a:t>
            </a:r>
            <a:r>
              <a:rPr lang="zh-TW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這是標題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6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&lt;/h6&gt;</a:t>
            </a:r>
            <a:endParaRPr lang="zh-TW" altLang="zh-TW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&lt;/body&gt;</a:t>
            </a:r>
            <a:endParaRPr lang="zh-TW" altLang="zh-TW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&lt;/html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&gt;</a:t>
            </a:r>
            <a:endParaRPr lang="zh-TW" altLang="zh-TW" sz="1600" dirty="0">
              <a:effectLst/>
              <a:latin typeface="Calibri" panose="020F0502020204030204" pitchFamily="34" charset="0"/>
              <a:ea typeface="華康黑體 Std W5" panose="020B0500000000000000" pitchFamily="34" charset="-120"/>
              <a:cs typeface="Calibri" panose="020F0502020204030204" pitchFamily="34" charset="0"/>
            </a:endParaRPr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4141930" y="3212976"/>
            <a:ext cx="3059430" cy="2481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10941</TotalTime>
  <Words>956</Words>
  <Application>Microsoft Office PowerPoint</Application>
  <PresentationFormat>如螢幕大小 (4:3)</PresentationFormat>
  <Paragraphs>131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Median</vt:lpstr>
      <vt:lpstr>1_Median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文件結構</dc:title>
  <dc:creator>memi</dc:creator>
  <cp:keywords>AEL013500</cp:keywords>
  <cp:lastModifiedBy>Jean</cp:lastModifiedBy>
  <cp:revision>1271</cp:revision>
  <dcterms:created xsi:type="dcterms:W3CDTF">2011-06-06T16:54:13Z</dcterms:created>
  <dcterms:modified xsi:type="dcterms:W3CDTF">2017-09-01T02:26:58Z</dcterms:modified>
</cp:coreProperties>
</file>