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14"/>
  </p:notesMasterIdLst>
  <p:handoutMasterIdLst>
    <p:handoutMasterId r:id="rId15"/>
  </p:handoutMasterIdLst>
  <p:sldIdLst>
    <p:sldId id="690" r:id="rId3"/>
    <p:sldId id="576" r:id="rId4"/>
    <p:sldId id="676" r:id="rId5"/>
    <p:sldId id="675" r:id="rId6"/>
    <p:sldId id="680" r:id="rId7"/>
    <p:sldId id="681" r:id="rId8"/>
    <p:sldId id="682" r:id="rId9"/>
    <p:sldId id="686" r:id="rId10"/>
    <p:sldId id="691" r:id="rId11"/>
    <p:sldId id="692" r:id="rId12"/>
    <p:sldId id="69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6237"/>
    <a:srgbClr val="0094D4"/>
    <a:srgbClr val="AE2A7F"/>
    <a:srgbClr val="BE2856"/>
    <a:srgbClr val="3D3B5F"/>
    <a:srgbClr val="98246F"/>
    <a:srgbClr val="94246C"/>
    <a:srgbClr val="2F2E52"/>
    <a:srgbClr val="81A042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8058" autoAdjust="0"/>
  </p:normalViewPr>
  <p:slideViewPr>
    <p:cSldViewPr>
      <p:cViewPr varScale="1">
        <p:scale>
          <a:sx n="75" d="100"/>
          <a:sy n="75" d="100"/>
        </p:scale>
        <p:origin x="-940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44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A890-1C3A-4168-9336-7569BD13438D}" type="datetimeFigureOut">
              <a:rPr lang="zh-TW" altLang="en-US" smtClean="0"/>
              <a:pPr/>
              <a:t>2017/9/1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C2F1F-D428-449F-967A-F29989CFB9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561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1CE91-3D51-440C-AE01-BB26464EA3B2}" type="datetimeFigureOut">
              <a:rPr lang="zh-TW" altLang="en-US" smtClean="0"/>
              <a:pPr/>
              <a:t>2017/9/1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B05A9-B499-4E5B-8BFF-1B52364951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914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書名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名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版面配置區 13"/>
          <p:cNvSpPr>
            <a:spLocks noGrp="1"/>
          </p:cNvSpPr>
          <p:nvPr>
            <p:ph type="body" sz="quarter" idx="14"/>
          </p:nvPr>
        </p:nvSpPr>
        <p:spPr>
          <a:xfrm>
            <a:off x="2627784" y="980728"/>
            <a:ext cx="1800200" cy="576064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7200" b="1" u="none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D3B5F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 smtClean="0"/>
              <a:t>按</a:t>
            </a:r>
          </a:p>
        </p:txBody>
      </p:sp>
      <p:sp>
        <p:nvSpPr>
          <p:cNvPr id="15" name="文字版面配置區 13"/>
          <p:cNvSpPr>
            <a:spLocks noGrp="1"/>
          </p:cNvSpPr>
          <p:nvPr>
            <p:ph type="body" sz="quarter" idx="15" hasCustomPrompt="1"/>
          </p:nvPr>
        </p:nvSpPr>
        <p:spPr>
          <a:xfrm>
            <a:off x="2627784" y="1556792"/>
            <a:ext cx="6336704" cy="1152128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4800" b="1" u="none" cap="none" spc="0" baseline="0">
                <a:ln w="15875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D3B5F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 smtClean="0"/>
              <a:t>按一以輯母片文字樣式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6"/>
          </p:nvPr>
        </p:nvSpPr>
        <p:spPr>
          <a:xfrm>
            <a:off x="2627089" y="2708920"/>
            <a:ext cx="6409407" cy="3960440"/>
          </a:xfrm>
        </p:spPr>
        <p:txBody>
          <a:bodyPr/>
          <a:lstStyle>
            <a:lvl1pPr>
              <a:lnSpc>
                <a:spcPts val="4400"/>
              </a:lnSpc>
              <a:spcBef>
                <a:spcPts val="0"/>
              </a:spcBef>
              <a:defRPr sz="2600">
                <a:solidFill>
                  <a:srgbClr val="F16237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548680"/>
            <a:ext cx="8316464" cy="6192688"/>
          </a:xfrm>
        </p:spPr>
        <p:txBody>
          <a:bodyPr>
            <a:noAutofit/>
          </a:bodyPr>
          <a:lstStyle>
            <a:lvl5pPr>
              <a:spcBef>
                <a:spcPts val="0"/>
              </a:spcBef>
              <a:defRPr>
                <a:solidFill>
                  <a:srgbClr val="F16237"/>
                </a:solidFill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lang="en-US" altLang="zh-TW" dirty="0" smtClean="0"/>
          </a:p>
          <a:p>
            <a:pPr lvl="4" eaLnBrk="1" latinLnBrk="0" hangingPunct="1"/>
            <a:endParaRPr kumimoji="0" lang="en-US" dirty="0"/>
          </a:p>
        </p:txBody>
      </p:sp>
      <p:pic>
        <p:nvPicPr>
          <p:cNvPr id="5" name="圖片 4" descr="g_pa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884368" y="6195946"/>
            <a:ext cx="1068304" cy="317823"/>
          </a:xfrm>
          <a:noFill/>
          <a:ln>
            <a:noFill/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764704"/>
            <a:ext cx="8316464" cy="5976664"/>
          </a:xfrm>
        </p:spPr>
        <p:txBody>
          <a:bodyPr>
            <a:noAutofit/>
          </a:bodyPr>
          <a:lstStyle>
            <a:lvl5pPr>
              <a:spcBef>
                <a:spcPts val="0"/>
              </a:spcBef>
              <a:defRPr>
                <a:solidFill>
                  <a:srgbClr val="F16237"/>
                </a:solidFill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lang="en-US" altLang="zh-TW" dirty="0" smtClean="0"/>
          </a:p>
          <a:p>
            <a:pPr lvl="4" eaLnBrk="1" latinLnBrk="0" hangingPunct="1"/>
            <a:endParaRPr kumimoji="0" lang="en-US" dirty="0"/>
          </a:p>
        </p:txBody>
      </p:sp>
      <p:pic>
        <p:nvPicPr>
          <p:cNvPr id="5" name="圖片 4" descr="g_pa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884368" y="6195946"/>
            <a:ext cx="1068304" cy="317823"/>
          </a:xfrm>
          <a:noFill/>
          <a:ln>
            <a:noFill/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908720"/>
            <a:ext cx="8280000" cy="5589360"/>
          </a:xfrm>
        </p:spPr>
        <p:txBody>
          <a:bodyPr>
            <a:noAutofit/>
          </a:bodyPr>
          <a:lstStyle>
            <a:lvl5pPr>
              <a:defRPr>
                <a:solidFill>
                  <a:srgbClr val="F16237"/>
                </a:solidFill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pic>
        <p:nvPicPr>
          <p:cNvPr id="4" name="圖片 3" descr="g_pa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884368" y="6195946"/>
            <a:ext cx="1068304" cy="317823"/>
          </a:xfrm>
          <a:noFill/>
          <a:ln>
            <a:noFill/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書名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836712"/>
            <a:ext cx="8153400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484784"/>
            <a:ext cx="8153400" cy="45262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  <a:endParaRPr kumimoji="0" lang="en-US" altLang="zh-TW" dirty="0" smtClean="0"/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6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82" r:id="rId3"/>
    <p:sldLayoutId id="2147483695" r:id="rId4"/>
    <p:sldLayoutId id="2147483677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marL="216000" indent="-216000" algn="l" rtl="0" eaLnBrk="1" latinLnBrk="0" hangingPunct="1">
        <a:lnSpc>
          <a:spcPts val="3400"/>
        </a:lnSpc>
        <a:spcBef>
          <a:spcPct val="0"/>
        </a:spcBef>
        <a:buSzPct val="80000"/>
        <a:buFontTx/>
        <a:buNone/>
        <a:defRPr kumimoji="0" sz="3200" b="1" u="none" kern="1200" baseline="0">
          <a:solidFill>
            <a:srgbClr val="0094D4"/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lnSpc>
          <a:spcPct val="150000"/>
        </a:lnSpc>
        <a:spcBef>
          <a:spcPts val="0"/>
        </a:spcBef>
        <a:buClr>
          <a:schemeClr val="accent3">
            <a:lumMod val="75000"/>
          </a:schemeClr>
        </a:buClr>
        <a:buSzPct val="100000"/>
        <a:buFontTx/>
        <a:buNone/>
        <a:defRPr kumimoji="0" sz="3200" b="1" u="none" kern="1200" baseline="0">
          <a:solidFill>
            <a:srgbClr val="0094D4"/>
          </a:solidFill>
          <a:latin typeface="Arial" pitchFamily="34" charset="0"/>
          <a:ea typeface="+mj-ea"/>
          <a:cs typeface="+mn-cs"/>
        </a:defRPr>
      </a:lvl1pPr>
      <a:lvl2pPr marL="0" indent="0" algn="l" rtl="0" eaLnBrk="1" latinLnBrk="0" hangingPunct="1">
        <a:lnSpc>
          <a:spcPts val="2800"/>
        </a:lnSpc>
        <a:spcBef>
          <a:spcPts val="1200"/>
        </a:spcBef>
        <a:buClr>
          <a:schemeClr val="accent3">
            <a:lumMod val="75000"/>
          </a:schemeClr>
        </a:buClr>
        <a:buSzPct val="90000"/>
        <a:buFontTx/>
        <a:buNone/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2pPr>
      <a:lvl3pPr marL="360000" indent="-360000" algn="l" rtl="0" eaLnBrk="1" latinLnBrk="0" hangingPunct="1">
        <a:lnSpc>
          <a:spcPts val="2800"/>
        </a:lnSpc>
        <a:spcBef>
          <a:spcPts val="1200"/>
        </a:spcBef>
        <a:spcAft>
          <a:spcPts val="0"/>
        </a:spcAft>
        <a:buClr>
          <a:srgbClr val="AE2A7F"/>
        </a:buClr>
        <a:buSzPct val="90000"/>
        <a:buFontTx/>
        <a:buNone/>
        <a:defRPr kumimoji="0" sz="2400" b="1" u="dotted" kern="1200" spc="0" baseline="0">
          <a:solidFill>
            <a:srgbClr val="0094D4"/>
          </a:solidFill>
          <a:uFill>
            <a:solidFill>
              <a:srgbClr val="0094D4"/>
            </a:solidFill>
          </a:uFill>
          <a:latin typeface="+mj-ea"/>
          <a:ea typeface="+mj-ea"/>
          <a:cs typeface="+mn-cs"/>
        </a:defRPr>
      </a:lvl3pPr>
      <a:lvl4pPr marL="360000" indent="-288000" algn="l" rtl="0" eaLnBrk="1" latinLnBrk="0" hangingPunct="1">
        <a:lnSpc>
          <a:spcPct val="100000"/>
        </a:lnSpc>
        <a:spcBef>
          <a:spcPts val="600"/>
        </a:spcBef>
        <a:buClr>
          <a:srgbClr val="AE2A7F"/>
        </a:buClr>
        <a:buSzPct val="90000"/>
        <a:buFontTx/>
        <a:buBlip>
          <a:blip r:embed="rId8"/>
        </a:buBlip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0" marR="0" indent="-360000" algn="l" defTabSz="914400" rtl="0" eaLnBrk="1" fontAlgn="auto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AE2A7F"/>
        </a:buClr>
        <a:buSzPct val="90000"/>
        <a:buFontTx/>
        <a:buNone/>
        <a:tabLst/>
        <a:defRPr kumimoji="0" sz="2800" b="1" kern="1200">
          <a:solidFill>
            <a:srgbClr val="F16237"/>
          </a:solidFill>
          <a:latin typeface="+mj-ea"/>
          <a:ea typeface="+mj-ea"/>
          <a:cs typeface="+mn-cs"/>
        </a:defRPr>
      </a:lvl5pPr>
      <a:lvl6pPr marL="360000" indent="0" algn="l" rtl="0" eaLnBrk="1" latinLnBrk="0" hangingPunct="1">
        <a:lnSpc>
          <a:spcPts val="2600"/>
        </a:lnSpc>
        <a:spcBef>
          <a:spcPts val="1200"/>
        </a:spcBef>
        <a:buClr>
          <a:srgbClr val="EE7700"/>
        </a:buClr>
        <a:buFontTx/>
        <a:buNone/>
        <a:defRPr kumimoji="0" sz="2200" kern="1200" baseline="0">
          <a:solidFill>
            <a:schemeClr val="tx1"/>
          </a:solidFill>
          <a:latin typeface="+mn-ea"/>
          <a:ea typeface="+mn-ea"/>
          <a:cs typeface="+mn-cs"/>
        </a:defRPr>
      </a:lvl6pPr>
      <a:lvl7pPr marL="936000" indent="-228600" algn="l" rtl="0" eaLnBrk="1" latinLnBrk="0" hangingPunct="1">
        <a:spcBef>
          <a:spcPts val="600"/>
        </a:spcBef>
        <a:buClrTx/>
        <a:buFont typeface="Wingdings" pitchFamily="2" charset="2"/>
        <a:buChar char="n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836712"/>
            <a:ext cx="8153400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484784"/>
            <a:ext cx="8153400" cy="45262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  <a:endParaRPr kumimoji="0" lang="en-US" altLang="zh-TW" dirty="0" smtClean="0"/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6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marL="216000" indent="-216000" algn="l" rtl="0" eaLnBrk="1" latinLnBrk="0" hangingPunct="1">
        <a:lnSpc>
          <a:spcPts val="3400"/>
        </a:lnSpc>
        <a:spcBef>
          <a:spcPct val="0"/>
        </a:spcBef>
        <a:buSzPct val="80000"/>
        <a:buFontTx/>
        <a:buNone/>
        <a:defRPr kumimoji="0" sz="3200" b="1" u="none" kern="1200" baseline="0">
          <a:solidFill>
            <a:srgbClr val="0094D4"/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lnSpc>
          <a:spcPct val="150000"/>
        </a:lnSpc>
        <a:spcBef>
          <a:spcPts val="800"/>
        </a:spcBef>
        <a:buClr>
          <a:schemeClr val="accent3">
            <a:lumMod val="75000"/>
          </a:schemeClr>
        </a:buClr>
        <a:buSzPct val="100000"/>
        <a:buFontTx/>
        <a:buNone/>
        <a:defRPr kumimoji="0" sz="3200" b="1" u="none" kern="1200" baseline="0">
          <a:solidFill>
            <a:srgbClr val="0094D4"/>
          </a:solidFill>
          <a:latin typeface="Arial" pitchFamily="34" charset="0"/>
          <a:ea typeface="+mj-ea"/>
          <a:cs typeface="+mn-cs"/>
        </a:defRPr>
      </a:lvl1pPr>
      <a:lvl2pPr marL="0" indent="0" algn="l" rtl="0" eaLnBrk="1" latinLnBrk="0" hangingPunct="1">
        <a:lnSpc>
          <a:spcPts val="2800"/>
        </a:lnSpc>
        <a:spcBef>
          <a:spcPts val="1200"/>
        </a:spcBef>
        <a:buClr>
          <a:schemeClr val="accent3">
            <a:lumMod val="75000"/>
          </a:schemeClr>
        </a:buClr>
        <a:buSzPct val="90000"/>
        <a:buFontTx/>
        <a:buNone/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2pPr>
      <a:lvl3pPr marL="360000" indent="-360000" algn="l" rtl="0" eaLnBrk="1" latinLnBrk="0" hangingPunct="1">
        <a:lnSpc>
          <a:spcPts val="2800"/>
        </a:lnSpc>
        <a:spcBef>
          <a:spcPts val="1200"/>
        </a:spcBef>
        <a:spcAft>
          <a:spcPts val="0"/>
        </a:spcAft>
        <a:buClr>
          <a:srgbClr val="AE2A7F"/>
        </a:buClr>
        <a:buSzPct val="90000"/>
        <a:buFontTx/>
        <a:buNone/>
        <a:defRPr kumimoji="0" sz="2400" b="1" u="dotted" kern="1200" spc="0" baseline="0">
          <a:solidFill>
            <a:srgbClr val="0094D4"/>
          </a:solidFill>
          <a:uFill>
            <a:solidFill>
              <a:srgbClr val="0094D4"/>
            </a:solidFill>
          </a:uFill>
          <a:latin typeface="+mj-ea"/>
          <a:ea typeface="+mj-ea"/>
          <a:cs typeface="+mn-cs"/>
        </a:defRPr>
      </a:lvl3pPr>
      <a:lvl4pPr marL="360000" indent="-288000" algn="l" rtl="0" eaLnBrk="1" latinLnBrk="0" hangingPunct="1">
        <a:lnSpc>
          <a:spcPts val="2800"/>
        </a:lnSpc>
        <a:spcBef>
          <a:spcPts val="1200"/>
        </a:spcBef>
        <a:buClr>
          <a:srgbClr val="AE2A7F"/>
        </a:buClr>
        <a:buSzPct val="90000"/>
        <a:buFontTx/>
        <a:buBlip>
          <a:blip r:embed="rId4"/>
        </a:buBlip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0" marR="0" indent="-360000" algn="l" defTabSz="914400" rtl="0" eaLnBrk="1" fontAlgn="auto" latinLnBrk="0" hangingPunct="1">
        <a:lnSpc>
          <a:spcPts val="2800"/>
        </a:lnSpc>
        <a:spcBef>
          <a:spcPts val="1200"/>
        </a:spcBef>
        <a:spcAft>
          <a:spcPts val="0"/>
        </a:spcAft>
        <a:buClr>
          <a:srgbClr val="AE2A7F"/>
        </a:buClr>
        <a:buSzPct val="90000"/>
        <a:buFontTx/>
        <a:buNone/>
        <a:tabLst/>
        <a:defRPr kumimoji="0" sz="2800" b="1" kern="1200">
          <a:solidFill>
            <a:srgbClr val="F16237"/>
          </a:solidFill>
          <a:latin typeface="+mj-ea"/>
          <a:ea typeface="+mj-ea"/>
          <a:cs typeface="+mn-cs"/>
        </a:defRPr>
      </a:lvl5pPr>
      <a:lvl6pPr marL="360000" indent="0" algn="l" rtl="0" eaLnBrk="1" latinLnBrk="0" hangingPunct="1">
        <a:lnSpc>
          <a:spcPts val="2600"/>
        </a:lnSpc>
        <a:spcBef>
          <a:spcPts val="1200"/>
        </a:spcBef>
        <a:buClr>
          <a:srgbClr val="EE7700"/>
        </a:buClr>
        <a:buFontTx/>
        <a:buNone/>
        <a:defRPr kumimoji="0" sz="2200" kern="1200" baseline="0">
          <a:solidFill>
            <a:schemeClr val="tx1"/>
          </a:solidFill>
          <a:latin typeface="+mn-ea"/>
          <a:ea typeface="+mn-ea"/>
          <a:cs typeface="+mn-cs"/>
        </a:defRPr>
      </a:lvl6pPr>
      <a:lvl7pPr marL="936000" indent="-228600" algn="l" rtl="0" eaLnBrk="1" latinLnBrk="0" hangingPunct="1">
        <a:spcBef>
          <a:spcPts val="600"/>
        </a:spcBef>
        <a:buClrTx/>
        <a:buFont typeface="Wingdings" pitchFamily="2" charset="2"/>
        <a:buChar char="n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3.xml"/><Relationship Id="rId7" Type="http://schemas.openxmlformats.org/officeDocument/2006/relationships/slide" Target="slide9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P.5-12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620688"/>
            <a:ext cx="8316464" cy="6192688"/>
          </a:xfrm>
        </p:spPr>
        <p:txBody>
          <a:bodyPr/>
          <a:lstStyle/>
          <a:p>
            <a:r>
              <a:rPr lang="en-US" altLang="zh-TW" sz="3000" dirty="0"/>
              <a:t>5</a:t>
            </a:r>
            <a:r>
              <a:rPr lang="en-US" altLang="zh-TW" sz="3000" dirty="0" smtClean="0"/>
              <a:t>-6  </a:t>
            </a:r>
            <a:r>
              <a:rPr lang="zh-TW" altLang="en-US" sz="3000" dirty="0" smtClean="0"/>
              <a:t>嵌入</a:t>
            </a:r>
            <a:r>
              <a:rPr lang="en-US" altLang="zh-TW" sz="3000" dirty="0" smtClean="0"/>
              <a:t>CSS </a:t>
            </a:r>
            <a:r>
              <a:rPr lang="zh-TW" altLang="en-US" sz="3000" dirty="0" smtClean="0"/>
              <a:t>樣式表－</a:t>
            </a:r>
            <a:r>
              <a:rPr lang="en-US" altLang="zh-TW" sz="3000" dirty="0" smtClean="0"/>
              <a:t>&lt;style&gt; </a:t>
            </a:r>
            <a:r>
              <a:rPr lang="zh-TW" altLang="en-US" sz="3000" dirty="0" smtClean="0"/>
              <a:t>元素</a:t>
            </a:r>
            <a:endParaRPr lang="en-US" altLang="zh-TW" sz="3000" dirty="0" smtClean="0"/>
          </a:p>
          <a:p>
            <a:pPr lvl="1"/>
            <a:r>
              <a:rPr lang="zh-TW" altLang="en-US" spc="-150" dirty="0" smtClean="0"/>
              <a:t>下面是一個例子</a:t>
            </a:r>
            <a:endParaRPr lang="en-US" altLang="zh-TW" spc="-150" dirty="0" smtClean="0"/>
          </a:p>
        </p:txBody>
      </p:sp>
      <p:sp>
        <p:nvSpPr>
          <p:cNvPr id="6" name="矩形 5"/>
          <p:cNvSpPr/>
          <p:nvPr/>
        </p:nvSpPr>
        <p:spPr>
          <a:xfrm>
            <a:off x="432000" y="2060848"/>
            <a:ext cx="5711055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01:&lt;html&gt;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02:  &lt;head&gt;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03:    &lt;meta charset="utf-8"&gt;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04:    &lt;title&gt;</a:t>
            </a:r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嵌入樣式表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&lt;/title&gt;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05:    </a:t>
            </a:r>
            <a:r>
              <a:rPr lang="en-US" altLang="zh-TW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&lt;style type="text/</a:t>
            </a:r>
            <a:r>
              <a:rPr lang="en-US" altLang="zh-TW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css</a:t>
            </a:r>
            <a:r>
              <a:rPr lang="en-US" altLang="zh-TW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"&gt;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06:      </a:t>
            </a:r>
            <a:r>
              <a:rPr lang="en-US" altLang="zh-TW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h1{font-family:</a:t>
            </a:r>
            <a:r>
              <a:rPr lang="zh-TW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標楷體</a:t>
            </a:r>
            <a:r>
              <a:rPr lang="en-US" altLang="zh-TW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; font-size:30px; </a:t>
            </a:r>
            <a:r>
              <a:rPr lang="en-US" altLang="zh-TW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color:blue</a:t>
            </a:r>
            <a:r>
              <a:rPr lang="en-US" altLang="zh-TW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}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07:    </a:t>
            </a:r>
            <a:r>
              <a:rPr lang="en-US" altLang="zh-TW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&lt;/style&gt;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08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:  &lt;/head&gt;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09:  &lt;body&gt;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10:    </a:t>
            </a:r>
            <a:r>
              <a:rPr lang="en-US" altLang="zh-TW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&lt;h1&gt;</a:t>
            </a:r>
            <a:r>
              <a:rPr lang="zh-TW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歡迎光臨！</a:t>
            </a:r>
            <a:r>
              <a:rPr lang="en-US" altLang="zh-TW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&lt;/h1&gt;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11:  &lt;/body&gt;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12:&lt;/html&gt;</a:t>
            </a:r>
          </a:p>
        </p:txBody>
      </p:sp>
      <p:pic>
        <p:nvPicPr>
          <p:cNvPr id="7" name="圖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981267"/>
            <a:ext cx="2507159" cy="167998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3321" y="4878147"/>
            <a:ext cx="1677062" cy="2389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100"/>
              </a:lnSpc>
              <a:spcAft>
                <a:spcPts val="0"/>
              </a:spcAft>
            </a:pPr>
            <a:r>
              <a:rPr lang="en-US" altLang="zh-TW" sz="1400" dirty="0">
                <a:latin typeface="Arial" panose="020B0604020202020204" pitchFamily="34" charset="0"/>
                <a:ea typeface="華康黑體 Std W5" panose="020B0500000000000000" pitchFamily="34" charset="-120"/>
                <a:cs typeface="Times New Roman" panose="02020603050405020304" pitchFamily="18" charset="0"/>
              </a:rPr>
              <a:t>&lt;\Ch05\style.html&gt;</a:t>
            </a:r>
            <a:endParaRPr lang="zh-TW" altLang="zh-TW" sz="1400" dirty="0">
              <a:latin typeface="Arial" panose="020B0604020202020204" pitchFamily="34" charset="0"/>
              <a:ea typeface="華康黑體 Std W5" panose="020B0500000000000000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版面配置區 4">
            <a:hlinkClick r:id="rId3" action="ppaction://hlinksldjump"/>
          </p:cNvPr>
          <p:cNvSpPr txBox="1">
            <a:spLocks/>
          </p:cNvSpPr>
          <p:nvPr/>
        </p:nvSpPr>
        <p:spPr>
          <a:xfrm>
            <a:off x="8424936" y="1412776"/>
            <a:ext cx="755576" cy="36004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F16237"/>
              </a:gs>
              <a:gs pos="100000">
                <a:srgbClr val="F16237"/>
              </a:gs>
            </a:gsLst>
            <a:lin ang="78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100000"/>
              <a:buFontTx/>
              <a:buNone/>
              <a:tabLst/>
              <a:defRPr/>
            </a:pPr>
            <a:r>
              <a:rPr kumimoji="0" lang="zh-TW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n-cs"/>
              </a:rPr>
              <a:t>回首頁</a:t>
            </a:r>
            <a:endParaRPr kumimoji="0" lang="zh-TW" alt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483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P.5-13</a:t>
            </a:r>
            <a:endParaRPr lang="en-US" altLang="zh-TW" dirty="0"/>
          </a:p>
        </p:txBody>
      </p:sp>
      <p:sp>
        <p:nvSpPr>
          <p:cNvPr id="4" name="內容版面配置區 7"/>
          <p:cNvSpPr>
            <a:spLocks noGrp="1"/>
          </p:cNvSpPr>
          <p:nvPr>
            <p:ph sz="quarter" idx="1"/>
          </p:nvPr>
        </p:nvSpPr>
        <p:spPr>
          <a:xfrm>
            <a:off x="477297" y="548680"/>
            <a:ext cx="8316464" cy="6192688"/>
          </a:xfrm>
        </p:spPr>
        <p:txBody>
          <a:bodyPr/>
          <a:lstStyle/>
          <a:p>
            <a:r>
              <a:rPr lang="en-US" altLang="zh-TW" sz="3000" dirty="0" smtClean="0"/>
              <a:t>5-7  </a:t>
            </a:r>
            <a:r>
              <a:rPr lang="zh-TW" altLang="en-US" sz="3000" dirty="0" smtClean="0"/>
              <a:t>網頁自動導向</a:t>
            </a:r>
            <a:endParaRPr lang="en-US" altLang="zh-TW" sz="3000" dirty="0" smtClean="0"/>
          </a:p>
          <a:p>
            <a:pPr lvl="1"/>
            <a:r>
              <a:rPr lang="zh-TW" altLang="en-US" spc="-150" dirty="0" smtClean="0"/>
              <a:t>下面是一個例子。</a:t>
            </a:r>
            <a:endParaRPr lang="en-US" altLang="zh-TW" spc="-150" dirty="0" smtClean="0"/>
          </a:p>
        </p:txBody>
      </p:sp>
      <p:sp>
        <p:nvSpPr>
          <p:cNvPr id="6" name="矩形 5"/>
          <p:cNvSpPr/>
          <p:nvPr/>
        </p:nvSpPr>
        <p:spPr>
          <a:xfrm>
            <a:off x="432000" y="2060848"/>
            <a:ext cx="7812408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&lt;html&gt;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&lt;head&gt;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&lt;meta charset="utf-8"&gt;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&lt;title&gt;</a:t>
            </a:r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示範網頁自動導向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&lt;/title&gt;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</a:t>
            </a:r>
            <a:r>
              <a:rPr lang="en-US" altLang="zh-TW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&lt;meta http-</a:t>
            </a:r>
            <a:r>
              <a:rPr lang="en-US" altLang="zh-TW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equiv</a:t>
            </a:r>
            <a:r>
              <a:rPr lang="en-US" altLang="zh-TW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="refresh" content="5;url=http://www.warnermusic.com.tw/artist/jolin"&gt;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&lt;/head&gt;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&lt;body&gt;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&lt;p&gt;</a:t>
            </a:r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此網頁將於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5</a:t>
            </a:r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秒鐘後自動導向到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Jolin</a:t>
            </a:r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的網站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&lt;/p&gt;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&lt;/body&gt;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&lt;/html&gt;</a:t>
            </a:r>
          </a:p>
        </p:txBody>
      </p:sp>
      <p:sp>
        <p:nvSpPr>
          <p:cNvPr id="7" name="矩形 6"/>
          <p:cNvSpPr/>
          <p:nvPr/>
        </p:nvSpPr>
        <p:spPr>
          <a:xfrm>
            <a:off x="432000" y="4437112"/>
            <a:ext cx="20124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spc="40" dirty="0">
                <a:latin typeface="+mj-lt"/>
                <a:cs typeface="Times New Roman" panose="02020603050405020304" pitchFamily="18" charset="0"/>
              </a:rPr>
              <a:t>&lt;\Ch05\redirect.html&gt;</a:t>
            </a:r>
            <a:endParaRPr lang="zh-TW" altLang="en-US" sz="1400" dirty="0">
              <a:latin typeface="+mj-lt"/>
            </a:endParaRPr>
          </a:p>
        </p:txBody>
      </p:sp>
      <p:pic>
        <p:nvPicPr>
          <p:cNvPr id="8" name="圖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80" y="4762897"/>
            <a:ext cx="2878395" cy="1604010"/>
          </a:xfrm>
          <a:prstGeom prst="rect">
            <a:avLst/>
          </a:prstGeom>
        </p:spPr>
      </p:pic>
      <p:pic>
        <p:nvPicPr>
          <p:cNvPr id="9" name="圖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86" y="4744889"/>
            <a:ext cx="2519680" cy="1604010"/>
          </a:xfrm>
          <a:prstGeom prst="rect">
            <a:avLst/>
          </a:prstGeom>
        </p:spPr>
      </p:pic>
      <p:sp>
        <p:nvSpPr>
          <p:cNvPr id="11" name="文字版面配置區 4">
            <a:hlinkClick r:id="rId4" action="ppaction://hlinksldjump"/>
          </p:cNvPr>
          <p:cNvSpPr txBox="1">
            <a:spLocks/>
          </p:cNvSpPr>
          <p:nvPr/>
        </p:nvSpPr>
        <p:spPr>
          <a:xfrm>
            <a:off x="8424936" y="1412776"/>
            <a:ext cx="755576" cy="36004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F16237"/>
              </a:gs>
              <a:gs pos="100000">
                <a:srgbClr val="F16237"/>
              </a:gs>
            </a:gsLst>
            <a:lin ang="78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100000"/>
              <a:buFontTx/>
              <a:buNone/>
              <a:tabLst/>
              <a:defRPr/>
            </a:pPr>
            <a:r>
              <a:rPr kumimoji="0" lang="zh-TW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n-cs"/>
              </a:rPr>
              <a:t>回首頁</a:t>
            </a:r>
            <a:endParaRPr kumimoji="0" lang="zh-TW" alt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+mn-cs"/>
            </a:endParaRPr>
          </a:p>
        </p:txBody>
      </p:sp>
      <p:sp>
        <p:nvSpPr>
          <p:cNvPr id="2" name="向右箭號 1"/>
          <p:cNvSpPr/>
          <p:nvPr/>
        </p:nvSpPr>
        <p:spPr>
          <a:xfrm>
            <a:off x="4457428" y="5564902"/>
            <a:ext cx="384658" cy="168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18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4"/>
          </p:nvPr>
        </p:nvSpPr>
        <p:spPr>
          <a:xfrm>
            <a:off x="2627784" y="908720"/>
            <a:ext cx="1800200" cy="576064"/>
          </a:xfrm>
        </p:spPr>
        <p:txBody>
          <a:bodyPr/>
          <a:lstStyle/>
          <a:p>
            <a:r>
              <a:rPr lang="en-US" altLang="zh-TW" dirty="0" smtClean="0"/>
              <a:t>05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5"/>
          </p:nvPr>
        </p:nvSpPr>
        <p:spPr>
          <a:xfrm>
            <a:off x="2627784" y="1484784"/>
            <a:ext cx="6336704" cy="1152128"/>
          </a:xfrm>
        </p:spPr>
        <p:txBody>
          <a:bodyPr/>
          <a:lstStyle/>
          <a:p>
            <a:r>
              <a:rPr lang="zh-TW" altLang="en-US" dirty="0" smtClean="0"/>
              <a:t>影音多媒體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6"/>
          </p:nvPr>
        </p:nvSpPr>
        <p:spPr>
          <a:xfrm>
            <a:off x="2411760" y="2636912"/>
            <a:ext cx="6660232" cy="381642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200" dirty="0"/>
              <a:t>5</a:t>
            </a:r>
            <a:r>
              <a:rPr lang="en-US" altLang="zh-TW" sz="2200" dirty="0" smtClean="0"/>
              <a:t>-1  </a:t>
            </a:r>
            <a:r>
              <a:rPr lang="zh-TW" altLang="en-US" sz="2400" dirty="0" smtClean="0">
                <a:hlinkClick r:id="rId3" action="ppaction://hlinksldjump"/>
              </a:rPr>
              <a:t>嵌入</a:t>
            </a:r>
            <a:r>
              <a:rPr lang="zh-TW" altLang="en-US" sz="2400" dirty="0">
                <a:hlinkClick r:id="rId3" action="ppaction://hlinksldjump"/>
              </a:rPr>
              <a:t>影片與聲音－</a:t>
            </a:r>
            <a:r>
              <a:rPr lang="en-US" altLang="zh-TW" sz="2400" dirty="0">
                <a:hlinkClick r:id="rId3" action="ppaction://hlinksldjump"/>
              </a:rPr>
              <a:t>&lt;video&gt;</a:t>
            </a:r>
            <a:r>
              <a:rPr lang="zh-TW" altLang="en-US" sz="2400" dirty="0">
                <a:hlinkClick r:id="rId3" action="ppaction://hlinksldjump"/>
              </a:rPr>
              <a:t>、</a:t>
            </a:r>
            <a:r>
              <a:rPr lang="en-US" altLang="zh-TW" sz="2400" dirty="0">
                <a:hlinkClick r:id="rId3" action="ppaction://hlinksldjump"/>
              </a:rPr>
              <a:t>&lt;audio&gt; </a:t>
            </a:r>
            <a:r>
              <a:rPr lang="zh-TW" altLang="en-US" sz="2400" dirty="0" smtClean="0">
                <a:hlinkClick r:id="rId3" action="ppaction://hlinksldjump"/>
              </a:rPr>
              <a:t>元素</a:t>
            </a:r>
            <a:endParaRPr lang="zh-TW" altLang="en-US" sz="22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200" dirty="0"/>
              <a:t>5</a:t>
            </a:r>
            <a:r>
              <a:rPr lang="en-US" altLang="zh-TW" sz="2200" dirty="0" smtClean="0"/>
              <a:t>-2</a:t>
            </a:r>
            <a:r>
              <a:rPr lang="zh-TW" altLang="en-US" sz="2200" dirty="0" smtClean="0"/>
              <a:t>  </a:t>
            </a:r>
            <a:r>
              <a:rPr lang="zh-TW" altLang="en-US" sz="2400" dirty="0" smtClean="0">
                <a:hlinkClick r:id="rId4" action="ppaction://hlinksldjump"/>
              </a:rPr>
              <a:t>嵌入</a:t>
            </a:r>
            <a:r>
              <a:rPr lang="zh-TW" altLang="en-US" sz="2400" dirty="0">
                <a:hlinkClick r:id="rId4" action="ppaction://hlinksldjump"/>
              </a:rPr>
              <a:t>資源檔案－</a:t>
            </a:r>
            <a:r>
              <a:rPr lang="en-US" altLang="zh-TW" sz="2400" dirty="0">
                <a:hlinkClick r:id="rId4" action="ppaction://hlinksldjump"/>
              </a:rPr>
              <a:t>&lt;embed&gt; </a:t>
            </a:r>
            <a:r>
              <a:rPr lang="zh-TW" altLang="en-US" sz="2400" dirty="0">
                <a:hlinkClick r:id="rId4" action="ppaction://hlinksldjump"/>
              </a:rPr>
              <a:t>元素</a:t>
            </a:r>
            <a:endParaRPr lang="zh-TW" altLang="en-US" sz="22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200" dirty="0" smtClean="0"/>
              <a:t>5-3</a:t>
            </a:r>
            <a:r>
              <a:rPr lang="zh-TW" altLang="en-US" sz="2200" dirty="0" smtClean="0"/>
              <a:t>  </a:t>
            </a:r>
            <a:r>
              <a:rPr lang="zh-TW" altLang="en-US" sz="2200" dirty="0" smtClean="0">
                <a:hlinkClick r:id="rId5" action="ppaction://hlinksldjump"/>
              </a:rPr>
              <a:t>嵌入</a:t>
            </a:r>
            <a:r>
              <a:rPr lang="zh-TW" altLang="en-US" sz="2200" dirty="0">
                <a:hlinkClick r:id="rId5" action="ppaction://hlinksldjump"/>
              </a:rPr>
              <a:t>物件－</a:t>
            </a:r>
            <a:r>
              <a:rPr lang="en-US" altLang="zh-TW" sz="2200" dirty="0">
                <a:hlinkClick r:id="rId5" action="ppaction://hlinksldjump"/>
              </a:rPr>
              <a:t>&lt;object&gt; </a:t>
            </a:r>
            <a:r>
              <a:rPr lang="zh-TW" altLang="en-US" sz="2200" dirty="0">
                <a:hlinkClick r:id="rId5" action="ppaction://hlinksldjump"/>
              </a:rPr>
              <a:t>元素 </a:t>
            </a:r>
            <a:endParaRPr lang="zh-TW" altLang="en-US" sz="22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200" dirty="0" smtClean="0"/>
              <a:t>5-4</a:t>
            </a:r>
            <a:r>
              <a:rPr lang="zh-TW" altLang="en-US" sz="2200" dirty="0" smtClean="0"/>
              <a:t>  </a:t>
            </a:r>
            <a:r>
              <a:rPr lang="zh-TW" altLang="en-US" sz="2200" dirty="0" smtClean="0">
                <a:hlinkClick r:id="rId6" action="ppaction://hlinksldjump"/>
              </a:rPr>
              <a:t>嵌入</a:t>
            </a:r>
            <a:r>
              <a:rPr lang="en-US" altLang="zh-TW" sz="2200" dirty="0">
                <a:hlinkClick r:id="rId6" action="ppaction://hlinksldjump"/>
              </a:rPr>
              <a:t>Scripts </a:t>
            </a:r>
            <a:r>
              <a:rPr lang="zh-TW" altLang="en-US" sz="2200" dirty="0">
                <a:hlinkClick r:id="rId6" action="ppaction://hlinksldjump"/>
              </a:rPr>
              <a:t>－</a:t>
            </a:r>
            <a:r>
              <a:rPr lang="en-US" altLang="zh-TW" sz="2200" dirty="0">
                <a:hlinkClick r:id="rId6" action="ppaction://hlinksldjump"/>
              </a:rPr>
              <a:t>&lt;script&gt;</a:t>
            </a:r>
            <a:r>
              <a:rPr lang="zh-TW" altLang="en-US" sz="2200" dirty="0">
                <a:hlinkClick r:id="rId6" action="ppaction://hlinksldjump"/>
              </a:rPr>
              <a:t>、</a:t>
            </a:r>
            <a:r>
              <a:rPr lang="en-US" altLang="zh-TW" sz="2200" dirty="0">
                <a:hlinkClick r:id="rId6" action="ppaction://hlinksldjump"/>
              </a:rPr>
              <a:t>&lt;</a:t>
            </a:r>
            <a:r>
              <a:rPr lang="en-US" altLang="zh-TW" sz="2200" dirty="0" err="1">
                <a:hlinkClick r:id="rId6" action="ppaction://hlinksldjump"/>
              </a:rPr>
              <a:t>noscript</a:t>
            </a:r>
            <a:r>
              <a:rPr lang="en-US" altLang="zh-TW" sz="2200" dirty="0">
                <a:hlinkClick r:id="rId6" action="ppaction://hlinksldjump"/>
              </a:rPr>
              <a:t>&gt; </a:t>
            </a:r>
            <a:r>
              <a:rPr lang="zh-TW" altLang="en-US" sz="2200" dirty="0">
                <a:hlinkClick r:id="rId6" action="ppaction://hlinksldjump"/>
              </a:rPr>
              <a:t>元素 </a:t>
            </a:r>
            <a:endParaRPr lang="zh-TW" altLang="en-US" sz="22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200" dirty="0" smtClean="0"/>
              <a:t>5-5</a:t>
            </a:r>
            <a:r>
              <a:rPr lang="zh-TW" altLang="en-US" sz="2200" dirty="0" smtClean="0"/>
              <a:t>  </a:t>
            </a:r>
            <a:r>
              <a:rPr lang="zh-TW" altLang="en-US" sz="2200" dirty="0" smtClean="0">
                <a:hlinkClick r:id="rId7" action="ppaction://hlinksldjump"/>
              </a:rPr>
              <a:t>嵌入</a:t>
            </a:r>
            <a:r>
              <a:rPr lang="zh-TW" altLang="en-US" sz="2200" dirty="0">
                <a:hlinkClick r:id="rId7" action="ppaction://hlinksldjump"/>
              </a:rPr>
              <a:t>浮動框架－</a:t>
            </a:r>
            <a:r>
              <a:rPr lang="en-US" altLang="zh-TW" sz="2200" dirty="0">
                <a:hlinkClick r:id="rId7" action="ppaction://hlinksldjump"/>
              </a:rPr>
              <a:t>&lt;iframe&gt; </a:t>
            </a:r>
            <a:r>
              <a:rPr lang="zh-TW" altLang="en-US" sz="2200" dirty="0">
                <a:hlinkClick r:id="rId7" action="ppaction://hlinksldjump"/>
              </a:rPr>
              <a:t>元素</a:t>
            </a:r>
            <a:endParaRPr lang="en-US" altLang="zh-TW" sz="22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200" dirty="0" smtClean="0"/>
              <a:t>5-6</a:t>
            </a:r>
            <a:r>
              <a:rPr lang="zh-TW" altLang="en-US" sz="2200" dirty="0" smtClean="0"/>
              <a:t>  </a:t>
            </a:r>
            <a:r>
              <a:rPr lang="zh-TW" altLang="en-US" sz="2400" dirty="0" smtClean="0">
                <a:hlinkClick r:id="rId8" action="ppaction://hlinksldjump"/>
              </a:rPr>
              <a:t>嵌入</a:t>
            </a:r>
            <a:r>
              <a:rPr lang="en-US" altLang="zh-TW" sz="2400" dirty="0">
                <a:hlinkClick r:id="rId8" action="ppaction://hlinksldjump"/>
              </a:rPr>
              <a:t>CSS </a:t>
            </a:r>
            <a:r>
              <a:rPr lang="zh-TW" altLang="en-US" sz="2400" dirty="0">
                <a:hlinkClick r:id="rId8" action="ppaction://hlinksldjump"/>
              </a:rPr>
              <a:t>樣式表－</a:t>
            </a:r>
            <a:r>
              <a:rPr lang="en-US" altLang="zh-TW" sz="2400" dirty="0">
                <a:hlinkClick r:id="rId8" action="ppaction://hlinksldjump"/>
              </a:rPr>
              <a:t>&lt;style&gt; </a:t>
            </a:r>
            <a:r>
              <a:rPr lang="zh-TW" altLang="en-US" sz="2400" dirty="0">
                <a:hlinkClick r:id="rId8" action="ppaction://hlinksldjump"/>
              </a:rPr>
              <a:t>元素</a:t>
            </a:r>
            <a:endParaRPr lang="zh-TW" altLang="en-US" sz="22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200" dirty="0" smtClean="0"/>
              <a:t>5-7</a:t>
            </a:r>
            <a:r>
              <a:rPr lang="zh-TW" altLang="en-US" sz="2200" dirty="0" smtClean="0"/>
              <a:t>  </a:t>
            </a:r>
            <a:r>
              <a:rPr lang="zh-TW" altLang="en-US" sz="2200" dirty="0" smtClean="0">
                <a:hlinkClick r:id="rId9" action="ppaction://hlinksldjump"/>
              </a:rPr>
              <a:t>網頁</a:t>
            </a:r>
            <a:r>
              <a:rPr lang="zh-TW" altLang="en-US" sz="2200" dirty="0">
                <a:hlinkClick r:id="rId9" action="ppaction://hlinksldjump"/>
              </a:rPr>
              <a:t>自動導向 </a:t>
            </a:r>
            <a:endParaRPr lang="zh-TW" altLang="en-US" sz="2200" dirty="0"/>
          </a:p>
        </p:txBody>
      </p:sp>
      <p:sp>
        <p:nvSpPr>
          <p:cNvPr id="5" name="矩形 4"/>
          <p:cNvSpPr/>
          <p:nvPr/>
        </p:nvSpPr>
        <p:spPr>
          <a:xfrm>
            <a:off x="6149280" y="260648"/>
            <a:ext cx="2987824" cy="764704"/>
          </a:xfrm>
          <a:prstGeom prst="rect">
            <a:avLst/>
          </a:prstGeom>
          <a:gradFill>
            <a:gsLst>
              <a:gs pos="0">
                <a:schemeClr val="tx1"/>
              </a:gs>
              <a:gs pos="50000">
                <a:srgbClr val="F16237"/>
              </a:gs>
              <a:gs pos="100000">
                <a:srgbClr val="F16237"/>
              </a:gs>
            </a:gsLst>
            <a:lin ang="14400000" scaled="0"/>
          </a:gra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Part</a:t>
            </a:r>
            <a:r>
              <a:rPr lang="en-US" altLang="zh-TW" sz="32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altLang="zh-TW" sz="2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2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2400" b="1" kern="1200" baseline="0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HTML5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3000" dirty="0"/>
              <a:t>5</a:t>
            </a:r>
            <a:r>
              <a:rPr lang="en-US" altLang="zh-TW" sz="3000" dirty="0" smtClean="0"/>
              <a:t>-1  </a:t>
            </a:r>
            <a:r>
              <a:rPr lang="zh-TW" altLang="en-US" sz="3000" dirty="0"/>
              <a:t>嵌入影片與聲音－</a:t>
            </a:r>
            <a:r>
              <a:rPr lang="en-US" altLang="zh-TW" sz="3000" dirty="0"/>
              <a:t>&lt;video&gt;</a:t>
            </a:r>
            <a:r>
              <a:rPr lang="zh-TW" altLang="en-US" sz="3000" dirty="0"/>
              <a:t>、</a:t>
            </a:r>
            <a:r>
              <a:rPr lang="en-US" altLang="zh-TW" sz="3000" dirty="0"/>
              <a:t>&lt;audio&gt; </a:t>
            </a:r>
            <a:r>
              <a:rPr lang="zh-TW" altLang="en-US" sz="3000" dirty="0"/>
              <a:t>元素</a:t>
            </a:r>
            <a:endParaRPr lang="en-US" altLang="zh-TW" sz="3000" dirty="0"/>
          </a:p>
          <a:p>
            <a:pPr lvl="1"/>
            <a:r>
              <a:rPr lang="en-US" altLang="zh-TW" dirty="0"/>
              <a:t>&lt;video&gt; </a:t>
            </a:r>
            <a:r>
              <a:rPr lang="zh-TW" altLang="zh-TW" dirty="0"/>
              <a:t>元素提供了在網頁上嵌入影片的標準方式，其屬性如下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pPr lvl="3"/>
            <a:r>
              <a:rPr lang="en-US" altLang="zh-TW" dirty="0" err="1"/>
              <a:t>src</a:t>
            </a:r>
            <a:r>
              <a:rPr lang="en-US" altLang="zh-TW" dirty="0"/>
              <a:t>="</a:t>
            </a:r>
            <a:r>
              <a:rPr lang="en-US" altLang="zh-TW" i="1" dirty="0" err="1"/>
              <a:t>uri</a:t>
            </a:r>
            <a:r>
              <a:rPr lang="en-US" altLang="zh-TW" dirty="0" smtClean="0"/>
              <a:t>"</a:t>
            </a:r>
          </a:p>
          <a:p>
            <a:pPr lvl="3"/>
            <a:r>
              <a:rPr lang="en-US" altLang="zh-TW" dirty="0" smtClean="0"/>
              <a:t>poster</a:t>
            </a:r>
            <a:r>
              <a:rPr lang="en-US" altLang="zh-TW" dirty="0"/>
              <a:t>="</a:t>
            </a:r>
            <a:r>
              <a:rPr lang="en-US" altLang="zh-TW" i="1" dirty="0" err="1"/>
              <a:t>uri</a:t>
            </a:r>
            <a:r>
              <a:rPr lang="en-US" altLang="zh-TW" dirty="0"/>
              <a:t>"</a:t>
            </a:r>
          </a:p>
          <a:p>
            <a:pPr lvl="3"/>
            <a:r>
              <a:rPr lang="en-US" altLang="zh-TW" dirty="0"/>
              <a:t>preload="{none, metadata, auto}"</a:t>
            </a:r>
          </a:p>
          <a:p>
            <a:pPr lvl="3"/>
            <a:r>
              <a:rPr lang="en-US" altLang="zh-TW" dirty="0" err="1"/>
              <a:t>autoplay</a:t>
            </a:r>
            <a:endParaRPr lang="en-US" altLang="zh-TW" dirty="0"/>
          </a:p>
          <a:p>
            <a:pPr lvl="3"/>
            <a:r>
              <a:rPr lang="en-US" altLang="zh-TW" dirty="0"/>
              <a:t>loop</a:t>
            </a:r>
          </a:p>
          <a:p>
            <a:pPr lvl="3"/>
            <a:r>
              <a:rPr lang="en-US" altLang="zh-TW" dirty="0"/>
              <a:t>muted</a:t>
            </a:r>
          </a:p>
          <a:p>
            <a:pPr lvl="3"/>
            <a:r>
              <a:rPr lang="en-US" altLang="zh-TW" dirty="0"/>
              <a:t>controls</a:t>
            </a:r>
          </a:p>
          <a:p>
            <a:pPr lvl="3"/>
            <a:r>
              <a:rPr lang="en-US" altLang="zh-TW" dirty="0"/>
              <a:t>width="</a:t>
            </a:r>
            <a:r>
              <a:rPr lang="en-US" altLang="zh-TW" i="1" dirty="0"/>
              <a:t>n</a:t>
            </a:r>
            <a:r>
              <a:rPr lang="en-US" altLang="zh-TW" dirty="0"/>
              <a:t>"</a:t>
            </a:r>
          </a:p>
          <a:p>
            <a:pPr lvl="3"/>
            <a:r>
              <a:rPr lang="en-US" altLang="zh-TW" dirty="0"/>
              <a:t>height="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“</a:t>
            </a:r>
          </a:p>
          <a:p>
            <a:pPr lvl="3"/>
            <a:r>
              <a:rPr lang="en-US" altLang="zh-TW" dirty="0" err="1"/>
              <a:t>crossorigin</a:t>
            </a:r>
            <a:r>
              <a:rPr lang="en-US" altLang="zh-TW" dirty="0"/>
              <a:t>="..."</a:t>
            </a:r>
          </a:p>
          <a:p>
            <a:pPr lvl="3"/>
            <a:r>
              <a:rPr lang="zh-TW" altLang="en-US" dirty="0"/>
              <a:t>第</a:t>
            </a:r>
            <a:r>
              <a:rPr lang="en-US" altLang="zh-TW" dirty="0" smtClean="0"/>
              <a:t>2-1</a:t>
            </a:r>
            <a:r>
              <a:rPr lang="zh-TW" altLang="en-US" dirty="0" smtClean="0"/>
              <a:t>節</a:t>
            </a:r>
            <a:r>
              <a:rPr lang="zh-TW" altLang="en-US" dirty="0"/>
              <a:t>所介紹的全域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P.5-2</a:t>
            </a:r>
          </a:p>
        </p:txBody>
      </p:sp>
      <p:sp>
        <p:nvSpPr>
          <p:cNvPr id="12" name="文字版面配置區 4">
            <a:hlinkClick r:id="rId3" action="ppaction://hlinksldjump"/>
          </p:cNvPr>
          <p:cNvSpPr txBox="1">
            <a:spLocks/>
          </p:cNvSpPr>
          <p:nvPr/>
        </p:nvSpPr>
        <p:spPr>
          <a:xfrm>
            <a:off x="8424936" y="1412776"/>
            <a:ext cx="755576" cy="36004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F16237"/>
              </a:gs>
              <a:gs pos="100000">
                <a:srgbClr val="F16237"/>
              </a:gs>
            </a:gsLst>
            <a:lin ang="78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100000"/>
              <a:buFontTx/>
              <a:buNone/>
              <a:tabLst/>
              <a:defRPr/>
            </a:pPr>
            <a:r>
              <a:rPr kumimoji="0" lang="zh-TW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n-cs"/>
              </a:rPr>
              <a:t>回首頁</a:t>
            </a:r>
            <a:endParaRPr kumimoji="0" lang="zh-TW" alt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4509120"/>
            <a:ext cx="3521454" cy="1989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圖片 9" descr="g_pag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下面</a:t>
            </a:r>
            <a:r>
              <a:rPr lang="zh-TW" altLang="en-US" dirty="0"/>
              <a:t>是一個例子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>
              <a:spcBef>
                <a:spcPts val="600"/>
              </a:spcBef>
            </a:pPr>
            <a:endParaRPr lang="en-US" altLang="zh-TW" dirty="0" smtClean="0"/>
          </a:p>
          <a:p>
            <a:pPr lvl="1">
              <a:spcBef>
                <a:spcPts val="600"/>
              </a:spcBef>
            </a:pPr>
            <a:endParaRPr lang="en-US" altLang="zh-TW" dirty="0" smtClean="0"/>
          </a:p>
          <a:p>
            <a:pPr lvl="1">
              <a:spcBef>
                <a:spcPts val="600"/>
              </a:spcBef>
            </a:pPr>
            <a:endParaRPr lang="en-US" altLang="zh-TW" dirty="0"/>
          </a:p>
          <a:p>
            <a:pPr lvl="1">
              <a:spcBef>
                <a:spcPts val="600"/>
              </a:spcBef>
            </a:pPr>
            <a:endParaRPr lang="en-US" altLang="zh-TW" dirty="0" smtClean="0"/>
          </a:p>
          <a:p>
            <a:pPr lvl="1">
              <a:spcBef>
                <a:spcPts val="0"/>
              </a:spcBef>
            </a:pPr>
            <a:endParaRPr lang="en-US" altLang="zh-TW" dirty="0" smtClean="0"/>
          </a:p>
          <a:p>
            <a:pPr lvl="1">
              <a:spcBef>
                <a:spcPts val="0"/>
              </a:spcBef>
            </a:pPr>
            <a:r>
              <a:rPr lang="zh-TW" altLang="en-US" dirty="0" smtClean="0"/>
              <a:t>例如</a:t>
            </a:r>
            <a:r>
              <a:rPr lang="en-US" altLang="zh-TW" dirty="0" smtClean="0"/>
              <a:t>poster </a:t>
            </a:r>
            <a:r>
              <a:rPr lang="zh-TW" altLang="en-US" dirty="0" smtClean="0"/>
              <a:t>屬性可以指定在影片開始播放之前所要顯示的畫面：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P.5-3~4</a:t>
            </a:r>
          </a:p>
        </p:txBody>
      </p:sp>
      <p:sp>
        <p:nvSpPr>
          <p:cNvPr id="14" name="矩形 13"/>
          <p:cNvSpPr/>
          <p:nvPr/>
        </p:nvSpPr>
        <p:spPr>
          <a:xfrm>
            <a:off x="420742" y="1532940"/>
            <a:ext cx="4879391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&lt;!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doctype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html&gt;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&lt;html&gt;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&lt;head&gt;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&lt;meta charset="utf-8"&gt;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&lt;title&gt;</a:t>
            </a:r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影音多媒體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&lt;/title&gt;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&lt;/head&gt;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&lt;body&gt;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&lt;video </a:t>
            </a:r>
            <a:r>
              <a:rPr lang="en-US" altLang="zh-TW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src</a:t>
            </a:r>
            <a:r>
              <a:rPr lang="en-US" altLang="zh-TW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="</a:t>
            </a:r>
            <a:r>
              <a:rPr lang="en-US" altLang="zh-TW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bird.ogv</a:t>
            </a:r>
            <a:r>
              <a:rPr lang="en-US" altLang="zh-TW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" controls </a:t>
            </a:r>
            <a:r>
              <a:rPr lang="en-US" altLang="zh-TW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autoplay</a:t>
            </a:r>
            <a:r>
              <a:rPr lang="en-US" altLang="zh-TW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loop muted&gt;&lt;/video&gt;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&lt;/body&gt;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&lt;/html&gt;</a:t>
            </a:r>
          </a:p>
        </p:txBody>
      </p:sp>
      <p:sp>
        <p:nvSpPr>
          <p:cNvPr id="3" name="矩形 2"/>
          <p:cNvSpPr/>
          <p:nvPr/>
        </p:nvSpPr>
        <p:spPr>
          <a:xfrm>
            <a:off x="433906" y="3770912"/>
            <a:ext cx="1835759" cy="296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700"/>
              </a:lnSpc>
              <a:spcAft>
                <a:spcPts val="850"/>
              </a:spcAft>
            </a:pPr>
            <a:r>
              <a:rPr lang="en-US" altLang="zh-TW" sz="1400" dirty="0">
                <a:solidFill>
                  <a:srgbClr val="000000"/>
                </a:solidFill>
                <a:latin typeface="+mj-lt"/>
                <a:ea typeface="華康明體 Std W3" panose="02020300000000000000" pitchFamily="18" charset="-120"/>
                <a:cs typeface="Times New Roman" panose="02020603050405020304" pitchFamily="18" charset="0"/>
              </a:rPr>
              <a:t>&lt;\Ch05\video1.html&gt;</a:t>
            </a:r>
            <a:endParaRPr lang="zh-TW" altLang="zh-TW" sz="1400" dirty="0">
              <a:solidFill>
                <a:srgbClr val="000000"/>
              </a:solidFill>
              <a:latin typeface="+mj-lt"/>
              <a:ea typeface="華康明體 Std W3" panose="020203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2" name="群組 17"/>
          <p:cNvGrpSpPr/>
          <p:nvPr/>
        </p:nvGrpSpPr>
        <p:grpSpPr>
          <a:xfrm>
            <a:off x="4446447" y="1532940"/>
            <a:ext cx="3719015" cy="2262171"/>
            <a:chOff x="3527505" y="4149080"/>
            <a:chExt cx="4284855" cy="2553798"/>
          </a:xfrm>
        </p:grpSpPr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88024" y="4149080"/>
              <a:ext cx="3024336" cy="2553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4" name="Picture 1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27505" y="6105171"/>
              <a:ext cx="126111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6" name="矩形 15"/>
          <p:cNvSpPr/>
          <p:nvPr/>
        </p:nvSpPr>
        <p:spPr>
          <a:xfrm>
            <a:off x="515174" y="4509120"/>
            <a:ext cx="478495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&lt;video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src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="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bird.ogv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" controls </a:t>
            </a:r>
            <a:r>
              <a:rPr lang="en-US" altLang="zh-TW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poster="bird.jpg"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&gt;&lt;/video&gt;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3000" dirty="0"/>
              <a:t>5</a:t>
            </a:r>
            <a:r>
              <a:rPr lang="en-US" altLang="zh-TW" sz="3000" dirty="0" smtClean="0"/>
              <a:t>-2  </a:t>
            </a:r>
            <a:r>
              <a:rPr lang="zh-TW" altLang="en-US" sz="3000" dirty="0" smtClean="0"/>
              <a:t>嵌入資源檔案－</a:t>
            </a:r>
            <a:r>
              <a:rPr lang="en-US" altLang="zh-TW" sz="3000" dirty="0" smtClean="0"/>
              <a:t>&lt;embed&gt; </a:t>
            </a:r>
            <a:r>
              <a:rPr lang="zh-TW" altLang="en-US" sz="3000" dirty="0" smtClean="0"/>
              <a:t>元素</a:t>
            </a:r>
            <a:endParaRPr lang="en-US" altLang="zh-TW" sz="3000" dirty="0" smtClean="0"/>
          </a:p>
          <a:p>
            <a:pPr lvl="1"/>
            <a:r>
              <a:rPr lang="zh-TW" altLang="en-US" dirty="0" smtClean="0"/>
              <a:t>當我們希望瀏覽器播放的資源檔案需要借助於外掛程式時，就可以使用</a:t>
            </a:r>
            <a:r>
              <a:rPr lang="en-US" altLang="zh-TW" dirty="0" smtClean="0"/>
              <a:t>&lt;embed&gt; </a:t>
            </a:r>
            <a:r>
              <a:rPr lang="zh-TW" altLang="en-US" dirty="0" smtClean="0"/>
              <a:t>元素，例如：</a:t>
            </a:r>
            <a:endParaRPr lang="en-US" altLang="zh-TW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P.5-5</a:t>
            </a:r>
          </a:p>
        </p:txBody>
      </p:sp>
      <p:sp>
        <p:nvSpPr>
          <p:cNvPr id="12" name="文字版面配置區 4">
            <a:hlinkClick r:id="rId3" action="ppaction://hlinksldjump"/>
          </p:cNvPr>
          <p:cNvSpPr txBox="1">
            <a:spLocks/>
          </p:cNvSpPr>
          <p:nvPr/>
        </p:nvSpPr>
        <p:spPr>
          <a:xfrm>
            <a:off x="8424936" y="1052736"/>
            <a:ext cx="755576" cy="36004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F16237"/>
              </a:gs>
              <a:gs pos="100000">
                <a:srgbClr val="F16237"/>
              </a:gs>
            </a:gsLst>
            <a:lin ang="78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100000"/>
              <a:buFontTx/>
              <a:buNone/>
              <a:tabLst/>
              <a:defRPr/>
            </a:pPr>
            <a:r>
              <a:rPr kumimoji="0" lang="zh-TW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n-cs"/>
              </a:rPr>
              <a:t>回首頁</a:t>
            </a:r>
            <a:endParaRPr kumimoji="0" lang="zh-TW" alt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+mn-cs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9096" y="2492896"/>
            <a:ext cx="7485904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3000" dirty="0" smtClean="0"/>
              <a:t>5-3  </a:t>
            </a:r>
            <a:r>
              <a:rPr lang="zh-TW" altLang="en-US" sz="3000" dirty="0" smtClean="0"/>
              <a:t>嵌入物件－</a:t>
            </a:r>
            <a:r>
              <a:rPr lang="en-US" altLang="zh-TW" sz="3000" dirty="0" smtClean="0"/>
              <a:t>&lt;object&gt; </a:t>
            </a:r>
            <a:r>
              <a:rPr lang="zh-TW" altLang="en-US" sz="3000" dirty="0" smtClean="0"/>
              <a:t>元素</a:t>
            </a:r>
            <a:endParaRPr lang="en-US" altLang="zh-TW" sz="3000" dirty="0" smtClean="0"/>
          </a:p>
          <a:p>
            <a:pPr lvl="4"/>
            <a:r>
              <a:rPr lang="en-US" altLang="zh-TW" dirty="0" smtClean="0"/>
              <a:t>5-3-1 </a:t>
            </a:r>
            <a:r>
              <a:rPr lang="zh-TW" altLang="en-US" dirty="0" smtClean="0"/>
              <a:t>嵌入影片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下面是一個例子。</a:t>
            </a:r>
            <a:endParaRPr lang="en-US" altLang="zh-TW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P.5-6~7</a:t>
            </a:r>
          </a:p>
        </p:txBody>
      </p:sp>
      <p:sp>
        <p:nvSpPr>
          <p:cNvPr id="12" name="文字版面配置區 4">
            <a:hlinkClick r:id="rId3" action="ppaction://hlinksldjump"/>
          </p:cNvPr>
          <p:cNvSpPr txBox="1">
            <a:spLocks/>
          </p:cNvSpPr>
          <p:nvPr/>
        </p:nvSpPr>
        <p:spPr>
          <a:xfrm>
            <a:off x="8424936" y="1052736"/>
            <a:ext cx="755576" cy="36004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F16237"/>
              </a:gs>
              <a:gs pos="100000">
                <a:srgbClr val="F16237"/>
              </a:gs>
            </a:gsLst>
            <a:lin ang="78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100000"/>
              <a:buFontTx/>
              <a:buNone/>
              <a:tabLst/>
              <a:defRPr/>
            </a:pPr>
            <a:r>
              <a:rPr kumimoji="0" lang="zh-TW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n-cs"/>
              </a:rPr>
              <a:t>回首頁</a:t>
            </a:r>
            <a:endParaRPr kumimoji="0" lang="zh-TW" alt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0741" y="2636912"/>
            <a:ext cx="6349378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&lt;body&gt;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&lt;object data="bird.avi"&gt;&lt;/object&gt;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&lt;/body&gt;</a:t>
            </a:r>
          </a:p>
        </p:txBody>
      </p:sp>
      <p:sp>
        <p:nvSpPr>
          <p:cNvPr id="2" name="矩形 1"/>
          <p:cNvSpPr/>
          <p:nvPr/>
        </p:nvSpPr>
        <p:spPr>
          <a:xfrm>
            <a:off x="432000" y="3525536"/>
            <a:ext cx="1736373" cy="2389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100"/>
              </a:lnSpc>
              <a:spcAft>
                <a:spcPts val="0"/>
              </a:spcAft>
            </a:pPr>
            <a:r>
              <a:rPr lang="en-US" altLang="zh-TW" sz="1400" dirty="0">
                <a:latin typeface="Arial" panose="020B0604020202020204" pitchFamily="34" charset="0"/>
                <a:ea typeface="華康黑體 Std W5" panose="020B0500000000000000" pitchFamily="34" charset="-120"/>
                <a:cs typeface="Times New Roman" panose="02020603050405020304" pitchFamily="18" charset="0"/>
              </a:rPr>
              <a:t>&lt;\Ch07\video.html&gt;</a:t>
            </a:r>
            <a:endParaRPr lang="zh-TW" altLang="zh-TW" sz="1400" dirty="0">
              <a:latin typeface="Arial" panose="020B0604020202020204" pitchFamily="34" charset="0"/>
              <a:ea typeface="華康黑體 Std W5" panose="020B0500000000000000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1" name="圖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3059832" y="3616341"/>
            <a:ext cx="3710287" cy="21304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4"/>
            <a:r>
              <a:rPr lang="en-US" altLang="zh-TW" dirty="0" smtClean="0"/>
              <a:t>5-3-2 </a:t>
            </a:r>
            <a:r>
              <a:rPr lang="zh-TW" altLang="en-US" dirty="0" smtClean="0"/>
              <a:t>嵌入聲音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下面是一個例子。</a:t>
            </a:r>
            <a:endParaRPr lang="en-US" altLang="zh-TW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P.5-7</a:t>
            </a:r>
          </a:p>
        </p:txBody>
      </p:sp>
      <p:sp>
        <p:nvSpPr>
          <p:cNvPr id="9" name="矩形 8"/>
          <p:cNvSpPr/>
          <p:nvPr/>
        </p:nvSpPr>
        <p:spPr>
          <a:xfrm>
            <a:off x="432000" y="2132856"/>
            <a:ext cx="5711055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&lt;body&gt;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&lt;object data="nanana.wav" type="audio/wav" 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width="200" height="200"&gt;&lt;/object&gt;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&lt;/body&gt;</a:t>
            </a:r>
          </a:p>
        </p:txBody>
      </p:sp>
      <p:sp>
        <p:nvSpPr>
          <p:cNvPr id="2" name="矩形 1"/>
          <p:cNvSpPr/>
          <p:nvPr/>
        </p:nvSpPr>
        <p:spPr>
          <a:xfrm>
            <a:off x="432000" y="3212976"/>
            <a:ext cx="1957336" cy="248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altLang="zh-TW" sz="1400" spc="40" dirty="0" smtClean="0">
                <a:latin typeface="+mj-lt"/>
                <a:cs typeface="Times New Roman" panose="02020603050405020304" pitchFamily="18" charset="0"/>
              </a:rPr>
              <a:t>&lt;\</a:t>
            </a:r>
            <a:r>
              <a:rPr lang="en-US" altLang="zh-TW" sz="1400" spc="40" dirty="0">
                <a:latin typeface="+mj-lt"/>
                <a:cs typeface="Times New Roman" panose="02020603050405020304" pitchFamily="18" charset="0"/>
              </a:rPr>
              <a:t>Ch07\audio.html&gt;</a:t>
            </a:r>
            <a:endParaRPr lang="zh-TW" altLang="en-US" sz="1400" dirty="0">
              <a:latin typeface="+mj-lt"/>
            </a:endParaRPr>
          </a:p>
        </p:txBody>
      </p:sp>
      <p:pic>
        <p:nvPicPr>
          <p:cNvPr id="10" name="圖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2555776" y="3474807"/>
            <a:ext cx="3587279" cy="21144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620688"/>
            <a:ext cx="7992936" cy="6192688"/>
          </a:xfrm>
        </p:spPr>
        <p:txBody>
          <a:bodyPr/>
          <a:lstStyle/>
          <a:p>
            <a:r>
              <a:rPr lang="en-US" altLang="zh-TW" sz="3000" dirty="0" smtClean="0"/>
              <a:t>5-4 </a:t>
            </a:r>
            <a:r>
              <a:rPr lang="zh-TW" altLang="en-US" sz="3000" dirty="0" smtClean="0"/>
              <a:t>嵌入</a:t>
            </a:r>
            <a:r>
              <a:rPr lang="en-US" altLang="zh-TW" sz="3000" dirty="0" smtClean="0"/>
              <a:t>Scripts</a:t>
            </a:r>
            <a:r>
              <a:rPr lang="zh-TW" altLang="en-US" sz="3000" dirty="0" smtClean="0"/>
              <a:t>－</a:t>
            </a:r>
            <a:r>
              <a:rPr lang="en-US" altLang="zh-TW" sz="3000" dirty="0" smtClean="0"/>
              <a:t>&lt;script&gt;</a:t>
            </a:r>
            <a:r>
              <a:rPr lang="zh-TW" altLang="en-US" sz="3000" dirty="0" smtClean="0"/>
              <a:t>、</a:t>
            </a:r>
            <a:r>
              <a:rPr lang="en-US" altLang="zh-TW" sz="3000" dirty="0" smtClean="0"/>
              <a:t>&lt;</a:t>
            </a:r>
            <a:r>
              <a:rPr lang="en-US" altLang="zh-TW" sz="3000" dirty="0" err="1" smtClean="0"/>
              <a:t>noscript</a:t>
            </a:r>
            <a:r>
              <a:rPr lang="en-US" altLang="zh-TW" sz="3000" dirty="0" smtClean="0"/>
              <a:t>&gt; </a:t>
            </a:r>
            <a:r>
              <a:rPr lang="zh-TW" altLang="en-US" sz="3000" dirty="0" smtClean="0"/>
              <a:t>元素</a:t>
            </a:r>
            <a:endParaRPr lang="en-US" altLang="zh-TW" sz="3000" dirty="0" smtClean="0"/>
          </a:p>
          <a:p>
            <a:pPr lvl="1"/>
            <a:r>
              <a:rPr lang="zh-TW" altLang="en-US" spc="-150" dirty="0" smtClean="0"/>
              <a:t>下面是一個例子。</a:t>
            </a:r>
            <a:endParaRPr lang="en-US" altLang="zh-TW" spc="-150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P.5-8~9</a:t>
            </a:r>
          </a:p>
        </p:txBody>
      </p:sp>
      <p:sp>
        <p:nvSpPr>
          <p:cNvPr id="12" name="文字版面配置區 4">
            <a:hlinkClick r:id="rId3" action="ppaction://hlinksldjump"/>
          </p:cNvPr>
          <p:cNvSpPr txBox="1">
            <a:spLocks/>
          </p:cNvSpPr>
          <p:nvPr/>
        </p:nvSpPr>
        <p:spPr>
          <a:xfrm>
            <a:off x="8424936" y="1052736"/>
            <a:ext cx="755576" cy="36004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F16237"/>
              </a:gs>
              <a:gs pos="100000">
                <a:srgbClr val="F16237"/>
              </a:gs>
            </a:gsLst>
            <a:lin ang="78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100000"/>
              <a:buFontTx/>
              <a:buNone/>
              <a:tabLst/>
              <a:defRPr/>
            </a:pPr>
            <a:r>
              <a:rPr kumimoji="0" lang="zh-TW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n-cs"/>
              </a:rPr>
              <a:t>回首頁</a:t>
            </a:r>
            <a:endParaRPr kumimoji="0" lang="zh-TW" alt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+mn-cs"/>
            </a:endParaRPr>
          </a:p>
        </p:txBody>
      </p:sp>
      <p:sp>
        <p:nvSpPr>
          <p:cNvPr id="9" name="Text Box 223"/>
          <p:cNvSpPr txBox="1">
            <a:spLocks noChangeArrowheads="1"/>
          </p:cNvSpPr>
          <p:nvPr/>
        </p:nvSpPr>
        <p:spPr bwMode="auto">
          <a:xfrm>
            <a:off x="611560" y="2060848"/>
            <a:ext cx="4895850" cy="41764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rot="0" vert="horz" wrap="square" lIns="0" tIns="18000" rIns="0" bIns="0" anchor="t" anchorCtr="0" upright="1">
            <a:noAutofit/>
          </a:bodyPr>
          <a:lstStyle/>
          <a:p>
            <a:pPr indent="60325">
              <a:lnSpc>
                <a:spcPts val="15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01:&lt;!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doctype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html&gt;</a:t>
            </a:r>
            <a:endParaRPr lang="zh-TW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0325">
              <a:lnSpc>
                <a:spcPts val="15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02:&lt;html&gt;</a:t>
            </a:r>
            <a:endParaRPr lang="zh-TW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0325">
              <a:lnSpc>
                <a:spcPts val="15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03:  &lt;head&gt;</a:t>
            </a:r>
            <a:endParaRPr lang="zh-TW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0325">
              <a:lnSpc>
                <a:spcPts val="15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04:    &lt;meta charset="utf-8"&gt;</a:t>
            </a:r>
            <a:endParaRPr lang="zh-TW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0325">
              <a:lnSpc>
                <a:spcPts val="15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05:    &lt;title&gt;</a:t>
            </a:r>
            <a:r>
              <a:rPr lang="zh-TW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嵌入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JavaScript&lt;/title&gt;</a:t>
            </a:r>
            <a:endParaRPr lang="zh-TW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0325">
              <a:lnSpc>
                <a:spcPts val="15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06:   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&lt;script language="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javascript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"&gt;</a:t>
            </a:r>
            <a:endParaRPr lang="zh-TW" sz="140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0325">
              <a:lnSpc>
                <a:spcPts val="15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07:  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info="</a:t>
            </a:r>
            <a:r>
              <a:rPr lang="zh-TW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歡迎蒞臨翠墨工作室的網站！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";	</a:t>
            </a:r>
            <a:endParaRPr lang="zh-TW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0325">
              <a:lnSpc>
                <a:spcPts val="15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08:  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interval = 200;</a:t>
            </a:r>
            <a:endParaRPr lang="zh-TW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0325">
              <a:lnSpc>
                <a:spcPts val="15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09:      sin = 0;</a:t>
            </a:r>
            <a:endParaRPr lang="zh-TW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0325">
              <a:lnSpc>
                <a:spcPts val="15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10:      function Scroll(){</a:t>
            </a:r>
            <a:endParaRPr lang="zh-TW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0325">
              <a:lnSpc>
                <a:spcPts val="15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11:    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info.length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;</a:t>
            </a:r>
            <a:endParaRPr lang="zh-TW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0325">
              <a:lnSpc>
                <a:spcPts val="15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12:    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window.status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info.substring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(0, sin+1);</a:t>
            </a:r>
            <a:endParaRPr lang="zh-TW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0325">
              <a:lnSpc>
                <a:spcPts val="15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13:        sin++;</a:t>
            </a:r>
            <a:endParaRPr lang="zh-TW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0325">
              <a:lnSpc>
                <a:spcPts val="15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14:        if (sin &gt;=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) </a:t>
            </a:r>
            <a:endParaRPr lang="zh-TW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0325">
              <a:lnSpc>
                <a:spcPts val="15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15:          sin = 0;</a:t>
            </a:r>
            <a:endParaRPr lang="zh-TW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0325">
              <a:lnSpc>
                <a:spcPts val="15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16:    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window.setTimeout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("Scroll();", interval);</a:t>
            </a:r>
            <a:endParaRPr lang="zh-TW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0325">
              <a:lnSpc>
                <a:spcPts val="15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17:      }</a:t>
            </a:r>
            <a:endParaRPr lang="zh-TW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0325">
              <a:lnSpc>
                <a:spcPts val="15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18:   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&lt;/script&gt;</a:t>
            </a:r>
            <a:endParaRPr lang="zh-TW" sz="140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0325">
              <a:lnSpc>
                <a:spcPts val="15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19:  &lt;/head&gt;</a:t>
            </a:r>
            <a:endParaRPr lang="zh-TW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0325">
              <a:lnSpc>
                <a:spcPts val="15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20:  &lt;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body </a:t>
            </a:r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onload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="</a:t>
            </a:r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javascript:Scroll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()"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&gt;</a:t>
            </a:r>
            <a:endParaRPr lang="zh-TW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0325">
              <a:lnSpc>
                <a:spcPts val="15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21:  &lt;/body&gt;</a:t>
            </a:r>
            <a:endParaRPr lang="zh-TW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  <a:p>
            <a:pPr indent="60325">
              <a:lnSpc>
                <a:spcPts val="15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華康黑體 Std W3" panose="020B0300000000000000" pitchFamily="34" charset="-120"/>
                <a:cs typeface="Times New Roman" panose="02020603050405020304" pitchFamily="18" charset="0"/>
              </a:rPr>
              <a:t>22:&lt;/html&gt;</a:t>
            </a:r>
            <a:endParaRPr lang="zh-TW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華康黑體 Std W3" panose="020B0300000000000000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6323281"/>
            <a:ext cx="1776448" cy="2389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100"/>
              </a:lnSpc>
              <a:spcAft>
                <a:spcPts val="0"/>
              </a:spcAft>
            </a:pPr>
            <a:r>
              <a:rPr lang="en-US" altLang="zh-TW" sz="1400" dirty="0">
                <a:latin typeface="Arial" panose="020B0604020202020204" pitchFamily="34" charset="0"/>
                <a:ea typeface="華康黑體 Std W5" panose="020B0500000000000000" pitchFamily="34" charset="-120"/>
                <a:cs typeface="Times New Roman" panose="02020603050405020304" pitchFamily="18" charset="0"/>
              </a:rPr>
              <a:t>&lt;\Ch05\jscript.html&gt;</a:t>
            </a:r>
            <a:endParaRPr lang="zh-TW" altLang="zh-TW" sz="1400" dirty="0">
              <a:latin typeface="Arial" panose="020B0604020202020204" pitchFamily="34" charset="0"/>
              <a:ea typeface="華康黑體 Std W5" panose="020B0500000000000000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1" name="圖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4788024" y="3789040"/>
            <a:ext cx="3384376" cy="1812285"/>
          </a:xfrm>
          <a:prstGeom prst="rect">
            <a:avLst/>
          </a:prstGeom>
        </p:spPr>
      </p:pic>
      <p:sp>
        <p:nvSpPr>
          <p:cNvPr id="13" name="AutoShape 160"/>
          <p:cNvSpPr>
            <a:spLocks noChangeArrowheads="1"/>
          </p:cNvSpPr>
          <p:nvPr/>
        </p:nvSpPr>
        <p:spPr bwMode="auto">
          <a:xfrm>
            <a:off x="4834714" y="5373216"/>
            <a:ext cx="1465477" cy="17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620688"/>
            <a:ext cx="8316464" cy="6192688"/>
          </a:xfrm>
        </p:spPr>
        <p:txBody>
          <a:bodyPr/>
          <a:lstStyle/>
          <a:p>
            <a:r>
              <a:rPr lang="en-US" altLang="zh-TW" sz="3000" dirty="0" smtClean="0"/>
              <a:t>5-5  </a:t>
            </a:r>
            <a:r>
              <a:rPr lang="zh-TW" altLang="en-US" sz="3000" dirty="0" smtClean="0"/>
              <a:t>嵌入浮動框架－</a:t>
            </a:r>
            <a:r>
              <a:rPr lang="en-US" altLang="zh-TW" sz="3000" dirty="0" smtClean="0"/>
              <a:t>&lt;</a:t>
            </a:r>
            <a:r>
              <a:rPr lang="en-US" altLang="zh-TW" sz="3000" dirty="0" err="1" smtClean="0"/>
              <a:t>iframe</a:t>
            </a:r>
            <a:r>
              <a:rPr lang="en-US" altLang="zh-TW" sz="3000" dirty="0" smtClean="0"/>
              <a:t>&gt; </a:t>
            </a:r>
            <a:r>
              <a:rPr lang="zh-TW" altLang="en-US" sz="3000" dirty="0" smtClean="0"/>
              <a:t>元素</a:t>
            </a:r>
            <a:endParaRPr lang="en-US" altLang="zh-TW" sz="3000" dirty="0" smtClean="0"/>
          </a:p>
          <a:p>
            <a:pPr lvl="1"/>
            <a:r>
              <a:rPr lang="zh-TW" altLang="en-US" spc="-150" dirty="0" smtClean="0"/>
              <a:t>下面是一個例子。</a:t>
            </a:r>
            <a:endParaRPr lang="en-US" altLang="zh-TW" spc="-150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P.5-10~11</a:t>
            </a:r>
          </a:p>
        </p:txBody>
      </p:sp>
      <p:sp>
        <p:nvSpPr>
          <p:cNvPr id="12" name="文字版面配置區 4">
            <a:hlinkClick r:id="rId3" action="ppaction://hlinksldjump"/>
          </p:cNvPr>
          <p:cNvSpPr txBox="1">
            <a:spLocks/>
          </p:cNvSpPr>
          <p:nvPr/>
        </p:nvSpPr>
        <p:spPr>
          <a:xfrm>
            <a:off x="8424936" y="1052736"/>
            <a:ext cx="755576" cy="36004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F16237"/>
              </a:gs>
              <a:gs pos="100000">
                <a:srgbClr val="F16237"/>
              </a:gs>
            </a:gsLst>
            <a:lin ang="78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100000"/>
              <a:buFontTx/>
              <a:buNone/>
              <a:tabLst/>
              <a:defRPr/>
            </a:pPr>
            <a:r>
              <a:rPr kumimoji="0" lang="zh-TW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n-cs"/>
              </a:rPr>
              <a:t>回首頁</a:t>
            </a:r>
            <a:endParaRPr kumimoji="0" lang="zh-TW" alt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27"/>
          <a:stretch/>
        </p:blipFill>
        <p:spPr bwMode="auto">
          <a:xfrm>
            <a:off x="546696" y="1911980"/>
            <a:ext cx="6984776" cy="27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85" y="4291683"/>
            <a:ext cx="3384376" cy="228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11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11443</TotalTime>
  <Words>625</Words>
  <Application>Microsoft Office PowerPoint</Application>
  <PresentationFormat>如螢幕大小 (4:3)</PresentationFormat>
  <Paragraphs>131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13" baseType="lpstr">
      <vt:lpstr>Median</vt:lpstr>
      <vt:lpstr>1_Median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影音多媒體</dc:title>
  <dc:creator>memi</dc:creator>
  <cp:keywords>AEL013500</cp:keywords>
  <cp:lastModifiedBy>Jean</cp:lastModifiedBy>
  <cp:revision>1350</cp:revision>
  <dcterms:created xsi:type="dcterms:W3CDTF">2011-06-06T16:54:13Z</dcterms:created>
  <dcterms:modified xsi:type="dcterms:W3CDTF">2017-09-01T02:34:52Z</dcterms:modified>
</cp:coreProperties>
</file>