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26"/>
  </p:notesMasterIdLst>
  <p:handoutMasterIdLst>
    <p:handoutMasterId r:id="rId27"/>
  </p:handoutMasterIdLst>
  <p:sldIdLst>
    <p:sldId id="717" r:id="rId3"/>
    <p:sldId id="576" r:id="rId4"/>
    <p:sldId id="651" r:id="rId5"/>
    <p:sldId id="674" r:id="rId6"/>
    <p:sldId id="675" r:id="rId7"/>
    <p:sldId id="690" r:id="rId8"/>
    <p:sldId id="691" r:id="rId9"/>
    <p:sldId id="692" r:id="rId10"/>
    <p:sldId id="693" r:id="rId11"/>
    <p:sldId id="698" r:id="rId12"/>
    <p:sldId id="699" r:id="rId13"/>
    <p:sldId id="701" r:id="rId14"/>
    <p:sldId id="702" r:id="rId15"/>
    <p:sldId id="703" r:id="rId16"/>
    <p:sldId id="720" r:id="rId17"/>
    <p:sldId id="705" r:id="rId18"/>
    <p:sldId id="706" r:id="rId19"/>
    <p:sldId id="721" r:id="rId20"/>
    <p:sldId id="719" r:id="rId21"/>
    <p:sldId id="718" r:id="rId22"/>
    <p:sldId id="709" r:id="rId23"/>
    <p:sldId id="710" r:id="rId24"/>
    <p:sldId id="72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4D4"/>
    <a:srgbClr val="F16237"/>
    <a:srgbClr val="AE2A7F"/>
    <a:srgbClr val="BE2856"/>
    <a:srgbClr val="3D3B5F"/>
    <a:srgbClr val="98246F"/>
    <a:srgbClr val="94246C"/>
    <a:srgbClr val="2F2E52"/>
    <a:srgbClr val="81A04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8058" autoAdjust="0"/>
  </p:normalViewPr>
  <p:slideViewPr>
    <p:cSldViewPr>
      <p:cViewPr varScale="1">
        <p:scale>
          <a:sx n="75" d="100"/>
          <a:sy n="75" d="100"/>
        </p:scale>
        <p:origin x="-94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44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2017/9/1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70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2017/9/1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24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B05A9-B499-4E5B-8BFF-1B523649516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52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6120680" y="72008"/>
            <a:ext cx="2987824" cy="764704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rgbClr val="F16237"/>
              </a:gs>
              <a:gs pos="100000">
                <a:srgbClr val="F16237"/>
              </a:gs>
            </a:gsLst>
            <a:lin ang="14400000" scaled="0"/>
          </a:gra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en-US" altLang="zh-TW" sz="32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zh-TW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2400" b="1" kern="1200" baseline="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HTML </a:t>
            </a:r>
            <a:r>
              <a:rPr lang="zh-TW" altLang="en-US" sz="2400" b="1" kern="1200" baseline="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篇</a:t>
            </a:r>
            <a:endParaRPr lang="en-US" altLang="zh-TW" sz="2400" b="1" kern="1200" baseline="0" dirty="0" smtClean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2627784" y="980728"/>
            <a:ext cx="1800200" cy="576064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72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D3B5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2627784" y="1556792"/>
            <a:ext cx="6336704" cy="1152128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4800" b="1" u="none" cap="none" spc="0" baseline="0">
                <a:ln w="15875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D3B5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按一以輯母片文字樣式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6"/>
          </p:nvPr>
        </p:nvSpPr>
        <p:spPr>
          <a:xfrm>
            <a:off x="2627089" y="2708920"/>
            <a:ext cx="6409407" cy="3960440"/>
          </a:xfrm>
        </p:spPr>
        <p:txBody>
          <a:bodyPr/>
          <a:lstStyle>
            <a:lvl1pPr>
              <a:lnSpc>
                <a:spcPts val="4400"/>
              </a:lnSpc>
              <a:spcBef>
                <a:spcPts val="0"/>
              </a:spcBef>
              <a:defRPr sz="2600">
                <a:solidFill>
                  <a:srgbClr val="F16237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548680"/>
            <a:ext cx="8316464" cy="6192688"/>
          </a:xfrm>
        </p:spPr>
        <p:txBody>
          <a:bodyPr>
            <a:noAutofit/>
          </a:bodyPr>
          <a:lstStyle>
            <a:lvl5pPr>
              <a:spcBef>
                <a:spcPts val="0"/>
              </a:spcBef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 eaLnBrk="1" latinLnBrk="0" hangingPunct="1"/>
            <a:endParaRPr kumimoji="0" lang="en-US" dirty="0"/>
          </a:p>
        </p:txBody>
      </p:sp>
      <p:pic>
        <p:nvPicPr>
          <p:cNvPr id="5" name="圖片 4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764704"/>
            <a:ext cx="8316464" cy="5976664"/>
          </a:xfrm>
        </p:spPr>
        <p:txBody>
          <a:bodyPr>
            <a:noAutofit/>
          </a:bodyPr>
          <a:lstStyle>
            <a:lvl5pPr>
              <a:spcBef>
                <a:spcPts val="0"/>
              </a:spcBef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 eaLnBrk="1" latinLnBrk="0" hangingPunct="1"/>
            <a:endParaRPr kumimoji="0" lang="en-US" dirty="0"/>
          </a:p>
        </p:txBody>
      </p:sp>
      <p:pic>
        <p:nvPicPr>
          <p:cNvPr id="5" name="圖片 4" descr="g_pag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908720"/>
            <a:ext cx="8280000" cy="5589360"/>
          </a:xfrm>
        </p:spPr>
        <p:txBody>
          <a:bodyPr>
            <a:noAutofit/>
          </a:bodyPr>
          <a:lstStyle>
            <a:lvl5pPr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pic>
        <p:nvPicPr>
          <p:cNvPr id="4" name="圖片 3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gif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  <a:endParaRPr kumimoji="0" lang="en-US" altLang="zh-TW" dirty="0" smtClean="0"/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6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82" r:id="rId3"/>
    <p:sldLayoutId id="2147483695" r:id="rId4"/>
    <p:sldLayoutId id="214748367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rgbClr val="0094D4"/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rgbClr val="0094D4"/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ts val="28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ts val="2800"/>
        </a:lnSpc>
        <a:spcBef>
          <a:spcPts val="1200"/>
        </a:spcBef>
        <a:spcAft>
          <a:spcPts val="0"/>
        </a:spcAft>
        <a:buClr>
          <a:srgbClr val="AE2A7F"/>
        </a:buClr>
        <a:buSzPct val="90000"/>
        <a:buFontTx/>
        <a:buNone/>
        <a:defRPr kumimoji="0" sz="2400" b="1" u="dotted" kern="1200" spc="0" baseline="0">
          <a:solidFill>
            <a:srgbClr val="0094D4"/>
          </a:solidFill>
          <a:uFill>
            <a:solidFill>
              <a:srgbClr val="0094D4"/>
            </a:solidFill>
          </a:uFill>
          <a:latin typeface="+mj-ea"/>
          <a:ea typeface="+mj-ea"/>
          <a:cs typeface="+mn-cs"/>
        </a:defRPr>
      </a:lvl3pPr>
      <a:lvl4pPr marL="360000" indent="-288000" algn="l" rtl="0" eaLnBrk="1" latinLnBrk="0" hangingPunct="1">
        <a:lnSpc>
          <a:spcPct val="100000"/>
        </a:lnSpc>
        <a:spcBef>
          <a:spcPts val="600"/>
        </a:spcBef>
        <a:buClr>
          <a:srgbClr val="AE2A7F"/>
        </a:buClr>
        <a:buSzPct val="90000"/>
        <a:buFontTx/>
        <a:buBlip>
          <a:blip r:embed="rId8"/>
        </a:buBlip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0" marR="0" indent="-3600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AE2A7F"/>
        </a:buClr>
        <a:buSzPct val="90000"/>
        <a:buFontTx/>
        <a:buNone/>
        <a:tabLst/>
        <a:defRPr kumimoji="0" sz="2800" b="1" kern="1200">
          <a:solidFill>
            <a:srgbClr val="F16237"/>
          </a:solidFill>
          <a:latin typeface="+mj-ea"/>
          <a:ea typeface="+mj-ea"/>
          <a:cs typeface="+mn-cs"/>
        </a:defRPr>
      </a:lvl5pPr>
      <a:lvl6pPr marL="360000" indent="0" algn="l" rtl="0" eaLnBrk="1" latinLnBrk="0" hangingPunct="1">
        <a:lnSpc>
          <a:spcPts val="2600"/>
        </a:lnSpc>
        <a:spcBef>
          <a:spcPts val="1200"/>
        </a:spcBef>
        <a:buClr>
          <a:srgbClr val="EE7700"/>
        </a:buClr>
        <a:buFontTx/>
        <a:buNone/>
        <a:defRPr kumimoji="0" sz="22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  <a:endParaRPr kumimoji="0" lang="en-US" altLang="zh-TW" dirty="0" smtClean="0"/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6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</p:txBody>
      </p:sp>
      <p:pic>
        <p:nvPicPr>
          <p:cNvPr id="4" name="圖片 3" descr="g_pag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rgbClr val="0094D4"/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80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rgbClr val="0094D4"/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ts val="28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ts val="2800"/>
        </a:lnSpc>
        <a:spcBef>
          <a:spcPts val="1200"/>
        </a:spcBef>
        <a:spcAft>
          <a:spcPts val="0"/>
        </a:spcAft>
        <a:buClr>
          <a:srgbClr val="AE2A7F"/>
        </a:buClr>
        <a:buSzPct val="90000"/>
        <a:buFontTx/>
        <a:buNone/>
        <a:defRPr kumimoji="0" sz="2400" b="1" u="dotted" kern="1200" spc="0" baseline="0">
          <a:solidFill>
            <a:srgbClr val="0094D4"/>
          </a:solidFill>
          <a:uFill>
            <a:solidFill>
              <a:srgbClr val="0094D4"/>
            </a:solidFill>
          </a:uFill>
          <a:latin typeface="+mj-ea"/>
          <a:ea typeface="+mj-ea"/>
          <a:cs typeface="+mn-cs"/>
        </a:defRPr>
      </a:lvl3pPr>
      <a:lvl4pPr marL="360000" indent="-288000" algn="l" rtl="0" eaLnBrk="1" latinLnBrk="0" hangingPunct="1">
        <a:lnSpc>
          <a:spcPts val="2800"/>
        </a:lnSpc>
        <a:spcBef>
          <a:spcPts val="1200"/>
        </a:spcBef>
        <a:buClr>
          <a:srgbClr val="AE2A7F"/>
        </a:buClr>
        <a:buSzPct val="90000"/>
        <a:buFontTx/>
        <a:buBlip>
          <a:blip r:embed="rId5"/>
        </a:buBlip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0" marR="0" indent="-360000" algn="l" defTabSz="914400" rtl="0" eaLnBrk="1" fontAlgn="auto" latinLnBrk="0" hangingPunct="1">
        <a:lnSpc>
          <a:spcPts val="2800"/>
        </a:lnSpc>
        <a:spcBef>
          <a:spcPts val="1200"/>
        </a:spcBef>
        <a:spcAft>
          <a:spcPts val="0"/>
        </a:spcAft>
        <a:buClr>
          <a:srgbClr val="AE2A7F"/>
        </a:buClr>
        <a:buSzPct val="90000"/>
        <a:buFontTx/>
        <a:buNone/>
        <a:tabLst/>
        <a:defRPr kumimoji="0" sz="2800" b="1" kern="1200">
          <a:solidFill>
            <a:srgbClr val="F16237"/>
          </a:solidFill>
          <a:latin typeface="+mj-ea"/>
          <a:ea typeface="+mj-ea"/>
          <a:cs typeface="+mn-cs"/>
        </a:defRPr>
      </a:lvl5pPr>
      <a:lvl6pPr marL="360000" indent="0" algn="l" rtl="0" eaLnBrk="1" latinLnBrk="0" hangingPunct="1">
        <a:lnSpc>
          <a:spcPts val="2600"/>
        </a:lnSpc>
        <a:spcBef>
          <a:spcPts val="1200"/>
        </a:spcBef>
        <a:buClr>
          <a:srgbClr val="EE7700"/>
        </a:buClr>
        <a:buFontTx/>
        <a:buNone/>
        <a:defRPr kumimoji="0" sz="22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2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/>
              <a:t>6</a:t>
            </a:r>
            <a:r>
              <a:rPr lang="en-US" altLang="zh-TW" dirty="0" smtClean="0"/>
              <a:t>-2-7 </a:t>
            </a:r>
            <a:r>
              <a:rPr lang="zh-TW" altLang="en-US" dirty="0" smtClean="0"/>
              <a:t>密碼欄位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下面是一個例子。</a:t>
            </a:r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P.6-16</a:t>
            </a:r>
          </a:p>
        </p:txBody>
      </p:sp>
      <p:sp>
        <p:nvSpPr>
          <p:cNvPr id="9" name="文字方塊 42"/>
          <p:cNvSpPr txBox="1">
            <a:spLocks noChangeArrowheads="1"/>
          </p:cNvSpPr>
          <p:nvPr/>
        </p:nvSpPr>
        <p:spPr bwMode="auto">
          <a:xfrm>
            <a:off x="584064" y="2132856"/>
            <a:ext cx="7848872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rot="0" vert="horz" wrap="square" lIns="0" tIns="18000" rIns="0" bIns="0" anchor="t" anchorCtr="0" upright="1">
            <a:noAutofit/>
          </a:bodyPr>
          <a:lstStyle/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&lt;form&gt;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    </a:t>
            </a:r>
            <a:r>
              <a:rPr lang="zh-TW" altLang="en-US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華康黑體 Std W3"/>
                <a:cs typeface="Times New Roman"/>
              </a:rPr>
              <a:t>請輸入密碼：</a:t>
            </a:r>
            <a:r>
              <a:rPr lang="en-US" altLang="zh-TW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華康黑體 Std W3"/>
                <a:cs typeface="Times New Roman"/>
              </a:rPr>
              <a:t>&lt;</a:t>
            </a:r>
            <a:r>
              <a:rPr lang="en-US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華康黑體 Std W3"/>
                <a:cs typeface="Times New Roman"/>
              </a:rPr>
              <a:t>input type="password" name="</a:t>
            </a:r>
            <a:r>
              <a:rPr lang="en-US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華康黑體 Std W3"/>
                <a:cs typeface="Times New Roman"/>
              </a:rPr>
              <a:t>UserPWD</a:t>
            </a:r>
            <a:r>
              <a:rPr lang="en-US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華康黑體 Std W3"/>
                <a:cs typeface="Times New Roman"/>
              </a:rPr>
              <a:t>" size="10"&gt;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    &lt;input type="submit" value="</a:t>
            </a:r>
            <a:r>
              <a:rPr lang="zh-TW" alt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提交</a:t>
            </a:r>
            <a:r>
              <a:rPr lang="en-US" altLang="zh-TW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"&gt; 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altLang="zh-TW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    &lt;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input type="reset" value="</a:t>
            </a:r>
            <a:r>
              <a:rPr lang="zh-TW" alt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重新輸入</a:t>
            </a:r>
            <a:r>
              <a:rPr lang="en-US" altLang="zh-TW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"&gt;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altLang="zh-TW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</a:t>
            </a:r>
            <a:r>
              <a:rPr lang="en-US" altLang="zh-TW" sz="1500" dirty="0" smtClean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&lt;/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form</a:t>
            </a:r>
            <a:r>
              <a:rPr lang="en-US" sz="1500" dirty="0" smtClean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&gt;</a:t>
            </a:r>
            <a:endParaRPr lang="en-US" sz="1500" dirty="0">
              <a:solidFill>
                <a:srgbClr val="000000"/>
              </a:solidFill>
              <a:latin typeface="Calibri"/>
              <a:ea typeface="華康黑體 Std W3"/>
              <a:cs typeface="Times New Roman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771800" y="3746755"/>
            <a:ext cx="3950622" cy="20585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86741" y="3573016"/>
            <a:ext cx="1636987" cy="296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700"/>
              </a:lnSpc>
              <a:spcAft>
                <a:spcPts val="850"/>
              </a:spcAft>
            </a:pPr>
            <a:r>
              <a:rPr lang="en-US" altLang="zh-TW" sz="1400" dirty="0">
                <a:solidFill>
                  <a:srgbClr val="000000"/>
                </a:solidFill>
                <a:latin typeface="+mj-lt"/>
                <a:ea typeface="華康明體 Std W3" panose="02020300000000000000" pitchFamily="18" charset="-120"/>
                <a:cs typeface="Times New Roman" panose="02020603050405020304" pitchFamily="18" charset="0"/>
              </a:rPr>
              <a:t>&lt;\Ch06\pwd.html&gt;</a:t>
            </a:r>
            <a:endParaRPr lang="zh-TW" altLang="zh-TW" sz="1400" dirty="0">
              <a:solidFill>
                <a:srgbClr val="000000"/>
              </a:solidFill>
              <a:latin typeface="+mj-lt"/>
              <a:ea typeface="華康明體 Std W3" panose="020203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 smtClean="0"/>
              <a:t>6-2-8 </a:t>
            </a:r>
            <a:r>
              <a:rPr lang="zh-TW" altLang="en-US" dirty="0" smtClean="0"/>
              <a:t>隱藏欄位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「隱藏欄位」是在表單中看不見，但值 </a:t>
            </a:r>
            <a:r>
              <a:rPr lang="en-US" altLang="zh-TW" dirty="0" smtClean="0"/>
              <a:t>(value) </a:t>
            </a:r>
            <a:r>
              <a:rPr lang="zh-TW" altLang="en-US" dirty="0" smtClean="0"/>
              <a:t>仍會傳回</a:t>
            </a:r>
            <a:r>
              <a:rPr lang="en-US" altLang="zh-TW" dirty="0" smtClean="0"/>
              <a:t>Web </a:t>
            </a:r>
            <a:r>
              <a:rPr lang="zh-TW" altLang="en-US" dirty="0" smtClean="0"/>
              <a:t>伺服器的表單欄位，例如：</a:t>
            </a:r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P.6-16</a:t>
            </a:r>
          </a:p>
        </p:txBody>
      </p:sp>
      <p:sp>
        <p:nvSpPr>
          <p:cNvPr id="9" name="矩形 8"/>
          <p:cNvSpPr/>
          <p:nvPr/>
        </p:nvSpPr>
        <p:spPr>
          <a:xfrm>
            <a:off x="485580" y="2675179"/>
            <a:ext cx="790284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&lt;input type="hidden" name="author" value="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JeanChen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6-3 HTML5 </a:t>
            </a:r>
            <a:r>
              <a:rPr lang="zh-TW" altLang="en-US" dirty="0" smtClean="0"/>
              <a:t>新增的輸入類型</a:t>
            </a:r>
            <a:endParaRPr lang="en-US" altLang="zh-TW" dirty="0" smtClean="0"/>
          </a:p>
          <a:p>
            <a:pPr lvl="4"/>
            <a:r>
              <a:rPr lang="en-US" altLang="zh-TW" dirty="0"/>
              <a:t>6</a:t>
            </a:r>
            <a:r>
              <a:rPr lang="en-US" altLang="zh-TW" dirty="0" smtClean="0"/>
              <a:t>-3-1</a:t>
            </a:r>
            <a:r>
              <a:rPr lang="zh-TW" altLang="en-US" dirty="0" smtClean="0"/>
              <a:t> </a:t>
            </a:r>
            <a:r>
              <a:rPr lang="en-US" altLang="zh-TW" dirty="0" smtClean="0"/>
              <a:t>email </a:t>
            </a:r>
            <a:r>
              <a:rPr lang="zh-TW" altLang="en-US" dirty="0" smtClean="0"/>
              <a:t>類型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若想要求使用者輸入電子郵件地址，可以將 </a:t>
            </a:r>
            <a:r>
              <a:rPr lang="en-US" altLang="zh-TW" dirty="0" smtClean="0"/>
              <a:t>&lt;input&gt; </a:t>
            </a:r>
            <a:r>
              <a:rPr lang="zh-TW" altLang="en-US" dirty="0" smtClean="0"/>
              <a:t>元素的</a:t>
            </a:r>
            <a:r>
              <a:rPr lang="en-US" altLang="zh-TW" dirty="0" smtClean="0"/>
              <a:t>type </a:t>
            </a:r>
            <a:r>
              <a:rPr lang="zh-TW" altLang="en-US" dirty="0" smtClean="0"/>
              <a:t>屬性指定為 </a:t>
            </a:r>
            <a:r>
              <a:rPr lang="en-US" altLang="zh-TW" dirty="0" smtClean="0"/>
              <a:t>"email"</a:t>
            </a:r>
            <a:r>
              <a:rPr lang="zh-TW" altLang="en-US" dirty="0" smtClean="0"/>
              <a:t>，下面是一個例子。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P.6-17</a:t>
            </a:r>
          </a:p>
        </p:txBody>
      </p:sp>
      <p:sp>
        <p:nvSpPr>
          <p:cNvPr id="12" name="文字版面配置區 4">
            <a:hlinkClick r:id="rId3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  <p:sp>
        <p:nvSpPr>
          <p:cNvPr id="10" name="文字方塊 56"/>
          <p:cNvSpPr txBox="1">
            <a:spLocks noChangeArrowheads="1"/>
          </p:cNvSpPr>
          <p:nvPr/>
        </p:nvSpPr>
        <p:spPr bwMode="auto">
          <a:xfrm>
            <a:off x="539551" y="2924944"/>
            <a:ext cx="7992889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rot="0" vert="horz" wrap="square" lIns="0" tIns="18000" rIns="0" bIns="0" anchor="t" anchorCtr="0" upright="1">
            <a:noAutofit/>
          </a:bodyPr>
          <a:lstStyle/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&lt;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form&gt;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&lt;input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type="email"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  &lt;input type="submit"&gt;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&lt;/form&gt;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</p:txBody>
      </p:sp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2555776" y="4077072"/>
            <a:ext cx="3312368" cy="1944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/>
              <a:t>6</a:t>
            </a:r>
            <a:r>
              <a:rPr lang="en-US" altLang="zh-TW" dirty="0" smtClean="0"/>
              <a:t>-3-2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 </a:t>
            </a:r>
            <a:r>
              <a:rPr lang="zh-TW" altLang="en-US" dirty="0" smtClean="0"/>
              <a:t>類型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若想要求使用者輸入網址 </a:t>
            </a:r>
            <a:r>
              <a:rPr lang="en-US" altLang="zh-TW" dirty="0" smtClean="0"/>
              <a:t>(URL</a:t>
            </a:r>
            <a:r>
              <a:rPr lang="zh-TW" altLang="en-US" dirty="0" smtClean="0"/>
              <a:t>，</a:t>
            </a:r>
            <a:r>
              <a:rPr lang="en-US" altLang="zh-TW" dirty="0" smtClean="0"/>
              <a:t>Universal Resource Locator)</a:t>
            </a:r>
            <a:r>
              <a:rPr lang="zh-TW" altLang="en-US" dirty="0" smtClean="0"/>
              <a:t>，可以將 </a:t>
            </a:r>
            <a:r>
              <a:rPr lang="en-US" altLang="zh-TW" dirty="0" smtClean="0"/>
              <a:t>&lt;input&gt; </a:t>
            </a:r>
            <a:r>
              <a:rPr lang="zh-TW" altLang="en-US" dirty="0" smtClean="0"/>
              <a:t>元素的</a:t>
            </a:r>
            <a:r>
              <a:rPr lang="en-US" altLang="zh-TW" dirty="0" smtClean="0"/>
              <a:t>type </a:t>
            </a:r>
            <a:r>
              <a:rPr lang="zh-TW" altLang="en-US" dirty="0" smtClean="0"/>
              <a:t>屬性指定為 </a:t>
            </a:r>
            <a:r>
              <a:rPr lang="en-US" altLang="zh-TW" dirty="0" smtClean="0"/>
              <a:t>"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"</a:t>
            </a:r>
            <a:r>
              <a:rPr lang="zh-TW" altLang="en-US" dirty="0" smtClean="0"/>
              <a:t>，下面是一個例子 。</a:t>
            </a:r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P.6-18</a:t>
            </a:r>
          </a:p>
        </p:txBody>
      </p:sp>
      <p:sp>
        <p:nvSpPr>
          <p:cNvPr id="7" name="文字方塊 125"/>
          <p:cNvSpPr txBox="1">
            <a:spLocks noChangeArrowheads="1"/>
          </p:cNvSpPr>
          <p:nvPr/>
        </p:nvSpPr>
        <p:spPr bwMode="auto">
          <a:xfrm>
            <a:off x="539552" y="2420888"/>
            <a:ext cx="7848872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rot="0" vert="horz" wrap="square" lIns="0" tIns="18000" rIns="0" bIns="0" anchor="t" anchorCtr="0" upright="1">
            <a:noAutofit/>
          </a:bodyPr>
          <a:lstStyle/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&lt;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form&gt;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  &lt;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input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type="</a:t>
            </a: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url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"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  &lt;input type="submit"&gt;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&lt;/form&gt;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spc="40" dirty="0">
                <a:effectLst/>
                <a:latin typeface="華康儷宋(P)"/>
                <a:cs typeface="Times New Roman"/>
              </a:rPr>
              <a:t> </a:t>
            </a:r>
            <a:endParaRPr lang="zh-TW" sz="1600" spc="40" dirty="0">
              <a:effectLst/>
              <a:latin typeface="華康儷宋(P)"/>
              <a:cs typeface="Times New Roman"/>
            </a:endParaRPr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901" y="3645024"/>
            <a:ext cx="3149893" cy="1872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/>
              <a:t>6</a:t>
            </a:r>
            <a:r>
              <a:rPr lang="en-US" altLang="zh-TW" dirty="0" smtClean="0"/>
              <a:t>-3-3</a:t>
            </a:r>
            <a:r>
              <a:rPr lang="zh-TW" altLang="en-US" dirty="0" smtClean="0"/>
              <a:t> </a:t>
            </a:r>
            <a:r>
              <a:rPr lang="en-US" altLang="zh-TW" dirty="0" smtClean="0"/>
              <a:t>search </a:t>
            </a:r>
            <a:r>
              <a:rPr lang="zh-TW" altLang="en-US" dirty="0" smtClean="0"/>
              <a:t>類型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若想要求使用者輸入搜尋字串，可以將 </a:t>
            </a:r>
            <a:r>
              <a:rPr lang="en-US" altLang="zh-TW" dirty="0" smtClean="0"/>
              <a:t>&lt;input&gt;  </a:t>
            </a:r>
            <a:r>
              <a:rPr lang="zh-TW" altLang="en-US" dirty="0" smtClean="0"/>
              <a:t>元素的</a:t>
            </a:r>
            <a:r>
              <a:rPr lang="en-US" altLang="zh-TW" dirty="0" smtClean="0"/>
              <a:t>type </a:t>
            </a:r>
            <a:r>
              <a:rPr lang="zh-TW" altLang="en-US" dirty="0" smtClean="0"/>
              <a:t>屬性指定為 </a:t>
            </a:r>
            <a:r>
              <a:rPr lang="en-US" altLang="zh-TW" dirty="0" smtClean="0"/>
              <a:t>"search"</a:t>
            </a:r>
            <a:r>
              <a:rPr lang="zh-TW" altLang="en-US" dirty="0" smtClean="0"/>
              <a:t>，例如：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P.6-18~19</a:t>
            </a:r>
          </a:p>
        </p:txBody>
      </p:sp>
      <p:sp>
        <p:nvSpPr>
          <p:cNvPr id="9" name="文字方塊 118"/>
          <p:cNvSpPr txBox="1">
            <a:spLocks noChangeArrowheads="1"/>
          </p:cNvSpPr>
          <p:nvPr/>
        </p:nvSpPr>
        <p:spPr bwMode="auto">
          <a:xfrm>
            <a:off x="539551" y="2420888"/>
            <a:ext cx="8060110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rot="0" vert="horz" wrap="square" lIns="0" tIns="18000" rIns="0" bIns="0" anchor="t" anchorCtr="0" upright="1">
            <a:noAutofit/>
          </a:bodyPr>
          <a:lstStyle/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&lt;form&gt;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  &lt;p&gt;&lt;input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type="text"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&gt;&lt;/p&gt;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  &lt;p&gt;&lt;input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type="search"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&gt;&lt;/p&gt;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&lt;/form&gt;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spc="40" dirty="0">
                <a:effectLst/>
                <a:latin typeface="華康儷宋(P)"/>
                <a:cs typeface="Times New Roman"/>
              </a:rPr>
              <a:t> </a:t>
            </a:r>
            <a:endParaRPr lang="zh-TW" sz="1600" spc="40" dirty="0">
              <a:effectLst/>
              <a:latin typeface="華康儷宋(P)"/>
              <a:cs typeface="Times New Roman"/>
            </a:endParaRPr>
          </a:p>
        </p:txBody>
      </p:sp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3059832" y="3645024"/>
            <a:ext cx="3384376" cy="1910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764704"/>
            <a:ext cx="8316464" cy="3096344"/>
          </a:xfrm>
        </p:spPr>
        <p:txBody>
          <a:bodyPr/>
          <a:lstStyle/>
          <a:p>
            <a:pPr lvl="4"/>
            <a:r>
              <a:rPr lang="en-US" altLang="zh-TW" dirty="0"/>
              <a:t>6</a:t>
            </a:r>
            <a:r>
              <a:rPr lang="en-US" altLang="zh-TW" dirty="0" smtClean="0"/>
              <a:t>-3-4</a:t>
            </a:r>
            <a:r>
              <a:rPr lang="zh-TW" altLang="en-US" dirty="0" smtClean="0"/>
              <a:t> 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類型</a:t>
            </a:r>
          </a:p>
          <a:p>
            <a:pPr lvl="1"/>
            <a:r>
              <a:rPr lang="zh-TW" altLang="en-US" dirty="0" smtClean="0"/>
              <a:t>若想要求使用者輸入數字，可以將 </a:t>
            </a:r>
            <a:r>
              <a:rPr lang="en-US" altLang="zh-TW" dirty="0" smtClean="0"/>
              <a:t>&lt;input&gt; </a:t>
            </a:r>
            <a:r>
              <a:rPr lang="zh-TW" altLang="en-US" dirty="0" smtClean="0"/>
              <a:t>元素的</a:t>
            </a:r>
            <a:r>
              <a:rPr lang="en-US" altLang="zh-TW" dirty="0" smtClean="0"/>
              <a:t>type</a:t>
            </a:r>
            <a:r>
              <a:rPr lang="zh-TW" altLang="en-US" dirty="0" smtClean="0"/>
              <a:t>屬性指定為 </a:t>
            </a:r>
            <a:r>
              <a:rPr lang="en-US" altLang="zh-TW" dirty="0" smtClean="0"/>
              <a:t>"number"</a:t>
            </a:r>
            <a:r>
              <a:rPr lang="zh-TW" altLang="en-US" dirty="0" smtClean="0"/>
              <a:t>，例如：</a:t>
            </a:r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P.6-18~20</a:t>
            </a:r>
          </a:p>
        </p:txBody>
      </p:sp>
      <p:sp>
        <p:nvSpPr>
          <p:cNvPr id="9" name="文字方塊 113"/>
          <p:cNvSpPr txBox="1">
            <a:spLocks noChangeArrowheads="1"/>
          </p:cNvSpPr>
          <p:nvPr/>
        </p:nvSpPr>
        <p:spPr bwMode="auto">
          <a:xfrm>
            <a:off x="539552" y="2420887"/>
            <a:ext cx="7524328" cy="93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rot="0" vert="horz" wrap="square" lIns="0" tIns="18000" rIns="0" bIns="0" anchor="t" anchorCtr="0" upright="1">
            <a:noAutofit/>
          </a:bodyPr>
          <a:lstStyle/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&lt;form&gt;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  &lt;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input type="number" min="0" max="10" step="2"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  &lt;input type="submit"&gt;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&lt;/form&gt;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spc="40" dirty="0">
                <a:effectLst/>
                <a:latin typeface="華康儷宋(P)"/>
                <a:cs typeface="Times New Roman"/>
              </a:rPr>
              <a:t> </a:t>
            </a:r>
            <a:endParaRPr lang="zh-TW" sz="1600" spc="40" dirty="0">
              <a:effectLst/>
              <a:latin typeface="華康儷宋(P)"/>
              <a:cs typeface="Times New Roman"/>
            </a:endParaRPr>
          </a:p>
        </p:txBody>
      </p:sp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3059832" y="3645024"/>
            <a:ext cx="3437926" cy="20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5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539552" y="764704"/>
            <a:ext cx="8316464" cy="5976664"/>
          </a:xfrm>
        </p:spPr>
        <p:txBody>
          <a:bodyPr/>
          <a:lstStyle/>
          <a:p>
            <a:pPr lvl="4"/>
            <a:r>
              <a:rPr lang="en-US" altLang="zh-TW" dirty="0"/>
              <a:t>6</a:t>
            </a:r>
            <a:r>
              <a:rPr lang="en-US" altLang="zh-TW" dirty="0" smtClean="0"/>
              <a:t>-3-5</a:t>
            </a:r>
            <a:r>
              <a:rPr lang="zh-TW" altLang="en-US" dirty="0" smtClean="0"/>
              <a:t> </a:t>
            </a:r>
            <a:r>
              <a:rPr lang="en-US" altLang="zh-TW" dirty="0" smtClean="0"/>
              <a:t>range </a:t>
            </a:r>
            <a:r>
              <a:rPr lang="zh-TW" altLang="en-US" dirty="0" smtClean="0"/>
              <a:t>類型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若想要求使用者透過類似滑桿的介面輸入指定範圍內的數字，可以將</a:t>
            </a:r>
            <a:r>
              <a:rPr lang="en-US" altLang="zh-TW" dirty="0" smtClean="0"/>
              <a:t>&lt;input&gt;  </a:t>
            </a:r>
            <a:r>
              <a:rPr lang="zh-TW" altLang="en-US" dirty="0" smtClean="0"/>
              <a:t>元素的</a:t>
            </a:r>
            <a:r>
              <a:rPr lang="en-US" altLang="zh-TW" dirty="0" smtClean="0"/>
              <a:t>type </a:t>
            </a:r>
            <a:r>
              <a:rPr lang="zh-TW" altLang="en-US" dirty="0" smtClean="0"/>
              <a:t>屬性指定為 </a:t>
            </a:r>
            <a:r>
              <a:rPr lang="en-US" altLang="zh-TW" dirty="0" smtClean="0"/>
              <a:t>"range"</a:t>
            </a:r>
            <a:r>
              <a:rPr lang="zh-TW" altLang="en-US" dirty="0" smtClean="0"/>
              <a:t>，下面是一個例子。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P.6-20  </a:t>
            </a:r>
          </a:p>
        </p:txBody>
      </p:sp>
      <p:sp>
        <p:nvSpPr>
          <p:cNvPr id="7" name="文字方塊 100"/>
          <p:cNvSpPr txBox="1">
            <a:spLocks noChangeArrowheads="1"/>
          </p:cNvSpPr>
          <p:nvPr/>
        </p:nvSpPr>
        <p:spPr bwMode="auto">
          <a:xfrm>
            <a:off x="683568" y="2420888"/>
            <a:ext cx="7632848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rot="0" vert="horz" wrap="square" lIns="0" tIns="18000" rIns="0" bIns="0" anchor="t" anchorCtr="0" upright="1">
            <a:noAutofit/>
          </a:bodyPr>
          <a:lstStyle/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&lt;form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&gt;</a:t>
            </a:r>
            <a:endParaRPr lang="zh-TW" sz="14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  &lt;input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 type="range" min="0" max="12" step="2"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&gt;</a:t>
            </a:r>
            <a:endParaRPr lang="zh-TW" sz="14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  &lt;input type="submit"&gt;</a:t>
            </a:r>
            <a:endParaRPr lang="zh-TW" sz="14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&lt;/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form&gt;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spc="40" dirty="0">
                <a:effectLst/>
                <a:latin typeface="華康儷宋(P)"/>
                <a:cs typeface="Times New Roman"/>
              </a:rPr>
              <a:t> </a:t>
            </a:r>
            <a:endParaRPr lang="zh-TW" sz="1600" spc="40" dirty="0">
              <a:effectLst/>
              <a:latin typeface="華康儷宋(P)"/>
              <a:cs typeface="Times New Roman"/>
            </a:endParaRPr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3131840" y="3673541"/>
            <a:ext cx="3384376" cy="20882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/>
              <a:t>6</a:t>
            </a:r>
            <a:r>
              <a:rPr lang="en-US" altLang="zh-TW" dirty="0" smtClean="0"/>
              <a:t>-3-6</a:t>
            </a:r>
            <a:r>
              <a:rPr lang="zh-TW" altLang="en-US" dirty="0" smtClean="0"/>
              <a:t> </a:t>
            </a:r>
            <a:r>
              <a:rPr lang="en-US" altLang="zh-TW" dirty="0" smtClean="0"/>
              <a:t>color </a:t>
            </a:r>
            <a:r>
              <a:rPr lang="zh-TW" altLang="en-US" dirty="0" smtClean="0"/>
              <a:t>類型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若想要求使用者透過類似調色盤的介面輸入色彩，可以將 </a:t>
            </a:r>
            <a:r>
              <a:rPr lang="en-US" altLang="zh-TW" dirty="0" smtClean="0"/>
              <a:t>&lt;input&gt;  </a:t>
            </a:r>
            <a:r>
              <a:rPr lang="zh-TW" altLang="en-US" dirty="0" smtClean="0"/>
              <a:t>元素的</a:t>
            </a:r>
            <a:r>
              <a:rPr lang="en-US" altLang="zh-TW" dirty="0" smtClean="0"/>
              <a:t>type </a:t>
            </a:r>
            <a:r>
              <a:rPr lang="zh-TW" altLang="en-US" dirty="0" smtClean="0"/>
              <a:t>屬性指定為 </a:t>
            </a:r>
            <a:r>
              <a:rPr lang="en-US" altLang="zh-TW" dirty="0" smtClean="0"/>
              <a:t>"color"</a:t>
            </a:r>
            <a:r>
              <a:rPr lang="zh-TW" altLang="en-US" dirty="0" smtClean="0"/>
              <a:t>，下面是一個例子。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P.6-21</a:t>
            </a:r>
          </a:p>
        </p:txBody>
      </p:sp>
      <p:sp>
        <p:nvSpPr>
          <p:cNvPr id="7" name="文字方塊 106"/>
          <p:cNvSpPr txBox="1">
            <a:spLocks noChangeArrowheads="1"/>
          </p:cNvSpPr>
          <p:nvPr/>
        </p:nvSpPr>
        <p:spPr bwMode="auto">
          <a:xfrm>
            <a:off x="539551" y="2492895"/>
            <a:ext cx="8060109" cy="924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rot="0" vert="horz" wrap="square" lIns="0" tIns="18000" rIns="0" bIns="0" anchor="t" anchorCtr="0" upright="1">
            <a:noAutofit/>
          </a:bodyPr>
          <a:lstStyle/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&lt;form&gt;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  &lt;input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type="color"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  &lt;input type="submit"&gt;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&lt;/form&gt;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spc="40" dirty="0">
                <a:effectLst/>
                <a:latin typeface="華康儷宋(P)"/>
                <a:cs typeface="Times New Roman"/>
              </a:rPr>
              <a:t> </a:t>
            </a:r>
            <a:endParaRPr lang="zh-TW" sz="1600" spc="40" dirty="0">
              <a:effectLst/>
              <a:latin typeface="華康儷宋(P)"/>
              <a:cs typeface="Times New Roman"/>
            </a:endParaRPr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3645024"/>
            <a:ext cx="2952328" cy="2160240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4788024" y="3649299"/>
            <a:ext cx="2952328" cy="2083957"/>
          </a:xfrm>
          <a:prstGeom prst="rect">
            <a:avLst/>
          </a:prstGeom>
        </p:spPr>
      </p:pic>
      <p:sp>
        <p:nvSpPr>
          <p:cNvPr id="2" name="向右箭號 1"/>
          <p:cNvSpPr/>
          <p:nvPr/>
        </p:nvSpPr>
        <p:spPr>
          <a:xfrm>
            <a:off x="4355976" y="4685692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764704"/>
            <a:ext cx="8316464" cy="4392488"/>
          </a:xfrm>
        </p:spPr>
        <p:txBody>
          <a:bodyPr/>
          <a:lstStyle/>
          <a:p>
            <a:pPr lvl="4"/>
            <a:r>
              <a:rPr lang="en-US" altLang="zh-TW" dirty="0"/>
              <a:t>6</a:t>
            </a:r>
            <a:r>
              <a:rPr lang="en-US" altLang="zh-TW" dirty="0" smtClean="0"/>
              <a:t>-3-7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tel</a:t>
            </a:r>
            <a:r>
              <a:rPr lang="en-US" altLang="zh-TW" dirty="0" smtClean="0"/>
              <a:t> </a:t>
            </a:r>
            <a:r>
              <a:rPr lang="zh-TW" altLang="en-US" dirty="0" smtClean="0"/>
              <a:t>類型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若想要求使用者輸入電話號碼，可以將 </a:t>
            </a:r>
            <a:r>
              <a:rPr lang="en-US" altLang="zh-TW" dirty="0" smtClean="0"/>
              <a:t>&lt;input&gt; </a:t>
            </a:r>
            <a:r>
              <a:rPr lang="zh-TW" altLang="en-US" dirty="0" smtClean="0"/>
              <a:t>元素的</a:t>
            </a:r>
            <a:r>
              <a:rPr lang="en-US" altLang="zh-TW" dirty="0" smtClean="0"/>
              <a:t>type</a:t>
            </a:r>
            <a:r>
              <a:rPr lang="zh-TW" altLang="en-US" dirty="0" smtClean="0"/>
              <a:t>屬性指定為 </a:t>
            </a:r>
            <a:r>
              <a:rPr lang="en-US" altLang="zh-TW" dirty="0" smtClean="0"/>
              <a:t>"</a:t>
            </a:r>
            <a:r>
              <a:rPr lang="en-US" altLang="zh-TW" dirty="0" err="1" smtClean="0"/>
              <a:t>tel</a:t>
            </a:r>
            <a:r>
              <a:rPr lang="en-US" altLang="zh-TW" dirty="0" smtClean="0"/>
              <a:t>"</a:t>
            </a:r>
            <a:r>
              <a:rPr lang="zh-TW" altLang="en-US" dirty="0" smtClean="0"/>
              <a:t>，下面是一個例子。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P.6-22</a:t>
            </a:r>
          </a:p>
        </p:txBody>
      </p:sp>
      <p:sp>
        <p:nvSpPr>
          <p:cNvPr id="11" name="文字方塊 303"/>
          <p:cNvSpPr txBox="1">
            <a:spLocks noChangeArrowheads="1"/>
          </p:cNvSpPr>
          <p:nvPr/>
        </p:nvSpPr>
        <p:spPr bwMode="auto">
          <a:xfrm>
            <a:off x="611560" y="2492896"/>
            <a:ext cx="7920880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rot="0" vert="horz" wrap="square" lIns="0" tIns="18000" rIns="0" bIns="0" anchor="t" anchorCtr="0" upright="1">
            <a:noAutofit/>
          </a:bodyPr>
          <a:lstStyle/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&lt;form&gt;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  </a:t>
            </a:r>
            <a:r>
              <a:rPr lang="zh-TW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手機號碼：</a:t>
            </a:r>
          </a:p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  &lt;input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 type="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tel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" pattern="[0-9]{4}(\-[0-9]{6})" placeholder="</a:t>
            </a:r>
            <a:r>
              <a:rPr lang="zh-TW" sz="1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例如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0932-123456" </a:t>
            </a:r>
            <a:endParaRPr lang="zh-TW" sz="14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    title="</a:t>
            </a:r>
            <a:r>
              <a:rPr lang="zh-TW" sz="1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例如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0932-123456"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  &lt;input type="submit"&gt;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&lt;/form&gt;</a:t>
            </a:r>
            <a:endParaRPr lang="zh-TW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400" spc="4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華康儷宋(P)"/>
                <a:cs typeface="Times New Roman"/>
              </a:rPr>
              <a:t> </a:t>
            </a:r>
            <a:endParaRPr lang="zh-TW" sz="1400" spc="4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華康儷宋(P)"/>
              <a:cs typeface="Times New Roman"/>
            </a:endParaRPr>
          </a:p>
        </p:txBody>
      </p:sp>
      <p:pic>
        <p:nvPicPr>
          <p:cNvPr id="12" name="圖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4" y="4149080"/>
            <a:ext cx="3168352" cy="1728192"/>
          </a:xfrm>
          <a:prstGeom prst="rect">
            <a:avLst/>
          </a:prstGeom>
        </p:spPr>
      </p:pic>
      <p:pic>
        <p:nvPicPr>
          <p:cNvPr id="13" name="圖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4792299" y="4149080"/>
            <a:ext cx="316835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7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P.6-23</a:t>
            </a:r>
          </a:p>
        </p:txBody>
      </p:sp>
      <p:sp>
        <p:nvSpPr>
          <p:cNvPr id="7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764704"/>
            <a:ext cx="8167661" cy="5976664"/>
          </a:xfrm>
        </p:spPr>
        <p:txBody>
          <a:bodyPr/>
          <a:lstStyle/>
          <a:p>
            <a:pPr lvl="4">
              <a:lnSpc>
                <a:spcPct val="100000"/>
              </a:lnSpc>
            </a:pPr>
            <a:r>
              <a:rPr lang="en-US" altLang="zh-TW" dirty="0"/>
              <a:t>6</a:t>
            </a:r>
            <a:r>
              <a:rPr lang="en-US" altLang="zh-TW" dirty="0" smtClean="0"/>
              <a:t>-3-8 </a:t>
            </a:r>
            <a:r>
              <a:rPr lang="zh-TW" altLang="en-US" dirty="0" smtClean="0"/>
              <a:t>日期時間類型 </a:t>
            </a:r>
            <a:r>
              <a:rPr lang="en-US" altLang="zh-TW" dirty="0" smtClean="0"/>
              <a:t>(date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time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datetime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	  month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week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datetime</a:t>
            </a:r>
            <a:r>
              <a:rPr lang="en-US" altLang="zh-TW" dirty="0" smtClean="0"/>
              <a:t>-local) </a:t>
            </a:r>
          </a:p>
          <a:p>
            <a:pPr lvl="1"/>
            <a:r>
              <a:rPr lang="zh-TW" altLang="en-US" dirty="0" smtClean="0"/>
              <a:t>為了方便使用者輸入日期時間，</a:t>
            </a:r>
            <a:r>
              <a:rPr lang="en-US" altLang="zh-TW" dirty="0" smtClean="0"/>
              <a:t>&lt;input&gt; </a:t>
            </a:r>
            <a:r>
              <a:rPr lang="zh-TW" altLang="en-US" dirty="0" smtClean="0"/>
              <a:t>元素的</a:t>
            </a:r>
            <a:r>
              <a:rPr lang="en-US" altLang="zh-TW" dirty="0" smtClean="0"/>
              <a:t>type </a:t>
            </a:r>
            <a:r>
              <a:rPr lang="zh-TW" altLang="en-US" dirty="0" smtClean="0"/>
              <a:t>屬性還新增了下列值：</a:t>
            </a:r>
          </a:p>
          <a:p>
            <a:pPr lvl="3"/>
            <a:r>
              <a:rPr lang="zh-TW" altLang="en-US" dirty="0" smtClean="0"/>
              <a:t> </a:t>
            </a:r>
            <a:r>
              <a:rPr lang="en-US" altLang="zh-TW" dirty="0" smtClean="0"/>
              <a:t>date</a:t>
            </a:r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>
              <a:spcBef>
                <a:spcPts val="1800"/>
              </a:spcBef>
            </a:pPr>
            <a:endParaRPr lang="en-US" altLang="zh-TW" dirty="0" smtClean="0"/>
          </a:p>
          <a:p>
            <a:pPr lvl="3">
              <a:spcBef>
                <a:spcPts val="1200"/>
              </a:spcBef>
            </a:pPr>
            <a:r>
              <a:rPr lang="en-US" altLang="zh-TW" dirty="0" smtClean="0"/>
              <a:t> time</a:t>
            </a:r>
          </a:p>
          <a:p>
            <a:pPr lvl="3">
              <a:spcBef>
                <a:spcPts val="1200"/>
              </a:spcBef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datetime</a:t>
            </a:r>
            <a:endParaRPr lang="en-US" altLang="zh-TW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276872"/>
            <a:ext cx="4032448" cy="443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088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>
          <a:xfrm>
            <a:off x="2627784" y="1052736"/>
            <a:ext cx="1800200" cy="576064"/>
          </a:xfrm>
        </p:spPr>
        <p:txBody>
          <a:bodyPr/>
          <a:lstStyle/>
          <a:p>
            <a:r>
              <a:rPr lang="en-US" altLang="zh-TW" dirty="0" smtClean="0"/>
              <a:t>06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5"/>
          </p:nvPr>
        </p:nvSpPr>
        <p:spPr>
          <a:xfrm>
            <a:off x="2627784" y="1628800"/>
            <a:ext cx="6336704" cy="1152128"/>
          </a:xfrm>
        </p:spPr>
        <p:txBody>
          <a:bodyPr/>
          <a:lstStyle/>
          <a:p>
            <a:r>
              <a:rPr lang="zh-TW" altLang="en-US" dirty="0" smtClean="0"/>
              <a:t>表單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6"/>
          </p:nvPr>
        </p:nvSpPr>
        <p:spPr>
          <a:xfrm>
            <a:off x="2123728" y="2852936"/>
            <a:ext cx="6768752" cy="38164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sz="2300" dirty="0"/>
              <a:t>6</a:t>
            </a:r>
            <a:r>
              <a:rPr lang="en-US" altLang="zh-TW" sz="2300" dirty="0" smtClean="0"/>
              <a:t>-1</a:t>
            </a:r>
            <a:r>
              <a:rPr lang="en-US" altLang="zh-TW" sz="2200" dirty="0" smtClean="0"/>
              <a:t>  </a:t>
            </a:r>
            <a:r>
              <a:rPr lang="zh-TW" altLang="en-US" sz="2200" dirty="0" smtClean="0">
                <a:hlinkClick r:id="rId3" action="ppaction://hlinksldjump"/>
              </a:rPr>
              <a:t>建立表單－</a:t>
            </a:r>
            <a:r>
              <a:rPr lang="en-US" altLang="zh-TW" sz="2200" dirty="0" smtClean="0">
                <a:hlinkClick r:id="rId3" action="ppaction://hlinksldjump"/>
              </a:rPr>
              <a:t>&lt;form&gt;</a:t>
            </a:r>
            <a:r>
              <a:rPr lang="zh-TW" altLang="en-US" sz="2200" dirty="0" smtClean="0">
                <a:hlinkClick r:id="rId3" action="ppaction://hlinksldjump"/>
              </a:rPr>
              <a:t>、</a:t>
            </a:r>
            <a:r>
              <a:rPr lang="en-US" altLang="zh-TW" sz="2200" dirty="0" smtClean="0">
                <a:hlinkClick r:id="rId3" action="ppaction://hlinksldjump"/>
              </a:rPr>
              <a:t>&lt;input&gt; </a:t>
            </a:r>
            <a:r>
              <a:rPr lang="zh-TW" altLang="en-US" sz="2200" dirty="0" smtClean="0">
                <a:hlinkClick r:id="rId3" action="ppaction://hlinksldjump"/>
              </a:rPr>
              <a:t>元素 </a:t>
            </a:r>
            <a:endParaRPr lang="zh-TW" altLang="en-US" sz="22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sz="2300" dirty="0"/>
              <a:t>6</a:t>
            </a:r>
            <a:r>
              <a:rPr lang="en-US" altLang="zh-TW" sz="2300" dirty="0" smtClean="0"/>
              <a:t>-2</a:t>
            </a:r>
            <a:r>
              <a:rPr lang="en-US" altLang="zh-TW" sz="2200" dirty="0" smtClean="0"/>
              <a:t>  </a:t>
            </a:r>
            <a:r>
              <a:rPr lang="en-US" altLang="zh-TW" sz="2200" dirty="0" smtClean="0">
                <a:hlinkClick r:id="rId4" action="ppaction://hlinksldjump"/>
              </a:rPr>
              <a:t>HTML 4.01</a:t>
            </a:r>
            <a:r>
              <a:rPr lang="zh-TW" altLang="en-US" sz="2200" dirty="0" smtClean="0">
                <a:hlinkClick r:id="rId4" action="ppaction://hlinksldjump"/>
              </a:rPr>
              <a:t>提供的輸入類型 </a:t>
            </a:r>
            <a:endParaRPr lang="zh-TW" altLang="en-US" sz="22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sz="2300" dirty="0"/>
              <a:t>6</a:t>
            </a:r>
            <a:r>
              <a:rPr lang="en-US" altLang="zh-TW" sz="2300" dirty="0" smtClean="0"/>
              <a:t>-3</a:t>
            </a:r>
            <a:r>
              <a:rPr lang="en-US" altLang="zh-TW" sz="2200" dirty="0" smtClean="0"/>
              <a:t>  </a:t>
            </a:r>
            <a:r>
              <a:rPr lang="en-US" altLang="zh-TW" sz="2200" dirty="0" smtClean="0">
                <a:hlinkClick r:id="rId5" action="ppaction://hlinksldjump"/>
              </a:rPr>
              <a:t>HTML5 </a:t>
            </a:r>
            <a:r>
              <a:rPr lang="zh-TW" altLang="en-US" sz="2200" dirty="0" smtClean="0">
                <a:hlinkClick r:id="rId5" action="ppaction://hlinksldjump"/>
              </a:rPr>
              <a:t>新增的輸入類型 </a:t>
            </a:r>
            <a:endParaRPr lang="zh-TW" altLang="en-US" sz="22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sz="2300" dirty="0"/>
              <a:t>6</a:t>
            </a:r>
            <a:r>
              <a:rPr lang="en-US" altLang="zh-TW" sz="2300" dirty="0" smtClean="0"/>
              <a:t>-4</a:t>
            </a:r>
            <a:r>
              <a:rPr lang="en-US" altLang="zh-TW" sz="2200" dirty="0" smtClean="0"/>
              <a:t>  </a:t>
            </a:r>
            <a:r>
              <a:rPr lang="zh-TW" altLang="en-US" sz="2200" dirty="0" smtClean="0">
                <a:hlinkClick r:id="rId6" action="ppaction://hlinksldjump"/>
              </a:rPr>
              <a:t>標籤文字－</a:t>
            </a:r>
            <a:r>
              <a:rPr lang="en-US" altLang="zh-TW" sz="2200" dirty="0" smtClean="0">
                <a:hlinkClick r:id="rId6" action="ppaction://hlinksldjump"/>
              </a:rPr>
              <a:t>&lt;label&gt; </a:t>
            </a:r>
            <a:r>
              <a:rPr lang="zh-TW" altLang="en-US" sz="2200" dirty="0" smtClean="0">
                <a:hlinkClick r:id="rId6" action="ppaction://hlinksldjump"/>
              </a:rPr>
              <a:t>元素 </a:t>
            </a:r>
            <a:endParaRPr lang="zh-TW" altLang="en-US" sz="22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sz="2300" dirty="0"/>
              <a:t>6</a:t>
            </a:r>
            <a:r>
              <a:rPr lang="en-US" altLang="zh-TW" sz="2300" dirty="0" smtClean="0"/>
              <a:t>-5 </a:t>
            </a:r>
            <a:r>
              <a:rPr lang="en-US" altLang="zh-TW" sz="2200" dirty="0" smtClean="0"/>
              <a:t> </a:t>
            </a:r>
            <a:r>
              <a:rPr lang="zh-TW" altLang="en-US" sz="2200" dirty="0" smtClean="0">
                <a:hlinkClick r:id="rId7" action="ppaction://hlinksldjump"/>
              </a:rPr>
              <a:t>將表單欄位框起來－</a:t>
            </a:r>
            <a:endParaRPr lang="en-US" altLang="zh-TW" sz="2200" dirty="0" smtClean="0">
              <a:hlinkClick r:id="rId7" action="ppaction://hlinksldjump"/>
            </a:endParaRPr>
          </a:p>
          <a:p>
            <a:pPr marL="541338" indent="-541338">
              <a:lnSpc>
                <a:spcPct val="100000"/>
              </a:lnSpc>
              <a:spcBef>
                <a:spcPts val="1200"/>
              </a:spcBef>
            </a:pPr>
            <a:r>
              <a:rPr lang="en-US" altLang="zh-TW" sz="2200" dirty="0"/>
              <a:t>	</a:t>
            </a:r>
            <a:r>
              <a:rPr lang="en-US" altLang="zh-TW" sz="2200" dirty="0" smtClean="0">
                <a:hlinkClick r:id="rId7" action="ppaction://hlinksldjump"/>
              </a:rPr>
              <a:t>&lt;</a:t>
            </a:r>
            <a:r>
              <a:rPr lang="en-US" altLang="zh-TW" sz="2200" dirty="0" err="1" smtClean="0">
                <a:hlinkClick r:id="rId7" action="ppaction://hlinksldjump"/>
              </a:rPr>
              <a:t>ﬁeldset</a:t>
            </a:r>
            <a:r>
              <a:rPr lang="en-US" altLang="zh-TW" sz="2200" dirty="0" smtClean="0">
                <a:hlinkClick r:id="rId7" action="ppaction://hlinksldjump"/>
              </a:rPr>
              <a:t>&gt;</a:t>
            </a:r>
            <a:r>
              <a:rPr lang="zh-TW" altLang="en-US" sz="2200" dirty="0" smtClean="0">
                <a:hlinkClick r:id="rId7" action="ppaction://hlinksldjump"/>
              </a:rPr>
              <a:t>、</a:t>
            </a:r>
            <a:r>
              <a:rPr lang="en-US" altLang="zh-TW" sz="2200" dirty="0" smtClean="0">
                <a:hlinkClick r:id="rId7" action="ppaction://hlinksldjump"/>
              </a:rPr>
              <a:t>&lt;legend&gt; </a:t>
            </a:r>
            <a:r>
              <a:rPr lang="zh-TW" altLang="en-US" sz="2200" dirty="0" smtClean="0">
                <a:hlinkClick r:id="rId7" action="ppaction://hlinksldjump"/>
              </a:rPr>
              <a:t>元素 </a:t>
            </a:r>
            <a:endParaRPr lang="en-US" altLang="zh-TW" sz="2200" dirty="0" smtClean="0"/>
          </a:p>
        </p:txBody>
      </p:sp>
      <p:sp>
        <p:nvSpPr>
          <p:cNvPr id="5" name="矩形 4"/>
          <p:cNvSpPr/>
          <p:nvPr/>
        </p:nvSpPr>
        <p:spPr>
          <a:xfrm>
            <a:off x="6065912" y="188640"/>
            <a:ext cx="2987824" cy="764704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rgbClr val="F16237"/>
              </a:gs>
              <a:gs pos="100000">
                <a:srgbClr val="F16237"/>
              </a:gs>
            </a:gsLst>
            <a:lin ang="14400000" scaled="0"/>
          </a:gra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en-US" altLang="zh-TW" sz="32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zh-TW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2400" b="1" kern="1200" baseline="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HTML5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P.6-24</a:t>
            </a:r>
          </a:p>
        </p:txBody>
      </p:sp>
      <p:sp>
        <p:nvSpPr>
          <p:cNvPr id="10" name="內容版面配置區 7"/>
          <p:cNvSpPr txBox="1">
            <a:spLocks/>
          </p:cNvSpPr>
          <p:nvPr/>
        </p:nvSpPr>
        <p:spPr>
          <a:xfrm>
            <a:off x="432000" y="908720"/>
            <a:ext cx="8280000" cy="558936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SzPct val="100000"/>
              <a:buFontTx/>
              <a:buNone/>
              <a:defRPr kumimoji="0" sz="3200" b="1" u="none" kern="1200" baseline="0">
                <a:solidFill>
                  <a:srgbClr val="0094D4"/>
                </a:solidFill>
                <a:latin typeface="Arial" pitchFamily="34" charset="0"/>
                <a:ea typeface="+mj-ea"/>
                <a:cs typeface="+mn-cs"/>
              </a:defRPr>
            </a:lvl1pPr>
            <a:lvl2pPr marL="0" indent="0" algn="l" rtl="0" eaLnBrk="1" latinLnBrk="0" hangingPunct="1">
              <a:lnSpc>
                <a:spcPts val="28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  <a:defRPr kumimoji="0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360000" indent="-360000" algn="l" rtl="0" eaLnBrk="1" latinLnBrk="0" hangingPunct="1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Clr>
                <a:srgbClr val="AE2A7F"/>
              </a:buClr>
              <a:buSzPct val="90000"/>
              <a:buFontTx/>
              <a:buNone/>
              <a:defRPr kumimoji="0" sz="2400" b="1" u="dotted" kern="1200" spc="0" baseline="0">
                <a:solidFill>
                  <a:srgbClr val="0094D4"/>
                </a:solidFill>
                <a:uFill>
                  <a:solidFill>
                    <a:srgbClr val="0094D4"/>
                  </a:solidFill>
                </a:uFill>
                <a:latin typeface="+mj-ea"/>
                <a:ea typeface="+mj-ea"/>
                <a:cs typeface="+mn-cs"/>
              </a:defRPr>
            </a:lvl3pPr>
            <a:lvl4pPr marL="360000" indent="-2880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AE2A7F"/>
              </a:buClr>
              <a:buSzPct val="90000"/>
              <a:buFontTx/>
              <a:buBlip>
                <a:blip r:embed="rId3"/>
              </a:buBlip>
              <a:defRPr kumimoji="0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0" marR="0" indent="-360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E2A7F"/>
              </a:buClr>
              <a:buSzPct val="90000"/>
              <a:buFontTx/>
              <a:buNone/>
              <a:tabLst/>
              <a:defRPr kumimoji="0" sz="2800" b="1" kern="1200">
                <a:solidFill>
                  <a:srgbClr val="F16237"/>
                </a:solidFill>
                <a:latin typeface="+mj-ea"/>
                <a:ea typeface="+mj-ea"/>
                <a:cs typeface="+mn-cs"/>
              </a:defRPr>
            </a:lvl5pPr>
            <a:lvl6pPr marL="360000" indent="0" algn="l" rtl="0" eaLnBrk="1" latinLnBrk="0" hangingPunct="1">
              <a:lnSpc>
                <a:spcPts val="2600"/>
              </a:lnSpc>
              <a:spcBef>
                <a:spcPts val="1200"/>
              </a:spcBef>
              <a:buClr>
                <a:srgbClr val="EE7700"/>
              </a:buClr>
              <a:buFontTx/>
              <a:buNone/>
              <a:defRPr kumimoji="0" sz="22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936000" indent="-228600" algn="l" rtl="0" eaLnBrk="1" latinLnBrk="0" hangingPunct="1">
              <a:spcBef>
                <a:spcPts val="600"/>
              </a:spcBef>
              <a:buClrTx/>
              <a:buFont typeface="Wingdings" pitchFamily="2" charset="2"/>
              <a:buChar char="n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altLang="zh-TW" dirty="0" smtClean="0"/>
              <a:t>month</a:t>
            </a:r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r>
              <a:rPr lang="en-US" altLang="zh-TW" dirty="0" smtClean="0"/>
              <a:t> week</a:t>
            </a:r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r>
              <a:rPr lang="en-US" altLang="zh-TW" dirty="0" err="1" smtClean="0"/>
              <a:t>datetime</a:t>
            </a:r>
            <a:r>
              <a:rPr lang="en-US" altLang="zh-TW" dirty="0" smtClean="0"/>
              <a:t>-local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836712"/>
            <a:ext cx="4032448" cy="586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502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6</a:t>
            </a:r>
            <a:r>
              <a:rPr lang="en-US" altLang="zh-TW" dirty="0" smtClean="0"/>
              <a:t>-4  </a:t>
            </a:r>
            <a:r>
              <a:rPr lang="zh-TW" altLang="en-US" dirty="0" smtClean="0"/>
              <a:t>標籤文字－</a:t>
            </a:r>
            <a:r>
              <a:rPr lang="en-US" altLang="zh-TW" dirty="0" smtClean="0"/>
              <a:t>&lt;label&gt; 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下面是一個例子。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P.6-25</a:t>
            </a:r>
          </a:p>
        </p:txBody>
      </p:sp>
      <p:sp>
        <p:nvSpPr>
          <p:cNvPr id="12" name="文字版面配置區 4">
            <a:hlinkClick r:id="rId3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  <p:sp>
        <p:nvSpPr>
          <p:cNvPr id="10" name="文字方塊 2922"/>
          <p:cNvSpPr txBox="1">
            <a:spLocks noChangeArrowheads="1"/>
          </p:cNvSpPr>
          <p:nvPr/>
        </p:nvSpPr>
        <p:spPr bwMode="auto">
          <a:xfrm>
            <a:off x="539552" y="2204864"/>
            <a:ext cx="72008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rot="0" vert="horz" wrap="square" lIns="0" tIns="18000" rIns="0" bIns="0" anchor="t" anchorCtr="0" upright="1">
            <a:noAutofit/>
          </a:bodyPr>
          <a:lstStyle/>
          <a:p>
            <a:pPr indent="60325">
              <a:spcAft>
                <a:spcPts val="0"/>
              </a:spcAft>
            </a:pPr>
            <a:r>
              <a:rPr lang="en-US" sz="1400" dirty="0">
                <a:effectLst/>
                <a:latin typeface="Calibri"/>
                <a:ea typeface="華康黑體 Std W3"/>
                <a:cs typeface="Times New Roman"/>
              </a:rPr>
              <a:t>&lt;form&gt;</a:t>
            </a:r>
            <a:endParaRPr lang="zh-TW" sz="1400" dirty="0"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 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&lt;label for="username"&gt;</a:t>
            </a:r>
            <a:r>
              <a:rPr lang="zh-TW" sz="1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姓名：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&lt;/label&gt;</a:t>
            </a:r>
            <a:endParaRPr lang="zh-TW" sz="14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  </a:t>
            </a:r>
            <a:r>
              <a:rPr lang="en-US" sz="1400" dirty="0">
                <a:effectLst/>
                <a:latin typeface="Calibri"/>
                <a:ea typeface="華康黑體 Std W3"/>
                <a:cs typeface="Times New Roman"/>
              </a:rPr>
              <a:t>&lt;input type="text" id="username"&gt;&lt;</a:t>
            </a:r>
            <a:r>
              <a:rPr lang="en-US" sz="1400" dirty="0" err="1">
                <a:effectLst/>
                <a:latin typeface="Calibri"/>
                <a:ea typeface="華康黑體 Std W3"/>
                <a:cs typeface="Times New Roman"/>
              </a:rPr>
              <a:t>br</a:t>
            </a:r>
            <a:r>
              <a:rPr lang="en-US" sz="1400" dirty="0">
                <a:effectLst/>
                <a:latin typeface="Calibri"/>
                <a:ea typeface="華康黑體 Std W3"/>
                <a:cs typeface="Times New Roman"/>
              </a:rPr>
              <a:t>&gt;</a:t>
            </a:r>
            <a:endParaRPr lang="zh-TW" sz="1400" dirty="0"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 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&lt;label for="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userage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"&gt;</a:t>
            </a:r>
            <a:r>
              <a:rPr lang="zh-TW" sz="1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年齡：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&lt;/label&gt;</a:t>
            </a:r>
            <a:endParaRPr lang="zh-TW" sz="14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effectLst/>
                <a:latin typeface="Calibri"/>
                <a:ea typeface="華康黑體 Std W3"/>
                <a:cs typeface="Times New Roman"/>
              </a:rPr>
              <a:t>  &lt;input type="number"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id="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userage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"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華康黑體 Std W3"/>
                <a:cs typeface="Times New Roman"/>
              </a:rPr>
              <a:t> </a:t>
            </a:r>
            <a:r>
              <a:rPr lang="en-US" sz="1400" dirty="0">
                <a:effectLst/>
                <a:latin typeface="Calibri"/>
                <a:ea typeface="華康黑體 Std W3"/>
                <a:cs typeface="Times New Roman"/>
              </a:rPr>
              <a:t>min="0"&gt;&lt;</a:t>
            </a:r>
            <a:r>
              <a:rPr lang="en-US" sz="1400" dirty="0" err="1">
                <a:effectLst/>
                <a:latin typeface="Calibri"/>
                <a:ea typeface="華康黑體 Std W3"/>
                <a:cs typeface="Times New Roman"/>
              </a:rPr>
              <a:t>br</a:t>
            </a:r>
            <a:r>
              <a:rPr lang="en-US" sz="1400" dirty="0">
                <a:effectLst/>
                <a:latin typeface="Calibri"/>
                <a:ea typeface="華康黑體 Std W3"/>
                <a:cs typeface="Times New Roman"/>
              </a:rPr>
              <a:t>&gt;</a:t>
            </a:r>
            <a:endParaRPr lang="zh-TW" sz="1400" dirty="0"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effectLst/>
                <a:latin typeface="Calibri"/>
                <a:ea typeface="華康黑體 Std W3"/>
                <a:cs typeface="Times New Roman"/>
              </a:rPr>
              <a:t>  &lt;input type="submit"&gt;</a:t>
            </a:r>
            <a:endParaRPr lang="zh-TW" sz="1400" dirty="0"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effectLst/>
                <a:latin typeface="Calibri"/>
                <a:ea typeface="華康黑體 Std W3"/>
                <a:cs typeface="Times New Roman"/>
              </a:rPr>
              <a:t>  &lt;input type="reset"&gt;</a:t>
            </a:r>
            <a:endParaRPr lang="zh-TW" sz="1400" dirty="0">
              <a:effectLst/>
              <a:latin typeface="Calibri"/>
              <a:ea typeface="華康黑體 Std W3"/>
              <a:cs typeface="Times New Roman"/>
            </a:endParaRPr>
          </a:p>
          <a:p>
            <a:pPr indent="60325">
              <a:spcAft>
                <a:spcPts val="0"/>
              </a:spcAft>
            </a:pPr>
            <a:r>
              <a:rPr lang="en-US" sz="1400" dirty="0">
                <a:effectLst/>
                <a:latin typeface="Calibri"/>
                <a:ea typeface="華康黑體 Std W3"/>
                <a:cs typeface="Times New Roman"/>
              </a:rPr>
              <a:t>&lt;/form&gt;</a:t>
            </a:r>
            <a:endParaRPr lang="zh-TW" sz="1400" dirty="0">
              <a:effectLst/>
              <a:latin typeface="Calibri"/>
              <a:ea typeface="華康黑體 Std W3"/>
              <a:cs typeface="Times New Roman"/>
            </a:endParaRPr>
          </a:p>
          <a:p>
            <a:pPr algn="just">
              <a:lnSpc>
                <a:spcPts val="19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spc="40" dirty="0">
                <a:effectLst/>
                <a:latin typeface="華康儷宋(P)"/>
                <a:cs typeface="Times New Roman"/>
              </a:rPr>
              <a:t> </a:t>
            </a:r>
            <a:endParaRPr lang="zh-TW" sz="1600" spc="40" dirty="0">
              <a:effectLst/>
              <a:latin typeface="華康儷宋(P)"/>
              <a:cs typeface="Times New Roman"/>
            </a:endParaRPr>
          </a:p>
        </p:txBody>
      </p:sp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4435946" y="3645024"/>
            <a:ext cx="3304406" cy="240674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88731" y="4139207"/>
            <a:ext cx="1779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spc="40" dirty="0">
                <a:latin typeface="+mj-lt"/>
                <a:cs typeface="Times New Roman" panose="02020603050405020304" pitchFamily="18" charset="0"/>
              </a:rPr>
              <a:t>&lt;\Ch06\label.html&gt;</a:t>
            </a:r>
            <a:endParaRPr lang="zh-TW" altLang="en-US" sz="1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764704"/>
            <a:ext cx="7956424" cy="5976664"/>
          </a:xfrm>
        </p:spPr>
        <p:txBody>
          <a:bodyPr/>
          <a:lstStyle/>
          <a:p>
            <a:r>
              <a:rPr lang="en-US" altLang="zh-TW" sz="2800" spc="-150" dirty="0"/>
              <a:t>6</a:t>
            </a:r>
            <a:r>
              <a:rPr lang="en-US" altLang="zh-TW" sz="2800" spc="-150" dirty="0" smtClean="0"/>
              <a:t>-5  </a:t>
            </a:r>
            <a:r>
              <a:rPr lang="zh-TW" altLang="en-US" sz="2800" spc="-150" dirty="0" smtClean="0"/>
              <a:t>將表單欄位框起來－</a:t>
            </a:r>
            <a:r>
              <a:rPr lang="en-US" altLang="zh-TW" sz="2800" spc="-150" dirty="0" smtClean="0"/>
              <a:t>&lt;</a:t>
            </a:r>
            <a:r>
              <a:rPr lang="en-US" altLang="zh-TW" sz="2800" spc="-150" dirty="0" err="1" smtClean="0"/>
              <a:t>ﬁeldset</a:t>
            </a:r>
            <a:r>
              <a:rPr lang="en-US" altLang="zh-TW" sz="2800" spc="-150" dirty="0" smtClean="0"/>
              <a:t>&gt;</a:t>
            </a:r>
            <a:r>
              <a:rPr lang="zh-TW" altLang="en-US" sz="2800" spc="-150" dirty="0" smtClean="0"/>
              <a:t>、</a:t>
            </a:r>
            <a:r>
              <a:rPr lang="en-US" altLang="zh-TW" sz="2800" spc="-150" dirty="0" smtClean="0"/>
              <a:t>&lt;legend&gt; </a:t>
            </a:r>
            <a:r>
              <a:rPr lang="zh-TW" altLang="en-US" sz="2800" spc="-150" dirty="0" smtClean="0"/>
              <a:t>元素</a:t>
            </a:r>
            <a:endParaRPr lang="en-US" altLang="zh-TW" sz="2800" spc="-150" dirty="0" smtClean="0"/>
          </a:p>
          <a:p>
            <a:pPr lvl="1"/>
            <a:r>
              <a:rPr lang="zh-TW" altLang="en-US" dirty="0" smtClean="0"/>
              <a:t>下面是一個例子。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7956376" y="6195946"/>
            <a:ext cx="1068304" cy="317823"/>
          </a:xfrm>
        </p:spPr>
        <p:txBody>
          <a:bodyPr/>
          <a:lstStyle/>
          <a:p>
            <a:r>
              <a:rPr lang="en-US" altLang="zh-TW" dirty="0" smtClean="0"/>
              <a:t>P.6-26~27</a:t>
            </a:r>
          </a:p>
        </p:txBody>
      </p:sp>
      <p:sp>
        <p:nvSpPr>
          <p:cNvPr id="12" name="文字版面配置區 4">
            <a:hlinkClick r:id="rId3" action="ppaction://hlinksldjump"/>
          </p:cNvPr>
          <p:cNvSpPr txBox="1">
            <a:spLocks/>
          </p:cNvSpPr>
          <p:nvPr/>
        </p:nvSpPr>
        <p:spPr>
          <a:xfrm>
            <a:off x="8424936" y="1484784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73" y="2204864"/>
            <a:ext cx="7739031" cy="28931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0741" y="2204864"/>
            <a:ext cx="7751659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&lt;form&gt;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</a:t>
            </a:r>
            <a:r>
              <a:rPr lang="en-US" altLang="zh-TW" sz="1400" dirty="0" err="1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fieldset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&lt;legend&gt;</a:t>
            </a:r>
            <a:r>
              <a:rPr lang="zh-TW" altLang="en-US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個人資料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&lt;/legend&gt;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&lt;p&gt;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姓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&amp;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nbsp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;&amp;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nbsp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;&amp;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nbsp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;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名：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&lt;input type="text" name="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userName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 size="40"&gt;&lt;/p&gt;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&lt;p&gt;E-Mail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：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&lt;input type="text" name="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userMail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 size="40" value="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username@mailserver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"&gt;&lt;/p&gt;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&lt;p&gt;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年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&amp;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nbsp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;&amp;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nbsp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;&amp;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nbsp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;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齡：</a:t>
            </a:r>
          </a:p>
          <a:p>
            <a:pPr indent="60325">
              <a:spcAft>
                <a:spcPts val="0"/>
              </a:spcAft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&lt;input type="radio" name="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userAge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 value="age1"&gt;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未滿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20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歲</a:t>
            </a:r>
          </a:p>
          <a:p>
            <a:pPr indent="60325">
              <a:spcAft>
                <a:spcPts val="0"/>
              </a:spcAft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&lt;input type="radio" name="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userAge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 value="age2" checked&gt;20~29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&lt;input type="radio" name="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userAge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 value="age3"&gt;30~39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&lt;input type="radio" name="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userAge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 value="age4"&gt;40~49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&lt;input type="radio" name="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userAge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 value="age5"&gt;50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歲以上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&lt;/p&gt;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</a:t>
            </a:r>
            <a:r>
              <a:rPr lang="en-US" altLang="zh-TW" sz="1400" dirty="0" err="1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fieldset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&gt;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br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</a:t>
            </a:r>
            <a:endParaRPr lang="en-US" altLang="zh-TW" sz="1400" dirty="0">
              <a:solidFill>
                <a:srgbClr val="0070C0"/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2000" y="5209455"/>
            <a:ext cx="2985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spc="40" dirty="0">
                <a:latin typeface="+mj-lt"/>
                <a:cs typeface="Times New Roman" panose="02020603050405020304" pitchFamily="18" charset="0"/>
              </a:rPr>
              <a:t>&lt;\</a:t>
            </a:r>
            <a:r>
              <a:rPr lang="en-US" altLang="zh-TW" sz="1400" spc="40" dirty="0" smtClean="0">
                <a:latin typeface="+mj-lt"/>
                <a:cs typeface="Times New Roman" panose="02020603050405020304" pitchFamily="18" charset="0"/>
              </a:rPr>
              <a:t>Ch06\</a:t>
            </a:r>
            <a:r>
              <a:rPr lang="en-US" altLang="zh-TW" sz="1400" spc="40" dirty="0" err="1" smtClean="0">
                <a:latin typeface="+mj-lt"/>
                <a:cs typeface="Times New Roman" panose="02020603050405020304" pitchFamily="18" charset="0"/>
              </a:rPr>
              <a:t>fieldset</a:t>
            </a:r>
            <a:r>
              <a:rPr lang="en-US" altLang="zh-TW" sz="1400" spc="40" dirty="0" smtClean="0">
                <a:latin typeface="+mj-lt"/>
                <a:cs typeface="Times New Roman" panose="02020603050405020304" pitchFamily="18" charset="0"/>
              </a:rPr>
              <a:t> .html&gt;(</a:t>
            </a:r>
            <a:r>
              <a:rPr lang="zh-TW" altLang="en-US" sz="1400" spc="40" dirty="0" smtClean="0">
                <a:latin typeface="+mj-lt"/>
                <a:cs typeface="Times New Roman" panose="02020603050405020304" pitchFamily="18" charset="0"/>
              </a:rPr>
              <a:t>下頁續</a:t>
            </a:r>
            <a:r>
              <a:rPr lang="en-US" altLang="zh-TW" sz="1400" spc="40" dirty="0" smtClean="0">
                <a:latin typeface="+mj-lt"/>
                <a:cs typeface="Times New Roman" panose="02020603050405020304" pitchFamily="18" charset="0"/>
              </a:rPr>
              <a:t>1/2)</a:t>
            </a:r>
            <a:endParaRPr lang="zh-TW" altLang="en-US" sz="1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P.6-26~27</a:t>
            </a:r>
          </a:p>
        </p:txBody>
      </p:sp>
      <p:sp>
        <p:nvSpPr>
          <p:cNvPr id="5" name="矩形 4"/>
          <p:cNvSpPr/>
          <p:nvPr/>
        </p:nvSpPr>
        <p:spPr>
          <a:xfrm>
            <a:off x="420741" y="980728"/>
            <a:ext cx="7463627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0325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</a:t>
            </a:r>
            <a:r>
              <a:rPr lang="en-US" altLang="zh-TW" sz="1400" dirty="0" err="1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fieldset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&gt;</a:t>
            </a:r>
          </a:p>
          <a:p>
            <a:pPr indent="60325">
              <a:spcAft>
                <a:spcPts val="0"/>
              </a:spcAft>
            </a:pPr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</a:t>
            </a:r>
            <a:r>
              <a:rPr lang="en-US" altLang="zh-TW" sz="1400" dirty="0" smtClean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legend&gt;</a:t>
            </a:r>
            <a:r>
              <a:rPr lang="zh-TW" altLang="en-US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手機方面的問題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&lt;/legend&gt;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&lt;p&gt;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您使用過哪些廠牌的手機？</a:t>
            </a:r>
          </a:p>
          <a:p>
            <a:pPr indent="60325">
              <a:spcAft>
                <a:spcPts val="0"/>
              </a:spcAft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&lt;input type="checkbox" name="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userPhone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[]" value="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hTC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 checked&gt;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hTC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&lt;input type="checkbox" name="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userPhone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[]" value="Apple"&gt;Apple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&lt;input type="checkbox" name="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userPhone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[]" value="ASUS"&gt;ASUS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&lt;input type="checkbox" name="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userPhone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[]" value="SONY"&gt;SONY&lt;/p&gt;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&lt;p&gt;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您使用手機時最常碰到哪些問題？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br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textarea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name="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userTrouble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 cols="45" rows="4"&gt;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手機電池待機時間不夠久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textarea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&gt;&lt;/p&gt;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&lt;p&gt;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您使用過哪家業者的門號？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(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可複選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)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&lt;select name="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userNumber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[]" size="4" multiple&gt;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  &lt;option value="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中華電信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"&gt;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中華電信</a:t>
            </a:r>
          </a:p>
          <a:p>
            <a:pPr indent="60325">
              <a:spcAft>
                <a:spcPts val="0"/>
              </a:spcAft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  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&lt;option value="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台灣大哥大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 selected&gt;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台灣大哥大</a:t>
            </a:r>
          </a:p>
          <a:p>
            <a:pPr indent="60325">
              <a:spcAft>
                <a:spcPts val="0"/>
              </a:spcAft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  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&lt;option value="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遠傳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"&gt;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遠傳</a:t>
            </a:r>
          </a:p>
          <a:p>
            <a:pPr indent="60325">
              <a:spcAft>
                <a:spcPts val="0"/>
              </a:spcAft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  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&lt;option value="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亞太電信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"&gt;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亞太電信</a:t>
            </a:r>
          </a:p>
          <a:p>
            <a:pPr indent="60325">
              <a:spcAft>
                <a:spcPts val="0"/>
              </a:spcAft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&lt;/select&gt;&lt;/p&gt;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&lt;/</a:t>
            </a:r>
            <a:r>
              <a:rPr lang="en-US" altLang="zh-TW" sz="1400" dirty="0" err="1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fieldset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&gt;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br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&lt;input type="submit" value="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提交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&lt;input type="reset" value="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重新輸入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&lt;/form&gt;</a:t>
            </a:r>
          </a:p>
        </p:txBody>
      </p:sp>
      <p:sp>
        <p:nvSpPr>
          <p:cNvPr id="6" name="矩形 5"/>
          <p:cNvSpPr/>
          <p:nvPr/>
        </p:nvSpPr>
        <p:spPr>
          <a:xfrm>
            <a:off x="420741" y="5446828"/>
            <a:ext cx="2721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spc="40" dirty="0">
                <a:latin typeface="+mj-lt"/>
                <a:cs typeface="Times New Roman" panose="02020603050405020304" pitchFamily="18" charset="0"/>
              </a:rPr>
              <a:t>&lt;\</a:t>
            </a:r>
            <a:r>
              <a:rPr lang="en-US" altLang="zh-TW" sz="1400" spc="40" dirty="0" smtClean="0">
                <a:latin typeface="+mj-lt"/>
                <a:cs typeface="Times New Roman" panose="02020603050405020304" pitchFamily="18" charset="0"/>
              </a:rPr>
              <a:t>Ch06\</a:t>
            </a:r>
            <a:r>
              <a:rPr lang="en-US" altLang="zh-TW" sz="1400" spc="40" dirty="0" err="1" smtClean="0">
                <a:latin typeface="+mj-lt"/>
                <a:cs typeface="Times New Roman" panose="02020603050405020304" pitchFamily="18" charset="0"/>
              </a:rPr>
              <a:t>fieldset</a:t>
            </a:r>
            <a:r>
              <a:rPr lang="en-US" altLang="zh-TW" sz="1400" spc="40" dirty="0" smtClean="0">
                <a:latin typeface="+mj-lt"/>
                <a:cs typeface="Times New Roman" panose="02020603050405020304" pitchFamily="18" charset="0"/>
              </a:rPr>
              <a:t> .html&gt;(</a:t>
            </a:r>
            <a:r>
              <a:rPr lang="zh-TW" altLang="en-US" sz="1400" spc="40" dirty="0" smtClean="0">
                <a:latin typeface="+mj-lt"/>
                <a:cs typeface="Times New Roman" panose="02020603050405020304" pitchFamily="18" charset="0"/>
              </a:rPr>
              <a:t>接上頁</a:t>
            </a:r>
            <a:r>
              <a:rPr lang="en-US" altLang="zh-TW" sz="1400" spc="40" dirty="0" smtClean="0">
                <a:latin typeface="+mj-lt"/>
                <a:cs typeface="Times New Roman" panose="02020603050405020304" pitchFamily="18" charset="0"/>
              </a:rPr>
              <a:t>)</a:t>
            </a:r>
            <a:endParaRPr lang="zh-TW" altLang="en-US" sz="1400" dirty="0">
              <a:latin typeface="+mj-lt"/>
            </a:endParaRPr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4717990" y="3140968"/>
            <a:ext cx="2946400" cy="35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9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6</a:t>
            </a:r>
            <a:r>
              <a:rPr lang="en-US" altLang="zh-TW" dirty="0" smtClean="0"/>
              <a:t>-1  </a:t>
            </a:r>
            <a:r>
              <a:rPr lang="zh-TW" altLang="en-US" dirty="0" smtClean="0"/>
              <a:t>建立表單－</a:t>
            </a:r>
            <a:r>
              <a:rPr lang="en-US" altLang="zh-TW" dirty="0" smtClean="0"/>
              <a:t>&lt;form&gt;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&lt;input&gt; 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表單的建立包含下列兩個部分：</a:t>
            </a:r>
          </a:p>
          <a:p>
            <a:pPr marL="457200" lvl="1" indent="-457200">
              <a:buFont typeface="+mj-lt"/>
              <a:buAutoNum type="arabicPeriod"/>
            </a:pPr>
            <a:r>
              <a:rPr lang="zh-TW" altLang="en-US" dirty="0" smtClean="0"/>
              <a:t>使用 </a:t>
            </a:r>
            <a:r>
              <a:rPr lang="en-US" altLang="zh-TW" dirty="0"/>
              <a:t>&lt;form&gt; </a:t>
            </a:r>
            <a:r>
              <a:rPr lang="zh-TW" altLang="en-US" dirty="0"/>
              <a:t>和 </a:t>
            </a:r>
            <a:r>
              <a:rPr lang="en-US" altLang="zh-TW" dirty="0"/>
              <a:t>&lt;input&gt; </a:t>
            </a:r>
            <a:r>
              <a:rPr lang="zh-TW" altLang="en-US" dirty="0"/>
              <a:t>元素撰寫表單的介面，例如單行文字方塊、選擇鈕、核取方塊等。</a:t>
            </a:r>
          </a:p>
          <a:p>
            <a:pPr marL="457200" lvl="1" indent="-457200">
              <a:buFont typeface="+mj-lt"/>
              <a:buAutoNum type="arabicPeriod"/>
            </a:pPr>
            <a:r>
              <a:rPr lang="zh-TW" altLang="en-US" dirty="0" smtClean="0"/>
              <a:t>撰寫</a:t>
            </a:r>
            <a:r>
              <a:rPr lang="zh-TW" altLang="en-US" dirty="0"/>
              <a:t>表單的處理程式，也就是表單的後端處理，例如將表單資料傳送到電子郵件地址、寫入檔案、寫入資料庫或進行查詢等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P.6-2</a:t>
            </a:r>
          </a:p>
        </p:txBody>
      </p:sp>
      <p:sp>
        <p:nvSpPr>
          <p:cNvPr id="12" name="文字版面配置區 4">
            <a:hlinkClick r:id="rId3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6</a:t>
            </a:r>
            <a:r>
              <a:rPr lang="en-US" altLang="zh-TW" dirty="0" smtClean="0"/>
              <a:t>-2 HTML 4.01 </a:t>
            </a:r>
            <a:r>
              <a:rPr lang="zh-TW" altLang="en-US" dirty="0" smtClean="0"/>
              <a:t>既有的輸入類型</a:t>
            </a:r>
            <a:endParaRPr lang="en-US" altLang="zh-TW" dirty="0" smtClean="0"/>
          </a:p>
          <a:p>
            <a:pPr lvl="4"/>
            <a:r>
              <a:rPr lang="en-US" altLang="zh-TW" dirty="0"/>
              <a:t>6</a:t>
            </a:r>
            <a:r>
              <a:rPr lang="en-US" altLang="zh-TW" dirty="0" smtClean="0"/>
              <a:t>-2-1 </a:t>
            </a:r>
            <a:r>
              <a:rPr lang="zh-TW" altLang="en-US" dirty="0" smtClean="0"/>
              <a:t>按鈕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建立表單的首要步驟是使用 </a:t>
            </a:r>
            <a:r>
              <a:rPr lang="en-US" altLang="zh-TW" dirty="0" smtClean="0"/>
              <a:t>&lt;form&gt; </a:t>
            </a:r>
            <a:r>
              <a:rPr lang="zh-TW" altLang="en-US" dirty="0" smtClean="0"/>
              <a:t>元素插入表單，然後是使用 </a:t>
            </a:r>
            <a:r>
              <a:rPr lang="en-US" altLang="zh-TW" dirty="0" smtClean="0"/>
              <a:t>&lt;input&gt; </a:t>
            </a:r>
            <a:r>
              <a:rPr lang="zh-TW" altLang="en-US" dirty="0" smtClean="0"/>
              <a:t>元素插入按鈕，例如：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P.6-6~7</a:t>
            </a:r>
          </a:p>
        </p:txBody>
      </p:sp>
      <p:sp>
        <p:nvSpPr>
          <p:cNvPr id="12" name="文字版面配置區 4">
            <a:hlinkClick r:id="rId3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9552" y="2996951"/>
            <a:ext cx="5711055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&lt;!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doctype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html&gt;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&lt;html&gt;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&lt;head&gt;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&lt;meta charset="utf-8"&gt;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&lt;title&gt;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意見調查表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&lt;/title&gt;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&lt;/head&gt;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&lt;body&gt;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&lt;h1&gt;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行動電話使用意見調查表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&lt;/h1&gt;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&lt;form</a:t>
            </a:r>
            <a:r>
              <a:rPr lang="en-US" altLang="zh-TW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&gt;</a:t>
            </a:r>
          </a:p>
          <a:p>
            <a:pPr indent="60325">
              <a:spcAft>
                <a:spcPts val="0"/>
              </a:spcAft>
            </a:pPr>
            <a:r>
              <a:rPr lang="zh-TW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</a:t>
            </a:r>
            <a:r>
              <a:rPr lang="zh-TW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    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&lt;input type="submit" value="</a:t>
            </a:r>
            <a:r>
              <a:rPr lang="zh-TW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提交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</a:t>
            </a:r>
            <a:r>
              <a:rPr lang="zh-TW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   </a:t>
            </a:r>
            <a:r>
              <a:rPr lang="en-US" altLang="zh-TW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input type="reset" value="</a:t>
            </a:r>
            <a:r>
              <a:rPr lang="zh-TW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重新輸入</a:t>
            </a:r>
            <a:r>
              <a:rPr lang="en-US" altLang="zh-TW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"&gt;</a:t>
            </a:r>
            <a:endParaRPr lang="en-US" altLang="zh-TW" sz="140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華康黑體 Std W3" panose="020B0300000000000000" pitchFamily="34" charset="-120"/>
              <a:cs typeface="Calibri" panose="020F0502020204030204" pitchFamily="34" charset="0"/>
            </a:endParaRP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&lt;/form&gt;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&lt;/body&gt;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&lt;/html&gt;</a:t>
            </a:r>
          </a:p>
        </p:txBody>
      </p:sp>
      <p:pic>
        <p:nvPicPr>
          <p:cNvPr id="16" name="圖片 15"/>
          <p:cNvPicPr/>
          <p:nvPr/>
        </p:nvPicPr>
        <p:blipFill>
          <a:blip r:embed="rId4"/>
          <a:stretch>
            <a:fillRect/>
          </a:stretch>
        </p:blipFill>
        <p:spPr>
          <a:xfrm>
            <a:off x="4563660" y="3501008"/>
            <a:ext cx="3500220" cy="1838449"/>
          </a:xfrm>
          <a:prstGeom prst="rect">
            <a:avLst/>
          </a:prstGeom>
        </p:spPr>
      </p:pic>
      <p:sp>
        <p:nvSpPr>
          <p:cNvPr id="17" name="圓角矩形 16"/>
          <p:cNvSpPr>
            <a:spLocks noChangeArrowheads="1"/>
          </p:cNvSpPr>
          <p:nvPr/>
        </p:nvSpPr>
        <p:spPr bwMode="auto">
          <a:xfrm>
            <a:off x="4640109" y="4519827"/>
            <a:ext cx="838200" cy="196850"/>
          </a:xfrm>
          <a:prstGeom prst="roundRect">
            <a:avLst>
              <a:gd name="adj" fmla="val 16667"/>
            </a:avLst>
          </a:prstGeom>
          <a:noFill/>
          <a:ln>
            <a:headEnd/>
            <a:tailEnd type="none" w="sm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764704"/>
            <a:ext cx="7740400" cy="5976664"/>
          </a:xfrm>
        </p:spPr>
        <p:txBody>
          <a:bodyPr/>
          <a:lstStyle/>
          <a:p>
            <a:pPr lvl="4"/>
            <a:r>
              <a:rPr lang="en-US" altLang="zh-TW" dirty="0"/>
              <a:t>6</a:t>
            </a:r>
            <a:r>
              <a:rPr lang="en-US" altLang="zh-TW" dirty="0" smtClean="0"/>
              <a:t>-2-2 </a:t>
            </a:r>
            <a:r>
              <a:rPr lang="zh-TW" altLang="en-US" dirty="0" smtClean="0"/>
              <a:t>單行文字方塊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「單行文字方塊」允許使用者輸入單行的文字敘述，例如：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P.6-8</a:t>
            </a:r>
          </a:p>
        </p:txBody>
      </p:sp>
      <p:sp>
        <p:nvSpPr>
          <p:cNvPr id="13" name="矩形 12"/>
          <p:cNvSpPr/>
          <p:nvPr/>
        </p:nvSpPr>
        <p:spPr>
          <a:xfrm>
            <a:off x="420741" y="2132856"/>
            <a:ext cx="7535635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&lt;form&gt;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&lt;p&gt;</a:t>
            </a:r>
            <a:r>
              <a:rPr lang="zh-TW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姓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&amp;</a:t>
            </a:r>
            <a:r>
              <a:rPr lang="en-US" altLang="zh-TW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nbsp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;&amp;</a:t>
            </a:r>
            <a:r>
              <a:rPr lang="en-US" altLang="zh-TW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nbsp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;&amp;</a:t>
            </a:r>
            <a:r>
              <a:rPr lang="en-US" altLang="zh-TW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nbsp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;</a:t>
            </a:r>
            <a:r>
              <a:rPr lang="zh-TW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名：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&lt;input type="text" name="</a:t>
            </a:r>
            <a:r>
              <a:rPr lang="en-US" altLang="zh-TW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userName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 size="40"&gt;&lt;/p&gt;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&lt;p&gt;E-Mail</a:t>
            </a:r>
            <a:r>
              <a:rPr lang="zh-TW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：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&lt;input type</a:t>
            </a:r>
            <a:r>
              <a:rPr lang="en-US" altLang="zh-TW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=“text” 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name</a:t>
            </a:r>
            <a:r>
              <a:rPr lang="en-US" altLang="zh-TW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=“</a:t>
            </a:r>
            <a:r>
              <a:rPr lang="en-US" altLang="zh-TW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userMail</a:t>
            </a:r>
            <a:r>
              <a:rPr lang="en-US" altLang="zh-TW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” 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size</a:t>
            </a:r>
            <a:r>
              <a:rPr lang="en-US" altLang="zh-TW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="40"</a:t>
            </a:r>
            <a:r>
              <a:rPr lang="zh-TW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value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="</a:t>
            </a:r>
            <a:r>
              <a:rPr lang="en-US" altLang="zh-TW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username@mailserver</a:t>
            </a: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"&gt;&lt;/p&gt;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&lt;input type="submit" value="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提交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&lt;input type="reset" value="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重新輸入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&lt;/form&gt;</a:t>
            </a:r>
          </a:p>
        </p:txBody>
      </p:sp>
      <p:pic>
        <p:nvPicPr>
          <p:cNvPr id="14" name="圖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2875686" y="3810496"/>
            <a:ext cx="3419475" cy="2315845"/>
          </a:xfrm>
          <a:prstGeom prst="rect">
            <a:avLst/>
          </a:prstGeom>
        </p:spPr>
      </p:pic>
      <p:sp>
        <p:nvSpPr>
          <p:cNvPr id="15" name="圓角矩形 14"/>
          <p:cNvSpPr>
            <a:spLocks noChangeArrowheads="1"/>
          </p:cNvSpPr>
          <p:nvPr/>
        </p:nvSpPr>
        <p:spPr bwMode="auto">
          <a:xfrm>
            <a:off x="2875686" y="4602584"/>
            <a:ext cx="2227217" cy="557334"/>
          </a:xfrm>
          <a:prstGeom prst="roundRect">
            <a:avLst>
              <a:gd name="adj" fmla="val 16667"/>
            </a:avLst>
          </a:prstGeom>
          <a:noFill/>
          <a:ln>
            <a:headEnd/>
            <a:tailEnd type="none" w="sm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42"/>
          <p:cNvSpPr txBox="1">
            <a:spLocks noChangeArrowheads="1"/>
          </p:cNvSpPr>
          <p:nvPr/>
        </p:nvSpPr>
        <p:spPr bwMode="auto">
          <a:xfrm>
            <a:off x="584064" y="1844824"/>
            <a:ext cx="7848872" cy="309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rot="0" vert="horz" wrap="square" lIns="0" tIns="18000" rIns="0" bIns="0" anchor="t" anchorCtr="0" upright="1">
            <a:noAutofit/>
          </a:bodyPr>
          <a:lstStyle/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&lt;form&gt;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</a:t>
            </a:r>
            <a:r>
              <a:rPr lang="zh-TW" alt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姓</a:t>
            </a:r>
            <a:r>
              <a:rPr lang="en-US" altLang="zh-TW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&amp;</a:t>
            </a:r>
            <a:r>
              <a:rPr lang="en-US" sz="15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nbsp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;&amp;</a:t>
            </a:r>
            <a:r>
              <a:rPr lang="en-US" sz="15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nbsp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;&amp;</a:t>
            </a:r>
            <a:r>
              <a:rPr lang="en-US" sz="15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nbsp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;</a:t>
            </a:r>
            <a:r>
              <a:rPr lang="zh-TW" alt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名：</a:t>
            </a:r>
            <a:r>
              <a:rPr lang="en-US" altLang="zh-TW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input type="text" name="</a:t>
            </a:r>
            <a:r>
              <a:rPr lang="en-US" sz="15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UserName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" size="40"&gt;&lt;</a:t>
            </a:r>
            <a:r>
              <a:rPr lang="en-US" sz="15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br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&gt;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E-Mail：&lt;input type="text" name="</a:t>
            </a:r>
            <a:r>
              <a:rPr lang="en-US" sz="15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UserMail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" size="40" value="</a:t>
            </a:r>
            <a:r>
              <a:rPr lang="en-US" sz="15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username@mailserver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"&gt;&lt;</a:t>
            </a:r>
            <a:r>
              <a:rPr lang="en-US" sz="15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br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&gt;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</a:t>
            </a:r>
            <a:r>
              <a:rPr lang="zh-TW" alt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年</a:t>
            </a:r>
            <a:r>
              <a:rPr lang="en-US" altLang="zh-TW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&amp;</a:t>
            </a:r>
            <a:r>
              <a:rPr lang="en-US" sz="1500" dirty="0" err="1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nbsp</a:t>
            </a:r>
            <a:r>
              <a:rPr 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;&amp;</a:t>
            </a:r>
            <a:r>
              <a:rPr lang="en-US" sz="1500" dirty="0" err="1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nbsp</a:t>
            </a:r>
            <a:r>
              <a:rPr 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;</a:t>
            </a:r>
            <a:r>
              <a:rPr lang="zh-TW" alt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齡：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zh-TW" alt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  </a:t>
            </a:r>
            <a:r>
              <a:rPr lang="en-US" altLang="zh-TW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&lt;</a:t>
            </a:r>
            <a:r>
              <a:rPr 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input type="radio" name="</a:t>
            </a:r>
            <a:r>
              <a:rPr lang="en-US" sz="1500" dirty="0" err="1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UserAge</a:t>
            </a:r>
            <a:r>
              <a:rPr 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" value="Age1"&gt;</a:t>
            </a:r>
            <a:r>
              <a:rPr lang="zh-TW" alt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未滿</a:t>
            </a:r>
            <a:r>
              <a:rPr lang="en-US" altLang="zh-TW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20</a:t>
            </a:r>
            <a:r>
              <a:rPr lang="zh-TW" alt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歲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zh-TW" alt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  </a:t>
            </a:r>
            <a:r>
              <a:rPr lang="en-US" altLang="zh-TW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&lt;</a:t>
            </a:r>
            <a:r>
              <a:rPr 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input type="radio" name="</a:t>
            </a:r>
            <a:r>
              <a:rPr lang="en-US" sz="1500" dirty="0" err="1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UserAge</a:t>
            </a:r>
            <a:r>
              <a:rPr 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" value="Age2" checked&gt;20~29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  &lt;input type="radio" name="</a:t>
            </a:r>
            <a:r>
              <a:rPr lang="en-US" sz="1500" dirty="0" err="1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UserAge</a:t>
            </a:r>
            <a:r>
              <a:rPr 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" value="Age3"&gt;30~39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  &lt;input type="radio" name="</a:t>
            </a:r>
            <a:r>
              <a:rPr lang="en-US" sz="1500" dirty="0" err="1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UserAge</a:t>
            </a:r>
            <a:r>
              <a:rPr 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" value="Age4"&gt;40~49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  &lt;input type="radio" name="</a:t>
            </a:r>
            <a:r>
              <a:rPr lang="en-US" sz="1500" dirty="0" err="1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UserAge</a:t>
            </a:r>
            <a:r>
              <a:rPr 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" value="Age5"&gt;50</a:t>
            </a:r>
            <a:r>
              <a:rPr lang="zh-TW" alt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歲以上</a:t>
            </a:r>
            <a:r>
              <a:rPr lang="en-US" altLang="zh-TW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&lt;</a:t>
            </a:r>
            <a:r>
              <a:rPr lang="en-US" sz="1500" dirty="0" err="1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br</a:t>
            </a:r>
            <a:r>
              <a:rPr 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&gt;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&lt;input type="submit" value="</a:t>
            </a:r>
            <a:r>
              <a:rPr lang="zh-TW" alt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提交</a:t>
            </a:r>
            <a:r>
              <a:rPr lang="en-US" altLang="zh-TW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"&gt;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altLang="zh-TW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&lt;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input type="reset" value="</a:t>
            </a:r>
            <a:r>
              <a:rPr lang="zh-TW" alt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重新輸入</a:t>
            </a:r>
            <a:r>
              <a:rPr lang="en-US" altLang="zh-TW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"&gt;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altLang="zh-TW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&lt;/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form&gt;</a:t>
            </a:r>
          </a:p>
        </p:txBody>
      </p:sp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/>
              <a:t>6</a:t>
            </a:r>
            <a:r>
              <a:rPr lang="en-US" altLang="zh-TW" dirty="0" smtClean="0"/>
              <a:t>-2-3 </a:t>
            </a:r>
            <a:r>
              <a:rPr lang="zh-TW" altLang="en-US" dirty="0" smtClean="0"/>
              <a:t>選擇鈕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「選擇鈕」就像只允許單選的選擇題，例如：</a:t>
            </a:r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P.6-9</a:t>
            </a:r>
          </a:p>
        </p:txBody>
      </p:sp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4508500" y="4409317"/>
            <a:ext cx="3419475" cy="1957070"/>
          </a:xfrm>
          <a:prstGeom prst="rect">
            <a:avLst/>
          </a:prstGeom>
        </p:spPr>
      </p:pic>
      <p:sp>
        <p:nvSpPr>
          <p:cNvPr id="10" name="圓角矩形 9"/>
          <p:cNvSpPr>
            <a:spLocks noChangeArrowheads="1"/>
          </p:cNvSpPr>
          <p:nvPr/>
        </p:nvSpPr>
        <p:spPr bwMode="auto">
          <a:xfrm>
            <a:off x="4540118" y="5723793"/>
            <a:ext cx="2978150" cy="234950"/>
          </a:xfrm>
          <a:prstGeom prst="roundRect">
            <a:avLst>
              <a:gd name="adj" fmla="val 16667"/>
            </a:avLst>
          </a:prstGeom>
          <a:noFill/>
          <a:ln>
            <a:headEnd/>
            <a:tailEnd type="none" w="sm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/>
              <a:t>6</a:t>
            </a:r>
            <a:r>
              <a:rPr lang="en-US" altLang="zh-TW" dirty="0" smtClean="0"/>
              <a:t>-2-4 </a:t>
            </a:r>
            <a:r>
              <a:rPr lang="zh-TW" altLang="en-US" dirty="0" smtClean="0"/>
              <a:t>核取方塊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「核取方塊」就像允許複選的選擇題，例如：</a:t>
            </a:r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P.6-10</a:t>
            </a:r>
          </a:p>
        </p:txBody>
      </p:sp>
      <p:sp>
        <p:nvSpPr>
          <p:cNvPr id="7" name="文字方塊 42"/>
          <p:cNvSpPr txBox="1">
            <a:spLocks noChangeArrowheads="1"/>
          </p:cNvSpPr>
          <p:nvPr/>
        </p:nvSpPr>
        <p:spPr bwMode="auto">
          <a:xfrm>
            <a:off x="584064" y="1772816"/>
            <a:ext cx="7848872" cy="3168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rot="0" vert="horz" wrap="square" lIns="0" tIns="18000" rIns="0" bIns="0" anchor="t" anchorCtr="0" upright="1">
            <a:noAutofit/>
          </a:bodyPr>
          <a:lstStyle/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&lt;form&gt;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</a:t>
            </a:r>
            <a:r>
              <a:rPr lang="zh-TW" alt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姓</a:t>
            </a:r>
            <a:r>
              <a:rPr lang="en-US" altLang="zh-TW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&amp;</a:t>
            </a:r>
            <a:r>
              <a:rPr lang="en-US" sz="15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nbsp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;&amp;</a:t>
            </a:r>
            <a:r>
              <a:rPr lang="en-US" sz="15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nbsp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;&amp;</a:t>
            </a:r>
            <a:r>
              <a:rPr lang="en-US" sz="15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nbsp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;</a:t>
            </a:r>
            <a:r>
              <a:rPr lang="zh-TW" alt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名：</a:t>
            </a:r>
            <a:r>
              <a:rPr lang="en-US" altLang="zh-TW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input type="text" name="</a:t>
            </a:r>
            <a:r>
              <a:rPr lang="en-US" sz="15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UserName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" size="40"&gt;&lt;</a:t>
            </a:r>
            <a:r>
              <a:rPr lang="en-US" sz="15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br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&gt;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E-Mail：&lt;input type="text" name="</a:t>
            </a:r>
            <a:r>
              <a:rPr lang="en-US" sz="15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UserMail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" size="40" value="</a:t>
            </a:r>
            <a:r>
              <a:rPr lang="en-US" sz="15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username@mailserver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"&gt;&lt;</a:t>
            </a:r>
            <a:r>
              <a:rPr lang="en-US" sz="1500" dirty="0" err="1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br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&gt;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…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</a:t>
            </a:r>
            <a:r>
              <a:rPr lang="zh-TW" alt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您使用過哪些廠牌的手機？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zh-TW" alt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  </a:t>
            </a:r>
            <a:r>
              <a:rPr lang="en-US" altLang="zh-TW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&lt;</a:t>
            </a:r>
            <a:r>
              <a:rPr 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input type="checkbox" name="</a:t>
            </a:r>
            <a:r>
              <a:rPr lang="en-US" sz="1500" dirty="0" err="1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UserPhone</a:t>
            </a:r>
            <a:r>
              <a:rPr 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[]" value="</a:t>
            </a:r>
            <a:r>
              <a:rPr lang="en-US" sz="1500" dirty="0" err="1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hTC</a:t>
            </a:r>
            <a:r>
              <a:rPr 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" checked&gt;</a:t>
            </a:r>
            <a:r>
              <a:rPr lang="en-US" sz="1500" dirty="0" err="1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hTC</a:t>
            </a:r>
            <a:endParaRPr lang="en-US" sz="1500" dirty="0">
              <a:solidFill>
                <a:srgbClr val="00B0F0"/>
              </a:solidFill>
              <a:latin typeface="Calibri"/>
              <a:ea typeface="華康黑體 Std W3"/>
              <a:cs typeface="Times New Roman"/>
            </a:endParaRP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  &lt;input type="checkbox" name="</a:t>
            </a:r>
            <a:r>
              <a:rPr lang="en-US" sz="1500" dirty="0" err="1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UserPhone</a:t>
            </a:r>
            <a:r>
              <a:rPr 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[]" value="Apple"&gt;Apple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  &lt;input type="checkbox" name="</a:t>
            </a:r>
            <a:r>
              <a:rPr lang="en-US" sz="1500" dirty="0" err="1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UserPhone</a:t>
            </a:r>
            <a:r>
              <a:rPr 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[]" value="ASUS"&gt;ASUS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  &lt;input type="checkbox" name="</a:t>
            </a:r>
            <a:r>
              <a:rPr lang="en-US" sz="1500" dirty="0" err="1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UserPhone</a:t>
            </a:r>
            <a:r>
              <a:rPr 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[]" value="acer"&gt;acer&lt;</a:t>
            </a:r>
            <a:r>
              <a:rPr lang="en-US" sz="1500" dirty="0" err="1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br</a:t>
            </a:r>
            <a:r>
              <a:rPr lang="en-US" sz="1500" dirty="0">
                <a:solidFill>
                  <a:srgbClr val="00B0F0"/>
                </a:solidFill>
                <a:latin typeface="Calibri"/>
                <a:ea typeface="華康黑體 Std W3"/>
                <a:cs typeface="Times New Roman"/>
              </a:rPr>
              <a:t>&gt;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&lt;input type="submit" value="</a:t>
            </a:r>
            <a:r>
              <a:rPr lang="zh-TW" alt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提交</a:t>
            </a:r>
            <a:r>
              <a:rPr lang="en-US" altLang="zh-TW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"&gt;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altLang="zh-TW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  &lt;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input type="reset" value="</a:t>
            </a:r>
            <a:r>
              <a:rPr lang="zh-TW" alt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重新輸入</a:t>
            </a:r>
            <a:r>
              <a:rPr lang="en-US" altLang="zh-TW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"&gt;</a:t>
            </a:r>
          </a:p>
          <a:p>
            <a:pPr indent="60325">
              <a:lnSpc>
                <a:spcPts val="2000"/>
              </a:lnSpc>
              <a:spcAft>
                <a:spcPts val="0"/>
              </a:spcAft>
            </a:pPr>
            <a:r>
              <a:rPr lang="en-US" altLang="zh-TW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&lt;/</a:t>
            </a:r>
            <a:r>
              <a:rPr lang="en-US" sz="1500" dirty="0">
                <a:solidFill>
                  <a:srgbClr val="000000"/>
                </a:solidFill>
                <a:latin typeface="Calibri"/>
                <a:ea typeface="華康黑體 Std W3"/>
                <a:cs typeface="Times New Roman"/>
              </a:rPr>
              <a:t>form&gt;</a:t>
            </a:r>
          </a:p>
        </p:txBody>
      </p:sp>
      <p:pic>
        <p:nvPicPr>
          <p:cNvPr id="11" name="圖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282123" y="4348134"/>
            <a:ext cx="3419475" cy="2193290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4318084" y="5939463"/>
            <a:ext cx="3134236" cy="1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/>
              <a:t>6</a:t>
            </a:r>
            <a:r>
              <a:rPr lang="en-US" altLang="zh-TW" dirty="0" smtClean="0"/>
              <a:t>-2-5 </a:t>
            </a:r>
            <a:r>
              <a:rPr lang="zh-TW" altLang="en-US" dirty="0" smtClean="0"/>
              <a:t>多行文字方塊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「多行文字方塊」允許使用者輸入多行的文字敘述，例如：</a:t>
            </a:r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P.6-11~12</a:t>
            </a:r>
          </a:p>
        </p:txBody>
      </p:sp>
      <p:sp>
        <p:nvSpPr>
          <p:cNvPr id="12" name="矩形 11"/>
          <p:cNvSpPr/>
          <p:nvPr/>
        </p:nvSpPr>
        <p:spPr>
          <a:xfrm>
            <a:off x="420741" y="1916832"/>
            <a:ext cx="7643139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&lt;form&gt;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&lt;p&gt;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姓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&amp;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nbsp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;&amp;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nbsp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;&amp;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nbsp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;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名：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&lt;input type="text" name="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userName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 size="40"&gt;&lt;/p&gt;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&lt;p&gt;E-Mail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：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&lt;input type="text" name="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userMail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 size="40" value="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username@mailserver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"&gt;&lt;/p&gt;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...</a:t>
            </a:r>
          </a:p>
          <a:p>
            <a:pPr indent="60325">
              <a:spcAft>
                <a:spcPts val="0"/>
              </a:spcAft>
            </a:pPr>
            <a:r>
              <a:rPr lang="zh-TW" altLang="en-US" sz="1400" dirty="0" smtClean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400" dirty="0" smtClean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p&gt;</a:t>
            </a:r>
            <a:r>
              <a:rPr lang="zh-TW" altLang="en-US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您使用手機時最常碰到哪些問題？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</a:t>
            </a:r>
            <a:r>
              <a:rPr lang="en-US" altLang="zh-TW" sz="1400" dirty="0" err="1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br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</a:t>
            </a:r>
            <a:r>
              <a:rPr lang="en-US" altLang="zh-TW" sz="1400" dirty="0" err="1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textarea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name="</a:t>
            </a:r>
            <a:r>
              <a:rPr lang="en-US" altLang="zh-TW" sz="1400" dirty="0" err="1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userTrouble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 cols="45" rows="4"&gt;</a:t>
            </a:r>
            <a:r>
              <a:rPr lang="zh-TW" altLang="en-US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手機電池待機時間不夠久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</a:t>
            </a:r>
            <a:r>
              <a:rPr lang="en-US" altLang="zh-TW" sz="1400" dirty="0" err="1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textarea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&gt;&lt;/p&gt;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&lt;input type="submit" value="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提交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&lt;input type="reset" value="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重新輸入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&lt;/form&gt;</a:t>
            </a:r>
          </a:p>
        </p:txBody>
      </p:sp>
      <p:pic>
        <p:nvPicPr>
          <p:cNvPr id="13" name="圖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4139952" y="3501008"/>
            <a:ext cx="3600400" cy="3075235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4153106" y="5428290"/>
            <a:ext cx="2579133" cy="66500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g_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/>
              <a:t>6</a:t>
            </a:r>
            <a:r>
              <a:rPr lang="en-US" altLang="zh-TW" dirty="0" smtClean="0"/>
              <a:t>-2-6 </a:t>
            </a:r>
            <a:r>
              <a:rPr lang="zh-TW" altLang="en-US" dirty="0" smtClean="0"/>
              <a:t>下拉式功能表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「下拉式功能表」允許使用者從下拉式清單中選擇項目，我們可以使用 </a:t>
            </a:r>
            <a:r>
              <a:rPr lang="en-US" altLang="zh-TW" dirty="0" smtClean="0"/>
              <a:t>&lt;select&gt; </a:t>
            </a:r>
            <a:r>
              <a:rPr lang="zh-TW" altLang="en-US" dirty="0" smtClean="0"/>
              <a:t>元素搭配 </a:t>
            </a:r>
            <a:r>
              <a:rPr lang="en-US" altLang="zh-TW" dirty="0" smtClean="0"/>
              <a:t>&lt;option&gt; </a:t>
            </a:r>
            <a:r>
              <a:rPr lang="zh-TW" altLang="en-US" dirty="0" smtClean="0"/>
              <a:t>元素在表單中插入下拉式功能表，例如：</a:t>
            </a:r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P.6-13~15</a:t>
            </a:r>
          </a:p>
        </p:txBody>
      </p:sp>
      <p:sp>
        <p:nvSpPr>
          <p:cNvPr id="12" name="矩形 11"/>
          <p:cNvSpPr/>
          <p:nvPr/>
        </p:nvSpPr>
        <p:spPr>
          <a:xfrm>
            <a:off x="528823" y="2234036"/>
            <a:ext cx="7715585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&lt;form&gt;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...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&lt;p&gt;</a:t>
            </a:r>
            <a:r>
              <a:rPr lang="zh-TW" altLang="en-US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您使用過哪家業者的門號？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(</a:t>
            </a:r>
            <a:r>
              <a:rPr lang="zh-TW" altLang="en-US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可複選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)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&lt;select name="</a:t>
            </a:r>
            <a:r>
              <a:rPr lang="en-US" altLang="zh-TW" sz="1400" dirty="0" err="1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userNumber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[]" size="4" multiple&gt;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&lt;option value="</a:t>
            </a:r>
            <a:r>
              <a:rPr lang="zh-TW" altLang="en-US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中華電信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"&gt;</a:t>
            </a:r>
            <a:r>
              <a:rPr lang="zh-TW" altLang="en-US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中華電信</a:t>
            </a:r>
          </a:p>
          <a:p>
            <a:pPr indent="60325">
              <a:spcAft>
                <a:spcPts val="0"/>
              </a:spcAft>
            </a:pPr>
            <a:r>
              <a:rPr lang="zh-TW" altLang="en-US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&lt;option value="</a:t>
            </a:r>
            <a:r>
              <a:rPr lang="zh-TW" altLang="en-US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台灣大哥大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 selected&gt;</a:t>
            </a:r>
            <a:r>
              <a:rPr lang="zh-TW" altLang="en-US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台灣大哥大</a:t>
            </a:r>
          </a:p>
          <a:p>
            <a:pPr indent="60325">
              <a:spcAft>
                <a:spcPts val="0"/>
              </a:spcAft>
            </a:pPr>
            <a:r>
              <a:rPr lang="zh-TW" altLang="en-US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&lt;option value="</a:t>
            </a:r>
            <a:r>
              <a:rPr lang="zh-TW" altLang="en-US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遠傳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"&gt;</a:t>
            </a:r>
            <a:r>
              <a:rPr lang="zh-TW" altLang="en-US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遠傳</a:t>
            </a:r>
          </a:p>
          <a:p>
            <a:pPr indent="60325">
              <a:spcAft>
                <a:spcPts val="0"/>
              </a:spcAft>
            </a:pPr>
            <a:r>
              <a:rPr lang="zh-TW" altLang="en-US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  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&lt;option value="</a:t>
            </a:r>
            <a:r>
              <a:rPr lang="zh-TW" altLang="en-US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亞太電信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"&gt;</a:t>
            </a:r>
            <a:r>
              <a:rPr lang="zh-TW" altLang="en-US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亞太電信</a:t>
            </a:r>
          </a:p>
          <a:p>
            <a:pPr indent="60325">
              <a:spcAft>
                <a:spcPts val="0"/>
              </a:spcAft>
            </a:pPr>
            <a:r>
              <a:rPr lang="zh-TW" altLang="en-US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400" dirty="0">
                <a:solidFill>
                  <a:srgbClr val="0070C0"/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&lt;/select&gt;&lt;/p&gt;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&lt;input type="submit" value="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提交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  &lt;input type="reset" value="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重新輸入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"&gt;</a:t>
            </a:r>
          </a:p>
          <a:p>
            <a:pPr indent="60325">
              <a:spcAft>
                <a:spcPts val="0"/>
              </a:spcAft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華康黑體 Std W3" panose="020B0300000000000000" pitchFamily="34" charset="-120"/>
                <a:cs typeface="Calibri" panose="020F0502020204030204" pitchFamily="34" charset="0"/>
              </a:rPr>
              <a:t>&lt;/form&gt;</a:t>
            </a:r>
          </a:p>
        </p:txBody>
      </p:sp>
      <p:pic>
        <p:nvPicPr>
          <p:cNvPr id="13" name="圖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4824933" y="2204864"/>
            <a:ext cx="3419475" cy="3273425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4850725" y="4604234"/>
            <a:ext cx="256566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11657</TotalTime>
  <Words>2130</Words>
  <Application>Microsoft Office PowerPoint</Application>
  <PresentationFormat>如螢幕大小 (4:3)</PresentationFormat>
  <Paragraphs>248</Paragraphs>
  <Slides>23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25" baseType="lpstr">
      <vt:lpstr>Median</vt:lpstr>
      <vt:lpstr>1_Median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表單與後端處理</dc:title>
  <dc:creator>memi</dc:creator>
  <cp:keywords>AEL013500</cp:keywords>
  <cp:lastModifiedBy>Jean</cp:lastModifiedBy>
  <cp:revision>1414</cp:revision>
  <dcterms:created xsi:type="dcterms:W3CDTF">2011-06-06T16:54:13Z</dcterms:created>
  <dcterms:modified xsi:type="dcterms:W3CDTF">2017-09-01T02:35:15Z</dcterms:modified>
</cp:coreProperties>
</file>