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727" r:id="rId2"/>
    <p:sldId id="576" r:id="rId3"/>
    <p:sldId id="651" r:id="rId4"/>
    <p:sldId id="717" r:id="rId5"/>
    <p:sldId id="718" r:id="rId6"/>
    <p:sldId id="674" r:id="rId7"/>
    <p:sldId id="675" r:id="rId8"/>
    <p:sldId id="719" r:id="rId9"/>
    <p:sldId id="720" r:id="rId10"/>
    <p:sldId id="721" r:id="rId11"/>
    <p:sldId id="722" r:id="rId12"/>
    <p:sldId id="723" r:id="rId13"/>
    <p:sldId id="724" r:id="rId14"/>
    <p:sldId id="725" r:id="rId15"/>
    <p:sldId id="726" r:id="rId16"/>
    <p:sldId id="72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A042"/>
    <a:srgbClr val="0094D4"/>
    <a:srgbClr val="F16237"/>
    <a:srgbClr val="AE2A7F"/>
    <a:srgbClr val="BE2856"/>
    <a:srgbClr val="3D3B5F"/>
    <a:srgbClr val="98246F"/>
    <a:srgbClr val="94246C"/>
    <a:srgbClr val="2F2E5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8058" autoAdjust="0"/>
  </p:normalViewPr>
  <p:slideViewPr>
    <p:cSldViewPr>
      <p:cViewPr varScale="1">
        <p:scale>
          <a:sx n="100" d="100"/>
          <a:sy n="100" d="100"/>
        </p:scale>
        <p:origin x="-4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44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684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2017/8/29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9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6120680" y="72008"/>
            <a:ext cx="2987824" cy="76470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rgbClr val="F16237"/>
              </a:gs>
              <a:gs pos="100000">
                <a:srgbClr val="F16237"/>
              </a:gs>
            </a:gsLst>
            <a:lin ang="14400000" scaled="0"/>
          </a:gra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en-US" altLang="zh-TW" sz="32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altLang="zh-TW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2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2400" b="1" kern="1200" baseline="0" dirty="0" smtClean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CSS3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2627784" y="980728"/>
            <a:ext cx="1800200" cy="576064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72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2627784" y="1556792"/>
            <a:ext cx="6336704" cy="1152128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4800" b="1" u="none" cap="none" spc="0" baseline="0">
                <a:ln w="15875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3D3B5F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 smtClean="0"/>
              <a:t>按一以輯母片文字樣式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6"/>
          </p:nvPr>
        </p:nvSpPr>
        <p:spPr>
          <a:xfrm>
            <a:off x="2627089" y="2708920"/>
            <a:ext cx="6409407" cy="3960440"/>
          </a:xfrm>
        </p:spPr>
        <p:txBody>
          <a:bodyPr/>
          <a:lstStyle>
            <a:lvl1pPr>
              <a:lnSpc>
                <a:spcPts val="4400"/>
              </a:lnSpc>
              <a:spcBef>
                <a:spcPts val="0"/>
              </a:spcBef>
              <a:defRPr sz="2600">
                <a:solidFill>
                  <a:srgbClr val="F16237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548680"/>
            <a:ext cx="8316464" cy="6192688"/>
          </a:xfrm>
        </p:spPr>
        <p:txBody>
          <a:bodyPr>
            <a:noAutofit/>
          </a:bodyPr>
          <a:lstStyle>
            <a:lvl5pPr>
              <a:spcBef>
                <a:spcPts val="0"/>
              </a:spcBef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316464" cy="5976664"/>
          </a:xfrm>
        </p:spPr>
        <p:txBody>
          <a:bodyPr>
            <a:noAutofit/>
          </a:bodyPr>
          <a:lstStyle>
            <a:lvl5pPr>
              <a:spcBef>
                <a:spcPts val="0"/>
              </a:spcBef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lang="en-US" altLang="zh-TW" dirty="0" smtClean="0"/>
          </a:p>
          <a:p>
            <a:pPr lvl="4" eaLnBrk="1" latinLnBrk="0" hangingPunct="1"/>
            <a:endParaRPr kumimoji="0" lang="en-US" dirty="0"/>
          </a:p>
        </p:txBody>
      </p:sp>
      <p:pic>
        <p:nvPicPr>
          <p:cNvPr id="5" name="圖片 4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908720"/>
            <a:ext cx="8280000" cy="5589360"/>
          </a:xfrm>
        </p:spPr>
        <p:txBody>
          <a:bodyPr>
            <a:noAutofit/>
          </a:bodyPr>
          <a:lstStyle>
            <a:lvl5pPr>
              <a:defRPr>
                <a:solidFill>
                  <a:srgbClr val="F16237"/>
                </a:solidFill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pic>
        <p:nvPicPr>
          <p:cNvPr id="4" name="圖片 3" descr="g_p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80" y="6237312"/>
            <a:ext cx="10715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884368" y="6195946"/>
            <a:ext cx="1068304" cy="317823"/>
          </a:xfrm>
          <a:noFill/>
          <a:ln>
            <a:noFill/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  <a:endParaRPr kumimoji="0" lang="en-US" altLang="zh-TW" dirty="0" smtClean="0"/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6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  <a:p>
            <a:pPr lvl="5" eaLnBrk="1" latinLnBrk="0" hangingPunct="1"/>
            <a:endParaRPr kumimoji="0"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82" r:id="rId3"/>
    <p:sldLayoutId id="2147483695" r:id="rId4"/>
    <p:sldLayoutId id="214748367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rgbClr val="0094D4"/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ts val="28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ts val="2800"/>
        </a:lnSpc>
        <a:spcBef>
          <a:spcPts val="1200"/>
        </a:spcBef>
        <a:spcAft>
          <a:spcPts val="0"/>
        </a:spcAft>
        <a:buClr>
          <a:srgbClr val="AE2A7F"/>
        </a:buClr>
        <a:buSzPct val="90000"/>
        <a:buFontTx/>
        <a:buNone/>
        <a:defRPr kumimoji="0" sz="2400" b="1" u="dotted" kern="1200" spc="0" baseline="0">
          <a:solidFill>
            <a:srgbClr val="0094D4"/>
          </a:solidFill>
          <a:uFill>
            <a:solidFill>
              <a:srgbClr val="0094D4"/>
            </a:solidFill>
          </a:uFill>
          <a:latin typeface="+mj-ea"/>
          <a:ea typeface="+mj-ea"/>
          <a:cs typeface="+mn-cs"/>
        </a:defRPr>
      </a:lvl3pPr>
      <a:lvl4pPr marL="360000" indent="-288000" algn="l" rtl="0" eaLnBrk="1" latinLnBrk="0" hangingPunct="1">
        <a:lnSpc>
          <a:spcPct val="100000"/>
        </a:lnSpc>
        <a:spcBef>
          <a:spcPts val="600"/>
        </a:spcBef>
        <a:buClr>
          <a:srgbClr val="AE2A7F"/>
        </a:buClr>
        <a:buSzPct val="90000"/>
        <a:buFontTx/>
        <a:buBlip>
          <a:blip r:embed="rId8"/>
        </a:buBlip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0" marR="0" indent="-3600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AE2A7F"/>
        </a:buClr>
        <a:buSzPct val="90000"/>
        <a:buFontTx/>
        <a:buNone/>
        <a:tabLst/>
        <a:defRPr kumimoji="0" sz="2800" b="1" kern="1200">
          <a:solidFill>
            <a:srgbClr val="F16237"/>
          </a:solidFill>
          <a:latin typeface="+mj-ea"/>
          <a:ea typeface="+mj-ea"/>
          <a:cs typeface="+mn-cs"/>
        </a:defRPr>
      </a:lvl5pPr>
      <a:lvl6pPr marL="360000" indent="0" algn="l" rtl="0" eaLnBrk="1" latinLnBrk="0" hangingPunct="1">
        <a:lnSpc>
          <a:spcPts val="2600"/>
        </a:lnSpc>
        <a:spcBef>
          <a:spcPts val="1200"/>
        </a:spcBef>
        <a:buClr>
          <a:srgbClr val="EE7700"/>
        </a:buClr>
        <a:buFontTx/>
        <a:buNone/>
        <a:defRPr kumimoji="0" sz="22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-4 </a:t>
            </a:r>
            <a:r>
              <a:rPr lang="zh-TW" altLang="en-US" dirty="0" smtClean="0"/>
              <a:t>選擇器的類型</a:t>
            </a:r>
            <a:endParaRPr lang="en-US" altLang="zh-TW" dirty="0" smtClean="0"/>
          </a:p>
          <a:p>
            <a:pPr lvl="4"/>
            <a:r>
              <a:rPr lang="en-US" altLang="zh-TW" dirty="0"/>
              <a:t>7</a:t>
            </a:r>
            <a:r>
              <a:rPr lang="en-US" altLang="zh-TW" dirty="0" smtClean="0"/>
              <a:t>-4-1 </a:t>
            </a:r>
            <a:r>
              <a:rPr lang="zh-TW" altLang="en-US" dirty="0" smtClean="0"/>
              <a:t>類型選擇器</a:t>
            </a:r>
          </a:p>
          <a:p>
            <a:pPr lvl="1"/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4">
              <a:spcBef>
                <a:spcPts val="1200"/>
              </a:spcBef>
            </a:pPr>
            <a:r>
              <a:rPr lang="en-US" altLang="zh-TW" dirty="0"/>
              <a:t>7</a:t>
            </a:r>
            <a:r>
              <a:rPr lang="en-US" altLang="zh-TW" dirty="0" smtClean="0"/>
              <a:t>-4-2 </a:t>
            </a:r>
            <a:r>
              <a:rPr lang="zh-TW" altLang="en-US" dirty="0" smtClean="0"/>
              <a:t>後裔選擇器</a:t>
            </a:r>
          </a:p>
          <a:p>
            <a:pPr lvl="1"/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4"/>
            <a:endParaRPr lang="en-US" altLang="zh-TW" dirty="0" smtClean="0"/>
          </a:p>
          <a:p>
            <a:pPr lvl="4"/>
            <a:r>
              <a:rPr lang="en-US" altLang="zh-TW" dirty="0"/>
              <a:t>7</a:t>
            </a:r>
            <a:r>
              <a:rPr lang="en-US" altLang="zh-TW" dirty="0" smtClean="0"/>
              <a:t>-4-3 </a:t>
            </a:r>
            <a:r>
              <a:rPr lang="zh-TW" altLang="en-US" dirty="0" smtClean="0"/>
              <a:t>萬用選擇器</a:t>
            </a:r>
          </a:p>
          <a:p>
            <a:pPr lvl="1"/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P.7-10</a:t>
            </a:r>
            <a:endParaRPr lang="en-US" altLang="zh-TW" dirty="0" smtClean="0"/>
          </a:p>
        </p:txBody>
      </p:sp>
      <p:sp>
        <p:nvSpPr>
          <p:cNvPr id="12" name="文字版面配置區 4">
            <a:hlinkClick r:id="rId2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4814" y="2132856"/>
            <a:ext cx="7495658" cy="31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4814" y="3429000"/>
            <a:ext cx="7495658" cy="82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4814" y="5229200"/>
            <a:ext cx="7495658" cy="32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48823"/>
            <a:ext cx="5005435" cy="83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7</a:t>
            </a:r>
            <a:r>
              <a:rPr lang="en-US" altLang="zh-TW" dirty="0" smtClean="0"/>
              <a:t>-4-4 </a:t>
            </a:r>
            <a:r>
              <a:rPr lang="zh-TW" altLang="en-US" dirty="0" smtClean="0"/>
              <a:t>類別選擇器</a:t>
            </a:r>
          </a:p>
          <a:p>
            <a:pPr lvl="1"/>
            <a:r>
              <a:rPr lang="zh-TW" altLang="en-US" dirty="0" smtClean="0"/>
              <a:t>使用類別選擇器定義樣式規則的語法如下：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7740352" y="6195946"/>
            <a:ext cx="1212320" cy="317823"/>
          </a:xfrm>
        </p:spPr>
        <p:txBody>
          <a:bodyPr/>
          <a:lstStyle/>
          <a:p>
            <a:r>
              <a:rPr lang="en-US" altLang="zh-TW" dirty="0" smtClean="0"/>
              <a:t>P.7-11~12</a:t>
            </a:r>
            <a:endParaRPr lang="en-US" altLang="zh-TW" dirty="0" smtClean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-29" t="343" r="29" b="5924"/>
          <a:stretch/>
        </p:blipFill>
        <p:spPr bwMode="auto">
          <a:xfrm>
            <a:off x="467544" y="3198316"/>
            <a:ext cx="5163885" cy="332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7659" y="2132856"/>
            <a:ext cx="3452813" cy="21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7</a:t>
            </a:r>
            <a:r>
              <a:rPr lang="en-US" altLang="zh-TW" dirty="0" smtClean="0"/>
              <a:t>-4-5 ID </a:t>
            </a:r>
            <a:r>
              <a:rPr lang="zh-TW" altLang="en-US" dirty="0" smtClean="0"/>
              <a:t>選擇器 </a:t>
            </a:r>
            <a:r>
              <a:rPr lang="en-US" altLang="zh-TW" dirty="0" smtClean="0"/>
              <a:t> 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ID </a:t>
            </a:r>
            <a:r>
              <a:rPr lang="zh-TW" altLang="en-US" dirty="0" smtClean="0"/>
              <a:t>選擇器定義樣式規則的語法如下：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7740352" y="6195946"/>
            <a:ext cx="1212320" cy="317823"/>
          </a:xfrm>
        </p:spPr>
        <p:txBody>
          <a:bodyPr/>
          <a:lstStyle/>
          <a:p>
            <a:r>
              <a:rPr lang="en-US" altLang="zh-TW" dirty="0" smtClean="0"/>
              <a:t>P.7-13~14</a:t>
            </a:r>
            <a:endParaRPr lang="en-US" altLang="zh-TW" dirty="0" smtClean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482786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b="6111"/>
          <a:stretch/>
        </p:blipFill>
        <p:spPr bwMode="auto">
          <a:xfrm>
            <a:off x="539553" y="2708920"/>
            <a:ext cx="5840743" cy="375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3284984"/>
            <a:ext cx="3158777" cy="194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7</a:t>
            </a:r>
            <a:r>
              <a:rPr lang="en-US" altLang="zh-TW" dirty="0" smtClean="0"/>
              <a:t>-4-6 </a:t>
            </a:r>
            <a:r>
              <a:rPr lang="zh-TW" altLang="en-US" dirty="0" smtClean="0"/>
              <a:t>屬性選擇器</a:t>
            </a:r>
          </a:p>
          <a:p>
            <a:pPr lvl="1"/>
            <a:r>
              <a:rPr lang="zh-TW" altLang="en-US" dirty="0" smtClean="0"/>
              <a:t>下面是一個例子。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7740352" y="6195946"/>
            <a:ext cx="1212320" cy="317823"/>
          </a:xfrm>
        </p:spPr>
        <p:txBody>
          <a:bodyPr/>
          <a:lstStyle/>
          <a:p>
            <a:r>
              <a:rPr lang="en-US" altLang="zh-TW" dirty="0" smtClean="0"/>
              <a:t>P.7-16~19</a:t>
            </a:r>
            <a:endParaRPr lang="en-US" altLang="zh-TW" dirty="0" smtClean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6066"/>
          <a:stretch/>
        </p:blipFill>
        <p:spPr bwMode="auto">
          <a:xfrm>
            <a:off x="899592" y="1823029"/>
            <a:ext cx="6986030" cy="455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548680"/>
            <a:ext cx="8460480" cy="6192688"/>
          </a:xfrm>
        </p:spPr>
        <p:txBody>
          <a:bodyPr/>
          <a:lstStyle/>
          <a:p>
            <a:pPr lvl="4">
              <a:lnSpc>
                <a:spcPct val="100000"/>
              </a:lnSpc>
            </a:pPr>
            <a:r>
              <a:rPr lang="en-US" altLang="zh-TW" dirty="0"/>
              <a:t>7</a:t>
            </a:r>
            <a:r>
              <a:rPr lang="en-US" altLang="zh-TW" dirty="0" smtClean="0"/>
              <a:t>-4-7 </a:t>
            </a:r>
            <a:r>
              <a:rPr lang="zh-TW" altLang="en-US" dirty="0" smtClean="0"/>
              <a:t>虛擬類別選擇器</a:t>
            </a:r>
            <a:r>
              <a:rPr lang="en-US" altLang="zh-TW" dirty="0" smtClean="0"/>
              <a:t>		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en-US" altLang="zh-TW" sz="2400" dirty="0" smtClean="0"/>
              <a:t>(:link</a:t>
            </a:r>
            <a:r>
              <a:rPr lang="zh-TW" altLang="en-US" sz="2400" dirty="0" smtClean="0"/>
              <a:t>、 </a:t>
            </a:r>
            <a:r>
              <a:rPr lang="en-US" altLang="zh-TW" sz="2400" dirty="0" smtClean="0"/>
              <a:t>:visited</a:t>
            </a:r>
            <a:r>
              <a:rPr lang="zh-TW" altLang="en-US" sz="2400" dirty="0" smtClean="0"/>
              <a:t>、 </a:t>
            </a:r>
            <a:r>
              <a:rPr lang="en-US" altLang="zh-TW" sz="2400" dirty="0" smtClean="0"/>
              <a:t>:hover</a:t>
            </a:r>
            <a:r>
              <a:rPr lang="zh-TW" altLang="en-US" sz="2400" dirty="0" smtClean="0"/>
              <a:t>、 </a:t>
            </a:r>
            <a:r>
              <a:rPr lang="en-US" altLang="zh-TW" sz="2400" dirty="0" smtClean="0"/>
              <a:t>:focus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:active</a:t>
            </a:r>
            <a:r>
              <a:rPr lang="zh-TW" altLang="en-US" sz="2400" dirty="0" smtClean="0"/>
              <a:t>、</a:t>
            </a:r>
            <a:endParaRPr lang="en-US" altLang="zh-TW" sz="2400" dirty="0" smtClean="0"/>
          </a:p>
          <a:p>
            <a:pPr lvl="4">
              <a:lnSpc>
                <a:spcPct val="100000"/>
              </a:lnSpc>
            </a:pPr>
            <a:r>
              <a:rPr lang="en-US" altLang="zh-TW" sz="2400" dirty="0" smtClean="0"/>
              <a:t>	:enabled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:disabled...) </a:t>
            </a:r>
            <a:endParaRPr lang="zh-TW" altLang="en-US" sz="2400" dirty="0" smtClean="0"/>
          </a:p>
          <a:p>
            <a:pPr lvl="1"/>
            <a:r>
              <a:rPr lang="en-US" altLang="zh-TW" dirty="0" smtClean="0"/>
              <a:t>CSS </a:t>
            </a:r>
            <a:r>
              <a:rPr lang="zh-TW" altLang="en-US" dirty="0" smtClean="0"/>
              <a:t>提供了數個虛擬類別選擇器，如下：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連結虛擬類別 </a:t>
            </a:r>
            <a:r>
              <a:rPr lang="en-US" altLang="zh-TW" dirty="0" smtClean="0"/>
              <a:t>(link pseudo-classes)</a:t>
            </a:r>
            <a:r>
              <a:rPr lang="zh-TW" altLang="en-US" dirty="0" smtClean="0"/>
              <a:t>：包括 </a:t>
            </a:r>
            <a:r>
              <a:rPr lang="en-US" altLang="zh-TW" dirty="0" smtClean="0"/>
              <a:t>:link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:visited</a:t>
            </a:r>
            <a:r>
              <a:rPr lang="zh-TW" altLang="en-US" dirty="0" smtClean="0"/>
              <a:t>。</a:t>
            </a:r>
          </a:p>
          <a:p>
            <a:pPr lvl="3"/>
            <a:r>
              <a:rPr lang="zh-TW" altLang="en-US" dirty="0" smtClean="0"/>
              <a:t>使用者動作虛擬類別 </a:t>
            </a:r>
            <a:r>
              <a:rPr lang="en-US" altLang="zh-TW" dirty="0" smtClean="0"/>
              <a:t>(user action pseudo-classes)</a:t>
            </a:r>
            <a:r>
              <a:rPr lang="zh-TW" altLang="en-US" dirty="0" smtClean="0"/>
              <a:t>：包括 </a:t>
            </a:r>
            <a:r>
              <a:rPr lang="en-US" altLang="zh-TW" dirty="0" smtClean="0"/>
              <a:t>:hover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:focus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:active</a:t>
            </a:r>
            <a:r>
              <a:rPr lang="zh-TW" altLang="en-US" dirty="0" smtClean="0"/>
              <a:t>。</a:t>
            </a:r>
          </a:p>
          <a:p>
            <a:pPr lvl="3"/>
            <a:r>
              <a:rPr lang="zh-TW" altLang="en-US" dirty="0" smtClean="0"/>
              <a:t>語言虛擬類別 </a:t>
            </a:r>
            <a:r>
              <a:rPr lang="en-US" altLang="zh-TW" dirty="0" smtClean="0"/>
              <a:t>(language pseudo-class)</a:t>
            </a:r>
            <a:r>
              <a:rPr lang="zh-TW" altLang="en-US" dirty="0" smtClean="0"/>
              <a:t>：包括 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lang</a:t>
            </a:r>
            <a:r>
              <a:rPr lang="zh-TW" altLang="en-US" dirty="0" smtClean="0"/>
              <a:t>。</a:t>
            </a:r>
          </a:p>
          <a:p>
            <a:pPr lvl="3"/>
            <a:r>
              <a:rPr lang="zh-TW" altLang="en-US" dirty="0" smtClean="0"/>
              <a:t>目標虛擬類別 </a:t>
            </a:r>
            <a:r>
              <a:rPr lang="en-US" altLang="zh-TW" dirty="0" smtClean="0"/>
              <a:t>(target pseudo-class)      </a:t>
            </a:r>
            <a:r>
              <a:rPr lang="zh-TW" altLang="en-US" dirty="0" smtClean="0"/>
              <a:t>：包括 </a:t>
            </a:r>
            <a:r>
              <a:rPr lang="en-US" altLang="zh-TW" dirty="0" smtClean="0"/>
              <a:t>:target</a:t>
            </a:r>
            <a:r>
              <a:rPr lang="zh-TW" altLang="en-US" dirty="0" smtClean="0"/>
              <a:t>。</a:t>
            </a:r>
          </a:p>
          <a:p>
            <a:pPr lvl="3"/>
            <a:r>
              <a:rPr lang="en-US" altLang="zh-TW" dirty="0" smtClean="0"/>
              <a:t>UI </a:t>
            </a:r>
            <a:r>
              <a:rPr lang="zh-TW" altLang="en-US" dirty="0" smtClean="0"/>
              <a:t>元素狀態虛擬類別 </a:t>
            </a:r>
            <a:r>
              <a:rPr lang="en-US" altLang="zh-TW" dirty="0" smtClean="0"/>
              <a:t>(UI element states pseudo-classes)      </a:t>
            </a:r>
            <a:r>
              <a:rPr lang="zh-TW" altLang="en-US" dirty="0" smtClean="0"/>
              <a:t>：包括 </a:t>
            </a:r>
            <a:r>
              <a:rPr lang="en-US" altLang="zh-TW" dirty="0" smtClean="0"/>
              <a:t>:enabled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:disabled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:checked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:indeterminate</a:t>
            </a:r>
            <a:r>
              <a:rPr lang="zh-TW" altLang="en-US" dirty="0" smtClean="0"/>
              <a:t>。</a:t>
            </a:r>
          </a:p>
          <a:p>
            <a:pPr lvl="3"/>
            <a:r>
              <a:rPr lang="zh-TW" altLang="en-US" dirty="0" smtClean="0"/>
              <a:t>結構化虛擬類別 </a:t>
            </a:r>
            <a:r>
              <a:rPr lang="en-US" altLang="zh-TW" dirty="0" smtClean="0"/>
              <a:t>(structural pseudo-classes)       </a:t>
            </a:r>
            <a:r>
              <a:rPr lang="zh-TW" altLang="en-US" dirty="0" smtClean="0"/>
              <a:t>：包括 </a:t>
            </a:r>
            <a:r>
              <a:rPr lang="en-US" altLang="zh-TW" dirty="0" smtClean="0"/>
              <a:t>:root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:nth-child()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:nth-last-child()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:nth-of-type()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:nth-last-of-type()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ﬁrst</a:t>
            </a:r>
            <a:r>
              <a:rPr lang="en-US" altLang="zh-TW" dirty="0" smtClean="0"/>
              <a:t>-child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:last-child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ﬁrst</a:t>
            </a:r>
            <a:r>
              <a:rPr lang="en-US" altLang="zh-TW" dirty="0" smtClean="0"/>
              <a:t>-of-type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:last-of-type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:only-child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:only-of-type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:empty</a:t>
            </a:r>
            <a:r>
              <a:rPr lang="zh-TW" altLang="en-US" dirty="0" smtClean="0"/>
              <a:t>。</a:t>
            </a:r>
          </a:p>
          <a:p>
            <a:pPr lvl="3"/>
            <a:r>
              <a:rPr lang="zh-TW" altLang="en-US" dirty="0" smtClean="0"/>
              <a:t>否定虛擬類別 </a:t>
            </a:r>
            <a:r>
              <a:rPr lang="en-US" altLang="zh-TW" dirty="0" smtClean="0"/>
              <a:t>(negation pseudo-class)      </a:t>
            </a:r>
            <a:r>
              <a:rPr lang="zh-TW" altLang="en-US" dirty="0" smtClean="0"/>
              <a:t>：包括 </a:t>
            </a:r>
            <a:r>
              <a:rPr lang="en-US" altLang="zh-TW" dirty="0" smtClean="0"/>
              <a:t>:not()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7740352" y="6195946"/>
            <a:ext cx="1212320" cy="317823"/>
          </a:xfrm>
        </p:spPr>
        <p:txBody>
          <a:bodyPr/>
          <a:lstStyle/>
          <a:p>
            <a:r>
              <a:rPr lang="en-US" altLang="zh-TW" dirty="0" smtClean="0"/>
              <a:t>P.7-20</a:t>
            </a:r>
            <a:endParaRPr lang="en-US" altLang="zh-TW" dirty="0" smtClean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7040" y="3825423"/>
            <a:ext cx="408432" cy="26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3902" y="4892910"/>
            <a:ext cx="408432" cy="26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0804" y="4210609"/>
            <a:ext cx="408432" cy="26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963" y="6203083"/>
            <a:ext cx="408432" cy="26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4301"/>
          <a:stretch/>
        </p:blipFill>
        <p:spPr bwMode="auto">
          <a:xfrm>
            <a:off x="1259632" y="1015309"/>
            <a:ext cx="6597105" cy="541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下面是一個例子。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P.7-21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32000" y="764704"/>
            <a:ext cx="8316464" cy="5976664"/>
          </a:xfrm>
        </p:spPr>
        <p:txBody>
          <a:bodyPr/>
          <a:lstStyle/>
          <a:p>
            <a:pPr lvl="4">
              <a:lnSpc>
                <a:spcPts val="2400"/>
              </a:lnSpc>
            </a:pPr>
            <a:r>
              <a:rPr lang="en-US" altLang="zh-TW" dirty="0"/>
              <a:t>7</a:t>
            </a:r>
            <a:r>
              <a:rPr lang="en-US" altLang="zh-TW" dirty="0" smtClean="0"/>
              <a:t>-5 </a:t>
            </a:r>
            <a:r>
              <a:rPr lang="zh-TW" altLang="en-US" dirty="0"/>
              <a:t>樣式表的串接</a:t>
            </a:r>
            <a:r>
              <a:rPr lang="zh-TW" altLang="en-US" dirty="0" smtClean="0"/>
              <a:t>順序</a:t>
            </a:r>
          </a:p>
          <a:p>
            <a:pPr lvl="1">
              <a:lnSpc>
                <a:spcPts val="2400"/>
              </a:lnSpc>
            </a:pPr>
            <a:r>
              <a:rPr lang="zh-TW" altLang="en-US" dirty="0" smtClean="0"/>
              <a:t>在</a:t>
            </a:r>
            <a:r>
              <a:rPr lang="zh-TW" altLang="en-US" dirty="0"/>
              <a:t>沒有特別指定的情況下，樣式表的串接</a:t>
            </a:r>
            <a:r>
              <a:rPr lang="zh-TW" altLang="en-US" dirty="0" smtClean="0"/>
              <a:t>順序如下 </a:t>
            </a:r>
            <a:r>
              <a:rPr lang="en-US" altLang="zh-TW" dirty="0"/>
              <a:t>(</a:t>
            </a:r>
            <a:r>
              <a:rPr lang="zh-TW" altLang="en-US" dirty="0"/>
              <a:t>由高至低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</a:p>
          <a:p>
            <a:pPr marL="457200" lvl="1" indent="-457200">
              <a:lnSpc>
                <a:spcPts val="2400"/>
              </a:lnSpc>
              <a:buFont typeface="+mj-lt"/>
              <a:buAutoNum type="arabicPeriod"/>
            </a:pPr>
            <a:r>
              <a:rPr lang="zh-TW" altLang="en-US" dirty="0" smtClean="0"/>
              <a:t>作者</a:t>
            </a:r>
            <a:r>
              <a:rPr lang="zh-TW" altLang="en-US" dirty="0"/>
              <a:t>指定的樣式表</a:t>
            </a:r>
          </a:p>
          <a:p>
            <a:pPr marL="457200" lvl="1" indent="-457200">
              <a:lnSpc>
                <a:spcPts val="2400"/>
              </a:lnSpc>
              <a:buFont typeface="+mj-lt"/>
              <a:buAutoNum type="arabicPeriod"/>
            </a:pPr>
            <a:r>
              <a:rPr lang="zh-TW" altLang="en-US" dirty="0" smtClean="0"/>
              <a:t>使用者</a:t>
            </a:r>
            <a:r>
              <a:rPr lang="zh-TW" altLang="en-US" dirty="0"/>
              <a:t>自訂的樣式表</a:t>
            </a:r>
          </a:p>
          <a:p>
            <a:pPr marL="457200" lvl="1" indent="-457200">
              <a:lnSpc>
                <a:spcPts val="2400"/>
              </a:lnSpc>
              <a:buFont typeface="+mj-lt"/>
              <a:buAutoNum type="arabicPeriod"/>
            </a:pPr>
            <a:r>
              <a:rPr lang="zh-TW" altLang="en-US" dirty="0" smtClean="0"/>
              <a:t>瀏覽器</a:t>
            </a:r>
            <a:r>
              <a:rPr lang="zh-TW" altLang="en-US" dirty="0"/>
              <a:t>預設的樣式表</a:t>
            </a:r>
          </a:p>
          <a:p>
            <a:pPr lvl="1">
              <a:lnSpc>
                <a:spcPts val="2400"/>
              </a:lnSpc>
            </a:pPr>
            <a:r>
              <a:rPr lang="zh-TW" altLang="en-US" dirty="0" smtClean="0"/>
              <a:t>使用者</a:t>
            </a:r>
            <a:r>
              <a:rPr lang="zh-TW" altLang="en-US" dirty="0"/>
              <a:t>可以透過 </a:t>
            </a:r>
            <a:r>
              <a:rPr lang="en-US" altLang="zh-TW" dirty="0"/>
              <a:t>!important</a:t>
            </a:r>
            <a:r>
              <a:rPr lang="zh-TW" altLang="en-US" dirty="0"/>
              <a:t>關鍵字，提高樣式表的串接順序，例如：</a:t>
            </a:r>
          </a:p>
          <a:p>
            <a:pPr lvl="1">
              <a:lnSpc>
                <a:spcPts val="2400"/>
              </a:lnSpc>
            </a:pPr>
            <a:r>
              <a:rPr lang="en-US" altLang="zh-TW" dirty="0">
                <a:solidFill>
                  <a:srgbClr val="0094D4"/>
                </a:solidFill>
              </a:rPr>
              <a:t>body {</a:t>
            </a:r>
            <a:r>
              <a:rPr lang="en-US" altLang="zh-TW" dirty="0" err="1">
                <a:solidFill>
                  <a:srgbClr val="0094D4"/>
                </a:solidFill>
              </a:rPr>
              <a:t>color:white</a:t>
            </a:r>
            <a:r>
              <a:rPr lang="en-US" altLang="zh-TW" dirty="0">
                <a:solidFill>
                  <a:srgbClr val="0094D4"/>
                </a:solidFill>
              </a:rPr>
              <a:t>; </a:t>
            </a:r>
            <a:r>
              <a:rPr lang="en-US" altLang="zh-TW" dirty="0" err="1">
                <a:solidFill>
                  <a:srgbClr val="0094D4"/>
                </a:solidFill>
              </a:rPr>
              <a:t>background:black</a:t>
            </a:r>
            <a:r>
              <a:rPr lang="en-US" altLang="zh-TW" dirty="0">
                <a:solidFill>
                  <a:srgbClr val="0094D4"/>
                </a:solidFill>
              </a:rPr>
              <a:t> !important}</a:t>
            </a:r>
          </a:p>
          <a:p>
            <a:pPr lvl="1">
              <a:lnSpc>
                <a:spcPts val="2400"/>
              </a:lnSpc>
            </a:pPr>
            <a:r>
              <a:rPr lang="zh-TW" altLang="en-US" dirty="0" smtClean="0"/>
              <a:t>一旦</a:t>
            </a:r>
            <a:r>
              <a:rPr lang="zh-TW" altLang="en-US" dirty="0"/>
              <a:t>加上 </a:t>
            </a:r>
            <a:r>
              <a:rPr lang="en-US" altLang="zh-TW" dirty="0"/>
              <a:t>!important</a:t>
            </a:r>
            <a:r>
              <a:rPr lang="zh-TW" altLang="en-US" dirty="0"/>
              <a:t>關鍵字，樣式表的串接順序將變成如下 </a:t>
            </a:r>
            <a:r>
              <a:rPr lang="en-US" altLang="zh-TW" dirty="0"/>
              <a:t>(</a:t>
            </a:r>
            <a:r>
              <a:rPr lang="zh-TW" altLang="en-US" dirty="0"/>
              <a:t>由高至低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</a:p>
          <a:p>
            <a:pPr marL="457200" lvl="1" indent="-457200">
              <a:lnSpc>
                <a:spcPts val="2400"/>
              </a:lnSpc>
              <a:buFont typeface="+mj-lt"/>
              <a:buAutoNum type="arabicPeriod"/>
            </a:pPr>
            <a:r>
              <a:rPr lang="zh-TW" altLang="en-US" dirty="0" smtClean="0"/>
              <a:t>使用者</a:t>
            </a:r>
            <a:r>
              <a:rPr lang="zh-TW" altLang="en-US" dirty="0"/>
              <a:t>自訂且加上 </a:t>
            </a:r>
            <a:r>
              <a:rPr lang="en-US" altLang="zh-TW" dirty="0"/>
              <a:t>!important</a:t>
            </a:r>
            <a:r>
              <a:rPr lang="zh-TW" altLang="en-US" dirty="0"/>
              <a:t>關鍵字的樣式表</a:t>
            </a:r>
          </a:p>
          <a:p>
            <a:pPr marL="457200" lvl="1" indent="-457200">
              <a:lnSpc>
                <a:spcPts val="2400"/>
              </a:lnSpc>
              <a:buFont typeface="+mj-lt"/>
              <a:buAutoNum type="arabicPeriod"/>
            </a:pPr>
            <a:r>
              <a:rPr lang="zh-TW" altLang="en-US" dirty="0" smtClean="0"/>
              <a:t>作者</a:t>
            </a:r>
            <a:r>
              <a:rPr lang="zh-TW" altLang="en-US" dirty="0"/>
              <a:t>指定且加上 </a:t>
            </a:r>
            <a:r>
              <a:rPr lang="en-US" altLang="zh-TW" dirty="0"/>
              <a:t>!important</a:t>
            </a:r>
            <a:r>
              <a:rPr lang="zh-TW" altLang="en-US" dirty="0"/>
              <a:t>關鍵字的樣式表</a:t>
            </a:r>
          </a:p>
          <a:p>
            <a:pPr marL="457200" lvl="1" indent="-457200">
              <a:lnSpc>
                <a:spcPts val="2400"/>
              </a:lnSpc>
              <a:buFont typeface="+mj-lt"/>
              <a:buAutoNum type="arabicPeriod"/>
            </a:pPr>
            <a:r>
              <a:rPr lang="zh-TW" altLang="en-US" dirty="0" smtClean="0"/>
              <a:t>作者</a:t>
            </a:r>
            <a:r>
              <a:rPr lang="zh-TW" altLang="en-US" dirty="0"/>
              <a:t>指定的樣式表</a:t>
            </a:r>
          </a:p>
          <a:p>
            <a:pPr marL="457200" lvl="1" indent="-457200">
              <a:lnSpc>
                <a:spcPts val="2400"/>
              </a:lnSpc>
              <a:buFont typeface="+mj-lt"/>
              <a:buAutoNum type="arabicPeriod"/>
            </a:pPr>
            <a:r>
              <a:rPr lang="zh-TW" altLang="en-US" dirty="0" smtClean="0"/>
              <a:t>使用者</a:t>
            </a:r>
            <a:r>
              <a:rPr lang="zh-TW" altLang="en-US" dirty="0"/>
              <a:t>自訂的樣式表</a:t>
            </a:r>
          </a:p>
          <a:p>
            <a:pPr marL="457200" lvl="1" indent="-457200">
              <a:lnSpc>
                <a:spcPts val="2400"/>
              </a:lnSpc>
              <a:buFont typeface="+mj-lt"/>
              <a:buAutoNum type="arabicPeriod"/>
            </a:pPr>
            <a:r>
              <a:rPr lang="zh-TW" altLang="en-US" dirty="0" smtClean="0"/>
              <a:t>瀏覽器</a:t>
            </a:r>
            <a:r>
              <a:rPr lang="zh-TW" altLang="en-US" dirty="0"/>
              <a:t>預設的樣式表</a:t>
            </a:r>
          </a:p>
          <a:p>
            <a:pPr lvl="1">
              <a:lnSpc>
                <a:spcPts val="2400"/>
              </a:lnSpc>
            </a:pPr>
            <a:endParaRPr lang="en-US" altLang="zh-TW" dirty="0" smtClean="0"/>
          </a:p>
          <a:p>
            <a:pPr lvl="1">
              <a:lnSpc>
                <a:spcPts val="2400"/>
              </a:lnSpc>
            </a:pP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7740352" y="6195946"/>
            <a:ext cx="1212320" cy="317823"/>
          </a:xfrm>
        </p:spPr>
        <p:txBody>
          <a:bodyPr/>
          <a:lstStyle/>
          <a:p>
            <a:r>
              <a:rPr lang="en-US" altLang="zh-TW" dirty="0" smtClean="0"/>
              <a:t>P.7-22</a:t>
            </a:r>
            <a:endParaRPr lang="en-US" altLang="zh-TW" dirty="0" smtClean="0"/>
          </a:p>
        </p:txBody>
      </p:sp>
      <p:sp>
        <p:nvSpPr>
          <p:cNvPr id="4" name="文字版面配置區 4">
            <a:hlinkClick r:id="rId2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59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 smtClean="0"/>
              <a:t>07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基本語法</a:t>
            </a:r>
            <a:endParaRPr lang="en-US" altLang="zh-TW" dirty="0" smtClean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6"/>
          </p:nvPr>
        </p:nvSpPr>
        <p:spPr>
          <a:xfrm>
            <a:off x="2627089" y="2852936"/>
            <a:ext cx="6409407" cy="3456384"/>
          </a:xfrm>
        </p:spPr>
        <p:txBody>
          <a:bodyPr/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-1  </a:t>
            </a:r>
            <a:r>
              <a:rPr lang="en-US" altLang="zh-TW" dirty="0" smtClean="0">
                <a:hlinkClick r:id="rId2" action="ppaction://hlinksldjump"/>
              </a:rPr>
              <a:t>CSS </a:t>
            </a:r>
            <a:r>
              <a:rPr lang="zh-TW" altLang="en-US" dirty="0" smtClean="0">
                <a:hlinkClick r:id="rId2" action="ppaction://hlinksldjump"/>
              </a:rPr>
              <a:t>的演進</a:t>
            </a:r>
            <a:endParaRPr lang="zh-TW" altLang="en-US" dirty="0" smtClean="0"/>
          </a:p>
          <a:p>
            <a:r>
              <a:rPr lang="en-US" altLang="zh-TW" dirty="0"/>
              <a:t>7</a:t>
            </a:r>
            <a:r>
              <a:rPr lang="en-US" altLang="zh-TW" dirty="0" smtClean="0"/>
              <a:t>-2  </a:t>
            </a:r>
            <a:r>
              <a:rPr lang="en-US" altLang="zh-TW" dirty="0" smtClean="0">
                <a:hlinkClick r:id="rId3" action="ppaction://hlinksldjump"/>
              </a:rPr>
              <a:t>CSS </a:t>
            </a:r>
            <a:r>
              <a:rPr lang="zh-TW" altLang="en-US" dirty="0" smtClean="0">
                <a:hlinkClick r:id="rId3" action="ppaction://hlinksldjump"/>
              </a:rPr>
              <a:t>樣式規則與選擇器 </a:t>
            </a:r>
            <a:endParaRPr lang="zh-TW" altLang="en-US" dirty="0" smtClean="0"/>
          </a:p>
          <a:p>
            <a:r>
              <a:rPr lang="en-US" altLang="zh-TW" dirty="0"/>
              <a:t>7</a:t>
            </a:r>
            <a:r>
              <a:rPr lang="en-US" altLang="zh-TW" dirty="0" smtClean="0"/>
              <a:t>-3  </a:t>
            </a:r>
            <a:r>
              <a:rPr lang="zh-TW" altLang="en-US" dirty="0" smtClean="0">
                <a:hlinkClick r:id="rId4" action="ppaction://hlinksldjump"/>
              </a:rPr>
              <a:t>連結</a:t>
            </a:r>
            <a:r>
              <a:rPr lang="en-US" altLang="zh-TW" dirty="0" smtClean="0">
                <a:hlinkClick r:id="rId4" action="ppaction://hlinksldjump"/>
              </a:rPr>
              <a:t>HTML </a:t>
            </a:r>
            <a:r>
              <a:rPr lang="zh-TW" altLang="en-US" dirty="0" smtClean="0">
                <a:hlinkClick r:id="rId4" action="ppaction://hlinksldjump"/>
              </a:rPr>
              <a:t>文件與</a:t>
            </a:r>
            <a:r>
              <a:rPr lang="en-US" altLang="zh-TW" dirty="0" smtClean="0">
                <a:hlinkClick r:id="rId4" action="ppaction://hlinksldjump"/>
              </a:rPr>
              <a:t>CSS </a:t>
            </a:r>
            <a:r>
              <a:rPr lang="zh-TW" altLang="en-US" dirty="0" smtClean="0">
                <a:hlinkClick r:id="rId4" action="ppaction://hlinksldjump"/>
              </a:rPr>
              <a:t>樣式表 </a:t>
            </a:r>
            <a:endParaRPr lang="zh-TW" altLang="en-US" dirty="0" smtClean="0"/>
          </a:p>
          <a:p>
            <a:r>
              <a:rPr lang="en-US" altLang="zh-TW" dirty="0"/>
              <a:t>7</a:t>
            </a:r>
            <a:r>
              <a:rPr lang="en-US" altLang="zh-TW" dirty="0" smtClean="0"/>
              <a:t>-4  </a:t>
            </a:r>
            <a:r>
              <a:rPr lang="zh-TW" altLang="en-US" dirty="0" smtClean="0">
                <a:hlinkClick r:id="rId5" action="ppaction://hlinksldjump"/>
              </a:rPr>
              <a:t>選擇器的類型</a:t>
            </a:r>
            <a:endParaRPr lang="en-US" altLang="zh-TW" dirty="0" smtClean="0">
              <a:hlinkClick r:id="rId5" action="ppaction://hlinksldjump"/>
            </a:endParaRPr>
          </a:p>
          <a:p>
            <a:r>
              <a:rPr lang="en-US" altLang="zh-TW" dirty="0"/>
              <a:t>7</a:t>
            </a:r>
            <a:r>
              <a:rPr lang="en-US" altLang="zh-TW" dirty="0" smtClean="0"/>
              <a:t>-5  </a:t>
            </a:r>
            <a:r>
              <a:rPr lang="zh-TW" altLang="en-US" dirty="0" smtClean="0">
                <a:hlinkClick r:id="rId6" action="ppaction://hlinksldjump"/>
              </a:rPr>
              <a:t>樣式表的串接順序</a:t>
            </a:r>
            <a:r>
              <a:rPr lang="zh-TW" altLang="en-US" dirty="0" smtClean="0">
                <a:hlinkClick r:id="rId5" action="ppaction://hlinksldjump"/>
              </a:rPr>
              <a:t> </a:t>
            </a:r>
            <a:endParaRPr lang="zh-TW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-1 CSS </a:t>
            </a:r>
            <a:r>
              <a:rPr lang="zh-TW" altLang="en-US" dirty="0" smtClean="0"/>
              <a:t>的演進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   CSS Level 1 (CSS 1)</a:t>
            </a:r>
          </a:p>
          <a:p>
            <a:pPr lvl="3"/>
            <a:r>
              <a:rPr lang="en-US" altLang="zh-TW" dirty="0" smtClean="0"/>
              <a:t>   CSS Level 2 (CSS 2)</a:t>
            </a:r>
          </a:p>
          <a:p>
            <a:pPr lvl="3"/>
            <a:r>
              <a:rPr lang="en-US" altLang="zh-TW" dirty="0" smtClean="0"/>
              <a:t>   CSS Level 2 Revision 1 (CSS 2.1)</a:t>
            </a:r>
          </a:p>
          <a:p>
            <a:pPr lvl="3"/>
            <a:r>
              <a:rPr lang="en-US" altLang="zh-TW" dirty="0" smtClean="0"/>
              <a:t>   CSS Level 3 (CSS 3)</a:t>
            </a:r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marL="72000" lvl="3" indent="0">
              <a:buNone/>
            </a:pPr>
            <a:r>
              <a:rPr lang="en-US" altLang="zh-TW" dirty="0" smtClean="0"/>
              <a:t>   </a:t>
            </a:r>
          </a:p>
          <a:p>
            <a:pPr lvl="3"/>
            <a:r>
              <a:rPr lang="en-US" altLang="zh-TW" dirty="0" smtClean="0"/>
              <a:t>CSS Level 4 (CSS 4)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P.7-2~3</a:t>
            </a:r>
            <a:endParaRPr lang="en-US" altLang="zh-TW" dirty="0" smtClean="0"/>
          </a:p>
        </p:txBody>
      </p:sp>
      <p:sp>
        <p:nvSpPr>
          <p:cNvPr id="12" name="文字版面配置區 4">
            <a:hlinkClick r:id="rId2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564810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724128" y="5589240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http://</a:t>
            </a:r>
            <a:r>
              <a:rPr lang="en-US" altLang="zh-TW" sz="1400" dirty="0" smtClean="0"/>
              <a:t>www.w3.org/Style/CSS/current-work.en.html</a:t>
            </a:r>
            <a:endParaRPr lang="zh-TW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-2 CSS </a:t>
            </a:r>
            <a:r>
              <a:rPr lang="zh-TW" altLang="en-US" dirty="0" smtClean="0"/>
              <a:t>樣式規則與選擇器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 </a:t>
            </a:r>
            <a:r>
              <a:rPr lang="zh-TW" altLang="en-US" dirty="0" smtClean="0"/>
              <a:t>樣式表是由一條一條的樣式規則 </a:t>
            </a:r>
            <a:r>
              <a:rPr lang="en-US" altLang="zh-TW" dirty="0" smtClean="0"/>
              <a:t>(style rule) </a:t>
            </a:r>
            <a:r>
              <a:rPr lang="zh-TW" altLang="en-US" dirty="0" smtClean="0"/>
              <a:t>所組成，而樣式規則包含選擇器 </a:t>
            </a:r>
            <a:r>
              <a:rPr lang="en-US" altLang="zh-TW" dirty="0" smtClean="0"/>
              <a:t>(selector) </a:t>
            </a:r>
            <a:r>
              <a:rPr lang="zh-TW" altLang="en-US" dirty="0" smtClean="0"/>
              <a:t>與宣告 </a:t>
            </a:r>
            <a:r>
              <a:rPr lang="en-US" altLang="zh-TW" dirty="0" smtClean="0"/>
              <a:t>(declaration) </a:t>
            </a:r>
            <a:r>
              <a:rPr lang="zh-TW" altLang="en-US" dirty="0" smtClean="0"/>
              <a:t>兩個部分：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P.7-4</a:t>
            </a:r>
            <a:endParaRPr lang="en-US" altLang="zh-TW" dirty="0" smtClean="0"/>
          </a:p>
        </p:txBody>
      </p:sp>
      <p:sp>
        <p:nvSpPr>
          <p:cNvPr id="12" name="文字版面配置區 4">
            <a:hlinkClick r:id="rId2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485786"/>
            <a:ext cx="5218187" cy="90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4141971"/>
            <a:ext cx="5218187" cy="137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下面是一個例子。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P.7-5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755576" y="1772816"/>
            <a:ext cx="7560840" cy="3881941"/>
            <a:chOff x="755576" y="1772816"/>
            <a:chExt cx="7560840" cy="3881941"/>
          </a:xfrm>
        </p:grpSpPr>
        <p:pic>
          <p:nvPicPr>
            <p:cNvPr id="634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0758" y="1772816"/>
              <a:ext cx="7495658" cy="388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矩形 2"/>
            <p:cNvSpPr/>
            <p:nvPr/>
          </p:nvSpPr>
          <p:spPr>
            <a:xfrm>
              <a:off x="755576" y="5301208"/>
              <a:ext cx="2160240" cy="353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7</a:t>
            </a:r>
            <a:r>
              <a:rPr lang="en-US" altLang="zh-TW" dirty="0" smtClean="0"/>
              <a:t>-3 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文件與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樣式表</a:t>
            </a:r>
            <a:endParaRPr lang="en-US" altLang="zh-TW" dirty="0" smtClean="0"/>
          </a:p>
          <a:p>
            <a:pPr lvl="4"/>
            <a:r>
              <a:rPr lang="en-US" altLang="zh-TW" dirty="0"/>
              <a:t>7</a:t>
            </a:r>
            <a:r>
              <a:rPr lang="en-US" altLang="zh-TW" dirty="0" smtClean="0"/>
              <a:t>-3-1 </a:t>
            </a:r>
            <a:r>
              <a:rPr lang="zh-TW" altLang="en-US" dirty="0" smtClean="0"/>
              <a:t>在 </a:t>
            </a:r>
            <a:r>
              <a:rPr lang="en-US" altLang="zh-TW" dirty="0" smtClean="0"/>
              <a:t>&lt;head&gt; </a:t>
            </a:r>
            <a:r>
              <a:rPr lang="zh-TW" altLang="en-US" dirty="0" smtClean="0"/>
              <a:t>元素裡面嵌入樣式表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下面是一個例子。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P.7-7</a:t>
            </a:r>
            <a:endParaRPr lang="en-US" altLang="zh-TW" dirty="0" smtClean="0"/>
          </a:p>
        </p:txBody>
      </p:sp>
      <p:sp>
        <p:nvSpPr>
          <p:cNvPr id="12" name="文字版面配置區 4">
            <a:hlinkClick r:id="rId2" action="ppaction://hlinksldjump"/>
          </p:cNvPr>
          <p:cNvSpPr txBox="1">
            <a:spLocks/>
          </p:cNvSpPr>
          <p:nvPr/>
        </p:nvSpPr>
        <p:spPr>
          <a:xfrm>
            <a:off x="8424936" y="1052736"/>
            <a:ext cx="755576" cy="36004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F16237"/>
              </a:gs>
              <a:gs pos="100000">
                <a:srgbClr val="F16237"/>
              </a:gs>
            </a:gsLst>
            <a:lin ang="78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Pct val="100000"/>
              <a:buFontTx/>
              <a:buNone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+mn-cs"/>
              </a:rPr>
              <a:t>回首頁</a:t>
            </a:r>
            <a:endParaRPr kumimoji="0" lang="zh-TW" alt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+mn-cs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64064" y="2636912"/>
            <a:ext cx="6090222" cy="3895047"/>
            <a:chOff x="1064064" y="2636912"/>
            <a:chExt cx="6090222" cy="3895047"/>
          </a:xfrm>
        </p:grpSpPr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4064" y="2636912"/>
              <a:ext cx="6090222" cy="3895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1064064" y="5513006"/>
              <a:ext cx="2160240" cy="3535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7</a:t>
            </a:r>
            <a:r>
              <a:rPr lang="en-US" altLang="zh-TW" dirty="0" smtClean="0"/>
              <a:t>-3-2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元素的</a:t>
            </a:r>
            <a:r>
              <a:rPr lang="en-US" altLang="zh-TW" dirty="0" smtClean="0"/>
              <a:t>style </a:t>
            </a:r>
            <a:r>
              <a:rPr lang="zh-TW" altLang="en-US" dirty="0" smtClean="0"/>
              <a:t>屬性指定樣式表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前一節的例子可以改寫成如下。 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P.7-8</a:t>
            </a:r>
            <a:endParaRPr lang="en-US" altLang="zh-TW" dirty="0" smtClean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b="8741"/>
          <a:stretch/>
        </p:blipFill>
        <p:spPr bwMode="auto">
          <a:xfrm>
            <a:off x="539552" y="2204864"/>
            <a:ext cx="7485904" cy="279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7</a:t>
            </a:r>
            <a:r>
              <a:rPr lang="en-US" altLang="zh-TW" dirty="0" smtClean="0"/>
              <a:t>-3-3 </a:t>
            </a:r>
            <a:r>
              <a:rPr lang="zh-TW" altLang="en-US" dirty="0" smtClean="0"/>
              <a:t>將外部的樣式表匯入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下面是一個例子，它將 </a:t>
            </a:r>
            <a:r>
              <a:rPr lang="en-US" altLang="zh-TW" dirty="0" smtClean="0"/>
              <a:t>&lt;\Ch08\linkcss1.html&gt; </a:t>
            </a:r>
            <a:r>
              <a:rPr lang="zh-TW" altLang="en-US" dirty="0" smtClean="0"/>
              <a:t>所定義的樣式表另外儲存在純文字檔 </a:t>
            </a:r>
            <a:r>
              <a:rPr lang="en-US" altLang="zh-TW" dirty="0" smtClean="0"/>
              <a:t>&lt;body.css&gt;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7812360" y="6195946"/>
            <a:ext cx="1140312" cy="317823"/>
          </a:xfrm>
        </p:spPr>
        <p:txBody>
          <a:bodyPr/>
          <a:lstStyle/>
          <a:p>
            <a:r>
              <a:rPr lang="en-US" altLang="zh-TW" dirty="0" smtClean="0"/>
              <a:t>P.7-8~9</a:t>
            </a:r>
            <a:endParaRPr lang="en-US" altLang="zh-TW" dirty="0" smtClean="0"/>
          </a:p>
        </p:txBody>
      </p:sp>
      <p:grpSp>
        <p:nvGrpSpPr>
          <p:cNvPr id="3" name="群組 2"/>
          <p:cNvGrpSpPr/>
          <p:nvPr/>
        </p:nvGrpSpPr>
        <p:grpSpPr>
          <a:xfrm>
            <a:off x="1376077" y="2132856"/>
            <a:ext cx="6364275" cy="4613424"/>
            <a:chOff x="1376077" y="2132856"/>
            <a:chExt cx="6364275" cy="4613424"/>
          </a:xfrm>
        </p:grpSpPr>
        <p:pic>
          <p:nvPicPr>
            <p:cNvPr id="645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3813" y="2132856"/>
              <a:ext cx="6296539" cy="1225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3813" y="3452750"/>
              <a:ext cx="6283687" cy="3240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文字方塊 1"/>
            <p:cNvSpPr txBox="1"/>
            <p:nvPr/>
          </p:nvSpPr>
          <p:spPr>
            <a:xfrm>
              <a:off x="1376077" y="3094171"/>
              <a:ext cx="21602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&lt;\Ch08\body.css&gt;</a:t>
              </a:r>
              <a:endParaRPr lang="zh-TW" altLang="en-US" sz="14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376077" y="6438503"/>
              <a:ext cx="216024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&lt;\Ch08\linkcss3.html&gt;</a:t>
              </a:r>
              <a:endParaRPr lang="zh-TW" altLang="en-US" sz="1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4"/>
            <a:r>
              <a:rPr lang="en-US" altLang="zh-TW" dirty="0"/>
              <a:t>7</a:t>
            </a:r>
            <a:r>
              <a:rPr lang="en-US" altLang="zh-TW" dirty="0" smtClean="0"/>
              <a:t>-3-4 </a:t>
            </a:r>
            <a:r>
              <a:rPr lang="zh-TW" altLang="en-US" dirty="0" smtClean="0"/>
              <a:t>將外部的樣式表連結至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我們可以將樣式表連結至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文件，下面是一個例子。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P.7-9</a:t>
            </a:r>
            <a:endParaRPr lang="en-US" altLang="zh-TW" dirty="0" smtClean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8201"/>
          <a:stretch/>
        </p:blipFill>
        <p:spPr bwMode="auto">
          <a:xfrm>
            <a:off x="755576" y="2132857"/>
            <a:ext cx="7466395" cy="304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11607</TotalTime>
  <Words>460</Words>
  <Application>Microsoft Office PowerPoint</Application>
  <PresentationFormat>如螢幕大小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Median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CSS基本語法</dc:title>
  <dc:creator>memi</dc:creator>
  <cp:keywords>AEL013500</cp:keywords>
  <cp:lastModifiedBy>Vita</cp:lastModifiedBy>
  <cp:revision>1372</cp:revision>
  <dcterms:created xsi:type="dcterms:W3CDTF">2011-06-06T16:54:13Z</dcterms:created>
  <dcterms:modified xsi:type="dcterms:W3CDTF">2017-08-29T15:03:04Z</dcterms:modified>
</cp:coreProperties>
</file>