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744" r:id="rId2"/>
  </p:sldMasterIdLst>
  <p:notesMasterIdLst>
    <p:notesMasterId r:id="rId13"/>
  </p:notesMasterIdLst>
  <p:handoutMasterIdLst>
    <p:handoutMasterId r:id="rId14"/>
  </p:handoutMasterIdLst>
  <p:sldIdLst>
    <p:sldId id="806" r:id="rId3"/>
    <p:sldId id="807" r:id="rId4"/>
    <p:sldId id="848" r:id="rId5"/>
    <p:sldId id="849" r:id="rId6"/>
    <p:sldId id="850" r:id="rId7"/>
    <p:sldId id="867" r:id="rId8"/>
    <p:sldId id="868" r:id="rId9"/>
    <p:sldId id="870" r:id="rId10"/>
    <p:sldId id="871" r:id="rId11"/>
    <p:sldId id="872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6600"/>
    <a:srgbClr val="D60093"/>
    <a:srgbClr val="FF6600"/>
    <a:srgbClr val="FF5050"/>
    <a:srgbClr val="008000"/>
    <a:srgbClr val="0066FF"/>
    <a:srgbClr val="33CC33"/>
    <a:srgbClr val="6666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 autoAdjust="0"/>
    <p:restoredTop sz="96201" autoAdjust="0"/>
  </p:normalViewPr>
  <p:slideViewPr>
    <p:cSldViewPr>
      <p:cViewPr varScale="1">
        <p:scale>
          <a:sx n="98" d="100"/>
          <a:sy n="98" d="100"/>
        </p:scale>
        <p:origin x="-4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742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4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2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2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567333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556792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  <a:defRPr sz="2000" b="1" baseline="0">
                <a:solidFill>
                  <a:srgbClr val="CC6600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rgbClr val="D60093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 bwMode="auto">
          <a:xfrm>
            <a:off x="2117" y="1588"/>
            <a:ext cx="9139766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7704856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267744" y="2780928"/>
            <a:ext cx="6480720" cy="3456384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章名頁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6120680" y="72008"/>
            <a:ext cx="2987824" cy="76470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rgbClr val="F16237"/>
              </a:gs>
              <a:gs pos="100000">
                <a:srgbClr val="F16237"/>
              </a:gs>
            </a:gsLst>
            <a:lin ang="14400000" scaled="0"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400" b="1" dirty="0" smtClean="0">
                <a:solidFill>
                  <a:prstClr val="white"/>
                </a:solidFill>
              </a:rPr>
              <a:t>Part</a:t>
            </a:r>
            <a:r>
              <a:rPr kumimoji="0" lang="en-US" altLang="zh-TW" sz="3200" b="1" dirty="0" smtClean="0">
                <a:solidFill>
                  <a:prstClr val="white"/>
                </a:solidFill>
              </a:rPr>
              <a:t>1</a:t>
            </a:r>
            <a:r>
              <a:rPr kumimoji="0" lang="en-US" altLang="zh-TW" sz="2400" b="1" dirty="0" smtClean="0">
                <a:solidFill>
                  <a:prstClr val="white"/>
                </a:solidFill>
              </a:rPr>
              <a:t> </a:t>
            </a:r>
            <a:r>
              <a:rPr kumimoji="0" lang="zh-TW" altLang="en-US" sz="2400" b="1" dirty="0" smtClean="0">
                <a:solidFill>
                  <a:prstClr val="white"/>
                </a:solidFill>
              </a:rPr>
              <a:t> </a:t>
            </a:r>
            <a:r>
              <a:rPr kumimoji="0" lang="en-US" altLang="zh-TW" sz="2400" b="1" dirty="0" smtClean="0">
                <a:solidFill>
                  <a:srgbClr val="FFFF00"/>
                </a:solidFill>
              </a:rPr>
              <a:t>HTML </a:t>
            </a:r>
            <a:r>
              <a:rPr kumimoji="0" lang="zh-TW" altLang="en-US" sz="2400" b="1" dirty="0" smtClean="0">
                <a:solidFill>
                  <a:srgbClr val="FFFF00"/>
                </a:solidFill>
              </a:rPr>
              <a:t>篇</a:t>
            </a:r>
            <a:endParaRPr kumimoji="0" lang="en-US" altLang="zh-TW" sz="2400" b="1" dirty="0" smtClean="0">
              <a:solidFill>
                <a:srgbClr val="FFFF00"/>
              </a:solidFill>
            </a:endParaRP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2627784" y="980728"/>
            <a:ext cx="1800200" cy="576064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72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2627784" y="1556792"/>
            <a:ext cx="6336704" cy="1152128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4800" b="1" u="none" cap="none" spc="0" baseline="0">
                <a:ln w="15875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6"/>
          </p:nvPr>
        </p:nvSpPr>
        <p:spPr>
          <a:xfrm>
            <a:off x="2627089" y="2708920"/>
            <a:ext cx="6409407" cy="3960440"/>
          </a:xfrm>
        </p:spPr>
        <p:txBody>
          <a:bodyPr/>
          <a:lstStyle>
            <a:lvl1pPr>
              <a:lnSpc>
                <a:spcPts val="4400"/>
              </a:lnSpc>
              <a:spcBef>
                <a:spcPts val="0"/>
              </a:spcBef>
              <a:defRPr sz="2600">
                <a:solidFill>
                  <a:srgbClr val="0094D4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X-X章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38957"/>
          </a:xfrm>
        </p:spPr>
        <p:txBody>
          <a:bodyPr/>
          <a:lstStyle>
            <a:lvl1pPr algn="just">
              <a:defRPr kumimoji="0" lang="zh-TW" altLang="en-US" sz="3200" b="1" u="none" kern="1200" baseline="0" dirty="0">
                <a:solidFill>
                  <a:srgbClr val="0094D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7677"/>
            <a:ext cx="8229600" cy="4525963"/>
          </a:xfrm>
        </p:spPr>
        <p:txBody>
          <a:bodyPr/>
          <a:lstStyle>
            <a:lvl1pPr marL="0" indent="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360000" indent="-360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u"/>
              <a:defRPr kumimoji="0" lang="zh-TW" altLang="en-US" sz="2400" b="1" u="none" kern="1200" baseline="0" dirty="0" smtClean="0">
                <a:solidFill>
                  <a:srgbClr val="0094D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360000" indent="-288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Tx/>
              <a:buBlip>
                <a:blip r:embed="rId3"/>
              </a:buBlip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7200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2017/8/30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圖片 8" descr="g_pag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  <p:sp>
        <p:nvSpPr>
          <p:cNvPr id="11" name="文字版面配置區 4">
            <a:hlinkClick r:id="rId5" action="ppaction://hlinksldjump"/>
          </p:cNvPr>
          <p:cNvSpPr txBox="1">
            <a:spLocks/>
          </p:cNvSpPr>
          <p:nvPr userDrawn="1"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X-X章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10965"/>
          </a:xfrm>
        </p:spPr>
        <p:txBody>
          <a:bodyPr/>
          <a:lstStyle>
            <a:lvl1pPr algn="just">
              <a:defRPr kumimoji="0" lang="zh-TW" altLang="en-US" sz="3200" b="1" u="none" kern="1200" baseline="0" dirty="0">
                <a:solidFill>
                  <a:srgbClr val="0094D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575669"/>
            <a:ext cx="8291264" cy="639762"/>
          </a:xfrm>
        </p:spPr>
        <p:txBody>
          <a:bodyPr anchor="b"/>
          <a:lstStyle>
            <a:lvl1pPr marL="0" indent="0">
              <a:buNone/>
              <a:defRPr kumimoji="0" lang="zh-TW" altLang="en-US" sz="2800" b="1" u="none" kern="1200" baseline="0" noProof="0" dirty="0" smtClean="0">
                <a:solidFill>
                  <a:srgbClr val="F1623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68776"/>
          </a:xfrm>
        </p:spPr>
        <p:txBody>
          <a:bodyPr/>
          <a:lstStyle>
            <a:lvl1pPr marL="0" indent="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360000" indent="-360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u"/>
              <a:defRPr kumimoji="0" lang="zh-TW" altLang="en-US" sz="2400" b="1" u="none" kern="1200" baseline="0" dirty="0" smtClean="0">
                <a:solidFill>
                  <a:srgbClr val="0094D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360000" indent="-288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Tx/>
              <a:buBlip>
                <a:blip r:embed="rId3"/>
              </a:buBlip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7200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0" name="圖片 9" descr="g_pag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版面配置區 4"/>
          <p:cNvSpPr>
            <a:spLocks noGrp="1"/>
          </p:cNvSpPr>
          <p:nvPr>
            <p:ph type="body" sz="quarter" idx="17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  <p:sp>
        <p:nvSpPr>
          <p:cNvPr id="12" name="文字版面配置區 4">
            <a:hlinkClick r:id="rId5" action="ppaction://hlinksldjump"/>
          </p:cNvPr>
          <p:cNvSpPr txBox="1">
            <a:spLocks/>
          </p:cNvSpPr>
          <p:nvPr userDrawn="1"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X-X章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67544" y="908720"/>
            <a:ext cx="8291264" cy="639762"/>
          </a:xfrm>
        </p:spPr>
        <p:txBody>
          <a:bodyPr anchor="b"/>
          <a:lstStyle>
            <a:lvl1pPr marL="0" indent="0">
              <a:buNone/>
              <a:defRPr kumimoji="0" lang="zh-TW" altLang="en-US" sz="2800" b="1" u="none" kern="1200" baseline="0" noProof="0" dirty="0" smtClean="0">
                <a:solidFill>
                  <a:srgbClr val="F16237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16848"/>
          </a:xfrm>
        </p:spPr>
        <p:txBody>
          <a:bodyPr/>
          <a:lstStyle>
            <a:lvl1pPr marL="0" indent="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360000" indent="-360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u"/>
              <a:defRPr kumimoji="0" lang="zh-TW" altLang="en-US" sz="2400" b="1" u="none" kern="1200" baseline="0" dirty="0" smtClean="0">
                <a:solidFill>
                  <a:srgbClr val="0094D4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360000" indent="-288000" algn="just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Tx/>
              <a:buBlip>
                <a:blip r:embed="rId3"/>
              </a:buBlip>
              <a:defRPr sz="2000"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0" name="圖片 9" descr="g_pag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版面配置區 4"/>
          <p:cNvSpPr>
            <a:spLocks noGrp="1"/>
          </p:cNvSpPr>
          <p:nvPr>
            <p:ph type="body" sz="quarter" idx="17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132856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767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34282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575669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767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gif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 userDrawn="1"/>
        </p:nvPicPr>
        <p:blipFill>
          <a:blip r:embed="rId23" cstate="email"/>
          <a:stretch>
            <a:fillRect/>
          </a:stretch>
        </p:blipFill>
        <p:spPr bwMode="auto">
          <a:xfrm>
            <a:off x="2117" y="1588"/>
            <a:ext cx="9139766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908720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577058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51" r:id="rId3"/>
    <p:sldLayoutId id="2147484752" r:id="rId4"/>
    <p:sldLayoutId id="2147484753" r:id="rId5"/>
    <p:sldLayoutId id="2147484727" r:id="rId6"/>
    <p:sldLayoutId id="2147484728" r:id="rId7"/>
    <p:sldLayoutId id="2147484729" r:id="rId8"/>
    <p:sldLayoutId id="2147484730" r:id="rId9"/>
    <p:sldLayoutId id="2147484731" r:id="rId10"/>
    <p:sldLayoutId id="2147484732" r:id="rId11"/>
    <p:sldLayoutId id="2147484733" r:id="rId12"/>
    <p:sldLayoutId id="2147484734" r:id="rId13"/>
    <p:sldLayoutId id="2147484735" r:id="rId14"/>
    <p:sldLayoutId id="2147484736" r:id="rId15"/>
    <p:sldLayoutId id="2147484737" r:id="rId16"/>
    <p:sldLayoutId id="2147484738" r:id="rId17"/>
    <p:sldLayoutId id="2147484739" r:id="rId18"/>
    <p:sldLayoutId id="2147484740" r:id="rId19"/>
    <p:sldLayoutId id="214748474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  <p:pic>
        <p:nvPicPr>
          <p:cNvPr id="4" name="圖片 3" descr="g_page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45" r:id="rId1"/>
    <p:sldLayoutId id="214748474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80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ts val="28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defRPr kumimoji="0" sz="2400" b="1" u="dotted" kern="1200" spc="0" baseline="0">
          <a:solidFill>
            <a:srgbClr val="0094D4"/>
          </a:solidFill>
          <a:uFill>
            <a:solidFill>
              <a:srgbClr val="0094D4"/>
            </a:solidFill>
          </a:uFill>
          <a:latin typeface="+mj-ea"/>
          <a:ea typeface="+mj-ea"/>
          <a:cs typeface="+mn-cs"/>
        </a:defRPr>
      </a:lvl3pPr>
      <a:lvl4pPr marL="360000" indent="-288000" algn="l" rtl="0" eaLnBrk="1" latinLnBrk="0" hangingPunct="1">
        <a:lnSpc>
          <a:spcPts val="2800"/>
        </a:lnSpc>
        <a:spcBef>
          <a:spcPts val="1200"/>
        </a:spcBef>
        <a:buClr>
          <a:srgbClr val="AE2A7F"/>
        </a:buClr>
        <a:buSzPct val="90000"/>
        <a:buFontTx/>
        <a:buBlip>
          <a:blip r:embed="rId6"/>
        </a:buBlip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0" marR="0" indent="-360000" algn="l" defTabSz="914400" rtl="0" eaLnBrk="1" fontAlgn="auto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tabLst/>
        <a:defRPr kumimoji="0" sz="2800" b="1" kern="1200">
          <a:solidFill>
            <a:srgbClr val="F16237"/>
          </a:solidFill>
          <a:latin typeface="+mj-ea"/>
          <a:ea typeface="+mj-ea"/>
          <a:cs typeface="+mn-cs"/>
        </a:defRPr>
      </a:lvl5pPr>
      <a:lvl6pPr marL="360000" indent="0" algn="l" rtl="0" eaLnBrk="1" latinLnBrk="0" hangingPunct="1">
        <a:lnSpc>
          <a:spcPts val="2600"/>
        </a:lnSpc>
        <a:spcBef>
          <a:spcPts val="1200"/>
        </a:spcBef>
        <a:buClr>
          <a:srgbClr val="EE7700"/>
        </a:buClr>
        <a:buFontTx/>
        <a:buNone/>
        <a:defRPr kumimoji="0" sz="22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13-6  </a:t>
            </a:r>
            <a:r>
              <a:rPr lang="zh-TW" altLang="en-US" dirty="0" smtClean="0"/>
              <a:t>事件處理程式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在本節中，我們將示範如何設定事件處理程式，下面是一個例子。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7514406" y="6195947"/>
            <a:ext cx="1438266" cy="257390"/>
          </a:xfrm>
        </p:spPr>
        <p:txBody>
          <a:bodyPr/>
          <a:lstStyle/>
          <a:p>
            <a:r>
              <a:rPr lang="en-US" altLang="zh-TW" dirty="0" smtClean="0"/>
              <a:t>P.13-22</a:t>
            </a:r>
            <a:endParaRPr lang="zh-TW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b="10880"/>
          <a:stretch/>
        </p:blipFill>
        <p:spPr bwMode="auto">
          <a:xfrm>
            <a:off x="611560" y="2204864"/>
            <a:ext cx="5703406" cy="243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204864"/>
            <a:ext cx="2284413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3933056"/>
            <a:ext cx="160655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向下箭號 8"/>
          <p:cNvSpPr/>
          <p:nvPr/>
        </p:nvSpPr>
        <p:spPr>
          <a:xfrm>
            <a:off x="7175475" y="3635201"/>
            <a:ext cx="144016" cy="288032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5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sz="4400" dirty="0" smtClean="0"/>
              <a:t>物件、</a:t>
            </a:r>
            <a:r>
              <a:rPr lang="en-US" altLang="zh-TW" sz="4400" dirty="0" smtClean="0"/>
              <a:t>DOM</a:t>
            </a:r>
            <a:r>
              <a:rPr lang="zh-TW" altLang="en-US" sz="4400" dirty="0" smtClean="0"/>
              <a:t>與事件處理</a:t>
            </a:r>
            <a:endParaRPr lang="zh-TW" altLang="en-US" sz="44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6"/>
          </p:nvPr>
        </p:nvSpPr>
        <p:spPr>
          <a:xfrm>
            <a:off x="2555776" y="2708920"/>
            <a:ext cx="5689327" cy="3816424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altLang="zh-TW" sz="2400" dirty="0" smtClean="0">
                <a:solidFill>
                  <a:srgbClr val="F16237"/>
                </a:solidFill>
              </a:rPr>
              <a:t>13-1  </a:t>
            </a:r>
            <a:r>
              <a:rPr lang="zh-TW" altLang="en-US" sz="2400" dirty="0" smtClean="0">
                <a:hlinkClick r:id="rId3" action="ppaction://hlinksldjump"/>
              </a:rPr>
              <a:t>認識物件</a:t>
            </a:r>
            <a:endParaRPr lang="zh-TW" altLang="en-US" sz="2400" dirty="0" smtClean="0">
              <a:solidFill>
                <a:srgbClr val="F16237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TW" sz="2400" dirty="0" smtClean="0">
                <a:solidFill>
                  <a:srgbClr val="F16237"/>
                </a:solidFill>
              </a:rPr>
              <a:t>13-2  </a:t>
            </a:r>
            <a:r>
              <a:rPr lang="en-US" altLang="zh-TW" sz="2400" dirty="0" smtClean="0">
                <a:hlinkClick r:id="rId4" action="ppaction://hlinksldjump"/>
              </a:rPr>
              <a:t>window </a:t>
            </a:r>
            <a:r>
              <a:rPr lang="zh-TW" altLang="en-US" sz="2400" dirty="0" smtClean="0">
                <a:hlinkClick r:id="rId4" action="ppaction://hlinksldjump"/>
              </a:rPr>
              <a:t>物件</a:t>
            </a:r>
            <a:endParaRPr lang="zh-TW" altLang="en-US" sz="2400" dirty="0" smtClean="0">
              <a:solidFill>
                <a:srgbClr val="F16237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TW" sz="2400" dirty="0" smtClean="0">
                <a:solidFill>
                  <a:srgbClr val="F16237"/>
                </a:solidFill>
              </a:rPr>
              <a:t>13-3  </a:t>
            </a:r>
            <a:r>
              <a:rPr lang="en-US" altLang="zh-TW" sz="2400" dirty="0" smtClean="0">
                <a:hlinkClick r:id="rId5" action="ppaction://hlinksldjump"/>
              </a:rPr>
              <a:t>document </a:t>
            </a:r>
            <a:r>
              <a:rPr lang="zh-TW" altLang="en-US" sz="2400" dirty="0" smtClean="0">
                <a:hlinkClick r:id="rId5" action="ppaction://hlinksldjump"/>
              </a:rPr>
              <a:t>物件</a:t>
            </a:r>
            <a:endParaRPr lang="en-US" altLang="zh-TW" sz="2400" dirty="0" smtClean="0"/>
          </a:p>
          <a:p>
            <a:pPr>
              <a:lnSpc>
                <a:spcPts val="3000"/>
              </a:lnSpc>
            </a:pPr>
            <a:r>
              <a:rPr lang="en-US" altLang="zh-TW" sz="2400" dirty="0" smtClean="0">
                <a:solidFill>
                  <a:srgbClr val="F16237"/>
                </a:solidFill>
              </a:rPr>
              <a:t>13-4  </a:t>
            </a:r>
            <a:r>
              <a:rPr lang="en-US" altLang="zh-TW" sz="2400" dirty="0">
                <a:solidFill>
                  <a:srgbClr val="F16237"/>
                </a:solidFill>
                <a:hlinkClick r:id="rId6" action="ppaction://hlinksldjump"/>
              </a:rPr>
              <a:t>element </a:t>
            </a:r>
            <a:r>
              <a:rPr lang="zh-TW" altLang="en-US" sz="2400" dirty="0">
                <a:solidFill>
                  <a:srgbClr val="F16237"/>
                </a:solidFill>
                <a:hlinkClick r:id="rId6" action="ppaction://hlinksldjump"/>
              </a:rPr>
              <a:t>物件</a:t>
            </a:r>
            <a:endParaRPr lang="zh-TW" altLang="en-US" sz="2400" dirty="0">
              <a:solidFill>
                <a:srgbClr val="F16237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TW" sz="2400" dirty="0" smtClean="0">
                <a:solidFill>
                  <a:srgbClr val="F16237"/>
                </a:solidFill>
              </a:rPr>
              <a:t>13-5 </a:t>
            </a:r>
            <a:r>
              <a:rPr lang="zh-TW" altLang="en-US" sz="2400" dirty="0">
                <a:solidFill>
                  <a:srgbClr val="F16237"/>
                </a:solidFill>
                <a:hlinkClick r:id="rId7" action="ppaction://hlinksldjump"/>
              </a:rPr>
              <a:t>事件的類型</a:t>
            </a:r>
            <a:endParaRPr lang="zh-TW" altLang="en-US" sz="2400" dirty="0">
              <a:solidFill>
                <a:srgbClr val="F16237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TW" sz="2400" dirty="0" smtClean="0">
                <a:solidFill>
                  <a:srgbClr val="F16237"/>
                </a:solidFill>
              </a:rPr>
              <a:t>13-6 </a:t>
            </a:r>
            <a:r>
              <a:rPr lang="zh-TW" altLang="en-US" sz="2400" dirty="0">
                <a:solidFill>
                  <a:srgbClr val="F16237"/>
                </a:solidFill>
                <a:hlinkClick r:id="rId8" action="ppaction://hlinksldjump"/>
              </a:rPr>
              <a:t>事件處理程式</a:t>
            </a:r>
            <a:endParaRPr lang="en-US" altLang="zh-TW" sz="2400" dirty="0" smtClean="0">
              <a:solidFill>
                <a:srgbClr val="F16237"/>
              </a:solidFill>
            </a:endParaRPr>
          </a:p>
          <a:p>
            <a:pPr>
              <a:lnSpc>
                <a:spcPts val="3800"/>
              </a:lnSpc>
            </a:pPr>
            <a:endParaRPr lang="zh-TW" altLang="en-US" sz="2200" dirty="0" smtClean="0">
              <a:solidFill>
                <a:srgbClr val="F1623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0152" y="72008"/>
            <a:ext cx="3168352" cy="76470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rgbClr val="F16237"/>
              </a:gs>
              <a:gs pos="100000">
                <a:srgbClr val="F16237"/>
              </a:gs>
            </a:gsLst>
            <a:lin ang="14400000" scaled="0"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n-US" altLang="zh-TW" sz="3200" b="1" dirty="0" smtClean="0"/>
              <a:t>3</a:t>
            </a:r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</a:rPr>
              <a:t>JavaScript</a:t>
            </a:r>
            <a:endParaRPr lang="en-US" altLang="zh-TW" sz="2400" b="1" kern="1200" baseline="0" dirty="0" smtClean="0">
              <a:solidFill>
                <a:srgbClr val="FFFF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89040"/>
            <a:ext cx="3885277" cy="27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13-1  </a:t>
            </a:r>
            <a:r>
              <a:rPr lang="zh-TW" altLang="en-US" dirty="0" smtClean="0"/>
              <a:t>認識物件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TW" altLang="en-US" dirty="0" smtClean="0"/>
              <a:t> 物件 </a:t>
            </a:r>
            <a:r>
              <a:rPr lang="en-US" altLang="zh-TW" dirty="0" smtClean="0"/>
              <a:t>(object) </a:t>
            </a:r>
            <a:r>
              <a:rPr lang="zh-TW" altLang="en-US" dirty="0" smtClean="0"/>
              <a:t>或</a:t>
            </a:r>
            <a:r>
              <a:rPr lang="zh-TW" altLang="en-US" dirty="0"/>
              <a:t>實體</a:t>
            </a:r>
            <a:r>
              <a:rPr lang="zh-TW" altLang="en-US" dirty="0" smtClean="0"/>
              <a:t> </a:t>
            </a:r>
            <a:r>
              <a:rPr lang="en-US" altLang="zh-TW" dirty="0" smtClean="0"/>
              <a:t>(instance) </a:t>
            </a:r>
          </a:p>
          <a:p>
            <a:pPr lvl="2"/>
            <a:r>
              <a:rPr lang="zh-TW" altLang="en-US" dirty="0" smtClean="0"/>
              <a:t> 屬性 </a:t>
            </a:r>
            <a:r>
              <a:rPr lang="en-US" altLang="zh-TW" dirty="0" smtClean="0"/>
              <a:t>(property) </a:t>
            </a:r>
            <a:r>
              <a:rPr lang="zh-TW" altLang="en-US" dirty="0" smtClean="0"/>
              <a:t>或欄位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ﬁeld</a:t>
            </a:r>
            <a:r>
              <a:rPr lang="en-US" altLang="zh-TW" dirty="0" smtClean="0"/>
              <a:t>) </a:t>
            </a:r>
          </a:p>
          <a:p>
            <a:pPr lvl="2"/>
            <a:r>
              <a:rPr lang="zh-TW" altLang="en-US" dirty="0" smtClean="0"/>
              <a:t> 方法 </a:t>
            </a:r>
            <a:r>
              <a:rPr lang="en-US" altLang="zh-TW" dirty="0" smtClean="0"/>
              <a:t>(method) </a:t>
            </a:r>
          </a:p>
          <a:p>
            <a:pPr lvl="2"/>
            <a:r>
              <a:rPr lang="zh-TW" altLang="en-US" dirty="0" smtClean="0"/>
              <a:t> 事件 </a:t>
            </a:r>
            <a:r>
              <a:rPr lang="en-US" altLang="zh-TW" dirty="0" smtClean="0"/>
              <a:t>(event) </a:t>
            </a:r>
          </a:p>
          <a:p>
            <a:pPr lvl="2"/>
            <a:r>
              <a:rPr lang="zh-TW" altLang="en-US" dirty="0" smtClean="0"/>
              <a:t> 類別 </a:t>
            </a:r>
            <a:r>
              <a:rPr lang="en-US" altLang="zh-TW" dirty="0" smtClean="0"/>
              <a:t>(class)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P.13-2~3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4"/>
            <a:ext cx="3086542" cy="168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13-2  window 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window </a:t>
            </a:r>
            <a:r>
              <a:rPr lang="zh-TW" altLang="en-US" dirty="0" smtClean="0"/>
              <a:t>物件常用的屬性如下：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closed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defaultStatus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 smtClean="0"/>
              <a:t> length</a:t>
            </a:r>
          </a:p>
          <a:p>
            <a:pPr lvl="2"/>
            <a:r>
              <a:rPr lang="en-US" altLang="zh-TW" dirty="0" smtClean="0"/>
              <a:t> name</a:t>
            </a:r>
          </a:p>
          <a:p>
            <a:pPr lvl="2"/>
            <a:r>
              <a:rPr lang="en-US" altLang="zh-TW" dirty="0" smtClean="0"/>
              <a:t> opener</a:t>
            </a:r>
          </a:p>
          <a:p>
            <a:pPr lvl="2"/>
            <a:r>
              <a:rPr lang="en-US" altLang="zh-TW" dirty="0" smtClean="0"/>
              <a:t> parent</a:t>
            </a:r>
          </a:p>
          <a:p>
            <a:pPr lvl="2"/>
            <a:r>
              <a:rPr lang="en-US" altLang="zh-TW" dirty="0" smtClean="0"/>
              <a:t> self</a:t>
            </a:r>
          </a:p>
          <a:p>
            <a:pPr lvl="2"/>
            <a:r>
              <a:rPr lang="en-US" altLang="zh-TW" dirty="0" smtClean="0"/>
              <a:t> status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P.13-6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43808" y="2132856"/>
            <a:ext cx="2592288" cy="400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top</a:t>
            </a: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window</a:t>
            </a: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frames</a:t>
            </a: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pageXOffset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pageYOffset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screenX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screenY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innerHeight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8104" y="2160361"/>
            <a:ext cx="2592288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innerWidth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outerHeight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outerWidth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64920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window </a:t>
            </a:r>
            <a:r>
              <a:rPr lang="zh-TW" altLang="en-US" dirty="0" smtClean="0"/>
              <a:t>物件常用的方法如下 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 alert(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 prompt(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, [input])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conﬁrm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moveBy</a:t>
            </a:r>
            <a:r>
              <a:rPr lang="en-US" altLang="zh-TW" dirty="0" smtClean="0"/>
              <a:t>(x, y)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moveTo</a:t>
            </a:r>
            <a:r>
              <a:rPr lang="en-US" altLang="zh-TW" dirty="0" smtClean="0"/>
              <a:t>(x, y)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resizeBy</a:t>
            </a:r>
            <a:r>
              <a:rPr lang="en-US" altLang="zh-TW" dirty="0" smtClean="0"/>
              <a:t>(x, y)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resizeTo</a:t>
            </a:r>
            <a:r>
              <a:rPr lang="en-US" altLang="zh-TW" dirty="0" smtClean="0"/>
              <a:t>(x, y)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scrollBy</a:t>
            </a:r>
            <a:r>
              <a:rPr lang="en-US" altLang="zh-TW" dirty="0" smtClean="0"/>
              <a:t>(x, y)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scrollTo</a:t>
            </a:r>
            <a:r>
              <a:rPr lang="en-US" altLang="zh-TW" dirty="0" smtClean="0"/>
              <a:t>(x, y)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 smtClean="0"/>
              <a:t>P.13-7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1484784"/>
            <a:ext cx="460851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open(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uri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, name, features)</a:t>
            </a: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close()</a:t>
            </a: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focus()</a:t>
            </a: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print()</a:t>
            </a: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setInterval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(exp, time)</a:t>
            </a: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clearInterval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()</a:t>
            </a: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setTimeOut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(exp, time)</a:t>
            </a: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clearTimeOut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()</a:t>
            </a:r>
          </a:p>
          <a:p>
            <a:pPr marL="360000" lvl="2" indent="-288000" algn="just" eaLnBrk="0" hangingPunct="0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</a:pP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13-3  document 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document </a:t>
            </a:r>
            <a:r>
              <a:rPr lang="zh-TW" altLang="en-US" dirty="0" smtClean="0"/>
              <a:t>物件是</a:t>
            </a:r>
            <a:r>
              <a:rPr lang="en-US" altLang="zh-TW" dirty="0" smtClean="0"/>
              <a:t>window </a:t>
            </a:r>
            <a:r>
              <a:rPr lang="zh-TW" altLang="en-US" dirty="0" smtClean="0"/>
              <a:t>物件的子物件，</a:t>
            </a:r>
            <a:r>
              <a:rPr lang="en-US" altLang="zh-TW" dirty="0" smtClean="0"/>
              <a:t>window </a:t>
            </a:r>
            <a:r>
              <a:rPr lang="zh-TW" altLang="en-US" dirty="0" smtClean="0"/>
              <a:t>物件代表的是一個瀏覽器視窗、索引標籤或框架，而</a:t>
            </a:r>
            <a:r>
              <a:rPr lang="en-US" altLang="zh-TW" dirty="0" smtClean="0"/>
              <a:t>document </a:t>
            </a:r>
            <a:r>
              <a:rPr lang="zh-TW" altLang="en-US" dirty="0" smtClean="0"/>
              <a:t>物件代表的是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文件本身， 下面是一個</a:t>
            </a:r>
            <a:r>
              <a:rPr lang="zh-TW" altLang="en-US" dirty="0"/>
              <a:t>例子。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7596336" y="6195946"/>
            <a:ext cx="1356336" cy="329398"/>
          </a:xfrm>
        </p:spPr>
        <p:txBody>
          <a:bodyPr/>
          <a:lstStyle/>
          <a:p>
            <a:r>
              <a:rPr lang="en-US" altLang="zh-TW" dirty="0" smtClean="0"/>
              <a:t>P.13-10~13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290" y="2888582"/>
            <a:ext cx="5544616" cy="354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888940"/>
            <a:ext cx="25922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向下箭號 10"/>
          <p:cNvSpPr/>
          <p:nvPr/>
        </p:nvSpPr>
        <p:spPr>
          <a:xfrm>
            <a:off x="6444208" y="4113076"/>
            <a:ext cx="144016" cy="216024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4401108"/>
            <a:ext cx="2592288" cy="118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13-4  element 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47677"/>
            <a:ext cx="7859216" cy="452596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element </a:t>
            </a:r>
            <a:r>
              <a:rPr lang="zh-TW" altLang="en-US" dirty="0" smtClean="0"/>
              <a:t>物件代表的是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文件中的一個元素，下面是一個</a:t>
            </a:r>
            <a:r>
              <a:rPr lang="zh-TW" altLang="en-US" dirty="0"/>
              <a:t>例子。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7668344" y="6195946"/>
            <a:ext cx="1284328" cy="329398"/>
          </a:xfrm>
        </p:spPr>
        <p:txBody>
          <a:bodyPr/>
          <a:lstStyle/>
          <a:p>
            <a:r>
              <a:rPr lang="en-US" altLang="zh-TW" dirty="0" smtClean="0"/>
              <a:t>P.13-17~18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511" y="2492896"/>
            <a:ext cx="638380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2204864"/>
            <a:ext cx="2488739" cy="10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284984"/>
            <a:ext cx="247862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下箭號 7"/>
          <p:cNvSpPr/>
          <p:nvPr/>
        </p:nvSpPr>
        <p:spPr>
          <a:xfrm>
            <a:off x="6660232" y="3140968"/>
            <a:ext cx="144016" cy="216024"/>
          </a:xfrm>
          <a:prstGeom prst="down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13-5  </a:t>
            </a:r>
            <a:r>
              <a:rPr lang="zh-TW" altLang="en-US" dirty="0" smtClean="0"/>
              <a:t>事件的類型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 smtClean="0"/>
              <a:t>13-5-1  </a:t>
            </a:r>
            <a:r>
              <a:rPr lang="zh-TW" altLang="en-US" dirty="0"/>
              <a:t>傳統的事件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「傳統的事件」指的是早已經存在並受到廣泛支援的事件，包括：</a:t>
            </a:r>
          </a:p>
          <a:p>
            <a:pPr lvl="2"/>
            <a:r>
              <a:rPr lang="zh-TW" altLang="en-US" dirty="0" smtClean="0"/>
              <a:t> </a:t>
            </a:r>
            <a:r>
              <a:rPr lang="en-US" altLang="zh-TW" dirty="0" smtClean="0"/>
              <a:t>window 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Load</a:t>
            </a:r>
          </a:p>
          <a:p>
            <a:pPr lvl="3"/>
            <a:r>
              <a:rPr lang="en-US" altLang="zh-TW" dirty="0" smtClean="0"/>
              <a:t>Unload</a:t>
            </a:r>
          </a:p>
          <a:p>
            <a:pPr lvl="3"/>
            <a:r>
              <a:rPr lang="en-US" altLang="zh-TW" dirty="0" smtClean="0"/>
              <a:t>Focus</a:t>
            </a:r>
          </a:p>
          <a:p>
            <a:pPr lvl="3"/>
            <a:r>
              <a:rPr lang="en-US" altLang="zh-TW" dirty="0" smtClean="0"/>
              <a:t>Blur</a:t>
            </a:r>
          </a:p>
          <a:p>
            <a:pPr lvl="3"/>
            <a:r>
              <a:rPr lang="en-US" altLang="zh-TW" dirty="0" smtClean="0"/>
              <a:t>Error</a:t>
            </a:r>
          </a:p>
          <a:p>
            <a:pPr lvl="3"/>
            <a:r>
              <a:rPr lang="en-US" altLang="zh-TW" dirty="0" smtClean="0"/>
              <a:t>Scroll</a:t>
            </a:r>
          </a:p>
          <a:p>
            <a:pPr lvl="3"/>
            <a:r>
              <a:rPr lang="en-US" altLang="zh-TW" dirty="0" smtClean="0"/>
              <a:t>Resize</a:t>
            </a:r>
          </a:p>
          <a:p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7"/>
          </p:nvPr>
        </p:nvSpPr>
        <p:spPr>
          <a:xfrm>
            <a:off x="7668344" y="6195946"/>
            <a:ext cx="1284328" cy="317823"/>
          </a:xfrm>
        </p:spPr>
        <p:txBody>
          <a:bodyPr/>
          <a:lstStyle/>
          <a:p>
            <a:r>
              <a:rPr lang="en-US" altLang="zh-TW" dirty="0" smtClean="0"/>
              <a:t>P.13-19</a:t>
            </a:r>
            <a:r>
              <a:rPr lang="zh-TW" altLang="en-US" dirty="0" smtClean="0"/>
              <a:t>～</a:t>
            </a:r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64296" y="2708920"/>
            <a:ext cx="2592288" cy="2023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ts val="300"/>
              </a:spcBef>
              <a:spcAft>
                <a:spcPts val="600"/>
              </a:spcAft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鍵盤事件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Keydown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keyup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keypress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08512" y="2708920"/>
            <a:ext cx="2592288" cy="496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ts val="300"/>
              </a:spcBef>
              <a:spcAft>
                <a:spcPts val="600"/>
              </a:spcAft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滑鼠事件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Mousedown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Mouseup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Mouseover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Mousemove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mouseout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mousewheel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Click</a:t>
            </a: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sz="2000" dirty="0" err="1" smtClean="0">
                <a:latin typeface="微軟正黑體" pitchFamily="34" charset="-120"/>
                <a:ea typeface="微軟正黑體" pitchFamily="34" charset="-120"/>
              </a:rPr>
              <a:t>dblclick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endParaRPr lang="en-US" altLang="zh-TW" dirty="0" smtClean="0"/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endParaRPr lang="en-US" altLang="zh-TW" dirty="0" smtClean="0"/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04248" y="2708920"/>
            <a:ext cx="2592288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Bef>
                <a:spcPts val="300"/>
              </a:spcBef>
              <a:spcAft>
                <a:spcPts val="600"/>
              </a:spcAft>
              <a:buBlip>
                <a:blip r:embed="rId2"/>
              </a:buBlip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 表單事件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submit</a:t>
            </a: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reset</a:t>
            </a: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select</a:t>
            </a: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change</a:t>
            </a: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TW" altLang="en-US" dirty="0" smtClean="0"/>
              <a:t> </a:t>
            </a:r>
            <a:r>
              <a:rPr lang="en-US" altLang="zh-TW" dirty="0" smtClean="0"/>
              <a:t>Focus</a:t>
            </a:r>
          </a:p>
          <a:p>
            <a:pPr marL="360000" lvl="3" algn="just" eaLnBrk="0" hangingPunct="0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dirty="0" smtClean="0"/>
              <a:t> blur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idx="13"/>
          </p:nvPr>
        </p:nvSpPr>
        <p:spPr>
          <a:xfrm>
            <a:off x="323528" y="908720"/>
            <a:ext cx="8291264" cy="639762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13-5-2  </a:t>
            </a:r>
            <a:r>
              <a:rPr lang="en-US" altLang="zh-TW" dirty="0"/>
              <a:t>HTML 5 </a:t>
            </a:r>
            <a:r>
              <a:rPr lang="zh-TW" altLang="en-US" dirty="0"/>
              <a:t>事件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800"/>
              </a:lnSpc>
              <a:buNone/>
            </a:pPr>
            <a:r>
              <a:rPr lang="en-US" altLang="zh-TW" dirty="0" smtClean="0"/>
              <a:t>HTML 5 </a:t>
            </a:r>
            <a:r>
              <a:rPr lang="zh-TW" altLang="en-US" dirty="0" smtClean="0"/>
              <a:t>不僅提供功能強大的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，同時也針對這些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新增許多相關的事件，比方說，</a:t>
            </a:r>
            <a:r>
              <a:rPr lang="en-US" altLang="zh-TW" dirty="0" smtClean="0"/>
              <a:t>HTML 5 </a:t>
            </a:r>
            <a:r>
              <a:rPr lang="zh-TW" altLang="en-US" dirty="0" smtClean="0"/>
              <a:t>針對用來播放影像與聲音的</a:t>
            </a:r>
            <a:r>
              <a:rPr lang="en-US" altLang="zh-TW" dirty="0" smtClean="0"/>
              <a:t>Video/Audio API </a:t>
            </a:r>
            <a:r>
              <a:rPr lang="zh-TW" altLang="en-US" dirty="0" smtClean="0"/>
              <a:t>新增</a:t>
            </a:r>
            <a:r>
              <a:rPr lang="en-US" altLang="zh-TW" dirty="0" err="1" smtClean="0"/>
              <a:t>loadstart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progress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suspend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abort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emptied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stalled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loadedmetadata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loadeddata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canplay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canplaythrough</a:t>
            </a:r>
            <a:r>
              <a:rPr lang="en-US" altLang="zh-TW" dirty="0" smtClean="0"/>
              <a:t> </a:t>
            </a:r>
            <a:r>
              <a:rPr lang="zh-TW" altLang="en-US" dirty="0" smtClean="0"/>
              <a:t>等事件。</a:t>
            </a:r>
            <a:endParaRPr lang="en-US" altLang="zh-TW" sz="800" dirty="0" smtClean="0"/>
          </a:p>
          <a:p>
            <a:pPr>
              <a:lnSpc>
                <a:spcPts val="1800"/>
              </a:lnSpc>
              <a:buNone/>
            </a:pPr>
            <a:endParaRPr lang="en-US" altLang="zh-TW" sz="800" dirty="0" smtClean="0"/>
          </a:p>
          <a:p>
            <a:pPr>
              <a:lnSpc>
                <a:spcPts val="2000"/>
              </a:lnSpc>
              <a:buNone/>
            </a:pPr>
            <a:endParaRPr lang="en-US" altLang="zh-TW" sz="800" dirty="0" smtClean="0"/>
          </a:p>
          <a:p>
            <a:pPr>
              <a:lnSpc>
                <a:spcPts val="2000"/>
              </a:lnSpc>
              <a:buNone/>
            </a:pPr>
            <a:r>
              <a:rPr lang="zh-TW" altLang="en-US" dirty="0" smtClean="0"/>
              <a:t>「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事件」指的是</a:t>
            </a:r>
            <a:r>
              <a:rPr lang="en-US" altLang="zh-TW" dirty="0" smtClean="0"/>
              <a:t>W3C </a:t>
            </a:r>
            <a:r>
              <a:rPr lang="zh-TW" altLang="en-US" dirty="0" smtClean="0"/>
              <a:t>提出的</a:t>
            </a:r>
            <a:r>
              <a:rPr lang="en-US" altLang="zh-TW" dirty="0" smtClean="0"/>
              <a:t>Document Object Model (DOM) Level 3 Events Specification</a:t>
            </a:r>
            <a:r>
              <a:rPr lang="zh-TW" altLang="en-US" dirty="0" smtClean="0"/>
              <a:t>，除了將傳統的事件標準化，還新增一些新的事件，例如</a:t>
            </a:r>
            <a:r>
              <a:rPr lang="en-US" altLang="zh-TW" dirty="0" err="1" smtClean="0"/>
              <a:t>focusin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focusout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mouseenter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mouseleave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textinput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wheel </a:t>
            </a:r>
            <a:r>
              <a:rPr lang="zh-TW" altLang="en-US" dirty="0" smtClean="0"/>
              <a:t>等。</a:t>
            </a:r>
            <a:endParaRPr lang="en-US" altLang="zh-TW" dirty="0" smtClean="0"/>
          </a:p>
          <a:p>
            <a:pPr>
              <a:lnSpc>
                <a:spcPts val="2000"/>
              </a:lnSpc>
              <a:buNone/>
            </a:pPr>
            <a:endParaRPr lang="en-US" altLang="zh-TW" sz="800" dirty="0" smtClean="0"/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altLang="zh-TW" sz="800" dirty="0" smtClean="0"/>
          </a:p>
          <a:p>
            <a:pPr>
              <a:lnSpc>
                <a:spcPts val="2000"/>
              </a:lnSpc>
              <a:buNone/>
            </a:pPr>
            <a:r>
              <a:rPr lang="zh-TW" altLang="en-US" dirty="0" smtClean="0"/>
              <a:t>隨著配備觸控螢幕的行動裝置與平板電腦快速普及，</a:t>
            </a:r>
            <a:r>
              <a:rPr lang="en-US" altLang="zh-TW" dirty="0" smtClean="0"/>
              <a:t>W3C </a:t>
            </a:r>
            <a:r>
              <a:rPr lang="zh-TW" altLang="en-US" dirty="0" smtClean="0"/>
              <a:t>開始著手制訂觸控規格</a:t>
            </a:r>
            <a:r>
              <a:rPr lang="en-US" altLang="zh-TW" dirty="0" smtClean="0"/>
              <a:t>Touch Events version 1</a:t>
            </a:r>
            <a:r>
              <a:rPr lang="zh-TW" altLang="en-US" dirty="0" smtClean="0"/>
              <a:t>，裡面主要有</a:t>
            </a:r>
            <a:r>
              <a:rPr lang="en-US" altLang="zh-TW" dirty="0" err="1" smtClean="0"/>
              <a:t>touchstart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touchmove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touchend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touchcancel</a:t>
            </a:r>
            <a:r>
              <a:rPr lang="en-US" altLang="zh-TW" dirty="0" smtClean="0"/>
              <a:t> </a:t>
            </a:r>
            <a:r>
              <a:rPr lang="zh-TW" altLang="en-US" dirty="0" smtClean="0"/>
              <a:t>等事件。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 smtClean="0"/>
              <a:t>P.13-21</a:t>
            </a:r>
            <a:endParaRPr lang="zh-TW" altLang="en-US" dirty="0"/>
          </a:p>
        </p:txBody>
      </p:sp>
      <p:sp>
        <p:nvSpPr>
          <p:cNvPr id="8" name="文字版面配置區 5"/>
          <p:cNvSpPr txBox="1">
            <a:spLocks/>
          </p:cNvSpPr>
          <p:nvPr/>
        </p:nvSpPr>
        <p:spPr bwMode="auto">
          <a:xfrm>
            <a:off x="323528" y="2924944"/>
            <a:ext cx="8291264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just" eaLnBrk="0" hangingPunct="0">
              <a:spcBef>
                <a:spcPts val="300"/>
              </a:spcBef>
              <a:spcAft>
                <a:spcPts val="600"/>
              </a:spcAft>
            </a:pPr>
            <a:r>
              <a:rPr kumimoji="0" lang="en-US" altLang="zh-TW" sz="2800" b="1" dirty="0" smtClean="0">
                <a:solidFill>
                  <a:srgbClr val="F16237"/>
                </a:solidFill>
                <a:latin typeface="微軟正黑體" pitchFamily="34" charset="-120"/>
                <a:ea typeface="微軟正黑體" pitchFamily="34" charset="-120"/>
              </a:rPr>
              <a:t> 13-5-3 DOM </a:t>
            </a:r>
            <a:r>
              <a:rPr kumimoji="0" lang="zh-TW" altLang="en-US" sz="2800" b="1" dirty="0" smtClean="0">
                <a:solidFill>
                  <a:srgbClr val="F16237"/>
                </a:solidFill>
                <a:latin typeface="微軟正黑體" pitchFamily="34" charset="-120"/>
                <a:ea typeface="微軟正黑體" pitchFamily="34" charset="-120"/>
              </a:rPr>
              <a:t>事件</a:t>
            </a:r>
            <a:endParaRPr kumimoji="0" lang="zh-TW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16237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9" name="文字版面配置區 5"/>
          <p:cNvSpPr txBox="1">
            <a:spLocks/>
          </p:cNvSpPr>
          <p:nvPr/>
        </p:nvSpPr>
        <p:spPr bwMode="auto">
          <a:xfrm>
            <a:off x="323528" y="4725144"/>
            <a:ext cx="8291264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just" eaLnBrk="0" hangingPunct="0">
              <a:spcBef>
                <a:spcPts val="300"/>
              </a:spcBef>
              <a:spcAft>
                <a:spcPts val="600"/>
              </a:spcAft>
            </a:pPr>
            <a:r>
              <a:rPr kumimoji="0" lang="en-US" altLang="zh-TW" sz="2800" b="1" dirty="0" smtClean="0">
                <a:solidFill>
                  <a:srgbClr val="F16237"/>
                </a:solidFill>
                <a:latin typeface="微軟正黑體" pitchFamily="34" charset="-120"/>
                <a:ea typeface="微軟正黑體" pitchFamily="34" charset="-120"/>
              </a:rPr>
              <a:t> 13-5-4 </a:t>
            </a:r>
            <a:r>
              <a:rPr kumimoji="0" lang="zh-TW" altLang="en-US" sz="2800" b="1" dirty="0" smtClean="0">
                <a:solidFill>
                  <a:srgbClr val="F16237"/>
                </a:solidFill>
                <a:latin typeface="微軟正黑體" pitchFamily="34" charset="-120"/>
                <a:ea typeface="微軟正黑體" pitchFamily="34" charset="-120"/>
              </a:rPr>
              <a:t>觸控事件</a:t>
            </a:r>
            <a:endParaRPr kumimoji="0" lang="zh-TW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16237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0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004CBF"/>
      </a:hlink>
      <a:folHlink>
        <a:srgbClr val="FE3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9814</TotalTime>
  <Words>523</Words>
  <Application>Microsoft Office PowerPoint</Application>
  <PresentationFormat>如螢幕大小 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Office 佈景主題</vt:lpstr>
      <vt:lpstr>Median</vt:lpstr>
      <vt:lpstr>PowerPoint 簡報</vt:lpstr>
      <vt:lpstr>PowerPoint 簡報</vt:lpstr>
      <vt:lpstr>13-1  認識物件</vt:lpstr>
      <vt:lpstr>13-2  window 物件</vt:lpstr>
      <vt:lpstr>PowerPoint 簡報</vt:lpstr>
      <vt:lpstr>13-3  document 物件</vt:lpstr>
      <vt:lpstr>13-4  element 物件</vt:lpstr>
      <vt:lpstr>13-5  事件的類型</vt:lpstr>
      <vt:lpstr>PowerPoint 簡報</vt:lpstr>
      <vt:lpstr>13-6  事件處理程式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Vita</cp:lastModifiedBy>
  <cp:revision>979</cp:revision>
  <dcterms:created xsi:type="dcterms:W3CDTF">2011-06-02T11:36:30Z</dcterms:created>
  <dcterms:modified xsi:type="dcterms:W3CDTF">2017-08-30T21:55:36Z</dcterms:modified>
</cp:coreProperties>
</file>