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645" r:id="rId2"/>
    <p:sldId id="576" r:id="rId3"/>
    <p:sldId id="633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63" r:id="rId15"/>
    <p:sldId id="664" r:id="rId16"/>
    <p:sldId id="658" r:id="rId17"/>
    <p:sldId id="659" r:id="rId18"/>
    <p:sldId id="660" r:id="rId19"/>
    <p:sldId id="661" r:id="rId20"/>
    <p:sldId id="6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237"/>
    <a:srgbClr val="81A042"/>
    <a:srgbClr val="0094D4"/>
    <a:srgbClr val="AE2A7F"/>
    <a:srgbClr val="BE2856"/>
    <a:srgbClr val="3D3B5F"/>
    <a:srgbClr val="98246F"/>
    <a:srgbClr val="94246C"/>
    <a:srgbClr val="2F2E5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75" d="100"/>
          <a:sy n="75" d="100"/>
        </p:scale>
        <p:origin x="-94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4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79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3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一標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932784"/>
            <a:ext cx="8280000" cy="552000"/>
          </a:xfrm>
        </p:spPr>
        <p:txBody>
          <a:bodyPr anchor="t">
            <a:no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381472"/>
            <a:ext cx="8280000" cy="4999856"/>
          </a:xfrm>
        </p:spPr>
        <p:txBody>
          <a:bodyPr>
            <a:noAutofit/>
          </a:bodyPr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二標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932784"/>
            <a:ext cx="8280000" cy="696016"/>
          </a:xfrm>
        </p:spPr>
        <p:txBody>
          <a:bodyPr anchor="t">
            <a:noAutofit/>
          </a:bodyPr>
          <a:lstStyle>
            <a:lvl1pPr>
              <a:defRPr sz="320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453480"/>
            <a:ext cx="8280000" cy="4927848"/>
          </a:xfrm>
        </p:spPr>
        <p:txBody>
          <a:bodyPr>
            <a:noAutofit/>
          </a:bodyPr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一標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932784"/>
            <a:ext cx="8280000" cy="840032"/>
          </a:xfrm>
        </p:spPr>
        <p:txBody>
          <a:bodyPr anchor="t">
            <a:no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453480"/>
            <a:ext cx="8280000" cy="4927848"/>
          </a:xfrm>
        </p:spPr>
        <p:txBody>
          <a:bodyPr>
            <a:noAutofit/>
          </a:bodyPr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5976664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9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6120680" y="7200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b="1" dirty="0" smtClean="0">
                <a:solidFill>
                  <a:prstClr val="white"/>
                </a:solidFill>
              </a:rPr>
              <a:t>Part3 </a:t>
            </a:r>
            <a:r>
              <a:rPr kumimoji="0" lang="zh-TW" altLang="en-US" sz="2400" b="1" dirty="0" smtClean="0">
                <a:solidFill>
                  <a:prstClr val="white"/>
                </a:solidFill>
              </a:rPr>
              <a:t> </a:t>
            </a:r>
            <a:r>
              <a:rPr kumimoji="0" lang="en-US" altLang="zh-TW" sz="2400" b="1" dirty="0" smtClean="0">
                <a:solidFill>
                  <a:srgbClr val="FFFF00"/>
                </a:solidFill>
              </a:rPr>
              <a:t>JavaScript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2627784" y="980728"/>
            <a:ext cx="1800200" cy="576064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72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2627784" y="1556792"/>
            <a:ext cx="6336704" cy="1152128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4800" b="1" u="none" cap="none" spc="0" baseline="0">
                <a:ln w="158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6"/>
          </p:nvPr>
        </p:nvSpPr>
        <p:spPr>
          <a:xfrm>
            <a:off x="2627089" y="2708920"/>
            <a:ext cx="6409407" cy="3960440"/>
          </a:xfrm>
        </p:spPr>
        <p:txBody>
          <a:bodyPr/>
          <a:lstStyle>
            <a:lvl1pPr>
              <a:lnSpc>
                <a:spcPts val="4400"/>
              </a:lnSpc>
              <a:spcBef>
                <a:spcPts val="0"/>
              </a:spcBef>
              <a:defRPr sz="2600">
                <a:solidFill>
                  <a:srgbClr val="0094D4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460480" cy="6192688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460480" cy="6192688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532440" y="908720"/>
            <a:ext cx="827584" cy="360040"/>
          </a:xfr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回首頁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908720"/>
            <a:ext cx="8280000" cy="55893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副標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280000" cy="55893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4"/>
          <p:cNvSpPr>
            <a:spLocks noGrp="1"/>
          </p:cNvSpPr>
          <p:nvPr>
            <p:ph type="body" sz="quarter" idx="11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864000"/>
            <a:ext cx="8280000" cy="2420984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>
          <a:xfrm>
            <a:off x="432000" y="3717032"/>
            <a:ext cx="8280000" cy="266471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864000"/>
            <a:ext cx="4067992" cy="50405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43438" y="864000"/>
            <a:ext cx="3960812" cy="5039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080000"/>
            <a:ext cx="4067992" cy="50405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43438" y="1080000"/>
            <a:ext cx="3960812" cy="5039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82" r:id="rId3"/>
    <p:sldLayoutId id="2147483695" r:id="rId4"/>
    <p:sldLayoutId id="2147483677" r:id="rId5"/>
    <p:sldLayoutId id="2147483694" r:id="rId6"/>
    <p:sldLayoutId id="2147483693" r:id="rId7"/>
    <p:sldLayoutId id="2147483686" r:id="rId8"/>
    <p:sldLayoutId id="2147483689" r:id="rId9"/>
    <p:sldLayoutId id="2147483662" r:id="rId10"/>
    <p:sldLayoutId id="2147483681" r:id="rId11"/>
    <p:sldLayoutId id="2147483680" r:id="rId12"/>
    <p:sldLayoutId id="214748369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80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ts val="2800"/>
        </a:lnSpc>
        <a:spcBef>
          <a:spcPts val="1200"/>
        </a:spcBef>
        <a:buClr>
          <a:srgbClr val="AE2A7F"/>
        </a:buClr>
        <a:buSzPct val="90000"/>
        <a:buFontTx/>
        <a:buBlip>
          <a:blip r:embed="rId17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692696"/>
            <a:ext cx="8316464" cy="5976664"/>
          </a:xfrm>
        </p:spPr>
        <p:txBody>
          <a:bodyPr/>
          <a:lstStyle/>
          <a:p>
            <a:pPr lvl="4"/>
            <a:r>
              <a:rPr lang="en-US" altLang="zh-TW" dirty="0" smtClean="0"/>
              <a:t>14-2-2</a:t>
            </a:r>
            <a:r>
              <a:rPr lang="zh-TW" altLang="en-US" dirty="0"/>
              <a:t>　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(4/6)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 smtClean="0">
                <a:solidFill>
                  <a:srgbClr val="81A042"/>
                </a:solidFill>
              </a:rPr>
              <a:t>.</a:t>
            </a:r>
            <a:r>
              <a:rPr lang="en-US" altLang="zh-TW" sz="2400" b="1" u="sng" dirty="0">
                <a:solidFill>
                  <a:srgbClr val="81A042"/>
                </a:solidFill>
              </a:rPr>
              <a:t>append() 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/>
              <a:t>.append() </a:t>
            </a:r>
            <a:r>
              <a:rPr lang="zh-TW" altLang="en-US" sz="1800" dirty="0"/>
              <a:t>方法的語法如下，用來將參數指定的元素加到符合之元素的後面：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append(</a:t>
            </a:r>
            <a:r>
              <a:rPr lang="zh-TW" altLang="en-US" sz="1800" i="1" dirty="0"/>
              <a:t>參數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zh-TW" altLang="en-US" sz="1800" dirty="0"/>
              <a:t>下面是一個例子，它會將 </a:t>
            </a:r>
            <a:r>
              <a:rPr lang="en-US" altLang="zh-TW" sz="1800" dirty="0"/>
              <a:t>&lt;b&gt;&lt;</a:t>
            </a:r>
            <a:r>
              <a:rPr lang="en-US" altLang="zh-TW" sz="1800" dirty="0" err="1"/>
              <a:t>i</a:t>
            </a:r>
            <a:r>
              <a:rPr lang="en-US" altLang="zh-TW" sz="1800" dirty="0"/>
              <a:t>&gt;Gone with the Wind&lt;/</a:t>
            </a:r>
            <a:r>
              <a:rPr lang="en-US" altLang="zh-TW" sz="1800" dirty="0" err="1"/>
              <a:t>i</a:t>
            </a:r>
            <a:r>
              <a:rPr lang="en-US" altLang="zh-TW" sz="1800" dirty="0"/>
              <a:t>&gt;&lt;/b&gt; </a:t>
            </a:r>
            <a:r>
              <a:rPr lang="zh-TW" altLang="en-US" sz="1800" dirty="0"/>
              <a:t>加到 </a:t>
            </a:r>
            <a:r>
              <a:rPr lang="en-US" altLang="zh-TW" sz="1800" dirty="0"/>
              <a:t>&lt;p&gt; </a:t>
            </a:r>
            <a:r>
              <a:rPr lang="zh-TW" altLang="en-US" sz="1800" dirty="0"/>
              <a:t>元素的後面，而得到如下圖的瀏覽結果</a:t>
            </a:r>
            <a:r>
              <a:rPr lang="zh-TW" altLang="en-US" sz="1800" dirty="0" smtClean="0"/>
              <a:t>。 </a:t>
            </a:r>
            <a:endParaRPr lang="zh-TW" altLang="en-US" sz="1800" dirty="0"/>
          </a:p>
          <a:p>
            <a:pPr lvl="1">
              <a:lnSpc>
                <a:spcPts val="1800"/>
              </a:lnSpc>
            </a:pPr>
            <a:r>
              <a:rPr lang="en-US" altLang="zh-TW" sz="1300" dirty="0"/>
              <a:t>01:&lt;!</a:t>
            </a:r>
            <a:r>
              <a:rPr lang="en-US" altLang="zh-TW" sz="1300" dirty="0" err="1"/>
              <a:t>doctype</a:t>
            </a:r>
            <a:r>
              <a:rPr lang="en-US" altLang="zh-TW" sz="1300" dirty="0"/>
              <a:t> html&gt;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02:&lt;html&gt;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03:  &lt;head&gt;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04:    &lt;meta charset="utf-8"&gt;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05:    &lt;script </a:t>
            </a:r>
            <a:r>
              <a:rPr lang="en-US" altLang="zh-TW" sz="1300" dirty="0" err="1"/>
              <a:t>src</a:t>
            </a:r>
            <a:r>
              <a:rPr lang="en-US" altLang="zh-TW" sz="1300" dirty="0"/>
              <a:t>="https://code.jquery.com/jquery-3.1.0.min.js"&gt;&lt;/script&gt;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06:  &lt;/head&gt;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07:  &lt;body&gt;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08:    &lt;p&gt;</a:t>
            </a:r>
            <a:r>
              <a:rPr lang="zh-TW" altLang="en-US" sz="1300" dirty="0"/>
              <a:t>亂世佳人</a:t>
            </a:r>
            <a:r>
              <a:rPr lang="en-US" altLang="zh-TW" sz="1300" dirty="0"/>
              <a:t>&lt;/p&gt;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09: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10:    &lt;script&gt;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11:      $("p").append("&lt;b&gt;&lt;</a:t>
            </a:r>
            <a:r>
              <a:rPr lang="en-US" altLang="zh-TW" sz="1300" dirty="0" err="1"/>
              <a:t>i</a:t>
            </a:r>
            <a:r>
              <a:rPr lang="en-US" altLang="zh-TW" sz="1300" dirty="0"/>
              <a:t>&gt;Gone with the Wind&lt;/</a:t>
            </a:r>
            <a:r>
              <a:rPr lang="en-US" altLang="zh-TW" sz="1300" dirty="0" err="1"/>
              <a:t>i</a:t>
            </a:r>
            <a:r>
              <a:rPr lang="en-US" altLang="zh-TW" sz="1300" dirty="0"/>
              <a:t>&gt;&lt;/b&gt;");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12:    &lt;/script&gt;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13:  &lt;/body&gt;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14:&lt;/html&gt;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TW" sz="1300" dirty="0"/>
              <a:t>&lt;\Ch13\jQ2.html&gt;</a:t>
            </a:r>
          </a:p>
          <a:p>
            <a:pPr lvl="1">
              <a:lnSpc>
                <a:spcPts val="2400"/>
              </a:lnSpc>
            </a:pPr>
            <a:endParaRPr lang="zh-TW" altLang="en-US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P.14-9~10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16075" y="4420245"/>
            <a:ext cx="2304256" cy="18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16464" cy="5976664"/>
          </a:xfrm>
        </p:spPr>
        <p:txBody>
          <a:bodyPr/>
          <a:lstStyle/>
          <a:p>
            <a:pPr lvl="4"/>
            <a:r>
              <a:rPr lang="en-US" altLang="zh-TW" dirty="0" smtClean="0"/>
              <a:t>14-2-2</a:t>
            </a:r>
            <a:r>
              <a:rPr lang="zh-TW" altLang="en-US" dirty="0"/>
              <a:t>　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(5/6)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 smtClean="0">
                <a:solidFill>
                  <a:srgbClr val="81A042"/>
                </a:solidFill>
              </a:rPr>
              <a:t>.</a:t>
            </a:r>
            <a:r>
              <a:rPr lang="en-US" altLang="zh-TW" sz="2400" b="1" u="sng" dirty="0">
                <a:solidFill>
                  <a:srgbClr val="81A042"/>
                </a:solidFill>
              </a:rPr>
              <a:t>prepend() 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/>
              <a:t>.prepend() </a:t>
            </a:r>
            <a:r>
              <a:rPr lang="zh-TW" altLang="en-US" sz="1800" dirty="0"/>
              <a:t>方法的語法如下，用來將參數指定的元素加到符合之元素的前面：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prepend(</a:t>
            </a:r>
            <a:r>
              <a:rPr lang="zh-TW" altLang="en-US" sz="1800" i="1" dirty="0"/>
              <a:t>參數</a:t>
            </a:r>
            <a:r>
              <a:rPr lang="en-US" altLang="zh-TW" sz="1800" dirty="0" smtClean="0"/>
              <a:t>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endParaRPr lang="en-US" altLang="zh-TW" sz="1800" dirty="0"/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>
                <a:solidFill>
                  <a:srgbClr val="81A042"/>
                </a:solidFill>
              </a:rPr>
              <a:t> .after() 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/>
              <a:t>.after() </a:t>
            </a:r>
            <a:r>
              <a:rPr lang="zh-TW" altLang="en-US" sz="1800" dirty="0"/>
              <a:t>方法的語法如下，用來將參數指定的元素加到符合之元素的後面：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after(</a:t>
            </a:r>
            <a:r>
              <a:rPr lang="zh-TW" altLang="en-US" sz="1800" i="1" dirty="0"/>
              <a:t>參數</a:t>
            </a:r>
            <a:r>
              <a:rPr lang="en-US" altLang="zh-TW" sz="1800" dirty="0" smtClean="0"/>
              <a:t>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endParaRPr lang="en-US" altLang="zh-TW" sz="1800" dirty="0"/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>
                <a:solidFill>
                  <a:srgbClr val="81A042"/>
                </a:solidFill>
              </a:rPr>
              <a:t>.before() 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/>
              <a:t>.before() </a:t>
            </a:r>
            <a:r>
              <a:rPr lang="zh-TW" altLang="en-US" sz="1800" dirty="0"/>
              <a:t>方法的語法如下，用來將參數指定的元素加到符合之元素的前面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	.</a:t>
            </a:r>
            <a:r>
              <a:rPr lang="en-US" altLang="zh-TW" sz="1800" dirty="0"/>
              <a:t>before(</a:t>
            </a:r>
            <a:r>
              <a:rPr lang="zh-TW" altLang="en-US" sz="1800" i="1" dirty="0"/>
              <a:t>參數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</a:pPr>
            <a:endParaRPr lang="zh-TW" altLang="en-US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7524328" y="6195947"/>
            <a:ext cx="1428344" cy="257390"/>
          </a:xfrm>
        </p:spPr>
        <p:txBody>
          <a:bodyPr/>
          <a:lstStyle/>
          <a:p>
            <a:r>
              <a:rPr lang="en-US" altLang="zh-TW" dirty="0" smtClean="0"/>
              <a:t>P.14-10~11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16464" cy="5976664"/>
          </a:xfrm>
        </p:spPr>
        <p:txBody>
          <a:bodyPr/>
          <a:lstStyle/>
          <a:p>
            <a:pPr lvl="4"/>
            <a:r>
              <a:rPr lang="en-US" altLang="zh-TW" dirty="0" smtClean="0"/>
              <a:t>14-2-2</a:t>
            </a:r>
            <a:r>
              <a:rPr lang="zh-TW" altLang="en-US" dirty="0"/>
              <a:t>　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(6/6)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 smtClean="0">
                <a:solidFill>
                  <a:srgbClr val="81A042"/>
                </a:solidFill>
              </a:rPr>
              <a:t>.</a:t>
            </a:r>
            <a:r>
              <a:rPr lang="en-US" altLang="zh-TW" sz="2400" b="1" u="sng" dirty="0">
                <a:solidFill>
                  <a:srgbClr val="81A042"/>
                </a:solidFill>
              </a:rPr>
              <a:t>each() 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/>
              <a:t>.each() </a:t>
            </a:r>
            <a:r>
              <a:rPr lang="zh-TW" altLang="en-US" sz="1800" dirty="0"/>
              <a:t>方法的語法如下，用來針對物件或陣列進行重複運算：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each(</a:t>
            </a:r>
            <a:r>
              <a:rPr lang="zh-TW" altLang="en-US" sz="1800" i="1" dirty="0"/>
              <a:t>物件</a:t>
            </a:r>
            <a:r>
              <a:rPr lang="en-US" altLang="zh-TW" sz="1800" dirty="0"/>
              <a:t>, </a:t>
            </a:r>
            <a:r>
              <a:rPr lang="en-US" altLang="zh-TW" sz="1800" i="1" dirty="0"/>
              <a:t>callback</a:t>
            </a:r>
            <a:r>
              <a:rPr lang="en-US" altLang="zh-TW" sz="1800" dirty="0"/>
              <a:t>) </a:t>
            </a:r>
            <a:r>
              <a:rPr lang="zh-TW" altLang="en-US" sz="1800" dirty="0"/>
              <a:t>或 </a:t>
            </a:r>
            <a:r>
              <a:rPr lang="en-US" altLang="zh-TW" sz="1800" dirty="0"/>
              <a:t>.each(</a:t>
            </a:r>
            <a:r>
              <a:rPr lang="zh-TW" altLang="en-US" sz="1800" i="1" dirty="0"/>
              <a:t>陣列</a:t>
            </a:r>
            <a:r>
              <a:rPr lang="en-US" altLang="zh-TW" sz="1800" dirty="0"/>
              <a:t>, </a:t>
            </a:r>
            <a:r>
              <a:rPr lang="en-US" altLang="zh-TW" sz="1800" i="1" dirty="0"/>
              <a:t>callback</a:t>
            </a:r>
            <a:r>
              <a:rPr lang="en-US" altLang="zh-TW" sz="1800" dirty="0"/>
              <a:t>) </a:t>
            </a:r>
            <a:r>
              <a:rPr lang="zh-TW" altLang="en-US" sz="1800" dirty="0"/>
              <a:t>或 </a:t>
            </a:r>
            <a:r>
              <a:rPr lang="en-US" altLang="zh-TW" sz="1800" dirty="0"/>
              <a:t>.each( </a:t>
            </a:r>
            <a:r>
              <a:rPr lang="en-US" altLang="zh-TW" sz="1800" i="1" dirty="0"/>
              <a:t>callback</a:t>
            </a:r>
            <a:r>
              <a:rPr lang="en-US" altLang="zh-TW" sz="1800" dirty="0" smtClean="0"/>
              <a:t>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endParaRPr lang="en-US" altLang="zh-TW" sz="1800" dirty="0"/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>
                <a:solidFill>
                  <a:srgbClr val="81A042"/>
                </a:solidFill>
              </a:rPr>
              <a:t>.remove() 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/>
              <a:t>.remove() </a:t>
            </a:r>
            <a:r>
              <a:rPr lang="zh-TW" altLang="en-US" sz="1800" dirty="0"/>
              <a:t>方法的語法如下，用來移除參數指定的</a:t>
            </a:r>
            <a:r>
              <a:rPr lang="zh-TW" altLang="en-US" sz="1800" dirty="0" smtClean="0"/>
              <a:t>元素：</a:t>
            </a:r>
            <a:endParaRPr lang="zh-TW" altLang="en-US" sz="1800" dirty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remove(</a:t>
            </a:r>
            <a:r>
              <a:rPr lang="zh-TW" altLang="en-US" sz="1800" i="1" dirty="0"/>
              <a:t>參數</a:t>
            </a:r>
            <a:r>
              <a:rPr lang="en-US" altLang="zh-TW" sz="1800" dirty="0" smtClean="0"/>
              <a:t>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zh-TW" altLang="en-US" sz="1800" dirty="0" smtClean="0"/>
              <a:t>例如：</a:t>
            </a:r>
            <a:endParaRPr lang="en-US" altLang="zh-TW" sz="1800" dirty="0" smtClean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/>
              <a:t>	 $("#book").remove</a:t>
            </a:r>
            <a:r>
              <a:rPr lang="en-US" altLang="zh-TW" sz="1800" dirty="0" smtClean="0"/>
              <a:t>();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endParaRPr lang="en-US" altLang="zh-TW" sz="1800" dirty="0"/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>
                <a:solidFill>
                  <a:srgbClr val="81A042"/>
                </a:solidFill>
              </a:rPr>
              <a:t> .empty() 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/>
              <a:t>.empty() </a:t>
            </a:r>
            <a:r>
              <a:rPr lang="zh-TW" altLang="en-US" sz="1800" dirty="0"/>
              <a:t>方法的語法如下，用來移除參數指定之元素的子</a:t>
            </a:r>
            <a:r>
              <a:rPr lang="zh-TW" altLang="en-US" sz="1800" dirty="0" smtClean="0"/>
              <a:t>節點：</a:t>
            </a:r>
            <a:endParaRPr lang="zh-TW" altLang="en-US" sz="1800" dirty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empty(</a:t>
            </a:r>
            <a:r>
              <a:rPr lang="zh-TW" altLang="en-US" sz="1800" i="1" dirty="0"/>
              <a:t>參數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zh-TW" altLang="en-US" sz="1800" dirty="0" smtClean="0"/>
              <a:t>例如：</a:t>
            </a:r>
            <a:endParaRPr lang="en-US" altLang="zh-TW" sz="1800" dirty="0" smtClean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/>
              <a:t>	 $("#book").empty(); </a:t>
            </a:r>
            <a:endParaRPr lang="zh-TW" altLang="en-US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7308304" y="6195947"/>
            <a:ext cx="1644368" cy="257390"/>
          </a:xfrm>
        </p:spPr>
        <p:txBody>
          <a:bodyPr/>
          <a:lstStyle/>
          <a:p>
            <a:r>
              <a:rPr lang="en-US" altLang="zh-TW" dirty="0" smtClean="0"/>
              <a:t>P.14-12~13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16464" cy="5976664"/>
          </a:xfrm>
        </p:spPr>
        <p:txBody>
          <a:bodyPr/>
          <a:lstStyle/>
          <a:p>
            <a:pPr lvl="4"/>
            <a:r>
              <a:rPr lang="en-US" altLang="zh-TW" dirty="0" smtClean="0"/>
              <a:t>14-2-3</a:t>
            </a:r>
            <a:r>
              <a:rPr lang="zh-TW" altLang="en-US" dirty="0"/>
              <a:t>　設定</a:t>
            </a:r>
            <a:r>
              <a:rPr lang="en-US" altLang="zh-TW" dirty="0"/>
              <a:t>CSS</a:t>
            </a:r>
            <a:r>
              <a:rPr lang="zh-TW" altLang="en-US" dirty="0"/>
              <a:t>樣式與維</a:t>
            </a:r>
            <a:r>
              <a:rPr lang="zh-TW" altLang="en-US" dirty="0" smtClean="0"/>
              <a:t>度 </a:t>
            </a:r>
            <a:r>
              <a:rPr lang="en-US" altLang="zh-TW" dirty="0" smtClean="0"/>
              <a:t>(1/2)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 smtClean="0">
                <a:solidFill>
                  <a:srgbClr val="81A042"/>
                </a:solidFill>
              </a:rPr>
              <a:t>.</a:t>
            </a:r>
            <a:r>
              <a:rPr lang="en-US" altLang="zh-TW" sz="2400" b="1" u="sng" dirty="0" err="1">
                <a:solidFill>
                  <a:srgbClr val="81A042"/>
                </a:solidFill>
              </a:rPr>
              <a:t>css</a:t>
            </a:r>
            <a:r>
              <a:rPr lang="en-US" altLang="zh-TW" sz="2400" b="1" u="sng" dirty="0">
                <a:solidFill>
                  <a:srgbClr val="81A042"/>
                </a:solidFill>
              </a:rPr>
              <a:t>() 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/>
              <a:t>.</a:t>
            </a:r>
            <a:r>
              <a:rPr lang="en-US" altLang="zh-TW" sz="1800" dirty="0" err="1"/>
              <a:t>css</a:t>
            </a:r>
            <a:r>
              <a:rPr lang="en-US" altLang="zh-TW" sz="1800" dirty="0"/>
              <a:t>() </a:t>
            </a:r>
            <a:r>
              <a:rPr lang="zh-TW" altLang="en-US" sz="1800" dirty="0"/>
              <a:t>方法的語法</a:t>
            </a:r>
            <a:r>
              <a:rPr lang="zh-TW" altLang="en-US" sz="1800" dirty="0" smtClean="0"/>
              <a:t>如下：</a:t>
            </a:r>
            <a:endParaRPr lang="zh-TW" altLang="en-US" sz="1800" dirty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</a:t>
            </a:r>
            <a:r>
              <a:rPr lang="en-US" altLang="zh-TW" sz="1600" dirty="0" smtClean="0"/>
              <a:t>.</a:t>
            </a:r>
            <a:r>
              <a:rPr lang="en-US" altLang="zh-TW" sz="1600" dirty="0" err="1"/>
              <a:t>css</a:t>
            </a:r>
            <a:r>
              <a:rPr lang="en-US" altLang="zh-TW" sz="1600" dirty="0"/>
              <a:t>(</a:t>
            </a:r>
            <a:r>
              <a:rPr lang="en-US" altLang="zh-TW" sz="1600" i="1" dirty="0"/>
              <a:t>CSS</a:t>
            </a:r>
            <a:r>
              <a:rPr lang="zh-TW" altLang="en-US" sz="1600" i="1" dirty="0"/>
              <a:t>屬性名稱</a:t>
            </a:r>
            <a:r>
              <a:rPr lang="en-US" altLang="zh-TW" sz="1600" dirty="0"/>
              <a:t>) </a:t>
            </a:r>
            <a:r>
              <a:rPr lang="zh-TW" altLang="en-US" sz="1600" dirty="0"/>
              <a:t>或 </a:t>
            </a:r>
            <a:r>
              <a:rPr lang="en-US" altLang="zh-TW" sz="1600" dirty="0"/>
              <a:t>.</a:t>
            </a:r>
            <a:r>
              <a:rPr lang="en-US" altLang="zh-TW" sz="1600" dirty="0" err="1"/>
              <a:t>css</a:t>
            </a:r>
            <a:r>
              <a:rPr lang="en-US" altLang="zh-TW" sz="1600" dirty="0"/>
              <a:t>(</a:t>
            </a:r>
            <a:r>
              <a:rPr lang="en-US" altLang="zh-TW" sz="1600" i="1" dirty="0"/>
              <a:t>CSS</a:t>
            </a:r>
            <a:r>
              <a:rPr lang="zh-TW" altLang="en-US" sz="1600" i="1" dirty="0"/>
              <a:t>屬性名稱</a:t>
            </a:r>
            <a:r>
              <a:rPr lang="en-US" altLang="zh-TW" sz="1600" dirty="0"/>
              <a:t>, </a:t>
            </a:r>
            <a:r>
              <a:rPr lang="en-US" altLang="zh-TW" sz="1600" i="1" dirty="0"/>
              <a:t>CSS</a:t>
            </a:r>
            <a:r>
              <a:rPr lang="zh-TW" altLang="en-US" sz="1600" i="1" dirty="0"/>
              <a:t>屬性值</a:t>
            </a:r>
            <a:r>
              <a:rPr lang="en-US" altLang="zh-TW" sz="1600" dirty="0"/>
              <a:t>) </a:t>
            </a:r>
            <a:r>
              <a:rPr lang="zh-TW" altLang="en-US" sz="1600" dirty="0"/>
              <a:t>或 </a:t>
            </a:r>
            <a:r>
              <a:rPr lang="en-US" altLang="zh-TW" sz="1600" dirty="0"/>
              <a:t>.</a:t>
            </a:r>
            <a:r>
              <a:rPr lang="en-US" altLang="zh-TW" sz="1600" dirty="0" err="1"/>
              <a:t>css</a:t>
            </a:r>
            <a:r>
              <a:rPr lang="en-US" altLang="zh-TW" sz="1600" dirty="0"/>
              <a:t>(</a:t>
            </a:r>
            <a:r>
              <a:rPr lang="zh-TW" altLang="en-US" sz="1600" i="1" dirty="0"/>
              <a:t>鍵</a:t>
            </a:r>
            <a:r>
              <a:rPr lang="en-US" altLang="zh-TW" sz="1600" dirty="0"/>
              <a:t>/</a:t>
            </a:r>
            <a:r>
              <a:rPr lang="zh-TW" altLang="en-US" sz="1600" i="1" dirty="0"/>
              <a:t>值</a:t>
            </a:r>
            <a:r>
              <a:rPr lang="en-US" altLang="zh-TW" sz="1600" dirty="0"/>
              <a:t>, </a:t>
            </a:r>
            <a:r>
              <a:rPr lang="zh-TW" altLang="en-US" sz="1600" i="1" dirty="0"/>
              <a:t>鍵</a:t>
            </a:r>
            <a:r>
              <a:rPr lang="en-US" altLang="zh-TW" sz="1600" dirty="0"/>
              <a:t>/</a:t>
            </a:r>
            <a:r>
              <a:rPr lang="zh-TW" altLang="en-US" sz="1600" dirty="0"/>
              <a:t>值</a:t>
            </a:r>
            <a:r>
              <a:rPr lang="en-US" altLang="zh-TW" sz="1600" dirty="0"/>
              <a:t>,...)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zh-TW" altLang="en-US" sz="1800" dirty="0" smtClean="0"/>
              <a:t>下面是一個例子：</a:t>
            </a:r>
            <a:endParaRPr lang="en-US" altLang="zh-TW" sz="1800" dirty="0" smtClean="0"/>
          </a:p>
          <a:p>
            <a:pPr lvl="1">
              <a:lnSpc>
                <a:spcPts val="1600"/>
              </a:lnSpc>
              <a:spcBef>
                <a:spcPts val="200"/>
              </a:spcBef>
            </a:pPr>
            <a:endParaRPr lang="en-US" altLang="zh-TW" sz="1400" dirty="0" smtClean="0"/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 smtClean="0"/>
              <a:t>&lt;</a:t>
            </a:r>
            <a:r>
              <a:rPr lang="en-US" altLang="zh-TW" sz="1400" dirty="0"/>
              <a:t>html&gt;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&lt;head&gt;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&lt;meta charset="utf-8"&gt;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="https://code.jquery.com/jquery-3.1.0.min.js"&gt;&lt;/script&gt;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&lt;/head&gt;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&lt;body&gt;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&lt;h1&gt;Hello, jQuery!&lt;/h1&gt;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&lt;script&gt;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  $("h1").on("</a:t>
            </a:r>
            <a:r>
              <a:rPr lang="en-US" altLang="zh-TW" sz="1400" dirty="0" err="1"/>
              <a:t>mouseenter</a:t>
            </a:r>
            <a:r>
              <a:rPr lang="en-US" altLang="zh-TW" sz="1400" dirty="0"/>
              <a:t>", function(){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    $(this).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({"color" : "red", "text-shadow" : "gray 3px 3px"});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  });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  $("h1").on("</a:t>
            </a:r>
            <a:r>
              <a:rPr lang="en-US" altLang="zh-TW" sz="1400" dirty="0" err="1"/>
              <a:t>mouseleave</a:t>
            </a:r>
            <a:r>
              <a:rPr lang="en-US" altLang="zh-TW" sz="1400" dirty="0"/>
              <a:t>", function(){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    $(this).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({"color" : "black", "text-shadow" : "none"});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  });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  &lt;/script&gt;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  &lt;/body&gt;</a:t>
            </a:r>
          </a:p>
          <a:p>
            <a:pPr lvl="1">
              <a:lnSpc>
                <a:spcPts val="1600"/>
              </a:lnSpc>
              <a:spcBef>
                <a:spcPts val="200"/>
              </a:spcBef>
            </a:pPr>
            <a:r>
              <a:rPr lang="en-US" altLang="zh-TW" sz="1400" dirty="0"/>
              <a:t>&lt;/html&gt;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400" dirty="0" smtClean="0"/>
              <a:t>	</a:t>
            </a:r>
            <a:endParaRPr lang="en-US" altLang="zh-TW" sz="14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7740352" y="6195946"/>
            <a:ext cx="1212320" cy="317823"/>
          </a:xfrm>
        </p:spPr>
        <p:txBody>
          <a:bodyPr/>
          <a:lstStyle/>
          <a:p>
            <a:r>
              <a:rPr lang="en-US" altLang="zh-TW" dirty="0" smtClean="0"/>
              <a:t>P.14-14~15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44208" y="2782460"/>
            <a:ext cx="2344757" cy="1510635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44208" y="4510653"/>
            <a:ext cx="2344757" cy="15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P.14-15</a:t>
            </a:r>
            <a:endParaRPr lang="zh-TW" altLang="en-US" dirty="0"/>
          </a:p>
        </p:txBody>
      </p:sp>
      <p:sp>
        <p:nvSpPr>
          <p:cNvPr id="9" name="內容版面配置區 1"/>
          <p:cNvSpPr txBox="1">
            <a:spLocks/>
          </p:cNvSpPr>
          <p:nvPr/>
        </p:nvSpPr>
        <p:spPr>
          <a:xfrm>
            <a:off x="467544" y="764704"/>
            <a:ext cx="8316464" cy="5976664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80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3200" b="1" u="none" kern="1200" baseline="0">
                <a:solidFill>
                  <a:srgbClr val="0094D4"/>
                </a:solidFill>
                <a:latin typeface="Arial" pitchFamily="34" charset="0"/>
                <a:ea typeface="+mj-ea"/>
                <a:cs typeface="+mn-cs"/>
              </a:defRPr>
            </a:lvl1pPr>
            <a:lvl2pPr marL="0" indent="0" algn="l" rtl="0" eaLnBrk="1" latinLnBrk="0" hangingPunct="1">
              <a:lnSpc>
                <a:spcPts val="28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  <a:defRPr kumimoji="0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360000" indent="-360000" algn="l" rtl="0" eaLnBrk="1" latinLnBrk="0" hangingPunct="1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Clr>
                <a:srgbClr val="AE2A7F"/>
              </a:buClr>
              <a:buSzPct val="90000"/>
              <a:buFontTx/>
              <a:buNone/>
              <a:defRPr kumimoji="0" sz="2400" b="1" u="dotted" kern="1200" spc="0" baseline="0">
                <a:solidFill>
                  <a:srgbClr val="0094D4"/>
                </a:solidFill>
                <a:uFill>
                  <a:solidFill>
                    <a:srgbClr val="0094D4"/>
                  </a:solidFill>
                </a:uFill>
                <a:latin typeface="+mj-ea"/>
                <a:ea typeface="+mj-ea"/>
                <a:cs typeface="+mn-cs"/>
              </a:defRPr>
            </a:lvl3pPr>
            <a:lvl4pPr marL="360000" indent="-288000" algn="l" rtl="0" eaLnBrk="1" latinLnBrk="0" hangingPunct="1">
              <a:lnSpc>
                <a:spcPts val="2800"/>
              </a:lnSpc>
              <a:spcBef>
                <a:spcPts val="1200"/>
              </a:spcBef>
              <a:buClr>
                <a:srgbClr val="AE2A7F"/>
              </a:buClr>
              <a:buSzPct val="90000"/>
              <a:buFontTx/>
              <a:buBlip>
                <a:blip r:embed="rId3"/>
              </a:buBlip>
              <a:defRPr kumimoji="0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marR="0" indent="-360000" algn="l" defTabSz="914400" rtl="0" eaLnBrk="1" fontAlgn="auto" latinLnBrk="0" hangingPunct="1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Clr>
                <a:srgbClr val="AE2A7F"/>
              </a:buClr>
              <a:buSzPct val="90000"/>
              <a:buFontTx/>
              <a:buNone/>
              <a:tabLst/>
              <a:defRPr kumimoji="0" sz="2800" b="1" kern="1200">
                <a:solidFill>
                  <a:srgbClr val="F16237"/>
                </a:solidFill>
                <a:latin typeface="+mj-ea"/>
                <a:ea typeface="+mj-ea"/>
                <a:cs typeface="+mn-cs"/>
              </a:defRPr>
            </a:lvl5pPr>
            <a:lvl6pPr marL="360000" indent="0" algn="l" rtl="0" eaLnBrk="1" latinLnBrk="0" hangingPunct="1">
              <a:lnSpc>
                <a:spcPts val="2600"/>
              </a:lnSpc>
              <a:spcBef>
                <a:spcPts val="1200"/>
              </a:spcBef>
              <a:buClr>
                <a:srgbClr val="EE7700"/>
              </a:buClr>
              <a:buFontTx/>
              <a:buNone/>
              <a:defRPr kumimoji="0" sz="22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altLang="zh-TW" dirty="0" smtClean="0"/>
              <a:t>14-2-3</a:t>
            </a:r>
            <a:r>
              <a:rPr lang="zh-TW" altLang="en-US" dirty="0" smtClean="0"/>
              <a:t>　設定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樣式與維度 </a:t>
            </a:r>
            <a:r>
              <a:rPr lang="en-US" altLang="zh-TW" dirty="0" smtClean="0"/>
              <a:t>(2/2)</a:t>
            </a:r>
          </a:p>
          <a:p>
            <a:pPr lvl="1">
              <a:lnSpc>
                <a:spcPts val="2400"/>
              </a:lnSpc>
            </a:pPr>
            <a:r>
              <a:rPr lang="en-US" altLang="zh-TW" sz="2400" b="1" u="sng" dirty="0" smtClean="0">
                <a:solidFill>
                  <a:srgbClr val="81A042"/>
                </a:solidFill>
              </a:rPr>
              <a:t>.width()</a:t>
            </a:r>
            <a:r>
              <a:rPr lang="zh-TW" altLang="en-US" sz="2400" b="1" u="sng" dirty="0" smtClean="0">
                <a:solidFill>
                  <a:srgbClr val="81A042"/>
                </a:solidFill>
              </a:rPr>
              <a:t>、</a:t>
            </a:r>
            <a:r>
              <a:rPr lang="en-US" altLang="zh-TW" sz="2400" b="1" u="sng" dirty="0" smtClean="0">
                <a:solidFill>
                  <a:srgbClr val="81A042"/>
                </a:solidFill>
              </a:rPr>
              <a:t>.height() 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endParaRPr lang="en-US" altLang="zh-TW" sz="1800" dirty="0" smtClean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.width() </a:t>
            </a:r>
            <a:r>
              <a:rPr lang="zh-TW" altLang="en-US" sz="1800" dirty="0" smtClean="0"/>
              <a:t>方法的語法如下，用來取得第一個符合之元素的寬度，或設定所有符合之元素的高度：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.width() </a:t>
            </a:r>
            <a:r>
              <a:rPr lang="zh-TW" altLang="en-US" sz="1800" dirty="0" smtClean="0"/>
              <a:t>或 </a:t>
            </a:r>
            <a:r>
              <a:rPr lang="en-US" altLang="zh-TW" sz="1800" dirty="0" smtClean="0"/>
              <a:t>.width(</a:t>
            </a:r>
            <a:r>
              <a:rPr lang="zh-TW" altLang="en-US" sz="1800" i="1" dirty="0" smtClean="0"/>
              <a:t>參數</a:t>
            </a:r>
            <a:r>
              <a:rPr lang="en-US" altLang="zh-TW" sz="1800" dirty="0" smtClean="0"/>
              <a:t>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zh-TW" altLang="en-US" sz="1800" dirty="0" smtClean="0"/>
              <a:t>例如：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$("h1").width()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$("h1").width("300px")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endParaRPr lang="en-US" altLang="zh-TW" sz="1800" dirty="0" smtClean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zh-TW" altLang="en-US" sz="1800" dirty="0" smtClean="0"/>
              <a:t>至於 </a:t>
            </a:r>
            <a:r>
              <a:rPr lang="en-US" altLang="zh-TW" sz="1800" dirty="0" smtClean="0"/>
              <a:t>.height() </a:t>
            </a:r>
            <a:r>
              <a:rPr lang="zh-TW" altLang="en-US" sz="1800" dirty="0" smtClean="0"/>
              <a:t>方法的語法則和 </a:t>
            </a:r>
            <a:r>
              <a:rPr lang="en-US" altLang="zh-TW" sz="1800" dirty="0" smtClean="0"/>
              <a:t>.width() </a:t>
            </a:r>
            <a:r>
              <a:rPr lang="zh-TW" altLang="en-US" sz="1800" dirty="0" smtClean="0"/>
              <a:t>方法類似，用來取得第一個符合之元素的高度，或設定所有符合之元素的高度。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80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7740352" y="6195946"/>
            <a:ext cx="1212320" cy="317823"/>
          </a:xfrm>
        </p:spPr>
        <p:txBody>
          <a:bodyPr/>
          <a:lstStyle/>
          <a:p>
            <a:r>
              <a:rPr lang="en-US" altLang="zh-TW" dirty="0" smtClean="0"/>
              <a:t>P.14-16 ~ 17</a:t>
            </a:r>
          </a:p>
        </p:txBody>
      </p:sp>
      <p:sp>
        <p:nvSpPr>
          <p:cNvPr id="9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460480" cy="6192688"/>
          </a:xfrm>
        </p:spPr>
        <p:txBody>
          <a:bodyPr/>
          <a:lstStyle/>
          <a:p>
            <a:r>
              <a:rPr lang="en-US" altLang="zh-TW" dirty="0" smtClean="0"/>
              <a:t>14-3 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en-US" altLang="zh-TW" sz="2800" b="1" dirty="0" smtClean="0">
                <a:solidFill>
                  <a:srgbClr val="F16237"/>
                </a:solidFill>
              </a:rPr>
              <a:t>14-3-1</a:t>
            </a:r>
            <a:r>
              <a:rPr lang="zh-TW" altLang="en-US" sz="2800" b="1" dirty="0" smtClean="0">
                <a:solidFill>
                  <a:srgbClr val="F16237"/>
                </a:solidFill>
              </a:rPr>
              <a:t> </a:t>
            </a:r>
            <a:r>
              <a:rPr lang="en-US" altLang="zh-TW" sz="2800" b="1" dirty="0" smtClean="0">
                <a:solidFill>
                  <a:srgbClr val="F16237"/>
                </a:solidFill>
              </a:rPr>
              <a:t>.on()</a:t>
            </a:r>
            <a:r>
              <a:rPr lang="zh-TW" altLang="en-US" sz="2800" b="1" dirty="0" smtClean="0">
                <a:solidFill>
                  <a:srgbClr val="F16237"/>
                </a:solidFill>
              </a:rPr>
              <a:t> 方法</a:t>
            </a:r>
            <a:endParaRPr lang="en-US" altLang="zh-TW" sz="2800" b="1" dirty="0">
              <a:solidFill>
                <a:srgbClr val="F16237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TW" dirty="0"/>
              <a:t>.on() </a:t>
            </a:r>
            <a:r>
              <a:rPr lang="zh-TW" altLang="en-US" dirty="0"/>
              <a:t>方法的語法如下，用來針對被選擇之元素的一個或多個事件繫結事件處理程式：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	.</a:t>
            </a:r>
            <a:r>
              <a:rPr lang="en-US" altLang="zh-TW" dirty="0"/>
              <a:t>on(</a:t>
            </a:r>
            <a:r>
              <a:rPr lang="en-US" altLang="zh-TW" i="1" dirty="0"/>
              <a:t>events</a:t>
            </a:r>
            <a:r>
              <a:rPr lang="en-US" altLang="zh-TW" dirty="0"/>
              <a:t> [, </a:t>
            </a:r>
            <a:r>
              <a:rPr lang="en-US" altLang="zh-TW" i="1" dirty="0"/>
              <a:t>selector</a:t>
            </a:r>
            <a:r>
              <a:rPr lang="en-US" altLang="zh-TW" dirty="0"/>
              <a:t>] [, </a:t>
            </a:r>
            <a:r>
              <a:rPr lang="en-US" altLang="zh-TW" i="1" dirty="0"/>
              <a:t>data</a:t>
            </a:r>
            <a:r>
              <a:rPr lang="en-US" altLang="zh-TW" dirty="0"/>
              <a:t>], </a:t>
            </a:r>
            <a:r>
              <a:rPr lang="en-US" altLang="zh-TW" i="1" dirty="0"/>
              <a:t>handler</a:t>
            </a:r>
            <a:r>
              <a:rPr lang="en-US" altLang="zh-TW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	.</a:t>
            </a:r>
            <a:r>
              <a:rPr lang="en-US" altLang="zh-TW" dirty="0"/>
              <a:t>on(</a:t>
            </a:r>
            <a:r>
              <a:rPr lang="en-US" altLang="zh-TW" i="1" dirty="0"/>
              <a:t>events</a:t>
            </a:r>
            <a:r>
              <a:rPr lang="en-US" altLang="zh-TW" dirty="0"/>
              <a:t> [, </a:t>
            </a:r>
            <a:r>
              <a:rPr lang="en-US" altLang="zh-TW" i="1" dirty="0"/>
              <a:t>selector</a:t>
            </a:r>
            <a:r>
              <a:rPr lang="en-US" altLang="zh-TW" dirty="0"/>
              <a:t>] [, </a:t>
            </a:r>
            <a:r>
              <a:rPr lang="en-US" altLang="zh-TW" i="1" dirty="0"/>
              <a:t>data</a:t>
            </a:r>
            <a:r>
              <a:rPr lang="en-US" altLang="zh-TW" dirty="0"/>
              <a:t>])</a:t>
            </a:r>
          </a:p>
          <a:p>
            <a:pPr lvl="1">
              <a:spcBef>
                <a:spcPts val="0"/>
              </a:spcBef>
            </a:pPr>
            <a:r>
              <a:rPr lang="zh-TW" altLang="en-US" dirty="0"/>
              <a:t>下面是一個例子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lnSpc>
                <a:spcPts val="1200"/>
              </a:lnSpc>
              <a:spcBef>
                <a:spcPts val="0"/>
              </a:spcBef>
            </a:pPr>
            <a:endParaRPr lang="en-US" altLang="zh-TW" sz="1200" dirty="0" smtClean="0"/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 smtClean="0"/>
              <a:t>01</a:t>
            </a:r>
            <a:r>
              <a:rPr lang="en-US" altLang="zh-TW" sz="1200" dirty="0"/>
              <a:t>:&lt;!</a:t>
            </a:r>
            <a:r>
              <a:rPr lang="en-US" altLang="zh-TW" sz="1200" dirty="0" err="1"/>
              <a:t>doctype</a:t>
            </a:r>
            <a:r>
              <a:rPr lang="en-US" altLang="zh-TW" sz="1200" dirty="0"/>
              <a:t> html&gt;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02:&lt;html&gt;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03:  &lt;head&gt;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04:    &lt;meta charset="utf-8"&gt;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05:    &lt;script </a:t>
            </a:r>
            <a:r>
              <a:rPr lang="en-US" altLang="zh-TW" sz="1200" dirty="0" err="1"/>
              <a:t>src</a:t>
            </a:r>
            <a:r>
              <a:rPr lang="en-US" altLang="zh-TW" sz="1200" dirty="0"/>
              <a:t>="https://code.jquery.com/jquery-3.1.0.min.js"&gt;&lt;/script&gt;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06:  &lt;/head&gt;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07:  &lt;body&gt;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08:    &lt;input type="text"&gt;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09:    &lt;p&gt;&lt;/p&gt;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10:    &lt;script&gt;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11:      $("input").on("click", function() { 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12:        $("p").text("</a:t>
            </a:r>
            <a:r>
              <a:rPr lang="zh-TW" altLang="en-US" sz="1200" dirty="0"/>
              <a:t>單行文字方塊被按一下</a:t>
            </a:r>
            <a:r>
              <a:rPr lang="en-US" altLang="zh-TW" sz="1200" dirty="0"/>
              <a:t>");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13:      });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14:    &lt;/script&gt;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15:  &lt;/body&gt;</a:t>
            </a:r>
          </a:p>
          <a:p>
            <a:pPr lvl="1">
              <a:lnSpc>
                <a:spcPts val="1400"/>
              </a:lnSpc>
              <a:spcBef>
                <a:spcPts val="0"/>
              </a:spcBef>
            </a:pPr>
            <a:r>
              <a:rPr lang="en-US" altLang="zh-TW" sz="1200" dirty="0"/>
              <a:t>16:&lt;/html&gt;</a:t>
            </a:r>
          </a:p>
          <a:p>
            <a:pPr lvl="1">
              <a:lnSpc>
                <a:spcPts val="1200"/>
              </a:lnSpc>
              <a:spcBef>
                <a:spcPts val="0"/>
              </a:spcBef>
            </a:pPr>
            <a:endParaRPr lang="zh-TW" altLang="en-US" sz="1200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086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16464" cy="5976664"/>
          </a:xfrm>
        </p:spPr>
        <p:txBody>
          <a:bodyPr/>
          <a:lstStyle/>
          <a:p>
            <a:pPr lvl="1"/>
            <a:r>
              <a:rPr lang="en-US" altLang="zh-TW" sz="2800" b="1" dirty="0" smtClean="0">
                <a:solidFill>
                  <a:srgbClr val="F16237"/>
                </a:solidFill>
              </a:rPr>
              <a:t>14-3-2</a:t>
            </a:r>
            <a:r>
              <a:rPr lang="zh-TW" altLang="en-US" sz="2800" b="1" dirty="0" smtClean="0">
                <a:solidFill>
                  <a:srgbClr val="F16237"/>
                </a:solidFill>
              </a:rPr>
              <a:t> </a:t>
            </a:r>
            <a:r>
              <a:rPr lang="en-US" altLang="zh-TW" sz="2800" b="1" dirty="0" smtClean="0">
                <a:solidFill>
                  <a:srgbClr val="F16237"/>
                </a:solidFill>
              </a:rPr>
              <a:t>.off()</a:t>
            </a:r>
            <a:r>
              <a:rPr lang="zh-TW" altLang="en-US" sz="2800" b="1" dirty="0" smtClean="0">
                <a:solidFill>
                  <a:srgbClr val="F16237"/>
                </a:solidFill>
              </a:rPr>
              <a:t> </a:t>
            </a:r>
            <a:r>
              <a:rPr lang="zh-TW" altLang="en-US" sz="2800" b="1" dirty="0">
                <a:solidFill>
                  <a:srgbClr val="F16237"/>
                </a:solidFill>
              </a:rPr>
              <a:t>方法</a:t>
            </a:r>
            <a:endParaRPr lang="en-US" altLang="zh-TW" sz="2800" b="1" dirty="0">
              <a:solidFill>
                <a:srgbClr val="F16237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 smtClean="0">
                <a:solidFill>
                  <a:srgbClr val="81A042"/>
                </a:solidFill>
              </a:rPr>
              <a:t>.off() </a:t>
            </a:r>
            <a:endParaRPr lang="en-US" altLang="zh-TW" sz="2400" b="1" u="sng" dirty="0">
              <a:solidFill>
                <a:srgbClr val="81A042"/>
              </a:solidFill>
            </a:endParaRPr>
          </a:p>
          <a:p>
            <a:pPr lvl="1">
              <a:lnSpc>
                <a:spcPts val="2400"/>
              </a:lnSpc>
              <a:spcBef>
                <a:spcPts val="300"/>
              </a:spcBef>
            </a:pPr>
            <a:endParaRPr lang="en-US" altLang="zh-TW" sz="1800" dirty="0" smtClean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.</a:t>
            </a:r>
            <a:r>
              <a:rPr lang="en-US" altLang="zh-TW" sz="1800" dirty="0"/>
              <a:t>off() </a:t>
            </a:r>
            <a:r>
              <a:rPr lang="zh-TW" altLang="en-US" sz="1800" dirty="0"/>
              <a:t>方法的語法如下，用來移除事件處理程式，剛好與 </a:t>
            </a:r>
            <a:r>
              <a:rPr lang="en-US" altLang="zh-TW" sz="1800" dirty="0"/>
              <a:t>.on() </a:t>
            </a:r>
            <a:r>
              <a:rPr lang="zh-TW" altLang="en-US" sz="1800" dirty="0"/>
              <a:t>方法相反：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off(</a:t>
            </a:r>
            <a:r>
              <a:rPr lang="en-US" altLang="zh-TW" sz="1800" i="1" dirty="0"/>
              <a:t>events</a:t>
            </a:r>
            <a:r>
              <a:rPr lang="en-US" altLang="zh-TW" sz="1800" dirty="0"/>
              <a:t> [, </a:t>
            </a:r>
            <a:r>
              <a:rPr lang="en-US" altLang="zh-TW" sz="1800" i="1" dirty="0"/>
              <a:t>selector</a:t>
            </a:r>
            <a:r>
              <a:rPr lang="en-US" altLang="zh-TW" sz="1800" dirty="0"/>
              <a:t>] [, </a:t>
            </a:r>
            <a:r>
              <a:rPr lang="en-US" altLang="zh-TW" sz="1800" i="1" dirty="0"/>
              <a:t>handler</a:t>
            </a:r>
            <a:r>
              <a:rPr lang="en-US" altLang="zh-TW" sz="1800" dirty="0"/>
              <a:t>])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off()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endParaRPr lang="en-US" altLang="zh-TW" sz="1800" dirty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zh-TW" altLang="en-US" sz="1800" dirty="0"/>
              <a:t>例如：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$("</a:t>
            </a:r>
            <a:r>
              <a:rPr lang="en-US" altLang="zh-TW" sz="1800" dirty="0"/>
              <a:t>p").off();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$("</a:t>
            </a:r>
            <a:r>
              <a:rPr lang="en-US" altLang="zh-TW" sz="1800" dirty="0"/>
              <a:t>p").off("click", "**");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</a:t>
            </a:r>
            <a:endParaRPr lang="en-US" altLang="zh-TW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6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16464" cy="5976664"/>
          </a:xfrm>
        </p:spPr>
        <p:txBody>
          <a:bodyPr/>
          <a:lstStyle/>
          <a:p>
            <a:pPr lvl="1"/>
            <a:r>
              <a:rPr lang="en-US" altLang="zh-TW" sz="2800" b="1" dirty="0" smtClean="0">
                <a:solidFill>
                  <a:srgbClr val="F16237"/>
                </a:solidFill>
              </a:rPr>
              <a:t>14-3-3</a:t>
            </a:r>
            <a:r>
              <a:rPr lang="zh-TW" altLang="en-US" sz="2800" b="1" dirty="0" smtClean="0">
                <a:solidFill>
                  <a:srgbClr val="F16237"/>
                </a:solidFill>
              </a:rPr>
              <a:t> </a:t>
            </a:r>
            <a:r>
              <a:rPr lang="en-US" altLang="zh-TW" sz="2800" b="1" dirty="0" smtClean="0">
                <a:solidFill>
                  <a:srgbClr val="F16237"/>
                </a:solidFill>
              </a:rPr>
              <a:t>.ready()</a:t>
            </a:r>
            <a:r>
              <a:rPr lang="zh-TW" altLang="en-US" sz="2800" b="1" dirty="0" smtClean="0">
                <a:solidFill>
                  <a:srgbClr val="F16237"/>
                </a:solidFill>
              </a:rPr>
              <a:t> </a:t>
            </a:r>
            <a:r>
              <a:rPr lang="zh-TW" altLang="en-US" sz="2800" b="1" dirty="0">
                <a:solidFill>
                  <a:srgbClr val="F16237"/>
                </a:solidFill>
              </a:rPr>
              <a:t>方法</a:t>
            </a:r>
            <a:endParaRPr lang="en-US" altLang="zh-TW" sz="2800" b="1" dirty="0">
              <a:solidFill>
                <a:srgbClr val="F16237"/>
              </a:solidFill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 smtClean="0">
                <a:solidFill>
                  <a:srgbClr val="81A042"/>
                </a:solidFill>
              </a:rPr>
              <a:t>.ready() </a:t>
            </a:r>
            <a:endParaRPr lang="en-US" altLang="zh-TW" sz="2400" b="1" u="sng" dirty="0">
              <a:solidFill>
                <a:srgbClr val="81A042"/>
              </a:solidFill>
            </a:endParaRP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/>
              <a:t>.ready() </a:t>
            </a:r>
            <a:r>
              <a:rPr lang="zh-TW" altLang="en-US" sz="1800" dirty="0"/>
              <a:t>方法的語法如下，用來指定當</a:t>
            </a:r>
            <a:r>
              <a:rPr lang="en-US" altLang="zh-TW" sz="1800" dirty="0"/>
              <a:t>HTML</a:t>
            </a:r>
            <a:r>
              <a:rPr lang="zh-TW" altLang="en-US" sz="1800" dirty="0"/>
              <a:t>文件的</a:t>
            </a:r>
            <a:r>
              <a:rPr lang="en-US" altLang="zh-TW" sz="1800" dirty="0"/>
              <a:t>DOM</a:t>
            </a:r>
            <a:r>
              <a:rPr lang="zh-TW" altLang="en-US" sz="1800" dirty="0"/>
              <a:t>載入完成時所要執行的函</a:t>
            </a:r>
            <a:r>
              <a:rPr lang="zh-TW" altLang="en-US" sz="1800" dirty="0" smtClean="0"/>
              <a:t>式：</a:t>
            </a:r>
            <a:endParaRPr lang="zh-TW" altLang="en-US" sz="1800" dirty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ready(</a:t>
            </a:r>
            <a:r>
              <a:rPr lang="en-US" altLang="zh-TW" sz="1800" i="1" dirty="0"/>
              <a:t>handler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zh-TW" altLang="en-US" sz="1800" dirty="0"/>
              <a:t>下面是一個例子，它會在</a:t>
            </a:r>
            <a:r>
              <a:rPr lang="en-US" altLang="zh-TW" sz="1800" dirty="0"/>
              <a:t>HTML</a:t>
            </a:r>
            <a:r>
              <a:rPr lang="zh-TW" altLang="en-US" sz="1800" dirty="0"/>
              <a:t>文件的</a:t>
            </a:r>
            <a:r>
              <a:rPr lang="en-US" altLang="zh-TW" sz="1800" dirty="0"/>
              <a:t>DOM</a:t>
            </a:r>
            <a:r>
              <a:rPr lang="zh-TW" altLang="en-US" sz="1800" dirty="0"/>
              <a:t>載入完成時以對話方塊顯示 </a:t>
            </a:r>
            <a:r>
              <a:rPr lang="en-US" altLang="zh-TW" sz="1800" dirty="0"/>
              <a:t>"Hello, jQuery!"</a:t>
            </a:r>
            <a:r>
              <a:rPr lang="zh-TW" altLang="en-US" sz="1800" dirty="0"/>
              <a:t>。</a:t>
            </a:r>
          </a:p>
          <a:p>
            <a:pPr lvl="1">
              <a:lnSpc>
                <a:spcPts val="1600"/>
              </a:lnSpc>
            </a:pPr>
            <a:r>
              <a:rPr lang="en-US" altLang="zh-TW" sz="1400" dirty="0" smtClean="0"/>
              <a:t>01</a:t>
            </a:r>
            <a:r>
              <a:rPr lang="en-US" altLang="zh-TW" sz="1400" dirty="0"/>
              <a:t>:&lt;!</a:t>
            </a:r>
            <a:r>
              <a:rPr lang="en-US" altLang="zh-TW" sz="1400" dirty="0" err="1"/>
              <a:t>doctype</a:t>
            </a:r>
            <a:r>
              <a:rPr lang="en-US" altLang="zh-TW" sz="1400" dirty="0"/>
              <a:t> html&gt;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02:&lt;html&gt;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03:  &lt;head&gt;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04:    &lt;meta charset="utf-8"&gt;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05:    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="https://code.jquery.com/jquery-3.1.0.min.js"&gt;&lt;/script&gt;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06:    &lt;script&gt;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07:      $(document).ready(function() {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08:        alert("Hello, jQuery!");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09:      });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10:    &lt;/script&gt;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11:  &lt;/head&gt;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12:  &lt;body&gt;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13:  &lt;/body&gt;</a:t>
            </a:r>
          </a:p>
          <a:p>
            <a:pPr lvl="1">
              <a:lnSpc>
                <a:spcPts val="1600"/>
              </a:lnSpc>
              <a:spcBef>
                <a:spcPts val="300"/>
              </a:spcBef>
            </a:pPr>
            <a:r>
              <a:rPr lang="en-US" altLang="zh-TW" sz="1400" dirty="0"/>
              <a:t>14:&lt;/html&gt;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</a:t>
            </a:r>
            <a:endParaRPr lang="en-US" altLang="zh-TW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P.14-20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5144451"/>
            <a:ext cx="3456384" cy="14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14-4 </a:t>
            </a:r>
            <a:r>
              <a:rPr lang="zh-TW" altLang="en-US" dirty="0" smtClean="0"/>
              <a:t>特效</a:t>
            </a:r>
            <a:endParaRPr lang="en-US" altLang="zh-TW" dirty="0" smtClean="0"/>
          </a:p>
          <a:p>
            <a:pPr lvl="1"/>
            <a:r>
              <a:rPr lang="en-US" altLang="zh-TW" sz="2800" b="1" dirty="0" smtClean="0">
                <a:solidFill>
                  <a:srgbClr val="F16237"/>
                </a:solidFill>
              </a:rPr>
              <a:t>14-4-1</a:t>
            </a:r>
            <a:r>
              <a:rPr lang="zh-TW" altLang="en-US" sz="2800" b="1" dirty="0" smtClean="0">
                <a:solidFill>
                  <a:srgbClr val="F16237"/>
                </a:solidFill>
              </a:rPr>
              <a:t> 基本特效</a:t>
            </a:r>
            <a:endParaRPr lang="en-US" altLang="zh-TW" sz="2800" b="1" dirty="0">
              <a:solidFill>
                <a:srgbClr val="F16237"/>
              </a:solidFill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TW" dirty="0" smtClean="0"/>
              <a:t>.</a:t>
            </a:r>
            <a:r>
              <a:rPr lang="en-US" altLang="zh-TW" dirty="0"/>
              <a:t>hide()</a:t>
            </a:r>
            <a:r>
              <a:rPr lang="zh-TW" altLang="en-US" dirty="0"/>
              <a:t>：語法如下，用來隱藏符合的元素：</a:t>
            </a:r>
          </a:p>
          <a:p>
            <a:pPr lvl="1">
              <a:spcBef>
                <a:spcPts val="300"/>
              </a:spcBef>
            </a:pPr>
            <a:r>
              <a:rPr lang="en-US" altLang="zh-TW" dirty="0" smtClean="0"/>
              <a:t>	.</a:t>
            </a:r>
            <a:r>
              <a:rPr lang="en-US" altLang="zh-TW" dirty="0"/>
              <a:t>hide()</a:t>
            </a:r>
          </a:p>
          <a:p>
            <a:pPr lvl="1">
              <a:spcBef>
                <a:spcPts val="300"/>
              </a:spcBef>
            </a:pPr>
            <a:r>
              <a:rPr lang="en-US" altLang="zh-TW" dirty="0" smtClean="0"/>
              <a:t>	.</a:t>
            </a:r>
            <a:r>
              <a:rPr lang="en-US" altLang="zh-TW" dirty="0"/>
              <a:t>hide([</a:t>
            </a:r>
            <a:r>
              <a:rPr lang="en-US" altLang="zh-TW" i="1" dirty="0"/>
              <a:t>duration</a:t>
            </a:r>
            <a:r>
              <a:rPr lang="en-US" altLang="zh-TW" dirty="0"/>
              <a:t>] [, </a:t>
            </a:r>
            <a:r>
              <a:rPr lang="en-US" altLang="zh-TW" i="1" dirty="0"/>
              <a:t>complete</a:t>
            </a:r>
            <a:r>
              <a:rPr lang="en-US" altLang="zh-TW" dirty="0"/>
              <a:t>])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TW" dirty="0" smtClean="0"/>
              <a:t>.</a:t>
            </a:r>
            <a:r>
              <a:rPr lang="en-US" altLang="zh-TW" dirty="0"/>
              <a:t>show()</a:t>
            </a:r>
            <a:r>
              <a:rPr lang="zh-TW" altLang="en-US" dirty="0"/>
              <a:t>：語法如下，用來顯示符合的元素：</a:t>
            </a:r>
          </a:p>
          <a:p>
            <a:pPr lvl="1">
              <a:spcBef>
                <a:spcPts val="300"/>
              </a:spcBef>
            </a:pPr>
            <a:r>
              <a:rPr lang="en-US" altLang="zh-TW" dirty="0" smtClean="0"/>
              <a:t>	.</a:t>
            </a:r>
            <a:r>
              <a:rPr lang="en-US" altLang="zh-TW" dirty="0"/>
              <a:t>show()</a:t>
            </a:r>
          </a:p>
          <a:p>
            <a:pPr lvl="1">
              <a:spcBef>
                <a:spcPts val="300"/>
              </a:spcBef>
            </a:pPr>
            <a:r>
              <a:rPr lang="en-US" altLang="zh-TW" dirty="0" smtClean="0"/>
              <a:t>	.</a:t>
            </a:r>
            <a:r>
              <a:rPr lang="en-US" altLang="zh-TW" dirty="0"/>
              <a:t>show([</a:t>
            </a:r>
            <a:r>
              <a:rPr lang="en-US" altLang="zh-TW" i="1" dirty="0"/>
              <a:t>duration</a:t>
            </a:r>
            <a:r>
              <a:rPr lang="en-US" altLang="zh-TW" dirty="0"/>
              <a:t>] [, </a:t>
            </a:r>
            <a:r>
              <a:rPr lang="en-US" altLang="zh-TW" i="1" dirty="0"/>
              <a:t>complete</a:t>
            </a:r>
            <a:r>
              <a:rPr lang="en-US" altLang="zh-TW" dirty="0"/>
              <a:t>])</a:t>
            </a:r>
          </a:p>
          <a:p>
            <a:pPr lvl="1">
              <a:spcBef>
                <a:spcPts val="300"/>
              </a:spcBef>
            </a:pPr>
            <a:r>
              <a:rPr lang="zh-TW" altLang="en-US" dirty="0" smtClean="0"/>
              <a:t>     例如</a:t>
            </a:r>
            <a:r>
              <a:rPr lang="zh-TW" altLang="en-US" dirty="0"/>
              <a:t>：</a:t>
            </a:r>
          </a:p>
          <a:p>
            <a:pPr lvl="1">
              <a:spcBef>
                <a:spcPts val="300"/>
              </a:spcBef>
            </a:pPr>
            <a:r>
              <a:rPr lang="en-US" altLang="zh-TW" dirty="0" smtClean="0"/>
              <a:t>	if </a:t>
            </a:r>
            <a:r>
              <a:rPr lang="en-US" altLang="zh-TW" dirty="0"/>
              <a:t>($("#</a:t>
            </a:r>
            <a:r>
              <a:rPr lang="en-US" altLang="zh-TW" dirty="0" err="1"/>
              <a:t>myDiv</a:t>
            </a:r>
            <a:r>
              <a:rPr lang="en-US" altLang="zh-TW" dirty="0"/>
              <a:t>").length)</a:t>
            </a:r>
          </a:p>
          <a:p>
            <a:pPr lvl="1">
              <a:spcBef>
                <a:spcPts val="300"/>
              </a:spcBef>
            </a:pPr>
            <a:r>
              <a:rPr lang="en-US" altLang="zh-TW" dirty="0" smtClean="0"/>
              <a:t>	  </a:t>
            </a:r>
            <a:r>
              <a:rPr lang="en-US" altLang="zh-TW" dirty="0"/>
              <a:t>$("#</a:t>
            </a:r>
            <a:r>
              <a:rPr lang="en-US" altLang="zh-TW" dirty="0" err="1"/>
              <a:t>myDiv</a:t>
            </a:r>
            <a:r>
              <a:rPr lang="en-US" altLang="zh-TW" dirty="0"/>
              <a:t>").show();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TW" dirty="0" smtClean="0"/>
              <a:t>.</a:t>
            </a:r>
            <a:r>
              <a:rPr lang="en-US" altLang="zh-TW" dirty="0"/>
              <a:t>toggle()</a:t>
            </a:r>
            <a:r>
              <a:rPr lang="zh-TW" altLang="en-US" dirty="0"/>
              <a:t>：語法如下，用來切換顯示或隱藏符合的元素：</a:t>
            </a:r>
          </a:p>
          <a:p>
            <a:pPr lvl="1">
              <a:spcBef>
                <a:spcPts val="300"/>
              </a:spcBef>
            </a:pPr>
            <a:r>
              <a:rPr lang="en-US" altLang="zh-TW" dirty="0" smtClean="0"/>
              <a:t>	.</a:t>
            </a:r>
            <a:r>
              <a:rPr lang="en-US" altLang="zh-TW" dirty="0"/>
              <a:t>toggle(</a:t>
            </a:r>
            <a:r>
              <a:rPr lang="en-US" altLang="zh-TW" i="1" dirty="0"/>
              <a:t>display</a:t>
            </a:r>
            <a:r>
              <a:rPr lang="en-US" altLang="zh-TW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altLang="zh-TW" dirty="0" smtClean="0"/>
              <a:t>	.</a:t>
            </a:r>
            <a:r>
              <a:rPr lang="en-US" altLang="zh-TW" dirty="0"/>
              <a:t>toggle([</a:t>
            </a:r>
            <a:r>
              <a:rPr lang="en-US" altLang="zh-TW" i="1" dirty="0"/>
              <a:t>duration</a:t>
            </a:r>
            <a:r>
              <a:rPr lang="en-US" altLang="zh-TW" dirty="0"/>
              <a:t>] [, </a:t>
            </a:r>
            <a:r>
              <a:rPr lang="en-US" altLang="zh-TW" i="1" dirty="0"/>
              <a:t>complete</a:t>
            </a:r>
            <a:r>
              <a:rPr lang="en-US" altLang="zh-TW" dirty="0"/>
              <a:t>])</a:t>
            </a:r>
          </a:p>
          <a:p>
            <a:pPr lvl="1">
              <a:lnSpc>
                <a:spcPts val="1200"/>
              </a:lnSpc>
              <a:spcBef>
                <a:spcPts val="0"/>
              </a:spcBef>
            </a:pPr>
            <a:endParaRPr lang="zh-TW" altLang="en-US" sz="1200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P.14-22</a:t>
            </a:r>
          </a:p>
        </p:txBody>
      </p:sp>
      <p:sp>
        <p:nvSpPr>
          <p:cNvPr id="9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67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16464" cy="5976664"/>
          </a:xfrm>
        </p:spPr>
        <p:txBody>
          <a:bodyPr/>
          <a:lstStyle/>
          <a:p>
            <a:pPr lvl="1"/>
            <a:r>
              <a:rPr lang="en-US" altLang="zh-TW" sz="2800" b="1" dirty="0" smtClean="0">
                <a:solidFill>
                  <a:srgbClr val="F16237"/>
                </a:solidFill>
              </a:rPr>
              <a:t>14-4-2</a:t>
            </a:r>
            <a:r>
              <a:rPr lang="zh-TW" altLang="en-US" sz="2800" b="1" dirty="0">
                <a:solidFill>
                  <a:srgbClr val="F16237"/>
                </a:solidFill>
              </a:rPr>
              <a:t>　淡入</a:t>
            </a:r>
            <a:r>
              <a:rPr lang="en-US" altLang="zh-TW" sz="2800" b="1" dirty="0">
                <a:solidFill>
                  <a:srgbClr val="F16237"/>
                </a:solidFill>
              </a:rPr>
              <a:t>/</a:t>
            </a:r>
            <a:r>
              <a:rPr lang="zh-TW" altLang="en-US" sz="2800" b="1" dirty="0">
                <a:solidFill>
                  <a:srgbClr val="F16237"/>
                </a:solidFill>
              </a:rPr>
              <a:t>淡出</a:t>
            </a:r>
            <a:r>
              <a:rPr lang="en-US" altLang="zh-TW" sz="2800" b="1" dirty="0">
                <a:solidFill>
                  <a:srgbClr val="F16237"/>
                </a:solidFill>
              </a:rPr>
              <a:t>/</a:t>
            </a:r>
            <a:r>
              <a:rPr lang="zh-TW" altLang="en-US" sz="2800" b="1" dirty="0">
                <a:solidFill>
                  <a:srgbClr val="F16237"/>
                </a:solidFill>
              </a:rPr>
              <a:t>滑動移入</a:t>
            </a:r>
            <a:r>
              <a:rPr lang="en-US" altLang="zh-TW" sz="2800" b="1" dirty="0">
                <a:solidFill>
                  <a:srgbClr val="F16237"/>
                </a:solidFill>
              </a:rPr>
              <a:t>/</a:t>
            </a:r>
            <a:r>
              <a:rPr lang="zh-TW" altLang="en-US" sz="2800" b="1" dirty="0">
                <a:solidFill>
                  <a:srgbClr val="F16237"/>
                </a:solidFill>
              </a:rPr>
              <a:t>滑動移出</a:t>
            </a:r>
            <a:r>
              <a:rPr lang="zh-TW" altLang="en-US" sz="2800" b="1" dirty="0" smtClean="0">
                <a:solidFill>
                  <a:srgbClr val="F16237"/>
                </a:solidFill>
              </a:rPr>
              <a:t>特效</a:t>
            </a:r>
            <a:endParaRPr lang="en-US" altLang="zh-TW" sz="2800" b="1" dirty="0" smtClean="0">
              <a:solidFill>
                <a:srgbClr val="F16237"/>
              </a:solidFill>
            </a:endParaRPr>
          </a:p>
          <a:p>
            <a:pPr marL="285750" lvl="1" indent="-28575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TW" sz="1800" dirty="0" smtClean="0"/>
              <a:t>.</a:t>
            </a:r>
            <a:r>
              <a:rPr lang="en-US" altLang="zh-TW" sz="1800" dirty="0" err="1"/>
              <a:t>fadeIn</a:t>
            </a:r>
            <a:r>
              <a:rPr lang="en-US" altLang="zh-TW" sz="1800" dirty="0"/>
              <a:t>()</a:t>
            </a:r>
            <a:r>
              <a:rPr lang="zh-TW" altLang="en-US" sz="1800" dirty="0"/>
              <a:t>：語法如下，用來以淡入的方式顯示元素：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/>
              <a:t>fadeIn</a:t>
            </a:r>
            <a:r>
              <a:rPr lang="en-US" altLang="zh-TW" sz="1800" dirty="0"/>
              <a:t>([</a:t>
            </a:r>
            <a:r>
              <a:rPr lang="en-US" altLang="zh-TW" sz="1800" i="1" dirty="0"/>
              <a:t>duration</a:t>
            </a:r>
            <a:r>
              <a:rPr lang="en-US" altLang="zh-TW" sz="1800" dirty="0"/>
              <a:t>] [, </a:t>
            </a:r>
            <a:r>
              <a:rPr lang="en-US" altLang="zh-TW" sz="1800" i="1" dirty="0"/>
              <a:t>complete</a:t>
            </a:r>
            <a:r>
              <a:rPr lang="en-US" altLang="zh-TW" sz="1800" dirty="0"/>
              <a:t>])</a:t>
            </a:r>
          </a:p>
          <a:p>
            <a:pPr marL="285750" lvl="1" indent="-28575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TW" sz="1800" dirty="0" smtClean="0"/>
              <a:t>.</a:t>
            </a:r>
            <a:r>
              <a:rPr lang="en-US" altLang="zh-TW" sz="1800" dirty="0" err="1"/>
              <a:t>fadeOut</a:t>
            </a:r>
            <a:r>
              <a:rPr lang="en-US" altLang="zh-TW" sz="1800" dirty="0"/>
              <a:t>()</a:t>
            </a:r>
            <a:r>
              <a:rPr lang="zh-TW" altLang="en-US" sz="1800" dirty="0"/>
              <a:t>：語法如下，用來以淡出的方式隱藏元素：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 smtClean="0"/>
              <a:t>fadeOut</a:t>
            </a:r>
            <a:r>
              <a:rPr lang="en-US" altLang="zh-TW" sz="1800" dirty="0"/>
              <a:t>([</a:t>
            </a:r>
            <a:r>
              <a:rPr lang="en-US" altLang="zh-TW" sz="1800" i="1" dirty="0"/>
              <a:t>duration</a:t>
            </a:r>
            <a:r>
              <a:rPr lang="en-US" altLang="zh-TW" sz="1800" dirty="0"/>
              <a:t>] [, </a:t>
            </a:r>
            <a:r>
              <a:rPr lang="en-US" altLang="zh-TW" sz="1800" i="1" dirty="0"/>
              <a:t>complete</a:t>
            </a:r>
            <a:r>
              <a:rPr lang="en-US" altLang="zh-TW" sz="1800" dirty="0"/>
              <a:t>])</a:t>
            </a:r>
          </a:p>
          <a:p>
            <a:pPr marL="285750" lvl="1" indent="-28575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TW" sz="1800" dirty="0" smtClean="0"/>
              <a:t>.</a:t>
            </a:r>
            <a:r>
              <a:rPr lang="en-US" altLang="zh-TW" sz="1800" dirty="0" err="1"/>
              <a:t>fadeTo</a:t>
            </a:r>
            <a:r>
              <a:rPr lang="en-US" altLang="zh-TW" sz="1800" dirty="0"/>
              <a:t>()</a:t>
            </a:r>
            <a:r>
              <a:rPr lang="zh-TW" altLang="en-US" sz="1800" dirty="0"/>
              <a:t>：語法如下，用來調整元素的透明度：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/>
              <a:t>fadeTo</a:t>
            </a:r>
            <a:r>
              <a:rPr lang="en-US" altLang="zh-TW" sz="1800" dirty="0"/>
              <a:t>(</a:t>
            </a:r>
            <a:r>
              <a:rPr lang="en-US" altLang="zh-TW" sz="1800" i="1" dirty="0"/>
              <a:t>duration</a:t>
            </a:r>
            <a:r>
              <a:rPr lang="en-US" altLang="zh-TW" sz="1800" dirty="0"/>
              <a:t>, </a:t>
            </a:r>
            <a:r>
              <a:rPr lang="en-US" altLang="zh-TW" sz="1800" i="1" dirty="0"/>
              <a:t>opacity</a:t>
            </a:r>
            <a:r>
              <a:rPr lang="en-US" altLang="zh-TW" sz="1800" dirty="0"/>
              <a:t> [, </a:t>
            </a:r>
            <a:r>
              <a:rPr lang="en-US" altLang="zh-TW" sz="1800" i="1" dirty="0"/>
              <a:t>complete</a:t>
            </a:r>
            <a:r>
              <a:rPr lang="en-US" altLang="zh-TW" sz="1800" dirty="0"/>
              <a:t>])</a:t>
            </a:r>
          </a:p>
          <a:p>
            <a:pPr marL="285750" lvl="1" indent="-28575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TW" sz="1800" dirty="0" smtClean="0"/>
              <a:t>.</a:t>
            </a:r>
            <a:r>
              <a:rPr lang="en-US" altLang="zh-TW" sz="1800" dirty="0" err="1"/>
              <a:t>slideDown</a:t>
            </a:r>
            <a:r>
              <a:rPr lang="en-US" altLang="zh-TW" sz="1800" dirty="0"/>
              <a:t>()</a:t>
            </a:r>
            <a:r>
              <a:rPr lang="zh-TW" altLang="en-US" sz="1800" dirty="0"/>
              <a:t>：語法如下，用來以由上往下滑動的方式顯示元素：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 smtClean="0"/>
              <a:t>slideDown</a:t>
            </a:r>
            <a:r>
              <a:rPr lang="en-US" altLang="zh-TW" sz="1800" dirty="0"/>
              <a:t>([</a:t>
            </a:r>
            <a:r>
              <a:rPr lang="en-US" altLang="zh-TW" sz="1800" i="1" dirty="0"/>
              <a:t>duration</a:t>
            </a:r>
            <a:r>
              <a:rPr lang="en-US" altLang="zh-TW" sz="1800" dirty="0"/>
              <a:t>] [, </a:t>
            </a:r>
            <a:r>
              <a:rPr lang="en-US" altLang="zh-TW" sz="1800" i="1" dirty="0"/>
              <a:t>complete</a:t>
            </a:r>
            <a:r>
              <a:rPr lang="en-US" altLang="zh-TW" sz="1800" dirty="0"/>
              <a:t>])</a:t>
            </a:r>
          </a:p>
          <a:p>
            <a:pPr marL="285750" lvl="1" indent="-28575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TW" sz="1800" dirty="0" smtClean="0"/>
              <a:t>.</a:t>
            </a:r>
            <a:r>
              <a:rPr lang="en-US" altLang="zh-TW" sz="1800" dirty="0" err="1"/>
              <a:t>slideUp</a:t>
            </a:r>
            <a:r>
              <a:rPr lang="en-US" altLang="zh-TW" sz="1800" dirty="0"/>
              <a:t>()</a:t>
            </a:r>
            <a:r>
              <a:rPr lang="zh-TW" altLang="en-US" sz="1800" dirty="0"/>
              <a:t>：語法如下，用來以由下往上滑動的方式隱藏元素：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 smtClean="0"/>
              <a:t>slideUp</a:t>
            </a:r>
            <a:r>
              <a:rPr lang="en-US" altLang="zh-TW" sz="1800" dirty="0"/>
              <a:t>([</a:t>
            </a:r>
            <a:r>
              <a:rPr lang="en-US" altLang="zh-TW" sz="1800" i="1" dirty="0"/>
              <a:t>duration</a:t>
            </a:r>
            <a:r>
              <a:rPr lang="en-US" altLang="zh-TW" sz="1800" dirty="0"/>
              <a:t>] [, </a:t>
            </a:r>
            <a:r>
              <a:rPr lang="en-US" altLang="zh-TW" sz="1800" i="1" dirty="0"/>
              <a:t>complete</a:t>
            </a:r>
            <a:r>
              <a:rPr lang="en-US" altLang="zh-TW" sz="1800" dirty="0"/>
              <a:t>])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</a:t>
            </a:r>
            <a:endParaRPr lang="en-US" altLang="zh-TW" sz="1800" dirty="0"/>
          </a:p>
        </p:txBody>
      </p:sp>
      <p:sp>
        <p:nvSpPr>
          <p:cNvPr id="7" name="Text Box 223"/>
          <p:cNvSpPr txBox="1">
            <a:spLocks noChangeArrowheads="1"/>
          </p:cNvSpPr>
          <p:nvPr/>
        </p:nvSpPr>
        <p:spPr bwMode="auto">
          <a:xfrm>
            <a:off x="611560" y="5013176"/>
            <a:ext cx="3096344" cy="1368152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$("#hider").on("click", function() {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$("h1").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fadeOut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(600);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});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alibri"/>
              <a:ea typeface="華康黑體 Std W3"/>
              <a:cs typeface="Times New Roman"/>
            </a:endParaRP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$("#shower").on("click", function() {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$("h1").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fadeIn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(600);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});</a:t>
            </a: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779912" y="5013176"/>
            <a:ext cx="2160240" cy="1368153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6012160" y="5013175"/>
            <a:ext cx="2160240" cy="1368153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7596336" y="6195946"/>
            <a:ext cx="1356336" cy="380297"/>
          </a:xfrm>
        </p:spPr>
        <p:txBody>
          <a:bodyPr/>
          <a:lstStyle/>
          <a:p>
            <a:r>
              <a:rPr lang="en-US" altLang="zh-TW" dirty="0" smtClean="0"/>
              <a:t>P.14-24~25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1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6"/>
          </p:nvPr>
        </p:nvSpPr>
        <p:spPr>
          <a:xfrm>
            <a:off x="2627089" y="2708920"/>
            <a:ext cx="5689327" cy="280831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TW" sz="2000" dirty="0" smtClean="0">
                <a:solidFill>
                  <a:srgbClr val="F16237"/>
                </a:solidFill>
              </a:rPr>
              <a:t>14-1</a:t>
            </a:r>
            <a:r>
              <a:rPr lang="en-US" altLang="zh-TW" sz="2000" dirty="0">
                <a:solidFill>
                  <a:srgbClr val="F16237"/>
                </a:solidFill>
              </a:rPr>
              <a:t>	</a:t>
            </a:r>
            <a:r>
              <a:rPr lang="zh-TW" altLang="en-US" sz="2000" dirty="0">
                <a:solidFill>
                  <a:srgbClr val="F16237"/>
                </a:solidFill>
                <a:hlinkClick r:id="rId3" action="ppaction://hlinksldjump"/>
              </a:rPr>
              <a:t>認識</a:t>
            </a:r>
            <a:r>
              <a:rPr lang="en-US" altLang="zh-TW" sz="2000" dirty="0">
                <a:solidFill>
                  <a:srgbClr val="F16237"/>
                </a:solidFill>
                <a:hlinkClick r:id="rId3" action="ppaction://hlinksldjump"/>
              </a:rPr>
              <a:t>jQuery</a:t>
            </a:r>
            <a:endParaRPr lang="en-US" altLang="zh-TW" sz="2000" dirty="0">
              <a:solidFill>
                <a:srgbClr val="F16237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TW" sz="2000" dirty="0" smtClean="0">
                <a:solidFill>
                  <a:srgbClr val="F16237"/>
                </a:solidFill>
              </a:rPr>
              <a:t>14-2</a:t>
            </a:r>
            <a:r>
              <a:rPr lang="en-US" altLang="zh-TW" sz="2000" dirty="0">
                <a:solidFill>
                  <a:srgbClr val="F16237"/>
                </a:solidFill>
              </a:rPr>
              <a:t>	</a:t>
            </a:r>
            <a:r>
              <a:rPr lang="zh-TW" altLang="en-US" sz="2000" dirty="0">
                <a:solidFill>
                  <a:srgbClr val="F16237"/>
                </a:solidFill>
                <a:hlinkClick r:id="rId4" action="ppaction://hlinksldjump"/>
              </a:rPr>
              <a:t>使用</a:t>
            </a:r>
            <a:r>
              <a:rPr lang="en-US" altLang="zh-TW" sz="2000" dirty="0">
                <a:solidFill>
                  <a:srgbClr val="F16237"/>
                </a:solidFill>
                <a:hlinkClick r:id="rId4" action="ppaction://hlinksldjump"/>
              </a:rPr>
              <a:t>jQuery</a:t>
            </a:r>
            <a:r>
              <a:rPr lang="zh-TW" altLang="en-US" sz="2000" dirty="0">
                <a:solidFill>
                  <a:srgbClr val="F16237"/>
                </a:solidFill>
                <a:hlinkClick r:id="rId4" action="ppaction://hlinksldjump"/>
              </a:rPr>
              <a:t>核心</a:t>
            </a:r>
            <a:endParaRPr lang="zh-TW" altLang="en-US" sz="2000" dirty="0">
              <a:solidFill>
                <a:srgbClr val="F16237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TW" sz="2000" dirty="0" smtClean="0">
                <a:solidFill>
                  <a:srgbClr val="F16237"/>
                </a:solidFill>
              </a:rPr>
              <a:t>14-3</a:t>
            </a:r>
            <a:r>
              <a:rPr lang="en-US" altLang="zh-TW" sz="2000" dirty="0">
                <a:solidFill>
                  <a:srgbClr val="F16237"/>
                </a:solidFill>
              </a:rPr>
              <a:t>	</a:t>
            </a:r>
            <a:r>
              <a:rPr lang="zh-TW" altLang="en-US" sz="2000" dirty="0">
                <a:solidFill>
                  <a:srgbClr val="F16237"/>
                </a:solidFill>
                <a:hlinkClick r:id="rId5" action="ppaction://hlinksldjump"/>
              </a:rPr>
              <a:t>事件</a:t>
            </a:r>
            <a:endParaRPr lang="zh-TW" altLang="en-US" sz="2000" dirty="0">
              <a:solidFill>
                <a:srgbClr val="F16237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TW" sz="2000" dirty="0" smtClean="0">
                <a:solidFill>
                  <a:srgbClr val="F16237"/>
                </a:solidFill>
              </a:rPr>
              <a:t>14-4</a:t>
            </a:r>
            <a:r>
              <a:rPr lang="en-US" altLang="zh-TW" sz="2000" dirty="0">
                <a:solidFill>
                  <a:srgbClr val="F16237"/>
                </a:solidFill>
              </a:rPr>
              <a:t>	</a:t>
            </a:r>
            <a:r>
              <a:rPr lang="zh-TW" altLang="en-US" sz="2000" dirty="0">
                <a:solidFill>
                  <a:srgbClr val="F16237"/>
                </a:solidFill>
                <a:hlinkClick r:id="rId6" action="ppaction://hlinksldjump"/>
              </a:rPr>
              <a:t>特效</a:t>
            </a:r>
            <a:endParaRPr lang="zh-TW" altLang="en-US" sz="2000" dirty="0">
              <a:solidFill>
                <a:srgbClr val="F1623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680" y="7200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Part3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dirty="0" err="1" smtClean="0">
                <a:solidFill>
                  <a:srgbClr val="FFFF00"/>
                </a:solidFill>
              </a:rPr>
              <a:t>JaveScript</a:t>
            </a:r>
            <a:endParaRPr lang="en-US" altLang="zh-TW" sz="2400" b="1" kern="1200" baseline="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692696"/>
            <a:ext cx="8316464" cy="5976664"/>
          </a:xfrm>
        </p:spPr>
        <p:txBody>
          <a:bodyPr/>
          <a:lstStyle/>
          <a:p>
            <a:pPr lvl="1"/>
            <a:r>
              <a:rPr lang="en-US" altLang="zh-TW" sz="2800" b="1" dirty="0" smtClean="0">
                <a:solidFill>
                  <a:srgbClr val="F16237"/>
                </a:solidFill>
              </a:rPr>
              <a:t>14-4-3</a:t>
            </a:r>
            <a:r>
              <a:rPr lang="zh-TW" altLang="en-US" sz="2800" b="1" dirty="0">
                <a:solidFill>
                  <a:srgbClr val="F16237"/>
                </a:solidFill>
              </a:rPr>
              <a:t>　</a:t>
            </a:r>
            <a:r>
              <a:rPr lang="zh-TW" altLang="en-US" sz="2800" b="1" dirty="0" smtClean="0">
                <a:solidFill>
                  <a:srgbClr val="F16237"/>
                </a:solidFill>
              </a:rPr>
              <a:t>自訂特效</a:t>
            </a:r>
            <a:endParaRPr lang="en-US" altLang="zh-TW" sz="2800" b="1" dirty="0" smtClean="0">
              <a:solidFill>
                <a:srgbClr val="F16237"/>
              </a:solidFill>
            </a:endParaRP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/>
              <a:t>.animate() </a:t>
            </a:r>
            <a:r>
              <a:rPr lang="zh-TW" altLang="en-US" sz="1800" dirty="0"/>
              <a:t>方法可以針對元素的</a:t>
            </a:r>
            <a:r>
              <a:rPr lang="en-US" altLang="zh-TW" sz="1800" dirty="0"/>
              <a:t>CSS</a:t>
            </a:r>
            <a:r>
              <a:rPr lang="zh-TW" altLang="en-US" sz="1800" dirty="0"/>
              <a:t>屬性自訂特效，其語法如下：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animate(</a:t>
            </a:r>
            <a:r>
              <a:rPr lang="en-US" altLang="zh-TW" sz="1800" i="1" dirty="0"/>
              <a:t>properties</a:t>
            </a:r>
            <a:r>
              <a:rPr lang="en-US" altLang="zh-TW" sz="1800" dirty="0"/>
              <a:t> [, </a:t>
            </a:r>
            <a:r>
              <a:rPr lang="en-US" altLang="zh-TW" sz="1800" i="1" dirty="0"/>
              <a:t>duration</a:t>
            </a:r>
            <a:r>
              <a:rPr lang="en-US" altLang="zh-TW" sz="1800" dirty="0"/>
              <a:t>] [, </a:t>
            </a:r>
            <a:r>
              <a:rPr lang="en-US" altLang="zh-TW" sz="1800" i="1" dirty="0"/>
              <a:t>easing</a:t>
            </a:r>
            <a:r>
              <a:rPr lang="en-US" altLang="zh-TW" sz="1800" dirty="0"/>
              <a:t>] [, </a:t>
            </a:r>
            <a:r>
              <a:rPr lang="en-US" altLang="zh-TW" sz="1800" i="1" dirty="0"/>
              <a:t>complete</a:t>
            </a:r>
            <a:r>
              <a:rPr lang="en-US" altLang="zh-TW" sz="1800" dirty="0" smtClean="0"/>
              <a:t>])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zh-TW" altLang="en-US" sz="1800" dirty="0"/>
              <a:t>下面是</a:t>
            </a:r>
            <a:r>
              <a:rPr lang="zh-TW" altLang="en-US" sz="1800"/>
              <a:t>一個例子。</a:t>
            </a:r>
            <a:endParaRPr lang="en-US" altLang="zh-TW" sz="1800" dirty="0"/>
          </a:p>
          <a:p>
            <a:pPr lvl="1">
              <a:lnSpc>
                <a:spcPts val="16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</a:t>
            </a:r>
            <a:endParaRPr lang="en-US" altLang="zh-TW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7740352" y="6195946"/>
            <a:ext cx="1212320" cy="329398"/>
          </a:xfrm>
        </p:spPr>
        <p:txBody>
          <a:bodyPr/>
          <a:lstStyle/>
          <a:p>
            <a:r>
              <a:rPr lang="en-US" altLang="zh-TW" dirty="0" smtClean="0"/>
              <a:t>P.14-26~27</a:t>
            </a:r>
            <a:endParaRPr lang="zh-TW" altLang="en-US" dirty="0"/>
          </a:p>
        </p:txBody>
      </p:sp>
      <p:sp>
        <p:nvSpPr>
          <p:cNvPr id="7" name="Text Box 223"/>
          <p:cNvSpPr txBox="1">
            <a:spLocks noChangeArrowheads="1"/>
          </p:cNvSpPr>
          <p:nvPr/>
        </p:nvSpPr>
        <p:spPr bwMode="auto">
          <a:xfrm>
            <a:off x="611560" y="2149789"/>
            <a:ext cx="7200800" cy="4616979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&lt;html&gt;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&lt;head&gt;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&lt;meta charset="utf-8"&gt;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&lt;script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="https://code.jquery.com/jquery-3.1.0.min.js"&gt;&lt;/script&gt;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&lt;style&gt;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{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  width: 100px;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  border: 1px solid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lightgreen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  opacity: 0.5;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}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&lt;/style&gt;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&lt;/head&gt;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&lt;body&gt;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&lt;button id="enlarge"&gt;</a:t>
            </a:r>
            <a:r>
              <a:rPr lang="zh-TW" alt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放大</a:t>
            </a:r>
            <a:r>
              <a:rPr lang="en-US" altLang="zh-TW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&lt;/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button&gt;&lt;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br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&lt;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="Tulips.jpg"&gt;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&lt;script&gt;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$("#enlarge").on("click", function() {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  $("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").animate({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    width: "300px",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    opacity: 1,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borderWidth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: "10px"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  }, 1500);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});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&lt;/script&gt;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&lt;/body&gt;</a:t>
            </a: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&lt;/html&gt;</a:t>
            </a: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65355" y="2999138"/>
            <a:ext cx="2519680" cy="2121535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72" y="4403809"/>
            <a:ext cx="2519680" cy="21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370724" cy="6192688"/>
          </a:xfrm>
        </p:spPr>
        <p:txBody>
          <a:bodyPr/>
          <a:lstStyle/>
          <a:p>
            <a:r>
              <a:rPr lang="en-US" altLang="zh-TW" dirty="0" smtClean="0"/>
              <a:t>14-1</a:t>
            </a:r>
            <a:r>
              <a:rPr lang="zh-TW" altLang="en-US" dirty="0" smtClean="0"/>
              <a:t>　認識</a:t>
            </a:r>
            <a:r>
              <a:rPr lang="en-US" altLang="zh-TW" dirty="0" smtClean="0"/>
              <a:t>jQuery</a:t>
            </a:r>
          </a:p>
          <a:p>
            <a:pPr lvl="1" algn="just"/>
            <a:r>
              <a:rPr lang="en-US" altLang="zh-TW" dirty="0" smtClean="0"/>
              <a:t>jQuery</a:t>
            </a:r>
            <a:r>
              <a:rPr lang="zh-TW" altLang="en-US" dirty="0" smtClean="0"/>
              <a:t>是一個開放原始碼、跨瀏覽器的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函式庫，目的是簡化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之間的操作，一開始是由</a:t>
            </a:r>
            <a:r>
              <a:rPr lang="en-US" altLang="zh-TW" dirty="0" smtClean="0"/>
              <a:t>John </a:t>
            </a:r>
            <a:r>
              <a:rPr lang="en-US" altLang="zh-TW" dirty="0" err="1" smtClean="0"/>
              <a:t>Resig</a:t>
            </a:r>
            <a:r>
              <a:rPr lang="zh-TW" altLang="en-US" dirty="0" smtClean="0"/>
              <a:t>於</a:t>
            </a:r>
            <a:r>
              <a:rPr lang="en-US" altLang="zh-TW" dirty="0" smtClean="0"/>
              <a:t>2006</a:t>
            </a:r>
            <a:r>
              <a:rPr lang="zh-TW" altLang="en-US" dirty="0" smtClean="0"/>
              <a:t>年釋出第一個版本，後來改由</a:t>
            </a:r>
            <a:r>
              <a:rPr lang="en-US" altLang="zh-TW" dirty="0" smtClean="0"/>
              <a:t>Dave </a:t>
            </a:r>
            <a:r>
              <a:rPr lang="en-US" altLang="zh-TW" dirty="0" err="1" smtClean="0"/>
              <a:t>Methvin</a:t>
            </a:r>
            <a:r>
              <a:rPr lang="zh-TW" altLang="en-US" dirty="0" smtClean="0"/>
              <a:t>領導的團隊進行開發，發展迄今，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已經成為使用最廣泛的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函式庫。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P.14-2</a:t>
            </a:r>
          </a:p>
        </p:txBody>
      </p:sp>
      <p:sp>
        <p:nvSpPr>
          <p:cNvPr id="9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27784" y="2996952"/>
            <a:ext cx="4392488" cy="3024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30193" y="602128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jQuery</a:t>
            </a:r>
            <a:r>
              <a:rPr lang="zh-TW" altLang="zh-TW" dirty="0"/>
              <a:t>官方網站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14-2 </a:t>
            </a:r>
            <a:r>
              <a:rPr lang="zh-TW" altLang="en-US" dirty="0"/>
              <a:t>使用</a:t>
            </a:r>
            <a:r>
              <a:rPr lang="en-US" altLang="zh-TW" dirty="0"/>
              <a:t>jQuery</a:t>
            </a:r>
            <a:r>
              <a:rPr lang="zh-TW" altLang="en-US" dirty="0" smtClean="0"/>
              <a:t>核心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jQuery</a:t>
            </a:r>
            <a:r>
              <a:rPr lang="zh-TW" altLang="en-US" dirty="0"/>
              <a:t>之前需要具有</a:t>
            </a:r>
            <a:r>
              <a:rPr lang="en-US" altLang="zh-TW" dirty="0"/>
              <a:t>jQuery</a:t>
            </a:r>
            <a:r>
              <a:rPr lang="zh-TW" altLang="en-US" dirty="0"/>
              <a:t>核心</a:t>
            </a:r>
            <a:r>
              <a:rPr lang="en-US" altLang="zh-TW" dirty="0"/>
              <a:t>JavaScript</a:t>
            </a:r>
            <a:r>
              <a:rPr lang="zh-TW" altLang="en-US" dirty="0"/>
              <a:t>檔案，我們可以透過下列兩種方式來取得：</a:t>
            </a: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TW" altLang="en-US" dirty="0" smtClean="0"/>
              <a:t>下載</a:t>
            </a:r>
            <a:r>
              <a:rPr lang="en-US" altLang="zh-TW" dirty="0"/>
              <a:t>jQuery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zh-TW" altLang="en-US" dirty="0"/>
          </a:p>
          <a:p>
            <a:pPr lvl="1"/>
            <a:r>
              <a:rPr lang="zh-TW" altLang="en-US" dirty="0"/>
              <a:t> </a:t>
            </a:r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TW" altLang="en-US" dirty="0" smtClean="0"/>
              <a:t>使用</a:t>
            </a:r>
            <a:r>
              <a:rPr lang="en-US" altLang="zh-TW" dirty="0"/>
              <a:t>CDN (Content Delivery Networks)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P.14-3</a:t>
            </a:r>
          </a:p>
        </p:txBody>
      </p:sp>
      <p:sp>
        <p:nvSpPr>
          <p:cNvPr id="9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899592" y="2789395"/>
            <a:ext cx="3960440" cy="2448272"/>
          </a:xfrm>
          <a:prstGeom prst="rect">
            <a:avLst/>
          </a:prstGeom>
        </p:spPr>
      </p:pic>
      <p:sp>
        <p:nvSpPr>
          <p:cNvPr id="12" name="Text Box 223"/>
          <p:cNvSpPr txBox="1">
            <a:spLocks noChangeArrowheads="1"/>
          </p:cNvSpPr>
          <p:nvPr/>
        </p:nvSpPr>
        <p:spPr bwMode="auto">
          <a:xfrm>
            <a:off x="900286" y="5805264"/>
            <a:ext cx="6264002" cy="648072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/>
                <a:ea typeface="華康黑體 Std W3"/>
                <a:cs typeface="Times New Roman"/>
              </a:rPr>
              <a:t>&lt;script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/>
                <a:ea typeface="華康黑體 Std W3"/>
                <a:cs typeface="Times New Roman"/>
              </a:rPr>
              <a:t>src</a:t>
            </a:r>
            <a:r>
              <a:rPr lang="en-US" sz="1400" dirty="0">
                <a:solidFill>
                  <a:srgbClr val="000000"/>
                </a:solidFill>
                <a:effectLst/>
                <a:latin typeface="Calibri"/>
                <a:ea typeface="華康黑體 Std W3"/>
                <a:cs typeface="Times New Roman"/>
              </a:rPr>
              <a:t>="https://code.jquery.com/jquery-3.1.0.min.js" </a:t>
            </a:r>
            <a:endParaRPr lang="zh-TW" sz="1400" dirty="0">
              <a:solidFill>
                <a:srgbClr val="000000"/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/>
                <a:ea typeface="華康黑體 Std W3"/>
                <a:cs typeface="Times New Roman"/>
              </a:rPr>
              <a:t>  integrity="sha256-cCueBR6CsyA4/9szpPfrX3s49M9vUU5BgtiJj06wt/s=" </a:t>
            </a:r>
            <a:endParaRPr lang="zh-TW" sz="1400" dirty="0">
              <a:solidFill>
                <a:srgbClr val="000000"/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lnSpc>
                <a:spcPts val="135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/>
                <a:ea typeface="華康黑體 Std W3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/>
                <a:ea typeface="華康黑體 Std W3"/>
                <a:cs typeface="Times New Roman"/>
              </a:rPr>
              <a:t>crossorigin</a:t>
            </a:r>
            <a:r>
              <a:rPr lang="en-US" sz="1400" dirty="0">
                <a:solidFill>
                  <a:srgbClr val="000000"/>
                </a:solidFill>
                <a:effectLst/>
                <a:latin typeface="Calibri"/>
                <a:ea typeface="華康黑體 Std W3"/>
                <a:cs typeface="Times New Roman"/>
              </a:rPr>
              <a:t>="anonymous"&gt;&lt;/script&gt;</a:t>
            </a:r>
            <a:endParaRPr lang="zh-TW" sz="1400" dirty="0">
              <a:solidFill>
                <a:srgbClr val="000000"/>
              </a:solidFill>
              <a:effectLst/>
              <a:latin typeface="Calibri"/>
              <a:ea typeface="華康黑體 Std W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72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下面是一個例子：</a:t>
            </a:r>
            <a:endParaRPr lang="en-US" altLang="zh-TW" dirty="0" smtClean="0"/>
          </a:p>
          <a:p>
            <a:pPr lvl="1">
              <a:lnSpc>
                <a:spcPts val="2000"/>
              </a:lnSpc>
              <a:spcBef>
                <a:spcPts val="0"/>
              </a:spcBef>
            </a:pPr>
            <a:endParaRPr lang="en-US" altLang="zh-TW" sz="1600" dirty="0" smtClean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 smtClean="0"/>
              <a:t>01</a:t>
            </a:r>
            <a:r>
              <a:rPr lang="en-US" altLang="zh-TW" sz="1600" dirty="0"/>
              <a:t>:&lt;!</a:t>
            </a:r>
            <a:r>
              <a:rPr lang="en-US" altLang="zh-TW" sz="1600" dirty="0" err="1"/>
              <a:t>doctype</a:t>
            </a:r>
            <a:r>
              <a:rPr lang="en-US" altLang="zh-TW" sz="1600" dirty="0"/>
              <a:t> html&gt;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02:&lt;html&gt;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03:  &lt;head&gt;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04:    &lt;meta charset="utf-8"&gt;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05:    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="https://code.jquery.com/jquery-3.1.0.min.js"&gt;&lt;/script&gt;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06:    &lt;script&gt;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07:      </a:t>
            </a:r>
            <a:r>
              <a:rPr lang="en-US" altLang="zh-TW" sz="1600" dirty="0" err="1"/>
              <a:t>window.onload</a:t>
            </a:r>
            <a:r>
              <a:rPr lang="en-US" altLang="zh-TW" sz="1600" dirty="0"/>
              <a:t> = function() {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08:        alert( "Hello, jQuery!");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09:      }; 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10:    &lt;/script&gt;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11:  &lt;/head&gt;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12:  &lt;body&gt;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13:  &lt;/body&gt;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en-US" altLang="zh-TW" sz="1600" dirty="0"/>
              <a:t>14:&lt;/html&gt;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endParaRPr lang="zh-TW" altLang="en-US" sz="16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P.14-4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86749" y="3789040"/>
            <a:ext cx="388843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16464" cy="5976664"/>
          </a:xfrm>
        </p:spPr>
        <p:txBody>
          <a:bodyPr/>
          <a:lstStyle/>
          <a:p>
            <a:pPr lvl="4"/>
            <a:r>
              <a:rPr lang="en-US" altLang="zh-TW" dirty="0" smtClean="0"/>
              <a:t>14-2-1</a:t>
            </a:r>
            <a:r>
              <a:rPr lang="zh-TW" altLang="en-US" dirty="0"/>
              <a:t>　選擇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marL="342900" lvl="1" indent="-34290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TW" sz="1800" dirty="0"/>
              <a:t>jQuery</a:t>
            </a:r>
            <a:r>
              <a:rPr lang="zh-TW" altLang="en-US" sz="1800" dirty="0"/>
              <a:t>的基本語法如下：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$(</a:t>
            </a:r>
            <a:r>
              <a:rPr lang="zh-TW" altLang="en-US" sz="1800" i="1" dirty="0"/>
              <a:t>選擇器</a:t>
            </a:r>
            <a:r>
              <a:rPr lang="en-US" altLang="zh-TW" sz="1800" dirty="0"/>
              <a:t>).method(</a:t>
            </a:r>
            <a:r>
              <a:rPr lang="zh-TW" altLang="en-US" sz="1800" i="1" dirty="0"/>
              <a:t>參數</a:t>
            </a:r>
            <a:r>
              <a:rPr lang="en-US" altLang="zh-TW" sz="1800" dirty="0"/>
              <a:t>);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zh-TW" altLang="en-US" sz="1800" dirty="0" smtClean="0"/>
              <a:t>      例如</a:t>
            </a:r>
            <a:r>
              <a:rPr lang="zh-TW" altLang="en-US" sz="1800" dirty="0"/>
              <a:t>：</a:t>
            </a:r>
          </a:p>
          <a:p>
            <a:pPr lvl="1">
              <a:lnSpc>
                <a:spcPts val="2400"/>
              </a:lnSpc>
              <a:spcBef>
                <a:spcPts val="300"/>
              </a:spcBef>
            </a:pPr>
            <a:r>
              <a:rPr lang="en-US" altLang="zh-TW" sz="1800" dirty="0" smtClean="0"/>
              <a:t>	$("#</a:t>
            </a:r>
            <a:r>
              <a:rPr lang="en-US" altLang="zh-TW" sz="1800" dirty="0" err="1"/>
              <a:t>msg</a:t>
            </a:r>
            <a:r>
              <a:rPr lang="en-US" altLang="zh-TW" sz="1800" dirty="0"/>
              <a:t>").text("Hello, jQuery!");</a:t>
            </a:r>
          </a:p>
          <a:p>
            <a:pPr marL="342900" lvl="1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zh-TW" sz="1800" dirty="0"/>
              <a:t>jQuery</a:t>
            </a:r>
            <a:r>
              <a:rPr lang="zh-TW" altLang="en-US" sz="1800" dirty="0"/>
              <a:t>支援多數的</a:t>
            </a:r>
            <a:r>
              <a:rPr lang="en-US" altLang="zh-TW" sz="1800" dirty="0"/>
              <a:t>CSS3</a:t>
            </a:r>
            <a:r>
              <a:rPr lang="zh-TW" altLang="en-US" sz="1800" dirty="0"/>
              <a:t>選擇器</a:t>
            </a:r>
            <a:r>
              <a:rPr lang="zh-TW" altLang="en-US" sz="1800" dirty="0" smtClean="0"/>
              <a:t>，常用的如下：</a:t>
            </a:r>
            <a:endParaRPr lang="zh-TW" altLang="en-US" sz="1800" dirty="0"/>
          </a:p>
          <a:p>
            <a:pPr marL="614363" lvl="1" indent="-34290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選擇</a:t>
            </a:r>
            <a:r>
              <a:rPr lang="zh-TW" altLang="en-US" sz="1800" dirty="0"/>
              <a:t>所有元素：例如 </a:t>
            </a:r>
            <a:r>
              <a:rPr lang="en-US" altLang="zh-TW" sz="1800" dirty="0"/>
              <a:t>$("*") </a:t>
            </a:r>
            <a:r>
              <a:rPr lang="zh-TW" altLang="en-US" sz="1800" dirty="0"/>
              <a:t>或 </a:t>
            </a:r>
            <a:r>
              <a:rPr lang="en-US" altLang="zh-TW" sz="1800" dirty="0"/>
              <a:t>$('*')</a:t>
            </a:r>
          </a:p>
          <a:p>
            <a:pPr marL="614363" lvl="1" indent="-34290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使用</a:t>
            </a:r>
            <a:r>
              <a:rPr lang="en-US" altLang="zh-TW" sz="1800" dirty="0"/>
              <a:t>HTML</a:t>
            </a:r>
            <a:r>
              <a:rPr lang="zh-TW" altLang="en-US" sz="1800" dirty="0"/>
              <a:t>元素選擇元素：例如 </a:t>
            </a:r>
            <a:r>
              <a:rPr lang="en-US" altLang="zh-TW" sz="1800" dirty="0"/>
              <a:t>$("h1")</a:t>
            </a:r>
          </a:p>
          <a:p>
            <a:pPr marL="614363" lvl="1" indent="-34290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使用</a:t>
            </a:r>
            <a:r>
              <a:rPr lang="en-US" altLang="zh-TW" sz="1800" dirty="0"/>
              <a:t>id</a:t>
            </a:r>
            <a:r>
              <a:rPr lang="zh-TW" altLang="en-US" sz="1800" dirty="0"/>
              <a:t>屬性選擇元素：例如 </a:t>
            </a:r>
            <a:r>
              <a:rPr lang="en-US" altLang="zh-TW" sz="1800" dirty="0"/>
              <a:t>$("#</a:t>
            </a:r>
            <a:r>
              <a:rPr lang="en-US" altLang="zh-TW" sz="1800" dirty="0" err="1"/>
              <a:t>btn</a:t>
            </a:r>
            <a:r>
              <a:rPr lang="en-US" altLang="zh-TW" sz="1800" dirty="0"/>
              <a:t>")</a:t>
            </a:r>
          </a:p>
          <a:p>
            <a:pPr marL="614363" lvl="1" indent="-34290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使用</a:t>
            </a:r>
            <a:r>
              <a:rPr lang="en-US" altLang="zh-TW" sz="1800" dirty="0"/>
              <a:t>class</a:t>
            </a:r>
            <a:r>
              <a:rPr lang="zh-TW" altLang="en-US" sz="1800" dirty="0"/>
              <a:t>屬性選擇元素：例如 </a:t>
            </a:r>
            <a:r>
              <a:rPr lang="en-US" altLang="zh-TW" sz="1800" dirty="0"/>
              <a:t>$(".heading")</a:t>
            </a:r>
          </a:p>
          <a:p>
            <a:pPr marL="614363" lvl="1" indent="-34290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使用</a:t>
            </a:r>
            <a:r>
              <a:rPr lang="zh-TW" altLang="en-US" sz="1800" dirty="0"/>
              <a:t>某個</a:t>
            </a:r>
            <a:r>
              <a:rPr lang="en-US" altLang="zh-TW" sz="1800" dirty="0"/>
              <a:t>HTML</a:t>
            </a:r>
            <a:r>
              <a:rPr lang="zh-TW" altLang="en-US" sz="1800" dirty="0"/>
              <a:t>元素的子元素選擇元素：例如 </a:t>
            </a:r>
            <a:r>
              <a:rPr lang="en-US" altLang="zh-TW" sz="1800" dirty="0"/>
              <a:t>$("div p")</a:t>
            </a:r>
          </a:p>
          <a:p>
            <a:pPr marL="614363" lvl="1" indent="-34290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使用</a:t>
            </a:r>
            <a:r>
              <a:rPr lang="zh-TW" altLang="en-US" sz="1800" dirty="0"/>
              <a:t>屬性選擇元素：例如 </a:t>
            </a:r>
            <a:r>
              <a:rPr lang="en-US" altLang="zh-TW" sz="1800" dirty="0"/>
              <a:t>$("input[name='</a:t>
            </a:r>
            <a:r>
              <a:rPr lang="en-US" altLang="zh-TW" sz="1800" dirty="0" err="1"/>
              <a:t>first_name</a:t>
            </a:r>
            <a:r>
              <a:rPr lang="en-US" altLang="zh-TW" sz="1800" dirty="0"/>
              <a:t>']")</a:t>
            </a:r>
          </a:p>
          <a:p>
            <a:pPr marL="614363" lvl="1" indent="-34290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使用</a:t>
            </a:r>
            <a:r>
              <a:rPr lang="zh-TW" altLang="en-US" sz="1800" dirty="0"/>
              <a:t>以逗號隔開的選擇器選擇元素：例如 </a:t>
            </a:r>
            <a:r>
              <a:rPr lang="en-US" altLang="zh-TW" sz="1800" dirty="0"/>
              <a:t>$("</a:t>
            </a:r>
            <a:r>
              <a:rPr lang="en-US" altLang="zh-TW" sz="1800" dirty="0" err="1"/>
              <a:t>div.myClass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ul.people</a:t>
            </a:r>
            <a:r>
              <a:rPr lang="en-US" altLang="zh-TW" sz="1800" dirty="0"/>
              <a:t>")</a:t>
            </a:r>
          </a:p>
          <a:p>
            <a:pPr marL="614363" lvl="1" indent="-342900">
              <a:lnSpc>
                <a:spcPts val="24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TW" altLang="en-US" sz="1800" dirty="0"/>
              <a:t>使用虛擬選擇器選擇元素：</a:t>
            </a:r>
            <a:r>
              <a:rPr lang="zh-TW" altLang="en-US" sz="1800" dirty="0" smtClean="0"/>
              <a:t>例如 </a:t>
            </a:r>
            <a:r>
              <a:rPr lang="en-US" altLang="zh-TW" sz="1800" dirty="0"/>
              <a:t>:visible</a:t>
            </a:r>
            <a:r>
              <a:rPr lang="zh-TW" altLang="en-US" sz="1800" dirty="0"/>
              <a:t>、</a:t>
            </a:r>
            <a:r>
              <a:rPr lang="en-US" altLang="zh-TW" sz="1800" dirty="0"/>
              <a:t>:hidden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:</a:t>
            </a:r>
            <a:r>
              <a:rPr lang="en-US" altLang="zh-TW" sz="1800" dirty="0"/>
              <a:t>checked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 </a:t>
            </a:r>
            <a:r>
              <a:rPr lang="en-US" altLang="zh-TW" sz="1800" dirty="0" smtClean="0"/>
              <a:t>:disabled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:enabled</a:t>
            </a:r>
            <a:r>
              <a:rPr lang="zh-TW" altLang="en-US" sz="1800" dirty="0" smtClean="0"/>
              <a:t>、 </a:t>
            </a:r>
            <a:r>
              <a:rPr lang="en-US" altLang="zh-TW" sz="1800" dirty="0" smtClean="0"/>
              <a:t>:input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:</a:t>
            </a:r>
            <a:r>
              <a:rPr lang="en-US" altLang="zh-TW" sz="1800" dirty="0"/>
              <a:t>selected</a:t>
            </a:r>
            <a:r>
              <a:rPr lang="zh-TW" altLang="en-US" sz="1800" dirty="0"/>
              <a:t>、</a:t>
            </a:r>
            <a:r>
              <a:rPr lang="en-US" altLang="zh-TW" sz="1800" dirty="0"/>
              <a:t>:password</a:t>
            </a:r>
            <a:r>
              <a:rPr lang="zh-TW" altLang="en-US" sz="1800" dirty="0"/>
              <a:t>、</a:t>
            </a:r>
            <a:r>
              <a:rPr lang="en-US" altLang="zh-TW" sz="1800" dirty="0"/>
              <a:t>:reset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:</a:t>
            </a:r>
            <a:r>
              <a:rPr lang="en-US" altLang="zh-TW" sz="1800" dirty="0"/>
              <a:t>radio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:</a:t>
            </a:r>
            <a:r>
              <a:rPr lang="en-US" altLang="zh-TW" sz="1800" dirty="0"/>
              <a:t>text</a:t>
            </a:r>
            <a:r>
              <a:rPr lang="zh-TW" altLang="en-US" sz="1800" dirty="0"/>
              <a:t>、</a:t>
            </a:r>
            <a:r>
              <a:rPr lang="en-US" altLang="zh-TW" sz="1800" dirty="0"/>
              <a:t>:submit</a:t>
            </a:r>
            <a:r>
              <a:rPr lang="zh-TW" altLang="en-US" sz="1800" dirty="0"/>
              <a:t>、</a:t>
            </a:r>
            <a:r>
              <a:rPr lang="en-US" altLang="zh-TW" sz="1800" dirty="0"/>
              <a:t>:checkbox</a:t>
            </a:r>
            <a:r>
              <a:rPr lang="zh-TW" altLang="en-US" sz="1800" dirty="0"/>
              <a:t>、</a:t>
            </a:r>
            <a:r>
              <a:rPr lang="en-US" altLang="zh-TW" sz="1800" dirty="0"/>
              <a:t>:</a:t>
            </a:r>
            <a:r>
              <a:rPr lang="en-US" altLang="zh-TW" sz="1800" dirty="0" smtClean="0"/>
              <a:t>button</a:t>
            </a:r>
            <a:r>
              <a:rPr lang="zh-TW" altLang="en-US" sz="1800" dirty="0" smtClean="0"/>
              <a:t>等</a:t>
            </a:r>
            <a:endParaRPr lang="zh-TW" altLang="en-US" sz="1800" dirty="0"/>
          </a:p>
          <a:p>
            <a:pPr lvl="1">
              <a:lnSpc>
                <a:spcPts val="2400"/>
              </a:lnSpc>
              <a:spcBef>
                <a:spcPts val="0"/>
              </a:spcBef>
            </a:pPr>
            <a:endParaRPr lang="zh-TW" altLang="en-US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5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16464" cy="5976664"/>
          </a:xfrm>
        </p:spPr>
        <p:txBody>
          <a:bodyPr/>
          <a:lstStyle/>
          <a:p>
            <a:pPr lvl="4"/>
            <a:r>
              <a:rPr lang="en-US" altLang="zh-TW" dirty="0" smtClean="0"/>
              <a:t>14-2-2</a:t>
            </a:r>
            <a:r>
              <a:rPr lang="zh-TW" altLang="en-US" dirty="0"/>
              <a:t>　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(1/6)</a:t>
            </a:r>
          </a:p>
          <a:p>
            <a:pPr lvl="1">
              <a:lnSpc>
                <a:spcPts val="2400"/>
              </a:lnSpc>
            </a:pPr>
            <a:r>
              <a:rPr lang="en-US" altLang="zh-TW" sz="2400" b="1" u="sng" dirty="0">
                <a:solidFill>
                  <a:srgbClr val="81A042"/>
                </a:solidFill>
              </a:rPr>
              <a:t>.text() </a:t>
            </a:r>
          </a:p>
          <a:p>
            <a:pPr lvl="1">
              <a:lnSpc>
                <a:spcPts val="2400"/>
              </a:lnSpc>
            </a:pPr>
            <a:r>
              <a:rPr lang="en-US" altLang="zh-TW" sz="1800" dirty="0"/>
              <a:t>.text() </a:t>
            </a:r>
            <a:r>
              <a:rPr lang="zh-TW" altLang="en-US" sz="1800" dirty="0"/>
              <a:t>方法的語法如下：</a:t>
            </a:r>
          </a:p>
          <a:p>
            <a:pPr lvl="1">
              <a:lnSpc>
                <a:spcPts val="2400"/>
              </a:lnSpc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text()</a:t>
            </a:r>
          </a:p>
          <a:p>
            <a:pPr lvl="1">
              <a:lnSpc>
                <a:spcPts val="2400"/>
              </a:lnSpc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text(</a:t>
            </a:r>
            <a:r>
              <a:rPr lang="zh-TW" altLang="en-US" sz="1800" i="1" dirty="0"/>
              <a:t>參數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</a:pPr>
            <a:r>
              <a:rPr lang="zh-TW" altLang="en-US" sz="1800" dirty="0"/>
              <a:t>例如：</a:t>
            </a:r>
          </a:p>
          <a:p>
            <a:pPr lvl="1">
              <a:lnSpc>
                <a:spcPts val="2400"/>
              </a:lnSpc>
            </a:pPr>
            <a:r>
              <a:rPr lang="en-US" altLang="zh-TW" sz="1800" dirty="0" smtClean="0"/>
              <a:t>	$("</a:t>
            </a:r>
            <a:r>
              <a:rPr lang="en-US" altLang="zh-TW" sz="1800" dirty="0"/>
              <a:t>h1").text()</a:t>
            </a:r>
          </a:p>
          <a:p>
            <a:pPr lvl="1">
              <a:lnSpc>
                <a:spcPts val="2400"/>
              </a:lnSpc>
            </a:pPr>
            <a:r>
              <a:rPr lang="en-US" altLang="zh-TW" sz="1800" dirty="0" smtClean="0"/>
              <a:t>	$("</a:t>
            </a:r>
            <a:r>
              <a:rPr lang="en-US" altLang="zh-TW" sz="1800" dirty="0"/>
              <a:t>h1").text("jQuery")</a:t>
            </a:r>
          </a:p>
          <a:p>
            <a:pPr lvl="1">
              <a:lnSpc>
                <a:spcPts val="2400"/>
              </a:lnSpc>
            </a:pPr>
            <a:endParaRPr lang="zh-TW" altLang="en-US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7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620688"/>
            <a:ext cx="8316464" cy="5976664"/>
          </a:xfrm>
        </p:spPr>
        <p:txBody>
          <a:bodyPr/>
          <a:lstStyle/>
          <a:p>
            <a:pPr lvl="4"/>
            <a:r>
              <a:rPr lang="en-US" altLang="zh-TW" dirty="0" smtClean="0"/>
              <a:t>14-2-2</a:t>
            </a:r>
            <a:r>
              <a:rPr lang="zh-TW" altLang="en-US" dirty="0"/>
              <a:t>　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(2/6)</a:t>
            </a:r>
          </a:p>
          <a:p>
            <a:pPr lvl="1">
              <a:lnSpc>
                <a:spcPts val="2400"/>
              </a:lnSpc>
            </a:pPr>
            <a:r>
              <a:rPr lang="en-US" altLang="zh-TW" sz="2400" b="1" u="sng" dirty="0" smtClean="0">
                <a:solidFill>
                  <a:srgbClr val="81A042"/>
                </a:solidFill>
              </a:rPr>
              <a:t>.</a:t>
            </a:r>
            <a:r>
              <a:rPr lang="en-US" altLang="zh-TW" sz="2400" b="1" u="sng" dirty="0" err="1">
                <a:solidFill>
                  <a:srgbClr val="81A042"/>
                </a:solidFill>
              </a:rPr>
              <a:t>val</a:t>
            </a:r>
            <a:r>
              <a:rPr lang="en-US" altLang="zh-TW" sz="2400" b="1" u="sng" dirty="0">
                <a:solidFill>
                  <a:srgbClr val="81A042"/>
                </a:solidFill>
              </a:rPr>
              <a:t>()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/>
              <a:t>.</a:t>
            </a:r>
            <a:r>
              <a:rPr lang="en-US" altLang="zh-TW" sz="1800" dirty="0" err="1"/>
              <a:t>val</a:t>
            </a:r>
            <a:r>
              <a:rPr lang="en-US" altLang="zh-TW" sz="1800" dirty="0"/>
              <a:t>() </a:t>
            </a:r>
            <a:r>
              <a:rPr lang="zh-TW" altLang="en-US" sz="1800" dirty="0"/>
              <a:t>方法的語法如下：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/>
              <a:t>val</a:t>
            </a:r>
            <a:r>
              <a:rPr lang="en-US" altLang="zh-TW" sz="1800" dirty="0"/>
              <a:t>()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/>
              <a:t>val</a:t>
            </a:r>
            <a:r>
              <a:rPr lang="en-US" altLang="zh-TW" sz="1800" dirty="0"/>
              <a:t>(</a:t>
            </a:r>
            <a:r>
              <a:rPr lang="zh-TW" altLang="en-US" sz="1800" i="1" dirty="0"/>
              <a:t>參數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zh-TW" altLang="en-US" sz="1800" dirty="0"/>
              <a:t>例如：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 smtClean="0"/>
              <a:t>	&lt;</a:t>
            </a:r>
            <a:r>
              <a:rPr lang="en-US" altLang="zh-TW" sz="1800" dirty="0"/>
              <a:t>select id="book"&gt;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/>
              <a:t>  </a:t>
            </a:r>
            <a:r>
              <a:rPr lang="en-US" altLang="zh-TW" sz="1800" dirty="0" smtClean="0"/>
              <a:t>	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&lt;</a:t>
            </a:r>
            <a:r>
              <a:rPr lang="en-US" altLang="zh-TW" sz="1800" dirty="0"/>
              <a:t>option value="1"&gt;</a:t>
            </a:r>
            <a:r>
              <a:rPr lang="zh-TW" altLang="en-US" sz="1800" dirty="0"/>
              <a:t>秧歌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zh-TW" altLang="en-US" sz="1800" dirty="0"/>
              <a:t> </a:t>
            </a:r>
            <a:r>
              <a:rPr lang="en-US" altLang="zh-TW" sz="1800" dirty="0" smtClean="0"/>
              <a:t>	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&lt;</a:t>
            </a:r>
            <a:r>
              <a:rPr lang="en-US" altLang="zh-TW" sz="1800" dirty="0"/>
              <a:t>option value="2"&gt;</a:t>
            </a:r>
            <a:r>
              <a:rPr lang="zh-TW" altLang="en-US" sz="1800" dirty="0"/>
              <a:t>半生緣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 smtClean="0"/>
              <a:t>	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&lt;</a:t>
            </a:r>
            <a:r>
              <a:rPr lang="en-US" altLang="zh-TW" sz="1800" dirty="0"/>
              <a:t>option value="3"&gt;</a:t>
            </a:r>
            <a:r>
              <a:rPr lang="zh-TW" altLang="en-US" sz="1800" dirty="0"/>
              <a:t>傾城之戀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zh-TW" altLang="en-US" sz="1800" dirty="0"/>
              <a:t>  </a:t>
            </a:r>
            <a:r>
              <a:rPr lang="en-US" altLang="zh-TW" sz="1800" dirty="0" smtClean="0"/>
              <a:t>	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&lt;</a:t>
            </a:r>
            <a:r>
              <a:rPr lang="en-US" altLang="zh-TW" sz="1800" dirty="0"/>
              <a:t>option value="3"&gt;</a:t>
            </a:r>
            <a:r>
              <a:rPr lang="zh-TW" altLang="en-US" sz="1800" dirty="0"/>
              <a:t>小團圓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 smtClean="0"/>
              <a:t>	&lt;/</a:t>
            </a:r>
            <a:r>
              <a:rPr lang="en-US" altLang="zh-TW" sz="1800" dirty="0"/>
              <a:t>select&gt;</a:t>
            </a:r>
          </a:p>
          <a:p>
            <a:pPr lvl="1">
              <a:lnSpc>
                <a:spcPts val="2400"/>
              </a:lnSpc>
            </a:pPr>
            <a:r>
              <a:rPr lang="en-US" altLang="zh-TW" sz="1800" dirty="0"/>
              <a:t> </a:t>
            </a:r>
            <a:r>
              <a:rPr lang="en-US" altLang="zh-TW" sz="2400" b="1" u="sng" dirty="0">
                <a:solidFill>
                  <a:srgbClr val="81A042"/>
                </a:solidFill>
              </a:rPr>
              <a:t>.html()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/>
              <a:t>.html() </a:t>
            </a:r>
            <a:r>
              <a:rPr lang="zh-TW" altLang="en-US" sz="1800" dirty="0"/>
              <a:t>方法的語法如下：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html()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zh-TW" altLang="en-US" sz="1800" dirty="0"/>
              <a:t>例如：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 smtClean="0"/>
              <a:t>	&lt;</a:t>
            </a:r>
            <a:r>
              <a:rPr lang="en-US" altLang="zh-TW" sz="1800" dirty="0"/>
              <a:t>div class="outside"&gt;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 smtClean="0"/>
              <a:t>	  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&lt;</a:t>
            </a:r>
            <a:r>
              <a:rPr lang="en-US" altLang="zh-TW" sz="1800" dirty="0"/>
              <a:t>div class="inside"&gt;Hello&lt;/div&gt;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 smtClean="0"/>
              <a:t>	&lt;/</a:t>
            </a:r>
            <a:r>
              <a:rPr lang="en-US" altLang="zh-TW" sz="1800" dirty="0"/>
              <a:t>div&gt;</a:t>
            </a:r>
          </a:p>
          <a:p>
            <a:pPr lvl="1">
              <a:lnSpc>
                <a:spcPts val="2400"/>
              </a:lnSpc>
            </a:pPr>
            <a:endParaRPr lang="zh-TW" altLang="en-US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P.14-7~8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2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316464" cy="5976664"/>
          </a:xfrm>
        </p:spPr>
        <p:txBody>
          <a:bodyPr/>
          <a:lstStyle/>
          <a:p>
            <a:pPr lvl="4"/>
            <a:r>
              <a:rPr lang="en-US" altLang="zh-TW" dirty="0" smtClean="0"/>
              <a:t>14-2-2</a:t>
            </a:r>
            <a:r>
              <a:rPr lang="zh-TW" altLang="en-US" dirty="0"/>
              <a:t>　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(3/6)</a:t>
            </a:r>
          </a:p>
          <a:p>
            <a:pPr lvl="1">
              <a:lnSpc>
                <a:spcPts val="2400"/>
              </a:lnSpc>
            </a:pPr>
            <a:r>
              <a:rPr lang="en-US" altLang="zh-TW" sz="2400" b="1" u="sng" dirty="0" smtClean="0">
                <a:solidFill>
                  <a:srgbClr val="81A042"/>
                </a:solidFill>
              </a:rPr>
              <a:t>.</a:t>
            </a:r>
            <a:r>
              <a:rPr lang="en-US" altLang="zh-TW" sz="2400" b="1" u="sng" dirty="0" err="1">
                <a:solidFill>
                  <a:srgbClr val="81A042"/>
                </a:solidFill>
              </a:rPr>
              <a:t>attr</a:t>
            </a:r>
            <a:r>
              <a:rPr lang="en-US" altLang="zh-TW" sz="2400" b="1" u="sng" dirty="0">
                <a:solidFill>
                  <a:srgbClr val="81A042"/>
                </a:solidFill>
              </a:rPr>
              <a:t>() 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/>
              <a:t>.</a:t>
            </a:r>
            <a:r>
              <a:rPr lang="en-US" altLang="zh-TW" sz="1800" dirty="0" err="1"/>
              <a:t>attr</a:t>
            </a:r>
            <a:r>
              <a:rPr lang="en-US" altLang="zh-TW" sz="1800" dirty="0"/>
              <a:t>() </a:t>
            </a:r>
            <a:r>
              <a:rPr lang="zh-TW" altLang="en-US" sz="1800" dirty="0"/>
              <a:t>方法的語法如下：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/>
              <a:t>attr</a:t>
            </a:r>
            <a:r>
              <a:rPr lang="en-US" altLang="zh-TW" sz="1800" dirty="0"/>
              <a:t>(</a:t>
            </a:r>
            <a:r>
              <a:rPr lang="zh-TW" altLang="en-US" sz="1800" i="1" dirty="0"/>
              <a:t>屬性名稱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/>
              <a:t>attr</a:t>
            </a:r>
            <a:r>
              <a:rPr lang="en-US" altLang="zh-TW" sz="1800" dirty="0"/>
              <a:t>(</a:t>
            </a:r>
            <a:r>
              <a:rPr lang="zh-TW" altLang="en-US" sz="1800" i="1" dirty="0"/>
              <a:t>屬性名稱</a:t>
            </a:r>
            <a:r>
              <a:rPr lang="en-US" altLang="zh-TW" sz="1800" dirty="0"/>
              <a:t>, </a:t>
            </a:r>
            <a:r>
              <a:rPr lang="zh-TW" altLang="en-US" sz="1800" i="1" dirty="0"/>
              <a:t>屬性值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 err="1"/>
              <a:t>attr</a:t>
            </a:r>
            <a:r>
              <a:rPr lang="en-US" altLang="zh-TW" sz="1800" dirty="0"/>
              <a:t>(</a:t>
            </a:r>
            <a:r>
              <a:rPr lang="zh-TW" altLang="en-US" sz="1800" i="1" dirty="0"/>
              <a:t>鍵</a:t>
            </a:r>
            <a:r>
              <a:rPr lang="en-US" altLang="zh-TW" sz="1800" dirty="0"/>
              <a:t>/</a:t>
            </a:r>
            <a:r>
              <a:rPr lang="zh-TW" altLang="en-US" sz="1800" i="1" dirty="0"/>
              <a:t>值</a:t>
            </a:r>
            <a:r>
              <a:rPr lang="en-US" altLang="zh-TW" sz="1800" dirty="0"/>
              <a:t>, </a:t>
            </a:r>
            <a:r>
              <a:rPr lang="zh-TW" altLang="en-US" sz="1800" i="1" dirty="0"/>
              <a:t>鍵</a:t>
            </a:r>
            <a:r>
              <a:rPr lang="en-US" altLang="zh-TW" sz="1800" dirty="0"/>
              <a:t>/</a:t>
            </a:r>
            <a:r>
              <a:rPr lang="zh-TW" altLang="en-US" sz="1800" i="1" dirty="0"/>
              <a:t>值</a:t>
            </a:r>
            <a:r>
              <a:rPr lang="en-US" altLang="zh-TW" sz="1800" dirty="0"/>
              <a:t>,...)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zh-TW" altLang="en-US" sz="1800" dirty="0"/>
              <a:t>例如：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$("</a:t>
            </a:r>
            <a:r>
              <a:rPr lang="en-US" altLang="zh-TW" sz="1800" dirty="0"/>
              <a:t>a").</a:t>
            </a:r>
            <a:r>
              <a:rPr lang="en-US" altLang="zh-TW" sz="1800" dirty="0" err="1"/>
              <a:t>attr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href</a:t>
            </a:r>
            <a:r>
              <a:rPr lang="en-US" altLang="zh-TW" sz="1800" dirty="0"/>
              <a:t>");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2400" b="1" u="sng" dirty="0">
                <a:solidFill>
                  <a:srgbClr val="81A042"/>
                </a:solidFill>
              </a:rPr>
              <a:t>.prop() 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/>
              <a:t>.prop() </a:t>
            </a:r>
            <a:r>
              <a:rPr lang="zh-TW" altLang="en-US" sz="1800" dirty="0"/>
              <a:t>方法的語法如下：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prop(</a:t>
            </a:r>
            <a:r>
              <a:rPr lang="zh-TW" altLang="en-US" sz="1800" i="1" dirty="0"/>
              <a:t>屬性名稱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.</a:t>
            </a:r>
            <a:r>
              <a:rPr lang="en-US" altLang="zh-TW" sz="1800" dirty="0"/>
              <a:t>prop(</a:t>
            </a:r>
            <a:r>
              <a:rPr lang="zh-TW" altLang="en-US" sz="1800" i="1" dirty="0"/>
              <a:t>屬性名稱</a:t>
            </a:r>
            <a:r>
              <a:rPr lang="en-US" altLang="zh-TW" sz="1800" dirty="0"/>
              <a:t>, </a:t>
            </a:r>
            <a:r>
              <a:rPr lang="zh-TW" altLang="en-US" sz="1800" i="1" dirty="0"/>
              <a:t>屬性值</a:t>
            </a:r>
            <a:r>
              <a:rPr lang="en-US" altLang="zh-TW" sz="1800" dirty="0"/>
              <a:t>)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zh-TW" altLang="en-US" sz="1800" dirty="0"/>
              <a:t>例如：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altLang="zh-TW" sz="1800" dirty="0" smtClean="0"/>
              <a:t>	$("#</a:t>
            </a:r>
            <a:r>
              <a:rPr lang="en-US" altLang="zh-TW" sz="1800" dirty="0"/>
              <a:t>x").prop("disabled", false);</a:t>
            </a:r>
          </a:p>
          <a:p>
            <a:pPr lvl="1">
              <a:lnSpc>
                <a:spcPts val="2400"/>
              </a:lnSpc>
            </a:pPr>
            <a:endParaRPr lang="zh-TW" altLang="en-US" sz="1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P.14-8~9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2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10519</TotalTime>
  <Words>472</Words>
  <Application>Microsoft Office PowerPoint</Application>
  <PresentationFormat>如螢幕大小 (4:3)</PresentationFormat>
  <Paragraphs>320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Median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簡介</dc:title>
  <dc:creator>memi</dc:creator>
  <cp:keywords>AEL013500</cp:keywords>
  <cp:lastModifiedBy>Jean</cp:lastModifiedBy>
  <cp:revision>1297</cp:revision>
  <dcterms:created xsi:type="dcterms:W3CDTF">2011-06-06T16:54:13Z</dcterms:created>
  <dcterms:modified xsi:type="dcterms:W3CDTF">2017-09-01T02:45:13Z</dcterms:modified>
</cp:coreProperties>
</file>