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9" r:id="rId4"/>
    <p:sldId id="270" r:id="rId5"/>
    <p:sldId id="263" r:id="rId6"/>
    <p:sldId id="261" r:id="rId7"/>
    <p:sldId id="271" r:id="rId8"/>
    <p:sldId id="265" r:id="rId9"/>
    <p:sldId id="260" r:id="rId10"/>
    <p:sldId id="25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3B83-D192-4158-B90C-DEF73CE06AD9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7CE3-83BC-44EC-8456-FB6D1C4EE7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98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3B83-D192-4158-B90C-DEF73CE06AD9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7CE3-83BC-44EC-8456-FB6D1C4EE7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02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3B83-D192-4158-B90C-DEF73CE06AD9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7CE3-83BC-44EC-8456-FB6D1C4EE7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35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3B83-D192-4158-B90C-DEF73CE06AD9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7CE3-83BC-44EC-8456-FB6D1C4EE7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78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3B83-D192-4158-B90C-DEF73CE06AD9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7CE3-83BC-44EC-8456-FB6D1C4EE7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29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3B83-D192-4158-B90C-DEF73CE06AD9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7CE3-83BC-44EC-8456-FB6D1C4EE7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83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3B83-D192-4158-B90C-DEF73CE06AD9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7CE3-83BC-44EC-8456-FB6D1C4EE7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88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3B83-D192-4158-B90C-DEF73CE06AD9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7CE3-83BC-44EC-8456-FB6D1C4EE7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97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3B83-D192-4158-B90C-DEF73CE06AD9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7CE3-83BC-44EC-8456-FB6D1C4EE7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03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3B83-D192-4158-B90C-DEF73CE06AD9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7CE3-83BC-44EC-8456-FB6D1C4EE7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04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3B83-D192-4158-B90C-DEF73CE06AD9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7CE3-83BC-44EC-8456-FB6D1C4EE7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49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D3B83-D192-4158-B90C-DEF73CE06AD9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F7CE3-83BC-44EC-8456-FB6D1C4EE7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93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php</a:t>
            </a:r>
            <a:r>
              <a:rPr lang="zh-TW" altLang="en-US" dirty="0" smtClean="0"/>
              <a:t>程式設計</a:t>
            </a:r>
            <a:r>
              <a:rPr lang="en-US" altLang="zh-TW" dirty="0" smtClean="0"/>
              <a:t>_ PHP include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841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281881"/>
            <a:ext cx="9144000" cy="2001688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l"/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Hacking and Exploitation_2_2</a:t>
            </a:r>
            <a:b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</a:t>
            </a:r>
            <a:r>
              <a:rPr lang="zh-TW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檔案存取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相關漏洞        實務測試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Inclusion (</a:t>
            </a: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檔案載入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File Upload(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檔案上傳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Inclusion(LFI)| 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Inclusion(RFI)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27419"/>
            <a:ext cx="9144000" cy="6949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216" y="4694173"/>
            <a:ext cx="2999492" cy="17862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51533" y="4512962"/>
            <a:ext cx="1234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講師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5058" y="5128605"/>
            <a:ext cx="1234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助教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220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6888"/>
            <a:ext cx="12192000" cy="714032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程式引入檔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  <a:sym typeface="Wingdings" panose="05000000000000000000" pitchFamily="2" charset="2"/>
              </a:rPr>
              <a:t></a:t>
            </a:r>
            <a:r>
              <a:rPr lang="en-US" altLang="zh-TW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reuse[</a:t>
            </a:r>
            <a:r>
              <a:rPr lang="zh-TW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重複使用</a:t>
            </a:r>
            <a:r>
              <a:rPr lang="en-US" altLang="zh-TW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]</a:t>
            </a:r>
            <a:endParaRPr lang="zh-TW" alt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459" y="3543041"/>
            <a:ext cx="10713373" cy="3129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ea typeface="新細明體" panose="02020500000000000000" pitchFamily="18" charset="-120"/>
              </a:rPr>
              <a:t>程式開發的過程中，隨著功能的複雜整個程式碼也會越加龐大。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ea typeface="新細明體" panose="02020500000000000000" pitchFamily="18" charset="-120"/>
              </a:rPr>
              <a:t>若我們將常用的程式區塊獨立成一個單獨的檔案，在需要的時候只要引入到目前的程式中，即可享受該檔案中的功能。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ea typeface="新細明體" panose="02020500000000000000" pitchFamily="18" charset="-120"/>
              </a:rPr>
              <a:t>再延伸到整個網站中，其他需要該功能的頁面，也只要引入該檔也能發揮相同的功能。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ea typeface="新細明體" panose="02020500000000000000" pitchFamily="18" charset="-120"/>
              </a:rPr>
              <a:t>如此一來，若我們要更新或是改寫這個功能的內容，只要針對這個獨立的檔案來編輯，所有引入該檔的頁面都能立即跟著更新，在維護上相對單純且方便許多。</a:t>
            </a:r>
          </a:p>
        </p:txBody>
      </p:sp>
      <p:sp>
        <p:nvSpPr>
          <p:cNvPr id="3" name="矩形 2"/>
          <p:cNvSpPr/>
          <p:nvPr/>
        </p:nvSpPr>
        <p:spPr>
          <a:xfrm>
            <a:off x="673395" y="1364032"/>
            <a:ext cx="106475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/>
              <a:t>程式引入</a:t>
            </a:r>
            <a:r>
              <a:rPr lang="zh-TW" altLang="en-US" sz="4000" dirty="0" smtClean="0"/>
              <a:t>檔</a:t>
            </a:r>
            <a:r>
              <a:rPr lang="en-US" altLang="zh-TW" sz="4000" dirty="0" smtClean="0"/>
              <a:t>:: </a:t>
            </a:r>
            <a:r>
              <a:rPr lang="zh-TW" altLang="en-US" sz="4000" dirty="0" smtClean="0"/>
              <a:t>在</a:t>
            </a:r>
            <a:r>
              <a:rPr lang="zh-TW" altLang="en-US" sz="4000" dirty="0"/>
              <a:t>一個程式中，嵌入另一個檔案</a:t>
            </a:r>
          </a:p>
        </p:txBody>
      </p:sp>
      <p:sp>
        <p:nvSpPr>
          <p:cNvPr id="4" name="矩形 3"/>
          <p:cNvSpPr/>
          <p:nvPr/>
        </p:nvSpPr>
        <p:spPr>
          <a:xfrm>
            <a:off x="3548445" y="2022650"/>
            <a:ext cx="30328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9600" dirty="0" smtClean="0"/>
              <a:t>Why?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9733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534" y="970852"/>
            <a:ext cx="5817974" cy="54864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function </a:t>
            </a:r>
            <a:r>
              <a:rPr lang="en-US" altLang="zh-TW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create_connection</a:t>
            </a:r>
            <a:r>
              <a:rPr lang="en-US" altLang="zh-TW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0" indent="0">
              <a:buNone/>
            </a:pPr>
            <a:r>
              <a:rPr lang="en-US" altLang="zh-TW" dirty="0" smtClean="0"/>
              <a:t>  {</a:t>
            </a:r>
          </a:p>
          <a:p>
            <a:pPr marL="0" indent="0">
              <a:buNone/>
            </a:pPr>
            <a:r>
              <a:rPr lang="en-US" altLang="zh-TW" dirty="0" smtClean="0"/>
              <a:t>    $link = </a:t>
            </a:r>
            <a:r>
              <a:rPr lang="en-US" altLang="zh-TW" dirty="0" err="1" smtClean="0"/>
              <a:t>mysqli_connect</a:t>
            </a:r>
            <a:r>
              <a:rPr lang="en-US" altLang="zh-TW" dirty="0" smtClean="0"/>
              <a:t>("localhost", "root", "</a:t>
            </a:r>
            <a:r>
              <a:rPr lang="en-US" altLang="zh-TW" dirty="0" err="1" smtClean="0"/>
              <a:t>mypassword</a:t>
            </a:r>
            <a:r>
              <a:rPr lang="en-US" altLang="zh-TW" dirty="0" smtClean="0"/>
              <a:t>")</a:t>
            </a:r>
          </a:p>
          <a:p>
            <a:pPr marL="0" indent="0">
              <a:buNone/>
            </a:pPr>
            <a:r>
              <a:rPr lang="en-US" altLang="zh-TW" dirty="0" smtClean="0"/>
              <a:t>      or die("</a:t>
            </a:r>
            <a:r>
              <a:rPr lang="zh-TW" altLang="en-US" dirty="0" smtClean="0"/>
              <a:t>無法建立資料連接</a:t>
            </a:r>
            <a:r>
              <a:rPr lang="en-US" altLang="zh-TW" dirty="0" smtClean="0"/>
              <a:t>: " . </a:t>
            </a:r>
            <a:r>
              <a:rPr lang="en-US" altLang="zh-TW" dirty="0" err="1" smtClean="0"/>
              <a:t>mysqli_connect_error</a:t>
            </a:r>
            <a:r>
              <a:rPr lang="en-US" altLang="zh-TW" dirty="0" smtClean="0"/>
              <a:t>());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mysqli_query</a:t>
            </a:r>
            <a:r>
              <a:rPr lang="en-US" altLang="zh-TW" dirty="0" smtClean="0"/>
              <a:t>($link, "SET NAMES utf8");</a:t>
            </a:r>
          </a:p>
          <a:p>
            <a:pPr marL="0" indent="0">
              <a:buNone/>
            </a:pPr>
            <a:r>
              <a:rPr lang="en-US" altLang="zh-TW" dirty="0" smtClean="0"/>
              <a:t>    return $link;</a:t>
            </a:r>
          </a:p>
          <a:p>
            <a:pPr marL="0" indent="0">
              <a:buNone/>
            </a:pPr>
            <a:r>
              <a:rPr lang="en-US" altLang="zh-TW" dirty="0" smtClean="0"/>
              <a:t>  }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</a:p>
          <a:p>
            <a:pPr marL="0" indent="0">
              <a:buNone/>
            </a:pPr>
            <a:r>
              <a:rPr lang="en-US" altLang="zh-TW" dirty="0" smtClean="0"/>
              <a:t>  function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execute_sql</a:t>
            </a:r>
            <a:r>
              <a:rPr lang="en-US" altLang="zh-TW" dirty="0" smtClean="0"/>
              <a:t>($link, </a:t>
            </a:r>
            <a:r>
              <a:rPr lang="en-US" altLang="zh-TW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$database</a:t>
            </a:r>
            <a:r>
              <a:rPr lang="en-US" altLang="zh-TW" dirty="0" smtClean="0"/>
              <a:t>, $</a:t>
            </a:r>
            <a:r>
              <a:rPr lang="en-US" altLang="zh-TW" dirty="0" err="1" smtClean="0"/>
              <a:t>sql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  {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mysqli_select_db</a:t>
            </a:r>
            <a:r>
              <a:rPr lang="en-US" altLang="zh-TW" dirty="0" smtClean="0"/>
              <a:t>($link, $database)</a:t>
            </a:r>
          </a:p>
          <a:p>
            <a:pPr marL="0" indent="0">
              <a:buNone/>
            </a:pPr>
            <a:r>
              <a:rPr lang="en-US" altLang="zh-TW" dirty="0" smtClean="0"/>
              <a:t>      or die("</a:t>
            </a:r>
            <a:r>
              <a:rPr lang="zh-TW" altLang="en-US" dirty="0" smtClean="0"/>
              <a:t>開啟資料庫失敗</a:t>
            </a:r>
            <a:r>
              <a:rPr lang="en-US" altLang="zh-TW" dirty="0" smtClean="0"/>
              <a:t>: " . </a:t>
            </a:r>
            <a:r>
              <a:rPr lang="en-US" altLang="zh-TW" dirty="0" err="1" smtClean="0"/>
              <a:t>mysqli_error</a:t>
            </a:r>
            <a:r>
              <a:rPr lang="en-US" altLang="zh-TW" dirty="0" smtClean="0"/>
              <a:t>($link));</a:t>
            </a:r>
          </a:p>
          <a:p>
            <a:pPr marL="0" indent="0">
              <a:buNone/>
            </a:pPr>
            <a:r>
              <a:rPr lang="en-US" altLang="zh-TW" dirty="0" smtClean="0"/>
              <a:t>    $result = </a:t>
            </a:r>
            <a:r>
              <a:rPr lang="en-US" altLang="zh-TW" dirty="0" err="1" smtClean="0"/>
              <a:t>mysqli_query</a:t>
            </a:r>
            <a:r>
              <a:rPr lang="en-US" altLang="zh-TW" dirty="0" smtClean="0"/>
              <a:t>($link, $</a:t>
            </a:r>
            <a:r>
              <a:rPr lang="en-US" altLang="zh-TW" dirty="0" err="1" smtClean="0"/>
              <a:t>sql</a:t>
            </a:r>
            <a:r>
              <a:rPr lang="en-US" altLang="zh-TW" dirty="0" smtClean="0"/>
              <a:t>);	</a:t>
            </a:r>
          </a:p>
          <a:p>
            <a:pPr marL="0" indent="0">
              <a:buNone/>
            </a:pPr>
            <a:r>
              <a:rPr lang="en-US" altLang="zh-TW" dirty="0" smtClean="0"/>
              <a:t>    return $result;</a:t>
            </a:r>
          </a:p>
          <a:p>
            <a:pPr marL="0" indent="0">
              <a:buNone/>
            </a:pPr>
            <a:r>
              <a:rPr lang="en-US" altLang="zh-TW" dirty="0" smtClean="0"/>
              <a:t>  }</a:t>
            </a:r>
          </a:p>
          <a:p>
            <a:pPr marL="0" indent="0">
              <a:buNone/>
            </a:pPr>
            <a:r>
              <a:rPr lang="en-US" altLang="zh-TW" dirty="0" smtClean="0"/>
              <a:t>?&gt;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15376" y="262581"/>
            <a:ext cx="16417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 smtClean="0"/>
              <a:t>dbtools.inc.php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2388" y="124082"/>
            <a:ext cx="4490332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/>
              <a:t>把常用的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資料庫執行任務</a:t>
            </a:r>
            <a:r>
              <a:rPr lang="zh-TW" altLang="en-US" dirty="0" smtClean="0"/>
              <a:t>寫到一隻</a:t>
            </a:r>
            <a:r>
              <a:rPr lang="en-US" altLang="zh-TW" dirty="0" smtClean="0"/>
              <a:t>PHP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後續再</a:t>
            </a:r>
            <a:r>
              <a:rPr lang="en-US" altLang="zh-TW" dirty="0" smtClean="0"/>
              <a:t>include</a:t>
            </a:r>
            <a:r>
              <a:rPr lang="zh-TW" altLang="en-US" dirty="0" smtClean="0"/>
              <a:t>到需要的程式中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0" y="1036396"/>
            <a:ext cx="6096000" cy="5355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 smtClean="0"/>
              <a:t>&lt;!</a:t>
            </a:r>
            <a:r>
              <a:rPr lang="en-US" altLang="zh-TW" dirty="0" err="1" smtClean="0"/>
              <a:t>doctype</a:t>
            </a:r>
            <a:r>
              <a:rPr lang="en-US" altLang="zh-TW" dirty="0" smtClean="0"/>
              <a:t> html&gt;</a:t>
            </a:r>
          </a:p>
          <a:p>
            <a:r>
              <a:rPr lang="en-US" altLang="zh-TW" dirty="0" smtClean="0"/>
              <a:t>&lt;html&gt;</a:t>
            </a:r>
          </a:p>
          <a:p>
            <a:r>
              <a:rPr lang="en-US" altLang="zh-TW" dirty="0" smtClean="0"/>
              <a:t>  &lt;head&gt;</a:t>
            </a:r>
          </a:p>
          <a:p>
            <a:r>
              <a:rPr lang="en-US" altLang="zh-TW" dirty="0" smtClean="0"/>
              <a:t>    &lt;meta charset="utf-8"&gt;</a:t>
            </a:r>
          </a:p>
          <a:p>
            <a:r>
              <a:rPr lang="en-US" altLang="zh-TW" dirty="0" smtClean="0"/>
              <a:t>  &lt;/head&gt;</a:t>
            </a:r>
          </a:p>
          <a:p>
            <a:r>
              <a:rPr lang="en-US" altLang="zh-TW" dirty="0" smtClean="0"/>
              <a:t>  &lt;body&gt;</a:t>
            </a:r>
          </a:p>
          <a:p>
            <a:r>
              <a:rPr lang="en-US" altLang="zh-TW" dirty="0" smtClean="0"/>
              <a:t>    &lt;?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     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require_once</a:t>
            </a:r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US" altLang="zh-TW" b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dbtools.inc.php</a:t>
            </a:r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");</a:t>
            </a:r>
          </a:p>
          <a:p>
            <a:r>
              <a:rPr lang="en-US" altLang="zh-TW" dirty="0" smtClean="0"/>
              <a:t>			</a:t>
            </a:r>
          </a:p>
          <a:p>
            <a:r>
              <a:rPr lang="en-US" altLang="zh-TW" dirty="0" smtClean="0"/>
              <a:t>      $link = </a:t>
            </a:r>
            <a:r>
              <a:rPr lang="en-US" altLang="zh-TW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create_connection</a:t>
            </a:r>
            <a:r>
              <a:rPr lang="en-US" altLang="zh-TW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r>
              <a:rPr lang="en-US" altLang="zh-TW" dirty="0" smtClean="0"/>
              <a:t>      $</a:t>
            </a:r>
            <a:r>
              <a:rPr lang="en-US" altLang="zh-TW" dirty="0" err="1" smtClean="0"/>
              <a:t>sql</a:t>
            </a:r>
            <a:r>
              <a:rPr lang="en-US" altLang="zh-TW" dirty="0" smtClean="0"/>
              <a:t> = "SELECT * FROM price WHERE category = '</a:t>
            </a:r>
            <a:r>
              <a:rPr lang="zh-TW" altLang="en-US" dirty="0" smtClean="0"/>
              <a:t>主機板</a:t>
            </a:r>
            <a:r>
              <a:rPr lang="en-US" altLang="zh-TW" dirty="0" smtClean="0"/>
              <a:t>'";</a:t>
            </a:r>
          </a:p>
          <a:p>
            <a:r>
              <a:rPr lang="en-US" altLang="zh-TW" dirty="0" smtClean="0"/>
              <a:t>     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$result </a:t>
            </a:r>
            <a:r>
              <a:rPr lang="en-US" altLang="zh-TW" dirty="0" smtClean="0"/>
              <a:t>= </a:t>
            </a:r>
            <a:r>
              <a:rPr lang="en-US" altLang="zh-TW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execute_sql</a:t>
            </a:r>
            <a:r>
              <a:rPr lang="en-US" altLang="zh-TW" dirty="0" smtClean="0"/>
              <a:t>($link, "</a:t>
            </a:r>
            <a:r>
              <a:rPr lang="en-US" altLang="zh-TW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</a:t>
            </a:r>
            <a:r>
              <a:rPr lang="en-US" altLang="zh-TW" dirty="0" smtClean="0"/>
              <a:t>", $</a:t>
            </a:r>
            <a:r>
              <a:rPr lang="en-US" altLang="zh-TW" dirty="0" err="1" smtClean="0"/>
              <a:t>sql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			</a:t>
            </a:r>
          </a:p>
          <a:p>
            <a:r>
              <a:rPr lang="en-US" altLang="zh-TW" sz="1200" dirty="0" smtClean="0"/>
              <a:t>      echo "category = </a:t>
            </a:r>
            <a:r>
              <a:rPr lang="zh-TW" altLang="en-US" sz="1200" dirty="0" smtClean="0"/>
              <a:t>「主機板」 的記錄有 </a:t>
            </a:r>
            <a:r>
              <a:rPr lang="en-US" altLang="zh-TW" sz="1200" dirty="0" smtClean="0"/>
              <a:t>" . </a:t>
            </a:r>
            <a:r>
              <a:rPr lang="en-US" altLang="zh-TW" sz="1200" dirty="0" err="1" smtClean="0"/>
              <a:t>mysqli_num_rows</a:t>
            </a:r>
            <a:r>
              <a:rPr lang="en-US" altLang="zh-TW" sz="1200" dirty="0" smtClean="0"/>
              <a:t>(</a:t>
            </a:r>
            <a:r>
              <a:rPr lang="en-US" altLang="zh-TW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$result</a:t>
            </a:r>
            <a:r>
              <a:rPr lang="en-US" altLang="zh-TW" sz="1200" dirty="0" smtClean="0"/>
              <a:t>) . "</a:t>
            </a:r>
            <a:r>
              <a:rPr lang="zh-TW" altLang="en-US" sz="1200" dirty="0" smtClean="0"/>
              <a:t>筆</a:t>
            </a:r>
            <a:r>
              <a:rPr lang="en-US" altLang="zh-TW" sz="1200" dirty="0" smtClean="0"/>
              <a:t>";</a:t>
            </a:r>
          </a:p>
          <a:p>
            <a:r>
              <a:rPr lang="en-US" altLang="zh-TW" sz="1200" dirty="0" smtClean="0"/>
              <a:t>      echo "</a:t>
            </a:r>
            <a:r>
              <a:rPr lang="zh-TW" altLang="en-US" sz="1200" dirty="0" smtClean="0"/>
              <a:t>，包含 </a:t>
            </a:r>
            <a:r>
              <a:rPr lang="en-US" altLang="zh-TW" sz="1200" dirty="0" smtClean="0"/>
              <a:t>" . </a:t>
            </a:r>
            <a:r>
              <a:rPr lang="en-US" altLang="zh-TW" sz="1200" dirty="0" err="1" smtClean="0"/>
              <a:t>mysqli_num_fields</a:t>
            </a:r>
            <a:r>
              <a:rPr lang="en-US" altLang="zh-TW" sz="1200" dirty="0" smtClean="0"/>
              <a:t>(</a:t>
            </a:r>
            <a:r>
              <a:rPr lang="en-US" altLang="zh-TW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$result</a:t>
            </a:r>
            <a:r>
              <a:rPr lang="en-US" altLang="zh-TW" sz="1200" dirty="0" smtClean="0"/>
              <a:t>) . "</a:t>
            </a:r>
            <a:r>
              <a:rPr lang="zh-TW" altLang="en-US" sz="1200" dirty="0" smtClean="0"/>
              <a:t>個欄位。</a:t>
            </a:r>
            <a:r>
              <a:rPr lang="en-US" altLang="zh-TW" sz="1200" dirty="0" smtClean="0"/>
              <a:t>";</a:t>
            </a:r>
          </a:p>
          <a:p>
            <a:r>
              <a:rPr lang="en-US" altLang="zh-TW" sz="1200" dirty="0" smtClean="0"/>
              <a:t>			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mysqli_close</a:t>
            </a:r>
            <a:r>
              <a:rPr lang="en-US" altLang="zh-TW" dirty="0" smtClean="0"/>
              <a:t>($link);</a:t>
            </a:r>
          </a:p>
          <a:p>
            <a:r>
              <a:rPr lang="en-US" altLang="zh-TW" dirty="0" smtClean="0"/>
              <a:t>    ?&gt; </a:t>
            </a:r>
          </a:p>
          <a:p>
            <a:r>
              <a:rPr lang="en-US" altLang="zh-TW" dirty="0" smtClean="0"/>
              <a:t>  &lt;/body&gt;</a:t>
            </a:r>
          </a:p>
          <a:p>
            <a:r>
              <a:rPr lang="en-US" altLang="zh-TW" dirty="0" smtClean="0"/>
              <a:t>&lt;/html&gt;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71067" y="535976"/>
            <a:ext cx="231640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mysqli_num_rows.php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5412259" y="631913"/>
            <a:ext cx="1013209" cy="24737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5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412564"/>
              </p:ext>
            </p:extLst>
          </p:nvPr>
        </p:nvGraphicFramePr>
        <p:xfrm>
          <a:off x="838200" y="1825625"/>
          <a:ext cx="10515600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903"/>
                <a:gridCol w="8544697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函式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功能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include()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只產生警告</a:t>
                      </a:r>
                      <a:r>
                        <a:rPr lang="en-US" altLang="zh-TW" dirty="0" smtClean="0"/>
                        <a:t>(E_WARNING)</a:t>
                      </a:r>
                      <a:r>
                        <a:rPr lang="zh-TW" altLang="en-US" dirty="0" smtClean="0"/>
                        <a:t>，但腳本會繼續運行。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require()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出錯時產生 </a:t>
                      </a:r>
                      <a:r>
                        <a:rPr lang="en-US" altLang="zh-CN" dirty="0" smtClean="0"/>
                        <a:t>E_COMPILE_ERROR </a:t>
                      </a:r>
                      <a:r>
                        <a:rPr lang="zh-CN" altLang="en-US" dirty="0" smtClean="0"/>
                        <a:t>級別的錯</a:t>
                      </a:r>
                      <a:r>
                        <a:rPr lang="zh-TW" altLang="en-US" dirty="0" smtClean="0"/>
                        <a:t>誤</a:t>
                      </a:r>
                      <a:r>
                        <a:rPr lang="en-US" altLang="zh-TW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 smtClean="0"/>
                        <a:t>將導致腳本中止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ea typeface="+mn-ea"/>
                        </a:rPr>
                        <a:t>include_once</a:t>
                      </a:r>
                      <a:r>
                        <a:rPr lang="en-US" altLang="zh-TW" dirty="0" smtClean="0">
                          <a:ea typeface="+mn-ea"/>
                        </a:rPr>
                        <a:t>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此行為和 </a:t>
                      </a:r>
                      <a:r>
                        <a:rPr lang="en-US" altLang="zh-CN" dirty="0" smtClean="0"/>
                        <a:t>include </a:t>
                      </a:r>
                      <a:r>
                        <a:rPr lang="zh-CN" altLang="en-US" dirty="0" smtClean="0"/>
                        <a:t>語句類似，唯一區別是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如果該檔中已經被包含過，則不會再次包含</a:t>
                      </a:r>
                      <a:r>
                        <a:rPr lang="zh-CN" altLang="en-US" dirty="0" smtClean="0"/>
                        <a:t>。如同此語句名字暗示的那樣，只會包含一次。</a:t>
                      </a:r>
                    </a:p>
                    <a:p>
                      <a:endParaRPr lang="zh-CN" altLang="en-US" dirty="0" smtClean="0"/>
                    </a:p>
                    <a:p>
                      <a:r>
                        <a:rPr lang="en-US" altLang="zh-CN" dirty="0" err="1" smtClean="0"/>
                        <a:t>include_once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可以用於在腳本執行期間同一個檔有可能被包含超過一次的情況下，想確保它只被包含一次以避免函數重定義，變數重新賦值等問題。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ea typeface="+mn-ea"/>
                        </a:rPr>
                        <a:t>require_once</a:t>
                      </a:r>
                      <a:r>
                        <a:rPr lang="en-US" altLang="zh-TW" dirty="0" smtClean="0">
                          <a:ea typeface="+mn-ea"/>
                        </a:rPr>
                        <a:t>()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require_once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語句和 </a:t>
                      </a:r>
                      <a:r>
                        <a:rPr lang="en-US" altLang="zh-TW" dirty="0" smtClean="0"/>
                        <a:t>require </a:t>
                      </a:r>
                      <a:r>
                        <a:rPr lang="zh-TW" altLang="en-US" dirty="0" smtClean="0"/>
                        <a:t>語句完全相同，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唯一區別是 </a:t>
                      </a:r>
                      <a:r>
                        <a:rPr lang="en-US" altLang="zh-TW" dirty="0" smtClean="0"/>
                        <a:t>PHP </a:t>
                      </a:r>
                      <a:r>
                        <a:rPr lang="zh-TW" altLang="en-US" dirty="0" smtClean="0"/>
                        <a:t>會檢查該檔是否已經被包含過，如果是則不會再次包含。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356888"/>
            <a:ext cx="12192000" cy="7140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程式引入檔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include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  <a:sym typeface="Wingdings" panose="05000000000000000000" pitchFamily="2" charset="2"/>
              </a:rPr>
              <a:t></a:t>
            </a:r>
            <a:r>
              <a:rPr lang="en-US" altLang="zh-TW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reuse[</a:t>
            </a:r>
            <a:r>
              <a:rPr lang="zh-TW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重複使用</a:t>
            </a:r>
            <a:r>
              <a:rPr lang="en-US" altLang="zh-TW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]</a:t>
            </a:r>
            <a:endParaRPr lang="zh-TW" alt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4357" y="1263606"/>
            <a:ext cx="6853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幾乎完全一樣，除了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處理失敗的方式不同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之外。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4357" y="5353053"/>
            <a:ext cx="469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http://php.net/manual/zh/function.include.php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40881" y="5353053"/>
            <a:ext cx="5156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http://www.w3school.com.cn/php/php_includes.asp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77178" y="5722385"/>
            <a:ext cx="4687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http://php.net/manual/zh/function.require.php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87795" y="6066233"/>
            <a:ext cx="5215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http://php.net/manual/zh/function.require-once.php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4974" y="6410081"/>
            <a:ext cx="5217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http://php.net/manual/zh/function.include-once.php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493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2217"/>
            <a:ext cx="12192000" cy="870551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ea typeface="新細明體" panose="02020500000000000000" pitchFamily="18" charset="-120"/>
              </a:rPr>
              <a:t>使用 </a:t>
            </a:r>
            <a:r>
              <a:rPr lang="en-US" altLang="zh-TW" dirty="0" smtClean="0">
                <a:solidFill>
                  <a:schemeClr val="bg1"/>
                </a:solidFill>
                <a:ea typeface="新細明體" panose="02020500000000000000" pitchFamily="18" charset="-120"/>
              </a:rPr>
              <a:t>include </a:t>
            </a:r>
            <a:r>
              <a:rPr lang="zh-TW" altLang="en-US" dirty="0" smtClean="0">
                <a:solidFill>
                  <a:schemeClr val="bg1"/>
                </a:solidFill>
                <a:ea typeface="新細明體" panose="02020500000000000000" pitchFamily="18" charset="-120"/>
              </a:rPr>
              <a:t>與 </a:t>
            </a:r>
            <a:r>
              <a:rPr lang="en-US" altLang="zh-TW" dirty="0" smtClean="0">
                <a:solidFill>
                  <a:schemeClr val="bg1"/>
                </a:solidFill>
                <a:ea typeface="新細明體" panose="02020500000000000000" pitchFamily="18" charset="-120"/>
              </a:rPr>
              <a:t>require </a:t>
            </a:r>
            <a:r>
              <a:rPr lang="zh-TW" altLang="en-US" dirty="0" smtClean="0">
                <a:solidFill>
                  <a:schemeClr val="bg1"/>
                </a:solidFill>
                <a:ea typeface="新細明體" panose="02020500000000000000" pitchFamily="18" charset="-120"/>
              </a:rPr>
              <a:t>引入檔案</a:t>
            </a:r>
          </a:p>
        </p:txBody>
      </p:sp>
      <p:sp>
        <p:nvSpPr>
          <p:cNvPr id="5" name="矩形 4"/>
          <p:cNvSpPr/>
          <p:nvPr/>
        </p:nvSpPr>
        <p:spPr>
          <a:xfrm>
            <a:off x="568410" y="2429263"/>
            <a:ext cx="10610335" cy="1077218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3200" dirty="0">
                <a:solidFill>
                  <a:schemeClr val="bg1"/>
                </a:solidFill>
                <a:latin typeface="Arial" charset="0"/>
                <a:ea typeface="新細明體" pitchFamily="18" charset="-120"/>
              </a:rPr>
              <a:t>include("</a:t>
            </a:r>
            <a:r>
              <a:rPr lang="zh-TW" altLang="en-US" sz="3200" dirty="0">
                <a:solidFill>
                  <a:schemeClr val="bg1"/>
                </a:solidFill>
                <a:latin typeface="Arial" charset="0"/>
                <a:ea typeface="新細明體" pitchFamily="18" charset="-120"/>
              </a:rPr>
              <a:t>檔案路徑及名稱</a:t>
            </a:r>
            <a:r>
              <a:rPr lang="en-US" altLang="zh-TW" sz="3200" dirty="0">
                <a:solidFill>
                  <a:schemeClr val="bg1"/>
                </a:solidFill>
                <a:latin typeface="Arial" charset="0"/>
                <a:ea typeface="新細明體" pitchFamily="18" charset="-120"/>
              </a:rPr>
              <a:t>"); </a:t>
            </a:r>
            <a:r>
              <a:rPr lang="zh-TW" altLang="en-US" sz="3200" dirty="0">
                <a:solidFill>
                  <a:schemeClr val="bg1"/>
                </a:solidFill>
                <a:latin typeface="Arial" charset="0"/>
                <a:ea typeface="新細明體" pitchFamily="18" charset="-120"/>
              </a:rPr>
              <a:t>或 </a:t>
            </a:r>
            <a:r>
              <a:rPr lang="en-US" altLang="zh-TW" sz="3200" dirty="0">
                <a:solidFill>
                  <a:schemeClr val="bg1"/>
                </a:solidFill>
                <a:latin typeface="Arial" charset="0"/>
                <a:ea typeface="新細明體" pitchFamily="18" charset="-120"/>
              </a:rPr>
              <a:t>include "</a:t>
            </a:r>
            <a:r>
              <a:rPr lang="zh-TW" altLang="en-US" sz="3200" dirty="0">
                <a:solidFill>
                  <a:schemeClr val="bg1"/>
                </a:solidFill>
                <a:latin typeface="Arial" charset="0"/>
                <a:ea typeface="新細明體" pitchFamily="18" charset="-120"/>
              </a:rPr>
              <a:t>檔案路徑及名稱</a:t>
            </a:r>
            <a:r>
              <a:rPr lang="en-US" altLang="zh-TW" sz="3200" dirty="0">
                <a:solidFill>
                  <a:schemeClr val="bg1"/>
                </a:solidFill>
                <a:latin typeface="Arial" charset="0"/>
                <a:ea typeface="新細明體" pitchFamily="18" charset="-120"/>
              </a:rPr>
              <a:t>";</a:t>
            </a:r>
            <a:endParaRPr lang="zh-TW" altLang="en-US" sz="3200" dirty="0">
              <a:solidFill>
                <a:schemeClr val="bg1"/>
              </a:solidFill>
              <a:latin typeface="Arial" charset="0"/>
              <a:ea typeface="新細明體" pitchFamily="18" charset="-120"/>
            </a:endParaRPr>
          </a:p>
          <a:p>
            <a:pPr>
              <a:defRPr/>
            </a:pPr>
            <a:r>
              <a:rPr lang="en-US" altLang="zh-TW" sz="3200" dirty="0">
                <a:solidFill>
                  <a:schemeClr val="bg1"/>
                </a:solidFill>
                <a:latin typeface="Arial" charset="0"/>
                <a:ea typeface="新細明體" pitchFamily="18" charset="-120"/>
              </a:rPr>
              <a:t>require("</a:t>
            </a:r>
            <a:r>
              <a:rPr lang="zh-TW" altLang="en-US" sz="3200" dirty="0">
                <a:solidFill>
                  <a:schemeClr val="bg1"/>
                </a:solidFill>
                <a:latin typeface="Arial" charset="0"/>
                <a:ea typeface="新細明體" pitchFamily="18" charset="-120"/>
              </a:rPr>
              <a:t>檔案路徑及名稱</a:t>
            </a:r>
            <a:r>
              <a:rPr lang="en-US" altLang="zh-TW" sz="3200" dirty="0">
                <a:solidFill>
                  <a:schemeClr val="bg1"/>
                </a:solidFill>
                <a:latin typeface="Arial" charset="0"/>
                <a:ea typeface="新細明體" pitchFamily="18" charset="-120"/>
              </a:rPr>
              <a:t>"); </a:t>
            </a:r>
            <a:r>
              <a:rPr lang="zh-TW" altLang="en-US" sz="3200" dirty="0">
                <a:solidFill>
                  <a:schemeClr val="bg1"/>
                </a:solidFill>
                <a:latin typeface="Arial" charset="0"/>
                <a:ea typeface="新細明體" pitchFamily="18" charset="-120"/>
              </a:rPr>
              <a:t>或 </a:t>
            </a:r>
            <a:r>
              <a:rPr lang="en-US" altLang="zh-TW" sz="3200" dirty="0">
                <a:solidFill>
                  <a:schemeClr val="bg1"/>
                </a:solidFill>
                <a:latin typeface="Arial" charset="0"/>
                <a:ea typeface="新細明體" pitchFamily="18" charset="-120"/>
              </a:rPr>
              <a:t>require "</a:t>
            </a:r>
            <a:r>
              <a:rPr lang="zh-TW" altLang="en-US" sz="3200" dirty="0">
                <a:solidFill>
                  <a:schemeClr val="bg1"/>
                </a:solidFill>
                <a:latin typeface="Arial" charset="0"/>
                <a:ea typeface="新細明體" pitchFamily="18" charset="-120"/>
              </a:rPr>
              <a:t>檔案路徑及名稱</a:t>
            </a:r>
            <a:r>
              <a:rPr lang="en-US" altLang="zh-TW" sz="3200" dirty="0">
                <a:solidFill>
                  <a:schemeClr val="bg1"/>
                </a:solidFill>
                <a:latin typeface="Arial" charset="0"/>
                <a:ea typeface="新細明體" pitchFamily="18" charset="-120"/>
              </a:rPr>
              <a:t>";</a:t>
            </a:r>
            <a:endParaRPr lang="zh-TW" altLang="en-US" sz="3200" dirty="0">
              <a:solidFill>
                <a:schemeClr val="bg1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34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/>
              <a:t>程式</a:t>
            </a:r>
            <a:r>
              <a:rPr lang="zh-TW" altLang="en-US" sz="4000" dirty="0" smtClean="0"/>
              <a:t>引入</a:t>
            </a:r>
            <a:r>
              <a:rPr lang="en-US" altLang="zh-TW" sz="4000" dirty="0" smtClean="0"/>
              <a:t>File inclusion 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6172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900" y="2761205"/>
            <a:ext cx="4185815" cy="278545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272217" y="1554028"/>
            <a:ext cx="4246375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&lt;html&gt;</a:t>
            </a:r>
          </a:p>
          <a:p>
            <a:r>
              <a:rPr lang="en-US" altLang="zh-TW" dirty="0"/>
              <a:t>&lt;body&gt;</a:t>
            </a:r>
          </a:p>
          <a:p>
            <a:endParaRPr lang="en-US" altLang="zh-TW" dirty="0"/>
          </a:p>
          <a:p>
            <a:r>
              <a:rPr lang="en-US" altLang="zh-TW" dirty="0"/>
              <a:t>&lt;div class="menu"&gt;</a:t>
            </a:r>
          </a:p>
          <a:p>
            <a:r>
              <a:rPr lang="en-US" altLang="zh-TW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&lt;?</a:t>
            </a:r>
            <a:r>
              <a:rPr lang="en-US" altLang="zh-TW" b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  <a:r>
              <a:rPr lang="en-US" altLang="zh-TW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include '</a:t>
            </a:r>
            <a:r>
              <a:rPr lang="en-US" altLang="zh-TW" b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menu.php</a:t>
            </a:r>
            <a:r>
              <a:rPr lang="en-US" altLang="zh-TW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';?&gt;</a:t>
            </a:r>
          </a:p>
          <a:p>
            <a:r>
              <a:rPr lang="en-US" altLang="zh-TW" dirty="0"/>
              <a:t>&lt;/div&gt;</a:t>
            </a:r>
          </a:p>
          <a:p>
            <a:endParaRPr lang="en-US" altLang="zh-TW" dirty="0"/>
          </a:p>
          <a:p>
            <a:r>
              <a:rPr lang="en-US" altLang="zh-TW" dirty="0"/>
              <a:t>&lt;h1&gt;</a:t>
            </a:r>
            <a:r>
              <a:rPr lang="zh-TW" altLang="en-US" dirty="0"/>
              <a:t>歡迎來到龍大大的教學網！</a:t>
            </a:r>
            <a:r>
              <a:rPr lang="en-US" altLang="zh-TW" dirty="0"/>
              <a:t>&lt;/h1&gt;</a:t>
            </a:r>
          </a:p>
          <a:p>
            <a:r>
              <a:rPr lang="en-US" altLang="zh-TW" dirty="0"/>
              <a:t>&lt;p&gt;</a:t>
            </a:r>
            <a:r>
              <a:rPr lang="zh-TW" altLang="en-US" dirty="0"/>
              <a:t>詩一首</a:t>
            </a:r>
            <a:r>
              <a:rPr lang="en-US" altLang="zh-TW" dirty="0"/>
              <a:t>.&lt;/p&gt;</a:t>
            </a:r>
          </a:p>
          <a:p>
            <a:r>
              <a:rPr lang="en-US" altLang="zh-TW" dirty="0"/>
              <a:t>&lt;p&gt;test.&lt;/p&gt;</a:t>
            </a:r>
          </a:p>
          <a:p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&lt;?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include '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footer.php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';?&gt;</a:t>
            </a:r>
          </a:p>
          <a:p>
            <a:endParaRPr lang="en-US" altLang="zh-TW" dirty="0"/>
          </a:p>
          <a:p>
            <a:r>
              <a:rPr lang="en-US" altLang="zh-TW" dirty="0"/>
              <a:t>&lt;/body&gt;</a:t>
            </a:r>
          </a:p>
          <a:p>
            <a:r>
              <a:rPr lang="en-US" altLang="zh-TW" dirty="0"/>
              <a:t>&lt;/html&gt;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3369276" y="4712043"/>
            <a:ext cx="1861751" cy="823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3789030" y="2940908"/>
            <a:ext cx="1483187" cy="416012"/>
          </a:xfrm>
          <a:prstGeom prst="straightConnector1">
            <a:avLst/>
          </a:prstGeom>
          <a:ln w="571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925090" y="2684161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包含網站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標頭檔</a:t>
            </a:r>
          </a:p>
        </p:txBody>
      </p:sp>
      <p:sp>
        <p:nvSpPr>
          <p:cNvPr id="13" name="矩形 12"/>
          <p:cNvSpPr/>
          <p:nvPr/>
        </p:nvSpPr>
        <p:spPr>
          <a:xfrm>
            <a:off x="8925090" y="4609756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包含網站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尾檔</a:t>
            </a:r>
          </a:p>
        </p:txBody>
      </p:sp>
      <p:sp>
        <p:nvSpPr>
          <p:cNvPr id="14" name="矩形 13"/>
          <p:cNvSpPr/>
          <p:nvPr/>
        </p:nvSpPr>
        <p:spPr>
          <a:xfrm>
            <a:off x="7670009" y="1139477"/>
            <a:ext cx="184858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file_inclusion.php</a:t>
            </a:r>
          </a:p>
        </p:txBody>
      </p:sp>
      <p:sp>
        <p:nvSpPr>
          <p:cNvPr id="15" name="矩形 14"/>
          <p:cNvSpPr/>
          <p:nvPr/>
        </p:nvSpPr>
        <p:spPr>
          <a:xfrm>
            <a:off x="741030" y="5891783"/>
            <a:ext cx="903728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&lt;?</a:t>
            </a:r>
            <a:r>
              <a:rPr lang="en-US" altLang="zh-TW" dirty="0" err="1"/>
              <a:t>php</a:t>
            </a:r>
            <a:endParaRPr lang="en-US" altLang="zh-TW" dirty="0"/>
          </a:p>
          <a:p>
            <a:r>
              <a:rPr lang="en-US" altLang="zh-TW" dirty="0"/>
              <a:t>echo "&lt;p&gt;Copyright © 2018-" . date("Y") . "</a:t>
            </a:r>
            <a:r>
              <a:rPr lang="zh-TW" altLang="en-US" dirty="0"/>
              <a:t>獻給所有認真學習的學生</a:t>
            </a:r>
            <a:r>
              <a:rPr lang="en-US" altLang="zh-TW" dirty="0"/>
              <a:t>&lt;/p&gt;";</a:t>
            </a:r>
          </a:p>
          <a:p>
            <a:r>
              <a:rPr lang="en-US" altLang="zh-TW" dirty="0"/>
              <a:t>?&gt;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4183" y="360902"/>
            <a:ext cx="4621428" cy="2031325"/>
          </a:xfrm>
          <a:prstGeom prst="rect">
            <a:avLst/>
          </a:prstGeom>
          <a:solidFill>
            <a:srgbClr val="3333FF"/>
          </a:solidFill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&lt;?</a:t>
            </a:r>
            <a:r>
              <a:rPr lang="en-US" altLang="zh-TW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  <a:endParaRPr lang="en-US" altLang="zh-TW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echo '&lt;a </a:t>
            </a:r>
            <a:r>
              <a:rPr lang="en-US" altLang="zh-TW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="/</a:t>
            </a:r>
            <a:r>
              <a:rPr lang="en-US" altLang="zh-TW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index.php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首頁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&lt;/a&gt; -</a:t>
            </a:r>
          </a:p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 </a:t>
            </a:r>
            <a:r>
              <a:rPr lang="en-US" altLang="zh-TW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="/html/</a:t>
            </a:r>
            <a:r>
              <a:rPr lang="en-US" altLang="zh-TW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index.php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"&gt;HTML 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教程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&lt;/a&gt; -</a:t>
            </a:r>
          </a:p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 </a:t>
            </a:r>
            <a:r>
              <a:rPr lang="en-US" altLang="zh-TW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="/</a:t>
            </a:r>
            <a:r>
              <a:rPr lang="en-US" altLang="zh-TW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TW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index.php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"&gt;CSS 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教程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&lt;/a&gt; -</a:t>
            </a:r>
          </a:p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 </a:t>
            </a:r>
            <a:r>
              <a:rPr lang="en-US" altLang="zh-TW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="/</a:t>
            </a:r>
            <a:r>
              <a:rPr lang="en-US" altLang="zh-TW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TW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index.php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"&gt;JavaScript 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教程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&lt;/a&gt; -</a:t>
            </a:r>
          </a:p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 </a:t>
            </a:r>
            <a:r>
              <a:rPr lang="en-US" altLang="zh-TW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="/</a:t>
            </a:r>
            <a:r>
              <a:rPr lang="en-US" altLang="zh-TW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TW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index.php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"&gt;PHP 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教程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&lt;/a&gt;';</a:t>
            </a:r>
          </a:p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?&gt;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41751" y="272001"/>
            <a:ext cx="115127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FF00"/>
                </a:solidFill>
              </a:rPr>
              <a:t>menu.php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75881" y="5661898"/>
            <a:ext cx="11872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footer.php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16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96932"/>
            <a:ext cx="12192000" cy="911740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ea typeface="新細明體" panose="02020500000000000000" pitchFamily="18" charset="-120"/>
              </a:rPr>
              <a:t>引入</a:t>
            </a:r>
            <a:r>
              <a:rPr lang="zh-TW" altLang="en-US" dirty="0" smtClean="0">
                <a:solidFill>
                  <a:schemeClr val="bg1"/>
                </a:solidFill>
                <a:ea typeface="新細明體" panose="02020500000000000000" pitchFamily="18" charset="-120"/>
              </a:rPr>
              <a:t>檔案的</a:t>
            </a:r>
            <a:r>
              <a:rPr lang="zh-TW" altLang="en-US" dirty="0" smtClean="0">
                <a:solidFill>
                  <a:schemeClr val="bg1"/>
                </a:solidFill>
                <a:ea typeface="新細明體" panose="02020500000000000000" pitchFamily="18" charset="-120"/>
              </a:rPr>
              <a:t>注意事項</a:t>
            </a:r>
            <a:r>
              <a:rPr lang="en-US" altLang="zh-TW" dirty="0" smtClean="0">
                <a:solidFill>
                  <a:schemeClr val="bg1"/>
                </a:solidFill>
                <a:ea typeface="新細明體" panose="02020500000000000000" pitchFamily="18" charset="-120"/>
              </a:rPr>
              <a:t>:</a:t>
            </a:r>
            <a:endParaRPr lang="zh-TW" altLang="en-US" dirty="0" smtClean="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510619" y="1629034"/>
            <a:ext cx="9572494" cy="85055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TW" altLang="en-US" dirty="0" smtClean="0">
                <a:ea typeface="新細明體" panose="02020500000000000000" pitchFamily="18" charset="-120"/>
              </a:rPr>
              <a:t>在 </a:t>
            </a:r>
            <a:r>
              <a:rPr lang="en-US" altLang="zh-TW" dirty="0" smtClean="0">
                <a:ea typeface="新細明體" panose="02020500000000000000" pitchFamily="18" charset="-120"/>
              </a:rPr>
              <a:t>PHP </a:t>
            </a:r>
            <a:r>
              <a:rPr lang="zh-TW" altLang="en-US" dirty="0" smtClean="0">
                <a:ea typeface="新細明體" panose="02020500000000000000" pitchFamily="18" charset="-120"/>
              </a:rPr>
              <a:t>使用引入檔案，</a:t>
            </a:r>
            <a:r>
              <a:rPr lang="zh-TW" altLang="en-US" dirty="0" smtClean="0">
                <a:ea typeface="新細明體" panose="02020500000000000000" pitchFamily="18" charset="-120"/>
              </a:rPr>
              <a:t>可以將類型</a:t>
            </a:r>
            <a:r>
              <a:rPr lang="zh-TW" altLang="en-US" dirty="0" smtClean="0">
                <a:ea typeface="新細明體" panose="02020500000000000000" pitchFamily="18" charset="-120"/>
              </a:rPr>
              <a:t>設為 </a:t>
            </a:r>
            <a:r>
              <a:rPr lang="en-US" altLang="zh-TW" dirty="0" smtClean="0">
                <a:ea typeface="新細明體" panose="02020500000000000000" pitchFamily="18" charset="-120"/>
              </a:rPr>
              <a:t>.txt </a:t>
            </a:r>
            <a:r>
              <a:rPr lang="zh-TW" altLang="en-US" dirty="0" smtClean="0">
                <a:ea typeface="新細明體" panose="02020500000000000000" pitchFamily="18" charset="-120"/>
              </a:rPr>
              <a:t>文字檔，或是自訂副檔名的文字檔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zh-TW" altLang="en-US" dirty="0" smtClean="0">
                <a:ea typeface="新細明體" panose="02020500000000000000" pitchFamily="18" charset="-120"/>
              </a:rPr>
              <a:t>如 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  <a:r>
              <a:rPr lang="en-US" altLang="zh-TW" dirty="0" err="1" smtClean="0">
                <a:ea typeface="新細明體" panose="02020500000000000000" pitchFamily="18" charset="-120"/>
              </a:rPr>
              <a:t>inc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TW" dirty="0"/>
              <a:t>.</a:t>
            </a:r>
            <a:r>
              <a:rPr lang="en-US" altLang="zh-TW" dirty="0" smtClean="0"/>
              <a:t>txt</a:t>
            </a:r>
            <a:r>
              <a:rPr lang="zh-TW" altLang="en-US" dirty="0" smtClean="0"/>
              <a:t>與</a:t>
            </a:r>
            <a:r>
              <a:rPr lang="en-US" altLang="zh-TW" dirty="0"/>
              <a:t>.</a:t>
            </a:r>
            <a:r>
              <a:rPr lang="en-US" altLang="zh-TW" dirty="0" err="1"/>
              <a:t>inc</a:t>
            </a:r>
            <a:r>
              <a:rPr lang="zh-TW" altLang="en-US" dirty="0" smtClean="0">
                <a:ea typeface="新細明體" panose="02020500000000000000" pitchFamily="18" charset="-120"/>
              </a:rPr>
              <a:t>引入</a:t>
            </a:r>
            <a:r>
              <a:rPr lang="zh-TW" altLang="en-US" dirty="0" smtClean="0">
                <a:ea typeface="新細明體" panose="02020500000000000000" pitchFamily="18" charset="-120"/>
              </a:rPr>
              <a:t>檔是可以讓瀏覽者下載檢視的，如此可能會造成安全上的漏洞。</a:t>
            </a:r>
          </a:p>
        </p:txBody>
      </p:sp>
      <p:sp>
        <p:nvSpPr>
          <p:cNvPr id="4" name="矩形 3"/>
          <p:cNvSpPr/>
          <p:nvPr/>
        </p:nvSpPr>
        <p:spPr>
          <a:xfrm>
            <a:off x="6410518" y="2572289"/>
            <a:ext cx="195066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dangerous.inc,php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2330" y="2579485"/>
            <a:ext cx="155920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dangerous.inc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6" name="直線單箭頭接點 5"/>
          <p:cNvCxnSpPr>
            <a:stCxn id="7" idx="3"/>
            <a:endCxn id="4" idx="1"/>
          </p:cNvCxnSpPr>
          <p:nvPr/>
        </p:nvCxnSpPr>
        <p:spPr>
          <a:xfrm flipV="1">
            <a:off x="2501539" y="2756955"/>
            <a:ext cx="3908979" cy="71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30" y="3226183"/>
            <a:ext cx="8454868" cy="330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4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/>
              <a:t>File inclusion vulnerability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3771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714</Words>
  <Application>Microsoft Office PowerPoint</Application>
  <PresentationFormat>寬螢幕</PresentationFormat>
  <Paragraphs>112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宋体</vt:lpstr>
      <vt:lpstr>新細明體</vt:lpstr>
      <vt:lpstr>Arial</vt:lpstr>
      <vt:lpstr>Calibri</vt:lpstr>
      <vt:lpstr>Calibri Light</vt:lpstr>
      <vt:lpstr>Wingdings</vt:lpstr>
      <vt:lpstr>Office 佈景主題</vt:lpstr>
      <vt:lpstr>php程式設計_ PHP include </vt:lpstr>
      <vt:lpstr>程式引入檔reuse[重複使用]</vt:lpstr>
      <vt:lpstr>PowerPoint 簡報</vt:lpstr>
      <vt:lpstr>PowerPoint 簡報</vt:lpstr>
      <vt:lpstr>使用 include 與 require 引入檔案</vt:lpstr>
      <vt:lpstr>PowerPoint 簡報</vt:lpstr>
      <vt:lpstr>PowerPoint 簡報</vt:lpstr>
      <vt:lpstr>引入檔案的注意事項:</vt:lpstr>
      <vt:lpstr>PowerPoint 簡報</vt:lpstr>
      <vt:lpstr>Web Hacking and Exploitation_2_2                 檔案存取相關漏洞        實務測試  File Inclusion (檔案載入) | File Upload(檔案上傳) Local File Inclusion(LFI)| Remote File Inclusion(RFI)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php程式設計_ PHP include</dc:title>
  <dc:creator>ksu</dc:creator>
  <cp:lastModifiedBy>ksu</cp:lastModifiedBy>
  <cp:revision>15</cp:revision>
  <dcterms:created xsi:type="dcterms:W3CDTF">2017-10-20T13:21:05Z</dcterms:created>
  <dcterms:modified xsi:type="dcterms:W3CDTF">2018-01-05T19:30:03Z</dcterms:modified>
</cp:coreProperties>
</file>