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2" r:id="rId2"/>
    <p:sldId id="273" r:id="rId3"/>
    <p:sldId id="305" r:id="rId4"/>
    <p:sldId id="306" r:id="rId5"/>
    <p:sldId id="307" r:id="rId6"/>
    <p:sldId id="320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00" r:id="rId20"/>
    <p:sldId id="323" r:id="rId21"/>
    <p:sldId id="301" r:id="rId22"/>
    <p:sldId id="322" r:id="rId23"/>
    <p:sldId id="321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9D597-241A-4924-B74E-26217D28CBD6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5E75A-8C36-46E9-AD25-31DFB84252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65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2AD-9808-4425-87B3-2044083F7D6C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21DD-0601-4005-9E0A-CE913CF26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2AD-9808-4425-87B3-2044083F7D6C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21DD-0601-4005-9E0A-CE913CF26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21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2AD-9808-4425-87B3-2044083F7D6C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21DD-0601-4005-9E0A-CE913CF26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38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2AD-9808-4425-87B3-2044083F7D6C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21DD-0601-4005-9E0A-CE913CF26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2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2AD-9808-4425-87B3-2044083F7D6C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21DD-0601-4005-9E0A-CE913CF26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0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2AD-9808-4425-87B3-2044083F7D6C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21DD-0601-4005-9E0A-CE913CF26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32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2AD-9808-4425-87B3-2044083F7D6C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21DD-0601-4005-9E0A-CE913CF26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56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2AD-9808-4425-87B3-2044083F7D6C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21DD-0601-4005-9E0A-CE913CF26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09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2AD-9808-4425-87B3-2044083F7D6C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21DD-0601-4005-9E0A-CE913CF26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27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2AD-9808-4425-87B3-2044083F7D6C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21DD-0601-4005-9E0A-CE913CF26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1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52AD-9808-4425-87B3-2044083F7D6C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D21DD-0601-4005-9E0A-CE913CF26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41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52AD-9808-4425-87B3-2044083F7D6C}" type="datetimeFigureOut">
              <a:rPr lang="zh-TW" altLang="en-US" smtClean="0"/>
              <a:t>2018/1/6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D21DD-0601-4005-9E0A-CE913CF26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43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t_of_HTTP_header_fields#origin-request-header" TargetMode="External"/><Relationship Id="rId5" Type="http://schemas.openxmlformats.org/officeDocument/2006/relationships/hyperlink" Target="https://en.wikipedia.org/wiki/Cross-origin_resource_sharing" TargetMode="External"/><Relationship Id="rId4" Type="http://schemas.openxmlformats.org/officeDocument/2006/relationships/hyperlink" Target="https://en.wikipedia.org/wiki/List_of_HTTP_header_fields#cite_note-CORS-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ME_typ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tools.ietf.org/html/rfc723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php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_HTTP Header</a:t>
            </a:r>
            <a:r>
              <a:rPr lang="zh-TW" altLang="en-US" dirty="0" smtClean="0"/>
              <a:t>處理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989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47019"/>
            <a:ext cx="12192000" cy="1146804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 response message</a:t>
            </a:r>
            <a:r>
              <a:rPr lang="en-US" altLang="zh-TW" dirty="0" smtClean="0">
                <a:solidFill>
                  <a:schemeClr val="bg1"/>
                </a:solidFill>
              </a:rPr>
              <a:t/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sz="2000" dirty="0">
                <a:solidFill>
                  <a:schemeClr val="bg1"/>
                </a:solidFill>
              </a:rPr>
              <a:t>https://</a:t>
            </a:r>
            <a:r>
              <a:rPr lang="en-US" altLang="zh-TW" sz="2000" dirty="0" smtClean="0">
                <a:solidFill>
                  <a:schemeClr val="bg1"/>
                </a:solidFill>
              </a:rPr>
              <a:t>www.ntu.edu.sg/home/ehchua/programming/webprogramming/HTTP_Basics.html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02" y="3414598"/>
            <a:ext cx="7505384" cy="3186409"/>
          </a:xfrm>
          <a:prstGeom prst="rect">
            <a:avLst/>
          </a:prstGeom>
        </p:spPr>
      </p:pic>
      <p:pic>
        <p:nvPicPr>
          <p:cNvPr id="9" name="Picture 2" descr="“web server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01" y="2024015"/>
            <a:ext cx="2434281" cy="182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9502044" y="1623119"/>
            <a:ext cx="19159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網站伺服器</a:t>
            </a:r>
            <a:endParaRPr lang="en-US" altLang="zh-TW" sz="2700" dirty="0"/>
          </a:p>
          <a:p>
            <a:r>
              <a:rPr lang="en-US" altLang="zh-TW" sz="2700" dirty="0"/>
              <a:t>Web Server</a:t>
            </a:r>
            <a:endParaRPr lang="zh-TW" altLang="en-US" sz="2700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309879" y="2651900"/>
            <a:ext cx="4046818" cy="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“Database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62" y="3225508"/>
            <a:ext cx="956636" cy="13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/>
        </p:nvSpPr>
        <p:spPr>
          <a:xfrm>
            <a:off x="9530285" y="4551866"/>
            <a:ext cx="22621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資料庫伺服器</a:t>
            </a:r>
            <a:endParaRPr lang="en-US" altLang="zh-TW" sz="2700" dirty="0"/>
          </a:p>
          <a:p>
            <a:r>
              <a:rPr lang="en-US" altLang="zh-TW" sz="2100" dirty="0"/>
              <a:t>Database Server</a:t>
            </a:r>
            <a:endParaRPr lang="zh-TW" altLang="en-US" sz="2100" dirty="0"/>
          </a:p>
        </p:txBody>
      </p:sp>
      <p:sp>
        <p:nvSpPr>
          <p:cNvPr id="14" name="矩形 13"/>
          <p:cNvSpPr/>
          <p:nvPr/>
        </p:nvSpPr>
        <p:spPr>
          <a:xfrm>
            <a:off x="4742631" y="2040682"/>
            <a:ext cx="3614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</a:t>
            </a:r>
            <a:endParaRPr lang="zh-TW" altLang="en-US" sz="32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01" y="1457620"/>
            <a:ext cx="2965381" cy="182724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076041" y="5726286"/>
            <a:ext cx="3716402" cy="83099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message-header</a:t>
            </a:r>
            <a:r>
              <a:rPr lang="zh-TW" altLang="en-US" sz="2400" dirty="0" smtClean="0">
                <a:solidFill>
                  <a:schemeClr val="bg1"/>
                </a:solidFill>
              </a:rPr>
              <a:t>語法格式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2400" dirty="0" smtClean="0">
                <a:solidFill>
                  <a:srgbClr val="00B0F0"/>
                </a:solidFill>
              </a:rPr>
              <a:t> </a:t>
            </a:r>
            <a:r>
              <a:rPr lang="en-US" altLang="zh-TW" sz="2400" dirty="0">
                <a:solidFill>
                  <a:srgbClr val="00B0F0"/>
                </a:solidFill>
              </a:rPr>
              <a:t>field-name </a:t>
            </a:r>
            <a:r>
              <a:rPr lang="en-US" altLang="zh-TW" sz="2400" dirty="0">
                <a:solidFill>
                  <a:schemeClr val="bg1"/>
                </a:solidFill>
              </a:rPr>
              <a:t>"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r>
              <a:rPr lang="en-US" altLang="zh-TW" sz="2400" dirty="0">
                <a:solidFill>
                  <a:schemeClr val="bg1"/>
                </a:solidFill>
              </a:rPr>
              <a:t>" [ </a:t>
            </a:r>
            <a:r>
              <a:rPr lang="en-US" altLang="zh-TW" sz="2400" dirty="0">
                <a:solidFill>
                  <a:srgbClr val="FFC000"/>
                </a:solidFill>
              </a:rPr>
              <a:t>field-value</a:t>
            </a:r>
            <a:r>
              <a:rPr lang="en-US" altLang="zh-TW" sz="2400" dirty="0">
                <a:solidFill>
                  <a:schemeClr val="bg1"/>
                </a:solidFill>
              </a:rPr>
              <a:t> ]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624" y="1486172"/>
            <a:ext cx="1708874" cy="106849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324571" y="1796658"/>
            <a:ext cx="4293052" cy="9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87830" y="1052698"/>
            <a:ext cx="29610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客戶端程式</a:t>
            </a:r>
            <a:r>
              <a:rPr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(Client)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42191"/>
            <a:ext cx="12192000" cy="95410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 封包內容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 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要求方法</a:t>
            </a:r>
            <a:r>
              <a:rPr lang="en-US" altLang="zh-TW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Methods)</a:t>
            </a:r>
          </a:p>
          <a:p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zh.wikipedia.org/wiki/</a:t>
            </a:r>
            <a:r>
              <a:rPr lang="zh-TW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超文本傳輸</a:t>
            </a:r>
            <a:r>
              <a:rPr lang="zh-TW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      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點選此網站看看內容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endParaRPr lang="en-US" altLang="zh-TW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4667" y="1306614"/>
            <a:ext cx="2572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9" y="2689704"/>
            <a:ext cx="3553214" cy="2133846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695825" y="1863367"/>
          <a:ext cx="8385521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790"/>
                <a:gridCol w="7235731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方法</a:t>
                      </a:r>
                      <a:r>
                        <a:rPr lang="en-US" altLang="zh-TW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/>
                        <a:t>說明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</a:p>
                    <a:p>
                      <a:endParaRPr lang="zh-TW" alt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向指定的資源發出「顯示」請求。使用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方法應該只用在讀取資料，而不應當被用於產生「副作用」的操作中，例如在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Web Application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中。其中一個原因是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可能會被網路蜘蛛等隨意存取。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HEAD</a:t>
                      </a:r>
                    </a:p>
                    <a:p>
                      <a:endParaRPr lang="zh-TW" altLang="en-US" sz="12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與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方法一樣，都是向伺服器發出指定資源的請求。</a:t>
                      </a:r>
                      <a:endParaRPr lang="en-US" altLang="zh-TW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只不過伺服器將不傳回資源的本文部份。</a:t>
                      </a:r>
                      <a:endParaRPr lang="en-US" altLang="zh-TW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好處在於，使用這個方法可以在不必傳輸全部內容的情況下，就可以取得其中「關於該資源的資訊」（元資訊或稱元資料）。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向指定資源提交資料，請求伺服器進行處理（例如提交表單或者上傳檔案）。</a:t>
                      </a:r>
                      <a:endParaRPr lang="en-US" altLang="zh-TW" sz="1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資料被包含在請求本文中。這個請求可能會建立新的資源或修改現有資源，或二者皆有。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向指定資源位置上傳其最新內容。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請求伺服器刪除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Request-URI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所標識的資源。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回顯伺服器收到的請求，主要用於</a:t>
                      </a:r>
                      <a:r>
                        <a:rPr lang="zh-TW" altLang="en-US" sz="1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測試或診斷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這個方法可使伺服器傳回該資源所</a:t>
                      </a: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支援的所有</a:t>
                      </a:r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</a:t>
                      </a:r>
                      <a:r>
                        <a:rPr lang="zh-TW" altLang="en-US" sz="12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請求方法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。</a:t>
                      </a:r>
                      <a:endParaRPr lang="en-US" altLang="zh-TW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Describe the communication options for the target resource.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用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'*'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來代替資源名稱，向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Web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伺服器傳送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OPTIONS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請求，可以測試伺服器功能是否正常運作。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CONNECT</a:t>
                      </a:r>
                    </a:p>
                    <a:p>
                      <a:endParaRPr lang="zh-TW" altLang="en-US" sz="1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HTTP/1.1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協定中預留給能夠將連線改為管道方式的代理伺服器。</a:t>
                      </a:r>
                      <a:endParaRPr lang="en-US" altLang="zh-TW" sz="1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通常用於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SSL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加密伺服器的連結（經由非加密的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代理伺服器）。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6984245" y="1155125"/>
            <a:ext cx="53918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HTTP/1.1</a:t>
            </a:r>
            <a:r>
              <a:rPr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協定中共定義了八種</a:t>
            </a:r>
            <a:r>
              <a:rPr lang="zh-TW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動作</a:t>
            </a:r>
            <a:r>
              <a:rPr lang="en-US" altLang="zh-TW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TW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來</a:t>
            </a:r>
            <a:r>
              <a:rPr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以不同</a:t>
            </a:r>
            <a:r>
              <a:rPr lang="zh-TW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方式</a:t>
            </a:r>
            <a:endParaRPr lang="en-US" altLang="zh-TW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r>
              <a:rPr lang="zh-TW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指定的資源</a:t>
            </a:r>
          </a:p>
        </p:txBody>
      </p:sp>
      <p:sp>
        <p:nvSpPr>
          <p:cNvPr id="16" name="矩形 15"/>
          <p:cNvSpPr/>
          <p:nvPr/>
        </p:nvSpPr>
        <p:spPr>
          <a:xfrm>
            <a:off x="187830" y="4879598"/>
            <a:ext cx="3451293" cy="16619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名稱是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區分大小寫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伺服器至少應該實現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zh-TW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TW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</a:t>
            </a:r>
            <a:r>
              <a:rPr lang="zh-TW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方法，其他方法都是可選的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的方法支援的實現都應當符合下述的方法各自的語意定義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特定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伺服器還能夠擴充功能自訂的方法。例如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TW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PATCH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（由 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RFC 5789 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定義的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zh-TW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）用於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將局部修改應用到資源。</a:t>
            </a:r>
          </a:p>
        </p:txBody>
      </p:sp>
    </p:spTree>
    <p:extLst>
      <p:ext uri="{BB962C8B-B14F-4D97-AF65-F5344CB8AC3E}">
        <p14:creationId xmlns:p14="http://schemas.microsoft.com/office/powerpoint/2010/main" val="13382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624" y="1956952"/>
            <a:ext cx="1708874" cy="106849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324571" y="2267438"/>
            <a:ext cx="4293052" cy="9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87830" y="1410463"/>
            <a:ext cx="29610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客戶端程式</a:t>
            </a:r>
            <a:r>
              <a:rPr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(Client)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90680"/>
            <a:ext cx="12192000" cy="95410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 封包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內容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要求標頭</a:t>
            </a:r>
            <a:r>
              <a:rPr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Headers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en.wikipedia.org/wiki/List_of_HTTP_header_fields</a:t>
            </a:r>
            <a:r>
              <a:rPr lang="zh-TW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點選此網站看看內容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8897" y="1625906"/>
            <a:ext cx="3367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0" y="3082201"/>
            <a:ext cx="3451292" cy="207263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61576" y="24911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要求標頭</a:t>
            </a:r>
            <a:r>
              <a:rPr lang="en-US" altLang="zh-TW" dirty="0"/>
              <a:t>(Request Headers)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Connection,Content</a:t>
            </a:r>
            <a:r>
              <a:rPr lang="en-US" altLang="zh-TW" dirty="0"/>
              <a:t>-</a:t>
            </a:r>
            <a:r>
              <a:rPr lang="en-US" altLang="zh-TW" dirty="0" err="1"/>
              <a:t>Type,Accept</a:t>
            </a:r>
            <a:r>
              <a:rPr lang="en-US" altLang="zh-TW" dirty="0"/>
              <a:t>-Language,...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639122" y="2604224"/>
          <a:ext cx="8067166" cy="3910440"/>
        </p:xfrm>
        <a:graphic>
          <a:graphicData uri="http://schemas.openxmlformats.org/drawingml/2006/table">
            <a:tbl>
              <a:tblPr/>
              <a:tblGrid>
                <a:gridCol w="1440030"/>
                <a:gridCol w="2593553"/>
                <a:gridCol w="2788495"/>
                <a:gridCol w="1245088"/>
              </a:tblGrid>
              <a:tr h="1891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Header field name</a:t>
                      </a:r>
                    </a:p>
                  </a:txBody>
                  <a:tcPr marL="47297" marR="103463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00"/>
                          </a:solidFill>
                          <a:effectLst/>
                        </a:rPr>
                        <a:t>Status</a:t>
                      </a:r>
                    </a:p>
                  </a:txBody>
                  <a:tcPr marL="47297" marR="103463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53348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Content-Types that are acceptable for the response. 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Accept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 </a:t>
                      </a:r>
                      <a:r>
                        <a:rPr lang="en-US" sz="16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text/plain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3108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Accept-Charset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Character sets that are acceptable.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F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Accept-Charset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: 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  <a:effectLst/>
                        </a:rPr>
                        <a:t>utf-8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5100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Accept-Encoding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List of acceptable encodings. 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Accept-Encoding: </a:t>
                      </a:r>
                      <a:r>
                        <a:rPr lang="en-US" sz="1200" dirty="0" err="1">
                          <a:effectLst/>
                        </a:rPr>
                        <a:t>gzip</a:t>
                      </a:r>
                      <a:r>
                        <a:rPr lang="en-US" sz="1200" dirty="0">
                          <a:effectLst/>
                        </a:rPr>
                        <a:t>, deflate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9445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Accept-Language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List of acceptable human languages for response. 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Accept-Language: 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-US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119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Accept-Datetime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Acceptable version in time.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Accept-</a:t>
                      </a:r>
                      <a:r>
                        <a:rPr lang="en-US" sz="1200" dirty="0" err="1">
                          <a:effectLst/>
                        </a:rPr>
                        <a:t>Datetime</a:t>
                      </a:r>
                      <a:r>
                        <a:rPr lang="en-US" sz="1200" dirty="0">
                          <a:effectLst/>
                        </a:rPr>
                        <a:t>: Thu, 31 May 2007 20:35:00 GMT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Provisional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0253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Access-Control-Request-Method,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Access-Control-Request-Headers</a:t>
                      </a:r>
                      <a:r>
                        <a:rPr lang="en-US" sz="12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[7]</a:t>
                      </a:r>
                      <a:endParaRPr lang="en-US" sz="1200">
                        <a:effectLst/>
                      </a:endParaRP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Initiates a request for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5" tooltip="Cross-origin resource sharing"/>
                        </a:rPr>
                        <a:t>cross-origin resource sharing</a:t>
                      </a:r>
                      <a:r>
                        <a:rPr lang="en-US" sz="1200">
                          <a:effectLst/>
                        </a:rPr>
                        <a:t>with </a:t>
                      </a:r>
                      <a:r>
                        <a:rPr lang="en-US" sz="1200" u="none" strike="noStrike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Origin</a:t>
                      </a:r>
                      <a:r>
                        <a:rPr lang="en-US" sz="1200">
                          <a:effectLst/>
                        </a:rPr>
                        <a:t> (below).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Access-Control-Request-Method: GET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Permanent: standard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72971">
                <a:tc>
                  <a:txBody>
                    <a:bodyPr/>
                    <a:lstStyle/>
                    <a:p>
                      <a:r>
                        <a:rPr lang="en-US" sz="12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Authorization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Authentication credentials for </a:t>
                      </a:r>
                      <a:r>
                        <a:rPr lang="en-US" sz="12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 authentication</a:t>
                      </a:r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Authorization: Basic QWxhZGRpbjpvcGVuIHNlc2FtZQ==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Permanent</a:t>
                      </a:r>
                    </a:p>
                  </a:txBody>
                  <a:tcPr marL="47297" marR="47297" marT="23649" marB="236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832696" y="1661163"/>
            <a:ext cx="3716402" cy="83099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message-header</a:t>
            </a:r>
            <a:r>
              <a:rPr lang="zh-TW" altLang="en-US" sz="2400" dirty="0" smtClean="0">
                <a:solidFill>
                  <a:schemeClr val="bg1"/>
                </a:solidFill>
              </a:rPr>
              <a:t>語法格式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2400" dirty="0" smtClean="0">
                <a:solidFill>
                  <a:srgbClr val="00B0F0"/>
                </a:solidFill>
              </a:rPr>
              <a:t> </a:t>
            </a:r>
            <a:r>
              <a:rPr lang="en-US" altLang="zh-TW" sz="2400" dirty="0">
                <a:solidFill>
                  <a:srgbClr val="00B0F0"/>
                </a:solidFill>
              </a:rPr>
              <a:t>field-name </a:t>
            </a:r>
            <a:r>
              <a:rPr lang="en-US" altLang="zh-TW" sz="2400" dirty="0">
                <a:solidFill>
                  <a:schemeClr val="bg1"/>
                </a:solidFill>
              </a:rPr>
              <a:t>"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r>
              <a:rPr lang="en-US" altLang="zh-TW" sz="2400" dirty="0">
                <a:solidFill>
                  <a:schemeClr val="bg1"/>
                </a:solidFill>
              </a:rPr>
              <a:t>" [ </a:t>
            </a:r>
            <a:r>
              <a:rPr lang="en-US" altLang="zh-TW" sz="2400" dirty="0">
                <a:solidFill>
                  <a:srgbClr val="FFC000"/>
                </a:solidFill>
              </a:rPr>
              <a:t>field-value</a:t>
            </a:r>
            <a:r>
              <a:rPr lang="en-US" altLang="zh-TW" sz="2400" dirty="0">
                <a:solidFill>
                  <a:schemeClr val="bg1"/>
                </a:solidFill>
              </a:rPr>
              <a:t> ]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web server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99" y="1743357"/>
            <a:ext cx="2434281" cy="182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366242" y="1342461"/>
            <a:ext cx="19159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網站伺服器</a:t>
            </a:r>
            <a:endParaRPr lang="en-US" altLang="zh-TW" sz="2700" dirty="0"/>
          </a:p>
          <a:p>
            <a:r>
              <a:rPr lang="en-US" altLang="zh-TW" sz="2700" dirty="0"/>
              <a:t>Web Server</a:t>
            </a:r>
            <a:endParaRPr lang="zh-TW" altLang="en-US" sz="2700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174077" y="2371242"/>
            <a:ext cx="4046818" cy="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“Database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160" y="2944850"/>
            <a:ext cx="956636" cy="13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9394483" y="4271208"/>
            <a:ext cx="22621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資料庫伺服器</a:t>
            </a:r>
            <a:endParaRPr lang="en-US" altLang="zh-TW" sz="2700" dirty="0"/>
          </a:p>
          <a:p>
            <a:r>
              <a:rPr lang="en-US" altLang="zh-TW" sz="2100" dirty="0"/>
              <a:t>Database Server</a:t>
            </a:r>
            <a:endParaRPr lang="zh-TW" altLang="en-US" sz="2100" dirty="0"/>
          </a:p>
        </p:txBody>
      </p:sp>
      <p:sp>
        <p:nvSpPr>
          <p:cNvPr id="15" name="矩形 14"/>
          <p:cNvSpPr/>
          <p:nvPr/>
        </p:nvSpPr>
        <p:spPr>
          <a:xfrm>
            <a:off x="0" y="164789"/>
            <a:ext cx="12192000" cy="101566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  封包內容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狀態碼</a:t>
            </a:r>
            <a:r>
              <a:rPr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 Status Codes</a:t>
            </a:r>
            <a:r>
              <a:rPr lang="en-US" altLang="zh-TW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en.wikipedia.org/wiki/List_of_HTTP_status_codes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點選此網站看看內容</a:t>
            </a:r>
            <a:r>
              <a:rPr lang="en-US" altLang="zh-TW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06829" y="1760024"/>
            <a:ext cx="3614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1" y="1457620"/>
            <a:ext cx="2965381" cy="1827244"/>
          </a:xfrm>
          <a:prstGeom prst="rect">
            <a:avLst/>
          </a:prstGeom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409801" y="3569068"/>
          <a:ext cx="89385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17"/>
                <a:gridCol w="2544024"/>
                <a:gridCol w="558207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狀態碼</a:t>
                      </a:r>
                      <a:endParaRPr lang="zh-TW" alt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類型</a:t>
                      </a:r>
                      <a:endParaRPr lang="zh-TW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訊息  </a:t>
                      </a:r>
                      <a:r>
                        <a:rPr lang="en-US" altLang="zh-TW" dirty="0" smtClean="0"/>
                        <a:t>Informational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請求已被伺服器接收，繼續處理   </a:t>
                      </a:r>
                      <a:r>
                        <a:rPr lang="en-US" altLang="zh-TW" dirty="0" smtClean="0"/>
                        <a:t>100–102</a:t>
                      </a:r>
                      <a:endParaRPr lang="zh-TW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成功  </a:t>
                      </a:r>
                      <a:r>
                        <a:rPr lang="en-US" altLang="zh-TW" dirty="0" smtClean="0"/>
                        <a:t>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請求已成功被伺服器接收、理解、並接受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200</a:t>
                      </a:r>
                      <a:r>
                        <a:rPr lang="en-US" altLang="zh-TW" dirty="0" smtClean="0"/>
                        <a:t>–206</a:t>
                      </a:r>
                      <a:endParaRPr lang="zh-TW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重新導 </a:t>
                      </a:r>
                      <a:r>
                        <a:rPr lang="en-US" altLang="zh-TW" dirty="0" smtClean="0"/>
                        <a:t>Redirection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需要後續操作才能完成這一請求  </a:t>
                      </a:r>
                      <a:r>
                        <a:rPr lang="en-US" altLang="zh-TW" dirty="0" smtClean="0"/>
                        <a:t>300–305</a:t>
                      </a:r>
                      <a:endParaRPr lang="zh-TW" altLang="en-US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請求錯誤</a:t>
                      </a:r>
                      <a:r>
                        <a:rPr lang="en-US" altLang="zh-TW" dirty="0" smtClean="0"/>
                        <a:t>Client error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請求含有詞法錯誤或者無法被執行 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400–415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5xx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伺服器錯誤</a:t>
                      </a:r>
                      <a:r>
                        <a:rPr lang="en-US" altLang="zh-TW" dirty="0" smtClean="0"/>
                        <a:t>Server error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伺服器在處理某個正確請求時發生錯誤  </a:t>
                      </a:r>
                      <a:r>
                        <a:rPr lang="en-US" altLang="zh-TW" dirty="0" smtClean="0"/>
                        <a:t>500–505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4715938" y="6078312"/>
            <a:ext cx="377218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期中考考題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en-US" altLang="zh-TW" sz="1600" dirty="0" smtClean="0"/>
              <a:t>200,301,400,401,402,403,404,405,505,511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255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  封包內容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 </a:t>
            </a:r>
            <a:r>
              <a:rPr lang="zh-TW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</a:t>
            </a:r>
            <a:r>
              <a:rPr lang="zh-TW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標頭</a:t>
            </a:r>
            <a:r>
              <a:rPr lang="en-US" altLang="zh-TW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 Headers</a:t>
            </a:r>
            <a:r>
              <a:rPr lang="en-US" altLang="zh-TW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en.wikipedia.org/wiki/List_of_HTTP_header_fields</a:t>
            </a: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點選此網站看看內容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13" y="954686"/>
            <a:ext cx="2840393" cy="175022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286134" y="1175792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重要</a:t>
            </a:r>
            <a:r>
              <a:rPr lang="zh-TW" altLang="en-US" dirty="0"/>
              <a:t>的</a:t>
            </a:r>
            <a:r>
              <a:rPr lang="zh-TW" altLang="en-US" dirty="0" smtClean="0"/>
              <a:t>回應</a:t>
            </a:r>
            <a:r>
              <a:rPr lang="zh-TW" altLang="en-US" dirty="0"/>
              <a:t>標頭</a:t>
            </a:r>
            <a:r>
              <a:rPr lang="en-US" altLang="zh-TW" dirty="0"/>
              <a:t>(Response Headers)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02979" y="2736270"/>
          <a:ext cx="11801503" cy="3752811"/>
        </p:xfrm>
        <a:graphic>
          <a:graphicData uri="http://schemas.openxmlformats.org/drawingml/2006/table">
            <a:tbl>
              <a:tblPr/>
              <a:tblGrid>
                <a:gridCol w="1720188"/>
                <a:gridCol w="6842599"/>
                <a:gridCol w="323871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Field name</a:t>
                      </a:r>
                    </a:p>
                  </a:txBody>
                  <a:tcPr marL="6297" marR="13775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FF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32995">
                <a:tc>
                  <a:txBody>
                    <a:bodyPr/>
                    <a:lstStyle/>
                    <a:p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Access-Control-XXX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Specifying which web sites can participate in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cross-origin resource sharing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Access-Control-Allow-Origin: *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1863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Allow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Valid methods for a specified resource. To be used for a </a:t>
                      </a:r>
                      <a:r>
                        <a:rPr lang="en-US" sz="14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405 Method not allowed</a:t>
                      </a:r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Allow: GET, HEAD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2448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Connection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Control options for the current connection and list of hop-by-hop response </a:t>
                      </a: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fields.</a:t>
                      </a:r>
                      <a:endParaRPr lang="en-US" sz="1400" b="1" i="0" u="none" strike="noStrike" baseline="30000" dirty="0" smtClean="0">
                        <a:solidFill>
                          <a:srgbClr val="0B008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Must 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 be used with HTTP/2</a:t>
                      </a:r>
                      <a:r>
                        <a:rPr 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Connection: close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2972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Content-Encoding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 type of encoding used on the data. 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Content-Encoding: gzip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40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Content-Location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 alternate location for the returned data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Content-Location: /index.htm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40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Content-Type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 </a:t>
                      </a:r>
                      <a:r>
                        <a:rPr lang="en-US" sz="1400" b="1" u="none" strike="noStrike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3" tooltip="MIME type"/>
                        </a:rPr>
                        <a:t>MIME type</a:t>
                      </a:r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of this content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Content-Type: text/html; charset=utf-8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119646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Expires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Gives the date/time after which the response is considered stale (in "HTTP-date" format as defined by </a:t>
                      </a:r>
                      <a:r>
                        <a:rPr lang="en-US" sz="1400" b="1" u="none" strike="noStrike">
                          <a:solidFill>
                            <a:srgbClr val="66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4"/>
                        </a:rPr>
                        <a:t>RFC 7231</a:t>
                      </a:r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Expires: Thu, 01 Dec 1994 16:00:00 GMT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81863"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Last-Modified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The last modified date for the requested object (in "HTTP-date" format as defined by </a:t>
                      </a:r>
                      <a:r>
                        <a:rPr lang="en-US" sz="1400" b="1" u="none" strike="noStrike">
                          <a:solidFill>
                            <a:srgbClr val="6633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4"/>
                        </a:rPr>
                        <a:t>RFC 7231</a:t>
                      </a:r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Last-Modified: Tue, 15 Nov 1994 12:45:26 GMT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40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Proxy-Authenticate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Request authentication to access the proxy.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Proxy-Authenticate: Basic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408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Server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 name for the server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Server: Apache/2.4.1 (Unix)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62972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Set-Cookie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 cookie</a:t>
                      </a:r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Set-Cookie: </a:t>
                      </a:r>
                      <a:r>
                        <a:rPr lang="en-US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UserID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=</a:t>
                      </a:r>
                      <a:r>
                        <a:rPr lang="en-US" sz="14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JohnDoe</a:t>
                      </a:r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 Max-Age=3600; Version=1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0755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WWW-Authenticate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Indicates the authentication scheme that should be used to access the requested entity.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WWW-Authenticate: Basic</a:t>
                      </a:r>
                    </a:p>
                  </a:txBody>
                  <a:tcPr marL="6297" marR="6297" marT="3149" marB="314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163" y="864473"/>
            <a:ext cx="4167090" cy="21229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50606" y="1829800"/>
            <a:ext cx="496129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Access-Control-Allow-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Origin,Access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-Control-Allow-Credentials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Access-Control-Expose-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Headers,Access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-Control-Max-Age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Access-Control-Allow-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Methods,Access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-Control-Allow-Headers</a:t>
            </a:r>
            <a:endParaRPr lang="en-US" altLang="zh-TW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711105" y="2381061"/>
            <a:ext cx="1439501" cy="6063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233865"/>
            <a:ext cx="12192000" cy="95410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</a:t>
            </a:r>
            <a:r>
              <a:rPr lang="zh-TW" altLang="en-US" sz="3600" dirty="0">
                <a:solidFill>
                  <a:schemeClr val="bg1"/>
                </a:solidFill>
              </a:rPr>
              <a:t>協定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運作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方式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TW" altLang="en-US" sz="3600" dirty="0" smtClean="0">
                <a:solidFill>
                  <a:schemeClr val="bg1"/>
                </a:solidFill>
              </a:rPr>
              <a:t>範例 </a:t>
            </a:r>
            <a:r>
              <a:rPr lang="en-US" altLang="zh-TW" sz="3600" dirty="0" smtClean="0">
                <a:solidFill>
                  <a:schemeClr val="bg1"/>
                </a:solidFill>
              </a:rPr>
              <a:t>1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https://www.ntu.edu.sg/home/ehchua/programming/webprogramming/HTTP_Basics.html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81" y="1652708"/>
            <a:ext cx="8807313" cy="300397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601809" y="1618858"/>
            <a:ext cx="470176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GET /index.html </a:t>
            </a:r>
            <a:r>
              <a:rPr lang="en-US" altLang="zh-TW" sz="2000" dirty="0">
                <a:solidFill>
                  <a:srgbClr val="FF0000"/>
                </a:solidFill>
              </a:rPr>
              <a:t>HTTTTTP/1.0</a:t>
            </a:r>
          </a:p>
          <a:p>
            <a:r>
              <a:rPr lang="en-US" altLang="zh-TW" sz="2000" dirty="0"/>
              <a:t>(enter twice to create a blank line)</a:t>
            </a:r>
            <a:endParaRPr lang="zh-TW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0" y="1203360"/>
            <a:ext cx="8563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客戶端程式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送出錯誤語法的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server 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會如何回應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??</a:t>
            </a:r>
            <a:endParaRPr lang="zh-TW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2937009" y="179007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225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55225" y="3690255"/>
            <a:ext cx="5663783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HTTP/1.1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400 Bad Request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Date: Sun, 08 Feb 2004 01:29:40 GMT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Server: Apache/1.3.29 (Win32)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Connection: close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Content-Type: text/html; charset=iso-8859-1</a:t>
            </a:r>
          </a:p>
          <a:p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&lt;!DOCTYPE HTML PUBLIC "-//IETF//DTD HTML 2.0//EN"&gt;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&lt;HTML&gt;&lt;HEAD&gt;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&lt;TITLE&gt;400 Bad Request&lt;/TITLE&gt;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&lt;/HEAD&gt;&lt;BODY&gt;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&lt;H1&gt;Bad Request&lt;/H1&gt;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browser sent a request that this server could not understand.&lt;P&gt;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request line contained invalid characters following the protocol string.&lt;P&gt;&lt;P&gt;</a:t>
            </a:r>
          </a:p>
          <a:p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&lt;/BODY&gt;&lt;/HTML&gt;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233865"/>
            <a:ext cx="12192000" cy="95410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</a:t>
            </a:r>
            <a:r>
              <a:rPr lang="zh-TW" altLang="en-US" sz="3600" dirty="0">
                <a:solidFill>
                  <a:schemeClr val="bg1"/>
                </a:solidFill>
              </a:rPr>
              <a:t>協定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運作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方式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TW" altLang="en-US" sz="3600" dirty="0" smtClean="0">
                <a:solidFill>
                  <a:schemeClr val="bg1"/>
                </a:solidFill>
              </a:rPr>
              <a:t>範例 </a:t>
            </a:r>
            <a:r>
              <a:rPr lang="en-US" altLang="zh-TW" sz="3600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https://www.ntu.edu.sg/home/ehchua/programming/webprogramming/HTTP_Basics.html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81" y="1652708"/>
            <a:ext cx="8807313" cy="300397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601809" y="1618858"/>
            <a:ext cx="470176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GET /index.html </a:t>
            </a:r>
            <a:r>
              <a:rPr lang="en-US" altLang="zh-TW" sz="2000" dirty="0">
                <a:solidFill>
                  <a:srgbClr val="FF0000"/>
                </a:solidFill>
              </a:rPr>
              <a:t>HTTTTTP/1.0</a:t>
            </a:r>
          </a:p>
          <a:p>
            <a:r>
              <a:rPr lang="en-US" altLang="zh-TW" sz="2000" dirty="0"/>
              <a:t>(enter twice to create a blank line)</a:t>
            </a:r>
            <a:endParaRPr lang="zh-TW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0" y="1203360"/>
            <a:ext cx="8563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客戶端程式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送出錯誤語法的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server 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會如何回應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??</a:t>
            </a:r>
            <a:endParaRPr lang="zh-TW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2937009" y="179007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1107659" y="3782588"/>
            <a:ext cx="30475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端會送出狀態碼是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400 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Request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804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55225" y="3655305"/>
            <a:ext cx="5663783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HTTP/1.1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501 Method Not Implemented</a:t>
            </a:r>
          </a:p>
          <a:p>
            <a:r>
              <a:rPr lang="en-US" altLang="zh-TW" sz="1200" dirty="0"/>
              <a:t>Date: Sun, 18 Oct 2009 10:32:05 GMT</a:t>
            </a:r>
          </a:p>
          <a:p>
            <a:r>
              <a:rPr lang="en-US" altLang="zh-TW" sz="1200" dirty="0"/>
              <a:t>Server: Apache/2.2.14 (Win32)</a:t>
            </a:r>
          </a:p>
          <a:p>
            <a:r>
              <a:rPr lang="en-US" altLang="zh-TW" sz="1200" dirty="0"/>
              <a:t>Allow: GET,HEAD,POST,OPTIONS,TRACE</a:t>
            </a:r>
          </a:p>
          <a:p>
            <a:r>
              <a:rPr lang="en-US" altLang="zh-TW" sz="1200" dirty="0"/>
              <a:t>Content-Length: 215</a:t>
            </a:r>
          </a:p>
          <a:p>
            <a:r>
              <a:rPr lang="en-US" altLang="zh-TW" sz="1200" dirty="0"/>
              <a:t>Connection: close</a:t>
            </a:r>
          </a:p>
          <a:p>
            <a:r>
              <a:rPr lang="en-US" altLang="zh-TW" sz="1200" dirty="0"/>
              <a:t>Content-Type: text/html; charset=iso-8859-1</a:t>
            </a:r>
          </a:p>
          <a:p>
            <a:r>
              <a:rPr lang="en-US" altLang="zh-TW" sz="1200" dirty="0"/>
              <a:t>   </a:t>
            </a:r>
          </a:p>
          <a:p>
            <a:r>
              <a:rPr lang="en-US" altLang="zh-TW" sz="1200" dirty="0"/>
              <a:t>&lt;!DOCTYPE HTML PUBLIC "-//IETF//DTD HTML 2.0//EN"&gt;</a:t>
            </a:r>
          </a:p>
          <a:p>
            <a:r>
              <a:rPr lang="en-US" altLang="zh-TW" sz="1200" dirty="0"/>
              <a:t>&lt;html&gt;&lt;head&gt;</a:t>
            </a:r>
          </a:p>
          <a:p>
            <a:r>
              <a:rPr lang="en-US" altLang="zh-TW" sz="1200" dirty="0"/>
              <a:t>&lt;title&gt;501 Method Not Implemented&lt;/title&gt;</a:t>
            </a:r>
          </a:p>
          <a:p>
            <a:r>
              <a:rPr lang="en-US" altLang="zh-TW" sz="1200" dirty="0"/>
              <a:t>&lt;/head&gt;&lt;body&gt;</a:t>
            </a:r>
          </a:p>
          <a:p>
            <a:r>
              <a:rPr lang="en-US" altLang="zh-TW" sz="1200" dirty="0"/>
              <a:t>&lt;h1&gt;Method Not Implemented&lt;/h1&gt;</a:t>
            </a:r>
          </a:p>
          <a:p>
            <a:r>
              <a:rPr lang="en-US" altLang="zh-TW" sz="1200" dirty="0"/>
              <a:t>&lt;p&gt;get to /index.html not supported.&lt;</a:t>
            </a:r>
            <a:r>
              <a:rPr lang="en-US" altLang="zh-TW" sz="1200" dirty="0" err="1"/>
              <a:t>br</a:t>
            </a:r>
            <a:r>
              <a:rPr lang="en-US" altLang="zh-TW" sz="1200" dirty="0"/>
              <a:t> /&gt;</a:t>
            </a:r>
          </a:p>
          <a:p>
            <a:r>
              <a:rPr lang="en-US" altLang="zh-TW" sz="1200" dirty="0"/>
              <a:t>&lt;/p&gt;</a:t>
            </a:r>
          </a:p>
          <a:p>
            <a:r>
              <a:rPr lang="en-US" altLang="zh-TW" sz="1200" dirty="0"/>
              <a:t>&lt;/body&gt;&lt;/html&gt;</a:t>
            </a:r>
            <a:endParaRPr lang="zh-TW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0" y="233865"/>
            <a:ext cx="12192000" cy="95410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</a:t>
            </a:r>
            <a:r>
              <a:rPr lang="zh-TW" altLang="en-US" sz="3600" dirty="0">
                <a:solidFill>
                  <a:schemeClr val="bg1"/>
                </a:solidFill>
              </a:rPr>
              <a:t>協定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運作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方式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TW" altLang="en-US" sz="3600" dirty="0" smtClean="0">
                <a:solidFill>
                  <a:schemeClr val="bg1"/>
                </a:solidFill>
              </a:rPr>
              <a:t>範例 </a:t>
            </a:r>
            <a:r>
              <a:rPr lang="en-US" altLang="zh-TW" sz="3600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https://www.ntu.edu.sg/home/ehchua/programming/webprogramming/HTTP_Basics.html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81" y="1652708"/>
            <a:ext cx="8807313" cy="300397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601809" y="1618858"/>
            <a:ext cx="470176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dirty="0"/>
              <a:t>get /test.html HTTP/1.0</a:t>
            </a:r>
          </a:p>
          <a:p>
            <a:r>
              <a:rPr lang="en-US" altLang="zh-TW" sz="2000" dirty="0"/>
              <a:t>(enter twice to create a blank line)</a:t>
            </a:r>
            <a:endParaRPr lang="zh-TW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0" y="1217902"/>
            <a:ext cx="8397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Q::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端程式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送出下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server 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為什麼如此回應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??</a:t>
            </a:r>
            <a:endParaRPr lang="zh-TW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2937009" y="179007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772681" y="3655305"/>
            <a:ext cx="30475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端會送出狀態碼是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501 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Implemented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1230957" y="4705918"/>
            <a:ext cx="1837853" cy="14395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Why??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434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155225" y="3655305"/>
            <a:ext cx="5663783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HTTP/1.1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501 Method Not Implemented</a:t>
            </a:r>
          </a:p>
          <a:p>
            <a:r>
              <a:rPr lang="en-US" altLang="zh-TW" sz="1200" dirty="0"/>
              <a:t>Date: Sun, 18 Oct 2009 10:32:05 GMT</a:t>
            </a:r>
          </a:p>
          <a:p>
            <a:r>
              <a:rPr lang="en-US" altLang="zh-TW" sz="1200" dirty="0"/>
              <a:t>Server: Apache/2.2.14 (Win32)</a:t>
            </a:r>
          </a:p>
          <a:p>
            <a:r>
              <a:rPr lang="en-US" altLang="zh-TW" sz="1200" dirty="0"/>
              <a:t>Allow: GET,HEAD,POST,OPTIONS,TRACE</a:t>
            </a:r>
          </a:p>
          <a:p>
            <a:r>
              <a:rPr lang="en-US" altLang="zh-TW" sz="1200" dirty="0"/>
              <a:t>Content-Length: 215</a:t>
            </a:r>
          </a:p>
          <a:p>
            <a:r>
              <a:rPr lang="en-US" altLang="zh-TW" sz="1200" dirty="0"/>
              <a:t>Connection: close</a:t>
            </a:r>
          </a:p>
          <a:p>
            <a:r>
              <a:rPr lang="en-US" altLang="zh-TW" sz="1200" dirty="0"/>
              <a:t>Content-Type: text/html; charset=iso-8859-1</a:t>
            </a:r>
          </a:p>
          <a:p>
            <a:r>
              <a:rPr lang="en-US" altLang="zh-TW" sz="1200" dirty="0"/>
              <a:t>   </a:t>
            </a:r>
          </a:p>
          <a:p>
            <a:r>
              <a:rPr lang="en-US" altLang="zh-TW" sz="1200" dirty="0"/>
              <a:t>&lt;!DOCTYPE HTML PUBLIC "-//IETF//DTD HTML 2.0//EN"&gt;</a:t>
            </a:r>
          </a:p>
          <a:p>
            <a:r>
              <a:rPr lang="en-US" altLang="zh-TW" sz="1200" dirty="0"/>
              <a:t>&lt;html&gt;&lt;head&gt;</a:t>
            </a:r>
          </a:p>
          <a:p>
            <a:r>
              <a:rPr lang="en-US" altLang="zh-TW" sz="1200" dirty="0"/>
              <a:t>&lt;title&gt;501 Method Not Implemented&lt;/title&gt;</a:t>
            </a:r>
          </a:p>
          <a:p>
            <a:r>
              <a:rPr lang="en-US" altLang="zh-TW" sz="1200" dirty="0"/>
              <a:t>&lt;/head&gt;&lt;body&gt;</a:t>
            </a:r>
          </a:p>
          <a:p>
            <a:r>
              <a:rPr lang="en-US" altLang="zh-TW" sz="1200" dirty="0"/>
              <a:t>&lt;h1&gt;Method Not Implemented&lt;/h1&gt;</a:t>
            </a:r>
          </a:p>
          <a:p>
            <a:r>
              <a:rPr lang="en-US" altLang="zh-TW" sz="1200" dirty="0"/>
              <a:t>&lt;p&gt;get to /index.html not supported.&lt;</a:t>
            </a:r>
            <a:r>
              <a:rPr lang="en-US" altLang="zh-TW" sz="1200" dirty="0" err="1"/>
              <a:t>br</a:t>
            </a:r>
            <a:r>
              <a:rPr lang="en-US" altLang="zh-TW" sz="1200" dirty="0"/>
              <a:t> /&gt;</a:t>
            </a:r>
          </a:p>
          <a:p>
            <a:r>
              <a:rPr lang="en-US" altLang="zh-TW" sz="1200" dirty="0"/>
              <a:t>&lt;/p&gt;</a:t>
            </a:r>
          </a:p>
          <a:p>
            <a:r>
              <a:rPr lang="en-US" altLang="zh-TW" sz="1200" dirty="0"/>
              <a:t>&lt;/body&gt;&lt;/html&gt;</a:t>
            </a:r>
            <a:endParaRPr lang="zh-TW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0" y="233865"/>
            <a:ext cx="12192000" cy="95410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</a:t>
            </a:r>
            <a:r>
              <a:rPr lang="zh-TW" altLang="en-US" sz="3600" dirty="0">
                <a:solidFill>
                  <a:schemeClr val="bg1"/>
                </a:solidFill>
              </a:rPr>
              <a:t>協定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運作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方式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TW" altLang="en-US" sz="3600" dirty="0" smtClean="0">
                <a:solidFill>
                  <a:schemeClr val="bg1"/>
                </a:solidFill>
              </a:rPr>
              <a:t>範例 </a:t>
            </a:r>
            <a:r>
              <a:rPr lang="en-US" altLang="zh-TW" sz="3600" dirty="0" smtClean="0">
                <a:solidFill>
                  <a:schemeClr val="bg1"/>
                </a:solidFill>
              </a:rPr>
              <a:t>2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https://www.ntu.edu.sg/home/ehchua/programming/webprogramming/HTTP_Basics.html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81" y="1652708"/>
            <a:ext cx="8807313" cy="300397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601809" y="1618858"/>
            <a:ext cx="470176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altLang="zh-TW" sz="2000" dirty="0"/>
              <a:t> /test.html HTTP/1.0</a:t>
            </a:r>
          </a:p>
          <a:p>
            <a:r>
              <a:rPr lang="en-US" altLang="zh-TW" sz="2000" dirty="0"/>
              <a:t>(enter twice to create a blank line)</a:t>
            </a:r>
            <a:endParaRPr lang="zh-TW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2937009" y="179007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772681" y="3655305"/>
            <a:ext cx="30475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端會送出狀態碼是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501 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Implemented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1230957" y="4705918"/>
            <a:ext cx="1837853" cy="14395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Why??</a:t>
            </a:r>
            <a:endParaRPr lang="zh-TW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0" y="1667035"/>
            <a:ext cx="224362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大小寫不同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不同方法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你的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支援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但預設不會有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endParaRPr lang="zh-TW" altLang="en-US" dirty="0"/>
          </a:p>
        </p:txBody>
      </p:sp>
      <p:sp>
        <p:nvSpPr>
          <p:cNvPr id="3" name="弧形箭號 (左彎) 2"/>
          <p:cNvSpPr/>
          <p:nvPr/>
        </p:nvSpPr>
        <p:spPr>
          <a:xfrm rot="9212712">
            <a:off x="437803" y="3394825"/>
            <a:ext cx="431166" cy="20668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217902"/>
            <a:ext cx="8397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Q::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端程式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送出下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server 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為什麼如此回應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??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903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PHP</a:t>
            </a:r>
            <a:r>
              <a:rPr lang="zh-TW" altLang="zh-TW" sz="4400" dirty="0" smtClean="0"/>
              <a:t>內建函式</a:t>
            </a:r>
            <a:r>
              <a:rPr lang="en-US" altLang="zh-TW" sz="4400" dirty="0" smtClean="0"/>
              <a:t> </a:t>
            </a:r>
            <a:r>
              <a:rPr lang="en-US" altLang="zh-TW" sz="6600" dirty="0" smtClean="0">
                <a:solidFill>
                  <a:srgbClr val="FFFF00"/>
                </a:solidFill>
              </a:rPr>
              <a:t>header()</a:t>
            </a:r>
            <a:endParaRPr lang="en-US" altLang="zh-TW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6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61934" y="4628292"/>
            <a:ext cx="6910866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伺服器如何回應</a:t>
            </a:r>
            <a:r>
              <a:rPr lang="en-US" altLang="zh-TW" sz="3600" dirty="0" smtClean="0"/>
              <a:t>??</a:t>
            </a:r>
            <a:r>
              <a:rPr lang="en-US" altLang="zh-TW" sz="3600" dirty="0" smtClean="0">
                <a:sym typeface="Wingdings" panose="05000000000000000000" pitchFamily="2" charset="2"/>
              </a:rPr>
              <a:t> PHP header()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31" y="674795"/>
            <a:ext cx="10276669" cy="31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9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94920"/>
            <a:ext cx="12192000" cy="952929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PHP</a:t>
            </a:r>
            <a:r>
              <a:rPr lang="zh-TW" altLang="zh-TW" sz="2800" dirty="0">
                <a:solidFill>
                  <a:schemeClr val="bg1"/>
                </a:solidFill>
              </a:rPr>
              <a:t>內建函式</a:t>
            </a:r>
            <a:r>
              <a:rPr lang="en-US" altLang="zh-TW" sz="2800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header</a:t>
            </a:r>
            <a:r>
              <a:rPr lang="en-US" altLang="zh-TW" dirty="0" smtClean="0">
                <a:solidFill>
                  <a:schemeClr val="bg1"/>
                </a:solidFill>
              </a:rPr>
              <a:t>()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6199" y="3646523"/>
            <a:ext cx="7420878" cy="584775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</a:rPr>
              <a:t>header(</a:t>
            </a:r>
            <a:r>
              <a:rPr lang="en-US" altLang="zh-TW" sz="3200" dirty="0" err="1">
                <a:solidFill>
                  <a:schemeClr val="bg1"/>
                </a:solidFill>
              </a:rPr>
              <a:t>string,</a:t>
            </a:r>
            <a:r>
              <a:rPr lang="en-US" altLang="zh-TW" sz="3200" dirty="0" err="1">
                <a:solidFill>
                  <a:srgbClr val="FFFF00"/>
                </a:solidFill>
              </a:rPr>
              <a:t>replace</a:t>
            </a:r>
            <a:r>
              <a:rPr lang="en-US" altLang="zh-TW" sz="3200" dirty="0" err="1">
                <a:solidFill>
                  <a:schemeClr val="bg1"/>
                </a:solidFill>
              </a:rPr>
              <a:t>,http_response_code</a:t>
            </a:r>
            <a:r>
              <a:rPr lang="en-US" altLang="zh-TW" sz="3200" dirty="0">
                <a:solidFill>
                  <a:schemeClr val="bg1"/>
                </a:solidFill>
              </a:rPr>
              <a:t>)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199" y="1478682"/>
            <a:ext cx="82913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PHP</a:t>
            </a:r>
            <a:r>
              <a:rPr lang="zh-TW" altLang="en-US" sz="3200" dirty="0"/>
              <a:t>內建的函式</a:t>
            </a:r>
            <a:r>
              <a:rPr lang="en-US" altLang="zh-TW" sz="3200" dirty="0"/>
              <a:t>header() </a:t>
            </a:r>
            <a:r>
              <a:rPr lang="zh-TW" altLang="en-US" sz="3200" dirty="0" smtClean="0"/>
              <a:t>具有多種功能</a:t>
            </a:r>
            <a:r>
              <a:rPr lang="en-US" altLang="zh-TW" sz="3200" dirty="0" smtClean="0"/>
              <a:t>|</a:t>
            </a:r>
            <a:r>
              <a:rPr lang="zh-TW" altLang="en-US" sz="3200" dirty="0" smtClean="0"/>
              <a:t>用途</a:t>
            </a:r>
            <a:r>
              <a:rPr lang="en-US" altLang="zh-TW" sz="3200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200" dirty="0" smtClean="0"/>
              <a:t>可傳送</a:t>
            </a:r>
            <a:r>
              <a:rPr lang="zh-TW" altLang="en-US" sz="3200" dirty="0"/>
              <a:t>自訂的</a:t>
            </a:r>
            <a:r>
              <a:rPr lang="en-US" altLang="zh-TW" sz="3200" dirty="0"/>
              <a:t>HTTP </a:t>
            </a:r>
            <a:r>
              <a:rPr lang="en-US" altLang="zh-TW" sz="3200" dirty="0" smtClean="0"/>
              <a:t>Header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200" dirty="0" smtClean="0"/>
              <a:t>可網頁</a:t>
            </a:r>
            <a:r>
              <a:rPr lang="zh-TW" altLang="en-US" sz="3200" dirty="0"/>
              <a:t>重新</a:t>
            </a:r>
            <a:r>
              <a:rPr lang="zh-TW" altLang="en-US" sz="3200" dirty="0" smtClean="0"/>
              <a:t>導向</a:t>
            </a:r>
            <a:endParaRPr lang="en-US" altLang="zh-TW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3200" dirty="0" smtClean="0"/>
              <a:t>可要求使用者</a:t>
            </a:r>
            <a:r>
              <a:rPr lang="zh-TW" altLang="en-US" sz="3200" dirty="0"/>
              <a:t>與密碼認證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98397" y="1037602"/>
            <a:ext cx="8277359" cy="461665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/>
              <a:t>header(string</a:t>
            </a:r>
            <a:r>
              <a:rPr lang="en-US" altLang="zh-TW" sz="2400" i="1" dirty="0"/>
              <a:t> string</a:t>
            </a:r>
            <a:r>
              <a:rPr lang="en-US" altLang="zh-TW" sz="2400" dirty="0"/>
              <a:t> [, bool </a:t>
            </a:r>
            <a:r>
              <a:rPr lang="en-US" altLang="zh-TW" sz="2400" i="1" dirty="0"/>
              <a:t>replace</a:t>
            </a:r>
            <a:r>
              <a:rPr lang="en-US" altLang="zh-TW" sz="2400" dirty="0"/>
              <a:t> [, int </a:t>
            </a:r>
            <a:r>
              <a:rPr lang="en-US" altLang="zh-TW" sz="2400" i="1" dirty="0"/>
              <a:t>http_response_code</a:t>
            </a:r>
            <a:r>
              <a:rPr lang="en-US" altLang="zh-TW" sz="2400" dirty="0"/>
              <a:t>]])</a:t>
            </a:r>
            <a:endParaRPr lang="zh-TW" altLang="zh-TW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729593"/>
              </p:ext>
            </p:extLst>
          </p:nvPr>
        </p:nvGraphicFramePr>
        <p:xfrm>
          <a:off x="698157" y="4464312"/>
          <a:ext cx="10515600" cy="1809750"/>
        </p:xfrm>
        <a:graphic>
          <a:graphicData uri="http://schemas.openxmlformats.org/drawingml/2006/table">
            <a:tbl>
              <a:tblPr/>
              <a:tblGrid>
                <a:gridCol w="2465173"/>
                <a:gridCol w="8050427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 dirty="0" smtClean="0">
                          <a:solidFill>
                            <a:srgbClr val="FFFFFF"/>
                          </a:solidFill>
                          <a:effectLst/>
                        </a:rPr>
                        <a:t>參數</a:t>
                      </a:r>
                      <a:endParaRPr lang="zh-TW" alt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TW" altLang="en-US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</a:rPr>
                        <a:t>必需。規定要發送的報頭字串。</a:t>
                      </a:r>
                      <a:endParaRPr lang="zh-CN" altLang="en-US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replace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mtClean="0">
                          <a:effectLst/>
                        </a:rPr>
                        <a:t>可選。指示該報頭是否替換之前的報頭，或添加第二個報頭。</a:t>
                      </a:r>
                    </a:p>
                    <a:p>
                      <a:pPr fontAlgn="t"/>
                      <a:r>
                        <a:rPr lang="zh-CN" altLang="en-US" smtClean="0">
                          <a:effectLst/>
                        </a:rPr>
                        <a:t>默認是 </a:t>
                      </a:r>
                      <a:r>
                        <a:rPr lang="en-US" altLang="zh-CN" smtClean="0">
                          <a:effectLst/>
                        </a:rPr>
                        <a:t>true</a:t>
                      </a:r>
                      <a:r>
                        <a:rPr lang="zh-CN" altLang="en-US" smtClean="0">
                          <a:effectLst/>
                        </a:rPr>
                        <a:t>（替換）。</a:t>
                      </a:r>
                      <a:r>
                        <a:rPr lang="en-US" altLang="zh-CN" smtClean="0">
                          <a:effectLst/>
                        </a:rPr>
                        <a:t>false</a:t>
                      </a:r>
                      <a:r>
                        <a:rPr lang="zh-CN" altLang="en-US" smtClean="0">
                          <a:effectLst/>
                        </a:rPr>
                        <a:t>（允許相同類型的多個報頭）。</a:t>
                      </a:r>
                      <a:endParaRPr lang="zh-CN" altLang="en-US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http_response_code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可選。把 </a:t>
                      </a:r>
                      <a:r>
                        <a:rPr lang="en-US" altLang="zh-CN" dirty="0" smtClean="0">
                          <a:effectLst/>
                        </a:rPr>
                        <a:t>HTTP </a:t>
                      </a:r>
                      <a:r>
                        <a:rPr lang="zh-CN" altLang="en-US" dirty="0" smtClean="0">
                          <a:effectLst/>
                        </a:rPr>
                        <a:t>回應代碼強制為指定的值。（</a:t>
                      </a:r>
                      <a:r>
                        <a:rPr lang="en-US" altLang="zh-CN" dirty="0" smtClean="0">
                          <a:effectLst/>
                        </a:rPr>
                        <a:t>PHP </a:t>
                      </a:r>
                      <a:r>
                        <a:rPr lang="en-US" altLang="zh-CN" dirty="0">
                          <a:effectLst/>
                        </a:rPr>
                        <a:t>4 </a:t>
                      </a:r>
                      <a:r>
                        <a:rPr lang="zh-CN" altLang="en-US" dirty="0">
                          <a:effectLst/>
                        </a:rPr>
                        <a:t>以及更高版本可用）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941983" y="306378"/>
            <a:ext cx="464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header() </a:t>
            </a:r>
            <a:r>
              <a:rPr lang="zh-CN" altLang="en-US" dirty="0" smtClean="0">
                <a:solidFill>
                  <a:schemeClr val="bg1"/>
                </a:solidFill>
              </a:rPr>
              <a:t>函數向用戶端發送原始的 </a:t>
            </a:r>
            <a:r>
              <a:rPr lang="en-US" altLang="zh-CN" dirty="0" smtClean="0">
                <a:solidFill>
                  <a:schemeClr val="bg1"/>
                </a:solidFill>
              </a:rPr>
              <a:t>HTTP </a:t>
            </a:r>
            <a:r>
              <a:rPr lang="zh-TW" altLang="en-US" dirty="0">
                <a:solidFill>
                  <a:schemeClr val="bg1"/>
                </a:solidFill>
              </a:rPr>
              <a:t>表</a:t>
            </a:r>
            <a:r>
              <a:rPr lang="zh-CN" altLang="en-US" dirty="0" smtClean="0">
                <a:solidFill>
                  <a:schemeClr val="bg1"/>
                </a:solidFill>
              </a:rPr>
              <a:t>頭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12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642551"/>
            <a:ext cx="12192000" cy="826958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zh-TW" altLang="zh-TW" dirty="0" smtClean="0">
                <a:solidFill>
                  <a:schemeClr val="bg1"/>
                </a:solidFill>
              </a:rPr>
              <a:t>使用</a:t>
            </a:r>
            <a:r>
              <a:rPr lang="en-US" altLang="zh-TW" dirty="0" smtClean="0">
                <a:solidFill>
                  <a:schemeClr val="bg1"/>
                </a:solidFill>
              </a:rPr>
              <a:t>PHP</a:t>
            </a:r>
            <a:r>
              <a:rPr lang="zh-TW" altLang="zh-TW" dirty="0" smtClean="0">
                <a:solidFill>
                  <a:schemeClr val="bg1"/>
                </a:solidFill>
              </a:rPr>
              <a:t>內建的函式</a:t>
            </a:r>
            <a:r>
              <a:rPr lang="en-US" altLang="zh-TW" dirty="0" smtClean="0">
                <a:solidFill>
                  <a:schemeClr val="bg1"/>
                </a:solidFill>
              </a:rPr>
              <a:t>header() </a:t>
            </a:r>
            <a:r>
              <a:rPr lang="zh-TW" altLang="zh-TW" dirty="0" smtClean="0">
                <a:solidFill>
                  <a:schemeClr val="bg1"/>
                </a:solidFill>
              </a:rPr>
              <a:t>傳送自訂的</a:t>
            </a:r>
            <a:r>
              <a:rPr lang="en-US" altLang="zh-TW" dirty="0" smtClean="0">
                <a:solidFill>
                  <a:schemeClr val="bg1"/>
                </a:solidFill>
              </a:rPr>
              <a:t>HTTP </a:t>
            </a:r>
            <a:r>
              <a:rPr lang="en-US" altLang="zh-TW" dirty="0" smtClean="0">
                <a:solidFill>
                  <a:schemeClr val="bg1"/>
                </a:solidFill>
              </a:rPr>
              <a:t>Header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73517" y="4586327"/>
            <a:ext cx="7416824" cy="1569660"/>
          </a:xfrm>
          <a:prstGeom prst="rect">
            <a:avLst/>
          </a:prstGeom>
          <a:solidFill>
            <a:srgbClr val="E5E5E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/>
              <a:t>&lt;?php</a:t>
            </a:r>
            <a:endParaRPr lang="zh-TW" altLang="zh-TW" sz="2400" dirty="0"/>
          </a:p>
          <a:p>
            <a:r>
              <a:rPr lang="en-US" altLang="zh-TW" sz="2400" dirty="0"/>
              <a:t>  header('WWW-Authenticate: Negotiate');</a:t>
            </a:r>
            <a:endParaRPr lang="zh-TW" altLang="zh-TW" sz="2400" dirty="0"/>
          </a:p>
          <a:p>
            <a:r>
              <a:rPr lang="en-US" altLang="zh-TW" sz="2400" dirty="0"/>
              <a:t>  header('WWW-Authenticate: NTLM', FALSE);</a:t>
            </a:r>
            <a:endParaRPr lang="zh-TW" altLang="zh-TW" sz="2400" dirty="0"/>
          </a:p>
          <a:p>
            <a:r>
              <a:rPr lang="en-US" altLang="zh-TW" sz="2400" dirty="0"/>
              <a:t>?&gt;</a:t>
            </a:r>
            <a:endParaRPr lang="zh-TW" altLang="zh-TW" sz="2400" dirty="0"/>
          </a:p>
        </p:txBody>
      </p:sp>
      <p:sp>
        <p:nvSpPr>
          <p:cNvPr id="9" name="矩形 8"/>
          <p:cNvSpPr/>
          <p:nvPr/>
        </p:nvSpPr>
        <p:spPr>
          <a:xfrm>
            <a:off x="273517" y="1638976"/>
            <a:ext cx="80071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使用</a:t>
            </a:r>
            <a:r>
              <a:rPr lang="en-US" altLang="zh-TW" sz="2800" dirty="0" smtClean="0"/>
              <a:t>header</a:t>
            </a:r>
            <a:r>
              <a:rPr lang="zh-TW" altLang="en-US" sz="2800" dirty="0" smtClean="0"/>
              <a:t>聲明</a:t>
            </a:r>
            <a:r>
              <a:rPr lang="en-US" altLang="zh-TW" sz="2800" dirty="0" smtClean="0"/>
              <a:t>content-type</a:t>
            </a:r>
            <a:endParaRPr lang="en-US" altLang="zh-TW" sz="2800" dirty="0"/>
          </a:p>
          <a:p>
            <a:r>
              <a:rPr lang="en-US" altLang="zh-TW" sz="2800" dirty="0"/>
              <a:t>header('</a:t>
            </a:r>
            <a:r>
              <a:rPr lang="en-US" altLang="zh-TW" sz="2800" dirty="0" err="1"/>
              <a:t>content-type:text</a:t>
            </a:r>
            <a:r>
              <a:rPr lang="en-US" altLang="zh-TW" sz="2800" dirty="0"/>
              <a:t>/</a:t>
            </a:r>
            <a:r>
              <a:rPr lang="en-US" altLang="zh-TW" sz="2800" dirty="0" err="1"/>
              <a:t>html;charset</a:t>
            </a:r>
            <a:r>
              <a:rPr lang="en-US" altLang="zh-TW" sz="2800" dirty="0"/>
              <a:t>=utf-8');</a:t>
            </a:r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使用</a:t>
            </a:r>
            <a:r>
              <a:rPr lang="en-US" altLang="zh-TW" sz="2800" dirty="0"/>
              <a:t>header</a:t>
            </a:r>
            <a:r>
              <a:rPr lang="zh-TW" altLang="en-US" sz="2800" dirty="0"/>
              <a:t>返回</a:t>
            </a:r>
            <a:r>
              <a:rPr lang="en-US" altLang="zh-TW" sz="2800" dirty="0"/>
              <a:t>response </a:t>
            </a:r>
            <a:r>
              <a:rPr lang="zh-TW" altLang="en-US" sz="2800" dirty="0" smtClean="0"/>
              <a:t>狀態碼</a:t>
            </a:r>
          </a:p>
          <a:p>
            <a:r>
              <a:rPr lang="en-US" altLang="zh-TW" sz="2800" dirty="0" smtClean="0"/>
              <a:t>header</a:t>
            </a:r>
            <a:r>
              <a:rPr lang="en-US" altLang="zh-TW" sz="2800" dirty="0"/>
              <a:t>('HTTP/1.1 404 Not Found');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9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2296" y="2509366"/>
            <a:ext cx="10515600" cy="2400386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header("Location: http://www.google.com/"); /* Redirect browser */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echo '</a:t>
            </a:r>
            <a:r>
              <a:rPr lang="en-US" altLang="zh-TW" dirty="0" err="1">
                <a:solidFill>
                  <a:srgbClr val="FF0000"/>
                </a:solidFill>
              </a:rPr>
              <a:t>BreakALLCTF</a:t>
            </a:r>
            <a:r>
              <a:rPr lang="en-US" altLang="zh-TW" dirty="0">
                <a:solidFill>
                  <a:srgbClr val="FF0000"/>
                </a:solidFill>
              </a:rPr>
              <a:t>(Can You fasten your </a:t>
            </a:r>
            <a:r>
              <a:rPr lang="en-US" altLang="zh-TW" dirty="0" err="1">
                <a:solidFill>
                  <a:srgbClr val="FF0000"/>
                </a:solidFill>
              </a:rPr>
              <a:t>borwser</a:t>
            </a:r>
            <a:r>
              <a:rPr lang="en-US" altLang="zh-TW" dirty="0">
                <a:solidFill>
                  <a:srgbClr val="FF0000"/>
                </a:solidFill>
              </a:rPr>
              <a:t>?)';</a:t>
            </a:r>
          </a:p>
          <a:p>
            <a:pPr marL="0" indent="0">
              <a:buNone/>
            </a:pPr>
            <a:r>
              <a:rPr lang="en-US" altLang="zh-TW" dirty="0"/>
              <a:t>/* Make sure that code below does not get executed when we redirect. */</a:t>
            </a:r>
          </a:p>
          <a:p>
            <a:pPr marL="0" indent="0">
              <a:buNone/>
            </a:pPr>
            <a:r>
              <a:rPr lang="en-US" altLang="zh-TW" dirty="0"/>
              <a:t>exit;</a:t>
            </a:r>
          </a:p>
          <a:p>
            <a:pPr marL="0" indent="0">
              <a:buNone/>
            </a:pPr>
            <a:r>
              <a:rPr lang="en-US" altLang="zh-TW" dirty="0"/>
              <a:t>?&gt;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4062" y="1868614"/>
            <a:ext cx="1953612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my_redirect.php</a:t>
            </a:r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646284"/>
            <a:ext cx="12107602" cy="734673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使用</a:t>
            </a:r>
            <a:r>
              <a:rPr lang="en-US" altLang="zh-TW" dirty="0" smtClean="0">
                <a:solidFill>
                  <a:schemeClr val="bg1"/>
                </a:solidFill>
              </a:rPr>
              <a:t>header()</a:t>
            </a:r>
            <a:r>
              <a:rPr lang="zh-TW" altLang="en-US" dirty="0" smtClean="0">
                <a:solidFill>
                  <a:schemeClr val="bg1"/>
                </a:solidFill>
              </a:rPr>
              <a:t>執行</a:t>
            </a:r>
            <a:r>
              <a:rPr lang="zh-TW" altLang="zh-TW" dirty="0" smtClean="0">
                <a:solidFill>
                  <a:srgbClr val="FFFF00"/>
                </a:solidFill>
              </a:rPr>
              <a:t>網頁</a:t>
            </a:r>
            <a:r>
              <a:rPr lang="zh-TW" altLang="zh-TW" dirty="0" smtClean="0">
                <a:solidFill>
                  <a:srgbClr val="FFFF00"/>
                </a:solidFill>
              </a:rPr>
              <a:t>重新導向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83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6074" y="915844"/>
            <a:ext cx="6096000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&lt;!</a:t>
            </a:r>
            <a:r>
              <a:rPr lang="en-US" altLang="zh-TW" dirty="0" err="1"/>
              <a:t>doctype</a:t>
            </a:r>
            <a:r>
              <a:rPr lang="en-US" altLang="zh-TW" dirty="0"/>
              <a:t> html&gt;</a:t>
            </a:r>
          </a:p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  &lt;head&gt;</a:t>
            </a:r>
          </a:p>
          <a:p>
            <a:r>
              <a:rPr lang="en-US" altLang="zh-TW" dirty="0"/>
              <a:t>    &lt;meta charset="utf-8"&gt;</a:t>
            </a:r>
          </a:p>
          <a:p>
            <a:r>
              <a:rPr lang="en-US" altLang="zh-TW" dirty="0"/>
              <a:t>  &lt;/head&gt;</a:t>
            </a:r>
          </a:p>
          <a:p>
            <a:r>
              <a:rPr lang="en-US" altLang="zh-TW" dirty="0"/>
              <a:t>  &lt;body&gt;</a:t>
            </a:r>
          </a:p>
          <a:p>
            <a:r>
              <a:rPr lang="en-US" altLang="zh-TW" dirty="0"/>
              <a:t>    &lt;form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method="post" 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action="</a:t>
            </a:r>
            <a:r>
              <a:rPr lang="en-US" altLang="zh-TW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redirect.php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</a:p>
          <a:p>
            <a:r>
              <a:rPr lang="en-US" altLang="zh-TW" dirty="0"/>
              <a:t>      &lt;select name="</a:t>
            </a:r>
            <a:r>
              <a:rPr lang="en-US" altLang="zh-TW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mySelect</a:t>
            </a:r>
            <a:r>
              <a:rPr lang="en-US" altLang="zh-TW" dirty="0"/>
              <a:t>" size="1"&gt; </a:t>
            </a:r>
          </a:p>
          <a:p>
            <a:r>
              <a:rPr lang="en-US" altLang="zh-TW" dirty="0"/>
              <a:t>        &lt;option value="https://tw.yahoo.com/"&gt;YAHOO!</a:t>
            </a:r>
            <a:r>
              <a:rPr lang="zh-TW" altLang="en-US" dirty="0"/>
              <a:t>奇摩 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&lt;option value="http://www.yam.com/"&gt;</a:t>
            </a:r>
            <a:r>
              <a:rPr lang="zh-TW" altLang="en-US" dirty="0"/>
              <a:t>蕃薯藤 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&lt;option value="https://www.google.com.tw/"&gt;Google</a:t>
            </a:r>
          </a:p>
          <a:p>
            <a:r>
              <a:rPr lang="en-US" altLang="zh-TW" dirty="0"/>
              <a:t>      &lt;/select&gt;</a:t>
            </a:r>
          </a:p>
          <a:p>
            <a:r>
              <a:rPr lang="en-US" altLang="zh-TW" dirty="0"/>
              <a:t>      </a:t>
            </a:r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TW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nbsp</a:t>
            </a:r>
            <a:r>
              <a:rPr lang="en-US" altLang="zh-TW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altLang="zh-TW" dirty="0"/>
              <a:t>input type="submit" value="GO!"&gt;</a:t>
            </a:r>
          </a:p>
          <a:p>
            <a:r>
              <a:rPr lang="en-US" altLang="zh-TW" dirty="0"/>
              <a:t>    &lt;/form&gt;</a:t>
            </a:r>
          </a:p>
          <a:p>
            <a:r>
              <a:rPr lang="en-US" altLang="zh-TW" dirty="0"/>
              <a:t>  &lt;/body&gt;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12" y="4382201"/>
            <a:ext cx="7337838" cy="2268964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08620" y="1028715"/>
            <a:ext cx="2069925" cy="15825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6074" y="498907"/>
            <a:ext cx="1888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ch09\choose.html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282" y="936429"/>
            <a:ext cx="2072820" cy="1585097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5313405" y="1639241"/>
            <a:ext cx="1153297" cy="17947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573796" y="2758069"/>
            <a:ext cx="319479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endParaRPr lang="en-US" altLang="zh-TW" dirty="0"/>
          </a:p>
          <a:p>
            <a:r>
              <a:rPr lang="en-US" altLang="zh-TW" dirty="0"/>
              <a:t>  $URL = $_POST['</a:t>
            </a:r>
            <a:r>
              <a:rPr lang="en-US" altLang="zh-TW" dirty="0" err="1"/>
              <a:t>mySelect</a:t>
            </a:r>
            <a:r>
              <a:rPr lang="en-US" altLang="zh-TW" dirty="0"/>
              <a:t>'];</a:t>
            </a:r>
          </a:p>
          <a:p>
            <a:r>
              <a:rPr lang="en-US" altLang="zh-TW" dirty="0"/>
              <a:t>  header("Location: $URL");</a:t>
            </a:r>
          </a:p>
          <a:p>
            <a:r>
              <a:rPr lang="en-US" altLang="zh-TW" dirty="0"/>
              <a:t>  exit(); </a:t>
            </a:r>
          </a:p>
          <a:p>
            <a:r>
              <a:rPr lang="en-US" altLang="zh-TW" dirty="0"/>
              <a:t>?&gt;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880018" y="2805444"/>
            <a:ext cx="195425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ch09\redirect.html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標題 3"/>
          <p:cNvSpPr>
            <a:spLocks noGrp="1"/>
          </p:cNvSpPr>
          <p:nvPr>
            <p:ph type="title"/>
          </p:nvPr>
        </p:nvSpPr>
        <p:spPr>
          <a:xfrm>
            <a:off x="2496065" y="110300"/>
            <a:ext cx="9611537" cy="734673"/>
          </a:xfrm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zh-TW" altLang="zh-TW" dirty="0" smtClean="0">
                <a:solidFill>
                  <a:schemeClr val="bg1"/>
                </a:solidFill>
              </a:rPr>
              <a:t>網頁</a:t>
            </a:r>
            <a:r>
              <a:rPr lang="zh-TW" altLang="zh-TW" dirty="0" smtClean="0">
                <a:solidFill>
                  <a:schemeClr val="bg1"/>
                </a:solidFill>
              </a:rPr>
              <a:t>重新導向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1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500" dirty="0" smtClean="0"/>
              <a:t>HTTP</a:t>
            </a:r>
            <a:r>
              <a:rPr lang="zh-TW" altLang="en-US" sz="4500" dirty="0" smtClean="0"/>
              <a:t> 協定</a:t>
            </a:r>
            <a:endParaRPr lang="en-US" altLang="zh-TW" sz="4500" dirty="0" smtClean="0"/>
          </a:p>
          <a:p>
            <a:pPr algn="ctr"/>
            <a:r>
              <a:rPr lang="en-US" altLang="zh-TW" sz="4800" dirty="0" err="1" smtClean="0">
                <a:solidFill>
                  <a:srgbClr val="FFC000"/>
                </a:solidFill>
              </a:rPr>
              <a:t>H</a:t>
            </a:r>
            <a:r>
              <a:rPr lang="en-US" altLang="zh-TW" sz="4800" dirty="0" err="1" smtClean="0"/>
              <a:t>yper</a:t>
            </a:r>
            <a:r>
              <a:rPr lang="en-US" altLang="zh-TW" sz="4800" dirty="0" err="1" smtClean="0">
                <a:solidFill>
                  <a:srgbClr val="FFC000"/>
                </a:solidFill>
              </a:rPr>
              <a:t>T</a:t>
            </a:r>
            <a:r>
              <a:rPr lang="en-US" altLang="zh-TW" sz="4800" dirty="0" err="1" smtClean="0"/>
              <a:t>ext</a:t>
            </a:r>
            <a:r>
              <a:rPr lang="en-US" altLang="zh-TW" sz="4800" dirty="0" smtClean="0"/>
              <a:t> </a:t>
            </a:r>
            <a:r>
              <a:rPr lang="en-US" altLang="zh-TW" sz="4800" dirty="0" smtClean="0">
                <a:solidFill>
                  <a:srgbClr val="FFC000"/>
                </a:solidFill>
              </a:rPr>
              <a:t>T</a:t>
            </a:r>
            <a:r>
              <a:rPr lang="en-US" altLang="zh-TW" sz="4800" dirty="0" smtClean="0"/>
              <a:t>ransfer </a:t>
            </a:r>
            <a:r>
              <a:rPr lang="en-US" altLang="zh-TW" sz="4800" dirty="0" smtClean="0">
                <a:solidFill>
                  <a:srgbClr val="FFC000"/>
                </a:solidFill>
              </a:rPr>
              <a:t>P</a:t>
            </a:r>
            <a:r>
              <a:rPr lang="en-US" altLang="zh-TW" sz="4800" dirty="0" smtClean="0"/>
              <a:t>rotocol</a:t>
            </a:r>
          </a:p>
          <a:p>
            <a:pPr algn="ctr"/>
            <a:r>
              <a:rPr lang="zh-TW" altLang="en-US" sz="45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超文本</a:t>
            </a:r>
            <a:r>
              <a:rPr lang="zh-TW" altLang="en-US" sz="4500" dirty="0" smtClean="0"/>
              <a:t>傳輸</a:t>
            </a:r>
            <a:r>
              <a:rPr lang="zh-TW" altLang="en-US" sz="4500" dirty="0" smtClean="0">
                <a:solidFill>
                  <a:srgbClr val="00B050"/>
                </a:solidFill>
              </a:rPr>
              <a:t>協定</a:t>
            </a:r>
            <a:endParaRPr lang="en-US" altLang="zh-TW" sz="4500" dirty="0" smtClean="0">
              <a:solidFill>
                <a:srgbClr val="00B050"/>
              </a:solidFill>
            </a:endParaRPr>
          </a:p>
          <a:p>
            <a:pPr algn="ctr"/>
            <a:r>
              <a:rPr lang="en-US" altLang="zh-TW" sz="2400" dirty="0" smtClean="0">
                <a:solidFill>
                  <a:srgbClr val="00B050"/>
                </a:solidFill>
              </a:rPr>
              <a:t>Since 1989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758" y="1412340"/>
            <a:ext cx="3163195" cy="4583420"/>
          </a:xfrm>
          <a:prstGeom prst="rect">
            <a:avLst/>
          </a:prstGeom>
        </p:spPr>
      </p:pic>
      <p:pic>
        <p:nvPicPr>
          <p:cNvPr id="3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97473" y="1412340"/>
            <a:ext cx="3536894" cy="46470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l="11465" r="15149"/>
          <a:stretch/>
        </p:blipFill>
        <p:spPr>
          <a:xfrm>
            <a:off x="7939888" y="1412340"/>
            <a:ext cx="3440317" cy="4687908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0" y="184057"/>
            <a:ext cx="12192000" cy="938574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推薦閱讀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003" y="2491983"/>
            <a:ext cx="1708874" cy="106849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157950" y="2802469"/>
            <a:ext cx="4293052" cy="9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“web server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99" y="1743357"/>
            <a:ext cx="2434281" cy="182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366242" y="1342461"/>
            <a:ext cx="19159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網站伺服器</a:t>
            </a:r>
            <a:endParaRPr lang="en-US" altLang="zh-TW" sz="2700" dirty="0"/>
          </a:p>
          <a:p>
            <a:r>
              <a:rPr lang="en-US" altLang="zh-TW" sz="2700" dirty="0"/>
              <a:t>Web Server</a:t>
            </a:r>
            <a:endParaRPr lang="zh-TW" altLang="en-US" sz="2700" dirty="0"/>
          </a:p>
        </p:txBody>
      </p:sp>
      <p:sp>
        <p:nvSpPr>
          <p:cNvPr id="8" name="矩形 7"/>
          <p:cNvSpPr/>
          <p:nvPr/>
        </p:nvSpPr>
        <p:spPr>
          <a:xfrm>
            <a:off x="316369" y="1644759"/>
            <a:ext cx="29610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客戶端程式</a:t>
            </a:r>
            <a:r>
              <a:rPr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(Client)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4021381" y="3023854"/>
            <a:ext cx="4046818" cy="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“Database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160" y="2944850"/>
            <a:ext cx="956636" cy="13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9394483" y="4271208"/>
            <a:ext cx="22621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資料庫伺服器</a:t>
            </a:r>
            <a:endParaRPr lang="en-US" altLang="zh-TW" sz="2700" dirty="0"/>
          </a:p>
          <a:p>
            <a:r>
              <a:rPr lang="en-US" altLang="zh-TW" sz="2100" dirty="0"/>
              <a:t>Database Server</a:t>
            </a:r>
            <a:endParaRPr lang="zh-TW" altLang="en-US" sz="2100" dirty="0"/>
          </a:p>
        </p:txBody>
      </p:sp>
      <p:sp>
        <p:nvSpPr>
          <p:cNvPr id="15" name="矩形 14"/>
          <p:cNvSpPr/>
          <p:nvPr/>
        </p:nvSpPr>
        <p:spPr>
          <a:xfrm>
            <a:off x="0" y="492508"/>
            <a:ext cx="1219200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基本運作方式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:HTTP </a:t>
            </a:r>
            <a:r>
              <a:rPr lang="zh-TW" altLang="en-US" sz="3600" dirty="0">
                <a:solidFill>
                  <a:schemeClr val="bg1"/>
                </a:solidFill>
              </a:rPr>
              <a:t>協定</a:t>
            </a:r>
            <a:r>
              <a:rPr lang="en-US" altLang="zh-TW" sz="3600" dirty="0">
                <a:solidFill>
                  <a:schemeClr val="bg1"/>
                </a:solidFill>
              </a:rPr>
              <a:t>(Protocol)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82276" y="2160937"/>
            <a:ext cx="3367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</a:t>
            </a:r>
            <a:endParaRPr lang="zh-TW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4936809" y="3245244"/>
            <a:ext cx="3614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</a:t>
            </a:r>
            <a:endParaRPr lang="zh-TW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5107949" y="3886776"/>
            <a:ext cx="3470181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  封包內容</a:t>
            </a:r>
            <a:endParaRPr lang="zh-TW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168251" y="3952477"/>
            <a:ext cx="325730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 封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內容</a:t>
            </a:r>
            <a:endParaRPr lang="zh-TW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260339" y="4482641"/>
            <a:ext cx="4346490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如何發出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(HTTP Request)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要求方法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Methods)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GET,POST,DElETE,PUT.PATCH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,...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要求標頭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Headers)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Connection,Content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Type,Accept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-Language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,...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斷行符號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(CRLF)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要求內容主體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(Request Body)</a:t>
            </a:r>
          </a:p>
        </p:txBody>
      </p:sp>
      <p:sp>
        <p:nvSpPr>
          <p:cNvPr id="10" name="矩形 9"/>
          <p:cNvSpPr/>
          <p:nvPr/>
        </p:nvSpPr>
        <p:spPr>
          <a:xfrm>
            <a:off x="5107949" y="4482641"/>
            <a:ext cx="3909302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如何回應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訊息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(HTTP Response)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回應狀態碼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 Status Codes)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HTTP/l.1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 OK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回應標頭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 Headers)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斷行符號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(CRLF)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回應內容主體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(Response Body)</a:t>
            </a:r>
          </a:p>
        </p:txBody>
      </p:sp>
      <p:sp>
        <p:nvSpPr>
          <p:cNvPr id="12" name="矩形 11"/>
          <p:cNvSpPr/>
          <p:nvPr/>
        </p:nvSpPr>
        <p:spPr>
          <a:xfrm>
            <a:off x="3454504" y="1334594"/>
            <a:ext cx="4948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client sends a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en-US" altLang="zh-TW" dirty="0"/>
              <a:t> message to the server. 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server, in turn, returns a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r>
              <a:rPr lang="en-US" altLang="zh-TW" dirty="0"/>
              <a:t> message.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12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03" y="2491983"/>
            <a:ext cx="1708874" cy="1068492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3157950" y="2802469"/>
            <a:ext cx="4293052" cy="9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“web server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99" y="1743357"/>
            <a:ext cx="2434281" cy="182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10925" y="1103118"/>
            <a:ext cx="19159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網站伺服器</a:t>
            </a:r>
            <a:endParaRPr lang="en-US" altLang="zh-TW" sz="2700" dirty="0"/>
          </a:p>
          <a:p>
            <a:r>
              <a:rPr lang="en-US" altLang="zh-TW" sz="2700" dirty="0"/>
              <a:t>Web Server</a:t>
            </a:r>
            <a:endParaRPr lang="zh-TW" altLang="en-US" sz="2700" dirty="0"/>
          </a:p>
        </p:txBody>
      </p:sp>
      <p:sp>
        <p:nvSpPr>
          <p:cNvPr id="8" name="矩形 7"/>
          <p:cNvSpPr/>
          <p:nvPr/>
        </p:nvSpPr>
        <p:spPr>
          <a:xfrm>
            <a:off x="316369" y="1644759"/>
            <a:ext cx="29610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客戶端程式</a:t>
            </a:r>
            <a:r>
              <a:rPr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(Client)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4021381" y="3023854"/>
            <a:ext cx="4046818" cy="23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“Database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160" y="2944850"/>
            <a:ext cx="956636" cy="13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8594877" y="3573076"/>
            <a:ext cx="1542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資料庫伺服器</a:t>
            </a:r>
            <a:endParaRPr lang="en-US" altLang="zh-TW" sz="1600" dirty="0"/>
          </a:p>
          <a:p>
            <a:r>
              <a:rPr lang="en-US" altLang="zh-TW" sz="1600" dirty="0"/>
              <a:t>Database Server</a:t>
            </a:r>
            <a:endParaRPr lang="zh-TW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2982276" y="2160937"/>
            <a:ext cx="3367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</a:t>
            </a:r>
            <a:endParaRPr lang="zh-TW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4433333" y="3195726"/>
            <a:ext cx="3614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04473" y="3837258"/>
            <a:ext cx="3470181" cy="4001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回應  封包內容</a:t>
            </a:r>
            <a:endParaRPr lang="zh-TW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4161876" y="1893385"/>
            <a:ext cx="325730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 封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內容</a:t>
            </a:r>
            <a:endParaRPr lang="zh-TW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3208178" y="1103118"/>
            <a:ext cx="4948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client sends a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r>
              <a:rPr lang="en-US" altLang="zh-TW" dirty="0"/>
              <a:t> message to the server. 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server, in turn, returns a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r>
              <a:rPr lang="en-US" altLang="zh-TW" dirty="0"/>
              <a:t> message.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398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1751"/>
            <a:ext cx="12192000" cy="938574"/>
          </a:xfrm>
          <a:solidFill>
            <a:schemeClr val="accent4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HTTP </a:t>
            </a:r>
            <a:r>
              <a:rPr lang="zh-TW" altLang="en-US" dirty="0">
                <a:solidFill>
                  <a:schemeClr val="bg1"/>
                </a:solidFill>
              </a:rPr>
              <a:t>通訊協定的</a:t>
            </a:r>
            <a:r>
              <a:rPr lang="zh-TW" altLang="en-US" dirty="0" smtClean="0">
                <a:solidFill>
                  <a:schemeClr val="bg1"/>
                </a:solidFill>
              </a:rPr>
              <a:t>版本</a:t>
            </a:r>
            <a:r>
              <a:rPr lang="en-US" altLang="zh-TW" dirty="0">
                <a:solidFill>
                  <a:schemeClr val="bg1"/>
                </a:solidFill>
              </a:rPr>
              <a:t/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sz="2000" dirty="0">
                <a:solidFill>
                  <a:schemeClr val="bg1"/>
                </a:solidFill>
              </a:rPr>
              <a:t>https://zh.wikipedia.org/wiki/</a:t>
            </a:r>
            <a:r>
              <a:rPr lang="zh-TW" altLang="en-US" sz="2000" dirty="0">
                <a:solidFill>
                  <a:schemeClr val="bg1"/>
                </a:solidFill>
              </a:rPr>
              <a:t>超文本傳輸</a:t>
            </a:r>
            <a:r>
              <a:rPr lang="zh-TW" altLang="en-US" sz="2000" dirty="0" smtClean="0">
                <a:solidFill>
                  <a:schemeClr val="bg1"/>
                </a:solidFill>
              </a:rPr>
              <a:t>協定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26748" y="1368733"/>
          <a:ext cx="11938503" cy="5280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470"/>
                <a:gridCol w="1084303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bg1"/>
                          </a:solidFill>
                        </a:rPr>
                        <a:t>版本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特色</a:t>
                      </a:r>
                      <a:endParaRPr lang="zh-TW" altLang="en-US" dirty="0"/>
                    </a:p>
                  </a:txBody>
                  <a:tcPr/>
                </a:tc>
              </a:tr>
              <a:tr h="27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1991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發表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己廢止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只接受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請求方法，沒有在通訊中指定版本號。不支援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方法，因此用戶端無法向伺服器傳遞太多資訊。</a:t>
                      </a:r>
                      <a:endParaRPr lang="en-US" altLang="zh-TW" sz="12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276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1996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5</a:t>
                      </a:r>
                      <a:r>
                        <a:rPr lang="zh-TW" altLang="en-US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月發表</a:t>
                      </a:r>
                      <a:r>
                        <a:rPr lang="en-US" altLang="zh-TW" sz="12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(RFC 1945)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HTTP/1.1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1997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月發表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 RFC 2068)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1999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月發布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HTTP/1.1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更新版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 RFC 2616)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傳輸協議的效能改進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新增不少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標頭定義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n"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持續連線狀態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(persistent connection) (MDN)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n"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切塊編碼傳輸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(chunked encoding transfer) (MDN)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n"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位元範圍請求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(byte range request) (MDN)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n"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額外快取機制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(cache control)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n"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請求管線作業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(request pipelining) (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需搭配持續連接狀態特性才能用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2014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月再次更新</a:t>
                      </a:r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HTTP/1.1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並將規格文件拆成六份</a:t>
                      </a:r>
                      <a:endParaRPr lang="en-US" altLang="zh-TW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lvl="1"/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7230 HTTP/1.1: Message Syntax and Routing</a:t>
                      </a:r>
                    </a:p>
                    <a:p>
                      <a:pPr lvl="1"/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7231 HTTP/1.1: Semantics and Content (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重要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  <a:p>
                      <a:pPr lvl="1"/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7232 HTTP/1.1: Conditional Requests</a:t>
                      </a:r>
                    </a:p>
                    <a:p>
                      <a:pPr lvl="1"/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7233 HTTP/1.1: Range Requests</a:t>
                      </a:r>
                    </a:p>
                    <a:p>
                      <a:pPr lvl="1"/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7234 HTTP/1.1: Caching</a:t>
                      </a:r>
                    </a:p>
                    <a:p>
                      <a:pPr lvl="1"/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7235 HTTP/1.1: Authentication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HTTP/2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2014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月，網際網路工程任務組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IETF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Hypertext Transfer Protocol </a:t>
                      </a:r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Bis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（</a:t>
                      </a:r>
                      <a:r>
                        <a:rPr lang="en-US" altLang="zh-TW" sz="14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httpbis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）工作小組將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HTTP/2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標準提議遞交至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IESG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進行討論</a:t>
                      </a:r>
                      <a:endParaRPr lang="en-US" altLang="zh-TW" sz="1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2015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日被批准。</a:t>
                      </a:r>
                      <a:endParaRPr lang="en-US" altLang="zh-TW" sz="14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2015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年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月以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RFC 7540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正式發表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HTTP/2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標準，取代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 1.1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成為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的實現標準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瀏覽器相容性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僅針對 </a:t>
                      </a:r>
                      <a:r>
                        <a:rPr lang="en-US" altLang="zh-TW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HTTP/1. 1 Message Syntax </a:t>
                      </a:r>
                      <a:r>
                        <a:rPr lang="zh-TW" altLang="en-US" sz="1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部分做出強化 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644" y="90534"/>
            <a:ext cx="2857500" cy="42767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327606" y="3536262"/>
            <a:ext cx="22445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 Wide </a:t>
            </a:r>
            <a:r>
              <a:rPr lang="en-US" altLang="zh-TW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Web|</a:t>
            </a:r>
            <a:r>
              <a:rPr lang="zh-TW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</a:p>
          <a:p>
            <a:r>
              <a:rPr lang="zh-TW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全球</a:t>
            </a:r>
            <a:r>
              <a:rPr lang="zh-TW" alt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資訊網的</a:t>
            </a:r>
            <a:r>
              <a:rPr lang="zh-TW" altLang="en-US" sz="1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發明者</a:t>
            </a:r>
            <a:endParaRPr lang="en-US" altLang="zh-TW" sz="1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 </a:t>
            </a:r>
            <a:r>
              <a:rPr lang="en-US" altLang="zh-TW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 Berners-Lee</a:t>
            </a:r>
            <a:endParaRPr lang="zh-TW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64644" y="100303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2016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年的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圖靈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獎得主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39656" y="1368733"/>
            <a:ext cx="30551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https://en.wikipedia.org/wiki/Turing_Award</a:t>
            </a:r>
            <a:endParaRPr lang="zh-TW" altLang="en-US" sz="1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04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361" y="3376124"/>
            <a:ext cx="1708874" cy="106849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157950" y="2802469"/>
            <a:ext cx="4293052" cy="984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“web server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99" y="1743357"/>
            <a:ext cx="2434281" cy="182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366242" y="1342461"/>
            <a:ext cx="19159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dirty="0"/>
              <a:t>網站伺服器</a:t>
            </a:r>
            <a:endParaRPr lang="en-US" altLang="zh-TW" sz="2700" dirty="0"/>
          </a:p>
          <a:p>
            <a:r>
              <a:rPr lang="en-US" altLang="zh-TW" sz="2700" dirty="0"/>
              <a:t>Web Server</a:t>
            </a:r>
            <a:endParaRPr lang="zh-TW" altLang="en-US" sz="2700" dirty="0"/>
          </a:p>
        </p:txBody>
      </p:sp>
      <p:sp>
        <p:nvSpPr>
          <p:cNvPr id="8" name="矩形 7"/>
          <p:cNvSpPr/>
          <p:nvPr/>
        </p:nvSpPr>
        <p:spPr>
          <a:xfrm>
            <a:off x="280643" y="3010005"/>
            <a:ext cx="29610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客戶端程式</a:t>
            </a:r>
            <a:r>
              <a:rPr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(Client)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3871387" y="3023854"/>
            <a:ext cx="4196812" cy="9461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“Database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160" y="2944850"/>
            <a:ext cx="956636" cy="132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8139542" y="3432726"/>
            <a:ext cx="1884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資料庫伺服器</a:t>
            </a:r>
            <a:endParaRPr lang="en-US" altLang="zh-TW" sz="2000" dirty="0"/>
          </a:p>
          <a:p>
            <a:r>
              <a:rPr lang="en-US" altLang="zh-TW" sz="2000" dirty="0"/>
              <a:t>Database Server</a:t>
            </a:r>
            <a:endParaRPr lang="zh-TW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0" y="168355"/>
            <a:ext cx="12192000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基本運作方式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:HTTP </a:t>
            </a:r>
            <a:r>
              <a:rPr lang="zh-TW" altLang="en-US" sz="3600" dirty="0">
                <a:solidFill>
                  <a:schemeClr val="bg1"/>
                </a:solidFill>
              </a:rPr>
              <a:t>協定</a:t>
            </a:r>
            <a:r>
              <a:rPr lang="en-US" altLang="zh-TW" sz="3600" dirty="0">
                <a:solidFill>
                  <a:schemeClr val="bg1"/>
                </a:solidFill>
              </a:rPr>
              <a:t>(Protocol)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9" y="788087"/>
            <a:ext cx="6248942" cy="21033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972" y="4563098"/>
            <a:ext cx="3632953" cy="218173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5203" y="772164"/>
            <a:ext cx="2416648" cy="1781046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301953"/>
            <a:ext cx="6705600" cy="254317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8068199" y="201737"/>
            <a:ext cx="3522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https://www.ntu.edu.sg/home/ehchua/programming/webprogramming/HTTP_Basics.html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0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47019"/>
            <a:ext cx="12192000" cy="1146804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 request </a:t>
            </a:r>
            <a:r>
              <a:rPr lang="en-US" altLang="zh-TW" dirty="0" smtClean="0">
                <a:solidFill>
                  <a:schemeClr val="bg1"/>
                </a:solidFill>
              </a:rPr>
              <a:t>message</a:t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</a:t>
            </a:r>
            <a:r>
              <a:rPr lang="en-US" altLang="zh-TW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www.ntu.edu.sg/home/ehchua/programming/webprogramming/HTTP_Basics.html</a:t>
            </a:r>
            <a:endParaRPr lang="zh-TW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119" y="3085148"/>
            <a:ext cx="7286323" cy="2448333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426" y="2328144"/>
            <a:ext cx="1708874" cy="106849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3460373" y="2638630"/>
            <a:ext cx="4293052" cy="9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3632" y="1781655"/>
            <a:ext cx="29610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客戶端程式</a:t>
            </a:r>
            <a:r>
              <a:rPr lang="en-US" altLang="zh-TW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(Client)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84699" y="1997098"/>
            <a:ext cx="3367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請求</a:t>
            </a:r>
            <a:endParaRPr lang="zh-TW" altLang="en-US" sz="32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32" y="3453393"/>
            <a:ext cx="3451292" cy="207263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329005" y="5554548"/>
            <a:ext cx="3716402" cy="83099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message-header</a:t>
            </a:r>
            <a:r>
              <a:rPr lang="zh-TW" altLang="en-US" sz="2400" dirty="0" smtClean="0">
                <a:solidFill>
                  <a:schemeClr val="bg1"/>
                </a:solidFill>
              </a:rPr>
              <a:t>語法格式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TW" sz="2400" dirty="0" smtClean="0">
                <a:solidFill>
                  <a:srgbClr val="00B0F0"/>
                </a:solidFill>
              </a:rPr>
              <a:t> </a:t>
            </a:r>
            <a:r>
              <a:rPr lang="en-US" altLang="zh-TW" sz="2400" dirty="0">
                <a:solidFill>
                  <a:srgbClr val="00B0F0"/>
                </a:solidFill>
              </a:rPr>
              <a:t>field-name </a:t>
            </a:r>
            <a:r>
              <a:rPr lang="en-US" altLang="zh-TW" sz="2400" dirty="0">
                <a:solidFill>
                  <a:schemeClr val="bg1"/>
                </a:solidFill>
              </a:rPr>
              <a:t>"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r>
              <a:rPr lang="en-US" altLang="zh-TW" sz="2400" dirty="0">
                <a:solidFill>
                  <a:schemeClr val="bg1"/>
                </a:solidFill>
              </a:rPr>
              <a:t>" [ </a:t>
            </a:r>
            <a:r>
              <a:rPr lang="en-US" altLang="zh-TW" sz="2400" dirty="0">
                <a:solidFill>
                  <a:srgbClr val="FFC000"/>
                </a:solidFill>
              </a:rPr>
              <a:t>field-value</a:t>
            </a:r>
            <a:r>
              <a:rPr lang="en-US" altLang="zh-TW" sz="2400" dirty="0">
                <a:solidFill>
                  <a:schemeClr val="bg1"/>
                </a:solidFill>
              </a:rPr>
              <a:t> ]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2386</Words>
  <Application>Microsoft Office PowerPoint</Application>
  <PresentationFormat>寬螢幕</PresentationFormat>
  <Paragraphs>383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宋体</vt:lpstr>
      <vt:lpstr>新細明體</vt:lpstr>
      <vt:lpstr>Arial</vt:lpstr>
      <vt:lpstr>Calibri</vt:lpstr>
      <vt:lpstr>Calibri Light</vt:lpstr>
      <vt:lpstr>Wingdings</vt:lpstr>
      <vt:lpstr>Office 佈景主題</vt:lpstr>
      <vt:lpstr>php程式設計_HTTP Header處理</vt:lpstr>
      <vt:lpstr>PowerPoint 簡報</vt:lpstr>
      <vt:lpstr>PowerPoint 簡報</vt:lpstr>
      <vt:lpstr>推薦閱讀</vt:lpstr>
      <vt:lpstr>PowerPoint 簡報</vt:lpstr>
      <vt:lpstr>PowerPoint 簡報</vt:lpstr>
      <vt:lpstr>HTTP 通訊協定的版本 https://zh.wikipedia.org/wiki/超文本傳輸協定</vt:lpstr>
      <vt:lpstr>PowerPoint 簡報</vt:lpstr>
      <vt:lpstr>HTTP request message https://www.ntu.edu.sg/home/ehchua/programming/webprogramming/HTTP_Basics.html</vt:lpstr>
      <vt:lpstr>HTTP response message https://www.ntu.edu.sg/home/ehchua/programming/webprogramming/HTTP_Basics.html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PHP內建函式 header()</vt:lpstr>
      <vt:lpstr>PowerPoint 簡報</vt:lpstr>
      <vt:lpstr>使用header()執行網頁重新導向</vt:lpstr>
      <vt:lpstr>網頁重新導向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ksu</cp:lastModifiedBy>
  <cp:revision>16</cp:revision>
  <dcterms:created xsi:type="dcterms:W3CDTF">2017-10-20T22:33:42Z</dcterms:created>
  <dcterms:modified xsi:type="dcterms:W3CDTF">2018-01-05T21:03:35Z</dcterms:modified>
</cp:coreProperties>
</file>