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69" r:id="rId12"/>
    <p:sldId id="268" r:id="rId13"/>
    <p:sldId id="257" r:id="rId14"/>
    <p:sldId id="267"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30AC8-4856-473E-98F0-6D613D8726F4}" type="datetimeFigureOut">
              <a:rPr lang="zh-TW" altLang="en-US" smtClean="0"/>
              <a:t>2018/1/6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63A49-A2D7-4D78-B28E-EB0C8E06B357}" type="slidenum">
              <a:rPr lang="zh-TW" altLang="en-US" smtClean="0"/>
              <a:t>‹#›</a:t>
            </a:fld>
            <a:endParaRPr lang="zh-TW" altLang="en-US"/>
          </a:p>
        </p:txBody>
      </p:sp>
    </p:spTree>
    <p:extLst>
      <p:ext uri="{BB962C8B-B14F-4D97-AF65-F5344CB8AC3E}">
        <p14:creationId xmlns:p14="http://schemas.microsoft.com/office/powerpoint/2010/main" val="308277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9334C59-4022-45DF-BF89-F86D0EFC54DB}" type="slidenum">
              <a:rPr lang="zh-TW" altLang="en-US" smtClean="0"/>
              <a:pPr>
                <a:defRPr/>
              </a:pPr>
              <a:t>13</a:t>
            </a:fld>
            <a:endParaRPr lang="zh-TW" altLang="en-US"/>
          </a:p>
        </p:txBody>
      </p:sp>
    </p:spTree>
    <p:extLst>
      <p:ext uri="{BB962C8B-B14F-4D97-AF65-F5344CB8AC3E}">
        <p14:creationId xmlns:p14="http://schemas.microsoft.com/office/powerpoint/2010/main" val="337553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0534718-599E-4E77-93D1-4412E7D850BB}" type="datetimeFigureOut">
              <a:rPr lang="zh-TW" altLang="en-US" smtClean="0"/>
              <a:t>2018/1/6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4DB1763-BD76-425C-9263-18F8B8BC05AD}" type="slidenum">
              <a:rPr lang="zh-TW" altLang="en-US" smtClean="0"/>
              <a:t>‹#›</a:t>
            </a:fld>
            <a:endParaRPr lang="zh-TW" altLang="en-US"/>
          </a:p>
        </p:txBody>
      </p:sp>
    </p:spTree>
    <p:extLst>
      <p:ext uri="{BB962C8B-B14F-4D97-AF65-F5344CB8AC3E}">
        <p14:creationId xmlns:p14="http://schemas.microsoft.com/office/powerpoint/2010/main" val="253926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534718-599E-4E77-93D1-4412E7D850BB}" type="datetimeFigureOut">
              <a:rPr lang="zh-TW" altLang="en-US" smtClean="0"/>
              <a:t>2018/1/6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4DB1763-BD76-425C-9263-18F8B8BC05AD}" type="slidenum">
              <a:rPr lang="zh-TW" altLang="en-US" smtClean="0"/>
              <a:t>‹#›</a:t>
            </a:fld>
            <a:endParaRPr lang="zh-TW" altLang="en-US"/>
          </a:p>
        </p:txBody>
      </p:sp>
    </p:spTree>
    <p:extLst>
      <p:ext uri="{BB962C8B-B14F-4D97-AF65-F5344CB8AC3E}">
        <p14:creationId xmlns:p14="http://schemas.microsoft.com/office/powerpoint/2010/main" val="138079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534718-599E-4E77-93D1-4412E7D850BB}" type="datetimeFigureOut">
              <a:rPr lang="zh-TW" altLang="en-US" smtClean="0"/>
              <a:t>2018/1/6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4DB1763-BD76-425C-9263-18F8B8BC05AD}" type="slidenum">
              <a:rPr lang="zh-TW" altLang="en-US" smtClean="0"/>
              <a:t>‹#›</a:t>
            </a:fld>
            <a:endParaRPr lang="zh-TW" altLang="en-US"/>
          </a:p>
        </p:txBody>
      </p:sp>
    </p:spTree>
    <p:extLst>
      <p:ext uri="{BB962C8B-B14F-4D97-AF65-F5344CB8AC3E}">
        <p14:creationId xmlns:p14="http://schemas.microsoft.com/office/powerpoint/2010/main" val="386935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0534718-599E-4E77-93D1-4412E7D850BB}" type="datetimeFigureOut">
              <a:rPr lang="zh-TW" altLang="en-US" smtClean="0"/>
              <a:t>2018/1/6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4DB1763-BD76-425C-9263-18F8B8BC05AD}" type="slidenum">
              <a:rPr lang="zh-TW" altLang="en-US" smtClean="0"/>
              <a:t>‹#›</a:t>
            </a:fld>
            <a:endParaRPr lang="zh-TW" altLang="en-US"/>
          </a:p>
        </p:txBody>
      </p:sp>
    </p:spTree>
    <p:extLst>
      <p:ext uri="{BB962C8B-B14F-4D97-AF65-F5344CB8AC3E}">
        <p14:creationId xmlns:p14="http://schemas.microsoft.com/office/powerpoint/2010/main" val="240748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0534718-599E-4E77-93D1-4412E7D850BB}" type="datetimeFigureOut">
              <a:rPr lang="zh-TW" altLang="en-US" smtClean="0"/>
              <a:t>2018/1/6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4DB1763-BD76-425C-9263-18F8B8BC05AD}" type="slidenum">
              <a:rPr lang="zh-TW" altLang="en-US" smtClean="0"/>
              <a:t>‹#›</a:t>
            </a:fld>
            <a:endParaRPr lang="zh-TW" altLang="en-US"/>
          </a:p>
        </p:txBody>
      </p:sp>
    </p:spTree>
    <p:extLst>
      <p:ext uri="{BB962C8B-B14F-4D97-AF65-F5344CB8AC3E}">
        <p14:creationId xmlns:p14="http://schemas.microsoft.com/office/powerpoint/2010/main" val="39884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0534718-599E-4E77-93D1-4412E7D850BB}" type="datetimeFigureOut">
              <a:rPr lang="zh-TW" altLang="en-US" smtClean="0"/>
              <a:t>2018/1/6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4DB1763-BD76-425C-9263-18F8B8BC05AD}" type="slidenum">
              <a:rPr lang="zh-TW" altLang="en-US" smtClean="0"/>
              <a:t>‹#›</a:t>
            </a:fld>
            <a:endParaRPr lang="zh-TW" altLang="en-US"/>
          </a:p>
        </p:txBody>
      </p:sp>
    </p:spTree>
    <p:extLst>
      <p:ext uri="{BB962C8B-B14F-4D97-AF65-F5344CB8AC3E}">
        <p14:creationId xmlns:p14="http://schemas.microsoft.com/office/powerpoint/2010/main" val="40730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0534718-599E-4E77-93D1-4412E7D850BB}" type="datetimeFigureOut">
              <a:rPr lang="zh-TW" altLang="en-US" smtClean="0"/>
              <a:t>2018/1/6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4DB1763-BD76-425C-9263-18F8B8BC05AD}" type="slidenum">
              <a:rPr lang="zh-TW" altLang="en-US" smtClean="0"/>
              <a:t>‹#›</a:t>
            </a:fld>
            <a:endParaRPr lang="zh-TW" altLang="en-US"/>
          </a:p>
        </p:txBody>
      </p:sp>
    </p:spTree>
    <p:extLst>
      <p:ext uri="{BB962C8B-B14F-4D97-AF65-F5344CB8AC3E}">
        <p14:creationId xmlns:p14="http://schemas.microsoft.com/office/powerpoint/2010/main" val="136711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0534718-599E-4E77-93D1-4412E7D850BB}" type="datetimeFigureOut">
              <a:rPr lang="zh-TW" altLang="en-US" smtClean="0"/>
              <a:t>2018/1/6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4DB1763-BD76-425C-9263-18F8B8BC05AD}" type="slidenum">
              <a:rPr lang="zh-TW" altLang="en-US" smtClean="0"/>
              <a:t>‹#›</a:t>
            </a:fld>
            <a:endParaRPr lang="zh-TW" altLang="en-US"/>
          </a:p>
        </p:txBody>
      </p:sp>
    </p:spTree>
    <p:extLst>
      <p:ext uri="{BB962C8B-B14F-4D97-AF65-F5344CB8AC3E}">
        <p14:creationId xmlns:p14="http://schemas.microsoft.com/office/powerpoint/2010/main" val="301538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0534718-599E-4E77-93D1-4412E7D850BB}" type="datetimeFigureOut">
              <a:rPr lang="zh-TW" altLang="en-US" smtClean="0"/>
              <a:t>2018/1/6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4DB1763-BD76-425C-9263-18F8B8BC05AD}" type="slidenum">
              <a:rPr lang="zh-TW" altLang="en-US" smtClean="0"/>
              <a:t>‹#›</a:t>
            </a:fld>
            <a:endParaRPr lang="zh-TW" altLang="en-US"/>
          </a:p>
        </p:txBody>
      </p:sp>
    </p:spTree>
    <p:extLst>
      <p:ext uri="{BB962C8B-B14F-4D97-AF65-F5344CB8AC3E}">
        <p14:creationId xmlns:p14="http://schemas.microsoft.com/office/powerpoint/2010/main" val="340900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0534718-599E-4E77-93D1-4412E7D850BB}" type="datetimeFigureOut">
              <a:rPr lang="zh-TW" altLang="en-US" smtClean="0"/>
              <a:t>2018/1/6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4DB1763-BD76-425C-9263-18F8B8BC05AD}" type="slidenum">
              <a:rPr lang="zh-TW" altLang="en-US" smtClean="0"/>
              <a:t>‹#›</a:t>
            </a:fld>
            <a:endParaRPr lang="zh-TW" altLang="en-US"/>
          </a:p>
        </p:txBody>
      </p:sp>
    </p:spTree>
    <p:extLst>
      <p:ext uri="{BB962C8B-B14F-4D97-AF65-F5344CB8AC3E}">
        <p14:creationId xmlns:p14="http://schemas.microsoft.com/office/powerpoint/2010/main" val="261582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0534718-599E-4E77-93D1-4412E7D850BB}" type="datetimeFigureOut">
              <a:rPr lang="zh-TW" altLang="en-US" smtClean="0"/>
              <a:t>2018/1/6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4DB1763-BD76-425C-9263-18F8B8BC05AD}" type="slidenum">
              <a:rPr lang="zh-TW" altLang="en-US" smtClean="0"/>
              <a:t>‹#›</a:t>
            </a:fld>
            <a:endParaRPr lang="zh-TW" altLang="en-US"/>
          </a:p>
        </p:txBody>
      </p:sp>
    </p:spTree>
    <p:extLst>
      <p:ext uri="{BB962C8B-B14F-4D97-AF65-F5344CB8AC3E}">
        <p14:creationId xmlns:p14="http://schemas.microsoft.com/office/powerpoint/2010/main" val="294804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34718-599E-4E77-93D1-4412E7D850BB}" type="datetimeFigureOut">
              <a:rPr lang="zh-TW" altLang="en-US" smtClean="0"/>
              <a:t>2018/1/6</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B1763-BD76-425C-9263-18F8B8BC05AD}" type="slidenum">
              <a:rPr lang="zh-TW" altLang="en-US" smtClean="0"/>
              <a:t>‹#›</a:t>
            </a:fld>
            <a:endParaRPr lang="zh-TW" altLang="en-US"/>
          </a:p>
        </p:txBody>
      </p:sp>
    </p:spTree>
    <p:extLst>
      <p:ext uri="{BB962C8B-B14F-4D97-AF65-F5344CB8AC3E}">
        <p14:creationId xmlns:p14="http://schemas.microsoft.com/office/powerpoint/2010/main" val="598883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framework/wcf/feature-details/federation-and-issued-toke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err="1" smtClean="0"/>
              <a:t>php</a:t>
            </a:r>
            <a:r>
              <a:rPr lang="zh-TW" altLang="en-US" dirty="0" smtClean="0"/>
              <a:t>程式設計</a:t>
            </a:r>
            <a:r>
              <a:rPr lang="en-US" altLang="zh-TW" dirty="0" smtClean="0"/>
              <a:t>_HTTP Header</a:t>
            </a:r>
            <a:r>
              <a:rPr lang="zh-TW" altLang="en-US" dirty="0" smtClean="0"/>
              <a:t>處理</a:t>
            </a:r>
            <a:endParaRPr lang="zh-TW" altLang="en-US" dirty="0"/>
          </a:p>
        </p:txBody>
      </p:sp>
      <p:sp>
        <p:nvSpPr>
          <p:cNvPr id="3" name="副標題 2"/>
          <p:cNvSpPr>
            <a:spLocks noGrp="1"/>
          </p:cNvSpPr>
          <p:nvPr>
            <p:ph type="subTitle" idx="1"/>
          </p:nvPr>
        </p:nvSpPr>
        <p:spPr/>
        <p:txBody>
          <a:bodyPr/>
          <a:lstStyle/>
          <a:p>
            <a:r>
              <a:rPr lang="zh-TW" altLang="zh-TW" dirty="0" smtClean="0"/>
              <a:t>使用者認證</a:t>
            </a:r>
            <a:endParaRPr lang="zh-TW" altLang="en-US" dirty="0"/>
          </a:p>
        </p:txBody>
      </p:sp>
    </p:spTree>
    <p:extLst>
      <p:ext uri="{BB962C8B-B14F-4D97-AF65-F5344CB8AC3E}">
        <p14:creationId xmlns:p14="http://schemas.microsoft.com/office/powerpoint/2010/main" val="105560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HTTP </a:t>
            </a:r>
            <a:r>
              <a:rPr lang="en-US" altLang="zh-TW" sz="6600" dirty="0">
                <a:solidFill>
                  <a:srgbClr val="FFFF00"/>
                </a:solidFill>
              </a:rPr>
              <a:t>Authentication</a:t>
            </a:r>
            <a:r>
              <a:rPr lang="zh-TW" altLang="en-US" sz="6600" dirty="0" smtClean="0"/>
              <a:t>認證</a:t>
            </a:r>
            <a:endParaRPr lang="en-US" altLang="zh-TW" sz="6600" dirty="0" smtClean="0"/>
          </a:p>
          <a:p>
            <a:pPr algn="ctr"/>
            <a:r>
              <a:rPr lang="zh-TW" altLang="en-US" sz="6600" dirty="0" smtClean="0"/>
              <a:t>使用</a:t>
            </a:r>
            <a:r>
              <a:rPr lang="en-US" altLang="zh-TW" sz="6600" dirty="0" smtClean="0"/>
              <a:t>header()</a:t>
            </a:r>
          </a:p>
        </p:txBody>
      </p:sp>
    </p:spTree>
    <p:extLst>
      <p:ext uri="{BB962C8B-B14F-4D97-AF65-F5344CB8AC3E}">
        <p14:creationId xmlns:p14="http://schemas.microsoft.com/office/powerpoint/2010/main" val="3402044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2192000" cy="1325563"/>
          </a:xfrm>
          <a:solidFill>
            <a:schemeClr val="accent4">
              <a:lumMod val="50000"/>
            </a:schemeClr>
          </a:solidFill>
        </p:spPr>
        <p:txBody>
          <a:bodyPr>
            <a:normAutofit fontScale="90000"/>
          </a:bodyPr>
          <a:lstStyle/>
          <a:p>
            <a:r>
              <a:rPr lang="zh-TW" altLang="en-US" dirty="0" smtClean="0">
                <a:solidFill>
                  <a:schemeClr val="bg1"/>
                </a:solidFill>
              </a:rPr>
              <a:t>先講一下</a:t>
            </a:r>
            <a:r>
              <a:rPr lang="en-US" altLang="zh-TW" dirty="0">
                <a:solidFill>
                  <a:schemeClr val="bg1"/>
                </a:solidFill>
              </a:rPr>
              <a:t>$_SERVER</a:t>
            </a:r>
            <a:br>
              <a:rPr lang="en-US" altLang="zh-TW" dirty="0">
                <a:solidFill>
                  <a:schemeClr val="bg1"/>
                </a:solidFill>
              </a:rPr>
            </a:br>
            <a:r>
              <a:rPr lang="en-US" altLang="zh-TW" dirty="0">
                <a:solidFill>
                  <a:schemeClr val="bg1"/>
                </a:solidFill>
              </a:rPr>
              <a:t>http://www.w3school.com.cn/php/php_superglobals.asp</a:t>
            </a:r>
            <a:endParaRPr lang="zh-TW" altLang="en-US" dirty="0">
              <a:solidFill>
                <a:schemeClr val="bg1"/>
              </a:solidFill>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381805887"/>
              </p:ext>
            </p:extLst>
          </p:nvPr>
        </p:nvGraphicFramePr>
        <p:xfrm>
          <a:off x="599759" y="2226907"/>
          <a:ext cx="10719029" cy="4293431"/>
        </p:xfrm>
        <a:graphic>
          <a:graphicData uri="http://schemas.openxmlformats.org/drawingml/2006/table">
            <a:tbl>
              <a:tblPr/>
              <a:tblGrid>
                <a:gridCol w="3468889"/>
                <a:gridCol w="7250140"/>
              </a:tblGrid>
              <a:tr h="196957">
                <a:tc>
                  <a:txBody>
                    <a:bodyPr/>
                    <a:lstStyle/>
                    <a:p>
                      <a:pPr algn="l" fontAlgn="base"/>
                      <a:r>
                        <a:rPr lang="zh-TW" altLang="en-US" sz="1400" dirty="0">
                          <a:solidFill>
                            <a:srgbClr val="FFFFFF"/>
                          </a:solidFill>
                          <a:effectLst/>
                        </a:rPr>
                        <a:t>元素</a:t>
                      </a:r>
                      <a:r>
                        <a:rPr lang="en-US" altLang="zh-TW" sz="1400" dirty="0" smtClean="0">
                          <a:solidFill>
                            <a:srgbClr val="FFFFFF"/>
                          </a:solidFill>
                          <a:effectLst/>
                        </a:rPr>
                        <a:t>/</a:t>
                      </a:r>
                      <a:r>
                        <a:rPr lang="zh-TW" altLang="en-US" sz="1400" dirty="0" smtClean="0">
                          <a:solidFill>
                            <a:srgbClr val="FFFFFF"/>
                          </a:solidFill>
                          <a:effectLst/>
                        </a:rPr>
                        <a:t>代碼</a:t>
                      </a:r>
                      <a:endParaRPr lang="zh-TW" altLang="en-US" sz="1400" dirty="0">
                        <a:solidFill>
                          <a:srgbClr val="FFFFFF"/>
                        </a:solidFill>
                        <a:effectLst/>
                      </a:endParaRPr>
                    </a:p>
                  </a:txBody>
                  <a:tcPr marL="30457" marR="76143" marT="25381" marB="25381"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3F3F3F"/>
                    </a:solidFill>
                  </a:tcPr>
                </a:tc>
                <a:tc>
                  <a:txBody>
                    <a:bodyPr/>
                    <a:lstStyle/>
                    <a:p>
                      <a:pPr algn="l" fontAlgn="base"/>
                      <a:r>
                        <a:rPr lang="zh-TW" altLang="en-US" sz="1400" dirty="0">
                          <a:solidFill>
                            <a:srgbClr val="FFFFFF"/>
                          </a:solidFill>
                          <a:effectLst/>
                        </a:rPr>
                        <a:t>描述</a:t>
                      </a:r>
                    </a:p>
                  </a:txBody>
                  <a:tcPr marL="30457" marR="76143" marT="25381" marB="25381"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3F3F3F"/>
                    </a:solidFill>
                  </a:tcPr>
                </a:tc>
              </a:tr>
              <a:tr h="207110">
                <a:tc>
                  <a:txBody>
                    <a:bodyPr/>
                    <a:lstStyle/>
                    <a:p>
                      <a:pPr fontAlgn="t"/>
                      <a:r>
                        <a:rPr lang="en-US" sz="1400" dirty="0">
                          <a:solidFill>
                            <a:schemeClr val="tx1"/>
                          </a:solidFill>
                          <a:effectLst/>
                        </a:rPr>
                        <a:t>$_SERVER['PHP_SELF']</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00"/>
                    </a:solidFill>
                  </a:tcPr>
                </a:tc>
                <a:tc>
                  <a:txBody>
                    <a:bodyPr/>
                    <a:lstStyle/>
                    <a:p>
                      <a:pPr fontAlgn="t"/>
                      <a:r>
                        <a:rPr lang="zh-CN" altLang="en-US" sz="1400" dirty="0" smtClean="0">
                          <a:solidFill>
                            <a:schemeClr val="tx1"/>
                          </a:solidFill>
                          <a:effectLst/>
                        </a:rPr>
                        <a:t>返回當前執行腳本的檔案名。</a:t>
                      </a:r>
                      <a:endParaRPr lang="zh-CN" altLang="en-US" sz="1400" dirty="0">
                        <a:solidFill>
                          <a:schemeClr val="tx1"/>
                        </a:solidFill>
                        <a:effectLst/>
                      </a:endParaRP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00"/>
                    </a:solidFill>
                  </a:tcPr>
                </a:tc>
              </a:tr>
              <a:tr h="353305">
                <a:tc>
                  <a:txBody>
                    <a:bodyPr/>
                    <a:lstStyle/>
                    <a:p>
                      <a:pPr fontAlgn="t"/>
                      <a:r>
                        <a:rPr lang="en-US" sz="1400" dirty="0">
                          <a:effectLst/>
                        </a:rPr>
                        <a:t>$_SERVER['SERVER_ADDR']</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400" smtClean="0">
                          <a:effectLst/>
                        </a:rPr>
                        <a:t>返回當前運行腳本所在的伺服器的 </a:t>
                      </a:r>
                      <a:r>
                        <a:rPr lang="en-US" altLang="zh-CN" sz="1400" smtClean="0">
                          <a:effectLst/>
                        </a:rPr>
                        <a:t>IP </a:t>
                      </a:r>
                      <a:r>
                        <a:rPr lang="zh-CN" altLang="en-US" sz="1400">
                          <a:effectLst/>
                        </a:rPr>
                        <a:t>地址。</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80047">
                <a:tc>
                  <a:txBody>
                    <a:bodyPr/>
                    <a:lstStyle/>
                    <a:p>
                      <a:pPr fontAlgn="t"/>
                      <a:r>
                        <a:rPr lang="en-US" sz="1400" dirty="0">
                          <a:effectLst/>
                        </a:rPr>
                        <a:t>$_SERVER['SERVER_NAME']</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00"/>
                    </a:solidFill>
                  </a:tcPr>
                </a:tc>
                <a:tc>
                  <a:txBody>
                    <a:bodyPr/>
                    <a:lstStyle/>
                    <a:p>
                      <a:pPr fontAlgn="t"/>
                      <a:r>
                        <a:rPr lang="zh-CN" altLang="en-US" sz="1400" dirty="0" smtClean="0">
                          <a:effectLst/>
                        </a:rPr>
                        <a:t>返回當前運行腳本所在的伺服器的主機名稱（比如 </a:t>
                      </a:r>
                      <a:r>
                        <a:rPr lang="en-US" altLang="zh-CN" sz="1400" dirty="0" smtClean="0">
                          <a:effectLst/>
                        </a:rPr>
                        <a:t>www.w3school.com.cn</a:t>
                      </a:r>
                      <a:r>
                        <a:rPr lang="zh-CN" altLang="en-US" sz="1400" dirty="0">
                          <a:effectLst/>
                        </a:rPr>
                        <a:t>）。</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00"/>
                    </a:solidFill>
                  </a:tcPr>
                </a:tc>
              </a:tr>
              <a:tr h="353305">
                <a:tc>
                  <a:txBody>
                    <a:bodyPr/>
                    <a:lstStyle/>
                    <a:p>
                      <a:pPr fontAlgn="t"/>
                      <a:r>
                        <a:rPr lang="en-US" sz="1400">
                          <a:effectLst/>
                        </a:rPr>
                        <a:t>$_SERVER['SERVER_SOFTWARE']</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400" smtClean="0">
                          <a:effectLst/>
                        </a:rPr>
                        <a:t>返回伺服器標識字串（比如 </a:t>
                      </a:r>
                      <a:r>
                        <a:rPr lang="en-US" altLang="zh-CN" sz="1400" smtClean="0">
                          <a:effectLst/>
                        </a:rPr>
                        <a:t>Apache/2.2.24</a:t>
                      </a:r>
                      <a:r>
                        <a:rPr lang="zh-CN" altLang="en-US" sz="1400">
                          <a:effectLst/>
                        </a:rPr>
                        <a:t>）。</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53305">
                <a:tc>
                  <a:txBody>
                    <a:bodyPr/>
                    <a:lstStyle/>
                    <a:p>
                      <a:pPr fontAlgn="t"/>
                      <a:r>
                        <a:rPr lang="en-US" sz="1400">
                          <a:effectLst/>
                        </a:rPr>
                        <a:t>$_SERVER['SERVER_PROTOCOL']</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400" smtClean="0">
                          <a:effectLst/>
                        </a:rPr>
                        <a:t>返回請求頁面時通信協定的名稱和版本（例如，“</a:t>
                      </a:r>
                      <a:r>
                        <a:rPr lang="en-US" altLang="zh-CN" sz="1400" smtClean="0">
                          <a:effectLst/>
                        </a:rPr>
                        <a:t>HTTP/1.0</a:t>
                      </a:r>
                      <a:r>
                        <a:rPr lang="en-US" altLang="zh-CN" sz="1400">
                          <a:effectLst/>
                        </a:rPr>
                        <a:t>”</a:t>
                      </a:r>
                      <a:r>
                        <a:rPr lang="zh-CN" altLang="en-US" sz="1400">
                          <a:effectLst/>
                        </a:rPr>
                        <a:t>）。</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r>
              <a:tr h="353305">
                <a:tc>
                  <a:txBody>
                    <a:bodyPr/>
                    <a:lstStyle/>
                    <a:p>
                      <a:pPr fontAlgn="t"/>
                      <a:r>
                        <a:rPr lang="en-US" sz="1400">
                          <a:effectLst/>
                        </a:rPr>
                        <a:t>$_SERVER['REQUEST_METHOD']</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00"/>
                    </a:solidFill>
                  </a:tcPr>
                </a:tc>
                <a:tc>
                  <a:txBody>
                    <a:bodyPr/>
                    <a:lstStyle/>
                    <a:p>
                      <a:pPr fontAlgn="t"/>
                      <a:r>
                        <a:rPr lang="zh-CN" altLang="en-US" sz="1400" dirty="0" smtClean="0">
                          <a:effectLst/>
                        </a:rPr>
                        <a:t>返回訪問頁面使用的請求方法（例如 </a:t>
                      </a:r>
                      <a:r>
                        <a:rPr lang="en-US" altLang="zh-CN" sz="1400" dirty="0" smtClean="0">
                          <a:effectLst/>
                        </a:rPr>
                        <a:t>POST</a:t>
                      </a:r>
                      <a:r>
                        <a:rPr lang="zh-CN" altLang="en-US" sz="1400" dirty="0">
                          <a:effectLst/>
                        </a:rPr>
                        <a:t>）。</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00"/>
                    </a:solidFill>
                  </a:tcPr>
                </a:tc>
              </a:tr>
              <a:tr h="353305">
                <a:tc>
                  <a:txBody>
                    <a:bodyPr/>
                    <a:lstStyle/>
                    <a:p>
                      <a:pPr fontAlgn="t"/>
                      <a:r>
                        <a:rPr lang="en-US" sz="1400" dirty="0">
                          <a:effectLst/>
                        </a:rPr>
                        <a:t>$_SERVER['REQUEST_TIME']</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400" smtClean="0">
                          <a:effectLst/>
                        </a:rPr>
                        <a:t>返回請求開始時的時間戳記（例如 </a:t>
                      </a:r>
                      <a:r>
                        <a:rPr lang="en-US" altLang="zh-CN" sz="1400" smtClean="0">
                          <a:effectLst/>
                        </a:rPr>
                        <a:t>1577687494</a:t>
                      </a:r>
                      <a:r>
                        <a:rPr lang="zh-CN" altLang="en-US" sz="1400">
                          <a:effectLst/>
                        </a:rPr>
                        <a:t>）。</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r>
              <a:tr h="353305">
                <a:tc>
                  <a:txBody>
                    <a:bodyPr/>
                    <a:lstStyle/>
                    <a:p>
                      <a:pPr fontAlgn="t"/>
                      <a:r>
                        <a:rPr lang="en-US" sz="1400">
                          <a:effectLst/>
                        </a:rPr>
                        <a:t>$_SERVER['QUERY_STRING']</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400" smtClean="0">
                          <a:effectLst/>
                        </a:rPr>
                        <a:t>返回查詢字串，如果是通過查詢字串訪問此頁面。</a:t>
                      </a:r>
                      <a:endParaRPr lang="zh-CN" altLang="en-US" sz="1400">
                        <a:effectLst/>
                      </a:endParaRP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07110">
                <a:tc>
                  <a:txBody>
                    <a:bodyPr/>
                    <a:lstStyle/>
                    <a:p>
                      <a:pPr fontAlgn="t"/>
                      <a:r>
                        <a:rPr lang="en-US" sz="1400">
                          <a:effectLst/>
                        </a:rPr>
                        <a:t>$_SERVER['HTTP_ACCEPT']</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400" smtClean="0">
                          <a:effectLst/>
                        </a:rPr>
                        <a:t>返回來自當前請求的請求頭。</a:t>
                      </a:r>
                      <a:endParaRPr lang="zh-CN" altLang="en-US" sz="1400">
                        <a:effectLst/>
                      </a:endParaRP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r>
              <a:tr h="353305">
                <a:tc>
                  <a:txBody>
                    <a:bodyPr/>
                    <a:lstStyle/>
                    <a:p>
                      <a:pPr fontAlgn="t"/>
                      <a:r>
                        <a:rPr lang="en-US" sz="1400">
                          <a:effectLst/>
                        </a:rPr>
                        <a:t>$_SERVER['HTTP_ACCEPT_CHARSET']</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TW" altLang="en-US" sz="1400" smtClean="0">
                          <a:effectLst/>
                        </a:rPr>
                        <a:t>返回來自當前請求的 </a:t>
                      </a:r>
                      <a:r>
                        <a:rPr lang="en-US" sz="1400" smtClean="0">
                          <a:effectLst/>
                        </a:rPr>
                        <a:t>Accept_Charset </a:t>
                      </a:r>
                      <a:r>
                        <a:rPr lang="zh-TW" altLang="en-US" sz="1400" smtClean="0">
                          <a:effectLst/>
                        </a:rPr>
                        <a:t>頭（ 例如 </a:t>
                      </a:r>
                      <a:r>
                        <a:rPr lang="en-US" sz="1400" smtClean="0">
                          <a:effectLst/>
                        </a:rPr>
                        <a:t>utf-8,ISO-8859-1</a:t>
                      </a:r>
                      <a:r>
                        <a:rPr lang="en-US" sz="1400">
                          <a:effectLst/>
                        </a:rPr>
                        <a:t>）</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07110">
                <a:tc>
                  <a:txBody>
                    <a:bodyPr/>
                    <a:lstStyle/>
                    <a:p>
                      <a:pPr fontAlgn="t"/>
                      <a:r>
                        <a:rPr lang="en-US" sz="1400">
                          <a:effectLst/>
                        </a:rPr>
                        <a:t>$_SERVER['HTTP_HOST']</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400" smtClean="0">
                          <a:effectLst/>
                        </a:rPr>
                        <a:t>返回來自當前請求的 </a:t>
                      </a:r>
                      <a:r>
                        <a:rPr lang="en-US" altLang="zh-CN" sz="1400" smtClean="0">
                          <a:effectLst/>
                        </a:rPr>
                        <a:t>Host </a:t>
                      </a:r>
                      <a:r>
                        <a:rPr lang="zh-CN" altLang="en-US" sz="1400" smtClean="0">
                          <a:effectLst/>
                        </a:rPr>
                        <a:t>頭。</a:t>
                      </a:r>
                      <a:endParaRPr lang="zh-CN" altLang="en-US" sz="1400">
                        <a:effectLst/>
                      </a:endParaRP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r>
              <a:tr h="353305">
                <a:tc>
                  <a:txBody>
                    <a:bodyPr/>
                    <a:lstStyle/>
                    <a:p>
                      <a:pPr fontAlgn="t"/>
                      <a:r>
                        <a:rPr lang="en-US" sz="1400">
                          <a:effectLst/>
                        </a:rPr>
                        <a:t>$_SERVER['HTTP_REFERER']</a:t>
                      </a: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00"/>
                    </a:solidFill>
                  </a:tcPr>
                </a:tc>
                <a:tc>
                  <a:txBody>
                    <a:bodyPr/>
                    <a:lstStyle/>
                    <a:p>
                      <a:pPr fontAlgn="t"/>
                      <a:r>
                        <a:rPr lang="zh-CN" altLang="en-US" sz="1400" dirty="0" smtClean="0">
                          <a:effectLst/>
                        </a:rPr>
                        <a:t>返回當前頁面的完整 </a:t>
                      </a:r>
                      <a:r>
                        <a:rPr lang="en-US" altLang="zh-CN" sz="1400" dirty="0" smtClean="0">
                          <a:effectLst/>
                        </a:rPr>
                        <a:t>URL</a:t>
                      </a:r>
                      <a:r>
                        <a:rPr lang="zh-CN" altLang="en-US" sz="1400" dirty="0" smtClean="0">
                          <a:effectLst/>
                        </a:rPr>
                        <a:t>（不可靠，因為不是所有使用者代理都支援）。</a:t>
                      </a:r>
                      <a:endParaRPr lang="zh-CN" altLang="en-US" sz="1400" dirty="0">
                        <a:effectLst/>
                      </a:endParaRPr>
                    </a:p>
                  </a:txBody>
                  <a:tcPr marL="30457" marR="76143" marT="30457" marB="30457"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00"/>
                    </a:solidFill>
                  </a:tcPr>
                </a:tc>
              </a:tr>
            </a:tbl>
          </a:graphicData>
        </a:graphic>
      </p:graphicFrame>
      <p:sp>
        <p:nvSpPr>
          <p:cNvPr id="5" name="矩形 4"/>
          <p:cNvSpPr/>
          <p:nvPr/>
        </p:nvSpPr>
        <p:spPr>
          <a:xfrm>
            <a:off x="123568" y="1325563"/>
            <a:ext cx="10750378" cy="923330"/>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超全域變數</a:t>
            </a:r>
            <a:r>
              <a:rPr lang="en-US" altLang="zh-TW" b="1" dirty="0" err="1">
                <a:solidFill>
                  <a:srgbClr val="FF0000"/>
                </a:solidFill>
                <a:effectLst>
                  <a:outerShdw blurRad="38100" dist="38100" dir="2700000" algn="tl">
                    <a:srgbClr val="000000">
                      <a:alpha val="43137"/>
                    </a:srgbClr>
                  </a:outerShdw>
                </a:effectLst>
              </a:rPr>
              <a:t>superglobals</a:t>
            </a:r>
            <a:r>
              <a:rPr lang="zh-CN" altLang="en-US" b="1" dirty="0" smtClean="0">
                <a:solidFill>
                  <a:srgbClr val="FF0000"/>
                </a:solidFill>
                <a:effectLst>
                  <a:outerShdw blurRad="38100" dist="38100" dir="2700000" algn="tl">
                    <a:srgbClr val="000000">
                      <a:alpha val="43137"/>
                    </a:srgbClr>
                  </a:outerShdw>
                </a:effectLst>
              </a:rPr>
              <a:t> </a:t>
            </a:r>
            <a:r>
              <a:rPr lang="zh-CN" altLang="en-US" dirty="0" smtClean="0"/>
              <a:t>在 </a:t>
            </a:r>
            <a:r>
              <a:rPr lang="en-US" altLang="zh-CN" dirty="0" smtClean="0"/>
              <a:t>PHP </a:t>
            </a:r>
            <a:r>
              <a:rPr lang="en-US" altLang="zh-CN" dirty="0"/>
              <a:t>4.1.0 </a:t>
            </a:r>
            <a:r>
              <a:rPr lang="zh-CN" altLang="en-US" dirty="0" smtClean="0"/>
              <a:t>中引入，是在全部作用域中始終可用的內置變數。</a:t>
            </a:r>
            <a:endParaRPr lang="zh-CN" altLang="en-US" dirty="0"/>
          </a:p>
          <a:p>
            <a:pPr marL="285750" indent="-285750">
              <a:buFont typeface="Wingdings" panose="05000000000000000000" pitchFamily="2" charset="2"/>
              <a:buChar char="Ø"/>
            </a:pPr>
            <a:r>
              <a:rPr lang="en-US" altLang="zh-CN" dirty="0" smtClean="0"/>
              <a:t>PHP </a:t>
            </a:r>
            <a:r>
              <a:rPr lang="zh-CN" altLang="en-US" dirty="0" smtClean="0"/>
              <a:t>中的許多預定義變數</a:t>
            </a:r>
            <a:r>
              <a:rPr lang="en-US" altLang="zh-TW" dirty="0" smtClean="0"/>
              <a:t>[</a:t>
            </a:r>
            <a:r>
              <a:rPr lang="en-US" altLang="zh-TW" dirty="0" err="1" smtClean="0"/>
              <a:t>pre_define</a:t>
            </a:r>
            <a:r>
              <a:rPr lang="en-US" altLang="zh-TW" dirty="0" smtClean="0"/>
              <a:t> variable]</a:t>
            </a:r>
            <a:r>
              <a:rPr lang="zh-CN" altLang="en-US" dirty="0" smtClean="0"/>
              <a:t>都是“超全域</a:t>
            </a:r>
            <a:r>
              <a:rPr lang="zh-CN" altLang="en-US" dirty="0"/>
              <a:t>的” </a:t>
            </a:r>
            <a:endParaRPr lang="en-US" altLang="zh-CN" dirty="0" smtClean="0"/>
          </a:p>
          <a:p>
            <a:pPr marL="285750" indent="-285750">
              <a:buFont typeface="Wingdings" panose="05000000000000000000" pitchFamily="2" charset="2"/>
              <a:buChar char="Ø"/>
            </a:pPr>
            <a:r>
              <a:rPr lang="en-US" altLang="zh-CN" dirty="0" smtClean="0"/>
              <a:t>$_</a:t>
            </a:r>
            <a:r>
              <a:rPr lang="en-US" altLang="zh-CN" dirty="0"/>
              <a:t>SERVER </a:t>
            </a:r>
            <a:r>
              <a:rPr lang="zh-CN" altLang="en-US" dirty="0" smtClean="0"/>
              <a:t>這種超全域變數保存關於報頭、路徑和腳本位置的資訊</a:t>
            </a:r>
            <a:endParaRPr lang="zh-TW" altLang="en-US" dirty="0"/>
          </a:p>
        </p:txBody>
      </p:sp>
    </p:spTree>
    <p:extLst>
      <p:ext uri="{BB962C8B-B14F-4D97-AF65-F5344CB8AC3E}">
        <p14:creationId xmlns:p14="http://schemas.microsoft.com/office/powerpoint/2010/main" val="731774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rotWithShape="1">
          <a:blip r:embed="rId2"/>
          <a:srcRect l="1463" r="3564"/>
          <a:stretch/>
        </p:blipFill>
        <p:spPr>
          <a:xfrm>
            <a:off x="494270" y="3925612"/>
            <a:ext cx="10758616" cy="2450473"/>
          </a:xfrm>
          <a:prstGeom prst="rect">
            <a:avLst/>
          </a:prstGeom>
        </p:spPr>
      </p:pic>
      <p:sp>
        <p:nvSpPr>
          <p:cNvPr id="7" name="矩形 6"/>
          <p:cNvSpPr/>
          <p:nvPr/>
        </p:nvSpPr>
        <p:spPr>
          <a:xfrm>
            <a:off x="5653217" y="148958"/>
            <a:ext cx="6096000" cy="3693319"/>
          </a:xfrm>
          <a:prstGeom prst="rect">
            <a:avLst/>
          </a:prstGeom>
          <a:solidFill>
            <a:schemeClr val="accent6">
              <a:lumMod val="20000"/>
              <a:lumOff val="80000"/>
            </a:schemeClr>
          </a:solidFill>
        </p:spPr>
        <p:txBody>
          <a:bodyPr>
            <a:spAutoFit/>
          </a:bodyPr>
          <a:lstStyle/>
          <a:p>
            <a:r>
              <a:rPr lang="en-US" altLang="zh-TW" dirty="0"/>
              <a:t>&lt;?</a:t>
            </a:r>
            <a:r>
              <a:rPr lang="en-US" altLang="zh-TW" dirty="0" err="1"/>
              <a:t>php</a:t>
            </a:r>
            <a:r>
              <a:rPr lang="en-US" altLang="zh-TW" dirty="0"/>
              <a:t> </a:t>
            </a:r>
          </a:p>
          <a:p>
            <a:r>
              <a:rPr lang="en-US" altLang="zh-TW" dirty="0"/>
              <a:t>echo $_SERVER['PHP_SELF'];</a:t>
            </a:r>
          </a:p>
          <a:p>
            <a:r>
              <a:rPr lang="en-US" altLang="zh-TW" dirty="0"/>
              <a:t>echo "&lt;</a:t>
            </a:r>
            <a:r>
              <a:rPr lang="en-US" altLang="zh-TW" dirty="0" err="1"/>
              <a:t>br</a:t>
            </a:r>
            <a:r>
              <a:rPr lang="en-US" altLang="zh-TW" dirty="0"/>
              <a:t>&gt;";</a:t>
            </a:r>
          </a:p>
          <a:p>
            <a:r>
              <a:rPr lang="en-US" altLang="zh-TW" dirty="0"/>
              <a:t>echo $_SERVER['SERVER_NAME'];</a:t>
            </a:r>
          </a:p>
          <a:p>
            <a:r>
              <a:rPr lang="en-US" altLang="zh-TW" dirty="0"/>
              <a:t>echo "&lt;</a:t>
            </a:r>
            <a:r>
              <a:rPr lang="en-US" altLang="zh-TW" dirty="0" err="1"/>
              <a:t>br</a:t>
            </a:r>
            <a:r>
              <a:rPr lang="en-US" altLang="zh-TW" dirty="0"/>
              <a:t>&gt;";</a:t>
            </a:r>
          </a:p>
          <a:p>
            <a:r>
              <a:rPr lang="en-US" altLang="zh-TW" dirty="0"/>
              <a:t>echo $_SERVER['HTTP_HOST'];</a:t>
            </a:r>
          </a:p>
          <a:p>
            <a:r>
              <a:rPr lang="en-US" altLang="zh-TW" dirty="0"/>
              <a:t>echo "&lt;</a:t>
            </a:r>
            <a:r>
              <a:rPr lang="en-US" altLang="zh-TW" dirty="0" err="1"/>
              <a:t>br</a:t>
            </a:r>
            <a:r>
              <a:rPr lang="en-US" altLang="zh-TW" dirty="0"/>
              <a:t>&gt;";</a:t>
            </a:r>
          </a:p>
          <a:p>
            <a:r>
              <a:rPr lang="en-US" altLang="zh-TW" b="1" dirty="0">
                <a:solidFill>
                  <a:srgbClr val="FF0000"/>
                </a:solidFill>
                <a:effectLst>
                  <a:outerShdw blurRad="38100" dist="38100" dir="2700000" algn="tl">
                    <a:srgbClr val="000000">
                      <a:alpha val="43137"/>
                    </a:srgbClr>
                  </a:outerShdw>
                </a:effectLst>
              </a:rPr>
              <a:t>echo $_SERVER['HTTP_REFERER'];</a:t>
            </a:r>
          </a:p>
          <a:p>
            <a:r>
              <a:rPr lang="en-US" altLang="zh-TW" dirty="0"/>
              <a:t>echo "&lt;</a:t>
            </a:r>
            <a:r>
              <a:rPr lang="en-US" altLang="zh-TW" dirty="0" err="1"/>
              <a:t>br</a:t>
            </a:r>
            <a:r>
              <a:rPr lang="en-US" altLang="zh-TW" dirty="0"/>
              <a:t>&gt;";</a:t>
            </a:r>
          </a:p>
          <a:p>
            <a:r>
              <a:rPr lang="en-US" altLang="zh-TW" dirty="0"/>
              <a:t>echo $_SERVER['HTTP_USER_AGENT'];</a:t>
            </a:r>
          </a:p>
          <a:p>
            <a:r>
              <a:rPr lang="en-US" altLang="zh-TW" dirty="0"/>
              <a:t>echo "&lt;</a:t>
            </a:r>
            <a:r>
              <a:rPr lang="en-US" altLang="zh-TW" dirty="0" err="1"/>
              <a:t>br</a:t>
            </a:r>
            <a:r>
              <a:rPr lang="en-US" altLang="zh-TW" dirty="0"/>
              <a:t>&gt;";</a:t>
            </a:r>
          </a:p>
          <a:p>
            <a:r>
              <a:rPr lang="en-US" altLang="zh-TW" dirty="0"/>
              <a:t>echo $_SERVER['SCRIPT_NAME'];</a:t>
            </a:r>
          </a:p>
          <a:p>
            <a:r>
              <a:rPr lang="en-US" altLang="zh-TW" dirty="0"/>
              <a:t>?&gt;</a:t>
            </a:r>
            <a:endParaRPr lang="zh-TW" altLang="en-US" dirty="0"/>
          </a:p>
        </p:txBody>
      </p:sp>
      <p:sp>
        <p:nvSpPr>
          <p:cNvPr id="8" name="矩形 7"/>
          <p:cNvSpPr/>
          <p:nvPr/>
        </p:nvSpPr>
        <p:spPr>
          <a:xfrm>
            <a:off x="614113" y="394042"/>
            <a:ext cx="2379947" cy="369332"/>
          </a:xfrm>
          <a:prstGeom prst="rect">
            <a:avLst/>
          </a:prstGeom>
          <a:solidFill>
            <a:schemeClr val="tx1"/>
          </a:solidFill>
        </p:spPr>
        <p:txBody>
          <a:bodyPr wrap="none">
            <a:spAutoFit/>
          </a:bodyPr>
          <a:lstStyle/>
          <a:p>
            <a:r>
              <a:rPr lang="en-US" altLang="zh-TW" dirty="0" err="1">
                <a:solidFill>
                  <a:srgbClr val="FFFF00"/>
                </a:solidFill>
              </a:rPr>
              <a:t>superglobal_server.php</a:t>
            </a:r>
            <a:endParaRPr lang="zh-TW" altLang="en-US" dirty="0">
              <a:solidFill>
                <a:srgbClr val="FFFF00"/>
              </a:solidFill>
            </a:endParaRPr>
          </a:p>
        </p:txBody>
      </p:sp>
    </p:spTree>
    <p:extLst>
      <p:ext uri="{BB962C8B-B14F-4D97-AF65-F5344CB8AC3E}">
        <p14:creationId xmlns:p14="http://schemas.microsoft.com/office/powerpoint/2010/main" val="330414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字方塊 3250"/>
          <p:cNvSpPr txBox="1">
            <a:spLocks noChangeArrowheads="1"/>
          </p:cNvSpPr>
          <p:nvPr/>
        </p:nvSpPr>
        <p:spPr bwMode="auto">
          <a:xfrm>
            <a:off x="225973" y="822347"/>
            <a:ext cx="7920880" cy="3858678"/>
          </a:xfrm>
          <a:prstGeom prst="rect">
            <a:avLst/>
          </a:prstGeom>
          <a:solidFill>
            <a:srgbClr val="EFEFEF"/>
          </a:solidFill>
          <a:ln w="9525">
            <a:noFill/>
            <a:miter lim="800000"/>
            <a:headEnd/>
            <a:tailEnd/>
          </a:ln>
        </p:spPr>
        <p:txBody>
          <a:bodyPr vert="horz" wrap="square" lIns="0" tIns="18000" rIns="0" bIns="0" numCol="1" anchor="t" anchorCtr="0" compatLnSpc="1">
            <a:prstTxWarp prst="textNoShape">
              <a:avLst/>
            </a:prstTxWarp>
          </a:bodyPr>
          <a:lstStyle/>
          <a:p>
            <a:pPr>
              <a:lnSpc>
                <a:spcPts val="1800"/>
              </a:lnSpc>
            </a:pPr>
            <a:r>
              <a:rPr lang="en-US" altLang="zh-TW" sz="1600" dirty="0">
                <a:latin typeface="Arial" pitchFamily="34" charset="0"/>
              </a:rPr>
              <a:t>01:&lt;?</a:t>
            </a:r>
            <a:r>
              <a:rPr lang="en-US" altLang="zh-TW" sz="1600" dirty="0" err="1">
                <a:latin typeface="Arial" pitchFamily="34" charset="0"/>
              </a:rPr>
              <a:t>php</a:t>
            </a:r>
            <a:endParaRPr lang="en-US" altLang="zh-TW" sz="1600" dirty="0">
              <a:latin typeface="Arial" pitchFamily="34" charset="0"/>
            </a:endParaRPr>
          </a:p>
          <a:p>
            <a:pPr>
              <a:lnSpc>
                <a:spcPts val="1800"/>
              </a:lnSpc>
            </a:pPr>
            <a:r>
              <a:rPr lang="en-US" altLang="zh-TW" sz="1600" dirty="0">
                <a:latin typeface="Arial" pitchFamily="34" charset="0"/>
              </a:rPr>
              <a:t>02:  header("Content-type: text/html; charset=utf-8");				</a:t>
            </a:r>
          </a:p>
          <a:p>
            <a:pPr>
              <a:lnSpc>
                <a:spcPts val="1800"/>
              </a:lnSpc>
            </a:pPr>
            <a:r>
              <a:rPr lang="en-US" altLang="zh-TW" sz="1600" dirty="0">
                <a:latin typeface="Arial" pitchFamily="34" charset="0"/>
              </a:rPr>
              <a:t>03:  if (!</a:t>
            </a:r>
            <a:r>
              <a:rPr lang="en-US" altLang="zh-TW" sz="1600" dirty="0" err="1">
                <a:latin typeface="Arial" pitchFamily="34" charset="0"/>
              </a:rPr>
              <a:t>isset</a:t>
            </a:r>
            <a:r>
              <a:rPr lang="en-US" altLang="zh-TW" sz="1600" dirty="0">
                <a:latin typeface="Arial" pitchFamily="34" charset="0"/>
              </a:rPr>
              <a:t>($_SERVER['PHP_AUTH_USER']))</a:t>
            </a:r>
          </a:p>
          <a:p>
            <a:pPr>
              <a:lnSpc>
                <a:spcPts val="1800"/>
              </a:lnSpc>
            </a:pPr>
            <a:r>
              <a:rPr lang="en-US" altLang="zh-TW" sz="1600" dirty="0">
                <a:latin typeface="Arial" pitchFamily="34" charset="0"/>
              </a:rPr>
              <a:t>04:  {</a:t>
            </a:r>
          </a:p>
          <a:p>
            <a:pPr>
              <a:lnSpc>
                <a:spcPts val="1800"/>
              </a:lnSpc>
            </a:pPr>
            <a:r>
              <a:rPr lang="en-US" altLang="zh-TW" sz="1600" dirty="0">
                <a:latin typeface="Arial" pitchFamily="34" charset="0"/>
              </a:rPr>
              <a:t>05:    header('WWW-Authenticate: Basic realm="</a:t>
            </a:r>
            <a:r>
              <a:rPr lang="zh-TW" altLang="en-US" sz="1600" dirty="0">
                <a:latin typeface="Arial" pitchFamily="34" charset="0"/>
              </a:rPr>
              <a:t>快樂網站</a:t>
            </a:r>
            <a:r>
              <a:rPr lang="en-US" altLang="zh-TW" sz="1600" dirty="0">
                <a:latin typeface="Arial" pitchFamily="34" charset="0"/>
              </a:rPr>
              <a:t>"');</a:t>
            </a:r>
          </a:p>
          <a:p>
            <a:pPr>
              <a:lnSpc>
                <a:spcPts val="1800"/>
              </a:lnSpc>
            </a:pPr>
            <a:r>
              <a:rPr lang="en-US" altLang="zh-TW" sz="1600" dirty="0">
                <a:latin typeface="Arial" pitchFamily="34" charset="0"/>
              </a:rPr>
              <a:t>06:    echo "</a:t>
            </a:r>
            <a:r>
              <a:rPr lang="zh-TW" altLang="en-US" sz="1600" dirty="0">
                <a:latin typeface="Arial" pitchFamily="34" charset="0"/>
              </a:rPr>
              <a:t>抱歉！您沒有輸入密碼！</a:t>
            </a:r>
            <a:r>
              <a:rPr lang="en-US" altLang="zh-TW" sz="1600" dirty="0">
                <a:latin typeface="Arial" pitchFamily="34" charset="0"/>
              </a:rPr>
              <a:t>";</a:t>
            </a:r>
          </a:p>
          <a:p>
            <a:pPr>
              <a:lnSpc>
                <a:spcPts val="1800"/>
              </a:lnSpc>
            </a:pPr>
            <a:r>
              <a:rPr lang="en-US" altLang="zh-TW" sz="1600" dirty="0">
                <a:latin typeface="Arial" pitchFamily="34" charset="0"/>
              </a:rPr>
              <a:t>07:    exit();</a:t>
            </a:r>
          </a:p>
          <a:p>
            <a:pPr>
              <a:lnSpc>
                <a:spcPts val="1800"/>
              </a:lnSpc>
            </a:pPr>
            <a:r>
              <a:rPr lang="en-US" altLang="zh-TW" sz="1600" dirty="0">
                <a:latin typeface="Arial" pitchFamily="34" charset="0"/>
              </a:rPr>
              <a:t>08:  }</a:t>
            </a:r>
          </a:p>
          <a:p>
            <a:pPr>
              <a:lnSpc>
                <a:spcPts val="1800"/>
              </a:lnSpc>
            </a:pPr>
            <a:r>
              <a:rPr lang="en-US" altLang="zh-TW" sz="1600" dirty="0">
                <a:latin typeface="Arial" pitchFamily="34" charset="0"/>
              </a:rPr>
              <a:t>09:  else</a:t>
            </a:r>
          </a:p>
          <a:p>
            <a:pPr>
              <a:lnSpc>
                <a:spcPts val="1800"/>
              </a:lnSpc>
            </a:pPr>
            <a:r>
              <a:rPr lang="en-US" altLang="zh-TW" sz="1600" dirty="0">
                <a:latin typeface="Arial" pitchFamily="34" charset="0"/>
              </a:rPr>
              <a:t>10:  {</a:t>
            </a:r>
          </a:p>
          <a:p>
            <a:pPr>
              <a:lnSpc>
                <a:spcPts val="1800"/>
              </a:lnSpc>
            </a:pPr>
            <a:r>
              <a:rPr lang="en-US" altLang="zh-TW" sz="1600" dirty="0">
                <a:latin typeface="Arial" pitchFamily="34" charset="0"/>
              </a:rPr>
              <a:t>11:    echo "{$_SERVER['PHP_AUTH_USER']}</a:t>
            </a:r>
            <a:r>
              <a:rPr lang="zh-TW" altLang="en-US" sz="1600" dirty="0">
                <a:latin typeface="Arial" pitchFamily="34" charset="0"/>
              </a:rPr>
              <a:t>您好！</a:t>
            </a:r>
            <a:r>
              <a:rPr lang="en-US" altLang="zh-TW" sz="1600" dirty="0">
                <a:latin typeface="Arial" pitchFamily="34" charset="0"/>
              </a:rPr>
              <a:t>&lt;</a:t>
            </a:r>
            <a:r>
              <a:rPr lang="en-US" altLang="zh-TW" sz="1600" dirty="0" err="1">
                <a:latin typeface="Arial" pitchFamily="34" charset="0"/>
              </a:rPr>
              <a:t>br</a:t>
            </a:r>
            <a:r>
              <a:rPr lang="en-US" altLang="zh-TW" sz="1600" dirty="0">
                <a:latin typeface="Arial" pitchFamily="34" charset="0"/>
              </a:rPr>
              <a:t>&gt;";</a:t>
            </a:r>
          </a:p>
          <a:p>
            <a:pPr>
              <a:lnSpc>
                <a:spcPts val="1800"/>
              </a:lnSpc>
            </a:pPr>
            <a:r>
              <a:rPr lang="en-US" altLang="zh-TW" sz="1600" dirty="0">
                <a:latin typeface="Arial" pitchFamily="34" charset="0"/>
              </a:rPr>
              <a:t>12:    echo "</a:t>
            </a:r>
            <a:r>
              <a:rPr lang="zh-TW" altLang="en-US" sz="1600" dirty="0">
                <a:latin typeface="Arial" pitchFamily="34" charset="0"/>
              </a:rPr>
              <a:t>您輸入的密碼為</a:t>
            </a:r>
            <a:r>
              <a:rPr lang="en-US" altLang="zh-TW" sz="1600" dirty="0">
                <a:latin typeface="Arial" pitchFamily="34" charset="0"/>
              </a:rPr>
              <a:t>{$_SERVER['PHP_AUTH_PW']}</a:t>
            </a:r>
            <a:r>
              <a:rPr lang="zh-TW" altLang="en-US" sz="1600" dirty="0">
                <a:latin typeface="Arial" pitchFamily="34" charset="0"/>
              </a:rPr>
              <a:t>！</a:t>
            </a:r>
            <a:r>
              <a:rPr lang="en-US" altLang="zh-TW" sz="1600" dirty="0">
                <a:latin typeface="Arial" pitchFamily="34" charset="0"/>
              </a:rPr>
              <a:t>";</a:t>
            </a:r>
          </a:p>
          <a:p>
            <a:pPr>
              <a:lnSpc>
                <a:spcPts val="1800"/>
              </a:lnSpc>
            </a:pPr>
            <a:r>
              <a:rPr lang="en-US" altLang="zh-TW" sz="1600" dirty="0">
                <a:latin typeface="Arial" pitchFamily="34" charset="0"/>
              </a:rPr>
              <a:t>13:  }</a:t>
            </a:r>
          </a:p>
          <a:p>
            <a:pPr>
              <a:lnSpc>
                <a:spcPts val="1800"/>
              </a:lnSpc>
            </a:pPr>
            <a:r>
              <a:rPr lang="en-US" altLang="zh-TW" sz="1600" dirty="0">
                <a:latin typeface="Arial" pitchFamily="34" charset="0"/>
              </a:rPr>
              <a:t>14:?&gt;</a:t>
            </a:r>
          </a:p>
        </p:txBody>
      </p:sp>
      <p:pic>
        <p:nvPicPr>
          <p:cNvPr id="8" name="圖片 7"/>
          <p:cNvPicPr/>
          <p:nvPr/>
        </p:nvPicPr>
        <p:blipFill>
          <a:blip r:embed="rId3"/>
          <a:stretch>
            <a:fillRect/>
          </a:stretch>
        </p:blipFill>
        <p:spPr>
          <a:xfrm>
            <a:off x="7862778" y="751531"/>
            <a:ext cx="3240771" cy="2788022"/>
          </a:xfrm>
          <a:prstGeom prst="rect">
            <a:avLst/>
          </a:prstGeom>
        </p:spPr>
      </p:pic>
      <p:pic>
        <p:nvPicPr>
          <p:cNvPr id="9" name="圖片 8"/>
          <p:cNvPicPr/>
          <p:nvPr/>
        </p:nvPicPr>
        <p:blipFill>
          <a:blip r:embed="rId4"/>
          <a:stretch>
            <a:fillRect/>
          </a:stretch>
        </p:blipFill>
        <p:spPr>
          <a:xfrm>
            <a:off x="7862778" y="3891488"/>
            <a:ext cx="3240771" cy="2532251"/>
          </a:xfrm>
          <a:prstGeom prst="rect">
            <a:avLst/>
          </a:prstGeom>
        </p:spPr>
      </p:pic>
      <p:sp>
        <p:nvSpPr>
          <p:cNvPr id="13" name="向下箭號 12"/>
          <p:cNvSpPr/>
          <p:nvPr/>
        </p:nvSpPr>
        <p:spPr>
          <a:xfrm>
            <a:off x="9388010" y="3498184"/>
            <a:ext cx="190305" cy="322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08351" y="382199"/>
            <a:ext cx="1276311" cy="369332"/>
          </a:xfrm>
          <a:prstGeom prst="rect">
            <a:avLst/>
          </a:prstGeom>
          <a:solidFill>
            <a:schemeClr val="tx1"/>
          </a:solidFill>
        </p:spPr>
        <p:txBody>
          <a:bodyPr wrap="none">
            <a:spAutoFit/>
          </a:bodyPr>
          <a:lstStyle/>
          <a:p>
            <a:r>
              <a:rPr lang="en-US" altLang="zh-TW" dirty="0" err="1" smtClean="0">
                <a:solidFill>
                  <a:srgbClr val="FFFF00"/>
                </a:solidFill>
              </a:rPr>
              <a:t>authen.php</a:t>
            </a:r>
            <a:endParaRPr lang="zh-TW" altLang="en-US" dirty="0">
              <a:solidFill>
                <a:srgbClr val="FFFF00"/>
              </a:solidFill>
            </a:endParaRPr>
          </a:p>
        </p:txBody>
      </p:sp>
      <p:sp>
        <p:nvSpPr>
          <p:cNvPr id="2" name="矩形 1"/>
          <p:cNvSpPr/>
          <p:nvPr/>
        </p:nvSpPr>
        <p:spPr>
          <a:xfrm>
            <a:off x="308351" y="4751841"/>
            <a:ext cx="7105703" cy="1754326"/>
          </a:xfrm>
          <a:prstGeom prst="rect">
            <a:avLst/>
          </a:prstGeom>
        </p:spPr>
        <p:txBody>
          <a:bodyPr wrap="square">
            <a:spAutoFit/>
          </a:bodyPr>
          <a:lstStyle/>
          <a:p>
            <a:r>
              <a:rPr lang="en-US" altLang="zh-TW" dirty="0"/>
              <a:t>$_SERVER['PHP_AUTH_</a:t>
            </a:r>
            <a:r>
              <a:rPr lang="en-US" altLang="zh-TW" b="1" dirty="0">
                <a:solidFill>
                  <a:srgbClr val="FF0000"/>
                </a:solidFill>
                <a:effectLst>
                  <a:outerShdw blurRad="38100" dist="38100" dir="2700000" algn="tl">
                    <a:srgbClr val="000000">
                      <a:alpha val="43137"/>
                    </a:srgbClr>
                  </a:outerShdw>
                </a:effectLst>
              </a:rPr>
              <a:t>USER</a:t>
            </a:r>
            <a:r>
              <a:rPr lang="en-US" altLang="zh-TW" dirty="0"/>
              <a:t>'] #</a:t>
            </a:r>
            <a:r>
              <a:rPr lang="zh-TW" altLang="en-US" dirty="0"/>
              <a:t>當 </a:t>
            </a:r>
            <a:r>
              <a:rPr lang="en-US" altLang="zh-TW" dirty="0"/>
              <a:t>PHP </a:t>
            </a:r>
            <a:r>
              <a:rPr lang="zh-TW" altLang="en-US" dirty="0"/>
              <a:t>運行在 </a:t>
            </a:r>
            <a:r>
              <a:rPr lang="en-US" altLang="zh-TW" dirty="0"/>
              <a:t>Apache </a:t>
            </a:r>
            <a:r>
              <a:rPr lang="zh-TW" altLang="en-US" dirty="0"/>
              <a:t>模塊方式下，並且正在使用 </a:t>
            </a:r>
            <a:r>
              <a:rPr lang="en-US" altLang="zh-TW" dirty="0"/>
              <a:t>HTTP </a:t>
            </a:r>
            <a:r>
              <a:rPr lang="zh-TW" altLang="en-US" dirty="0"/>
              <a:t>認證功能，這個變量便是用戶輸入的用戶名。 </a:t>
            </a:r>
          </a:p>
          <a:p>
            <a:r>
              <a:rPr lang="en-US" altLang="zh-TW" dirty="0"/>
              <a:t>$_SERVER['PHP_AUTH_</a:t>
            </a:r>
            <a:r>
              <a:rPr lang="en-US" altLang="zh-TW" b="1" dirty="0">
                <a:solidFill>
                  <a:srgbClr val="FF0000"/>
                </a:solidFill>
                <a:effectLst>
                  <a:outerShdw blurRad="38100" dist="38100" dir="2700000" algn="tl">
                    <a:srgbClr val="000000">
                      <a:alpha val="43137"/>
                    </a:srgbClr>
                  </a:outerShdw>
                </a:effectLst>
              </a:rPr>
              <a:t>PW</a:t>
            </a:r>
            <a:r>
              <a:rPr lang="en-US" altLang="zh-TW" dirty="0"/>
              <a:t>'] #</a:t>
            </a:r>
            <a:r>
              <a:rPr lang="zh-TW" altLang="en-US" dirty="0"/>
              <a:t>當 </a:t>
            </a:r>
            <a:r>
              <a:rPr lang="en-US" altLang="zh-TW" dirty="0"/>
              <a:t>PHP </a:t>
            </a:r>
            <a:r>
              <a:rPr lang="zh-TW" altLang="en-US" dirty="0"/>
              <a:t>運行在 </a:t>
            </a:r>
            <a:r>
              <a:rPr lang="en-US" altLang="zh-TW" dirty="0"/>
              <a:t>Apache </a:t>
            </a:r>
            <a:r>
              <a:rPr lang="zh-TW" altLang="en-US" dirty="0"/>
              <a:t>模塊方式下，並且正在使用 </a:t>
            </a:r>
            <a:r>
              <a:rPr lang="en-US" altLang="zh-TW" dirty="0"/>
              <a:t>HTTP </a:t>
            </a:r>
            <a:r>
              <a:rPr lang="zh-TW" altLang="en-US" dirty="0"/>
              <a:t>認證功能，這個變量便是用戶輸入的密碼。 </a:t>
            </a:r>
          </a:p>
          <a:p>
            <a:r>
              <a:rPr lang="en-US" altLang="zh-TW" dirty="0"/>
              <a:t>$_SERVER['AUTH_</a:t>
            </a:r>
            <a:r>
              <a:rPr lang="en-US" altLang="zh-TW" b="1" dirty="0">
                <a:solidFill>
                  <a:srgbClr val="FF0000"/>
                </a:solidFill>
                <a:effectLst>
                  <a:outerShdw blurRad="38100" dist="38100" dir="2700000" algn="tl">
                    <a:srgbClr val="000000">
                      <a:alpha val="43137"/>
                    </a:srgbClr>
                  </a:outerShdw>
                </a:effectLst>
              </a:rPr>
              <a:t>TYPE</a:t>
            </a:r>
            <a:r>
              <a:rPr lang="en-US" altLang="zh-TW" dirty="0"/>
              <a:t>'] #</a:t>
            </a:r>
            <a:r>
              <a:rPr lang="zh-TW" altLang="en-US" dirty="0"/>
              <a:t>當 </a:t>
            </a:r>
            <a:r>
              <a:rPr lang="en-US" altLang="zh-TW" dirty="0"/>
              <a:t>PHP </a:t>
            </a:r>
            <a:r>
              <a:rPr lang="zh-TW" altLang="en-US" dirty="0"/>
              <a:t>運行在 </a:t>
            </a:r>
            <a:r>
              <a:rPr lang="en-US" altLang="zh-TW" dirty="0"/>
              <a:t>Apache </a:t>
            </a:r>
            <a:r>
              <a:rPr lang="zh-TW" altLang="en-US" dirty="0"/>
              <a:t>模塊方式下，並且正在使用 </a:t>
            </a:r>
            <a:r>
              <a:rPr lang="en-US" altLang="zh-TW" dirty="0"/>
              <a:t>HTTP </a:t>
            </a:r>
            <a:r>
              <a:rPr lang="zh-TW" altLang="en-US" dirty="0"/>
              <a:t>認證功能，這個變量便是認證的類型。</a:t>
            </a:r>
          </a:p>
        </p:txBody>
      </p:sp>
    </p:spTree>
    <p:extLst>
      <p:ext uri="{BB962C8B-B14F-4D97-AF65-F5344CB8AC3E}">
        <p14:creationId xmlns:p14="http://schemas.microsoft.com/office/powerpoint/2010/main" val="1333661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1935" y="2017403"/>
            <a:ext cx="6096000" cy="3416320"/>
          </a:xfrm>
          <a:prstGeom prst="rect">
            <a:avLst/>
          </a:prstGeom>
          <a:solidFill>
            <a:schemeClr val="accent4">
              <a:lumMod val="20000"/>
              <a:lumOff val="80000"/>
            </a:schemeClr>
          </a:solidFill>
        </p:spPr>
        <p:txBody>
          <a:bodyPr>
            <a:spAutoFit/>
          </a:bodyPr>
          <a:lstStyle/>
          <a:p>
            <a:r>
              <a:rPr lang="zh-TW" altLang="en-US" dirty="0" smtClean="0"/>
              <a:t>&lt;?php</a:t>
            </a:r>
          </a:p>
          <a:p>
            <a:r>
              <a:rPr lang="zh-TW" altLang="en-US" dirty="0" smtClean="0"/>
              <a:t>if (!isset($_SERVER['PHP_AUTH_USER'])) { </a:t>
            </a:r>
          </a:p>
          <a:p>
            <a:r>
              <a:rPr lang="zh-TW" altLang="en-US" dirty="0" smtClean="0"/>
              <a:t>    header('WWW-Authenticate: Basic realm="My Realm"');</a:t>
            </a:r>
          </a:p>
          <a:p>
            <a:r>
              <a:rPr lang="zh-TW" altLang="en-US" dirty="0" smtClean="0"/>
              <a:t>    header('HTTP/1.0 401 Unauthorized');</a:t>
            </a:r>
          </a:p>
          <a:p>
            <a:r>
              <a:rPr lang="zh-TW" altLang="en-US" dirty="0" smtClean="0"/>
              <a:t>    echo 'Text to send if user hits Cancel button';</a:t>
            </a:r>
          </a:p>
          <a:p>
            <a:r>
              <a:rPr lang="zh-TW" altLang="en-US" dirty="0" smtClean="0"/>
              <a:t>    exit;</a:t>
            </a:r>
          </a:p>
          <a:p>
            <a:r>
              <a:rPr lang="zh-TW" altLang="en-US" dirty="0" smtClean="0"/>
              <a:t>} else {</a:t>
            </a:r>
          </a:p>
          <a:p>
            <a:r>
              <a:rPr lang="zh-TW" altLang="en-US" dirty="0" smtClean="0"/>
              <a:t>    echo "&lt;p&gt;Hello {$_SERVER['PHP_AUTH_USER']}.&lt;/p&gt;";</a:t>
            </a:r>
          </a:p>
          <a:p>
            <a:r>
              <a:rPr lang="zh-TW" altLang="en-US" dirty="0" smtClean="0"/>
              <a:t>    echo "&lt;p&gt;You entered {$_SERVER['PHP_AUTH_PW']} as your password.&lt;/p&gt;";</a:t>
            </a:r>
          </a:p>
          <a:p>
            <a:r>
              <a:rPr lang="zh-TW" altLang="en-US" dirty="0" smtClean="0"/>
              <a:t>}</a:t>
            </a:r>
          </a:p>
          <a:p>
            <a:r>
              <a:rPr lang="zh-TW" altLang="en-US" dirty="0" smtClean="0"/>
              <a:t>?&gt; </a:t>
            </a:r>
            <a:endParaRPr lang="zh-TW" altLang="en-US" dirty="0"/>
          </a:p>
        </p:txBody>
      </p:sp>
      <p:sp>
        <p:nvSpPr>
          <p:cNvPr id="5" name="矩形 4"/>
          <p:cNvSpPr/>
          <p:nvPr/>
        </p:nvSpPr>
        <p:spPr>
          <a:xfrm>
            <a:off x="621389" y="1281940"/>
            <a:ext cx="1393330" cy="369332"/>
          </a:xfrm>
          <a:prstGeom prst="rect">
            <a:avLst/>
          </a:prstGeom>
          <a:solidFill>
            <a:schemeClr val="tx1"/>
          </a:solidFill>
        </p:spPr>
        <p:txBody>
          <a:bodyPr wrap="none">
            <a:spAutoFit/>
          </a:bodyPr>
          <a:lstStyle/>
          <a:p>
            <a:r>
              <a:rPr lang="en-US" altLang="zh-TW" dirty="0" smtClean="0">
                <a:solidFill>
                  <a:srgbClr val="FFFF00"/>
                </a:solidFill>
              </a:rPr>
              <a:t>authen2.php</a:t>
            </a:r>
            <a:endParaRPr lang="zh-TW" altLang="en-US" dirty="0">
              <a:solidFill>
                <a:srgbClr val="FFFF00"/>
              </a:solidFill>
            </a:endParaRPr>
          </a:p>
        </p:txBody>
      </p:sp>
    </p:spTree>
    <p:extLst>
      <p:ext uri="{BB962C8B-B14F-4D97-AF65-F5344CB8AC3E}">
        <p14:creationId xmlns:p14="http://schemas.microsoft.com/office/powerpoint/2010/main" val="48563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600" dirty="0" smtClean="0"/>
              <a:t>HTTP </a:t>
            </a:r>
            <a:r>
              <a:rPr lang="en-US" altLang="zh-TW" sz="6600" dirty="0">
                <a:solidFill>
                  <a:srgbClr val="FFFF00"/>
                </a:solidFill>
              </a:rPr>
              <a:t>Authentication</a:t>
            </a:r>
            <a:r>
              <a:rPr lang="zh-TW" altLang="en-US" sz="6600" dirty="0" smtClean="0"/>
              <a:t>認證</a:t>
            </a:r>
            <a:endParaRPr lang="en-US" altLang="zh-TW" sz="6600" dirty="0" smtClean="0"/>
          </a:p>
        </p:txBody>
      </p:sp>
    </p:spTree>
    <p:extLst>
      <p:ext uri="{BB962C8B-B14F-4D97-AF65-F5344CB8AC3E}">
        <p14:creationId xmlns:p14="http://schemas.microsoft.com/office/powerpoint/2010/main" val="2938884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20271"/>
            <a:ext cx="12192000" cy="992894"/>
          </a:xfrm>
          <a:solidFill>
            <a:schemeClr val="accent4">
              <a:lumMod val="50000"/>
            </a:schemeClr>
          </a:solidFill>
        </p:spPr>
        <p:txBody>
          <a:bodyPr/>
          <a:lstStyle/>
          <a:p>
            <a:r>
              <a:rPr lang="en-US" altLang="zh-TW" dirty="0">
                <a:solidFill>
                  <a:schemeClr val="bg1"/>
                </a:solidFill>
              </a:rPr>
              <a:t>HTTP Authentication </a:t>
            </a:r>
            <a:r>
              <a:rPr lang="en-US" altLang="zh-TW" dirty="0" smtClean="0">
                <a:solidFill>
                  <a:schemeClr val="bg1"/>
                </a:solidFill>
              </a:rPr>
              <a:t>framework </a:t>
            </a:r>
            <a:r>
              <a:rPr lang="en-US" altLang="zh-TW" sz="2800" b="1" dirty="0" smtClean="0">
                <a:solidFill>
                  <a:schemeClr val="bg1"/>
                </a:solidFill>
                <a:effectLst>
                  <a:outerShdw blurRad="38100" dist="38100" dir="2700000" algn="tl">
                    <a:srgbClr val="000000">
                      <a:alpha val="43137"/>
                    </a:srgbClr>
                  </a:outerShdw>
                </a:effectLst>
              </a:rPr>
              <a:t>[RFC</a:t>
            </a:r>
            <a:r>
              <a:rPr lang="zh-TW" altLang="en-US" sz="2800" b="1" dirty="0" smtClean="0">
                <a:solidFill>
                  <a:schemeClr val="bg1"/>
                </a:solidFill>
                <a:effectLst>
                  <a:outerShdw blurRad="38100" dist="38100" dir="2700000" algn="tl">
                    <a:srgbClr val="000000">
                      <a:alpha val="43137"/>
                    </a:srgbClr>
                  </a:outerShdw>
                </a:effectLst>
              </a:rPr>
              <a:t> </a:t>
            </a:r>
            <a:r>
              <a:rPr lang="en-US" altLang="zh-TW" sz="2800" b="1" dirty="0" smtClean="0">
                <a:solidFill>
                  <a:schemeClr val="bg1"/>
                </a:solidFill>
                <a:effectLst>
                  <a:outerShdw blurRad="38100" dist="38100" dir="2700000" algn="tl">
                    <a:srgbClr val="000000">
                      <a:alpha val="43137"/>
                    </a:srgbClr>
                  </a:outerShdw>
                </a:effectLst>
              </a:rPr>
              <a:t>2617|RFC7253]</a:t>
            </a:r>
            <a:endParaRPr lang="zh-TW" altLang="en-US" sz="2800" b="1" dirty="0">
              <a:solidFill>
                <a:schemeClr val="bg1"/>
              </a:solidFill>
              <a:effectLst>
                <a:outerShdw blurRad="38100" dist="38100" dir="2700000" algn="tl">
                  <a:srgbClr val="000000">
                    <a:alpha val="43137"/>
                  </a:srgbClr>
                </a:outerShdw>
              </a:effectLst>
            </a:endParaRPr>
          </a:p>
        </p:txBody>
      </p:sp>
      <p:pic>
        <p:nvPicPr>
          <p:cNvPr id="4" name="內容版面配置區 3"/>
          <p:cNvPicPr>
            <a:picLocks noGrp="1" noChangeAspect="1"/>
          </p:cNvPicPr>
          <p:nvPr>
            <p:ph idx="1"/>
          </p:nvPr>
        </p:nvPicPr>
        <p:blipFill rotWithShape="1">
          <a:blip r:embed="rId2"/>
          <a:srcRect l="5109" t="6314" r="37414" b="22736"/>
          <a:stretch/>
        </p:blipFill>
        <p:spPr>
          <a:xfrm>
            <a:off x="280656" y="2888053"/>
            <a:ext cx="5375529" cy="3594227"/>
          </a:xfrm>
          <a:prstGeom prst="rect">
            <a:avLst/>
          </a:prstGeom>
          <a:ln>
            <a:noFill/>
          </a:ln>
          <a:effectLst>
            <a:outerShdw blurRad="292100" dist="139700" dir="2700000" algn="tl" rotWithShape="0">
              <a:srgbClr val="333333">
                <a:alpha val="65000"/>
              </a:srgbClr>
            </a:outerShdw>
          </a:effectLst>
        </p:spPr>
      </p:pic>
      <p:pic>
        <p:nvPicPr>
          <p:cNvPr id="5" name="圖片 4"/>
          <p:cNvPicPr>
            <a:picLocks noChangeAspect="1"/>
          </p:cNvPicPr>
          <p:nvPr/>
        </p:nvPicPr>
        <p:blipFill rotWithShape="1">
          <a:blip r:embed="rId3"/>
          <a:srcRect l="4603" t="7399" r="39109" b="31458"/>
          <a:stretch/>
        </p:blipFill>
        <p:spPr>
          <a:xfrm>
            <a:off x="5681115" y="2797517"/>
            <a:ext cx="6262446" cy="3684763"/>
          </a:xfrm>
          <a:prstGeom prst="rect">
            <a:avLst/>
          </a:prstGeom>
          <a:ln>
            <a:noFill/>
          </a:ln>
          <a:effectLst>
            <a:outerShdw blurRad="292100" dist="139700" dir="2700000" algn="tl" rotWithShape="0">
              <a:srgbClr val="333333">
                <a:alpha val="65000"/>
              </a:srgbClr>
            </a:outerShdw>
          </a:effectLst>
        </p:spPr>
      </p:pic>
      <p:sp>
        <p:nvSpPr>
          <p:cNvPr id="6" name="矩形 5"/>
          <p:cNvSpPr/>
          <p:nvPr/>
        </p:nvSpPr>
        <p:spPr>
          <a:xfrm>
            <a:off x="280656" y="1589842"/>
            <a:ext cx="11463920" cy="830997"/>
          </a:xfrm>
          <a:prstGeom prst="rect">
            <a:avLst/>
          </a:prstGeom>
        </p:spPr>
        <p:txBody>
          <a:bodyPr wrap="square">
            <a:spAutoFit/>
          </a:bodyPr>
          <a:lstStyle/>
          <a:p>
            <a:r>
              <a:rPr lang="en-US" altLang="zh-TW" sz="2400" dirty="0"/>
              <a:t>Authentication is the process of identifying whether a client is eligible to access a resource. </a:t>
            </a:r>
            <a:endParaRPr lang="en-US" altLang="zh-TW" sz="2400" dirty="0" smtClean="0"/>
          </a:p>
          <a:p>
            <a:r>
              <a:rPr lang="en-US" altLang="zh-TW" sz="2400" dirty="0" smtClean="0"/>
              <a:t>RFC</a:t>
            </a:r>
            <a:r>
              <a:rPr lang="zh-TW" altLang="en-US" sz="2400" dirty="0" smtClean="0"/>
              <a:t>標準定義兩種認證機制</a:t>
            </a:r>
            <a:r>
              <a:rPr lang="en-US" altLang="zh-TW" sz="2400" dirty="0" smtClean="0"/>
              <a:t>:</a:t>
            </a:r>
            <a:r>
              <a:rPr lang="zh-TW" altLang="en-US" sz="2400" dirty="0" smtClean="0"/>
              <a:t> </a:t>
            </a:r>
            <a:r>
              <a:rPr lang="en-US" altLang="zh-TW" sz="2400" dirty="0" smtClean="0"/>
              <a:t>Basic Authentication</a:t>
            </a:r>
            <a:r>
              <a:rPr lang="zh-TW" altLang="en-US" sz="2400" dirty="0" smtClean="0"/>
              <a:t> </a:t>
            </a:r>
            <a:r>
              <a:rPr lang="en-US" altLang="zh-TW" sz="2400" dirty="0"/>
              <a:t>vs Digest Access Authentication</a:t>
            </a:r>
            <a:endParaRPr lang="zh-TW" altLang="en-US" sz="2400" dirty="0"/>
          </a:p>
        </p:txBody>
      </p:sp>
    </p:spTree>
    <p:extLst>
      <p:ext uri="{BB962C8B-B14F-4D97-AF65-F5344CB8AC3E}">
        <p14:creationId xmlns:p14="http://schemas.microsoft.com/office/powerpoint/2010/main" val="2323933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38789"/>
            <a:ext cx="12192000" cy="1155858"/>
          </a:xfrm>
          <a:solidFill>
            <a:schemeClr val="accent4">
              <a:lumMod val="50000"/>
            </a:schemeClr>
          </a:solidFill>
        </p:spPr>
        <p:txBody>
          <a:bodyPr>
            <a:normAutofit/>
          </a:bodyPr>
          <a:lstStyle/>
          <a:p>
            <a:r>
              <a:rPr lang="zh-TW" altLang="en-US" sz="3600" dirty="0" smtClean="0">
                <a:solidFill>
                  <a:schemeClr val="bg1"/>
                </a:solidFill>
              </a:rPr>
              <a:t>除了標準的</a:t>
            </a:r>
            <a:r>
              <a:rPr lang="en-US" altLang="zh-TW" sz="3600" dirty="0" smtClean="0">
                <a:solidFill>
                  <a:schemeClr val="bg1"/>
                </a:solidFill>
              </a:rPr>
              <a:t>HTTP</a:t>
            </a:r>
            <a:r>
              <a:rPr lang="en-US" altLang="zh-TW" sz="3600" dirty="0">
                <a:solidFill>
                  <a:schemeClr val="bg1"/>
                </a:solidFill>
              </a:rPr>
              <a:t> </a:t>
            </a:r>
            <a:r>
              <a:rPr lang="en-US" altLang="zh-TW" sz="3600" dirty="0" smtClean="0">
                <a:solidFill>
                  <a:schemeClr val="bg1"/>
                </a:solidFill>
              </a:rPr>
              <a:t>Authentication(</a:t>
            </a:r>
            <a:r>
              <a:rPr lang="zh-TW" altLang="en-US" sz="3600" dirty="0" smtClean="0">
                <a:solidFill>
                  <a:schemeClr val="bg1"/>
                </a:solidFill>
              </a:rPr>
              <a:t>黃底</a:t>
            </a:r>
            <a:r>
              <a:rPr lang="en-US" altLang="zh-TW" sz="3600" dirty="0" smtClean="0">
                <a:solidFill>
                  <a:schemeClr val="bg1"/>
                </a:solidFill>
              </a:rPr>
              <a:t>|</a:t>
            </a:r>
            <a:r>
              <a:rPr lang="zh-TW" altLang="en-US" sz="3600" dirty="0" smtClean="0">
                <a:solidFill>
                  <a:schemeClr val="bg1"/>
                </a:solidFill>
              </a:rPr>
              <a:t>本課程</a:t>
            </a:r>
            <a:r>
              <a:rPr lang="en-US" altLang="zh-TW" sz="3600" dirty="0" smtClean="0">
                <a:solidFill>
                  <a:schemeClr val="bg1"/>
                </a:solidFill>
              </a:rPr>
              <a:t>),</a:t>
            </a:r>
            <a:br>
              <a:rPr lang="en-US" altLang="zh-TW" sz="3600" dirty="0" smtClean="0">
                <a:solidFill>
                  <a:schemeClr val="bg1"/>
                </a:solidFill>
              </a:rPr>
            </a:br>
            <a:r>
              <a:rPr lang="en-US" altLang="zh-TW" sz="2000" dirty="0" smtClean="0">
                <a:solidFill>
                  <a:schemeClr val="bg1"/>
                </a:solidFill>
              </a:rPr>
              <a:t>WINDOWs</a:t>
            </a:r>
            <a:r>
              <a:rPr lang="zh-TW" altLang="en-US" sz="2000" dirty="0" smtClean="0">
                <a:solidFill>
                  <a:schemeClr val="bg1"/>
                </a:solidFill>
              </a:rPr>
              <a:t>還有自家的認證機制</a:t>
            </a:r>
            <a:r>
              <a:rPr lang="en-US" altLang="zh-TW" sz="2000" dirty="0" smtClean="0">
                <a:solidFill>
                  <a:schemeClr val="bg1"/>
                </a:solidFill>
              </a:rPr>
              <a:t>(</a:t>
            </a:r>
            <a:r>
              <a:rPr lang="zh-TW" altLang="en-US" sz="2000" dirty="0" smtClean="0">
                <a:solidFill>
                  <a:schemeClr val="bg1"/>
                </a:solidFill>
              </a:rPr>
              <a:t>淡綠底</a:t>
            </a:r>
            <a:r>
              <a:rPr lang="en-US" altLang="zh-TW" sz="2000" dirty="0">
                <a:solidFill>
                  <a:schemeClr val="bg1"/>
                </a:solidFill>
              </a:rPr>
              <a:t>) </a:t>
            </a:r>
            <a:r>
              <a:rPr lang="en-US" altLang="zh-TW" sz="2000" dirty="0" smtClean="0">
                <a:solidFill>
                  <a:schemeClr val="bg1"/>
                </a:solidFill>
              </a:rPr>
              <a:t/>
            </a:r>
            <a:br>
              <a:rPr lang="en-US" altLang="zh-TW" sz="2000" dirty="0" smtClean="0">
                <a:solidFill>
                  <a:schemeClr val="bg1"/>
                </a:solidFill>
              </a:rPr>
            </a:br>
            <a:r>
              <a:rPr lang="en-US" altLang="zh-TW" sz="2000" dirty="0" smtClean="0">
                <a:solidFill>
                  <a:schemeClr val="bg1"/>
                </a:solidFill>
              </a:rPr>
              <a:t>https</a:t>
            </a:r>
            <a:r>
              <a:rPr lang="en-US" altLang="zh-TW" sz="2000" dirty="0">
                <a:solidFill>
                  <a:schemeClr val="bg1"/>
                </a:solidFill>
              </a:rPr>
              <a:t>://docs.microsoft.com/en-us/dotnet/framework/wcf/feature-details/understanding-http-authentication</a:t>
            </a:r>
            <a:endParaRPr lang="zh-TW" altLang="en-US" sz="2000" dirty="0">
              <a:solidFill>
                <a:schemeClr val="bg1"/>
              </a:solidFill>
            </a:endParaRPr>
          </a:p>
        </p:txBody>
      </p:sp>
      <p:graphicFrame>
        <p:nvGraphicFramePr>
          <p:cNvPr id="4" name="內容版面配置區 3"/>
          <p:cNvGraphicFramePr>
            <a:graphicFrameLocks noGrp="1"/>
          </p:cNvGraphicFramePr>
          <p:nvPr>
            <p:ph idx="1"/>
            <p:extLst/>
          </p:nvPr>
        </p:nvGraphicFramePr>
        <p:xfrm>
          <a:off x="163716" y="1464351"/>
          <a:ext cx="11190084" cy="5193085"/>
        </p:xfrm>
        <a:graphic>
          <a:graphicData uri="http://schemas.openxmlformats.org/drawingml/2006/table">
            <a:tbl>
              <a:tblPr/>
              <a:tblGrid>
                <a:gridCol w="1461975"/>
                <a:gridCol w="9728109"/>
              </a:tblGrid>
              <a:tr h="70701">
                <a:tc>
                  <a:txBody>
                    <a:bodyPr/>
                    <a:lstStyle/>
                    <a:p>
                      <a:pPr algn="l" fontAlgn="b"/>
                      <a:r>
                        <a:rPr lang="en-US" sz="1600" b="0" dirty="0">
                          <a:solidFill>
                            <a:schemeClr val="bg1"/>
                          </a:solidFill>
                          <a:effectLst/>
                          <a:latin typeface="segoe-ui_semibold"/>
                        </a:rPr>
                        <a:t>Authentication Scheme</a:t>
                      </a:r>
                    </a:p>
                  </a:txBody>
                  <a:tcPr marL="21425" marR="21425" marT="16068" marB="16068"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002060"/>
                    </a:solidFill>
                  </a:tcPr>
                </a:tc>
                <a:tc>
                  <a:txBody>
                    <a:bodyPr/>
                    <a:lstStyle/>
                    <a:p>
                      <a:pPr algn="l" fontAlgn="b"/>
                      <a:r>
                        <a:rPr lang="en-US" sz="1600" b="0" dirty="0">
                          <a:solidFill>
                            <a:schemeClr val="bg1"/>
                          </a:solidFill>
                          <a:effectLst/>
                          <a:latin typeface="segoe-ui_semibold"/>
                        </a:rPr>
                        <a:t>Description</a:t>
                      </a:r>
                    </a:p>
                  </a:txBody>
                  <a:tcPr marL="21425" marR="21425" marT="16068" marB="16068"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002060"/>
                    </a:solidFill>
                  </a:tcPr>
                </a:tc>
              </a:tr>
              <a:tr h="263523">
                <a:tc>
                  <a:txBody>
                    <a:bodyPr/>
                    <a:lstStyle/>
                    <a:p>
                      <a:pPr fontAlgn="t"/>
                      <a:r>
                        <a:rPr lang="en-US" sz="1800" b="1" dirty="0">
                          <a:effectLst>
                            <a:outerShdw blurRad="38100" dist="38100" dir="2700000" algn="tl">
                              <a:srgbClr val="000000">
                                <a:alpha val="43137"/>
                              </a:srgbClr>
                            </a:outerShdw>
                          </a:effectLst>
                        </a:rPr>
                        <a:t>Anonymous</a:t>
                      </a:r>
                    </a:p>
                  </a:txBody>
                  <a:tcPr marL="21425" marR="21425" marT="16068" marB="1606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zh-TW" altLang="en-US" sz="1400" b="1" dirty="0" smtClean="0">
                          <a:effectLst>
                            <a:outerShdw blurRad="38100" dist="38100" dir="2700000" algn="tl">
                              <a:srgbClr val="000000">
                                <a:alpha val="43137"/>
                              </a:srgbClr>
                            </a:outerShdw>
                          </a:effectLst>
                        </a:rPr>
                        <a:t>匿名</a:t>
                      </a:r>
                      <a:r>
                        <a:rPr lang="en-US" altLang="zh-TW" sz="1400" b="1" dirty="0" smtClean="0">
                          <a:effectLst>
                            <a:outerShdw blurRad="38100" dist="38100" dir="2700000" algn="tl">
                              <a:srgbClr val="000000">
                                <a:alpha val="43137"/>
                              </a:srgbClr>
                            </a:outerShdw>
                          </a:effectLst>
                          <a:sym typeface="Wingdings" panose="05000000000000000000" pitchFamily="2" charset="2"/>
                        </a:rPr>
                        <a:t></a:t>
                      </a:r>
                      <a:r>
                        <a:rPr lang="zh-TW" altLang="en-US" sz="1400" b="1" dirty="0" smtClean="0">
                          <a:effectLst>
                            <a:outerShdw blurRad="38100" dist="38100" dir="2700000" algn="tl">
                              <a:srgbClr val="000000">
                                <a:alpha val="43137"/>
                              </a:srgbClr>
                            </a:outerShdw>
                          </a:effectLst>
                          <a:sym typeface="Wingdings" panose="05000000000000000000" pitchFamily="2" charset="2"/>
                        </a:rPr>
                        <a:t>誰都可以存取</a:t>
                      </a:r>
                      <a:endParaRPr lang="en-US" sz="1400" b="1" dirty="0" smtClean="0">
                        <a:effectLst>
                          <a:outerShdw blurRad="38100" dist="38100" dir="2700000" algn="tl">
                            <a:srgbClr val="000000">
                              <a:alpha val="43137"/>
                            </a:srgbClr>
                          </a:outerShdw>
                        </a:effectLst>
                      </a:endParaRPr>
                    </a:p>
                    <a:p>
                      <a:pPr fontAlgn="t"/>
                      <a:r>
                        <a:rPr lang="en-US" sz="1200" b="1" dirty="0" smtClean="0">
                          <a:effectLst>
                            <a:outerShdw blurRad="38100" dist="38100" dir="2700000" algn="tl">
                              <a:srgbClr val="000000">
                                <a:alpha val="43137"/>
                              </a:srgbClr>
                            </a:outerShdw>
                          </a:effectLst>
                        </a:rPr>
                        <a:t>An </a:t>
                      </a:r>
                      <a:r>
                        <a:rPr lang="en-US" sz="1200" b="1" dirty="0">
                          <a:effectLst>
                            <a:outerShdw blurRad="38100" dist="38100" dir="2700000" algn="tl">
                              <a:srgbClr val="000000">
                                <a:alpha val="43137"/>
                              </a:srgbClr>
                            </a:outerShdw>
                          </a:effectLst>
                        </a:rPr>
                        <a:t>anonymous request does not contain any authentication information. This is equivalent to granting everyone access to the resource.</a:t>
                      </a:r>
                    </a:p>
                  </a:txBody>
                  <a:tcPr marL="21425" marR="21425" marT="16068" marB="1606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572037">
                <a:tc>
                  <a:txBody>
                    <a:bodyPr/>
                    <a:lstStyle/>
                    <a:p>
                      <a:pPr fontAlgn="t"/>
                      <a:r>
                        <a:rPr lang="en-US" sz="1800" b="1" dirty="0">
                          <a:effectLst>
                            <a:outerShdw blurRad="38100" dist="38100" dir="2700000" algn="tl">
                              <a:srgbClr val="000000">
                                <a:alpha val="43137"/>
                              </a:srgbClr>
                            </a:outerShdw>
                          </a:effectLst>
                        </a:rPr>
                        <a:t>Basic</a:t>
                      </a:r>
                    </a:p>
                  </a:txBody>
                  <a:tcPr marL="21425" marR="21425" marT="16068" marB="1606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00"/>
                    </a:solidFill>
                  </a:tcPr>
                </a:tc>
                <a:tc>
                  <a:txBody>
                    <a:bodyPr/>
                    <a:lstStyle/>
                    <a:p>
                      <a:pPr fontAlgn="t"/>
                      <a:r>
                        <a:rPr lang="en-US" sz="1200" b="1" dirty="0">
                          <a:effectLst>
                            <a:outerShdw blurRad="38100" dist="38100" dir="2700000" algn="tl">
                              <a:srgbClr val="000000">
                                <a:alpha val="43137"/>
                              </a:srgbClr>
                            </a:outerShdw>
                          </a:effectLst>
                        </a:rPr>
                        <a:t>Basic authentication sends a Base64-encoded string that contains a user name and password for the client. Base64 is not a form of encryption and should be considered the same as sending the user name and password in clear text. If a resource needs to be protected, strongly consider using an authentication scheme other than basic authentication.</a:t>
                      </a:r>
                    </a:p>
                  </a:txBody>
                  <a:tcPr marL="21425" marR="21425" marT="16068" marB="1606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00"/>
                    </a:solidFill>
                  </a:tcPr>
                </a:tc>
              </a:tr>
              <a:tr h="1459016">
                <a:tc>
                  <a:txBody>
                    <a:bodyPr/>
                    <a:lstStyle/>
                    <a:p>
                      <a:pPr fontAlgn="t"/>
                      <a:r>
                        <a:rPr lang="en-US" sz="1800" b="1" dirty="0">
                          <a:effectLst>
                            <a:outerShdw blurRad="38100" dist="38100" dir="2700000" algn="tl">
                              <a:srgbClr val="000000">
                                <a:alpha val="43137"/>
                              </a:srgbClr>
                            </a:outerShdw>
                          </a:effectLst>
                        </a:rPr>
                        <a:t>Digest</a:t>
                      </a:r>
                    </a:p>
                  </a:txBody>
                  <a:tcPr marL="21425" marR="21425" marT="16068" marB="1606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00"/>
                    </a:solidFill>
                  </a:tcPr>
                </a:tc>
                <a:tc>
                  <a:txBody>
                    <a:bodyPr/>
                    <a:lstStyle/>
                    <a:p>
                      <a:pPr fontAlgn="t"/>
                      <a:r>
                        <a:rPr lang="en-US" sz="1200" b="1" dirty="0">
                          <a:effectLst>
                            <a:outerShdw blurRad="38100" dist="38100" dir="2700000" algn="tl">
                              <a:srgbClr val="000000">
                                <a:alpha val="43137"/>
                              </a:srgbClr>
                            </a:outerShdw>
                          </a:effectLst>
                        </a:rPr>
                        <a:t>Digest authentication is a challenge-response scheme that is intended to replace Basic authentication. The server sends a string of random data called a </a:t>
                      </a:r>
                      <a:r>
                        <a:rPr lang="en-US" sz="1200" b="1" i="1" dirty="0">
                          <a:effectLst>
                            <a:outerShdw blurRad="38100" dist="38100" dir="2700000" algn="tl">
                              <a:srgbClr val="000000">
                                <a:alpha val="43137"/>
                              </a:srgbClr>
                            </a:outerShdw>
                          </a:effectLst>
                        </a:rPr>
                        <a:t>nonce</a:t>
                      </a:r>
                      <a:r>
                        <a:rPr lang="en-US" sz="1200" b="1" dirty="0">
                          <a:effectLst>
                            <a:outerShdw blurRad="38100" dist="38100" dir="2700000" algn="tl">
                              <a:srgbClr val="000000">
                                <a:alpha val="43137"/>
                              </a:srgbClr>
                            </a:outerShdw>
                          </a:effectLst>
                        </a:rPr>
                        <a:t> to the client as a challenge. The client responds with a hash that includes the user name, password, and nonce, among additional information. The complexity this exchange introduces and the data hashing make it more difficult to steal and reuse the user's credentials with this authentication scheme.</a:t>
                      </a:r>
                      <a:br>
                        <a:rPr lang="en-US" sz="1200" b="1" dirty="0">
                          <a:effectLst>
                            <a:outerShdw blurRad="38100" dist="38100" dir="2700000" algn="tl">
                              <a:srgbClr val="000000">
                                <a:alpha val="43137"/>
                              </a:srgbClr>
                            </a:outerShdw>
                          </a:effectLst>
                        </a:rPr>
                      </a:br>
                      <a:r>
                        <a:rPr lang="en-US" sz="1200" b="1" dirty="0">
                          <a:effectLst>
                            <a:outerShdw blurRad="38100" dist="38100" dir="2700000" algn="tl">
                              <a:srgbClr val="000000">
                                <a:alpha val="43137"/>
                              </a:srgbClr>
                            </a:outerShdw>
                          </a:effectLst>
                        </a:rPr>
                        <a:t/>
                      </a:r>
                      <a:br>
                        <a:rPr lang="en-US" sz="1200" b="1" dirty="0">
                          <a:effectLst>
                            <a:outerShdw blurRad="38100" dist="38100" dir="2700000" algn="tl">
                              <a:srgbClr val="000000">
                                <a:alpha val="43137"/>
                              </a:srgbClr>
                            </a:outerShdw>
                          </a:effectLst>
                        </a:rPr>
                      </a:br>
                      <a:r>
                        <a:rPr lang="en-US" sz="1200" b="1" dirty="0">
                          <a:effectLst>
                            <a:outerShdw blurRad="38100" dist="38100" dir="2700000" algn="tl">
                              <a:srgbClr val="000000">
                                <a:alpha val="43137"/>
                              </a:srgbClr>
                            </a:outerShdw>
                          </a:effectLst>
                        </a:rPr>
                        <a:t>Digest authentication requires the use of Windows domain accounts. The digest </a:t>
                      </a:r>
                      <a:r>
                        <a:rPr lang="en-US" sz="1200" b="1" i="1" dirty="0">
                          <a:effectLst>
                            <a:outerShdw blurRad="38100" dist="38100" dir="2700000" algn="tl">
                              <a:srgbClr val="000000">
                                <a:alpha val="43137"/>
                              </a:srgbClr>
                            </a:outerShdw>
                          </a:effectLst>
                        </a:rPr>
                        <a:t>realm</a:t>
                      </a:r>
                      <a:r>
                        <a:rPr lang="en-US" sz="1200" b="1" dirty="0">
                          <a:effectLst>
                            <a:outerShdw blurRad="38100" dist="38100" dir="2700000" algn="tl">
                              <a:srgbClr val="000000">
                                <a:alpha val="43137"/>
                              </a:srgbClr>
                            </a:outerShdw>
                          </a:effectLst>
                        </a:rPr>
                        <a:t> is the Windows domain name. Therefore, you cannot use a server running on an operating system that does not support Windows domains, such as Windows XP Home Edition, with Digest authentication. Conversely, when the client runs on an operating system that does not support Windows domains, a domain account must be explicitly specified during the authentication.</a:t>
                      </a:r>
                    </a:p>
                  </a:txBody>
                  <a:tcPr marL="21425" marR="21425" marT="16068" marB="1606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00"/>
                    </a:solidFill>
                  </a:tcPr>
                </a:tc>
              </a:tr>
              <a:tr h="687730">
                <a:tc>
                  <a:txBody>
                    <a:bodyPr/>
                    <a:lstStyle/>
                    <a:p>
                      <a:pPr fontAlgn="t"/>
                      <a:r>
                        <a:rPr lang="en-US" sz="1800" b="1" dirty="0">
                          <a:effectLst>
                            <a:outerShdw blurRad="38100" dist="38100" dir="2700000" algn="tl">
                              <a:srgbClr val="000000">
                                <a:alpha val="43137"/>
                              </a:srgbClr>
                            </a:outerShdw>
                          </a:effectLst>
                        </a:rPr>
                        <a:t>NTLM</a:t>
                      </a:r>
                    </a:p>
                  </a:txBody>
                  <a:tcPr marL="21425" marR="21425" marT="16068" marB="1606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chemeClr val="accent6">
                        <a:lumMod val="20000"/>
                        <a:lumOff val="80000"/>
                      </a:schemeClr>
                    </a:solidFill>
                  </a:tcPr>
                </a:tc>
                <a:tc>
                  <a:txBody>
                    <a:bodyPr/>
                    <a:lstStyle/>
                    <a:p>
                      <a:pPr fontAlgn="t"/>
                      <a:r>
                        <a:rPr lang="en-US" sz="1200" b="1">
                          <a:effectLst>
                            <a:outerShdw blurRad="38100" dist="38100" dir="2700000" algn="tl">
                              <a:srgbClr val="000000">
                                <a:alpha val="43137"/>
                              </a:srgbClr>
                            </a:outerShdw>
                          </a:effectLst>
                        </a:rPr>
                        <a:t>NT LAN Manager (NTLM) authentication is a challenge-response scheme that is a securer variation of Digest authentication. NTLM uses Windows credentials to transform the challenge data instead of the unencoded user name and password. NTLM authentication requires multiple exchanges between the client and server. The server and any intervening proxies must support persistent connections to successfully complete the authentication.</a:t>
                      </a:r>
                    </a:p>
                  </a:txBody>
                  <a:tcPr marL="21425" marR="21425" marT="16068" marB="1606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chemeClr val="accent6">
                        <a:lumMod val="20000"/>
                        <a:lumOff val="80000"/>
                      </a:schemeClr>
                    </a:solidFill>
                  </a:tcPr>
                </a:tc>
              </a:tr>
              <a:tr h="687730">
                <a:tc>
                  <a:txBody>
                    <a:bodyPr/>
                    <a:lstStyle/>
                    <a:p>
                      <a:pPr fontAlgn="t"/>
                      <a:r>
                        <a:rPr lang="en-US" sz="1800" b="1">
                          <a:effectLst>
                            <a:outerShdw blurRad="38100" dist="38100" dir="2700000" algn="tl">
                              <a:srgbClr val="000000">
                                <a:alpha val="43137"/>
                              </a:srgbClr>
                            </a:outerShdw>
                          </a:effectLst>
                        </a:rPr>
                        <a:t>Negotiate</a:t>
                      </a:r>
                    </a:p>
                  </a:txBody>
                  <a:tcPr marL="21425" marR="21425" marT="16068" marB="1606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chemeClr val="accent6">
                        <a:lumMod val="20000"/>
                        <a:lumOff val="80000"/>
                      </a:schemeClr>
                    </a:solidFill>
                  </a:tcPr>
                </a:tc>
                <a:tc>
                  <a:txBody>
                    <a:bodyPr/>
                    <a:lstStyle/>
                    <a:p>
                      <a:pPr fontAlgn="t"/>
                      <a:r>
                        <a:rPr lang="en-US" sz="1200" b="1" dirty="0">
                          <a:effectLst>
                            <a:outerShdw blurRad="38100" dist="38100" dir="2700000" algn="tl">
                              <a:srgbClr val="000000">
                                <a:alpha val="43137"/>
                              </a:srgbClr>
                            </a:outerShdw>
                          </a:effectLst>
                        </a:rPr>
                        <a:t>Negotiate authentication automatically selects between the Kerberos protocol and NTLM authentication, depending on availability. The Kerberos protocol is used if it is available; otherwise, NTLM is tried. Kerberos authentication significantly improves upon NTLM. Kerberos authentication is both faster than NTLM and allows the use of mutual authentication and delegation of credentials to remote machines.</a:t>
                      </a:r>
                    </a:p>
                  </a:txBody>
                  <a:tcPr marL="21425" marR="21425" marT="16068" marB="1606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chemeClr val="accent6">
                        <a:lumMod val="20000"/>
                        <a:lumOff val="80000"/>
                      </a:schemeClr>
                    </a:solidFill>
                  </a:tcPr>
                </a:tc>
              </a:tr>
              <a:tr h="610601">
                <a:tc>
                  <a:txBody>
                    <a:bodyPr/>
                    <a:lstStyle/>
                    <a:p>
                      <a:pPr fontAlgn="t"/>
                      <a:r>
                        <a:rPr lang="en-US" sz="1800" b="1" dirty="0">
                          <a:effectLst>
                            <a:outerShdw blurRad="38100" dist="38100" dir="2700000" algn="tl">
                              <a:srgbClr val="000000">
                                <a:alpha val="43137"/>
                              </a:srgbClr>
                            </a:outerShdw>
                          </a:effectLst>
                        </a:rPr>
                        <a:t>Windows Live ID</a:t>
                      </a:r>
                    </a:p>
                  </a:txBody>
                  <a:tcPr marL="21425" marR="21425" marT="16068" marB="1606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accent6">
                        <a:lumMod val="20000"/>
                        <a:lumOff val="80000"/>
                      </a:schemeClr>
                    </a:solidFill>
                  </a:tcPr>
                </a:tc>
                <a:tc>
                  <a:txBody>
                    <a:bodyPr/>
                    <a:lstStyle/>
                    <a:p>
                      <a:pPr fontAlgn="t"/>
                      <a:r>
                        <a:rPr lang="en-US" sz="1200" b="1" dirty="0">
                          <a:effectLst>
                            <a:outerShdw blurRad="38100" dist="38100" dir="2700000" algn="tl">
                              <a:srgbClr val="000000">
                                <a:alpha val="43137"/>
                              </a:srgbClr>
                            </a:outerShdw>
                          </a:effectLst>
                        </a:rPr>
                        <a:t>The underlying Windows HTTP service includes authentication using federated protocols. However, the standard HTTP transports in WCF do not support the use of federated authentication schemes, such as Microsoft Windows Live ID. Support for this feature is currently available through the use of message security. For more information, see </a:t>
                      </a:r>
                      <a:r>
                        <a:rPr lang="en-US" sz="1200" b="1" u="none" strike="noStrike" dirty="0">
                          <a:solidFill>
                            <a:srgbClr val="0078D7"/>
                          </a:solidFill>
                          <a:effectLst>
                            <a:outerShdw blurRad="38100" dist="38100" dir="2700000" algn="tl">
                              <a:srgbClr val="000000">
                                <a:alpha val="43137"/>
                              </a:srgbClr>
                            </a:outerShdw>
                          </a:effectLst>
                          <a:hlinkClick r:id="rId2"/>
                        </a:rPr>
                        <a:t>Federation and Issued Tokens</a:t>
                      </a:r>
                      <a:r>
                        <a:rPr lang="en-US" sz="1200" b="1" dirty="0">
                          <a:effectLst>
                            <a:outerShdw blurRad="38100" dist="38100" dir="2700000" algn="tl">
                              <a:srgbClr val="000000">
                                <a:alpha val="43137"/>
                              </a:srgbClr>
                            </a:outerShdw>
                          </a:effectLst>
                        </a:rPr>
                        <a:t>.</a:t>
                      </a:r>
                    </a:p>
                  </a:txBody>
                  <a:tcPr marL="21425" marR="21425" marT="16068" marB="16068">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3405608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圖片 22"/>
          <p:cNvPicPr>
            <a:picLocks noChangeAspect="1"/>
          </p:cNvPicPr>
          <p:nvPr/>
        </p:nvPicPr>
        <p:blipFill>
          <a:blip r:embed="rId2"/>
          <a:stretch>
            <a:fillRect/>
          </a:stretch>
        </p:blipFill>
        <p:spPr>
          <a:xfrm>
            <a:off x="3303833" y="3917150"/>
            <a:ext cx="6764745" cy="2724528"/>
          </a:xfrm>
          <a:prstGeom prst="rect">
            <a:avLst/>
          </a:prstGeom>
        </p:spPr>
      </p:pic>
      <p:sp>
        <p:nvSpPr>
          <p:cNvPr id="6" name="標題 1"/>
          <p:cNvSpPr txBox="1">
            <a:spLocks/>
          </p:cNvSpPr>
          <p:nvPr/>
        </p:nvSpPr>
        <p:spPr>
          <a:xfrm>
            <a:off x="0" y="365125"/>
            <a:ext cx="12192000" cy="1029785"/>
          </a:xfrm>
          <a:prstGeom prst="rect">
            <a:avLst/>
          </a:prstGeom>
          <a:solidFill>
            <a:schemeClr val="accent4">
              <a:lumMod val="50000"/>
            </a:schemeClr>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solidFill>
                  <a:srgbClr val="FFFF00"/>
                </a:solidFill>
                <a:effectLst>
                  <a:outerShdw blurRad="38100" dist="38100" dir="2700000" algn="tl">
                    <a:srgbClr val="000000">
                      <a:alpha val="43137"/>
                    </a:srgbClr>
                  </a:outerShdw>
                </a:effectLst>
              </a:rPr>
              <a:t>Basic</a:t>
            </a:r>
            <a:r>
              <a:rPr lang="en-US" altLang="zh-TW" b="1" dirty="0" smtClean="0">
                <a:solidFill>
                  <a:schemeClr val="bg1"/>
                </a:solidFill>
                <a:effectLst>
                  <a:outerShdw blurRad="38100" dist="38100" dir="2700000" algn="tl">
                    <a:srgbClr val="000000">
                      <a:alpha val="43137"/>
                    </a:srgbClr>
                  </a:outerShdw>
                </a:effectLst>
              </a:rPr>
              <a:t> access authentication</a:t>
            </a:r>
            <a:br>
              <a:rPr lang="en-US" altLang="zh-TW" b="1" dirty="0" smtClean="0">
                <a:solidFill>
                  <a:schemeClr val="bg1"/>
                </a:solidFill>
                <a:effectLst>
                  <a:outerShdw blurRad="38100" dist="38100" dir="2700000" algn="tl">
                    <a:srgbClr val="000000">
                      <a:alpha val="43137"/>
                    </a:srgbClr>
                  </a:outerShdw>
                </a:effectLst>
              </a:rPr>
            </a:br>
            <a:r>
              <a:rPr lang="en-US" altLang="zh-TW" sz="2700" b="1" dirty="0">
                <a:solidFill>
                  <a:schemeClr val="bg1"/>
                </a:solidFill>
                <a:effectLst>
                  <a:outerShdw blurRad="38100" dist="38100" dir="2700000" algn="tl">
                    <a:srgbClr val="000000">
                      <a:alpha val="43137"/>
                    </a:srgbClr>
                  </a:outerShdw>
                </a:effectLst>
              </a:rPr>
              <a:t>https://zh.wikipedia.org/wiki/HTTP</a:t>
            </a:r>
            <a:r>
              <a:rPr lang="zh-TW" altLang="en-US" sz="2700" b="1" dirty="0">
                <a:solidFill>
                  <a:schemeClr val="bg1"/>
                </a:solidFill>
                <a:effectLst>
                  <a:outerShdw blurRad="38100" dist="38100" dir="2700000" algn="tl">
                    <a:srgbClr val="000000">
                      <a:alpha val="43137"/>
                    </a:srgbClr>
                  </a:outerShdw>
                </a:effectLst>
              </a:rPr>
              <a:t>基本</a:t>
            </a:r>
            <a:r>
              <a:rPr lang="zh-TW" altLang="en-US" sz="2700" b="1" dirty="0" smtClean="0">
                <a:solidFill>
                  <a:schemeClr val="bg1"/>
                </a:solidFill>
                <a:effectLst>
                  <a:outerShdw blurRad="38100" dist="38100" dir="2700000" algn="tl">
                    <a:srgbClr val="000000">
                      <a:alpha val="43137"/>
                    </a:srgbClr>
                  </a:outerShdw>
                </a:effectLst>
              </a:rPr>
              <a:t>認證     中文版寫得比較好</a:t>
            </a:r>
            <a:endParaRPr lang="zh-TW" altLang="en-US" sz="2700" b="1" dirty="0">
              <a:solidFill>
                <a:schemeClr val="bg1"/>
              </a:solidFill>
              <a:effectLst>
                <a:outerShdw blurRad="38100" dist="38100" dir="2700000" algn="tl">
                  <a:srgbClr val="000000">
                    <a:alpha val="43137"/>
                  </a:srgbClr>
                </a:outerShdw>
              </a:effectLst>
            </a:endParaRPr>
          </a:p>
        </p:txBody>
      </p:sp>
      <p:cxnSp>
        <p:nvCxnSpPr>
          <p:cNvPr id="8" name="直線單箭頭接點 7"/>
          <p:cNvCxnSpPr/>
          <p:nvPr/>
        </p:nvCxnSpPr>
        <p:spPr>
          <a:xfrm flipV="1">
            <a:off x="3557805" y="2283537"/>
            <a:ext cx="4293052" cy="99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9" name="內容版面配置區 3"/>
          <p:cNvPicPr>
            <a:picLocks noChangeAspect="1"/>
          </p:cNvPicPr>
          <p:nvPr/>
        </p:nvPicPr>
        <p:blipFill>
          <a:blip r:embed="rId3"/>
          <a:stretch>
            <a:fillRect/>
          </a:stretch>
        </p:blipFill>
        <p:spPr>
          <a:xfrm>
            <a:off x="1140478" y="1856579"/>
            <a:ext cx="1708874" cy="1068492"/>
          </a:xfrm>
          <a:prstGeom prst="rect">
            <a:avLst/>
          </a:prstGeom>
        </p:spPr>
      </p:pic>
      <p:cxnSp>
        <p:nvCxnSpPr>
          <p:cNvPr id="10" name="直線單箭頭接點 9"/>
          <p:cNvCxnSpPr/>
          <p:nvPr/>
        </p:nvCxnSpPr>
        <p:spPr>
          <a:xfrm flipV="1">
            <a:off x="3557805" y="2283537"/>
            <a:ext cx="4293052" cy="99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1" name="Picture 2" descr="“web server”的图片搜索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5771" y="1666071"/>
            <a:ext cx="2434281" cy="182571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9819103" y="1335610"/>
            <a:ext cx="1338828" cy="923330"/>
          </a:xfrm>
          <a:prstGeom prst="rect">
            <a:avLst/>
          </a:prstGeom>
        </p:spPr>
        <p:txBody>
          <a:bodyPr wrap="none">
            <a:spAutoFit/>
          </a:bodyPr>
          <a:lstStyle/>
          <a:p>
            <a:r>
              <a:rPr lang="zh-TW" altLang="en-US" dirty="0" smtClean="0"/>
              <a:t>要有</a:t>
            </a:r>
            <a:r>
              <a:rPr lang="zh-TW" altLang="en-US" b="1" dirty="0" smtClean="0">
                <a:solidFill>
                  <a:srgbClr val="FF0000"/>
                </a:solidFill>
                <a:effectLst>
                  <a:outerShdw blurRad="38100" dist="38100" dir="2700000" algn="tl">
                    <a:srgbClr val="000000">
                      <a:alpha val="43137"/>
                    </a:srgbClr>
                  </a:outerShdw>
                </a:effectLst>
              </a:rPr>
              <a:t>認證</a:t>
            </a:r>
            <a:r>
              <a:rPr lang="zh-TW" altLang="en-US" dirty="0" smtClean="0"/>
              <a:t>的</a:t>
            </a:r>
            <a:endParaRPr lang="en-US" altLang="zh-TW" dirty="0" smtClean="0"/>
          </a:p>
          <a:p>
            <a:r>
              <a:rPr lang="zh-TW" altLang="en-US" dirty="0" smtClean="0"/>
              <a:t>網站</a:t>
            </a:r>
            <a:r>
              <a:rPr lang="zh-TW" altLang="en-US" dirty="0"/>
              <a:t>伺服器</a:t>
            </a:r>
            <a:endParaRPr lang="en-US" altLang="zh-TW" dirty="0"/>
          </a:p>
          <a:p>
            <a:r>
              <a:rPr lang="en-US" altLang="zh-TW" dirty="0"/>
              <a:t>Web Server</a:t>
            </a:r>
            <a:endParaRPr lang="zh-TW" altLang="en-US" dirty="0"/>
          </a:p>
        </p:txBody>
      </p:sp>
      <p:sp>
        <p:nvSpPr>
          <p:cNvPr id="13" name="矩形 12"/>
          <p:cNvSpPr/>
          <p:nvPr/>
        </p:nvSpPr>
        <p:spPr>
          <a:xfrm>
            <a:off x="524950" y="1289444"/>
            <a:ext cx="2961067" cy="507831"/>
          </a:xfrm>
          <a:prstGeom prst="rect">
            <a:avLst/>
          </a:prstGeom>
        </p:spPr>
        <p:txBody>
          <a:bodyPr wrap="none">
            <a:spAutoFit/>
          </a:bodyPr>
          <a:lstStyle/>
          <a:p>
            <a:r>
              <a:rPr lang="zh-TW" altLang="en-US" sz="2700" b="1" dirty="0">
                <a:effectLst>
                  <a:outerShdw blurRad="38100" dist="38100" dir="2700000" algn="tl">
                    <a:srgbClr val="000000">
                      <a:alpha val="43137"/>
                    </a:srgbClr>
                  </a:outerShdw>
                </a:effectLst>
              </a:rPr>
              <a:t>客戶端程式</a:t>
            </a:r>
            <a:r>
              <a:rPr lang="en-US" altLang="zh-TW" sz="2700" b="1" dirty="0">
                <a:effectLst>
                  <a:outerShdw blurRad="38100" dist="38100" dir="2700000" algn="tl">
                    <a:srgbClr val="000000">
                      <a:alpha val="43137"/>
                    </a:srgbClr>
                  </a:outerShdw>
                </a:effectLst>
              </a:rPr>
              <a:t>(Client)</a:t>
            </a:r>
            <a:endParaRPr lang="zh-TW" altLang="en-US" sz="2700" b="1" dirty="0">
              <a:effectLst>
                <a:outerShdw blurRad="38100" dist="38100" dir="2700000" algn="tl">
                  <a:srgbClr val="000000">
                    <a:alpha val="43137"/>
                  </a:srgbClr>
                </a:outerShdw>
              </a:effectLst>
            </a:endParaRPr>
          </a:p>
        </p:txBody>
      </p:sp>
      <p:cxnSp>
        <p:nvCxnSpPr>
          <p:cNvPr id="14" name="直線單箭頭接點 13"/>
          <p:cNvCxnSpPr/>
          <p:nvPr/>
        </p:nvCxnSpPr>
        <p:spPr>
          <a:xfrm flipH="1">
            <a:off x="3927267" y="3673765"/>
            <a:ext cx="4202517" cy="79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5" name="Picture 4" descr="“Database”的图片搜索结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45745" y="2435832"/>
            <a:ext cx="956636" cy="1326358"/>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8330330" y="3126021"/>
            <a:ext cx="1542730" cy="584775"/>
          </a:xfrm>
          <a:prstGeom prst="rect">
            <a:avLst/>
          </a:prstGeom>
        </p:spPr>
        <p:txBody>
          <a:bodyPr wrap="none">
            <a:spAutoFit/>
          </a:bodyPr>
          <a:lstStyle/>
          <a:p>
            <a:r>
              <a:rPr lang="zh-TW" altLang="en-US" sz="1600" dirty="0"/>
              <a:t>資料庫伺服器</a:t>
            </a:r>
            <a:endParaRPr lang="en-US" altLang="zh-TW" sz="1600" dirty="0"/>
          </a:p>
          <a:p>
            <a:r>
              <a:rPr lang="en-US" altLang="zh-TW" sz="1600" dirty="0"/>
              <a:t>Database Server</a:t>
            </a:r>
            <a:endParaRPr lang="zh-TW" altLang="en-US" sz="1600" dirty="0"/>
          </a:p>
        </p:txBody>
      </p:sp>
      <p:sp>
        <p:nvSpPr>
          <p:cNvPr id="17" name="矩形 16"/>
          <p:cNvSpPr/>
          <p:nvPr/>
        </p:nvSpPr>
        <p:spPr>
          <a:xfrm>
            <a:off x="3605478" y="1871893"/>
            <a:ext cx="3865161" cy="369332"/>
          </a:xfrm>
          <a:prstGeom prst="rect">
            <a:avLst/>
          </a:prstGeom>
        </p:spPr>
        <p:txBody>
          <a:bodyPr wrap="none">
            <a:spAutoFit/>
          </a:bodyPr>
          <a:lstStyle/>
          <a:p>
            <a:r>
              <a:rPr lang="en-US" altLang="zh-TW" b="1" dirty="0">
                <a:solidFill>
                  <a:srgbClr val="222222"/>
                </a:solidFill>
                <a:latin typeface="Arial" panose="020B0604020202020204" pitchFamily="34" charset="0"/>
              </a:rPr>
              <a:t>Client request (no authentication</a:t>
            </a:r>
            <a:r>
              <a:rPr lang="en-US" altLang="zh-TW" b="1" dirty="0" smtClean="0">
                <a:solidFill>
                  <a:srgbClr val="222222"/>
                </a:solidFill>
                <a:latin typeface="Arial" panose="020B0604020202020204" pitchFamily="34" charset="0"/>
              </a:rPr>
              <a:t>)</a:t>
            </a:r>
            <a:endParaRPr lang="zh-TW" altLang="en-US" dirty="0"/>
          </a:p>
        </p:txBody>
      </p:sp>
      <p:sp>
        <p:nvSpPr>
          <p:cNvPr id="18" name="矩形 17"/>
          <p:cNvSpPr/>
          <p:nvPr/>
        </p:nvSpPr>
        <p:spPr>
          <a:xfrm>
            <a:off x="3587174" y="1385219"/>
            <a:ext cx="587020" cy="584775"/>
          </a:xfrm>
          <a:prstGeom prst="rect">
            <a:avLst/>
          </a:prstGeom>
        </p:spPr>
        <p:txBody>
          <a:bodyPr wrap="none">
            <a:spAutoFit/>
          </a:bodyPr>
          <a:lstStyle/>
          <a:p>
            <a:r>
              <a:rPr lang="en-US" altLang="zh-TW" sz="3200" b="1" dirty="0">
                <a:solidFill>
                  <a:srgbClr val="222222"/>
                </a:solidFill>
                <a:latin typeface="Yu Mincho" panose="02020400000000000000" pitchFamily="18" charset="-128"/>
                <a:ea typeface="Yu Mincho" panose="02020400000000000000" pitchFamily="18" charset="-128"/>
              </a:rPr>
              <a:t>①</a:t>
            </a:r>
            <a:endParaRPr lang="zh-TW" altLang="en-US" sz="3200" dirty="0"/>
          </a:p>
        </p:txBody>
      </p:sp>
      <p:sp>
        <p:nvSpPr>
          <p:cNvPr id="19" name="矩形 18"/>
          <p:cNvSpPr/>
          <p:nvPr/>
        </p:nvSpPr>
        <p:spPr>
          <a:xfrm>
            <a:off x="4033666" y="1481405"/>
            <a:ext cx="3733394" cy="369332"/>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客戶</a:t>
            </a:r>
            <a:r>
              <a:rPr lang="zh-TW" altLang="en-US" b="1" dirty="0" smtClean="0">
                <a:effectLst>
                  <a:outerShdw blurRad="38100" dist="38100" dir="2700000" algn="tl">
                    <a:srgbClr val="000000">
                      <a:alpha val="43137"/>
                    </a:srgbClr>
                  </a:outerShdw>
                </a:effectLst>
              </a:rPr>
              <a:t>端送出沒有認證資料的</a:t>
            </a:r>
            <a:r>
              <a:rPr lang="en-US" altLang="zh-TW" b="1" dirty="0" smtClean="0">
                <a:effectLst>
                  <a:outerShdw blurRad="38100" dist="38100" dir="2700000" algn="tl">
                    <a:srgbClr val="000000">
                      <a:alpha val="43137"/>
                    </a:srgbClr>
                  </a:outerShdw>
                </a:effectLst>
              </a:rPr>
              <a:t>request </a:t>
            </a:r>
            <a:endParaRPr lang="zh-TW" altLang="en-US" dirty="0"/>
          </a:p>
        </p:txBody>
      </p:sp>
      <p:sp>
        <p:nvSpPr>
          <p:cNvPr id="21" name="矩形 20"/>
          <p:cNvSpPr/>
          <p:nvPr/>
        </p:nvSpPr>
        <p:spPr>
          <a:xfrm>
            <a:off x="5837723" y="3662576"/>
            <a:ext cx="638316" cy="646331"/>
          </a:xfrm>
          <a:prstGeom prst="rect">
            <a:avLst/>
          </a:prstGeom>
        </p:spPr>
        <p:txBody>
          <a:bodyPr wrap="none">
            <a:spAutoFit/>
          </a:bodyPr>
          <a:lstStyle/>
          <a:p>
            <a:r>
              <a:rPr lang="en-US" altLang="zh-TW" sz="3600" b="1" dirty="0">
                <a:solidFill>
                  <a:srgbClr val="222222"/>
                </a:solidFill>
                <a:latin typeface="Yu Mincho" panose="02020400000000000000" pitchFamily="18" charset="-128"/>
                <a:ea typeface="Yu Mincho" panose="02020400000000000000" pitchFamily="18" charset="-128"/>
              </a:rPr>
              <a:t>②</a:t>
            </a:r>
            <a:endParaRPr lang="zh-TW" altLang="en-US" sz="3600" dirty="0"/>
          </a:p>
        </p:txBody>
      </p:sp>
      <p:sp>
        <p:nvSpPr>
          <p:cNvPr id="22" name="矩形 21"/>
          <p:cNvSpPr/>
          <p:nvPr/>
        </p:nvSpPr>
        <p:spPr>
          <a:xfrm>
            <a:off x="6476039" y="3932754"/>
            <a:ext cx="5009641" cy="369332"/>
          </a:xfrm>
          <a:prstGeom prst="rect">
            <a:avLst/>
          </a:prstGeom>
        </p:spPr>
        <p:txBody>
          <a:bodyPr wrap="none">
            <a:spAutoFit/>
          </a:bodyPr>
          <a:lstStyle/>
          <a:p>
            <a:r>
              <a:rPr lang="en-US" altLang="zh-TW" b="1" dirty="0" smtClean="0">
                <a:effectLst>
                  <a:outerShdw blurRad="38100" dist="38100" dir="2700000" algn="tl">
                    <a:srgbClr val="000000">
                      <a:alpha val="43137"/>
                    </a:srgbClr>
                  </a:outerShdw>
                </a:effectLst>
              </a:rPr>
              <a:t>Server</a:t>
            </a:r>
            <a:r>
              <a:rPr lang="zh-TW" altLang="en-US" b="1" dirty="0" smtClean="0">
                <a:effectLst>
                  <a:outerShdw blurRad="38100" dist="38100" dir="2700000" algn="tl">
                    <a:srgbClr val="000000">
                      <a:alpha val="43137"/>
                    </a:srgbClr>
                  </a:outerShdw>
                </a:effectLst>
              </a:rPr>
              <a:t>送出</a:t>
            </a:r>
            <a:r>
              <a:rPr lang="en-US" altLang="zh-TW" b="1" dirty="0" smtClean="0">
                <a:effectLst>
                  <a:outerShdw blurRad="38100" dist="38100" dir="2700000" algn="tl">
                    <a:srgbClr val="000000">
                      <a:alpha val="43137"/>
                    </a:srgbClr>
                  </a:outerShdw>
                </a:effectLst>
              </a:rPr>
              <a:t>401</a:t>
            </a:r>
            <a:r>
              <a:rPr lang="zh-TW" altLang="en-US" b="1" dirty="0" smtClean="0">
                <a:effectLst>
                  <a:outerShdw blurRad="38100" dist="38100" dir="2700000" algn="tl">
                    <a:srgbClr val="000000">
                      <a:alpha val="43137"/>
                    </a:srgbClr>
                  </a:outerShdw>
                </a:effectLst>
              </a:rPr>
              <a:t>回應</a:t>
            </a:r>
            <a:r>
              <a:rPr lang="en-US" altLang="zh-TW" b="1" dirty="0" smtClean="0">
                <a:effectLst>
                  <a:outerShdw blurRad="38100" dist="38100" dir="2700000" algn="tl">
                    <a:srgbClr val="000000">
                      <a:alpha val="43137"/>
                    </a:srgbClr>
                  </a:outerShdw>
                </a:effectLst>
                <a:sym typeface="Wingdings" panose="05000000000000000000" pitchFamily="2" charset="2"/>
              </a:rPr>
              <a:t></a:t>
            </a:r>
            <a:r>
              <a:rPr lang="zh-TW" altLang="en-US" b="1" dirty="0" smtClean="0">
                <a:effectLst>
                  <a:outerShdw blurRad="38100" dist="38100" dir="2700000" algn="tl">
                    <a:srgbClr val="000000">
                      <a:alpha val="43137"/>
                    </a:srgbClr>
                  </a:outerShdw>
                </a:effectLst>
              </a:rPr>
              <a:t> 告知</a:t>
            </a:r>
            <a:r>
              <a:rPr lang="zh-TW" altLang="en-US" b="1" dirty="0">
                <a:effectLst>
                  <a:outerShdw blurRad="38100" dist="38100" dir="2700000" algn="tl">
                    <a:srgbClr val="000000">
                      <a:alpha val="43137"/>
                    </a:srgbClr>
                  </a:outerShdw>
                </a:effectLst>
              </a:rPr>
              <a:t>客戶端</a:t>
            </a:r>
            <a:r>
              <a:rPr lang="zh-TW" altLang="en-US" b="1" dirty="0" smtClean="0">
                <a:effectLst>
                  <a:outerShdw blurRad="38100" dist="38100" dir="2700000" algn="tl">
                    <a:srgbClr val="000000">
                      <a:alpha val="43137"/>
                    </a:srgbClr>
                  </a:outerShdw>
                </a:effectLst>
              </a:rPr>
              <a:t>沒有</a:t>
            </a:r>
            <a:r>
              <a:rPr lang="zh-TW" altLang="en-US" b="1" dirty="0">
                <a:effectLst>
                  <a:outerShdw blurRad="38100" dist="38100" dir="2700000" algn="tl">
                    <a:srgbClr val="000000">
                      <a:alpha val="43137"/>
                    </a:srgbClr>
                  </a:outerShdw>
                </a:effectLst>
              </a:rPr>
              <a:t>認證</a:t>
            </a:r>
            <a:r>
              <a:rPr lang="zh-TW" altLang="en-US" b="1" dirty="0" smtClean="0">
                <a:effectLst>
                  <a:outerShdw blurRad="38100" dist="38100" dir="2700000" algn="tl">
                    <a:srgbClr val="000000">
                      <a:alpha val="43137"/>
                    </a:srgbClr>
                  </a:outerShdw>
                </a:effectLst>
              </a:rPr>
              <a:t>資料</a:t>
            </a:r>
            <a:endParaRPr lang="zh-TW" altLang="en-US" dirty="0"/>
          </a:p>
        </p:txBody>
      </p:sp>
      <p:pic>
        <p:nvPicPr>
          <p:cNvPr id="7" name="圖片 6"/>
          <p:cNvPicPr>
            <a:picLocks noChangeAspect="1"/>
          </p:cNvPicPr>
          <p:nvPr/>
        </p:nvPicPr>
        <p:blipFill>
          <a:blip r:embed="rId6"/>
          <a:stretch>
            <a:fillRect/>
          </a:stretch>
        </p:blipFill>
        <p:spPr>
          <a:xfrm>
            <a:off x="3303833" y="2367276"/>
            <a:ext cx="4800996" cy="1140340"/>
          </a:xfrm>
          <a:prstGeom prst="rect">
            <a:avLst/>
          </a:prstGeom>
        </p:spPr>
      </p:pic>
      <p:sp>
        <p:nvSpPr>
          <p:cNvPr id="25" name="矩形 24"/>
          <p:cNvSpPr/>
          <p:nvPr/>
        </p:nvSpPr>
        <p:spPr>
          <a:xfrm>
            <a:off x="71226" y="4450551"/>
            <a:ext cx="3047244" cy="646331"/>
          </a:xfrm>
          <a:prstGeom prst="rect">
            <a:avLst/>
          </a:prstGeom>
        </p:spPr>
        <p:txBody>
          <a:bodyPr wrap="none">
            <a:spAutoFit/>
          </a:bodyPr>
          <a:lstStyle/>
          <a:p>
            <a:r>
              <a:rPr lang="zh-TW" altLang="en-US" b="1" dirty="0" smtClean="0">
                <a:effectLst>
                  <a:outerShdw blurRad="38100" dist="38100" dir="2700000" algn="tl">
                    <a:srgbClr val="000000">
                      <a:alpha val="43137"/>
                    </a:srgbClr>
                  </a:outerShdw>
                </a:effectLst>
              </a:rPr>
              <a:t>使用</a:t>
            </a:r>
            <a:r>
              <a:rPr lang="en-US" altLang="zh-TW" b="1" dirty="0" smtClean="0">
                <a:effectLst>
                  <a:outerShdw blurRad="38100" dist="38100" dir="2700000" algn="tl">
                    <a:srgbClr val="000000">
                      <a:alpha val="43137"/>
                    </a:srgbClr>
                  </a:outerShdw>
                </a:effectLst>
              </a:rPr>
              <a:t>WWW-Authenticate</a:t>
            </a:r>
            <a:r>
              <a:rPr lang="zh-TW" altLang="en-US" b="1" dirty="0" smtClean="0">
                <a:effectLst>
                  <a:outerShdw blurRad="38100" dist="38100" dir="2700000" algn="tl">
                    <a:srgbClr val="000000">
                      <a:alpha val="43137"/>
                    </a:srgbClr>
                  </a:outerShdw>
                </a:effectLst>
              </a:rPr>
              <a:t>欄位</a:t>
            </a:r>
            <a:endParaRPr lang="en-US" altLang="zh-TW" b="1" dirty="0" smtClean="0">
              <a:effectLst>
                <a:outerShdw blurRad="38100" dist="38100" dir="2700000" algn="tl">
                  <a:srgbClr val="000000">
                    <a:alpha val="43137"/>
                  </a:srgbClr>
                </a:outerShdw>
              </a:effectLst>
            </a:endParaRPr>
          </a:p>
          <a:p>
            <a:r>
              <a:rPr lang="zh-TW" altLang="en-US" b="1" dirty="0" smtClean="0">
                <a:effectLst>
                  <a:outerShdw blurRad="38100" dist="38100" dir="2700000" algn="tl">
                    <a:srgbClr val="000000">
                      <a:alpha val="43137"/>
                    </a:srgbClr>
                  </a:outerShdw>
                </a:effectLst>
              </a:rPr>
              <a:t>告知是</a:t>
            </a:r>
            <a:r>
              <a:rPr lang="en-US" altLang="zh-TW" b="1" dirty="0" smtClean="0">
                <a:effectLst>
                  <a:outerShdw blurRad="38100" dist="38100" dir="2700000" algn="tl">
                    <a:srgbClr val="000000">
                      <a:alpha val="43137"/>
                    </a:srgbClr>
                  </a:outerShdw>
                </a:effectLst>
              </a:rPr>
              <a:t>Basic</a:t>
            </a:r>
            <a:r>
              <a:rPr lang="zh-TW" altLang="en-US" b="1" dirty="0" smtClean="0">
                <a:effectLst>
                  <a:outerShdw blurRad="38100" dist="38100" dir="2700000" algn="tl">
                    <a:srgbClr val="000000">
                      <a:alpha val="43137"/>
                    </a:srgbClr>
                  </a:outerShdw>
                </a:effectLst>
              </a:rPr>
              <a:t>認證</a:t>
            </a:r>
            <a:endParaRPr lang="zh-TW" altLang="en-US" dirty="0"/>
          </a:p>
        </p:txBody>
      </p:sp>
      <p:sp>
        <p:nvSpPr>
          <p:cNvPr id="26" name="矩形 25"/>
          <p:cNvSpPr/>
          <p:nvPr/>
        </p:nvSpPr>
        <p:spPr>
          <a:xfrm>
            <a:off x="3457808" y="5025022"/>
            <a:ext cx="3812126" cy="2622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17460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0" y="365125"/>
            <a:ext cx="12192000" cy="1029785"/>
          </a:xfrm>
          <a:prstGeom prst="rect">
            <a:avLst/>
          </a:prstGeom>
          <a:solidFill>
            <a:schemeClr val="accent4">
              <a:lumMod val="50000"/>
            </a:schemeClr>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solidFill>
                  <a:srgbClr val="FFFF00"/>
                </a:solidFill>
                <a:effectLst>
                  <a:outerShdw blurRad="38100" dist="38100" dir="2700000" algn="tl">
                    <a:srgbClr val="000000">
                      <a:alpha val="43137"/>
                    </a:srgbClr>
                  </a:outerShdw>
                </a:effectLst>
              </a:rPr>
              <a:t>Basic</a:t>
            </a:r>
            <a:r>
              <a:rPr lang="en-US" altLang="zh-TW" b="1" dirty="0" smtClean="0">
                <a:solidFill>
                  <a:schemeClr val="bg1"/>
                </a:solidFill>
                <a:effectLst>
                  <a:outerShdw blurRad="38100" dist="38100" dir="2700000" algn="tl">
                    <a:srgbClr val="000000">
                      <a:alpha val="43137"/>
                    </a:srgbClr>
                  </a:outerShdw>
                </a:effectLst>
              </a:rPr>
              <a:t> access authentication</a:t>
            </a:r>
            <a:br>
              <a:rPr lang="en-US" altLang="zh-TW" b="1" dirty="0" smtClean="0">
                <a:solidFill>
                  <a:schemeClr val="bg1"/>
                </a:solidFill>
                <a:effectLst>
                  <a:outerShdw blurRad="38100" dist="38100" dir="2700000" algn="tl">
                    <a:srgbClr val="000000">
                      <a:alpha val="43137"/>
                    </a:srgbClr>
                  </a:outerShdw>
                </a:effectLst>
              </a:rPr>
            </a:br>
            <a:r>
              <a:rPr lang="en-US" altLang="zh-TW" sz="2700" b="1" dirty="0">
                <a:solidFill>
                  <a:schemeClr val="bg1"/>
                </a:solidFill>
                <a:effectLst>
                  <a:outerShdw blurRad="38100" dist="38100" dir="2700000" algn="tl">
                    <a:srgbClr val="000000">
                      <a:alpha val="43137"/>
                    </a:srgbClr>
                  </a:outerShdw>
                </a:effectLst>
              </a:rPr>
              <a:t>https://zh.wikipedia.org/wiki/HTTP</a:t>
            </a:r>
            <a:r>
              <a:rPr lang="zh-TW" altLang="en-US" sz="2700" b="1" dirty="0">
                <a:solidFill>
                  <a:schemeClr val="bg1"/>
                </a:solidFill>
                <a:effectLst>
                  <a:outerShdw blurRad="38100" dist="38100" dir="2700000" algn="tl">
                    <a:srgbClr val="000000">
                      <a:alpha val="43137"/>
                    </a:srgbClr>
                  </a:outerShdw>
                </a:effectLst>
              </a:rPr>
              <a:t>基本</a:t>
            </a:r>
            <a:r>
              <a:rPr lang="zh-TW" altLang="en-US" sz="2700" b="1" dirty="0" smtClean="0">
                <a:solidFill>
                  <a:schemeClr val="bg1"/>
                </a:solidFill>
                <a:effectLst>
                  <a:outerShdw blurRad="38100" dist="38100" dir="2700000" algn="tl">
                    <a:srgbClr val="000000">
                      <a:alpha val="43137"/>
                    </a:srgbClr>
                  </a:outerShdw>
                </a:effectLst>
              </a:rPr>
              <a:t>認證     中文版寫得比較好</a:t>
            </a:r>
            <a:endParaRPr lang="zh-TW" altLang="en-US" sz="2700" b="1" dirty="0">
              <a:solidFill>
                <a:schemeClr val="bg1"/>
              </a:solidFill>
              <a:effectLst>
                <a:outerShdw blurRad="38100" dist="38100" dir="2700000" algn="tl">
                  <a:srgbClr val="000000">
                    <a:alpha val="43137"/>
                  </a:srgbClr>
                </a:outerShdw>
              </a:effectLst>
            </a:endParaRPr>
          </a:p>
        </p:txBody>
      </p:sp>
      <p:pic>
        <p:nvPicPr>
          <p:cNvPr id="9" name="內容版面配置區 3"/>
          <p:cNvPicPr>
            <a:picLocks noChangeAspect="1"/>
          </p:cNvPicPr>
          <p:nvPr/>
        </p:nvPicPr>
        <p:blipFill>
          <a:blip r:embed="rId2"/>
          <a:stretch>
            <a:fillRect/>
          </a:stretch>
        </p:blipFill>
        <p:spPr>
          <a:xfrm>
            <a:off x="65918" y="2283859"/>
            <a:ext cx="1708874" cy="1068492"/>
          </a:xfrm>
          <a:prstGeom prst="rect">
            <a:avLst/>
          </a:prstGeom>
        </p:spPr>
      </p:pic>
      <p:cxnSp>
        <p:nvCxnSpPr>
          <p:cNvPr id="10" name="直線單箭頭接點 9"/>
          <p:cNvCxnSpPr/>
          <p:nvPr/>
        </p:nvCxnSpPr>
        <p:spPr>
          <a:xfrm flipV="1">
            <a:off x="2058392" y="2283859"/>
            <a:ext cx="5759507" cy="78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1" name="Picture 2" descr="“web server”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9840" y="2044720"/>
            <a:ext cx="2434281" cy="182571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853172" y="1714259"/>
            <a:ext cx="1338828" cy="923330"/>
          </a:xfrm>
          <a:prstGeom prst="rect">
            <a:avLst/>
          </a:prstGeom>
        </p:spPr>
        <p:txBody>
          <a:bodyPr wrap="none">
            <a:spAutoFit/>
          </a:bodyPr>
          <a:lstStyle/>
          <a:p>
            <a:r>
              <a:rPr lang="zh-TW" altLang="en-US" dirty="0" smtClean="0"/>
              <a:t>要有</a:t>
            </a:r>
            <a:r>
              <a:rPr lang="zh-TW" altLang="en-US" b="1" dirty="0" smtClean="0">
                <a:solidFill>
                  <a:srgbClr val="FF0000"/>
                </a:solidFill>
                <a:effectLst>
                  <a:outerShdw blurRad="38100" dist="38100" dir="2700000" algn="tl">
                    <a:srgbClr val="000000">
                      <a:alpha val="43137"/>
                    </a:srgbClr>
                  </a:outerShdw>
                </a:effectLst>
              </a:rPr>
              <a:t>認證</a:t>
            </a:r>
            <a:r>
              <a:rPr lang="zh-TW" altLang="en-US" dirty="0" smtClean="0"/>
              <a:t>的</a:t>
            </a:r>
            <a:endParaRPr lang="en-US" altLang="zh-TW" dirty="0" smtClean="0"/>
          </a:p>
          <a:p>
            <a:r>
              <a:rPr lang="zh-TW" altLang="en-US" dirty="0" smtClean="0"/>
              <a:t>網站</a:t>
            </a:r>
            <a:r>
              <a:rPr lang="zh-TW" altLang="en-US" dirty="0"/>
              <a:t>伺服器</a:t>
            </a:r>
            <a:endParaRPr lang="en-US" altLang="zh-TW" dirty="0"/>
          </a:p>
          <a:p>
            <a:r>
              <a:rPr lang="en-US" altLang="zh-TW" dirty="0"/>
              <a:t>Web Server</a:t>
            </a:r>
            <a:endParaRPr lang="zh-TW" altLang="en-US" dirty="0"/>
          </a:p>
        </p:txBody>
      </p:sp>
      <p:sp>
        <p:nvSpPr>
          <p:cNvPr id="13" name="矩形 12"/>
          <p:cNvSpPr/>
          <p:nvPr/>
        </p:nvSpPr>
        <p:spPr>
          <a:xfrm>
            <a:off x="36441" y="1620576"/>
            <a:ext cx="2961067" cy="507831"/>
          </a:xfrm>
          <a:prstGeom prst="rect">
            <a:avLst/>
          </a:prstGeom>
        </p:spPr>
        <p:txBody>
          <a:bodyPr wrap="none">
            <a:spAutoFit/>
          </a:bodyPr>
          <a:lstStyle/>
          <a:p>
            <a:r>
              <a:rPr lang="zh-TW" altLang="en-US" sz="2700" b="1" dirty="0">
                <a:effectLst>
                  <a:outerShdw blurRad="38100" dist="38100" dir="2700000" algn="tl">
                    <a:srgbClr val="000000">
                      <a:alpha val="43137"/>
                    </a:srgbClr>
                  </a:outerShdw>
                </a:effectLst>
              </a:rPr>
              <a:t>客戶端程式</a:t>
            </a:r>
            <a:r>
              <a:rPr lang="en-US" altLang="zh-TW" sz="2700" b="1" dirty="0">
                <a:effectLst>
                  <a:outerShdw blurRad="38100" dist="38100" dir="2700000" algn="tl">
                    <a:srgbClr val="000000">
                      <a:alpha val="43137"/>
                    </a:srgbClr>
                  </a:outerShdw>
                </a:effectLst>
              </a:rPr>
              <a:t>(Client)</a:t>
            </a:r>
            <a:endParaRPr lang="zh-TW" altLang="en-US" sz="2700" b="1" dirty="0">
              <a:effectLst>
                <a:outerShdw blurRad="38100" dist="38100" dir="2700000" algn="tl">
                  <a:srgbClr val="000000">
                    <a:alpha val="43137"/>
                  </a:srgbClr>
                </a:outerShdw>
              </a:effectLst>
            </a:endParaRPr>
          </a:p>
        </p:txBody>
      </p:sp>
      <p:pic>
        <p:nvPicPr>
          <p:cNvPr id="15" name="Picture 4" descr="“Database”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9814" y="2814481"/>
            <a:ext cx="956636" cy="1326358"/>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9364399" y="3504670"/>
            <a:ext cx="1542730" cy="584775"/>
          </a:xfrm>
          <a:prstGeom prst="rect">
            <a:avLst/>
          </a:prstGeom>
        </p:spPr>
        <p:txBody>
          <a:bodyPr wrap="none">
            <a:spAutoFit/>
          </a:bodyPr>
          <a:lstStyle/>
          <a:p>
            <a:r>
              <a:rPr lang="zh-TW" altLang="en-US" sz="1600" dirty="0"/>
              <a:t>資料庫伺服器</a:t>
            </a:r>
            <a:endParaRPr lang="en-US" altLang="zh-TW" sz="1600" dirty="0"/>
          </a:p>
          <a:p>
            <a:r>
              <a:rPr lang="en-US" altLang="zh-TW" sz="1600" dirty="0"/>
              <a:t>Database Server</a:t>
            </a:r>
            <a:endParaRPr lang="zh-TW" altLang="en-US" sz="1600" dirty="0"/>
          </a:p>
        </p:txBody>
      </p:sp>
      <p:sp>
        <p:nvSpPr>
          <p:cNvPr id="19" name="矩形 18"/>
          <p:cNvSpPr/>
          <p:nvPr/>
        </p:nvSpPr>
        <p:spPr>
          <a:xfrm>
            <a:off x="3943824" y="1790982"/>
            <a:ext cx="3502562" cy="369332"/>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客戶</a:t>
            </a:r>
            <a:r>
              <a:rPr lang="zh-TW" altLang="en-US" b="1" dirty="0" smtClean="0">
                <a:effectLst>
                  <a:outerShdw blurRad="38100" dist="38100" dir="2700000" algn="tl">
                    <a:srgbClr val="000000">
                      <a:alpha val="43137"/>
                    </a:srgbClr>
                  </a:outerShdw>
                </a:effectLst>
              </a:rPr>
              <a:t>端送出有認證資料的</a:t>
            </a:r>
            <a:r>
              <a:rPr lang="en-US" altLang="zh-TW" b="1" dirty="0" smtClean="0">
                <a:effectLst>
                  <a:outerShdw blurRad="38100" dist="38100" dir="2700000" algn="tl">
                    <a:srgbClr val="000000">
                      <a:alpha val="43137"/>
                    </a:srgbClr>
                  </a:outerShdw>
                </a:effectLst>
              </a:rPr>
              <a:t>request </a:t>
            </a:r>
            <a:endParaRPr lang="zh-TW" altLang="en-US" dirty="0"/>
          </a:p>
        </p:txBody>
      </p:sp>
      <p:pic>
        <p:nvPicPr>
          <p:cNvPr id="2" name="圖片 1"/>
          <p:cNvPicPr>
            <a:picLocks noChangeAspect="1"/>
          </p:cNvPicPr>
          <p:nvPr/>
        </p:nvPicPr>
        <p:blipFill>
          <a:blip r:embed="rId5"/>
          <a:stretch>
            <a:fillRect/>
          </a:stretch>
        </p:blipFill>
        <p:spPr>
          <a:xfrm>
            <a:off x="1919706" y="2387117"/>
            <a:ext cx="6107077" cy="1887941"/>
          </a:xfrm>
          <a:prstGeom prst="rect">
            <a:avLst/>
          </a:prstGeom>
        </p:spPr>
      </p:pic>
      <p:sp>
        <p:nvSpPr>
          <p:cNvPr id="24" name="矩形 23"/>
          <p:cNvSpPr/>
          <p:nvPr/>
        </p:nvSpPr>
        <p:spPr>
          <a:xfrm>
            <a:off x="2058391" y="3424936"/>
            <a:ext cx="4664091" cy="26220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81491" y="5880542"/>
            <a:ext cx="4692694" cy="523220"/>
          </a:xfrm>
          <a:prstGeom prst="rect">
            <a:avLst/>
          </a:prstGeom>
          <a:solidFill>
            <a:srgbClr val="FFFF00"/>
          </a:solidFill>
        </p:spPr>
        <p:txBody>
          <a:bodyPr wrap="square">
            <a:spAutoFit/>
          </a:bodyPr>
          <a:lstStyle/>
          <a:p>
            <a:r>
              <a:rPr lang="en-US" altLang="zh-TW" sz="1400" dirty="0"/>
              <a:t>print "</a:t>
            </a:r>
            <a:r>
              <a:rPr lang="en-US" altLang="zh-TW" sz="1400" dirty="0" err="1"/>
              <a:t>Aladdin:open</a:t>
            </a:r>
            <a:r>
              <a:rPr lang="en-US" altLang="zh-TW" sz="1400" dirty="0"/>
              <a:t> </a:t>
            </a:r>
            <a:r>
              <a:rPr lang="en-US" altLang="zh-TW" sz="1400" dirty="0" err="1"/>
              <a:t>sesame".encode</a:t>
            </a:r>
            <a:r>
              <a:rPr lang="en-US" altLang="zh-TW" sz="1400" dirty="0"/>
              <a:t>("base64")</a:t>
            </a:r>
          </a:p>
          <a:p>
            <a:r>
              <a:rPr lang="en-US" altLang="zh-TW" sz="1400" dirty="0"/>
              <a:t>print "QWxhZGRpbjpvcGVuIHNlc2FtZQ==".decode("base64")</a:t>
            </a:r>
            <a:endParaRPr lang="zh-TW" altLang="en-US" sz="1400" dirty="0"/>
          </a:p>
        </p:txBody>
      </p:sp>
      <p:sp>
        <p:nvSpPr>
          <p:cNvPr id="5" name="矩形 4"/>
          <p:cNvSpPr/>
          <p:nvPr/>
        </p:nvSpPr>
        <p:spPr>
          <a:xfrm>
            <a:off x="65918" y="4553395"/>
            <a:ext cx="5069971" cy="646331"/>
          </a:xfrm>
          <a:prstGeom prst="rect">
            <a:avLst/>
          </a:prstGeom>
          <a:solidFill>
            <a:srgbClr val="FFFF00"/>
          </a:solidFill>
        </p:spPr>
        <p:txBody>
          <a:bodyPr wrap="square">
            <a:spAutoFit/>
          </a:bodyPr>
          <a:lstStyle/>
          <a:p>
            <a:r>
              <a:rPr lang="zh-TW" altLang="en-US" b="1" dirty="0" smtClean="0">
                <a:effectLst>
                  <a:outerShdw blurRad="38100" dist="38100" dir="2700000" algn="tl">
                    <a:srgbClr val="000000">
                      <a:alpha val="43137"/>
                    </a:srgbClr>
                  </a:outerShdw>
                </a:effectLst>
              </a:rPr>
              <a:t>用戶端軟體會在原先的請求上增加</a:t>
            </a:r>
            <a:r>
              <a:rPr lang="zh-TW" altLang="en-US" b="1" dirty="0" smtClean="0">
                <a:solidFill>
                  <a:srgbClr val="FF0000"/>
                </a:solidFill>
                <a:effectLst>
                  <a:outerShdw blurRad="38100" dist="38100" dir="2700000" algn="tl">
                    <a:srgbClr val="000000">
                      <a:alpha val="43137"/>
                    </a:srgbClr>
                  </a:outerShdw>
                </a:effectLst>
              </a:rPr>
              <a:t>認證訊息頭</a:t>
            </a:r>
            <a:r>
              <a:rPr lang="zh-TW" altLang="en-US" b="1" dirty="0" smtClean="0">
                <a:effectLst>
                  <a:outerShdw blurRad="38100" dist="38100" dir="2700000" algn="tl">
                    <a:srgbClr val="000000">
                      <a:alpha val="43137"/>
                    </a:srgbClr>
                  </a:outerShdw>
                </a:effectLst>
              </a:rPr>
              <a:t>（值是</a:t>
            </a:r>
            <a:r>
              <a:rPr lang="en-US" altLang="zh-TW" b="1" dirty="0" smtClean="0">
                <a:effectLst>
                  <a:outerShdw blurRad="38100" dist="38100" dir="2700000" algn="tl">
                    <a:srgbClr val="000000">
                      <a:alpha val="43137"/>
                    </a:srgbClr>
                  </a:outerShdw>
                </a:effectLst>
              </a:rPr>
              <a:t>base64encode(username+":"+password)</a:t>
            </a:r>
            <a:r>
              <a:rPr lang="zh-TW" altLang="en-US"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27" name="右彎箭號 26"/>
          <p:cNvSpPr/>
          <p:nvPr/>
        </p:nvSpPr>
        <p:spPr>
          <a:xfrm>
            <a:off x="1108020" y="3320901"/>
            <a:ext cx="869131" cy="12128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8" name="矩形 27"/>
          <p:cNvSpPr/>
          <p:nvPr/>
        </p:nvSpPr>
        <p:spPr>
          <a:xfrm>
            <a:off x="81491" y="5541597"/>
            <a:ext cx="2483309" cy="369332"/>
          </a:xfrm>
          <a:prstGeom prst="rect">
            <a:avLst/>
          </a:prstGeom>
        </p:spPr>
        <p:txBody>
          <a:bodyPr wrap="none">
            <a:spAutoFit/>
          </a:bodyPr>
          <a:lstStyle/>
          <a:p>
            <a:r>
              <a:rPr lang="zh-TW" altLang="en-US" b="1" dirty="0" smtClean="0">
                <a:effectLst>
                  <a:outerShdw blurRad="38100" dist="38100" dir="2700000" algn="tl">
                    <a:srgbClr val="000000">
                      <a:alpha val="43137"/>
                    </a:srgbClr>
                  </a:outerShdw>
                </a:effectLst>
              </a:rPr>
              <a:t>你可以用</a:t>
            </a:r>
            <a:r>
              <a:rPr lang="en-US" altLang="zh-TW" b="1" dirty="0" smtClean="0">
                <a:effectLst>
                  <a:outerShdw blurRad="38100" dist="38100" dir="2700000" algn="tl">
                    <a:srgbClr val="000000">
                      <a:alpha val="43137"/>
                    </a:srgbClr>
                  </a:outerShdw>
                </a:effectLst>
              </a:rPr>
              <a:t>python</a:t>
            </a:r>
            <a:r>
              <a:rPr lang="zh-TW" altLang="en-US" b="1" dirty="0" smtClean="0">
                <a:effectLst>
                  <a:outerShdw blurRad="38100" dist="38100" dir="2700000" algn="tl">
                    <a:srgbClr val="000000">
                      <a:alpha val="43137"/>
                    </a:srgbClr>
                  </a:outerShdw>
                </a:effectLst>
              </a:rPr>
              <a:t>試試看</a:t>
            </a:r>
            <a:endParaRPr lang="zh-TW" altLang="en-US" dirty="0"/>
          </a:p>
        </p:txBody>
      </p:sp>
      <p:pic>
        <p:nvPicPr>
          <p:cNvPr id="30" name="圖片 29"/>
          <p:cNvPicPr>
            <a:picLocks noChangeAspect="1"/>
          </p:cNvPicPr>
          <p:nvPr/>
        </p:nvPicPr>
        <p:blipFill>
          <a:blip r:embed="rId6"/>
          <a:stretch>
            <a:fillRect/>
          </a:stretch>
        </p:blipFill>
        <p:spPr>
          <a:xfrm>
            <a:off x="6116601" y="4163722"/>
            <a:ext cx="3993710" cy="2383078"/>
          </a:xfrm>
          <a:prstGeom prst="rect">
            <a:avLst/>
          </a:prstGeom>
        </p:spPr>
      </p:pic>
      <p:sp>
        <p:nvSpPr>
          <p:cNvPr id="31" name="矩形 30"/>
          <p:cNvSpPr/>
          <p:nvPr/>
        </p:nvSpPr>
        <p:spPr>
          <a:xfrm>
            <a:off x="3502273" y="1701629"/>
            <a:ext cx="537327" cy="523220"/>
          </a:xfrm>
          <a:prstGeom prst="rect">
            <a:avLst/>
          </a:prstGeom>
        </p:spPr>
        <p:txBody>
          <a:bodyPr wrap="none">
            <a:spAutoFit/>
          </a:bodyPr>
          <a:lstStyle/>
          <a:p>
            <a:r>
              <a:rPr lang="en-US" altLang="zh-TW" sz="2800" b="1" dirty="0" smtClean="0">
                <a:solidFill>
                  <a:srgbClr val="222222"/>
                </a:solidFill>
                <a:latin typeface="Yu Mincho" panose="02020400000000000000" pitchFamily="18" charset="-128"/>
                <a:ea typeface="Yu Mincho" panose="02020400000000000000" pitchFamily="18" charset="-128"/>
              </a:rPr>
              <a:t>③</a:t>
            </a:r>
            <a:endParaRPr lang="zh-TW" altLang="en-US" dirty="0"/>
          </a:p>
        </p:txBody>
      </p:sp>
      <p:sp>
        <p:nvSpPr>
          <p:cNvPr id="32" name="矩形 31"/>
          <p:cNvSpPr/>
          <p:nvPr/>
        </p:nvSpPr>
        <p:spPr>
          <a:xfrm>
            <a:off x="7824997" y="4006580"/>
            <a:ext cx="748923" cy="769441"/>
          </a:xfrm>
          <a:prstGeom prst="rect">
            <a:avLst/>
          </a:prstGeom>
        </p:spPr>
        <p:txBody>
          <a:bodyPr wrap="none">
            <a:spAutoFit/>
          </a:bodyPr>
          <a:lstStyle/>
          <a:p>
            <a:r>
              <a:rPr lang="zh-TW" altLang="en-US" sz="4400" dirty="0"/>
              <a:t>④</a:t>
            </a:r>
          </a:p>
        </p:txBody>
      </p:sp>
      <p:cxnSp>
        <p:nvCxnSpPr>
          <p:cNvPr id="33" name="直線單箭頭接點 32"/>
          <p:cNvCxnSpPr/>
          <p:nvPr/>
        </p:nvCxnSpPr>
        <p:spPr>
          <a:xfrm flipH="1">
            <a:off x="4775135" y="3980429"/>
            <a:ext cx="4202517" cy="79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020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35390"/>
            <a:ext cx="12192000" cy="1029785"/>
          </a:xfrm>
          <a:solidFill>
            <a:schemeClr val="accent4">
              <a:lumMod val="50000"/>
            </a:schemeClr>
          </a:solidFill>
        </p:spPr>
        <p:txBody>
          <a:bodyPr>
            <a:normAutofit fontScale="90000"/>
          </a:bodyPr>
          <a:lstStyle/>
          <a:p>
            <a:r>
              <a:rPr lang="en-US" altLang="zh-TW" b="1" dirty="0">
                <a:solidFill>
                  <a:srgbClr val="FFFF00"/>
                </a:solidFill>
                <a:effectLst>
                  <a:outerShdw blurRad="38100" dist="38100" dir="2700000" algn="tl">
                    <a:srgbClr val="000000">
                      <a:alpha val="43137"/>
                    </a:srgbClr>
                  </a:outerShdw>
                </a:effectLst>
              </a:rPr>
              <a:t>Digest</a:t>
            </a:r>
            <a:r>
              <a:rPr lang="en-US" altLang="zh-TW" b="1" dirty="0">
                <a:solidFill>
                  <a:schemeClr val="bg1"/>
                </a:solidFill>
                <a:effectLst>
                  <a:outerShdw blurRad="38100" dist="38100" dir="2700000" algn="tl">
                    <a:srgbClr val="000000">
                      <a:alpha val="43137"/>
                    </a:srgbClr>
                  </a:outerShdw>
                </a:effectLst>
              </a:rPr>
              <a:t> access authentication</a:t>
            </a:r>
            <a:br>
              <a:rPr lang="en-US" altLang="zh-TW" b="1" dirty="0">
                <a:solidFill>
                  <a:schemeClr val="bg1"/>
                </a:solidFill>
                <a:effectLst>
                  <a:outerShdw blurRad="38100" dist="38100" dir="2700000" algn="tl">
                    <a:srgbClr val="000000">
                      <a:alpha val="43137"/>
                    </a:srgbClr>
                  </a:outerShdw>
                </a:effectLst>
              </a:rPr>
            </a:br>
            <a:r>
              <a:rPr lang="en-US" altLang="zh-TW" sz="2700" b="1" dirty="0">
                <a:solidFill>
                  <a:schemeClr val="bg1"/>
                </a:solidFill>
                <a:effectLst>
                  <a:outerShdw blurRad="38100" dist="38100" dir="2700000" algn="tl">
                    <a:srgbClr val="000000">
                      <a:alpha val="43137"/>
                    </a:srgbClr>
                  </a:outerShdw>
                </a:effectLst>
              </a:rPr>
              <a:t>https://en.wikipedia.org/wiki/Digest_access_authentication</a:t>
            </a:r>
            <a:endParaRPr lang="zh-TW" altLang="en-US" sz="2700" b="1" dirty="0">
              <a:solidFill>
                <a:schemeClr val="bg1"/>
              </a:solidFill>
              <a:effectLst>
                <a:outerShdw blurRad="38100" dist="38100" dir="2700000" algn="tl">
                  <a:srgbClr val="000000">
                    <a:alpha val="43137"/>
                  </a:srgbClr>
                </a:outerShdw>
              </a:effectLst>
            </a:endParaRPr>
          </a:p>
        </p:txBody>
      </p:sp>
      <p:cxnSp>
        <p:nvCxnSpPr>
          <p:cNvPr id="4" name="直線單箭頭接點 3"/>
          <p:cNvCxnSpPr/>
          <p:nvPr/>
        </p:nvCxnSpPr>
        <p:spPr>
          <a:xfrm flipV="1">
            <a:off x="3557805" y="2283537"/>
            <a:ext cx="4293052" cy="99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內容版面配置區 3"/>
          <p:cNvPicPr>
            <a:picLocks noGrp="1" noChangeAspect="1"/>
          </p:cNvPicPr>
          <p:nvPr>
            <p:ph idx="1"/>
          </p:nvPr>
        </p:nvPicPr>
        <p:blipFill>
          <a:blip r:embed="rId2"/>
          <a:stretch>
            <a:fillRect/>
          </a:stretch>
        </p:blipFill>
        <p:spPr>
          <a:xfrm>
            <a:off x="1140478" y="1856579"/>
            <a:ext cx="1708874" cy="1068492"/>
          </a:xfrm>
          <a:prstGeom prst="rect">
            <a:avLst/>
          </a:prstGeom>
        </p:spPr>
      </p:pic>
      <p:cxnSp>
        <p:nvCxnSpPr>
          <p:cNvPr id="9" name="直線單箭頭接點 8"/>
          <p:cNvCxnSpPr/>
          <p:nvPr/>
        </p:nvCxnSpPr>
        <p:spPr>
          <a:xfrm flipV="1">
            <a:off x="3557805" y="2283537"/>
            <a:ext cx="4293052" cy="99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 name="Picture 2" descr="“web server”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5771" y="1666071"/>
            <a:ext cx="2434281" cy="1825711"/>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9819103" y="1335610"/>
            <a:ext cx="1338828" cy="923330"/>
          </a:xfrm>
          <a:prstGeom prst="rect">
            <a:avLst/>
          </a:prstGeom>
        </p:spPr>
        <p:txBody>
          <a:bodyPr wrap="none">
            <a:spAutoFit/>
          </a:bodyPr>
          <a:lstStyle/>
          <a:p>
            <a:r>
              <a:rPr lang="zh-TW" altLang="en-US" dirty="0" smtClean="0"/>
              <a:t>要有</a:t>
            </a:r>
            <a:r>
              <a:rPr lang="zh-TW" altLang="en-US" b="1" dirty="0" smtClean="0">
                <a:solidFill>
                  <a:srgbClr val="FF0000"/>
                </a:solidFill>
                <a:effectLst>
                  <a:outerShdw blurRad="38100" dist="38100" dir="2700000" algn="tl">
                    <a:srgbClr val="000000">
                      <a:alpha val="43137"/>
                    </a:srgbClr>
                  </a:outerShdw>
                </a:effectLst>
              </a:rPr>
              <a:t>認證</a:t>
            </a:r>
            <a:r>
              <a:rPr lang="zh-TW" altLang="en-US" dirty="0" smtClean="0"/>
              <a:t>的</a:t>
            </a:r>
            <a:endParaRPr lang="en-US" altLang="zh-TW" dirty="0" smtClean="0"/>
          </a:p>
          <a:p>
            <a:r>
              <a:rPr lang="zh-TW" altLang="en-US" dirty="0" smtClean="0"/>
              <a:t>網站</a:t>
            </a:r>
            <a:r>
              <a:rPr lang="zh-TW" altLang="en-US" dirty="0"/>
              <a:t>伺服器</a:t>
            </a:r>
            <a:endParaRPr lang="en-US" altLang="zh-TW" dirty="0"/>
          </a:p>
          <a:p>
            <a:r>
              <a:rPr lang="en-US" altLang="zh-TW" dirty="0"/>
              <a:t>Web Server</a:t>
            </a:r>
            <a:endParaRPr lang="zh-TW" altLang="en-US" dirty="0"/>
          </a:p>
        </p:txBody>
      </p:sp>
      <p:sp>
        <p:nvSpPr>
          <p:cNvPr id="12" name="矩形 11"/>
          <p:cNvSpPr/>
          <p:nvPr/>
        </p:nvSpPr>
        <p:spPr>
          <a:xfrm>
            <a:off x="524950" y="1289444"/>
            <a:ext cx="2961067" cy="507831"/>
          </a:xfrm>
          <a:prstGeom prst="rect">
            <a:avLst/>
          </a:prstGeom>
        </p:spPr>
        <p:txBody>
          <a:bodyPr wrap="none">
            <a:spAutoFit/>
          </a:bodyPr>
          <a:lstStyle/>
          <a:p>
            <a:r>
              <a:rPr lang="zh-TW" altLang="en-US" sz="2700" b="1" dirty="0">
                <a:effectLst>
                  <a:outerShdw blurRad="38100" dist="38100" dir="2700000" algn="tl">
                    <a:srgbClr val="000000">
                      <a:alpha val="43137"/>
                    </a:srgbClr>
                  </a:outerShdw>
                </a:effectLst>
              </a:rPr>
              <a:t>客戶端程式</a:t>
            </a:r>
            <a:r>
              <a:rPr lang="en-US" altLang="zh-TW" sz="2700" b="1" dirty="0">
                <a:effectLst>
                  <a:outerShdw blurRad="38100" dist="38100" dir="2700000" algn="tl">
                    <a:srgbClr val="000000">
                      <a:alpha val="43137"/>
                    </a:srgbClr>
                  </a:outerShdw>
                </a:effectLst>
              </a:rPr>
              <a:t>(Client)</a:t>
            </a:r>
            <a:endParaRPr lang="zh-TW" altLang="en-US" sz="2700" b="1" dirty="0">
              <a:effectLst>
                <a:outerShdw blurRad="38100" dist="38100" dir="2700000" algn="tl">
                  <a:srgbClr val="000000">
                    <a:alpha val="43137"/>
                  </a:srgbClr>
                </a:outerShdw>
              </a:effectLst>
            </a:endParaRPr>
          </a:p>
        </p:txBody>
      </p:sp>
      <p:cxnSp>
        <p:nvCxnSpPr>
          <p:cNvPr id="13" name="直線單箭頭接點 12"/>
          <p:cNvCxnSpPr/>
          <p:nvPr/>
        </p:nvCxnSpPr>
        <p:spPr>
          <a:xfrm flipH="1">
            <a:off x="3927267" y="3673765"/>
            <a:ext cx="4202517" cy="79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4" name="Picture 4" descr="“Database”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45745" y="2435832"/>
            <a:ext cx="956636" cy="1326358"/>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8330330" y="3126021"/>
            <a:ext cx="1542730" cy="584775"/>
          </a:xfrm>
          <a:prstGeom prst="rect">
            <a:avLst/>
          </a:prstGeom>
        </p:spPr>
        <p:txBody>
          <a:bodyPr wrap="none">
            <a:spAutoFit/>
          </a:bodyPr>
          <a:lstStyle/>
          <a:p>
            <a:r>
              <a:rPr lang="zh-TW" altLang="en-US" sz="1600" dirty="0"/>
              <a:t>資料庫伺服器</a:t>
            </a:r>
            <a:endParaRPr lang="en-US" altLang="zh-TW" sz="1600" dirty="0"/>
          </a:p>
          <a:p>
            <a:r>
              <a:rPr lang="en-US" altLang="zh-TW" sz="1600" dirty="0"/>
              <a:t>Database Server</a:t>
            </a:r>
            <a:endParaRPr lang="zh-TW" altLang="en-US" sz="1600" dirty="0"/>
          </a:p>
        </p:txBody>
      </p:sp>
      <p:sp>
        <p:nvSpPr>
          <p:cNvPr id="22" name="矩形 21"/>
          <p:cNvSpPr/>
          <p:nvPr/>
        </p:nvSpPr>
        <p:spPr>
          <a:xfrm>
            <a:off x="3605478" y="1871893"/>
            <a:ext cx="3865161" cy="369332"/>
          </a:xfrm>
          <a:prstGeom prst="rect">
            <a:avLst/>
          </a:prstGeom>
        </p:spPr>
        <p:txBody>
          <a:bodyPr wrap="none">
            <a:spAutoFit/>
          </a:bodyPr>
          <a:lstStyle/>
          <a:p>
            <a:r>
              <a:rPr lang="en-US" altLang="zh-TW" b="1" dirty="0">
                <a:solidFill>
                  <a:srgbClr val="222222"/>
                </a:solidFill>
                <a:latin typeface="Arial" panose="020B0604020202020204" pitchFamily="34" charset="0"/>
              </a:rPr>
              <a:t>Client request (no authentication</a:t>
            </a:r>
            <a:r>
              <a:rPr lang="en-US" altLang="zh-TW" b="1" dirty="0" smtClean="0">
                <a:solidFill>
                  <a:srgbClr val="222222"/>
                </a:solidFill>
                <a:latin typeface="Arial" panose="020B0604020202020204" pitchFamily="34" charset="0"/>
              </a:rPr>
              <a:t>)</a:t>
            </a:r>
            <a:endParaRPr lang="zh-TW" altLang="en-US" dirty="0"/>
          </a:p>
        </p:txBody>
      </p:sp>
      <p:sp>
        <p:nvSpPr>
          <p:cNvPr id="23" name="矩形 22"/>
          <p:cNvSpPr/>
          <p:nvPr/>
        </p:nvSpPr>
        <p:spPr>
          <a:xfrm>
            <a:off x="3587174" y="1385219"/>
            <a:ext cx="587020" cy="584775"/>
          </a:xfrm>
          <a:prstGeom prst="rect">
            <a:avLst/>
          </a:prstGeom>
        </p:spPr>
        <p:txBody>
          <a:bodyPr wrap="none">
            <a:spAutoFit/>
          </a:bodyPr>
          <a:lstStyle/>
          <a:p>
            <a:r>
              <a:rPr lang="en-US" altLang="zh-TW" sz="3200" b="1" dirty="0">
                <a:solidFill>
                  <a:srgbClr val="222222"/>
                </a:solidFill>
                <a:latin typeface="Yu Mincho" panose="02020400000000000000" pitchFamily="18" charset="-128"/>
                <a:ea typeface="Yu Mincho" panose="02020400000000000000" pitchFamily="18" charset="-128"/>
              </a:rPr>
              <a:t>①</a:t>
            </a:r>
            <a:endParaRPr lang="zh-TW" altLang="en-US" sz="3200" dirty="0"/>
          </a:p>
        </p:txBody>
      </p:sp>
      <p:sp>
        <p:nvSpPr>
          <p:cNvPr id="25" name="矩形 24"/>
          <p:cNvSpPr/>
          <p:nvPr/>
        </p:nvSpPr>
        <p:spPr>
          <a:xfrm>
            <a:off x="4033666" y="1481405"/>
            <a:ext cx="3733394" cy="369332"/>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客戶</a:t>
            </a:r>
            <a:r>
              <a:rPr lang="zh-TW" altLang="en-US" b="1" dirty="0" smtClean="0">
                <a:effectLst>
                  <a:outerShdw blurRad="38100" dist="38100" dir="2700000" algn="tl">
                    <a:srgbClr val="000000">
                      <a:alpha val="43137"/>
                    </a:srgbClr>
                  </a:outerShdw>
                </a:effectLst>
              </a:rPr>
              <a:t>端送出沒有認證資料的</a:t>
            </a:r>
            <a:r>
              <a:rPr lang="en-US" altLang="zh-TW" b="1" dirty="0" smtClean="0">
                <a:effectLst>
                  <a:outerShdw blurRad="38100" dist="38100" dir="2700000" algn="tl">
                    <a:srgbClr val="000000">
                      <a:alpha val="43137"/>
                    </a:srgbClr>
                  </a:outerShdw>
                </a:effectLst>
              </a:rPr>
              <a:t>request </a:t>
            </a:r>
            <a:endParaRPr lang="zh-TW" altLang="en-US" dirty="0"/>
          </a:p>
        </p:txBody>
      </p:sp>
      <p:pic>
        <p:nvPicPr>
          <p:cNvPr id="26" name="圖片 25"/>
          <p:cNvPicPr>
            <a:picLocks noChangeAspect="1"/>
          </p:cNvPicPr>
          <p:nvPr/>
        </p:nvPicPr>
        <p:blipFill rotWithShape="1">
          <a:blip r:embed="rId5"/>
          <a:srcRect l="14852" t="32213" r="46135" b="52381"/>
          <a:stretch/>
        </p:blipFill>
        <p:spPr>
          <a:xfrm>
            <a:off x="3459471" y="2431348"/>
            <a:ext cx="4756504" cy="1017442"/>
          </a:xfrm>
          <a:prstGeom prst="rect">
            <a:avLst/>
          </a:prstGeom>
        </p:spPr>
      </p:pic>
      <p:pic>
        <p:nvPicPr>
          <p:cNvPr id="27" name="圖片 26"/>
          <p:cNvPicPr>
            <a:picLocks noChangeAspect="1"/>
          </p:cNvPicPr>
          <p:nvPr/>
        </p:nvPicPr>
        <p:blipFill rotWithShape="1">
          <a:blip r:embed="rId5"/>
          <a:srcRect l="14852" t="54860" r="39703" b="9322"/>
          <a:stretch/>
        </p:blipFill>
        <p:spPr>
          <a:xfrm>
            <a:off x="3486017" y="3863734"/>
            <a:ext cx="6477464" cy="2765351"/>
          </a:xfrm>
          <a:prstGeom prst="rect">
            <a:avLst/>
          </a:prstGeom>
        </p:spPr>
      </p:pic>
      <p:sp>
        <p:nvSpPr>
          <p:cNvPr id="28" name="矩形 27"/>
          <p:cNvSpPr/>
          <p:nvPr/>
        </p:nvSpPr>
        <p:spPr>
          <a:xfrm>
            <a:off x="5837723" y="3662576"/>
            <a:ext cx="638316" cy="646331"/>
          </a:xfrm>
          <a:prstGeom prst="rect">
            <a:avLst/>
          </a:prstGeom>
        </p:spPr>
        <p:txBody>
          <a:bodyPr wrap="none">
            <a:spAutoFit/>
          </a:bodyPr>
          <a:lstStyle/>
          <a:p>
            <a:r>
              <a:rPr lang="en-US" altLang="zh-TW" sz="3600" b="1" dirty="0">
                <a:solidFill>
                  <a:srgbClr val="222222"/>
                </a:solidFill>
                <a:latin typeface="Yu Mincho" panose="02020400000000000000" pitchFamily="18" charset="-128"/>
                <a:ea typeface="Yu Mincho" panose="02020400000000000000" pitchFamily="18" charset="-128"/>
              </a:rPr>
              <a:t>②</a:t>
            </a:r>
            <a:endParaRPr lang="zh-TW" altLang="en-US" sz="3600" dirty="0"/>
          </a:p>
        </p:txBody>
      </p:sp>
      <p:sp>
        <p:nvSpPr>
          <p:cNvPr id="29" name="矩形 28"/>
          <p:cNvSpPr/>
          <p:nvPr/>
        </p:nvSpPr>
        <p:spPr>
          <a:xfrm>
            <a:off x="6476039" y="3932754"/>
            <a:ext cx="5009641" cy="369332"/>
          </a:xfrm>
          <a:prstGeom prst="rect">
            <a:avLst/>
          </a:prstGeom>
        </p:spPr>
        <p:txBody>
          <a:bodyPr wrap="none">
            <a:spAutoFit/>
          </a:bodyPr>
          <a:lstStyle/>
          <a:p>
            <a:r>
              <a:rPr lang="en-US" altLang="zh-TW" b="1" dirty="0" smtClean="0">
                <a:effectLst>
                  <a:outerShdw blurRad="38100" dist="38100" dir="2700000" algn="tl">
                    <a:srgbClr val="000000">
                      <a:alpha val="43137"/>
                    </a:srgbClr>
                  </a:outerShdw>
                </a:effectLst>
              </a:rPr>
              <a:t>Server</a:t>
            </a:r>
            <a:r>
              <a:rPr lang="zh-TW" altLang="en-US" b="1" dirty="0" smtClean="0">
                <a:effectLst>
                  <a:outerShdw blurRad="38100" dist="38100" dir="2700000" algn="tl">
                    <a:srgbClr val="000000">
                      <a:alpha val="43137"/>
                    </a:srgbClr>
                  </a:outerShdw>
                </a:effectLst>
              </a:rPr>
              <a:t>送出</a:t>
            </a:r>
            <a:r>
              <a:rPr lang="en-US" altLang="zh-TW" b="1" dirty="0" smtClean="0">
                <a:effectLst>
                  <a:outerShdw blurRad="38100" dist="38100" dir="2700000" algn="tl">
                    <a:srgbClr val="000000">
                      <a:alpha val="43137"/>
                    </a:srgbClr>
                  </a:outerShdw>
                </a:effectLst>
              </a:rPr>
              <a:t>401</a:t>
            </a:r>
            <a:r>
              <a:rPr lang="zh-TW" altLang="en-US" b="1" dirty="0" smtClean="0">
                <a:effectLst>
                  <a:outerShdw blurRad="38100" dist="38100" dir="2700000" algn="tl">
                    <a:srgbClr val="000000">
                      <a:alpha val="43137"/>
                    </a:srgbClr>
                  </a:outerShdw>
                </a:effectLst>
              </a:rPr>
              <a:t>回應</a:t>
            </a:r>
            <a:r>
              <a:rPr lang="en-US" altLang="zh-TW" b="1" dirty="0" smtClean="0">
                <a:effectLst>
                  <a:outerShdw blurRad="38100" dist="38100" dir="2700000" algn="tl">
                    <a:srgbClr val="000000">
                      <a:alpha val="43137"/>
                    </a:srgbClr>
                  </a:outerShdw>
                </a:effectLst>
                <a:sym typeface="Wingdings" panose="05000000000000000000" pitchFamily="2" charset="2"/>
              </a:rPr>
              <a:t></a:t>
            </a:r>
            <a:r>
              <a:rPr lang="zh-TW" altLang="en-US" b="1" dirty="0" smtClean="0">
                <a:effectLst>
                  <a:outerShdw blurRad="38100" dist="38100" dir="2700000" algn="tl">
                    <a:srgbClr val="000000">
                      <a:alpha val="43137"/>
                    </a:srgbClr>
                  </a:outerShdw>
                </a:effectLst>
              </a:rPr>
              <a:t> 告知</a:t>
            </a:r>
            <a:r>
              <a:rPr lang="zh-TW" altLang="en-US" b="1" dirty="0">
                <a:effectLst>
                  <a:outerShdw blurRad="38100" dist="38100" dir="2700000" algn="tl">
                    <a:srgbClr val="000000">
                      <a:alpha val="43137"/>
                    </a:srgbClr>
                  </a:outerShdw>
                </a:effectLst>
              </a:rPr>
              <a:t>客戶端</a:t>
            </a:r>
            <a:r>
              <a:rPr lang="zh-TW" altLang="en-US" b="1" dirty="0" smtClean="0">
                <a:effectLst>
                  <a:outerShdw blurRad="38100" dist="38100" dir="2700000" algn="tl">
                    <a:srgbClr val="000000">
                      <a:alpha val="43137"/>
                    </a:srgbClr>
                  </a:outerShdw>
                </a:effectLst>
              </a:rPr>
              <a:t>沒有</a:t>
            </a:r>
            <a:r>
              <a:rPr lang="zh-TW" altLang="en-US" b="1" dirty="0">
                <a:effectLst>
                  <a:outerShdw blurRad="38100" dist="38100" dir="2700000" algn="tl">
                    <a:srgbClr val="000000">
                      <a:alpha val="43137"/>
                    </a:srgbClr>
                  </a:outerShdw>
                </a:effectLst>
              </a:rPr>
              <a:t>認證</a:t>
            </a:r>
            <a:r>
              <a:rPr lang="zh-TW" altLang="en-US" b="1" dirty="0" smtClean="0">
                <a:effectLst>
                  <a:outerShdw blurRad="38100" dist="38100" dir="2700000" algn="tl">
                    <a:srgbClr val="000000">
                      <a:alpha val="43137"/>
                    </a:srgbClr>
                  </a:outerShdw>
                </a:effectLst>
              </a:rPr>
              <a:t>資料</a:t>
            </a:r>
            <a:endParaRPr lang="zh-TW" altLang="en-US" dirty="0"/>
          </a:p>
        </p:txBody>
      </p:sp>
      <p:sp>
        <p:nvSpPr>
          <p:cNvPr id="30" name="矩形 29"/>
          <p:cNvSpPr/>
          <p:nvPr/>
        </p:nvSpPr>
        <p:spPr>
          <a:xfrm>
            <a:off x="3605478" y="4504872"/>
            <a:ext cx="6036463" cy="8937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a:off x="379043" y="4504872"/>
            <a:ext cx="3047244" cy="646331"/>
          </a:xfrm>
          <a:prstGeom prst="rect">
            <a:avLst/>
          </a:prstGeom>
        </p:spPr>
        <p:txBody>
          <a:bodyPr wrap="none">
            <a:spAutoFit/>
          </a:bodyPr>
          <a:lstStyle/>
          <a:p>
            <a:r>
              <a:rPr lang="zh-TW" altLang="en-US" b="1" dirty="0" smtClean="0">
                <a:effectLst>
                  <a:outerShdw blurRad="38100" dist="38100" dir="2700000" algn="tl">
                    <a:srgbClr val="000000">
                      <a:alpha val="43137"/>
                    </a:srgbClr>
                  </a:outerShdw>
                </a:effectLst>
              </a:rPr>
              <a:t>使用</a:t>
            </a:r>
            <a:r>
              <a:rPr lang="en-US" altLang="zh-TW" b="1" dirty="0" smtClean="0">
                <a:effectLst>
                  <a:outerShdw blurRad="38100" dist="38100" dir="2700000" algn="tl">
                    <a:srgbClr val="000000">
                      <a:alpha val="43137"/>
                    </a:srgbClr>
                  </a:outerShdw>
                </a:effectLst>
              </a:rPr>
              <a:t>WWW-Authenticate</a:t>
            </a:r>
            <a:r>
              <a:rPr lang="zh-TW" altLang="en-US" b="1" dirty="0" smtClean="0">
                <a:effectLst>
                  <a:outerShdw blurRad="38100" dist="38100" dir="2700000" algn="tl">
                    <a:srgbClr val="000000">
                      <a:alpha val="43137"/>
                    </a:srgbClr>
                  </a:outerShdw>
                </a:effectLst>
              </a:rPr>
              <a:t>欄位</a:t>
            </a:r>
            <a:endParaRPr lang="en-US" altLang="zh-TW" b="1" dirty="0" smtClean="0">
              <a:effectLst>
                <a:outerShdw blurRad="38100" dist="38100" dir="2700000" algn="tl">
                  <a:srgbClr val="000000">
                    <a:alpha val="43137"/>
                  </a:srgbClr>
                </a:outerShdw>
              </a:effectLst>
            </a:endParaRPr>
          </a:p>
          <a:p>
            <a:r>
              <a:rPr lang="zh-TW" altLang="en-US" b="1" dirty="0" smtClean="0">
                <a:effectLst>
                  <a:outerShdw blurRad="38100" dist="38100" dir="2700000" algn="tl">
                    <a:srgbClr val="000000">
                      <a:alpha val="43137"/>
                    </a:srgbClr>
                  </a:outerShdw>
                </a:effectLst>
              </a:rPr>
              <a:t>告知是</a:t>
            </a:r>
            <a:r>
              <a:rPr lang="en-US" altLang="zh-TW" b="1" dirty="0" smtClean="0">
                <a:effectLst>
                  <a:outerShdw blurRad="38100" dist="38100" dir="2700000" algn="tl">
                    <a:srgbClr val="000000">
                      <a:alpha val="43137"/>
                    </a:srgbClr>
                  </a:outerShdw>
                </a:effectLst>
              </a:rPr>
              <a:t>Digest</a:t>
            </a:r>
            <a:r>
              <a:rPr lang="zh-TW" altLang="en-US" b="1" dirty="0" smtClean="0">
                <a:effectLst>
                  <a:outerShdw blurRad="38100" dist="38100" dir="2700000" algn="tl">
                    <a:srgbClr val="000000">
                      <a:alpha val="43137"/>
                    </a:srgbClr>
                  </a:outerShdw>
                </a:effectLst>
              </a:rPr>
              <a:t>認證</a:t>
            </a:r>
            <a:endParaRPr lang="zh-TW" altLang="en-US" dirty="0"/>
          </a:p>
        </p:txBody>
      </p:sp>
    </p:spTree>
    <p:extLst>
      <p:ext uri="{BB962C8B-B14F-4D97-AF65-F5344CB8AC3E}">
        <p14:creationId xmlns:p14="http://schemas.microsoft.com/office/powerpoint/2010/main" val="746912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28168"/>
            <a:ext cx="12192000" cy="1029785"/>
          </a:xfrm>
          <a:solidFill>
            <a:schemeClr val="accent4">
              <a:lumMod val="50000"/>
            </a:schemeClr>
          </a:solidFill>
        </p:spPr>
        <p:txBody>
          <a:bodyPr>
            <a:normAutofit fontScale="90000"/>
          </a:bodyPr>
          <a:lstStyle/>
          <a:p>
            <a:r>
              <a:rPr lang="en-US" altLang="zh-TW" b="1" dirty="0">
                <a:solidFill>
                  <a:srgbClr val="FFFF00"/>
                </a:solidFill>
                <a:effectLst>
                  <a:outerShdw blurRad="38100" dist="38100" dir="2700000" algn="tl">
                    <a:srgbClr val="000000">
                      <a:alpha val="43137"/>
                    </a:srgbClr>
                  </a:outerShdw>
                </a:effectLst>
              </a:rPr>
              <a:t>Digest</a:t>
            </a:r>
            <a:r>
              <a:rPr lang="en-US" altLang="zh-TW" b="1" dirty="0">
                <a:solidFill>
                  <a:schemeClr val="bg1"/>
                </a:solidFill>
                <a:effectLst>
                  <a:outerShdw blurRad="38100" dist="38100" dir="2700000" algn="tl">
                    <a:srgbClr val="000000">
                      <a:alpha val="43137"/>
                    </a:srgbClr>
                  </a:outerShdw>
                </a:effectLst>
              </a:rPr>
              <a:t> access authentication</a:t>
            </a:r>
            <a:br>
              <a:rPr lang="en-US" altLang="zh-TW" b="1" dirty="0">
                <a:solidFill>
                  <a:schemeClr val="bg1"/>
                </a:solidFill>
                <a:effectLst>
                  <a:outerShdw blurRad="38100" dist="38100" dir="2700000" algn="tl">
                    <a:srgbClr val="000000">
                      <a:alpha val="43137"/>
                    </a:srgbClr>
                  </a:outerShdw>
                </a:effectLst>
              </a:rPr>
            </a:br>
            <a:r>
              <a:rPr lang="en-US" altLang="zh-TW" sz="2700" b="1" dirty="0">
                <a:solidFill>
                  <a:schemeClr val="bg1"/>
                </a:solidFill>
                <a:effectLst>
                  <a:outerShdw blurRad="38100" dist="38100" dir="2700000" algn="tl">
                    <a:srgbClr val="000000">
                      <a:alpha val="43137"/>
                    </a:srgbClr>
                  </a:outerShdw>
                </a:effectLst>
              </a:rPr>
              <a:t>https://en.wikipedia.org/wiki/Digest_access_authentication</a:t>
            </a:r>
            <a:endParaRPr lang="zh-TW" altLang="en-US" sz="2700" b="1" dirty="0">
              <a:solidFill>
                <a:schemeClr val="bg1"/>
              </a:solidFill>
              <a:effectLst>
                <a:outerShdw blurRad="38100" dist="38100" dir="2700000" algn="tl">
                  <a:srgbClr val="000000">
                    <a:alpha val="43137"/>
                  </a:srgbClr>
                </a:outerShdw>
              </a:effectLst>
            </a:endParaRPr>
          </a:p>
        </p:txBody>
      </p:sp>
      <p:pic>
        <p:nvPicPr>
          <p:cNvPr id="8" name="內容版面配置區 3"/>
          <p:cNvPicPr>
            <a:picLocks noGrp="1" noChangeAspect="1"/>
          </p:cNvPicPr>
          <p:nvPr>
            <p:ph idx="1"/>
          </p:nvPr>
        </p:nvPicPr>
        <p:blipFill>
          <a:blip r:embed="rId2"/>
          <a:stretch>
            <a:fillRect/>
          </a:stretch>
        </p:blipFill>
        <p:spPr>
          <a:xfrm>
            <a:off x="65744" y="1992376"/>
            <a:ext cx="1708874" cy="1068492"/>
          </a:xfrm>
          <a:prstGeom prst="rect">
            <a:avLst/>
          </a:prstGeom>
        </p:spPr>
      </p:pic>
      <p:cxnSp>
        <p:nvCxnSpPr>
          <p:cNvPr id="9" name="直線單箭頭接點 8"/>
          <p:cNvCxnSpPr/>
          <p:nvPr/>
        </p:nvCxnSpPr>
        <p:spPr>
          <a:xfrm flipV="1">
            <a:off x="3042255" y="1511001"/>
            <a:ext cx="4293052" cy="99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 name="Picture 2" descr="“web server”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5771" y="1666071"/>
            <a:ext cx="2434281" cy="1825711"/>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9819103" y="1335610"/>
            <a:ext cx="1338828" cy="923330"/>
          </a:xfrm>
          <a:prstGeom prst="rect">
            <a:avLst/>
          </a:prstGeom>
        </p:spPr>
        <p:txBody>
          <a:bodyPr wrap="none">
            <a:spAutoFit/>
          </a:bodyPr>
          <a:lstStyle/>
          <a:p>
            <a:r>
              <a:rPr lang="zh-TW" altLang="en-US" dirty="0" smtClean="0"/>
              <a:t>要有</a:t>
            </a:r>
            <a:r>
              <a:rPr lang="zh-TW" altLang="en-US" b="1" dirty="0" smtClean="0">
                <a:solidFill>
                  <a:srgbClr val="FF0000"/>
                </a:solidFill>
                <a:effectLst>
                  <a:outerShdw blurRad="38100" dist="38100" dir="2700000" algn="tl">
                    <a:srgbClr val="000000">
                      <a:alpha val="43137"/>
                    </a:srgbClr>
                  </a:outerShdw>
                </a:effectLst>
              </a:rPr>
              <a:t>認證</a:t>
            </a:r>
            <a:r>
              <a:rPr lang="zh-TW" altLang="en-US" dirty="0" smtClean="0"/>
              <a:t>的</a:t>
            </a:r>
            <a:endParaRPr lang="en-US" altLang="zh-TW" dirty="0" smtClean="0"/>
          </a:p>
          <a:p>
            <a:r>
              <a:rPr lang="zh-TW" altLang="en-US" dirty="0" smtClean="0"/>
              <a:t>網站</a:t>
            </a:r>
            <a:r>
              <a:rPr lang="zh-TW" altLang="en-US" dirty="0"/>
              <a:t>伺服器</a:t>
            </a:r>
            <a:endParaRPr lang="en-US" altLang="zh-TW" dirty="0"/>
          </a:p>
          <a:p>
            <a:r>
              <a:rPr lang="en-US" altLang="zh-TW" dirty="0"/>
              <a:t>Web Server</a:t>
            </a:r>
            <a:endParaRPr lang="zh-TW" altLang="en-US" dirty="0"/>
          </a:p>
        </p:txBody>
      </p:sp>
      <p:sp>
        <p:nvSpPr>
          <p:cNvPr id="12" name="矩形 11"/>
          <p:cNvSpPr/>
          <p:nvPr/>
        </p:nvSpPr>
        <p:spPr>
          <a:xfrm>
            <a:off x="65744" y="1329746"/>
            <a:ext cx="2961067" cy="507831"/>
          </a:xfrm>
          <a:prstGeom prst="rect">
            <a:avLst/>
          </a:prstGeom>
        </p:spPr>
        <p:txBody>
          <a:bodyPr wrap="none">
            <a:spAutoFit/>
          </a:bodyPr>
          <a:lstStyle/>
          <a:p>
            <a:r>
              <a:rPr lang="zh-TW" altLang="en-US" sz="2700" b="1" dirty="0">
                <a:effectLst>
                  <a:outerShdw blurRad="38100" dist="38100" dir="2700000" algn="tl">
                    <a:srgbClr val="000000">
                      <a:alpha val="43137"/>
                    </a:srgbClr>
                  </a:outerShdw>
                </a:effectLst>
              </a:rPr>
              <a:t>客戶端程式</a:t>
            </a:r>
            <a:r>
              <a:rPr lang="en-US" altLang="zh-TW" sz="2700" b="1" dirty="0">
                <a:effectLst>
                  <a:outerShdw blurRad="38100" dist="38100" dir="2700000" algn="tl">
                    <a:srgbClr val="000000">
                      <a:alpha val="43137"/>
                    </a:srgbClr>
                  </a:outerShdw>
                </a:effectLst>
              </a:rPr>
              <a:t>(Client)</a:t>
            </a:r>
            <a:endParaRPr lang="zh-TW" altLang="en-US" sz="2700" b="1" dirty="0">
              <a:effectLst>
                <a:outerShdw blurRad="38100" dist="38100" dir="2700000" algn="tl">
                  <a:srgbClr val="000000">
                    <a:alpha val="43137"/>
                  </a:srgbClr>
                </a:outerShdw>
              </a:effectLst>
            </a:endParaRPr>
          </a:p>
        </p:txBody>
      </p:sp>
      <p:pic>
        <p:nvPicPr>
          <p:cNvPr id="14" name="Picture 4" descr="“Database”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45745" y="2435832"/>
            <a:ext cx="956636" cy="1326358"/>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8330330" y="3126021"/>
            <a:ext cx="1542730" cy="584775"/>
          </a:xfrm>
          <a:prstGeom prst="rect">
            <a:avLst/>
          </a:prstGeom>
        </p:spPr>
        <p:txBody>
          <a:bodyPr wrap="none">
            <a:spAutoFit/>
          </a:bodyPr>
          <a:lstStyle/>
          <a:p>
            <a:r>
              <a:rPr lang="zh-TW" altLang="en-US" sz="1600" dirty="0"/>
              <a:t>資料庫伺服器</a:t>
            </a:r>
            <a:endParaRPr lang="en-US" altLang="zh-TW" sz="1600" dirty="0"/>
          </a:p>
          <a:p>
            <a:r>
              <a:rPr lang="en-US" altLang="zh-TW" sz="1600" dirty="0"/>
              <a:t>Database Server</a:t>
            </a:r>
            <a:endParaRPr lang="zh-TW" altLang="en-US" sz="1600" dirty="0"/>
          </a:p>
        </p:txBody>
      </p:sp>
      <p:sp>
        <p:nvSpPr>
          <p:cNvPr id="24" name="矩形 23"/>
          <p:cNvSpPr/>
          <p:nvPr/>
        </p:nvSpPr>
        <p:spPr>
          <a:xfrm>
            <a:off x="2884362" y="1092776"/>
            <a:ext cx="537327" cy="523220"/>
          </a:xfrm>
          <a:prstGeom prst="rect">
            <a:avLst/>
          </a:prstGeom>
        </p:spPr>
        <p:txBody>
          <a:bodyPr wrap="none">
            <a:spAutoFit/>
          </a:bodyPr>
          <a:lstStyle/>
          <a:p>
            <a:r>
              <a:rPr lang="en-US" altLang="zh-TW" sz="2800" b="1" dirty="0" smtClean="0">
                <a:solidFill>
                  <a:srgbClr val="222222"/>
                </a:solidFill>
                <a:latin typeface="Yu Mincho" panose="02020400000000000000" pitchFamily="18" charset="-128"/>
                <a:ea typeface="Yu Mincho" panose="02020400000000000000" pitchFamily="18" charset="-128"/>
              </a:rPr>
              <a:t>③</a:t>
            </a:r>
            <a:endParaRPr lang="zh-TW" altLang="en-US" dirty="0"/>
          </a:p>
        </p:txBody>
      </p:sp>
      <p:sp>
        <p:nvSpPr>
          <p:cNvPr id="25" name="矩形 24"/>
          <p:cNvSpPr/>
          <p:nvPr/>
        </p:nvSpPr>
        <p:spPr>
          <a:xfrm>
            <a:off x="3279240" y="1136075"/>
            <a:ext cx="3502562" cy="369332"/>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客戶</a:t>
            </a:r>
            <a:r>
              <a:rPr lang="zh-TW" altLang="en-US" b="1" dirty="0" smtClean="0">
                <a:effectLst>
                  <a:outerShdw blurRad="38100" dist="38100" dir="2700000" algn="tl">
                    <a:srgbClr val="000000">
                      <a:alpha val="43137"/>
                    </a:srgbClr>
                  </a:outerShdw>
                </a:effectLst>
              </a:rPr>
              <a:t>端送出有認證資料的</a:t>
            </a:r>
            <a:r>
              <a:rPr lang="en-US" altLang="zh-TW" b="1" dirty="0" smtClean="0">
                <a:effectLst>
                  <a:outerShdw blurRad="38100" dist="38100" dir="2700000" algn="tl">
                    <a:srgbClr val="000000">
                      <a:alpha val="43137"/>
                    </a:srgbClr>
                  </a:outerShdw>
                </a:effectLst>
              </a:rPr>
              <a:t>request </a:t>
            </a:r>
            <a:endParaRPr lang="zh-TW" altLang="en-US" dirty="0"/>
          </a:p>
        </p:txBody>
      </p:sp>
      <p:pic>
        <p:nvPicPr>
          <p:cNvPr id="27" name="圖片 26"/>
          <p:cNvPicPr>
            <a:picLocks noChangeAspect="1"/>
          </p:cNvPicPr>
          <p:nvPr/>
        </p:nvPicPr>
        <p:blipFill rotWithShape="1">
          <a:blip r:embed="rId5"/>
          <a:srcRect l="14852" t="54860" r="39703" b="19987"/>
          <a:stretch/>
        </p:blipFill>
        <p:spPr>
          <a:xfrm>
            <a:off x="5302088" y="4549868"/>
            <a:ext cx="6810644" cy="2041788"/>
          </a:xfrm>
          <a:prstGeom prst="rect">
            <a:avLst/>
          </a:prstGeom>
        </p:spPr>
      </p:pic>
      <p:pic>
        <p:nvPicPr>
          <p:cNvPr id="3" name="圖片 2"/>
          <p:cNvPicPr>
            <a:picLocks noChangeAspect="1"/>
          </p:cNvPicPr>
          <p:nvPr/>
        </p:nvPicPr>
        <p:blipFill rotWithShape="1">
          <a:blip r:embed="rId6"/>
          <a:srcRect l="15223" t="43590" r="42599" b="18024"/>
          <a:stretch/>
        </p:blipFill>
        <p:spPr>
          <a:xfrm>
            <a:off x="2985572" y="1615996"/>
            <a:ext cx="5186460" cy="2556706"/>
          </a:xfrm>
          <a:prstGeom prst="rect">
            <a:avLst/>
          </a:prstGeom>
        </p:spPr>
      </p:pic>
      <p:sp>
        <p:nvSpPr>
          <p:cNvPr id="5" name="矩形 4"/>
          <p:cNvSpPr/>
          <p:nvPr/>
        </p:nvSpPr>
        <p:spPr>
          <a:xfrm>
            <a:off x="11519602" y="2755403"/>
            <a:ext cx="415498" cy="369332"/>
          </a:xfrm>
          <a:prstGeom prst="rect">
            <a:avLst/>
          </a:prstGeom>
        </p:spPr>
        <p:txBody>
          <a:bodyPr wrap="none">
            <a:spAutoFit/>
          </a:bodyPr>
          <a:lstStyle/>
          <a:p>
            <a:r>
              <a:rPr lang="zh-TW" altLang="en-US" dirty="0"/>
              <a:t>④</a:t>
            </a:r>
          </a:p>
        </p:txBody>
      </p:sp>
      <p:cxnSp>
        <p:nvCxnSpPr>
          <p:cNvPr id="7" name="直線單箭頭接點 6"/>
          <p:cNvCxnSpPr/>
          <p:nvPr/>
        </p:nvCxnSpPr>
        <p:spPr>
          <a:xfrm>
            <a:off x="4979393" y="1804505"/>
            <a:ext cx="697429" cy="6796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rotWithShape="1">
          <a:blip r:embed="rId7"/>
          <a:srcRect l="17080" t="47841" r="47425" b="21451"/>
          <a:stretch/>
        </p:blipFill>
        <p:spPr>
          <a:xfrm>
            <a:off x="0" y="3710796"/>
            <a:ext cx="4599353" cy="2155345"/>
          </a:xfrm>
          <a:prstGeom prst="rect">
            <a:avLst/>
          </a:prstGeom>
        </p:spPr>
      </p:pic>
      <p:sp>
        <p:nvSpPr>
          <p:cNvPr id="32" name="矩形 31"/>
          <p:cNvSpPr/>
          <p:nvPr/>
        </p:nvSpPr>
        <p:spPr>
          <a:xfrm>
            <a:off x="7995771" y="4393452"/>
            <a:ext cx="638316" cy="646331"/>
          </a:xfrm>
          <a:prstGeom prst="rect">
            <a:avLst/>
          </a:prstGeom>
        </p:spPr>
        <p:txBody>
          <a:bodyPr wrap="none">
            <a:spAutoFit/>
          </a:bodyPr>
          <a:lstStyle/>
          <a:p>
            <a:r>
              <a:rPr lang="en-US" altLang="zh-TW" sz="3600" b="1" dirty="0">
                <a:solidFill>
                  <a:srgbClr val="222222"/>
                </a:solidFill>
                <a:latin typeface="Yu Mincho" panose="02020400000000000000" pitchFamily="18" charset="-128"/>
                <a:ea typeface="Yu Mincho" panose="02020400000000000000" pitchFamily="18" charset="-128"/>
              </a:rPr>
              <a:t>②</a:t>
            </a:r>
            <a:endParaRPr lang="zh-TW" altLang="en-US" sz="3600" dirty="0"/>
          </a:p>
        </p:txBody>
      </p:sp>
      <p:sp>
        <p:nvSpPr>
          <p:cNvPr id="33" name="矩形 32"/>
          <p:cNvSpPr/>
          <p:nvPr/>
        </p:nvSpPr>
        <p:spPr>
          <a:xfrm>
            <a:off x="8795779" y="4393452"/>
            <a:ext cx="2723823" cy="646331"/>
          </a:xfrm>
          <a:prstGeom prst="rect">
            <a:avLst/>
          </a:prstGeom>
        </p:spPr>
        <p:txBody>
          <a:bodyPr wrap="none">
            <a:spAutoFit/>
          </a:bodyPr>
          <a:lstStyle/>
          <a:p>
            <a:r>
              <a:rPr lang="en-US" altLang="zh-TW" b="1" dirty="0" smtClean="0">
                <a:effectLst>
                  <a:outerShdw blurRad="38100" dist="38100" dir="2700000" algn="tl">
                    <a:srgbClr val="000000">
                      <a:alpha val="43137"/>
                    </a:srgbClr>
                  </a:outerShdw>
                </a:effectLst>
              </a:rPr>
              <a:t>Server</a:t>
            </a:r>
            <a:r>
              <a:rPr lang="zh-TW" altLang="en-US" b="1" dirty="0" smtClean="0">
                <a:effectLst>
                  <a:outerShdw blurRad="38100" dist="38100" dir="2700000" algn="tl">
                    <a:srgbClr val="000000">
                      <a:alpha val="43137"/>
                    </a:srgbClr>
                  </a:outerShdw>
                </a:effectLst>
              </a:rPr>
              <a:t>送出</a:t>
            </a:r>
            <a:r>
              <a:rPr lang="en-US" altLang="zh-TW" b="1" dirty="0" smtClean="0">
                <a:effectLst>
                  <a:outerShdw blurRad="38100" dist="38100" dir="2700000" algn="tl">
                    <a:srgbClr val="000000">
                      <a:alpha val="43137"/>
                    </a:srgbClr>
                  </a:outerShdw>
                </a:effectLst>
              </a:rPr>
              <a:t>401</a:t>
            </a:r>
            <a:r>
              <a:rPr lang="zh-TW" altLang="en-US" b="1" dirty="0" smtClean="0">
                <a:effectLst>
                  <a:outerShdw blurRad="38100" dist="38100" dir="2700000" algn="tl">
                    <a:srgbClr val="000000">
                      <a:alpha val="43137"/>
                    </a:srgbClr>
                  </a:outerShdw>
                </a:effectLst>
              </a:rPr>
              <a:t>回應</a:t>
            </a:r>
            <a:r>
              <a:rPr lang="en-US" altLang="zh-TW" b="1" dirty="0" smtClean="0">
                <a:effectLst>
                  <a:outerShdw blurRad="38100" dist="38100" dir="2700000" algn="tl">
                    <a:srgbClr val="000000">
                      <a:alpha val="43137"/>
                    </a:srgbClr>
                  </a:outerShdw>
                </a:effectLst>
                <a:sym typeface="Wingdings" panose="05000000000000000000" pitchFamily="2" charset="2"/>
              </a:rPr>
              <a:t></a:t>
            </a:r>
            <a:r>
              <a:rPr lang="zh-TW" altLang="en-US" b="1" dirty="0" smtClean="0">
                <a:effectLst>
                  <a:outerShdw blurRad="38100" dist="38100" dir="2700000" algn="tl">
                    <a:srgbClr val="000000">
                      <a:alpha val="43137"/>
                    </a:srgbClr>
                  </a:outerShdw>
                </a:effectLst>
              </a:rPr>
              <a:t> </a:t>
            </a:r>
            <a:endParaRPr lang="en-US" altLang="zh-TW" b="1" dirty="0" smtClean="0">
              <a:effectLst>
                <a:outerShdw blurRad="38100" dist="38100" dir="2700000" algn="tl">
                  <a:srgbClr val="000000">
                    <a:alpha val="43137"/>
                  </a:srgbClr>
                </a:outerShdw>
              </a:effectLst>
            </a:endParaRPr>
          </a:p>
          <a:p>
            <a:r>
              <a:rPr lang="zh-TW" altLang="en-US" b="1" dirty="0" smtClean="0">
                <a:effectLst>
                  <a:outerShdw blurRad="38100" dist="38100" dir="2700000" algn="tl">
                    <a:srgbClr val="000000">
                      <a:alpha val="43137"/>
                    </a:srgbClr>
                  </a:outerShdw>
                </a:effectLst>
              </a:rPr>
              <a:t>告知</a:t>
            </a:r>
            <a:r>
              <a:rPr lang="zh-TW" altLang="en-US" b="1" dirty="0">
                <a:effectLst>
                  <a:outerShdw blurRad="38100" dist="38100" dir="2700000" algn="tl">
                    <a:srgbClr val="000000">
                      <a:alpha val="43137"/>
                    </a:srgbClr>
                  </a:outerShdw>
                </a:effectLst>
              </a:rPr>
              <a:t>客戶端</a:t>
            </a:r>
            <a:r>
              <a:rPr lang="zh-TW" altLang="en-US" b="1" dirty="0" smtClean="0">
                <a:effectLst>
                  <a:outerShdw blurRad="38100" dist="38100" dir="2700000" algn="tl">
                    <a:srgbClr val="000000">
                      <a:alpha val="43137"/>
                    </a:srgbClr>
                  </a:outerShdw>
                </a:effectLst>
              </a:rPr>
              <a:t>沒有</a:t>
            </a:r>
            <a:r>
              <a:rPr lang="zh-TW" altLang="en-US" b="1" dirty="0">
                <a:effectLst>
                  <a:outerShdw blurRad="38100" dist="38100" dir="2700000" algn="tl">
                    <a:srgbClr val="000000">
                      <a:alpha val="43137"/>
                    </a:srgbClr>
                  </a:outerShdw>
                </a:effectLst>
              </a:rPr>
              <a:t>認證</a:t>
            </a:r>
            <a:r>
              <a:rPr lang="zh-TW" altLang="en-US" b="1" dirty="0" smtClean="0">
                <a:effectLst>
                  <a:outerShdw blurRad="38100" dist="38100" dir="2700000" algn="tl">
                    <a:srgbClr val="000000">
                      <a:alpha val="43137"/>
                    </a:srgbClr>
                  </a:outerShdw>
                </a:effectLst>
              </a:rPr>
              <a:t>資料</a:t>
            </a:r>
            <a:endParaRPr lang="zh-TW" altLang="en-US" dirty="0"/>
          </a:p>
        </p:txBody>
      </p:sp>
      <p:sp>
        <p:nvSpPr>
          <p:cNvPr id="17" name="矩形 16"/>
          <p:cNvSpPr/>
          <p:nvPr/>
        </p:nvSpPr>
        <p:spPr>
          <a:xfrm>
            <a:off x="531420" y="3201166"/>
            <a:ext cx="1641540" cy="369332"/>
          </a:xfrm>
          <a:prstGeom prst="rect">
            <a:avLst/>
          </a:prstGeom>
        </p:spPr>
        <p:txBody>
          <a:bodyPr wrap="none">
            <a:spAutoFit/>
          </a:bodyPr>
          <a:lstStyle/>
          <a:p>
            <a:r>
              <a:rPr lang="en-US" altLang="zh-TW" b="1" dirty="0" smtClean="0">
                <a:solidFill>
                  <a:srgbClr val="FF0000"/>
                </a:solidFill>
                <a:effectLst>
                  <a:outerShdw blurRad="38100" dist="38100" dir="2700000" algn="tl">
                    <a:srgbClr val="000000">
                      <a:alpha val="43137"/>
                    </a:srgbClr>
                  </a:outerShdw>
                </a:effectLst>
              </a:rPr>
              <a:t>Digest===MD5 </a:t>
            </a:r>
            <a:endParaRPr lang="zh-TW" altLang="en-US" dirty="0">
              <a:solidFill>
                <a:srgbClr val="FF0000"/>
              </a:solidFill>
            </a:endParaRPr>
          </a:p>
        </p:txBody>
      </p:sp>
    </p:spTree>
    <p:extLst>
      <p:ext uri="{BB962C8B-B14F-4D97-AF65-F5344CB8AC3E}">
        <p14:creationId xmlns:p14="http://schemas.microsoft.com/office/powerpoint/2010/main" val="434487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28168"/>
            <a:ext cx="12192000" cy="1029785"/>
          </a:xfrm>
          <a:solidFill>
            <a:schemeClr val="accent4">
              <a:lumMod val="50000"/>
            </a:schemeClr>
          </a:solidFill>
        </p:spPr>
        <p:txBody>
          <a:bodyPr>
            <a:normAutofit fontScale="90000"/>
          </a:bodyPr>
          <a:lstStyle/>
          <a:p>
            <a:r>
              <a:rPr lang="en-US" altLang="zh-TW" b="1" dirty="0">
                <a:solidFill>
                  <a:srgbClr val="FFFF00"/>
                </a:solidFill>
                <a:effectLst>
                  <a:outerShdw blurRad="38100" dist="38100" dir="2700000" algn="tl">
                    <a:srgbClr val="000000">
                      <a:alpha val="43137"/>
                    </a:srgbClr>
                  </a:outerShdw>
                </a:effectLst>
              </a:rPr>
              <a:t>Digest</a:t>
            </a:r>
            <a:r>
              <a:rPr lang="en-US" altLang="zh-TW" b="1" dirty="0">
                <a:solidFill>
                  <a:schemeClr val="bg1"/>
                </a:solidFill>
                <a:effectLst>
                  <a:outerShdw blurRad="38100" dist="38100" dir="2700000" algn="tl">
                    <a:srgbClr val="000000">
                      <a:alpha val="43137"/>
                    </a:srgbClr>
                  </a:outerShdw>
                </a:effectLst>
              </a:rPr>
              <a:t> access authentication</a:t>
            </a:r>
            <a:br>
              <a:rPr lang="en-US" altLang="zh-TW" b="1" dirty="0">
                <a:solidFill>
                  <a:schemeClr val="bg1"/>
                </a:solidFill>
                <a:effectLst>
                  <a:outerShdw blurRad="38100" dist="38100" dir="2700000" algn="tl">
                    <a:srgbClr val="000000">
                      <a:alpha val="43137"/>
                    </a:srgbClr>
                  </a:outerShdw>
                </a:effectLst>
              </a:rPr>
            </a:br>
            <a:r>
              <a:rPr lang="en-US" altLang="zh-TW" sz="2700" b="1" dirty="0">
                <a:solidFill>
                  <a:schemeClr val="bg1"/>
                </a:solidFill>
                <a:effectLst>
                  <a:outerShdw blurRad="38100" dist="38100" dir="2700000" algn="tl">
                    <a:srgbClr val="000000">
                      <a:alpha val="43137"/>
                    </a:srgbClr>
                  </a:outerShdw>
                </a:effectLst>
              </a:rPr>
              <a:t>https://en.wikipedia.org/wiki/Digest_access_authentication</a:t>
            </a:r>
            <a:endParaRPr lang="zh-TW" altLang="en-US" sz="2700" b="1" dirty="0">
              <a:solidFill>
                <a:schemeClr val="bg1"/>
              </a:solidFill>
              <a:effectLst>
                <a:outerShdw blurRad="38100" dist="38100" dir="2700000" algn="tl">
                  <a:srgbClr val="000000">
                    <a:alpha val="43137"/>
                  </a:srgbClr>
                </a:outerShdw>
              </a:effectLst>
            </a:endParaRPr>
          </a:p>
        </p:txBody>
      </p:sp>
      <p:pic>
        <p:nvPicPr>
          <p:cNvPr id="8" name="內容版面配置區 3"/>
          <p:cNvPicPr>
            <a:picLocks noGrp="1" noChangeAspect="1"/>
          </p:cNvPicPr>
          <p:nvPr>
            <p:ph idx="1"/>
          </p:nvPr>
        </p:nvPicPr>
        <p:blipFill>
          <a:blip r:embed="rId2"/>
          <a:stretch>
            <a:fillRect/>
          </a:stretch>
        </p:blipFill>
        <p:spPr>
          <a:xfrm>
            <a:off x="65744" y="1992376"/>
            <a:ext cx="1708874" cy="1068492"/>
          </a:xfrm>
          <a:prstGeom prst="rect">
            <a:avLst/>
          </a:prstGeom>
        </p:spPr>
      </p:pic>
      <p:cxnSp>
        <p:nvCxnSpPr>
          <p:cNvPr id="9" name="直線單箭頭接點 8"/>
          <p:cNvCxnSpPr/>
          <p:nvPr/>
        </p:nvCxnSpPr>
        <p:spPr>
          <a:xfrm flipV="1">
            <a:off x="3042255" y="1511001"/>
            <a:ext cx="4293052" cy="99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 name="Picture 2" descr="“web server”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5771" y="1666071"/>
            <a:ext cx="2434281" cy="1825711"/>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9819103" y="1335610"/>
            <a:ext cx="1338828" cy="923330"/>
          </a:xfrm>
          <a:prstGeom prst="rect">
            <a:avLst/>
          </a:prstGeom>
        </p:spPr>
        <p:txBody>
          <a:bodyPr wrap="none">
            <a:spAutoFit/>
          </a:bodyPr>
          <a:lstStyle/>
          <a:p>
            <a:r>
              <a:rPr lang="zh-TW" altLang="en-US" dirty="0" smtClean="0"/>
              <a:t>要有</a:t>
            </a:r>
            <a:r>
              <a:rPr lang="zh-TW" altLang="en-US" b="1" dirty="0" smtClean="0">
                <a:solidFill>
                  <a:srgbClr val="FF0000"/>
                </a:solidFill>
                <a:effectLst>
                  <a:outerShdw blurRad="38100" dist="38100" dir="2700000" algn="tl">
                    <a:srgbClr val="000000">
                      <a:alpha val="43137"/>
                    </a:srgbClr>
                  </a:outerShdw>
                </a:effectLst>
              </a:rPr>
              <a:t>認證</a:t>
            </a:r>
            <a:r>
              <a:rPr lang="zh-TW" altLang="en-US" dirty="0" smtClean="0"/>
              <a:t>的</a:t>
            </a:r>
            <a:endParaRPr lang="en-US" altLang="zh-TW" dirty="0" smtClean="0"/>
          </a:p>
          <a:p>
            <a:r>
              <a:rPr lang="zh-TW" altLang="en-US" dirty="0" smtClean="0"/>
              <a:t>網站</a:t>
            </a:r>
            <a:r>
              <a:rPr lang="zh-TW" altLang="en-US" dirty="0"/>
              <a:t>伺服器</a:t>
            </a:r>
            <a:endParaRPr lang="en-US" altLang="zh-TW" dirty="0"/>
          </a:p>
          <a:p>
            <a:r>
              <a:rPr lang="en-US" altLang="zh-TW" dirty="0"/>
              <a:t>Web Server</a:t>
            </a:r>
            <a:endParaRPr lang="zh-TW" altLang="en-US" dirty="0"/>
          </a:p>
        </p:txBody>
      </p:sp>
      <p:sp>
        <p:nvSpPr>
          <p:cNvPr id="12" name="矩形 11"/>
          <p:cNvSpPr/>
          <p:nvPr/>
        </p:nvSpPr>
        <p:spPr>
          <a:xfrm>
            <a:off x="65744" y="1329746"/>
            <a:ext cx="2961067" cy="507831"/>
          </a:xfrm>
          <a:prstGeom prst="rect">
            <a:avLst/>
          </a:prstGeom>
        </p:spPr>
        <p:txBody>
          <a:bodyPr wrap="none">
            <a:spAutoFit/>
          </a:bodyPr>
          <a:lstStyle/>
          <a:p>
            <a:r>
              <a:rPr lang="zh-TW" altLang="en-US" sz="2700" b="1" dirty="0">
                <a:effectLst>
                  <a:outerShdw blurRad="38100" dist="38100" dir="2700000" algn="tl">
                    <a:srgbClr val="000000">
                      <a:alpha val="43137"/>
                    </a:srgbClr>
                  </a:outerShdw>
                </a:effectLst>
              </a:rPr>
              <a:t>客戶端程式</a:t>
            </a:r>
            <a:r>
              <a:rPr lang="en-US" altLang="zh-TW" sz="2700" b="1" dirty="0">
                <a:effectLst>
                  <a:outerShdw blurRad="38100" dist="38100" dir="2700000" algn="tl">
                    <a:srgbClr val="000000">
                      <a:alpha val="43137"/>
                    </a:srgbClr>
                  </a:outerShdw>
                </a:effectLst>
              </a:rPr>
              <a:t>(Client)</a:t>
            </a:r>
            <a:endParaRPr lang="zh-TW" altLang="en-US" sz="2700" b="1" dirty="0">
              <a:effectLst>
                <a:outerShdw blurRad="38100" dist="38100" dir="2700000" algn="tl">
                  <a:srgbClr val="000000">
                    <a:alpha val="43137"/>
                  </a:srgbClr>
                </a:outerShdw>
              </a:effectLst>
            </a:endParaRPr>
          </a:p>
        </p:txBody>
      </p:sp>
      <p:pic>
        <p:nvPicPr>
          <p:cNvPr id="14" name="Picture 4" descr="“Database”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45745" y="2435832"/>
            <a:ext cx="956636" cy="1326358"/>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8330330" y="3126021"/>
            <a:ext cx="1542730" cy="584775"/>
          </a:xfrm>
          <a:prstGeom prst="rect">
            <a:avLst/>
          </a:prstGeom>
        </p:spPr>
        <p:txBody>
          <a:bodyPr wrap="none">
            <a:spAutoFit/>
          </a:bodyPr>
          <a:lstStyle/>
          <a:p>
            <a:r>
              <a:rPr lang="zh-TW" altLang="en-US" sz="1600" dirty="0"/>
              <a:t>資料庫伺服器</a:t>
            </a:r>
            <a:endParaRPr lang="en-US" altLang="zh-TW" sz="1600" dirty="0"/>
          </a:p>
          <a:p>
            <a:r>
              <a:rPr lang="en-US" altLang="zh-TW" sz="1600" dirty="0"/>
              <a:t>Database Server</a:t>
            </a:r>
            <a:endParaRPr lang="zh-TW" altLang="en-US" sz="1600" dirty="0"/>
          </a:p>
        </p:txBody>
      </p:sp>
      <p:sp>
        <p:nvSpPr>
          <p:cNvPr id="24" name="矩形 23"/>
          <p:cNvSpPr/>
          <p:nvPr/>
        </p:nvSpPr>
        <p:spPr>
          <a:xfrm>
            <a:off x="2884362" y="1092776"/>
            <a:ext cx="537327" cy="523220"/>
          </a:xfrm>
          <a:prstGeom prst="rect">
            <a:avLst/>
          </a:prstGeom>
        </p:spPr>
        <p:txBody>
          <a:bodyPr wrap="none">
            <a:spAutoFit/>
          </a:bodyPr>
          <a:lstStyle/>
          <a:p>
            <a:r>
              <a:rPr lang="en-US" altLang="zh-TW" sz="2800" b="1" dirty="0" smtClean="0">
                <a:solidFill>
                  <a:srgbClr val="222222"/>
                </a:solidFill>
                <a:latin typeface="Yu Mincho" panose="02020400000000000000" pitchFamily="18" charset="-128"/>
                <a:ea typeface="Yu Mincho" panose="02020400000000000000" pitchFamily="18" charset="-128"/>
              </a:rPr>
              <a:t>③</a:t>
            </a:r>
            <a:endParaRPr lang="zh-TW" altLang="en-US" dirty="0"/>
          </a:p>
        </p:txBody>
      </p:sp>
      <p:sp>
        <p:nvSpPr>
          <p:cNvPr id="25" name="矩形 24"/>
          <p:cNvSpPr/>
          <p:nvPr/>
        </p:nvSpPr>
        <p:spPr>
          <a:xfrm>
            <a:off x="3279240" y="1136075"/>
            <a:ext cx="3502562" cy="369332"/>
          </a:xfrm>
          <a:prstGeom prst="rect">
            <a:avLst/>
          </a:prstGeom>
        </p:spPr>
        <p:txBody>
          <a:bodyPr wrap="none">
            <a:spAutoFit/>
          </a:bodyPr>
          <a:lstStyle/>
          <a:p>
            <a:r>
              <a:rPr lang="zh-TW" altLang="en-US" b="1" dirty="0">
                <a:effectLst>
                  <a:outerShdw blurRad="38100" dist="38100" dir="2700000" algn="tl">
                    <a:srgbClr val="000000">
                      <a:alpha val="43137"/>
                    </a:srgbClr>
                  </a:outerShdw>
                </a:effectLst>
              </a:rPr>
              <a:t>客戶</a:t>
            </a:r>
            <a:r>
              <a:rPr lang="zh-TW" altLang="en-US" b="1" dirty="0" smtClean="0">
                <a:effectLst>
                  <a:outerShdw blurRad="38100" dist="38100" dir="2700000" algn="tl">
                    <a:srgbClr val="000000">
                      <a:alpha val="43137"/>
                    </a:srgbClr>
                  </a:outerShdw>
                </a:effectLst>
              </a:rPr>
              <a:t>端送出有認證資料的</a:t>
            </a:r>
            <a:r>
              <a:rPr lang="en-US" altLang="zh-TW" b="1" dirty="0" smtClean="0">
                <a:effectLst>
                  <a:outerShdw blurRad="38100" dist="38100" dir="2700000" algn="tl">
                    <a:srgbClr val="000000">
                      <a:alpha val="43137"/>
                    </a:srgbClr>
                  </a:outerShdw>
                </a:effectLst>
              </a:rPr>
              <a:t>request </a:t>
            </a:r>
            <a:endParaRPr lang="zh-TW" altLang="en-US" dirty="0"/>
          </a:p>
        </p:txBody>
      </p:sp>
      <p:pic>
        <p:nvPicPr>
          <p:cNvPr id="3" name="圖片 2"/>
          <p:cNvPicPr>
            <a:picLocks noChangeAspect="1"/>
          </p:cNvPicPr>
          <p:nvPr/>
        </p:nvPicPr>
        <p:blipFill rotWithShape="1">
          <a:blip r:embed="rId5"/>
          <a:srcRect l="15223" t="43590" r="42599" b="18024"/>
          <a:stretch/>
        </p:blipFill>
        <p:spPr>
          <a:xfrm>
            <a:off x="2985572" y="1615996"/>
            <a:ext cx="5186460" cy="2556706"/>
          </a:xfrm>
          <a:prstGeom prst="rect">
            <a:avLst/>
          </a:prstGeom>
        </p:spPr>
      </p:pic>
      <p:cxnSp>
        <p:nvCxnSpPr>
          <p:cNvPr id="7" name="直線單箭頭接點 6"/>
          <p:cNvCxnSpPr/>
          <p:nvPr/>
        </p:nvCxnSpPr>
        <p:spPr>
          <a:xfrm>
            <a:off x="4979393" y="1804505"/>
            <a:ext cx="697429" cy="6796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547214" y="4172702"/>
            <a:ext cx="748923" cy="769441"/>
          </a:xfrm>
          <a:prstGeom prst="rect">
            <a:avLst/>
          </a:prstGeom>
        </p:spPr>
        <p:txBody>
          <a:bodyPr wrap="none">
            <a:spAutoFit/>
          </a:bodyPr>
          <a:lstStyle/>
          <a:p>
            <a:r>
              <a:rPr lang="zh-TW" altLang="en-US" sz="4400" dirty="0"/>
              <a:t>④</a:t>
            </a:r>
          </a:p>
        </p:txBody>
      </p:sp>
      <p:pic>
        <p:nvPicPr>
          <p:cNvPr id="4" name="圖片 3"/>
          <p:cNvPicPr>
            <a:picLocks noChangeAspect="1"/>
          </p:cNvPicPr>
          <p:nvPr/>
        </p:nvPicPr>
        <p:blipFill rotWithShape="1">
          <a:blip r:embed="rId6"/>
          <a:srcRect l="14703" t="11375" r="59604" b="64635"/>
          <a:stretch/>
        </p:blipFill>
        <p:spPr>
          <a:xfrm>
            <a:off x="4346742" y="4519024"/>
            <a:ext cx="4403600" cy="2227255"/>
          </a:xfrm>
          <a:prstGeom prst="rect">
            <a:avLst/>
          </a:prstGeom>
        </p:spPr>
      </p:pic>
      <p:cxnSp>
        <p:nvCxnSpPr>
          <p:cNvPr id="21" name="直線單箭頭接點 20"/>
          <p:cNvCxnSpPr/>
          <p:nvPr/>
        </p:nvCxnSpPr>
        <p:spPr>
          <a:xfrm flipH="1">
            <a:off x="4216978" y="4481002"/>
            <a:ext cx="4202517" cy="79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824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1197</Words>
  <Application>Microsoft Office PowerPoint</Application>
  <PresentationFormat>寬螢幕</PresentationFormat>
  <Paragraphs>165</Paragraphs>
  <Slides>14</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14</vt:i4>
      </vt:variant>
    </vt:vector>
  </HeadingPairs>
  <TitlesOfParts>
    <vt:vector size="23" baseType="lpstr">
      <vt:lpstr>segoe-ui_semibold</vt:lpstr>
      <vt:lpstr>宋体</vt:lpstr>
      <vt:lpstr>Yu Mincho</vt:lpstr>
      <vt:lpstr>新細明體</vt:lpstr>
      <vt:lpstr>Arial</vt:lpstr>
      <vt:lpstr>Calibri</vt:lpstr>
      <vt:lpstr>Calibri Light</vt:lpstr>
      <vt:lpstr>Wingdings</vt:lpstr>
      <vt:lpstr>Office 佈景主題</vt:lpstr>
      <vt:lpstr>php程式設計_HTTP Header處理</vt:lpstr>
      <vt:lpstr>PowerPoint 簡報</vt:lpstr>
      <vt:lpstr>HTTP Authentication framework [RFC 2617|RFC7253]</vt:lpstr>
      <vt:lpstr>除了標準的HTTP Authentication(黃底|本課程), WINDOWs還有自家的認證機制(淡綠底)  https://docs.microsoft.com/en-us/dotnet/framework/wcf/feature-details/understanding-http-authentication</vt:lpstr>
      <vt:lpstr>PowerPoint 簡報</vt:lpstr>
      <vt:lpstr>PowerPoint 簡報</vt:lpstr>
      <vt:lpstr>Digest access authentication https://en.wikipedia.org/wiki/Digest_access_authentication</vt:lpstr>
      <vt:lpstr>Digest access authentication https://en.wikipedia.org/wiki/Digest_access_authentication</vt:lpstr>
      <vt:lpstr>Digest access authentication https://en.wikipedia.org/wiki/Digest_access_authentication</vt:lpstr>
      <vt:lpstr>PowerPoint 簡報</vt:lpstr>
      <vt:lpstr>先講一下$_SERVER http://www.w3school.com.cn/php/php_superglobals.asp</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php程式設計_HTTP Header處理</dc:title>
  <dc:creator>ksu</dc:creator>
  <cp:lastModifiedBy>ksu</cp:lastModifiedBy>
  <cp:revision>4</cp:revision>
  <dcterms:created xsi:type="dcterms:W3CDTF">2018-01-05T20:32:27Z</dcterms:created>
  <dcterms:modified xsi:type="dcterms:W3CDTF">2018-01-05T20:54:49Z</dcterms:modified>
</cp:coreProperties>
</file>