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70" r:id="rId5"/>
    <p:sldId id="262" r:id="rId6"/>
    <p:sldId id="264" r:id="rId7"/>
    <p:sldId id="271" r:id="rId8"/>
    <p:sldId id="263" r:id="rId9"/>
    <p:sldId id="269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4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26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X-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33860"/>
            <a:ext cx="10972800" cy="810965"/>
          </a:xfrm>
        </p:spPr>
        <p:txBody>
          <a:bodyPr/>
          <a:lstStyle>
            <a:lvl1pPr algn="just">
              <a:defRPr lang="zh-TW" altLang="en-US" sz="2600" b="1" kern="1200" baseline="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359422"/>
            <a:ext cx="10972800" cy="3949899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12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813600" indent="-2304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609600" y="1700808"/>
            <a:ext cx="11055019" cy="639762"/>
          </a:xfrm>
        </p:spPr>
        <p:txBody>
          <a:bodyPr anchor="b"/>
          <a:lstStyle>
            <a:lvl1pPr marL="0" indent="0">
              <a:buNone/>
              <a:defRPr lang="zh-TW" altLang="en-US" sz="2400" b="1" kern="1200" baseline="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標楷體" pitchFamily="65" charset="-12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3A9C1-A4D8-4737-925B-4E76FEBD482E}" type="datetimeFigureOut">
              <a:rPr lang="zh-TW" altLang="en-US"/>
              <a:pPr>
                <a:defRPr/>
              </a:pPr>
              <a:t>2018/1/6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187F7-2DBB-4143-AF1A-933AC6212F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25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63278"/>
            <a:ext cx="10972800" cy="5246043"/>
          </a:xfrm>
        </p:spPr>
        <p:txBody>
          <a:bodyPr/>
          <a:lstStyle>
            <a:lvl1pPr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200" b="1" baseline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標楷體" pitchFamily="65" charset="-120"/>
              </a:defRPr>
            </a:lvl1pPr>
            <a:lvl2pPr marL="342000" indent="-230400" algn="just">
              <a:spcBef>
                <a:spcPts val="300"/>
              </a:spcBef>
              <a:spcAft>
                <a:spcPts val="600"/>
              </a:spcAft>
              <a:buSzPct val="120000"/>
              <a:buFont typeface="Wingdings" pitchFamily="2" charset="2"/>
              <a:buChar char="l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8136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u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144800" algn="just">
              <a:spcBef>
                <a:spcPts val="300"/>
              </a:spcBef>
              <a:spcAft>
                <a:spcPts val="600"/>
              </a:spcAft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1602000" algn="just">
              <a:spcBef>
                <a:spcPts val="300"/>
              </a:spcBef>
              <a:spcAft>
                <a:spcPts val="600"/>
              </a:spcAft>
              <a:defRPr sz="2000" baseline="0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AE5B3-A482-4F83-86C7-3DDA4D35A74F}" type="datetimeFigureOut">
              <a:rPr lang="zh-TW" altLang="en-US"/>
              <a:pPr>
                <a:defRPr/>
              </a:pPr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A4EF6-70D9-4A22-B70B-7B5B9BE421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6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46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8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95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11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3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7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F66A-251E-4C15-A589-A7AAAC1DBE9D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9853A-5C39-405D-8E21-CBAEAE663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55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>
                <a:solidFill>
                  <a:srgbClr val="FF0000"/>
                </a:solidFill>
              </a:rPr>
              <a:t>表單</a:t>
            </a:r>
            <a:r>
              <a:rPr lang="zh-TW" altLang="en-US" dirty="0" smtClean="0"/>
              <a:t>輸入與處理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PHP </a:t>
            </a:r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</a:t>
            </a:r>
            <a:endParaRPr lang="zh-TW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7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59" t="11528" r="30451" b="280"/>
          <a:stretch/>
        </p:blipFill>
        <p:spPr>
          <a:xfrm>
            <a:off x="547546" y="691978"/>
            <a:ext cx="3973983" cy="570058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927615" y="5582509"/>
            <a:ext cx="577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https://www.w3schools.com/php/php_form_validation.asp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47616" y="273908"/>
            <a:ext cx="524810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http://127.0.0.1/demo/mytest/Form_Validation.php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29618"/>
              </p:ext>
            </p:extLst>
          </p:nvPr>
        </p:nvGraphicFramePr>
        <p:xfrm>
          <a:off x="4927615" y="1894702"/>
          <a:ext cx="6768104" cy="2312670"/>
        </p:xfrm>
        <a:graphic>
          <a:graphicData uri="http://schemas.openxmlformats.org/drawingml/2006/table">
            <a:tbl>
              <a:tblPr/>
              <a:tblGrid>
                <a:gridCol w="1232276"/>
                <a:gridCol w="5535828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smtClean="0">
                          <a:solidFill>
                            <a:srgbClr val="FFFFFF"/>
                          </a:solidFill>
                          <a:effectLst/>
                        </a:rPr>
                        <a:t>欄位</a:t>
                      </a:r>
                      <a:endParaRPr lang="zh-TW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 smtClean="0">
                          <a:solidFill>
                            <a:srgbClr val="FFFFFF"/>
                          </a:solidFill>
                          <a:effectLst/>
                        </a:rPr>
                        <a:t>驗證規則</a:t>
                      </a:r>
                      <a:endParaRPr lang="zh-TW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</a:rPr>
                        <a:t>必需。必須包含字母和空格。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E-mail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必需。必須包含有效的電子郵寄地址（包含 </a:t>
                      </a:r>
                      <a:r>
                        <a:rPr lang="en-US" altLang="zh-CN" dirty="0" smtClean="0">
                          <a:effectLst/>
                        </a:rPr>
                        <a:t>@ </a:t>
                      </a:r>
                      <a:r>
                        <a:rPr lang="zh-CN" altLang="en-US" dirty="0">
                          <a:effectLst/>
                        </a:rPr>
                        <a:t>和 </a:t>
                      </a:r>
                      <a:r>
                        <a:rPr lang="en-US" altLang="zh-CN" dirty="0">
                          <a:effectLst/>
                        </a:rPr>
                        <a:t>.</a:t>
                      </a:r>
                      <a:r>
                        <a:rPr lang="zh-CN" altLang="en-US" dirty="0" smtClean="0">
                          <a:effectLst/>
                        </a:rPr>
                        <a:t>）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Website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</a:rPr>
                        <a:t>可選。如果選填，則必須包含有效的 </a:t>
                      </a:r>
                      <a:r>
                        <a:rPr lang="en-US" altLang="zh-CN" smtClean="0">
                          <a:effectLst/>
                        </a:rPr>
                        <a:t>URL</a:t>
                      </a:r>
                      <a:r>
                        <a:rPr lang="zh-CN" altLang="en-US" dirty="0">
                          <a:effectLst/>
                        </a:rPr>
                        <a:t>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Comment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可選。多行輸入欄位（文字方塊）。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Gender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必需。必須選擇一項。</a:t>
                      </a:r>
                      <a:endParaRPr lang="zh-CN" altLang="en-US" dirty="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927615" y="5213177"/>
            <a:ext cx="5654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https://www.w3schools.com/php/php_form_required.asp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6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表單輸入與</a:t>
            </a:r>
            <a:r>
              <a:rPr lang="zh-TW" altLang="en-US" sz="6600" dirty="0" smtClean="0"/>
              <a:t>處理</a:t>
            </a:r>
            <a:endParaRPr lang="en-US" altLang="zh-TW" sz="6600" dirty="0" smtClean="0"/>
          </a:p>
          <a:p>
            <a:pPr algn="ctr"/>
            <a:r>
              <a:rPr lang="en-US" altLang="zh-TW" sz="6600" dirty="0"/>
              <a:t>PHP </a:t>
            </a:r>
            <a:r>
              <a:rPr lang="en-US" altLang="zh-TW" sz="6600" dirty="0" smtClean="0"/>
              <a:t>Form </a:t>
            </a:r>
            <a:r>
              <a:rPr lang="en-US" altLang="zh-TW" sz="6600" dirty="0">
                <a:solidFill>
                  <a:srgbClr val="FFFF00"/>
                </a:solidFill>
              </a:rPr>
              <a:t>Handling</a:t>
            </a:r>
            <a:endParaRPr lang="zh-TW" altLang="en-US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2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6565557" y="148281"/>
            <a:ext cx="4885038" cy="2685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811" y="5483284"/>
            <a:ext cx="2053338" cy="128387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130364" y="5807104"/>
            <a:ext cx="2270492" cy="6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303" y="5007160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541471" y="4254887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sp>
        <p:nvSpPr>
          <p:cNvPr id="9" name="矩形 8"/>
          <p:cNvSpPr/>
          <p:nvPr/>
        </p:nvSpPr>
        <p:spPr>
          <a:xfrm>
            <a:off x="1390875" y="4980026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114794" y="5982704"/>
            <a:ext cx="2286062" cy="92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810" y="5640242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8829955" y="4854149"/>
            <a:ext cx="2262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資料庫伺服器</a:t>
            </a:r>
            <a:endParaRPr lang="en-US" altLang="zh-TW" sz="2700" dirty="0"/>
          </a:p>
          <a:p>
            <a:r>
              <a:rPr lang="en-US" altLang="zh-TW" sz="2100" dirty="0"/>
              <a:t>Database Server</a:t>
            </a:r>
            <a:endParaRPr lang="zh-TW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4710300" y="4980026"/>
            <a:ext cx="1279687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溝通的方式</a:t>
            </a:r>
            <a:endParaRPr lang="en-US" altLang="zh-TW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HTTP/HTTPS</a:t>
            </a:r>
          </a:p>
          <a:p>
            <a:r>
              <a:rPr lang="zh-TW" altLang="en-US" sz="1350" dirty="0"/>
              <a:t>協定</a:t>
            </a:r>
            <a:r>
              <a:rPr lang="en-US" altLang="zh-TW" sz="1350" dirty="0"/>
              <a:t>(Protocol)</a:t>
            </a:r>
            <a:endParaRPr lang="zh-TW" altLang="en-US" sz="135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057130" y="1714399"/>
            <a:ext cx="2270492" cy="6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701083" y="31028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表單的後端處理 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739" y="251571"/>
            <a:ext cx="27799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表單的前端設計 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4131830" y="125159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表單的資料傳送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753982" y="1224960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表單的資料接收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表單的資料處理</a:t>
            </a:r>
          </a:p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2164" y="1814662"/>
            <a:ext cx="684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5"/>
          <a:srcRect t="16597" r="32352"/>
          <a:stretch/>
        </p:blipFill>
        <p:spPr>
          <a:xfrm>
            <a:off x="6605326" y="1871647"/>
            <a:ext cx="3898297" cy="23832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70" y="1403218"/>
            <a:ext cx="3986423" cy="24434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791811" y="3998261"/>
            <a:ext cx="17960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phone2.html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cxnSp>
        <p:nvCxnSpPr>
          <p:cNvPr id="25" name="直線單箭頭接點 24"/>
          <p:cNvCxnSpPr>
            <a:stCxn id="11" idx="3"/>
          </p:cNvCxnSpPr>
          <p:nvPr/>
        </p:nvCxnSpPr>
        <p:spPr>
          <a:xfrm flipV="1">
            <a:off x="3587815" y="4229093"/>
            <a:ext cx="1488767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60058" y="3998260"/>
            <a:ext cx="171438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FF00"/>
                </a:solidFill>
              </a:rPr>
              <a:t>confirm.php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28366" y="103445"/>
            <a:ext cx="179318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rgbClr val="FFFF00"/>
                </a:solidFill>
              </a:rPr>
              <a:t>&amp;</a:t>
            </a:r>
            <a:r>
              <a:rPr lang="en-US" altLang="zh-TW" sz="4000" dirty="0" err="1">
                <a:solidFill>
                  <a:srgbClr val="FFFF00"/>
                </a:solidFill>
              </a:rPr>
              <a:t>nbsp</a:t>
            </a:r>
            <a:r>
              <a:rPr lang="en-US" altLang="zh-TW" sz="4000" dirty="0">
                <a:solidFill>
                  <a:srgbClr val="FFFF00"/>
                </a:solidFill>
              </a:rPr>
              <a:t>; 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01791" y="10180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空白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878" t="11169" r="37162" b="4905"/>
          <a:stretch/>
        </p:blipFill>
        <p:spPr>
          <a:xfrm>
            <a:off x="290536" y="103445"/>
            <a:ext cx="9779099" cy="66438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23641"/>
          <a:stretch/>
        </p:blipFill>
        <p:spPr>
          <a:xfrm>
            <a:off x="8377482" y="4388127"/>
            <a:ext cx="2747474" cy="21980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81498" y="103445"/>
            <a:ext cx="17960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phone2.html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6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3250"/>
          <p:cNvSpPr txBox="1">
            <a:spLocks noChangeArrowheads="1"/>
          </p:cNvSpPr>
          <p:nvPr/>
        </p:nvSpPr>
        <p:spPr bwMode="auto">
          <a:xfrm>
            <a:off x="183192" y="1189455"/>
            <a:ext cx="7920880" cy="5241302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&lt;form&gt;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姓</a:t>
            </a:r>
            <a:r>
              <a:rPr lang="en-US" altLang="zh-TW" sz="1200" dirty="0">
                <a:latin typeface="Arial" pitchFamily="34" charset="0"/>
              </a:rPr>
              <a:t>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</a:t>
            </a:r>
            <a:r>
              <a:rPr lang="zh-TW" altLang="en-US" sz="1200" dirty="0">
                <a:latin typeface="Arial" pitchFamily="34" charset="0"/>
              </a:rPr>
              <a:t>名：</a:t>
            </a:r>
            <a:r>
              <a:rPr lang="en-US" altLang="zh-TW" sz="1200" dirty="0">
                <a:latin typeface="Arial" pitchFamily="34" charset="0"/>
              </a:rPr>
              <a:t>&lt;input type="text"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name="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UserName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" </a:t>
            </a:r>
            <a:r>
              <a:rPr lang="en-US" altLang="zh-TW" sz="1200" dirty="0">
                <a:latin typeface="Arial" pitchFamily="34" charset="0"/>
              </a:rPr>
              <a:t>size="40"&gt;&lt;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E-Mail</a:t>
            </a:r>
            <a:r>
              <a:rPr lang="zh-TW" altLang="en-US" sz="1200" dirty="0">
                <a:latin typeface="Arial" pitchFamily="34" charset="0"/>
              </a:rPr>
              <a:t>：</a:t>
            </a:r>
            <a:r>
              <a:rPr lang="en-US" altLang="zh-TW" sz="1200" dirty="0">
                <a:latin typeface="Arial" pitchFamily="34" charset="0"/>
              </a:rPr>
              <a:t>&lt;input type="text"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name="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UserMail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" </a:t>
            </a:r>
            <a:r>
              <a:rPr lang="en-US" altLang="zh-TW" sz="1200" dirty="0">
                <a:latin typeface="Arial" pitchFamily="34" charset="0"/>
              </a:rPr>
              <a:t>size="40" value="</a:t>
            </a:r>
            <a:r>
              <a:rPr lang="en-US" altLang="zh-TW" sz="1200" dirty="0" err="1">
                <a:latin typeface="Arial" pitchFamily="34" charset="0"/>
              </a:rPr>
              <a:t>username@mailserver</a:t>
            </a:r>
            <a:r>
              <a:rPr lang="en-US" altLang="zh-TW" sz="1200" dirty="0">
                <a:latin typeface="Arial" pitchFamily="34" charset="0"/>
              </a:rPr>
              <a:t>"&gt;&lt;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年</a:t>
            </a:r>
            <a:r>
              <a:rPr lang="en-US" altLang="zh-TW" sz="1200" dirty="0">
                <a:latin typeface="Arial" pitchFamily="34" charset="0"/>
              </a:rPr>
              <a:t>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;&amp;</a:t>
            </a:r>
            <a:r>
              <a:rPr lang="en-US" altLang="zh-TW" sz="1200" dirty="0" err="1">
                <a:latin typeface="Arial" pitchFamily="34" charset="0"/>
              </a:rPr>
              <a:t>nbsp</a:t>
            </a:r>
            <a:r>
              <a:rPr lang="en-US" altLang="zh-TW" sz="1200" dirty="0">
                <a:latin typeface="Arial" pitchFamily="34" charset="0"/>
              </a:rPr>
              <a:t>;</a:t>
            </a:r>
            <a:r>
              <a:rPr lang="zh-TW" altLang="en-US" sz="1200" dirty="0">
                <a:latin typeface="Arial" pitchFamily="34" charset="0"/>
              </a:rPr>
              <a:t>齡：</a:t>
            </a:r>
          </a:p>
          <a:p>
            <a:pPr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&lt;input type="radio"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name="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UserAge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" </a:t>
            </a:r>
            <a:r>
              <a:rPr lang="en-US" altLang="zh-TW" sz="1200" dirty="0">
                <a:latin typeface="Arial" pitchFamily="34" charset="0"/>
              </a:rPr>
              <a:t>value="Age1"&gt;</a:t>
            </a:r>
            <a:r>
              <a:rPr lang="zh-TW" altLang="en-US" sz="1200" dirty="0">
                <a:latin typeface="Arial" pitchFamily="34" charset="0"/>
              </a:rPr>
              <a:t>未滿</a:t>
            </a:r>
            <a:r>
              <a:rPr lang="en-US" altLang="zh-TW" sz="1200" dirty="0">
                <a:latin typeface="Arial" pitchFamily="34" charset="0"/>
              </a:rPr>
              <a:t>20</a:t>
            </a:r>
            <a:r>
              <a:rPr lang="zh-TW" altLang="en-US" sz="1200" dirty="0">
                <a:latin typeface="Arial" pitchFamily="34" charset="0"/>
              </a:rPr>
              <a:t>歲</a:t>
            </a:r>
          </a:p>
          <a:p>
            <a:pPr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value="Age2" checked&gt;20~29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value="Age3"&gt;30~39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value="Age4"&gt;40~49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type="radio" name="</a:t>
            </a:r>
            <a:r>
              <a:rPr lang="en-US" altLang="zh-TW" sz="1200" dirty="0" err="1">
                <a:latin typeface="Arial" pitchFamily="34" charset="0"/>
              </a:rPr>
              <a:t>UserAge</a:t>
            </a:r>
            <a:r>
              <a:rPr lang="en-US" altLang="zh-TW" sz="1200" dirty="0">
                <a:latin typeface="Arial" pitchFamily="34" charset="0"/>
              </a:rPr>
              <a:t>" value="Age5"&gt;50</a:t>
            </a:r>
            <a:r>
              <a:rPr lang="zh-TW" altLang="en-US" sz="1200" dirty="0">
                <a:latin typeface="Arial" pitchFamily="34" charset="0"/>
              </a:rPr>
              <a:t>歲以上</a:t>
            </a:r>
            <a:r>
              <a:rPr lang="en-US" altLang="zh-TW" sz="1200" dirty="0">
                <a:latin typeface="Arial" pitchFamily="34" charset="0"/>
              </a:rPr>
              <a:t>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您使用過哪些廠牌的手機？</a:t>
            </a:r>
          </a:p>
          <a:p>
            <a:pPr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&lt;input type="checkbox"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name="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UserPhone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[]" </a:t>
            </a:r>
            <a:r>
              <a:rPr lang="en-US" altLang="zh-TW" sz="1200" dirty="0">
                <a:latin typeface="Arial" pitchFamily="34" charset="0"/>
              </a:rPr>
              <a:t>value="</a:t>
            </a:r>
            <a:r>
              <a:rPr lang="en-US" altLang="zh-TW" sz="1200" dirty="0" err="1">
                <a:latin typeface="Arial" pitchFamily="34" charset="0"/>
              </a:rPr>
              <a:t>hTC</a:t>
            </a:r>
            <a:r>
              <a:rPr lang="en-US" altLang="zh-TW" sz="1200" dirty="0">
                <a:latin typeface="Arial" pitchFamily="34" charset="0"/>
              </a:rPr>
              <a:t>" checked&gt;</a:t>
            </a:r>
            <a:r>
              <a:rPr lang="en-US" altLang="zh-TW" sz="1200" dirty="0" err="1">
                <a:latin typeface="Arial" pitchFamily="34" charset="0"/>
              </a:rPr>
              <a:t>hTC</a:t>
            </a:r>
            <a:endParaRPr lang="en-US" altLang="zh-TW" sz="1200" dirty="0">
              <a:latin typeface="Arial" pitchFamily="34" charset="0"/>
            </a:endParaRP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type="checkbox" name="</a:t>
            </a:r>
            <a:r>
              <a:rPr lang="en-US" altLang="zh-TW" sz="1200" dirty="0" err="1">
                <a:latin typeface="Arial" pitchFamily="34" charset="0"/>
              </a:rPr>
              <a:t>UserPhone</a:t>
            </a:r>
            <a:r>
              <a:rPr lang="en-US" altLang="zh-TW" sz="1200" dirty="0">
                <a:latin typeface="Arial" pitchFamily="34" charset="0"/>
              </a:rPr>
              <a:t>[]" value="Apple"&gt;Apple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type="checkbox" name="</a:t>
            </a:r>
            <a:r>
              <a:rPr lang="en-US" altLang="zh-TW" sz="1200" dirty="0" err="1">
                <a:latin typeface="Arial" pitchFamily="34" charset="0"/>
              </a:rPr>
              <a:t>UserPhone</a:t>
            </a:r>
            <a:r>
              <a:rPr lang="en-US" altLang="zh-TW" sz="1200" dirty="0">
                <a:latin typeface="Arial" pitchFamily="34" charset="0"/>
              </a:rPr>
              <a:t>[]" value="ASUS"&gt;ASUS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type="checkbox" name="</a:t>
            </a:r>
            <a:r>
              <a:rPr lang="en-US" altLang="zh-TW" sz="1200" dirty="0" err="1">
                <a:latin typeface="Arial" pitchFamily="34" charset="0"/>
              </a:rPr>
              <a:t>UserPhone</a:t>
            </a:r>
            <a:r>
              <a:rPr lang="en-US" altLang="zh-TW" sz="1200" dirty="0">
                <a:latin typeface="Arial" pitchFamily="34" charset="0"/>
              </a:rPr>
              <a:t>[]" value="acer"&gt;acer&lt;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您使用手機時最常碰到哪些問題？</a:t>
            </a:r>
            <a:r>
              <a:rPr lang="en-US" altLang="zh-TW" sz="1200" dirty="0">
                <a:latin typeface="Arial" pitchFamily="34" charset="0"/>
              </a:rPr>
              <a:t>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</a:t>
            </a:r>
            <a:r>
              <a:rPr lang="en-US" altLang="zh-TW" sz="1200" dirty="0" err="1">
                <a:latin typeface="Arial" pitchFamily="34" charset="0"/>
              </a:rPr>
              <a:t>textarea</a:t>
            </a:r>
            <a:r>
              <a:rPr lang="en-US" altLang="zh-TW" sz="1200" dirty="0">
                <a:latin typeface="Arial" pitchFamily="34" charset="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name="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UserTrouble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" </a:t>
            </a:r>
            <a:r>
              <a:rPr lang="en-US" altLang="zh-TW" sz="1200" dirty="0">
                <a:latin typeface="Arial" pitchFamily="34" charset="0"/>
              </a:rPr>
              <a:t>cols="45" rows="4"&gt;</a:t>
            </a:r>
            <a:r>
              <a:rPr lang="zh-TW" altLang="en-US" sz="1200" dirty="0">
                <a:latin typeface="Arial" pitchFamily="34" charset="0"/>
              </a:rPr>
              <a:t>上網速度不夠快</a:t>
            </a:r>
            <a:r>
              <a:rPr lang="en-US" altLang="zh-TW" sz="1200" dirty="0">
                <a:latin typeface="Arial" pitchFamily="34" charset="0"/>
              </a:rPr>
              <a:t>&lt;/</a:t>
            </a:r>
            <a:r>
              <a:rPr lang="en-US" altLang="zh-TW" sz="1200" dirty="0" err="1">
                <a:latin typeface="Arial" pitchFamily="34" charset="0"/>
              </a:rPr>
              <a:t>textarea</a:t>
            </a:r>
            <a:r>
              <a:rPr lang="en-US" altLang="zh-TW" sz="1200" dirty="0">
                <a:latin typeface="Arial" pitchFamily="34" charset="0"/>
              </a:rPr>
              <a:t>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</a:t>
            </a:r>
            <a:r>
              <a:rPr lang="zh-TW" altLang="en-US" sz="1200" dirty="0">
                <a:latin typeface="Arial" pitchFamily="34" charset="0"/>
              </a:rPr>
              <a:t>您使用過哪些電信業者的門號？</a:t>
            </a:r>
            <a:r>
              <a:rPr lang="en-US" altLang="zh-TW" sz="1200" dirty="0">
                <a:latin typeface="Arial" pitchFamily="34" charset="0"/>
              </a:rPr>
              <a:t>(</a:t>
            </a:r>
            <a:r>
              <a:rPr lang="zh-TW" altLang="en-US" sz="1200" dirty="0">
                <a:latin typeface="Arial" pitchFamily="34" charset="0"/>
              </a:rPr>
              <a:t>可複選</a:t>
            </a:r>
            <a:r>
              <a:rPr lang="en-US" altLang="zh-TW" sz="1200" dirty="0">
                <a:latin typeface="Arial" pitchFamily="34" charset="0"/>
              </a:rPr>
              <a:t>)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&lt;select name="</a:t>
            </a:r>
            <a:r>
              <a:rPr lang="en-US" altLang="zh-TW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UserNumber</a:t>
            </a: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[]" </a:t>
            </a:r>
            <a:r>
              <a:rPr lang="en-US" altLang="zh-TW" sz="1200" dirty="0">
                <a:latin typeface="Arial" pitchFamily="34" charset="0"/>
              </a:rPr>
              <a:t>size="4" multiple&gt;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  &lt;option value="</a:t>
            </a:r>
            <a:r>
              <a:rPr lang="zh-TW" altLang="en-US" sz="1200" dirty="0">
                <a:latin typeface="Arial" pitchFamily="34" charset="0"/>
              </a:rPr>
              <a:t>中華電信</a:t>
            </a:r>
            <a:r>
              <a:rPr lang="en-US" altLang="zh-TW" sz="1200" dirty="0">
                <a:latin typeface="Arial" pitchFamily="34" charset="0"/>
              </a:rPr>
              <a:t>"&gt;</a:t>
            </a:r>
            <a:r>
              <a:rPr lang="zh-TW" altLang="en-US" sz="1200" dirty="0">
                <a:latin typeface="Arial" pitchFamily="34" charset="0"/>
              </a:rPr>
              <a:t>中華電信</a:t>
            </a:r>
          </a:p>
          <a:p>
            <a:pPr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&lt;option value="</a:t>
            </a:r>
            <a:r>
              <a:rPr lang="zh-TW" altLang="en-US" sz="1200" dirty="0">
                <a:latin typeface="Arial" pitchFamily="34" charset="0"/>
              </a:rPr>
              <a:t>台灣大哥大</a:t>
            </a:r>
            <a:r>
              <a:rPr lang="en-US" altLang="zh-TW" sz="1200" dirty="0">
                <a:latin typeface="Arial" pitchFamily="34" charset="0"/>
              </a:rPr>
              <a:t>" selected&gt;</a:t>
            </a:r>
            <a:r>
              <a:rPr lang="zh-TW" altLang="en-US" sz="1200" dirty="0">
                <a:latin typeface="Arial" pitchFamily="34" charset="0"/>
              </a:rPr>
              <a:t>台灣大哥大</a:t>
            </a:r>
          </a:p>
          <a:p>
            <a:pPr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&lt;option value="</a:t>
            </a:r>
            <a:r>
              <a:rPr lang="zh-TW" altLang="en-US" sz="1200" dirty="0">
                <a:latin typeface="Arial" pitchFamily="34" charset="0"/>
              </a:rPr>
              <a:t>遠傳</a:t>
            </a:r>
            <a:r>
              <a:rPr lang="en-US" altLang="zh-TW" sz="1200" dirty="0">
                <a:latin typeface="Arial" pitchFamily="34" charset="0"/>
              </a:rPr>
              <a:t>"&gt;</a:t>
            </a:r>
            <a:r>
              <a:rPr lang="zh-TW" altLang="en-US" sz="1200" dirty="0">
                <a:latin typeface="Arial" pitchFamily="34" charset="0"/>
              </a:rPr>
              <a:t>遠傳</a:t>
            </a:r>
          </a:p>
          <a:p>
            <a:pPr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  </a:t>
            </a:r>
            <a:r>
              <a:rPr lang="en-US" altLang="zh-TW" sz="1200" dirty="0">
                <a:latin typeface="Arial" pitchFamily="34" charset="0"/>
              </a:rPr>
              <a:t>&lt;option value="</a:t>
            </a:r>
            <a:r>
              <a:rPr lang="zh-TW" altLang="en-US" sz="1200" dirty="0">
                <a:latin typeface="Arial" pitchFamily="34" charset="0"/>
              </a:rPr>
              <a:t>亞太電信</a:t>
            </a:r>
            <a:r>
              <a:rPr lang="en-US" altLang="zh-TW" sz="1200" dirty="0">
                <a:latin typeface="Arial" pitchFamily="34" charset="0"/>
              </a:rPr>
              <a:t>"&gt;</a:t>
            </a:r>
            <a:r>
              <a:rPr lang="zh-TW" altLang="en-US" sz="1200" dirty="0">
                <a:latin typeface="Arial" pitchFamily="34" charset="0"/>
              </a:rPr>
              <a:t>亞太電信</a:t>
            </a:r>
          </a:p>
          <a:p>
            <a:pPr>
              <a:lnSpc>
                <a:spcPts val="1500"/>
              </a:lnSpc>
            </a:pPr>
            <a:r>
              <a:rPr lang="zh-TW" altLang="en-US" sz="1200" dirty="0">
                <a:latin typeface="Arial" pitchFamily="34" charset="0"/>
              </a:rPr>
              <a:t>  </a:t>
            </a:r>
            <a:r>
              <a:rPr lang="en-US" altLang="zh-TW" sz="1200" dirty="0">
                <a:latin typeface="Arial" pitchFamily="34" charset="0"/>
              </a:rPr>
              <a:t>&lt;/select&gt;&lt;</a:t>
            </a:r>
            <a:r>
              <a:rPr lang="en-US" altLang="zh-TW" sz="1200" dirty="0" err="1">
                <a:latin typeface="Arial" pitchFamily="34" charset="0"/>
              </a:rPr>
              <a:t>br</a:t>
            </a:r>
            <a:r>
              <a:rPr lang="en-US" altLang="zh-TW" sz="1200" dirty="0">
                <a:latin typeface="Arial" pitchFamily="34" charset="0"/>
              </a:rPr>
              <a:t>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type="submit" value="</a:t>
            </a:r>
            <a:r>
              <a:rPr lang="zh-TW" altLang="en-US" sz="1200" dirty="0">
                <a:latin typeface="Arial" pitchFamily="34" charset="0"/>
              </a:rPr>
              <a:t>提交</a:t>
            </a:r>
            <a:r>
              <a:rPr lang="en-US" altLang="zh-TW" sz="1200" dirty="0">
                <a:latin typeface="Arial" pitchFamily="34" charset="0"/>
              </a:rPr>
              <a:t>"&gt;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  &lt;input type="reset" value="</a:t>
            </a:r>
            <a:r>
              <a:rPr lang="zh-TW" altLang="en-US" sz="1200" dirty="0">
                <a:latin typeface="Arial" pitchFamily="34" charset="0"/>
              </a:rPr>
              <a:t>重新輸入</a:t>
            </a:r>
            <a:r>
              <a:rPr lang="en-US" altLang="zh-TW" sz="1200" dirty="0">
                <a:latin typeface="Arial" pitchFamily="34" charset="0"/>
              </a:rPr>
              <a:t>"&gt;</a:t>
            </a:r>
          </a:p>
          <a:p>
            <a:pPr>
              <a:lnSpc>
                <a:spcPts val="1500"/>
              </a:lnSpc>
            </a:pPr>
            <a:r>
              <a:rPr lang="en-US" altLang="zh-TW" sz="1200" dirty="0">
                <a:latin typeface="Arial" pitchFamily="34" charset="0"/>
              </a:rPr>
              <a:t>&lt;/form&gt;</a:t>
            </a:r>
          </a:p>
          <a:p>
            <a:pPr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</a:pPr>
            <a:endParaRPr kumimoji="1" lang="zh-TW" altLang="zh-TW" sz="1200" dirty="0">
              <a:latin typeface="Arial" pitchFamily="34" charset="0"/>
            </a:endParaRPr>
          </a:p>
        </p:txBody>
      </p:sp>
      <p:sp>
        <p:nvSpPr>
          <p:cNvPr id="7" name="內容版面配置區 4"/>
          <p:cNvSpPr>
            <a:spLocks noGrp="1"/>
          </p:cNvSpPr>
          <p:nvPr>
            <p:ph idx="1"/>
          </p:nvPr>
        </p:nvSpPr>
        <p:spPr>
          <a:xfrm>
            <a:off x="6243694" y="410155"/>
            <a:ext cx="5346944" cy="5923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dirty="0" smtClean="0"/>
              <a:t>使用 </a:t>
            </a:r>
            <a:r>
              <a:rPr lang="en-US" altLang="zh-TW" dirty="0"/>
              <a:t>&lt;form&gt; </a:t>
            </a:r>
            <a:r>
              <a:rPr lang="zh-TW" altLang="en-US" dirty="0"/>
              <a:t>和 </a:t>
            </a:r>
            <a:r>
              <a:rPr lang="en-US" altLang="zh-TW" dirty="0"/>
              <a:t>&lt;input&gt; </a:t>
            </a:r>
            <a:r>
              <a:rPr lang="zh-TW" altLang="en-US" dirty="0"/>
              <a:t>元素撰寫表單的介面，例如單行文字方塊、選擇鈕、核取方塊等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2823" y="313817"/>
            <a:ext cx="3890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表單的前端設計 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94" y="2115579"/>
            <a:ext cx="5762625" cy="2857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43632" y="475496"/>
            <a:ext cx="17960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phone2.html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176584" y="252099"/>
            <a:ext cx="4539049" cy="394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dirty="0" smtClean="0">
                <a:solidFill>
                  <a:srgbClr val="002060"/>
                </a:solidFill>
              </a:rPr>
              <a:t>讀取</a:t>
            </a:r>
            <a:r>
              <a:rPr lang="zh-TW" altLang="zh-TW" dirty="0" smtClean="0">
                <a:solidFill>
                  <a:srgbClr val="002060"/>
                </a:solidFill>
              </a:rPr>
              <a:t>表單資訊</a:t>
            </a:r>
            <a:r>
              <a:rPr lang="zh-TW" altLang="zh-TW" dirty="0" smtClean="0"/>
              <a:t>並製作成</a:t>
            </a:r>
            <a:r>
              <a:rPr lang="zh-TW" altLang="zh-TW" dirty="0" smtClean="0">
                <a:solidFill>
                  <a:srgbClr val="00B0F0"/>
                </a:solidFill>
              </a:rPr>
              <a:t>確認</a:t>
            </a:r>
            <a:r>
              <a:rPr lang="zh-TW" altLang="zh-TW" dirty="0" smtClean="0">
                <a:solidFill>
                  <a:srgbClr val="00B0F0"/>
                </a:solidFill>
              </a:rPr>
              <a:t>網頁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文字方塊 3250"/>
          <p:cNvSpPr txBox="1">
            <a:spLocks noChangeArrowheads="1"/>
          </p:cNvSpPr>
          <p:nvPr/>
        </p:nvSpPr>
        <p:spPr bwMode="auto">
          <a:xfrm>
            <a:off x="2761634" y="716280"/>
            <a:ext cx="9191468" cy="5917229"/>
          </a:xfrm>
          <a:prstGeom prst="rect">
            <a:avLst/>
          </a:prstGeom>
          <a:solidFill>
            <a:srgbClr val="EFEFE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1800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&lt;?</a:t>
            </a:r>
            <a:r>
              <a:rPr lang="en-US" altLang="zh-TW" sz="1100" dirty="0" err="1">
                <a:latin typeface="Arial" pitchFamily="34" charset="0"/>
              </a:rPr>
              <a:t>php</a:t>
            </a:r>
            <a:endParaRPr lang="en-US" altLang="zh-TW" sz="1100" dirty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$Name = $_POST["</a:t>
            </a:r>
            <a:r>
              <a:rPr lang="en-US" altLang="zh-TW" sz="1100" dirty="0" err="1">
                <a:latin typeface="Arial" pitchFamily="34" charset="0"/>
              </a:rPr>
              <a:t>UserName</a:t>
            </a:r>
            <a:r>
              <a:rPr lang="en-US" altLang="zh-TW" sz="1100" dirty="0">
                <a:latin typeface="Arial" pitchFamily="34" charset="0"/>
              </a:rPr>
              <a:t>"];			</a:t>
            </a:r>
            <a:r>
              <a:rPr lang="zh-TW" altLang="en-US" sz="1100" dirty="0">
                <a:latin typeface="Arial" pitchFamily="34" charset="0"/>
              </a:rPr>
              <a:t>  </a:t>
            </a:r>
            <a:endParaRPr lang="en-US" altLang="zh-TW" sz="1100" dirty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$Mail = $_POST["</a:t>
            </a:r>
            <a:r>
              <a:rPr lang="en-US" altLang="zh-TW" sz="1100" dirty="0" err="1">
                <a:latin typeface="Arial" pitchFamily="34" charset="0"/>
              </a:rPr>
              <a:t>UserMail</a:t>
            </a:r>
            <a:r>
              <a:rPr lang="en-US" altLang="zh-TW" sz="1100" dirty="0">
                <a:latin typeface="Arial" pitchFamily="34" charset="0"/>
              </a:rPr>
              <a:t>"];				</a:t>
            </a:r>
          </a:p>
          <a:p>
            <a:pPr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switch($_POST["</a:t>
            </a:r>
            <a:r>
              <a:rPr lang="en-US" altLang="zh-TW" sz="1100" dirty="0" err="1">
                <a:latin typeface="Arial" pitchFamily="34" charset="0"/>
              </a:rPr>
              <a:t>UserAge</a:t>
            </a:r>
            <a:r>
              <a:rPr lang="en-US" altLang="zh-TW" sz="1100" dirty="0">
                <a:latin typeface="Arial" pitchFamily="34" charset="0"/>
              </a:rPr>
              <a:t>"])					</a:t>
            </a:r>
          </a:p>
          <a:p>
            <a:pPr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{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"Age1":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</a:t>
            </a:r>
            <a:r>
              <a:rPr lang="zh-TW" altLang="en-US" sz="1100" dirty="0">
                <a:latin typeface="Arial" pitchFamily="34" charset="0"/>
              </a:rPr>
              <a:t>未滿</a:t>
            </a:r>
            <a:r>
              <a:rPr lang="en-US" altLang="zh-TW" sz="1100" dirty="0">
                <a:latin typeface="Arial" pitchFamily="34" charset="0"/>
              </a:rPr>
              <a:t>20</a:t>
            </a:r>
            <a:r>
              <a:rPr lang="zh-TW" altLang="en-US" sz="1100" dirty="0">
                <a:latin typeface="Arial" pitchFamily="34" charset="0"/>
              </a:rPr>
              <a:t>歲</a:t>
            </a:r>
            <a:r>
              <a:rPr lang="en-US" altLang="zh-TW" sz="1100" dirty="0">
                <a:latin typeface="Arial" pitchFamily="34" charset="0"/>
              </a:rPr>
              <a:t>";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"Age2":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"20~29";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"Age3":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"30~39";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"Age4":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"40~49";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break;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case "Age5":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    $Age = "50</a:t>
            </a:r>
            <a:r>
              <a:rPr lang="zh-TW" altLang="en-US" sz="1100" dirty="0">
                <a:latin typeface="Arial" pitchFamily="34" charset="0"/>
              </a:rPr>
              <a:t>歲以上</a:t>
            </a:r>
            <a:r>
              <a:rPr lang="en-US" altLang="zh-TW" sz="1100" dirty="0">
                <a:latin typeface="Arial" pitchFamily="34" charset="0"/>
              </a:rPr>
              <a:t>";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}</a:t>
            </a: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 $Phone = $_POST["</a:t>
            </a:r>
            <a:r>
              <a:rPr lang="en-US" altLang="zh-TW" sz="1100" dirty="0" err="1">
                <a:latin typeface="Arial" pitchFamily="34" charset="0"/>
              </a:rPr>
              <a:t>UserPhone</a:t>
            </a:r>
            <a:r>
              <a:rPr lang="en-US" altLang="zh-TW" sz="1100" dirty="0">
                <a:latin typeface="Arial" pitchFamily="34" charset="0"/>
              </a:rPr>
              <a:t>"];			</a:t>
            </a:r>
          </a:p>
          <a:p>
            <a:pPr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$Trouble = $_POST["</a:t>
            </a:r>
            <a:r>
              <a:rPr lang="en-US" altLang="zh-TW" sz="1100" dirty="0" err="1">
                <a:latin typeface="Arial" pitchFamily="34" charset="0"/>
              </a:rPr>
              <a:t>UserTrouble</a:t>
            </a:r>
            <a:r>
              <a:rPr lang="en-US" altLang="zh-TW" sz="1100" dirty="0">
                <a:latin typeface="Arial" pitchFamily="34" charset="0"/>
              </a:rPr>
              <a:t>"];		</a:t>
            </a:r>
            <a:endParaRPr lang="zh-TW" altLang="en-US" sz="1100" dirty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zh-TW" altLang="en-US" sz="1100" dirty="0">
                <a:latin typeface="Arial" pitchFamily="34" charset="0"/>
              </a:rPr>
              <a:t>  </a:t>
            </a:r>
            <a:r>
              <a:rPr lang="en-US" altLang="zh-TW" sz="1100" dirty="0">
                <a:latin typeface="Arial" pitchFamily="34" charset="0"/>
              </a:rPr>
              <a:t>$Number = $_POST["</a:t>
            </a:r>
            <a:r>
              <a:rPr lang="en-US" altLang="zh-TW" sz="1100" dirty="0" err="1">
                <a:latin typeface="Arial" pitchFamily="34" charset="0"/>
              </a:rPr>
              <a:t>UserNumber</a:t>
            </a:r>
            <a:r>
              <a:rPr lang="en-US" altLang="zh-TW" sz="1100" dirty="0">
                <a:latin typeface="Arial" pitchFamily="34" charset="0"/>
              </a:rPr>
              <a:t>"];	</a:t>
            </a:r>
            <a:endParaRPr lang="zh-TW" altLang="en-US" sz="1100" dirty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en-US" altLang="zh-TW" sz="1100" dirty="0" smtClean="0">
                <a:latin typeface="Arial" pitchFamily="34" charset="0"/>
              </a:rPr>
              <a:t>?&gt;</a:t>
            </a:r>
          </a:p>
          <a:p>
            <a:pPr>
              <a:lnSpc>
                <a:spcPts val="1300"/>
              </a:lnSpc>
            </a:pPr>
            <a:endParaRPr lang="en-US" altLang="zh-TW" sz="1100" dirty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en-US" altLang="zh-TW" sz="1600" dirty="0" smtClean="0">
                <a:latin typeface="Arial" pitchFamily="34" charset="0"/>
              </a:rPr>
              <a:t>&lt;</a:t>
            </a:r>
            <a:r>
              <a:rPr lang="en-US" altLang="zh-TW" sz="1600" dirty="0">
                <a:latin typeface="Arial" pitchFamily="34" charset="0"/>
              </a:rPr>
              <a:t>p&gt;&lt;</a:t>
            </a:r>
            <a:r>
              <a:rPr lang="en-US" altLang="zh-TW" sz="1600" dirty="0" err="1">
                <a:latin typeface="Arial" pitchFamily="34" charset="0"/>
              </a:rPr>
              <a:t>i</a:t>
            </a:r>
            <a:r>
              <a:rPr lang="en-US" altLang="zh-TW" sz="1600" dirty="0">
                <a:latin typeface="Arial" pitchFamily="34" charset="0"/>
              </a:rPr>
              <a:t>&gt;&lt;?</a:t>
            </a:r>
            <a:r>
              <a:rPr lang="en-US" altLang="zh-TW" sz="1600" dirty="0" err="1">
                <a:latin typeface="Arial" pitchFamily="34" charset="0"/>
              </a:rPr>
              <a:t>php</a:t>
            </a:r>
            <a:r>
              <a:rPr lang="en-US" altLang="zh-TW" sz="1600" dirty="0">
                <a:latin typeface="Arial" pitchFamily="34" charset="0"/>
              </a:rPr>
              <a:t> echo $Name; ?&gt;&lt;/</a:t>
            </a:r>
            <a:r>
              <a:rPr lang="en-US" altLang="zh-TW" sz="1600" dirty="0" err="1">
                <a:latin typeface="Arial" pitchFamily="34" charset="0"/>
              </a:rPr>
              <a:t>i</a:t>
            </a:r>
            <a:r>
              <a:rPr lang="en-US" altLang="zh-TW" sz="1600" dirty="0">
                <a:latin typeface="Arial" pitchFamily="34" charset="0"/>
              </a:rPr>
              <a:t>&gt;</a:t>
            </a:r>
            <a:r>
              <a:rPr lang="zh-TW" altLang="en-US" sz="1600" dirty="0">
                <a:latin typeface="Arial" pitchFamily="34" charset="0"/>
              </a:rPr>
              <a:t>，您好！您輸入的資料如下：</a:t>
            </a:r>
            <a:r>
              <a:rPr lang="en-US" altLang="zh-TW" sz="1600" dirty="0">
                <a:latin typeface="Arial" pitchFamily="34" charset="0"/>
              </a:rPr>
              <a:t>&lt;/p&gt;</a:t>
            </a:r>
          </a:p>
          <a:p>
            <a:pPr>
              <a:lnSpc>
                <a:spcPts val="1300"/>
              </a:lnSpc>
            </a:pPr>
            <a:endParaRPr lang="en-US" altLang="zh-TW" sz="1600" dirty="0" smtClean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zh-TW" altLang="en-US" sz="1600" dirty="0" smtClean="0">
                <a:latin typeface="Arial" pitchFamily="34" charset="0"/>
              </a:rPr>
              <a:t>電子郵件</a:t>
            </a:r>
            <a:r>
              <a:rPr lang="zh-TW" altLang="en-US" sz="1600" dirty="0">
                <a:latin typeface="Arial" pitchFamily="34" charset="0"/>
              </a:rPr>
              <a:t>地址：</a:t>
            </a:r>
            <a:r>
              <a:rPr lang="en-US" altLang="zh-TW" sz="1600" dirty="0">
                <a:latin typeface="Arial" pitchFamily="34" charset="0"/>
              </a:rPr>
              <a:t>&lt;?</a:t>
            </a:r>
            <a:r>
              <a:rPr lang="en-US" altLang="zh-TW" sz="1600" dirty="0" err="1">
                <a:latin typeface="Arial" pitchFamily="34" charset="0"/>
              </a:rPr>
              <a:t>php</a:t>
            </a:r>
            <a:r>
              <a:rPr lang="en-US" altLang="zh-TW" sz="1600" dirty="0">
                <a:latin typeface="Arial" pitchFamily="34" charset="0"/>
              </a:rPr>
              <a:t> echo $Mail; ?&gt;&lt;</a:t>
            </a:r>
            <a:r>
              <a:rPr lang="en-US" altLang="zh-TW" sz="1600" dirty="0" err="1">
                <a:latin typeface="Arial" pitchFamily="34" charset="0"/>
              </a:rPr>
              <a:t>br</a:t>
            </a:r>
            <a:r>
              <a:rPr lang="en-US" altLang="zh-TW" sz="1600" dirty="0">
                <a:latin typeface="Arial" pitchFamily="34" charset="0"/>
              </a:rPr>
              <a:t>&gt;</a:t>
            </a:r>
          </a:p>
          <a:p>
            <a:pPr>
              <a:lnSpc>
                <a:spcPts val="1300"/>
              </a:lnSpc>
            </a:pPr>
            <a:endParaRPr lang="en-US" altLang="zh-TW" sz="1600" dirty="0" smtClean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zh-TW" altLang="en-US" sz="1600" dirty="0" smtClean="0">
                <a:latin typeface="Arial" pitchFamily="34" charset="0"/>
              </a:rPr>
              <a:t>年齡</a:t>
            </a:r>
            <a:r>
              <a:rPr lang="zh-TW" altLang="en-US" sz="1600" dirty="0">
                <a:latin typeface="Arial" pitchFamily="34" charset="0"/>
              </a:rPr>
              <a:t>：</a:t>
            </a:r>
            <a:r>
              <a:rPr lang="en-US" altLang="zh-TW" sz="1600" dirty="0">
                <a:latin typeface="Arial" pitchFamily="34" charset="0"/>
              </a:rPr>
              <a:t>&lt;?</a:t>
            </a:r>
            <a:r>
              <a:rPr lang="en-US" altLang="zh-TW" sz="1600" dirty="0" err="1">
                <a:latin typeface="Arial" pitchFamily="34" charset="0"/>
              </a:rPr>
              <a:t>php</a:t>
            </a:r>
            <a:r>
              <a:rPr lang="en-US" altLang="zh-TW" sz="1600" dirty="0">
                <a:latin typeface="Arial" pitchFamily="34" charset="0"/>
              </a:rPr>
              <a:t> echo $Age; ?&gt;&lt;</a:t>
            </a:r>
            <a:r>
              <a:rPr lang="en-US" altLang="zh-TW" sz="1600" dirty="0" err="1">
                <a:latin typeface="Arial" pitchFamily="34" charset="0"/>
              </a:rPr>
              <a:t>br</a:t>
            </a:r>
            <a:r>
              <a:rPr lang="en-US" altLang="zh-TW" sz="1600" dirty="0">
                <a:latin typeface="Arial" pitchFamily="34" charset="0"/>
              </a:rPr>
              <a:t>&gt;</a:t>
            </a:r>
          </a:p>
          <a:p>
            <a:pPr>
              <a:lnSpc>
                <a:spcPts val="1300"/>
              </a:lnSpc>
            </a:pPr>
            <a:endParaRPr lang="en-US" altLang="zh-TW" sz="1600" dirty="0" smtClean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zh-TW" altLang="en-US" sz="1600" dirty="0" smtClean="0">
                <a:latin typeface="Arial" pitchFamily="34" charset="0"/>
              </a:rPr>
              <a:t>曾經</a:t>
            </a:r>
            <a:r>
              <a:rPr lang="zh-TW" altLang="en-US" sz="1600" dirty="0">
                <a:latin typeface="Arial" pitchFamily="34" charset="0"/>
              </a:rPr>
              <a:t>使用過的手機廠牌：</a:t>
            </a:r>
            <a:r>
              <a:rPr lang="en-US" altLang="zh-TW" sz="1600" dirty="0">
                <a:latin typeface="Arial" pitchFamily="34" charset="0"/>
              </a:rPr>
              <a:t>&lt;?</a:t>
            </a:r>
            <a:r>
              <a:rPr lang="en-US" altLang="zh-TW" sz="1600" dirty="0" err="1">
                <a:latin typeface="Arial" pitchFamily="34" charset="0"/>
              </a:rPr>
              <a:t>php</a:t>
            </a:r>
            <a:r>
              <a:rPr lang="en-US" altLang="zh-TW" sz="1600" dirty="0">
                <a:latin typeface="Arial" pitchFamily="34" charset="0"/>
              </a:rPr>
              <a:t> </a:t>
            </a:r>
            <a:r>
              <a:rPr lang="en-US" altLang="zh-TW" sz="1600" dirty="0" err="1">
                <a:latin typeface="Arial" pitchFamily="34" charset="0"/>
              </a:rPr>
              <a:t>foreach</a:t>
            </a:r>
            <a:r>
              <a:rPr lang="en-US" altLang="zh-TW" sz="1600" dirty="0">
                <a:latin typeface="Arial" pitchFamily="34" charset="0"/>
              </a:rPr>
              <a:t>($Phone as $Value) echo $Value.'&amp;</a:t>
            </a:r>
            <a:r>
              <a:rPr lang="en-US" altLang="zh-TW" sz="1600" dirty="0" err="1">
                <a:latin typeface="Arial" pitchFamily="34" charset="0"/>
              </a:rPr>
              <a:t>nbsp</a:t>
            </a:r>
            <a:r>
              <a:rPr lang="en-US" altLang="zh-TW" sz="1600" dirty="0">
                <a:latin typeface="Arial" pitchFamily="34" charset="0"/>
              </a:rPr>
              <a:t>;'; ?&gt;&lt;</a:t>
            </a:r>
            <a:r>
              <a:rPr lang="en-US" altLang="zh-TW" sz="1600" dirty="0" err="1">
                <a:latin typeface="Arial" pitchFamily="34" charset="0"/>
              </a:rPr>
              <a:t>br</a:t>
            </a:r>
            <a:r>
              <a:rPr lang="en-US" altLang="zh-TW" sz="1600" dirty="0">
                <a:latin typeface="Arial" pitchFamily="34" charset="0"/>
              </a:rPr>
              <a:t>&gt;</a:t>
            </a:r>
          </a:p>
          <a:p>
            <a:pPr>
              <a:lnSpc>
                <a:spcPts val="1300"/>
              </a:lnSpc>
            </a:pPr>
            <a:endParaRPr lang="en-US" altLang="zh-TW" sz="1600" dirty="0" smtClean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zh-TW" altLang="en-US" sz="1600" dirty="0" smtClean="0">
                <a:latin typeface="Arial" pitchFamily="34" charset="0"/>
              </a:rPr>
              <a:t>使用</a:t>
            </a:r>
            <a:r>
              <a:rPr lang="zh-TW" altLang="en-US" sz="1600" dirty="0">
                <a:latin typeface="Arial" pitchFamily="34" charset="0"/>
              </a:rPr>
              <a:t>手機時最常碰到的問題：</a:t>
            </a:r>
            <a:r>
              <a:rPr lang="en-US" altLang="zh-TW" sz="1600" dirty="0">
                <a:latin typeface="Arial" pitchFamily="34" charset="0"/>
              </a:rPr>
              <a:t>&lt;?</a:t>
            </a:r>
            <a:r>
              <a:rPr lang="en-US" altLang="zh-TW" sz="1600" dirty="0" err="1">
                <a:latin typeface="Arial" pitchFamily="34" charset="0"/>
              </a:rPr>
              <a:t>php</a:t>
            </a:r>
            <a:r>
              <a:rPr lang="en-US" altLang="zh-TW" sz="1600" dirty="0">
                <a:latin typeface="Arial" pitchFamily="34" charset="0"/>
              </a:rPr>
              <a:t> echo $Trouble; ?&gt;&lt;</a:t>
            </a:r>
            <a:r>
              <a:rPr lang="en-US" altLang="zh-TW" sz="1600" dirty="0" err="1">
                <a:latin typeface="Arial" pitchFamily="34" charset="0"/>
              </a:rPr>
              <a:t>br</a:t>
            </a:r>
            <a:r>
              <a:rPr lang="en-US" altLang="zh-TW" sz="1600" dirty="0">
                <a:latin typeface="Arial" pitchFamily="34" charset="0"/>
              </a:rPr>
              <a:t>&gt;</a:t>
            </a:r>
          </a:p>
          <a:p>
            <a:pPr>
              <a:lnSpc>
                <a:spcPts val="1300"/>
              </a:lnSpc>
            </a:pPr>
            <a:endParaRPr lang="en-US" altLang="zh-TW" sz="1600" dirty="0" smtClean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zh-TW" altLang="en-US" sz="1600" dirty="0" smtClean="0">
                <a:latin typeface="Arial" pitchFamily="34" charset="0"/>
              </a:rPr>
              <a:t>使用</a:t>
            </a:r>
            <a:r>
              <a:rPr lang="zh-TW" altLang="en-US" sz="1600" dirty="0">
                <a:latin typeface="Arial" pitchFamily="34" charset="0"/>
              </a:rPr>
              <a:t>過哪些電信業者的門號：</a:t>
            </a:r>
            <a:r>
              <a:rPr lang="en-US" altLang="zh-TW" sz="1600" dirty="0">
                <a:latin typeface="Arial" pitchFamily="34" charset="0"/>
              </a:rPr>
              <a:t>&lt;?</a:t>
            </a:r>
            <a:r>
              <a:rPr lang="en-US" altLang="zh-TW" sz="1600" dirty="0" err="1">
                <a:latin typeface="Arial" pitchFamily="34" charset="0"/>
              </a:rPr>
              <a:t>php</a:t>
            </a:r>
            <a:r>
              <a:rPr lang="en-US" altLang="zh-TW" sz="1600" dirty="0">
                <a:latin typeface="Arial" pitchFamily="34" charset="0"/>
              </a:rPr>
              <a:t> </a:t>
            </a:r>
            <a:r>
              <a:rPr lang="en-US" altLang="zh-TW" sz="1600" dirty="0" err="1">
                <a:latin typeface="Arial" pitchFamily="34" charset="0"/>
              </a:rPr>
              <a:t>foreach</a:t>
            </a:r>
            <a:r>
              <a:rPr lang="en-US" altLang="zh-TW" sz="1600" dirty="0">
                <a:latin typeface="Arial" pitchFamily="34" charset="0"/>
              </a:rPr>
              <a:t>($Number as $Value) echo $Value.'&amp;</a:t>
            </a:r>
            <a:r>
              <a:rPr lang="en-US" altLang="zh-TW" sz="1600" dirty="0" err="1">
                <a:latin typeface="Arial" pitchFamily="34" charset="0"/>
              </a:rPr>
              <a:t>nbsp</a:t>
            </a:r>
            <a:r>
              <a:rPr lang="en-US" altLang="zh-TW" sz="1600" dirty="0">
                <a:latin typeface="Arial" pitchFamily="34" charset="0"/>
              </a:rPr>
              <a:t>;'; ?&gt;</a:t>
            </a:r>
          </a:p>
          <a:p>
            <a:pPr>
              <a:lnSpc>
                <a:spcPts val="1300"/>
              </a:lnSpc>
            </a:pPr>
            <a:endParaRPr lang="en-US" altLang="zh-TW" sz="1100" dirty="0">
              <a:latin typeface="Arial" pitchFamily="34" charset="0"/>
            </a:endParaRPr>
          </a:p>
          <a:p>
            <a:pPr>
              <a:lnSpc>
                <a:spcPts val="1300"/>
              </a:lnSpc>
            </a:pPr>
            <a:r>
              <a:rPr lang="en-US" altLang="zh-TW" sz="1100" dirty="0">
                <a:latin typeface="Arial" pitchFamily="34" charset="0"/>
              </a:rPr>
              <a:t> </a:t>
            </a:r>
          </a:p>
          <a:p>
            <a:pPr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endParaRPr kumimoji="1" lang="zh-TW" altLang="zh-TW" sz="1100" dirty="0">
              <a:latin typeface="Arial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6597" r="32352" b="12130"/>
          <a:stretch/>
        </p:blipFill>
        <p:spPr>
          <a:xfrm>
            <a:off x="5486400" y="1239589"/>
            <a:ext cx="6110495" cy="319236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0616" y="770032"/>
            <a:ext cx="27369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  &lt;head&gt;</a:t>
            </a:r>
          </a:p>
          <a:p>
            <a:r>
              <a:rPr lang="en-US" altLang="zh-TW" dirty="0"/>
              <a:t>    &lt;meta charset="utf-8"&gt;</a:t>
            </a:r>
          </a:p>
          <a:p>
            <a:r>
              <a:rPr lang="en-US" altLang="zh-TW" dirty="0"/>
              <a:t>  &lt;/head&gt;</a:t>
            </a:r>
          </a:p>
          <a:p>
            <a:r>
              <a:rPr lang="en-US" altLang="zh-TW" dirty="0"/>
              <a:t>  &lt;body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……</a:t>
            </a:r>
            <a:endParaRPr lang="en-US" altLang="zh-TW" dirty="0"/>
          </a:p>
          <a:p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70285" y="154873"/>
            <a:ext cx="1714380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FFFF00"/>
                </a:solidFill>
              </a:rPr>
              <a:t>confirm.php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412" y="189158"/>
            <a:ext cx="1853392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表單的後端處理 </a:t>
            </a:r>
          </a:p>
        </p:txBody>
      </p:sp>
    </p:spTree>
    <p:extLst>
      <p:ext uri="{BB962C8B-B14F-4D97-AF65-F5344CB8AC3E}">
        <p14:creationId xmlns:p14="http://schemas.microsoft.com/office/powerpoint/2010/main" val="25551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317548"/>
            <a:ext cx="10972800" cy="394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zh-TW" dirty="0" smtClean="0"/>
              <a:t>讀取</a:t>
            </a:r>
            <a:r>
              <a:rPr lang="zh-TW" altLang="zh-TW" dirty="0" smtClean="0"/>
              <a:t>表單資訊並製作成確認網頁</a:t>
            </a:r>
            <a:r>
              <a:rPr lang="zh-TW" altLang="en-US" dirty="0" smtClean="0"/>
              <a:t>範例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8094" y="856357"/>
            <a:ext cx="4688749" cy="5447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en-US" altLang="zh-TW" dirty="0"/>
          </a:p>
          <a:p>
            <a:r>
              <a:rPr lang="en-US" altLang="zh-TW" dirty="0"/>
              <a:t>  $Name = $_POST["</a:t>
            </a:r>
            <a:r>
              <a:rPr lang="en-US" altLang="zh-TW" dirty="0" err="1"/>
              <a:t>UserName</a:t>
            </a:r>
            <a:r>
              <a:rPr lang="en-US" altLang="zh-TW" dirty="0" smtClean="0"/>
              <a:t>"];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$Mail = $_POST["</a:t>
            </a:r>
            <a:r>
              <a:rPr lang="en-US" altLang="zh-TW" dirty="0" err="1"/>
              <a:t>UserMail</a:t>
            </a:r>
            <a:r>
              <a:rPr lang="en-US" altLang="zh-TW" dirty="0"/>
              <a:t>"];	</a:t>
            </a:r>
          </a:p>
          <a:p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switch($_POST["</a:t>
            </a:r>
            <a:r>
              <a:rPr lang="en-US" altLang="zh-TW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UserAge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"])	</a:t>
            </a:r>
          </a:p>
          <a:p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"Age1":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$Age = "</a:t>
            </a:r>
            <a:r>
              <a:rPr lang="zh-TW" alt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未滿</a:t>
            </a:r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TW" alt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歲</a:t>
            </a:r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break;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"Age2":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$Age = "20~29";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break;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"Age3":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$Age = "30~39";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break;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"Age4":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$Age = "40~49";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break;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"Age5":</a:t>
            </a: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$Age = "50</a:t>
            </a:r>
            <a:r>
              <a:rPr lang="zh-TW" alt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歲以上</a:t>
            </a:r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  <a:p>
            <a:r>
              <a:rPr lang="en-US" altLang="zh-TW" dirty="0"/>
              <a:t>  $Phone = $_POST["</a:t>
            </a:r>
            <a:r>
              <a:rPr lang="en-US" altLang="zh-TW" dirty="0" err="1"/>
              <a:t>UserPhone</a:t>
            </a:r>
            <a:r>
              <a:rPr lang="en-US" altLang="zh-TW" dirty="0" smtClean="0"/>
              <a:t>"]; 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  $Trouble = $_POST["</a:t>
            </a:r>
            <a:r>
              <a:rPr lang="en-US" altLang="zh-TW" dirty="0" err="1"/>
              <a:t>UserTrouble</a:t>
            </a:r>
            <a:r>
              <a:rPr lang="en-US" altLang="zh-TW" dirty="0"/>
              <a:t>"];	</a:t>
            </a:r>
          </a:p>
          <a:p>
            <a:r>
              <a:rPr lang="en-US" altLang="zh-TW" dirty="0"/>
              <a:t>  $Number = $_POST["</a:t>
            </a:r>
            <a:r>
              <a:rPr lang="en-US" altLang="zh-TW" dirty="0" err="1"/>
              <a:t>UserNumber</a:t>
            </a:r>
            <a:r>
              <a:rPr lang="en-US" altLang="zh-TW" dirty="0"/>
              <a:t>"];	</a:t>
            </a:r>
            <a:endParaRPr lang="en-US" altLang="zh-TW" dirty="0" smtClean="0"/>
          </a:p>
          <a:p>
            <a:r>
              <a:rPr lang="en-US" altLang="zh-TW" dirty="0" smtClean="0"/>
              <a:t>?&gt;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4687329" y="317548"/>
            <a:ext cx="69774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&lt;p&gt;&lt;</a:t>
            </a:r>
            <a:r>
              <a:rPr lang="en-US" altLang="zh-TW" dirty="0" err="1"/>
              <a:t>i</a:t>
            </a:r>
            <a:r>
              <a:rPr lang="en-US" altLang="zh-TW" dirty="0"/>
              <a:t>&gt;&lt;?</a:t>
            </a:r>
            <a:r>
              <a:rPr lang="en-US" altLang="zh-TW" dirty="0" err="1"/>
              <a:t>php</a:t>
            </a:r>
            <a:r>
              <a:rPr lang="en-US" altLang="zh-TW" dirty="0"/>
              <a:t> echo $Name; ?&gt;&lt;/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zh-TW" altLang="en-US" dirty="0"/>
              <a:t>，您好！您輸入的資料如下：</a:t>
            </a:r>
            <a:r>
              <a:rPr lang="en-US" altLang="zh-TW" dirty="0"/>
              <a:t>&lt;/p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r>
              <a:rPr lang="zh-TW" altLang="en-US" dirty="0"/>
              <a:t>電子郵件地址：</a:t>
            </a: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echo $Mail; ?&gt;&lt;</a:t>
            </a:r>
            <a:r>
              <a:rPr lang="en-US" altLang="zh-TW" dirty="0" err="1"/>
              <a:t>br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r>
              <a:rPr lang="zh-TW" altLang="en-US" dirty="0"/>
              <a:t>年齡：</a:t>
            </a: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echo $Age; ?&gt;&lt;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zh-TW" altLang="en-US" dirty="0"/>
              <a:t>曾經使用過的手機廠牌：</a:t>
            </a: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  <a:r>
              <a:rPr lang="en-US" altLang="zh-TW" dirty="0" err="1"/>
              <a:t>foreach</a:t>
            </a:r>
            <a:r>
              <a:rPr lang="en-US" altLang="zh-TW" dirty="0"/>
              <a:t>($Phone as $Value) echo $Value.'&amp;</a:t>
            </a:r>
            <a:r>
              <a:rPr lang="en-US" altLang="zh-TW" dirty="0" err="1"/>
              <a:t>nbsp</a:t>
            </a:r>
            <a:r>
              <a:rPr lang="en-US" altLang="zh-TW" dirty="0"/>
              <a:t>;'; ?&gt;&lt;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zh-TW" altLang="en-US" dirty="0"/>
              <a:t>使用手機時最常碰到的問題：</a:t>
            </a: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echo $Trouble; ?&gt;&lt;</a:t>
            </a:r>
            <a:r>
              <a:rPr lang="en-US" altLang="zh-TW" dirty="0" err="1"/>
              <a:t>br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r>
              <a:rPr lang="zh-TW" altLang="en-US" dirty="0"/>
              <a:t>使用過哪些電信業者的門號：</a:t>
            </a: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r>
              <a:rPr lang="en-US" altLang="zh-TW" dirty="0"/>
              <a:t> </a:t>
            </a:r>
            <a:r>
              <a:rPr lang="en-US" altLang="zh-TW" dirty="0" err="1"/>
              <a:t>foreach</a:t>
            </a:r>
            <a:r>
              <a:rPr lang="en-US" altLang="zh-TW" dirty="0"/>
              <a:t>($Number as $Value) echo $Value.'&amp;</a:t>
            </a:r>
            <a:r>
              <a:rPr lang="en-US" altLang="zh-TW" dirty="0" err="1"/>
              <a:t>nbsp</a:t>
            </a:r>
            <a:r>
              <a:rPr lang="en-US" altLang="zh-TW" dirty="0"/>
              <a:t>;'; ?&gt;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08" y="3258997"/>
            <a:ext cx="6139204" cy="32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321276"/>
            <a:ext cx="5568778" cy="825715"/>
          </a:xfrm>
        </p:spPr>
        <p:txBody>
          <a:bodyPr/>
          <a:lstStyle/>
          <a:p>
            <a:r>
              <a:rPr lang="zh-TW" altLang="en-US" dirty="0" smtClean="0"/>
              <a:t>表單</a:t>
            </a:r>
            <a:r>
              <a:rPr lang="zh-TW" altLang="en-US" dirty="0" smtClean="0"/>
              <a:t>的後端處理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12885" y="13478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將表單資訊以</a:t>
            </a:r>
            <a:r>
              <a:rPr lang="en-US" altLang="zh-TW" dirty="0" smtClean="0"/>
              <a:t>E-mail </a:t>
            </a:r>
            <a:r>
              <a:rPr lang="zh-TW" altLang="en-US" dirty="0" smtClean="0"/>
              <a:t>形式傳送給指定的收件人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若要將表單資訊以 </a:t>
            </a:r>
            <a:r>
              <a:rPr lang="en-US" altLang="zh-TW" dirty="0" smtClean="0"/>
              <a:t>E-mail  </a:t>
            </a:r>
            <a:r>
              <a:rPr lang="zh-TW" altLang="en-US" dirty="0" smtClean="0"/>
              <a:t>形式傳送給指定的收件人，可以使用  </a:t>
            </a:r>
            <a:r>
              <a:rPr lang="en-US" altLang="zh-TW" dirty="0" smtClean="0"/>
              <a:t>&lt;form&gt;...&lt;/form&gt; </a:t>
            </a:r>
            <a:r>
              <a:rPr lang="zh-TW" altLang="en-US" dirty="0" smtClean="0"/>
              <a:t>標籤的  </a:t>
            </a:r>
            <a:r>
              <a:rPr lang="en-US" altLang="zh-TW" dirty="0" smtClean="0"/>
              <a:t>action   </a:t>
            </a:r>
            <a:r>
              <a:rPr lang="zh-TW" altLang="en-US" dirty="0" smtClean="0"/>
              <a:t>屬性設定收件人的電子郵件地址，例如：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dirty="0" smtClean="0"/>
              <a:t>讀取表單資訊並製作成確認網頁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zh-TW" dirty="0" smtClean="0"/>
              <a:t>為了讓瀏覽者知道其所輸入的表單資訊已經成功傳回</a:t>
            </a:r>
            <a:r>
              <a:rPr lang="en-US" altLang="zh-TW" dirty="0" smtClean="0"/>
              <a:t>Web</a:t>
            </a:r>
            <a:r>
              <a:rPr lang="zh-TW" altLang="zh-TW" dirty="0" smtClean="0"/>
              <a:t>伺服器，我們通常會在瀏覽者點取</a:t>
            </a:r>
            <a:r>
              <a:rPr lang="en-US" altLang="zh-TW" dirty="0" smtClean="0"/>
              <a:t> [</a:t>
            </a:r>
            <a:r>
              <a:rPr lang="zh-TW" altLang="zh-TW" dirty="0" smtClean="0"/>
              <a:t>提交</a:t>
            </a:r>
            <a:r>
              <a:rPr lang="en-US" altLang="zh-TW" dirty="0" smtClean="0"/>
              <a:t>] </a:t>
            </a:r>
            <a:r>
              <a:rPr lang="zh-TW" altLang="zh-TW" dirty="0" smtClean="0"/>
              <a:t>按鈕後顯示確認網頁，</a:t>
            </a:r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13254" y="3438659"/>
            <a:ext cx="8453406" cy="461665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/>
              <a:t>&lt;form method="post" action="mailto:jean@hotmail.com"&gt;</a:t>
            </a:r>
            <a:endParaRPr lang="zh-TW" altLang="zh-TW" sz="2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60366" y="5768556"/>
            <a:ext cx="6163288" cy="461665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/>
              <a:t>&lt;form method="post" action="confirm.php"&gt;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926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 smtClean="0"/>
              <a:t>表單</a:t>
            </a:r>
            <a:r>
              <a:rPr lang="zh-TW" altLang="en-US" sz="6600" dirty="0" smtClean="0"/>
              <a:t>驗證</a:t>
            </a:r>
            <a:endParaRPr lang="en-US" altLang="zh-TW" sz="6600" dirty="0"/>
          </a:p>
          <a:p>
            <a:pPr algn="ctr"/>
            <a:r>
              <a:rPr lang="en-US" altLang="zh-TW" sz="6600" dirty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353256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799</Words>
  <Application>Microsoft Office PowerPoint</Application>
  <PresentationFormat>寬螢幕</PresentationFormat>
  <Paragraphs>161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宋体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php程式設計 表單輸入與處理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表單的後端處理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18</cp:revision>
  <dcterms:created xsi:type="dcterms:W3CDTF">2017-10-20T11:24:52Z</dcterms:created>
  <dcterms:modified xsi:type="dcterms:W3CDTF">2018-01-05T22:15:01Z</dcterms:modified>
</cp:coreProperties>
</file>