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79" r:id="rId13"/>
    <p:sldId id="280" r:id="rId14"/>
    <p:sldId id="266" r:id="rId15"/>
    <p:sldId id="267" r:id="rId16"/>
    <p:sldId id="268" r:id="rId17"/>
    <p:sldId id="269" r:id="rId18"/>
    <p:sldId id="270" r:id="rId19"/>
    <p:sldId id="281" r:id="rId20"/>
    <p:sldId id="282" r:id="rId21"/>
    <p:sldId id="283"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854" autoAdjust="0"/>
    <p:restoredTop sz="94660"/>
  </p:normalViewPr>
  <p:slideViewPr>
    <p:cSldViewPr snapToGrid="0">
      <p:cViewPr varScale="1">
        <p:scale>
          <a:sx n="116" d="100"/>
          <a:sy n="116" d="100"/>
        </p:scale>
        <p:origin x="114" y="108"/>
      </p:cViewPr>
      <p:guideLst/>
    </p:cSldViewPr>
  </p:slideViewPr>
  <p:notesTextViewPr>
    <p:cViewPr>
      <p:scale>
        <a:sx n="1" d="1"/>
        <a:sy n="1" d="1"/>
      </p:scale>
      <p:origin x="0" y="0"/>
    </p:cViewPr>
  </p:notesTextViewPr>
  <p:sorterViewPr>
    <p:cViewPr varScale="1">
      <p:scale>
        <a:sx n="100" d="100"/>
        <a:sy n="100" d="100"/>
      </p:scale>
      <p:origin x="0" y="-18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91880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263495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3492705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X-X章節">
    <p:spTree>
      <p:nvGrpSpPr>
        <p:cNvPr id="1" name=""/>
        <p:cNvGrpSpPr/>
        <p:nvPr/>
      </p:nvGrpSpPr>
      <p:grpSpPr>
        <a:xfrm>
          <a:off x="0" y="0"/>
          <a:ext cx="0" cy="0"/>
          <a:chOff x="0" y="0"/>
          <a:chExt cx="0" cy="0"/>
        </a:xfrm>
      </p:grpSpPr>
      <p:sp>
        <p:nvSpPr>
          <p:cNvPr id="2" name="標題 1"/>
          <p:cNvSpPr>
            <a:spLocks noGrp="1"/>
          </p:cNvSpPr>
          <p:nvPr>
            <p:ph type="title"/>
          </p:nvPr>
        </p:nvSpPr>
        <p:spPr>
          <a:xfrm>
            <a:off x="609600" y="1033860"/>
            <a:ext cx="10972800" cy="810965"/>
          </a:xfrm>
        </p:spPr>
        <p:txBody>
          <a:bodyPr/>
          <a:lstStyle>
            <a:lvl1pPr algn="just">
              <a:defRPr lang="zh-TW" altLang="en-US" sz="2600" b="1" kern="1200" baseline="0" dirty="0">
                <a:solidFill>
                  <a:schemeClr val="accent2">
                    <a:lumMod val="75000"/>
                  </a:schemeClr>
                </a:solidFill>
                <a:latin typeface="Arial" pitchFamily="34" charset="0"/>
                <a:ea typeface="標楷體" pitchFamily="65" charset="-120"/>
                <a:cs typeface="+mj-cs"/>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609600" y="2359422"/>
            <a:ext cx="10972800" cy="3949899"/>
          </a:xfrm>
        </p:spPr>
        <p:txBody>
          <a:bodyPr/>
          <a:lstStyle>
            <a:lvl1pPr algn="just">
              <a:spcBef>
                <a:spcPts val="300"/>
              </a:spcBef>
              <a:spcAft>
                <a:spcPts val="1200"/>
              </a:spcAft>
              <a:buSzPct val="120000"/>
              <a:buFont typeface="Wingdings" pitchFamily="2" charset="2"/>
              <a:buChar char="l"/>
              <a:defRPr sz="2000" baseline="0">
                <a:solidFill>
                  <a:schemeClr val="tx1"/>
                </a:solidFill>
                <a:latin typeface="Arial" pitchFamily="34" charset="0"/>
                <a:ea typeface="標楷體" pitchFamily="65" charset="-120"/>
              </a:defRPr>
            </a:lvl1pPr>
            <a:lvl2pPr marL="813600" indent="-230400" algn="just">
              <a:spcBef>
                <a:spcPts val="300"/>
              </a:spcBef>
              <a:spcAft>
                <a:spcPts val="600"/>
              </a:spcAft>
              <a:buFont typeface="Wingdings" pitchFamily="2" charset="2"/>
              <a:buChar char="u"/>
              <a:defRPr sz="2000" baseline="0">
                <a:solidFill>
                  <a:schemeClr val="tx1"/>
                </a:solidFill>
                <a:latin typeface="Arial" pitchFamily="34" charset="0"/>
                <a:ea typeface="標楷體" pitchFamily="65" charset="-120"/>
              </a:defRPr>
            </a:lvl2pPr>
            <a:lvl3pPr algn="just">
              <a:spcBef>
                <a:spcPts val="300"/>
              </a:spcBef>
              <a:spcAft>
                <a:spcPts val="600"/>
              </a:spcAft>
              <a:buFont typeface="Wingdings" pitchFamily="2" charset="2"/>
              <a:buChar char="n"/>
              <a:defRPr sz="2000" baseline="0">
                <a:solidFill>
                  <a:schemeClr val="tx1"/>
                </a:solidFill>
                <a:latin typeface="Arial" pitchFamily="34" charset="0"/>
                <a:ea typeface="標楷體" pitchFamily="65" charset="-120"/>
              </a:defRPr>
            </a:lvl3pPr>
            <a:lvl4pPr algn="just">
              <a:spcBef>
                <a:spcPts val="300"/>
              </a:spcBef>
              <a:spcAft>
                <a:spcPts val="600"/>
              </a:spcAft>
              <a:defRPr sz="2000" baseline="0">
                <a:solidFill>
                  <a:schemeClr val="tx1"/>
                </a:solidFill>
                <a:latin typeface="Arial" pitchFamily="34" charset="0"/>
                <a:ea typeface="標楷體" pitchFamily="65" charset="-120"/>
              </a:defRPr>
            </a:lvl4pPr>
            <a:lvl5pPr algn="just">
              <a:spcBef>
                <a:spcPts val="300"/>
              </a:spcBef>
              <a:spcAft>
                <a:spcPts val="600"/>
              </a:spcAft>
              <a:defRPr sz="2000" baseline="0">
                <a:solidFill>
                  <a:schemeClr val="tx1"/>
                </a:solidFill>
                <a:latin typeface="Arial" pitchFamily="34" charset="0"/>
                <a:ea typeface="標楷體" pitchFamily="65"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9" name="文字版面配置區 2"/>
          <p:cNvSpPr>
            <a:spLocks noGrp="1"/>
          </p:cNvSpPr>
          <p:nvPr>
            <p:ph type="body" idx="13"/>
          </p:nvPr>
        </p:nvSpPr>
        <p:spPr>
          <a:xfrm>
            <a:off x="609600" y="1700808"/>
            <a:ext cx="11055019" cy="639762"/>
          </a:xfrm>
        </p:spPr>
        <p:txBody>
          <a:bodyPr anchor="b"/>
          <a:lstStyle>
            <a:lvl1pPr marL="0" indent="0">
              <a:buNone/>
              <a:defRPr lang="zh-TW" altLang="en-US" sz="2400" b="1" kern="1200" baseline="0" dirty="0" smtClean="0">
                <a:solidFill>
                  <a:schemeClr val="accent5">
                    <a:lumMod val="75000"/>
                  </a:schemeClr>
                </a:solidFill>
                <a:latin typeface="Arial" pitchFamily="34" charset="0"/>
                <a:ea typeface="標楷體" pitchFamily="65"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5" name="日期版面配置區 3"/>
          <p:cNvSpPr>
            <a:spLocks noGrp="1"/>
          </p:cNvSpPr>
          <p:nvPr>
            <p:ph type="dt" sz="half" idx="14"/>
          </p:nvPr>
        </p:nvSpPr>
        <p:spPr/>
        <p:txBody>
          <a:bodyPr/>
          <a:lstStyle>
            <a:lvl1pPr>
              <a:defRPr/>
            </a:lvl1pPr>
          </a:lstStyle>
          <a:p>
            <a:pPr>
              <a:defRPr/>
            </a:pPr>
            <a:fld id="{01E3A9C1-A4D8-4737-925B-4E76FEBD482E}" type="datetimeFigureOut">
              <a:rPr lang="zh-TW" altLang="en-US"/>
              <a:pPr>
                <a:defRPr/>
              </a:pPr>
              <a:t>2018/1/6</a:t>
            </a:fld>
            <a:endParaRPr lang="zh-TW" altLang="en-US"/>
          </a:p>
        </p:txBody>
      </p:sp>
      <p:sp>
        <p:nvSpPr>
          <p:cNvPr id="6" name="頁尾版面配置區 4"/>
          <p:cNvSpPr>
            <a:spLocks noGrp="1"/>
          </p:cNvSpPr>
          <p:nvPr>
            <p:ph type="ftr" sz="quarter" idx="15"/>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6"/>
          </p:nvPr>
        </p:nvSpPr>
        <p:spPr/>
        <p:txBody>
          <a:bodyPr/>
          <a:lstStyle>
            <a:lvl1pPr>
              <a:defRPr/>
            </a:lvl1pPr>
          </a:lstStyle>
          <a:p>
            <a:pPr>
              <a:defRPr/>
            </a:pPr>
            <a:fld id="{482187F7-2DBB-4143-AF1A-933AC6212F74}" type="slidenum">
              <a:rPr lang="zh-TW" altLang="en-US"/>
              <a:pPr>
                <a:defRPr/>
              </a:pPr>
              <a:t>‹#›</a:t>
            </a:fld>
            <a:endParaRPr lang="zh-TW" altLang="en-US"/>
          </a:p>
        </p:txBody>
      </p:sp>
    </p:spTree>
    <p:extLst>
      <p:ext uri="{BB962C8B-B14F-4D97-AF65-F5344CB8AC3E}">
        <p14:creationId xmlns:p14="http://schemas.microsoft.com/office/powerpoint/2010/main" val="119826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4175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293610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108210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266577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371733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277012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293230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23E0F2B-53D9-400C-87CB-C4125694D58F}" type="datetimeFigureOut">
              <a:rPr lang="zh-TW" altLang="en-US" smtClean="0"/>
              <a:t>2018/1/6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400138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E0F2B-53D9-400C-87CB-C4125694D58F}" type="datetimeFigureOut">
              <a:rPr lang="zh-TW" altLang="en-US" smtClean="0"/>
              <a:t>2018/1/6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F21B1-1A63-4DBF-8BFB-FA379423415D}" type="slidenum">
              <a:rPr lang="zh-TW" altLang="en-US" smtClean="0"/>
              <a:t>‹#›</a:t>
            </a:fld>
            <a:endParaRPr lang="zh-TW" altLang="en-US"/>
          </a:p>
        </p:txBody>
      </p:sp>
    </p:spTree>
    <p:extLst>
      <p:ext uri="{BB962C8B-B14F-4D97-AF65-F5344CB8AC3E}">
        <p14:creationId xmlns:p14="http://schemas.microsoft.com/office/powerpoint/2010/main" val="201673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err="1" smtClean="0"/>
              <a:t>php</a:t>
            </a:r>
            <a:r>
              <a:rPr lang="zh-TW" altLang="en-US" dirty="0" smtClean="0"/>
              <a:t>程式設計</a:t>
            </a:r>
            <a:r>
              <a:rPr lang="en-US" altLang="zh-TW" dirty="0"/>
              <a:t/>
            </a:r>
            <a:br>
              <a:rPr lang="en-US" altLang="zh-TW" dirty="0"/>
            </a:br>
            <a:r>
              <a:rPr lang="en-US" altLang="zh-TW" dirty="0" smtClean="0"/>
              <a:t>Cookie </a:t>
            </a:r>
            <a:r>
              <a:rPr lang="zh-TW" altLang="en-US" dirty="0" smtClean="0"/>
              <a:t>與 </a:t>
            </a:r>
            <a:r>
              <a:rPr lang="en-US" altLang="zh-TW" dirty="0" smtClean="0"/>
              <a:t>Session</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5523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smtClean="0">
                <a:ea typeface="新細明體" panose="02020500000000000000" pitchFamily="18" charset="-120"/>
              </a:rPr>
              <a:t>Cookie </a:t>
            </a:r>
            <a:r>
              <a:rPr lang="zh-TW" altLang="en-US" dirty="0" smtClean="0">
                <a:ea typeface="新細明體" panose="02020500000000000000" pitchFamily="18" charset="-120"/>
              </a:rPr>
              <a:t>的有效時間</a:t>
            </a:r>
          </a:p>
        </p:txBody>
      </p:sp>
      <p:sp>
        <p:nvSpPr>
          <p:cNvPr id="21507" name="Rectangle 3"/>
          <p:cNvSpPr>
            <a:spLocks noGrp="1" noChangeArrowheads="1"/>
          </p:cNvSpPr>
          <p:nvPr>
            <p:ph idx="1"/>
          </p:nvPr>
        </p:nvSpPr>
        <p:spPr>
          <a:xfrm>
            <a:off x="1919288" y="1447800"/>
            <a:ext cx="8443912" cy="4552950"/>
          </a:xfrm>
        </p:spPr>
        <p:txBody>
          <a:bodyPr/>
          <a:lstStyle/>
          <a:p>
            <a:pPr marL="0" indent="0">
              <a:lnSpc>
                <a:spcPct val="150000"/>
              </a:lnSpc>
            </a:pPr>
            <a:r>
              <a:rPr lang="zh-TW" altLang="zh-TW" smtClean="0">
                <a:ea typeface="新細明體" panose="02020500000000000000" pitchFamily="18" charset="-120"/>
              </a:rPr>
              <a:t>在剛才的範例中，當您關閉瀏覽器再重新開啟瀏覽器執行該程式，會發現原來儲存的</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值已經消失，程式又必須重新加入。這是因為我們並沒有在加入</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時設定它的有效時間，原來的</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已經在所屬的瀏覽器關閉後自動刪除而消失了。如果想要保持</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的存在，就必須設定</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的有效時間。</a:t>
            </a:r>
            <a:endParaRPr lang="zh-TW" altLang="en-US" smtClean="0">
              <a:ea typeface="新細明體" panose="02020500000000000000" pitchFamily="18" charset="-120"/>
            </a:endParaRPr>
          </a:p>
        </p:txBody>
      </p:sp>
    </p:spTree>
    <p:extLst>
      <p:ext uri="{BB962C8B-B14F-4D97-AF65-F5344CB8AC3E}">
        <p14:creationId xmlns:p14="http://schemas.microsoft.com/office/powerpoint/2010/main" val="1883074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TW" altLang="en-US" dirty="0" smtClean="0">
                <a:ea typeface="新細明體" panose="02020500000000000000" pitchFamily="18" charset="-120"/>
              </a:rPr>
              <a:t>刪除 </a:t>
            </a:r>
            <a:r>
              <a:rPr lang="en-US" altLang="zh-TW" dirty="0" smtClean="0">
                <a:ea typeface="新細明體" panose="02020500000000000000" pitchFamily="18" charset="-120"/>
              </a:rPr>
              <a:t>Cookie</a:t>
            </a:r>
            <a:endParaRPr lang="zh-TW" altLang="en-US" dirty="0" smtClean="0">
              <a:ea typeface="新細明體" panose="02020500000000000000" pitchFamily="18" charset="-120"/>
            </a:endParaRPr>
          </a:p>
        </p:txBody>
      </p:sp>
      <p:sp>
        <p:nvSpPr>
          <p:cNvPr id="22531" name="Rectangle 3"/>
          <p:cNvSpPr>
            <a:spLocks noGrp="1" noChangeArrowheads="1"/>
          </p:cNvSpPr>
          <p:nvPr>
            <p:ph idx="1"/>
          </p:nvPr>
        </p:nvSpPr>
        <p:spPr>
          <a:xfrm>
            <a:off x="1919288" y="1447800"/>
            <a:ext cx="8443912" cy="4552950"/>
          </a:xfrm>
        </p:spPr>
        <p:txBody>
          <a:bodyPr/>
          <a:lstStyle/>
          <a:p>
            <a:pPr marL="0" indent="0">
              <a:lnSpc>
                <a:spcPct val="150000"/>
              </a:lnSpc>
            </a:pPr>
            <a:r>
              <a:rPr lang="zh-TW" altLang="zh-TW" smtClean="0">
                <a:ea typeface="新細明體" panose="02020500000000000000" pitchFamily="18" charset="-120"/>
              </a:rPr>
              <a:t>要如何刪除存在用戶端的</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呢？我們都知道</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在有效期間過後即會自動刪除消失，如果將</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的有效時間指定為立刻到期，是否就可以完成刪除</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的動作？沒錯，若將</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的有效時間指定在當下，最好是過去的時間，那麼該</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就會馬上失效刪除了。</a:t>
            </a:r>
            <a:endParaRPr lang="zh-TW" altLang="en-US" smtClean="0">
              <a:ea typeface="新細明體" panose="02020500000000000000" pitchFamily="18" charset="-120"/>
            </a:endParaRPr>
          </a:p>
        </p:txBody>
      </p:sp>
    </p:spTree>
    <p:extLst>
      <p:ext uri="{BB962C8B-B14F-4D97-AF65-F5344CB8AC3E}">
        <p14:creationId xmlns:p14="http://schemas.microsoft.com/office/powerpoint/2010/main" val="1682374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23541"/>
            <a:ext cx="8229600" cy="810965"/>
          </a:xfrm>
        </p:spPr>
        <p:txBody>
          <a:bodyPr/>
          <a:lstStyle/>
          <a:p>
            <a:r>
              <a:rPr lang="en-US" altLang="zh-TW" dirty="0" smtClean="0"/>
              <a:t>Cookie</a:t>
            </a:r>
            <a:endParaRPr lang="zh-TW" altLang="en-US" dirty="0"/>
          </a:p>
        </p:txBody>
      </p:sp>
      <p:sp>
        <p:nvSpPr>
          <p:cNvPr id="5" name="文字版面配置區 4"/>
          <p:cNvSpPr>
            <a:spLocks noGrp="1"/>
          </p:cNvSpPr>
          <p:nvPr>
            <p:ph type="body" idx="13"/>
          </p:nvPr>
        </p:nvSpPr>
        <p:spPr>
          <a:xfrm>
            <a:off x="671384" y="1129686"/>
            <a:ext cx="8291264" cy="639762"/>
          </a:xfrm>
        </p:spPr>
        <p:txBody>
          <a:bodyPr/>
          <a:lstStyle/>
          <a:p>
            <a:r>
              <a:rPr lang="zh-TW" altLang="zh-TW" dirty="0" smtClean="0"/>
              <a:t>寫入</a:t>
            </a:r>
            <a:r>
              <a:rPr lang="en-US" altLang="zh-TW" dirty="0"/>
              <a:t>Cookie</a:t>
            </a:r>
            <a:endParaRPr lang="zh-TW" altLang="en-US" dirty="0"/>
          </a:p>
        </p:txBody>
      </p:sp>
      <p:sp>
        <p:nvSpPr>
          <p:cNvPr id="1027" name="Rectangle 3"/>
          <p:cNvSpPr>
            <a:spLocks noChangeArrowheads="1"/>
          </p:cNvSpPr>
          <p:nvPr/>
        </p:nvSpPr>
        <p:spPr bwMode="auto">
          <a:xfrm>
            <a:off x="812776" y="2192239"/>
            <a:ext cx="7416824" cy="307777"/>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60325"/>
            <a:r>
              <a:rPr lang="en-US" altLang="zh-TW" sz="1400" dirty="0" err="1"/>
              <a:t>setcookie</a:t>
            </a:r>
            <a:r>
              <a:rPr lang="en-US" altLang="zh-TW" sz="1400" dirty="0"/>
              <a:t>(string </a:t>
            </a:r>
            <a:r>
              <a:rPr lang="en-US" altLang="zh-TW" sz="1400" i="1" dirty="0"/>
              <a:t>name</a:t>
            </a:r>
            <a:r>
              <a:rPr lang="en-US" altLang="zh-TW" sz="1400" dirty="0"/>
              <a:t>[, string </a:t>
            </a:r>
            <a:r>
              <a:rPr lang="en-US" altLang="zh-TW" sz="1400" i="1" dirty="0"/>
              <a:t>value</a:t>
            </a:r>
            <a:r>
              <a:rPr lang="en-US" altLang="zh-TW" sz="1400" dirty="0"/>
              <a:t>[, </a:t>
            </a:r>
            <a:r>
              <a:rPr lang="en-US" altLang="zh-TW" sz="1400" dirty="0" err="1"/>
              <a:t>int</a:t>
            </a:r>
            <a:r>
              <a:rPr lang="en-US" altLang="zh-TW" sz="1400" dirty="0"/>
              <a:t> </a:t>
            </a:r>
            <a:r>
              <a:rPr lang="en-US" altLang="zh-TW" sz="1400" i="1" dirty="0"/>
              <a:t>expire</a:t>
            </a:r>
            <a:r>
              <a:rPr lang="en-US" altLang="zh-TW" sz="1400" dirty="0"/>
              <a:t>[, string </a:t>
            </a:r>
            <a:r>
              <a:rPr lang="en-US" altLang="zh-TW" sz="1400" i="1" dirty="0"/>
              <a:t>path</a:t>
            </a:r>
            <a:r>
              <a:rPr lang="en-US" altLang="zh-TW" sz="1400" dirty="0"/>
              <a:t>[, string </a:t>
            </a:r>
            <a:r>
              <a:rPr lang="en-US" altLang="zh-TW" sz="1400" i="1" dirty="0"/>
              <a:t>domain</a:t>
            </a:r>
            <a:r>
              <a:rPr lang="en-US" altLang="zh-TW" sz="1400" dirty="0"/>
              <a:t>[, </a:t>
            </a:r>
            <a:r>
              <a:rPr lang="en-US" altLang="zh-TW" sz="1400" dirty="0" err="1"/>
              <a:t>bool</a:t>
            </a:r>
            <a:r>
              <a:rPr lang="en-US" altLang="zh-TW" sz="1400" dirty="0"/>
              <a:t> </a:t>
            </a:r>
            <a:r>
              <a:rPr lang="en-US" altLang="zh-TW" sz="1400" i="1" dirty="0"/>
              <a:t>secure</a:t>
            </a:r>
            <a:r>
              <a:rPr lang="en-US" altLang="zh-TW" sz="1400" dirty="0"/>
              <a:t>]]]]])</a:t>
            </a:r>
            <a:endParaRPr lang="zh-TW" altLang="zh-TW" sz="1400" dirty="0"/>
          </a:p>
        </p:txBody>
      </p:sp>
      <p:sp>
        <p:nvSpPr>
          <p:cNvPr id="9" name="Rectangle 3"/>
          <p:cNvSpPr>
            <a:spLocks noChangeArrowheads="1"/>
          </p:cNvSpPr>
          <p:nvPr/>
        </p:nvSpPr>
        <p:spPr bwMode="auto">
          <a:xfrm>
            <a:off x="901724" y="3320337"/>
            <a:ext cx="7416824" cy="1323439"/>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1600" dirty="0"/>
              <a:t>&lt;?</a:t>
            </a:r>
            <a:r>
              <a:rPr lang="en-US" altLang="zh-TW" sz="1600" dirty="0" err="1"/>
              <a:t>php</a:t>
            </a:r>
            <a:endParaRPr lang="zh-TW" altLang="zh-TW" sz="1600" dirty="0"/>
          </a:p>
          <a:p>
            <a:r>
              <a:rPr lang="en-US" altLang="zh-TW" sz="1600" dirty="0"/>
              <a:t>  header(“Content-type: text/html; charset=utf-8”);</a:t>
            </a:r>
            <a:endParaRPr lang="zh-TW" altLang="zh-TW" sz="1600" dirty="0"/>
          </a:p>
          <a:p>
            <a:r>
              <a:rPr lang="en-US" altLang="zh-TW" sz="1600" dirty="0"/>
              <a:t>  </a:t>
            </a:r>
            <a:r>
              <a:rPr lang="en-US" altLang="zh-TW" sz="1600" dirty="0" err="1"/>
              <a:t>setcookie</a:t>
            </a:r>
            <a:r>
              <a:rPr lang="en-US" altLang="zh-TW" sz="1600" dirty="0"/>
              <a:t>("</a:t>
            </a:r>
            <a:r>
              <a:rPr lang="en-US" altLang="zh-TW" sz="1600" dirty="0" err="1"/>
              <a:t>UserName</a:t>
            </a:r>
            <a:r>
              <a:rPr lang="en-US" altLang="zh-TW" sz="1600" dirty="0"/>
              <a:t>", "</a:t>
            </a:r>
            <a:r>
              <a:rPr lang="zh-TW" altLang="zh-TW" sz="1600" dirty="0"/>
              <a:t>小丸子</a:t>
            </a:r>
            <a:r>
              <a:rPr lang="en-US" altLang="zh-TW" sz="1600" dirty="0"/>
              <a:t>", time() + 60 * 60 * 24);</a:t>
            </a:r>
            <a:endParaRPr lang="zh-TW" altLang="zh-TW" sz="1600" dirty="0"/>
          </a:p>
          <a:p>
            <a:r>
              <a:rPr lang="en-US" altLang="zh-TW" sz="1600" dirty="0"/>
              <a:t>  </a:t>
            </a:r>
            <a:r>
              <a:rPr lang="en-US" altLang="zh-TW" sz="1600" dirty="0" err="1"/>
              <a:t>setcookie</a:t>
            </a:r>
            <a:r>
              <a:rPr lang="en-US" altLang="zh-TW" sz="1600" dirty="0"/>
              <a:t>("</a:t>
            </a:r>
            <a:r>
              <a:rPr lang="en-US" altLang="zh-TW" sz="1600" dirty="0" err="1"/>
              <a:t>UserAge</a:t>
            </a:r>
            <a:r>
              <a:rPr lang="en-US" altLang="zh-TW" sz="1600" dirty="0"/>
              <a:t>", 10, time() + 60 * 60 * 24);</a:t>
            </a:r>
            <a:endParaRPr lang="zh-TW" altLang="zh-TW" sz="1600" dirty="0"/>
          </a:p>
          <a:p>
            <a:r>
              <a:rPr lang="en-US" altLang="zh-TW" sz="1600" dirty="0"/>
              <a:t>?&gt;</a:t>
            </a:r>
            <a:endParaRPr lang="zh-TW" altLang="zh-TW" sz="1600" dirty="0"/>
          </a:p>
        </p:txBody>
      </p:sp>
      <p:sp>
        <p:nvSpPr>
          <p:cNvPr id="3" name="矩形 2"/>
          <p:cNvSpPr/>
          <p:nvPr/>
        </p:nvSpPr>
        <p:spPr>
          <a:xfrm>
            <a:off x="671384" y="1781170"/>
            <a:ext cx="4367349" cy="369332"/>
          </a:xfrm>
          <a:prstGeom prst="rect">
            <a:avLst/>
          </a:prstGeom>
        </p:spPr>
        <p:txBody>
          <a:bodyPr wrap="none">
            <a:spAutoFit/>
          </a:bodyPr>
          <a:lstStyle/>
          <a:p>
            <a:r>
              <a:rPr lang="zh-TW" altLang="zh-TW" dirty="0"/>
              <a:t>使用</a:t>
            </a:r>
            <a:r>
              <a:rPr lang="en-US" altLang="zh-TW" dirty="0"/>
              <a:t>PHP</a:t>
            </a:r>
            <a:r>
              <a:rPr lang="zh-TW" altLang="zh-TW" dirty="0"/>
              <a:t>內建的函式</a:t>
            </a:r>
            <a:r>
              <a:rPr lang="en-US" altLang="zh-TW" dirty="0" err="1"/>
              <a:t>setcookie</a:t>
            </a:r>
            <a:r>
              <a:rPr lang="en-US" altLang="zh-TW" dirty="0"/>
              <a:t>() </a:t>
            </a:r>
            <a:r>
              <a:rPr lang="zh-TW" altLang="zh-TW" dirty="0"/>
              <a:t>寫入</a:t>
            </a:r>
            <a:r>
              <a:rPr lang="en-US" altLang="zh-TW" dirty="0"/>
              <a:t>Cookie</a:t>
            </a:r>
            <a:endParaRPr lang="zh-TW" altLang="en-US" dirty="0"/>
          </a:p>
        </p:txBody>
      </p:sp>
    </p:spTree>
    <p:extLst>
      <p:ext uri="{BB962C8B-B14F-4D97-AF65-F5344CB8AC3E}">
        <p14:creationId xmlns:p14="http://schemas.microsoft.com/office/powerpoint/2010/main" val="276451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376881" y="582799"/>
            <a:ext cx="10515600" cy="842170"/>
          </a:xfrm>
        </p:spPr>
        <p:txBody>
          <a:bodyPr/>
          <a:lstStyle/>
          <a:p>
            <a:r>
              <a:rPr lang="zh-TW" altLang="zh-TW" dirty="0" smtClean="0"/>
              <a:t>讀取</a:t>
            </a:r>
            <a:r>
              <a:rPr lang="en-US" altLang="zh-TW" dirty="0" smtClean="0"/>
              <a:t>Cookie</a:t>
            </a:r>
            <a:endParaRPr lang="zh-TW" altLang="en-US" dirty="0"/>
          </a:p>
        </p:txBody>
      </p:sp>
      <p:sp>
        <p:nvSpPr>
          <p:cNvPr id="4" name="內容版面配置區 3"/>
          <p:cNvSpPr>
            <a:spLocks noGrp="1"/>
          </p:cNvSpPr>
          <p:nvPr>
            <p:ph idx="1"/>
          </p:nvPr>
        </p:nvSpPr>
        <p:spPr>
          <a:xfrm>
            <a:off x="995111" y="1555597"/>
            <a:ext cx="8229600" cy="433700"/>
          </a:xfrm>
        </p:spPr>
        <p:txBody>
          <a:bodyPr>
            <a:normAutofit fontScale="25000" lnSpcReduction="20000"/>
          </a:bodyPr>
          <a:lstStyle/>
          <a:p>
            <a:pPr>
              <a:buNone/>
            </a:pPr>
            <a:r>
              <a:rPr lang="zh-TW" altLang="zh-TW" sz="7200" dirty="0" smtClean="0"/>
              <a:t>可透過</a:t>
            </a:r>
            <a:r>
              <a:rPr lang="en-US" altLang="zh-TW" sz="7200" dirty="0" smtClean="0"/>
              <a:t> </a:t>
            </a:r>
            <a:r>
              <a:rPr lang="en-US" altLang="zh-TW" sz="7200" dirty="0" smtClean="0"/>
              <a:t>$_COOKIE</a:t>
            </a:r>
            <a:r>
              <a:rPr lang="zh-TW" altLang="zh-TW" sz="7200" dirty="0" smtClean="0"/>
              <a:t>變數讀取</a:t>
            </a:r>
            <a:r>
              <a:rPr lang="en-US" altLang="zh-TW" sz="7200" dirty="0" smtClean="0"/>
              <a:t>Cookie</a:t>
            </a:r>
            <a:endParaRPr lang="en-US" altLang="zh-TW" sz="7200" dirty="0" smtClean="0"/>
          </a:p>
          <a:p>
            <a:pPr>
              <a:buNone/>
            </a:pPr>
            <a:endParaRPr lang="en-US" altLang="zh-TW" dirty="0" smtClean="0"/>
          </a:p>
          <a:p>
            <a:pPr>
              <a:buNone/>
            </a:pPr>
            <a:endParaRPr lang="en-US" altLang="zh-TW" dirty="0" smtClean="0"/>
          </a:p>
          <a:p>
            <a:pPr>
              <a:buNone/>
            </a:pPr>
            <a:r>
              <a:rPr lang="en-US" altLang="zh-TW" dirty="0" smtClean="0"/>
              <a:t>	</a:t>
            </a:r>
            <a:endParaRPr lang="zh-TW" altLang="en-US" dirty="0"/>
          </a:p>
        </p:txBody>
      </p:sp>
      <p:sp>
        <p:nvSpPr>
          <p:cNvPr id="8" name="Rectangle 3"/>
          <p:cNvSpPr>
            <a:spLocks noChangeArrowheads="1"/>
          </p:cNvSpPr>
          <p:nvPr/>
        </p:nvSpPr>
        <p:spPr bwMode="auto">
          <a:xfrm>
            <a:off x="1105804" y="2184618"/>
            <a:ext cx="3968704" cy="707886"/>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a:t>setcookie</a:t>
            </a:r>
            <a:r>
              <a:rPr lang="en-US" altLang="zh-TW" sz="2000" dirty="0"/>
              <a:t>("</a:t>
            </a:r>
            <a:r>
              <a:rPr lang="en-US" altLang="zh-TW" sz="2000" dirty="0" err="1"/>
              <a:t>UserName</a:t>
            </a:r>
            <a:r>
              <a:rPr lang="en-US" altLang="zh-TW" sz="2000" dirty="0"/>
              <a:t>", "Mary");</a:t>
            </a:r>
            <a:endParaRPr lang="zh-TW" altLang="zh-TW" sz="2000" dirty="0"/>
          </a:p>
          <a:p>
            <a:r>
              <a:rPr lang="en-US" altLang="zh-TW" sz="2000" dirty="0"/>
              <a:t>echo $_COOKIE["</a:t>
            </a:r>
            <a:r>
              <a:rPr lang="en-US" altLang="zh-TW" sz="2000" dirty="0" err="1"/>
              <a:t>UserName</a:t>
            </a:r>
            <a:r>
              <a:rPr lang="en-US" altLang="zh-TW" sz="2000" dirty="0"/>
              <a:t>"];</a:t>
            </a:r>
            <a:endParaRPr lang="zh-TW" altLang="zh-TW" sz="2000" dirty="0"/>
          </a:p>
        </p:txBody>
      </p:sp>
      <p:sp>
        <p:nvSpPr>
          <p:cNvPr id="5123" name="文字方塊 3235"/>
          <p:cNvSpPr txBox="1">
            <a:spLocks noChangeArrowheads="1"/>
          </p:cNvSpPr>
          <p:nvPr/>
        </p:nvSpPr>
        <p:spPr bwMode="auto">
          <a:xfrm>
            <a:off x="7588414" y="5445224"/>
            <a:ext cx="2088232" cy="792088"/>
          </a:xfrm>
          <a:prstGeom prst="rect">
            <a:avLst/>
          </a:prstGeom>
          <a:solidFill>
            <a:srgbClr val="FFFFFF"/>
          </a:solidFill>
          <a:ln w="9525">
            <a:noFill/>
            <a:miter lim="800000"/>
            <a:headEnd/>
            <a:tailEnd/>
          </a:ln>
        </p:spPr>
        <p:txBody>
          <a:bodyPr vert="horz" wrap="square" lIns="54000" tIns="28800" rIns="0" bIns="0" numCol="1" anchor="t" anchorCtr="0" compatLnSpc="1">
            <a:prstTxWarp prst="textNoShape">
              <a:avLst/>
            </a:prstTxWarp>
          </a:bodyPr>
          <a:lstStyle/>
          <a:p>
            <a:pPr fontAlgn="base">
              <a:lnSpc>
                <a:spcPct val="88000"/>
              </a:lnSpc>
              <a:spcBef>
                <a:spcPct val="0"/>
              </a:spcBef>
              <a:spcAft>
                <a:spcPct val="0"/>
              </a:spcAft>
            </a:pPr>
            <a:r>
              <a:rPr kumimoji="1" lang="zh-TW" altLang="en-US" sz="1600" dirty="0">
                <a:latin typeface="標楷體" pitchFamily="65" charset="-120"/>
                <a:ea typeface="標楷體" pitchFamily="65" charset="-120"/>
              </a:rPr>
              <a:t>先開啟瀏覽器執行這個程式，然後重新整理網頁，就會出現此結果。</a:t>
            </a:r>
          </a:p>
        </p:txBody>
      </p:sp>
      <p:sp>
        <p:nvSpPr>
          <p:cNvPr id="2" name="矩形 1"/>
          <p:cNvSpPr/>
          <p:nvPr/>
        </p:nvSpPr>
        <p:spPr>
          <a:xfrm>
            <a:off x="1319987" y="3781388"/>
            <a:ext cx="5102224" cy="2554545"/>
          </a:xfrm>
          <a:prstGeom prst="rect">
            <a:avLst/>
          </a:prstGeom>
        </p:spPr>
        <p:txBody>
          <a:bodyPr wrap="square">
            <a:spAutoFit/>
          </a:bodyPr>
          <a:lstStyle/>
          <a:p>
            <a:r>
              <a:rPr lang="en-US" altLang="zh-TW" sz="1600" dirty="0"/>
              <a:t>&lt;?</a:t>
            </a:r>
            <a:r>
              <a:rPr lang="en-US" altLang="zh-TW" sz="1600" dirty="0" err="1"/>
              <a:t>php</a:t>
            </a:r>
            <a:endParaRPr lang="zh-TW" altLang="zh-TW" sz="1600" dirty="0"/>
          </a:p>
          <a:p>
            <a:r>
              <a:rPr lang="en-US" altLang="zh-TW" sz="1600" dirty="0"/>
              <a:t>  header("Content-type: text/html; charset=utf-8");		</a:t>
            </a:r>
            <a:endParaRPr lang="zh-TW" altLang="zh-TW" sz="1600" dirty="0"/>
          </a:p>
          <a:p>
            <a:r>
              <a:rPr lang="en-US" altLang="zh-TW" sz="1600" dirty="0"/>
              <a:t>  </a:t>
            </a:r>
            <a:r>
              <a:rPr lang="en-US" altLang="zh-TW" sz="1600" dirty="0" err="1"/>
              <a:t>setcookie</a:t>
            </a:r>
            <a:r>
              <a:rPr lang="en-US" altLang="zh-TW" sz="1600" dirty="0"/>
              <a:t>("Words[0]", "</a:t>
            </a:r>
            <a:r>
              <a:rPr lang="zh-TW" altLang="zh-TW" sz="1600" dirty="0"/>
              <a:t>墾丁</a:t>
            </a:r>
            <a:r>
              <a:rPr lang="en-US" altLang="zh-TW" sz="1600" dirty="0"/>
              <a:t>");</a:t>
            </a:r>
            <a:endParaRPr lang="zh-TW" altLang="zh-TW" sz="1600" dirty="0"/>
          </a:p>
          <a:p>
            <a:r>
              <a:rPr lang="en-US" altLang="zh-TW" sz="1600" dirty="0"/>
              <a:t>  </a:t>
            </a:r>
            <a:r>
              <a:rPr lang="en-US" altLang="zh-TW" sz="1600" dirty="0" err="1"/>
              <a:t>setcookie</a:t>
            </a:r>
            <a:r>
              <a:rPr lang="en-US" altLang="zh-TW" sz="1600" dirty="0"/>
              <a:t>("Words[1]", "</a:t>
            </a:r>
            <a:r>
              <a:rPr lang="zh-TW" altLang="zh-TW" sz="1600" dirty="0"/>
              <a:t>衝浪</a:t>
            </a:r>
            <a:r>
              <a:rPr lang="en-US" altLang="zh-TW" sz="1600" dirty="0"/>
              <a:t>");</a:t>
            </a:r>
            <a:endParaRPr lang="zh-TW" altLang="zh-TW" sz="1600" dirty="0"/>
          </a:p>
          <a:p>
            <a:r>
              <a:rPr lang="en-US" altLang="zh-TW" sz="1600" dirty="0"/>
              <a:t>  </a:t>
            </a:r>
            <a:r>
              <a:rPr lang="en-US" altLang="zh-TW" sz="1600" dirty="0" err="1"/>
              <a:t>setcookie</a:t>
            </a:r>
            <a:r>
              <a:rPr lang="en-US" altLang="zh-TW" sz="1600" dirty="0"/>
              <a:t>("Words[2]", "</a:t>
            </a:r>
            <a:r>
              <a:rPr lang="zh-TW" altLang="zh-TW" sz="1600" dirty="0"/>
              <a:t>真好玩</a:t>
            </a:r>
            <a:r>
              <a:rPr lang="en-US" altLang="zh-TW" sz="1600" dirty="0"/>
              <a:t>");</a:t>
            </a:r>
            <a:endParaRPr lang="zh-TW" altLang="zh-TW" sz="1600" dirty="0"/>
          </a:p>
          <a:p>
            <a:r>
              <a:rPr lang="en-US" altLang="zh-TW" sz="1600" dirty="0"/>
              <a:t>  if (</a:t>
            </a:r>
            <a:r>
              <a:rPr lang="en-US" altLang="zh-TW" sz="1600" dirty="0" err="1"/>
              <a:t>isset</a:t>
            </a:r>
            <a:r>
              <a:rPr lang="en-US" altLang="zh-TW" sz="1600" dirty="0"/>
              <a:t>(</a:t>
            </a:r>
            <a:r>
              <a:rPr lang="en-US" altLang="zh-TW" sz="1600" b="1" dirty="0"/>
              <a:t>$_COOKIE[</a:t>
            </a:r>
            <a:r>
              <a:rPr lang="en-US" altLang="zh-TW" sz="1600" dirty="0"/>
              <a:t>"</a:t>
            </a:r>
            <a:r>
              <a:rPr lang="en-US" altLang="zh-TW" sz="1600" b="1" dirty="0"/>
              <a:t>Words</a:t>
            </a:r>
            <a:r>
              <a:rPr lang="en-US" altLang="zh-TW" sz="1600" dirty="0"/>
              <a:t>"</a:t>
            </a:r>
            <a:r>
              <a:rPr lang="en-US" altLang="zh-TW" sz="1600" b="1" dirty="0"/>
              <a:t>]</a:t>
            </a:r>
            <a:r>
              <a:rPr lang="en-US" altLang="zh-TW" sz="1600" dirty="0"/>
              <a:t>))</a:t>
            </a:r>
            <a:endParaRPr lang="zh-TW" altLang="zh-TW" sz="1600" dirty="0"/>
          </a:p>
          <a:p>
            <a:r>
              <a:rPr lang="en-US" altLang="zh-TW" sz="1600" dirty="0"/>
              <a:t>    </a:t>
            </a:r>
            <a:r>
              <a:rPr lang="en-US" altLang="zh-TW" sz="1600" dirty="0" err="1"/>
              <a:t>foreach</a:t>
            </a:r>
            <a:r>
              <a:rPr lang="en-US" altLang="zh-TW" sz="1600" dirty="0"/>
              <a:t> (</a:t>
            </a:r>
            <a:r>
              <a:rPr lang="en-US" altLang="zh-TW" sz="1600" b="1" dirty="0"/>
              <a:t>$_COOKIE[</a:t>
            </a:r>
            <a:r>
              <a:rPr lang="en-US" altLang="zh-TW" sz="1600" dirty="0"/>
              <a:t>"</a:t>
            </a:r>
            <a:r>
              <a:rPr lang="en-US" altLang="zh-TW" sz="1600" b="1" dirty="0"/>
              <a:t>Words</a:t>
            </a:r>
            <a:r>
              <a:rPr lang="en-US" altLang="zh-TW" sz="1600" dirty="0"/>
              <a:t>"</a:t>
            </a:r>
            <a:r>
              <a:rPr lang="en-US" altLang="zh-TW" sz="1600" b="1" dirty="0"/>
              <a:t>]</a:t>
            </a:r>
            <a:r>
              <a:rPr lang="en-US" altLang="zh-TW" sz="1600" dirty="0"/>
              <a:t> as $key =&gt; $value)</a:t>
            </a:r>
            <a:endParaRPr lang="zh-TW" altLang="zh-TW" sz="1600" dirty="0"/>
          </a:p>
          <a:p>
            <a:r>
              <a:rPr lang="en-US" altLang="zh-TW" sz="1600" dirty="0"/>
              <a:t>      echo "$key : $value &lt;</a:t>
            </a:r>
            <a:r>
              <a:rPr lang="en-US" altLang="zh-TW" sz="1600" dirty="0" err="1"/>
              <a:t>br</a:t>
            </a:r>
            <a:r>
              <a:rPr lang="en-US" altLang="zh-TW" sz="1600" dirty="0"/>
              <a:t>&gt;";    </a:t>
            </a:r>
            <a:endParaRPr lang="zh-TW" altLang="zh-TW" sz="1600" dirty="0"/>
          </a:p>
          <a:p>
            <a:r>
              <a:rPr lang="en-US" altLang="zh-TW" sz="1600" dirty="0"/>
              <a:t>?&gt;</a:t>
            </a:r>
            <a:endParaRPr lang="zh-TW" altLang="en-US" sz="1600" dirty="0"/>
          </a:p>
        </p:txBody>
      </p:sp>
      <p:pic>
        <p:nvPicPr>
          <p:cNvPr id="10" name="圖片 9"/>
          <p:cNvPicPr/>
          <p:nvPr/>
        </p:nvPicPr>
        <p:blipFill>
          <a:blip r:embed="rId2"/>
          <a:stretch>
            <a:fillRect/>
          </a:stretch>
        </p:blipFill>
        <p:spPr>
          <a:xfrm>
            <a:off x="7536160" y="3717033"/>
            <a:ext cx="2232248" cy="1706369"/>
          </a:xfrm>
          <a:prstGeom prst="rect">
            <a:avLst/>
          </a:prstGeom>
        </p:spPr>
      </p:pic>
    </p:spTree>
    <p:extLst>
      <p:ext uri="{BB962C8B-B14F-4D97-AF65-F5344CB8AC3E}">
        <p14:creationId xmlns:p14="http://schemas.microsoft.com/office/powerpoint/2010/main" val="441749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smtClean="0">
                <a:ea typeface="新細明體" panose="02020500000000000000" pitchFamily="18" charset="-120"/>
              </a:rPr>
              <a:t>10.3  Session </a:t>
            </a:r>
            <a:r>
              <a:rPr lang="zh-TW" altLang="en-US" smtClean="0">
                <a:ea typeface="新細明體" panose="02020500000000000000" pitchFamily="18" charset="-120"/>
              </a:rPr>
              <a:t>的使用</a:t>
            </a:r>
          </a:p>
        </p:txBody>
      </p:sp>
      <p:sp>
        <p:nvSpPr>
          <p:cNvPr id="23555" name="Rectangle 3"/>
          <p:cNvSpPr>
            <a:spLocks noGrp="1" noChangeArrowheads="1"/>
          </p:cNvSpPr>
          <p:nvPr>
            <p:ph type="body" idx="1"/>
          </p:nvPr>
        </p:nvSpPr>
        <p:spPr>
          <a:xfrm>
            <a:off x="1919288" y="1447800"/>
            <a:ext cx="8443912" cy="4552950"/>
          </a:xfrm>
        </p:spPr>
        <p:txBody>
          <a:bodyPr>
            <a:normAutofit lnSpcReduction="10000"/>
          </a:bodyPr>
          <a:lstStyle/>
          <a:p>
            <a:pPr marL="0" indent="0"/>
            <a:r>
              <a:rPr lang="en-US" altLang="zh-TW" dirty="0" smtClean="0">
                <a:ea typeface="新細明體" panose="02020500000000000000" pitchFamily="18" charset="-120"/>
              </a:rPr>
              <a:t>Session </a:t>
            </a:r>
            <a:r>
              <a:rPr lang="zh-TW" altLang="en-US" dirty="0" smtClean="0">
                <a:ea typeface="新細明體" panose="02020500000000000000" pitchFamily="18" charset="-120"/>
              </a:rPr>
              <a:t>是瀏覽者與伺服器連線的工作期間所保持的狀態，它的使用時間是在開啟瀏覽器後進入啟動 </a:t>
            </a:r>
            <a:r>
              <a:rPr lang="en-US" altLang="zh-TW" dirty="0" smtClean="0">
                <a:ea typeface="新細明體" panose="02020500000000000000" pitchFamily="18" charset="-120"/>
              </a:rPr>
              <a:t>Session </a:t>
            </a:r>
            <a:r>
              <a:rPr lang="zh-TW" altLang="en-US" dirty="0" smtClean="0">
                <a:ea typeface="新細明體" panose="02020500000000000000" pitchFamily="18" charset="-120"/>
              </a:rPr>
              <a:t>機制的網站開始，無論其中是否瀏覽同網站其他頁面，甚至離開該網站去瀏覽別的網站或頁面，只要瀏覽器沒有關閉，回到原網站時您會發現原來的 </a:t>
            </a:r>
            <a:r>
              <a:rPr lang="en-US" altLang="zh-TW" dirty="0" smtClean="0">
                <a:ea typeface="新細明體" panose="02020500000000000000" pitchFamily="18" charset="-120"/>
              </a:rPr>
              <a:t>Session </a:t>
            </a:r>
            <a:r>
              <a:rPr lang="zh-TW" altLang="en-US" dirty="0" smtClean="0">
                <a:ea typeface="新細明體" panose="02020500000000000000" pitchFamily="18" charset="-120"/>
              </a:rPr>
              <a:t>仍然有效。</a:t>
            </a:r>
          </a:p>
          <a:p>
            <a:pPr marL="0" indent="0"/>
            <a:r>
              <a:rPr lang="zh-TW" altLang="en-US" dirty="0" smtClean="0">
                <a:ea typeface="新細明體" panose="02020500000000000000" pitchFamily="18" charset="-120"/>
              </a:rPr>
              <a:t>要注意的是使用一個瀏覽器開啟一個網站即代表一個 </a:t>
            </a:r>
            <a:r>
              <a:rPr lang="en-US" altLang="zh-TW" dirty="0" smtClean="0">
                <a:ea typeface="新細明體" panose="02020500000000000000" pitchFamily="18" charset="-120"/>
              </a:rPr>
              <a:t>Session</a:t>
            </a:r>
            <a:r>
              <a:rPr lang="zh-TW" altLang="en-US" dirty="0" smtClean="0">
                <a:ea typeface="新細明體" panose="02020500000000000000" pitchFamily="18" charset="-120"/>
              </a:rPr>
              <a:t>，即使同一個使用者開啟多個瀏覽器檢視同一個網站，都算是不同的 </a:t>
            </a:r>
            <a:r>
              <a:rPr lang="en-US" altLang="zh-TW" dirty="0" smtClean="0">
                <a:ea typeface="新細明體" panose="02020500000000000000" pitchFamily="18" charset="-120"/>
              </a:rPr>
              <a:t>Session</a:t>
            </a:r>
            <a:r>
              <a:rPr lang="zh-TW" altLang="en-US" smtClean="0">
                <a:ea typeface="新細明體" panose="02020500000000000000" pitchFamily="18" charset="-120"/>
              </a:rPr>
              <a:t>。但是要注意的，在新一代瀏覽器使用標籤的概念下，在同一個瀏覽器以不同標籤瀏覽同一個網站，就只能算是一個 </a:t>
            </a:r>
            <a:r>
              <a:rPr lang="en-US" altLang="zh-TW" smtClean="0">
                <a:ea typeface="新細明體" panose="02020500000000000000" pitchFamily="18" charset="-120"/>
              </a:rPr>
              <a:t>Session</a:t>
            </a:r>
            <a:r>
              <a:rPr lang="zh-TW" altLang="en-US" dirty="0" smtClean="0">
                <a:ea typeface="新細明體" panose="02020500000000000000" pitchFamily="18" charset="-120"/>
              </a:rPr>
              <a:t>。</a:t>
            </a:r>
          </a:p>
        </p:txBody>
      </p:sp>
    </p:spTree>
    <p:extLst>
      <p:ext uri="{BB962C8B-B14F-4D97-AF65-F5344CB8AC3E}">
        <p14:creationId xmlns:p14="http://schemas.microsoft.com/office/powerpoint/2010/main" val="2767415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smtClean="0">
                <a:ea typeface="新細明體" panose="02020500000000000000" pitchFamily="18" charset="-120"/>
              </a:rPr>
              <a:t>10.3.1  Session </a:t>
            </a:r>
            <a:r>
              <a:rPr lang="zh-TW" altLang="en-US" smtClean="0">
                <a:ea typeface="新細明體" panose="02020500000000000000" pitchFamily="18" charset="-120"/>
              </a:rPr>
              <a:t>的運作原理</a:t>
            </a:r>
          </a:p>
        </p:txBody>
      </p:sp>
      <p:sp>
        <p:nvSpPr>
          <p:cNvPr id="24579" name="Rectangle 3"/>
          <p:cNvSpPr>
            <a:spLocks noGrp="1" noChangeArrowheads="1"/>
          </p:cNvSpPr>
          <p:nvPr>
            <p:ph idx="1"/>
          </p:nvPr>
        </p:nvSpPr>
        <p:spPr>
          <a:xfrm>
            <a:off x="1919288" y="1233488"/>
            <a:ext cx="8443912" cy="4552950"/>
          </a:xfrm>
        </p:spPr>
        <p:txBody>
          <a:bodyPr>
            <a:normAutofit fontScale="92500" lnSpcReduction="10000"/>
          </a:bodyPr>
          <a:lstStyle/>
          <a:p>
            <a:pPr marL="0" indent="0">
              <a:lnSpc>
                <a:spcPct val="150000"/>
              </a:lnSpc>
              <a:spcBef>
                <a:spcPts val="1200"/>
              </a:spcBef>
            </a:pPr>
            <a:r>
              <a:rPr lang="zh-TW" altLang="zh-TW" smtClean="0">
                <a:ea typeface="新細明體" panose="02020500000000000000" pitchFamily="18" charset="-120"/>
              </a:rPr>
              <a:t>當使用者使用瀏覽器連線到伺服器網站時，網站伺服器會自動派發一個</a:t>
            </a:r>
            <a:r>
              <a:rPr lang="zh-TW" altLang="en-US" smtClean="0">
                <a:ea typeface="新細明體" panose="02020500000000000000" pitchFamily="18" charset="-120"/>
              </a:rPr>
              <a:t> </a:t>
            </a:r>
            <a:r>
              <a:rPr lang="en-US" altLang="zh-TW" smtClean="0">
                <a:ea typeface="新細明體" panose="02020500000000000000" pitchFamily="18" charset="-120"/>
              </a:rPr>
              <a:t>SessionID </a:t>
            </a:r>
            <a:r>
              <a:rPr lang="zh-TW" altLang="zh-TW" smtClean="0">
                <a:ea typeface="新細明體" panose="02020500000000000000" pitchFamily="18" charset="-120"/>
              </a:rPr>
              <a:t>給這次的連線動作，網站程式即可依照這個</a:t>
            </a:r>
            <a:r>
              <a:rPr lang="zh-TW" altLang="en-US" smtClean="0">
                <a:ea typeface="新細明體" panose="02020500000000000000" pitchFamily="18" charset="-120"/>
              </a:rPr>
              <a:t> </a:t>
            </a:r>
            <a:r>
              <a:rPr lang="en-US" altLang="zh-TW" smtClean="0">
                <a:ea typeface="新細明體" panose="02020500000000000000" pitchFamily="18" charset="-120"/>
              </a:rPr>
              <a:t>SessionID </a:t>
            </a:r>
            <a:r>
              <a:rPr lang="zh-TW" altLang="zh-TW" smtClean="0">
                <a:ea typeface="新細明體" panose="02020500000000000000" pitchFamily="18" charset="-120"/>
              </a:rPr>
              <a:t>分辦使用者來處理所儲存的狀態。事實上：在預設的狀態下，</a:t>
            </a:r>
            <a:r>
              <a:rPr lang="en-US" altLang="zh-TW" smtClean="0">
                <a:ea typeface="新細明體" panose="02020500000000000000" pitchFamily="18" charset="-120"/>
              </a:rPr>
              <a:t>Session </a:t>
            </a:r>
            <a:r>
              <a:rPr lang="zh-TW" altLang="zh-TW" smtClean="0">
                <a:ea typeface="新細明體" panose="02020500000000000000" pitchFamily="18" charset="-120"/>
              </a:rPr>
              <a:t>會將伺服器所派發的</a:t>
            </a:r>
            <a:r>
              <a:rPr lang="zh-TW" altLang="en-US" smtClean="0">
                <a:ea typeface="新細明體" panose="02020500000000000000" pitchFamily="18" charset="-120"/>
              </a:rPr>
              <a:t> </a:t>
            </a:r>
            <a:r>
              <a:rPr lang="en-US" altLang="zh-TW" smtClean="0">
                <a:ea typeface="新細明體" panose="02020500000000000000" pitchFamily="18" charset="-120"/>
              </a:rPr>
              <a:t>SessionID </a:t>
            </a:r>
            <a:r>
              <a:rPr lang="zh-TW" altLang="zh-TW" smtClean="0">
                <a:ea typeface="新細明體" panose="02020500000000000000" pitchFamily="18" charset="-120"/>
              </a:rPr>
              <a:t>以</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的方式儲存在用戶端來記錄狀態，同一個網站的不同網頁可以藉由這個</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的記錄來維持同一個</a:t>
            </a:r>
            <a:r>
              <a:rPr lang="zh-TW" altLang="en-US" smtClean="0">
                <a:ea typeface="新細明體" panose="02020500000000000000" pitchFamily="18" charset="-120"/>
              </a:rPr>
              <a:t> </a:t>
            </a:r>
            <a:r>
              <a:rPr lang="en-US" altLang="zh-TW" smtClean="0">
                <a:ea typeface="新細明體" panose="02020500000000000000" pitchFamily="18" charset="-120"/>
              </a:rPr>
              <a:t>SessionID </a:t>
            </a:r>
            <a:r>
              <a:rPr lang="zh-TW" altLang="zh-TW" smtClean="0">
                <a:ea typeface="新細明體" panose="02020500000000000000" pitchFamily="18" charset="-120"/>
              </a:rPr>
              <a:t>的狀態。這個</a:t>
            </a:r>
            <a:r>
              <a:rPr lang="zh-TW" altLang="en-US" smtClean="0">
                <a:ea typeface="新細明體" panose="02020500000000000000" pitchFamily="18" charset="-120"/>
              </a:rPr>
              <a:t> </a:t>
            </a:r>
            <a:r>
              <a:rPr lang="en-US" altLang="zh-TW" smtClean="0">
                <a:ea typeface="新細明體" panose="02020500000000000000" pitchFamily="18" charset="-120"/>
              </a:rPr>
              <a:t>Cookie </a:t>
            </a:r>
            <a:r>
              <a:rPr lang="zh-TW" altLang="zh-TW" smtClean="0">
                <a:ea typeface="新細明體" panose="02020500000000000000" pitchFamily="18" charset="-120"/>
              </a:rPr>
              <a:t>並沒有到期時間，所以預設會在瀏覽器關閉時同時消失。</a:t>
            </a:r>
            <a:endParaRPr lang="zh-TW" altLang="en-US" smtClean="0">
              <a:ea typeface="新細明體" panose="02020500000000000000" pitchFamily="18" charset="-120"/>
            </a:endParaRPr>
          </a:p>
        </p:txBody>
      </p:sp>
    </p:spTree>
    <p:extLst>
      <p:ext uri="{BB962C8B-B14F-4D97-AF65-F5344CB8AC3E}">
        <p14:creationId xmlns:p14="http://schemas.microsoft.com/office/powerpoint/2010/main" val="3911647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TW" smtClean="0">
                <a:ea typeface="新細明體" panose="02020500000000000000" pitchFamily="18" charset="-120"/>
              </a:rPr>
              <a:t>10.3.2  </a:t>
            </a:r>
            <a:r>
              <a:rPr lang="zh-TW" altLang="en-US" smtClean="0">
                <a:ea typeface="新細明體" panose="02020500000000000000" pitchFamily="18" charset="-120"/>
              </a:rPr>
              <a:t>存取 </a:t>
            </a:r>
            <a:r>
              <a:rPr lang="en-US" altLang="zh-TW" smtClean="0">
                <a:ea typeface="新細明體" panose="02020500000000000000" pitchFamily="18" charset="-120"/>
              </a:rPr>
              <a:t>Session </a:t>
            </a:r>
            <a:r>
              <a:rPr lang="zh-TW" altLang="en-US" smtClean="0">
                <a:ea typeface="新細明體" panose="02020500000000000000" pitchFamily="18" charset="-120"/>
              </a:rPr>
              <a:t>資料</a:t>
            </a:r>
          </a:p>
        </p:txBody>
      </p:sp>
      <p:sp>
        <p:nvSpPr>
          <p:cNvPr id="25603" name="Rectangle 3"/>
          <p:cNvSpPr>
            <a:spLocks noGrp="1" noChangeArrowheads="1"/>
          </p:cNvSpPr>
          <p:nvPr>
            <p:ph idx="1"/>
          </p:nvPr>
        </p:nvSpPr>
        <p:spPr>
          <a:xfrm>
            <a:off x="1919288" y="1447800"/>
            <a:ext cx="8443912" cy="4552950"/>
          </a:xfrm>
        </p:spPr>
        <p:txBody>
          <a:bodyPr/>
          <a:lstStyle/>
          <a:p>
            <a:pPr marL="0" indent="0"/>
            <a:r>
              <a:rPr lang="zh-TW" altLang="zh-TW" b="1" u="sng" smtClean="0">
                <a:ea typeface="新細明體" panose="02020500000000000000" pitchFamily="18" charset="-120"/>
              </a:rPr>
              <a:t>啟動</a:t>
            </a:r>
            <a:r>
              <a:rPr lang="zh-TW" altLang="en-US" b="1" u="sng" smtClean="0">
                <a:ea typeface="新細明體" panose="02020500000000000000" pitchFamily="18" charset="-120"/>
              </a:rPr>
              <a:t> </a:t>
            </a:r>
            <a:r>
              <a:rPr lang="en-US" altLang="zh-TW" b="1" u="sng" smtClean="0">
                <a:ea typeface="新細明體" panose="02020500000000000000" pitchFamily="18" charset="-120"/>
              </a:rPr>
              <a:t>Session</a:t>
            </a:r>
            <a:endParaRPr lang="zh-TW" altLang="zh-TW" b="1" u="sng" smtClean="0">
              <a:ea typeface="新細明體" panose="02020500000000000000" pitchFamily="18" charset="-120"/>
            </a:endParaRPr>
          </a:p>
          <a:p>
            <a:pPr marL="0" indent="0"/>
            <a:r>
              <a:rPr lang="zh-TW" altLang="zh-TW" smtClean="0">
                <a:ea typeface="新細明體" panose="02020500000000000000" pitchFamily="18" charset="-120"/>
              </a:rPr>
              <a:t>在</a:t>
            </a:r>
            <a:r>
              <a:rPr lang="zh-TW" altLang="en-US" smtClean="0">
                <a:ea typeface="新細明體" panose="02020500000000000000" pitchFamily="18" charset="-120"/>
              </a:rPr>
              <a:t> </a:t>
            </a:r>
            <a:r>
              <a:rPr lang="en-US" altLang="zh-TW" smtClean="0">
                <a:ea typeface="新細明體" panose="02020500000000000000" pitchFamily="18" charset="-120"/>
              </a:rPr>
              <a:t>PHP </a:t>
            </a:r>
            <a:r>
              <a:rPr lang="zh-TW" altLang="zh-TW" smtClean="0">
                <a:ea typeface="新細明體" panose="02020500000000000000" pitchFamily="18" charset="-120"/>
              </a:rPr>
              <a:t>中要使用</a:t>
            </a:r>
            <a:r>
              <a:rPr lang="zh-TW" altLang="en-US" smtClean="0">
                <a:ea typeface="新細明體" panose="02020500000000000000" pitchFamily="18" charset="-120"/>
              </a:rPr>
              <a:t> </a:t>
            </a:r>
            <a:r>
              <a:rPr lang="en-US" altLang="zh-TW" smtClean="0">
                <a:ea typeface="新細明體" panose="02020500000000000000" pitchFamily="18" charset="-120"/>
              </a:rPr>
              <a:t>Session</a:t>
            </a:r>
            <a:r>
              <a:rPr lang="zh-TW" altLang="zh-TW" smtClean="0">
                <a:ea typeface="新細明體" panose="02020500000000000000" pitchFamily="18" charset="-120"/>
              </a:rPr>
              <a:t>，必須在操作前以</a:t>
            </a:r>
            <a:r>
              <a:rPr lang="zh-TW" altLang="en-US" smtClean="0">
                <a:ea typeface="新細明體" panose="02020500000000000000" pitchFamily="18" charset="-120"/>
              </a:rPr>
              <a:t> </a:t>
            </a:r>
            <a:r>
              <a:rPr lang="en-US" altLang="zh-TW" smtClean="0">
                <a:ea typeface="新細明體" panose="02020500000000000000" pitchFamily="18" charset="-120"/>
              </a:rPr>
              <a:t>session_start() </a:t>
            </a:r>
            <a:r>
              <a:rPr lang="zh-TW" altLang="zh-TW" smtClean="0">
                <a:ea typeface="新細明體" panose="02020500000000000000" pitchFamily="18" charset="-120"/>
              </a:rPr>
              <a:t>函式啟動頁面</a:t>
            </a:r>
            <a:r>
              <a:rPr lang="zh-TW" altLang="en-US" smtClean="0">
                <a:ea typeface="新細明體" panose="02020500000000000000" pitchFamily="18" charset="-120"/>
              </a:rPr>
              <a:t> </a:t>
            </a:r>
            <a:r>
              <a:rPr lang="en-US" altLang="zh-TW" smtClean="0">
                <a:ea typeface="新細明體" panose="02020500000000000000" pitchFamily="18" charset="-120"/>
              </a:rPr>
              <a:t>Session </a:t>
            </a:r>
            <a:r>
              <a:rPr lang="zh-TW" altLang="zh-TW" smtClean="0">
                <a:ea typeface="新細明體" panose="02020500000000000000" pitchFamily="18" charset="-120"/>
              </a:rPr>
              <a:t>的功能，即可在以下的頁面中操作</a:t>
            </a:r>
            <a:r>
              <a:rPr lang="zh-TW" altLang="en-US" smtClean="0">
                <a:ea typeface="新細明體" panose="02020500000000000000" pitchFamily="18" charset="-120"/>
              </a:rPr>
              <a:t> </a:t>
            </a:r>
            <a:r>
              <a:rPr lang="en-US" altLang="zh-TW" smtClean="0">
                <a:ea typeface="新細明體" panose="02020500000000000000" pitchFamily="18" charset="-120"/>
              </a:rPr>
              <a:t>Session </a:t>
            </a:r>
            <a:r>
              <a:rPr lang="zh-TW" altLang="zh-TW" smtClean="0">
                <a:ea typeface="新細明體" panose="02020500000000000000" pitchFamily="18" charset="-120"/>
              </a:rPr>
              <a:t>的功能。</a:t>
            </a:r>
          </a:p>
          <a:p>
            <a:pPr marL="0" indent="0"/>
            <a:r>
              <a:rPr lang="zh-TW" altLang="zh-TW" b="1" u="sng" smtClean="0">
                <a:ea typeface="新細明體" panose="02020500000000000000" pitchFamily="18" charset="-120"/>
              </a:rPr>
              <a:t>儲存並取得</a:t>
            </a:r>
            <a:r>
              <a:rPr lang="zh-TW" altLang="en-US" b="1" u="sng" smtClean="0">
                <a:ea typeface="新細明體" panose="02020500000000000000" pitchFamily="18" charset="-120"/>
              </a:rPr>
              <a:t> </a:t>
            </a:r>
            <a:r>
              <a:rPr lang="en-US" altLang="zh-TW" b="1" u="sng" smtClean="0">
                <a:ea typeface="新細明體" panose="02020500000000000000" pitchFamily="18" charset="-120"/>
              </a:rPr>
              <a:t>Session </a:t>
            </a:r>
            <a:r>
              <a:rPr lang="zh-TW" altLang="zh-TW" b="1" u="sng" smtClean="0">
                <a:ea typeface="新細明體" panose="02020500000000000000" pitchFamily="18" charset="-120"/>
              </a:rPr>
              <a:t>的資料</a:t>
            </a:r>
          </a:p>
          <a:p>
            <a:pPr marL="0" indent="0"/>
            <a:r>
              <a:rPr lang="zh-TW" altLang="zh-TW" smtClean="0">
                <a:ea typeface="新細明體" panose="02020500000000000000" pitchFamily="18" charset="-120"/>
              </a:rPr>
              <a:t>啟動</a:t>
            </a:r>
            <a:r>
              <a:rPr lang="zh-TW" altLang="en-US" smtClean="0">
                <a:ea typeface="新細明體" panose="02020500000000000000" pitchFamily="18" charset="-120"/>
              </a:rPr>
              <a:t> </a:t>
            </a:r>
            <a:r>
              <a:rPr lang="en-US" altLang="zh-TW" smtClean="0">
                <a:ea typeface="新細明體" panose="02020500000000000000" pitchFamily="18" charset="-120"/>
              </a:rPr>
              <a:t>Session </a:t>
            </a:r>
            <a:r>
              <a:rPr lang="zh-TW" altLang="zh-TW" smtClean="0">
                <a:ea typeface="新細明體" panose="02020500000000000000" pitchFamily="18" charset="-120"/>
              </a:rPr>
              <a:t>之後，我們就可以使用</a:t>
            </a:r>
            <a:r>
              <a:rPr lang="zh-TW" altLang="en-US" smtClean="0">
                <a:ea typeface="新細明體" panose="02020500000000000000" pitchFamily="18" charset="-120"/>
              </a:rPr>
              <a:t> </a:t>
            </a:r>
            <a:r>
              <a:rPr lang="en-US" altLang="zh-TW" smtClean="0">
                <a:ea typeface="新細明體" panose="02020500000000000000" pitchFamily="18" charset="-120"/>
              </a:rPr>
              <a:t>$_Session </a:t>
            </a:r>
            <a:r>
              <a:rPr lang="zh-TW" altLang="zh-TW" smtClean="0">
                <a:ea typeface="新細明體" panose="02020500000000000000" pitchFamily="18" charset="-120"/>
              </a:rPr>
              <a:t>變數的方式去設定或取得</a:t>
            </a:r>
            <a:r>
              <a:rPr lang="zh-TW" altLang="en-US" smtClean="0">
                <a:ea typeface="新細明體" panose="02020500000000000000" pitchFamily="18" charset="-120"/>
              </a:rPr>
              <a:t> </a:t>
            </a:r>
            <a:r>
              <a:rPr lang="en-US" altLang="zh-TW" smtClean="0">
                <a:ea typeface="新細明體" panose="02020500000000000000" pitchFamily="18" charset="-120"/>
              </a:rPr>
              <a:t>Session </a:t>
            </a:r>
            <a:r>
              <a:rPr lang="zh-TW" altLang="zh-TW" smtClean="0">
                <a:ea typeface="新細明體" panose="02020500000000000000" pitchFamily="18" charset="-120"/>
              </a:rPr>
              <a:t>的資料，其格式如下：</a:t>
            </a:r>
            <a:endParaRPr lang="zh-TW" altLang="en-US" smtClean="0">
              <a:ea typeface="新細明體" panose="02020500000000000000" pitchFamily="18" charset="-120"/>
            </a:endParaRPr>
          </a:p>
        </p:txBody>
      </p:sp>
      <p:sp>
        <p:nvSpPr>
          <p:cNvPr id="5" name="矩形 4"/>
          <p:cNvSpPr/>
          <p:nvPr/>
        </p:nvSpPr>
        <p:spPr>
          <a:xfrm>
            <a:off x="2095500" y="5072063"/>
            <a:ext cx="8001000" cy="400050"/>
          </a:xfrm>
          <a:prstGeom prst="rect">
            <a:avLst/>
          </a:prstGeom>
          <a:solidFill>
            <a:schemeClr val="tx1">
              <a:lumMod val="65000"/>
            </a:schemeClr>
          </a:solidFill>
        </p:spPr>
        <p:txBody>
          <a:bodyPr>
            <a:spAutoFit/>
          </a:bodyPr>
          <a:lstStyle/>
          <a:p>
            <a:pPr>
              <a:defRPr/>
            </a:pPr>
            <a:r>
              <a:rPr lang="en-US" altLang="zh-TW" sz="2000">
                <a:latin typeface="Arial" charset="0"/>
                <a:ea typeface="新細明體" pitchFamily="18" charset="-120"/>
              </a:rPr>
              <a:t>$_SESSION[</a:t>
            </a:r>
            <a:r>
              <a:rPr lang="zh-TW" altLang="en-US" sz="2000">
                <a:latin typeface="Arial" charset="0"/>
                <a:ea typeface="新細明體" pitchFamily="18" charset="-120"/>
              </a:rPr>
              <a:t>名稱</a:t>
            </a:r>
            <a:r>
              <a:rPr lang="en-US" altLang="zh-TW" sz="2000">
                <a:latin typeface="Arial" charset="0"/>
                <a:ea typeface="新細明體" pitchFamily="18" charset="-120"/>
              </a:rPr>
              <a:t>]</a:t>
            </a:r>
            <a:endParaRPr lang="zh-TW" altLang="en-US" sz="2000">
              <a:latin typeface="Arial" charset="0"/>
              <a:ea typeface="新細明體" pitchFamily="18" charset="-120"/>
            </a:endParaRPr>
          </a:p>
        </p:txBody>
      </p:sp>
    </p:spTree>
    <p:extLst>
      <p:ext uri="{BB962C8B-B14F-4D97-AF65-F5344CB8AC3E}">
        <p14:creationId xmlns:p14="http://schemas.microsoft.com/office/powerpoint/2010/main" val="2288910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TW" smtClean="0">
                <a:ea typeface="新細明體" panose="02020500000000000000" pitchFamily="18" charset="-120"/>
              </a:rPr>
              <a:t>10.3.3  Session </a:t>
            </a:r>
            <a:r>
              <a:rPr lang="zh-TW" altLang="en-US" smtClean="0">
                <a:ea typeface="新細明體" panose="02020500000000000000" pitchFamily="18" charset="-120"/>
              </a:rPr>
              <a:t>的有效時間</a:t>
            </a:r>
          </a:p>
        </p:txBody>
      </p:sp>
      <p:sp>
        <p:nvSpPr>
          <p:cNvPr id="26627" name="Rectangle 3"/>
          <p:cNvSpPr>
            <a:spLocks noGrp="1" noChangeArrowheads="1"/>
          </p:cNvSpPr>
          <p:nvPr>
            <p:ph idx="1"/>
          </p:nvPr>
        </p:nvSpPr>
        <p:spPr>
          <a:xfrm>
            <a:off x="1919288" y="1447800"/>
            <a:ext cx="8443912" cy="4552950"/>
          </a:xfrm>
        </p:spPr>
        <p:txBody>
          <a:bodyPr>
            <a:normAutofit lnSpcReduction="10000"/>
          </a:bodyPr>
          <a:lstStyle/>
          <a:p>
            <a:pPr marL="0" indent="0">
              <a:lnSpc>
                <a:spcPct val="150000"/>
              </a:lnSpc>
            </a:pPr>
            <a:r>
              <a:rPr lang="en-US" altLang="zh-TW" smtClean="0">
                <a:ea typeface="新細明體" panose="02020500000000000000" pitchFamily="18" charset="-120"/>
              </a:rPr>
              <a:t>Session</a:t>
            </a:r>
            <a:r>
              <a:rPr lang="zh-TW" altLang="zh-TW" smtClean="0">
                <a:ea typeface="新細明體" panose="02020500000000000000" pitchFamily="18" charset="-120"/>
              </a:rPr>
              <a:t>預設的有效時間，基本上就是在瀏覽器開啟後宣告</a:t>
            </a:r>
            <a:r>
              <a:rPr lang="zh-TW" altLang="en-US" smtClean="0">
                <a:ea typeface="新細明體" panose="02020500000000000000" pitchFamily="18" charset="-120"/>
              </a:rPr>
              <a:t> </a:t>
            </a:r>
            <a:r>
              <a:rPr lang="en-US" altLang="zh-TW" smtClean="0">
                <a:ea typeface="新細明體" panose="02020500000000000000" pitchFamily="18" charset="-120"/>
              </a:rPr>
              <a:t>Session </a:t>
            </a:r>
            <a:r>
              <a:rPr lang="zh-TW" altLang="zh-TW" smtClean="0">
                <a:ea typeface="新細明體" panose="02020500000000000000" pitchFamily="18" charset="-120"/>
              </a:rPr>
              <a:t>啟動開始，一直到關閉瀏覽器為止。但是實際上，其實</a:t>
            </a:r>
            <a:r>
              <a:rPr lang="zh-TW" altLang="en-US" smtClean="0">
                <a:ea typeface="新細明體" panose="02020500000000000000" pitchFamily="18" charset="-120"/>
              </a:rPr>
              <a:t> </a:t>
            </a:r>
            <a:r>
              <a:rPr lang="en-US" altLang="zh-TW" smtClean="0">
                <a:ea typeface="新細明體" panose="02020500000000000000" pitchFamily="18" charset="-120"/>
              </a:rPr>
              <a:t>Session </a:t>
            </a:r>
            <a:r>
              <a:rPr lang="zh-TW" altLang="zh-TW" smtClean="0">
                <a:ea typeface="新細明體" panose="02020500000000000000" pitchFamily="18" charset="-120"/>
              </a:rPr>
              <a:t>還是有其使用期限。您一定常遇到登入了某個網站的會員系統，可能中途有事離開座位，等到回到工作崗位重新操作該網站時，畫面會顯示您已經被登出的訊息，需要重新執行登入的動作。</a:t>
            </a:r>
            <a:endParaRPr lang="zh-TW" altLang="en-US" smtClean="0">
              <a:ea typeface="新細明體" panose="02020500000000000000" pitchFamily="18" charset="-120"/>
            </a:endParaRPr>
          </a:p>
        </p:txBody>
      </p:sp>
    </p:spTree>
    <p:extLst>
      <p:ext uri="{BB962C8B-B14F-4D97-AF65-F5344CB8AC3E}">
        <p14:creationId xmlns:p14="http://schemas.microsoft.com/office/powerpoint/2010/main" val="1220657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smtClean="0">
                <a:ea typeface="新細明體" panose="02020500000000000000" pitchFamily="18" charset="-120"/>
              </a:rPr>
              <a:t>10.3.4  </a:t>
            </a:r>
            <a:r>
              <a:rPr lang="zh-TW" altLang="en-US" smtClean="0">
                <a:ea typeface="新細明體" panose="02020500000000000000" pitchFamily="18" charset="-120"/>
              </a:rPr>
              <a:t>刪除 </a:t>
            </a:r>
            <a:r>
              <a:rPr lang="en-US" altLang="zh-TW" smtClean="0">
                <a:ea typeface="新細明體" panose="02020500000000000000" pitchFamily="18" charset="-120"/>
              </a:rPr>
              <a:t>Session</a:t>
            </a:r>
            <a:endParaRPr lang="zh-TW" altLang="en-US" smtClean="0">
              <a:ea typeface="新細明體" panose="02020500000000000000" pitchFamily="18" charset="-120"/>
            </a:endParaRPr>
          </a:p>
        </p:txBody>
      </p:sp>
      <p:sp>
        <p:nvSpPr>
          <p:cNvPr id="27651" name="Rectangle 3"/>
          <p:cNvSpPr>
            <a:spLocks noGrp="1" noChangeArrowheads="1"/>
          </p:cNvSpPr>
          <p:nvPr>
            <p:ph idx="1"/>
          </p:nvPr>
        </p:nvSpPr>
        <p:spPr>
          <a:xfrm>
            <a:off x="1919288" y="1447800"/>
            <a:ext cx="8443912" cy="4552950"/>
          </a:xfrm>
        </p:spPr>
        <p:txBody>
          <a:bodyPr>
            <a:normAutofit fontScale="92500" lnSpcReduction="10000"/>
          </a:bodyPr>
          <a:lstStyle/>
          <a:p>
            <a:pPr marL="0" indent="0">
              <a:lnSpc>
                <a:spcPct val="150000"/>
              </a:lnSpc>
            </a:pPr>
            <a:r>
              <a:rPr lang="zh-TW" altLang="zh-TW" smtClean="0">
                <a:ea typeface="新細明體" panose="02020500000000000000" pitchFamily="18" charset="-120"/>
              </a:rPr>
              <a:t>若您想要讓</a:t>
            </a:r>
            <a:r>
              <a:rPr lang="zh-TW" altLang="en-US" smtClean="0">
                <a:ea typeface="新細明體" panose="02020500000000000000" pitchFamily="18" charset="-120"/>
              </a:rPr>
              <a:t> </a:t>
            </a:r>
            <a:r>
              <a:rPr lang="en-US" altLang="zh-TW" smtClean="0">
                <a:ea typeface="新細明體" panose="02020500000000000000" pitchFamily="18" charset="-120"/>
              </a:rPr>
              <a:t>Session </a:t>
            </a:r>
            <a:r>
              <a:rPr lang="zh-TW" altLang="zh-TW" smtClean="0">
                <a:ea typeface="新細明體" panose="02020500000000000000" pitchFamily="18" charset="-120"/>
              </a:rPr>
              <a:t>失效，其實只要關閉瀏覽器即可。但若在瀏覽的過程中，想要刪除目前網站上的</a:t>
            </a:r>
            <a:r>
              <a:rPr lang="zh-TW" altLang="en-US" smtClean="0">
                <a:ea typeface="新細明體" panose="02020500000000000000" pitchFamily="18" charset="-120"/>
              </a:rPr>
              <a:t> </a:t>
            </a:r>
            <a:r>
              <a:rPr lang="en-US" altLang="zh-TW" smtClean="0">
                <a:ea typeface="新細明體" panose="02020500000000000000" pitchFamily="18" charset="-120"/>
              </a:rPr>
              <a:t>Session</a:t>
            </a:r>
            <a:r>
              <a:rPr lang="zh-TW" altLang="zh-TW" smtClean="0">
                <a:ea typeface="新細明體" panose="02020500000000000000" pitchFamily="18" charset="-120"/>
              </a:rPr>
              <a:t>，該如何做呢？最常見的狀況是當使用者登入了某個網站的會員系統，正在使用會員功能在編輯資料、收發信件或是購物消費時突然要離開座位去處理其他的事情，為了維護使用者的資訊安全，最好的方式是先登出系統，等回到座位時再重新登入繼續操作。登出會員系統的動作即是刪除登入時所產生的</a:t>
            </a:r>
            <a:r>
              <a:rPr lang="zh-TW" altLang="en-US" smtClean="0">
                <a:ea typeface="新細明體" panose="02020500000000000000" pitchFamily="18" charset="-120"/>
              </a:rPr>
              <a:t> </a:t>
            </a:r>
            <a:r>
              <a:rPr lang="en-US" altLang="zh-TW" smtClean="0">
                <a:ea typeface="新細明體" panose="02020500000000000000" pitchFamily="18" charset="-120"/>
              </a:rPr>
              <a:t>Session</a:t>
            </a:r>
            <a:r>
              <a:rPr lang="zh-TW" altLang="zh-TW" smtClean="0">
                <a:ea typeface="新細明體" panose="02020500000000000000" pitchFamily="18" charset="-120"/>
              </a:rPr>
              <a:t>。</a:t>
            </a:r>
            <a:endParaRPr lang="zh-TW" altLang="en-US" smtClean="0">
              <a:ea typeface="新細明體" panose="02020500000000000000" pitchFamily="18" charset="-120"/>
            </a:endParaRPr>
          </a:p>
        </p:txBody>
      </p:sp>
    </p:spTree>
    <p:extLst>
      <p:ext uri="{BB962C8B-B14F-4D97-AF65-F5344CB8AC3E}">
        <p14:creationId xmlns:p14="http://schemas.microsoft.com/office/powerpoint/2010/main" val="2817955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Session</a:t>
            </a:r>
            <a:endParaRPr lang="zh-TW" altLang="en-US" dirty="0"/>
          </a:p>
        </p:txBody>
      </p:sp>
      <p:sp>
        <p:nvSpPr>
          <p:cNvPr id="5" name="內容版面配置區 4"/>
          <p:cNvSpPr>
            <a:spLocks noGrp="1"/>
          </p:cNvSpPr>
          <p:nvPr>
            <p:ph idx="1"/>
          </p:nvPr>
        </p:nvSpPr>
        <p:spPr>
          <a:xfrm>
            <a:off x="1497227" y="1323118"/>
            <a:ext cx="5966253" cy="1041142"/>
          </a:xfrm>
        </p:spPr>
        <p:txBody>
          <a:bodyPr/>
          <a:lstStyle/>
          <a:p>
            <a:pPr>
              <a:buNone/>
            </a:pPr>
            <a:r>
              <a:rPr lang="en-US" altLang="zh-TW" dirty="0" smtClean="0"/>
              <a:t>Session</a:t>
            </a:r>
            <a:r>
              <a:rPr lang="zh-TW" altLang="zh-TW" dirty="0" smtClean="0"/>
              <a:t>的用途是記錄用戶端的</a:t>
            </a:r>
            <a:r>
              <a:rPr lang="zh-TW" altLang="zh-TW" dirty="0" smtClean="0"/>
              <a:t>資訊</a:t>
            </a:r>
            <a:endParaRPr lang="en-US" altLang="zh-TW" dirty="0" smtClean="0"/>
          </a:p>
          <a:p>
            <a:pPr>
              <a:buNone/>
            </a:pPr>
            <a:r>
              <a:rPr lang="zh-TW" altLang="zh-TW" dirty="0" smtClean="0"/>
              <a:t>每</a:t>
            </a:r>
            <a:r>
              <a:rPr lang="zh-TW" altLang="zh-TW" dirty="0" smtClean="0"/>
              <a:t>個用戶端擁有各自的</a:t>
            </a:r>
            <a:r>
              <a:rPr lang="en-US" altLang="zh-TW" dirty="0" smtClean="0"/>
              <a:t>Session</a:t>
            </a:r>
            <a:endParaRPr lang="zh-TW" altLang="en-US" dirty="0"/>
          </a:p>
        </p:txBody>
      </p:sp>
      <p:pic>
        <p:nvPicPr>
          <p:cNvPr id="6146" name="Picture 2"/>
          <p:cNvPicPr>
            <a:picLocks noChangeAspect="1" noChangeArrowheads="1"/>
          </p:cNvPicPr>
          <p:nvPr/>
        </p:nvPicPr>
        <p:blipFill>
          <a:blip r:embed="rId2" cstate="email"/>
          <a:srcRect/>
          <a:stretch>
            <a:fillRect/>
          </a:stretch>
        </p:blipFill>
        <p:spPr bwMode="auto">
          <a:xfrm>
            <a:off x="2495601" y="2636912"/>
            <a:ext cx="4652917" cy="2946052"/>
          </a:xfrm>
          <a:prstGeom prst="rect">
            <a:avLst/>
          </a:prstGeom>
          <a:noFill/>
          <a:ln w="9525">
            <a:noFill/>
            <a:miter lim="800000"/>
            <a:headEnd/>
            <a:tailEnd/>
          </a:ln>
        </p:spPr>
      </p:pic>
    </p:spTree>
    <p:extLst>
      <p:ext uri="{BB962C8B-B14F-4D97-AF65-F5344CB8AC3E}">
        <p14:creationId xmlns:p14="http://schemas.microsoft.com/office/powerpoint/2010/main" val="2435577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sz="half" idx="1"/>
          </p:nvPr>
        </p:nvPicPr>
        <p:blipFill>
          <a:blip r:embed="rId2"/>
          <a:stretch>
            <a:fillRect/>
          </a:stretch>
        </p:blipFill>
        <p:spPr>
          <a:xfrm>
            <a:off x="505448" y="1281928"/>
            <a:ext cx="3095666" cy="4351338"/>
          </a:xfrm>
          <a:prstGeom prst="rect">
            <a:avLst/>
          </a:prstGeom>
        </p:spPr>
      </p:pic>
      <p:sp>
        <p:nvSpPr>
          <p:cNvPr id="4" name="內容版面配置區 3"/>
          <p:cNvSpPr>
            <a:spLocks noGrp="1"/>
          </p:cNvSpPr>
          <p:nvPr>
            <p:ph sz="half" idx="2"/>
          </p:nvPr>
        </p:nvSpPr>
        <p:spPr>
          <a:xfrm>
            <a:off x="3837571" y="484445"/>
            <a:ext cx="3915977" cy="5221374"/>
          </a:xfrm>
        </p:spPr>
        <p:txBody>
          <a:bodyPr>
            <a:normAutofit fontScale="55000" lnSpcReduction="20000"/>
          </a:bodyPr>
          <a:lstStyle/>
          <a:p>
            <a:pPr marL="0" indent="0">
              <a:buNone/>
            </a:pPr>
            <a:r>
              <a:rPr lang="en-US" altLang="zh-TW" dirty="0" smtClean="0"/>
              <a:t>PART 1</a:t>
            </a:r>
            <a:r>
              <a:rPr lang="zh-TW" altLang="en-US" dirty="0" smtClean="0"/>
              <a:t>　</a:t>
            </a:r>
            <a:r>
              <a:rPr lang="en-US" altLang="zh-TW" dirty="0" smtClean="0"/>
              <a:t>PHP</a:t>
            </a:r>
            <a:r>
              <a:rPr lang="zh-TW" altLang="en-US" dirty="0" smtClean="0"/>
              <a:t>基礎語法</a:t>
            </a:r>
          </a:p>
          <a:p>
            <a:pPr marL="0" indent="0">
              <a:buNone/>
            </a:pPr>
            <a:r>
              <a:rPr lang="zh-TW" altLang="en-US" dirty="0" smtClean="0"/>
              <a:t>　第</a:t>
            </a:r>
            <a:r>
              <a:rPr lang="en-US" altLang="zh-TW" dirty="0" smtClean="0"/>
              <a:t>1</a:t>
            </a:r>
            <a:r>
              <a:rPr lang="zh-TW" altLang="en-US" dirty="0" smtClean="0"/>
              <a:t>章　開始撰寫</a:t>
            </a:r>
            <a:r>
              <a:rPr lang="en-US" altLang="zh-TW" dirty="0" smtClean="0"/>
              <a:t>PHP</a:t>
            </a:r>
            <a:r>
              <a:rPr lang="zh-TW" altLang="en-US" dirty="0" smtClean="0"/>
              <a:t>程式</a:t>
            </a:r>
          </a:p>
          <a:p>
            <a:pPr marL="0" indent="0">
              <a:buNone/>
            </a:pPr>
            <a:r>
              <a:rPr lang="zh-TW" altLang="en-US" dirty="0" smtClean="0"/>
              <a:t>　第</a:t>
            </a:r>
            <a:r>
              <a:rPr lang="en-US" altLang="zh-TW" dirty="0" smtClean="0"/>
              <a:t>2</a:t>
            </a:r>
            <a:r>
              <a:rPr lang="zh-TW" altLang="en-US" dirty="0" smtClean="0"/>
              <a:t>章　型別、變數、常數與運算子</a:t>
            </a:r>
          </a:p>
          <a:p>
            <a:pPr marL="0" indent="0">
              <a:buNone/>
            </a:pPr>
            <a:r>
              <a:rPr lang="zh-TW" altLang="en-US" dirty="0" smtClean="0"/>
              <a:t>　第</a:t>
            </a:r>
            <a:r>
              <a:rPr lang="en-US" altLang="zh-TW" dirty="0" smtClean="0"/>
              <a:t>3</a:t>
            </a:r>
            <a:r>
              <a:rPr lang="zh-TW" altLang="en-US" dirty="0" smtClean="0"/>
              <a:t>章　流程控制與陣列</a:t>
            </a:r>
          </a:p>
          <a:p>
            <a:pPr marL="0" indent="0">
              <a:buNone/>
            </a:pPr>
            <a:r>
              <a:rPr lang="zh-TW" altLang="en-US" dirty="0" smtClean="0"/>
              <a:t>　第</a:t>
            </a:r>
            <a:r>
              <a:rPr lang="en-US" altLang="zh-TW" dirty="0" smtClean="0"/>
              <a:t>4</a:t>
            </a:r>
            <a:r>
              <a:rPr lang="zh-TW" altLang="en-US" dirty="0" smtClean="0"/>
              <a:t>章　函式</a:t>
            </a:r>
          </a:p>
          <a:p>
            <a:pPr marL="0" indent="0">
              <a:buNone/>
            </a:pPr>
            <a:endParaRPr lang="zh-TW" altLang="en-US" dirty="0" smtClean="0"/>
          </a:p>
          <a:p>
            <a:pPr marL="0" indent="0">
              <a:buNone/>
            </a:pPr>
            <a:r>
              <a:rPr lang="en-US" altLang="zh-TW" dirty="0" smtClean="0"/>
              <a:t>PART 2</a:t>
            </a:r>
            <a:r>
              <a:rPr lang="zh-TW" altLang="en-US" dirty="0" smtClean="0"/>
              <a:t>　</a:t>
            </a:r>
            <a:r>
              <a:rPr lang="en-US" altLang="zh-TW" dirty="0" smtClean="0"/>
              <a:t>PHP</a:t>
            </a:r>
            <a:r>
              <a:rPr lang="zh-TW" altLang="en-US" dirty="0" smtClean="0"/>
              <a:t>進階技術</a:t>
            </a:r>
          </a:p>
          <a:p>
            <a:pPr marL="0" indent="0">
              <a:buNone/>
            </a:pPr>
            <a:r>
              <a:rPr lang="zh-TW" altLang="en-US" b="1" dirty="0" smtClean="0">
                <a:solidFill>
                  <a:srgbClr val="C00000"/>
                </a:solidFill>
                <a:effectLst>
                  <a:outerShdw blurRad="38100" dist="38100" dir="2700000" algn="tl">
                    <a:srgbClr val="000000">
                      <a:alpha val="43137"/>
                    </a:srgbClr>
                  </a:outerShdw>
                </a:effectLst>
              </a:rPr>
              <a:t>　第</a:t>
            </a:r>
            <a:r>
              <a:rPr lang="en-US" altLang="zh-TW" b="1" dirty="0" smtClean="0">
                <a:solidFill>
                  <a:srgbClr val="C00000"/>
                </a:solidFill>
                <a:effectLst>
                  <a:outerShdw blurRad="38100" dist="38100" dir="2700000" algn="tl">
                    <a:srgbClr val="000000">
                      <a:alpha val="43137"/>
                    </a:srgbClr>
                  </a:outerShdw>
                </a:effectLst>
              </a:rPr>
              <a:t>5</a:t>
            </a:r>
            <a:r>
              <a:rPr lang="zh-TW" altLang="en-US" b="1" dirty="0" smtClean="0">
                <a:solidFill>
                  <a:srgbClr val="C00000"/>
                </a:solidFill>
                <a:effectLst>
                  <a:outerShdw blurRad="38100" dist="38100" dir="2700000" algn="tl">
                    <a:srgbClr val="000000">
                      <a:alpha val="43137"/>
                    </a:srgbClr>
                  </a:outerShdw>
                </a:effectLst>
              </a:rPr>
              <a:t>章　檔案存取</a:t>
            </a:r>
          </a:p>
          <a:p>
            <a:pPr marL="0" indent="0">
              <a:buNone/>
            </a:pPr>
            <a:r>
              <a:rPr lang="zh-TW" altLang="en-US" dirty="0" smtClean="0"/>
              <a:t>　第</a:t>
            </a:r>
            <a:r>
              <a:rPr lang="en-US" altLang="zh-TW" dirty="0" smtClean="0"/>
              <a:t>6</a:t>
            </a:r>
            <a:r>
              <a:rPr lang="zh-TW" altLang="en-US" dirty="0" smtClean="0"/>
              <a:t>章　</a:t>
            </a:r>
            <a:r>
              <a:rPr lang="en-US" altLang="zh-TW" dirty="0" smtClean="0"/>
              <a:t>GD</a:t>
            </a:r>
            <a:r>
              <a:rPr lang="zh-TW" altLang="en-US" dirty="0" smtClean="0"/>
              <a:t>繪圖與圖片處理</a:t>
            </a:r>
          </a:p>
          <a:p>
            <a:pPr marL="0" indent="0">
              <a:buNone/>
            </a:pPr>
            <a:r>
              <a:rPr lang="zh-TW" altLang="en-US" dirty="0" smtClean="0"/>
              <a:t>　第</a:t>
            </a:r>
            <a:r>
              <a:rPr lang="en-US" altLang="zh-TW" dirty="0" smtClean="0"/>
              <a:t>7</a:t>
            </a:r>
            <a:r>
              <a:rPr lang="zh-TW" altLang="en-US" dirty="0" smtClean="0"/>
              <a:t>章 例外與錯誤處理</a:t>
            </a:r>
          </a:p>
          <a:p>
            <a:pPr marL="0" indent="0">
              <a:buNone/>
            </a:pPr>
            <a:r>
              <a:rPr lang="zh-TW" altLang="en-US" dirty="0" smtClean="0"/>
              <a:t>　第</a:t>
            </a:r>
            <a:r>
              <a:rPr lang="en-US" altLang="zh-TW" dirty="0" smtClean="0"/>
              <a:t>8</a:t>
            </a:r>
            <a:r>
              <a:rPr lang="zh-TW" altLang="en-US" dirty="0" smtClean="0"/>
              <a:t>章　物件導向</a:t>
            </a:r>
          </a:p>
          <a:p>
            <a:pPr marL="0" indent="0">
              <a:buNone/>
            </a:pPr>
            <a:r>
              <a:rPr lang="zh-TW" altLang="en-US" b="1" dirty="0" smtClean="0">
                <a:solidFill>
                  <a:srgbClr val="C00000"/>
                </a:solidFill>
                <a:effectLst>
                  <a:outerShdw blurRad="38100" dist="38100" dir="2700000" algn="tl">
                    <a:srgbClr val="000000">
                      <a:alpha val="43137"/>
                    </a:srgbClr>
                  </a:outerShdw>
                </a:effectLst>
              </a:rPr>
              <a:t>　第</a:t>
            </a:r>
            <a:r>
              <a:rPr lang="en-US" altLang="zh-TW" b="1" dirty="0" smtClean="0">
                <a:solidFill>
                  <a:srgbClr val="C00000"/>
                </a:solidFill>
                <a:effectLst>
                  <a:outerShdw blurRad="38100" dist="38100" dir="2700000" algn="tl">
                    <a:srgbClr val="000000">
                      <a:alpha val="43137"/>
                    </a:srgbClr>
                  </a:outerShdw>
                </a:effectLst>
              </a:rPr>
              <a:t>9</a:t>
            </a:r>
            <a:r>
              <a:rPr lang="zh-TW" altLang="en-US" b="1" dirty="0" smtClean="0">
                <a:solidFill>
                  <a:srgbClr val="C00000"/>
                </a:solidFill>
                <a:effectLst>
                  <a:outerShdw blurRad="38100" dist="38100" dir="2700000" algn="tl">
                    <a:srgbClr val="000000">
                      <a:alpha val="43137"/>
                    </a:srgbClr>
                  </a:outerShdw>
                </a:effectLst>
              </a:rPr>
              <a:t>章　在網頁之間傳遞資訊</a:t>
            </a:r>
          </a:p>
          <a:p>
            <a:pPr marL="0" indent="0">
              <a:buNone/>
            </a:pPr>
            <a:r>
              <a:rPr lang="zh-TW" altLang="en-US" dirty="0" smtClean="0"/>
              <a:t>　第</a:t>
            </a:r>
            <a:r>
              <a:rPr lang="en-US" altLang="zh-TW" dirty="0" smtClean="0"/>
              <a:t>10</a:t>
            </a:r>
            <a:r>
              <a:rPr lang="zh-TW" altLang="en-US" dirty="0" smtClean="0"/>
              <a:t>章　使用</a:t>
            </a:r>
            <a:r>
              <a:rPr lang="en-US" altLang="zh-TW" dirty="0" smtClean="0"/>
              <a:t>Ajax</a:t>
            </a:r>
          </a:p>
          <a:p>
            <a:pPr marL="0" indent="0">
              <a:buNone/>
            </a:pPr>
            <a:r>
              <a:rPr lang="zh-TW" altLang="en-US" dirty="0" smtClean="0"/>
              <a:t>　第</a:t>
            </a:r>
            <a:r>
              <a:rPr lang="en-US" altLang="zh-TW" dirty="0" smtClean="0"/>
              <a:t>11</a:t>
            </a:r>
            <a:r>
              <a:rPr lang="zh-TW" altLang="en-US" dirty="0" smtClean="0"/>
              <a:t>章　</a:t>
            </a:r>
            <a:r>
              <a:rPr lang="en-US" altLang="zh-TW" dirty="0" smtClean="0"/>
              <a:t>jQuery Mobile</a:t>
            </a:r>
            <a:r>
              <a:rPr lang="zh-TW" altLang="en-US" dirty="0" smtClean="0"/>
              <a:t>行動版網頁</a:t>
            </a:r>
          </a:p>
          <a:p>
            <a:pPr marL="0" indent="0">
              <a:buNone/>
            </a:pPr>
            <a:endParaRPr lang="zh-TW" altLang="en-US" dirty="0" smtClean="0"/>
          </a:p>
          <a:p>
            <a:pPr marL="0" indent="0">
              <a:buNone/>
            </a:pPr>
            <a:r>
              <a:rPr lang="en-US" altLang="zh-TW" b="1" dirty="0" smtClean="0">
                <a:effectLst>
                  <a:outerShdw blurRad="38100" dist="38100" dir="2700000" algn="tl">
                    <a:srgbClr val="000000">
                      <a:alpha val="43137"/>
                    </a:srgbClr>
                  </a:outerShdw>
                </a:effectLst>
              </a:rPr>
              <a:t>PART 3</a:t>
            </a:r>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MySQL</a:t>
            </a:r>
            <a:r>
              <a:rPr lang="zh-TW" altLang="en-US" b="1" dirty="0" smtClean="0">
                <a:effectLst>
                  <a:outerShdw blurRad="38100" dist="38100" dir="2700000" algn="tl">
                    <a:srgbClr val="000000">
                      <a:alpha val="43137"/>
                    </a:srgbClr>
                  </a:outerShdw>
                </a:effectLst>
              </a:rPr>
              <a:t>資料庫</a:t>
            </a:r>
          </a:p>
          <a:p>
            <a:pPr marL="0" indent="0">
              <a:buNone/>
            </a:pPr>
            <a:r>
              <a:rPr lang="zh-TW" altLang="en-US" dirty="0" smtClean="0"/>
              <a:t>　第</a:t>
            </a:r>
            <a:r>
              <a:rPr lang="en-US" altLang="zh-TW" dirty="0" smtClean="0"/>
              <a:t>12</a:t>
            </a:r>
            <a:r>
              <a:rPr lang="zh-TW" altLang="en-US" dirty="0" smtClean="0"/>
              <a:t>章　管理</a:t>
            </a:r>
            <a:r>
              <a:rPr lang="en-US" altLang="zh-TW" dirty="0" smtClean="0"/>
              <a:t>MySQL</a:t>
            </a:r>
            <a:r>
              <a:rPr lang="zh-TW" altLang="en-US" dirty="0" smtClean="0"/>
              <a:t>資料庫與</a:t>
            </a:r>
            <a:r>
              <a:rPr lang="en-US" altLang="zh-TW" dirty="0" smtClean="0"/>
              <a:t>SQL</a:t>
            </a:r>
            <a:r>
              <a:rPr lang="zh-TW" altLang="en-US" dirty="0" smtClean="0"/>
              <a:t>查詢</a:t>
            </a:r>
          </a:p>
          <a:p>
            <a:pPr marL="0" indent="0">
              <a:buNone/>
            </a:pPr>
            <a:r>
              <a:rPr lang="zh-TW" altLang="en-US" b="1" dirty="0" smtClean="0">
                <a:solidFill>
                  <a:srgbClr val="C00000"/>
                </a:solidFill>
                <a:effectLst>
                  <a:outerShdw blurRad="38100" dist="38100" dir="2700000" algn="tl">
                    <a:srgbClr val="000000">
                      <a:alpha val="43137"/>
                    </a:srgbClr>
                  </a:outerShdw>
                </a:effectLst>
              </a:rPr>
              <a:t>　第</a:t>
            </a:r>
            <a:r>
              <a:rPr lang="en-US" altLang="zh-TW" b="1" dirty="0" smtClean="0">
                <a:solidFill>
                  <a:srgbClr val="C00000"/>
                </a:solidFill>
                <a:effectLst>
                  <a:outerShdw blurRad="38100" dist="38100" dir="2700000" algn="tl">
                    <a:srgbClr val="000000">
                      <a:alpha val="43137"/>
                    </a:srgbClr>
                  </a:outerShdw>
                </a:effectLst>
              </a:rPr>
              <a:t>13</a:t>
            </a:r>
            <a:r>
              <a:rPr lang="zh-TW" altLang="en-US" b="1" dirty="0" smtClean="0">
                <a:solidFill>
                  <a:srgbClr val="C00000"/>
                </a:solidFill>
                <a:effectLst>
                  <a:outerShdw blurRad="38100" dist="38100" dir="2700000" algn="tl">
                    <a:srgbClr val="000000">
                      <a:alpha val="43137"/>
                    </a:srgbClr>
                  </a:outerShdw>
                </a:effectLst>
              </a:rPr>
              <a:t>章　存取</a:t>
            </a:r>
            <a:r>
              <a:rPr lang="en-US" altLang="zh-TW" b="1" dirty="0" smtClean="0">
                <a:solidFill>
                  <a:srgbClr val="C00000"/>
                </a:solidFill>
                <a:effectLst>
                  <a:outerShdw blurRad="38100" dist="38100" dir="2700000" algn="tl">
                    <a:srgbClr val="000000">
                      <a:alpha val="43137"/>
                    </a:srgbClr>
                  </a:outerShdw>
                </a:effectLst>
              </a:rPr>
              <a:t>MySQL</a:t>
            </a:r>
            <a:r>
              <a:rPr lang="zh-TW" altLang="en-US" b="1" dirty="0" smtClean="0">
                <a:solidFill>
                  <a:srgbClr val="C00000"/>
                </a:solidFill>
                <a:effectLst>
                  <a:outerShdw blurRad="38100" dist="38100" dir="2700000" algn="tl">
                    <a:srgbClr val="000000">
                      <a:alpha val="43137"/>
                    </a:srgbClr>
                  </a:outerShdw>
                </a:effectLst>
              </a:rPr>
              <a:t>資料庫</a:t>
            </a:r>
          </a:p>
          <a:p>
            <a:pPr marL="0" indent="0">
              <a:buNone/>
            </a:pPr>
            <a:endParaRPr lang="zh-TW" altLang="en-US" dirty="0" smtClean="0"/>
          </a:p>
        </p:txBody>
      </p:sp>
      <p:sp>
        <p:nvSpPr>
          <p:cNvPr id="6" name="矩形 5"/>
          <p:cNvSpPr/>
          <p:nvPr/>
        </p:nvSpPr>
        <p:spPr>
          <a:xfrm>
            <a:off x="7990005" y="737527"/>
            <a:ext cx="3880719" cy="4524315"/>
          </a:xfrm>
          <a:prstGeom prst="rect">
            <a:avLst/>
          </a:prstGeom>
        </p:spPr>
        <p:txBody>
          <a:bodyPr wrap="square">
            <a:spAutoFit/>
          </a:bodyPr>
          <a:lstStyle/>
          <a:p>
            <a:r>
              <a:rPr lang="en-US" altLang="zh-TW" dirty="0" smtClean="0"/>
              <a:t>PART 4</a:t>
            </a:r>
            <a:r>
              <a:rPr lang="zh-TW" altLang="en-US" dirty="0" smtClean="0"/>
              <a:t>　應用實例</a:t>
            </a:r>
          </a:p>
          <a:p>
            <a:r>
              <a:rPr lang="zh-TW" altLang="en-US" dirty="0" smtClean="0"/>
              <a:t>　第</a:t>
            </a:r>
            <a:r>
              <a:rPr lang="en-US" altLang="zh-TW" dirty="0" smtClean="0"/>
              <a:t>14</a:t>
            </a:r>
            <a:r>
              <a:rPr lang="zh-TW" altLang="en-US" dirty="0" smtClean="0"/>
              <a:t>章　行動商品型錄</a:t>
            </a:r>
          </a:p>
          <a:p>
            <a:r>
              <a:rPr lang="zh-TW" altLang="en-US" dirty="0" smtClean="0"/>
              <a:t>　第</a:t>
            </a:r>
            <a:r>
              <a:rPr lang="en-US" altLang="zh-TW" dirty="0" smtClean="0"/>
              <a:t>15</a:t>
            </a:r>
            <a:r>
              <a:rPr lang="zh-TW" altLang="en-US" dirty="0" smtClean="0"/>
              <a:t>章　</a:t>
            </a:r>
            <a:r>
              <a:rPr lang="en-US" altLang="zh-TW" dirty="0" smtClean="0"/>
              <a:t>Google</a:t>
            </a:r>
            <a:r>
              <a:rPr lang="zh-TW" altLang="en-US" dirty="0" smtClean="0"/>
              <a:t>地圖應用網站</a:t>
            </a:r>
          </a:p>
          <a:p>
            <a:r>
              <a:rPr lang="zh-TW" altLang="en-US" dirty="0" smtClean="0"/>
              <a:t>　</a:t>
            </a:r>
            <a:r>
              <a:rPr lang="zh-TW" altLang="en-US" b="1" dirty="0" smtClean="0">
                <a:solidFill>
                  <a:srgbClr val="C00000"/>
                </a:solidFill>
                <a:effectLst>
                  <a:outerShdw blurRad="38100" dist="38100" dir="2700000" algn="tl">
                    <a:srgbClr val="000000">
                      <a:alpha val="43137"/>
                    </a:srgbClr>
                  </a:outerShdw>
                </a:effectLst>
              </a:rPr>
              <a:t>第</a:t>
            </a:r>
            <a:r>
              <a:rPr lang="en-US" altLang="zh-TW" b="1" dirty="0" smtClean="0">
                <a:solidFill>
                  <a:srgbClr val="C00000"/>
                </a:solidFill>
                <a:effectLst>
                  <a:outerShdw blurRad="38100" dist="38100" dir="2700000" algn="tl">
                    <a:srgbClr val="000000">
                      <a:alpha val="43137"/>
                    </a:srgbClr>
                  </a:outerShdw>
                </a:effectLst>
              </a:rPr>
              <a:t>16</a:t>
            </a:r>
            <a:r>
              <a:rPr lang="zh-TW" altLang="en-US" b="1" dirty="0" smtClean="0">
                <a:solidFill>
                  <a:srgbClr val="C00000"/>
                </a:solidFill>
                <a:effectLst>
                  <a:outerShdw blurRad="38100" dist="38100" dir="2700000" algn="tl">
                    <a:srgbClr val="000000">
                      <a:alpha val="43137"/>
                    </a:srgbClr>
                  </a:outerShdw>
                </a:effectLst>
              </a:rPr>
              <a:t>章　檔案上傳</a:t>
            </a:r>
          </a:p>
          <a:p>
            <a:r>
              <a:rPr lang="zh-TW" altLang="en-US" dirty="0" smtClean="0"/>
              <a:t>　第</a:t>
            </a:r>
            <a:r>
              <a:rPr lang="en-US" altLang="zh-TW" dirty="0" smtClean="0"/>
              <a:t>17</a:t>
            </a:r>
            <a:r>
              <a:rPr lang="zh-TW" altLang="en-US" dirty="0" smtClean="0"/>
              <a:t>章 留言板與討論群組</a:t>
            </a:r>
          </a:p>
          <a:p>
            <a:r>
              <a:rPr lang="zh-TW" altLang="en-US" dirty="0" smtClean="0"/>
              <a:t>　第</a:t>
            </a:r>
            <a:r>
              <a:rPr lang="en-US" altLang="zh-TW" dirty="0" smtClean="0"/>
              <a:t>18</a:t>
            </a:r>
            <a:r>
              <a:rPr lang="zh-TW" altLang="en-US" dirty="0" smtClean="0"/>
              <a:t>章　線上寄信服務</a:t>
            </a:r>
          </a:p>
          <a:p>
            <a:r>
              <a:rPr lang="zh-TW" altLang="en-US" dirty="0" smtClean="0"/>
              <a:t>　</a:t>
            </a:r>
            <a:r>
              <a:rPr lang="zh-TW" altLang="en-US" b="1" dirty="0" smtClean="0">
                <a:solidFill>
                  <a:srgbClr val="C00000"/>
                </a:solidFill>
                <a:effectLst>
                  <a:outerShdw blurRad="38100" dist="38100" dir="2700000" algn="tl">
                    <a:srgbClr val="000000">
                      <a:alpha val="43137"/>
                    </a:srgbClr>
                  </a:outerShdw>
                </a:effectLst>
              </a:rPr>
              <a:t>第</a:t>
            </a:r>
            <a:r>
              <a:rPr lang="en-US" altLang="zh-TW" b="1" dirty="0" smtClean="0">
                <a:solidFill>
                  <a:srgbClr val="C00000"/>
                </a:solidFill>
                <a:effectLst>
                  <a:outerShdw blurRad="38100" dist="38100" dir="2700000" algn="tl">
                    <a:srgbClr val="000000">
                      <a:alpha val="43137"/>
                    </a:srgbClr>
                  </a:outerShdw>
                </a:effectLst>
              </a:rPr>
              <a:t>19</a:t>
            </a:r>
            <a:r>
              <a:rPr lang="zh-TW" altLang="en-US" b="1" dirty="0" smtClean="0">
                <a:solidFill>
                  <a:srgbClr val="C00000"/>
                </a:solidFill>
                <a:effectLst>
                  <a:outerShdw blurRad="38100" dist="38100" dir="2700000" algn="tl">
                    <a:srgbClr val="000000">
                      <a:alpha val="43137"/>
                    </a:srgbClr>
                  </a:outerShdw>
                </a:effectLst>
              </a:rPr>
              <a:t>章　會員管理系統</a:t>
            </a:r>
          </a:p>
          <a:p>
            <a:r>
              <a:rPr lang="zh-TW" altLang="en-US" dirty="0" smtClean="0"/>
              <a:t>　第</a:t>
            </a:r>
            <a:r>
              <a:rPr lang="en-US" altLang="zh-TW" dirty="0" smtClean="0"/>
              <a:t>20</a:t>
            </a:r>
            <a:r>
              <a:rPr lang="zh-TW" altLang="en-US" dirty="0" smtClean="0"/>
              <a:t>章　線上投票系統</a:t>
            </a:r>
          </a:p>
          <a:p>
            <a:r>
              <a:rPr lang="zh-TW" altLang="en-US" dirty="0" smtClean="0"/>
              <a:t>　第</a:t>
            </a:r>
            <a:r>
              <a:rPr lang="en-US" altLang="zh-TW" dirty="0" smtClean="0"/>
              <a:t>21</a:t>
            </a:r>
            <a:r>
              <a:rPr lang="zh-TW" altLang="en-US" dirty="0" smtClean="0"/>
              <a:t>章　購物車</a:t>
            </a:r>
          </a:p>
          <a:p>
            <a:r>
              <a:rPr lang="zh-TW" altLang="en-US" dirty="0" smtClean="0"/>
              <a:t>　第</a:t>
            </a:r>
            <a:r>
              <a:rPr lang="en-US" altLang="zh-TW" dirty="0" smtClean="0"/>
              <a:t>22</a:t>
            </a:r>
            <a:r>
              <a:rPr lang="zh-TW" altLang="en-US" dirty="0" smtClean="0"/>
              <a:t>章　網路相簿</a:t>
            </a:r>
          </a:p>
          <a:p>
            <a:endParaRPr lang="zh-TW" altLang="en-US" dirty="0" smtClean="0"/>
          </a:p>
          <a:p>
            <a:r>
              <a:rPr lang="en-US" altLang="zh-TW" dirty="0" smtClean="0"/>
              <a:t>PART 5</a:t>
            </a:r>
            <a:r>
              <a:rPr lang="zh-TW" altLang="en-US" dirty="0" smtClean="0"/>
              <a:t>　附錄</a:t>
            </a:r>
            <a:endParaRPr lang="en-US" altLang="zh-TW" dirty="0" smtClean="0"/>
          </a:p>
          <a:p>
            <a:r>
              <a:rPr lang="zh-TW" altLang="en-US" dirty="0" smtClean="0"/>
              <a:t>（</a:t>
            </a:r>
            <a:r>
              <a:rPr lang="en-US" altLang="zh-TW" dirty="0" smtClean="0"/>
              <a:t>PDF </a:t>
            </a:r>
            <a:r>
              <a:rPr lang="zh-TW" altLang="en-US" dirty="0" smtClean="0"/>
              <a:t>電子書，收錄於書附光碟）</a:t>
            </a:r>
          </a:p>
          <a:p>
            <a:r>
              <a:rPr lang="zh-TW" altLang="en-US" dirty="0" smtClean="0"/>
              <a:t>　附錄</a:t>
            </a:r>
            <a:r>
              <a:rPr lang="en-US" altLang="zh-TW" dirty="0" smtClean="0"/>
              <a:t>A</a:t>
            </a:r>
            <a:r>
              <a:rPr lang="zh-TW" altLang="en-US" dirty="0" smtClean="0"/>
              <a:t>　</a:t>
            </a:r>
            <a:r>
              <a:rPr lang="en-US" altLang="zh-TW" dirty="0" smtClean="0"/>
              <a:t>HTML</a:t>
            </a:r>
            <a:r>
              <a:rPr lang="zh-TW" altLang="en-US" dirty="0" smtClean="0"/>
              <a:t>語法教學</a:t>
            </a:r>
          </a:p>
          <a:p>
            <a:r>
              <a:rPr lang="zh-TW" altLang="en-US" dirty="0" smtClean="0"/>
              <a:t>　附錄</a:t>
            </a:r>
            <a:r>
              <a:rPr lang="en-US" altLang="zh-TW" dirty="0" smtClean="0"/>
              <a:t>B</a:t>
            </a:r>
            <a:r>
              <a:rPr lang="zh-TW" altLang="en-US" dirty="0" smtClean="0"/>
              <a:t>　</a:t>
            </a:r>
            <a:r>
              <a:rPr lang="en-US" altLang="zh-TW" dirty="0" smtClean="0"/>
              <a:t>HTML</a:t>
            </a:r>
            <a:r>
              <a:rPr lang="zh-TW" altLang="en-US" dirty="0" smtClean="0"/>
              <a:t>標籤與屬性速查</a:t>
            </a:r>
          </a:p>
          <a:p>
            <a:r>
              <a:rPr lang="zh-TW" altLang="en-US" dirty="0" smtClean="0"/>
              <a:t>　附錄</a:t>
            </a:r>
            <a:r>
              <a:rPr lang="en-US" altLang="zh-TW" dirty="0" smtClean="0"/>
              <a:t>C</a:t>
            </a:r>
            <a:r>
              <a:rPr lang="zh-TW" altLang="en-US" dirty="0" smtClean="0"/>
              <a:t>　</a:t>
            </a:r>
            <a:r>
              <a:rPr lang="en-US" altLang="zh-TW" dirty="0" smtClean="0"/>
              <a:t>HTML</a:t>
            </a:r>
            <a:r>
              <a:rPr lang="zh-TW" altLang="en-US" dirty="0" smtClean="0"/>
              <a:t>特殊字元表</a:t>
            </a:r>
            <a:endParaRPr lang="zh-TW" altLang="en-US" dirty="0"/>
          </a:p>
        </p:txBody>
      </p:sp>
    </p:spTree>
    <p:extLst>
      <p:ext uri="{BB962C8B-B14F-4D97-AF65-F5344CB8AC3E}">
        <p14:creationId xmlns:p14="http://schemas.microsoft.com/office/powerpoint/2010/main" val="2305486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613777"/>
            <a:ext cx="10515600" cy="920949"/>
          </a:xfrm>
        </p:spPr>
        <p:txBody>
          <a:bodyPr/>
          <a:lstStyle/>
          <a:p>
            <a:r>
              <a:rPr lang="zh-TW" altLang="zh-TW" dirty="0" smtClean="0"/>
              <a:t>存取</a:t>
            </a:r>
            <a:r>
              <a:rPr lang="en-US" altLang="zh-TW" dirty="0" smtClean="0"/>
              <a:t>Session</a:t>
            </a:r>
            <a:endParaRPr lang="zh-TW" altLang="en-US" dirty="0"/>
          </a:p>
        </p:txBody>
      </p:sp>
      <p:sp>
        <p:nvSpPr>
          <p:cNvPr id="3" name="內容版面配置區 2"/>
          <p:cNvSpPr>
            <a:spLocks noGrp="1"/>
          </p:cNvSpPr>
          <p:nvPr>
            <p:ph idx="1"/>
          </p:nvPr>
        </p:nvSpPr>
        <p:spPr>
          <a:xfrm>
            <a:off x="1272746" y="1667612"/>
            <a:ext cx="6335422" cy="1239928"/>
          </a:xfrm>
        </p:spPr>
        <p:txBody>
          <a:bodyPr>
            <a:normAutofit lnSpcReduction="10000"/>
          </a:bodyPr>
          <a:lstStyle/>
          <a:p>
            <a:pPr marL="230188" indent="-230188">
              <a:buNone/>
            </a:pPr>
            <a:r>
              <a:rPr lang="en-US" altLang="zh-TW" dirty="0" smtClean="0"/>
              <a:t>PHP</a:t>
            </a:r>
            <a:r>
              <a:rPr lang="zh-TW" altLang="zh-TW" dirty="0" smtClean="0"/>
              <a:t>支援的</a:t>
            </a:r>
            <a:r>
              <a:rPr lang="en-US" altLang="zh-TW" dirty="0" smtClean="0"/>
              <a:t>Session</a:t>
            </a:r>
            <a:r>
              <a:rPr lang="zh-TW" altLang="zh-TW" dirty="0" smtClean="0"/>
              <a:t>包含下列兩個部分：</a:t>
            </a:r>
          </a:p>
          <a:p>
            <a:pPr marL="230188" lvl="1" indent="-230188">
              <a:buFont typeface="Wingdings" panose="05000000000000000000" pitchFamily="2" charset="2"/>
              <a:buChar char="Ø"/>
            </a:pPr>
            <a:r>
              <a:rPr lang="en-US" altLang="zh-TW" dirty="0" smtClean="0"/>
              <a:t>Session ID (SID)</a:t>
            </a:r>
            <a:endParaRPr lang="zh-TW" altLang="zh-TW" dirty="0" smtClean="0"/>
          </a:p>
          <a:p>
            <a:pPr marL="230188" lvl="1" indent="-230188">
              <a:buFont typeface="Wingdings" panose="05000000000000000000" pitchFamily="2" charset="2"/>
              <a:buChar char="Ø"/>
            </a:pPr>
            <a:r>
              <a:rPr lang="en-US" altLang="zh-TW" dirty="0" smtClean="0"/>
              <a:t>Session</a:t>
            </a:r>
            <a:r>
              <a:rPr lang="zh-TW" altLang="zh-TW" dirty="0" smtClean="0"/>
              <a:t>變數</a:t>
            </a:r>
            <a:endParaRPr lang="en-US" altLang="zh-TW" dirty="0" smtClean="0"/>
          </a:p>
        </p:txBody>
      </p:sp>
      <p:sp>
        <p:nvSpPr>
          <p:cNvPr id="4" name="矩形 3"/>
          <p:cNvSpPr/>
          <p:nvPr/>
        </p:nvSpPr>
        <p:spPr>
          <a:xfrm>
            <a:off x="1509966" y="3289078"/>
            <a:ext cx="5544616" cy="2246769"/>
          </a:xfrm>
          <a:prstGeom prst="rect">
            <a:avLst/>
          </a:prstGeom>
        </p:spPr>
        <p:txBody>
          <a:bodyPr wrap="square">
            <a:spAutoFit/>
          </a:bodyPr>
          <a:lstStyle/>
          <a:p>
            <a:r>
              <a:rPr lang="en-US" altLang="zh-TW" sz="1400" dirty="0"/>
              <a:t>&lt;?</a:t>
            </a:r>
            <a:r>
              <a:rPr lang="en-US" altLang="zh-TW" sz="1400" dirty="0" err="1"/>
              <a:t>php</a:t>
            </a:r>
            <a:endParaRPr lang="zh-TW" altLang="zh-TW" sz="1400" dirty="0"/>
          </a:p>
          <a:p>
            <a:r>
              <a:rPr lang="en-US" altLang="zh-TW" sz="1400" dirty="0"/>
              <a:t>  header("Content-type: text/html; charset=utf-8");</a:t>
            </a:r>
            <a:endParaRPr lang="zh-TW" altLang="zh-TW" sz="1400" dirty="0"/>
          </a:p>
          <a:p>
            <a:r>
              <a:rPr lang="en-US" altLang="zh-TW" sz="1400" dirty="0"/>
              <a:t>  </a:t>
            </a:r>
            <a:r>
              <a:rPr lang="en-US" altLang="zh-TW" sz="1400" b="1" dirty="0" err="1"/>
              <a:t>session_start</a:t>
            </a:r>
            <a:r>
              <a:rPr lang="en-US" altLang="zh-TW" sz="1400" b="1" dirty="0"/>
              <a:t>();</a:t>
            </a:r>
            <a:endParaRPr lang="zh-TW" altLang="zh-TW" sz="1400" dirty="0"/>
          </a:p>
          <a:p>
            <a:r>
              <a:rPr lang="en-US" altLang="zh-TW" sz="1400" dirty="0"/>
              <a:t>  echo "Session ID</a:t>
            </a:r>
            <a:r>
              <a:rPr lang="zh-TW" altLang="zh-TW" sz="1400" dirty="0"/>
              <a:t>為</a:t>
            </a:r>
            <a:r>
              <a:rPr lang="en-US" altLang="zh-TW" sz="1400" dirty="0"/>
              <a:t>" . </a:t>
            </a:r>
            <a:r>
              <a:rPr lang="en-US" altLang="zh-TW" sz="1400" b="1" dirty="0" err="1"/>
              <a:t>session_id</a:t>
            </a:r>
            <a:r>
              <a:rPr lang="en-US" altLang="zh-TW" sz="1400" b="1" dirty="0"/>
              <a:t>()</a:t>
            </a:r>
            <a:r>
              <a:rPr lang="en-US" altLang="zh-TW" sz="1400" dirty="0"/>
              <a:t> . "&lt;</a:t>
            </a:r>
            <a:r>
              <a:rPr lang="en-US" altLang="zh-TW" sz="1400" dirty="0" err="1"/>
              <a:t>br</a:t>
            </a:r>
            <a:r>
              <a:rPr lang="en-US" altLang="zh-TW" sz="1400" dirty="0"/>
              <a:t>&gt;";	</a:t>
            </a:r>
            <a:endParaRPr lang="zh-TW" altLang="zh-TW" sz="1400" dirty="0"/>
          </a:p>
          <a:p>
            <a:r>
              <a:rPr lang="en-US" altLang="zh-TW" sz="1400" dirty="0"/>
              <a:t>  if (!</a:t>
            </a:r>
            <a:r>
              <a:rPr lang="en-US" altLang="zh-TW" sz="1400" dirty="0" err="1"/>
              <a:t>isset</a:t>
            </a:r>
            <a:r>
              <a:rPr lang="en-US" altLang="zh-TW" sz="1400" dirty="0"/>
              <a:t>(</a:t>
            </a:r>
            <a:r>
              <a:rPr lang="en-US" altLang="zh-TW" sz="1400" b="1" dirty="0"/>
              <a:t>$_SESSION['Count']</a:t>
            </a:r>
            <a:r>
              <a:rPr lang="en-US" altLang="zh-TW" sz="1400" dirty="0"/>
              <a:t>)) 	</a:t>
            </a:r>
            <a:endParaRPr lang="zh-TW" altLang="zh-TW" sz="1400" dirty="0"/>
          </a:p>
          <a:p>
            <a:r>
              <a:rPr lang="en-US" altLang="zh-TW" sz="1400" dirty="0"/>
              <a:t>    </a:t>
            </a:r>
            <a:r>
              <a:rPr lang="en-US" altLang="zh-TW" sz="1400" b="1" dirty="0"/>
              <a:t>$_SESSION['Count']</a:t>
            </a:r>
            <a:r>
              <a:rPr lang="en-US" altLang="zh-TW" sz="1400" dirty="0"/>
              <a:t> = 1; </a:t>
            </a:r>
            <a:endParaRPr lang="zh-TW" altLang="zh-TW" sz="1400" dirty="0"/>
          </a:p>
          <a:p>
            <a:r>
              <a:rPr lang="en-US" altLang="zh-TW" sz="1400" dirty="0"/>
              <a:t>  else</a:t>
            </a:r>
            <a:endParaRPr lang="zh-TW" altLang="zh-TW" sz="1400" dirty="0"/>
          </a:p>
          <a:p>
            <a:r>
              <a:rPr lang="en-US" altLang="zh-TW" sz="1400" dirty="0"/>
              <a:t>    </a:t>
            </a:r>
            <a:r>
              <a:rPr lang="en-US" altLang="zh-TW" sz="1400" b="1" dirty="0"/>
              <a:t>$_SESSION['Count']</a:t>
            </a:r>
            <a:r>
              <a:rPr lang="en-US" altLang="zh-TW" sz="1400" dirty="0"/>
              <a:t>++;</a:t>
            </a:r>
            <a:endParaRPr lang="zh-TW" altLang="zh-TW" sz="1400" dirty="0"/>
          </a:p>
          <a:p>
            <a:r>
              <a:rPr lang="en-US" altLang="zh-TW" sz="1400" dirty="0"/>
              <a:t>  echo "</a:t>
            </a:r>
            <a:r>
              <a:rPr lang="zh-TW" altLang="zh-TW" sz="1400" dirty="0"/>
              <a:t>這是您在本瀏覽器第</a:t>
            </a:r>
            <a:r>
              <a:rPr lang="en-US" altLang="zh-TW" sz="1400" dirty="0"/>
              <a:t>{</a:t>
            </a:r>
            <a:r>
              <a:rPr lang="en-US" altLang="zh-TW" sz="1400" b="1" dirty="0"/>
              <a:t>$_SESSION['Count']</a:t>
            </a:r>
            <a:r>
              <a:rPr lang="en-US" altLang="zh-TW" sz="1400" dirty="0"/>
              <a:t>}</a:t>
            </a:r>
            <a:r>
              <a:rPr lang="zh-TW" altLang="zh-TW" sz="1400" dirty="0"/>
              <a:t>次載入本網頁！</a:t>
            </a:r>
            <a:r>
              <a:rPr lang="en-US" altLang="zh-TW" sz="1400" dirty="0"/>
              <a:t>";</a:t>
            </a:r>
            <a:endParaRPr lang="zh-TW" altLang="zh-TW" sz="1400" dirty="0"/>
          </a:p>
          <a:p>
            <a:r>
              <a:rPr lang="en-US" altLang="zh-TW" sz="1400" dirty="0"/>
              <a:t>?&gt;</a:t>
            </a:r>
            <a:endParaRPr lang="zh-TW" altLang="en-US" sz="1400" dirty="0"/>
          </a:p>
        </p:txBody>
      </p:sp>
      <p:pic>
        <p:nvPicPr>
          <p:cNvPr id="9" name="圖片 8"/>
          <p:cNvPicPr/>
          <p:nvPr/>
        </p:nvPicPr>
        <p:blipFill>
          <a:blip r:embed="rId2"/>
          <a:stretch>
            <a:fillRect/>
          </a:stretch>
        </p:blipFill>
        <p:spPr>
          <a:xfrm>
            <a:off x="7501954" y="2223533"/>
            <a:ext cx="3617585" cy="1728192"/>
          </a:xfrm>
          <a:prstGeom prst="rect">
            <a:avLst/>
          </a:prstGeom>
        </p:spPr>
      </p:pic>
      <p:sp>
        <p:nvSpPr>
          <p:cNvPr id="7171" name="文字方塊 3251"/>
          <p:cNvSpPr txBox="1">
            <a:spLocks noChangeArrowheads="1"/>
          </p:cNvSpPr>
          <p:nvPr/>
        </p:nvSpPr>
        <p:spPr bwMode="auto">
          <a:xfrm>
            <a:off x="7676788" y="4052522"/>
            <a:ext cx="3096344" cy="864096"/>
          </a:xfrm>
          <a:prstGeom prst="rect">
            <a:avLst/>
          </a:prstGeom>
          <a:solidFill>
            <a:srgbClr val="FFFFFF"/>
          </a:solidFill>
          <a:ln w="9525">
            <a:noFill/>
            <a:miter lim="800000"/>
            <a:headEnd/>
            <a:tailEnd/>
          </a:ln>
        </p:spPr>
        <p:txBody>
          <a:bodyPr vert="horz" wrap="square" lIns="54000" tIns="28800" rIns="0" bIns="0" numCol="1" anchor="t" anchorCtr="0" compatLnSpc="1">
            <a:prstTxWarp prst="textNoShape">
              <a:avLst/>
            </a:prstTxWarp>
          </a:bodyPr>
          <a:lstStyle/>
          <a:p>
            <a:pPr algn="just" fontAlgn="base">
              <a:lnSpc>
                <a:spcPct val="88000"/>
              </a:lnSpc>
              <a:spcBef>
                <a:spcPct val="0"/>
              </a:spcBef>
              <a:spcAft>
                <a:spcPct val="0"/>
              </a:spcAft>
            </a:pPr>
            <a:r>
              <a:rPr lang="zh-TW" altLang="en-US" sz="1600" dirty="0">
                <a:latin typeface="標楷體" pitchFamily="65" charset="-120"/>
                <a:ea typeface="標楷體" pitchFamily="65" charset="-120"/>
              </a:rPr>
              <a:t>網頁上顯示的次數取決於您在本瀏覽器載入此網頁的次數，比方說，您只要重複點取 </a:t>
            </a:r>
            <a:r>
              <a:rPr lang="en-US" altLang="zh-TW" sz="1600" dirty="0">
                <a:latin typeface="標楷體" pitchFamily="65" charset="-120"/>
                <a:ea typeface="標楷體" pitchFamily="65" charset="-120"/>
              </a:rPr>
              <a:t>[</a:t>
            </a:r>
            <a:r>
              <a:rPr lang="zh-TW" altLang="en-US" sz="1600" dirty="0">
                <a:latin typeface="標楷體" pitchFamily="65" charset="-120"/>
                <a:ea typeface="標楷體" pitchFamily="65" charset="-120"/>
              </a:rPr>
              <a:t>重新整理</a:t>
            </a:r>
            <a:r>
              <a:rPr lang="en-US" altLang="zh-TW" sz="1600" dirty="0">
                <a:latin typeface="標楷體" pitchFamily="65" charset="-120"/>
                <a:ea typeface="標楷體" pitchFamily="65" charset="-120"/>
              </a:rPr>
              <a:t>] </a:t>
            </a:r>
            <a:r>
              <a:rPr lang="zh-TW" altLang="en-US" sz="1600" dirty="0">
                <a:latin typeface="標楷體" pitchFamily="65" charset="-120"/>
                <a:ea typeface="標楷體" pitchFamily="65" charset="-120"/>
              </a:rPr>
              <a:t>按鈕，次數就會逐一遞增。</a:t>
            </a:r>
          </a:p>
        </p:txBody>
      </p:sp>
      <p:cxnSp>
        <p:nvCxnSpPr>
          <p:cNvPr id="7172" name="直線單箭頭接點 3252"/>
          <p:cNvCxnSpPr>
            <a:cxnSpLocks noChangeShapeType="1"/>
          </p:cNvCxnSpPr>
          <p:nvPr/>
        </p:nvCxnSpPr>
        <p:spPr bwMode="auto">
          <a:xfrm flipV="1">
            <a:off x="8571533" y="4132758"/>
            <a:ext cx="0" cy="190500"/>
          </a:xfrm>
          <a:prstGeom prst="straightConnector1">
            <a:avLst/>
          </a:prstGeom>
          <a:noFill/>
          <a:ln w="9525">
            <a:solidFill>
              <a:srgbClr val="000000"/>
            </a:solidFill>
            <a:round/>
            <a:headEnd/>
            <a:tailEnd type="triangle" w="med" len="sm"/>
          </a:ln>
        </p:spPr>
      </p:cxnSp>
    </p:spTree>
    <p:extLst>
      <p:ext uri="{BB962C8B-B14F-4D97-AF65-F5344CB8AC3E}">
        <p14:creationId xmlns:p14="http://schemas.microsoft.com/office/powerpoint/2010/main" val="2954256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88693"/>
            <a:ext cx="10515600" cy="1068259"/>
          </a:xfrm>
        </p:spPr>
        <p:txBody>
          <a:bodyPr/>
          <a:lstStyle/>
          <a:p>
            <a:r>
              <a:rPr lang="en-US" altLang="zh-TW" dirty="0" smtClean="0"/>
              <a:t>Session</a:t>
            </a:r>
            <a:r>
              <a:rPr lang="zh-TW" altLang="zh-TW" dirty="0" smtClean="0"/>
              <a:t>相關函式</a:t>
            </a:r>
            <a:endParaRPr lang="zh-TW" altLang="en-US" dirty="0"/>
          </a:p>
        </p:txBody>
      </p:sp>
      <p:sp>
        <p:nvSpPr>
          <p:cNvPr id="3" name="內容版面配置區 2"/>
          <p:cNvSpPr>
            <a:spLocks noGrp="1"/>
          </p:cNvSpPr>
          <p:nvPr>
            <p:ph idx="1"/>
          </p:nvPr>
        </p:nvSpPr>
        <p:spPr/>
        <p:txBody>
          <a:bodyPr>
            <a:normAutofit fontScale="70000" lnSpcReduction="20000"/>
          </a:bodyPr>
          <a:lstStyle/>
          <a:p>
            <a:pPr marL="87313" indent="-87313">
              <a:buNone/>
            </a:pPr>
            <a:r>
              <a:rPr lang="en-US" altLang="zh-TW" dirty="0" smtClean="0"/>
              <a:t>PHP</a:t>
            </a:r>
            <a:r>
              <a:rPr lang="zh-TW" altLang="zh-TW" dirty="0" smtClean="0"/>
              <a:t>內建數個</a:t>
            </a:r>
            <a:r>
              <a:rPr lang="en-US" altLang="zh-TW" dirty="0" smtClean="0"/>
              <a:t>Session</a:t>
            </a:r>
            <a:r>
              <a:rPr lang="zh-TW" altLang="zh-TW" dirty="0" smtClean="0"/>
              <a:t>相關函式，比較重要的</a:t>
            </a:r>
            <a:r>
              <a:rPr lang="zh-TW" altLang="en-US" dirty="0" smtClean="0"/>
              <a:t>如下</a:t>
            </a:r>
            <a:r>
              <a:rPr lang="zh-TW" altLang="zh-TW" dirty="0" smtClean="0"/>
              <a:t>：</a:t>
            </a:r>
          </a:p>
          <a:p>
            <a:pPr marL="72225" indent="-230188">
              <a:buFont typeface="Wingdings" panose="05000000000000000000" pitchFamily="2" charset="2"/>
              <a:buChar char="Ø"/>
            </a:pPr>
            <a:r>
              <a:rPr lang="en-US" altLang="zh-TW" dirty="0" err="1" smtClean="0"/>
              <a:t>session_start</a:t>
            </a:r>
            <a:r>
              <a:rPr lang="en-US" altLang="zh-TW" dirty="0" smtClean="0"/>
              <a:t>()</a:t>
            </a:r>
            <a:endParaRPr lang="zh-TW" altLang="zh-TW" dirty="0" smtClean="0"/>
          </a:p>
          <a:p>
            <a:pPr marL="72225" indent="-230188">
              <a:buFont typeface="Wingdings" panose="05000000000000000000" pitchFamily="2" charset="2"/>
              <a:buChar char="Ø"/>
            </a:pPr>
            <a:r>
              <a:rPr lang="en-US" altLang="zh-TW" dirty="0" err="1" smtClean="0"/>
              <a:t>session_unset</a:t>
            </a:r>
            <a:r>
              <a:rPr lang="en-US" altLang="zh-TW" dirty="0" smtClean="0"/>
              <a:t>()</a:t>
            </a:r>
            <a:endParaRPr lang="zh-TW" altLang="zh-TW" dirty="0" smtClean="0"/>
          </a:p>
          <a:p>
            <a:pPr marL="72225" indent="-230188">
              <a:buFont typeface="Wingdings" panose="05000000000000000000" pitchFamily="2" charset="2"/>
              <a:buChar char="Ø"/>
            </a:pPr>
            <a:r>
              <a:rPr lang="en-US" altLang="zh-TW" dirty="0" err="1" smtClean="0"/>
              <a:t>session_destroy</a:t>
            </a:r>
            <a:r>
              <a:rPr lang="en-US" altLang="zh-TW" dirty="0" smtClean="0"/>
              <a:t>()</a:t>
            </a:r>
            <a:endParaRPr lang="zh-TW" altLang="zh-TW" dirty="0" smtClean="0"/>
          </a:p>
          <a:p>
            <a:pPr marL="72225" indent="-230188">
              <a:buFont typeface="Wingdings" panose="05000000000000000000" pitchFamily="2" charset="2"/>
              <a:buChar char="Ø"/>
            </a:pPr>
            <a:r>
              <a:rPr lang="en-US" altLang="zh-TW" dirty="0" err="1" smtClean="0"/>
              <a:t>session_id</a:t>
            </a:r>
            <a:r>
              <a:rPr lang="en-US" altLang="zh-TW" dirty="0" smtClean="0"/>
              <a:t>([string </a:t>
            </a:r>
            <a:r>
              <a:rPr lang="en-US" altLang="zh-TW" i="1" dirty="0" smtClean="0"/>
              <a:t>id</a:t>
            </a:r>
            <a:r>
              <a:rPr lang="en-US" altLang="zh-TW" dirty="0" smtClean="0"/>
              <a:t>])</a:t>
            </a:r>
            <a:endParaRPr lang="zh-TW" altLang="zh-TW" dirty="0" smtClean="0"/>
          </a:p>
          <a:p>
            <a:pPr marL="72225" indent="-230188">
              <a:buFont typeface="Wingdings" panose="05000000000000000000" pitchFamily="2" charset="2"/>
              <a:buChar char="Ø"/>
            </a:pPr>
            <a:r>
              <a:rPr lang="en-US" altLang="zh-TW" dirty="0" err="1" smtClean="0"/>
              <a:t>session_name</a:t>
            </a:r>
            <a:r>
              <a:rPr lang="en-US" altLang="zh-TW" dirty="0" smtClean="0"/>
              <a:t>([string </a:t>
            </a:r>
            <a:r>
              <a:rPr lang="en-US" altLang="zh-TW" i="1" dirty="0" smtClean="0"/>
              <a:t>name</a:t>
            </a:r>
            <a:r>
              <a:rPr lang="en-US" altLang="zh-TW" dirty="0" smtClean="0"/>
              <a:t>])</a:t>
            </a:r>
            <a:endParaRPr lang="zh-TW" altLang="zh-TW" dirty="0" smtClean="0"/>
          </a:p>
          <a:p>
            <a:pPr marL="72225" indent="-230188">
              <a:buFont typeface="Wingdings" panose="05000000000000000000" pitchFamily="2" charset="2"/>
              <a:buChar char="Ø"/>
            </a:pPr>
            <a:r>
              <a:rPr lang="en-US" altLang="zh-TW" dirty="0" err="1" smtClean="0"/>
              <a:t>session_regenerate_id</a:t>
            </a:r>
            <a:r>
              <a:rPr lang="en-US" altLang="zh-TW" dirty="0" smtClean="0"/>
              <a:t>()</a:t>
            </a:r>
            <a:endParaRPr lang="zh-TW" altLang="zh-TW" dirty="0" smtClean="0"/>
          </a:p>
          <a:p>
            <a:pPr marL="72225" indent="-230188">
              <a:buFont typeface="Wingdings" panose="05000000000000000000" pitchFamily="2" charset="2"/>
              <a:buChar char="Ø"/>
            </a:pPr>
            <a:r>
              <a:rPr lang="en-US" altLang="zh-TW" dirty="0" err="1" smtClean="0"/>
              <a:t>session_encode</a:t>
            </a:r>
            <a:r>
              <a:rPr lang="en-US" altLang="zh-TW" dirty="0" smtClean="0"/>
              <a:t>()</a:t>
            </a:r>
            <a:endParaRPr lang="zh-TW" altLang="zh-TW" dirty="0" smtClean="0"/>
          </a:p>
          <a:p>
            <a:pPr marL="72225" indent="-230188">
              <a:buFont typeface="Wingdings" panose="05000000000000000000" pitchFamily="2" charset="2"/>
              <a:buChar char="Ø"/>
            </a:pPr>
            <a:r>
              <a:rPr lang="en-US" altLang="zh-TW" dirty="0" err="1" smtClean="0"/>
              <a:t>session_decode</a:t>
            </a:r>
            <a:r>
              <a:rPr lang="en-US" altLang="zh-TW" dirty="0" smtClean="0"/>
              <a:t>(string </a:t>
            </a:r>
            <a:r>
              <a:rPr lang="en-US" altLang="zh-TW" i="1" dirty="0" smtClean="0"/>
              <a:t>data</a:t>
            </a:r>
            <a:r>
              <a:rPr lang="en-US" altLang="zh-TW" dirty="0" smtClean="0"/>
              <a:t>)</a:t>
            </a:r>
            <a:endParaRPr lang="zh-TW" altLang="zh-TW" dirty="0" smtClean="0"/>
          </a:p>
          <a:p>
            <a:pPr marL="72225" indent="-230188">
              <a:buFont typeface="Wingdings" panose="05000000000000000000" pitchFamily="2" charset="2"/>
              <a:buChar char="Ø"/>
            </a:pPr>
            <a:r>
              <a:rPr lang="en-US" altLang="zh-TW" dirty="0" err="1" smtClean="0"/>
              <a:t>session_write_close</a:t>
            </a:r>
            <a:r>
              <a:rPr lang="en-US" altLang="zh-TW" dirty="0" smtClean="0"/>
              <a:t>()</a:t>
            </a:r>
            <a:endParaRPr lang="zh-TW" altLang="zh-TW" dirty="0" smtClean="0"/>
          </a:p>
          <a:p>
            <a:pPr marL="72225" indent="-230188">
              <a:buFont typeface="Wingdings" panose="05000000000000000000" pitchFamily="2" charset="2"/>
              <a:buChar char="Ø"/>
            </a:pPr>
            <a:r>
              <a:rPr lang="en-US" altLang="zh-TW" dirty="0" err="1" smtClean="0"/>
              <a:t>session_save_path</a:t>
            </a:r>
            <a:r>
              <a:rPr lang="en-US" altLang="zh-TW" dirty="0" smtClean="0"/>
              <a:t>([string </a:t>
            </a:r>
            <a:r>
              <a:rPr lang="en-US" altLang="zh-TW" i="1" dirty="0" smtClean="0"/>
              <a:t>path</a:t>
            </a:r>
            <a:r>
              <a:rPr lang="en-US" altLang="zh-TW" dirty="0" smtClean="0"/>
              <a:t>])</a:t>
            </a:r>
          </a:p>
          <a:p>
            <a:pPr marL="72225" indent="-230188">
              <a:buFont typeface="Wingdings" panose="05000000000000000000" pitchFamily="2" charset="2"/>
              <a:buChar char="Ø"/>
            </a:pPr>
            <a:r>
              <a:rPr lang="en-US" altLang="zh-TW" sz="1700" dirty="0" err="1"/>
              <a:t>session_set_cookie_params</a:t>
            </a:r>
            <a:r>
              <a:rPr lang="en-US" altLang="zh-TW" sz="1700" dirty="0"/>
              <a:t>(</a:t>
            </a:r>
            <a:r>
              <a:rPr lang="en-US" altLang="zh-TW" sz="1700" dirty="0" err="1"/>
              <a:t>int</a:t>
            </a:r>
            <a:r>
              <a:rPr lang="en-US" altLang="zh-TW" sz="1700" dirty="0"/>
              <a:t> </a:t>
            </a:r>
            <a:r>
              <a:rPr lang="en-US" altLang="zh-TW" sz="1700" i="1" dirty="0"/>
              <a:t>lifetime</a:t>
            </a:r>
            <a:r>
              <a:rPr lang="en-US" altLang="zh-TW" sz="1700" dirty="0"/>
              <a:t> [, string </a:t>
            </a:r>
            <a:r>
              <a:rPr lang="en-US" altLang="zh-TW" sz="1700" i="1" dirty="0"/>
              <a:t>path</a:t>
            </a:r>
            <a:r>
              <a:rPr lang="en-US" altLang="zh-TW" sz="1700" dirty="0"/>
              <a:t> [, string </a:t>
            </a:r>
            <a:r>
              <a:rPr lang="en-US" altLang="zh-TW" sz="1700" i="1" dirty="0"/>
              <a:t>domain</a:t>
            </a:r>
            <a:r>
              <a:rPr lang="en-US" altLang="zh-TW" sz="1700" dirty="0"/>
              <a:t> [, </a:t>
            </a:r>
            <a:r>
              <a:rPr lang="en-US" altLang="zh-TW" sz="1700" dirty="0" err="1"/>
              <a:t>bool</a:t>
            </a:r>
            <a:r>
              <a:rPr lang="en-US" altLang="zh-TW" sz="1700" dirty="0"/>
              <a:t> </a:t>
            </a:r>
            <a:r>
              <a:rPr lang="en-US" altLang="zh-TW" sz="1700" i="1" dirty="0"/>
              <a:t>secure</a:t>
            </a:r>
            <a:r>
              <a:rPr lang="en-US" altLang="zh-TW" sz="1700" dirty="0"/>
              <a:t>]]])</a:t>
            </a:r>
          </a:p>
          <a:p>
            <a:pPr marL="72225" indent="-230188">
              <a:buFont typeface="Wingdings" panose="05000000000000000000" pitchFamily="2" charset="2"/>
              <a:buChar char="Ø"/>
            </a:pPr>
            <a:r>
              <a:rPr lang="en-US" altLang="zh-TW" dirty="0" err="1" smtClean="0"/>
              <a:t>session_get_cookie_params</a:t>
            </a:r>
            <a:r>
              <a:rPr lang="en-US" altLang="zh-TW" dirty="0" smtClean="0"/>
              <a:t>()</a:t>
            </a:r>
            <a:r>
              <a:rPr lang="zh-TW" altLang="zh-TW" dirty="0" smtClean="0"/>
              <a:t>：</a:t>
            </a:r>
            <a:endParaRPr lang="zh-TW" altLang="en-US" dirty="0"/>
          </a:p>
        </p:txBody>
      </p:sp>
    </p:spTree>
    <p:extLst>
      <p:ext uri="{BB962C8B-B14F-4D97-AF65-F5344CB8AC3E}">
        <p14:creationId xmlns:p14="http://schemas.microsoft.com/office/powerpoint/2010/main" val="2120543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a:t>Cookie </a:t>
            </a:r>
            <a:r>
              <a:rPr lang="zh-TW" altLang="en-US" sz="4000" dirty="0"/>
              <a:t>與 </a:t>
            </a:r>
            <a:r>
              <a:rPr lang="en-US" altLang="zh-TW" sz="4000" dirty="0"/>
              <a:t>Session</a:t>
            </a:r>
            <a:endParaRPr lang="zh-TW" altLang="en-US" sz="4000" dirty="0"/>
          </a:p>
        </p:txBody>
      </p:sp>
    </p:spTree>
    <p:extLst>
      <p:ext uri="{BB962C8B-B14F-4D97-AF65-F5344CB8AC3E}">
        <p14:creationId xmlns:p14="http://schemas.microsoft.com/office/powerpoint/2010/main" val="403209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612260"/>
            <a:ext cx="10515600" cy="730507"/>
          </a:xfrm>
        </p:spPr>
        <p:txBody>
          <a:bodyPr/>
          <a:lstStyle/>
          <a:p>
            <a:r>
              <a:rPr lang="en-US" altLang="zh-TW" dirty="0" smtClean="0">
                <a:ea typeface="新細明體" panose="02020500000000000000" pitchFamily="18" charset="-120"/>
              </a:rPr>
              <a:t>Cookie </a:t>
            </a:r>
            <a:r>
              <a:rPr lang="zh-TW" altLang="en-US" dirty="0" smtClean="0">
                <a:ea typeface="新細明體" panose="02020500000000000000" pitchFamily="18" charset="-120"/>
              </a:rPr>
              <a:t>與 </a:t>
            </a:r>
            <a:r>
              <a:rPr lang="en-US" altLang="zh-TW" dirty="0" smtClean="0">
                <a:ea typeface="新細明體" panose="02020500000000000000" pitchFamily="18" charset="-120"/>
              </a:rPr>
              <a:t>Session</a:t>
            </a:r>
            <a:endParaRPr lang="zh-TW" altLang="en-US" dirty="0" smtClean="0">
              <a:ea typeface="新細明體" panose="02020500000000000000" pitchFamily="18" charset="-120"/>
            </a:endParaRPr>
          </a:p>
        </p:txBody>
      </p:sp>
      <p:sp>
        <p:nvSpPr>
          <p:cNvPr id="15363" name="Rectangle 3"/>
          <p:cNvSpPr>
            <a:spLocks noGrp="1" noChangeArrowheads="1"/>
          </p:cNvSpPr>
          <p:nvPr>
            <p:ph type="body" idx="1"/>
          </p:nvPr>
        </p:nvSpPr>
        <p:spPr>
          <a:xfrm>
            <a:off x="696285" y="1267241"/>
            <a:ext cx="10226180" cy="2729917"/>
          </a:xfrm>
        </p:spPr>
        <p:txBody>
          <a:bodyPr/>
          <a:lstStyle/>
          <a:p>
            <a:pPr marL="0" indent="0">
              <a:lnSpc>
                <a:spcPct val="150000"/>
              </a:lnSpc>
            </a:pPr>
            <a:r>
              <a:rPr lang="zh-TW" altLang="en-US" dirty="0" smtClean="0">
                <a:ea typeface="新細明體" panose="02020500000000000000" pitchFamily="18" charset="-120"/>
              </a:rPr>
              <a:t>使用者在瀏覽網頁時並不是一直與伺服器保持在連線的狀態下，事實上當瀏覽者送出需求到伺服器端處理後將結果回傳顯示，就已經結束與伺服器的連線。所以當需要新資料或是更新顯示內容時，都必須重新載入頁面或是重新送出需求。</a:t>
            </a:r>
          </a:p>
        </p:txBody>
      </p:sp>
      <p:pic>
        <p:nvPicPr>
          <p:cNvPr id="4" name="內容版面配置區 3"/>
          <p:cNvPicPr>
            <a:picLocks noChangeAspect="1"/>
          </p:cNvPicPr>
          <p:nvPr/>
        </p:nvPicPr>
        <p:blipFill>
          <a:blip r:embed="rId2"/>
          <a:stretch>
            <a:fillRect/>
          </a:stretch>
        </p:blipFill>
        <p:spPr>
          <a:xfrm>
            <a:off x="2072521" y="4495835"/>
            <a:ext cx="6895174" cy="1932599"/>
          </a:xfrm>
          <a:prstGeom prst="rect">
            <a:avLst/>
          </a:prstGeom>
        </p:spPr>
      </p:pic>
      <p:sp>
        <p:nvSpPr>
          <p:cNvPr id="5" name="矩形 4"/>
          <p:cNvSpPr/>
          <p:nvPr/>
        </p:nvSpPr>
        <p:spPr>
          <a:xfrm>
            <a:off x="3059451" y="4311169"/>
            <a:ext cx="1285929" cy="369332"/>
          </a:xfrm>
          <a:prstGeom prst="rect">
            <a:avLst/>
          </a:prstGeom>
        </p:spPr>
        <p:txBody>
          <a:bodyPr wrap="none">
            <a:spAutoFit/>
          </a:bodyPr>
          <a:lstStyle/>
          <a:p>
            <a:r>
              <a:rPr lang="zh-TW" altLang="en-US" dirty="0"/>
              <a:t>讀取</a:t>
            </a:r>
            <a:r>
              <a:rPr lang="en-US" altLang="zh-TW" dirty="0"/>
              <a:t>Cookie</a:t>
            </a:r>
            <a:endParaRPr lang="zh-TW" altLang="en-US" dirty="0"/>
          </a:p>
        </p:txBody>
      </p:sp>
      <p:sp>
        <p:nvSpPr>
          <p:cNvPr id="6" name="矩形 5"/>
          <p:cNvSpPr/>
          <p:nvPr/>
        </p:nvSpPr>
        <p:spPr>
          <a:xfrm>
            <a:off x="2631613" y="4695872"/>
            <a:ext cx="1285929" cy="369332"/>
          </a:xfrm>
          <a:prstGeom prst="rect">
            <a:avLst/>
          </a:prstGeom>
        </p:spPr>
        <p:txBody>
          <a:bodyPr wrap="none">
            <a:spAutoFit/>
          </a:bodyPr>
          <a:lstStyle/>
          <a:p>
            <a:r>
              <a:rPr lang="zh-TW" altLang="zh-TW" dirty="0"/>
              <a:t>寫入</a:t>
            </a:r>
            <a:r>
              <a:rPr lang="en-US" altLang="zh-TW" dirty="0"/>
              <a:t>Cookie</a:t>
            </a:r>
            <a:endParaRPr lang="zh-TW" altLang="en-US" dirty="0"/>
          </a:p>
        </p:txBody>
      </p:sp>
    </p:spTree>
    <p:extLst>
      <p:ext uri="{BB962C8B-B14F-4D97-AF65-F5344CB8AC3E}">
        <p14:creationId xmlns:p14="http://schemas.microsoft.com/office/powerpoint/2010/main" val="4112658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TW" altLang="en-US" dirty="0" smtClean="0">
                <a:ea typeface="新細明體" panose="02020500000000000000" pitchFamily="18" charset="-120"/>
              </a:rPr>
              <a:t>為什麼</a:t>
            </a:r>
            <a:r>
              <a:rPr lang="zh-TW" altLang="en-US" dirty="0" smtClean="0">
                <a:ea typeface="新細明體" panose="02020500000000000000" pitchFamily="18" charset="-120"/>
              </a:rPr>
              <a:t>要使用 </a:t>
            </a:r>
            <a:r>
              <a:rPr lang="en-US" altLang="zh-TW" dirty="0" smtClean="0">
                <a:ea typeface="新細明體" panose="02020500000000000000" pitchFamily="18" charset="-120"/>
              </a:rPr>
              <a:t>Cookie </a:t>
            </a:r>
            <a:r>
              <a:rPr lang="zh-TW" altLang="en-US" dirty="0" smtClean="0">
                <a:ea typeface="新細明體" panose="02020500000000000000" pitchFamily="18" charset="-120"/>
              </a:rPr>
              <a:t>與 </a:t>
            </a:r>
            <a:r>
              <a:rPr lang="en-US" altLang="zh-TW" dirty="0" smtClean="0">
                <a:ea typeface="新細明體" panose="02020500000000000000" pitchFamily="18" charset="-120"/>
              </a:rPr>
              <a:t>Session</a:t>
            </a:r>
            <a:r>
              <a:rPr lang="zh-TW" altLang="en-US" dirty="0" smtClean="0">
                <a:ea typeface="新細明體" panose="02020500000000000000" pitchFamily="18" charset="-120"/>
              </a:rPr>
              <a:t>？</a:t>
            </a:r>
          </a:p>
        </p:txBody>
      </p:sp>
      <p:sp>
        <p:nvSpPr>
          <p:cNvPr id="16387" name="Rectangle 3"/>
          <p:cNvSpPr>
            <a:spLocks noGrp="1" noChangeArrowheads="1"/>
          </p:cNvSpPr>
          <p:nvPr>
            <p:ph idx="1"/>
          </p:nvPr>
        </p:nvSpPr>
        <p:spPr>
          <a:xfrm>
            <a:off x="939114" y="1563130"/>
            <a:ext cx="9020432" cy="2992395"/>
          </a:xfrm>
        </p:spPr>
        <p:txBody>
          <a:bodyPr/>
          <a:lstStyle/>
          <a:p>
            <a:pPr>
              <a:buFont typeface="Wingdings" panose="05000000000000000000" pitchFamily="2" charset="2"/>
              <a:buChar char="Ø"/>
            </a:pPr>
            <a:r>
              <a:rPr lang="en-US" altLang="zh-TW" dirty="0" smtClean="0">
                <a:ea typeface="新細明體" panose="02020500000000000000" pitchFamily="18" charset="-120"/>
              </a:rPr>
              <a:t>Cookie </a:t>
            </a:r>
            <a:r>
              <a:rPr lang="zh-TW" altLang="zh-TW" dirty="0" smtClean="0">
                <a:ea typeface="新細明體" panose="02020500000000000000" pitchFamily="18" charset="-120"/>
              </a:rPr>
              <a:t>與</a:t>
            </a:r>
            <a:r>
              <a:rPr lang="zh-TW" altLang="en-US" dirty="0" smtClean="0">
                <a:ea typeface="新細明體" panose="02020500000000000000" pitchFamily="18" charset="-120"/>
              </a:rPr>
              <a:t> </a:t>
            </a:r>
            <a:r>
              <a:rPr lang="en-US" altLang="zh-TW" dirty="0" smtClean="0">
                <a:ea typeface="新細明體" panose="02020500000000000000" pitchFamily="18" charset="-120"/>
              </a:rPr>
              <a:t>Session </a:t>
            </a:r>
            <a:r>
              <a:rPr lang="zh-TW" altLang="zh-TW" dirty="0" smtClean="0">
                <a:ea typeface="新細明體" panose="02020500000000000000" pitchFamily="18" charset="-120"/>
              </a:rPr>
              <a:t>的存在就是為了要解決網站不能保存狀態的問題</a:t>
            </a:r>
            <a:r>
              <a:rPr lang="zh-TW" altLang="zh-TW" dirty="0" smtClean="0">
                <a:ea typeface="新細明體" panose="02020500000000000000" pitchFamily="18" charset="-120"/>
              </a:rPr>
              <a:t>。</a:t>
            </a:r>
            <a:endParaRPr lang="en-US" altLang="zh-TW" dirty="0" smtClean="0">
              <a:ea typeface="新細明體" panose="02020500000000000000" pitchFamily="18" charset="-120"/>
            </a:endParaRPr>
          </a:p>
          <a:p>
            <a:pPr>
              <a:buFont typeface="Wingdings" panose="05000000000000000000" pitchFamily="2" charset="2"/>
              <a:buChar char="Ø"/>
            </a:pPr>
            <a:r>
              <a:rPr lang="zh-TW" altLang="zh-TW" dirty="0" smtClean="0">
                <a:ea typeface="新細明體" panose="02020500000000000000" pitchFamily="18" charset="-120"/>
              </a:rPr>
              <a:t>以</a:t>
            </a:r>
            <a:r>
              <a:rPr lang="zh-TW" altLang="zh-TW" dirty="0" smtClean="0">
                <a:ea typeface="新細明體" panose="02020500000000000000" pitchFamily="18" charset="-120"/>
              </a:rPr>
              <a:t>一般網站最常見的會員系統來說，當會員以帳號密碼登入系統的同時，程式可以有二個方式來記住登入會員的資料：一個方法是在登入者的電腦中放入一個小檔案來記憶，這個就是</a:t>
            </a:r>
            <a:r>
              <a:rPr lang="zh-TW" altLang="en-US" dirty="0" smtClean="0">
                <a:ea typeface="新細明體" panose="02020500000000000000" pitchFamily="18" charset="-120"/>
              </a:rPr>
              <a:t> </a:t>
            </a:r>
            <a:r>
              <a:rPr lang="en-US" altLang="zh-TW" dirty="0" smtClean="0">
                <a:ea typeface="新細明體" panose="02020500000000000000" pitchFamily="18" charset="-120"/>
              </a:rPr>
              <a:t>Cookie</a:t>
            </a:r>
            <a:r>
              <a:rPr lang="zh-TW" altLang="zh-TW" dirty="0" smtClean="0">
                <a:ea typeface="新細明體" panose="02020500000000000000" pitchFamily="18" charset="-120"/>
              </a:rPr>
              <a:t>；另一個方法是在伺服器的記憶體產生一個空間來記憶，這個就是 </a:t>
            </a:r>
            <a:r>
              <a:rPr lang="en-US" altLang="zh-TW" dirty="0" smtClean="0">
                <a:ea typeface="新細明體" panose="02020500000000000000" pitchFamily="18" charset="-120"/>
              </a:rPr>
              <a:t>Session</a:t>
            </a:r>
            <a:r>
              <a:rPr lang="zh-TW" altLang="zh-TW" dirty="0" smtClean="0">
                <a:ea typeface="新細明體" panose="02020500000000000000" pitchFamily="18" charset="-120"/>
              </a:rPr>
              <a:t>。</a:t>
            </a:r>
            <a:endParaRPr lang="zh-TW" altLang="en-US" dirty="0" smtClean="0">
              <a:ea typeface="新細明體" panose="02020500000000000000" pitchFamily="18" charset="-120"/>
            </a:endParaRPr>
          </a:p>
        </p:txBody>
      </p:sp>
      <p:pic>
        <p:nvPicPr>
          <p:cNvPr id="16388"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9250" y="4792663"/>
            <a:ext cx="6503988"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486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dirty="0"/>
              <a:t>Cookie</a:t>
            </a:r>
            <a:r>
              <a:rPr lang="zh-TW" altLang="en-US" dirty="0" smtClean="0">
                <a:ea typeface="新細明體" panose="02020500000000000000" pitchFamily="18" charset="-120"/>
              </a:rPr>
              <a:t>與</a:t>
            </a:r>
            <a:r>
              <a:rPr lang="en-US" altLang="zh-TW" dirty="0" smtClean="0">
                <a:ea typeface="新細明體" panose="02020500000000000000" pitchFamily="18" charset="-120"/>
              </a:rPr>
              <a:t>Session </a:t>
            </a:r>
            <a:r>
              <a:rPr lang="zh-TW" altLang="en-US" dirty="0" smtClean="0">
                <a:ea typeface="新細明體" panose="02020500000000000000" pitchFamily="18" charset="-120"/>
              </a:rPr>
              <a:t>的比較 </a:t>
            </a:r>
            <a:r>
              <a:rPr lang="en-US" altLang="zh-TW" dirty="0" smtClean="0">
                <a:ea typeface="新細明體" panose="02020500000000000000" pitchFamily="18" charset="-120"/>
              </a:rPr>
              <a:t>(1)</a:t>
            </a:r>
            <a:endParaRPr lang="zh-TW" altLang="en-US" dirty="0" smtClean="0">
              <a:ea typeface="新細明體" panose="02020500000000000000" pitchFamily="18" charset="-120"/>
            </a:endParaRPr>
          </a:p>
        </p:txBody>
      </p:sp>
      <p:sp>
        <p:nvSpPr>
          <p:cNvPr id="17411" name="Rectangle 3"/>
          <p:cNvSpPr>
            <a:spLocks noGrp="1" noChangeArrowheads="1"/>
          </p:cNvSpPr>
          <p:nvPr>
            <p:ph idx="1"/>
          </p:nvPr>
        </p:nvSpPr>
        <p:spPr>
          <a:xfrm>
            <a:off x="1919288" y="1357313"/>
            <a:ext cx="8443912" cy="4552950"/>
          </a:xfrm>
        </p:spPr>
        <p:txBody>
          <a:bodyPr>
            <a:normAutofit lnSpcReduction="10000"/>
          </a:bodyPr>
          <a:lstStyle/>
          <a:p>
            <a:pPr marL="0" indent="0"/>
            <a:r>
              <a:rPr lang="zh-TW" altLang="zh-TW" dirty="0" smtClean="0">
                <a:ea typeface="新細明體" panose="02020500000000000000" pitchFamily="18" charset="-120"/>
              </a:rPr>
              <a:t>那什麼時候要使用</a:t>
            </a:r>
            <a:r>
              <a:rPr lang="zh-TW" altLang="en-US" dirty="0" smtClean="0">
                <a:ea typeface="新細明體" panose="02020500000000000000" pitchFamily="18" charset="-120"/>
              </a:rPr>
              <a:t> </a:t>
            </a:r>
            <a:r>
              <a:rPr lang="en-US" altLang="zh-TW" dirty="0" smtClean="0">
                <a:ea typeface="新細明體" panose="02020500000000000000" pitchFamily="18" charset="-120"/>
              </a:rPr>
              <a:t>Cookie</a:t>
            </a:r>
            <a:r>
              <a:rPr lang="zh-TW" altLang="zh-TW" dirty="0" smtClean="0">
                <a:ea typeface="新細明體" panose="02020500000000000000" pitchFamily="18" charset="-120"/>
              </a:rPr>
              <a:t>，什麼時候要使用</a:t>
            </a:r>
            <a:r>
              <a:rPr lang="zh-TW" altLang="en-US" dirty="0" smtClean="0">
                <a:ea typeface="新細明體" panose="02020500000000000000" pitchFamily="18" charset="-120"/>
              </a:rPr>
              <a:t> </a:t>
            </a:r>
            <a:r>
              <a:rPr lang="en-US" altLang="zh-TW" dirty="0" smtClean="0">
                <a:ea typeface="新細明體" panose="02020500000000000000" pitchFamily="18" charset="-120"/>
              </a:rPr>
              <a:t>Session </a:t>
            </a:r>
            <a:r>
              <a:rPr lang="zh-TW" altLang="zh-TW" dirty="0" smtClean="0">
                <a:ea typeface="新細明體" panose="02020500000000000000" pitchFamily="18" charset="-120"/>
              </a:rPr>
              <a:t>呢？以下我們將說明他們之間的差異與比較，並提供您使用時機上的建議：</a:t>
            </a:r>
          </a:p>
          <a:p>
            <a:pPr marL="0" indent="0"/>
            <a:r>
              <a:rPr lang="zh-TW" altLang="zh-TW" b="1" u="sng" dirty="0" smtClean="0">
                <a:ea typeface="新細明體" panose="02020500000000000000" pitchFamily="18" charset="-120"/>
              </a:rPr>
              <a:t>關於</a:t>
            </a:r>
            <a:r>
              <a:rPr lang="zh-TW" altLang="en-US" b="1" u="sng" dirty="0" smtClean="0">
                <a:ea typeface="新細明體" panose="02020500000000000000" pitchFamily="18" charset="-120"/>
              </a:rPr>
              <a:t> </a:t>
            </a:r>
            <a:r>
              <a:rPr lang="en-US" altLang="zh-TW" b="1" u="sng" dirty="0" smtClean="0">
                <a:ea typeface="新細明體" panose="02020500000000000000" pitchFamily="18" charset="-120"/>
              </a:rPr>
              <a:t>Cookie</a:t>
            </a:r>
            <a:endParaRPr lang="zh-TW" altLang="zh-TW" b="1" u="sng" dirty="0" smtClean="0">
              <a:ea typeface="新細明體" panose="02020500000000000000" pitchFamily="18" charset="-120"/>
            </a:endParaRPr>
          </a:p>
          <a:p>
            <a:pPr marL="0" indent="0"/>
            <a:r>
              <a:rPr lang="en-US" altLang="zh-TW" dirty="0" smtClean="0">
                <a:ea typeface="新細明體" panose="02020500000000000000" pitchFamily="18" charset="-120"/>
              </a:rPr>
              <a:t>Cookie </a:t>
            </a:r>
            <a:r>
              <a:rPr lang="zh-TW" altLang="zh-TW" dirty="0" smtClean="0">
                <a:ea typeface="新細明體" panose="02020500000000000000" pitchFamily="18" charset="-120"/>
              </a:rPr>
              <a:t>是儲存在瀏覽者電腦中的小檔案，可以用來識別使用者的身份或是相關資訊。因為是放置在用戶端的電腦，瀏覽者不必與伺服器溝通即可取得其中的資訊，免除與伺服器之間多餘的連線。例如瀏覽者將未結帳的商品放置在購物車中，中途可能因故離開或是關閉瀏覽器，都能藉由</a:t>
            </a:r>
            <a:r>
              <a:rPr lang="zh-TW" altLang="en-US" dirty="0" smtClean="0">
                <a:ea typeface="新細明體" panose="02020500000000000000" pitchFamily="18" charset="-120"/>
              </a:rPr>
              <a:t> </a:t>
            </a:r>
            <a:r>
              <a:rPr lang="en-US" altLang="zh-TW" dirty="0" smtClean="0">
                <a:ea typeface="新細明體" panose="02020500000000000000" pitchFamily="18" charset="-120"/>
              </a:rPr>
              <a:t>Cookie </a:t>
            </a:r>
            <a:r>
              <a:rPr lang="zh-TW" altLang="zh-TW" dirty="0" smtClean="0">
                <a:ea typeface="新細明體" panose="02020500000000000000" pitchFamily="18" charset="-120"/>
              </a:rPr>
              <a:t>的幫忙在下一次回到原網站操作時，調出未結帳的商品繼續購物。</a:t>
            </a:r>
            <a:endParaRPr lang="zh-TW" altLang="en-US" dirty="0" smtClean="0">
              <a:ea typeface="新細明體" panose="02020500000000000000" pitchFamily="18" charset="-120"/>
            </a:endParaRPr>
          </a:p>
        </p:txBody>
      </p:sp>
    </p:spTree>
    <p:extLst>
      <p:ext uri="{BB962C8B-B14F-4D97-AF65-F5344CB8AC3E}">
        <p14:creationId xmlns:p14="http://schemas.microsoft.com/office/powerpoint/2010/main" val="1919893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TW" dirty="0" smtClean="0">
                <a:ea typeface="新細明體" panose="02020500000000000000" pitchFamily="18" charset="-120"/>
              </a:rPr>
              <a:t>Cookie</a:t>
            </a:r>
            <a:r>
              <a:rPr lang="zh-TW" altLang="en-US" dirty="0" smtClean="0">
                <a:ea typeface="新細明體" panose="02020500000000000000" pitchFamily="18" charset="-120"/>
              </a:rPr>
              <a:t>與</a:t>
            </a:r>
            <a:r>
              <a:rPr lang="en-US" altLang="zh-TW" dirty="0" smtClean="0">
                <a:ea typeface="新細明體" panose="02020500000000000000" pitchFamily="18" charset="-120"/>
              </a:rPr>
              <a:t>Session </a:t>
            </a:r>
            <a:r>
              <a:rPr lang="zh-TW" altLang="en-US" dirty="0" smtClean="0">
                <a:ea typeface="新細明體" panose="02020500000000000000" pitchFamily="18" charset="-120"/>
              </a:rPr>
              <a:t>的比較 </a:t>
            </a:r>
            <a:r>
              <a:rPr lang="en-US" altLang="zh-TW" dirty="0" smtClean="0">
                <a:ea typeface="新細明體" panose="02020500000000000000" pitchFamily="18" charset="-120"/>
              </a:rPr>
              <a:t>(2)</a:t>
            </a:r>
            <a:endParaRPr lang="zh-TW" altLang="en-US" dirty="0" smtClean="0">
              <a:ea typeface="新細明體" panose="02020500000000000000" pitchFamily="18" charset="-120"/>
            </a:endParaRPr>
          </a:p>
        </p:txBody>
      </p:sp>
      <p:sp>
        <p:nvSpPr>
          <p:cNvPr id="18435" name="Rectangle 3"/>
          <p:cNvSpPr>
            <a:spLocks noGrp="1" noChangeArrowheads="1"/>
          </p:cNvSpPr>
          <p:nvPr>
            <p:ph idx="1"/>
          </p:nvPr>
        </p:nvSpPr>
        <p:spPr>
          <a:xfrm>
            <a:off x="1919288" y="1357314"/>
            <a:ext cx="8443912" cy="1571625"/>
          </a:xfrm>
        </p:spPr>
        <p:txBody>
          <a:bodyPr>
            <a:normAutofit fontScale="47500" lnSpcReduction="20000"/>
          </a:bodyPr>
          <a:lstStyle/>
          <a:p>
            <a:pPr marL="0" indent="0">
              <a:lnSpc>
                <a:spcPct val="100000"/>
              </a:lnSpc>
              <a:spcBef>
                <a:spcPts val="1800"/>
              </a:spcBef>
            </a:pPr>
            <a:r>
              <a:rPr lang="zh-TW" altLang="zh-TW" b="1" u="sng" smtClean="0">
                <a:ea typeface="新細明體" panose="02020500000000000000" pitchFamily="18" charset="-120"/>
              </a:rPr>
              <a:t>關於</a:t>
            </a:r>
            <a:r>
              <a:rPr lang="zh-TW" altLang="en-US" b="1" u="sng" smtClean="0">
                <a:ea typeface="新細明體" panose="02020500000000000000" pitchFamily="18" charset="-120"/>
              </a:rPr>
              <a:t> </a:t>
            </a:r>
            <a:r>
              <a:rPr lang="en-US" altLang="zh-TW" b="1" u="sng" smtClean="0">
                <a:ea typeface="新細明體" panose="02020500000000000000" pitchFamily="18" charset="-120"/>
              </a:rPr>
              <a:t>Session</a:t>
            </a:r>
            <a:endParaRPr lang="zh-TW" altLang="zh-TW" b="1" u="sng" smtClean="0">
              <a:ea typeface="新細明體" panose="02020500000000000000" pitchFamily="18" charset="-120"/>
            </a:endParaRPr>
          </a:p>
          <a:p>
            <a:pPr marL="0" indent="0">
              <a:lnSpc>
                <a:spcPct val="100000"/>
              </a:lnSpc>
              <a:spcBef>
                <a:spcPts val="1800"/>
              </a:spcBef>
            </a:pPr>
            <a:r>
              <a:rPr lang="en-US" altLang="zh-TW" smtClean="0">
                <a:ea typeface="新細明體" panose="02020500000000000000" pitchFamily="18" charset="-120"/>
              </a:rPr>
              <a:t>Session</a:t>
            </a:r>
            <a:r>
              <a:rPr lang="zh-TW" altLang="zh-TW" smtClean="0">
                <a:ea typeface="新細明體" panose="02020500000000000000" pitchFamily="18" charset="-120"/>
              </a:rPr>
              <a:t>會將使用者資訊儲存在伺服器端暫存檔中，儲存的位置依照</a:t>
            </a:r>
            <a:r>
              <a:rPr lang="zh-TW" altLang="en-US" smtClean="0">
                <a:ea typeface="新細明體" panose="02020500000000000000" pitchFamily="18" charset="-120"/>
              </a:rPr>
              <a:t> </a:t>
            </a:r>
            <a:r>
              <a:rPr lang="en-US" altLang="zh-TW" smtClean="0">
                <a:ea typeface="新細明體" panose="02020500000000000000" pitchFamily="18" charset="-120"/>
              </a:rPr>
              <a:t>&lt;php.ini&gt; </a:t>
            </a:r>
            <a:r>
              <a:rPr lang="zh-TW" altLang="zh-TW" smtClean="0">
                <a:ea typeface="新細明體" panose="02020500000000000000" pitchFamily="18" charset="-120"/>
              </a:rPr>
              <a:t>的設定，如：</a:t>
            </a:r>
            <a:endParaRPr lang="en-US" altLang="zh-TW" smtClean="0">
              <a:ea typeface="新細明體" panose="02020500000000000000" pitchFamily="18" charset="-120"/>
            </a:endParaRPr>
          </a:p>
          <a:p>
            <a:pPr marL="0" indent="0">
              <a:lnSpc>
                <a:spcPct val="100000"/>
              </a:lnSpc>
              <a:spcBef>
                <a:spcPts val="1800"/>
              </a:spcBef>
            </a:pPr>
            <a:endParaRPr lang="en-US" altLang="zh-TW" smtClean="0">
              <a:ea typeface="新細明體" panose="02020500000000000000" pitchFamily="18" charset="-120"/>
            </a:endParaRPr>
          </a:p>
          <a:p>
            <a:pPr marL="0" indent="0">
              <a:lnSpc>
                <a:spcPct val="100000"/>
              </a:lnSpc>
              <a:spcBef>
                <a:spcPts val="1800"/>
              </a:spcBef>
            </a:pPr>
            <a:r>
              <a:rPr lang="zh-TW" altLang="zh-TW" smtClean="0">
                <a:ea typeface="新細明體" panose="02020500000000000000" pitchFamily="18" charset="-120"/>
              </a:rPr>
              <a:t>當瀏覽者進入網站伺服器瀏覽時，在</a:t>
            </a:r>
            <a:r>
              <a:rPr lang="zh-TW" altLang="en-US" smtClean="0">
                <a:ea typeface="新細明體" panose="02020500000000000000" pitchFamily="18" charset="-120"/>
              </a:rPr>
              <a:t> </a:t>
            </a:r>
            <a:r>
              <a:rPr lang="en-US" altLang="zh-TW" smtClean="0">
                <a:ea typeface="新細明體" panose="02020500000000000000" pitchFamily="18" charset="-120"/>
              </a:rPr>
              <a:t>Session </a:t>
            </a:r>
            <a:r>
              <a:rPr lang="zh-TW" altLang="zh-TW" smtClean="0">
                <a:ea typeface="新細明體" panose="02020500000000000000" pitchFamily="18" charset="-120"/>
              </a:rPr>
              <a:t>的開啟狀態下即會開始記錄使用者所賦予的資訊，一直到關閉瀏覽器才結束</a:t>
            </a:r>
            <a:r>
              <a:rPr lang="zh-TW" altLang="en-US" smtClean="0">
                <a:ea typeface="新細明體" panose="02020500000000000000" pitchFamily="18" charset="-120"/>
              </a:rPr>
              <a:t> </a:t>
            </a:r>
            <a:r>
              <a:rPr lang="en-US" altLang="zh-TW" smtClean="0">
                <a:ea typeface="新細明體" panose="02020500000000000000" pitchFamily="18" charset="-120"/>
              </a:rPr>
              <a:t>Session </a:t>
            </a:r>
            <a:r>
              <a:rPr lang="zh-TW" altLang="zh-TW" smtClean="0">
                <a:ea typeface="新細明體" panose="02020500000000000000" pitchFamily="18" charset="-120"/>
              </a:rPr>
              <a:t>的使用。</a:t>
            </a:r>
          </a:p>
          <a:p>
            <a:pPr marL="0" indent="0"/>
            <a:endParaRPr lang="zh-TW" altLang="en-US" smtClean="0">
              <a:ea typeface="新細明體" panose="02020500000000000000" pitchFamily="18" charset="-120"/>
            </a:endParaRPr>
          </a:p>
        </p:txBody>
      </p:sp>
      <p:sp>
        <p:nvSpPr>
          <p:cNvPr id="5" name="矩形 4"/>
          <p:cNvSpPr/>
          <p:nvPr/>
        </p:nvSpPr>
        <p:spPr>
          <a:xfrm>
            <a:off x="2024063" y="3028950"/>
            <a:ext cx="8001000" cy="400050"/>
          </a:xfrm>
          <a:prstGeom prst="rect">
            <a:avLst/>
          </a:prstGeom>
          <a:solidFill>
            <a:schemeClr val="tx1">
              <a:lumMod val="65000"/>
            </a:schemeClr>
          </a:solidFill>
        </p:spPr>
        <p:txBody>
          <a:bodyPr>
            <a:spAutoFit/>
          </a:bodyPr>
          <a:lstStyle/>
          <a:p>
            <a:pPr>
              <a:defRPr/>
            </a:pPr>
            <a:r>
              <a:rPr lang="en-US" altLang="zh-TW" sz="2000" b="1" dirty="0" err="1">
                <a:solidFill>
                  <a:schemeClr val="bg1"/>
                </a:solidFill>
                <a:effectLst>
                  <a:outerShdw blurRad="38100" dist="38100" dir="2700000" algn="tl">
                    <a:srgbClr val="000000">
                      <a:alpha val="43137"/>
                    </a:srgbClr>
                  </a:outerShdw>
                </a:effectLst>
                <a:latin typeface="Arial" charset="0"/>
                <a:ea typeface="新細明體" pitchFamily="18" charset="-120"/>
              </a:rPr>
              <a:t>session.save_path</a:t>
            </a: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="C:\Windows\Temp"</a:t>
            </a:r>
            <a:endPar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endParaRPr>
          </a:p>
        </p:txBody>
      </p:sp>
    </p:spTree>
    <p:extLst>
      <p:ext uri="{BB962C8B-B14F-4D97-AF65-F5344CB8AC3E}">
        <p14:creationId xmlns:p14="http://schemas.microsoft.com/office/powerpoint/2010/main" val="4010141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dirty="0" smtClean="0">
                <a:ea typeface="新細明體" panose="02020500000000000000" pitchFamily="18" charset="-120"/>
              </a:rPr>
              <a:t>Cookie </a:t>
            </a:r>
            <a:r>
              <a:rPr lang="zh-TW" altLang="en-US" dirty="0" smtClean="0">
                <a:ea typeface="新細明體" panose="02020500000000000000" pitchFamily="18" charset="-120"/>
              </a:rPr>
              <a:t>的使用</a:t>
            </a:r>
          </a:p>
        </p:txBody>
      </p:sp>
      <p:sp>
        <p:nvSpPr>
          <p:cNvPr id="19459" name="Rectangle 3"/>
          <p:cNvSpPr>
            <a:spLocks noGrp="1" noChangeArrowheads="1"/>
          </p:cNvSpPr>
          <p:nvPr>
            <p:ph type="body" idx="1"/>
          </p:nvPr>
        </p:nvSpPr>
        <p:spPr>
          <a:xfrm>
            <a:off x="1919288" y="1447801"/>
            <a:ext cx="8443912" cy="3267075"/>
          </a:xfrm>
        </p:spPr>
        <p:txBody>
          <a:bodyPr>
            <a:normAutofit lnSpcReduction="10000"/>
          </a:bodyPr>
          <a:lstStyle/>
          <a:p>
            <a:pPr marL="0" indent="0">
              <a:lnSpc>
                <a:spcPct val="150000"/>
              </a:lnSpc>
            </a:pPr>
            <a:r>
              <a:rPr lang="en-US" altLang="zh-TW" smtClean="0">
                <a:ea typeface="新細明體" panose="02020500000000000000" pitchFamily="18" charset="-120"/>
              </a:rPr>
              <a:t>Cookie </a:t>
            </a:r>
            <a:r>
              <a:rPr lang="zh-TW" altLang="en-US" smtClean="0">
                <a:ea typeface="新細明體" panose="02020500000000000000" pitchFamily="18" charset="-120"/>
              </a:rPr>
              <a:t>是將狀態資料記錄在用戶端電腦的技術，當瀏覽者開啟網站時即可在程式的設定下將指定的資料儲存在用戶端電腦中，並可以設定該資料的有效時間、存放路徑與有效網域。以下我們將介紹如何存取 </a:t>
            </a:r>
            <a:r>
              <a:rPr lang="en-US" altLang="zh-TW" smtClean="0">
                <a:ea typeface="新細明體" panose="02020500000000000000" pitchFamily="18" charset="-120"/>
              </a:rPr>
              <a:t>Cooke</a:t>
            </a:r>
            <a:r>
              <a:rPr lang="zh-TW" altLang="en-US" smtClean="0">
                <a:ea typeface="新細明體" panose="02020500000000000000" pitchFamily="18" charset="-120"/>
              </a:rPr>
              <a:t>與設定 </a:t>
            </a:r>
            <a:r>
              <a:rPr lang="en-US" altLang="zh-TW" smtClean="0">
                <a:ea typeface="新細明體" panose="02020500000000000000" pitchFamily="18" charset="-120"/>
              </a:rPr>
              <a:t>Cookie </a:t>
            </a:r>
            <a:r>
              <a:rPr lang="zh-TW" altLang="en-US" smtClean="0">
                <a:ea typeface="新細明體" panose="02020500000000000000" pitchFamily="18" charset="-120"/>
              </a:rPr>
              <a:t>的有效時間。</a:t>
            </a:r>
          </a:p>
        </p:txBody>
      </p:sp>
    </p:spTree>
    <p:extLst>
      <p:ext uri="{BB962C8B-B14F-4D97-AF65-F5344CB8AC3E}">
        <p14:creationId xmlns:p14="http://schemas.microsoft.com/office/powerpoint/2010/main" val="3527564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TW" altLang="en-US" dirty="0" smtClean="0">
                <a:ea typeface="新細明體" panose="02020500000000000000" pitchFamily="18" charset="-120"/>
              </a:rPr>
              <a:t>存取 </a:t>
            </a:r>
            <a:r>
              <a:rPr lang="en-US" altLang="zh-TW" dirty="0" smtClean="0">
                <a:ea typeface="新細明體" panose="02020500000000000000" pitchFamily="18" charset="-120"/>
              </a:rPr>
              <a:t>Cookie </a:t>
            </a:r>
            <a:r>
              <a:rPr lang="zh-TW" altLang="en-US" dirty="0" smtClean="0">
                <a:ea typeface="新細明體" panose="02020500000000000000" pitchFamily="18" charset="-120"/>
              </a:rPr>
              <a:t>資料</a:t>
            </a:r>
          </a:p>
        </p:txBody>
      </p:sp>
      <p:sp>
        <p:nvSpPr>
          <p:cNvPr id="20483" name="Rectangle 3"/>
          <p:cNvSpPr>
            <a:spLocks noGrp="1" noChangeArrowheads="1"/>
          </p:cNvSpPr>
          <p:nvPr>
            <p:ph idx="1"/>
          </p:nvPr>
        </p:nvSpPr>
        <p:spPr>
          <a:xfrm>
            <a:off x="1919288" y="1214438"/>
            <a:ext cx="8443912" cy="4552950"/>
          </a:xfrm>
        </p:spPr>
        <p:txBody>
          <a:bodyPr>
            <a:normAutofit fontScale="92500"/>
          </a:bodyPr>
          <a:lstStyle/>
          <a:p>
            <a:pPr marL="0" indent="0">
              <a:lnSpc>
                <a:spcPct val="100000"/>
              </a:lnSpc>
            </a:pPr>
            <a:r>
              <a:rPr lang="zh-TW" altLang="zh-TW" sz="2400" b="1" u="sng">
                <a:ea typeface="新細明體" panose="02020500000000000000" pitchFamily="18" charset="-120"/>
              </a:rPr>
              <a:t>儲存</a:t>
            </a:r>
            <a:r>
              <a:rPr lang="zh-TW" altLang="en-US" sz="2400" b="1" u="sng">
                <a:ea typeface="新細明體" panose="02020500000000000000" pitchFamily="18" charset="-120"/>
              </a:rPr>
              <a:t> </a:t>
            </a:r>
            <a:r>
              <a:rPr lang="en-US" altLang="zh-TW" sz="2400" b="1" u="sng">
                <a:ea typeface="新細明體" panose="02020500000000000000" pitchFamily="18" charset="-120"/>
              </a:rPr>
              <a:t>Cookie </a:t>
            </a:r>
            <a:r>
              <a:rPr lang="zh-TW" altLang="zh-TW" sz="2400" b="1" u="sng">
                <a:ea typeface="新細明體" panose="02020500000000000000" pitchFamily="18" charset="-120"/>
              </a:rPr>
              <a:t>資料</a:t>
            </a:r>
          </a:p>
          <a:p>
            <a:pPr marL="0" indent="0">
              <a:lnSpc>
                <a:spcPct val="100000"/>
              </a:lnSpc>
            </a:pPr>
            <a:r>
              <a:rPr lang="zh-TW" altLang="zh-TW" sz="2400">
                <a:ea typeface="新細明體" panose="02020500000000000000" pitchFamily="18" charset="-120"/>
              </a:rPr>
              <a:t>您可以使用</a:t>
            </a:r>
            <a:r>
              <a:rPr lang="zh-TW" altLang="en-US" sz="2400">
                <a:ea typeface="新細明體" panose="02020500000000000000" pitchFamily="18" charset="-120"/>
              </a:rPr>
              <a:t> </a:t>
            </a:r>
            <a:r>
              <a:rPr lang="en-US" altLang="zh-TW" sz="2400">
                <a:ea typeface="新細明體" panose="02020500000000000000" pitchFamily="18" charset="-120"/>
              </a:rPr>
              <a:t>setcookie() </a:t>
            </a:r>
            <a:r>
              <a:rPr lang="zh-TW" altLang="zh-TW" sz="2400">
                <a:ea typeface="新細明體" panose="02020500000000000000" pitchFamily="18" charset="-120"/>
              </a:rPr>
              <a:t>函式將資料存入</a:t>
            </a:r>
            <a:r>
              <a:rPr lang="zh-TW" altLang="en-US" sz="2400">
                <a:ea typeface="新細明體" panose="02020500000000000000" pitchFamily="18" charset="-120"/>
              </a:rPr>
              <a:t> </a:t>
            </a:r>
            <a:r>
              <a:rPr lang="en-US" altLang="zh-TW" sz="2400">
                <a:ea typeface="新細明體" panose="02020500000000000000" pitchFamily="18" charset="-120"/>
              </a:rPr>
              <a:t>Cookie </a:t>
            </a:r>
            <a:r>
              <a:rPr lang="zh-TW" altLang="zh-TW" sz="2400">
                <a:ea typeface="新細明體" panose="02020500000000000000" pitchFamily="18" charset="-120"/>
              </a:rPr>
              <a:t>中，其格式如下：</a:t>
            </a:r>
            <a:endParaRPr lang="en-US" altLang="zh-TW" sz="2400">
              <a:ea typeface="新細明體" panose="02020500000000000000" pitchFamily="18" charset="-120"/>
            </a:endParaRPr>
          </a:p>
          <a:p>
            <a:pPr marL="0" indent="0">
              <a:lnSpc>
                <a:spcPct val="100000"/>
              </a:lnSpc>
            </a:pPr>
            <a:endParaRPr lang="en-US" altLang="zh-TW" sz="2400">
              <a:ea typeface="新細明體" panose="02020500000000000000" pitchFamily="18" charset="-120"/>
            </a:endParaRPr>
          </a:p>
          <a:p>
            <a:pPr marL="0" indent="0">
              <a:lnSpc>
                <a:spcPct val="100000"/>
              </a:lnSpc>
            </a:pPr>
            <a:r>
              <a:rPr lang="zh-TW" altLang="zh-TW" sz="2400" b="1" u="sng">
                <a:ea typeface="新細明體" panose="02020500000000000000" pitchFamily="18" charset="-120"/>
              </a:rPr>
              <a:t>讀取</a:t>
            </a:r>
            <a:r>
              <a:rPr lang="zh-TW" altLang="en-US" sz="2400" b="1" u="sng">
                <a:ea typeface="新細明體" panose="02020500000000000000" pitchFamily="18" charset="-120"/>
              </a:rPr>
              <a:t> </a:t>
            </a:r>
            <a:r>
              <a:rPr lang="en-US" altLang="zh-TW" sz="2400" b="1" u="sng">
                <a:ea typeface="新細明體" panose="02020500000000000000" pitchFamily="18" charset="-120"/>
              </a:rPr>
              <a:t>Cookie </a:t>
            </a:r>
            <a:r>
              <a:rPr lang="zh-TW" altLang="zh-TW" sz="2400" b="1" u="sng">
                <a:ea typeface="新細明體" panose="02020500000000000000" pitchFamily="18" charset="-120"/>
              </a:rPr>
              <a:t>的資料</a:t>
            </a:r>
          </a:p>
          <a:p>
            <a:pPr marL="0" indent="0">
              <a:lnSpc>
                <a:spcPct val="100000"/>
              </a:lnSpc>
            </a:pPr>
            <a:r>
              <a:rPr lang="zh-TW" altLang="zh-TW" sz="2400">
                <a:ea typeface="新細明體" panose="02020500000000000000" pitchFamily="18" charset="-120"/>
              </a:rPr>
              <a:t>您可以利用</a:t>
            </a:r>
            <a:r>
              <a:rPr lang="zh-TW" altLang="en-US" sz="2400">
                <a:ea typeface="新細明體" panose="02020500000000000000" pitchFamily="18" charset="-120"/>
              </a:rPr>
              <a:t> </a:t>
            </a:r>
            <a:r>
              <a:rPr lang="en-US" altLang="zh-TW" sz="2400">
                <a:ea typeface="新細明體" panose="02020500000000000000" pitchFamily="18" charset="-120"/>
              </a:rPr>
              <a:t>$_COOKIE </a:t>
            </a:r>
            <a:r>
              <a:rPr lang="zh-TW" altLang="zh-TW" sz="2400">
                <a:ea typeface="新細明體" panose="02020500000000000000" pitchFamily="18" charset="-120"/>
              </a:rPr>
              <a:t>變數的方式讀出</a:t>
            </a:r>
            <a:r>
              <a:rPr lang="zh-TW" altLang="en-US" sz="2400">
                <a:ea typeface="新細明體" panose="02020500000000000000" pitchFamily="18" charset="-120"/>
              </a:rPr>
              <a:t> </a:t>
            </a:r>
            <a:r>
              <a:rPr lang="en-US" altLang="zh-TW" sz="2400">
                <a:ea typeface="新細明體" panose="02020500000000000000" pitchFamily="18" charset="-120"/>
              </a:rPr>
              <a:t>Cookie </a:t>
            </a:r>
            <a:r>
              <a:rPr lang="zh-TW" altLang="zh-TW" sz="2400">
                <a:ea typeface="新細明體" panose="02020500000000000000" pitchFamily="18" charset="-120"/>
              </a:rPr>
              <a:t>中儲存的資料，其格式如下：</a:t>
            </a:r>
            <a:endParaRPr lang="en-US" altLang="zh-TW" sz="2400">
              <a:ea typeface="新細明體" panose="02020500000000000000" pitchFamily="18" charset="-120"/>
            </a:endParaRPr>
          </a:p>
          <a:p>
            <a:pPr marL="0" indent="0">
              <a:lnSpc>
                <a:spcPct val="100000"/>
              </a:lnSpc>
            </a:pPr>
            <a:endParaRPr lang="zh-TW" altLang="zh-TW" sz="2400">
              <a:ea typeface="新細明體" panose="02020500000000000000" pitchFamily="18" charset="-120"/>
            </a:endParaRPr>
          </a:p>
          <a:p>
            <a:pPr marL="0" indent="0">
              <a:lnSpc>
                <a:spcPct val="100000"/>
              </a:lnSpc>
            </a:pPr>
            <a:r>
              <a:rPr lang="en-US" altLang="zh-TW" sz="2400" b="1" u="sng">
                <a:ea typeface="新細明體" panose="02020500000000000000" pitchFamily="18" charset="-120"/>
              </a:rPr>
              <a:t>Cookie </a:t>
            </a:r>
            <a:r>
              <a:rPr lang="zh-TW" altLang="zh-TW" sz="2400" b="1" u="sng">
                <a:ea typeface="新細明體" panose="02020500000000000000" pitchFamily="18" charset="-120"/>
              </a:rPr>
              <a:t>陣列</a:t>
            </a:r>
          </a:p>
          <a:p>
            <a:pPr marL="0" indent="0">
              <a:lnSpc>
                <a:spcPct val="100000"/>
              </a:lnSpc>
            </a:pPr>
            <a:r>
              <a:rPr lang="zh-TW" altLang="zh-TW" sz="2400">
                <a:ea typeface="新細明體" panose="02020500000000000000" pitchFamily="18" charset="-120"/>
              </a:rPr>
              <a:t>當多個</a:t>
            </a:r>
            <a:r>
              <a:rPr lang="zh-TW" altLang="en-US" sz="2400">
                <a:ea typeface="新細明體" panose="02020500000000000000" pitchFamily="18" charset="-120"/>
              </a:rPr>
              <a:t> </a:t>
            </a:r>
            <a:r>
              <a:rPr lang="en-US" altLang="zh-TW" sz="2400">
                <a:ea typeface="新細明體" panose="02020500000000000000" pitchFamily="18" charset="-120"/>
              </a:rPr>
              <a:t>Cookie </a:t>
            </a:r>
            <a:r>
              <a:rPr lang="zh-TW" altLang="zh-TW" sz="2400">
                <a:ea typeface="新細明體" panose="02020500000000000000" pitchFamily="18" charset="-120"/>
              </a:rPr>
              <a:t>同屬一個性質的資料時，可以利用陣列的方式儲存。設定的基礎格式為：</a:t>
            </a:r>
          </a:p>
          <a:p>
            <a:pPr marL="0" indent="0"/>
            <a:endParaRPr lang="zh-TW" altLang="en-US" smtClean="0">
              <a:ea typeface="新細明體" panose="02020500000000000000" pitchFamily="18" charset="-120"/>
            </a:endParaRPr>
          </a:p>
        </p:txBody>
      </p:sp>
      <p:sp>
        <p:nvSpPr>
          <p:cNvPr id="5" name="矩形 4"/>
          <p:cNvSpPr/>
          <p:nvPr/>
        </p:nvSpPr>
        <p:spPr>
          <a:xfrm>
            <a:off x="2024063" y="2139951"/>
            <a:ext cx="8001000" cy="400050"/>
          </a:xfrm>
          <a:prstGeom prst="rect">
            <a:avLst/>
          </a:prstGeom>
          <a:solidFill>
            <a:schemeClr val="tx1">
              <a:lumMod val="65000"/>
            </a:schemeClr>
          </a:solidFill>
        </p:spPr>
        <p:txBody>
          <a:bodyPr>
            <a:spAutoFit/>
          </a:bodyPr>
          <a:lstStyle/>
          <a:p>
            <a:pPr>
              <a:defRPr/>
            </a:pP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$_COOKIE[</a:t>
            </a:r>
            <a:r>
              <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rPr>
              <a:t>名稱</a:t>
            </a: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a:t>
            </a:r>
            <a:endPar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endParaRPr>
          </a:p>
        </p:txBody>
      </p:sp>
      <p:sp>
        <p:nvSpPr>
          <p:cNvPr id="6" name="矩形 5"/>
          <p:cNvSpPr/>
          <p:nvPr/>
        </p:nvSpPr>
        <p:spPr>
          <a:xfrm>
            <a:off x="1919288" y="3875388"/>
            <a:ext cx="8001000" cy="400050"/>
          </a:xfrm>
          <a:prstGeom prst="rect">
            <a:avLst/>
          </a:prstGeom>
          <a:solidFill>
            <a:schemeClr val="tx1">
              <a:lumMod val="65000"/>
            </a:schemeClr>
          </a:solidFill>
        </p:spPr>
        <p:txBody>
          <a:bodyPr>
            <a:spAutoFit/>
          </a:bodyPr>
          <a:lstStyle/>
          <a:p>
            <a:pPr>
              <a:defRPr/>
            </a:pPr>
            <a:r>
              <a:rPr lang="en-US" altLang="zh-TW" sz="2000" b="1" dirty="0" err="1">
                <a:solidFill>
                  <a:schemeClr val="bg1"/>
                </a:solidFill>
                <a:effectLst>
                  <a:outerShdw blurRad="38100" dist="38100" dir="2700000" algn="tl">
                    <a:srgbClr val="000000">
                      <a:alpha val="43137"/>
                    </a:srgbClr>
                  </a:outerShdw>
                </a:effectLst>
                <a:latin typeface="Arial" charset="0"/>
                <a:ea typeface="新細明體" pitchFamily="18" charset="-120"/>
              </a:rPr>
              <a:t>setcookie</a:t>
            </a: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a:t>
            </a:r>
            <a:r>
              <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rPr>
              <a:t>陣列名稱</a:t>
            </a: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a:t>
            </a:r>
            <a:r>
              <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rPr>
              <a:t>索引鍵</a:t>
            </a: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a:t>
            </a:r>
            <a:r>
              <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rPr>
              <a:t>值</a:t>
            </a: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a:t>
            </a:r>
            <a:endPar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endParaRPr>
          </a:p>
        </p:txBody>
      </p:sp>
      <p:sp>
        <p:nvSpPr>
          <p:cNvPr id="7" name="矩形 6"/>
          <p:cNvSpPr/>
          <p:nvPr/>
        </p:nvSpPr>
        <p:spPr>
          <a:xfrm>
            <a:off x="2024063" y="5857875"/>
            <a:ext cx="8001000" cy="400050"/>
          </a:xfrm>
          <a:prstGeom prst="rect">
            <a:avLst/>
          </a:prstGeom>
          <a:solidFill>
            <a:schemeClr val="tx1">
              <a:lumMod val="65000"/>
            </a:schemeClr>
          </a:solidFill>
        </p:spPr>
        <p:txBody>
          <a:bodyPr>
            <a:spAutoFit/>
          </a:bodyPr>
          <a:lstStyle/>
          <a:p>
            <a:pPr>
              <a:defRPr/>
            </a:pP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$_COOKIE[</a:t>
            </a:r>
            <a:r>
              <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rPr>
              <a:t>陣列名稱</a:t>
            </a: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a:t>
            </a:r>
            <a:r>
              <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rPr>
              <a:t>索引鍵</a:t>
            </a:r>
            <a:r>
              <a:rPr lang="en-US" altLang="zh-TW" sz="2000" b="1" dirty="0">
                <a:solidFill>
                  <a:schemeClr val="bg1"/>
                </a:solidFill>
                <a:effectLst>
                  <a:outerShdw blurRad="38100" dist="38100" dir="2700000" algn="tl">
                    <a:srgbClr val="000000">
                      <a:alpha val="43137"/>
                    </a:srgbClr>
                  </a:outerShdw>
                </a:effectLst>
                <a:latin typeface="Arial" charset="0"/>
                <a:ea typeface="新細明體" pitchFamily="18" charset="-120"/>
              </a:rPr>
              <a:t>]</a:t>
            </a:r>
            <a:endParaRPr lang="zh-TW" altLang="en-US" sz="2000" b="1" dirty="0">
              <a:solidFill>
                <a:schemeClr val="bg1"/>
              </a:solidFill>
              <a:effectLst>
                <a:outerShdw blurRad="38100" dist="38100" dir="2700000" algn="tl">
                  <a:srgbClr val="000000">
                    <a:alpha val="43137"/>
                  </a:srgbClr>
                </a:outerShdw>
              </a:effectLst>
              <a:latin typeface="Arial" charset="0"/>
              <a:ea typeface="新細明體" pitchFamily="18" charset="-120"/>
            </a:endParaRPr>
          </a:p>
        </p:txBody>
      </p:sp>
    </p:spTree>
    <p:extLst>
      <p:ext uri="{BB962C8B-B14F-4D97-AF65-F5344CB8AC3E}">
        <p14:creationId xmlns:p14="http://schemas.microsoft.com/office/powerpoint/2010/main" val="3175939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1524</Words>
  <Application>Microsoft Office PowerPoint</Application>
  <PresentationFormat>寬螢幕</PresentationFormat>
  <Paragraphs>144</Paragraphs>
  <Slides>21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新細明體</vt:lpstr>
      <vt:lpstr>標楷體</vt:lpstr>
      <vt:lpstr>Arial</vt:lpstr>
      <vt:lpstr>Calibri</vt:lpstr>
      <vt:lpstr>Calibri Light</vt:lpstr>
      <vt:lpstr>Wingdings</vt:lpstr>
      <vt:lpstr>Office 佈景主題</vt:lpstr>
      <vt:lpstr>php程式設計 Cookie 與 Session</vt:lpstr>
      <vt:lpstr>PowerPoint 簡報</vt:lpstr>
      <vt:lpstr>PowerPoint 簡報</vt:lpstr>
      <vt:lpstr>Cookie 與 Session</vt:lpstr>
      <vt:lpstr>為什麼要使用 Cookie 與 Session？</vt:lpstr>
      <vt:lpstr>Cookie與Session 的比較 (1)</vt:lpstr>
      <vt:lpstr>Cookie與Session 的比較 (2)</vt:lpstr>
      <vt:lpstr>Cookie 的使用</vt:lpstr>
      <vt:lpstr>存取 Cookie 資料</vt:lpstr>
      <vt:lpstr>Cookie 的有效時間</vt:lpstr>
      <vt:lpstr>刪除 Cookie</vt:lpstr>
      <vt:lpstr>Cookie</vt:lpstr>
      <vt:lpstr>讀取Cookie</vt:lpstr>
      <vt:lpstr>10.3  Session 的使用</vt:lpstr>
      <vt:lpstr>10.3.1  Session 的運作原理</vt:lpstr>
      <vt:lpstr>10.3.2  存取 Session 資料</vt:lpstr>
      <vt:lpstr>10.3.3  Session 的有效時間</vt:lpstr>
      <vt:lpstr>10.3.4  刪除 Session</vt:lpstr>
      <vt:lpstr>Session</vt:lpstr>
      <vt:lpstr>存取Session</vt:lpstr>
      <vt:lpstr>Session相關函式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php程式設計_Cookie 與 Session</dc:title>
  <dc:creator>ksu</dc:creator>
  <cp:lastModifiedBy>ksu</cp:lastModifiedBy>
  <cp:revision>11</cp:revision>
  <dcterms:created xsi:type="dcterms:W3CDTF">2017-10-20T08:42:20Z</dcterms:created>
  <dcterms:modified xsi:type="dcterms:W3CDTF">2018-01-06T00:17:48Z</dcterms:modified>
</cp:coreProperties>
</file>