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7" r:id="rId2"/>
    <p:sldId id="258" r:id="rId3"/>
    <p:sldId id="259" r:id="rId4"/>
    <p:sldId id="280" r:id="rId5"/>
    <p:sldId id="289" r:id="rId6"/>
    <p:sldId id="292" r:id="rId7"/>
    <p:sldId id="291" r:id="rId8"/>
    <p:sldId id="293" r:id="rId9"/>
    <p:sldId id="290" r:id="rId10"/>
    <p:sldId id="294" r:id="rId11"/>
    <p:sldId id="281" r:id="rId12"/>
    <p:sldId id="295" r:id="rId13"/>
    <p:sldId id="274" r:id="rId14"/>
    <p:sldId id="275" r:id="rId15"/>
    <p:sldId id="276" r:id="rId16"/>
    <p:sldId id="277" r:id="rId17"/>
    <p:sldId id="279" r:id="rId1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sorterViewPr>
    <p:cViewPr varScale="1">
      <p:scale>
        <a:sx n="100" d="100"/>
        <a:sy n="100" d="100"/>
      </p:scale>
      <p:origin x="0" y="-4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97606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128258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2569189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X-X章節">
    <p:spTree>
      <p:nvGrpSpPr>
        <p:cNvPr id="1" name=""/>
        <p:cNvGrpSpPr/>
        <p:nvPr/>
      </p:nvGrpSpPr>
      <p:grpSpPr>
        <a:xfrm>
          <a:off x="0" y="0"/>
          <a:ext cx="0" cy="0"/>
          <a:chOff x="0" y="0"/>
          <a:chExt cx="0" cy="0"/>
        </a:xfrm>
      </p:grpSpPr>
      <p:sp>
        <p:nvSpPr>
          <p:cNvPr id="2" name="標題 1"/>
          <p:cNvSpPr>
            <a:spLocks noGrp="1"/>
          </p:cNvSpPr>
          <p:nvPr>
            <p:ph type="title"/>
          </p:nvPr>
        </p:nvSpPr>
        <p:spPr>
          <a:xfrm>
            <a:off x="609600" y="1033862"/>
            <a:ext cx="10972800" cy="810965"/>
          </a:xfrm>
        </p:spPr>
        <p:txBody>
          <a:bodyPr/>
          <a:lstStyle>
            <a:lvl1pPr algn="just">
              <a:defRPr lang="zh-TW" altLang="en-US" sz="2600" b="1" kern="1200" baseline="0" dirty="0">
                <a:solidFill>
                  <a:schemeClr val="accent2">
                    <a:lumMod val="75000"/>
                  </a:schemeClr>
                </a:solidFill>
                <a:latin typeface="Arial" pitchFamily="34" charset="0"/>
                <a:ea typeface="標楷體" pitchFamily="65" charset="-120"/>
                <a:cs typeface="+mj-cs"/>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609600" y="2359424"/>
            <a:ext cx="10972800" cy="3949899"/>
          </a:xfrm>
        </p:spPr>
        <p:txBody>
          <a:bodyPr/>
          <a:lstStyle>
            <a:lvl1pPr algn="just">
              <a:spcBef>
                <a:spcPts val="300"/>
              </a:spcBef>
              <a:spcAft>
                <a:spcPts val="1200"/>
              </a:spcAft>
              <a:buSzPct val="120000"/>
              <a:buFont typeface="Wingdings" pitchFamily="2" charset="2"/>
              <a:buChar char="l"/>
              <a:defRPr sz="2000" baseline="0">
                <a:solidFill>
                  <a:schemeClr val="tx1"/>
                </a:solidFill>
                <a:latin typeface="Arial" pitchFamily="34" charset="0"/>
                <a:ea typeface="標楷體" pitchFamily="65" charset="-120"/>
              </a:defRPr>
            </a:lvl1pPr>
            <a:lvl2pPr marL="813600" indent="-230400" algn="just">
              <a:spcBef>
                <a:spcPts val="300"/>
              </a:spcBef>
              <a:spcAft>
                <a:spcPts val="600"/>
              </a:spcAft>
              <a:buFont typeface="Wingdings" pitchFamily="2" charset="2"/>
              <a:buChar char="u"/>
              <a:defRPr sz="2000" baseline="0">
                <a:solidFill>
                  <a:schemeClr val="tx1"/>
                </a:solidFill>
                <a:latin typeface="Arial" pitchFamily="34" charset="0"/>
                <a:ea typeface="標楷體" pitchFamily="65" charset="-120"/>
              </a:defRPr>
            </a:lvl2pPr>
            <a:lvl3pPr algn="just">
              <a:spcBef>
                <a:spcPts val="300"/>
              </a:spcBef>
              <a:spcAft>
                <a:spcPts val="600"/>
              </a:spcAft>
              <a:buFont typeface="Wingdings" pitchFamily="2" charset="2"/>
              <a:buChar char="n"/>
              <a:defRPr sz="2000" baseline="0">
                <a:solidFill>
                  <a:schemeClr val="tx1"/>
                </a:solidFill>
                <a:latin typeface="Arial" pitchFamily="34" charset="0"/>
                <a:ea typeface="標楷體" pitchFamily="65" charset="-120"/>
              </a:defRPr>
            </a:lvl3pPr>
            <a:lvl4pPr algn="just">
              <a:spcBef>
                <a:spcPts val="300"/>
              </a:spcBef>
              <a:spcAft>
                <a:spcPts val="600"/>
              </a:spcAft>
              <a:defRPr sz="2000" baseline="0">
                <a:solidFill>
                  <a:schemeClr val="tx1"/>
                </a:solidFill>
                <a:latin typeface="Arial" pitchFamily="34" charset="0"/>
                <a:ea typeface="標楷體" pitchFamily="65" charset="-120"/>
              </a:defRPr>
            </a:lvl4pPr>
            <a:lvl5pPr algn="just">
              <a:spcBef>
                <a:spcPts val="300"/>
              </a:spcBef>
              <a:spcAft>
                <a:spcPts val="600"/>
              </a:spcAft>
              <a:defRPr sz="2000" baseline="0">
                <a:solidFill>
                  <a:schemeClr val="tx1"/>
                </a:solidFill>
                <a:latin typeface="Arial" pitchFamily="34" charset="0"/>
                <a:ea typeface="標楷體" pitchFamily="65"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9" name="文字版面配置區 2"/>
          <p:cNvSpPr>
            <a:spLocks noGrp="1"/>
          </p:cNvSpPr>
          <p:nvPr>
            <p:ph type="body" idx="13"/>
          </p:nvPr>
        </p:nvSpPr>
        <p:spPr>
          <a:xfrm>
            <a:off x="609601" y="1700808"/>
            <a:ext cx="11055019" cy="639762"/>
          </a:xfrm>
        </p:spPr>
        <p:txBody>
          <a:bodyPr anchor="b"/>
          <a:lstStyle>
            <a:lvl1pPr marL="0" indent="0">
              <a:buNone/>
              <a:defRPr lang="zh-TW" altLang="en-US" sz="2400" b="1" kern="1200" baseline="0" dirty="0" smtClean="0">
                <a:solidFill>
                  <a:schemeClr val="accent5">
                    <a:lumMod val="75000"/>
                  </a:schemeClr>
                </a:solidFill>
                <a:latin typeface="Arial" pitchFamily="34" charset="0"/>
                <a:ea typeface="標楷體" pitchFamily="65"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smtClean="0"/>
              <a:t>按一下以編輯母片文字樣式</a:t>
            </a:r>
          </a:p>
        </p:txBody>
      </p:sp>
      <p:sp>
        <p:nvSpPr>
          <p:cNvPr id="5" name="日期版面配置區 3"/>
          <p:cNvSpPr>
            <a:spLocks noGrp="1"/>
          </p:cNvSpPr>
          <p:nvPr>
            <p:ph type="dt" sz="half" idx="14"/>
          </p:nvPr>
        </p:nvSpPr>
        <p:spPr/>
        <p:txBody>
          <a:bodyPr/>
          <a:lstStyle>
            <a:lvl1pPr>
              <a:defRPr/>
            </a:lvl1pPr>
          </a:lstStyle>
          <a:p>
            <a:pPr>
              <a:defRPr/>
            </a:pPr>
            <a:fld id="{01E3A9C1-A4D8-4737-925B-4E76FEBD482E}" type="datetimeFigureOut">
              <a:rPr lang="zh-TW" altLang="en-US"/>
              <a:pPr>
                <a:defRPr/>
              </a:pPr>
              <a:t>2018/1/6</a:t>
            </a:fld>
            <a:endParaRPr lang="zh-TW" altLang="en-US"/>
          </a:p>
        </p:txBody>
      </p:sp>
      <p:sp>
        <p:nvSpPr>
          <p:cNvPr id="6" name="頁尾版面配置區 4"/>
          <p:cNvSpPr>
            <a:spLocks noGrp="1"/>
          </p:cNvSpPr>
          <p:nvPr>
            <p:ph type="ftr" sz="quarter" idx="15"/>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6"/>
          </p:nvPr>
        </p:nvSpPr>
        <p:spPr/>
        <p:txBody>
          <a:bodyPr/>
          <a:lstStyle>
            <a:lvl1pPr>
              <a:defRPr/>
            </a:lvl1pPr>
          </a:lstStyle>
          <a:p>
            <a:pPr>
              <a:defRPr/>
            </a:pPr>
            <a:fld id="{482187F7-2DBB-4143-AF1A-933AC6212F74}" type="slidenum">
              <a:rPr lang="zh-TW" altLang="en-US"/>
              <a:pPr>
                <a:defRPr/>
              </a:pPr>
              <a:t>‹#›</a:t>
            </a:fld>
            <a:endParaRPr lang="zh-TW" altLang="en-US"/>
          </a:p>
        </p:txBody>
      </p:sp>
    </p:spTree>
    <p:extLst>
      <p:ext uri="{BB962C8B-B14F-4D97-AF65-F5344CB8AC3E}">
        <p14:creationId xmlns:p14="http://schemas.microsoft.com/office/powerpoint/2010/main" val="106140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259292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22030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173223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12340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186031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259863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394699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9A965F4-8B9D-43DC-8554-C72D4D733A56}" type="datetimeFigureOut">
              <a:rPr lang="zh-TW" altLang="en-US" smtClean="0"/>
              <a:t>2018/1/6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204181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965F4-8B9D-43DC-8554-C72D4D733A56}" type="datetimeFigureOut">
              <a:rPr lang="zh-TW" altLang="en-US" smtClean="0"/>
              <a:t>2018/1/6</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2A05F-949E-4377-8D2D-9D6E23FA0494}" type="slidenum">
              <a:rPr lang="zh-TW" altLang="en-US" smtClean="0"/>
              <a:t>‹#›</a:t>
            </a:fld>
            <a:endParaRPr lang="zh-TW" altLang="en-US"/>
          </a:p>
        </p:txBody>
      </p:sp>
    </p:spTree>
    <p:extLst>
      <p:ext uri="{BB962C8B-B14F-4D97-AF65-F5344CB8AC3E}">
        <p14:creationId xmlns:p14="http://schemas.microsoft.com/office/powerpoint/2010/main" val="18899186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slide" Target="slide13.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err="1"/>
              <a:t>php</a:t>
            </a:r>
            <a:r>
              <a:rPr lang="zh-TW" altLang="en-US" dirty="0" smtClean="0"/>
              <a:t>程式設計</a:t>
            </a:r>
            <a:r>
              <a:rPr lang="en-US" altLang="zh-TW" dirty="0" smtClean="0"/>
              <a:t>_</a:t>
            </a:r>
            <a:r>
              <a:rPr lang="zh-TW" altLang="en-US" dirty="0" smtClean="0"/>
              <a:t>檔案存取</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423750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9496" y="400479"/>
            <a:ext cx="3569043" cy="4351338"/>
          </a:xfrm>
          <a:solidFill>
            <a:schemeClr val="accent6">
              <a:lumMod val="20000"/>
              <a:lumOff val="80000"/>
            </a:schemeClr>
          </a:solidFill>
        </p:spPr>
        <p:txBody>
          <a:bodyPr>
            <a:normAutofit fontScale="85000" lnSpcReduction="20000"/>
          </a:bodyPr>
          <a:lstStyle/>
          <a:p>
            <a:pPr marL="0" indent="0">
              <a:buNone/>
            </a:pPr>
            <a:r>
              <a:rPr lang="en-US" altLang="zh-TW" dirty="0"/>
              <a:t>&lt;!</a:t>
            </a:r>
            <a:r>
              <a:rPr lang="en-US" altLang="zh-TW" dirty="0" err="1"/>
              <a:t>doctype</a:t>
            </a:r>
            <a:r>
              <a:rPr lang="en-US" altLang="zh-TW" dirty="0"/>
              <a:t> html&gt;</a:t>
            </a:r>
          </a:p>
          <a:p>
            <a:pPr marL="0" indent="0">
              <a:buNone/>
            </a:pPr>
            <a:r>
              <a:rPr lang="en-US" altLang="zh-TW" dirty="0"/>
              <a:t>&lt;html&gt;</a:t>
            </a:r>
          </a:p>
          <a:p>
            <a:pPr marL="0" indent="0">
              <a:buNone/>
            </a:pPr>
            <a:r>
              <a:rPr lang="en-US" altLang="zh-TW" dirty="0"/>
              <a:t>  &lt;head&gt;</a:t>
            </a:r>
          </a:p>
          <a:p>
            <a:pPr marL="0" indent="0">
              <a:buNone/>
            </a:pPr>
            <a:r>
              <a:rPr lang="en-US" altLang="zh-TW" dirty="0"/>
              <a:t>    &lt;meta charset="utf-8"&gt;</a:t>
            </a:r>
          </a:p>
          <a:p>
            <a:pPr marL="0" indent="0">
              <a:buNone/>
            </a:pPr>
            <a:r>
              <a:rPr lang="en-US" altLang="zh-TW" dirty="0"/>
              <a:t>  &lt;/head&gt;</a:t>
            </a:r>
          </a:p>
          <a:p>
            <a:pPr marL="0" indent="0">
              <a:buNone/>
            </a:pPr>
            <a:r>
              <a:rPr lang="en-US" altLang="zh-TW" dirty="0"/>
              <a:t>  &lt;body&gt;</a:t>
            </a:r>
          </a:p>
          <a:p>
            <a:pPr marL="0" indent="0">
              <a:buNone/>
            </a:pPr>
            <a:r>
              <a:rPr lang="en-US" altLang="zh-TW" dirty="0" smtClean="0"/>
              <a:t>  </a:t>
            </a:r>
          </a:p>
          <a:p>
            <a:pPr marL="0" indent="0">
              <a:buNone/>
            </a:pPr>
            <a:endParaRPr lang="en-US" altLang="zh-TW" dirty="0"/>
          </a:p>
          <a:p>
            <a:pPr marL="0" indent="0">
              <a:buNone/>
            </a:pPr>
            <a:endParaRPr lang="en-US" altLang="zh-TW" dirty="0" smtClean="0"/>
          </a:p>
          <a:p>
            <a:pPr marL="0" indent="0">
              <a:buNone/>
            </a:pPr>
            <a:r>
              <a:rPr lang="en-US" altLang="zh-TW" dirty="0" smtClean="0"/>
              <a:t>&lt;/</a:t>
            </a:r>
            <a:r>
              <a:rPr lang="en-US" altLang="zh-TW" dirty="0"/>
              <a:t>body&gt;</a:t>
            </a:r>
          </a:p>
          <a:p>
            <a:pPr marL="0" indent="0">
              <a:buNone/>
            </a:pPr>
            <a:r>
              <a:rPr lang="en-US" altLang="zh-TW" dirty="0"/>
              <a:t>&lt;/html&gt;</a:t>
            </a:r>
            <a:endParaRPr lang="zh-TW" altLang="en-US" dirty="0"/>
          </a:p>
        </p:txBody>
      </p:sp>
      <p:sp>
        <p:nvSpPr>
          <p:cNvPr id="4" name="矩形 3"/>
          <p:cNvSpPr/>
          <p:nvPr/>
        </p:nvSpPr>
        <p:spPr>
          <a:xfrm>
            <a:off x="3923637" y="999172"/>
            <a:ext cx="7725032" cy="4893647"/>
          </a:xfrm>
          <a:prstGeom prst="rect">
            <a:avLst/>
          </a:prstGeom>
          <a:solidFill>
            <a:schemeClr val="accent4">
              <a:lumMod val="20000"/>
              <a:lumOff val="80000"/>
            </a:schemeClr>
          </a:solidFill>
        </p:spPr>
        <p:txBody>
          <a:bodyPr wrap="square">
            <a:spAutoFit/>
          </a:bodyPr>
          <a:lstStyle/>
          <a:p>
            <a:r>
              <a:rPr lang="en-US" altLang="zh-TW" dirty="0"/>
              <a:t> &lt;?</a:t>
            </a:r>
            <a:r>
              <a:rPr lang="en-US" altLang="zh-TW" dirty="0" err="1" smtClean="0"/>
              <a:t>php</a:t>
            </a:r>
            <a:endParaRPr lang="en-US" altLang="zh-TW" dirty="0" smtClean="0"/>
          </a:p>
          <a:p>
            <a:r>
              <a:rPr lang="zh-TW" altLang="en-US" dirty="0" smtClean="0"/>
              <a:t>    </a:t>
            </a:r>
            <a:r>
              <a:rPr lang="en-US" altLang="zh-TW" dirty="0" smtClean="0"/>
              <a:t> </a:t>
            </a:r>
            <a:r>
              <a:rPr lang="en-US" altLang="zh-TW" dirty="0"/>
              <a:t>$</a:t>
            </a:r>
            <a:r>
              <a:rPr lang="en-US" altLang="zh-TW" dirty="0" err="1" smtClean="0"/>
              <a:t>file_created</a:t>
            </a:r>
            <a:r>
              <a:rPr lang="en-US" altLang="zh-TW" dirty="0" smtClean="0"/>
              <a:t> = “flag.txt”;</a:t>
            </a:r>
          </a:p>
          <a:p>
            <a:r>
              <a:rPr lang="en-US" altLang="zh-TW" dirty="0" smtClean="0"/>
              <a:t>     if(</a:t>
            </a:r>
            <a:r>
              <a:rPr lang="en-US" altLang="zh-TW" dirty="0" err="1" smtClean="0"/>
              <a:t>file_exists</a:t>
            </a:r>
            <a:r>
              <a:rPr lang="en-US" altLang="zh-TW" dirty="0" smtClean="0"/>
              <a:t>($</a:t>
            </a:r>
            <a:r>
              <a:rPr lang="en-US" altLang="zh-TW" dirty="0" err="1" smtClean="0"/>
              <a:t>file_created</a:t>
            </a:r>
            <a:r>
              <a:rPr lang="en-US" altLang="zh-TW" dirty="0" smtClean="0"/>
              <a:t>))</a:t>
            </a:r>
            <a:endParaRPr lang="en-US" altLang="zh-TW" dirty="0"/>
          </a:p>
          <a:p>
            <a:pPr lvl="1"/>
            <a:r>
              <a:rPr lang="en-US" altLang="zh-TW" dirty="0" smtClean="0"/>
              <a:t>     {</a:t>
            </a:r>
          </a:p>
          <a:p>
            <a:pPr lvl="1"/>
            <a:r>
              <a:rPr lang="zh-TW" altLang="en-US" dirty="0" smtClean="0"/>
              <a:t>            </a:t>
            </a:r>
            <a:r>
              <a:rPr lang="en-US" altLang="zh-TW" dirty="0" smtClean="0"/>
              <a:t>unlink(</a:t>
            </a:r>
            <a:r>
              <a:rPr lang="en-US" altLang="zh-TW" dirty="0"/>
              <a:t>$</a:t>
            </a:r>
            <a:r>
              <a:rPr lang="en-US" altLang="zh-TW" dirty="0" err="1"/>
              <a:t>file_created</a:t>
            </a:r>
            <a:r>
              <a:rPr lang="en-US" altLang="zh-TW" dirty="0" smtClean="0"/>
              <a:t>);</a:t>
            </a:r>
          </a:p>
          <a:p>
            <a:pPr lvl="1"/>
            <a:r>
              <a:rPr lang="zh-TW" altLang="en-US" dirty="0"/>
              <a:t> </a:t>
            </a:r>
            <a:r>
              <a:rPr lang="zh-TW" altLang="en-US" dirty="0" smtClean="0"/>
              <a:t>           </a:t>
            </a:r>
            <a:r>
              <a:rPr lang="en-US" altLang="zh-TW" dirty="0" smtClean="0"/>
              <a:t>echo “</a:t>
            </a:r>
            <a:r>
              <a:rPr lang="zh-TW" altLang="en-US" dirty="0" smtClean="0"/>
              <a:t>檔案已刪除</a:t>
            </a:r>
            <a:r>
              <a:rPr lang="en-US" altLang="zh-TW" dirty="0" smtClean="0"/>
              <a:t>”;</a:t>
            </a:r>
          </a:p>
          <a:p>
            <a:pPr lvl="1"/>
            <a:r>
              <a:rPr lang="en-US" altLang="zh-TW" dirty="0" smtClean="0"/>
              <a:t>     }</a:t>
            </a:r>
          </a:p>
          <a:p>
            <a:r>
              <a:rPr lang="en-US" altLang="zh-TW" dirty="0" smtClean="0"/>
              <a:t>     else</a:t>
            </a:r>
          </a:p>
          <a:p>
            <a:pPr lvl="1"/>
            <a:r>
              <a:rPr lang="en-US" altLang="zh-TW" dirty="0"/>
              <a:t> </a:t>
            </a:r>
            <a:r>
              <a:rPr lang="en-US" altLang="zh-TW" dirty="0" smtClean="0"/>
              <a:t>   {</a:t>
            </a:r>
          </a:p>
          <a:p>
            <a:pPr lvl="1"/>
            <a:r>
              <a:rPr lang="zh-TW" altLang="en-US" dirty="0" smtClean="0"/>
              <a:t>     </a:t>
            </a:r>
            <a:r>
              <a:rPr lang="en-US" altLang="zh-TW" dirty="0" smtClean="0"/>
              <a:t>echo ‘</a:t>
            </a:r>
            <a:r>
              <a:rPr lang="zh-TW" altLang="en-US" dirty="0" smtClean="0"/>
              <a:t>檔案不存在</a:t>
            </a:r>
            <a:r>
              <a:rPr lang="en-US" altLang="zh-TW" dirty="0" smtClean="0"/>
              <a:t>’;</a:t>
            </a:r>
            <a:endParaRPr lang="en-US" altLang="zh-TW" dirty="0"/>
          </a:p>
          <a:p>
            <a:pPr lvl="1"/>
            <a:r>
              <a:rPr lang="en-US" altLang="zh-TW" dirty="0"/>
              <a:t>     }</a:t>
            </a:r>
          </a:p>
          <a:p>
            <a:endParaRPr lang="en-US" altLang="zh-TW" dirty="0"/>
          </a:p>
          <a:p>
            <a:r>
              <a:rPr lang="en-US" altLang="zh-TW" dirty="0"/>
              <a:t>      $filename = </a:t>
            </a:r>
            <a:r>
              <a:rPr lang="en-US" altLang="zh-TW" dirty="0" err="1"/>
              <a:t>basename</a:t>
            </a:r>
            <a:r>
              <a:rPr lang="en-US" altLang="zh-TW" dirty="0"/>
              <a:t>($_SERVER['PHP_SELF']);</a:t>
            </a:r>
          </a:p>
          <a:p>
            <a:r>
              <a:rPr lang="en-US" altLang="zh-TW" sz="1400" dirty="0"/>
              <a:t>      echo '</a:t>
            </a:r>
            <a:r>
              <a:rPr lang="zh-TW" altLang="en-US" sz="1400" dirty="0"/>
              <a:t>目前網頁的建立時間：</a:t>
            </a:r>
            <a:r>
              <a:rPr lang="en-US" altLang="zh-TW" sz="1400" dirty="0"/>
              <a:t>'.</a:t>
            </a:r>
            <a:r>
              <a:rPr lang="en-US" altLang="zh-TW" sz="1400" b="1" dirty="0" err="1">
                <a:solidFill>
                  <a:srgbClr val="FF0000"/>
                </a:solidFill>
                <a:effectLst>
                  <a:outerShdw blurRad="38100" dist="38100" dir="2700000" algn="tl">
                    <a:srgbClr val="000000">
                      <a:alpha val="43137"/>
                    </a:srgbClr>
                  </a:outerShdw>
                </a:effectLst>
              </a:rPr>
              <a:t>gmdate</a:t>
            </a:r>
            <a:r>
              <a:rPr lang="en-US" altLang="zh-TW" sz="1400" dirty="0"/>
              <a:t>("Y-m-d H:i:s", </a:t>
            </a:r>
            <a:r>
              <a:rPr lang="en-US" altLang="zh-TW" sz="1400" dirty="0" err="1"/>
              <a:t>filectime</a:t>
            </a:r>
            <a:r>
              <a:rPr lang="en-US" altLang="zh-TW" sz="1400" dirty="0"/>
              <a:t>($filename)).'&lt;</a:t>
            </a:r>
            <a:r>
              <a:rPr lang="en-US" altLang="zh-TW" sz="1400" dirty="0" err="1"/>
              <a:t>br</a:t>
            </a:r>
            <a:r>
              <a:rPr lang="en-US" altLang="zh-TW" sz="1400" dirty="0"/>
              <a:t>&gt;';</a:t>
            </a:r>
          </a:p>
          <a:p>
            <a:r>
              <a:rPr lang="en-US" altLang="zh-TW" sz="1400" dirty="0"/>
              <a:t>      echo '</a:t>
            </a:r>
            <a:r>
              <a:rPr lang="zh-TW" altLang="en-US" sz="1400" dirty="0"/>
              <a:t>目前網頁的最後存取時間：</a:t>
            </a:r>
            <a:r>
              <a:rPr lang="en-US" altLang="zh-TW" sz="1400" dirty="0"/>
              <a:t>'.</a:t>
            </a:r>
            <a:r>
              <a:rPr lang="en-US" altLang="zh-TW" sz="1400" dirty="0" err="1"/>
              <a:t>gmdate</a:t>
            </a:r>
            <a:r>
              <a:rPr lang="en-US" altLang="zh-TW" sz="1400" dirty="0"/>
              <a:t>("Y-m-d H:i:s", </a:t>
            </a:r>
            <a:r>
              <a:rPr lang="en-US" altLang="zh-TW" sz="1400" dirty="0" err="1"/>
              <a:t>fileatime</a:t>
            </a:r>
            <a:r>
              <a:rPr lang="en-US" altLang="zh-TW" sz="1400" dirty="0"/>
              <a:t>($filename)).'&lt;</a:t>
            </a:r>
            <a:r>
              <a:rPr lang="en-US" altLang="zh-TW" sz="1400" dirty="0" err="1"/>
              <a:t>br</a:t>
            </a:r>
            <a:r>
              <a:rPr lang="en-US" altLang="zh-TW" sz="1400" dirty="0"/>
              <a:t>&gt;';</a:t>
            </a:r>
          </a:p>
          <a:p>
            <a:r>
              <a:rPr lang="en-US" altLang="zh-TW" sz="1400" dirty="0"/>
              <a:t>      echo '</a:t>
            </a:r>
            <a:r>
              <a:rPr lang="zh-TW" altLang="en-US" sz="1400" dirty="0"/>
              <a:t>目前網頁的修改時間：</a:t>
            </a:r>
            <a:r>
              <a:rPr lang="en-US" altLang="zh-TW" sz="1400" dirty="0"/>
              <a:t>'.</a:t>
            </a:r>
            <a:r>
              <a:rPr lang="en-US" altLang="zh-TW" sz="1400" dirty="0" err="1"/>
              <a:t>gmdate</a:t>
            </a:r>
            <a:r>
              <a:rPr lang="en-US" altLang="zh-TW" sz="1400" dirty="0"/>
              <a:t>("Y-m-d H:i:s", </a:t>
            </a:r>
            <a:r>
              <a:rPr lang="en-US" altLang="zh-TW" sz="1400" dirty="0" err="1"/>
              <a:t>filemtime</a:t>
            </a:r>
            <a:r>
              <a:rPr lang="en-US" altLang="zh-TW" sz="1400" dirty="0"/>
              <a:t>($filename)).'&lt;</a:t>
            </a:r>
            <a:r>
              <a:rPr lang="en-US" altLang="zh-TW" sz="1400" dirty="0" err="1"/>
              <a:t>br</a:t>
            </a:r>
            <a:r>
              <a:rPr lang="en-US" altLang="zh-TW" sz="1400" dirty="0"/>
              <a:t>&gt;';</a:t>
            </a:r>
          </a:p>
          <a:p>
            <a:r>
              <a:rPr lang="en-US" altLang="zh-TW" sz="1400" dirty="0"/>
              <a:t>      echo '</a:t>
            </a:r>
            <a:r>
              <a:rPr lang="zh-TW" altLang="en-US" sz="1400" dirty="0"/>
              <a:t>目前網頁的檔案大小：</a:t>
            </a:r>
            <a:r>
              <a:rPr lang="en-US" altLang="zh-TW" sz="1400" dirty="0"/>
              <a:t>'.</a:t>
            </a:r>
            <a:r>
              <a:rPr lang="en-US" altLang="zh-TW" sz="1400" dirty="0" err="1"/>
              <a:t>filesize</a:t>
            </a:r>
            <a:r>
              <a:rPr lang="en-US" altLang="zh-TW" sz="1400" dirty="0"/>
              <a:t>($filename).'</a:t>
            </a:r>
            <a:r>
              <a:rPr lang="zh-TW" altLang="en-US" sz="1400" dirty="0"/>
              <a:t>位元組</a:t>
            </a:r>
            <a:r>
              <a:rPr lang="en-US" altLang="zh-TW" sz="1400" dirty="0"/>
              <a:t>';</a:t>
            </a:r>
            <a:r>
              <a:rPr lang="en-US" altLang="zh-TW" dirty="0"/>
              <a:t>	</a:t>
            </a:r>
          </a:p>
          <a:p>
            <a:r>
              <a:rPr lang="en-US" altLang="zh-TW" dirty="0"/>
              <a:t>    ?&gt;</a:t>
            </a:r>
            <a:endParaRPr lang="zh-TW" altLang="en-US" dirty="0"/>
          </a:p>
        </p:txBody>
      </p:sp>
      <p:sp>
        <p:nvSpPr>
          <p:cNvPr id="5" name="矩形 4"/>
          <p:cNvSpPr/>
          <p:nvPr/>
        </p:nvSpPr>
        <p:spPr>
          <a:xfrm>
            <a:off x="259496" y="2728437"/>
            <a:ext cx="3023287" cy="923330"/>
          </a:xfrm>
          <a:prstGeom prst="rect">
            <a:avLst/>
          </a:prstGeom>
          <a:solidFill>
            <a:schemeClr val="accent4">
              <a:lumMod val="20000"/>
              <a:lumOff val="80000"/>
            </a:schemeClr>
          </a:solidFill>
        </p:spPr>
        <p:txBody>
          <a:bodyPr wrap="square">
            <a:spAutoFit/>
          </a:bodyPr>
          <a:lstStyle/>
          <a:p>
            <a:r>
              <a:rPr lang="en-US" altLang="zh-TW" dirty="0"/>
              <a:t> &lt;?</a:t>
            </a:r>
            <a:r>
              <a:rPr lang="en-US" altLang="zh-TW" dirty="0" err="1"/>
              <a:t>php</a:t>
            </a:r>
            <a:endParaRPr lang="en-US" altLang="zh-TW" dirty="0"/>
          </a:p>
          <a:p>
            <a:r>
              <a:rPr lang="en-US" altLang="zh-TW" dirty="0"/>
              <a:t> </a:t>
            </a:r>
            <a:r>
              <a:rPr lang="en-US" altLang="zh-TW" dirty="0" smtClean="0"/>
              <a:t>……………………………………..</a:t>
            </a:r>
            <a:endParaRPr lang="en-US" altLang="zh-TW" dirty="0"/>
          </a:p>
          <a:p>
            <a:r>
              <a:rPr lang="en-US" altLang="zh-TW" dirty="0"/>
              <a:t>    ?&gt;</a:t>
            </a:r>
            <a:endParaRPr lang="zh-TW" altLang="en-US" dirty="0"/>
          </a:p>
        </p:txBody>
      </p:sp>
      <p:sp>
        <p:nvSpPr>
          <p:cNvPr id="6" name="矩形 5"/>
          <p:cNvSpPr/>
          <p:nvPr/>
        </p:nvSpPr>
        <p:spPr>
          <a:xfrm>
            <a:off x="10361137" y="4323491"/>
            <a:ext cx="1287532" cy="369332"/>
          </a:xfrm>
          <a:prstGeom prst="rect">
            <a:avLst/>
          </a:prstGeom>
        </p:spPr>
        <p:txBody>
          <a:bodyPr wrap="none">
            <a:spAutoFit/>
          </a:bodyPr>
          <a:lstStyle/>
          <a:p>
            <a:r>
              <a:rPr lang="en-US" altLang="zh-TW" b="1" dirty="0" smtClean="0">
                <a:effectLst>
                  <a:outerShdw blurRad="38100" dist="38100" dir="2700000" algn="tl">
                    <a:srgbClr val="000000">
                      <a:alpha val="43137"/>
                    </a:srgbClr>
                  </a:outerShdw>
                </a:effectLst>
              </a:rPr>
              <a:t>1:</a:t>
            </a:r>
            <a:r>
              <a:rPr lang="zh-TW" altLang="en-US" b="1" dirty="0" smtClean="0">
                <a:effectLst>
                  <a:outerShdw blurRad="38100" dist="38100" dir="2700000" algn="tl">
                    <a:srgbClr val="000000">
                      <a:alpha val="43137"/>
                    </a:srgbClr>
                  </a:outerShdw>
                </a:effectLst>
              </a:rPr>
              <a:t>遞減排序</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46784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smtClean="0">
                <a:solidFill>
                  <a:srgbClr val="FF0000"/>
                </a:solidFill>
                <a:effectLst>
                  <a:outerShdw blurRad="38100" dist="38100" dir="2700000" algn="tl">
                    <a:srgbClr val="000000">
                      <a:alpha val="43137"/>
                    </a:srgbClr>
                  </a:outerShdw>
                </a:effectLst>
              </a:rPr>
              <a:t>文字檔</a:t>
            </a:r>
            <a:r>
              <a:rPr lang="zh-TW" altLang="en-US" sz="4800" dirty="0" smtClean="0">
                <a:solidFill>
                  <a:schemeClr val="bg1"/>
                </a:solidFill>
              </a:rPr>
              <a:t>的讀寫</a:t>
            </a:r>
            <a:endParaRPr lang="zh-TW" altLang="en-US" sz="4800" b="1" dirty="0" smtClean="0">
              <a:solidFill>
                <a:srgbClr val="FF0000"/>
              </a:solidFill>
              <a:effectLst>
                <a:outerShdw blurRad="38100" dist="38100" dir="2700000" algn="tl">
                  <a:srgbClr val="000000">
                    <a:alpha val="43137"/>
                  </a:srgbClr>
                </a:outerShdw>
              </a:effectLst>
            </a:endParaRPr>
          </a:p>
          <a:p>
            <a:pPr algn="ctr"/>
            <a:endParaRPr lang="zh-TW" altLang="en-US" dirty="0"/>
          </a:p>
        </p:txBody>
      </p:sp>
    </p:spTree>
    <p:extLst>
      <p:ext uri="{BB962C8B-B14F-4D97-AF65-F5344CB8AC3E}">
        <p14:creationId xmlns:p14="http://schemas.microsoft.com/office/powerpoint/2010/main" val="3534113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467390" y="1124353"/>
            <a:ext cx="2005758" cy="1255885"/>
          </a:xfrm>
          <a:prstGeom prst="rect">
            <a:avLst/>
          </a:prstGeom>
        </p:spPr>
      </p:pic>
      <p:cxnSp>
        <p:nvCxnSpPr>
          <p:cNvPr id="15" name="直線單箭頭接點 14"/>
          <p:cNvCxnSpPr>
            <a:endCxn id="22" idx="0"/>
          </p:cNvCxnSpPr>
          <p:nvPr/>
        </p:nvCxnSpPr>
        <p:spPr>
          <a:xfrm>
            <a:off x="1313896" y="2551206"/>
            <a:ext cx="0" cy="1322998"/>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rotWithShape="1">
          <a:blip r:embed="rId3"/>
          <a:srcRect l="11869" r="12283"/>
          <a:stretch/>
        </p:blipFill>
        <p:spPr>
          <a:xfrm>
            <a:off x="866373" y="3874204"/>
            <a:ext cx="895046" cy="1180046"/>
          </a:xfrm>
          <a:prstGeom prst="rect">
            <a:avLst/>
          </a:prstGeom>
        </p:spPr>
      </p:pic>
      <p:sp>
        <p:nvSpPr>
          <p:cNvPr id="3" name="矩形 2"/>
          <p:cNvSpPr/>
          <p:nvPr/>
        </p:nvSpPr>
        <p:spPr>
          <a:xfrm>
            <a:off x="2091162" y="2539860"/>
            <a:ext cx="2951642" cy="369332"/>
          </a:xfrm>
          <a:prstGeom prst="rect">
            <a:avLst/>
          </a:prstGeom>
        </p:spPr>
        <p:txBody>
          <a:bodyPr wrap="none">
            <a:spAutoFit/>
          </a:bodyPr>
          <a:lstStyle/>
          <a:p>
            <a:r>
              <a:rPr lang="zh-TW" altLang="en-US" dirty="0"/>
              <a:t>使用</a:t>
            </a:r>
            <a:r>
              <a:rPr lang="en-US" altLang="zh-TW" dirty="0" err="1"/>
              <a:t>fread</a:t>
            </a:r>
            <a:r>
              <a:rPr lang="en-US" altLang="zh-TW" dirty="0"/>
              <a:t>() </a:t>
            </a:r>
            <a:r>
              <a:rPr lang="zh-TW" altLang="en-US" dirty="0"/>
              <a:t>函式讀取文字檔</a:t>
            </a:r>
          </a:p>
        </p:txBody>
      </p:sp>
      <p:sp>
        <p:nvSpPr>
          <p:cNvPr id="6" name="矩形 5"/>
          <p:cNvSpPr/>
          <p:nvPr/>
        </p:nvSpPr>
        <p:spPr>
          <a:xfrm>
            <a:off x="3344560" y="2909192"/>
            <a:ext cx="8311979" cy="369332"/>
          </a:xfrm>
          <a:prstGeom prst="rect">
            <a:avLst/>
          </a:prstGeom>
        </p:spPr>
        <p:txBody>
          <a:bodyPr wrap="square">
            <a:spAutoFit/>
          </a:bodyPr>
          <a:lstStyle/>
          <a:p>
            <a:r>
              <a:rPr lang="zh-TW" altLang="zh-TW" dirty="0"/>
              <a:t>使用</a:t>
            </a:r>
            <a:r>
              <a:rPr lang="en-US" altLang="zh-TW" dirty="0" err="1"/>
              <a:t>fread</a:t>
            </a:r>
            <a:r>
              <a:rPr lang="en-US" altLang="zh-TW" dirty="0"/>
              <a:t>() </a:t>
            </a:r>
            <a:r>
              <a:rPr lang="zh-TW" altLang="zh-TW" dirty="0"/>
              <a:t>函式讀取文字檔的流程為「開啟檔案」→「讀取檔案」→「關閉檔案」</a:t>
            </a:r>
            <a:endParaRPr lang="zh-TW" altLang="en-US" dirty="0"/>
          </a:p>
        </p:txBody>
      </p:sp>
      <p:sp>
        <p:nvSpPr>
          <p:cNvPr id="8" name="矩形 7"/>
          <p:cNvSpPr/>
          <p:nvPr/>
        </p:nvSpPr>
        <p:spPr>
          <a:xfrm>
            <a:off x="2091162" y="3399866"/>
            <a:ext cx="4985404" cy="369332"/>
          </a:xfrm>
          <a:prstGeom prst="rect">
            <a:avLst/>
          </a:prstGeom>
        </p:spPr>
        <p:txBody>
          <a:bodyPr wrap="none">
            <a:spAutoFit/>
          </a:bodyPr>
          <a:lstStyle/>
          <a:p>
            <a:r>
              <a:rPr lang="zh-TW" altLang="en-US" dirty="0"/>
              <a:t>使用</a:t>
            </a:r>
            <a:r>
              <a:rPr lang="en-US" altLang="zh-TW" dirty="0" err="1"/>
              <a:t>fgets</a:t>
            </a:r>
            <a:r>
              <a:rPr lang="en-US" altLang="zh-TW" dirty="0"/>
              <a:t>() </a:t>
            </a:r>
            <a:r>
              <a:rPr lang="zh-TW" altLang="en-US" dirty="0"/>
              <a:t>函式可以從檔案指標處讀取一行資料</a:t>
            </a:r>
          </a:p>
        </p:txBody>
      </p:sp>
      <p:sp>
        <p:nvSpPr>
          <p:cNvPr id="9" name="矩形 8"/>
          <p:cNvSpPr/>
          <p:nvPr/>
        </p:nvSpPr>
        <p:spPr>
          <a:xfrm>
            <a:off x="2121747" y="3796540"/>
            <a:ext cx="8900480" cy="369332"/>
          </a:xfrm>
          <a:prstGeom prst="rect">
            <a:avLst/>
          </a:prstGeom>
        </p:spPr>
        <p:txBody>
          <a:bodyPr wrap="square">
            <a:spAutoFit/>
          </a:bodyPr>
          <a:lstStyle/>
          <a:p>
            <a:r>
              <a:rPr lang="zh-TW" altLang="en-US" dirty="0"/>
              <a:t>使用</a:t>
            </a:r>
            <a:r>
              <a:rPr lang="en-US" altLang="zh-TW" dirty="0" err="1"/>
              <a:t>file_</a:t>
            </a:r>
            <a:r>
              <a:rPr lang="en-US" altLang="zh-TW" b="1" dirty="0" err="1">
                <a:solidFill>
                  <a:srgbClr val="FF0000"/>
                </a:solidFill>
                <a:effectLst>
                  <a:outerShdw blurRad="38100" dist="38100" dir="2700000" algn="tl">
                    <a:srgbClr val="000000">
                      <a:alpha val="43137"/>
                    </a:srgbClr>
                  </a:outerShdw>
                </a:effectLst>
              </a:rPr>
              <a:t>get</a:t>
            </a:r>
            <a:r>
              <a:rPr lang="en-US" altLang="zh-TW" dirty="0" err="1"/>
              <a:t>_contents</a:t>
            </a:r>
            <a:r>
              <a:rPr lang="en-US" altLang="zh-TW" dirty="0"/>
              <a:t>() </a:t>
            </a:r>
            <a:r>
              <a:rPr lang="zh-TW" altLang="en-US" dirty="0"/>
              <a:t>函式無須經過開啟檔案及關閉檔案的動作即可讀取檔案全部內容</a:t>
            </a:r>
          </a:p>
        </p:txBody>
      </p:sp>
      <p:sp>
        <p:nvSpPr>
          <p:cNvPr id="12" name="矩形 11"/>
          <p:cNvSpPr/>
          <p:nvPr/>
        </p:nvSpPr>
        <p:spPr>
          <a:xfrm>
            <a:off x="2121747" y="4363848"/>
            <a:ext cx="3868175" cy="369332"/>
          </a:xfrm>
          <a:prstGeom prst="rect">
            <a:avLst/>
          </a:prstGeom>
        </p:spPr>
        <p:txBody>
          <a:bodyPr wrap="none">
            <a:spAutoFit/>
          </a:bodyPr>
          <a:lstStyle/>
          <a:p>
            <a:r>
              <a:rPr lang="zh-TW" altLang="zh-TW" dirty="0"/>
              <a:t>使用</a:t>
            </a:r>
            <a:r>
              <a:rPr lang="en-US" altLang="zh-TW" dirty="0" err="1"/>
              <a:t>fwrite</a:t>
            </a:r>
            <a:r>
              <a:rPr lang="en-US" altLang="zh-TW" dirty="0"/>
              <a:t>()</a:t>
            </a:r>
            <a:r>
              <a:rPr lang="zh-TW" altLang="zh-TW" dirty="0"/>
              <a:t>、</a:t>
            </a:r>
            <a:r>
              <a:rPr lang="en-US" altLang="zh-TW" dirty="0" err="1"/>
              <a:t>fputs</a:t>
            </a:r>
            <a:r>
              <a:rPr lang="en-US" altLang="zh-TW" dirty="0"/>
              <a:t>() </a:t>
            </a:r>
            <a:r>
              <a:rPr lang="zh-TW" altLang="zh-TW" dirty="0"/>
              <a:t>函式寫入文字檔</a:t>
            </a:r>
            <a:endParaRPr lang="zh-TW" altLang="en-US" dirty="0"/>
          </a:p>
        </p:txBody>
      </p:sp>
      <p:sp>
        <p:nvSpPr>
          <p:cNvPr id="13" name="矩形 12"/>
          <p:cNvSpPr/>
          <p:nvPr/>
        </p:nvSpPr>
        <p:spPr>
          <a:xfrm>
            <a:off x="2473148" y="4733180"/>
            <a:ext cx="8161900" cy="369332"/>
          </a:xfrm>
          <a:prstGeom prst="rect">
            <a:avLst/>
          </a:prstGeom>
        </p:spPr>
        <p:txBody>
          <a:bodyPr wrap="square">
            <a:spAutoFit/>
          </a:bodyPr>
          <a:lstStyle/>
          <a:p>
            <a:r>
              <a:rPr lang="en-US" altLang="zh-TW" dirty="0" err="1"/>
              <a:t>fputs</a:t>
            </a:r>
            <a:r>
              <a:rPr lang="en-US" altLang="zh-TW" dirty="0"/>
              <a:t>() </a:t>
            </a:r>
            <a:r>
              <a:rPr lang="zh-TW" altLang="zh-TW" dirty="0"/>
              <a:t>函式是</a:t>
            </a:r>
            <a:r>
              <a:rPr lang="en-US" altLang="zh-TW" dirty="0" err="1"/>
              <a:t>fwrite</a:t>
            </a:r>
            <a:r>
              <a:rPr lang="en-US" altLang="zh-TW" dirty="0"/>
              <a:t>() </a:t>
            </a:r>
            <a:r>
              <a:rPr lang="zh-TW" altLang="zh-TW" dirty="0"/>
              <a:t>函式的別名，兩者功能相同，您可以依自己喜好擇一使用</a:t>
            </a:r>
            <a:endParaRPr lang="zh-TW" altLang="en-US" dirty="0"/>
          </a:p>
        </p:txBody>
      </p:sp>
      <p:sp>
        <p:nvSpPr>
          <p:cNvPr id="17" name="矩形 16"/>
          <p:cNvSpPr/>
          <p:nvPr/>
        </p:nvSpPr>
        <p:spPr>
          <a:xfrm>
            <a:off x="2817577" y="1272165"/>
            <a:ext cx="5827236" cy="769441"/>
          </a:xfrm>
          <a:prstGeom prst="rect">
            <a:avLst/>
          </a:prstGeom>
        </p:spPr>
        <p:txBody>
          <a:bodyPr wrap="none">
            <a:spAutoFit/>
          </a:bodyPr>
          <a:lstStyle/>
          <a:p>
            <a:r>
              <a:rPr lang="zh-TW" altLang="zh-TW" sz="4400" dirty="0" smtClean="0"/>
              <a:t>伺服器端文字檔</a:t>
            </a:r>
            <a:r>
              <a:rPr lang="zh-TW" altLang="zh-TW" sz="4400" dirty="0"/>
              <a:t>的</a:t>
            </a:r>
            <a:r>
              <a:rPr lang="zh-TW" altLang="zh-TW" sz="4400" dirty="0" smtClean="0"/>
              <a:t>讀</a:t>
            </a:r>
            <a:r>
              <a:rPr lang="zh-TW" altLang="en-US" sz="4400" dirty="0" smtClean="0"/>
              <a:t>寫</a:t>
            </a:r>
            <a:endParaRPr lang="zh-TW" altLang="en-US" sz="4400" dirty="0"/>
          </a:p>
        </p:txBody>
      </p:sp>
      <p:sp>
        <p:nvSpPr>
          <p:cNvPr id="18" name="矩形 17"/>
          <p:cNvSpPr/>
          <p:nvPr/>
        </p:nvSpPr>
        <p:spPr>
          <a:xfrm>
            <a:off x="2198253" y="5485154"/>
            <a:ext cx="9565377" cy="369332"/>
          </a:xfrm>
          <a:prstGeom prst="rect">
            <a:avLst/>
          </a:prstGeom>
        </p:spPr>
        <p:txBody>
          <a:bodyPr wrap="square">
            <a:spAutoFit/>
          </a:bodyPr>
          <a:lstStyle/>
          <a:p>
            <a:r>
              <a:rPr lang="zh-TW" altLang="en-US" dirty="0"/>
              <a:t>使用</a:t>
            </a:r>
            <a:r>
              <a:rPr lang="en-US" altLang="zh-TW" dirty="0" err="1" smtClean="0"/>
              <a:t>file_</a:t>
            </a:r>
            <a:r>
              <a:rPr lang="en-US" altLang="zh-TW" b="1" dirty="0" err="1" smtClean="0">
                <a:solidFill>
                  <a:srgbClr val="FF0000"/>
                </a:solidFill>
                <a:effectLst>
                  <a:outerShdw blurRad="38100" dist="38100" dir="2700000" algn="tl">
                    <a:srgbClr val="000000">
                      <a:alpha val="43137"/>
                    </a:srgbClr>
                  </a:outerShdw>
                </a:effectLst>
              </a:rPr>
              <a:t>put</a:t>
            </a:r>
            <a:r>
              <a:rPr lang="en-US" altLang="zh-TW" dirty="0" err="1" smtClean="0"/>
              <a:t>_contents</a:t>
            </a:r>
            <a:r>
              <a:rPr lang="en-US" altLang="zh-TW" dirty="0"/>
              <a:t>()  </a:t>
            </a:r>
            <a:r>
              <a:rPr lang="zh-TW" altLang="en-US" dirty="0"/>
              <a:t>函式無須經過開啟檔案及關閉檔案的動作即可將指定的內容寫入檔案</a:t>
            </a:r>
          </a:p>
        </p:txBody>
      </p:sp>
    </p:spTree>
    <p:extLst>
      <p:ext uri="{BB962C8B-B14F-4D97-AF65-F5344CB8AC3E}">
        <p14:creationId xmlns:p14="http://schemas.microsoft.com/office/powerpoint/2010/main" val="228360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idx="13"/>
          </p:nvPr>
        </p:nvSpPr>
        <p:spPr>
          <a:xfrm>
            <a:off x="0" y="257636"/>
            <a:ext cx="11055019" cy="639762"/>
          </a:xfrm>
        </p:spPr>
        <p:txBody>
          <a:bodyPr/>
          <a:lstStyle/>
          <a:p>
            <a:r>
              <a:rPr lang="zh-TW" altLang="zh-TW" dirty="0" smtClean="0"/>
              <a:t>使用</a:t>
            </a:r>
            <a:r>
              <a:rPr lang="en-US" altLang="zh-TW" dirty="0"/>
              <a:t>fread() </a:t>
            </a:r>
            <a:r>
              <a:rPr lang="zh-TW" altLang="zh-TW" dirty="0"/>
              <a:t>函式讀取文字檔</a:t>
            </a:r>
            <a:endParaRPr lang="zh-TW" altLang="en-US" dirty="0"/>
          </a:p>
        </p:txBody>
      </p:sp>
      <p:sp>
        <p:nvSpPr>
          <p:cNvPr id="8" name="矩形 7"/>
          <p:cNvSpPr/>
          <p:nvPr/>
        </p:nvSpPr>
        <p:spPr>
          <a:xfrm>
            <a:off x="357121" y="1044457"/>
            <a:ext cx="8600303" cy="5632311"/>
          </a:xfrm>
          <a:prstGeom prst="rect">
            <a:avLst/>
          </a:prstGeom>
          <a:solidFill>
            <a:schemeClr val="accent6">
              <a:lumMod val="20000"/>
              <a:lumOff val="80000"/>
            </a:schemeClr>
          </a:solidFill>
        </p:spPr>
        <p:txBody>
          <a:bodyPr wrap="square">
            <a:spAutoFit/>
          </a:bodyPr>
          <a:lstStyle/>
          <a:p>
            <a:r>
              <a:rPr lang="en-US" altLang="zh-TW" dirty="0"/>
              <a:t>&lt;!</a:t>
            </a:r>
            <a:r>
              <a:rPr lang="en-US" altLang="zh-TW" dirty="0" err="1"/>
              <a:t>doctype</a:t>
            </a:r>
            <a:r>
              <a:rPr lang="en-US" altLang="zh-TW" dirty="0"/>
              <a:t> html&gt;</a:t>
            </a:r>
          </a:p>
          <a:p>
            <a:r>
              <a:rPr lang="en-US" altLang="zh-TW" dirty="0"/>
              <a:t>&lt;html&gt;</a:t>
            </a:r>
          </a:p>
          <a:p>
            <a:r>
              <a:rPr lang="en-US" altLang="zh-TW" dirty="0"/>
              <a:t>  &lt;head&gt;</a:t>
            </a:r>
          </a:p>
          <a:p>
            <a:r>
              <a:rPr lang="en-US" altLang="zh-TW" dirty="0"/>
              <a:t>    &lt;meta charset="utf-8"&gt;</a:t>
            </a:r>
          </a:p>
          <a:p>
            <a:r>
              <a:rPr lang="en-US" altLang="zh-TW" dirty="0"/>
              <a:t>  &lt;/head&gt;		</a:t>
            </a:r>
          </a:p>
          <a:p>
            <a:r>
              <a:rPr lang="en-US" altLang="zh-TW" dirty="0"/>
              <a:t>  &lt;body&gt;</a:t>
            </a:r>
          </a:p>
          <a:p>
            <a:r>
              <a:rPr lang="en-US" altLang="zh-TW" dirty="0"/>
              <a:t>    &lt;?</a:t>
            </a:r>
            <a:r>
              <a:rPr lang="en-US" altLang="zh-TW" dirty="0" err="1"/>
              <a:t>php</a:t>
            </a:r>
            <a:endParaRPr lang="en-US" altLang="zh-TW" dirty="0"/>
          </a:p>
          <a:p>
            <a:r>
              <a:rPr lang="en-US" altLang="zh-TW" dirty="0"/>
              <a:t>      $filename = "poetry1.txt";</a:t>
            </a:r>
          </a:p>
          <a:p>
            <a:r>
              <a:rPr lang="en-US" altLang="zh-TW" dirty="0"/>
              <a:t>      $handle = </a:t>
            </a:r>
            <a:r>
              <a:rPr lang="en-US" altLang="zh-TW" b="1" dirty="0" err="1">
                <a:solidFill>
                  <a:srgbClr val="FF0000"/>
                </a:solidFill>
                <a:effectLst>
                  <a:outerShdw blurRad="38100" dist="38100" dir="2700000" algn="tl">
                    <a:srgbClr val="000000">
                      <a:alpha val="43137"/>
                    </a:srgbClr>
                  </a:outerShdw>
                </a:effectLst>
              </a:rPr>
              <a:t>fopen</a:t>
            </a:r>
            <a:r>
              <a:rPr lang="en-US" altLang="zh-TW" dirty="0"/>
              <a:t>($filename, "r");		//</a:t>
            </a:r>
            <a:r>
              <a:rPr lang="zh-TW" altLang="en-US" dirty="0"/>
              <a:t>開啟檔案</a:t>
            </a:r>
          </a:p>
          <a:p>
            <a:r>
              <a:rPr lang="zh-TW" altLang="en-US" dirty="0"/>
              <a:t>      </a:t>
            </a:r>
            <a:r>
              <a:rPr lang="en-US" altLang="zh-TW" dirty="0"/>
              <a:t>if ($handle)				//</a:t>
            </a:r>
            <a:r>
              <a:rPr lang="zh-TW" altLang="en-US" dirty="0"/>
              <a:t>若成功開啟檔案，就讀取全部內容</a:t>
            </a:r>
          </a:p>
          <a:p>
            <a:r>
              <a:rPr lang="zh-TW" altLang="en-US" dirty="0"/>
              <a:t>      </a:t>
            </a:r>
            <a:r>
              <a:rPr lang="en-US" altLang="zh-TW" dirty="0"/>
              <a:t>{</a:t>
            </a:r>
          </a:p>
          <a:p>
            <a:r>
              <a:rPr lang="en-US" altLang="zh-TW" dirty="0"/>
              <a:t>        $contents = nl2br(</a:t>
            </a:r>
            <a:r>
              <a:rPr lang="en-US" altLang="zh-TW" b="1" dirty="0" err="1">
                <a:solidFill>
                  <a:srgbClr val="FF0000"/>
                </a:solidFill>
                <a:effectLst>
                  <a:outerShdw blurRad="38100" dist="38100" dir="2700000" algn="tl">
                    <a:srgbClr val="000000">
                      <a:alpha val="43137"/>
                    </a:srgbClr>
                  </a:outerShdw>
                </a:effectLst>
              </a:rPr>
              <a:t>fread</a:t>
            </a:r>
            <a:r>
              <a:rPr lang="en-US" altLang="zh-TW" dirty="0"/>
              <a:t>($handle, </a:t>
            </a:r>
            <a:r>
              <a:rPr lang="en-US" altLang="zh-TW" dirty="0" err="1"/>
              <a:t>filesize</a:t>
            </a:r>
            <a:r>
              <a:rPr lang="en-US" altLang="zh-TW" dirty="0"/>
              <a:t>($filename)));</a:t>
            </a:r>
          </a:p>
          <a:p>
            <a:r>
              <a:rPr lang="en-US" altLang="zh-TW" dirty="0"/>
              <a:t>        </a:t>
            </a:r>
            <a:r>
              <a:rPr lang="en-US" altLang="zh-TW" b="1" dirty="0" err="1">
                <a:solidFill>
                  <a:srgbClr val="FF0000"/>
                </a:solidFill>
                <a:effectLst>
                  <a:outerShdw blurRad="38100" dist="38100" dir="2700000" algn="tl">
                    <a:srgbClr val="000000">
                      <a:alpha val="43137"/>
                    </a:srgbClr>
                  </a:outerShdw>
                </a:effectLst>
              </a:rPr>
              <a:t>fclose</a:t>
            </a:r>
            <a:r>
              <a:rPr lang="en-US" altLang="zh-TW" dirty="0"/>
              <a:t>($handle);</a:t>
            </a:r>
          </a:p>
          <a:p>
            <a:r>
              <a:rPr lang="en-US" altLang="zh-TW" dirty="0"/>
              <a:t>        echo $contents;</a:t>
            </a:r>
          </a:p>
          <a:p>
            <a:r>
              <a:rPr lang="en-US" altLang="zh-TW" dirty="0"/>
              <a:t>      }</a:t>
            </a:r>
          </a:p>
          <a:p>
            <a:r>
              <a:rPr lang="en-US" altLang="zh-TW" dirty="0"/>
              <a:t>      else</a:t>
            </a:r>
          </a:p>
          <a:p>
            <a:r>
              <a:rPr lang="en-US" altLang="zh-TW" dirty="0"/>
              <a:t>        echo "</a:t>
            </a:r>
            <a:r>
              <a:rPr lang="zh-TW" altLang="en-US" dirty="0"/>
              <a:t>開啟檔案失敗！</a:t>
            </a:r>
            <a:r>
              <a:rPr lang="en-US" altLang="zh-TW" dirty="0"/>
              <a:t>";	</a:t>
            </a:r>
          </a:p>
          <a:p>
            <a:r>
              <a:rPr lang="en-US" altLang="zh-TW" dirty="0"/>
              <a:t>    ?&gt;</a:t>
            </a:r>
          </a:p>
          <a:p>
            <a:r>
              <a:rPr lang="en-US" altLang="zh-TW" dirty="0"/>
              <a:t>  &lt;/body&gt;</a:t>
            </a:r>
          </a:p>
          <a:p>
            <a:r>
              <a:rPr lang="en-US" altLang="zh-TW" dirty="0"/>
              <a:t>&lt;/html&gt;</a:t>
            </a:r>
            <a:endParaRPr lang="zh-TW" altLang="en-US" dirty="0"/>
          </a:p>
        </p:txBody>
      </p:sp>
      <p:sp>
        <p:nvSpPr>
          <p:cNvPr id="11" name="矩形 10"/>
          <p:cNvSpPr/>
          <p:nvPr/>
        </p:nvSpPr>
        <p:spPr>
          <a:xfrm>
            <a:off x="3155090" y="4439212"/>
            <a:ext cx="8311979" cy="369332"/>
          </a:xfrm>
          <a:prstGeom prst="rect">
            <a:avLst/>
          </a:prstGeom>
          <a:solidFill>
            <a:srgbClr val="FFFF00"/>
          </a:solidFill>
        </p:spPr>
        <p:txBody>
          <a:bodyPr wrap="square">
            <a:spAutoFit/>
          </a:bodyPr>
          <a:lstStyle/>
          <a:p>
            <a:r>
              <a:rPr lang="zh-TW" altLang="zh-TW" dirty="0"/>
              <a:t>使用</a:t>
            </a:r>
            <a:r>
              <a:rPr lang="en-US" altLang="zh-TW" dirty="0" err="1"/>
              <a:t>fread</a:t>
            </a:r>
            <a:r>
              <a:rPr lang="en-US" altLang="zh-TW" dirty="0"/>
              <a:t>() </a:t>
            </a:r>
            <a:r>
              <a:rPr lang="zh-TW" altLang="zh-TW" dirty="0"/>
              <a:t>函式讀取文字檔的流程為「開啟檔案」→「讀取檔案」→「關閉檔案」</a:t>
            </a:r>
            <a:endParaRPr lang="zh-TW" altLang="en-US" dirty="0"/>
          </a:p>
        </p:txBody>
      </p:sp>
      <p:pic>
        <p:nvPicPr>
          <p:cNvPr id="7" name="圖片 6"/>
          <p:cNvPicPr/>
          <p:nvPr/>
        </p:nvPicPr>
        <p:blipFill>
          <a:blip r:embed="rId2" cstate="print">
            <a:extLst>
              <a:ext uri="{28A0092B-C50C-407E-A947-70E740481C1C}">
                <a14:useLocalDpi xmlns:a14="http://schemas.microsoft.com/office/drawing/2010/main" val="0"/>
              </a:ext>
            </a:extLst>
          </a:blip>
          <a:stretch>
            <a:fillRect/>
          </a:stretch>
        </p:blipFill>
        <p:spPr>
          <a:xfrm>
            <a:off x="6578846" y="610469"/>
            <a:ext cx="3850257" cy="2594051"/>
          </a:xfrm>
          <a:prstGeom prst="rect">
            <a:avLst/>
          </a:prstGeom>
        </p:spPr>
      </p:pic>
      <p:sp>
        <p:nvSpPr>
          <p:cNvPr id="13" name="矩形 12"/>
          <p:cNvSpPr/>
          <p:nvPr/>
        </p:nvSpPr>
        <p:spPr>
          <a:xfrm>
            <a:off x="4148959" y="859791"/>
            <a:ext cx="1016625" cy="369332"/>
          </a:xfrm>
          <a:prstGeom prst="rect">
            <a:avLst/>
          </a:prstGeom>
          <a:solidFill>
            <a:schemeClr val="tx1"/>
          </a:solidFill>
        </p:spPr>
        <p:txBody>
          <a:bodyPr wrap="none">
            <a:spAutoFit/>
          </a:bodyPr>
          <a:lstStyle/>
          <a:p>
            <a:r>
              <a:rPr lang="en-US" altLang="zh-TW" dirty="0" smtClean="0">
                <a:solidFill>
                  <a:srgbClr val="FFFF00"/>
                </a:solidFill>
              </a:rPr>
              <a:t>file7.php</a:t>
            </a:r>
            <a:endParaRPr lang="zh-TW" altLang="en-US" dirty="0">
              <a:solidFill>
                <a:srgbClr val="FFFF00"/>
              </a:solidFill>
            </a:endParaRPr>
          </a:p>
        </p:txBody>
      </p:sp>
    </p:spTree>
    <p:extLst>
      <p:ext uri="{BB962C8B-B14F-4D97-AF65-F5344CB8AC3E}">
        <p14:creationId xmlns:p14="http://schemas.microsoft.com/office/powerpoint/2010/main" val="744690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0" y="4358"/>
            <a:ext cx="10515600" cy="994118"/>
          </a:xfrm>
        </p:spPr>
        <p:txBody>
          <a:bodyPr/>
          <a:lstStyle/>
          <a:p>
            <a:r>
              <a:rPr lang="zh-TW" altLang="zh-TW" dirty="0" smtClean="0"/>
              <a:t>使用</a:t>
            </a:r>
            <a:r>
              <a:rPr lang="en-US" altLang="zh-TW" dirty="0" err="1" smtClean="0"/>
              <a:t>fgets</a:t>
            </a:r>
            <a:r>
              <a:rPr lang="en-US" altLang="zh-TW" dirty="0" smtClean="0"/>
              <a:t>() </a:t>
            </a:r>
            <a:r>
              <a:rPr lang="zh-TW" altLang="zh-TW" dirty="0" smtClean="0"/>
              <a:t>函式讀取文字檔</a:t>
            </a:r>
            <a:endParaRPr lang="zh-TW" altLang="en-US" dirty="0"/>
          </a:p>
        </p:txBody>
      </p:sp>
      <p:sp>
        <p:nvSpPr>
          <p:cNvPr id="4" name="內容版面配置區 3"/>
          <p:cNvSpPr>
            <a:spLocks noGrp="1"/>
          </p:cNvSpPr>
          <p:nvPr>
            <p:ph idx="1"/>
          </p:nvPr>
        </p:nvSpPr>
        <p:spPr>
          <a:xfrm>
            <a:off x="236838" y="806733"/>
            <a:ext cx="8229600" cy="442839"/>
          </a:xfrm>
        </p:spPr>
        <p:txBody>
          <a:bodyPr>
            <a:normAutofit lnSpcReduction="10000"/>
          </a:bodyPr>
          <a:lstStyle/>
          <a:p>
            <a:pPr>
              <a:buNone/>
            </a:pPr>
            <a:r>
              <a:rPr lang="en-US" altLang="zh-TW" dirty="0" smtClean="0"/>
              <a:t>	</a:t>
            </a:r>
            <a:r>
              <a:rPr lang="zh-TW" altLang="zh-TW" dirty="0"/>
              <a:t>使用</a:t>
            </a:r>
            <a:r>
              <a:rPr lang="en-US" altLang="zh-TW" dirty="0" err="1" smtClean="0"/>
              <a:t>fgets</a:t>
            </a:r>
            <a:r>
              <a:rPr lang="en-US" altLang="zh-TW" dirty="0" smtClean="0"/>
              <a:t>() </a:t>
            </a:r>
            <a:r>
              <a:rPr lang="zh-TW" altLang="zh-TW" dirty="0" smtClean="0"/>
              <a:t>函式可以從檔案指標處讀取一行</a:t>
            </a:r>
            <a:r>
              <a:rPr lang="zh-TW" altLang="zh-TW" dirty="0" smtClean="0"/>
              <a:t>資料</a:t>
            </a:r>
            <a:endParaRPr lang="zh-TW" altLang="en-US" dirty="0"/>
          </a:p>
        </p:txBody>
      </p:sp>
      <p:sp>
        <p:nvSpPr>
          <p:cNvPr id="8" name="Rectangle 3"/>
          <p:cNvSpPr>
            <a:spLocks noChangeArrowheads="1"/>
          </p:cNvSpPr>
          <p:nvPr/>
        </p:nvSpPr>
        <p:spPr bwMode="auto">
          <a:xfrm>
            <a:off x="931550" y="1486141"/>
            <a:ext cx="7416824"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a:t>fgets</a:t>
            </a:r>
            <a:r>
              <a:rPr lang="en-US" altLang="zh-TW" sz="2000" dirty="0"/>
              <a:t>(resource </a:t>
            </a:r>
            <a:r>
              <a:rPr lang="en-US" altLang="zh-TW" sz="2000" i="1" dirty="0"/>
              <a:t>handle</a:t>
            </a:r>
            <a:r>
              <a:rPr lang="en-US" altLang="zh-TW" sz="2000" dirty="0"/>
              <a:t>)</a:t>
            </a:r>
            <a:endParaRPr lang="zh-TW" altLang="zh-TW" sz="2000" dirty="0"/>
          </a:p>
        </p:txBody>
      </p:sp>
      <p:pic>
        <p:nvPicPr>
          <p:cNvPr id="9" name="圖片 8"/>
          <p:cNvPicPr/>
          <p:nvPr/>
        </p:nvPicPr>
        <p:blipFill>
          <a:blip r:embed="rId2" cstate="print">
            <a:extLst>
              <a:ext uri="{28A0092B-C50C-407E-A947-70E740481C1C}">
                <a14:useLocalDpi xmlns:a14="http://schemas.microsoft.com/office/drawing/2010/main" val="0"/>
              </a:ext>
            </a:extLst>
          </a:blip>
          <a:stretch>
            <a:fillRect/>
          </a:stretch>
        </p:blipFill>
        <p:spPr>
          <a:xfrm>
            <a:off x="7313737" y="3401789"/>
            <a:ext cx="3271883" cy="2337792"/>
          </a:xfrm>
          <a:prstGeom prst="rect">
            <a:avLst/>
          </a:prstGeom>
        </p:spPr>
      </p:pic>
      <p:sp>
        <p:nvSpPr>
          <p:cNvPr id="2" name="矩形 1"/>
          <p:cNvSpPr/>
          <p:nvPr/>
        </p:nvSpPr>
        <p:spPr>
          <a:xfrm>
            <a:off x="931550" y="2126982"/>
            <a:ext cx="5895970" cy="4339650"/>
          </a:xfrm>
          <a:prstGeom prst="rect">
            <a:avLst/>
          </a:prstGeom>
          <a:solidFill>
            <a:schemeClr val="accent6">
              <a:lumMod val="20000"/>
              <a:lumOff val="80000"/>
            </a:schemeClr>
          </a:solidFill>
        </p:spPr>
        <p:txBody>
          <a:bodyPr wrap="square">
            <a:spAutoFit/>
          </a:bodyPr>
          <a:lstStyle/>
          <a:p>
            <a:r>
              <a:rPr lang="en-US" altLang="zh-TW" sz="1200" dirty="0"/>
              <a:t>&lt;!</a:t>
            </a:r>
            <a:r>
              <a:rPr lang="en-US" altLang="zh-TW" sz="1200" dirty="0" err="1"/>
              <a:t>doctype</a:t>
            </a:r>
            <a:r>
              <a:rPr lang="en-US" altLang="zh-TW" sz="1200" dirty="0"/>
              <a:t> html&gt;</a:t>
            </a:r>
          </a:p>
          <a:p>
            <a:r>
              <a:rPr lang="en-US" altLang="zh-TW" sz="1200" dirty="0"/>
              <a:t>&lt;html&gt;</a:t>
            </a:r>
          </a:p>
          <a:p>
            <a:r>
              <a:rPr lang="en-US" altLang="zh-TW" sz="1200" dirty="0"/>
              <a:t>  &lt;head&gt;</a:t>
            </a:r>
          </a:p>
          <a:p>
            <a:r>
              <a:rPr lang="en-US" altLang="zh-TW" sz="1200" dirty="0"/>
              <a:t>    &lt;meta charset="utf-8"&gt;</a:t>
            </a:r>
          </a:p>
          <a:p>
            <a:r>
              <a:rPr lang="en-US" altLang="zh-TW" sz="1200" dirty="0"/>
              <a:t>  &lt;/head&gt;		</a:t>
            </a:r>
          </a:p>
          <a:p>
            <a:r>
              <a:rPr lang="en-US" altLang="zh-TW" sz="1200" dirty="0"/>
              <a:t>  &lt;body&gt;</a:t>
            </a:r>
          </a:p>
          <a:p>
            <a:r>
              <a:rPr lang="en-US" altLang="zh-TW" dirty="0"/>
              <a:t>    &lt;?</a:t>
            </a:r>
            <a:r>
              <a:rPr lang="en-US" altLang="zh-TW" dirty="0" err="1"/>
              <a:t>php</a:t>
            </a:r>
            <a:endParaRPr lang="en-US" altLang="zh-TW" dirty="0"/>
          </a:p>
          <a:p>
            <a:r>
              <a:rPr lang="en-US" altLang="zh-TW" dirty="0"/>
              <a:t>      $handle = </a:t>
            </a:r>
            <a:r>
              <a:rPr lang="en-US" altLang="zh-TW" dirty="0" err="1"/>
              <a:t>fopen</a:t>
            </a:r>
            <a:r>
              <a:rPr lang="en-US" altLang="zh-TW" dirty="0"/>
              <a:t>("poetry1.txt", "r");	</a:t>
            </a:r>
            <a:r>
              <a:rPr lang="en-US" altLang="zh-TW" dirty="0" smtClean="0"/>
              <a:t>//</a:t>
            </a:r>
            <a:r>
              <a:rPr lang="zh-TW" altLang="en-US" dirty="0"/>
              <a:t>開啟檔案</a:t>
            </a:r>
          </a:p>
          <a:p>
            <a:r>
              <a:rPr lang="zh-TW" altLang="en-US" dirty="0"/>
              <a:t>      </a:t>
            </a:r>
            <a:r>
              <a:rPr lang="en-US" altLang="zh-TW" dirty="0"/>
              <a:t>while (!</a:t>
            </a:r>
            <a:r>
              <a:rPr lang="en-US" altLang="zh-TW" dirty="0" err="1"/>
              <a:t>feof</a:t>
            </a:r>
            <a:r>
              <a:rPr lang="en-US" altLang="zh-TW" dirty="0"/>
              <a:t>($handle)) 		</a:t>
            </a:r>
            <a:r>
              <a:rPr lang="en-US" altLang="zh-TW" dirty="0" smtClean="0"/>
              <a:t>//</a:t>
            </a:r>
            <a:r>
              <a:rPr lang="zh-TW" altLang="en-US" dirty="0"/>
              <a:t>讀取全部內容</a:t>
            </a:r>
          </a:p>
          <a:p>
            <a:r>
              <a:rPr lang="zh-TW" altLang="en-US" dirty="0"/>
              <a:t>      </a:t>
            </a:r>
            <a:r>
              <a:rPr lang="en-US" altLang="zh-TW" dirty="0"/>
              <a:t>{</a:t>
            </a:r>
          </a:p>
          <a:p>
            <a:r>
              <a:rPr lang="en-US" altLang="zh-TW" dirty="0"/>
              <a:t>        $line = nl2br(</a:t>
            </a:r>
            <a:r>
              <a:rPr lang="en-US" altLang="zh-TW" dirty="0" err="1"/>
              <a:t>fgets</a:t>
            </a:r>
            <a:r>
              <a:rPr lang="en-US" altLang="zh-TW" dirty="0"/>
              <a:t>($handle));</a:t>
            </a:r>
          </a:p>
          <a:p>
            <a:r>
              <a:rPr lang="en-US" altLang="zh-TW" dirty="0"/>
              <a:t>        echo $line;			</a:t>
            </a:r>
          </a:p>
          <a:p>
            <a:r>
              <a:rPr lang="en-US" altLang="zh-TW" dirty="0"/>
              <a:t>      }</a:t>
            </a:r>
          </a:p>
          <a:p>
            <a:r>
              <a:rPr lang="en-US" altLang="zh-TW" dirty="0"/>
              <a:t>      </a:t>
            </a:r>
            <a:r>
              <a:rPr lang="en-US" altLang="zh-TW" dirty="0" err="1"/>
              <a:t>fclose</a:t>
            </a:r>
            <a:r>
              <a:rPr lang="en-US" altLang="zh-TW" dirty="0"/>
              <a:t>($handle);											</a:t>
            </a:r>
          </a:p>
          <a:p>
            <a:r>
              <a:rPr lang="en-US" altLang="zh-TW" dirty="0"/>
              <a:t>    ?&gt;</a:t>
            </a:r>
          </a:p>
          <a:p>
            <a:r>
              <a:rPr lang="en-US" altLang="zh-TW" sz="1200" dirty="0"/>
              <a:t>  &lt;/body&gt;</a:t>
            </a:r>
          </a:p>
          <a:p>
            <a:r>
              <a:rPr lang="en-US" altLang="zh-TW" sz="1200" dirty="0"/>
              <a:t>&lt;/html&gt;</a:t>
            </a:r>
            <a:endParaRPr lang="zh-TW" altLang="en-US" sz="1200" dirty="0"/>
          </a:p>
        </p:txBody>
      </p:sp>
      <p:sp>
        <p:nvSpPr>
          <p:cNvPr id="11" name="矩形 10"/>
          <p:cNvSpPr/>
          <p:nvPr/>
        </p:nvSpPr>
        <p:spPr>
          <a:xfrm>
            <a:off x="2586363" y="1956348"/>
            <a:ext cx="1016625" cy="369332"/>
          </a:xfrm>
          <a:prstGeom prst="rect">
            <a:avLst/>
          </a:prstGeom>
          <a:solidFill>
            <a:schemeClr val="tx1"/>
          </a:solidFill>
        </p:spPr>
        <p:txBody>
          <a:bodyPr wrap="none">
            <a:spAutoFit/>
          </a:bodyPr>
          <a:lstStyle/>
          <a:p>
            <a:r>
              <a:rPr lang="en-US" altLang="zh-TW" dirty="0" smtClean="0">
                <a:solidFill>
                  <a:srgbClr val="FFFF00"/>
                </a:solidFill>
              </a:rPr>
              <a:t>file8.php</a:t>
            </a:r>
            <a:endParaRPr lang="zh-TW" altLang="en-US" dirty="0">
              <a:solidFill>
                <a:srgbClr val="FFFF00"/>
              </a:solidFill>
            </a:endParaRPr>
          </a:p>
        </p:txBody>
      </p:sp>
    </p:spTree>
    <p:extLst>
      <p:ext uri="{BB962C8B-B14F-4D97-AF65-F5344CB8AC3E}">
        <p14:creationId xmlns:p14="http://schemas.microsoft.com/office/powerpoint/2010/main" val="2099537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0" y="431029"/>
            <a:ext cx="10515600" cy="1026534"/>
          </a:xfrm>
        </p:spPr>
        <p:txBody>
          <a:bodyPr/>
          <a:lstStyle/>
          <a:p>
            <a:r>
              <a:rPr lang="zh-TW" altLang="zh-TW" dirty="0" smtClean="0"/>
              <a:t>使用</a:t>
            </a:r>
            <a:r>
              <a:rPr lang="en-US" altLang="zh-TW" dirty="0" err="1" smtClean="0"/>
              <a:t>file_get_contents</a:t>
            </a:r>
            <a:r>
              <a:rPr lang="en-US" altLang="zh-TW" dirty="0" smtClean="0"/>
              <a:t>() </a:t>
            </a:r>
            <a:r>
              <a:rPr lang="zh-TW" altLang="zh-TW" dirty="0" smtClean="0"/>
              <a:t>函式讀取文字檔</a:t>
            </a:r>
            <a:endParaRPr lang="zh-TW" altLang="en-US" dirty="0"/>
          </a:p>
        </p:txBody>
      </p:sp>
      <p:sp>
        <p:nvSpPr>
          <p:cNvPr id="4" name="內容版面配置區 3"/>
          <p:cNvSpPr>
            <a:spLocks noGrp="1"/>
          </p:cNvSpPr>
          <p:nvPr>
            <p:ph idx="1"/>
          </p:nvPr>
        </p:nvSpPr>
        <p:spPr>
          <a:xfrm>
            <a:off x="549876" y="1696523"/>
            <a:ext cx="10515600" cy="1172948"/>
          </a:xfrm>
        </p:spPr>
        <p:txBody>
          <a:bodyPr/>
          <a:lstStyle/>
          <a:p>
            <a:pPr>
              <a:buNone/>
            </a:pPr>
            <a:r>
              <a:rPr lang="en-US" altLang="zh-TW" dirty="0" smtClean="0"/>
              <a:t>	</a:t>
            </a:r>
            <a:r>
              <a:rPr lang="zh-TW" altLang="zh-TW" dirty="0"/>
              <a:t>使用</a:t>
            </a:r>
            <a:r>
              <a:rPr lang="en-US" altLang="zh-TW" dirty="0" err="1" smtClean="0"/>
              <a:t>file_get_contents</a:t>
            </a:r>
            <a:r>
              <a:rPr lang="en-US" altLang="zh-TW" dirty="0" smtClean="0"/>
              <a:t>() </a:t>
            </a:r>
            <a:r>
              <a:rPr lang="zh-TW" altLang="zh-TW" dirty="0" smtClean="0"/>
              <a:t>函式無須經過開啟檔案及關閉檔案的動作即可讀取檔案全部</a:t>
            </a:r>
            <a:r>
              <a:rPr lang="zh-TW" altLang="zh-TW" dirty="0" smtClean="0"/>
              <a:t>內容</a:t>
            </a:r>
            <a:endParaRPr lang="zh-TW" altLang="zh-TW" dirty="0" smtClean="0"/>
          </a:p>
        </p:txBody>
      </p:sp>
      <p:sp>
        <p:nvSpPr>
          <p:cNvPr id="8" name="Rectangle 3"/>
          <p:cNvSpPr>
            <a:spLocks noChangeArrowheads="1"/>
          </p:cNvSpPr>
          <p:nvPr/>
        </p:nvSpPr>
        <p:spPr bwMode="auto">
          <a:xfrm>
            <a:off x="5257800" y="2520695"/>
            <a:ext cx="3758881"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a:t>file_get_contents</a:t>
            </a:r>
            <a:r>
              <a:rPr lang="en-US" altLang="zh-TW" sz="2000" dirty="0"/>
              <a:t>(string </a:t>
            </a:r>
            <a:r>
              <a:rPr lang="en-US" altLang="zh-TW" sz="2000" i="1" dirty="0"/>
              <a:t>filename</a:t>
            </a:r>
            <a:r>
              <a:rPr lang="en-US" altLang="zh-TW" sz="2000" dirty="0"/>
              <a:t>)</a:t>
            </a:r>
            <a:endParaRPr lang="zh-TW" altLang="zh-TW" sz="2000" dirty="0"/>
          </a:p>
        </p:txBody>
      </p:sp>
      <p:pic>
        <p:nvPicPr>
          <p:cNvPr id="7" name="圖片 6"/>
          <p:cNvPicPr/>
          <p:nvPr/>
        </p:nvPicPr>
        <p:blipFill>
          <a:blip r:embed="rId2" cstate="print">
            <a:extLst>
              <a:ext uri="{28A0092B-C50C-407E-A947-70E740481C1C}">
                <a14:useLocalDpi xmlns:a14="http://schemas.microsoft.com/office/drawing/2010/main" val="0"/>
              </a:ext>
            </a:extLst>
          </a:blip>
          <a:stretch>
            <a:fillRect/>
          </a:stretch>
        </p:blipFill>
        <p:spPr>
          <a:xfrm>
            <a:off x="7227308" y="3746794"/>
            <a:ext cx="2664296" cy="1658104"/>
          </a:xfrm>
          <a:prstGeom prst="rect">
            <a:avLst/>
          </a:prstGeom>
        </p:spPr>
      </p:pic>
      <p:sp>
        <p:nvSpPr>
          <p:cNvPr id="2" name="矩形 1"/>
          <p:cNvSpPr/>
          <p:nvPr/>
        </p:nvSpPr>
        <p:spPr>
          <a:xfrm>
            <a:off x="947352" y="3006185"/>
            <a:ext cx="5041556" cy="3139321"/>
          </a:xfrm>
          <a:prstGeom prst="rect">
            <a:avLst/>
          </a:prstGeom>
          <a:solidFill>
            <a:schemeClr val="accent6">
              <a:lumMod val="20000"/>
              <a:lumOff val="80000"/>
            </a:schemeClr>
          </a:solidFill>
        </p:spPr>
        <p:txBody>
          <a:bodyPr wrap="square">
            <a:spAutoFit/>
          </a:bodyPr>
          <a:lstStyle/>
          <a:p>
            <a:r>
              <a:rPr lang="en-US" altLang="zh-TW" dirty="0"/>
              <a:t>&lt;!</a:t>
            </a:r>
            <a:r>
              <a:rPr lang="en-US" altLang="zh-TW" dirty="0" err="1"/>
              <a:t>doctype</a:t>
            </a:r>
            <a:r>
              <a:rPr lang="en-US" altLang="zh-TW" dirty="0"/>
              <a:t> html&gt;</a:t>
            </a:r>
          </a:p>
          <a:p>
            <a:r>
              <a:rPr lang="en-US" altLang="zh-TW" dirty="0"/>
              <a:t>&lt;html&gt;</a:t>
            </a:r>
          </a:p>
          <a:p>
            <a:r>
              <a:rPr lang="en-US" altLang="zh-TW" dirty="0"/>
              <a:t>  &lt;head&gt;</a:t>
            </a:r>
          </a:p>
          <a:p>
            <a:r>
              <a:rPr lang="en-US" altLang="zh-TW" dirty="0"/>
              <a:t>    &lt;meta charset="utf-8"&gt;</a:t>
            </a:r>
          </a:p>
          <a:p>
            <a:r>
              <a:rPr lang="en-US" altLang="zh-TW" dirty="0"/>
              <a:t>  &lt;/head&gt;		</a:t>
            </a:r>
          </a:p>
          <a:p>
            <a:r>
              <a:rPr lang="en-US" altLang="zh-TW" dirty="0"/>
              <a:t>  &lt;body&gt;</a:t>
            </a:r>
          </a:p>
          <a:p>
            <a:r>
              <a:rPr lang="en-US" altLang="zh-TW" dirty="0"/>
              <a:t>    &lt;?</a:t>
            </a:r>
            <a:r>
              <a:rPr lang="en-US" altLang="zh-TW" dirty="0" err="1"/>
              <a:t>php</a:t>
            </a:r>
            <a:endParaRPr lang="en-US" altLang="zh-TW" dirty="0"/>
          </a:p>
          <a:p>
            <a:r>
              <a:rPr lang="en-US" altLang="zh-TW" dirty="0"/>
              <a:t>      echo nl2br(</a:t>
            </a:r>
            <a:r>
              <a:rPr lang="en-US" altLang="zh-TW" dirty="0" err="1"/>
              <a:t>file_get_contents</a:t>
            </a:r>
            <a:r>
              <a:rPr lang="en-US" altLang="zh-TW" dirty="0"/>
              <a:t>("poetry1.txt"));</a:t>
            </a:r>
          </a:p>
          <a:p>
            <a:r>
              <a:rPr lang="en-US" altLang="zh-TW" dirty="0"/>
              <a:t>    ?&gt;</a:t>
            </a:r>
          </a:p>
          <a:p>
            <a:r>
              <a:rPr lang="en-US" altLang="zh-TW" dirty="0"/>
              <a:t>  &lt;/body&gt;</a:t>
            </a:r>
          </a:p>
          <a:p>
            <a:r>
              <a:rPr lang="en-US" altLang="zh-TW" dirty="0"/>
              <a:t>&lt;/html&gt;</a:t>
            </a:r>
            <a:endParaRPr lang="zh-TW" altLang="en-US" dirty="0"/>
          </a:p>
        </p:txBody>
      </p:sp>
      <p:sp>
        <p:nvSpPr>
          <p:cNvPr id="9" name="矩形 8"/>
          <p:cNvSpPr/>
          <p:nvPr/>
        </p:nvSpPr>
        <p:spPr>
          <a:xfrm>
            <a:off x="549876" y="2636853"/>
            <a:ext cx="1016625" cy="369332"/>
          </a:xfrm>
          <a:prstGeom prst="rect">
            <a:avLst/>
          </a:prstGeom>
          <a:solidFill>
            <a:schemeClr val="tx1"/>
          </a:solidFill>
        </p:spPr>
        <p:txBody>
          <a:bodyPr wrap="none">
            <a:spAutoFit/>
          </a:bodyPr>
          <a:lstStyle/>
          <a:p>
            <a:r>
              <a:rPr lang="en-US" altLang="zh-TW" dirty="0" smtClean="0">
                <a:solidFill>
                  <a:srgbClr val="FFFF00"/>
                </a:solidFill>
              </a:rPr>
              <a:t>file9.php</a:t>
            </a:r>
            <a:endParaRPr lang="zh-TW" altLang="en-US" dirty="0">
              <a:solidFill>
                <a:srgbClr val="FFFF00"/>
              </a:solidFill>
            </a:endParaRPr>
          </a:p>
        </p:txBody>
      </p:sp>
    </p:spTree>
    <p:extLst>
      <p:ext uri="{BB962C8B-B14F-4D97-AF65-F5344CB8AC3E}">
        <p14:creationId xmlns:p14="http://schemas.microsoft.com/office/powerpoint/2010/main" val="2706040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313039" y="817138"/>
            <a:ext cx="10972800" cy="441441"/>
          </a:xfrm>
        </p:spPr>
        <p:txBody>
          <a:bodyPr/>
          <a:lstStyle/>
          <a:p>
            <a:pPr>
              <a:buNone/>
            </a:pPr>
            <a:r>
              <a:rPr lang="en-US" altLang="zh-TW" dirty="0" smtClean="0"/>
              <a:t>	</a:t>
            </a:r>
            <a:r>
              <a:rPr lang="en-US" altLang="zh-TW" dirty="0" err="1" smtClean="0"/>
              <a:t>fputs</a:t>
            </a:r>
            <a:r>
              <a:rPr lang="en-US" altLang="zh-TW" dirty="0" smtClean="0"/>
              <a:t>() </a:t>
            </a:r>
            <a:r>
              <a:rPr lang="zh-TW" altLang="zh-TW" dirty="0" smtClean="0"/>
              <a:t>函式是</a:t>
            </a:r>
            <a:r>
              <a:rPr lang="en-US" altLang="zh-TW" dirty="0" err="1" smtClean="0"/>
              <a:t>fwrite</a:t>
            </a:r>
            <a:r>
              <a:rPr lang="en-US" altLang="zh-TW" dirty="0" smtClean="0"/>
              <a:t>() </a:t>
            </a:r>
            <a:r>
              <a:rPr lang="zh-TW" altLang="zh-TW" dirty="0" smtClean="0"/>
              <a:t>函式的別名，兩者功能相同，您可以依自己喜好擇一</a:t>
            </a:r>
            <a:r>
              <a:rPr lang="zh-TW" altLang="zh-TW" dirty="0" smtClean="0"/>
              <a:t>使用</a:t>
            </a:r>
            <a:endParaRPr lang="zh-TW" altLang="en-US" dirty="0"/>
          </a:p>
        </p:txBody>
      </p:sp>
      <p:sp>
        <p:nvSpPr>
          <p:cNvPr id="6" name="文字版面配置區 5"/>
          <p:cNvSpPr>
            <a:spLocks noGrp="1"/>
          </p:cNvSpPr>
          <p:nvPr>
            <p:ph type="body" idx="13"/>
          </p:nvPr>
        </p:nvSpPr>
        <p:spPr>
          <a:xfrm>
            <a:off x="0" y="177376"/>
            <a:ext cx="11055019" cy="639762"/>
          </a:xfrm>
        </p:spPr>
        <p:txBody>
          <a:bodyPr/>
          <a:lstStyle/>
          <a:p>
            <a:r>
              <a:rPr lang="zh-TW" altLang="zh-TW" dirty="0" smtClean="0"/>
              <a:t>使用</a:t>
            </a:r>
            <a:r>
              <a:rPr lang="en-US" altLang="zh-TW" dirty="0"/>
              <a:t>fwrite()</a:t>
            </a:r>
            <a:r>
              <a:rPr lang="zh-TW" altLang="zh-TW" dirty="0"/>
              <a:t>、</a:t>
            </a:r>
            <a:r>
              <a:rPr lang="en-US" altLang="zh-TW" dirty="0"/>
              <a:t>fputs() </a:t>
            </a:r>
            <a:r>
              <a:rPr lang="zh-TW" altLang="zh-TW" dirty="0"/>
              <a:t>函式寫入文字檔</a:t>
            </a:r>
            <a:endParaRPr lang="zh-TW" altLang="en-US" dirty="0"/>
          </a:p>
        </p:txBody>
      </p:sp>
      <p:sp>
        <p:nvSpPr>
          <p:cNvPr id="8" name="Rectangle 3"/>
          <p:cNvSpPr>
            <a:spLocks noChangeArrowheads="1"/>
          </p:cNvSpPr>
          <p:nvPr/>
        </p:nvSpPr>
        <p:spPr bwMode="auto">
          <a:xfrm>
            <a:off x="6040005" y="86917"/>
            <a:ext cx="5245834" cy="707886"/>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a:t>fwrite</a:t>
            </a:r>
            <a:r>
              <a:rPr lang="en-US" altLang="zh-TW" sz="2000" dirty="0"/>
              <a:t>(resource </a:t>
            </a:r>
            <a:r>
              <a:rPr lang="en-US" altLang="zh-TW" sz="2000" i="1" dirty="0"/>
              <a:t>handle</a:t>
            </a:r>
            <a:r>
              <a:rPr lang="en-US" altLang="zh-TW" sz="2000" dirty="0"/>
              <a:t>, string </a:t>
            </a:r>
            <a:r>
              <a:rPr lang="en-US" altLang="zh-TW" sz="2000" i="1" dirty="0" err="1"/>
              <a:t>str</a:t>
            </a:r>
            <a:r>
              <a:rPr lang="en-US" altLang="zh-TW" sz="2000" dirty="0"/>
              <a:t> [, </a:t>
            </a:r>
            <a:r>
              <a:rPr lang="en-US" altLang="zh-TW" sz="2000" dirty="0" err="1"/>
              <a:t>int</a:t>
            </a:r>
            <a:r>
              <a:rPr lang="en-US" altLang="zh-TW" sz="2000" dirty="0"/>
              <a:t> </a:t>
            </a:r>
            <a:r>
              <a:rPr lang="en-US" altLang="zh-TW" sz="2000" i="1" dirty="0"/>
              <a:t>length</a:t>
            </a:r>
            <a:r>
              <a:rPr lang="en-US" altLang="zh-TW" sz="2000" dirty="0"/>
              <a:t>])</a:t>
            </a:r>
            <a:endParaRPr lang="zh-TW" altLang="zh-TW" sz="2000" dirty="0"/>
          </a:p>
          <a:p>
            <a:r>
              <a:rPr lang="en-US" altLang="zh-TW" sz="2000" dirty="0" err="1"/>
              <a:t>fputs</a:t>
            </a:r>
            <a:r>
              <a:rPr lang="en-US" altLang="zh-TW" sz="2000" dirty="0"/>
              <a:t>(resource </a:t>
            </a:r>
            <a:r>
              <a:rPr lang="en-US" altLang="zh-TW" sz="2000" i="1" dirty="0"/>
              <a:t>handle</a:t>
            </a:r>
            <a:r>
              <a:rPr lang="en-US" altLang="zh-TW" sz="2000" dirty="0"/>
              <a:t>, string </a:t>
            </a:r>
            <a:r>
              <a:rPr lang="en-US" altLang="zh-TW" sz="2000" i="1" dirty="0" err="1"/>
              <a:t>str</a:t>
            </a:r>
            <a:r>
              <a:rPr lang="en-US" altLang="zh-TW" sz="2000" dirty="0"/>
              <a:t> [, </a:t>
            </a:r>
            <a:r>
              <a:rPr lang="en-US" altLang="zh-TW" sz="2000" dirty="0" err="1"/>
              <a:t>int</a:t>
            </a:r>
            <a:r>
              <a:rPr lang="en-US" altLang="zh-TW" sz="2000" dirty="0"/>
              <a:t> </a:t>
            </a:r>
            <a:r>
              <a:rPr lang="en-US" altLang="zh-TW" sz="2000" i="1" dirty="0"/>
              <a:t>length</a:t>
            </a:r>
            <a:r>
              <a:rPr lang="en-US" altLang="zh-TW" sz="2000" dirty="0"/>
              <a:t>])</a:t>
            </a:r>
            <a:endParaRPr lang="zh-TW" altLang="zh-TW" sz="2000" dirty="0"/>
          </a:p>
        </p:txBody>
      </p:sp>
      <p:sp>
        <p:nvSpPr>
          <p:cNvPr id="3" name="矩形 2"/>
          <p:cNvSpPr/>
          <p:nvPr/>
        </p:nvSpPr>
        <p:spPr>
          <a:xfrm>
            <a:off x="2140008" y="1225689"/>
            <a:ext cx="9071529" cy="5632311"/>
          </a:xfrm>
          <a:prstGeom prst="rect">
            <a:avLst/>
          </a:prstGeom>
          <a:solidFill>
            <a:schemeClr val="accent6">
              <a:lumMod val="20000"/>
              <a:lumOff val="80000"/>
            </a:schemeClr>
          </a:solidFill>
        </p:spPr>
        <p:txBody>
          <a:bodyPr wrap="square">
            <a:spAutoFit/>
          </a:bodyPr>
          <a:lstStyle/>
          <a:p>
            <a:r>
              <a:rPr lang="en-US" altLang="zh-TW" sz="1200" dirty="0"/>
              <a:t>&lt;!</a:t>
            </a:r>
            <a:r>
              <a:rPr lang="en-US" altLang="zh-TW" sz="1200" dirty="0" err="1"/>
              <a:t>doctype</a:t>
            </a:r>
            <a:r>
              <a:rPr lang="en-US" altLang="zh-TW" sz="1200" dirty="0"/>
              <a:t> html&gt;</a:t>
            </a:r>
          </a:p>
          <a:p>
            <a:r>
              <a:rPr lang="en-US" altLang="zh-TW" sz="1200" dirty="0"/>
              <a:t>&lt;html&gt;</a:t>
            </a:r>
          </a:p>
          <a:p>
            <a:r>
              <a:rPr lang="en-US" altLang="zh-TW" sz="1200" dirty="0"/>
              <a:t>  &lt;head&gt;</a:t>
            </a:r>
          </a:p>
          <a:p>
            <a:r>
              <a:rPr lang="en-US" altLang="zh-TW" sz="1200" dirty="0"/>
              <a:t>    &lt;meta charset="utf-8"&gt;</a:t>
            </a:r>
          </a:p>
          <a:p>
            <a:r>
              <a:rPr lang="en-US" altLang="zh-TW" sz="1200" dirty="0"/>
              <a:t>  &lt;/head&gt;</a:t>
            </a:r>
          </a:p>
          <a:p>
            <a:r>
              <a:rPr lang="en-US" altLang="zh-TW" sz="1200" dirty="0"/>
              <a:t>  &lt;body&gt;</a:t>
            </a:r>
          </a:p>
          <a:p>
            <a:r>
              <a:rPr lang="en-US" altLang="zh-TW" sz="1200" dirty="0"/>
              <a:t>    &lt;?</a:t>
            </a:r>
            <a:r>
              <a:rPr lang="en-US" altLang="zh-TW" sz="1200" dirty="0" err="1" smtClean="0"/>
              <a:t>php</a:t>
            </a:r>
            <a:endParaRPr lang="en-US" altLang="zh-TW" sz="1200" dirty="0" smtClean="0"/>
          </a:p>
          <a:p>
            <a:r>
              <a:rPr lang="en-US" altLang="zh-TW" dirty="0"/>
              <a:t> </a:t>
            </a:r>
            <a:r>
              <a:rPr lang="en-US" altLang="zh-TW" dirty="0" smtClean="0"/>
              <a:t>     </a:t>
            </a:r>
            <a:r>
              <a:rPr lang="en-US" altLang="zh-TW" dirty="0"/>
              <a:t>$contents = "";			</a:t>
            </a:r>
            <a:r>
              <a:rPr lang="en-US" altLang="zh-TW" dirty="0" smtClean="0"/>
              <a:t>//</a:t>
            </a:r>
            <a:r>
              <a:rPr lang="zh-TW" altLang="en-US" dirty="0"/>
              <a:t>此變數用來存放欲寫入檔案的內容 </a:t>
            </a:r>
          </a:p>
          <a:p>
            <a:r>
              <a:rPr lang="zh-TW" altLang="en-US" dirty="0"/>
              <a:t>      </a:t>
            </a:r>
            <a:r>
              <a:rPr lang="en-US" altLang="zh-TW" dirty="0"/>
              <a:t>$handle = </a:t>
            </a:r>
            <a:r>
              <a:rPr lang="en-US" altLang="zh-TW" dirty="0" err="1"/>
              <a:t>fopen</a:t>
            </a:r>
            <a:r>
              <a:rPr lang="en-US" altLang="zh-TW" dirty="0"/>
              <a:t>("poetry2.txt", "a");			//</a:t>
            </a:r>
            <a:r>
              <a:rPr lang="zh-TW" altLang="en-US" dirty="0"/>
              <a:t>開啟檔案</a:t>
            </a:r>
          </a:p>
          <a:p>
            <a:r>
              <a:rPr lang="zh-TW" altLang="en-US" dirty="0"/>
              <a:t>      </a:t>
            </a:r>
            <a:r>
              <a:rPr lang="en-US" altLang="zh-TW" dirty="0"/>
              <a:t>if ($handle) 				</a:t>
            </a:r>
            <a:r>
              <a:rPr lang="en-US" altLang="zh-TW" dirty="0" smtClean="0"/>
              <a:t>//</a:t>
            </a:r>
            <a:r>
              <a:rPr lang="zh-TW" altLang="en-US" dirty="0"/>
              <a:t>若開啟檔案成功，就寫入指定內容</a:t>
            </a:r>
          </a:p>
          <a:p>
            <a:r>
              <a:rPr lang="zh-TW" altLang="en-US" dirty="0"/>
              <a:t>      </a:t>
            </a:r>
            <a:r>
              <a:rPr lang="en-US" altLang="zh-TW" dirty="0"/>
              <a:t>{</a:t>
            </a:r>
          </a:p>
          <a:p>
            <a:r>
              <a:rPr lang="en-US" altLang="zh-TW" sz="1200" dirty="0"/>
              <a:t>        $contents .= "\r\n";				</a:t>
            </a:r>
            <a:r>
              <a:rPr lang="en-US" altLang="zh-TW" sz="1200" dirty="0" smtClean="0"/>
              <a:t>//</a:t>
            </a:r>
            <a:r>
              <a:rPr lang="zh-TW" altLang="en-US" sz="1200" dirty="0"/>
              <a:t>指定寫入檔案的內容，包括換行符號</a:t>
            </a:r>
          </a:p>
          <a:p>
            <a:r>
              <a:rPr lang="zh-TW" altLang="en-US" sz="1200" dirty="0"/>
              <a:t>        </a:t>
            </a:r>
            <a:r>
              <a:rPr lang="en-US" altLang="zh-TW" sz="1200" dirty="0"/>
              <a:t>$contents .= "&lt;</a:t>
            </a:r>
            <a:r>
              <a:rPr lang="en-US" altLang="zh-TW" sz="1200" dirty="0" err="1"/>
              <a:t>i</a:t>
            </a:r>
            <a:r>
              <a:rPr lang="en-US" altLang="zh-TW" sz="1200" dirty="0"/>
              <a:t>&gt;</a:t>
            </a:r>
            <a:r>
              <a:rPr lang="zh-TW" altLang="en-US" sz="1200" dirty="0"/>
              <a:t>鳳凰臺上鳳凰遊，鳳去臺空江自流。</a:t>
            </a:r>
            <a:r>
              <a:rPr lang="en-US" altLang="zh-TW" sz="1200" dirty="0"/>
              <a:t>&lt;\</a:t>
            </a:r>
            <a:r>
              <a:rPr lang="en-US" altLang="zh-TW" sz="1200" dirty="0" err="1"/>
              <a:t>i</a:t>
            </a:r>
            <a:r>
              <a:rPr lang="en-US" altLang="zh-TW" sz="1200" dirty="0"/>
              <a:t>&gt;\r\n";</a:t>
            </a:r>
          </a:p>
          <a:p>
            <a:r>
              <a:rPr lang="en-US" altLang="zh-TW" sz="1200" dirty="0"/>
              <a:t>        $contents .= "&lt;</a:t>
            </a:r>
            <a:r>
              <a:rPr lang="en-US" altLang="zh-TW" sz="1200" dirty="0" err="1"/>
              <a:t>i</a:t>
            </a:r>
            <a:r>
              <a:rPr lang="en-US" altLang="zh-TW" sz="1200" dirty="0"/>
              <a:t>&gt;</a:t>
            </a:r>
            <a:r>
              <a:rPr lang="zh-TW" altLang="en-US" sz="1200" dirty="0"/>
              <a:t>吳宮花草埋幽徑，晉代衣冠成古邱。</a:t>
            </a:r>
            <a:r>
              <a:rPr lang="en-US" altLang="zh-TW" sz="1200" dirty="0"/>
              <a:t>&lt;\</a:t>
            </a:r>
            <a:r>
              <a:rPr lang="en-US" altLang="zh-TW" sz="1200" dirty="0" err="1"/>
              <a:t>i</a:t>
            </a:r>
            <a:r>
              <a:rPr lang="en-US" altLang="zh-TW" sz="1200" dirty="0"/>
              <a:t>&gt;\r\n";</a:t>
            </a:r>
          </a:p>
          <a:p>
            <a:r>
              <a:rPr lang="en-US" altLang="zh-TW" sz="1200" dirty="0"/>
              <a:t>        $contents .= "&lt;</a:t>
            </a:r>
            <a:r>
              <a:rPr lang="en-US" altLang="zh-TW" sz="1200" dirty="0" err="1"/>
              <a:t>i</a:t>
            </a:r>
            <a:r>
              <a:rPr lang="en-US" altLang="zh-TW" sz="1200" dirty="0"/>
              <a:t>&gt;</a:t>
            </a:r>
            <a:r>
              <a:rPr lang="zh-TW" altLang="en-US" sz="1200" dirty="0"/>
              <a:t>三山半落青又外，二水中分白鷺洲。</a:t>
            </a:r>
            <a:r>
              <a:rPr lang="en-US" altLang="zh-TW" sz="1200" dirty="0"/>
              <a:t>&lt;\</a:t>
            </a:r>
            <a:r>
              <a:rPr lang="en-US" altLang="zh-TW" sz="1200" dirty="0" err="1"/>
              <a:t>i</a:t>
            </a:r>
            <a:r>
              <a:rPr lang="en-US" altLang="zh-TW" sz="1200" dirty="0"/>
              <a:t>&gt;\r\n";</a:t>
            </a:r>
          </a:p>
          <a:p>
            <a:r>
              <a:rPr lang="en-US" altLang="zh-TW" sz="1200" dirty="0"/>
              <a:t>        $contents .= "&lt;</a:t>
            </a:r>
            <a:r>
              <a:rPr lang="en-US" altLang="zh-TW" sz="1200" dirty="0" err="1"/>
              <a:t>i</a:t>
            </a:r>
            <a:r>
              <a:rPr lang="en-US" altLang="zh-TW" sz="1200" dirty="0"/>
              <a:t>&gt;</a:t>
            </a:r>
            <a:r>
              <a:rPr lang="zh-TW" altLang="en-US" sz="1200" dirty="0"/>
              <a:t>總為浮雲能蔽日，長安不見使人愁。</a:t>
            </a:r>
            <a:r>
              <a:rPr lang="en-US" altLang="zh-TW" sz="1200" dirty="0"/>
              <a:t>&lt;\</a:t>
            </a:r>
            <a:r>
              <a:rPr lang="en-US" altLang="zh-TW" sz="1200" dirty="0" err="1"/>
              <a:t>i</a:t>
            </a:r>
            <a:r>
              <a:rPr lang="en-US" altLang="zh-TW" sz="1200" dirty="0"/>
              <a:t>&gt;";</a:t>
            </a:r>
          </a:p>
          <a:p>
            <a:r>
              <a:rPr lang="en-US" altLang="zh-TW" dirty="0"/>
              <a:t>        $</a:t>
            </a:r>
            <a:r>
              <a:rPr lang="en-US" altLang="zh-TW" dirty="0" err="1"/>
              <a:t>num</a:t>
            </a:r>
            <a:r>
              <a:rPr lang="en-US" altLang="zh-TW" dirty="0"/>
              <a:t> = </a:t>
            </a:r>
            <a:r>
              <a:rPr lang="en-US" altLang="zh-TW" dirty="0" err="1"/>
              <a:t>fwrite</a:t>
            </a:r>
            <a:r>
              <a:rPr lang="en-US" altLang="zh-TW" dirty="0"/>
              <a:t>($handle, $contents); 		//</a:t>
            </a:r>
            <a:r>
              <a:rPr lang="zh-TW" altLang="en-US" dirty="0"/>
              <a:t>寫入檔案</a:t>
            </a:r>
          </a:p>
          <a:p>
            <a:r>
              <a:rPr lang="zh-TW" altLang="en-US" dirty="0"/>
              <a:t>        </a:t>
            </a:r>
            <a:r>
              <a:rPr lang="en-US" altLang="zh-TW" dirty="0" err="1"/>
              <a:t>fclose</a:t>
            </a:r>
            <a:r>
              <a:rPr lang="en-US" altLang="zh-TW" dirty="0"/>
              <a:t>($handle);				</a:t>
            </a:r>
            <a:r>
              <a:rPr lang="en-US" altLang="zh-TW" dirty="0" smtClean="0"/>
              <a:t>//</a:t>
            </a:r>
            <a:r>
              <a:rPr lang="zh-TW" altLang="en-US" dirty="0"/>
              <a:t>關閉檔案</a:t>
            </a:r>
          </a:p>
          <a:p>
            <a:r>
              <a:rPr lang="zh-TW" altLang="en-US" dirty="0"/>
              <a:t>        </a:t>
            </a:r>
            <a:r>
              <a:rPr lang="en-US" altLang="zh-TW" dirty="0"/>
              <a:t>echo "</a:t>
            </a:r>
            <a:r>
              <a:rPr lang="zh-TW" altLang="en-US" dirty="0"/>
              <a:t>成功寫入</a:t>
            </a:r>
            <a:r>
              <a:rPr lang="en-US" altLang="zh-TW" dirty="0"/>
              <a:t>".$num."</a:t>
            </a:r>
            <a:r>
              <a:rPr lang="zh-TW" altLang="en-US" dirty="0"/>
              <a:t>個位元組</a:t>
            </a:r>
            <a:r>
              <a:rPr lang="en-US" altLang="zh-TW" dirty="0"/>
              <a:t>";		//</a:t>
            </a:r>
            <a:r>
              <a:rPr lang="zh-TW" altLang="en-US" dirty="0"/>
              <a:t>寫入完畢後顯示成功訊息</a:t>
            </a:r>
          </a:p>
          <a:p>
            <a:r>
              <a:rPr lang="zh-TW" altLang="en-US" dirty="0"/>
              <a:t>      </a:t>
            </a:r>
            <a:r>
              <a:rPr lang="en-US" altLang="zh-TW" dirty="0"/>
              <a:t>}</a:t>
            </a:r>
          </a:p>
          <a:p>
            <a:r>
              <a:rPr lang="en-US" altLang="zh-TW" sz="1200" dirty="0"/>
              <a:t>      else</a:t>
            </a:r>
          </a:p>
          <a:p>
            <a:r>
              <a:rPr lang="en-US" altLang="zh-TW" sz="1200" dirty="0"/>
              <a:t>       echo "</a:t>
            </a:r>
            <a:r>
              <a:rPr lang="zh-TW" altLang="en-US" sz="1200" dirty="0"/>
              <a:t>開啟檔案失敗</a:t>
            </a:r>
            <a:r>
              <a:rPr lang="en-US" altLang="zh-TW" sz="1200" dirty="0"/>
              <a:t>";</a:t>
            </a:r>
          </a:p>
          <a:p>
            <a:r>
              <a:rPr lang="en-US" altLang="zh-TW" sz="1200" dirty="0"/>
              <a:t>    ?&gt;</a:t>
            </a:r>
          </a:p>
          <a:p>
            <a:r>
              <a:rPr lang="en-US" altLang="zh-TW" sz="1200" dirty="0"/>
              <a:t>  &lt;/body&gt;</a:t>
            </a:r>
          </a:p>
          <a:p>
            <a:r>
              <a:rPr lang="en-US" altLang="zh-TW" sz="1200" dirty="0"/>
              <a:t>&lt;/html&gt;</a:t>
            </a:r>
            <a:endParaRPr lang="zh-TW" altLang="en-US" sz="1200" dirty="0"/>
          </a:p>
        </p:txBody>
      </p:sp>
      <p:sp>
        <p:nvSpPr>
          <p:cNvPr id="7" name="矩形 6"/>
          <p:cNvSpPr/>
          <p:nvPr/>
        </p:nvSpPr>
        <p:spPr>
          <a:xfrm>
            <a:off x="495859" y="1529009"/>
            <a:ext cx="1133644" cy="369332"/>
          </a:xfrm>
          <a:prstGeom prst="rect">
            <a:avLst/>
          </a:prstGeom>
          <a:solidFill>
            <a:schemeClr val="tx1"/>
          </a:solidFill>
        </p:spPr>
        <p:txBody>
          <a:bodyPr wrap="none">
            <a:spAutoFit/>
          </a:bodyPr>
          <a:lstStyle/>
          <a:p>
            <a:r>
              <a:rPr lang="en-US" altLang="zh-TW" dirty="0" smtClean="0">
                <a:solidFill>
                  <a:srgbClr val="FFFF00"/>
                </a:solidFill>
              </a:rPr>
              <a:t>file10.php</a:t>
            </a:r>
            <a:endParaRPr lang="zh-TW" altLang="en-US" dirty="0">
              <a:solidFill>
                <a:srgbClr val="FFFF00"/>
              </a:solidFill>
            </a:endParaRPr>
          </a:p>
        </p:txBody>
      </p:sp>
      <p:pic>
        <p:nvPicPr>
          <p:cNvPr id="9" name="圖片 8"/>
          <p:cNvPicPr/>
          <p:nvPr/>
        </p:nvPicPr>
        <p:blipFill>
          <a:blip r:embed="rId2" cstate="email"/>
          <a:stretch>
            <a:fillRect/>
          </a:stretch>
        </p:blipFill>
        <p:spPr>
          <a:xfrm>
            <a:off x="7554769" y="5419845"/>
            <a:ext cx="2426030" cy="1584176"/>
          </a:xfrm>
          <a:prstGeom prst="rect">
            <a:avLst/>
          </a:prstGeom>
        </p:spPr>
      </p:pic>
      <p:pic>
        <p:nvPicPr>
          <p:cNvPr id="10" name="圖片 9"/>
          <p:cNvPicPr/>
          <p:nvPr/>
        </p:nvPicPr>
        <p:blipFill>
          <a:blip r:embed="rId3"/>
          <a:stretch>
            <a:fillRect/>
          </a:stretch>
        </p:blipFill>
        <p:spPr>
          <a:xfrm>
            <a:off x="5322521" y="5448341"/>
            <a:ext cx="2088232" cy="1555683"/>
          </a:xfrm>
          <a:prstGeom prst="rect">
            <a:avLst/>
          </a:prstGeom>
        </p:spPr>
      </p:pic>
    </p:spTree>
    <p:extLst>
      <p:ext uri="{BB962C8B-B14F-4D97-AF65-F5344CB8AC3E}">
        <p14:creationId xmlns:p14="http://schemas.microsoft.com/office/powerpoint/2010/main" val="1403109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0" y="315698"/>
            <a:ext cx="10515600" cy="870551"/>
          </a:xfrm>
        </p:spPr>
        <p:txBody>
          <a:bodyPr/>
          <a:lstStyle/>
          <a:p>
            <a:r>
              <a:rPr lang="zh-TW" altLang="en-US" dirty="0" smtClean="0"/>
              <a:t>使用</a:t>
            </a:r>
            <a:r>
              <a:rPr lang="en-US" altLang="zh-TW" dirty="0" err="1" smtClean="0"/>
              <a:t>file_put_contents</a:t>
            </a:r>
            <a:r>
              <a:rPr lang="en-US" altLang="zh-TW" dirty="0" smtClean="0"/>
              <a:t>()  </a:t>
            </a:r>
            <a:r>
              <a:rPr lang="zh-TW" altLang="en-US" dirty="0" smtClean="0"/>
              <a:t>函式寫入文字檔</a:t>
            </a:r>
            <a:endParaRPr lang="zh-TW" altLang="en-US" dirty="0"/>
          </a:p>
        </p:txBody>
      </p:sp>
      <p:sp>
        <p:nvSpPr>
          <p:cNvPr id="4" name="內容版面配置區 3"/>
          <p:cNvSpPr>
            <a:spLocks noGrp="1"/>
          </p:cNvSpPr>
          <p:nvPr>
            <p:ph idx="1"/>
          </p:nvPr>
        </p:nvSpPr>
        <p:spPr>
          <a:xfrm>
            <a:off x="182004" y="1306641"/>
            <a:ext cx="10515600" cy="843435"/>
          </a:xfrm>
        </p:spPr>
        <p:txBody>
          <a:bodyPr>
            <a:normAutofit lnSpcReduction="10000"/>
          </a:bodyPr>
          <a:lstStyle/>
          <a:p>
            <a:pPr>
              <a:buNone/>
            </a:pPr>
            <a:r>
              <a:rPr lang="en-US" altLang="zh-TW" dirty="0" smtClean="0"/>
              <a:t>	</a:t>
            </a:r>
            <a:r>
              <a:rPr lang="zh-TW" altLang="en-US" dirty="0" smtClean="0"/>
              <a:t> </a:t>
            </a:r>
            <a:r>
              <a:rPr lang="en-US" altLang="zh-TW" dirty="0" err="1" smtClean="0"/>
              <a:t>file_put_contents</a:t>
            </a:r>
            <a:r>
              <a:rPr lang="en-US" altLang="zh-TW" dirty="0" smtClean="0"/>
              <a:t>()  </a:t>
            </a:r>
            <a:r>
              <a:rPr lang="zh-TW" altLang="en-US" dirty="0" smtClean="0"/>
              <a:t>函式無須經過開啟檔案及關閉檔案的動作即可將指定的內容寫入</a:t>
            </a:r>
            <a:r>
              <a:rPr lang="zh-TW" altLang="en-US" dirty="0" smtClean="0"/>
              <a:t>檔案</a:t>
            </a:r>
            <a:endParaRPr lang="en-US" altLang="zh-TW" dirty="0" smtClean="0"/>
          </a:p>
          <a:p>
            <a:pPr>
              <a:buNone/>
            </a:pPr>
            <a:endParaRPr lang="zh-TW" altLang="zh-TW" dirty="0" smtClean="0"/>
          </a:p>
          <a:p>
            <a:endParaRPr lang="zh-TW" altLang="en-US" dirty="0"/>
          </a:p>
        </p:txBody>
      </p:sp>
      <p:sp>
        <p:nvSpPr>
          <p:cNvPr id="8" name="Rectangle 3"/>
          <p:cNvSpPr>
            <a:spLocks noChangeArrowheads="1"/>
          </p:cNvSpPr>
          <p:nvPr/>
        </p:nvSpPr>
        <p:spPr bwMode="auto">
          <a:xfrm>
            <a:off x="4870230" y="2070413"/>
            <a:ext cx="5460018" cy="400110"/>
          </a:xfrm>
          <a:prstGeom prst="rect">
            <a:avLst/>
          </a:prstGeom>
          <a:solidFill>
            <a:srgbClr val="E5E5E5"/>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TW" sz="2000" dirty="0" err="1"/>
              <a:t>file_put_contents</a:t>
            </a:r>
            <a:r>
              <a:rPr lang="en-US" altLang="zh-TW" sz="2000" dirty="0"/>
              <a:t>(string filename, string data) </a:t>
            </a:r>
            <a:endParaRPr lang="zh-TW" altLang="zh-TW" sz="2000" dirty="0"/>
          </a:p>
        </p:txBody>
      </p:sp>
      <p:pic>
        <p:nvPicPr>
          <p:cNvPr id="12290" name="Picture 2"/>
          <p:cNvPicPr>
            <a:picLocks noChangeAspect="1" noChangeArrowheads="1"/>
          </p:cNvPicPr>
          <p:nvPr/>
        </p:nvPicPr>
        <p:blipFill>
          <a:blip r:embed="rId2" cstate="email"/>
          <a:srcRect/>
          <a:stretch>
            <a:fillRect/>
          </a:stretch>
        </p:blipFill>
        <p:spPr bwMode="auto">
          <a:xfrm>
            <a:off x="685409" y="2739383"/>
            <a:ext cx="6032424" cy="1872208"/>
          </a:xfrm>
          <a:prstGeom prst="rect">
            <a:avLst/>
          </a:prstGeom>
          <a:noFill/>
          <a:ln w="9525">
            <a:noFill/>
            <a:miter lim="800000"/>
            <a:headEnd/>
            <a:tailEnd/>
          </a:ln>
        </p:spPr>
      </p:pic>
      <p:pic>
        <p:nvPicPr>
          <p:cNvPr id="9" name="圖片 8"/>
          <p:cNvPicPr/>
          <p:nvPr/>
        </p:nvPicPr>
        <p:blipFill>
          <a:blip r:embed="rId3"/>
          <a:stretch>
            <a:fillRect/>
          </a:stretch>
        </p:blipFill>
        <p:spPr>
          <a:xfrm>
            <a:off x="3287691" y="5200899"/>
            <a:ext cx="2076897" cy="1468463"/>
          </a:xfrm>
          <a:prstGeom prst="rect">
            <a:avLst/>
          </a:prstGeom>
        </p:spPr>
      </p:pic>
      <p:pic>
        <p:nvPicPr>
          <p:cNvPr id="12" name="圖片 11"/>
          <p:cNvPicPr/>
          <p:nvPr/>
        </p:nvPicPr>
        <p:blipFill>
          <a:blip r:embed="rId4"/>
          <a:stretch>
            <a:fillRect/>
          </a:stretch>
        </p:blipFill>
        <p:spPr>
          <a:xfrm>
            <a:off x="5519936" y="5200899"/>
            <a:ext cx="2520280" cy="1468463"/>
          </a:xfrm>
          <a:prstGeom prst="rect">
            <a:avLst/>
          </a:prstGeom>
        </p:spPr>
      </p:pic>
      <p:sp>
        <p:nvSpPr>
          <p:cNvPr id="10" name="矩形 9"/>
          <p:cNvSpPr/>
          <p:nvPr/>
        </p:nvSpPr>
        <p:spPr>
          <a:xfrm>
            <a:off x="602951" y="2285857"/>
            <a:ext cx="1133644" cy="369332"/>
          </a:xfrm>
          <a:prstGeom prst="rect">
            <a:avLst/>
          </a:prstGeom>
          <a:solidFill>
            <a:schemeClr val="tx1"/>
          </a:solidFill>
        </p:spPr>
        <p:txBody>
          <a:bodyPr wrap="none">
            <a:spAutoFit/>
          </a:bodyPr>
          <a:lstStyle/>
          <a:p>
            <a:r>
              <a:rPr lang="en-US" altLang="zh-TW" dirty="0" smtClean="0">
                <a:solidFill>
                  <a:srgbClr val="FFFF00"/>
                </a:solidFill>
              </a:rPr>
              <a:t>file11.php</a:t>
            </a:r>
            <a:endParaRPr lang="zh-TW" altLang="en-US" dirty="0">
              <a:solidFill>
                <a:srgbClr val="FFFF00"/>
              </a:solidFill>
            </a:endParaRPr>
          </a:p>
        </p:txBody>
      </p:sp>
    </p:spTree>
    <p:extLst>
      <p:ext uri="{BB962C8B-B14F-4D97-AF65-F5344CB8AC3E}">
        <p14:creationId xmlns:p14="http://schemas.microsoft.com/office/powerpoint/2010/main" val="1222442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sz="half" idx="1"/>
          </p:nvPr>
        </p:nvPicPr>
        <p:blipFill>
          <a:blip r:embed="rId2"/>
          <a:stretch>
            <a:fillRect/>
          </a:stretch>
        </p:blipFill>
        <p:spPr>
          <a:xfrm>
            <a:off x="464258" y="1479636"/>
            <a:ext cx="3095666" cy="4351338"/>
          </a:xfrm>
          <a:prstGeom prst="rect">
            <a:avLst/>
          </a:prstGeom>
        </p:spPr>
      </p:pic>
      <p:sp>
        <p:nvSpPr>
          <p:cNvPr id="4" name="內容版面配置區 3"/>
          <p:cNvSpPr>
            <a:spLocks noGrp="1"/>
          </p:cNvSpPr>
          <p:nvPr>
            <p:ph sz="half" idx="2"/>
          </p:nvPr>
        </p:nvSpPr>
        <p:spPr>
          <a:xfrm>
            <a:off x="3837573" y="484445"/>
            <a:ext cx="3915977" cy="5221374"/>
          </a:xfrm>
        </p:spPr>
        <p:txBody>
          <a:bodyPr>
            <a:normAutofit fontScale="55000" lnSpcReduction="20000"/>
          </a:bodyPr>
          <a:lstStyle/>
          <a:p>
            <a:pPr marL="0" indent="0">
              <a:buNone/>
            </a:pPr>
            <a:r>
              <a:rPr lang="en-US" altLang="zh-TW" dirty="0" smtClean="0"/>
              <a:t>PART 1</a:t>
            </a:r>
            <a:r>
              <a:rPr lang="zh-TW" altLang="en-US" dirty="0" smtClean="0"/>
              <a:t>　</a:t>
            </a:r>
            <a:r>
              <a:rPr lang="en-US" altLang="zh-TW" dirty="0" smtClean="0"/>
              <a:t>PHP</a:t>
            </a:r>
            <a:r>
              <a:rPr lang="zh-TW" altLang="en-US" dirty="0" smtClean="0"/>
              <a:t>基礎語法</a:t>
            </a:r>
          </a:p>
          <a:p>
            <a:pPr marL="0" indent="0">
              <a:buNone/>
            </a:pPr>
            <a:r>
              <a:rPr lang="zh-TW" altLang="en-US" dirty="0" smtClean="0"/>
              <a:t>　第</a:t>
            </a:r>
            <a:r>
              <a:rPr lang="en-US" altLang="zh-TW" dirty="0" smtClean="0"/>
              <a:t>1</a:t>
            </a:r>
            <a:r>
              <a:rPr lang="zh-TW" altLang="en-US" dirty="0" smtClean="0"/>
              <a:t>章　開始撰寫</a:t>
            </a:r>
            <a:r>
              <a:rPr lang="en-US" altLang="zh-TW" dirty="0" smtClean="0"/>
              <a:t>PHP</a:t>
            </a:r>
            <a:r>
              <a:rPr lang="zh-TW" altLang="en-US" dirty="0" smtClean="0"/>
              <a:t>程式</a:t>
            </a:r>
          </a:p>
          <a:p>
            <a:pPr marL="0" indent="0">
              <a:buNone/>
            </a:pPr>
            <a:r>
              <a:rPr lang="zh-TW" altLang="en-US" dirty="0" smtClean="0"/>
              <a:t>　第</a:t>
            </a:r>
            <a:r>
              <a:rPr lang="en-US" altLang="zh-TW" dirty="0" smtClean="0"/>
              <a:t>2</a:t>
            </a:r>
            <a:r>
              <a:rPr lang="zh-TW" altLang="en-US" dirty="0" smtClean="0"/>
              <a:t>章　型別、變數、常數與運算子</a:t>
            </a:r>
          </a:p>
          <a:p>
            <a:pPr marL="0" indent="0">
              <a:buNone/>
            </a:pPr>
            <a:r>
              <a:rPr lang="zh-TW" altLang="en-US" dirty="0" smtClean="0"/>
              <a:t>　第</a:t>
            </a:r>
            <a:r>
              <a:rPr lang="en-US" altLang="zh-TW" dirty="0" smtClean="0"/>
              <a:t>3</a:t>
            </a:r>
            <a:r>
              <a:rPr lang="zh-TW" altLang="en-US" dirty="0" smtClean="0"/>
              <a:t>章　流程控制與陣列</a:t>
            </a:r>
          </a:p>
          <a:p>
            <a:pPr marL="0" indent="0">
              <a:buNone/>
            </a:pPr>
            <a:r>
              <a:rPr lang="zh-TW" altLang="en-US" dirty="0" smtClean="0"/>
              <a:t>　第</a:t>
            </a:r>
            <a:r>
              <a:rPr lang="en-US" altLang="zh-TW" dirty="0" smtClean="0"/>
              <a:t>4</a:t>
            </a:r>
            <a:r>
              <a:rPr lang="zh-TW" altLang="en-US" dirty="0" smtClean="0"/>
              <a:t>章　函式</a:t>
            </a:r>
          </a:p>
          <a:p>
            <a:pPr marL="0" indent="0">
              <a:buNone/>
            </a:pPr>
            <a:endParaRPr lang="zh-TW" altLang="en-US" dirty="0" smtClean="0"/>
          </a:p>
          <a:p>
            <a:pPr marL="0" indent="0">
              <a:buNone/>
            </a:pPr>
            <a:r>
              <a:rPr lang="en-US" altLang="zh-TW" dirty="0" smtClean="0"/>
              <a:t>PART 2</a:t>
            </a:r>
            <a:r>
              <a:rPr lang="zh-TW" altLang="en-US" dirty="0" smtClean="0"/>
              <a:t>　</a:t>
            </a:r>
            <a:r>
              <a:rPr lang="en-US" altLang="zh-TW" dirty="0" smtClean="0"/>
              <a:t>PHP</a:t>
            </a:r>
            <a:r>
              <a:rPr lang="zh-TW" altLang="en-US" dirty="0" smtClean="0"/>
              <a:t>進階技術</a:t>
            </a:r>
          </a:p>
          <a:p>
            <a:pPr marL="0" indent="0">
              <a:buNone/>
            </a:pPr>
            <a:r>
              <a:rPr lang="zh-TW" altLang="en-US" b="1" dirty="0" smtClean="0">
                <a:solidFill>
                  <a:srgbClr val="C00000"/>
                </a:solidFill>
                <a:effectLst>
                  <a:outerShdw blurRad="38100" dist="38100" dir="2700000" algn="tl">
                    <a:srgbClr val="000000">
                      <a:alpha val="43137"/>
                    </a:srgbClr>
                  </a:outerShdw>
                </a:effectLst>
              </a:rPr>
              <a:t>　第</a:t>
            </a:r>
            <a:r>
              <a:rPr lang="en-US" altLang="zh-TW" b="1" dirty="0" smtClean="0">
                <a:solidFill>
                  <a:srgbClr val="C00000"/>
                </a:solidFill>
                <a:effectLst>
                  <a:outerShdw blurRad="38100" dist="38100" dir="2700000" algn="tl">
                    <a:srgbClr val="000000">
                      <a:alpha val="43137"/>
                    </a:srgbClr>
                  </a:outerShdw>
                </a:effectLst>
              </a:rPr>
              <a:t>5</a:t>
            </a:r>
            <a:r>
              <a:rPr lang="zh-TW" altLang="en-US" b="1" dirty="0" smtClean="0">
                <a:solidFill>
                  <a:srgbClr val="C00000"/>
                </a:solidFill>
                <a:effectLst>
                  <a:outerShdw blurRad="38100" dist="38100" dir="2700000" algn="tl">
                    <a:srgbClr val="000000">
                      <a:alpha val="43137"/>
                    </a:srgbClr>
                  </a:outerShdw>
                </a:effectLst>
              </a:rPr>
              <a:t>章　檔案存取</a:t>
            </a:r>
          </a:p>
          <a:p>
            <a:pPr marL="0" indent="0">
              <a:buNone/>
            </a:pPr>
            <a:r>
              <a:rPr lang="zh-TW" altLang="en-US" dirty="0" smtClean="0"/>
              <a:t>　第</a:t>
            </a:r>
            <a:r>
              <a:rPr lang="en-US" altLang="zh-TW" dirty="0" smtClean="0"/>
              <a:t>6</a:t>
            </a:r>
            <a:r>
              <a:rPr lang="zh-TW" altLang="en-US" dirty="0" smtClean="0"/>
              <a:t>章　</a:t>
            </a:r>
            <a:r>
              <a:rPr lang="en-US" altLang="zh-TW" dirty="0" smtClean="0"/>
              <a:t>GD</a:t>
            </a:r>
            <a:r>
              <a:rPr lang="zh-TW" altLang="en-US" dirty="0" smtClean="0"/>
              <a:t>繪圖與圖片處理</a:t>
            </a:r>
          </a:p>
          <a:p>
            <a:pPr marL="0" indent="0">
              <a:buNone/>
            </a:pPr>
            <a:r>
              <a:rPr lang="zh-TW" altLang="en-US" dirty="0" smtClean="0"/>
              <a:t>　第</a:t>
            </a:r>
            <a:r>
              <a:rPr lang="en-US" altLang="zh-TW" dirty="0" smtClean="0"/>
              <a:t>7</a:t>
            </a:r>
            <a:r>
              <a:rPr lang="zh-TW" altLang="en-US" dirty="0" smtClean="0"/>
              <a:t>章 例外與錯誤處理</a:t>
            </a:r>
          </a:p>
          <a:p>
            <a:pPr marL="0" indent="0">
              <a:buNone/>
            </a:pPr>
            <a:r>
              <a:rPr lang="zh-TW" altLang="en-US" dirty="0" smtClean="0"/>
              <a:t>　第</a:t>
            </a:r>
            <a:r>
              <a:rPr lang="en-US" altLang="zh-TW" dirty="0" smtClean="0"/>
              <a:t>8</a:t>
            </a:r>
            <a:r>
              <a:rPr lang="zh-TW" altLang="en-US" dirty="0" smtClean="0"/>
              <a:t>章　物件導向</a:t>
            </a:r>
          </a:p>
          <a:p>
            <a:pPr marL="0" indent="0">
              <a:buNone/>
            </a:pPr>
            <a:r>
              <a:rPr lang="zh-TW" altLang="en-US" b="1" dirty="0" smtClean="0">
                <a:solidFill>
                  <a:srgbClr val="C00000"/>
                </a:solidFill>
                <a:effectLst>
                  <a:outerShdw blurRad="38100" dist="38100" dir="2700000" algn="tl">
                    <a:srgbClr val="000000">
                      <a:alpha val="43137"/>
                    </a:srgbClr>
                  </a:outerShdw>
                </a:effectLst>
              </a:rPr>
              <a:t>　第</a:t>
            </a:r>
            <a:r>
              <a:rPr lang="en-US" altLang="zh-TW" b="1" dirty="0" smtClean="0">
                <a:solidFill>
                  <a:srgbClr val="C00000"/>
                </a:solidFill>
                <a:effectLst>
                  <a:outerShdw blurRad="38100" dist="38100" dir="2700000" algn="tl">
                    <a:srgbClr val="000000">
                      <a:alpha val="43137"/>
                    </a:srgbClr>
                  </a:outerShdw>
                </a:effectLst>
              </a:rPr>
              <a:t>9</a:t>
            </a:r>
            <a:r>
              <a:rPr lang="zh-TW" altLang="en-US" b="1" dirty="0" smtClean="0">
                <a:solidFill>
                  <a:srgbClr val="C00000"/>
                </a:solidFill>
                <a:effectLst>
                  <a:outerShdw blurRad="38100" dist="38100" dir="2700000" algn="tl">
                    <a:srgbClr val="000000">
                      <a:alpha val="43137"/>
                    </a:srgbClr>
                  </a:outerShdw>
                </a:effectLst>
              </a:rPr>
              <a:t>章　在網頁之間傳遞資訊</a:t>
            </a:r>
          </a:p>
          <a:p>
            <a:pPr marL="0" indent="0">
              <a:buNone/>
            </a:pPr>
            <a:r>
              <a:rPr lang="zh-TW" altLang="en-US" dirty="0" smtClean="0"/>
              <a:t>　第</a:t>
            </a:r>
            <a:r>
              <a:rPr lang="en-US" altLang="zh-TW" dirty="0" smtClean="0"/>
              <a:t>10</a:t>
            </a:r>
            <a:r>
              <a:rPr lang="zh-TW" altLang="en-US" dirty="0" smtClean="0"/>
              <a:t>章　使用</a:t>
            </a:r>
            <a:r>
              <a:rPr lang="en-US" altLang="zh-TW" dirty="0" smtClean="0"/>
              <a:t>Ajax</a:t>
            </a:r>
          </a:p>
          <a:p>
            <a:pPr marL="0" indent="0">
              <a:buNone/>
            </a:pPr>
            <a:r>
              <a:rPr lang="zh-TW" altLang="en-US" dirty="0" smtClean="0"/>
              <a:t>　第</a:t>
            </a:r>
            <a:r>
              <a:rPr lang="en-US" altLang="zh-TW" dirty="0" smtClean="0"/>
              <a:t>11</a:t>
            </a:r>
            <a:r>
              <a:rPr lang="zh-TW" altLang="en-US" dirty="0" smtClean="0"/>
              <a:t>章　</a:t>
            </a:r>
            <a:r>
              <a:rPr lang="en-US" altLang="zh-TW" dirty="0" smtClean="0"/>
              <a:t>jQuery Mobile</a:t>
            </a:r>
            <a:r>
              <a:rPr lang="zh-TW" altLang="en-US" dirty="0" smtClean="0"/>
              <a:t>行動版網頁</a:t>
            </a:r>
          </a:p>
          <a:p>
            <a:pPr marL="0" indent="0">
              <a:buNone/>
            </a:pPr>
            <a:endParaRPr lang="zh-TW" altLang="en-US" dirty="0" smtClean="0"/>
          </a:p>
          <a:p>
            <a:pPr marL="0" indent="0">
              <a:buNone/>
            </a:pPr>
            <a:r>
              <a:rPr lang="en-US" altLang="zh-TW" b="1" dirty="0" smtClean="0">
                <a:effectLst>
                  <a:outerShdw blurRad="38100" dist="38100" dir="2700000" algn="tl">
                    <a:srgbClr val="000000">
                      <a:alpha val="43137"/>
                    </a:srgbClr>
                  </a:outerShdw>
                </a:effectLst>
              </a:rPr>
              <a:t>PART 3</a:t>
            </a:r>
            <a:r>
              <a:rPr lang="zh-TW" altLang="en-US" b="1" dirty="0" smtClean="0">
                <a:effectLst>
                  <a:outerShdw blurRad="38100" dist="38100" dir="2700000" algn="tl">
                    <a:srgbClr val="000000">
                      <a:alpha val="43137"/>
                    </a:srgbClr>
                  </a:outerShdw>
                </a:effectLst>
              </a:rPr>
              <a:t>　</a:t>
            </a:r>
            <a:r>
              <a:rPr lang="en-US" altLang="zh-TW" b="1" dirty="0" smtClean="0">
                <a:effectLst>
                  <a:outerShdw blurRad="38100" dist="38100" dir="2700000" algn="tl">
                    <a:srgbClr val="000000">
                      <a:alpha val="43137"/>
                    </a:srgbClr>
                  </a:outerShdw>
                </a:effectLst>
              </a:rPr>
              <a:t>MySQL</a:t>
            </a:r>
            <a:r>
              <a:rPr lang="zh-TW" altLang="en-US" b="1" dirty="0" smtClean="0">
                <a:effectLst>
                  <a:outerShdw blurRad="38100" dist="38100" dir="2700000" algn="tl">
                    <a:srgbClr val="000000">
                      <a:alpha val="43137"/>
                    </a:srgbClr>
                  </a:outerShdw>
                </a:effectLst>
              </a:rPr>
              <a:t>資料庫</a:t>
            </a:r>
          </a:p>
          <a:p>
            <a:pPr marL="0" indent="0">
              <a:buNone/>
            </a:pPr>
            <a:r>
              <a:rPr lang="zh-TW" altLang="en-US" dirty="0" smtClean="0"/>
              <a:t>　第</a:t>
            </a:r>
            <a:r>
              <a:rPr lang="en-US" altLang="zh-TW" dirty="0" smtClean="0"/>
              <a:t>12</a:t>
            </a:r>
            <a:r>
              <a:rPr lang="zh-TW" altLang="en-US" dirty="0" smtClean="0"/>
              <a:t>章　管理</a:t>
            </a:r>
            <a:r>
              <a:rPr lang="en-US" altLang="zh-TW" dirty="0" smtClean="0"/>
              <a:t>MySQL</a:t>
            </a:r>
            <a:r>
              <a:rPr lang="zh-TW" altLang="en-US" dirty="0" smtClean="0"/>
              <a:t>資料庫與</a:t>
            </a:r>
            <a:r>
              <a:rPr lang="en-US" altLang="zh-TW" dirty="0" smtClean="0"/>
              <a:t>SQL</a:t>
            </a:r>
            <a:r>
              <a:rPr lang="zh-TW" altLang="en-US" dirty="0" smtClean="0"/>
              <a:t>查詢</a:t>
            </a:r>
          </a:p>
          <a:p>
            <a:pPr marL="0" indent="0">
              <a:buNone/>
            </a:pPr>
            <a:r>
              <a:rPr lang="zh-TW" altLang="en-US" b="1" dirty="0" smtClean="0">
                <a:solidFill>
                  <a:srgbClr val="C00000"/>
                </a:solidFill>
                <a:effectLst>
                  <a:outerShdw blurRad="38100" dist="38100" dir="2700000" algn="tl">
                    <a:srgbClr val="000000">
                      <a:alpha val="43137"/>
                    </a:srgbClr>
                  </a:outerShdw>
                </a:effectLst>
              </a:rPr>
              <a:t>　第</a:t>
            </a:r>
            <a:r>
              <a:rPr lang="en-US" altLang="zh-TW" b="1" dirty="0" smtClean="0">
                <a:solidFill>
                  <a:srgbClr val="C00000"/>
                </a:solidFill>
                <a:effectLst>
                  <a:outerShdw blurRad="38100" dist="38100" dir="2700000" algn="tl">
                    <a:srgbClr val="000000">
                      <a:alpha val="43137"/>
                    </a:srgbClr>
                  </a:outerShdw>
                </a:effectLst>
              </a:rPr>
              <a:t>13</a:t>
            </a:r>
            <a:r>
              <a:rPr lang="zh-TW" altLang="en-US" b="1" dirty="0" smtClean="0">
                <a:solidFill>
                  <a:srgbClr val="C00000"/>
                </a:solidFill>
                <a:effectLst>
                  <a:outerShdw blurRad="38100" dist="38100" dir="2700000" algn="tl">
                    <a:srgbClr val="000000">
                      <a:alpha val="43137"/>
                    </a:srgbClr>
                  </a:outerShdw>
                </a:effectLst>
              </a:rPr>
              <a:t>章　存取</a:t>
            </a:r>
            <a:r>
              <a:rPr lang="en-US" altLang="zh-TW" b="1" dirty="0" smtClean="0">
                <a:solidFill>
                  <a:srgbClr val="C00000"/>
                </a:solidFill>
                <a:effectLst>
                  <a:outerShdw blurRad="38100" dist="38100" dir="2700000" algn="tl">
                    <a:srgbClr val="000000">
                      <a:alpha val="43137"/>
                    </a:srgbClr>
                  </a:outerShdw>
                </a:effectLst>
              </a:rPr>
              <a:t>MySQL</a:t>
            </a:r>
            <a:r>
              <a:rPr lang="zh-TW" altLang="en-US" b="1" dirty="0" smtClean="0">
                <a:solidFill>
                  <a:srgbClr val="C00000"/>
                </a:solidFill>
                <a:effectLst>
                  <a:outerShdw blurRad="38100" dist="38100" dir="2700000" algn="tl">
                    <a:srgbClr val="000000">
                      <a:alpha val="43137"/>
                    </a:srgbClr>
                  </a:outerShdw>
                </a:effectLst>
              </a:rPr>
              <a:t>資料庫</a:t>
            </a:r>
          </a:p>
          <a:p>
            <a:pPr marL="0" indent="0">
              <a:buNone/>
            </a:pPr>
            <a:endParaRPr lang="zh-TW" altLang="en-US" dirty="0" smtClean="0"/>
          </a:p>
        </p:txBody>
      </p:sp>
      <p:sp>
        <p:nvSpPr>
          <p:cNvPr id="2" name="矩形 1"/>
          <p:cNvSpPr/>
          <p:nvPr/>
        </p:nvSpPr>
        <p:spPr>
          <a:xfrm>
            <a:off x="401694" y="621314"/>
            <a:ext cx="2339102" cy="523220"/>
          </a:xfrm>
          <a:prstGeom prst="rect">
            <a:avLst/>
          </a:prstGeom>
        </p:spPr>
        <p:txBody>
          <a:bodyPr wrap="none">
            <a:spAutoFit/>
          </a:bodyPr>
          <a:lstStyle/>
          <a:p>
            <a:r>
              <a:rPr lang="zh-TW" altLang="en-US" sz="2800" b="1" dirty="0">
                <a:effectLst>
                  <a:outerShdw blurRad="38100" dist="38100" dir="2700000" algn="tl">
                    <a:srgbClr val="000000">
                      <a:alpha val="43137"/>
                    </a:srgbClr>
                  </a:outerShdw>
                </a:effectLst>
              </a:rPr>
              <a:t>本課程教科書</a:t>
            </a:r>
          </a:p>
        </p:txBody>
      </p:sp>
      <p:sp>
        <p:nvSpPr>
          <p:cNvPr id="6" name="內容版面配置區 2"/>
          <p:cNvSpPr txBox="1">
            <a:spLocks/>
          </p:cNvSpPr>
          <p:nvPr/>
        </p:nvSpPr>
        <p:spPr bwMode="auto">
          <a:xfrm>
            <a:off x="7663237" y="1582761"/>
            <a:ext cx="4528765" cy="230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300"/>
              </a:spcBef>
              <a:spcAft>
                <a:spcPts val="300"/>
              </a:spcAft>
              <a:buFont typeface="Wingdings" pitchFamily="2" charset="2"/>
              <a:buNone/>
              <a:defRPr lang="zh-TW" altLang="en-US" sz="2400" kern="1200" baseline="0">
                <a:solidFill>
                  <a:schemeClr val="tx1"/>
                </a:solidFill>
                <a:latin typeface="Arial" pitchFamily="34" charset="0"/>
                <a:ea typeface="標楷體" pitchFamily="65" charset="-120"/>
                <a:cs typeface="+mn-cs"/>
              </a:defRPr>
            </a:lvl1pPr>
            <a:lvl2pPr marL="813600" indent="-230400" algn="just" rtl="0" eaLnBrk="0" fontAlgn="base" hangingPunct="0">
              <a:spcBef>
                <a:spcPts val="300"/>
              </a:spcBef>
              <a:spcAft>
                <a:spcPts val="600"/>
              </a:spcAft>
              <a:buFont typeface="Wingdings" pitchFamily="2" charset="2"/>
              <a:buChar char="Ø"/>
              <a:defRPr lang="zh-TW" altLang="en-US" sz="2000" kern="1200" baseline="0">
                <a:solidFill>
                  <a:schemeClr val="tx1"/>
                </a:solidFill>
                <a:latin typeface="Arial" pitchFamily="34" charset="0"/>
                <a:ea typeface="標楷體" pitchFamily="65" charset="-120"/>
                <a:cs typeface="+mn-cs"/>
              </a:defRPr>
            </a:lvl2pPr>
            <a:lvl3pPr marL="1143000" indent="-228600" algn="just" rtl="0" eaLnBrk="0" fontAlgn="base" hangingPunct="0">
              <a:spcBef>
                <a:spcPts val="300"/>
              </a:spcBef>
              <a:spcAft>
                <a:spcPts val="600"/>
              </a:spcAft>
              <a:buFont typeface="Arial" pitchFamily="34" charset="0"/>
              <a:buChar char="•"/>
              <a:defRPr lang="zh-TW" altLang="en-US" sz="2000" kern="1200" baseline="0">
                <a:solidFill>
                  <a:schemeClr val="tx1"/>
                </a:solidFill>
                <a:latin typeface="Arial" pitchFamily="34" charset="0"/>
                <a:ea typeface="標楷體" pitchFamily="65" charset="-120"/>
                <a:cs typeface="+mn-cs"/>
              </a:defRPr>
            </a:lvl3pPr>
            <a:lvl4pPr marL="1600200" indent="-228600" algn="just" rtl="0" eaLnBrk="0" fontAlgn="base" hangingPunct="0">
              <a:spcBef>
                <a:spcPts val="300"/>
              </a:spcBef>
              <a:spcAft>
                <a:spcPts val="600"/>
              </a:spcAft>
              <a:buFont typeface="Arial" charset="0"/>
              <a:buChar char="–"/>
              <a:defRPr lang="zh-TW" altLang="en-US" sz="2000" kern="1200" baseline="0">
                <a:solidFill>
                  <a:schemeClr val="tx1"/>
                </a:solidFill>
                <a:latin typeface="Arial" pitchFamily="34" charset="0"/>
                <a:ea typeface="標楷體" pitchFamily="65" charset="-120"/>
                <a:cs typeface="+mn-cs"/>
              </a:defRPr>
            </a:lvl4pPr>
            <a:lvl5pPr marL="2057400" indent="-228600" algn="just" rtl="0" eaLnBrk="0" fontAlgn="base" hangingPunct="0">
              <a:spcBef>
                <a:spcPts val="300"/>
              </a:spcBef>
              <a:spcAft>
                <a:spcPts val="600"/>
              </a:spcAft>
              <a:buFont typeface="Arial" charset="0"/>
              <a:buChar char="»"/>
              <a:defRPr lang="zh-TW" altLang="en-US" sz="2000" kern="1200" baseline="0">
                <a:solidFill>
                  <a:schemeClr val="tx1"/>
                </a:solidFill>
                <a:latin typeface="Arial" pitchFamily="34" charset="0"/>
                <a:ea typeface="標楷體" pitchFamily="65"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i="1" dirty="0">
                <a:solidFill>
                  <a:sysClr val="windowText" lastClr="000000"/>
                </a:solidFill>
                <a:hlinkClick r:id="rId3" action="ppaction://hlinksldjump"/>
              </a:rPr>
              <a:t>5-1</a:t>
            </a:r>
            <a:r>
              <a:rPr lang="zh-TW" altLang="en-US" dirty="0">
                <a:solidFill>
                  <a:sysClr val="windowText" lastClr="000000"/>
                </a:solidFill>
                <a:hlinkClick r:id="rId3" action="ppaction://hlinksldjump"/>
              </a:rPr>
              <a:t>	存取伺服器端的路徑</a:t>
            </a:r>
            <a:endParaRPr lang="zh-TW" altLang="en-US" dirty="0">
              <a:solidFill>
                <a:sysClr val="windowText" lastClr="000000"/>
              </a:solidFill>
            </a:endParaRPr>
          </a:p>
          <a:p>
            <a:r>
              <a:rPr lang="en-US" altLang="zh-TW" i="1" dirty="0">
                <a:solidFill>
                  <a:sysClr val="windowText" lastClr="000000"/>
                </a:solidFill>
                <a:hlinkClick r:id="rId4" action="ppaction://hlinksldjump"/>
              </a:rPr>
              <a:t>5-2</a:t>
            </a:r>
            <a:r>
              <a:rPr lang="zh-TW" altLang="en-US" dirty="0">
                <a:solidFill>
                  <a:sysClr val="windowText" lastClr="000000"/>
                </a:solidFill>
                <a:hlinkClick r:id="rId4" action="ppaction://hlinksldjump"/>
              </a:rPr>
              <a:t>	存取伺服器端的資料夾</a:t>
            </a:r>
            <a:endParaRPr lang="zh-TW" altLang="en-US" dirty="0">
              <a:solidFill>
                <a:sysClr val="windowText" lastClr="000000"/>
              </a:solidFill>
            </a:endParaRPr>
          </a:p>
          <a:p>
            <a:r>
              <a:rPr lang="en-US" altLang="zh-TW" i="1" dirty="0">
                <a:solidFill>
                  <a:sysClr val="windowText" lastClr="000000"/>
                </a:solidFill>
                <a:hlinkClick r:id="rId5" action="ppaction://hlinksldjump"/>
              </a:rPr>
              <a:t>5-3</a:t>
            </a:r>
            <a:r>
              <a:rPr lang="zh-TW" altLang="en-US" dirty="0">
                <a:solidFill>
                  <a:sysClr val="windowText" lastClr="000000"/>
                </a:solidFill>
                <a:hlinkClick r:id="rId5" action="ppaction://hlinksldjump"/>
              </a:rPr>
              <a:t>	存取伺服器端的檔案</a:t>
            </a:r>
            <a:endParaRPr lang="zh-TW" altLang="en-US" dirty="0">
              <a:solidFill>
                <a:sysClr val="windowText" lastClr="000000"/>
              </a:solidFill>
            </a:endParaRPr>
          </a:p>
          <a:p>
            <a:r>
              <a:rPr lang="en-US" altLang="zh-TW" i="1" dirty="0">
                <a:solidFill>
                  <a:sysClr val="windowText" lastClr="000000"/>
                </a:solidFill>
              </a:rPr>
              <a:t>5-4</a:t>
            </a:r>
            <a:r>
              <a:rPr lang="zh-TW" altLang="en-US" dirty="0">
                <a:solidFill>
                  <a:sysClr val="windowText" lastClr="000000"/>
                </a:solidFill>
              </a:rPr>
              <a:t>	讀取伺服器端的</a:t>
            </a:r>
            <a:r>
              <a:rPr lang="zh-TW" altLang="en-US" b="1" dirty="0">
                <a:solidFill>
                  <a:srgbClr val="FF0000"/>
                </a:solidFill>
                <a:effectLst>
                  <a:outerShdw blurRad="38100" dist="38100" dir="2700000" algn="tl">
                    <a:srgbClr val="000000">
                      <a:alpha val="43137"/>
                    </a:srgbClr>
                  </a:outerShdw>
                </a:effectLst>
              </a:rPr>
              <a:t>文字檔</a:t>
            </a:r>
          </a:p>
          <a:p>
            <a:r>
              <a:rPr lang="en-US" altLang="zh-TW" i="1" dirty="0">
                <a:solidFill>
                  <a:sysClr val="windowText" lastClr="000000"/>
                </a:solidFill>
              </a:rPr>
              <a:t>5-5</a:t>
            </a:r>
            <a:r>
              <a:rPr lang="zh-TW" altLang="en-US" dirty="0">
                <a:solidFill>
                  <a:sysClr val="windowText" lastClr="000000"/>
                </a:solidFill>
              </a:rPr>
              <a:t>	寫入伺服器端的</a:t>
            </a:r>
            <a:r>
              <a:rPr lang="zh-TW" altLang="en-US" b="1" dirty="0">
                <a:solidFill>
                  <a:srgbClr val="FF0000"/>
                </a:solidFill>
                <a:effectLst>
                  <a:outerShdw blurRad="38100" dist="38100" dir="2700000" algn="tl">
                    <a:srgbClr val="000000">
                      <a:alpha val="43137"/>
                    </a:srgbClr>
                  </a:outerShdw>
                </a:effectLst>
              </a:rPr>
              <a:t>文字檔</a:t>
            </a:r>
          </a:p>
          <a:p>
            <a:endParaRPr lang="zh-TW" altLang="en-US" dirty="0">
              <a:solidFill>
                <a:sysClr val="windowText" lastClr="000000"/>
              </a:solidFill>
            </a:endParaRPr>
          </a:p>
        </p:txBody>
      </p:sp>
    </p:spTree>
    <p:extLst>
      <p:ext uri="{BB962C8B-B14F-4D97-AF65-F5344CB8AC3E}">
        <p14:creationId xmlns:p14="http://schemas.microsoft.com/office/powerpoint/2010/main" val="99236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228493" y="2022639"/>
            <a:ext cx="2005758" cy="1255885"/>
          </a:xfrm>
          <a:prstGeom prst="rect">
            <a:avLst/>
          </a:prstGeom>
        </p:spPr>
      </p:pic>
      <p:pic>
        <p:nvPicPr>
          <p:cNvPr id="5" name="圖片 4"/>
          <p:cNvPicPr>
            <a:picLocks noChangeAspect="1"/>
          </p:cNvPicPr>
          <p:nvPr/>
        </p:nvPicPr>
        <p:blipFill>
          <a:blip r:embed="rId3"/>
          <a:stretch>
            <a:fillRect/>
          </a:stretch>
        </p:blipFill>
        <p:spPr>
          <a:xfrm>
            <a:off x="-88527" y="4785463"/>
            <a:ext cx="2639797" cy="1749704"/>
          </a:xfrm>
          <a:prstGeom prst="rect">
            <a:avLst/>
          </a:prstGeom>
        </p:spPr>
      </p:pic>
      <p:cxnSp>
        <p:nvCxnSpPr>
          <p:cNvPr id="7" name="直線單箭頭接點 6"/>
          <p:cNvCxnSpPr>
            <a:stCxn id="4" idx="2"/>
            <a:endCxn id="5" idx="0"/>
          </p:cNvCxnSpPr>
          <p:nvPr/>
        </p:nvCxnSpPr>
        <p:spPr>
          <a:xfrm>
            <a:off x="1231372" y="3278524"/>
            <a:ext cx="0" cy="150693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2059459" y="2735127"/>
            <a:ext cx="4435084"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537624" y="0"/>
            <a:ext cx="4588475"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pic>
        <p:nvPicPr>
          <p:cNvPr id="21" name="圖片 20"/>
          <p:cNvPicPr>
            <a:picLocks noChangeAspect="1"/>
          </p:cNvPicPr>
          <p:nvPr/>
        </p:nvPicPr>
        <p:blipFill>
          <a:blip r:embed="rId4"/>
          <a:stretch>
            <a:fillRect/>
          </a:stretch>
        </p:blipFill>
        <p:spPr>
          <a:xfrm>
            <a:off x="7679245" y="588725"/>
            <a:ext cx="1026350" cy="1026350"/>
          </a:xfrm>
          <a:prstGeom prst="rect">
            <a:avLst/>
          </a:prstGeom>
        </p:spPr>
      </p:pic>
      <p:pic>
        <p:nvPicPr>
          <p:cNvPr id="1026" name="Picture 2" descr="「jpeg」的圖片搜尋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74111" y="521955"/>
            <a:ext cx="1149756" cy="1161095"/>
          </a:xfrm>
          <a:prstGeom prst="rect">
            <a:avLst/>
          </a:prstGeom>
          <a:noFill/>
          <a:extLst>
            <a:ext uri="{909E8E84-426E-40DD-AFC4-6F175D3DCCD1}">
              <a14:hiddenFill xmlns:a14="http://schemas.microsoft.com/office/drawing/2010/main">
                <a:solidFill>
                  <a:srgbClr val="FFFFFF"/>
                </a:solidFill>
              </a14:hiddenFill>
            </a:ext>
          </a:extLst>
        </p:spPr>
      </p:pic>
      <p:pic>
        <p:nvPicPr>
          <p:cNvPr id="22" name="圖片 21"/>
          <p:cNvPicPr>
            <a:picLocks noChangeAspect="1"/>
          </p:cNvPicPr>
          <p:nvPr/>
        </p:nvPicPr>
        <p:blipFill rotWithShape="1">
          <a:blip r:embed="rId6"/>
          <a:srcRect l="11869" r="12283"/>
          <a:stretch/>
        </p:blipFill>
        <p:spPr>
          <a:xfrm>
            <a:off x="11073702" y="518632"/>
            <a:ext cx="895046" cy="1180046"/>
          </a:xfrm>
          <a:prstGeom prst="rect">
            <a:avLst/>
          </a:prstGeom>
        </p:spPr>
      </p:pic>
      <p:pic>
        <p:nvPicPr>
          <p:cNvPr id="1028" name="Picture 4" descr="「mp3」的圖片搜尋結果"/>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22077" y="594322"/>
            <a:ext cx="817768" cy="1028666"/>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p:cNvSpPr/>
          <p:nvPr/>
        </p:nvSpPr>
        <p:spPr>
          <a:xfrm>
            <a:off x="1372845" y="4314973"/>
            <a:ext cx="1467068" cy="707886"/>
          </a:xfrm>
          <a:prstGeom prst="rect">
            <a:avLst/>
          </a:prstGeom>
          <a:solidFill>
            <a:srgbClr val="FFFF00"/>
          </a:solidFill>
        </p:spPr>
        <p:txBody>
          <a:bodyPr wrap="none">
            <a:spAutoFit/>
          </a:bodyPr>
          <a:lstStyle/>
          <a:p>
            <a:r>
              <a:rPr lang="zh-TW" altLang="en-US" sz="2000" dirty="0" smtClean="0">
                <a:solidFill>
                  <a:sysClr val="windowText" lastClr="000000"/>
                </a:solidFill>
                <a:latin typeface="Arial" pitchFamily="34" charset="0"/>
                <a:ea typeface="標楷體" pitchFamily="65" charset="-120"/>
              </a:rPr>
              <a:t>各種類型的</a:t>
            </a:r>
            <a:endParaRPr lang="en-US" altLang="zh-TW" sz="2000" dirty="0" smtClean="0">
              <a:solidFill>
                <a:sysClr val="windowText" lastClr="000000"/>
              </a:solidFill>
              <a:latin typeface="Arial" pitchFamily="34" charset="0"/>
              <a:ea typeface="標楷體" pitchFamily="65" charset="-120"/>
            </a:endParaRPr>
          </a:p>
          <a:p>
            <a:r>
              <a:rPr lang="zh-TW" altLang="en-US" sz="2000"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資料庫</a:t>
            </a:r>
            <a:endParaRPr lang="zh-TW" altLang="en-US" sz="2000" b="1" dirty="0">
              <a:effectLst>
                <a:outerShdw blurRad="38100" dist="38100" dir="2700000" algn="tl">
                  <a:srgbClr val="000000">
                    <a:alpha val="43137"/>
                  </a:srgbClr>
                </a:outerShdw>
              </a:effectLst>
            </a:endParaRPr>
          </a:p>
        </p:txBody>
      </p:sp>
      <p:sp>
        <p:nvSpPr>
          <p:cNvPr id="24" name="矩形 23"/>
          <p:cNvSpPr/>
          <p:nvPr/>
        </p:nvSpPr>
        <p:spPr>
          <a:xfrm>
            <a:off x="7537624" y="41782"/>
            <a:ext cx="1980029" cy="400110"/>
          </a:xfrm>
          <a:prstGeom prst="rect">
            <a:avLst/>
          </a:prstGeom>
        </p:spPr>
        <p:txBody>
          <a:bodyPr wrap="none">
            <a:spAutoFit/>
          </a:bodyPr>
          <a:lstStyle/>
          <a:p>
            <a:r>
              <a:rPr lang="zh-TW" altLang="en-US" sz="2000" dirty="0" smtClean="0">
                <a:solidFill>
                  <a:sysClr val="windowText" lastClr="000000"/>
                </a:solidFill>
                <a:latin typeface="Arial" pitchFamily="34" charset="0"/>
                <a:ea typeface="標楷體" pitchFamily="65" charset="-120"/>
              </a:rPr>
              <a:t>各種類型的</a:t>
            </a:r>
            <a:r>
              <a:rPr lang="zh-TW" altLang="en-US" sz="2000"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檔案</a:t>
            </a:r>
            <a:endParaRPr lang="zh-TW" altLang="en-US" sz="2000" b="1" dirty="0">
              <a:effectLst>
                <a:outerShdw blurRad="38100" dist="38100" dir="2700000" algn="tl">
                  <a:srgbClr val="000000">
                    <a:alpha val="43137"/>
                  </a:srgbClr>
                </a:outerShdw>
              </a:effectLst>
            </a:endParaRPr>
          </a:p>
        </p:txBody>
      </p:sp>
      <p:sp>
        <p:nvSpPr>
          <p:cNvPr id="10" name="矩形 9"/>
          <p:cNvSpPr/>
          <p:nvPr/>
        </p:nvSpPr>
        <p:spPr>
          <a:xfrm>
            <a:off x="8098209" y="2489994"/>
            <a:ext cx="1338828" cy="369332"/>
          </a:xfrm>
          <a:prstGeom prst="rect">
            <a:avLst/>
          </a:prstGeom>
        </p:spPr>
        <p:txBody>
          <a:bodyPr wrap="none">
            <a:spAutoFit/>
          </a:bodyPr>
          <a:lstStyle/>
          <a:p>
            <a:r>
              <a:rPr lang="zh-TW" altLang="en-US"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網站根目錄</a:t>
            </a:r>
            <a:endParaRPr lang="zh-TW" altLang="en-US" b="1" dirty="0">
              <a:effectLst>
                <a:outerShdw blurRad="38100" dist="38100" dir="2700000" algn="tl">
                  <a:srgbClr val="000000">
                    <a:alpha val="43137"/>
                  </a:srgbClr>
                </a:outerShdw>
              </a:effectLst>
            </a:endParaRPr>
          </a:p>
        </p:txBody>
      </p:sp>
      <p:sp>
        <p:nvSpPr>
          <p:cNvPr id="25" name="矩形 24"/>
          <p:cNvSpPr/>
          <p:nvPr/>
        </p:nvSpPr>
        <p:spPr>
          <a:xfrm>
            <a:off x="8667033" y="4998660"/>
            <a:ext cx="1338828" cy="369332"/>
          </a:xfrm>
          <a:prstGeom prst="rect">
            <a:avLst/>
          </a:prstGeom>
        </p:spPr>
        <p:txBody>
          <a:bodyPr wrap="none">
            <a:spAutoFit/>
          </a:bodyPr>
          <a:lstStyle/>
          <a:p>
            <a:r>
              <a:rPr lang="zh-TW" altLang="en-US"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圖片</a:t>
            </a:r>
            <a:r>
              <a:rPr lang="zh-TW" altLang="en-US"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目錄夾</a:t>
            </a:r>
            <a:endParaRPr lang="zh-TW" altLang="en-US" b="1" dirty="0">
              <a:solidFill>
                <a:srgbClr val="FF0000"/>
              </a:solidFill>
              <a:effectLst>
                <a:outerShdw blurRad="38100" dist="38100" dir="2700000" algn="tl">
                  <a:srgbClr val="000000">
                    <a:alpha val="43137"/>
                  </a:srgbClr>
                </a:outerShdw>
              </a:effectLst>
            </a:endParaRPr>
          </a:p>
        </p:txBody>
      </p:sp>
      <p:sp>
        <p:nvSpPr>
          <p:cNvPr id="26" name="矩形 25"/>
          <p:cNvSpPr/>
          <p:nvPr/>
        </p:nvSpPr>
        <p:spPr>
          <a:xfrm>
            <a:off x="8677730" y="5362395"/>
            <a:ext cx="1338828" cy="369332"/>
          </a:xfrm>
          <a:prstGeom prst="rect">
            <a:avLst/>
          </a:prstGeom>
        </p:spPr>
        <p:txBody>
          <a:bodyPr wrap="none">
            <a:spAutoFit/>
          </a:bodyPr>
          <a:lstStyle/>
          <a:p>
            <a:r>
              <a:rPr lang="zh-TW" altLang="en-US"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影</a:t>
            </a:r>
            <a:r>
              <a:rPr lang="zh-TW" altLang="en-US" b="1" dirty="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音</a:t>
            </a:r>
            <a:r>
              <a:rPr lang="zh-TW" altLang="en-US"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目錄夾</a:t>
            </a:r>
            <a:endParaRPr lang="zh-TW" altLang="en-US" b="1" dirty="0">
              <a:solidFill>
                <a:srgbClr val="FF0000"/>
              </a:solidFill>
              <a:effectLst>
                <a:outerShdw blurRad="38100" dist="38100" dir="2700000" algn="tl">
                  <a:srgbClr val="000000">
                    <a:alpha val="43137"/>
                  </a:srgbClr>
                </a:outerShdw>
              </a:effectLst>
            </a:endParaRPr>
          </a:p>
        </p:txBody>
      </p:sp>
      <p:sp>
        <p:nvSpPr>
          <p:cNvPr id="11" name="矩形 10"/>
          <p:cNvSpPr/>
          <p:nvPr/>
        </p:nvSpPr>
        <p:spPr>
          <a:xfrm>
            <a:off x="9347144" y="5747543"/>
            <a:ext cx="1159292" cy="369332"/>
          </a:xfrm>
          <a:prstGeom prst="rect">
            <a:avLst/>
          </a:prstGeom>
        </p:spPr>
        <p:txBody>
          <a:bodyPr wrap="none">
            <a:spAutoFit/>
          </a:bodyPr>
          <a:lstStyle/>
          <a:p>
            <a:r>
              <a:rPr lang="en-US" altLang="zh-TW" dirty="0" smtClean="0"/>
              <a:t>Linux.mp4</a:t>
            </a:r>
            <a:endParaRPr lang="zh-TW" altLang="en-US" dirty="0"/>
          </a:p>
        </p:txBody>
      </p:sp>
      <p:sp>
        <p:nvSpPr>
          <p:cNvPr id="14" name="矩形 13"/>
          <p:cNvSpPr/>
          <p:nvPr/>
        </p:nvSpPr>
        <p:spPr>
          <a:xfrm>
            <a:off x="8659834" y="2842922"/>
            <a:ext cx="1188980" cy="369332"/>
          </a:xfrm>
          <a:prstGeom prst="rect">
            <a:avLst/>
          </a:prstGeom>
        </p:spPr>
        <p:txBody>
          <a:bodyPr wrap="none">
            <a:spAutoFit/>
          </a:bodyPr>
          <a:lstStyle/>
          <a:p>
            <a:r>
              <a:rPr lang="en-US" altLang="zh-TW" dirty="0" smtClean="0"/>
              <a:t>Index.html</a:t>
            </a:r>
            <a:endParaRPr lang="zh-TW" altLang="en-US" dirty="0"/>
          </a:p>
        </p:txBody>
      </p:sp>
      <p:sp>
        <p:nvSpPr>
          <p:cNvPr id="27" name="矩形 26"/>
          <p:cNvSpPr/>
          <p:nvPr/>
        </p:nvSpPr>
        <p:spPr>
          <a:xfrm>
            <a:off x="8664473" y="3147243"/>
            <a:ext cx="1120563" cy="369332"/>
          </a:xfrm>
          <a:prstGeom prst="rect">
            <a:avLst/>
          </a:prstGeom>
        </p:spPr>
        <p:txBody>
          <a:bodyPr wrap="none">
            <a:spAutoFit/>
          </a:bodyPr>
          <a:lstStyle/>
          <a:p>
            <a:r>
              <a:rPr lang="en-US" altLang="zh-TW" dirty="0" err="1" smtClean="0"/>
              <a:t>Index.php</a:t>
            </a:r>
            <a:endParaRPr lang="zh-TW" altLang="en-US" dirty="0"/>
          </a:p>
        </p:txBody>
      </p:sp>
      <p:sp>
        <p:nvSpPr>
          <p:cNvPr id="28" name="矩形 27"/>
          <p:cNvSpPr/>
          <p:nvPr/>
        </p:nvSpPr>
        <p:spPr>
          <a:xfrm>
            <a:off x="8692245" y="3516575"/>
            <a:ext cx="1100045" cy="369332"/>
          </a:xfrm>
          <a:prstGeom prst="rect">
            <a:avLst/>
          </a:prstGeom>
        </p:spPr>
        <p:txBody>
          <a:bodyPr wrap="none">
            <a:spAutoFit/>
          </a:bodyPr>
          <a:lstStyle/>
          <a:p>
            <a:r>
              <a:rPr lang="en-US" altLang="zh-TW" dirty="0"/>
              <a:t>r</a:t>
            </a:r>
            <a:r>
              <a:rPr lang="en-US" altLang="zh-TW" dirty="0" smtClean="0"/>
              <a:t>obots.txt</a:t>
            </a:r>
            <a:endParaRPr lang="zh-TW" altLang="en-US" dirty="0"/>
          </a:p>
        </p:txBody>
      </p:sp>
      <p:sp>
        <p:nvSpPr>
          <p:cNvPr id="16" name="矩形 15"/>
          <p:cNvSpPr/>
          <p:nvPr/>
        </p:nvSpPr>
        <p:spPr>
          <a:xfrm>
            <a:off x="116090" y="46727"/>
            <a:ext cx="3974165" cy="369332"/>
          </a:xfrm>
          <a:prstGeom prst="rect">
            <a:avLst/>
          </a:prstGeom>
        </p:spPr>
        <p:txBody>
          <a:bodyPr wrap="none">
            <a:spAutoFit/>
          </a:bodyPr>
          <a:lstStyle/>
          <a:p>
            <a:r>
              <a:rPr lang="zh-TW" altLang="en-US"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瀏覽器網址欄的各種輸入</a:t>
            </a:r>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[port=</a:t>
            </a:r>
            <a:r>
              <a:rPr lang="en-US" altLang="zh-TW"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8080</a:t>
            </a:r>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a:t>
            </a:r>
            <a:endParaRPr lang="zh-TW" altLang="en-US" b="1" dirty="0">
              <a:effectLst>
                <a:outerShdw blurRad="38100" dist="38100" dir="2700000" algn="tl">
                  <a:srgbClr val="000000">
                    <a:alpha val="43137"/>
                  </a:srgbClr>
                </a:outerShdw>
              </a:effectLst>
            </a:endParaRPr>
          </a:p>
        </p:txBody>
      </p:sp>
      <p:sp>
        <p:nvSpPr>
          <p:cNvPr id="30" name="矩形 29"/>
          <p:cNvSpPr/>
          <p:nvPr/>
        </p:nvSpPr>
        <p:spPr>
          <a:xfrm>
            <a:off x="256791" y="469340"/>
            <a:ext cx="2531462" cy="369332"/>
          </a:xfrm>
          <a:prstGeom prst="rect">
            <a:avLst/>
          </a:prstGeom>
        </p:spPr>
        <p:txBody>
          <a:bodyPr wrap="none">
            <a:spAutoFit/>
          </a:bodyPr>
          <a:lstStyle/>
          <a:p>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http://127.0.0.1:</a:t>
            </a:r>
            <a:r>
              <a:rPr lang="en-US" altLang="zh-TW"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8080</a:t>
            </a:r>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a:t>
            </a:r>
            <a:endParaRPr lang="zh-TW" altLang="en-US" b="1" dirty="0">
              <a:effectLst>
                <a:outerShdw blurRad="38100" dist="38100" dir="2700000" algn="tl">
                  <a:srgbClr val="000000">
                    <a:alpha val="43137"/>
                  </a:srgbClr>
                </a:outerShdw>
              </a:effectLst>
            </a:endParaRPr>
          </a:p>
        </p:txBody>
      </p:sp>
      <p:sp>
        <p:nvSpPr>
          <p:cNvPr id="31" name="矩形 30"/>
          <p:cNvSpPr/>
          <p:nvPr/>
        </p:nvSpPr>
        <p:spPr>
          <a:xfrm>
            <a:off x="256791" y="921579"/>
            <a:ext cx="3506088" cy="369332"/>
          </a:xfrm>
          <a:prstGeom prst="rect">
            <a:avLst/>
          </a:prstGeom>
        </p:spPr>
        <p:txBody>
          <a:bodyPr wrap="none">
            <a:spAutoFit/>
          </a:bodyPr>
          <a:lstStyle/>
          <a:p>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http://127.0.0.1:</a:t>
            </a:r>
            <a:r>
              <a:rPr lang="en-US" altLang="zh-TW"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8080</a:t>
            </a:r>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/robots.txt</a:t>
            </a:r>
            <a:endParaRPr lang="zh-TW" altLang="en-US" b="1" dirty="0">
              <a:effectLst>
                <a:outerShdw blurRad="38100" dist="38100" dir="2700000" algn="tl">
                  <a:srgbClr val="000000">
                    <a:alpha val="43137"/>
                  </a:srgbClr>
                </a:outerShdw>
              </a:effectLst>
            </a:endParaRPr>
          </a:p>
        </p:txBody>
      </p:sp>
      <p:sp>
        <p:nvSpPr>
          <p:cNvPr id="32" name="矩形 31"/>
          <p:cNvSpPr/>
          <p:nvPr/>
        </p:nvSpPr>
        <p:spPr>
          <a:xfrm>
            <a:off x="260982" y="1329346"/>
            <a:ext cx="4669868" cy="369332"/>
          </a:xfrm>
          <a:prstGeom prst="rect">
            <a:avLst/>
          </a:prstGeom>
        </p:spPr>
        <p:txBody>
          <a:bodyPr wrap="none">
            <a:spAutoFit/>
          </a:bodyPr>
          <a:lstStyle/>
          <a:p>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http://127.0.0.1:</a:t>
            </a:r>
            <a:r>
              <a:rPr lang="en-US" altLang="zh-TW"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8080</a:t>
            </a:r>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a:t>
            </a:r>
            <a:r>
              <a:rPr lang="zh-TW" altLang="en-US" b="1" dirty="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影音</a:t>
            </a:r>
            <a:r>
              <a:rPr lang="zh-TW" altLang="en-US" b="1" dirty="0">
                <a:solidFill>
                  <a:srgbClr val="FF0000"/>
                </a:solidFill>
                <a:effectLst>
                  <a:outerShdw blurRad="38100" dist="38100" dir="2700000" algn="tl">
                    <a:srgbClr val="000000">
                      <a:alpha val="43137"/>
                    </a:srgbClr>
                  </a:outerShdw>
                </a:effectLst>
                <a:latin typeface="Arial" pitchFamily="34" charset="0"/>
                <a:ea typeface="標楷體" pitchFamily="65" charset="-120"/>
              </a:rPr>
              <a:t>目錄</a:t>
            </a:r>
            <a:r>
              <a:rPr lang="zh-TW" altLang="en-US"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夾</a:t>
            </a:r>
            <a:r>
              <a:rPr lang="en-US" altLang="zh-TW" b="1" dirty="0" smtClean="0">
                <a:effectLst>
                  <a:outerShdw blurRad="38100" dist="38100" dir="2700000" algn="tl">
                    <a:srgbClr val="000000">
                      <a:alpha val="43137"/>
                    </a:srgbClr>
                  </a:outerShdw>
                </a:effectLst>
              </a:rPr>
              <a:t>/</a:t>
            </a:r>
            <a:r>
              <a:rPr lang="en-US" altLang="zh-TW" dirty="0" smtClean="0"/>
              <a:t>Linux.mp4</a:t>
            </a:r>
            <a:endParaRPr lang="zh-TW" altLang="en-US" dirty="0"/>
          </a:p>
        </p:txBody>
      </p:sp>
      <p:sp>
        <p:nvSpPr>
          <p:cNvPr id="34" name="矩形 33"/>
          <p:cNvSpPr/>
          <p:nvPr/>
        </p:nvSpPr>
        <p:spPr>
          <a:xfrm>
            <a:off x="8692245" y="3948894"/>
            <a:ext cx="1954381" cy="369332"/>
          </a:xfrm>
          <a:prstGeom prst="rect">
            <a:avLst/>
          </a:prstGeom>
        </p:spPr>
        <p:txBody>
          <a:bodyPr wrap="none">
            <a:spAutoFit/>
          </a:bodyPr>
          <a:lstStyle/>
          <a:p>
            <a:r>
              <a:rPr lang="en-US" altLang="zh-TW" b="1" dirty="0" err="1"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javascript</a:t>
            </a:r>
            <a:r>
              <a:rPr lang="zh-TW" altLang="en-US"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目錄夾</a:t>
            </a:r>
            <a:endParaRPr lang="zh-TW" altLang="en-US" b="1" dirty="0">
              <a:solidFill>
                <a:srgbClr val="FF0000"/>
              </a:solidFill>
              <a:effectLst>
                <a:outerShdw blurRad="38100" dist="38100" dir="2700000" algn="tl">
                  <a:srgbClr val="000000">
                    <a:alpha val="43137"/>
                  </a:srgbClr>
                </a:outerShdw>
              </a:effectLst>
            </a:endParaRPr>
          </a:p>
        </p:txBody>
      </p:sp>
      <p:sp>
        <p:nvSpPr>
          <p:cNvPr id="35" name="矩形 34"/>
          <p:cNvSpPr/>
          <p:nvPr/>
        </p:nvSpPr>
        <p:spPr>
          <a:xfrm>
            <a:off x="8692244" y="4371404"/>
            <a:ext cx="1492716" cy="369332"/>
          </a:xfrm>
          <a:prstGeom prst="rect">
            <a:avLst/>
          </a:prstGeom>
        </p:spPr>
        <p:txBody>
          <a:bodyPr wrap="none">
            <a:spAutoFit/>
          </a:bodyPr>
          <a:lstStyle/>
          <a:p>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html5</a:t>
            </a:r>
            <a:r>
              <a:rPr lang="zh-TW" altLang="en-US"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目錄夾</a:t>
            </a:r>
            <a:endParaRPr lang="zh-TW" altLang="en-US" b="1" dirty="0">
              <a:solidFill>
                <a:srgbClr val="FF0000"/>
              </a:solidFill>
              <a:effectLst>
                <a:outerShdw blurRad="38100" dist="38100" dir="2700000" algn="tl">
                  <a:srgbClr val="000000">
                    <a:alpha val="43137"/>
                  </a:srgbClr>
                </a:outerShdw>
              </a:effectLst>
            </a:endParaRPr>
          </a:p>
        </p:txBody>
      </p:sp>
      <p:sp>
        <p:nvSpPr>
          <p:cNvPr id="36" name="矩形 35"/>
          <p:cNvSpPr/>
          <p:nvPr/>
        </p:nvSpPr>
        <p:spPr>
          <a:xfrm>
            <a:off x="8692244" y="4674071"/>
            <a:ext cx="1390124" cy="369332"/>
          </a:xfrm>
          <a:prstGeom prst="rect">
            <a:avLst/>
          </a:prstGeom>
        </p:spPr>
        <p:txBody>
          <a:bodyPr wrap="none">
            <a:spAutoFit/>
          </a:bodyPr>
          <a:lstStyle/>
          <a:p>
            <a:r>
              <a:rPr lang="en-US" altLang="zh-TW"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css3</a:t>
            </a:r>
            <a:r>
              <a:rPr lang="zh-TW" altLang="en-US"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目錄夾</a:t>
            </a:r>
            <a:endParaRPr lang="zh-TW" altLang="en-US" b="1" dirty="0">
              <a:solidFill>
                <a:srgbClr val="FF0000"/>
              </a:solidFill>
              <a:effectLst>
                <a:outerShdw blurRad="38100" dist="38100" dir="2700000" algn="tl">
                  <a:srgbClr val="000000">
                    <a:alpha val="43137"/>
                  </a:srgbClr>
                </a:outerShdw>
              </a:effectLst>
            </a:endParaRPr>
          </a:p>
        </p:txBody>
      </p:sp>
      <p:sp>
        <p:nvSpPr>
          <p:cNvPr id="41" name="矩形 40"/>
          <p:cNvSpPr/>
          <p:nvPr/>
        </p:nvSpPr>
        <p:spPr>
          <a:xfrm>
            <a:off x="6622913" y="2453895"/>
            <a:ext cx="1467068" cy="707886"/>
          </a:xfrm>
          <a:prstGeom prst="rect">
            <a:avLst/>
          </a:prstGeom>
          <a:solidFill>
            <a:srgbClr val="FFFF00"/>
          </a:solidFill>
        </p:spPr>
        <p:txBody>
          <a:bodyPr wrap="none">
            <a:spAutoFit/>
          </a:bodyPr>
          <a:lstStyle/>
          <a:p>
            <a:r>
              <a:rPr lang="zh-TW" altLang="en-US" sz="2000" dirty="0" smtClean="0">
                <a:solidFill>
                  <a:sysClr val="windowText" lastClr="000000"/>
                </a:solidFill>
                <a:latin typeface="Arial" pitchFamily="34" charset="0"/>
                <a:ea typeface="標楷體" pitchFamily="65" charset="-120"/>
              </a:rPr>
              <a:t>各種類型的</a:t>
            </a:r>
            <a:endParaRPr lang="en-US" altLang="zh-TW" sz="2000" dirty="0" smtClean="0">
              <a:solidFill>
                <a:sysClr val="windowText" lastClr="000000"/>
              </a:solidFill>
              <a:latin typeface="Arial" pitchFamily="34" charset="0"/>
              <a:ea typeface="標楷體" pitchFamily="65" charset="-120"/>
            </a:endParaRPr>
          </a:p>
          <a:p>
            <a:r>
              <a:rPr lang="zh-TW" altLang="en-US" sz="2000" b="1" dirty="0" smtClean="0">
                <a:solidFill>
                  <a:sysClr val="windowText" lastClr="000000"/>
                </a:solidFill>
                <a:effectLst>
                  <a:outerShdw blurRad="38100" dist="38100" dir="2700000" algn="tl">
                    <a:srgbClr val="000000">
                      <a:alpha val="43137"/>
                    </a:srgbClr>
                  </a:outerShdw>
                </a:effectLst>
                <a:latin typeface="Arial" pitchFamily="34" charset="0"/>
                <a:ea typeface="標楷體" pitchFamily="65" charset="-120"/>
              </a:rPr>
              <a:t>檔案</a:t>
            </a:r>
            <a:endParaRPr lang="zh-TW" altLang="en-US" sz="2000" b="1" dirty="0">
              <a:effectLst>
                <a:outerShdw blurRad="38100" dist="38100" dir="2700000" algn="tl">
                  <a:srgbClr val="000000">
                    <a:alpha val="43137"/>
                  </a:srgbClr>
                </a:outerShdw>
              </a:effectLst>
            </a:endParaRPr>
          </a:p>
        </p:txBody>
      </p:sp>
      <p:sp>
        <p:nvSpPr>
          <p:cNvPr id="39" name="矩形 38"/>
          <p:cNvSpPr/>
          <p:nvPr/>
        </p:nvSpPr>
        <p:spPr>
          <a:xfrm>
            <a:off x="10309576" y="2044004"/>
            <a:ext cx="1260538" cy="369332"/>
          </a:xfrm>
          <a:prstGeom prst="rect">
            <a:avLst/>
          </a:prstGeom>
        </p:spPr>
        <p:txBody>
          <a:bodyPr wrap="none">
            <a:spAutoFit/>
          </a:bodyPr>
          <a:lstStyle/>
          <a:p>
            <a:r>
              <a:rPr lang="zh-TW" altLang="en-US" dirty="0" smtClean="0">
                <a:effectLst>
                  <a:outerShdw blurRad="38100" dist="38100" dir="2700000" algn="tl">
                    <a:srgbClr val="000000">
                      <a:alpha val="43137"/>
                    </a:srgbClr>
                  </a:outerShdw>
                </a:effectLst>
              </a:rPr>
              <a:t>路徑</a:t>
            </a:r>
            <a:r>
              <a:rPr lang="en-US" altLang="zh-TW" dirty="0" smtClean="0">
                <a:effectLst>
                  <a:outerShdw blurRad="38100" dist="38100" dir="2700000" algn="tl">
                    <a:srgbClr val="000000">
                      <a:alpha val="43137"/>
                    </a:srgbClr>
                  </a:outerShdw>
                </a:effectLst>
              </a:rPr>
              <a:t>[PATH]</a:t>
            </a:r>
            <a:endParaRPr lang="zh-TW" altLang="en-US" dirty="0"/>
          </a:p>
        </p:txBody>
      </p:sp>
      <p:sp>
        <p:nvSpPr>
          <p:cNvPr id="43" name="矩形 42"/>
          <p:cNvSpPr/>
          <p:nvPr/>
        </p:nvSpPr>
        <p:spPr>
          <a:xfrm>
            <a:off x="8692245" y="6005467"/>
            <a:ext cx="1556836" cy="369332"/>
          </a:xfrm>
          <a:prstGeom prst="rect">
            <a:avLst/>
          </a:prstGeom>
        </p:spPr>
        <p:txBody>
          <a:bodyPr wrap="none">
            <a:spAutoFit/>
          </a:bodyPr>
          <a:lstStyle/>
          <a:p>
            <a:r>
              <a:rPr lang="en-US" altLang="zh-TW" b="1"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rPr>
              <a:t>admin</a:t>
            </a:r>
            <a:r>
              <a:rPr lang="zh-TW" altLang="en-US" b="1" dirty="0" smtClean="0">
                <a:effectLst>
                  <a:outerShdw blurRad="38100" dist="38100" dir="2700000" algn="tl">
                    <a:srgbClr val="000000">
                      <a:alpha val="43137"/>
                    </a:srgbClr>
                  </a:outerShdw>
                </a:effectLst>
                <a:latin typeface="Arial" pitchFamily="34" charset="0"/>
                <a:ea typeface="標楷體" pitchFamily="65" charset="-120"/>
              </a:rPr>
              <a:t>目錄夾</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054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dirty="0" smtClean="0"/>
              <a:t>存取</a:t>
            </a:r>
            <a:r>
              <a:rPr lang="zh-TW" altLang="en-US" sz="4800" dirty="0"/>
              <a:t>伺服器端的</a:t>
            </a:r>
            <a:r>
              <a:rPr lang="zh-TW" altLang="en-US" sz="4800" dirty="0" smtClean="0">
                <a:solidFill>
                  <a:srgbClr val="FFFF00"/>
                </a:solidFill>
              </a:rPr>
              <a:t>路徑</a:t>
            </a:r>
            <a:r>
              <a:rPr lang="en-US" altLang="zh-TW" sz="4800" dirty="0" smtClean="0"/>
              <a:t>|</a:t>
            </a:r>
            <a:r>
              <a:rPr lang="zh-TW" altLang="en-US" sz="4800" dirty="0" smtClean="0"/>
              <a:t>資料夾</a:t>
            </a:r>
            <a:r>
              <a:rPr lang="en-US" altLang="zh-TW" sz="4800" dirty="0" smtClean="0"/>
              <a:t>|</a:t>
            </a:r>
            <a:r>
              <a:rPr lang="zh-TW" altLang="en-US" sz="4800" dirty="0" smtClean="0">
                <a:solidFill>
                  <a:srgbClr val="92D050"/>
                </a:solidFill>
              </a:rPr>
              <a:t>檔案</a:t>
            </a:r>
            <a:endParaRPr lang="zh-TW" altLang="en-US" sz="4800" dirty="0">
              <a:solidFill>
                <a:srgbClr val="92D050"/>
              </a:solidFill>
            </a:endParaRPr>
          </a:p>
        </p:txBody>
      </p:sp>
    </p:spTree>
    <p:extLst>
      <p:ext uri="{BB962C8B-B14F-4D97-AF65-F5344CB8AC3E}">
        <p14:creationId xmlns:p14="http://schemas.microsoft.com/office/powerpoint/2010/main" val="15636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800418644"/>
              </p:ext>
            </p:extLst>
          </p:nvPr>
        </p:nvGraphicFramePr>
        <p:xfrm>
          <a:off x="1604319" y="1281928"/>
          <a:ext cx="8124567" cy="1483360"/>
        </p:xfrm>
        <a:graphic>
          <a:graphicData uri="http://schemas.openxmlformats.org/drawingml/2006/table">
            <a:tbl>
              <a:tblPr firstRow="1" bandRow="1">
                <a:tableStyleId>{5C22544A-7EE6-4342-B048-85BDC9FD1C3A}</a:tableStyleId>
              </a:tblPr>
              <a:tblGrid>
                <a:gridCol w="2967681"/>
                <a:gridCol w="5156886"/>
              </a:tblGrid>
              <a:tr h="370840">
                <a:tc>
                  <a:txBody>
                    <a:bodyPr/>
                    <a:lstStyle/>
                    <a:p>
                      <a:r>
                        <a:rPr lang="zh-TW" altLang="en-US" dirty="0" smtClean="0"/>
                        <a:t>伺服器端</a:t>
                      </a:r>
                      <a:r>
                        <a:rPr lang="zh-TW" altLang="en-US" dirty="0" smtClean="0">
                          <a:solidFill>
                            <a:srgbClr val="FFFF00"/>
                          </a:solidFill>
                          <a:effectLst>
                            <a:outerShdw blurRad="38100" dist="38100" dir="2700000" algn="tl">
                              <a:srgbClr val="000000">
                                <a:alpha val="43137"/>
                              </a:srgbClr>
                            </a:outerShdw>
                          </a:effectLst>
                        </a:rPr>
                        <a:t>路徑</a:t>
                      </a:r>
                      <a:r>
                        <a:rPr lang="zh-TW" altLang="en-US" dirty="0" smtClean="0"/>
                        <a:t> </a:t>
                      </a:r>
                      <a:endParaRPr lang="zh-TW" altLang="en-US" dirty="0"/>
                    </a:p>
                  </a:txBody>
                  <a:tcPr/>
                </a:tc>
                <a:tc>
                  <a:txBody>
                    <a:bodyPr/>
                    <a:lstStyle/>
                    <a:p>
                      <a:r>
                        <a:rPr lang="zh-TW" altLang="en-US" dirty="0" smtClean="0"/>
                        <a:t>函式</a:t>
                      </a:r>
                      <a:endParaRPr lang="zh-TW" altLang="en-US" dirty="0"/>
                    </a:p>
                  </a:txBody>
                  <a:tcPr/>
                </a:tc>
              </a:tr>
              <a:tr h="370840">
                <a:tc>
                  <a:txBody>
                    <a:bodyPr/>
                    <a:lstStyle/>
                    <a:p>
                      <a:r>
                        <a:rPr lang="zh-TW" altLang="en-US" b="0" dirty="0" smtClean="0">
                          <a:effectLst/>
                        </a:rPr>
                        <a:t>取得指定路徑的檔案名稱</a:t>
                      </a:r>
                      <a:endParaRPr lang="zh-TW" altLang="en-US" b="0" dirty="0">
                        <a:effectLst/>
                      </a:endParaRPr>
                    </a:p>
                  </a:txBody>
                  <a:tcPr/>
                </a:tc>
                <a:tc>
                  <a:txBody>
                    <a:bodyPr/>
                    <a:lstStyle/>
                    <a:p>
                      <a:r>
                        <a:rPr lang="en-US" altLang="zh-TW" b="0" dirty="0" err="1" smtClean="0">
                          <a:solidFill>
                            <a:srgbClr val="FF0000"/>
                          </a:solidFill>
                          <a:effectLst/>
                        </a:rPr>
                        <a:t>base</a:t>
                      </a:r>
                      <a:r>
                        <a:rPr lang="en-US" altLang="zh-TW" b="0" dirty="0" err="1" smtClean="0">
                          <a:effectLst/>
                        </a:rPr>
                        <a:t>name</a:t>
                      </a:r>
                      <a:r>
                        <a:rPr lang="en-US" altLang="zh-TW" b="0" dirty="0" smtClean="0">
                          <a:effectLst/>
                        </a:rPr>
                        <a:t>(string path [, string suffix])</a:t>
                      </a:r>
                    </a:p>
                  </a:txBody>
                  <a:tcPr/>
                </a:tc>
              </a:tr>
              <a:tr h="370840">
                <a:tc>
                  <a:txBody>
                    <a:bodyPr/>
                    <a:lstStyle/>
                    <a:p>
                      <a:r>
                        <a:rPr lang="zh-TW" altLang="en-US" b="0" dirty="0" smtClean="0">
                          <a:effectLst/>
                        </a:rPr>
                        <a:t>取得路徑資訊</a:t>
                      </a:r>
                      <a:endParaRPr lang="zh-TW" altLang="en-US"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err="1" smtClean="0">
                          <a:solidFill>
                            <a:srgbClr val="FF0000"/>
                          </a:solidFill>
                          <a:effectLst/>
                        </a:rPr>
                        <a:t>path</a:t>
                      </a:r>
                      <a:r>
                        <a:rPr lang="en-US" altLang="zh-TW" b="0" dirty="0" err="1" smtClean="0">
                          <a:effectLst/>
                        </a:rPr>
                        <a:t>info</a:t>
                      </a:r>
                      <a:r>
                        <a:rPr lang="en-US" altLang="zh-TW" b="0" dirty="0" smtClean="0">
                          <a:effectLst/>
                        </a:rPr>
                        <a:t>(string path)</a:t>
                      </a:r>
                    </a:p>
                  </a:txBody>
                  <a:tcPr/>
                </a:tc>
              </a:tr>
              <a:tr h="370840">
                <a:tc>
                  <a:txBody>
                    <a:bodyPr/>
                    <a:lstStyle/>
                    <a:p>
                      <a:r>
                        <a:rPr lang="zh-TW" altLang="en-US" b="0" dirty="0" smtClean="0">
                          <a:solidFill>
                            <a:srgbClr val="FF0000"/>
                          </a:solidFill>
                          <a:effectLst/>
                        </a:rPr>
                        <a:t>取得絕對路徑</a:t>
                      </a:r>
                      <a:endParaRPr lang="zh-TW" altLang="en-US" b="0" dirty="0">
                        <a:solidFill>
                          <a:srgbClr val="FF0000"/>
                        </a:solidFill>
                        <a:effectLst/>
                      </a:endParaRPr>
                    </a:p>
                  </a:txBody>
                  <a:tcPr/>
                </a:tc>
                <a:tc>
                  <a:txBody>
                    <a:bodyPr/>
                    <a:lstStyle/>
                    <a:p>
                      <a:r>
                        <a:rPr lang="en-US" altLang="zh-TW" b="0" dirty="0" err="1" smtClean="0">
                          <a:solidFill>
                            <a:srgbClr val="FF0000"/>
                          </a:solidFill>
                          <a:effectLst/>
                        </a:rPr>
                        <a:t>realpath</a:t>
                      </a:r>
                      <a:r>
                        <a:rPr lang="en-US" altLang="zh-TW" b="0" dirty="0" smtClean="0">
                          <a:solidFill>
                            <a:srgbClr val="FF0000"/>
                          </a:solidFill>
                          <a:effectLst/>
                        </a:rPr>
                        <a:t>(string path)</a:t>
                      </a:r>
                    </a:p>
                  </a:txBody>
                  <a:tcPr/>
                </a:tc>
              </a:tr>
            </a:tbl>
          </a:graphicData>
        </a:graphic>
      </p:graphicFrame>
    </p:spTree>
    <p:extLst>
      <p:ext uri="{BB962C8B-B14F-4D97-AF65-F5344CB8AC3E}">
        <p14:creationId xmlns:p14="http://schemas.microsoft.com/office/powerpoint/2010/main" val="18804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45076" y="900585"/>
            <a:ext cx="4335162" cy="5811838"/>
          </a:xfrm>
          <a:solidFill>
            <a:schemeClr val="accent6">
              <a:lumMod val="20000"/>
              <a:lumOff val="80000"/>
            </a:schemeClr>
          </a:solidFill>
        </p:spPr>
        <p:txBody>
          <a:bodyPr>
            <a:normAutofit lnSpcReduction="10000"/>
          </a:bodyPr>
          <a:lstStyle/>
          <a:p>
            <a:pPr marL="0" indent="0">
              <a:buNone/>
            </a:pPr>
            <a:r>
              <a:rPr lang="en-US" altLang="zh-TW" dirty="0"/>
              <a:t>&lt;!</a:t>
            </a:r>
            <a:r>
              <a:rPr lang="en-US" altLang="zh-TW" dirty="0" err="1"/>
              <a:t>doctype</a:t>
            </a:r>
            <a:r>
              <a:rPr lang="en-US" altLang="zh-TW" dirty="0"/>
              <a:t> html&gt;</a:t>
            </a:r>
          </a:p>
          <a:p>
            <a:pPr marL="0" indent="0">
              <a:buNone/>
            </a:pPr>
            <a:r>
              <a:rPr lang="en-US" altLang="zh-TW" dirty="0"/>
              <a:t>&lt;html&gt;</a:t>
            </a:r>
          </a:p>
          <a:p>
            <a:pPr marL="0" indent="0">
              <a:buNone/>
            </a:pPr>
            <a:r>
              <a:rPr lang="en-US" altLang="zh-TW" dirty="0"/>
              <a:t>  &lt;head&gt;</a:t>
            </a:r>
          </a:p>
          <a:p>
            <a:pPr marL="0" indent="0">
              <a:buNone/>
            </a:pPr>
            <a:r>
              <a:rPr lang="en-US" altLang="zh-TW" dirty="0"/>
              <a:t>    &lt;meta charset="utf-8"&gt;</a:t>
            </a:r>
          </a:p>
          <a:p>
            <a:pPr marL="0" indent="0">
              <a:buNone/>
            </a:pPr>
            <a:r>
              <a:rPr lang="en-US" altLang="zh-TW" dirty="0"/>
              <a:t>  &lt;/head</a:t>
            </a:r>
            <a:r>
              <a:rPr lang="en-US" altLang="zh-TW" dirty="0" smtClean="0"/>
              <a:t>&gt;</a:t>
            </a:r>
          </a:p>
          <a:p>
            <a:pPr marL="0" indent="0">
              <a:buNone/>
            </a:pPr>
            <a:endParaRPr lang="en-US" altLang="zh-TW" dirty="0"/>
          </a:p>
          <a:p>
            <a:pPr marL="0" indent="0">
              <a:buNone/>
            </a:pPr>
            <a:r>
              <a:rPr lang="en-US" altLang="zh-TW" dirty="0"/>
              <a:t>  &lt;body&gt;</a:t>
            </a:r>
          </a:p>
          <a:p>
            <a:pPr marL="0" indent="0">
              <a:buNone/>
            </a:pPr>
            <a:r>
              <a:rPr lang="en-US" altLang="zh-TW" dirty="0"/>
              <a:t>    </a:t>
            </a:r>
            <a:endParaRPr lang="en-US" altLang="zh-TW" dirty="0" smtClean="0"/>
          </a:p>
          <a:p>
            <a:pPr marL="0" indent="0">
              <a:buNone/>
            </a:pPr>
            <a:endParaRPr lang="en-US" altLang="zh-TW" dirty="0"/>
          </a:p>
          <a:p>
            <a:pPr marL="0" indent="0">
              <a:buNone/>
            </a:pPr>
            <a:r>
              <a:rPr lang="en-US" altLang="zh-TW" dirty="0" smtClean="0"/>
              <a:t>&lt;/</a:t>
            </a:r>
            <a:r>
              <a:rPr lang="en-US" altLang="zh-TW" dirty="0"/>
              <a:t>body&gt;</a:t>
            </a:r>
          </a:p>
          <a:p>
            <a:pPr marL="0" indent="0">
              <a:buNone/>
            </a:pPr>
            <a:endParaRPr lang="en-US" altLang="zh-TW" dirty="0" smtClean="0"/>
          </a:p>
          <a:p>
            <a:pPr marL="0" indent="0">
              <a:buNone/>
            </a:pPr>
            <a:r>
              <a:rPr lang="en-US" altLang="zh-TW" dirty="0" smtClean="0"/>
              <a:t>&lt;/</a:t>
            </a:r>
            <a:r>
              <a:rPr lang="en-US" altLang="zh-TW" dirty="0"/>
              <a:t>html&gt;</a:t>
            </a:r>
            <a:endParaRPr lang="zh-TW" altLang="en-US" dirty="0"/>
          </a:p>
        </p:txBody>
      </p:sp>
      <p:sp>
        <p:nvSpPr>
          <p:cNvPr id="4" name="矩形 3"/>
          <p:cNvSpPr/>
          <p:nvPr/>
        </p:nvSpPr>
        <p:spPr>
          <a:xfrm>
            <a:off x="4747055" y="227914"/>
            <a:ext cx="7018638" cy="4524315"/>
          </a:xfrm>
          <a:prstGeom prst="rect">
            <a:avLst/>
          </a:prstGeom>
        </p:spPr>
        <p:txBody>
          <a:bodyPr wrap="square">
            <a:spAutoFit/>
          </a:bodyPr>
          <a:lstStyle/>
          <a:p>
            <a:r>
              <a:rPr lang="en-US" altLang="zh-TW" dirty="0"/>
              <a:t> &lt;?</a:t>
            </a:r>
            <a:r>
              <a:rPr lang="en-US" altLang="zh-TW" dirty="0" err="1"/>
              <a:t>php</a:t>
            </a:r>
            <a:endParaRPr lang="en-US" altLang="zh-TW" dirty="0"/>
          </a:p>
          <a:p>
            <a:r>
              <a:rPr lang="en-US" altLang="zh-TW" dirty="0"/>
              <a:t>      $path = $_SERVER['PHP_SELF'];</a:t>
            </a:r>
          </a:p>
          <a:p>
            <a:r>
              <a:rPr lang="en-US" altLang="zh-TW" dirty="0"/>
              <a:t>      echo </a:t>
            </a:r>
            <a:r>
              <a:rPr lang="en-US" altLang="zh-TW" dirty="0" err="1"/>
              <a:t>basename</a:t>
            </a:r>
            <a:r>
              <a:rPr lang="en-US" altLang="zh-TW" dirty="0"/>
              <a:t>($path).'&lt;</a:t>
            </a:r>
            <a:r>
              <a:rPr lang="en-US" altLang="zh-TW" dirty="0" err="1"/>
              <a:t>br</a:t>
            </a:r>
            <a:r>
              <a:rPr lang="en-US" altLang="zh-TW" dirty="0"/>
              <a:t>&gt;';				</a:t>
            </a:r>
            <a:endParaRPr lang="en-US" altLang="zh-TW" dirty="0" smtClean="0"/>
          </a:p>
          <a:p>
            <a:r>
              <a:rPr lang="en-US" altLang="zh-TW" dirty="0"/>
              <a:t> </a:t>
            </a:r>
            <a:r>
              <a:rPr lang="en-US" altLang="zh-TW" dirty="0" smtClean="0"/>
              <a:t>                //</a:t>
            </a:r>
            <a:r>
              <a:rPr lang="zh-TW" altLang="en-US" dirty="0"/>
              <a:t>顯示目前網頁的檔案名稱</a:t>
            </a:r>
          </a:p>
          <a:p>
            <a:r>
              <a:rPr lang="zh-TW" altLang="en-US" dirty="0"/>
              <a:t>      </a:t>
            </a:r>
            <a:r>
              <a:rPr lang="en-US" altLang="zh-TW" dirty="0"/>
              <a:t>echo </a:t>
            </a:r>
            <a:r>
              <a:rPr lang="en-US" altLang="zh-TW" dirty="0" err="1"/>
              <a:t>basename</a:t>
            </a:r>
            <a:r>
              <a:rPr lang="en-US" altLang="zh-TW" dirty="0"/>
              <a:t>($path, '.</a:t>
            </a:r>
            <a:r>
              <a:rPr lang="en-US" altLang="zh-TW" dirty="0" err="1"/>
              <a:t>php</a:t>
            </a:r>
            <a:r>
              <a:rPr lang="en-US" altLang="zh-TW" dirty="0"/>
              <a:t>').'&lt;</a:t>
            </a:r>
            <a:r>
              <a:rPr lang="en-US" altLang="zh-TW" dirty="0" err="1"/>
              <a:t>br</a:t>
            </a:r>
            <a:r>
              <a:rPr lang="en-US" altLang="zh-TW" dirty="0"/>
              <a:t>&gt;';		</a:t>
            </a:r>
            <a:endParaRPr lang="en-US" altLang="zh-TW" dirty="0" smtClean="0"/>
          </a:p>
          <a:p>
            <a:r>
              <a:rPr lang="en-US" altLang="zh-TW" dirty="0"/>
              <a:t> </a:t>
            </a:r>
            <a:r>
              <a:rPr lang="en-US" altLang="zh-TW" dirty="0" smtClean="0"/>
              <a:t>                //</a:t>
            </a:r>
            <a:r>
              <a:rPr lang="zh-TW" altLang="en-US" dirty="0"/>
              <a:t>顯示目前網頁的檔案名稱，但排除副</a:t>
            </a:r>
            <a:r>
              <a:rPr lang="zh-TW" altLang="en-US" dirty="0" smtClean="0"/>
              <a:t>檔名</a:t>
            </a:r>
            <a:endParaRPr lang="en-US" altLang="zh-TW" dirty="0" smtClean="0"/>
          </a:p>
          <a:p>
            <a:endParaRPr lang="en-US" altLang="zh-TW" dirty="0" smtClean="0"/>
          </a:p>
          <a:p>
            <a:r>
              <a:rPr lang="en-US" altLang="zh-TW" dirty="0"/>
              <a:t> </a:t>
            </a:r>
            <a:r>
              <a:rPr lang="en-US" altLang="zh-TW" dirty="0" smtClean="0"/>
              <a:t>     $</a:t>
            </a:r>
            <a:r>
              <a:rPr lang="en-US" altLang="zh-TW" dirty="0" err="1"/>
              <a:t>path_parts</a:t>
            </a:r>
            <a:r>
              <a:rPr lang="en-US" altLang="zh-TW" dirty="0"/>
              <a:t> = </a:t>
            </a:r>
            <a:r>
              <a:rPr lang="en-US" altLang="zh-TW" b="1" dirty="0" err="1">
                <a:solidFill>
                  <a:srgbClr val="002060"/>
                </a:solidFill>
                <a:effectLst>
                  <a:outerShdw blurRad="38100" dist="38100" dir="2700000" algn="tl">
                    <a:srgbClr val="000000">
                      <a:alpha val="43137"/>
                    </a:srgbClr>
                  </a:outerShdw>
                </a:effectLst>
              </a:rPr>
              <a:t>pathinfo</a:t>
            </a:r>
            <a:r>
              <a:rPr lang="en-US" altLang="zh-TW" dirty="0"/>
              <a:t>($path);</a:t>
            </a:r>
          </a:p>
          <a:p>
            <a:r>
              <a:rPr lang="en-US" altLang="zh-TW" dirty="0"/>
              <a:t>      echo '</a:t>
            </a:r>
            <a:r>
              <a:rPr lang="zh-TW" altLang="en-US" dirty="0"/>
              <a:t>目前網頁的路徑：</a:t>
            </a:r>
            <a:r>
              <a:rPr lang="en-US" altLang="zh-TW" dirty="0"/>
              <a:t>'.$path.'&lt;BR&gt;';</a:t>
            </a:r>
          </a:p>
          <a:p>
            <a:r>
              <a:rPr lang="en-US" altLang="zh-TW" dirty="0"/>
              <a:t>      echo '</a:t>
            </a:r>
            <a:r>
              <a:rPr lang="zh-TW" altLang="en-US" dirty="0"/>
              <a:t>分割出來的</a:t>
            </a:r>
            <a:r>
              <a:rPr lang="zh-TW" altLang="en-US" b="1" dirty="0">
                <a:effectLst>
                  <a:outerShdw blurRad="38100" dist="38100" dir="2700000" algn="tl">
                    <a:srgbClr val="000000">
                      <a:alpha val="43137"/>
                    </a:srgbClr>
                  </a:outerShdw>
                </a:effectLst>
              </a:rPr>
              <a:t>路徑名稱</a:t>
            </a:r>
            <a:r>
              <a:rPr lang="zh-TW" altLang="en-US" dirty="0"/>
              <a:t>：</a:t>
            </a:r>
            <a:r>
              <a:rPr lang="en-US" altLang="zh-TW" dirty="0"/>
              <a:t>'.$</a:t>
            </a:r>
            <a:r>
              <a:rPr lang="en-US" altLang="zh-TW" dirty="0" err="1"/>
              <a:t>path_parts</a:t>
            </a:r>
            <a:r>
              <a:rPr lang="en-US" altLang="zh-TW" dirty="0"/>
              <a:t>['</a:t>
            </a:r>
            <a:r>
              <a:rPr lang="en-US" altLang="zh-TW" dirty="0" err="1"/>
              <a:t>dirname</a:t>
            </a:r>
            <a:r>
              <a:rPr lang="en-US" altLang="zh-TW" dirty="0"/>
              <a:t>'].'&lt;</a:t>
            </a:r>
            <a:r>
              <a:rPr lang="en-US" altLang="zh-TW" dirty="0" err="1"/>
              <a:t>br</a:t>
            </a:r>
            <a:r>
              <a:rPr lang="en-US" altLang="zh-TW" dirty="0"/>
              <a:t>&gt;';</a:t>
            </a:r>
          </a:p>
          <a:p>
            <a:r>
              <a:rPr lang="en-US" altLang="zh-TW" dirty="0"/>
              <a:t>      echo '</a:t>
            </a:r>
            <a:r>
              <a:rPr lang="zh-TW" altLang="en-US" dirty="0"/>
              <a:t>分割出來的</a:t>
            </a:r>
            <a:r>
              <a:rPr lang="zh-TW" altLang="en-US" b="1" dirty="0">
                <a:effectLst>
                  <a:outerShdw blurRad="38100" dist="38100" dir="2700000" algn="tl">
                    <a:srgbClr val="000000">
                      <a:alpha val="43137"/>
                    </a:srgbClr>
                  </a:outerShdw>
                </a:effectLst>
              </a:rPr>
              <a:t>檔案名稱</a:t>
            </a:r>
            <a:r>
              <a:rPr lang="zh-TW" altLang="en-US" dirty="0"/>
              <a:t>：</a:t>
            </a:r>
            <a:r>
              <a:rPr lang="en-US" altLang="zh-TW" dirty="0"/>
              <a:t>'.$</a:t>
            </a:r>
            <a:r>
              <a:rPr lang="en-US" altLang="zh-TW" dirty="0" err="1"/>
              <a:t>path_parts</a:t>
            </a:r>
            <a:r>
              <a:rPr lang="en-US" altLang="zh-TW" dirty="0"/>
              <a:t>['</a:t>
            </a:r>
            <a:r>
              <a:rPr lang="en-US" altLang="zh-TW" dirty="0" err="1"/>
              <a:t>basename</a:t>
            </a:r>
            <a:r>
              <a:rPr lang="en-US" altLang="zh-TW" dirty="0"/>
              <a:t>'].'&lt;</a:t>
            </a:r>
            <a:r>
              <a:rPr lang="en-US" altLang="zh-TW" dirty="0" err="1"/>
              <a:t>br</a:t>
            </a:r>
            <a:r>
              <a:rPr lang="en-US" altLang="zh-TW" dirty="0"/>
              <a:t>&gt;';</a:t>
            </a:r>
          </a:p>
          <a:p>
            <a:r>
              <a:rPr lang="en-US" altLang="zh-TW" dirty="0"/>
              <a:t>      echo '</a:t>
            </a:r>
            <a:r>
              <a:rPr lang="zh-TW" altLang="en-US" dirty="0"/>
              <a:t>分割出來的</a:t>
            </a:r>
            <a:r>
              <a:rPr lang="zh-TW" altLang="en-US" b="1" dirty="0">
                <a:solidFill>
                  <a:srgbClr val="FF0000"/>
                </a:solidFill>
                <a:effectLst>
                  <a:outerShdw blurRad="38100" dist="38100" dir="2700000" algn="tl">
                    <a:srgbClr val="000000">
                      <a:alpha val="43137"/>
                    </a:srgbClr>
                  </a:outerShdw>
                </a:effectLst>
              </a:rPr>
              <a:t>副檔名</a:t>
            </a:r>
            <a:r>
              <a:rPr lang="zh-TW" altLang="en-US" dirty="0"/>
              <a:t>：</a:t>
            </a:r>
            <a:r>
              <a:rPr lang="en-US" altLang="zh-TW" dirty="0"/>
              <a:t>'.$</a:t>
            </a:r>
            <a:r>
              <a:rPr lang="en-US" altLang="zh-TW" dirty="0" err="1"/>
              <a:t>path_parts</a:t>
            </a:r>
            <a:r>
              <a:rPr lang="en-US" altLang="zh-TW" dirty="0"/>
              <a:t>['</a:t>
            </a:r>
            <a:r>
              <a:rPr lang="en-US" altLang="zh-TW" b="1" dirty="0">
                <a:solidFill>
                  <a:srgbClr val="FF0000"/>
                </a:solidFill>
                <a:effectLst>
                  <a:outerShdw blurRad="38100" dist="38100" dir="2700000" algn="tl">
                    <a:srgbClr val="000000">
                      <a:alpha val="43137"/>
                    </a:srgbClr>
                  </a:outerShdw>
                </a:effectLst>
              </a:rPr>
              <a:t>extension</a:t>
            </a:r>
            <a:r>
              <a:rPr lang="en-US" altLang="zh-TW" dirty="0"/>
              <a:t>'].'&lt;</a:t>
            </a:r>
            <a:r>
              <a:rPr lang="en-US" altLang="zh-TW" dirty="0" err="1"/>
              <a:t>br</a:t>
            </a:r>
            <a:r>
              <a:rPr lang="en-US" altLang="zh-TW" dirty="0" smtClean="0"/>
              <a:t>&gt;';</a:t>
            </a:r>
          </a:p>
          <a:p>
            <a:endParaRPr lang="en-US" altLang="zh-TW" dirty="0"/>
          </a:p>
          <a:p>
            <a:r>
              <a:rPr lang="en-US" altLang="zh-TW" dirty="0"/>
              <a:t> </a:t>
            </a:r>
            <a:r>
              <a:rPr lang="en-US" altLang="zh-TW" dirty="0" smtClean="0"/>
              <a:t>      echo ‘</a:t>
            </a:r>
            <a:r>
              <a:rPr lang="zh-TW" altLang="en-US" dirty="0" smtClean="0"/>
              <a:t>目前</a:t>
            </a:r>
            <a:r>
              <a:rPr lang="zh-TW" altLang="en-US" dirty="0"/>
              <a:t>網頁的絕對路徑</a:t>
            </a:r>
            <a:r>
              <a:rPr lang="zh-TW" altLang="en-US" dirty="0" smtClean="0"/>
              <a:t>： </a:t>
            </a:r>
            <a:r>
              <a:rPr lang="en-US" altLang="zh-TW" dirty="0" smtClean="0"/>
              <a:t>'.</a:t>
            </a:r>
            <a:r>
              <a:rPr lang="en-US" altLang="zh-TW" dirty="0" err="1"/>
              <a:t>realpath</a:t>
            </a:r>
            <a:r>
              <a:rPr lang="en-US" altLang="zh-TW" dirty="0"/>
              <a:t>(</a:t>
            </a:r>
            <a:r>
              <a:rPr lang="en-US" altLang="zh-TW" dirty="0" err="1"/>
              <a:t>basename</a:t>
            </a:r>
            <a:r>
              <a:rPr lang="en-US" altLang="zh-TW" dirty="0"/>
              <a:t>($_SERVER['PHP_SELF']));</a:t>
            </a:r>
          </a:p>
          <a:p>
            <a:r>
              <a:rPr lang="en-US" altLang="zh-TW" dirty="0"/>
              <a:t>    ?&gt;</a:t>
            </a:r>
            <a:endParaRPr lang="zh-TW" altLang="en-US" dirty="0"/>
          </a:p>
        </p:txBody>
      </p:sp>
      <p:sp>
        <p:nvSpPr>
          <p:cNvPr id="5" name="矩形 4"/>
          <p:cNvSpPr/>
          <p:nvPr/>
        </p:nvSpPr>
        <p:spPr>
          <a:xfrm>
            <a:off x="411893" y="4128870"/>
            <a:ext cx="3023287" cy="923330"/>
          </a:xfrm>
          <a:prstGeom prst="rect">
            <a:avLst/>
          </a:prstGeom>
          <a:solidFill>
            <a:schemeClr val="accent4">
              <a:lumMod val="20000"/>
              <a:lumOff val="80000"/>
            </a:schemeClr>
          </a:solidFill>
        </p:spPr>
        <p:txBody>
          <a:bodyPr wrap="square">
            <a:spAutoFit/>
          </a:bodyPr>
          <a:lstStyle/>
          <a:p>
            <a:r>
              <a:rPr lang="en-US" altLang="zh-TW" dirty="0"/>
              <a:t> &lt;?</a:t>
            </a:r>
            <a:r>
              <a:rPr lang="en-US" altLang="zh-TW" dirty="0" err="1"/>
              <a:t>php</a:t>
            </a:r>
            <a:endParaRPr lang="en-US" altLang="zh-TW" dirty="0"/>
          </a:p>
          <a:p>
            <a:r>
              <a:rPr lang="en-US" altLang="zh-TW" dirty="0"/>
              <a:t> </a:t>
            </a:r>
            <a:r>
              <a:rPr lang="en-US" altLang="zh-TW" dirty="0" smtClean="0"/>
              <a:t>……………………………………..</a:t>
            </a:r>
            <a:endParaRPr lang="en-US" altLang="zh-TW" dirty="0"/>
          </a:p>
          <a:p>
            <a:r>
              <a:rPr lang="en-US" altLang="zh-TW" dirty="0"/>
              <a:t>    ?&gt;</a:t>
            </a:r>
            <a:endParaRPr lang="zh-TW" altLang="en-US" dirty="0"/>
          </a:p>
        </p:txBody>
      </p:sp>
      <p:sp>
        <p:nvSpPr>
          <p:cNvPr id="6" name="矩形 5"/>
          <p:cNvSpPr/>
          <p:nvPr/>
        </p:nvSpPr>
        <p:spPr>
          <a:xfrm>
            <a:off x="245076" y="303425"/>
            <a:ext cx="1036951" cy="369332"/>
          </a:xfrm>
          <a:prstGeom prst="rect">
            <a:avLst/>
          </a:prstGeom>
        </p:spPr>
        <p:txBody>
          <a:bodyPr wrap="none">
            <a:spAutoFit/>
          </a:bodyPr>
          <a:lstStyle/>
          <a:p>
            <a:r>
              <a:rPr lang="en-US" altLang="zh-TW" dirty="0" err="1"/>
              <a:t>p</a:t>
            </a:r>
            <a:r>
              <a:rPr lang="en-US" altLang="zh-TW" dirty="0" err="1" smtClean="0"/>
              <a:t>ath.php</a:t>
            </a:r>
            <a:endParaRPr lang="en-US" altLang="zh-TW" dirty="0"/>
          </a:p>
        </p:txBody>
      </p:sp>
      <p:sp>
        <p:nvSpPr>
          <p:cNvPr id="7" name="矩形 6"/>
          <p:cNvSpPr/>
          <p:nvPr/>
        </p:nvSpPr>
        <p:spPr>
          <a:xfrm>
            <a:off x="7216346" y="5052200"/>
            <a:ext cx="4384590" cy="646331"/>
          </a:xfrm>
          <a:prstGeom prst="rect">
            <a:avLst/>
          </a:prstGeom>
        </p:spPr>
        <p:txBody>
          <a:bodyPr wrap="square">
            <a:spAutoFit/>
          </a:bodyPr>
          <a:lstStyle/>
          <a:p>
            <a:r>
              <a:rPr lang="en-US" altLang="zh-TW" dirty="0" err="1"/>
              <a:t>pathinfo</a:t>
            </a:r>
            <a:r>
              <a:rPr lang="en-US" altLang="zh-TW" dirty="0"/>
              <a:t>() </a:t>
            </a:r>
            <a:r>
              <a:rPr lang="zh-TW" altLang="en-US" dirty="0"/>
              <a:t>函式</a:t>
            </a:r>
            <a:r>
              <a:rPr lang="zh-TW" altLang="en-US" dirty="0" smtClean="0"/>
              <a:t>可用來</a:t>
            </a:r>
            <a:r>
              <a:rPr lang="zh-TW" altLang="en-US" dirty="0"/>
              <a:t>將指定路徑分割為路徑名稱、檔案名稱及副檔名三個部分</a:t>
            </a:r>
          </a:p>
        </p:txBody>
      </p:sp>
      <p:pic>
        <p:nvPicPr>
          <p:cNvPr id="8" name="圖片 7"/>
          <p:cNvPicPr>
            <a:picLocks noChangeAspect="1"/>
          </p:cNvPicPr>
          <p:nvPr/>
        </p:nvPicPr>
        <p:blipFill rotWithShape="1">
          <a:blip r:embed="rId2"/>
          <a:srcRect t="17351" r="21570" b="14558"/>
          <a:stretch/>
        </p:blipFill>
        <p:spPr>
          <a:xfrm>
            <a:off x="2487249" y="4725694"/>
            <a:ext cx="4519612" cy="1945674"/>
          </a:xfrm>
          <a:prstGeom prst="rect">
            <a:avLst/>
          </a:prstGeom>
        </p:spPr>
      </p:pic>
    </p:spTree>
    <p:extLst>
      <p:ext uri="{BB962C8B-B14F-4D97-AF65-F5344CB8AC3E}">
        <p14:creationId xmlns:p14="http://schemas.microsoft.com/office/powerpoint/2010/main" val="327950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3"/>
          <p:cNvGraphicFramePr>
            <a:graphicFrameLocks/>
          </p:cNvGraphicFramePr>
          <p:nvPr>
            <p:extLst>
              <p:ext uri="{D42A27DB-BD31-4B8C-83A1-F6EECF244321}">
                <p14:modId xmlns:p14="http://schemas.microsoft.com/office/powerpoint/2010/main" val="2738357952"/>
              </p:ext>
            </p:extLst>
          </p:nvPr>
        </p:nvGraphicFramePr>
        <p:xfrm>
          <a:off x="1233617" y="1573427"/>
          <a:ext cx="8791832" cy="4351016"/>
        </p:xfrm>
        <a:graphic>
          <a:graphicData uri="http://schemas.openxmlformats.org/drawingml/2006/table">
            <a:tbl>
              <a:tblPr firstRow="1" bandRow="1">
                <a:tableStyleId>{5C22544A-7EE6-4342-B048-85BDC9FD1C3A}</a:tableStyleId>
              </a:tblPr>
              <a:tblGrid>
                <a:gridCol w="2926492"/>
                <a:gridCol w="5865340"/>
              </a:tblGrid>
              <a:tr h="373376">
                <a:tc>
                  <a:txBody>
                    <a:bodyPr/>
                    <a:lstStyle/>
                    <a:p>
                      <a:r>
                        <a:rPr lang="zh-TW" altLang="en-US" b="1" dirty="0" smtClean="0">
                          <a:effectLst>
                            <a:outerShdw blurRad="38100" dist="38100" dir="2700000" algn="tl">
                              <a:srgbClr val="000000">
                                <a:alpha val="43137"/>
                              </a:srgbClr>
                            </a:outerShdw>
                          </a:effectLst>
                        </a:rPr>
                        <a:t>存取伺服器端的</a:t>
                      </a:r>
                      <a:r>
                        <a:rPr lang="zh-TW" altLang="en-US" b="1" dirty="0" smtClean="0">
                          <a:solidFill>
                            <a:srgbClr val="FFFF00"/>
                          </a:solidFill>
                          <a:effectLst>
                            <a:outerShdw blurRad="38100" dist="38100" dir="2700000" algn="tl">
                              <a:srgbClr val="000000">
                                <a:alpha val="43137"/>
                              </a:srgbClr>
                            </a:outerShdw>
                          </a:effectLst>
                        </a:rPr>
                        <a:t>資料夾</a:t>
                      </a:r>
                      <a:endParaRPr lang="zh-TW" altLang="en-US" b="1" dirty="0">
                        <a:solidFill>
                          <a:srgbClr val="FFFF00"/>
                        </a:solidFill>
                        <a:effectLst>
                          <a:outerShdw blurRad="38100" dist="38100" dir="2700000" algn="tl">
                            <a:srgbClr val="000000">
                              <a:alpha val="43137"/>
                            </a:srgbClr>
                          </a:outerShdw>
                        </a:effectLst>
                      </a:endParaRPr>
                    </a:p>
                  </a:txBody>
                  <a:tcPr/>
                </a:tc>
                <a:tc>
                  <a:txBody>
                    <a:bodyPr/>
                    <a:lstStyle/>
                    <a:p>
                      <a:r>
                        <a:rPr lang="zh-TW" altLang="en-US" b="1" dirty="0" smtClean="0">
                          <a:effectLst>
                            <a:outerShdw blurRad="38100" dist="38100" dir="2700000" algn="tl">
                              <a:srgbClr val="000000">
                                <a:alpha val="43137"/>
                              </a:srgbClr>
                            </a:outerShdw>
                          </a:effectLst>
                        </a:rPr>
                        <a:t>函式</a:t>
                      </a:r>
                      <a:endParaRPr lang="zh-TW" altLang="en-US" b="1" dirty="0">
                        <a:effectLst>
                          <a:outerShdw blurRad="38100" dist="38100" dir="2700000" algn="tl">
                            <a:srgbClr val="000000">
                              <a:alpha val="43137"/>
                            </a:srgbClr>
                          </a:outerShdw>
                        </a:effectLst>
                      </a:endParaRPr>
                    </a:p>
                  </a:txBody>
                  <a:tcPr/>
                </a:tc>
              </a:tr>
              <a:tr h="370840">
                <a:tc>
                  <a:txBody>
                    <a:bodyPr/>
                    <a:lstStyle/>
                    <a:p>
                      <a:r>
                        <a:rPr lang="zh-TW" altLang="en-US" b="1" dirty="0" smtClean="0">
                          <a:effectLst>
                            <a:outerShdw blurRad="38100" dist="38100" dir="2700000" algn="tl">
                              <a:srgbClr val="000000">
                                <a:alpha val="43137"/>
                              </a:srgbClr>
                            </a:outerShdw>
                          </a:effectLst>
                        </a:rPr>
                        <a:t>建立資料夾</a:t>
                      </a:r>
                      <a:r>
                        <a:rPr lang="en-US" altLang="zh-TW" b="1" dirty="0" smtClean="0">
                          <a:effectLst>
                            <a:outerShdw blurRad="38100" dist="38100" dir="2700000" algn="tl">
                              <a:srgbClr val="000000">
                                <a:alpha val="43137"/>
                              </a:srgbClr>
                            </a:outerShdw>
                          </a:effectLst>
                        </a:rPr>
                        <a:t>(make)</a:t>
                      </a:r>
                      <a:endParaRPr lang="zh-TW" altLang="en-US" b="1" dirty="0" smtClean="0">
                        <a:effectLst>
                          <a:outerShdw blurRad="38100" dist="38100" dir="2700000" algn="tl">
                            <a:srgbClr val="000000">
                              <a:alpha val="43137"/>
                            </a:srgbClr>
                          </a:outerShdw>
                        </a:effectLst>
                      </a:endParaRPr>
                    </a:p>
                  </a:txBody>
                  <a:tcPr/>
                </a:tc>
                <a:tc>
                  <a:txBody>
                    <a:bodyPr/>
                    <a:lstStyle/>
                    <a:p>
                      <a:r>
                        <a:rPr lang="en-US" altLang="zh-TW" b="1" dirty="0" err="1" smtClean="0">
                          <a:solidFill>
                            <a:srgbClr val="FF0000"/>
                          </a:solidFill>
                          <a:effectLst>
                            <a:outerShdw blurRad="38100" dist="38100" dir="2700000" algn="tl">
                              <a:srgbClr val="000000">
                                <a:alpha val="43137"/>
                              </a:srgbClr>
                            </a:outerShdw>
                          </a:effectLst>
                        </a:rPr>
                        <a:t>mk</a:t>
                      </a:r>
                      <a:r>
                        <a:rPr lang="en-US" altLang="zh-TW" b="1" dirty="0" err="1" smtClean="0">
                          <a:effectLst>
                            <a:outerShdw blurRad="38100" dist="38100" dir="2700000" algn="tl">
                              <a:srgbClr val="000000">
                                <a:alpha val="43137"/>
                              </a:srgbClr>
                            </a:outerShdw>
                          </a:effectLst>
                        </a:rPr>
                        <a:t>dir</a:t>
                      </a:r>
                      <a:r>
                        <a:rPr lang="en-US" altLang="zh-TW" b="1" dirty="0" smtClean="0">
                          <a:effectLst>
                            <a:outerShdw blurRad="38100" dist="38100" dir="2700000" algn="tl">
                              <a:srgbClr val="000000">
                                <a:alpha val="43137"/>
                              </a:srgbClr>
                            </a:outerShdw>
                          </a:effectLst>
                        </a:rPr>
                        <a:t>(string pathname [, </a:t>
                      </a:r>
                      <a:r>
                        <a:rPr lang="en-US" altLang="zh-TW" b="1" dirty="0" err="1" smtClean="0">
                          <a:effectLst>
                            <a:outerShdw blurRad="38100" dist="38100" dir="2700000" algn="tl">
                              <a:srgbClr val="000000">
                                <a:alpha val="43137"/>
                              </a:srgbClr>
                            </a:outerShdw>
                          </a:effectLst>
                        </a:rPr>
                        <a:t>int</a:t>
                      </a:r>
                      <a:r>
                        <a:rPr lang="en-US" altLang="zh-TW" b="1" dirty="0" smtClean="0">
                          <a:effectLst>
                            <a:outerShdw blurRad="38100" dist="38100" dir="2700000" algn="tl">
                              <a:srgbClr val="000000">
                                <a:alpha val="43137"/>
                              </a:srgbClr>
                            </a:outerShdw>
                          </a:effectLst>
                        </a:rPr>
                        <a:t> mode [, bool recursive]])</a:t>
                      </a:r>
                    </a:p>
                  </a:txBody>
                  <a:tcPr/>
                </a:tc>
              </a:tr>
              <a:tr h="370840">
                <a:tc>
                  <a:txBody>
                    <a:bodyPr/>
                    <a:lstStyle/>
                    <a:p>
                      <a:r>
                        <a:rPr lang="zh-TW" altLang="en-US" b="1" dirty="0" smtClean="0">
                          <a:effectLst>
                            <a:outerShdw blurRad="38100" dist="38100" dir="2700000" algn="tl">
                              <a:srgbClr val="000000">
                                <a:alpha val="43137"/>
                              </a:srgbClr>
                            </a:outerShdw>
                          </a:effectLst>
                        </a:rPr>
                        <a:t>刪除資料夾</a:t>
                      </a:r>
                      <a:r>
                        <a:rPr lang="en-US" altLang="zh-TW" b="1" dirty="0" smtClean="0">
                          <a:effectLst>
                            <a:outerShdw blurRad="38100" dist="38100" dir="2700000" algn="tl">
                              <a:srgbClr val="000000">
                                <a:alpha val="43137"/>
                              </a:srgbClr>
                            </a:outerShdw>
                          </a:effectLst>
                        </a:rPr>
                        <a:t>(remove)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err="1" smtClean="0">
                          <a:solidFill>
                            <a:srgbClr val="FF0000"/>
                          </a:solidFill>
                          <a:effectLst>
                            <a:outerShdw blurRad="38100" dist="38100" dir="2700000" algn="tl">
                              <a:srgbClr val="000000">
                                <a:alpha val="43137"/>
                              </a:srgbClr>
                            </a:outerShdw>
                          </a:effectLst>
                        </a:rPr>
                        <a:t>rm</a:t>
                      </a:r>
                      <a:r>
                        <a:rPr lang="en-US" altLang="zh-TW" b="1" dirty="0" err="1" smtClean="0">
                          <a:effectLst>
                            <a:outerShdw blurRad="38100" dist="38100" dir="2700000" algn="tl">
                              <a:srgbClr val="000000">
                                <a:alpha val="43137"/>
                              </a:srgbClr>
                            </a:outerShdw>
                          </a:effectLst>
                        </a:rPr>
                        <a:t>dir</a:t>
                      </a:r>
                      <a:r>
                        <a:rPr lang="en-US" altLang="zh-TW" b="1" dirty="0" smtClean="0">
                          <a:effectLst>
                            <a:outerShdw blurRad="38100" dist="38100" dir="2700000" algn="tl">
                              <a:srgbClr val="000000">
                                <a:alpha val="43137"/>
                              </a:srgbClr>
                            </a:outerShdw>
                          </a:effectLst>
                        </a:rPr>
                        <a:t>(string </a:t>
                      </a:r>
                      <a:r>
                        <a:rPr lang="en-US" altLang="zh-TW" b="1" dirty="0" err="1" smtClean="0">
                          <a:effectLst>
                            <a:outerShdw blurRad="38100" dist="38100" dir="2700000" algn="tl">
                              <a:srgbClr val="000000">
                                <a:alpha val="43137"/>
                              </a:srgbClr>
                            </a:outerShdw>
                          </a:effectLst>
                        </a:rPr>
                        <a:t>dirname</a:t>
                      </a:r>
                      <a:r>
                        <a:rPr lang="en-US" altLang="zh-TW" b="1" dirty="0" smtClean="0">
                          <a:effectLst>
                            <a:outerShdw blurRad="38100" dist="38100" dir="2700000" algn="tl">
                              <a:srgbClr val="000000">
                                <a:alpha val="43137"/>
                              </a:srgbClr>
                            </a:outerShdw>
                          </a:effectLst>
                        </a:rPr>
                        <a:t>)</a:t>
                      </a:r>
                    </a:p>
                  </a:txBody>
                  <a:tcPr/>
                </a:tc>
              </a:tr>
              <a:tr h="370840">
                <a:tc>
                  <a:txBody>
                    <a:bodyPr/>
                    <a:lstStyle/>
                    <a:p>
                      <a:r>
                        <a:rPr lang="zh-TW" altLang="en-US" b="1" dirty="0" smtClean="0">
                          <a:effectLst>
                            <a:outerShdw blurRad="38100" dist="38100" dir="2700000" algn="tl">
                              <a:srgbClr val="000000">
                                <a:alpha val="43137"/>
                              </a:srgbClr>
                            </a:outerShdw>
                          </a:effectLst>
                        </a:rPr>
                        <a:t>變更資料夾權限</a:t>
                      </a:r>
                      <a:endParaRPr lang="en-US" altLang="zh-TW" b="1" dirty="0" smtClean="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err="1" smtClean="0">
                          <a:effectLst>
                            <a:outerShdw blurRad="38100" dist="38100" dir="2700000" algn="tl">
                              <a:srgbClr val="000000">
                                <a:alpha val="43137"/>
                              </a:srgbClr>
                            </a:outerShdw>
                          </a:effectLst>
                        </a:rPr>
                        <a:t>chmod</a:t>
                      </a:r>
                      <a:r>
                        <a:rPr lang="en-US" altLang="zh-TW" b="1" dirty="0" smtClean="0">
                          <a:effectLst>
                            <a:outerShdw blurRad="38100" dist="38100" dir="2700000" algn="tl">
                              <a:srgbClr val="000000">
                                <a:alpha val="43137"/>
                              </a:srgbClr>
                            </a:outerShdw>
                          </a:effectLst>
                        </a:rPr>
                        <a:t>(string filename, </a:t>
                      </a:r>
                      <a:r>
                        <a:rPr lang="en-US" altLang="zh-TW" b="1" dirty="0" err="1" smtClean="0">
                          <a:effectLst>
                            <a:outerShdw blurRad="38100" dist="38100" dir="2700000" algn="tl">
                              <a:srgbClr val="000000">
                                <a:alpha val="43137"/>
                              </a:srgbClr>
                            </a:outerShdw>
                          </a:effectLst>
                        </a:rPr>
                        <a:t>int</a:t>
                      </a:r>
                      <a:r>
                        <a:rPr lang="en-US" altLang="zh-TW" b="1" dirty="0" smtClean="0">
                          <a:effectLst>
                            <a:outerShdw blurRad="38100" dist="38100" dir="2700000" algn="tl">
                              <a:srgbClr val="000000">
                                <a:alpha val="43137"/>
                              </a:srgbClr>
                            </a:outerShdw>
                          </a:effectLst>
                        </a:rPr>
                        <a:t> mode)</a:t>
                      </a:r>
                    </a:p>
                  </a:txBody>
                  <a:tcPr/>
                </a:tc>
              </a:tr>
              <a:tr h="370840">
                <a:tc>
                  <a:txBody>
                    <a:bodyPr/>
                    <a:lstStyle/>
                    <a:p>
                      <a:r>
                        <a:rPr lang="zh-TW" altLang="en-US" b="1" dirty="0" smtClean="0">
                          <a:effectLst>
                            <a:outerShdw blurRad="38100" dist="38100" dir="2700000" algn="tl">
                              <a:srgbClr val="000000">
                                <a:alpha val="43137"/>
                              </a:srgbClr>
                            </a:outerShdw>
                          </a:effectLst>
                        </a:rPr>
                        <a:t>取得目前工作資料夾</a:t>
                      </a:r>
                      <a:endParaRPr lang="zh-TW" altLang="en-US" b="1" dirty="0">
                        <a:effectLst>
                          <a:outerShdw blurRad="38100" dist="38100" dir="2700000" algn="tl">
                            <a:srgbClr val="000000">
                              <a:alpha val="43137"/>
                            </a:srgbClr>
                          </a:outerShdw>
                        </a:effectLst>
                      </a:endParaRPr>
                    </a:p>
                  </a:txBody>
                  <a:tcPr>
                    <a:solidFill>
                      <a:srgbClr val="FFFF00"/>
                    </a:solidFill>
                  </a:tcPr>
                </a:tc>
                <a:tc>
                  <a:txBody>
                    <a:bodyPr/>
                    <a:lstStyle/>
                    <a:p>
                      <a:r>
                        <a:rPr lang="en-US" altLang="zh-TW" b="1" dirty="0" err="1" smtClean="0">
                          <a:effectLst>
                            <a:outerShdw blurRad="38100" dist="38100" dir="2700000" algn="tl">
                              <a:srgbClr val="000000">
                                <a:alpha val="43137"/>
                              </a:srgbClr>
                            </a:outerShdw>
                          </a:effectLst>
                        </a:rPr>
                        <a:t>getcwd</a:t>
                      </a:r>
                      <a:r>
                        <a:rPr lang="en-US" altLang="zh-TW" b="1" dirty="0" smtClean="0">
                          <a:effectLst>
                            <a:outerShdw blurRad="38100" dist="38100" dir="2700000" algn="tl">
                              <a:srgbClr val="000000">
                                <a:alpha val="43137"/>
                              </a:srgbClr>
                            </a:outerShdw>
                          </a:effectLst>
                        </a:rPr>
                        <a:t>() </a:t>
                      </a:r>
                      <a:endParaRPr lang="zh-TW" altLang="en-US" b="1" dirty="0">
                        <a:effectLst>
                          <a:outerShdw blurRad="38100" dist="38100" dir="2700000" algn="tl">
                            <a:srgbClr val="000000">
                              <a:alpha val="43137"/>
                            </a:srgbClr>
                          </a:outerShdw>
                        </a:effectLst>
                      </a:endParaRPr>
                    </a:p>
                  </a:txBody>
                  <a:tcPr>
                    <a:solidFill>
                      <a:srgbClr val="FFFF00"/>
                    </a:solidFill>
                  </a:tcPr>
                </a:tc>
              </a:tr>
              <a:tr h="370840">
                <a:tc>
                  <a:txBody>
                    <a:bodyPr/>
                    <a:lstStyle/>
                    <a:p>
                      <a:r>
                        <a:rPr lang="zh-TW" altLang="en-US" b="1" dirty="0" smtClean="0">
                          <a:effectLst>
                            <a:outerShdw blurRad="38100" dist="38100" dir="2700000" algn="tl">
                              <a:srgbClr val="000000">
                                <a:alpha val="43137"/>
                              </a:srgbClr>
                            </a:outerShdw>
                          </a:effectLst>
                        </a:rPr>
                        <a:t>切換目前工作資料夾</a:t>
                      </a: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err="1" smtClean="0">
                          <a:solidFill>
                            <a:srgbClr val="FF0000"/>
                          </a:solidFill>
                          <a:effectLst>
                            <a:outerShdw blurRad="38100" dist="38100" dir="2700000" algn="tl">
                              <a:srgbClr val="000000">
                                <a:alpha val="43137"/>
                              </a:srgbClr>
                            </a:outerShdw>
                          </a:effectLst>
                        </a:rPr>
                        <a:t>ch</a:t>
                      </a:r>
                      <a:r>
                        <a:rPr lang="en-US" altLang="zh-TW" b="1" dirty="0" err="1" smtClean="0">
                          <a:effectLst>
                            <a:outerShdw blurRad="38100" dist="38100" dir="2700000" algn="tl">
                              <a:srgbClr val="000000">
                                <a:alpha val="43137"/>
                              </a:srgbClr>
                            </a:outerShdw>
                          </a:effectLst>
                        </a:rPr>
                        <a:t>dir</a:t>
                      </a:r>
                      <a:r>
                        <a:rPr lang="en-US" altLang="zh-TW" b="1" dirty="0" smtClean="0">
                          <a:effectLst>
                            <a:outerShdw blurRad="38100" dist="38100" dir="2700000" algn="tl">
                              <a:srgbClr val="000000">
                                <a:alpha val="43137"/>
                              </a:srgbClr>
                            </a:outerShdw>
                          </a:effectLst>
                        </a:rPr>
                        <a:t>(string directory)</a:t>
                      </a:r>
                    </a:p>
                  </a:txBody>
                  <a:tcPr>
                    <a:solidFill>
                      <a:srgbClr val="FFFF00"/>
                    </a:solidFill>
                  </a:tcPr>
                </a:tc>
              </a:tr>
              <a:tr h="370840">
                <a:tc>
                  <a:txBody>
                    <a:bodyPr/>
                    <a:lstStyle/>
                    <a:p>
                      <a:r>
                        <a:rPr lang="zh-TW" altLang="en-US" b="1" dirty="0" smtClean="0">
                          <a:effectLst>
                            <a:outerShdw blurRad="38100" dist="38100" dir="2700000" algn="tl">
                              <a:srgbClr val="000000">
                                <a:alpha val="43137"/>
                              </a:srgbClr>
                            </a:outerShdw>
                          </a:effectLst>
                        </a:rPr>
                        <a:t>判斷路徑是否為資料夾</a:t>
                      </a:r>
                    </a:p>
                  </a:txBody>
                  <a:tcPr/>
                </a:tc>
                <a:tc>
                  <a:txBody>
                    <a:bodyPr/>
                    <a:lstStyle/>
                    <a:p>
                      <a:r>
                        <a:rPr lang="en-US" altLang="zh-TW" b="1" dirty="0" err="1" smtClean="0">
                          <a:effectLst>
                            <a:outerShdw blurRad="38100" dist="38100" dir="2700000" algn="tl">
                              <a:srgbClr val="000000">
                                <a:alpha val="43137"/>
                              </a:srgbClr>
                            </a:outerShdw>
                          </a:effectLst>
                        </a:rPr>
                        <a:t>is_dir</a:t>
                      </a:r>
                      <a:r>
                        <a:rPr lang="en-US" altLang="zh-TW" b="1" dirty="0" smtClean="0">
                          <a:effectLst>
                            <a:outerShdw blurRad="38100" dist="38100" dir="2700000" algn="tl">
                              <a:srgbClr val="000000">
                                <a:alpha val="43137"/>
                              </a:srgbClr>
                            </a:outerShdw>
                          </a:effectLst>
                        </a:rPr>
                        <a:t>(string filename)</a:t>
                      </a:r>
                    </a:p>
                  </a:txBody>
                  <a:tcPr/>
                </a:tc>
              </a:tr>
              <a:tr h="370840">
                <a:tc>
                  <a:txBody>
                    <a:bodyPr/>
                    <a:lstStyle/>
                    <a:p>
                      <a:r>
                        <a:rPr lang="zh-TW" altLang="en-US" b="1" dirty="0" smtClean="0">
                          <a:effectLst>
                            <a:outerShdw blurRad="38100" dist="38100" dir="2700000" algn="tl">
                              <a:srgbClr val="000000">
                                <a:alpha val="43137"/>
                              </a:srgbClr>
                            </a:outerShdw>
                          </a:effectLst>
                        </a:rPr>
                        <a:t>判斷資料夾是否存在</a:t>
                      </a:r>
                      <a:endParaRPr lang="zh-TW" altLang="en-US" b="1" dirty="0">
                        <a:effectLst>
                          <a:outerShdw blurRad="38100" dist="38100" dir="2700000" algn="tl">
                            <a:srgbClr val="000000">
                              <a:alpha val="43137"/>
                            </a:srgbClr>
                          </a:outerShdw>
                        </a:effectLst>
                      </a:endParaRPr>
                    </a:p>
                  </a:txBody>
                  <a:tcPr/>
                </a:tc>
                <a:tc>
                  <a:txBody>
                    <a:bodyPr/>
                    <a:lstStyle/>
                    <a:p>
                      <a:r>
                        <a:rPr lang="en-US" altLang="zh-TW" b="1" dirty="0" err="1" smtClean="0">
                          <a:effectLst>
                            <a:outerShdw blurRad="38100" dist="38100" dir="2700000" algn="tl">
                              <a:srgbClr val="000000">
                                <a:alpha val="43137"/>
                              </a:srgbClr>
                            </a:outerShdw>
                          </a:effectLst>
                        </a:rPr>
                        <a:t>file_exists</a:t>
                      </a:r>
                      <a:r>
                        <a:rPr lang="en-US" altLang="zh-TW" b="1" dirty="0" smtClean="0">
                          <a:effectLst>
                            <a:outerShdw blurRad="38100" dist="38100" dir="2700000" algn="tl">
                              <a:srgbClr val="000000">
                                <a:alpha val="43137"/>
                              </a:srgbClr>
                            </a:outerShdw>
                          </a:effectLst>
                        </a:rPr>
                        <a:t>(string filename)</a:t>
                      </a:r>
                    </a:p>
                  </a:txBody>
                  <a:tcPr/>
                </a:tc>
              </a:tr>
              <a:tr h="370840">
                <a:tc>
                  <a:txBody>
                    <a:bodyPr/>
                    <a:lstStyle/>
                    <a:p>
                      <a:r>
                        <a:rPr lang="zh-TW" altLang="en-US" b="1" dirty="0" smtClean="0">
                          <a:effectLst>
                            <a:outerShdw blurRad="38100" dist="38100" dir="2700000" algn="tl">
                              <a:srgbClr val="000000">
                                <a:alpha val="43137"/>
                              </a:srgbClr>
                            </a:outerShdw>
                          </a:effectLst>
                        </a:rPr>
                        <a:t>讀取資料夾所包含的檔案名稱及子資料夾名稱</a:t>
                      </a:r>
                      <a:endParaRPr lang="zh-TW" altLang="en-US" b="1" dirty="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err="1" smtClean="0">
                          <a:solidFill>
                            <a:srgbClr val="FF0000"/>
                          </a:solidFill>
                          <a:effectLst>
                            <a:outerShdw blurRad="38100" dist="38100" dir="2700000" algn="tl">
                              <a:srgbClr val="000000">
                                <a:alpha val="43137"/>
                              </a:srgbClr>
                            </a:outerShdw>
                          </a:effectLst>
                        </a:rPr>
                        <a:t>scan</a:t>
                      </a:r>
                      <a:r>
                        <a:rPr lang="en-US" altLang="zh-TW" sz="1800" b="1" dirty="0" err="1" smtClean="0">
                          <a:effectLst>
                            <a:outerShdw blurRad="38100" dist="38100" dir="2700000" algn="tl">
                              <a:srgbClr val="000000">
                                <a:alpha val="43137"/>
                              </a:srgbClr>
                            </a:outerShdw>
                          </a:effectLst>
                        </a:rPr>
                        <a:t>dir</a:t>
                      </a:r>
                      <a:r>
                        <a:rPr lang="en-US" altLang="zh-TW" sz="1800" b="1" dirty="0" smtClean="0">
                          <a:effectLst>
                            <a:outerShdw blurRad="38100" dist="38100" dir="2700000" algn="tl">
                              <a:srgbClr val="000000">
                                <a:alpha val="43137"/>
                              </a:srgbClr>
                            </a:outerShdw>
                          </a:effectLst>
                        </a:rPr>
                        <a:t>(string </a:t>
                      </a:r>
                      <a:r>
                        <a:rPr lang="en-US" altLang="zh-TW" sz="1800" b="1" i="1" dirty="0" smtClean="0">
                          <a:effectLst>
                            <a:outerShdw blurRad="38100" dist="38100" dir="2700000" algn="tl">
                              <a:srgbClr val="000000">
                                <a:alpha val="43137"/>
                              </a:srgbClr>
                            </a:outerShdw>
                          </a:effectLst>
                        </a:rPr>
                        <a:t>directory</a:t>
                      </a:r>
                      <a:r>
                        <a:rPr lang="en-US" altLang="zh-TW" sz="1800" b="1" dirty="0" smtClean="0">
                          <a:effectLst>
                            <a:outerShdw blurRad="38100" dist="38100" dir="2700000" algn="tl">
                              <a:srgbClr val="000000">
                                <a:alpha val="43137"/>
                              </a:srgbClr>
                            </a:outerShdw>
                          </a:effectLst>
                        </a:rPr>
                        <a:t> [, </a:t>
                      </a:r>
                      <a:r>
                        <a:rPr lang="en-US" altLang="zh-TW" sz="1800" b="1" dirty="0" err="1" smtClean="0">
                          <a:effectLst>
                            <a:outerShdw blurRad="38100" dist="38100" dir="2700000" algn="tl">
                              <a:srgbClr val="000000">
                                <a:alpha val="43137"/>
                              </a:srgbClr>
                            </a:outerShdw>
                          </a:effectLst>
                        </a:rPr>
                        <a:t>int</a:t>
                      </a:r>
                      <a:r>
                        <a:rPr lang="en-US" altLang="zh-TW" sz="1800" b="1" dirty="0" smtClean="0">
                          <a:effectLst>
                            <a:outerShdw blurRad="38100" dist="38100" dir="2700000" algn="tl">
                              <a:srgbClr val="000000">
                                <a:alpha val="43137"/>
                              </a:srgbClr>
                            </a:outerShdw>
                          </a:effectLst>
                        </a:rPr>
                        <a:t> </a:t>
                      </a:r>
                      <a:r>
                        <a:rPr lang="en-US" altLang="zh-TW" sz="1800" b="1" i="1" dirty="0" err="1" smtClean="0">
                          <a:effectLst>
                            <a:outerShdw blurRad="38100" dist="38100" dir="2700000" algn="tl">
                              <a:srgbClr val="000000">
                                <a:alpha val="43137"/>
                              </a:srgbClr>
                            </a:outerShdw>
                          </a:effectLst>
                        </a:rPr>
                        <a:t>sorting_order</a:t>
                      </a:r>
                      <a:r>
                        <a:rPr lang="en-US" altLang="zh-TW" sz="1800" b="1" dirty="0" smtClean="0">
                          <a:effectLst>
                            <a:outerShdw blurRad="38100" dist="38100" dir="2700000" algn="tl">
                              <a:srgbClr val="000000">
                                <a:alpha val="43137"/>
                              </a:srgbClr>
                            </a:outerShdw>
                          </a:effectLst>
                        </a:rPr>
                        <a:t>])</a:t>
                      </a:r>
                      <a:endParaRPr lang="zh-TW" altLang="zh-TW" sz="1800" b="1" dirty="0" smtClean="0">
                        <a:effectLst>
                          <a:outerShdw blurRad="38100" dist="38100" dir="2700000" algn="tl">
                            <a:srgbClr val="000000">
                              <a:alpha val="43137"/>
                            </a:srgbClr>
                          </a:outerShdw>
                        </a:effectLst>
                      </a:endParaRPr>
                    </a:p>
                    <a:p>
                      <a:r>
                        <a:rPr lang="zh-TW" altLang="en-US" b="1" dirty="0" smtClean="0">
                          <a:effectLst>
                            <a:outerShdw blurRad="38100" dist="38100" dir="2700000" algn="tl">
                              <a:srgbClr val="000000">
                                <a:alpha val="43137"/>
                              </a:srgbClr>
                            </a:outerShdw>
                          </a:effectLst>
                        </a:rPr>
                        <a:t>預設是遞增排序</a:t>
                      </a:r>
                      <a:endParaRPr lang="zh-TW" altLang="en-US" b="1" dirty="0">
                        <a:effectLst>
                          <a:outerShdw blurRad="38100" dist="38100" dir="2700000" algn="tl">
                            <a:srgbClr val="000000">
                              <a:alpha val="43137"/>
                            </a:srgbClr>
                          </a:outerShdw>
                        </a:effectLst>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b="1" kern="1200" dirty="0" smtClean="0">
                          <a:solidFill>
                            <a:schemeClr val="tx1"/>
                          </a:solidFill>
                          <a:effectLst>
                            <a:outerShdw blurRad="38100" dist="38100" dir="2700000" algn="tl">
                              <a:srgbClr val="000000">
                                <a:alpha val="43137"/>
                              </a:srgbClr>
                            </a:outerShdw>
                          </a:effectLst>
                          <a:latin typeface="Arial" pitchFamily="34" charset="0"/>
                          <a:ea typeface="標楷體" pitchFamily="65" charset="-120"/>
                          <a:cs typeface="+mn-cs"/>
                        </a:rPr>
                        <a:t>取得資料夾的</a:t>
                      </a:r>
                      <a:r>
                        <a:rPr lang="zh-TW" altLang="zh-TW" sz="1800" b="1" kern="1200" dirty="0" smtClean="0">
                          <a:solidFill>
                            <a:srgbClr val="FF0000"/>
                          </a:solidFill>
                          <a:effectLst>
                            <a:outerShdw blurRad="38100" dist="38100" dir="2700000" algn="tl">
                              <a:srgbClr val="000000">
                                <a:alpha val="43137"/>
                              </a:srgbClr>
                            </a:outerShdw>
                          </a:effectLst>
                          <a:latin typeface="Arial" pitchFamily="34" charset="0"/>
                          <a:ea typeface="標楷體" pitchFamily="65" charset="-120"/>
                          <a:cs typeface="+mn-cs"/>
                        </a:rPr>
                        <a:t>父資料夾</a:t>
                      </a:r>
                      <a:r>
                        <a:rPr lang="zh-TW" altLang="zh-TW" sz="1800" b="1" kern="1200" dirty="0" smtClean="0">
                          <a:solidFill>
                            <a:schemeClr val="tx1"/>
                          </a:solidFill>
                          <a:effectLst>
                            <a:outerShdw blurRad="38100" dist="38100" dir="2700000" algn="tl">
                              <a:srgbClr val="000000">
                                <a:alpha val="43137"/>
                              </a:srgbClr>
                            </a:outerShdw>
                          </a:effectLst>
                          <a:latin typeface="Arial" pitchFamily="34" charset="0"/>
                          <a:ea typeface="標楷體" pitchFamily="65" charset="-120"/>
                          <a:cs typeface="+mn-cs"/>
                        </a:rPr>
                        <a:t>名稱</a:t>
                      </a:r>
                      <a:endParaRPr lang="zh-TW" altLang="en-US" sz="1800" b="1" kern="1200" dirty="0" smtClean="0">
                        <a:solidFill>
                          <a:schemeClr val="tx1"/>
                        </a:solidFill>
                        <a:effectLst>
                          <a:outerShdw blurRad="38100" dist="38100" dir="2700000" algn="tl">
                            <a:srgbClr val="000000">
                              <a:alpha val="43137"/>
                            </a:srgbClr>
                          </a:outerShdw>
                        </a:effectLst>
                        <a:latin typeface="Arial" pitchFamily="34" charset="0"/>
                        <a:ea typeface="標楷體" pitchFamily="65" charset="-12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err="1" smtClean="0">
                          <a:solidFill>
                            <a:srgbClr val="FF0000"/>
                          </a:solidFill>
                          <a:effectLst>
                            <a:outerShdw blurRad="38100" dist="38100" dir="2700000" algn="tl">
                              <a:srgbClr val="000000">
                                <a:alpha val="43137"/>
                              </a:srgbClr>
                            </a:outerShdw>
                          </a:effectLst>
                        </a:rPr>
                        <a:t>dir</a:t>
                      </a:r>
                      <a:r>
                        <a:rPr lang="en-US" altLang="zh-TW" sz="1800" b="1" dirty="0" err="1" smtClean="0">
                          <a:effectLst>
                            <a:outerShdw blurRad="38100" dist="38100" dir="2700000" algn="tl">
                              <a:srgbClr val="000000">
                                <a:alpha val="43137"/>
                              </a:srgbClr>
                            </a:outerShdw>
                          </a:effectLst>
                        </a:rPr>
                        <a:t>name</a:t>
                      </a:r>
                      <a:r>
                        <a:rPr lang="en-US" altLang="zh-TW" sz="1800" b="1" dirty="0" smtClean="0">
                          <a:effectLst>
                            <a:outerShdw blurRad="38100" dist="38100" dir="2700000" algn="tl">
                              <a:srgbClr val="000000">
                                <a:alpha val="43137"/>
                              </a:srgbClr>
                            </a:outerShdw>
                          </a:effectLst>
                        </a:rPr>
                        <a:t>(string </a:t>
                      </a:r>
                      <a:r>
                        <a:rPr lang="en-US" altLang="zh-TW" sz="1800" b="1" i="1" dirty="0" smtClean="0">
                          <a:effectLst>
                            <a:outerShdw blurRad="38100" dist="38100" dir="2700000" algn="tl">
                              <a:srgbClr val="000000">
                                <a:alpha val="43137"/>
                              </a:srgbClr>
                            </a:outerShdw>
                          </a:effectLst>
                        </a:rPr>
                        <a:t>path</a:t>
                      </a:r>
                      <a:r>
                        <a:rPr lang="en-US" altLang="zh-TW" sz="1800" b="1" dirty="0" smtClean="0">
                          <a:effectLst>
                            <a:outerShdw blurRad="38100" dist="38100" dir="2700000" algn="tl">
                              <a:srgbClr val="000000">
                                <a:alpha val="43137"/>
                              </a:srgbClr>
                            </a:outerShdw>
                          </a:effectLst>
                        </a:rPr>
                        <a:t>)</a:t>
                      </a:r>
                      <a:endParaRPr lang="zh-TW" altLang="zh-TW" sz="1800" b="1" dirty="0" smtClean="0">
                        <a:effectLst>
                          <a:outerShdw blurRad="38100" dist="38100" dir="2700000" algn="tl">
                            <a:srgbClr val="000000">
                              <a:alpha val="43137"/>
                            </a:srgbClr>
                          </a:outerShdw>
                        </a:effectLst>
                      </a:endParaRPr>
                    </a:p>
                  </a:txBody>
                  <a:tcPr/>
                </a:tc>
              </a:tr>
              <a:tr h="370840">
                <a:tc>
                  <a:txBody>
                    <a:bodyPr/>
                    <a:lstStyle/>
                    <a:p>
                      <a:endParaRPr lang="zh-TW" altLang="en-US" b="1" dirty="0">
                        <a:effectLst>
                          <a:outerShdw blurRad="38100" dist="38100" dir="2700000" algn="tl">
                            <a:srgbClr val="000000">
                              <a:alpha val="43137"/>
                            </a:srgbClr>
                          </a:outerShdw>
                        </a:effectLst>
                      </a:endParaRPr>
                    </a:p>
                  </a:txBody>
                  <a:tcPr/>
                </a:tc>
                <a:tc>
                  <a:txBody>
                    <a:bodyPr/>
                    <a:lstStyle/>
                    <a:p>
                      <a:endParaRPr lang="zh-TW" altLang="en-US" b="1" dirty="0">
                        <a:effectLst>
                          <a:outerShdw blurRad="38100" dist="38100" dir="2700000" algn="tl">
                            <a:srgbClr val="000000">
                              <a:alpha val="43137"/>
                            </a:srgbClr>
                          </a:outerShdw>
                        </a:effectLst>
                      </a:endParaRPr>
                    </a:p>
                  </a:txBody>
                  <a:tcPr/>
                </a:tc>
              </a:tr>
            </a:tbl>
          </a:graphicData>
        </a:graphic>
      </p:graphicFrame>
    </p:spTree>
    <p:extLst>
      <p:ext uri="{BB962C8B-B14F-4D97-AF65-F5344CB8AC3E}">
        <p14:creationId xmlns:p14="http://schemas.microsoft.com/office/powerpoint/2010/main" val="19104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9496" y="400479"/>
            <a:ext cx="3569043" cy="4351338"/>
          </a:xfrm>
          <a:solidFill>
            <a:schemeClr val="accent6">
              <a:lumMod val="20000"/>
              <a:lumOff val="80000"/>
            </a:schemeClr>
          </a:solidFill>
        </p:spPr>
        <p:txBody>
          <a:bodyPr>
            <a:normAutofit fontScale="85000" lnSpcReduction="20000"/>
          </a:bodyPr>
          <a:lstStyle/>
          <a:p>
            <a:pPr marL="0" indent="0">
              <a:buNone/>
            </a:pPr>
            <a:r>
              <a:rPr lang="en-US" altLang="zh-TW" dirty="0"/>
              <a:t>&lt;!</a:t>
            </a:r>
            <a:r>
              <a:rPr lang="en-US" altLang="zh-TW" dirty="0" err="1"/>
              <a:t>doctype</a:t>
            </a:r>
            <a:r>
              <a:rPr lang="en-US" altLang="zh-TW" dirty="0"/>
              <a:t> html&gt;</a:t>
            </a:r>
          </a:p>
          <a:p>
            <a:pPr marL="0" indent="0">
              <a:buNone/>
            </a:pPr>
            <a:r>
              <a:rPr lang="en-US" altLang="zh-TW" dirty="0"/>
              <a:t>&lt;html&gt;</a:t>
            </a:r>
          </a:p>
          <a:p>
            <a:pPr marL="0" indent="0">
              <a:buNone/>
            </a:pPr>
            <a:r>
              <a:rPr lang="en-US" altLang="zh-TW" dirty="0"/>
              <a:t>  &lt;head&gt;</a:t>
            </a:r>
          </a:p>
          <a:p>
            <a:pPr marL="0" indent="0">
              <a:buNone/>
            </a:pPr>
            <a:r>
              <a:rPr lang="en-US" altLang="zh-TW" dirty="0"/>
              <a:t>    &lt;meta charset="utf-8"&gt;</a:t>
            </a:r>
          </a:p>
          <a:p>
            <a:pPr marL="0" indent="0">
              <a:buNone/>
            </a:pPr>
            <a:r>
              <a:rPr lang="en-US" altLang="zh-TW" dirty="0"/>
              <a:t>  &lt;/head&gt;</a:t>
            </a:r>
          </a:p>
          <a:p>
            <a:pPr marL="0" indent="0">
              <a:buNone/>
            </a:pPr>
            <a:r>
              <a:rPr lang="en-US" altLang="zh-TW" dirty="0"/>
              <a:t>  &lt;body&gt;</a:t>
            </a:r>
          </a:p>
          <a:p>
            <a:pPr marL="0" indent="0">
              <a:buNone/>
            </a:pPr>
            <a:r>
              <a:rPr lang="en-US" altLang="zh-TW" dirty="0" smtClean="0"/>
              <a:t>  </a:t>
            </a:r>
          </a:p>
          <a:p>
            <a:pPr marL="0" indent="0">
              <a:buNone/>
            </a:pPr>
            <a:endParaRPr lang="en-US" altLang="zh-TW" dirty="0"/>
          </a:p>
          <a:p>
            <a:pPr marL="0" indent="0">
              <a:buNone/>
            </a:pPr>
            <a:endParaRPr lang="en-US" altLang="zh-TW" dirty="0" smtClean="0"/>
          </a:p>
          <a:p>
            <a:pPr marL="0" indent="0">
              <a:buNone/>
            </a:pPr>
            <a:r>
              <a:rPr lang="en-US" altLang="zh-TW" dirty="0" smtClean="0"/>
              <a:t>&lt;/</a:t>
            </a:r>
            <a:r>
              <a:rPr lang="en-US" altLang="zh-TW" dirty="0"/>
              <a:t>body&gt;</a:t>
            </a:r>
          </a:p>
          <a:p>
            <a:pPr marL="0" indent="0">
              <a:buNone/>
            </a:pPr>
            <a:r>
              <a:rPr lang="en-US" altLang="zh-TW" dirty="0"/>
              <a:t>&lt;/html&gt;</a:t>
            </a:r>
            <a:endParaRPr lang="zh-TW" altLang="en-US" dirty="0"/>
          </a:p>
        </p:txBody>
      </p:sp>
      <p:sp>
        <p:nvSpPr>
          <p:cNvPr id="4" name="矩形 3"/>
          <p:cNvSpPr/>
          <p:nvPr/>
        </p:nvSpPr>
        <p:spPr>
          <a:xfrm>
            <a:off x="3997411" y="224815"/>
            <a:ext cx="6096000" cy="5632311"/>
          </a:xfrm>
          <a:prstGeom prst="rect">
            <a:avLst/>
          </a:prstGeom>
          <a:solidFill>
            <a:schemeClr val="accent4">
              <a:lumMod val="20000"/>
              <a:lumOff val="80000"/>
            </a:schemeClr>
          </a:solidFill>
        </p:spPr>
        <p:txBody>
          <a:bodyPr>
            <a:spAutoFit/>
          </a:bodyPr>
          <a:lstStyle/>
          <a:p>
            <a:r>
              <a:rPr lang="en-US" altLang="zh-TW" dirty="0"/>
              <a:t> &lt;?</a:t>
            </a:r>
            <a:r>
              <a:rPr lang="en-US" altLang="zh-TW" dirty="0" err="1"/>
              <a:t>php</a:t>
            </a:r>
            <a:endParaRPr lang="en-US" altLang="zh-TW" dirty="0"/>
          </a:p>
          <a:p>
            <a:r>
              <a:rPr lang="en-US" altLang="zh-TW" dirty="0" smtClean="0"/>
              <a:t>     </a:t>
            </a:r>
            <a:r>
              <a:rPr lang="en-US" altLang="zh-TW" dirty="0"/>
              <a:t>echo </a:t>
            </a:r>
            <a:r>
              <a:rPr lang="en-US" altLang="zh-TW" dirty="0" smtClean="0"/>
              <a:t>‘===</a:t>
            </a:r>
            <a:r>
              <a:rPr lang="zh-TW" altLang="en-US" dirty="0" smtClean="0"/>
              <a:t>建立目錄</a:t>
            </a:r>
            <a:r>
              <a:rPr lang="zh-TW" altLang="en-US" dirty="0"/>
              <a:t>夾</a:t>
            </a:r>
            <a:r>
              <a:rPr lang="en-US" altLang="zh-TW" dirty="0" smtClean="0"/>
              <a:t>=====‘;</a:t>
            </a:r>
            <a:endParaRPr lang="en-US" altLang="zh-TW" dirty="0"/>
          </a:p>
          <a:p>
            <a:r>
              <a:rPr lang="zh-TW" altLang="en-US" dirty="0"/>
              <a:t>     </a:t>
            </a:r>
            <a:r>
              <a:rPr lang="en-US" altLang="zh-TW" dirty="0" smtClean="0"/>
              <a:t>$ </a:t>
            </a:r>
            <a:r>
              <a:rPr lang="en-US" altLang="zh-TW" dirty="0" err="1" smtClean="0"/>
              <a:t>folder_name</a:t>
            </a:r>
            <a:r>
              <a:rPr lang="en-US" altLang="zh-TW" dirty="0" smtClean="0"/>
              <a:t> = “/home/ksu/</a:t>
            </a:r>
            <a:r>
              <a:rPr lang="en-US" altLang="zh-TW" dirty="0" err="1" smtClean="0"/>
              <a:t>phpsecurity</a:t>
            </a:r>
            <a:r>
              <a:rPr lang="en-US" altLang="zh-TW" dirty="0" smtClean="0"/>
              <a:t> ”;</a:t>
            </a:r>
          </a:p>
          <a:p>
            <a:r>
              <a:rPr lang="en-US" altLang="zh-TW" dirty="0" smtClean="0"/>
              <a:t>     If(!</a:t>
            </a:r>
            <a:r>
              <a:rPr lang="en-US" altLang="zh-TW" dirty="0" err="1" smtClean="0"/>
              <a:t>file_exists</a:t>
            </a:r>
            <a:r>
              <a:rPr lang="en-US" altLang="zh-TW" dirty="0" smtClean="0"/>
              <a:t>(</a:t>
            </a:r>
            <a:r>
              <a:rPr lang="en-US" altLang="zh-TW" dirty="0"/>
              <a:t>$ </a:t>
            </a:r>
            <a:r>
              <a:rPr lang="en-US" altLang="zh-TW" dirty="0" err="1"/>
              <a:t>folder_name</a:t>
            </a:r>
            <a:r>
              <a:rPr lang="en-US" altLang="zh-TW" dirty="0"/>
              <a:t> </a:t>
            </a:r>
            <a:r>
              <a:rPr lang="en-US" altLang="zh-TW" dirty="0" smtClean="0"/>
              <a:t>))</a:t>
            </a:r>
          </a:p>
          <a:p>
            <a:r>
              <a:rPr lang="en-US" altLang="zh-TW" dirty="0" smtClean="0"/>
              <a:t>              </a:t>
            </a:r>
            <a:r>
              <a:rPr lang="en-US" altLang="zh-TW" dirty="0" err="1" smtClean="0"/>
              <a:t>mkdir</a:t>
            </a:r>
            <a:r>
              <a:rPr lang="en-US" altLang="zh-TW" dirty="0" smtClean="0"/>
              <a:t>($ </a:t>
            </a:r>
            <a:r>
              <a:rPr lang="en-US" altLang="zh-TW" dirty="0" err="1" smtClean="0"/>
              <a:t>folder_name</a:t>
            </a:r>
            <a:r>
              <a:rPr lang="en-US" altLang="zh-TW" dirty="0" smtClean="0"/>
              <a:t>, NULL,TRUE );</a:t>
            </a:r>
            <a:endParaRPr lang="en-US" altLang="zh-TW" dirty="0"/>
          </a:p>
          <a:p>
            <a:r>
              <a:rPr lang="en-US" altLang="zh-TW" dirty="0" smtClean="0"/>
              <a:t>     else</a:t>
            </a:r>
          </a:p>
          <a:p>
            <a:r>
              <a:rPr lang="en-US" altLang="zh-TW" dirty="0" smtClean="0"/>
              <a:t>              echo ‘</a:t>
            </a:r>
            <a:r>
              <a:rPr lang="zh-TW" altLang="en-US" dirty="0" smtClean="0"/>
              <a:t>目錄夾已經存在</a:t>
            </a:r>
            <a:r>
              <a:rPr lang="en-US" altLang="zh-TW" dirty="0" smtClean="0"/>
              <a:t>‘;</a:t>
            </a:r>
            <a:endParaRPr lang="zh-TW" altLang="en-US" dirty="0"/>
          </a:p>
          <a:p>
            <a:endParaRPr lang="en-US" altLang="zh-TW" dirty="0" smtClean="0"/>
          </a:p>
          <a:p>
            <a:r>
              <a:rPr lang="zh-TW" altLang="en-US" dirty="0" smtClean="0"/>
              <a:t>    </a:t>
            </a:r>
            <a:r>
              <a:rPr lang="en-US" altLang="zh-TW" dirty="0" smtClean="0"/>
              <a:t> </a:t>
            </a:r>
            <a:r>
              <a:rPr lang="en-US" altLang="zh-TW" dirty="0"/>
              <a:t>echo ‘===</a:t>
            </a:r>
            <a:r>
              <a:rPr lang="zh-TW" altLang="en-US" dirty="0"/>
              <a:t>檢查</a:t>
            </a:r>
            <a:r>
              <a:rPr lang="zh-TW" altLang="en-US" dirty="0" smtClean="0"/>
              <a:t>是否</a:t>
            </a:r>
            <a:r>
              <a:rPr lang="zh-TW" altLang="en-US" dirty="0"/>
              <a:t>為</a:t>
            </a:r>
            <a:r>
              <a:rPr lang="zh-TW" altLang="en-US" dirty="0" smtClean="0"/>
              <a:t>目錄</a:t>
            </a:r>
            <a:r>
              <a:rPr lang="zh-TW" altLang="en-US" dirty="0"/>
              <a:t>夾</a:t>
            </a:r>
            <a:r>
              <a:rPr lang="en-US" altLang="zh-TW" dirty="0" smtClean="0"/>
              <a:t>=====‘;</a:t>
            </a:r>
          </a:p>
          <a:p>
            <a:r>
              <a:rPr lang="zh-TW" altLang="en-US" dirty="0" smtClean="0"/>
              <a:t>    </a:t>
            </a:r>
            <a:r>
              <a:rPr lang="en-US" altLang="zh-TW" dirty="0" smtClean="0"/>
              <a:t> </a:t>
            </a:r>
            <a:r>
              <a:rPr lang="en-US" altLang="zh-TW" dirty="0"/>
              <a:t>If</a:t>
            </a:r>
            <a:r>
              <a:rPr lang="en-US" altLang="zh-TW" dirty="0" smtClean="0"/>
              <a:t>(!</a:t>
            </a:r>
            <a:r>
              <a:rPr lang="en-US" altLang="zh-TW" dirty="0" err="1" smtClean="0"/>
              <a:t>is_dir</a:t>
            </a:r>
            <a:r>
              <a:rPr lang="en-US" altLang="zh-TW" dirty="0" smtClean="0"/>
              <a:t>($ </a:t>
            </a:r>
            <a:r>
              <a:rPr lang="en-US" altLang="zh-TW" dirty="0" err="1"/>
              <a:t>folder_name</a:t>
            </a:r>
            <a:r>
              <a:rPr lang="en-US" altLang="zh-TW" dirty="0"/>
              <a:t> ))</a:t>
            </a:r>
          </a:p>
          <a:p>
            <a:r>
              <a:rPr lang="en-US" altLang="zh-TW" dirty="0"/>
              <a:t>              echo $ </a:t>
            </a:r>
            <a:r>
              <a:rPr lang="en-US" altLang="zh-TW" dirty="0" err="1" smtClean="0"/>
              <a:t>folder_name</a:t>
            </a:r>
            <a:r>
              <a:rPr lang="en-US" altLang="zh-TW" dirty="0" smtClean="0"/>
              <a:t> . ‘</a:t>
            </a:r>
            <a:r>
              <a:rPr lang="zh-TW" altLang="en-US" dirty="0" smtClean="0"/>
              <a:t>是一個目錄夾</a:t>
            </a:r>
            <a:r>
              <a:rPr lang="en-US" altLang="zh-TW" dirty="0" smtClean="0"/>
              <a:t>‘;</a:t>
            </a:r>
            <a:endParaRPr lang="en-US" altLang="zh-TW" dirty="0"/>
          </a:p>
          <a:p>
            <a:r>
              <a:rPr lang="en-US" altLang="zh-TW" dirty="0" smtClean="0"/>
              <a:t>     </a:t>
            </a:r>
            <a:r>
              <a:rPr lang="en-US" altLang="zh-TW" dirty="0"/>
              <a:t>else</a:t>
            </a:r>
          </a:p>
          <a:p>
            <a:r>
              <a:rPr lang="zh-TW" altLang="en-US" dirty="0" smtClean="0"/>
              <a:t>             </a:t>
            </a:r>
            <a:r>
              <a:rPr lang="en-US" altLang="zh-TW" dirty="0" smtClean="0"/>
              <a:t> </a:t>
            </a:r>
            <a:r>
              <a:rPr lang="en-US" altLang="zh-TW" dirty="0"/>
              <a:t>echo $ </a:t>
            </a:r>
            <a:r>
              <a:rPr lang="en-US" altLang="zh-TW" dirty="0" err="1"/>
              <a:t>folder_name</a:t>
            </a:r>
            <a:r>
              <a:rPr lang="en-US" altLang="zh-TW" dirty="0"/>
              <a:t> . </a:t>
            </a:r>
            <a:r>
              <a:rPr lang="en-US" altLang="zh-TW" dirty="0" smtClean="0"/>
              <a:t>‘</a:t>
            </a:r>
            <a:r>
              <a:rPr lang="zh-TW" altLang="en-US" dirty="0" smtClean="0"/>
              <a:t>不是</a:t>
            </a:r>
            <a:r>
              <a:rPr lang="zh-TW" altLang="en-US" dirty="0"/>
              <a:t>一個目錄夾</a:t>
            </a:r>
            <a:r>
              <a:rPr lang="en-US" altLang="zh-TW" dirty="0" smtClean="0"/>
              <a:t>‘;</a:t>
            </a:r>
          </a:p>
          <a:p>
            <a:endParaRPr lang="en-US" altLang="zh-TW" dirty="0" smtClean="0"/>
          </a:p>
          <a:p>
            <a:r>
              <a:rPr lang="en-US" altLang="zh-TW" dirty="0" smtClean="0"/>
              <a:t>      </a:t>
            </a:r>
            <a:r>
              <a:rPr lang="en-US" altLang="zh-TW" dirty="0"/>
              <a:t>echo </a:t>
            </a:r>
            <a:r>
              <a:rPr lang="en-US" altLang="zh-TW" dirty="0" smtClean="0"/>
              <a:t>‘===</a:t>
            </a:r>
            <a:r>
              <a:rPr lang="zh-TW" altLang="en-US" dirty="0" smtClean="0"/>
              <a:t>列出目錄夾各個檔案</a:t>
            </a:r>
            <a:r>
              <a:rPr lang="en-US" altLang="zh-TW" dirty="0" smtClean="0"/>
              <a:t>=====‘;</a:t>
            </a:r>
            <a:endParaRPr lang="en-US" altLang="zh-TW" dirty="0"/>
          </a:p>
          <a:p>
            <a:r>
              <a:rPr lang="zh-TW" altLang="en-US" dirty="0" smtClean="0"/>
              <a:t>     </a:t>
            </a:r>
            <a:r>
              <a:rPr lang="en-US" altLang="zh-TW" dirty="0" smtClean="0"/>
              <a:t>$</a:t>
            </a:r>
            <a:r>
              <a:rPr lang="en-US" altLang="zh-TW" dirty="0"/>
              <a:t>file = </a:t>
            </a:r>
            <a:r>
              <a:rPr lang="en-US" altLang="zh-TW" b="1" dirty="0" err="1">
                <a:solidFill>
                  <a:srgbClr val="FF0000"/>
                </a:solidFill>
                <a:effectLst>
                  <a:outerShdw blurRad="38100" dist="38100" dir="2700000" algn="tl">
                    <a:srgbClr val="000000">
                      <a:alpha val="43137"/>
                    </a:srgbClr>
                  </a:outerShdw>
                </a:effectLst>
              </a:rPr>
              <a:t>scandir</a:t>
            </a:r>
            <a:r>
              <a:rPr lang="en-US" altLang="zh-TW" dirty="0" smtClean="0"/>
              <a:t>(“D:\\</a:t>
            </a:r>
            <a:r>
              <a:rPr lang="en-US" altLang="zh-TW" dirty="0"/>
              <a:t>AppServ", 1);</a:t>
            </a:r>
          </a:p>
          <a:p>
            <a:r>
              <a:rPr lang="en-US" altLang="zh-TW" dirty="0"/>
              <a:t>      </a:t>
            </a:r>
            <a:r>
              <a:rPr lang="en-US" altLang="zh-TW" dirty="0" err="1"/>
              <a:t>foreach</a:t>
            </a:r>
            <a:r>
              <a:rPr lang="en-US" altLang="zh-TW" dirty="0"/>
              <a:t>($file as $value)</a:t>
            </a:r>
          </a:p>
          <a:p>
            <a:r>
              <a:rPr lang="en-US" altLang="zh-TW" dirty="0"/>
              <a:t>        if ($value != "." &amp;&amp; $value != "..") echo $value . " " . "&lt;</a:t>
            </a:r>
            <a:r>
              <a:rPr lang="en-US" altLang="zh-TW" dirty="0" err="1"/>
              <a:t>br</a:t>
            </a:r>
            <a:r>
              <a:rPr lang="en-US" altLang="zh-TW" dirty="0"/>
              <a:t>&gt;";</a:t>
            </a:r>
          </a:p>
          <a:p>
            <a:r>
              <a:rPr lang="en-US" altLang="zh-TW" dirty="0"/>
              <a:t>   </a:t>
            </a:r>
            <a:endParaRPr lang="en-US" altLang="zh-TW" dirty="0" smtClean="0"/>
          </a:p>
          <a:p>
            <a:r>
              <a:rPr lang="en-US" altLang="zh-TW" dirty="0" smtClean="0"/>
              <a:t> </a:t>
            </a:r>
            <a:r>
              <a:rPr lang="en-US" altLang="zh-TW" dirty="0"/>
              <a:t>?&gt; </a:t>
            </a:r>
            <a:endParaRPr lang="zh-TW" altLang="en-US" dirty="0"/>
          </a:p>
        </p:txBody>
      </p:sp>
      <p:sp>
        <p:nvSpPr>
          <p:cNvPr id="5" name="矩形 4"/>
          <p:cNvSpPr/>
          <p:nvPr/>
        </p:nvSpPr>
        <p:spPr>
          <a:xfrm>
            <a:off x="259496" y="2728437"/>
            <a:ext cx="3023287" cy="923330"/>
          </a:xfrm>
          <a:prstGeom prst="rect">
            <a:avLst/>
          </a:prstGeom>
          <a:solidFill>
            <a:schemeClr val="accent4">
              <a:lumMod val="20000"/>
              <a:lumOff val="80000"/>
            </a:schemeClr>
          </a:solidFill>
        </p:spPr>
        <p:txBody>
          <a:bodyPr wrap="square">
            <a:spAutoFit/>
          </a:bodyPr>
          <a:lstStyle/>
          <a:p>
            <a:r>
              <a:rPr lang="en-US" altLang="zh-TW" dirty="0"/>
              <a:t> &lt;?</a:t>
            </a:r>
            <a:r>
              <a:rPr lang="en-US" altLang="zh-TW" dirty="0" err="1"/>
              <a:t>php</a:t>
            </a:r>
            <a:endParaRPr lang="en-US" altLang="zh-TW" dirty="0"/>
          </a:p>
          <a:p>
            <a:r>
              <a:rPr lang="en-US" altLang="zh-TW" dirty="0"/>
              <a:t> </a:t>
            </a:r>
            <a:r>
              <a:rPr lang="en-US" altLang="zh-TW" dirty="0" smtClean="0"/>
              <a:t>……………………………………..</a:t>
            </a:r>
            <a:endParaRPr lang="en-US" altLang="zh-TW" dirty="0"/>
          </a:p>
          <a:p>
            <a:r>
              <a:rPr lang="en-US" altLang="zh-TW" dirty="0"/>
              <a:t>    ?&gt;</a:t>
            </a:r>
            <a:endParaRPr lang="zh-TW" altLang="en-US" dirty="0"/>
          </a:p>
        </p:txBody>
      </p:sp>
      <p:sp>
        <p:nvSpPr>
          <p:cNvPr id="6" name="矩形 5"/>
          <p:cNvSpPr/>
          <p:nvPr/>
        </p:nvSpPr>
        <p:spPr>
          <a:xfrm>
            <a:off x="10361137" y="4323491"/>
            <a:ext cx="1287532" cy="369332"/>
          </a:xfrm>
          <a:prstGeom prst="rect">
            <a:avLst/>
          </a:prstGeom>
        </p:spPr>
        <p:txBody>
          <a:bodyPr wrap="none">
            <a:spAutoFit/>
          </a:bodyPr>
          <a:lstStyle/>
          <a:p>
            <a:r>
              <a:rPr lang="en-US" altLang="zh-TW" b="1" dirty="0" smtClean="0">
                <a:effectLst>
                  <a:outerShdw blurRad="38100" dist="38100" dir="2700000" algn="tl">
                    <a:srgbClr val="000000">
                      <a:alpha val="43137"/>
                    </a:srgbClr>
                  </a:outerShdw>
                </a:effectLst>
              </a:rPr>
              <a:t>1:</a:t>
            </a:r>
            <a:r>
              <a:rPr lang="zh-TW" altLang="en-US" b="1" dirty="0" smtClean="0">
                <a:effectLst>
                  <a:outerShdw blurRad="38100" dist="38100" dir="2700000" algn="tl">
                    <a:srgbClr val="000000">
                      <a:alpha val="43137"/>
                    </a:srgbClr>
                  </a:outerShdw>
                </a:effectLst>
              </a:rPr>
              <a:t>遞減排序</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212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3"/>
          <p:cNvGraphicFramePr>
            <a:graphicFrameLocks/>
          </p:cNvGraphicFramePr>
          <p:nvPr>
            <p:extLst>
              <p:ext uri="{D42A27DB-BD31-4B8C-83A1-F6EECF244321}">
                <p14:modId xmlns:p14="http://schemas.microsoft.com/office/powerpoint/2010/main" val="3908512222"/>
              </p:ext>
            </p:extLst>
          </p:nvPr>
        </p:nvGraphicFramePr>
        <p:xfrm>
          <a:off x="533400" y="307336"/>
          <a:ext cx="8198708" cy="2225040"/>
        </p:xfrm>
        <a:graphic>
          <a:graphicData uri="http://schemas.openxmlformats.org/drawingml/2006/table">
            <a:tbl>
              <a:tblPr firstRow="1" bandRow="1">
                <a:tableStyleId>{5C22544A-7EE6-4342-B048-85BDC9FD1C3A}</a:tableStyleId>
              </a:tblPr>
              <a:tblGrid>
                <a:gridCol w="3396049"/>
                <a:gridCol w="4802659"/>
              </a:tblGrid>
              <a:tr h="370840">
                <a:tc>
                  <a:txBody>
                    <a:bodyPr/>
                    <a:lstStyle/>
                    <a:p>
                      <a:r>
                        <a:rPr lang="zh-TW" altLang="en-US" dirty="0" smtClean="0"/>
                        <a:t>存取伺服器端的檔案</a:t>
                      </a:r>
                      <a:endParaRPr lang="zh-TW" altLang="en-US" dirty="0">
                        <a:solidFill>
                          <a:srgbClr val="FFFF00"/>
                        </a:solidFill>
                        <a:effectLst>
                          <a:outerShdw blurRad="38100" dist="38100" dir="2700000" algn="tl">
                            <a:srgbClr val="000000">
                              <a:alpha val="43137"/>
                            </a:srgbClr>
                          </a:outerShdw>
                        </a:effectLst>
                      </a:endParaRPr>
                    </a:p>
                  </a:txBody>
                  <a:tcPr/>
                </a:tc>
                <a:tc>
                  <a:txBody>
                    <a:bodyPr/>
                    <a:lstStyle/>
                    <a:p>
                      <a:r>
                        <a:rPr lang="zh-TW" altLang="en-US" dirty="0" smtClean="0"/>
                        <a:t>函式</a:t>
                      </a:r>
                      <a:endParaRPr lang="zh-TW" alt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b="1" dirty="0" smtClean="0"/>
                        <a:t>判斷檔案</a:t>
                      </a:r>
                      <a:r>
                        <a:rPr lang="zh-TW" altLang="zh-TW" b="1" dirty="0" smtClean="0">
                          <a:effectLst>
                            <a:outerShdw blurRad="38100" dist="38100" dir="2700000" algn="tl">
                              <a:srgbClr val="000000">
                                <a:alpha val="43137"/>
                              </a:srgbClr>
                            </a:outerShdw>
                          </a:effectLst>
                        </a:rPr>
                        <a:t>是否存在</a:t>
                      </a:r>
                      <a:endParaRPr lang="zh-TW" altLang="en-US" b="1" dirty="0" smtClean="0">
                        <a:effectLst>
                          <a:outerShdw blurRad="38100" dist="38100" dir="2700000" algn="tl">
                            <a:srgbClr val="000000">
                              <a:alpha val="43137"/>
                            </a:srgbClr>
                          </a:outerShdw>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err="1" smtClean="0"/>
                        <a:t>file_</a:t>
                      </a:r>
                      <a:r>
                        <a:rPr lang="en-US" altLang="zh-TW" sz="1800" b="1" dirty="0" err="1" smtClean="0">
                          <a:solidFill>
                            <a:srgbClr val="FF0000"/>
                          </a:solidFill>
                          <a:effectLst>
                            <a:outerShdw blurRad="38100" dist="38100" dir="2700000" algn="tl">
                              <a:srgbClr val="000000">
                                <a:alpha val="43137"/>
                              </a:srgbClr>
                            </a:outerShdw>
                          </a:effectLst>
                        </a:rPr>
                        <a:t>exists</a:t>
                      </a:r>
                      <a:r>
                        <a:rPr lang="en-US" altLang="zh-TW" sz="1800" b="1" dirty="0" smtClean="0"/>
                        <a:t>(string </a:t>
                      </a:r>
                      <a:r>
                        <a:rPr lang="en-US" altLang="zh-TW" sz="1800" b="1" i="1" dirty="0" smtClean="0"/>
                        <a:t>filename</a:t>
                      </a:r>
                      <a:r>
                        <a:rPr lang="en-US" altLang="zh-TW" sz="1800" b="1" dirty="0" smtClean="0"/>
                        <a:t>)</a:t>
                      </a:r>
                      <a:endParaRPr lang="zh-TW" altLang="zh-TW" sz="1800" b="1"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b="1" dirty="0" smtClean="0">
                          <a:solidFill>
                            <a:schemeClr val="tx1"/>
                          </a:solidFill>
                          <a:latin typeface="Arial" pitchFamily="34" charset="0"/>
                          <a:ea typeface="標楷體" pitchFamily="65" charset="-120"/>
                          <a:cs typeface="+mj-cs"/>
                        </a:rPr>
                        <a:t>判斷指定的路徑是否為檔案</a:t>
                      </a:r>
                      <a:endParaRPr lang="zh-TW" altLang="en-US" sz="1800" b="1" dirty="0" smtClean="0">
                        <a:solidFill>
                          <a:schemeClr val="tx1"/>
                        </a:solidFill>
                        <a:latin typeface="Arial" pitchFamily="34" charset="0"/>
                        <a:ea typeface="標楷體" pitchFamily="65" charset="-120"/>
                        <a:cs typeface="+mj-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err="1" smtClean="0"/>
                        <a:t>is_file</a:t>
                      </a:r>
                      <a:r>
                        <a:rPr lang="en-US" altLang="zh-TW" sz="1800" b="1" dirty="0" smtClean="0"/>
                        <a:t>(string </a:t>
                      </a:r>
                      <a:r>
                        <a:rPr lang="en-US" altLang="zh-TW" sz="1800" b="1" i="1" dirty="0" smtClean="0"/>
                        <a:t>filename</a:t>
                      </a:r>
                      <a:r>
                        <a:rPr lang="en-US" altLang="zh-TW" sz="1800" b="1" dirty="0" smtClean="0"/>
                        <a:t>)</a:t>
                      </a:r>
                      <a:endParaRPr lang="zh-TW" altLang="zh-TW" sz="1800" b="1" dirty="0" smtClean="0"/>
                    </a:p>
                  </a:txBody>
                  <a:tcPr/>
                </a:tc>
              </a:tr>
              <a:tr h="370840">
                <a:tc>
                  <a:txBody>
                    <a:bodyPr/>
                    <a:lstStyle/>
                    <a:p>
                      <a:r>
                        <a:rPr lang="zh-TW" altLang="zh-TW" b="1" dirty="0" smtClean="0"/>
                        <a:t>複製檔案</a:t>
                      </a:r>
                      <a:endParaRPr lang="zh-TW" altLang="en-US" b="1" dirty="0"/>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smtClean="0"/>
                        <a:t>copy(string </a:t>
                      </a:r>
                      <a:r>
                        <a:rPr lang="en-US" altLang="zh-TW" sz="1800" b="1" i="1" dirty="0" smtClean="0"/>
                        <a:t>source</a:t>
                      </a:r>
                      <a:r>
                        <a:rPr lang="en-US" altLang="zh-TW" sz="1800" b="1" dirty="0" smtClean="0"/>
                        <a:t>, string </a:t>
                      </a:r>
                      <a:r>
                        <a:rPr lang="en-US" altLang="zh-TW" sz="1800" b="1" i="1" dirty="0" err="1" smtClean="0"/>
                        <a:t>dest</a:t>
                      </a:r>
                      <a:r>
                        <a:rPr lang="en-US" altLang="zh-TW" sz="1800" b="1" dirty="0" smtClean="0"/>
                        <a:t>)</a:t>
                      </a:r>
                      <a:endParaRPr lang="zh-TW" altLang="zh-TW" sz="1800" b="1" dirty="0" smtClean="0"/>
                    </a:p>
                  </a:txBody>
                  <a:tcPr>
                    <a:solidFill>
                      <a:srgbClr val="FFFF00"/>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b="1" dirty="0" smtClean="0">
                          <a:solidFill>
                            <a:schemeClr val="tx1"/>
                          </a:solidFill>
                          <a:latin typeface="Arial" pitchFamily="34" charset="0"/>
                          <a:ea typeface="標楷體" pitchFamily="65" charset="-120"/>
                          <a:cs typeface="+mj-cs"/>
                        </a:rPr>
                        <a:t>刪除檔案</a:t>
                      </a:r>
                      <a:endParaRPr lang="zh-TW" altLang="en-US" sz="1800" b="1" dirty="0" smtClean="0">
                        <a:solidFill>
                          <a:schemeClr val="tx1"/>
                        </a:solidFill>
                        <a:latin typeface="Arial" pitchFamily="34" charset="0"/>
                        <a:ea typeface="標楷體" pitchFamily="65" charset="-120"/>
                        <a:cs typeface="+mj-cs"/>
                      </a:endParaRPr>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smtClean="0">
                          <a:solidFill>
                            <a:srgbClr val="FF0000"/>
                          </a:solidFill>
                          <a:effectLst>
                            <a:outerShdw blurRad="38100" dist="38100" dir="2700000" algn="tl">
                              <a:srgbClr val="000000">
                                <a:alpha val="43137"/>
                              </a:srgbClr>
                            </a:outerShdw>
                          </a:effectLst>
                        </a:rPr>
                        <a:t>unlink</a:t>
                      </a:r>
                      <a:r>
                        <a:rPr lang="en-US" altLang="zh-TW" sz="1800" b="1" dirty="0" smtClean="0"/>
                        <a:t>(string </a:t>
                      </a:r>
                      <a:r>
                        <a:rPr lang="en-US" altLang="zh-TW" sz="1800" b="1" i="1" dirty="0" smtClean="0"/>
                        <a:t>filename</a:t>
                      </a:r>
                      <a:r>
                        <a:rPr lang="en-US" altLang="zh-TW" sz="1800" b="1" dirty="0" smtClean="0"/>
                        <a:t>)</a:t>
                      </a:r>
                      <a:endParaRPr lang="zh-TW" altLang="zh-TW" sz="1800" b="1" dirty="0" smtClean="0"/>
                    </a:p>
                  </a:txBody>
                  <a:tcPr>
                    <a:solidFill>
                      <a:srgbClr val="FFFF00"/>
                    </a:solidFill>
                  </a:tcPr>
                </a:tc>
              </a:tr>
              <a:tr h="370840">
                <a:tc>
                  <a:txBody>
                    <a:bodyPr/>
                    <a:lstStyle/>
                    <a:p>
                      <a:r>
                        <a:rPr lang="zh-TW" altLang="zh-TW" b="1" dirty="0" smtClean="0"/>
                        <a:t>變更檔案名稱或資料夾名稱</a:t>
                      </a:r>
                      <a:endParaRPr lang="zh-TW" altLang="en-US" b="1" dirty="0"/>
                    </a:p>
                  </a:txBody>
                  <a:tcPr>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dirty="0" smtClean="0"/>
                        <a:t>rename(string </a:t>
                      </a:r>
                      <a:r>
                        <a:rPr lang="en-US" altLang="zh-TW" sz="1800" b="1" i="1" dirty="0" err="1" smtClean="0"/>
                        <a:t>oldname</a:t>
                      </a:r>
                      <a:r>
                        <a:rPr lang="en-US" altLang="zh-TW" sz="1800" b="1" dirty="0" smtClean="0"/>
                        <a:t>, string </a:t>
                      </a:r>
                      <a:r>
                        <a:rPr lang="en-US" altLang="zh-TW" sz="1800" b="1" i="1" dirty="0" err="1" smtClean="0"/>
                        <a:t>newname</a:t>
                      </a:r>
                      <a:r>
                        <a:rPr lang="en-US" altLang="zh-TW" sz="1800" b="1" dirty="0" smtClean="0"/>
                        <a:t>)</a:t>
                      </a:r>
                      <a:endParaRPr lang="zh-TW" altLang="zh-TW" sz="1800" b="1" dirty="0" smtClean="0"/>
                    </a:p>
                  </a:txBody>
                  <a:tcPr>
                    <a:solidFill>
                      <a:srgbClr val="FFFF00"/>
                    </a:solidFill>
                  </a:tcPr>
                </a:tc>
              </a:tr>
            </a:tbl>
          </a:graphicData>
        </a:graphic>
      </p:graphicFrame>
      <p:sp>
        <p:nvSpPr>
          <p:cNvPr id="17" name="內容版面配置區 2"/>
          <p:cNvSpPr>
            <a:spLocks noGrp="1"/>
          </p:cNvSpPr>
          <p:nvPr>
            <p:ph idx="1"/>
          </p:nvPr>
        </p:nvSpPr>
        <p:spPr>
          <a:xfrm>
            <a:off x="764059" y="2862301"/>
            <a:ext cx="10515600" cy="2846521"/>
          </a:xfrm>
        </p:spPr>
        <p:txBody>
          <a:bodyPr>
            <a:normAutofit/>
          </a:bodyPr>
          <a:lstStyle/>
          <a:p>
            <a:pPr>
              <a:buNone/>
            </a:pPr>
            <a:r>
              <a:rPr lang="en-US" altLang="zh-TW" dirty="0" smtClean="0"/>
              <a:t>	</a:t>
            </a:r>
            <a:r>
              <a:rPr lang="zh-TW" altLang="en-US" dirty="0"/>
              <a:t>取得</a:t>
            </a:r>
            <a:r>
              <a:rPr lang="zh-TW" altLang="en-US" b="1" dirty="0">
                <a:effectLst>
                  <a:outerShdw blurRad="38100" dist="38100" dir="2700000" algn="tl">
                    <a:srgbClr val="000000">
                      <a:alpha val="43137"/>
                    </a:srgbClr>
                  </a:outerShdw>
                </a:effectLst>
              </a:rPr>
              <a:t>檔案</a:t>
            </a:r>
            <a:r>
              <a:rPr lang="zh-TW" altLang="en-US" b="1" dirty="0" smtClean="0">
                <a:effectLst>
                  <a:outerShdw blurRad="38100" dist="38100" dir="2700000" algn="tl">
                    <a:srgbClr val="000000">
                      <a:alpha val="43137"/>
                    </a:srgbClr>
                  </a:outerShdw>
                </a:effectLst>
              </a:rPr>
              <a:t>屬性</a:t>
            </a:r>
            <a:r>
              <a:rPr lang="zh-TW" altLang="en-US" dirty="0" smtClean="0"/>
              <a:t>的各種</a:t>
            </a:r>
            <a:r>
              <a:rPr lang="zh-TW" altLang="en-US" dirty="0"/>
              <a:t>函</a:t>
            </a:r>
            <a:r>
              <a:rPr lang="zh-TW" altLang="en-US" dirty="0" smtClean="0"/>
              <a:t>式</a:t>
            </a:r>
            <a:endParaRPr lang="en-US" altLang="zh-TW" dirty="0"/>
          </a:p>
          <a:p>
            <a:pPr lvl="1">
              <a:buFont typeface="Wingdings" panose="05000000000000000000" pitchFamily="2" charset="2"/>
              <a:buChar char="Ø"/>
            </a:pPr>
            <a:r>
              <a:rPr lang="en-US" altLang="zh-TW" dirty="0" err="1" smtClean="0"/>
              <a:t>file</a:t>
            </a:r>
            <a:r>
              <a:rPr lang="en-US" altLang="zh-TW" b="1" dirty="0" err="1" smtClean="0">
                <a:solidFill>
                  <a:srgbClr val="FF0000"/>
                </a:solidFill>
                <a:effectLst>
                  <a:outerShdw blurRad="38100" dist="38100" dir="2700000" algn="tl">
                    <a:srgbClr val="000000">
                      <a:alpha val="43137"/>
                    </a:srgbClr>
                  </a:outerShdw>
                </a:effectLst>
              </a:rPr>
              <a:t>a</a:t>
            </a:r>
            <a:r>
              <a:rPr lang="en-US" altLang="zh-TW" dirty="0" err="1" smtClean="0"/>
              <a:t>time</a:t>
            </a:r>
            <a:r>
              <a:rPr lang="en-US" altLang="zh-TW" dirty="0" smtClean="0"/>
              <a:t>(string </a:t>
            </a:r>
            <a:r>
              <a:rPr lang="en-US" altLang="zh-TW" i="1" dirty="0" smtClean="0"/>
              <a:t>filename</a:t>
            </a:r>
            <a:r>
              <a:rPr lang="en-US" altLang="zh-TW" dirty="0" smtClean="0"/>
              <a:t>):</a:t>
            </a:r>
            <a:r>
              <a:rPr lang="zh-TW" altLang="en-US" dirty="0" smtClean="0"/>
              <a:t>最後一次存</a:t>
            </a:r>
            <a:r>
              <a:rPr lang="zh-TW" altLang="en-US" dirty="0"/>
              <a:t>取</a:t>
            </a:r>
            <a:r>
              <a:rPr lang="zh-TW" altLang="en-US" dirty="0" smtClean="0"/>
              <a:t>的時間</a:t>
            </a:r>
            <a:r>
              <a:rPr lang="en-US" altLang="zh-TW" dirty="0" smtClean="0"/>
              <a:t>(access)</a:t>
            </a:r>
            <a:endParaRPr lang="zh-TW" altLang="zh-TW" dirty="0" smtClean="0"/>
          </a:p>
          <a:p>
            <a:pPr lvl="1">
              <a:buFont typeface="Wingdings" panose="05000000000000000000" pitchFamily="2" charset="2"/>
              <a:buChar char="Ø"/>
            </a:pPr>
            <a:r>
              <a:rPr lang="en-US" altLang="zh-TW" dirty="0" err="1" smtClean="0"/>
              <a:t>file</a:t>
            </a:r>
            <a:r>
              <a:rPr lang="en-US" altLang="zh-TW" b="1" dirty="0" err="1" smtClean="0">
                <a:solidFill>
                  <a:srgbClr val="FF0000"/>
                </a:solidFill>
                <a:effectLst>
                  <a:outerShdw blurRad="38100" dist="38100" dir="2700000" algn="tl">
                    <a:srgbClr val="000000">
                      <a:alpha val="43137"/>
                    </a:srgbClr>
                  </a:outerShdw>
                </a:effectLst>
              </a:rPr>
              <a:t>c</a:t>
            </a:r>
            <a:r>
              <a:rPr lang="en-US" altLang="zh-TW" dirty="0" err="1" smtClean="0"/>
              <a:t>time</a:t>
            </a:r>
            <a:r>
              <a:rPr lang="en-US" altLang="zh-TW" dirty="0" smtClean="0"/>
              <a:t>(string </a:t>
            </a:r>
            <a:r>
              <a:rPr lang="en-US" altLang="zh-TW" i="1" dirty="0" smtClean="0"/>
              <a:t>filename</a:t>
            </a:r>
            <a:r>
              <a:rPr lang="en-US" altLang="zh-TW" dirty="0" smtClean="0"/>
              <a:t>):</a:t>
            </a:r>
            <a:r>
              <a:rPr lang="zh-TW" altLang="en-US" dirty="0" smtClean="0"/>
              <a:t>建</a:t>
            </a:r>
            <a:r>
              <a:rPr lang="zh-TW" altLang="en-US" dirty="0"/>
              <a:t>立</a:t>
            </a:r>
            <a:r>
              <a:rPr lang="zh-TW" altLang="en-US" dirty="0" smtClean="0"/>
              <a:t>的時間</a:t>
            </a:r>
            <a:r>
              <a:rPr lang="en-US" altLang="zh-TW" dirty="0" smtClean="0"/>
              <a:t>(create)</a:t>
            </a:r>
            <a:endParaRPr lang="zh-TW" altLang="zh-TW" dirty="0" smtClean="0"/>
          </a:p>
          <a:p>
            <a:pPr lvl="1">
              <a:buFont typeface="Wingdings" panose="05000000000000000000" pitchFamily="2" charset="2"/>
              <a:buChar char="Ø"/>
            </a:pPr>
            <a:r>
              <a:rPr lang="en-US" altLang="zh-TW" dirty="0" err="1" smtClean="0"/>
              <a:t>file</a:t>
            </a:r>
            <a:r>
              <a:rPr lang="en-US" altLang="zh-TW" b="1" dirty="0" err="1" smtClean="0">
                <a:solidFill>
                  <a:srgbClr val="FF0000"/>
                </a:solidFill>
                <a:effectLst>
                  <a:outerShdw blurRad="38100" dist="38100" dir="2700000" algn="tl">
                    <a:srgbClr val="000000">
                      <a:alpha val="43137"/>
                    </a:srgbClr>
                  </a:outerShdw>
                </a:effectLst>
              </a:rPr>
              <a:t>m</a:t>
            </a:r>
            <a:r>
              <a:rPr lang="en-US" altLang="zh-TW" dirty="0" err="1" smtClean="0"/>
              <a:t>time</a:t>
            </a:r>
            <a:r>
              <a:rPr lang="en-US" altLang="zh-TW" dirty="0" smtClean="0"/>
              <a:t>(string </a:t>
            </a:r>
            <a:r>
              <a:rPr lang="en-US" altLang="zh-TW" i="1" dirty="0" smtClean="0"/>
              <a:t>filename</a:t>
            </a:r>
            <a:r>
              <a:rPr lang="en-US" altLang="zh-TW" dirty="0" smtClean="0"/>
              <a:t>):</a:t>
            </a:r>
            <a:r>
              <a:rPr lang="zh-TW" altLang="en-US" dirty="0" smtClean="0"/>
              <a:t>修改的時間</a:t>
            </a:r>
            <a:r>
              <a:rPr lang="en-US" altLang="zh-TW" dirty="0" smtClean="0"/>
              <a:t>(modify)</a:t>
            </a:r>
            <a:endParaRPr lang="zh-TW" altLang="zh-TW" dirty="0" smtClean="0"/>
          </a:p>
          <a:p>
            <a:pPr lvl="1">
              <a:buFont typeface="Wingdings" panose="05000000000000000000" pitchFamily="2" charset="2"/>
              <a:buChar char="Ø"/>
            </a:pPr>
            <a:r>
              <a:rPr lang="en-US" altLang="zh-TW" dirty="0" err="1" smtClean="0"/>
              <a:t>file</a:t>
            </a:r>
            <a:r>
              <a:rPr lang="en-US" altLang="zh-TW" b="1" dirty="0" err="1" smtClean="0">
                <a:solidFill>
                  <a:srgbClr val="FF0000"/>
                </a:solidFill>
                <a:effectLst>
                  <a:outerShdw blurRad="38100" dist="38100" dir="2700000" algn="tl">
                    <a:srgbClr val="000000">
                      <a:alpha val="43137"/>
                    </a:srgbClr>
                  </a:outerShdw>
                </a:effectLst>
              </a:rPr>
              <a:t>size</a:t>
            </a:r>
            <a:r>
              <a:rPr lang="en-US" altLang="zh-TW" dirty="0" smtClean="0"/>
              <a:t>(string </a:t>
            </a:r>
            <a:r>
              <a:rPr lang="en-US" altLang="zh-TW" i="1" dirty="0" smtClean="0"/>
              <a:t>filename</a:t>
            </a:r>
            <a:r>
              <a:rPr lang="en-US" altLang="zh-TW" dirty="0" smtClean="0"/>
              <a:t>):</a:t>
            </a:r>
            <a:r>
              <a:rPr lang="zh-TW" altLang="en-US" dirty="0" smtClean="0"/>
              <a:t>檔案大小</a:t>
            </a:r>
            <a:endParaRPr lang="zh-TW" altLang="zh-TW" dirty="0" smtClean="0"/>
          </a:p>
          <a:p>
            <a:pPr lvl="1">
              <a:buFont typeface="Wingdings" panose="05000000000000000000" pitchFamily="2" charset="2"/>
              <a:buChar char="Ø"/>
            </a:pPr>
            <a:r>
              <a:rPr lang="en-US" altLang="zh-TW" dirty="0" err="1" smtClean="0"/>
              <a:t>is_readable</a:t>
            </a:r>
            <a:r>
              <a:rPr lang="en-US" altLang="zh-TW" dirty="0" smtClean="0"/>
              <a:t>(string </a:t>
            </a:r>
            <a:r>
              <a:rPr lang="en-US" altLang="zh-TW" i="1" dirty="0" smtClean="0"/>
              <a:t>filename</a:t>
            </a:r>
            <a:r>
              <a:rPr lang="en-US" altLang="zh-TW" dirty="0" smtClean="0"/>
              <a:t>):</a:t>
            </a:r>
            <a:r>
              <a:rPr lang="zh-TW" altLang="en-US" dirty="0"/>
              <a:t>是否可讀</a:t>
            </a:r>
            <a:r>
              <a:rPr lang="en-US" altLang="zh-TW" dirty="0" smtClean="0"/>
              <a:t>?</a:t>
            </a:r>
            <a:endParaRPr lang="zh-TW" altLang="zh-TW" dirty="0" smtClean="0"/>
          </a:p>
          <a:p>
            <a:pPr lvl="1">
              <a:buFont typeface="Wingdings" panose="05000000000000000000" pitchFamily="2" charset="2"/>
              <a:buChar char="Ø"/>
            </a:pPr>
            <a:r>
              <a:rPr lang="en-US" altLang="zh-TW" dirty="0" err="1" smtClean="0"/>
              <a:t>is_writable</a:t>
            </a:r>
            <a:r>
              <a:rPr lang="en-US" altLang="zh-TW" dirty="0" smtClean="0"/>
              <a:t>(string </a:t>
            </a:r>
            <a:r>
              <a:rPr lang="en-US" altLang="zh-TW" i="1" dirty="0" smtClean="0"/>
              <a:t>filename</a:t>
            </a:r>
            <a:r>
              <a:rPr lang="en-US" altLang="zh-TW" dirty="0" smtClean="0"/>
              <a:t>):</a:t>
            </a:r>
            <a:r>
              <a:rPr lang="zh-TW" altLang="en-US" dirty="0" smtClean="0"/>
              <a:t>是否可寫</a:t>
            </a:r>
            <a:r>
              <a:rPr lang="en-US" altLang="zh-TW" dirty="0" smtClean="0"/>
              <a:t>?</a:t>
            </a:r>
            <a:endParaRPr lang="zh-TW" altLang="zh-TW" dirty="0" smtClean="0"/>
          </a:p>
          <a:p>
            <a:endParaRPr lang="zh-TW" altLang="en-US" dirty="0"/>
          </a:p>
        </p:txBody>
      </p:sp>
    </p:spTree>
    <p:extLst>
      <p:ext uri="{BB962C8B-B14F-4D97-AF65-F5344CB8AC3E}">
        <p14:creationId xmlns:p14="http://schemas.microsoft.com/office/powerpoint/2010/main" val="3645843341"/>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1030</Words>
  <Application>Microsoft Office PowerPoint</Application>
  <PresentationFormat>寬螢幕</PresentationFormat>
  <Paragraphs>297</Paragraphs>
  <Slides>17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17</vt:i4>
      </vt:variant>
    </vt:vector>
  </HeadingPairs>
  <TitlesOfParts>
    <vt:vector size="24" baseType="lpstr">
      <vt:lpstr>新細明體</vt:lpstr>
      <vt:lpstr>標楷體</vt:lpstr>
      <vt:lpstr>Arial</vt:lpstr>
      <vt:lpstr>Calibri</vt:lpstr>
      <vt:lpstr>Calibri Light</vt:lpstr>
      <vt:lpstr>Wingdings</vt:lpstr>
      <vt:lpstr>Office 佈景主題</vt:lpstr>
      <vt:lpstr>php程式設計_檔案存取</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使用fgets() 函式讀取文字檔</vt:lpstr>
      <vt:lpstr>使用file_get_contents() 函式讀取文字檔</vt:lpstr>
      <vt:lpstr>PowerPoint 簡報</vt:lpstr>
      <vt:lpstr>使用file_put_contents()  函式寫入文字檔</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php程式設計_檔案存取</dc:title>
  <dc:creator>ksu</dc:creator>
  <cp:lastModifiedBy>ksu</cp:lastModifiedBy>
  <cp:revision>20</cp:revision>
  <dcterms:created xsi:type="dcterms:W3CDTF">2017-10-20T11:39:44Z</dcterms:created>
  <dcterms:modified xsi:type="dcterms:W3CDTF">2018-01-05T21:28:20Z</dcterms:modified>
</cp:coreProperties>
</file>