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3"/>
  </p:notesMasterIdLst>
  <p:handoutMasterIdLst>
    <p:handoutMasterId r:id="rId174"/>
  </p:handoutMasterIdLst>
  <p:sldIdLst>
    <p:sldId id="568" r:id="rId2"/>
    <p:sldId id="691" r:id="rId3"/>
    <p:sldId id="651" r:id="rId4"/>
    <p:sldId id="717" r:id="rId5"/>
    <p:sldId id="718" r:id="rId6"/>
    <p:sldId id="719" r:id="rId7"/>
    <p:sldId id="720" r:id="rId8"/>
    <p:sldId id="721" r:id="rId9"/>
    <p:sldId id="722" r:id="rId10"/>
    <p:sldId id="723" r:id="rId11"/>
    <p:sldId id="724" r:id="rId12"/>
    <p:sldId id="725" r:id="rId13"/>
    <p:sldId id="726" r:id="rId14"/>
    <p:sldId id="728" r:id="rId15"/>
    <p:sldId id="729" r:id="rId16"/>
    <p:sldId id="730" r:id="rId17"/>
    <p:sldId id="731" r:id="rId18"/>
    <p:sldId id="732" r:id="rId19"/>
    <p:sldId id="733" r:id="rId20"/>
    <p:sldId id="734" r:id="rId21"/>
    <p:sldId id="735" r:id="rId22"/>
    <p:sldId id="736" r:id="rId23"/>
    <p:sldId id="742" r:id="rId24"/>
    <p:sldId id="747" r:id="rId25"/>
    <p:sldId id="828" r:id="rId26"/>
    <p:sldId id="830" r:id="rId27"/>
    <p:sldId id="831" r:id="rId28"/>
    <p:sldId id="832" r:id="rId29"/>
    <p:sldId id="833" r:id="rId30"/>
    <p:sldId id="834" r:id="rId31"/>
    <p:sldId id="835" r:id="rId32"/>
    <p:sldId id="836" r:id="rId33"/>
    <p:sldId id="837" r:id="rId34"/>
    <p:sldId id="838" r:id="rId35"/>
    <p:sldId id="839" r:id="rId36"/>
    <p:sldId id="840" r:id="rId37"/>
    <p:sldId id="841" r:id="rId38"/>
    <p:sldId id="842" r:id="rId39"/>
    <p:sldId id="843" r:id="rId40"/>
    <p:sldId id="844" r:id="rId41"/>
    <p:sldId id="848" r:id="rId42"/>
    <p:sldId id="845" r:id="rId43"/>
    <p:sldId id="846" r:id="rId44"/>
    <p:sldId id="847" r:id="rId45"/>
    <p:sldId id="692" r:id="rId46"/>
    <p:sldId id="693" r:id="rId47"/>
    <p:sldId id="672" r:id="rId48"/>
    <p:sldId id="863" r:id="rId49"/>
    <p:sldId id="865" r:id="rId50"/>
    <p:sldId id="864" r:id="rId51"/>
    <p:sldId id="871" r:id="rId52"/>
    <p:sldId id="870" r:id="rId53"/>
    <p:sldId id="869" r:id="rId54"/>
    <p:sldId id="868" r:id="rId55"/>
    <p:sldId id="867" r:id="rId56"/>
    <p:sldId id="872" r:id="rId57"/>
    <p:sldId id="874" r:id="rId58"/>
    <p:sldId id="873" r:id="rId59"/>
    <p:sldId id="880" r:id="rId60"/>
    <p:sldId id="882" r:id="rId61"/>
    <p:sldId id="710" r:id="rId62"/>
    <p:sldId id="786" r:id="rId63"/>
    <p:sldId id="748" r:id="rId64"/>
    <p:sldId id="749" r:id="rId65"/>
    <p:sldId id="750" r:id="rId66"/>
    <p:sldId id="751" r:id="rId67"/>
    <p:sldId id="752" r:id="rId68"/>
    <p:sldId id="755" r:id="rId69"/>
    <p:sldId id="756" r:id="rId70"/>
    <p:sldId id="758" r:id="rId71"/>
    <p:sldId id="760" r:id="rId72"/>
    <p:sldId id="761" r:id="rId73"/>
    <p:sldId id="763" r:id="rId74"/>
    <p:sldId id="765" r:id="rId75"/>
    <p:sldId id="861" r:id="rId76"/>
    <p:sldId id="768" r:id="rId77"/>
    <p:sldId id="769" r:id="rId78"/>
    <p:sldId id="770" r:id="rId79"/>
    <p:sldId id="771" r:id="rId80"/>
    <p:sldId id="772" r:id="rId81"/>
    <p:sldId id="774" r:id="rId82"/>
    <p:sldId id="775" r:id="rId83"/>
    <p:sldId id="791" r:id="rId84"/>
    <p:sldId id="788" r:id="rId85"/>
    <p:sldId id="789" r:id="rId86"/>
    <p:sldId id="790" r:id="rId87"/>
    <p:sldId id="785" r:id="rId88"/>
    <p:sldId id="777" r:id="rId89"/>
    <p:sldId id="778" r:id="rId90"/>
    <p:sldId id="779" r:id="rId91"/>
    <p:sldId id="780" r:id="rId92"/>
    <p:sldId id="781" r:id="rId93"/>
    <p:sldId id="782" r:id="rId94"/>
    <p:sldId id="783" r:id="rId95"/>
    <p:sldId id="784" r:id="rId96"/>
    <p:sldId id="696" r:id="rId97"/>
    <p:sldId id="697" r:id="rId98"/>
    <p:sldId id="698" r:id="rId99"/>
    <p:sldId id="699" r:id="rId100"/>
    <p:sldId id="875" r:id="rId101"/>
    <p:sldId id="876" r:id="rId102"/>
    <p:sldId id="879" r:id="rId103"/>
    <p:sldId id="878" r:id="rId104"/>
    <p:sldId id="877" r:id="rId105"/>
    <p:sldId id="885" r:id="rId106"/>
    <p:sldId id="884" r:id="rId107"/>
    <p:sldId id="883" r:id="rId108"/>
    <p:sldId id="886" r:id="rId109"/>
    <p:sldId id="888" r:id="rId110"/>
    <p:sldId id="887" r:id="rId111"/>
    <p:sldId id="903" r:id="rId112"/>
    <p:sldId id="904" r:id="rId113"/>
    <p:sldId id="905" r:id="rId114"/>
    <p:sldId id="711" r:id="rId115"/>
    <p:sldId id="849" r:id="rId116"/>
    <p:sldId id="850" r:id="rId117"/>
    <p:sldId id="811" r:id="rId118"/>
    <p:sldId id="812" r:id="rId119"/>
    <p:sldId id="813" r:id="rId120"/>
    <p:sldId id="858" r:id="rId121"/>
    <p:sldId id="800" r:id="rId122"/>
    <p:sldId id="854" r:id="rId123"/>
    <p:sldId id="855" r:id="rId124"/>
    <p:sldId id="857" r:id="rId125"/>
    <p:sldId id="701" r:id="rId126"/>
    <p:sldId id="702" r:id="rId127"/>
    <p:sldId id="703" r:id="rId128"/>
    <p:sldId id="704" r:id="rId129"/>
    <p:sldId id="906" r:id="rId130"/>
    <p:sldId id="902" r:id="rId131"/>
    <p:sldId id="893" r:id="rId132"/>
    <p:sldId id="901" r:id="rId133"/>
    <p:sldId id="892" r:id="rId134"/>
    <p:sldId id="891" r:id="rId135"/>
    <p:sldId id="890" r:id="rId136"/>
    <p:sldId id="896" r:id="rId137"/>
    <p:sldId id="898" r:id="rId138"/>
    <p:sldId id="897" r:id="rId139"/>
    <p:sldId id="866" r:id="rId140"/>
    <p:sldId id="900" r:id="rId141"/>
    <p:sldId id="907" r:id="rId142"/>
    <p:sldId id="909" r:id="rId143"/>
    <p:sldId id="908" r:id="rId144"/>
    <p:sldId id="911" r:id="rId145"/>
    <p:sldId id="712" r:id="rId146"/>
    <p:sldId id="803" r:id="rId147"/>
    <p:sldId id="815" r:id="rId148"/>
    <p:sldId id="821" r:id="rId149"/>
    <p:sldId id="817" r:id="rId150"/>
    <p:sldId id="818" r:id="rId151"/>
    <p:sldId id="819" r:id="rId152"/>
    <p:sldId id="820" r:id="rId153"/>
    <p:sldId id="792" r:id="rId154"/>
    <p:sldId id="793" r:id="rId155"/>
    <p:sldId id="797" r:id="rId156"/>
    <p:sldId id="798" r:id="rId157"/>
    <p:sldId id="799" r:id="rId158"/>
    <p:sldId id="706" r:id="rId159"/>
    <p:sldId id="707" r:id="rId160"/>
    <p:sldId id="708" r:id="rId161"/>
    <p:sldId id="709" r:id="rId162"/>
    <p:sldId id="912" r:id="rId163"/>
    <p:sldId id="918" r:id="rId164"/>
    <p:sldId id="917" r:id="rId165"/>
    <p:sldId id="916" r:id="rId166"/>
    <p:sldId id="915" r:id="rId167"/>
    <p:sldId id="914" r:id="rId168"/>
    <p:sldId id="913" r:id="rId169"/>
    <p:sldId id="920" r:id="rId170"/>
    <p:sldId id="919" r:id="rId171"/>
    <p:sldId id="678" r:id="rId172"/>
  </p:sldIdLst>
  <p:sldSz cx="9906000" cy="6858000" type="A4"/>
  <p:notesSz cx="7102475" cy="10233025"/>
  <p:defaultTextStyle>
    <a:defPPr>
      <a:defRPr lang="zh-TW"/>
    </a:defPPr>
    <a:lvl1pPr algn="l" rtl="0" eaLnBrk="0" fontAlgn="base" hangingPunct="0">
      <a:spcBef>
        <a:spcPct val="0"/>
      </a:spcBef>
      <a:spcAft>
        <a:spcPct val="0"/>
      </a:spcAft>
      <a:defRPr kumimoji="1" kern="1200">
        <a:solidFill>
          <a:schemeClr val="tx1"/>
        </a:solidFill>
        <a:latin typeface="Arial" pitchFamily="34" charset="0"/>
        <a:ea typeface="新細明體"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新細明體"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新細明體"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新細明體"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新細明體" pitchFamily="18" charset="-120"/>
        <a:cs typeface="+mn-cs"/>
      </a:defRPr>
    </a:lvl5pPr>
    <a:lvl6pPr marL="2286000" algn="l" defTabSz="914400" rtl="0" eaLnBrk="1" latinLnBrk="0" hangingPunct="1">
      <a:defRPr kumimoji="1" kern="1200">
        <a:solidFill>
          <a:schemeClr val="tx1"/>
        </a:solidFill>
        <a:latin typeface="Arial" pitchFamily="34" charset="0"/>
        <a:ea typeface="新細明體" pitchFamily="18" charset="-120"/>
        <a:cs typeface="+mn-cs"/>
      </a:defRPr>
    </a:lvl6pPr>
    <a:lvl7pPr marL="2743200" algn="l" defTabSz="914400" rtl="0" eaLnBrk="1" latinLnBrk="0" hangingPunct="1">
      <a:defRPr kumimoji="1" kern="1200">
        <a:solidFill>
          <a:schemeClr val="tx1"/>
        </a:solidFill>
        <a:latin typeface="Arial" pitchFamily="34" charset="0"/>
        <a:ea typeface="新細明體" pitchFamily="18" charset="-120"/>
        <a:cs typeface="+mn-cs"/>
      </a:defRPr>
    </a:lvl7pPr>
    <a:lvl8pPr marL="3200400" algn="l" defTabSz="914400" rtl="0" eaLnBrk="1" latinLnBrk="0" hangingPunct="1">
      <a:defRPr kumimoji="1" kern="1200">
        <a:solidFill>
          <a:schemeClr val="tx1"/>
        </a:solidFill>
        <a:latin typeface="Arial" pitchFamily="34" charset="0"/>
        <a:ea typeface="新細明體" pitchFamily="18" charset="-120"/>
        <a:cs typeface="+mn-cs"/>
      </a:defRPr>
    </a:lvl8pPr>
    <a:lvl9pPr marL="3657600" algn="l" defTabSz="914400" rtl="0" eaLnBrk="1" latinLnBrk="0" hangingPunct="1">
      <a:defRPr kumimoji="1" kern="1200">
        <a:solidFill>
          <a:schemeClr val="tx1"/>
        </a:solidFill>
        <a:latin typeface="Arial"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2">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8000"/>
    <a:srgbClr val="CCFFCC"/>
    <a:srgbClr val="CCFFFF"/>
    <a:srgbClr val="FFFFCC"/>
    <a:srgbClr val="FFFFFF"/>
    <a:srgbClr val="0033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27102A9-8310-4765-A935-A1911B00CA55}" styleName="淺色樣式 1 - 輔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深色樣式 2 - 輔色 3/輔色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5"/>
    <p:restoredTop sz="70122" autoAdjust="0"/>
  </p:normalViewPr>
  <p:slideViewPr>
    <p:cSldViewPr>
      <p:cViewPr varScale="1">
        <p:scale>
          <a:sx n="52" d="100"/>
          <a:sy n="52" d="100"/>
        </p:scale>
        <p:origin x="1890" y="60"/>
      </p:cViewPr>
      <p:guideLst>
        <p:guide orient="horz" pos="2160"/>
        <p:guide pos="3120"/>
      </p:guideLst>
    </p:cSldViewPr>
  </p:slideViewPr>
  <p:notesTextViewPr>
    <p:cViewPr>
      <p:scale>
        <a:sx n="1" d="1"/>
        <a:sy n="1" d="1"/>
      </p:scale>
      <p:origin x="0" y="0"/>
    </p:cViewPr>
  </p:notesTextViewPr>
  <p:sorterViewPr>
    <p:cViewPr>
      <p:scale>
        <a:sx n="100" d="100"/>
        <a:sy n="100" d="100"/>
      </p:scale>
      <p:origin x="0" y="7710"/>
    </p:cViewPr>
  </p:sorterViewPr>
  <p:notesViewPr>
    <p:cSldViewPr>
      <p:cViewPr varScale="1">
        <p:scale>
          <a:sx n="59" d="100"/>
          <a:sy n="59" d="100"/>
        </p:scale>
        <p:origin x="-3288" y="-77"/>
      </p:cViewPr>
      <p:guideLst>
        <p:guide orient="horz" pos="3222"/>
        <p:guide pos="22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presProps" Target="presProp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7DCE5D-44A9-459C-BD7E-5009B52342C1}" type="doc">
      <dgm:prSet loTypeId="urn:microsoft.com/office/officeart/2005/8/layout/hProcess9" loCatId="process" qsTypeId="urn:microsoft.com/office/officeart/2005/8/quickstyle/3d7" qsCatId="3D" csTypeId="urn:microsoft.com/office/officeart/2005/8/colors/accent1_2" csCatId="accent1" phldr="1"/>
      <dgm:spPr/>
    </dgm:pt>
    <dgm:pt modelId="{C4728051-7862-4D9A-BE62-42636F7947B3}">
      <dgm:prSet phldrT="[文字]"/>
      <dgm:spPr/>
      <dgm:t>
        <a:bodyPr/>
        <a:lstStyle/>
        <a:p>
          <a:r>
            <a:rPr lang="zh-TW" altLang="en-US" b="1" smtClean="0"/>
            <a:t>限制同一帳戶連續簽入失敗次數</a:t>
          </a:r>
          <a:endParaRPr lang="zh-TW" altLang="en-US" dirty="0"/>
        </a:p>
      </dgm:t>
    </dgm:pt>
    <dgm:pt modelId="{65D6F731-E692-4F19-86CD-F2AB1F2F04D4}" type="parTrans" cxnId="{6541C6D7-AABF-425C-A75D-D610F1B9E74E}">
      <dgm:prSet/>
      <dgm:spPr/>
      <dgm:t>
        <a:bodyPr/>
        <a:lstStyle/>
        <a:p>
          <a:endParaRPr lang="zh-TW" altLang="en-US"/>
        </a:p>
      </dgm:t>
    </dgm:pt>
    <dgm:pt modelId="{04C39661-AA59-4D65-A05B-E1077FB0BEAA}" type="sibTrans" cxnId="{6541C6D7-AABF-425C-A75D-D610F1B9E74E}">
      <dgm:prSet/>
      <dgm:spPr/>
      <dgm:t>
        <a:bodyPr/>
        <a:lstStyle/>
        <a:p>
          <a:endParaRPr lang="zh-TW" altLang="en-US"/>
        </a:p>
      </dgm:t>
    </dgm:pt>
    <dgm:pt modelId="{E5E829C3-7D81-458D-AC75-AA42B8F37B43}">
      <dgm:prSet phldrT="[文字]"/>
      <dgm:spPr/>
      <dgm:t>
        <a:bodyPr/>
        <a:lstStyle/>
        <a:p>
          <a:r>
            <a:rPr lang="zh-TW" altLang="en-US" b="1" smtClean="0"/>
            <a:t>強制使用者通行碼長度與複雜度</a:t>
          </a:r>
          <a:endParaRPr lang="zh-TW" altLang="en-US" dirty="0"/>
        </a:p>
      </dgm:t>
    </dgm:pt>
    <dgm:pt modelId="{0D596E48-269B-4DBD-AA3A-DAC219643123}" type="parTrans" cxnId="{778345A0-0BEA-4C0B-A976-F7AFF9855551}">
      <dgm:prSet/>
      <dgm:spPr/>
      <dgm:t>
        <a:bodyPr/>
        <a:lstStyle/>
        <a:p>
          <a:endParaRPr lang="zh-TW" altLang="en-US"/>
        </a:p>
      </dgm:t>
    </dgm:pt>
    <dgm:pt modelId="{8E157C3C-9BFA-4692-A3BB-F7B04114028F}" type="sibTrans" cxnId="{778345A0-0BEA-4C0B-A976-F7AFF9855551}">
      <dgm:prSet/>
      <dgm:spPr/>
      <dgm:t>
        <a:bodyPr/>
        <a:lstStyle/>
        <a:p>
          <a:endParaRPr lang="zh-TW" altLang="en-US"/>
        </a:p>
      </dgm:t>
    </dgm:pt>
    <dgm:pt modelId="{01DA87E5-7F8B-426E-A4F6-1C5DCD4304AD}">
      <dgm:prSet phldrT="[文字]"/>
      <dgm:spPr/>
      <dgm:t>
        <a:bodyPr/>
        <a:lstStyle/>
        <a:p>
          <a:r>
            <a:rPr lang="zh-TW" altLang="en-US" b="1" smtClean="0"/>
            <a:t>定期更換通行碼</a:t>
          </a:r>
          <a:endParaRPr lang="zh-TW" altLang="en-US" dirty="0"/>
        </a:p>
      </dgm:t>
    </dgm:pt>
    <dgm:pt modelId="{DB32D8CB-F491-4835-92E8-DE6AFA7D8D5E}" type="parTrans" cxnId="{2FF8ECCE-C486-41D4-97C6-166066ECE94B}">
      <dgm:prSet/>
      <dgm:spPr/>
      <dgm:t>
        <a:bodyPr/>
        <a:lstStyle/>
        <a:p>
          <a:endParaRPr lang="zh-TW" altLang="en-US"/>
        </a:p>
      </dgm:t>
    </dgm:pt>
    <dgm:pt modelId="{89FA503F-9E2C-44FD-903D-57DD2E6A2D33}" type="sibTrans" cxnId="{2FF8ECCE-C486-41D4-97C6-166066ECE94B}">
      <dgm:prSet/>
      <dgm:spPr/>
      <dgm:t>
        <a:bodyPr/>
        <a:lstStyle/>
        <a:p>
          <a:endParaRPr lang="zh-TW" altLang="en-US"/>
        </a:p>
      </dgm:t>
    </dgm:pt>
    <dgm:pt modelId="{2B03BEC1-19EA-4668-AC06-249493EB5786}" type="pres">
      <dgm:prSet presAssocID="{027DCE5D-44A9-459C-BD7E-5009B52342C1}" presName="CompostProcess" presStyleCnt="0">
        <dgm:presLayoutVars>
          <dgm:dir/>
          <dgm:resizeHandles val="exact"/>
        </dgm:presLayoutVars>
      </dgm:prSet>
      <dgm:spPr/>
    </dgm:pt>
    <dgm:pt modelId="{092506DF-507C-43C0-B43C-0DCBA8DEA32E}" type="pres">
      <dgm:prSet presAssocID="{027DCE5D-44A9-459C-BD7E-5009B52342C1}" presName="arrow" presStyleLbl="bgShp" presStyleIdx="0" presStyleCnt="1" custLinFactNeighborX="1451" custLinFactNeighborY="42913"/>
      <dgm:spPr/>
    </dgm:pt>
    <dgm:pt modelId="{AFBE569A-D4F5-4319-8521-5CC71B18E941}" type="pres">
      <dgm:prSet presAssocID="{027DCE5D-44A9-459C-BD7E-5009B52342C1}" presName="linearProcess" presStyleCnt="0"/>
      <dgm:spPr/>
    </dgm:pt>
    <dgm:pt modelId="{B3ADDF6A-5777-4F95-9421-2E70D01527B1}" type="pres">
      <dgm:prSet presAssocID="{C4728051-7862-4D9A-BE62-42636F7947B3}" presName="textNode" presStyleLbl="node1" presStyleIdx="0" presStyleCnt="3">
        <dgm:presLayoutVars>
          <dgm:bulletEnabled val="1"/>
        </dgm:presLayoutVars>
      </dgm:prSet>
      <dgm:spPr/>
      <dgm:t>
        <a:bodyPr/>
        <a:lstStyle/>
        <a:p>
          <a:endParaRPr lang="zh-TW" altLang="en-US"/>
        </a:p>
      </dgm:t>
    </dgm:pt>
    <dgm:pt modelId="{876D4419-E852-4E30-AE8B-AEE1D39BEA4D}" type="pres">
      <dgm:prSet presAssocID="{04C39661-AA59-4D65-A05B-E1077FB0BEAA}" presName="sibTrans" presStyleCnt="0"/>
      <dgm:spPr/>
    </dgm:pt>
    <dgm:pt modelId="{8A1BE0C9-D0E3-4652-B522-183DF4E1E69E}" type="pres">
      <dgm:prSet presAssocID="{E5E829C3-7D81-458D-AC75-AA42B8F37B43}" presName="textNode" presStyleLbl="node1" presStyleIdx="1" presStyleCnt="3">
        <dgm:presLayoutVars>
          <dgm:bulletEnabled val="1"/>
        </dgm:presLayoutVars>
      </dgm:prSet>
      <dgm:spPr/>
      <dgm:t>
        <a:bodyPr/>
        <a:lstStyle/>
        <a:p>
          <a:endParaRPr lang="zh-TW" altLang="en-US"/>
        </a:p>
      </dgm:t>
    </dgm:pt>
    <dgm:pt modelId="{98770486-CE77-4EB9-97B8-B8FE2BCAF412}" type="pres">
      <dgm:prSet presAssocID="{8E157C3C-9BFA-4692-A3BB-F7B04114028F}" presName="sibTrans" presStyleCnt="0"/>
      <dgm:spPr/>
    </dgm:pt>
    <dgm:pt modelId="{D60A1F70-C997-49AE-AE3A-73D35EB3E5EC}" type="pres">
      <dgm:prSet presAssocID="{01DA87E5-7F8B-426E-A4F6-1C5DCD4304AD}" presName="textNode" presStyleLbl="node1" presStyleIdx="2" presStyleCnt="3">
        <dgm:presLayoutVars>
          <dgm:bulletEnabled val="1"/>
        </dgm:presLayoutVars>
      </dgm:prSet>
      <dgm:spPr/>
      <dgm:t>
        <a:bodyPr/>
        <a:lstStyle/>
        <a:p>
          <a:endParaRPr lang="zh-TW" altLang="en-US"/>
        </a:p>
      </dgm:t>
    </dgm:pt>
  </dgm:ptLst>
  <dgm:cxnLst>
    <dgm:cxn modelId="{6541C6D7-AABF-425C-A75D-D610F1B9E74E}" srcId="{027DCE5D-44A9-459C-BD7E-5009B52342C1}" destId="{C4728051-7862-4D9A-BE62-42636F7947B3}" srcOrd="0" destOrd="0" parTransId="{65D6F731-E692-4F19-86CD-F2AB1F2F04D4}" sibTransId="{04C39661-AA59-4D65-A05B-E1077FB0BEAA}"/>
    <dgm:cxn modelId="{2FF8ECCE-C486-41D4-97C6-166066ECE94B}" srcId="{027DCE5D-44A9-459C-BD7E-5009B52342C1}" destId="{01DA87E5-7F8B-426E-A4F6-1C5DCD4304AD}" srcOrd="2" destOrd="0" parTransId="{DB32D8CB-F491-4835-92E8-DE6AFA7D8D5E}" sibTransId="{89FA503F-9E2C-44FD-903D-57DD2E6A2D33}"/>
    <dgm:cxn modelId="{3EA474D1-3304-4148-A02E-D1B5ADE9C946}" type="presOf" srcId="{01DA87E5-7F8B-426E-A4F6-1C5DCD4304AD}" destId="{D60A1F70-C997-49AE-AE3A-73D35EB3E5EC}" srcOrd="0" destOrd="0" presId="urn:microsoft.com/office/officeart/2005/8/layout/hProcess9"/>
    <dgm:cxn modelId="{B0E21803-077D-4303-AF48-874D9C8DD765}" type="presOf" srcId="{027DCE5D-44A9-459C-BD7E-5009B52342C1}" destId="{2B03BEC1-19EA-4668-AC06-249493EB5786}" srcOrd="0" destOrd="0" presId="urn:microsoft.com/office/officeart/2005/8/layout/hProcess9"/>
    <dgm:cxn modelId="{778345A0-0BEA-4C0B-A976-F7AFF9855551}" srcId="{027DCE5D-44A9-459C-BD7E-5009B52342C1}" destId="{E5E829C3-7D81-458D-AC75-AA42B8F37B43}" srcOrd="1" destOrd="0" parTransId="{0D596E48-269B-4DBD-AA3A-DAC219643123}" sibTransId="{8E157C3C-9BFA-4692-A3BB-F7B04114028F}"/>
    <dgm:cxn modelId="{AB0FA178-A4D6-4B1B-B7B7-D677EC8596FB}" type="presOf" srcId="{C4728051-7862-4D9A-BE62-42636F7947B3}" destId="{B3ADDF6A-5777-4F95-9421-2E70D01527B1}" srcOrd="0" destOrd="0" presId="urn:microsoft.com/office/officeart/2005/8/layout/hProcess9"/>
    <dgm:cxn modelId="{0C09D535-BB55-4D53-94F0-9EBCEE7F4483}" type="presOf" srcId="{E5E829C3-7D81-458D-AC75-AA42B8F37B43}" destId="{8A1BE0C9-D0E3-4652-B522-183DF4E1E69E}" srcOrd="0" destOrd="0" presId="urn:microsoft.com/office/officeart/2005/8/layout/hProcess9"/>
    <dgm:cxn modelId="{796F4560-24AD-421E-8C72-48B912776F6D}" type="presParOf" srcId="{2B03BEC1-19EA-4668-AC06-249493EB5786}" destId="{092506DF-507C-43C0-B43C-0DCBA8DEA32E}" srcOrd="0" destOrd="0" presId="urn:microsoft.com/office/officeart/2005/8/layout/hProcess9"/>
    <dgm:cxn modelId="{98A661E1-E420-4BFD-A499-DFB2CBE6BA7F}" type="presParOf" srcId="{2B03BEC1-19EA-4668-AC06-249493EB5786}" destId="{AFBE569A-D4F5-4319-8521-5CC71B18E941}" srcOrd="1" destOrd="0" presId="urn:microsoft.com/office/officeart/2005/8/layout/hProcess9"/>
    <dgm:cxn modelId="{91903D62-FA85-4F52-97AC-43A5288CE1C6}" type="presParOf" srcId="{AFBE569A-D4F5-4319-8521-5CC71B18E941}" destId="{B3ADDF6A-5777-4F95-9421-2E70D01527B1}" srcOrd="0" destOrd="0" presId="urn:microsoft.com/office/officeart/2005/8/layout/hProcess9"/>
    <dgm:cxn modelId="{B933273D-1AAB-4B56-AC62-784FE3AEF965}" type="presParOf" srcId="{AFBE569A-D4F5-4319-8521-5CC71B18E941}" destId="{876D4419-E852-4E30-AE8B-AEE1D39BEA4D}" srcOrd="1" destOrd="0" presId="urn:microsoft.com/office/officeart/2005/8/layout/hProcess9"/>
    <dgm:cxn modelId="{BA3CA5AB-AB98-4ADC-B194-0F1EC3C9A4E9}" type="presParOf" srcId="{AFBE569A-D4F5-4319-8521-5CC71B18E941}" destId="{8A1BE0C9-D0E3-4652-B522-183DF4E1E69E}" srcOrd="2" destOrd="0" presId="urn:microsoft.com/office/officeart/2005/8/layout/hProcess9"/>
    <dgm:cxn modelId="{FC79A94D-0041-4348-A0CD-C634611FA6C2}" type="presParOf" srcId="{AFBE569A-D4F5-4319-8521-5CC71B18E941}" destId="{98770486-CE77-4EB9-97B8-B8FE2BCAF412}" srcOrd="3" destOrd="0" presId="urn:microsoft.com/office/officeart/2005/8/layout/hProcess9"/>
    <dgm:cxn modelId="{B58F0A17-6511-4C7D-9E85-E3A13E558823}" type="presParOf" srcId="{AFBE569A-D4F5-4319-8521-5CC71B18E941}" destId="{D60A1F70-C997-49AE-AE3A-73D35EB3E5EC}"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E3A486-C4D4-40E9-98DA-336168E7D3DE}" type="doc">
      <dgm:prSet loTypeId="urn:microsoft.com/office/officeart/2005/8/layout/list1" loCatId="list" qsTypeId="urn:microsoft.com/office/officeart/2005/8/quickstyle/3d7" qsCatId="3D" csTypeId="urn:microsoft.com/office/officeart/2005/8/colors/accent1_2" csCatId="accent1" phldr="1"/>
      <dgm:spPr/>
      <dgm:t>
        <a:bodyPr/>
        <a:lstStyle/>
        <a:p>
          <a:endParaRPr lang="zh-TW" altLang="en-US"/>
        </a:p>
      </dgm:t>
    </dgm:pt>
    <dgm:pt modelId="{0CA314EE-1B39-4108-8233-F1DC65993B4B}">
      <dgm:prSet phldrT="[文字]"/>
      <dgm:spPr/>
      <dgm:t>
        <a:bodyPr/>
        <a:lstStyle/>
        <a:p>
          <a:r>
            <a:rPr lang="zh-TW" altLang="en-US" b="0" dirty="0" smtClean="0">
              <a:solidFill>
                <a:srgbClr val="FF0000"/>
              </a:solidFill>
            </a:rPr>
            <a:t>評選委員學經歷</a:t>
          </a:r>
          <a:endParaRPr lang="zh-TW" altLang="en-US" b="0" dirty="0">
            <a:solidFill>
              <a:srgbClr val="FF0000"/>
            </a:solidFill>
          </a:endParaRPr>
        </a:p>
      </dgm:t>
    </dgm:pt>
    <dgm:pt modelId="{DE2032BC-6204-430D-B8D2-81A77BC218AA}" type="parTrans" cxnId="{35C93C2B-68D3-42DD-BBDA-4990E0F75305}">
      <dgm:prSet/>
      <dgm:spPr/>
      <dgm:t>
        <a:bodyPr/>
        <a:lstStyle/>
        <a:p>
          <a:endParaRPr lang="zh-TW" altLang="en-US"/>
        </a:p>
      </dgm:t>
    </dgm:pt>
    <dgm:pt modelId="{0FB482BB-C27A-4456-B34E-45143547F26C}" type="sibTrans" cxnId="{35C93C2B-68D3-42DD-BBDA-4990E0F75305}">
      <dgm:prSet/>
      <dgm:spPr/>
      <dgm:t>
        <a:bodyPr/>
        <a:lstStyle/>
        <a:p>
          <a:endParaRPr lang="zh-TW" altLang="en-US"/>
        </a:p>
      </dgm:t>
    </dgm:pt>
    <dgm:pt modelId="{8075882D-0921-4349-A907-E6CEFFFDDF93}">
      <dgm:prSet/>
      <dgm:spPr/>
      <dgm:t>
        <a:bodyPr/>
        <a:lstStyle/>
        <a:p>
          <a:r>
            <a:rPr lang="zh-TW" altLang="en-US" b="0" dirty="0" smtClean="0">
              <a:solidFill>
                <a:srgbClr val="FF0000"/>
              </a:solidFill>
            </a:rPr>
            <a:t>著作要求</a:t>
          </a:r>
        </a:p>
      </dgm:t>
    </dgm:pt>
    <dgm:pt modelId="{0C0A463E-9609-4586-8E70-15162836CEA9}" type="parTrans" cxnId="{8A8A84F3-331E-4270-BBC3-398A568CF850}">
      <dgm:prSet/>
      <dgm:spPr/>
      <dgm:t>
        <a:bodyPr/>
        <a:lstStyle/>
        <a:p>
          <a:endParaRPr lang="zh-TW" altLang="en-US"/>
        </a:p>
      </dgm:t>
    </dgm:pt>
    <dgm:pt modelId="{CD45A47B-64AF-49CB-B8BE-7333B3AA9CF0}" type="sibTrans" cxnId="{8A8A84F3-331E-4270-BBC3-398A568CF850}">
      <dgm:prSet/>
      <dgm:spPr/>
      <dgm:t>
        <a:bodyPr/>
        <a:lstStyle/>
        <a:p>
          <a:endParaRPr lang="zh-TW" altLang="en-US"/>
        </a:p>
      </dgm:t>
    </dgm:pt>
    <dgm:pt modelId="{97A9FC47-B684-4CE0-9E22-92CC9E7E26FE}">
      <dgm:prSet/>
      <dgm:spPr/>
      <dgm:t>
        <a:bodyPr/>
        <a:lstStyle/>
        <a:p>
          <a:r>
            <a:rPr lang="zh-TW" altLang="en-US" b="0" dirty="0" smtClean="0">
              <a:solidFill>
                <a:srgbClr val="FF0000"/>
              </a:solidFill>
            </a:rPr>
            <a:t>相關領域實務經驗</a:t>
          </a:r>
        </a:p>
      </dgm:t>
    </dgm:pt>
    <dgm:pt modelId="{AA1D8067-F7D0-481B-81DF-3A4AA3AA6BCF}" type="parTrans" cxnId="{86CF9F64-209C-48D6-BEC6-24AE964A9B3C}">
      <dgm:prSet/>
      <dgm:spPr/>
      <dgm:t>
        <a:bodyPr/>
        <a:lstStyle/>
        <a:p>
          <a:endParaRPr lang="zh-TW" altLang="en-US"/>
        </a:p>
      </dgm:t>
    </dgm:pt>
    <dgm:pt modelId="{46B18A84-8F01-4956-A6DB-2DD729325BA6}" type="sibTrans" cxnId="{86CF9F64-209C-48D6-BEC6-24AE964A9B3C}">
      <dgm:prSet/>
      <dgm:spPr/>
      <dgm:t>
        <a:bodyPr/>
        <a:lstStyle/>
        <a:p>
          <a:endParaRPr lang="zh-TW" altLang="en-US"/>
        </a:p>
      </dgm:t>
    </dgm:pt>
    <dgm:pt modelId="{3923E2A4-AB56-4F6E-BAAB-60C89C174701}">
      <dgm:prSet/>
      <dgm:spPr/>
      <dgm:t>
        <a:bodyPr/>
        <a:lstStyle/>
        <a:p>
          <a:r>
            <a:rPr lang="zh-TW" altLang="en-US" b="0" dirty="0" smtClean="0">
              <a:solidFill>
                <a:srgbClr val="FF0000"/>
              </a:solidFill>
            </a:rPr>
            <a:t>利益迴避限制條件</a:t>
          </a:r>
        </a:p>
      </dgm:t>
    </dgm:pt>
    <dgm:pt modelId="{FAF8C87D-9829-4AC2-AB5F-D688AD38EF14}" type="parTrans" cxnId="{BC4A17C4-68C4-40B7-A63A-125FDC644435}">
      <dgm:prSet/>
      <dgm:spPr/>
      <dgm:t>
        <a:bodyPr/>
        <a:lstStyle/>
        <a:p>
          <a:endParaRPr lang="zh-TW" altLang="en-US"/>
        </a:p>
      </dgm:t>
    </dgm:pt>
    <dgm:pt modelId="{DFEBE1FE-F486-4280-82A5-DAAB9185A13C}" type="sibTrans" cxnId="{BC4A17C4-68C4-40B7-A63A-125FDC644435}">
      <dgm:prSet/>
      <dgm:spPr/>
      <dgm:t>
        <a:bodyPr/>
        <a:lstStyle/>
        <a:p>
          <a:endParaRPr lang="zh-TW" altLang="en-US"/>
        </a:p>
      </dgm:t>
    </dgm:pt>
    <dgm:pt modelId="{14F01F17-E1EA-4919-853D-0227921A4205}" type="pres">
      <dgm:prSet presAssocID="{44E3A486-C4D4-40E9-98DA-336168E7D3DE}" presName="linear" presStyleCnt="0">
        <dgm:presLayoutVars>
          <dgm:dir/>
          <dgm:animLvl val="lvl"/>
          <dgm:resizeHandles val="exact"/>
        </dgm:presLayoutVars>
      </dgm:prSet>
      <dgm:spPr/>
      <dgm:t>
        <a:bodyPr/>
        <a:lstStyle/>
        <a:p>
          <a:endParaRPr lang="zh-TW" altLang="en-US"/>
        </a:p>
      </dgm:t>
    </dgm:pt>
    <dgm:pt modelId="{14EFBF4B-809C-4C9C-BB0A-EBC87DEA189D}" type="pres">
      <dgm:prSet presAssocID="{0CA314EE-1B39-4108-8233-F1DC65993B4B}" presName="parentLin" presStyleCnt="0"/>
      <dgm:spPr/>
    </dgm:pt>
    <dgm:pt modelId="{DEF03671-2B1A-4356-BAC5-D5BB8CCD00B2}" type="pres">
      <dgm:prSet presAssocID="{0CA314EE-1B39-4108-8233-F1DC65993B4B}" presName="parentLeftMargin" presStyleLbl="node1" presStyleIdx="0" presStyleCnt="4"/>
      <dgm:spPr/>
      <dgm:t>
        <a:bodyPr/>
        <a:lstStyle/>
        <a:p>
          <a:endParaRPr lang="zh-TW" altLang="en-US"/>
        </a:p>
      </dgm:t>
    </dgm:pt>
    <dgm:pt modelId="{1E9FF630-FBC4-4A37-9345-E49BDADE1E3F}" type="pres">
      <dgm:prSet presAssocID="{0CA314EE-1B39-4108-8233-F1DC65993B4B}" presName="parentText" presStyleLbl="node1" presStyleIdx="0" presStyleCnt="4">
        <dgm:presLayoutVars>
          <dgm:chMax val="0"/>
          <dgm:bulletEnabled val="1"/>
        </dgm:presLayoutVars>
      </dgm:prSet>
      <dgm:spPr/>
      <dgm:t>
        <a:bodyPr/>
        <a:lstStyle/>
        <a:p>
          <a:endParaRPr lang="zh-TW" altLang="en-US"/>
        </a:p>
      </dgm:t>
    </dgm:pt>
    <dgm:pt modelId="{8CE21F82-2E6D-4C87-A3C6-0011BBCA8B70}" type="pres">
      <dgm:prSet presAssocID="{0CA314EE-1B39-4108-8233-F1DC65993B4B}" presName="negativeSpace" presStyleCnt="0"/>
      <dgm:spPr/>
    </dgm:pt>
    <dgm:pt modelId="{094610C4-6ADB-4CCA-BB75-A530185921E8}" type="pres">
      <dgm:prSet presAssocID="{0CA314EE-1B39-4108-8233-F1DC65993B4B}" presName="childText" presStyleLbl="conFgAcc1" presStyleIdx="0" presStyleCnt="4">
        <dgm:presLayoutVars>
          <dgm:bulletEnabled val="1"/>
        </dgm:presLayoutVars>
      </dgm:prSet>
      <dgm:spPr/>
    </dgm:pt>
    <dgm:pt modelId="{DBE8577D-FDA5-46C4-883C-8944963C327B}" type="pres">
      <dgm:prSet presAssocID="{0FB482BB-C27A-4456-B34E-45143547F26C}" presName="spaceBetweenRectangles" presStyleCnt="0"/>
      <dgm:spPr/>
    </dgm:pt>
    <dgm:pt modelId="{6DA0E8BC-64CC-467D-913F-9EAFBAF4DD40}" type="pres">
      <dgm:prSet presAssocID="{8075882D-0921-4349-A907-E6CEFFFDDF93}" presName="parentLin" presStyleCnt="0"/>
      <dgm:spPr/>
    </dgm:pt>
    <dgm:pt modelId="{A6B01B67-285B-4EFC-9F0E-79C0A02C71E8}" type="pres">
      <dgm:prSet presAssocID="{8075882D-0921-4349-A907-E6CEFFFDDF93}" presName="parentLeftMargin" presStyleLbl="node1" presStyleIdx="0" presStyleCnt="4"/>
      <dgm:spPr/>
      <dgm:t>
        <a:bodyPr/>
        <a:lstStyle/>
        <a:p>
          <a:endParaRPr lang="zh-TW" altLang="en-US"/>
        </a:p>
      </dgm:t>
    </dgm:pt>
    <dgm:pt modelId="{FDE332C8-C59E-4647-8819-E092C00BBD4B}" type="pres">
      <dgm:prSet presAssocID="{8075882D-0921-4349-A907-E6CEFFFDDF93}" presName="parentText" presStyleLbl="node1" presStyleIdx="1" presStyleCnt="4">
        <dgm:presLayoutVars>
          <dgm:chMax val="0"/>
          <dgm:bulletEnabled val="1"/>
        </dgm:presLayoutVars>
      </dgm:prSet>
      <dgm:spPr/>
      <dgm:t>
        <a:bodyPr/>
        <a:lstStyle/>
        <a:p>
          <a:endParaRPr lang="zh-TW" altLang="en-US"/>
        </a:p>
      </dgm:t>
    </dgm:pt>
    <dgm:pt modelId="{F6D94539-2721-42F8-92EC-4E78CD66EB4E}" type="pres">
      <dgm:prSet presAssocID="{8075882D-0921-4349-A907-E6CEFFFDDF93}" presName="negativeSpace" presStyleCnt="0"/>
      <dgm:spPr/>
    </dgm:pt>
    <dgm:pt modelId="{169CD234-1148-475F-99D4-2E217F38FA8A}" type="pres">
      <dgm:prSet presAssocID="{8075882D-0921-4349-A907-E6CEFFFDDF93}" presName="childText" presStyleLbl="conFgAcc1" presStyleIdx="1" presStyleCnt="4">
        <dgm:presLayoutVars>
          <dgm:bulletEnabled val="1"/>
        </dgm:presLayoutVars>
      </dgm:prSet>
      <dgm:spPr/>
    </dgm:pt>
    <dgm:pt modelId="{F0257FAD-40CE-4A71-A103-F58425FFA6E5}" type="pres">
      <dgm:prSet presAssocID="{CD45A47B-64AF-49CB-B8BE-7333B3AA9CF0}" presName="spaceBetweenRectangles" presStyleCnt="0"/>
      <dgm:spPr/>
    </dgm:pt>
    <dgm:pt modelId="{3C71242A-B230-43F7-A7F3-D1E37080016C}" type="pres">
      <dgm:prSet presAssocID="{97A9FC47-B684-4CE0-9E22-92CC9E7E26FE}" presName="parentLin" presStyleCnt="0"/>
      <dgm:spPr/>
    </dgm:pt>
    <dgm:pt modelId="{ACD93B71-2DD4-4A34-9822-E1471B2C3CB4}" type="pres">
      <dgm:prSet presAssocID="{97A9FC47-B684-4CE0-9E22-92CC9E7E26FE}" presName="parentLeftMargin" presStyleLbl="node1" presStyleIdx="1" presStyleCnt="4"/>
      <dgm:spPr/>
      <dgm:t>
        <a:bodyPr/>
        <a:lstStyle/>
        <a:p>
          <a:endParaRPr lang="zh-TW" altLang="en-US"/>
        </a:p>
      </dgm:t>
    </dgm:pt>
    <dgm:pt modelId="{44CF2802-D0F4-4B7C-A9DE-5767AB83DA12}" type="pres">
      <dgm:prSet presAssocID="{97A9FC47-B684-4CE0-9E22-92CC9E7E26FE}" presName="parentText" presStyleLbl="node1" presStyleIdx="2" presStyleCnt="4">
        <dgm:presLayoutVars>
          <dgm:chMax val="0"/>
          <dgm:bulletEnabled val="1"/>
        </dgm:presLayoutVars>
      </dgm:prSet>
      <dgm:spPr/>
      <dgm:t>
        <a:bodyPr/>
        <a:lstStyle/>
        <a:p>
          <a:endParaRPr lang="zh-TW" altLang="en-US"/>
        </a:p>
      </dgm:t>
    </dgm:pt>
    <dgm:pt modelId="{AB76BD3B-4D62-4C7E-A643-5C8A38002579}" type="pres">
      <dgm:prSet presAssocID="{97A9FC47-B684-4CE0-9E22-92CC9E7E26FE}" presName="negativeSpace" presStyleCnt="0"/>
      <dgm:spPr/>
    </dgm:pt>
    <dgm:pt modelId="{1754A03D-B525-43C1-9344-314089B1332A}" type="pres">
      <dgm:prSet presAssocID="{97A9FC47-B684-4CE0-9E22-92CC9E7E26FE}" presName="childText" presStyleLbl="conFgAcc1" presStyleIdx="2" presStyleCnt="4">
        <dgm:presLayoutVars>
          <dgm:bulletEnabled val="1"/>
        </dgm:presLayoutVars>
      </dgm:prSet>
      <dgm:spPr/>
    </dgm:pt>
    <dgm:pt modelId="{0D0DDE45-9330-492E-85A3-761289041408}" type="pres">
      <dgm:prSet presAssocID="{46B18A84-8F01-4956-A6DB-2DD729325BA6}" presName="spaceBetweenRectangles" presStyleCnt="0"/>
      <dgm:spPr/>
    </dgm:pt>
    <dgm:pt modelId="{6DF5C9E6-5BB3-40AE-9D59-5E2741A79EF2}" type="pres">
      <dgm:prSet presAssocID="{3923E2A4-AB56-4F6E-BAAB-60C89C174701}" presName="parentLin" presStyleCnt="0"/>
      <dgm:spPr/>
    </dgm:pt>
    <dgm:pt modelId="{F958039E-82E3-4F52-B60F-BED535A77E8A}" type="pres">
      <dgm:prSet presAssocID="{3923E2A4-AB56-4F6E-BAAB-60C89C174701}" presName="parentLeftMargin" presStyleLbl="node1" presStyleIdx="2" presStyleCnt="4"/>
      <dgm:spPr/>
      <dgm:t>
        <a:bodyPr/>
        <a:lstStyle/>
        <a:p>
          <a:endParaRPr lang="zh-TW" altLang="en-US"/>
        </a:p>
      </dgm:t>
    </dgm:pt>
    <dgm:pt modelId="{E0B31981-846C-438F-8567-C6E7CF8D2F79}" type="pres">
      <dgm:prSet presAssocID="{3923E2A4-AB56-4F6E-BAAB-60C89C174701}" presName="parentText" presStyleLbl="node1" presStyleIdx="3" presStyleCnt="4">
        <dgm:presLayoutVars>
          <dgm:chMax val="0"/>
          <dgm:bulletEnabled val="1"/>
        </dgm:presLayoutVars>
      </dgm:prSet>
      <dgm:spPr/>
      <dgm:t>
        <a:bodyPr/>
        <a:lstStyle/>
        <a:p>
          <a:endParaRPr lang="zh-TW" altLang="en-US"/>
        </a:p>
      </dgm:t>
    </dgm:pt>
    <dgm:pt modelId="{3C323D06-DA62-442F-A689-05924F371595}" type="pres">
      <dgm:prSet presAssocID="{3923E2A4-AB56-4F6E-BAAB-60C89C174701}" presName="negativeSpace" presStyleCnt="0"/>
      <dgm:spPr/>
    </dgm:pt>
    <dgm:pt modelId="{CB06DF57-810B-4461-9401-53D09D8EA0FF}" type="pres">
      <dgm:prSet presAssocID="{3923E2A4-AB56-4F6E-BAAB-60C89C174701}" presName="childText" presStyleLbl="conFgAcc1" presStyleIdx="3" presStyleCnt="4">
        <dgm:presLayoutVars>
          <dgm:bulletEnabled val="1"/>
        </dgm:presLayoutVars>
      </dgm:prSet>
      <dgm:spPr/>
    </dgm:pt>
  </dgm:ptLst>
  <dgm:cxnLst>
    <dgm:cxn modelId="{35C93C2B-68D3-42DD-BBDA-4990E0F75305}" srcId="{44E3A486-C4D4-40E9-98DA-336168E7D3DE}" destId="{0CA314EE-1B39-4108-8233-F1DC65993B4B}" srcOrd="0" destOrd="0" parTransId="{DE2032BC-6204-430D-B8D2-81A77BC218AA}" sibTransId="{0FB482BB-C27A-4456-B34E-45143547F26C}"/>
    <dgm:cxn modelId="{74D6325B-19FD-42F5-A44F-D80268259125}" type="presOf" srcId="{8075882D-0921-4349-A907-E6CEFFFDDF93}" destId="{FDE332C8-C59E-4647-8819-E092C00BBD4B}" srcOrd="1" destOrd="0" presId="urn:microsoft.com/office/officeart/2005/8/layout/list1"/>
    <dgm:cxn modelId="{07F8EE18-9EB3-45E9-9619-00162446507C}" type="presOf" srcId="{0CA314EE-1B39-4108-8233-F1DC65993B4B}" destId="{1E9FF630-FBC4-4A37-9345-E49BDADE1E3F}" srcOrd="1" destOrd="0" presId="urn:microsoft.com/office/officeart/2005/8/layout/list1"/>
    <dgm:cxn modelId="{86CF9F64-209C-48D6-BEC6-24AE964A9B3C}" srcId="{44E3A486-C4D4-40E9-98DA-336168E7D3DE}" destId="{97A9FC47-B684-4CE0-9E22-92CC9E7E26FE}" srcOrd="2" destOrd="0" parTransId="{AA1D8067-F7D0-481B-81DF-3A4AA3AA6BCF}" sibTransId="{46B18A84-8F01-4956-A6DB-2DD729325BA6}"/>
    <dgm:cxn modelId="{2CF62D1C-FAAF-48FE-826A-5C8EB72853FF}" type="presOf" srcId="{8075882D-0921-4349-A907-E6CEFFFDDF93}" destId="{A6B01B67-285B-4EFC-9F0E-79C0A02C71E8}" srcOrd="0" destOrd="0" presId="urn:microsoft.com/office/officeart/2005/8/layout/list1"/>
    <dgm:cxn modelId="{3336BC6E-6361-4A9D-A378-EB885E3A91A7}" type="presOf" srcId="{97A9FC47-B684-4CE0-9E22-92CC9E7E26FE}" destId="{ACD93B71-2DD4-4A34-9822-E1471B2C3CB4}" srcOrd="0" destOrd="0" presId="urn:microsoft.com/office/officeart/2005/8/layout/list1"/>
    <dgm:cxn modelId="{5D532C56-9634-4AA8-956E-3E8D21269D3B}" type="presOf" srcId="{0CA314EE-1B39-4108-8233-F1DC65993B4B}" destId="{DEF03671-2B1A-4356-BAC5-D5BB8CCD00B2}" srcOrd="0" destOrd="0" presId="urn:microsoft.com/office/officeart/2005/8/layout/list1"/>
    <dgm:cxn modelId="{BC4A17C4-68C4-40B7-A63A-125FDC644435}" srcId="{44E3A486-C4D4-40E9-98DA-336168E7D3DE}" destId="{3923E2A4-AB56-4F6E-BAAB-60C89C174701}" srcOrd="3" destOrd="0" parTransId="{FAF8C87D-9829-4AC2-AB5F-D688AD38EF14}" sibTransId="{DFEBE1FE-F486-4280-82A5-DAAB9185A13C}"/>
    <dgm:cxn modelId="{23A0214C-C7DF-4E19-A7A1-2483D738A2F6}" type="presOf" srcId="{44E3A486-C4D4-40E9-98DA-336168E7D3DE}" destId="{14F01F17-E1EA-4919-853D-0227921A4205}" srcOrd="0" destOrd="0" presId="urn:microsoft.com/office/officeart/2005/8/layout/list1"/>
    <dgm:cxn modelId="{42DA75B0-6B30-4FD9-89F9-7F156F02ADE8}" type="presOf" srcId="{3923E2A4-AB56-4F6E-BAAB-60C89C174701}" destId="{E0B31981-846C-438F-8567-C6E7CF8D2F79}" srcOrd="1" destOrd="0" presId="urn:microsoft.com/office/officeart/2005/8/layout/list1"/>
    <dgm:cxn modelId="{8A8A84F3-331E-4270-BBC3-398A568CF850}" srcId="{44E3A486-C4D4-40E9-98DA-336168E7D3DE}" destId="{8075882D-0921-4349-A907-E6CEFFFDDF93}" srcOrd="1" destOrd="0" parTransId="{0C0A463E-9609-4586-8E70-15162836CEA9}" sibTransId="{CD45A47B-64AF-49CB-B8BE-7333B3AA9CF0}"/>
    <dgm:cxn modelId="{F67B3C28-A284-401E-B237-610CC72A0B7C}" type="presOf" srcId="{97A9FC47-B684-4CE0-9E22-92CC9E7E26FE}" destId="{44CF2802-D0F4-4B7C-A9DE-5767AB83DA12}" srcOrd="1" destOrd="0" presId="urn:microsoft.com/office/officeart/2005/8/layout/list1"/>
    <dgm:cxn modelId="{599D6FD8-32B0-4AE6-AD01-19D0ADC1CAF8}" type="presOf" srcId="{3923E2A4-AB56-4F6E-BAAB-60C89C174701}" destId="{F958039E-82E3-4F52-B60F-BED535A77E8A}" srcOrd="0" destOrd="0" presId="urn:microsoft.com/office/officeart/2005/8/layout/list1"/>
    <dgm:cxn modelId="{433777E0-E47A-427D-924D-2F00B321B7F0}" type="presParOf" srcId="{14F01F17-E1EA-4919-853D-0227921A4205}" destId="{14EFBF4B-809C-4C9C-BB0A-EBC87DEA189D}" srcOrd="0" destOrd="0" presId="urn:microsoft.com/office/officeart/2005/8/layout/list1"/>
    <dgm:cxn modelId="{0019D472-E805-45F8-9C85-73CCF137082F}" type="presParOf" srcId="{14EFBF4B-809C-4C9C-BB0A-EBC87DEA189D}" destId="{DEF03671-2B1A-4356-BAC5-D5BB8CCD00B2}" srcOrd="0" destOrd="0" presId="urn:microsoft.com/office/officeart/2005/8/layout/list1"/>
    <dgm:cxn modelId="{BA8B902F-2A1C-45A6-A9E1-74AD0FDB2963}" type="presParOf" srcId="{14EFBF4B-809C-4C9C-BB0A-EBC87DEA189D}" destId="{1E9FF630-FBC4-4A37-9345-E49BDADE1E3F}" srcOrd="1" destOrd="0" presId="urn:microsoft.com/office/officeart/2005/8/layout/list1"/>
    <dgm:cxn modelId="{681BD178-2B08-4BDD-A2E2-2F36D8F61835}" type="presParOf" srcId="{14F01F17-E1EA-4919-853D-0227921A4205}" destId="{8CE21F82-2E6D-4C87-A3C6-0011BBCA8B70}" srcOrd="1" destOrd="0" presId="urn:microsoft.com/office/officeart/2005/8/layout/list1"/>
    <dgm:cxn modelId="{FF62BFB0-5720-4CCB-B9D9-5449052672DE}" type="presParOf" srcId="{14F01F17-E1EA-4919-853D-0227921A4205}" destId="{094610C4-6ADB-4CCA-BB75-A530185921E8}" srcOrd="2" destOrd="0" presId="urn:microsoft.com/office/officeart/2005/8/layout/list1"/>
    <dgm:cxn modelId="{9FEEECD1-C0D9-4E49-9C00-480619F0ED89}" type="presParOf" srcId="{14F01F17-E1EA-4919-853D-0227921A4205}" destId="{DBE8577D-FDA5-46C4-883C-8944963C327B}" srcOrd="3" destOrd="0" presId="urn:microsoft.com/office/officeart/2005/8/layout/list1"/>
    <dgm:cxn modelId="{4FBBFCBC-2D73-4747-B3E4-69771E6E2D33}" type="presParOf" srcId="{14F01F17-E1EA-4919-853D-0227921A4205}" destId="{6DA0E8BC-64CC-467D-913F-9EAFBAF4DD40}" srcOrd="4" destOrd="0" presId="urn:microsoft.com/office/officeart/2005/8/layout/list1"/>
    <dgm:cxn modelId="{F1D6EA11-35B5-42E6-ABAE-C7816A572936}" type="presParOf" srcId="{6DA0E8BC-64CC-467D-913F-9EAFBAF4DD40}" destId="{A6B01B67-285B-4EFC-9F0E-79C0A02C71E8}" srcOrd="0" destOrd="0" presId="urn:microsoft.com/office/officeart/2005/8/layout/list1"/>
    <dgm:cxn modelId="{699D0263-218F-4738-BE5E-1BCFA4DD5256}" type="presParOf" srcId="{6DA0E8BC-64CC-467D-913F-9EAFBAF4DD40}" destId="{FDE332C8-C59E-4647-8819-E092C00BBD4B}" srcOrd="1" destOrd="0" presId="urn:microsoft.com/office/officeart/2005/8/layout/list1"/>
    <dgm:cxn modelId="{E4F9FEB6-8750-49B2-BAE3-982AFCB2F501}" type="presParOf" srcId="{14F01F17-E1EA-4919-853D-0227921A4205}" destId="{F6D94539-2721-42F8-92EC-4E78CD66EB4E}" srcOrd="5" destOrd="0" presId="urn:microsoft.com/office/officeart/2005/8/layout/list1"/>
    <dgm:cxn modelId="{862D1A42-AC41-40DD-829E-6462A02F8AC5}" type="presParOf" srcId="{14F01F17-E1EA-4919-853D-0227921A4205}" destId="{169CD234-1148-475F-99D4-2E217F38FA8A}" srcOrd="6" destOrd="0" presId="urn:microsoft.com/office/officeart/2005/8/layout/list1"/>
    <dgm:cxn modelId="{0D03CB34-F262-4F35-BFBC-DF583216E881}" type="presParOf" srcId="{14F01F17-E1EA-4919-853D-0227921A4205}" destId="{F0257FAD-40CE-4A71-A103-F58425FFA6E5}" srcOrd="7" destOrd="0" presId="urn:microsoft.com/office/officeart/2005/8/layout/list1"/>
    <dgm:cxn modelId="{F178A344-B89C-4FFB-B066-93067B264A19}" type="presParOf" srcId="{14F01F17-E1EA-4919-853D-0227921A4205}" destId="{3C71242A-B230-43F7-A7F3-D1E37080016C}" srcOrd="8" destOrd="0" presId="urn:microsoft.com/office/officeart/2005/8/layout/list1"/>
    <dgm:cxn modelId="{03FF18E4-5EDC-4C10-8C32-25254AEA702C}" type="presParOf" srcId="{3C71242A-B230-43F7-A7F3-D1E37080016C}" destId="{ACD93B71-2DD4-4A34-9822-E1471B2C3CB4}" srcOrd="0" destOrd="0" presId="urn:microsoft.com/office/officeart/2005/8/layout/list1"/>
    <dgm:cxn modelId="{F10F9BA6-8F31-4652-A2DD-B7743DA2BD2D}" type="presParOf" srcId="{3C71242A-B230-43F7-A7F3-D1E37080016C}" destId="{44CF2802-D0F4-4B7C-A9DE-5767AB83DA12}" srcOrd="1" destOrd="0" presId="urn:microsoft.com/office/officeart/2005/8/layout/list1"/>
    <dgm:cxn modelId="{7CC35DB8-6FF0-4F3E-86E2-45743E63905E}" type="presParOf" srcId="{14F01F17-E1EA-4919-853D-0227921A4205}" destId="{AB76BD3B-4D62-4C7E-A643-5C8A38002579}" srcOrd="9" destOrd="0" presId="urn:microsoft.com/office/officeart/2005/8/layout/list1"/>
    <dgm:cxn modelId="{E5BA5DEC-6A65-4DA3-8416-9A05736CC34C}" type="presParOf" srcId="{14F01F17-E1EA-4919-853D-0227921A4205}" destId="{1754A03D-B525-43C1-9344-314089B1332A}" srcOrd="10" destOrd="0" presId="urn:microsoft.com/office/officeart/2005/8/layout/list1"/>
    <dgm:cxn modelId="{DDBDB60C-99F1-4BD9-85F3-527C6EE6AFA1}" type="presParOf" srcId="{14F01F17-E1EA-4919-853D-0227921A4205}" destId="{0D0DDE45-9330-492E-85A3-761289041408}" srcOrd="11" destOrd="0" presId="urn:microsoft.com/office/officeart/2005/8/layout/list1"/>
    <dgm:cxn modelId="{49C4B1CE-09A3-40CA-BCA1-C3652CFD4981}" type="presParOf" srcId="{14F01F17-E1EA-4919-853D-0227921A4205}" destId="{6DF5C9E6-5BB3-40AE-9D59-5E2741A79EF2}" srcOrd="12" destOrd="0" presId="urn:microsoft.com/office/officeart/2005/8/layout/list1"/>
    <dgm:cxn modelId="{8D539E85-ED43-4569-B5AA-10E1550E7E38}" type="presParOf" srcId="{6DF5C9E6-5BB3-40AE-9D59-5E2741A79EF2}" destId="{F958039E-82E3-4F52-B60F-BED535A77E8A}" srcOrd="0" destOrd="0" presId="urn:microsoft.com/office/officeart/2005/8/layout/list1"/>
    <dgm:cxn modelId="{D8EACB23-2E9E-4F29-A84B-8048B234E71C}" type="presParOf" srcId="{6DF5C9E6-5BB3-40AE-9D59-5E2741A79EF2}" destId="{E0B31981-846C-438F-8567-C6E7CF8D2F79}" srcOrd="1" destOrd="0" presId="urn:microsoft.com/office/officeart/2005/8/layout/list1"/>
    <dgm:cxn modelId="{16BAB63C-A6C8-4BB6-A998-90A1821BC544}" type="presParOf" srcId="{14F01F17-E1EA-4919-853D-0227921A4205}" destId="{3C323D06-DA62-442F-A689-05924F371595}" srcOrd="13" destOrd="0" presId="urn:microsoft.com/office/officeart/2005/8/layout/list1"/>
    <dgm:cxn modelId="{26DEBF63-00A4-40E6-A210-C7A3537B8C1B}" type="presParOf" srcId="{14F01F17-E1EA-4919-853D-0227921A4205}" destId="{CB06DF57-810B-4461-9401-53D09D8EA0FF}"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8163" cy="511175"/>
          </a:xfrm>
          <a:prstGeom prst="rect">
            <a:avLst/>
          </a:prstGeom>
        </p:spPr>
        <p:txBody>
          <a:bodyPr vert="horz" lIns="94650" tIns="47325" rIns="94650" bIns="47325" rtlCol="0"/>
          <a:lstStyle>
            <a:lvl1pPr algn="l" eaLnBrk="1" fontAlgn="auto" hangingPunct="1">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sz="quarter" idx="1"/>
          </p:nvPr>
        </p:nvSpPr>
        <p:spPr>
          <a:xfrm>
            <a:off x="4022725" y="0"/>
            <a:ext cx="3078163" cy="511175"/>
          </a:xfrm>
          <a:prstGeom prst="rect">
            <a:avLst/>
          </a:prstGeom>
        </p:spPr>
        <p:txBody>
          <a:bodyPr vert="horz" lIns="94650" tIns="47325" rIns="94650" bIns="47325" rtlCol="0"/>
          <a:lstStyle>
            <a:lvl1pPr algn="r" eaLnBrk="1" fontAlgn="auto" hangingPunct="1">
              <a:spcBef>
                <a:spcPts val="0"/>
              </a:spcBef>
              <a:spcAft>
                <a:spcPts val="0"/>
              </a:spcAft>
              <a:defRPr kumimoji="0" sz="1200">
                <a:latin typeface="+mn-lt"/>
                <a:ea typeface="+mn-ea"/>
              </a:defRPr>
            </a:lvl1pPr>
          </a:lstStyle>
          <a:p>
            <a:pPr>
              <a:defRPr/>
            </a:pPr>
            <a:fld id="{2A293848-352E-43F3-8600-A805B606CFA6}" type="datetimeFigureOut">
              <a:rPr lang="zh-TW" altLang="en-US"/>
              <a:pPr>
                <a:defRPr/>
              </a:pPr>
              <a:t>2018/1/19</a:t>
            </a:fld>
            <a:endParaRPr lang="zh-TW" altLang="en-US"/>
          </a:p>
        </p:txBody>
      </p:sp>
      <p:sp>
        <p:nvSpPr>
          <p:cNvPr id="4" name="頁尾版面配置區 3"/>
          <p:cNvSpPr>
            <a:spLocks noGrp="1"/>
          </p:cNvSpPr>
          <p:nvPr>
            <p:ph type="ftr" sz="quarter" idx="2"/>
          </p:nvPr>
        </p:nvSpPr>
        <p:spPr>
          <a:xfrm>
            <a:off x="0" y="9720263"/>
            <a:ext cx="3078163" cy="511175"/>
          </a:xfrm>
          <a:prstGeom prst="rect">
            <a:avLst/>
          </a:prstGeom>
        </p:spPr>
        <p:txBody>
          <a:bodyPr vert="horz" lIns="94650" tIns="47325" rIns="94650" bIns="47325" rtlCol="0" anchor="b"/>
          <a:lstStyle>
            <a:lvl1pPr algn="l" eaLnBrk="1" fontAlgn="auto" hangingPunct="1">
              <a:spcBef>
                <a:spcPts val="0"/>
              </a:spcBef>
              <a:spcAft>
                <a:spcPts val="0"/>
              </a:spcAft>
              <a:defRPr kumimoji="0" sz="1200">
                <a:latin typeface="+mn-lt"/>
                <a:ea typeface="+mn-ea"/>
              </a:defRPr>
            </a:lvl1pPr>
          </a:lstStyle>
          <a:p>
            <a:pPr>
              <a:defRPr/>
            </a:pPr>
            <a:endParaRPr lang="zh-TW" altLang="en-US"/>
          </a:p>
        </p:txBody>
      </p:sp>
      <p:sp>
        <p:nvSpPr>
          <p:cNvPr id="5" name="投影片編號版面配置區 4"/>
          <p:cNvSpPr>
            <a:spLocks noGrp="1"/>
          </p:cNvSpPr>
          <p:nvPr>
            <p:ph type="sldNum" sz="quarter" idx="3"/>
          </p:nvPr>
        </p:nvSpPr>
        <p:spPr>
          <a:xfrm>
            <a:off x="4022725" y="9720263"/>
            <a:ext cx="3078163" cy="511175"/>
          </a:xfrm>
          <a:prstGeom prst="rect">
            <a:avLst/>
          </a:prstGeom>
        </p:spPr>
        <p:txBody>
          <a:bodyPr vert="horz" wrap="square" lIns="94650" tIns="47325" rIns="94650" bIns="47325" numCol="1" anchor="b" anchorCtr="0" compatLnSpc="1">
            <a:prstTxWarp prst="textNoShape">
              <a:avLst/>
            </a:prstTxWarp>
          </a:bodyPr>
          <a:lstStyle>
            <a:lvl1pPr algn="r" eaLnBrk="1" hangingPunct="1">
              <a:defRPr kumimoji="0" sz="1200">
                <a:latin typeface="Calibri" pitchFamily="34" charset="0"/>
              </a:defRPr>
            </a:lvl1pPr>
          </a:lstStyle>
          <a:p>
            <a:pPr>
              <a:defRPr/>
            </a:pPr>
            <a:fld id="{1088F9C5-4559-4850-AA67-89202363D459}" type="slidenum">
              <a:rPr lang="zh-TW" altLang="en-US"/>
              <a:pPr>
                <a:defRPr/>
              </a:pPr>
              <a:t>‹#›</a:t>
            </a:fld>
            <a:endParaRPr lang="zh-TW" altLang="en-US"/>
          </a:p>
        </p:txBody>
      </p:sp>
    </p:spTree>
    <p:extLst>
      <p:ext uri="{BB962C8B-B14F-4D97-AF65-F5344CB8AC3E}">
        <p14:creationId xmlns:p14="http://schemas.microsoft.com/office/powerpoint/2010/main" val="3870521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8163" cy="511175"/>
          </a:xfrm>
          <a:prstGeom prst="rect">
            <a:avLst/>
          </a:prstGeom>
        </p:spPr>
        <p:txBody>
          <a:bodyPr vert="horz" lIns="94650" tIns="47325" rIns="94650" bIns="47325" rtlCol="0"/>
          <a:lstStyle>
            <a:lvl1pPr algn="l" eaLnBrk="1" fontAlgn="auto" hangingPunct="1">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idx="1"/>
          </p:nvPr>
        </p:nvSpPr>
        <p:spPr>
          <a:xfrm>
            <a:off x="4022725" y="0"/>
            <a:ext cx="3078163" cy="511175"/>
          </a:xfrm>
          <a:prstGeom prst="rect">
            <a:avLst/>
          </a:prstGeom>
        </p:spPr>
        <p:txBody>
          <a:bodyPr vert="horz" lIns="94650" tIns="47325" rIns="94650" bIns="47325" rtlCol="0"/>
          <a:lstStyle>
            <a:lvl1pPr algn="r" eaLnBrk="1" fontAlgn="auto" hangingPunct="1">
              <a:spcBef>
                <a:spcPts val="0"/>
              </a:spcBef>
              <a:spcAft>
                <a:spcPts val="0"/>
              </a:spcAft>
              <a:defRPr kumimoji="0" sz="1200">
                <a:latin typeface="+mn-lt"/>
                <a:ea typeface="+mn-ea"/>
              </a:defRPr>
            </a:lvl1pPr>
          </a:lstStyle>
          <a:p>
            <a:pPr>
              <a:defRPr/>
            </a:pPr>
            <a:fld id="{99861FF4-8A92-4C81-A0D8-2990C12B7C29}" type="datetimeFigureOut">
              <a:rPr lang="zh-TW" altLang="en-US"/>
              <a:pPr>
                <a:defRPr/>
              </a:pPr>
              <a:t>2018/1/19</a:t>
            </a:fld>
            <a:endParaRPr lang="zh-TW" altLang="en-US"/>
          </a:p>
        </p:txBody>
      </p:sp>
      <p:sp>
        <p:nvSpPr>
          <p:cNvPr id="4" name="投影片圖像版面配置區 3"/>
          <p:cNvSpPr>
            <a:spLocks noGrp="1" noRot="1" noChangeAspect="1"/>
          </p:cNvSpPr>
          <p:nvPr>
            <p:ph type="sldImg" idx="2"/>
          </p:nvPr>
        </p:nvSpPr>
        <p:spPr>
          <a:xfrm>
            <a:off x="781050" y="768350"/>
            <a:ext cx="5540375" cy="3835400"/>
          </a:xfrm>
          <a:prstGeom prst="rect">
            <a:avLst/>
          </a:prstGeom>
          <a:noFill/>
          <a:ln w="12700">
            <a:solidFill>
              <a:prstClr val="black"/>
            </a:solidFill>
          </a:ln>
        </p:spPr>
        <p:txBody>
          <a:bodyPr vert="horz" lIns="94650" tIns="47325" rIns="94650" bIns="47325" rtlCol="0" anchor="ctr"/>
          <a:lstStyle/>
          <a:p>
            <a:pPr lvl="0"/>
            <a:endParaRPr lang="zh-TW" altLang="en-US" noProof="0"/>
          </a:p>
        </p:txBody>
      </p:sp>
      <p:sp>
        <p:nvSpPr>
          <p:cNvPr id="5" name="備忘稿版面配置區 4"/>
          <p:cNvSpPr>
            <a:spLocks noGrp="1"/>
          </p:cNvSpPr>
          <p:nvPr>
            <p:ph type="body" sz="quarter" idx="3"/>
          </p:nvPr>
        </p:nvSpPr>
        <p:spPr>
          <a:xfrm>
            <a:off x="711200" y="4860925"/>
            <a:ext cx="5680075" cy="4603750"/>
          </a:xfrm>
          <a:prstGeom prst="rect">
            <a:avLst/>
          </a:prstGeom>
        </p:spPr>
        <p:txBody>
          <a:bodyPr vert="horz" lIns="94650" tIns="47325" rIns="94650" bIns="47325" rtlCol="0"/>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a:p>
        </p:txBody>
      </p:sp>
      <p:sp>
        <p:nvSpPr>
          <p:cNvPr id="6" name="頁尾版面配置區 5"/>
          <p:cNvSpPr>
            <a:spLocks noGrp="1"/>
          </p:cNvSpPr>
          <p:nvPr>
            <p:ph type="ftr" sz="quarter" idx="4"/>
          </p:nvPr>
        </p:nvSpPr>
        <p:spPr>
          <a:xfrm>
            <a:off x="0" y="9720263"/>
            <a:ext cx="3078163" cy="511175"/>
          </a:xfrm>
          <a:prstGeom prst="rect">
            <a:avLst/>
          </a:prstGeom>
        </p:spPr>
        <p:txBody>
          <a:bodyPr vert="horz" lIns="94650" tIns="47325" rIns="94650" bIns="47325" rtlCol="0" anchor="b"/>
          <a:lstStyle>
            <a:lvl1pPr algn="l" eaLnBrk="1" fontAlgn="auto" hangingPunct="1">
              <a:spcBef>
                <a:spcPts val="0"/>
              </a:spcBef>
              <a:spcAft>
                <a:spcPts val="0"/>
              </a:spcAft>
              <a:defRPr kumimoji="0" sz="12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4022725" y="9720263"/>
            <a:ext cx="3078163" cy="511175"/>
          </a:xfrm>
          <a:prstGeom prst="rect">
            <a:avLst/>
          </a:prstGeom>
        </p:spPr>
        <p:txBody>
          <a:bodyPr vert="horz" wrap="square" lIns="94650" tIns="47325" rIns="94650" bIns="47325" numCol="1" anchor="b" anchorCtr="0" compatLnSpc="1">
            <a:prstTxWarp prst="textNoShape">
              <a:avLst/>
            </a:prstTxWarp>
          </a:bodyPr>
          <a:lstStyle>
            <a:lvl1pPr algn="r" eaLnBrk="1" hangingPunct="1">
              <a:defRPr kumimoji="0" sz="1200">
                <a:latin typeface="Calibri" pitchFamily="34" charset="0"/>
              </a:defRPr>
            </a:lvl1pPr>
          </a:lstStyle>
          <a:p>
            <a:pPr>
              <a:defRPr/>
            </a:pPr>
            <a:fld id="{28C11C19-8F05-401F-A014-2B5065218642}" type="slidenum">
              <a:rPr lang="zh-TW" altLang="en-US"/>
              <a:pPr>
                <a:defRPr/>
              </a:pPr>
              <a:t>‹#›</a:t>
            </a:fld>
            <a:endParaRPr lang="zh-TW" altLang="en-US"/>
          </a:p>
        </p:txBody>
      </p:sp>
    </p:spTree>
    <p:extLst>
      <p:ext uri="{BB962C8B-B14F-4D97-AF65-F5344CB8AC3E}">
        <p14:creationId xmlns:p14="http://schemas.microsoft.com/office/powerpoint/2010/main" val="41543940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3277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5DA43FD7-5DF4-4E22-9CED-7480FA5EC30F}" type="slidenum">
              <a:rPr kumimoji="0" lang="zh-TW" altLang="en-US" smtClean="0">
                <a:latin typeface="Calibri" pitchFamily="34" charset="0"/>
              </a:rPr>
              <a:pPr/>
              <a:t>1</a:t>
            </a:fld>
            <a:endParaRPr kumimoji="0" lang="zh-TW" altLang="en-US" smtClean="0">
              <a:latin typeface="Calibri" pitchFamily="34" charset="0"/>
            </a:endParaRPr>
          </a:p>
        </p:txBody>
      </p:sp>
    </p:spTree>
    <p:extLst>
      <p:ext uri="{BB962C8B-B14F-4D97-AF65-F5344CB8AC3E}">
        <p14:creationId xmlns:p14="http://schemas.microsoft.com/office/powerpoint/2010/main" val="2509636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95338" y="771525"/>
            <a:ext cx="5576887" cy="3862388"/>
          </a:xfrm>
        </p:spPr>
      </p:sp>
      <p:sp>
        <p:nvSpPr>
          <p:cNvPr id="3" name="備忘稿版面配置區 2"/>
          <p:cNvSpPr>
            <a:spLocks noGrp="1"/>
          </p:cNvSpPr>
          <p:nvPr>
            <p:ph type="body" idx="1"/>
          </p:nvPr>
        </p:nvSpPr>
        <p:spPr/>
        <p:txBody>
          <a:bodyPr/>
          <a:lstStyle/>
          <a:p>
            <a:pPr algn="just" eaLnBrk="1" hangingPunct="1"/>
            <a:r>
              <a:rPr lang="zh-TW" altLang="en-US" dirty="0" smtClean="0"/>
              <a:t>在民國</a:t>
            </a:r>
            <a:r>
              <a:rPr lang="en-US" altLang="zh-TW" dirty="0" smtClean="0"/>
              <a:t>97</a:t>
            </a:r>
            <a:r>
              <a:rPr lang="zh-TW" altLang="en-US" dirty="0" smtClean="0"/>
              <a:t>年</a:t>
            </a:r>
            <a:r>
              <a:rPr lang="en-US" altLang="zh-TW" dirty="0" smtClean="0"/>
              <a:t>3</a:t>
            </a:r>
            <a:r>
              <a:rPr lang="zh-TW" altLang="en-US" dirty="0" smtClean="0"/>
              <a:t>月初時國內曾發現有部分連到</a:t>
            </a:r>
            <a:r>
              <a:rPr lang="en-US" altLang="zh-TW" dirty="0" smtClean="0"/>
              <a:t>MSN</a:t>
            </a:r>
            <a:r>
              <a:rPr lang="zh-TW" altLang="en-US" dirty="0" smtClean="0"/>
              <a:t>網站的使用者會被轉址到被植入惡意程式的大陸網站，引發國內資安專家的熱烈討論。有一部分專家認為攻擊者是透過</a:t>
            </a:r>
            <a:r>
              <a:rPr lang="en-US" altLang="zh-TW" dirty="0" smtClean="0"/>
              <a:t>IP Spoofing</a:t>
            </a:r>
            <a:r>
              <a:rPr lang="zh-TW" altLang="en-US" dirty="0" smtClean="0"/>
              <a:t>手法達成的，也有一部分專家認為是</a:t>
            </a:r>
            <a:r>
              <a:rPr lang="en-US" altLang="zh-TW" dirty="0" smtClean="0"/>
              <a:t>ARP Spoofing</a:t>
            </a:r>
            <a:r>
              <a:rPr lang="zh-TW" altLang="en-US" dirty="0" smtClean="0"/>
              <a:t>所造成的，兩派看法在網路上引起相當多的激烈討論。故且不論到底哪一派講法是正確的，但可以確認的是這種網路底層的攻擊手法雖已不多見，但它們還是攻擊者可以運用的方法。</a:t>
            </a:r>
          </a:p>
        </p:txBody>
      </p:sp>
      <p:sp>
        <p:nvSpPr>
          <p:cNvPr id="4" name="投影片編號版面配置區 3"/>
          <p:cNvSpPr>
            <a:spLocks noGrp="1"/>
          </p:cNvSpPr>
          <p:nvPr>
            <p:ph type="sldNum" sz="quarter" idx="10"/>
          </p:nvPr>
        </p:nvSpPr>
        <p:spPr/>
        <p:txBody>
          <a:bodyPr/>
          <a:lstStyle/>
          <a:p>
            <a:pPr>
              <a:defRPr/>
            </a:pPr>
            <a:fld id="{03A0D456-5EAD-4A30-A396-11BD70B85BB0}" type="slidenum">
              <a:rPr lang="en-US" altLang="zh-TW" smtClean="0"/>
              <a:pPr>
                <a:defRPr/>
              </a:pPr>
              <a:t>11</a:t>
            </a:fld>
            <a:endParaRPr lang="en-US" altLang="zh-TW"/>
          </a:p>
        </p:txBody>
      </p:sp>
    </p:spTree>
    <p:extLst>
      <p:ext uri="{BB962C8B-B14F-4D97-AF65-F5344CB8AC3E}">
        <p14:creationId xmlns:p14="http://schemas.microsoft.com/office/powerpoint/2010/main" val="216762767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111</a:t>
            </a:fld>
            <a:endParaRPr lang="zh-TW" altLang="en-US"/>
          </a:p>
        </p:txBody>
      </p:sp>
    </p:spTree>
    <p:extLst>
      <p:ext uri="{BB962C8B-B14F-4D97-AF65-F5344CB8AC3E}">
        <p14:creationId xmlns:p14="http://schemas.microsoft.com/office/powerpoint/2010/main" val="170671184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112</a:t>
            </a:fld>
            <a:endParaRPr lang="zh-TW" altLang="en-US"/>
          </a:p>
        </p:txBody>
      </p:sp>
    </p:spTree>
    <p:extLst>
      <p:ext uri="{BB962C8B-B14F-4D97-AF65-F5344CB8AC3E}">
        <p14:creationId xmlns:p14="http://schemas.microsoft.com/office/powerpoint/2010/main" val="195763053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113</a:t>
            </a:fld>
            <a:endParaRPr lang="zh-TW" altLang="en-US"/>
          </a:p>
        </p:txBody>
      </p:sp>
    </p:spTree>
    <p:extLst>
      <p:ext uri="{BB962C8B-B14F-4D97-AF65-F5344CB8AC3E}">
        <p14:creationId xmlns:p14="http://schemas.microsoft.com/office/powerpoint/2010/main" val="185825494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795338" y="771525"/>
            <a:ext cx="5576887" cy="3862388"/>
          </a:xfrm>
          <a:ln/>
        </p:spPr>
      </p:sp>
      <p:sp>
        <p:nvSpPr>
          <p:cNvPr id="111619" name="Rectangle 3"/>
          <p:cNvSpPr>
            <a:spLocks noGrp="1" noChangeArrowheads="1"/>
          </p:cNvSpPr>
          <p:nvPr>
            <p:ph type="body" idx="1"/>
          </p:nvPr>
        </p:nvSpPr>
        <p:spPr>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73" tIns="47736" rIns="95473" bIns="47736" numCol="1" anchor="t" anchorCtr="0" compatLnSpc="1">
            <a:prstTxWarp prst="textNoShape">
              <a:avLst/>
            </a:prstTxWarp>
          </a:bodyPr>
          <a:lstStyle/>
          <a:p>
            <a:pPr algn="just"/>
            <a:r>
              <a:rPr lang="zh-TW" altLang="zh-TW" dirty="0"/>
              <a:t>系統弱點掃描 </a:t>
            </a:r>
            <a:r>
              <a:rPr lang="en-US" altLang="zh-TW" dirty="0" smtClean="0"/>
              <a:t>(VA)</a:t>
            </a:r>
          </a:p>
          <a:p>
            <a:pPr marL="561465" lvl="3" indent="-298352" algn="just">
              <a:buFont typeface="Wingdings" panose="05000000000000000000" pitchFamily="2" charset="2"/>
              <a:buChar char="ü"/>
            </a:pPr>
            <a:r>
              <a:rPr lang="zh-TW" altLang="zh-TW" dirty="0" smtClean="0"/>
              <a:t>針對</a:t>
            </a:r>
            <a:r>
              <a:rPr lang="zh-TW" altLang="zh-TW" dirty="0"/>
              <a:t>作業系統的弱點、網路服務的弱點、作業系統或網路服務的設定、帳號密碼設定及管理方式等</a:t>
            </a:r>
            <a:r>
              <a:rPr lang="zh-TW" altLang="zh-TW" dirty="0" smtClean="0"/>
              <a:t>進行弱點檢測</a:t>
            </a:r>
            <a:r>
              <a:rPr lang="zh-TW" altLang="en-US" dirty="0" smtClean="0"/>
              <a:t>，</a:t>
            </a:r>
            <a:r>
              <a:rPr lang="zh-TW" altLang="zh-TW" dirty="0" smtClean="0"/>
              <a:t>檢測</a:t>
            </a:r>
            <a:r>
              <a:rPr lang="zh-TW" altLang="zh-TW" dirty="0"/>
              <a:t>項目須符合</a:t>
            </a:r>
            <a:r>
              <a:rPr lang="en-US" altLang="zh-TW" dirty="0"/>
              <a:t> </a:t>
            </a:r>
            <a:r>
              <a:rPr lang="en-US" altLang="zh-TW" dirty="0" smtClean="0"/>
              <a:t>(CVE)</a:t>
            </a:r>
            <a:r>
              <a:rPr lang="zh-TW" altLang="zh-TW" dirty="0" smtClean="0"/>
              <a:t>發布</a:t>
            </a:r>
            <a:r>
              <a:rPr lang="zh-TW" altLang="zh-TW" dirty="0"/>
              <a:t>的弱點</a:t>
            </a:r>
            <a:r>
              <a:rPr lang="zh-TW" altLang="zh-TW" dirty="0" smtClean="0"/>
              <a:t>內容</a:t>
            </a:r>
            <a:r>
              <a:rPr lang="en-US" altLang="zh-TW" dirty="0" smtClean="0"/>
              <a:t>(</a:t>
            </a:r>
            <a:r>
              <a:rPr lang="zh-TW" altLang="zh-TW" dirty="0" smtClean="0"/>
              <a:t>最新版</a:t>
            </a:r>
            <a:r>
              <a:rPr lang="en-US" altLang="zh-TW" dirty="0" smtClean="0"/>
              <a:t>)</a:t>
            </a:r>
            <a:r>
              <a:rPr lang="zh-TW" altLang="en-US" dirty="0" smtClean="0"/>
              <a:t> </a:t>
            </a:r>
            <a:endParaRPr lang="en-US" altLang="zh-TW" dirty="0"/>
          </a:p>
          <a:p>
            <a:pPr marL="592475" lvl="4" indent="-179011" algn="just">
              <a:buFont typeface="Wingdings" panose="05000000000000000000" pitchFamily="2" charset="2"/>
              <a:buChar char="Ø"/>
            </a:pPr>
            <a:r>
              <a:rPr lang="zh-TW" altLang="en-US" dirty="0"/>
              <a:t>可分為</a:t>
            </a:r>
            <a:r>
              <a:rPr lang="zh-TW" altLang="zh-TW" dirty="0"/>
              <a:t>到場服務</a:t>
            </a:r>
            <a:r>
              <a:rPr lang="zh-TW" altLang="en-US" dirty="0"/>
              <a:t>與遠端</a:t>
            </a:r>
            <a:r>
              <a:rPr lang="zh-TW" altLang="en-US" dirty="0" smtClean="0"/>
              <a:t>服務。</a:t>
            </a:r>
            <a:endParaRPr lang="en-US" altLang="zh-TW" dirty="0"/>
          </a:p>
          <a:p>
            <a:pPr marL="592475" lvl="4" indent="-179011" algn="just">
              <a:buFont typeface="Wingdings" panose="05000000000000000000" pitchFamily="2" charset="2"/>
              <a:buChar char="Ø"/>
            </a:pPr>
            <a:r>
              <a:rPr lang="zh-TW" altLang="en-US" dirty="0"/>
              <a:t>弱點掃描服務中文報告 </a:t>
            </a:r>
            <a:r>
              <a:rPr lang="en-US" altLang="zh-TW" dirty="0" smtClean="0"/>
              <a:t>(</a:t>
            </a:r>
            <a:r>
              <a:rPr lang="zh-TW" altLang="en-US" dirty="0" smtClean="0"/>
              <a:t>掃描</a:t>
            </a:r>
            <a:r>
              <a:rPr lang="zh-TW" altLang="en-US" dirty="0"/>
              <a:t>與複掃均需</a:t>
            </a:r>
            <a:r>
              <a:rPr lang="zh-TW" altLang="en-US" dirty="0" smtClean="0"/>
              <a:t>提供</a:t>
            </a:r>
            <a:r>
              <a:rPr lang="en-US" altLang="zh-TW" dirty="0" smtClean="0"/>
              <a:t>)</a:t>
            </a:r>
            <a:r>
              <a:rPr lang="zh-TW" altLang="en-US" dirty="0" smtClean="0"/>
              <a:t>。</a:t>
            </a:r>
            <a:endParaRPr lang="en-US" altLang="zh-TW" dirty="0" smtClean="0"/>
          </a:p>
          <a:p>
            <a:pPr algn="just"/>
            <a:r>
              <a:rPr lang="zh-TW" altLang="zh-TW" dirty="0" smtClean="0"/>
              <a:t>網站</a:t>
            </a:r>
            <a:r>
              <a:rPr lang="zh-TW" altLang="zh-TW" dirty="0"/>
              <a:t>弱點</a:t>
            </a:r>
            <a:r>
              <a:rPr lang="zh-TW" altLang="zh-TW" dirty="0" smtClean="0"/>
              <a:t>掃描</a:t>
            </a:r>
            <a:r>
              <a:rPr lang="en-US" altLang="zh-TW" dirty="0" smtClean="0"/>
              <a:t>(Web VA)</a:t>
            </a:r>
          </a:p>
          <a:p>
            <a:pPr marL="561465" lvl="3" indent="-298352" algn="just">
              <a:buFont typeface="Wingdings" panose="05000000000000000000" pitchFamily="2" charset="2"/>
              <a:buChar char="ü"/>
            </a:pPr>
            <a:r>
              <a:rPr lang="zh-TW" altLang="zh-TW" dirty="0" smtClean="0"/>
              <a:t>係針對</a:t>
            </a:r>
            <a:r>
              <a:rPr lang="zh-TW" altLang="en-US" dirty="0" smtClean="0"/>
              <a:t>組織</a:t>
            </a:r>
            <a:r>
              <a:rPr lang="zh-TW" altLang="zh-TW" dirty="0" smtClean="0"/>
              <a:t>對外</a:t>
            </a:r>
            <a:r>
              <a:rPr lang="zh-TW" altLang="zh-TW" dirty="0"/>
              <a:t>主機網頁安全弱點</a:t>
            </a:r>
            <a:r>
              <a:rPr lang="zh-TW" altLang="zh-TW" dirty="0" smtClean="0"/>
              <a:t>進行掃描</a:t>
            </a:r>
            <a:r>
              <a:rPr lang="zh-TW" altLang="en-US" dirty="0" smtClean="0"/>
              <a:t>，</a:t>
            </a:r>
            <a:r>
              <a:rPr lang="zh-TW" altLang="zh-TW" dirty="0" smtClean="0"/>
              <a:t>檢測</a:t>
            </a:r>
            <a:r>
              <a:rPr lang="zh-TW" altLang="zh-TW" dirty="0"/>
              <a:t>項目須符合</a:t>
            </a:r>
            <a:r>
              <a:rPr lang="en-US" altLang="zh-TW" dirty="0"/>
              <a:t>OWASP  TOP </a:t>
            </a:r>
            <a:r>
              <a:rPr lang="zh-TW" altLang="zh-TW" dirty="0" smtClean="0"/>
              <a:t>的項目</a:t>
            </a:r>
            <a:endParaRPr lang="en-US" altLang="zh-TW" dirty="0"/>
          </a:p>
          <a:p>
            <a:pPr marL="592475" lvl="4" indent="-179011" algn="just">
              <a:buFont typeface="Wingdings" panose="05000000000000000000" pitchFamily="2" charset="2"/>
              <a:buChar char="Ø"/>
            </a:pPr>
            <a:r>
              <a:rPr lang="zh-TW" altLang="en-US" dirty="0"/>
              <a:t>可分為</a:t>
            </a:r>
            <a:r>
              <a:rPr lang="zh-TW" altLang="zh-TW" dirty="0"/>
              <a:t>到場服務</a:t>
            </a:r>
            <a:r>
              <a:rPr lang="zh-TW" altLang="en-US" dirty="0"/>
              <a:t>與遠端</a:t>
            </a:r>
            <a:r>
              <a:rPr lang="zh-TW" altLang="en-US" dirty="0" smtClean="0"/>
              <a:t>服務。</a:t>
            </a:r>
            <a:endParaRPr lang="en-US" altLang="zh-TW" dirty="0"/>
          </a:p>
          <a:p>
            <a:pPr marL="592475" lvl="4" indent="-179011" algn="just">
              <a:buFont typeface="Wingdings" panose="05000000000000000000" pitchFamily="2" charset="2"/>
              <a:buChar char="Ø"/>
            </a:pPr>
            <a:r>
              <a:rPr lang="zh-TW" altLang="en-US" dirty="0"/>
              <a:t>弱點掃描服務中文報告 </a:t>
            </a:r>
            <a:r>
              <a:rPr lang="en-US" altLang="zh-TW" dirty="0" smtClean="0"/>
              <a:t>(</a:t>
            </a:r>
            <a:r>
              <a:rPr lang="zh-TW" altLang="en-US" dirty="0" smtClean="0"/>
              <a:t>掃描</a:t>
            </a:r>
            <a:r>
              <a:rPr lang="zh-TW" altLang="en-US" dirty="0"/>
              <a:t>與複掃均需</a:t>
            </a:r>
            <a:r>
              <a:rPr lang="zh-TW" altLang="en-US" dirty="0" smtClean="0"/>
              <a:t>提供</a:t>
            </a:r>
            <a:r>
              <a:rPr lang="en-US" altLang="zh-TW" dirty="0" smtClean="0"/>
              <a:t>)</a:t>
            </a:r>
            <a:r>
              <a:rPr lang="zh-TW" altLang="en-US" dirty="0" smtClean="0"/>
              <a:t>。</a:t>
            </a:r>
            <a:endParaRPr lang="en-US" altLang="zh-TW" dirty="0"/>
          </a:p>
        </p:txBody>
      </p:sp>
      <p:sp>
        <p:nvSpPr>
          <p:cNvPr id="2" name="投影片編號版面配置區 1"/>
          <p:cNvSpPr>
            <a:spLocks noGrp="1"/>
          </p:cNvSpPr>
          <p:nvPr>
            <p:ph type="sldNum" sz="quarter" idx="10"/>
          </p:nvPr>
        </p:nvSpPr>
        <p:spPr/>
        <p:txBody>
          <a:bodyPr/>
          <a:lstStyle/>
          <a:p>
            <a:fld id="{BC9EF271-6748-47F9-9C21-B7A69709BC12}" type="slidenum">
              <a:rPr lang="en-US" altLang="zh-TW" smtClean="0"/>
              <a:pPr/>
              <a:t>115</a:t>
            </a:fld>
            <a:endParaRPr lang="en-US" altLang="zh-TW"/>
          </a:p>
        </p:txBody>
      </p:sp>
    </p:spTree>
    <p:extLst>
      <p:ext uri="{BB962C8B-B14F-4D97-AF65-F5344CB8AC3E}">
        <p14:creationId xmlns:p14="http://schemas.microsoft.com/office/powerpoint/2010/main" val="162347743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795338" y="771525"/>
            <a:ext cx="5576887" cy="3862388"/>
          </a:xfrm>
          <a:ln/>
        </p:spPr>
      </p:sp>
      <p:sp>
        <p:nvSpPr>
          <p:cNvPr id="111619" name="Rectangle 3"/>
          <p:cNvSpPr>
            <a:spLocks noGrp="1" noChangeArrowheads="1"/>
          </p:cNvSpPr>
          <p:nvPr>
            <p:ph type="body" idx="1"/>
          </p:nvPr>
        </p:nvSpPr>
        <p:spPr>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73" tIns="47736" rIns="95473" bIns="47736" numCol="1" anchor="t" anchorCtr="0" compatLnSpc="1">
            <a:prstTxWarp prst="textNoShape">
              <a:avLst/>
            </a:prstTxWarp>
          </a:bodyPr>
          <a:lstStyle/>
          <a:p>
            <a:pPr algn="just"/>
            <a:r>
              <a:rPr lang="zh-TW" altLang="en-US" dirty="0"/>
              <a:t>利用</a:t>
            </a:r>
            <a:r>
              <a:rPr lang="zh-TW" altLang="zh-TW" dirty="0"/>
              <a:t>各伺服器／主機</a:t>
            </a:r>
            <a:r>
              <a:rPr lang="zh-TW" altLang="en-US" dirty="0"/>
              <a:t>的</a:t>
            </a:r>
            <a:r>
              <a:rPr lang="zh-TW" altLang="zh-TW" dirty="0"/>
              <a:t>作業系統、應用軟體、網路服務等系統設備之安全弱點</a:t>
            </a:r>
            <a:r>
              <a:rPr lang="zh-TW" altLang="en-US" dirty="0"/>
              <a:t>與漏</a:t>
            </a:r>
            <a:r>
              <a:rPr lang="zh-TW" altLang="en-US" dirty="0" smtClean="0"/>
              <a:t>洞，</a:t>
            </a:r>
            <a:r>
              <a:rPr lang="zh-TW" altLang="zh-TW" dirty="0" smtClean="0"/>
              <a:t>進行滲透或穿透跳躍主機之入侵測試</a:t>
            </a:r>
            <a:r>
              <a:rPr lang="zh-TW" altLang="en-US" dirty="0" smtClean="0"/>
              <a:t>，</a:t>
            </a:r>
            <a:r>
              <a:rPr lang="zh-TW" altLang="zh-TW" dirty="0" smtClean="0"/>
              <a:t>設法取得未經授權之存取權限</a:t>
            </a:r>
            <a:r>
              <a:rPr lang="zh-TW" altLang="en-US" dirty="0" smtClean="0"/>
              <a:t>，</a:t>
            </a:r>
            <a:r>
              <a:rPr lang="zh-TW" altLang="zh-TW" dirty="0" smtClean="0"/>
              <a:t>並測試內部資訊</a:t>
            </a:r>
            <a:r>
              <a:rPr lang="zh-TW" altLang="zh-TW" dirty="0"/>
              <a:t>是否有遭受不當</a:t>
            </a:r>
            <a:r>
              <a:rPr lang="zh-TW" altLang="en-US" dirty="0"/>
              <a:t>揭露</a:t>
            </a:r>
            <a:r>
              <a:rPr lang="zh-TW" altLang="zh-TW" dirty="0"/>
              <a:t>、竄改或竊取之可能性</a:t>
            </a:r>
            <a:r>
              <a:rPr lang="zh-TW" altLang="en-US" dirty="0"/>
              <a:t>。</a:t>
            </a:r>
            <a:endParaRPr lang="en-US" altLang="zh-TW" dirty="0"/>
          </a:p>
          <a:p>
            <a:pPr algn="just"/>
            <a:r>
              <a:rPr lang="zh-TW" altLang="en-US" dirty="0"/>
              <a:t>可分為</a:t>
            </a:r>
            <a:r>
              <a:rPr lang="zh-TW" altLang="zh-TW" dirty="0"/>
              <a:t>到場服務</a:t>
            </a:r>
            <a:r>
              <a:rPr lang="zh-TW" altLang="en-US" dirty="0"/>
              <a:t>與遠端</a:t>
            </a:r>
            <a:r>
              <a:rPr lang="zh-TW" altLang="en-US" dirty="0" smtClean="0"/>
              <a:t>服務。</a:t>
            </a:r>
            <a:endParaRPr lang="en-US" altLang="zh-TW" dirty="0"/>
          </a:p>
          <a:p>
            <a:pPr algn="just"/>
            <a:r>
              <a:rPr lang="zh-TW" altLang="en-US" dirty="0"/>
              <a:t>針對服務說明之所有測試項目提出測試</a:t>
            </a:r>
            <a:r>
              <a:rPr lang="zh-TW" altLang="en-US" dirty="0" smtClean="0"/>
              <a:t>結果</a:t>
            </a:r>
            <a:r>
              <a:rPr lang="en-US" altLang="zh-TW" dirty="0" smtClean="0"/>
              <a:t>(</a:t>
            </a:r>
            <a:r>
              <a:rPr lang="zh-TW" altLang="en-US" dirty="0" smtClean="0"/>
              <a:t>實際</a:t>
            </a:r>
            <a:r>
              <a:rPr lang="zh-TW" altLang="en-US" dirty="0"/>
              <a:t>測試項目視受測主機或網站所提供的服務</a:t>
            </a:r>
            <a:r>
              <a:rPr lang="zh-TW" altLang="en-US" dirty="0" smtClean="0"/>
              <a:t>為主</a:t>
            </a:r>
            <a:r>
              <a:rPr lang="en-US" altLang="zh-TW" dirty="0" smtClean="0"/>
              <a:t>)</a:t>
            </a:r>
            <a:r>
              <a:rPr lang="zh-TW" altLang="en-US" dirty="0" smtClean="0"/>
              <a:t>，並</a:t>
            </a:r>
            <a:r>
              <a:rPr lang="zh-TW" altLang="en-US" dirty="0"/>
              <a:t>提出改善</a:t>
            </a:r>
            <a:r>
              <a:rPr lang="zh-TW" altLang="en-US" dirty="0" smtClean="0"/>
              <a:t>建議。</a:t>
            </a:r>
            <a:endParaRPr lang="en-US" altLang="zh-TW" dirty="0"/>
          </a:p>
        </p:txBody>
      </p:sp>
      <p:sp>
        <p:nvSpPr>
          <p:cNvPr id="2" name="投影片編號版面配置區 1"/>
          <p:cNvSpPr>
            <a:spLocks noGrp="1"/>
          </p:cNvSpPr>
          <p:nvPr>
            <p:ph type="sldNum" sz="quarter" idx="10"/>
          </p:nvPr>
        </p:nvSpPr>
        <p:spPr/>
        <p:txBody>
          <a:bodyPr/>
          <a:lstStyle/>
          <a:p>
            <a:fld id="{BC9EF271-6748-47F9-9C21-B7A69709BC12}" type="slidenum">
              <a:rPr lang="en-US" altLang="zh-TW" smtClean="0"/>
              <a:pPr/>
              <a:t>116</a:t>
            </a:fld>
            <a:endParaRPr lang="en-US" altLang="zh-TW"/>
          </a:p>
        </p:txBody>
      </p:sp>
    </p:spTree>
    <p:extLst>
      <p:ext uri="{BB962C8B-B14F-4D97-AF65-F5344CB8AC3E}">
        <p14:creationId xmlns:p14="http://schemas.microsoft.com/office/powerpoint/2010/main" val="80044447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781050" y="766763"/>
            <a:ext cx="5546725" cy="3840162"/>
          </a:xfrm>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TW" altLang="en-US" dirty="0" smtClean="0">
                <a:latin typeface="微軟正黑體" panose="020B0604030504040204" pitchFamily="34" charset="-120"/>
                <a:ea typeface="微軟正黑體" panose="020B0604030504040204" pitchFamily="34" charset="-120"/>
              </a:rPr>
              <a:t>資料備份的目的是為了對抗資料毀損的威脅，以保護資料的可用性。</a:t>
            </a:r>
            <a:endParaRPr lang="en-US" altLang="zh-TW" dirty="0" smtClean="0">
              <a:latin typeface="微軟正黑體" panose="020B0604030504040204" pitchFamily="34" charset="-120"/>
              <a:ea typeface="微軟正黑體" panose="020B0604030504040204" pitchFamily="34" charset="-120"/>
            </a:endParaRPr>
          </a:p>
          <a:p>
            <a:pPr algn="just"/>
            <a:r>
              <a:rPr lang="zh-TW" altLang="en-US" dirty="0" smtClean="0">
                <a:latin typeface="微軟正黑體" panose="020B0604030504040204" pitchFamily="34" charset="-120"/>
                <a:ea typeface="微軟正黑體" panose="020B0604030504040204" pitchFamily="34" charset="-120"/>
              </a:rPr>
              <a:t>以勒索軟體的威脅為例，假如平時有做好備份，就可以防範勒索軟體的攻擊。</a:t>
            </a:r>
          </a:p>
          <a:p>
            <a:pPr marL="488639" lvl="1" indent="-300701" algn="just">
              <a:buFont typeface="Wingdings" panose="05000000000000000000" pitchFamily="2" charset="2"/>
              <a:buChar char="ü"/>
            </a:pPr>
            <a:r>
              <a:rPr lang="zh-TW" altLang="en-US" dirty="0" smtClean="0">
                <a:latin typeface="微軟正黑體" panose="020B0604030504040204" pitchFamily="34" charset="-120"/>
                <a:ea typeface="微軟正黑體" panose="020B0604030504040204" pitchFamily="34" charset="-120"/>
              </a:rPr>
              <a:t>檔案資料的備份，個人使用者可為自己的重要資料進行備份，備份媒介可以是光碟、行動碟或其他電腦。組織應有系統人員對內部重要系統與檔案統一進行備份，備份媒體多為大型備份設備或系統，速度快且穩定性高。</a:t>
            </a:r>
          </a:p>
          <a:p>
            <a:pPr marL="488639" lvl="1" indent="-300701" algn="just">
              <a:buFont typeface="Wingdings" panose="05000000000000000000" pitchFamily="2" charset="2"/>
              <a:buChar char="ü"/>
            </a:pPr>
            <a:r>
              <a:rPr lang="zh-TW" altLang="en-US" dirty="0" smtClean="0">
                <a:latin typeface="微軟正黑體" panose="020B0604030504040204" pitchFamily="34" charset="-120"/>
                <a:ea typeface="微軟正黑體" panose="020B0604030504040204" pitchFamily="34" charset="-120"/>
              </a:rPr>
              <a:t>資料庫資料應由系統人員定期備份。</a:t>
            </a:r>
          </a:p>
          <a:p>
            <a:pPr algn="just"/>
            <a:r>
              <a:rPr lang="zh-TW" altLang="en-US" dirty="0" smtClean="0">
                <a:latin typeface="微軟正黑體" panose="020B0604030504040204" pitchFamily="34" charset="-120"/>
                <a:ea typeface="微軟正黑體" panose="020B0604030504040204" pitchFamily="34" charset="-120"/>
              </a:rPr>
              <a:t>備份的檔案應該要異地儲存，以避免因為實體環境的災害，例如火災、水災或是地震，而讓主要資料與備份檔案同時遭受毀損。如果採行異地儲存，也要注意備份資料的加密與儲存環境的實體保護。國外有相當多的個資外洩案例，就是備份資料沒有加密遭竊所致，宜請特別注意。</a:t>
            </a:r>
          </a:p>
        </p:txBody>
      </p:sp>
      <p:sp>
        <p:nvSpPr>
          <p:cNvPr id="82948" name="投影片編號版面配置區 1"/>
          <p:cNvSpPr>
            <a:spLocks noGrp="1"/>
          </p:cNvSpPr>
          <p:nvPr>
            <p:ph type="sldNum" sz="quarter" idx="4294967295"/>
          </p:nvPr>
        </p:nvSpPr>
        <p:spPr bwMode="auto">
          <a:xfrm>
            <a:off x="4022448" y="9719316"/>
            <a:ext cx="3078352" cy="5120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800" b="1">
                <a:solidFill>
                  <a:schemeClr val="tx1"/>
                </a:solidFill>
                <a:latin typeface="Times New Roman" panose="02020603050405020304" pitchFamily="18" charset="0"/>
                <a:ea typeface="標楷體" panose="03000509000000000000" pitchFamily="65" charset="-120"/>
              </a:defRPr>
            </a:lvl1pPr>
            <a:lvl2pPr marL="775714" indent="-298352">
              <a:defRPr sz="3800" b="1">
                <a:solidFill>
                  <a:schemeClr val="tx1"/>
                </a:solidFill>
                <a:latin typeface="Times New Roman" panose="02020603050405020304" pitchFamily="18" charset="0"/>
                <a:ea typeface="標楷體" panose="03000509000000000000" pitchFamily="65" charset="-120"/>
              </a:defRPr>
            </a:lvl2pPr>
            <a:lvl3pPr marL="1193406" indent="-238681">
              <a:defRPr sz="3800" b="1">
                <a:solidFill>
                  <a:schemeClr val="tx1"/>
                </a:solidFill>
                <a:latin typeface="Times New Roman" panose="02020603050405020304" pitchFamily="18" charset="0"/>
                <a:ea typeface="標楷體" panose="03000509000000000000" pitchFamily="65" charset="-120"/>
              </a:defRPr>
            </a:lvl3pPr>
            <a:lvl4pPr marL="1670769" indent="-238681">
              <a:defRPr sz="3800" b="1">
                <a:solidFill>
                  <a:schemeClr val="tx1"/>
                </a:solidFill>
                <a:latin typeface="Times New Roman" panose="02020603050405020304" pitchFamily="18" charset="0"/>
                <a:ea typeface="標楷體" panose="03000509000000000000" pitchFamily="65" charset="-120"/>
              </a:defRPr>
            </a:lvl4pPr>
            <a:lvl5pPr marL="2148131" indent="-238681">
              <a:defRPr sz="3800" b="1">
                <a:solidFill>
                  <a:schemeClr val="tx1"/>
                </a:solidFill>
                <a:latin typeface="Times New Roman" panose="02020603050405020304" pitchFamily="18" charset="0"/>
                <a:ea typeface="標楷體" panose="03000509000000000000" pitchFamily="65" charset="-120"/>
              </a:defRPr>
            </a:lvl5pPr>
            <a:lvl6pPr marL="2625494"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6pPr>
            <a:lvl7pPr marL="3102856"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7pPr>
            <a:lvl8pPr marL="3580219"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8pPr>
            <a:lvl9pPr marL="4057581"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9pPr>
          </a:lstStyle>
          <a:p>
            <a:fld id="{7B8B8AF2-0E6B-4736-8F4E-794545C51518}" type="slidenum">
              <a:rPr lang="en-US" altLang="zh-TW"/>
              <a:pPr/>
              <a:t>117</a:t>
            </a:fld>
            <a:endParaRPr lang="en-US" altLang="zh-TW"/>
          </a:p>
        </p:txBody>
      </p:sp>
    </p:spTree>
    <p:extLst>
      <p:ext uri="{BB962C8B-B14F-4D97-AF65-F5344CB8AC3E}">
        <p14:creationId xmlns:p14="http://schemas.microsoft.com/office/powerpoint/2010/main" val="329511111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781050" y="766763"/>
            <a:ext cx="5546725" cy="3840162"/>
          </a:xfrm>
          <a:ln/>
        </p:spPr>
      </p:sp>
      <p:sp>
        <p:nvSpPr>
          <p:cNvPr id="167939"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80000"/>
              </a:lnSpc>
              <a:defRPr/>
            </a:pPr>
            <a:r>
              <a:rPr lang="zh-TW" altLang="en-US" dirty="0" smtClean="0"/>
              <a:t>備份作業依其型態之不同，區分以下幾種類型：</a:t>
            </a:r>
            <a:endParaRPr lang="en-US" altLang="zh-TW" dirty="0" smtClean="0"/>
          </a:p>
          <a:p>
            <a:pPr marL="488639" lvl="1" indent="-187938" algn="just">
              <a:lnSpc>
                <a:spcPct val="80000"/>
              </a:lnSpc>
              <a:buFont typeface="Wingdings" panose="05000000000000000000" pitchFamily="2" charset="2"/>
              <a:buChar char="ü"/>
              <a:defRPr/>
            </a:pPr>
            <a:r>
              <a:rPr lang="zh-TW" altLang="en-US" dirty="0" smtClean="0"/>
              <a:t>依備份方式區分：</a:t>
            </a:r>
          </a:p>
          <a:p>
            <a:pPr marL="937341" lvl="3" indent="-298352" algn="just">
              <a:buFont typeface="Wingdings" panose="05000000000000000000" pitchFamily="2" charset="2"/>
              <a:buChar char="Ø"/>
              <a:defRPr/>
            </a:pPr>
            <a:r>
              <a:rPr lang="zh-TW" altLang="en-US" dirty="0"/>
              <a:t>完全備份：完整複製檔案內容，作業時間最長，資料保全最完整。</a:t>
            </a:r>
          </a:p>
          <a:p>
            <a:pPr marL="937341" lvl="3" indent="-298352" algn="just">
              <a:buFont typeface="Wingdings" panose="05000000000000000000" pitchFamily="2" charset="2"/>
              <a:buChar char="Ø"/>
              <a:defRPr/>
            </a:pPr>
            <a:r>
              <a:rPr lang="zh-TW" altLang="en-US" dirty="0"/>
              <a:t>差異備份：會備份從上一次完整備份到目前所異動的內容</a:t>
            </a:r>
            <a:r>
              <a:rPr lang="en-US" altLang="zh-TW" dirty="0"/>
              <a:t>(</a:t>
            </a:r>
            <a:r>
              <a:rPr lang="zh-TW" altLang="en-US" dirty="0"/>
              <a:t>不會將檔案標示為已備份</a:t>
            </a:r>
            <a:r>
              <a:rPr lang="en-US" altLang="zh-TW" dirty="0"/>
              <a:t>)</a:t>
            </a:r>
            <a:r>
              <a:rPr lang="zh-TW" altLang="en-US" dirty="0"/>
              <a:t>，執行愈多次，最後一次備份的時間會愈久。</a:t>
            </a:r>
          </a:p>
          <a:p>
            <a:pPr marL="937341" lvl="3" indent="-298352" algn="just">
              <a:buFont typeface="Wingdings" panose="05000000000000000000" pitchFamily="2" charset="2"/>
              <a:buChar char="Ø"/>
              <a:defRPr/>
            </a:pPr>
            <a:r>
              <a:rPr lang="zh-TW" altLang="en-US" dirty="0"/>
              <a:t>增量備份：會備份從上一次完整備份或增量備份到目前所異動的內容</a:t>
            </a:r>
            <a:r>
              <a:rPr lang="en-US" altLang="zh-TW" dirty="0"/>
              <a:t>(</a:t>
            </a:r>
            <a:r>
              <a:rPr lang="zh-TW" altLang="en-US" dirty="0"/>
              <a:t>會將檔案標示為已備份</a:t>
            </a:r>
            <a:r>
              <a:rPr lang="en-US" altLang="zh-TW" dirty="0"/>
              <a:t>)</a:t>
            </a:r>
            <a:r>
              <a:rPr lang="zh-TW" altLang="en-US" dirty="0"/>
              <a:t>，每次執行之後，都只會備份上次備份到目前為止所異動過的資料，因此最後一次備份時間比差異備份短</a:t>
            </a:r>
            <a:r>
              <a:rPr lang="zh-TW" altLang="en-US" dirty="0" smtClean="0"/>
              <a:t>。</a:t>
            </a:r>
            <a:endParaRPr lang="en-US" altLang="zh-TW" dirty="0" smtClean="0"/>
          </a:p>
          <a:p>
            <a:pPr marL="488639" lvl="1" indent="-187938" algn="just">
              <a:lnSpc>
                <a:spcPct val="80000"/>
              </a:lnSpc>
              <a:buFont typeface="Wingdings" panose="05000000000000000000" pitchFamily="2" charset="2"/>
              <a:buChar char="ü"/>
              <a:defRPr/>
            </a:pPr>
            <a:r>
              <a:rPr lang="zh-TW" altLang="en-US" dirty="0" smtClean="0"/>
              <a:t>回存：</a:t>
            </a:r>
          </a:p>
          <a:p>
            <a:pPr marL="937341" lvl="3" indent="-298352" algn="just">
              <a:lnSpc>
                <a:spcPct val="80000"/>
              </a:lnSpc>
              <a:buFont typeface="Wingdings" panose="05000000000000000000" pitchFamily="2" charset="2"/>
              <a:buChar char="Ø"/>
              <a:defRPr/>
            </a:pPr>
            <a:r>
              <a:rPr lang="zh-TW" altLang="en-US" dirty="0"/>
              <a:t>差異備份：必須先回存完整備份，再回存最後一次差異備份。</a:t>
            </a:r>
          </a:p>
          <a:p>
            <a:pPr marL="937341" lvl="3" indent="-298352" algn="just">
              <a:buFont typeface="Wingdings" panose="05000000000000000000" pitchFamily="2" charset="2"/>
              <a:buChar char="Ø"/>
              <a:defRPr/>
            </a:pPr>
            <a:r>
              <a:rPr lang="zh-TW" altLang="en-US" dirty="0"/>
              <a:t>增量備份：必須先回存完整備份，再依序將所有增量備份回存回去，例如星期一的增量備份要先回存，再回存星期二的增量備份，依照這種順序回存所有的增量備份</a:t>
            </a:r>
            <a:r>
              <a:rPr lang="zh-TW" altLang="en-US" dirty="0" smtClean="0"/>
              <a:t>。</a:t>
            </a:r>
            <a:endParaRPr lang="en-US" altLang="zh-TW" dirty="0" smtClean="0"/>
          </a:p>
          <a:p>
            <a:pPr marL="488639" lvl="1" indent="-187938" algn="just">
              <a:lnSpc>
                <a:spcPct val="80000"/>
              </a:lnSpc>
              <a:buFont typeface="Wingdings" panose="05000000000000000000" pitchFamily="2" charset="2"/>
              <a:buChar char="ü"/>
              <a:defRPr/>
            </a:pPr>
            <a:r>
              <a:rPr lang="zh-TW" altLang="en-US" dirty="0" smtClean="0"/>
              <a:t>優缺點：</a:t>
            </a:r>
          </a:p>
          <a:p>
            <a:pPr marL="937341" lvl="3" indent="-298352" algn="just">
              <a:buFont typeface="Wingdings" panose="05000000000000000000" pitchFamily="2" charset="2"/>
              <a:buChar char="Ø"/>
              <a:defRPr/>
            </a:pPr>
            <a:r>
              <a:rPr lang="zh-TW" altLang="en-US" dirty="0"/>
              <a:t>差異備份回存速度快也比較簡單，但通常備份的時間比較久。</a:t>
            </a:r>
          </a:p>
          <a:p>
            <a:pPr marL="937341" lvl="3" indent="-298352" algn="just">
              <a:buFont typeface="Wingdings" panose="05000000000000000000" pitchFamily="2" charset="2"/>
              <a:buChar char="Ø"/>
              <a:defRPr/>
            </a:pPr>
            <a:r>
              <a:rPr lang="zh-TW" altLang="en-US" dirty="0"/>
              <a:t>增量備份回存比較複雜，需依序將所有增量備份回存才能回復資料，但是通常每次的備份時間比較短。</a:t>
            </a:r>
          </a:p>
          <a:p>
            <a:pPr marL="937341" lvl="3" indent="-298352" algn="just">
              <a:buFont typeface="Wingdings" panose="05000000000000000000" pitchFamily="2" charset="2"/>
              <a:buChar char="Ø"/>
              <a:defRPr/>
            </a:pPr>
            <a:r>
              <a:rPr lang="zh-TW" altLang="en-US" dirty="0"/>
              <a:t>可依照個人或</a:t>
            </a:r>
            <a:r>
              <a:rPr lang="zh-TW" altLang="en-US" dirty="0" smtClean="0"/>
              <a:t>各組織的</a:t>
            </a:r>
            <a:r>
              <a:rPr lang="zh-TW" altLang="en-US" dirty="0"/>
              <a:t>需求選擇合適的備份模式。</a:t>
            </a:r>
          </a:p>
          <a:p>
            <a:pPr marL="937341" lvl="3" indent="-298352" algn="just">
              <a:buFont typeface="Wingdings" panose="05000000000000000000" pitchFamily="2" charset="2"/>
              <a:buChar char="Ø"/>
              <a:defRPr/>
            </a:pPr>
            <a:r>
              <a:rPr lang="zh-TW" altLang="en-US" dirty="0"/>
              <a:t>備份模式分為異地與本地兩種，也就是備份檔案與實際檔案之實體環境是否在一起。</a:t>
            </a:r>
          </a:p>
          <a:p>
            <a:pPr marL="937341" lvl="3" indent="-298352" algn="just">
              <a:buFont typeface="Wingdings" panose="05000000000000000000" pitchFamily="2" charset="2"/>
              <a:buChar char="Ø"/>
              <a:defRPr/>
            </a:pPr>
            <a:r>
              <a:rPr lang="zh-TW" altLang="en-US" dirty="0"/>
              <a:t>備份週期分為每日、每週、每月及每季等。</a:t>
            </a:r>
          </a:p>
          <a:p>
            <a:pPr marL="937341" lvl="3" indent="-298352" algn="just">
              <a:buFont typeface="Wingdings" panose="05000000000000000000" pitchFamily="2" charset="2"/>
              <a:buChar char="Ø"/>
              <a:defRPr/>
            </a:pPr>
            <a:r>
              <a:rPr lang="zh-TW" altLang="en-US" dirty="0" smtClean="0"/>
              <a:t>組織可</a:t>
            </a:r>
            <a:r>
              <a:rPr lang="zh-TW" altLang="en-US" dirty="0"/>
              <a:t>根據上述的備份型態加以彈性組合，例如：首次進行完全備份，每日進行差異備份，每週進行增量備份，每月進行完全備份，每季進行完全備份與異地備份。</a:t>
            </a:r>
          </a:p>
        </p:txBody>
      </p:sp>
      <p:sp>
        <p:nvSpPr>
          <p:cNvPr id="84996" name="投影片編號版面配置區 1"/>
          <p:cNvSpPr>
            <a:spLocks noGrp="1"/>
          </p:cNvSpPr>
          <p:nvPr>
            <p:ph type="sldNum" sz="quarter" idx="4294967295"/>
          </p:nvPr>
        </p:nvSpPr>
        <p:spPr bwMode="auto">
          <a:xfrm>
            <a:off x="4022448" y="9719316"/>
            <a:ext cx="3078352" cy="5120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800" b="1">
                <a:solidFill>
                  <a:schemeClr val="tx1"/>
                </a:solidFill>
                <a:latin typeface="Times New Roman" panose="02020603050405020304" pitchFamily="18" charset="0"/>
                <a:ea typeface="標楷體" panose="03000509000000000000" pitchFamily="65" charset="-120"/>
              </a:defRPr>
            </a:lvl1pPr>
            <a:lvl2pPr marL="775714" indent="-298352">
              <a:defRPr sz="3800" b="1">
                <a:solidFill>
                  <a:schemeClr val="tx1"/>
                </a:solidFill>
                <a:latin typeface="Times New Roman" panose="02020603050405020304" pitchFamily="18" charset="0"/>
                <a:ea typeface="標楷體" panose="03000509000000000000" pitchFamily="65" charset="-120"/>
              </a:defRPr>
            </a:lvl2pPr>
            <a:lvl3pPr marL="1193406" indent="-238681">
              <a:defRPr sz="3800" b="1">
                <a:solidFill>
                  <a:schemeClr val="tx1"/>
                </a:solidFill>
                <a:latin typeface="Times New Roman" panose="02020603050405020304" pitchFamily="18" charset="0"/>
                <a:ea typeface="標楷體" panose="03000509000000000000" pitchFamily="65" charset="-120"/>
              </a:defRPr>
            </a:lvl3pPr>
            <a:lvl4pPr marL="1670769" indent="-238681">
              <a:defRPr sz="3800" b="1">
                <a:solidFill>
                  <a:schemeClr val="tx1"/>
                </a:solidFill>
                <a:latin typeface="Times New Roman" panose="02020603050405020304" pitchFamily="18" charset="0"/>
                <a:ea typeface="標楷體" panose="03000509000000000000" pitchFamily="65" charset="-120"/>
              </a:defRPr>
            </a:lvl4pPr>
            <a:lvl5pPr marL="2148131" indent="-238681">
              <a:defRPr sz="3800" b="1">
                <a:solidFill>
                  <a:schemeClr val="tx1"/>
                </a:solidFill>
                <a:latin typeface="Times New Roman" panose="02020603050405020304" pitchFamily="18" charset="0"/>
                <a:ea typeface="標楷體" panose="03000509000000000000" pitchFamily="65" charset="-120"/>
              </a:defRPr>
            </a:lvl5pPr>
            <a:lvl6pPr marL="2625494"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6pPr>
            <a:lvl7pPr marL="3102856"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7pPr>
            <a:lvl8pPr marL="3580219"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8pPr>
            <a:lvl9pPr marL="4057581"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9pPr>
          </a:lstStyle>
          <a:p>
            <a:fld id="{42993B3C-19BB-4D47-A7DB-FC0740255D33}" type="slidenum">
              <a:rPr lang="en-US" altLang="zh-TW"/>
              <a:pPr/>
              <a:t>118</a:t>
            </a:fld>
            <a:endParaRPr lang="en-US" altLang="zh-TW"/>
          </a:p>
        </p:txBody>
      </p:sp>
    </p:spTree>
    <p:extLst>
      <p:ext uri="{BB962C8B-B14F-4D97-AF65-F5344CB8AC3E}">
        <p14:creationId xmlns:p14="http://schemas.microsoft.com/office/powerpoint/2010/main" val="157287089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781050" y="766763"/>
            <a:ext cx="5546725" cy="3840162"/>
          </a:xfrm>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832" tIns="47417" rIns="94832" bIns="47417"/>
          <a:lstStyle/>
          <a:p>
            <a:pPr marL="300701" indent="-300701" algn="just" defTabSz="954725">
              <a:lnSpc>
                <a:spcPct val="120000"/>
              </a:lnSpc>
              <a:spcBef>
                <a:spcPts val="209"/>
              </a:spcBef>
              <a:spcAft>
                <a:spcPts val="209"/>
              </a:spcAft>
              <a:buFont typeface="Wingdings" panose="05000000000000000000" pitchFamily="2" charset="2"/>
              <a:buChar char="l"/>
              <a:defRPr/>
            </a:pPr>
            <a:r>
              <a:rPr lang="zh-TW" altLang="en-US" dirty="0" smtClean="0"/>
              <a:t>備份的過程可選擇驗證的程序，於備份完全前再一次驗證資料的正確性。另一件重要的事情是，應該要進行備份資料的回復演練，以確保備份資料可以正確的回復，相關計畫應列入營運持續計畫中辦理。</a:t>
            </a:r>
            <a:endParaRPr lang="en-US" altLang="zh-TW" dirty="0" smtClean="0"/>
          </a:p>
          <a:p>
            <a:pPr marL="488639" lvl="1" indent="-300701" algn="just" defTabSz="954725">
              <a:lnSpc>
                <a:spcPct val="120000"/>
              </a:lnSpc>
              <a:spcBef>
                <a:spcPts val="209"/>
              </a:spcBef>
              <a:spcAft>
                <a:spcPts val="209"/>
              </a:spcAft>
              <a:buFont typeface="Wingdings" panose="05000000000000000000" pitchFamily="2" charset="2"/>
              <a:buChar char="ü"/>
              <a:defRPr/>
            </a:pPr>
            <a:r>
              <a:rPr lang="zh-TW" altLang="en-US" b="1" dirty="0" smtClean="0">
                <a:solidFill>
                  <a:srgbClr val="FF0000"/>
                </a:solidFill>
              </a:rPr>
              <a:t>應備份的範圍與設定應該事先評估審慎取捨</a:t>
            </a:r>
            <a:r>
              <a:rPr lang="zh-TW" altLang="en-US" dirty="0" smtClean="0"/>
              <a:t>：避免該備份的沒有備份，或是讓備份系統很快地超載失效。</a:t>
            </a:r>
            <a:endParaRPr lang="en-US" altLang="zh-TW" b="1" dirty="0" smtClean="0">
              <a:solidFill>
                <a:srgbClr val="FF0000"/>
              </a:solidFill>
            </a:endParaRPr>
          </a:p>
          <a:p>
            <a:pPr marL="488639" lvl="1" indent="-300701" algn="just">
              <a:buFont typeface="Wingdings" panose="05000000000000000000" pitchFamily="2" charset="2"/>
              <a:buChar char="ü"/>
            </a:pPr>
            <a:r>
              <a:rPr lang="zh-TW" altLang="en-US" dirty="0" smtClean="0"/>
              <a:t>備份媒體的問題：因資訊設備變化甚快，應定期檢驗備份媒體是否仍有合適的存取設備。</a:t>
            </a:r>
          </a:p>
          <a:p>
            <a:pPr marL="488639" lvl="1" indent="-300701" algn="just">
              <a:buFont typeface="Wingdings" panose="05000000000000000000" pitchFamily="2" charset="2"/>
              <a:buChar char="ü"/>
            </a:pPr>
            <a:r>
              <a:rPr lang="zh-TW" altLang="en-US" dirty="0" smtClean="0"/>
              <a:t>檔案格式的問題：備份檔案的格式，可能因年代久遠而找不到相容的工具可以開啟。應定期檢查備份檔案，確認仍有合適的應用軟體或工具可開啟。</a:t>
            </a:r>
          </a:p>
          <a:p>
            <a:pPr marL="488639" lvl="1" indent="-300701" algn="just">
              <a:buFont typeface="Wingdings" panose="05000000000000000000" pitchFamily="2" charset="2"/>
              <a:buChar char="ü"/>
            </a:pPr>
            <a:r>
              <a:rPr lang="zh-TW" altLang="en-US" dirty="0" smtClean="0"/>
              <a:t>儲存檔案之一致性問題：一個檔案可能被多人使用。在不同電腦中使用相同檔案時，應盡量使用單一版本。例如透過檔案伺服器提供多人存取，如果允許多人同時修改同一檔案，則檔案伺服器必須解決資料鎖定的問題。如當電子檔案非不得已，需儲存於多處時，則須作好版本的管理。保持資料的一致性。</a:t>
            </a:r>
          </a:p>
        </p:txBody>
      </p:sp>
      <p:sp>
        <p:nvSpPr>
          <p:cNvPr id="87044" name="投影片編號版面配置區 1"/>
          <p:cNvSpPr>
            <a:spLocks noGrp="1"/>
          </p:cNvSpPr>
          <p:nvPr>
            <p:ph type="sldNum" sz="quarter" idx="4294967295"/>
          </p:nvPr>
        </p:nvSpPr>
        <p:spPr bwMode="auto">
          <a:xfrm>
            <a:off x="4022448" y="9719316"/>
            <a:ext cx="3078352" cy="5120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800" b="1">
                <a:solidFill>
                  <a:schemeClr val="tx1"/>
                </a:solidFill>
                <a:latin typeface="Times New Roman" panose="02020603050405020304" pitchFamily="18" charset="0"/>
                <a:ea typeface="標楷體" panose="03000509000000000000" pitchFamily="65" charset="-120"/>
              </a:defRPr>
            </a:lvl1pPr>
            <a:lvl2pPr marL="775714" indent="-298352">
              <a:defRPr sz="3800" b="1">
                <a:solidFill>
                  <a:schemeClr val="tx1"/>
                </a:solidFill>
                <a:latin typeface="Times New Roman" panose="02020603050405020304" pitchFamily="18" charset="0"/>
                <a:ea typeface="標楷體" panose="03000509000000000000" pitchFamily="65" charset="-120"/>
              </a:defRPr>
            </a:lvl2pPr>
            <a:lvl3pPr marL="1193406" indent="-238681">
              <a:defRPr sz="3800" b="1">
                <a:solidFill>
                  <a:schemeClr val="tx1"/>
                </a:solidFill>
                <a:latin typeface="Times New Roman" panose="02020603050405020304" pitchFamily="18" charset="0"/>
                <a:ea typeface="標楷體" panose="03000509000000000000" pitchFamily="65" charset="-120"/>
              </a:defRPr>
            </a:lvl3pPr>
            <a:lvl4pPr marL="1670769" indent="-238681">
              <a:defRPr sz="3800" b="1">
                <a:solidFill>
                  <a:schemeClr val="tx1"/>
                </a:solidFill>
                <a:latin typeface="Times New Roman" panose="02020603050405020304" pitchFamily="18" charset="0"/>
                <a:ea typeface="標楷體" panose="03000509000000000000" pitchFamily="65" charset="-120"/>
              </a:defRPr>
            </a:lvl4pPr>
            <a:lvl5pPr marL="2148131" indent="-238681">
              <a:defRPr sz="3800" b="1">
                <a:solidFill>
                  <a:schemeClr val="tx1"/>
                </a:solidFill>
                <a:latin typeface="Times New Roman" panose="02020603050405020304" pitchFamily="18" charset="0"/>
                <a:ea typeface="標楷體" panose="03000509000000000000" pitchFamily="65" charset="-120"/>
              </a:defRPr>
            </a:lvl5pPr>
            <a:lvl6pPr marL="2625494"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6pPr>
            <a:lvl7pPr marL="3102856"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7pPr>
            <a:lvl8pPr marL="3580219"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8pPr>
            <a:lvl9pPr marL="4057581"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9pPr>
          </a:lstStyle>
          <a:p>
            <a:fld id="{339412EA-C269-408A-A0FE-C412EB4E9B1C}" type="slidenum">
              <a:rPr lang="en-US" altLang="zh-TW"/>
              <a:pPr/>
              <a:t>119</a:t>
            </a:fld>
            <a:endParaRPr lang="en-US" altLang="zh-TW"/>
          </a:p>
        </p:txBody>
      </p:sp>
    </p:spTree>
    <p:extLst>
      <p:ext uri="{BB962C8B-B14F-4D97-AF65-F5344CB8AC3E}">
        <p14:creationId xmlns:p14="http://schemas.microsoft.com/office/powerpoint/2010/main" val="285300605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781050" y="766763"/>
            <a:ext cx="5546725" cy="3840162"/>
          </a:xfrm>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TW" altLang="en-US" dirty="0" smtClean="0"/>
              <a:t>電子資料</a:t>
            </a:r>
            <a:r>
              <a:rPr lang="zh-TW" altLang="en-US" dirty="0" smtClean="0">
                <a:cs typeface="Times New Roman" panose="02020603050405020304" pitchFamily="18" charset="0"/>
              </a:rPr>
              <a:t>儲存</a:t>
            </a:r>
            <a:r>
              <a:rPr lang="zh-TW" altLang="en-US" dirty="0" smtClean="0"/>
              <a:t>之安全威脅也可以分成內部的儲存威脅與外部的儲存威脅來進行探討。</a:t>
            </a:r>
            <a:endParaRPr lang="en-US" altLang="zh-TW" dirty="0" smtClean="0"/>
          </a:p>
          <a:p>
            <a:pPr algn="just"/>
            <a:r>
              <a:rPr lang="zh-TW" altLang="en-US" dirty="0" smtClean="0"/>
              <a:t>電子資料</a:t>
            </a:r>
            <a:r>
              <a:rPr lang="zh-TW" altLang="en-US" dirty="0" smtClean="0">
                <a:cs typeface="Times New Roman" panose="02020603050405020304" pitchFamily="18" charset="0"/>
              </a:rPr>
              <a:t>儲存</a:t>
            </a:r>
            <a:r>
              <a:rPr lang="zh-TW" altLang="en-US" dirty="0" smtClean="0"/>
              <a:t>可能的安全威脅如下：</a:t>
            </a:r>
          </a:p>
          <a:p>
            <a:pPr marL="488639" lvl="1" indent="-300701" algn="just">
              <a:buFont typeface="Wingdings" panose="05000000000000000000" pitchFamily="2" charset="2"/>
              <a:buChar char="ü"/>
            </a:pPr>
            <a:r>
              <a:rPr lang="zh-TW" altLang="en-US" dirty="0" smtClean="0"/>
              <a:t>電子檔案存放主機受攻擊、主機遭入侵或植入後門及使用者不當安裝具有安全威脅的軟體</a:t>
            </a:r>
            <a:r>
              <a:rPr lang="en-US" altLang="zh-TW" dirty="0" smtClean="0"/>
              <a:t>(</a:t>
            </a:r>
            <a:r>
              <a:rPr lang="zh-TW" altLang="en-US" dirty="0" smtClean="0"/>
              <a:t>例如：可進行電子檔案分享的</a:t>
            </a:r>
            <a:r>
              <a:rPr lang="en-US" altLang="zh-TW" dirty="0" smtClean="0"/>
              <a:t>P2P</a:t>
            </a:r>
            <a:r>
              <a:rPr lang="zh-TW" altLang="en-US" dirty="0" smtClean="0"/>
              <a:t>傳檔軟體</a:t>
            </a:r>
            <a:r>
              <a:rPr lang="en-US" altLang="zh-TW" dirty="0" smtClean="0"/>
              <a:t>)</a:t>
            </a:r>
            <a:r>
              <a:rPr lang="zh-TW" altLang="en-US" dirty="0" smtClean="0"/>
              <a:t>，因而導致電子檔案遭竊、竄改或破壞。</a:t>
            </a:r>
          </a:p>
          <a:p>
            <a:pPr marL="488639" lvl="1" indent="-300701" algn="just">
              <a:buFont typeface="Wingdings" panose="05000000000000000000" pitchFamily="2" charset="2"/>
              <a:buChar char="ü"/>
            </a:pPr>
            <a:r>
              <a:rPr lang="zh-TW" altLang="en-US" dirty="0" smtClean="0"/>
              <a:t>資料庫資料亦可能遭</a:t>
            </a:r>
            <a:r>
              <a:rPr kumimoji="0" lang="zh-TW" altLang="en-US" dirty="0" smtClean="0"/>
              <a:t>刪除、竄改或竊取。</a:t>
            </a:r>
          </a:p>
          <a:p>
            <a:pPr marL="488639" lvl="1" indent="-300701" algn="just">
              <a:buFont typeface="Wingdings" panose="05000000000000000000" pitchFamily="2" charset="2"/>
              <a:buChar char="ü"/>
            </a:pPr>
            <a:r>
              <a:rPr kumimoji="0" lang="zh-TW" altLang="en-US" dirty="0" smtClean="0"/>
              <a:t>資料庫目前雖有機密之技術，但是大家普遍對其效能有諸多疑慮，為防範上述威脅，採用資料庫稽核系統，以達事前預防、事中分析及事後追查功能，是目前比較具體可行的防護作為。</a:t>
            </a:r>
            <a:endParaRPr kumimoji="0" lang="en-US" altLang="zh-TW" dirty="0" smtClean="0"/>
          </a:p>
          <a:p>
            <a:pPr marL="488639" lvl="1" indent="-300701" algn="just">
              <a:buFont typeface="Wingdings" panose="05000000000000000000" pitchFamily="2" charset="2"/>
              <a:buChar char="ü"/>
            </a:pPr>
            <a:r>
              <a:rPr kumimoji="0" lang="zh-TW" altLang="zh-TW" dirty="0" smtClean="0"/>
              <a:t>系統弱點漏洞的管理</a:t>
            </a:r>
            <a:r>
              <a:rPr kumimoji="0" lang="zh-TW" altLang="en-US" dirty="0" smtClean="0"/>
              <a:t>不當也會造成</a:t>
            </a:r>
            <a:r>
              <a:rPr kumimoji="0" lang="zh-TW" altLang="zh-TW" dirty="0" smtClean="0"/>
              <a:t>電子資料儲存之安全威脅</a:t>
            </a:r>
            <a:r>
              <a:rPr kumimoji="0" lang="zh-TW" altLang="en-US" dirty="0" smtClean="0"/>
              <a:t>。</a:t>
            </a:r>
          </a:p>
        </p:txBody>
      </p:sp>
      <p:sp>
        <p:nvSpPr>
          <p:cNvPr id="97284" name="投影片編號版面配置區 1"/>
          <p:cNvSpPr>
            <a:spLocks noGrp="1"/>
          </p:cNvSpPr>
          <p:nvPr>
            <p:ph type="sldNum" sz="quarter" idx="4294967295"/>
          </p:nvPr>
        </p:nvSpPr>
        <p:spPr bwMode="auto">
          <a:xfrm>
            <a:off x="4022448" y="9719316"/>
            <a:ext cx="3078352" cy="5120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800" b="1">
                <a:solidFill>
                  <a:schemeClr val="tx1"/>
                </a:solidFill>
                <a:latin typeface="Times New Roman" panose="02020603050405020304" pitchFamily="18" charset="0"/>
                <a:ea typeface="標楷體" panose="03000509000000000000" pitchFamily="65" charset="-120"/>
              </a:defRPr>
            </a:lvl1pPr>
            <a:lvl2pPr marL="775714" indent="-298352">
              <a:defRPr sz="3800" b="1">
                <a:solidFill>
                  <a:schemeClr val="tx1"/>
                </a:solidFill>
                <a:latin typeface="Times New Roman" panose="02020603050405020304" pitchFamily="18" charset="0"/>
                <a:ea typeface="標楷體" panose="03000509000000000000" pitchFamily="65" charset="-120"/>
              </a:defRPr>
            </a:lvl2pPr>
            <a:lvl3pPr marL="1193406" indent="-238681">
              <a:defRPr sz="3800" b="1">
                <a:solidFill>
                  <a:schemeClr val="tx1"/>
                </a:solidFill>
                <a:latin typeface="Times New Roman" panose="02020603050405020304" pitchFamily="18" charset="0"/>
                <a:ea typeface="標楷體" panose="03000509000000000000" pitchFamily="65" charset="-120"/>
              </a:defRPr>
            </a:lvl3pPr>
            <a:lvl4pPr marL="1670769" indent="-238681">
              <a:defRPr sz="3800" b="1">
                <a:solidFill>
                  <a:schemeClr val="tx1"/>
                </a:solidFill>
                <a:latin typeface="Times New Roman" panose="02020603050405020304" pitchFamily="18" charset="0"/>
                <a:ea typeface="標楷體" panose="03000509000000000000" pitchFamily="65" charset="-120"/>
              </a:defRPr>
            </a:lvl4pPr>
            <a:lvl5pPr marL="2148131" indent="-238681">
              <a:defRPr sz="3800" b="1">
                <a:solidFill>
                  <a:schemeClr val="tx1"/>
                </a:solidFill>
                <a:latin typeface="Times New Roman" panose="02020603050405020304" pitchFamily="18" charset="0"/>
                <a:ea typeface="標楷體" panose="03000509000000000000" pitchFamily="65" charset="-120"/>
              </a:defRPr>
            </a:lvl5pPr>
            <a:lvl6pPr marL="2625494"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6pPr>
            <a:lvl7pPr marL="3102856"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7pPr>
            <a:lvl8pPr marL="3580219"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8pPr>
            <a:lvl9pPr marL="4057581"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9pPr>
          </a:lstStyle>
          <a:p>
            <a:fld id="{23D32773-CBA8-4AAC-8999-549C354B7558}" type="slidenum">
              <a:rPr lang="en-US" altLang="zh-TW"/>
              <a:pPr/>
              <a:t>120</a:t>
            </a:fld>
            <a:endParaRPr lang="en-US" altLang="zh-TW"/>
          </a:p>
        </p:txBody>
      </p:sp>
    </p:spTree>
    <p:extLst>
      <p:ext uri="{BB962C8B-B14F-4D97-AF65-F5344CB8AC3E}">
        <p14:creationId xmlns:p14="http://schemas.microsoft.com/office/powerpoint/2010/main" val="395048002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82638" y="768350"/>
            <a:ext cx="5537200" cy="38354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6F0553E3-DD3F-4F94-8493-D9B2334F3DDF}" type="slidenum">
              <a:rPr lang="en-US" altLang="zh-TW" smtClean="0"/>
              <a:pPr>
                <a:defRPr/>
              </a:pPr>
              <a:t>121</a:t>
            </a:fld>
            <a:endParaRPr lang="en-US" altLang="zh-TW" dirty="0"/>
          </a:p>
        </p:txBody>
      </p:sp>
    </p:spTree>
    <p:extLst>
      <p:ext uri="{BB962C8B-B14F-4D97-AF65-F5344CB8AC3E}">
        <p14:creationId xmlns:p14="http://schemas.microsoft.com/office/powerpoint/2010/main" val="3523586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795338" y="771525"/>
            <a:ext cx="5576887" cy="3862388"/>
          </a:xfrm>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網路層 </a:t>
            </a:r>
            <a:r>
              <a:rPr lang="en-US" altLang="zh-TW" dirty="0" smtClean="0"/>
              <a:t>– Smurf Attack</a:t>
            </a:r>
          </a:p>
          <a:p>
            <a:pPr marL="488639" lvl="1" indent="-300701" algn="just" eaLnBrk="1" hangingPunct="1">
              <a:buFont typeface="Wingdings" panose="05000000000000000000" pitchFamily="2" charset="2"/>
              <a:buChar char="ü"/>
            </a:pPr>
            <a:r>
              <a:rPr lang="zh-TW" altLang="en-US" dirty="0" smtClean="0"/>
              <a:t>是一種藉由</a:t>
            </a:r>
            <a:r>
              <a:rPr lang="en-US" altLang="zh-TW" dirty="0" smtClean="0"/>
              <a:t>Ping</a:t>
            </a:r>
            <a:r>
              <a:rPr lang="zh-TW" altLang="en-US" dirty="0" smtClean="0"/>
              <a:t>封包塞爆受害者網路頻寬的阻斷服務攻擊。</a:t>
            </a:r>
          </a:p>
          <a:p>
            <a:pPr marL="488639" lvl="1" indent="-300701" algn="just" eaLnBrk="1" hangingPunct="1">
              <a:buFont typeface="Wingdings" panose="05000000000000000000" pitchFamily="2" charset="2"/>
              <a:buChar char="ü"/>
            </a:pPr>
            <a:r>
              <a:rPr lang="zh-TW" altLang="en-US" dirty="0" smtClean="0"/>
              <a:t>攻擊手法如下：</a:t>
            </a:r>
          </a:p>
          <a:p>
            <a:pPr marL="414482" lvl="2" indent="-1658" algn="just" eaLnBrk="1" hangingPunct="1">
              <a:buFontTx/>
              <a:buAutoNum type="arabicPeriod"/>
            </a:pPr>
            <a:r>
              <a:rPr lang="zh-TW" altLang="en-US" dirty="0" smtClean="0"/>
              <a:t>攻擊者</a:t>
            </a:r>
            <a:r>
              <a:rPr lang="en-US" altLang="zh-TW" dirty="0" smtClean="0"/>
              <a:t>(Attacker)</a:t>
            </a:r>
            <a:r>
              <a:rPr lang="zh-TW" altLang="en-US" dirty="0" smtClean="0"/>
              <a:t>偽冒受害者</a:t>
            </a:r>
            <a:r>
              <a:rPr lang="en-US" altLang="zh-TW" dirty="0" smtClean="0"/>
              <a:t>IP (Victim)</a:t>
            </a:r>
            <a:r>
              <a:rPr lang="zh-TW" altLang="en-US" dirty="0" smtClean="0"/>
              <a:t>發送大量</a:t>
            </a:r>
            <a:r>
              <a:rPr lang="en-US" altLang="zh-TW" dirty="0" smtClean="0"/>
              <a:t>Echo Request</a:t>
            </a:r>
            <a:r>
              <a:rPr lang="zh-TW" altLang="en-US" dirty="0" smtClean="0"/>
              <a:t>給</a:t>
            </a:r>
            <a:r>
              <a:rPr lang="en-US" altLang="zh-TW" dirty="0" smtClean="0"/>
              <a:t>B</a:t>
            </a:r>
            <a:r>
              <a:rPr lang="zh-TW" altLang="en-US" dirty="0" smtClean="0"/>
              <a:t>網段的</a:t>
            </a:r>
            <a:r>
              <a:rPr lang="en-US" altLang="zh-TW" dirty="0" smtClean="0"/>
              <a:t>Broadcast IP</a:t>
            </a:r>
            <a:r>
              <a:rPr lang="zh-TW" altLang="en-US" dirty="0" smtClean="0"/>
              <a:t>位址</a:t>
            </a:r>
            <a:r>
              <a:rPr lang="en-US" altLang="zh-TW" dirty="0" smtClean="0"/>
              <a:t>(B.255</a:t>
            </a:r>
            <a:r>
              <a:rPr lang="zh-TW" altLang="en-US" dirty="0" smtClean="0"/>
              <a:t>或</a:t>
            </a:r>
            <a:r>
              <a:rPr lang="en-US" altLang="zh-TW" dirty="0" smtClean="0"/>
              <a:t>B.0)</a:t>
            </a:r>
            <a:r>
              <a:rPr lang="zh-TW" altLang="en-US" dirty="0" smtClean="0"/>
              <a:t> 。</a:t>
            </a:r>
            <a:endParaRPr lang="en-US" altLang="zh-TW" dirty="0" smtClean="0"/>
          </a:p>
          <a:p>
            <a:pPr marL="414482" lvl="2" indent="-1658" algn="just" eaLnBrk="1" hangingPunct="1">
              <a:buFontTx/>
              <a:buAutoNum type="arabicPeriod"/>
            </a:pPr>
            <a:r>
              <a:rPr lang="en-US" altLang="zh-TW" dirty="0" smtClean="0"/>
              <a:t>B</a:t>
            </a:r>
            <a:r>
              <a:rPr lang="zh-TW" altLang="en-US" dirty="0" smtClean="0"/>
              <a:t>網段所有電腦收到</a:t>
            </a:r>
            <a:r>
              <a:rPr lang="en-US" altLang="zh-TW" dirty="0" smtClean="0"/>
              <a:t>Echo Request</a:t>
            </a:r>
            <a:r>
              <a:rPr lang="zh-TW" altLang="en-US" dirty="0" smtClean="0"/>
              <a:t>封包，都回覆</a:t>
            </a:r>
            <a:r>
              <a:rPr lang="en-US" altLang="zh-TW" dirty="0" smtClean="0"/>
              <a:t>Echo Reply</a:t>
            </a:r>
            <a:r>
              <a:rPr lang="zh-TW" altLang="en-US" dirty="0" smtClean="0"/>
              <a:t>封包給</a:t>
            </a:r>
            <a:r>
              <a:rPr lang="en-US" altLang="zh-TW" dirty="0" smtClean="0"/>
              <a:t>Victim</a:t>
            </a:r>
            <a:r>
              <a:rPr lang="zh-TW" altLang="en-US" dirty="0" smtClean="0"/>
              <a:t>，導致</a:t>
            </a:r>
            <a:r>
              <a:rPr lang="en-US" altLang="zh-TW" dirty="0" smtClean="0"/>
              <a:t>Victim</a:t>
            </a:r>
            <a:r>
              <a:rPr lang="zh-TW" altLang="en-US" dirty="0" smtClean="0"/>
              <a:t>端頻寬被大量的</a:t>
            </a:r>
            <a:r>
              <a:rPr lang="en-US" altLang="zh-TW" dirty="0" smtClean="0"/>
              <a:t>Echo Reply</a:t>
            </a:r>
            <a:r>
              <a:rPr lang="zh-TW" altLang="en-US" dirty="0" smtClean="0"/>
              <a:t>封包所占用。</a:t>
            </a:r>
            <a:endParaRPr lang="en-US" altLang="zh-TW" dirty="0" smtClean="0"/>
          </a:p>
          <a:p>
            <a:pPr marL="488639" lvl="1" indent="-300701" algn="just" eaLnBrk="1" hangingPunct="1">
              <a:buFont typeface="Wingdings" panose="05000000000000000000" pitchFamily="2" charset="2"/>
              <a:buChar char="ü"/>
            </a:pPr>
            <a:r>
              <a:rPr lang="zh-TW" altLang="en-US" dirty="0" smtClean="0"/>
              <a:t>防護建議</a:t>
            </a:r>
          </a:p>
          <a:p>
            <a:pPr marL="711175" lvl="2" indent="-298352" algn="just" eaLnBrk="1" hangingPunct="1">
              <a:buFont typeface="Wingdings" panose="05000000000000000000" pitchFamily="2" charset="2"/>
              <a:buChar char="Ø"/>
            </a:pPr>
            <a:r>
              <a:rPr lang="zh-TW" altLang="en-US" dirty="0" smtClean="0"/>
              <a:t>在防火牆或路由器上阻擋</a:t>
            </a:r>
            <a:r>
              <a:rPr lang="en-US" altLang="zh-TW" dirty="0" smtClean="0"/>
              <a:t>Network/Broadcast IP</a:t>
            </a:r>
            <a:r>
              <a:rPr lang="zh-TW" altLang="en-US" dirty="0" smtClean="0"/>
              <a:t>的傳送，即可防範類似攻擊。</a:t>
            </a:r>
            <a:endParaRPr lang="en-US" altLang="zh-TW" dirty="0" smtClean="0"/>
          </a:p>
        </p:txBody>
      </p:sp>
    </p:spTree>
    <p:extLst>
      <p:ext uri="{BB962C8B-B14F-4D97-AF65-F5344CB8AC3E}">
        <p14:creationId xmlns:p14="http://schemas.microsoft.com/office/powerpoint/2010/main" val="316978822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影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kumimoji="1" lang="zh-TW" altLang="en-US" smtClean="0"/>
              <a:t>若</a:t>
            </a:r>
            <a:r>
              <a:rPr kumimoji="1" lang="en-US" altLang="zh-TW" smtClean="0"/>
              <a:t>RPO </a:t>
            </a:r>
            <a:r>
              <a:rPr kumimoji="1" lang="zh-TW" altLang="en-US" smtClean="0"/>
              <a:t>為</a:t>
            </a:r>
            <a:r>
              <a:rPr kumimoji="1" lang="en-US" altLang="zh-TW" smtClean="0"/>
              <a:t>1</a:t>
            </a:r>
            <a:r>
              <a:rPr kumimoji="1" lang="zh-TW" altLang="en-US" smtClean="0"/>
              <a:t>天，備份頻率應至少為</a:t>
            </a:r>
            <a:r>
              <a:rPr kumimoji="1" lang="en-US" altLang="zh-TW" smtClean="0"/>
              <a:t>?</a:t>
            </a:r>
            <a:endParaRPr kumimoji="1" lang="zh-TW" altLang="en-US" smtClean="0"/>
          </a:p>
        </p:txBody>
      </p:sp>
      <p:sp>
        <p:nvSpPr>
          <p:cNvPr id="3482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E7C2D9B1-7B80-4940-B2FC-D327F5007131}" type="slidenum">
              <a:rPr kumimoji="0" lang="zh-TW" altLang="en-US" smtClean="0">
                <a:latin typeface="Calibri" pitchFamily="34" charset="0"/>
              </a:rPr>
              <a:pPr/>
              <a:t>128</a:t>
            </a:fld>
            <a:endParaRPr kumimoji="0" lang="zh-TW" altLang="en-US" smtClean="0">
              <a:latin typeface="Calibri" pitchFamily="34" charset="0"/>
            </a:endParaRPr>
          </a:p>
        </p:txBody>
      </p:sp>
    </p:spTree>
    <p:extLst>
      <p:ext uri="{BB962C8B-B14F-4D97-AF65-F5344CB8AC3E}">
        <p14:creationId xmlns:p14="http://schemas.microsoft.com/office/powerpoint/2010/main" val="175172002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129</a:t>
            </a:fld>
            <a:endParaRPr lang="zh-TW" altLang="en-US"/>
          </a:p>
        </p:txBody>
      </p:sp>
    </p:spTree>
    <p:extLst>
      <p:ext uri="{BB962C8B-B14F-4D97-AF65-F5344CB8AC3E}">
        <p14:creationId xmlns:p14="http://schemas.microsoft.com/office/powerpoint/2010/main" val="225681440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130</a:t>
            </a:fld>
            <a:endParaRPr lang="zh-TW" altLang="en-US"/>
          </a:p>
        </p:txBody>
      </p:sp>
    </p:spTree>
    <p:extLst>
      <p:ext uri="{BB962C8B-B14F-4D97-AF65-F5344CB8AC3E}">
        <p14:creationId xmlns:p14="http://schemas.microsoft.com/office/powerpoint/2010/main" val="374577976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131</a:t>
            </a:fld>
            <a:endParaRPr lang="zh-TW" altLang="en-US"/>
          </a:p>
        </p:txBody>
      </p:sp>
    </p:spTree>
    <p:extLst>
      <p:ext uri="{BB962C8B-B14F-4D97-AF65-F5344CB8AC3E}">
        <p14:creationId xmlns:p14="http://schemas.microsoft.com/office/powerpoint/2010/main" val="182740136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132</a:t>
            </a:fld>
            <a:endParaRPr lang="zh-TW" altLang="en-US"/>
          </a:p>
        </p:txBody>
      </p:sp>
    </p:spTree>
    <p:extLst>
      <p:ext uri="{BB962C8B-B14F-4D97-AF65-F5344CB8AC3E}">
        <p14:creationId xmlns:p14="http://schemas.microsoft.com/office/powerpoint/2010/main" val="289650365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133</a:t>
            </a:fld>
            <a:endParaRPr lang="zh-TW" altLang="en-US"/>
          </a:p>
        </p:txBody>
      </p:sp>
    </p:spTree>
    <p:extLst>
      <p:ext uri="{BB962C8B-B14F-4D97-AF65-F5344CB8AC3E}">
        <p14:creationId xmlns:p14="http://schemas.microsoft.com/office/powerpoint/2010/main" val="175421699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134</a:t>
            </a:fld>
            <a:endParaRPr lang="zh-TW" altLang="en-US"/>
          </a:p>
        </p:txBody>
      </p:sp>
    </p:spTree>
    <p:extLst>
      <p:ext uri="{BB962C8B-B14F-4D97-AF65-F5344CB8AC3E}">
        <p14:creationId xmlns:p14="http://schemas.microsoft.com/office/powerpoint/2010/main" val="265223834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135</a:t>
            </a:fld>
            <a:endParaRPr lang="zh-TW" altLang="en-US"/>
          </a:p>
        </p:txBody>
      </p:sp>
    </p:spTree>
    <p:extLst>
      <p:ext uri="{BB962C8B-B14F-4D97-AF65-F5344CB8AC3E}">
        <p14:creationId xmlns:p14="http://schemas.microsoft.com/office/powerpoint/2010/main" val="406688363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136</a:t>
            </a:fld>
            <a:endParaRPr lang="zh-TW" altLang="en-US"/>
          </a:p>
        </p:txBody>
      </p:sp>
    </p:spTree>
    <p:extLst>
      <p:ext uri="{BB962C8B-B14F-4D97-AF65-F5344CB8AC3E}">
        <p14:creationId xmlns:p14="http://schemas.microsoft.com/office/powerpoint/2010/main" val="280022524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137</a:t>
            </a:fld>
            <a:endParaRPr lang="zh-TW" altLang="en-US"/>
          </a:p>
        </p:txBody>
      </p:sp>
    </p:spTree>
    <p:extLst>
      <p:ext uri="{BB962C8B-B14F-4D97-AF65-F5344CB8AC3E}">
        <p14:creationId xmlns:p14="http://schemas.microsoft.com/office/powerpoint/2010/main" val="2688311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795338" y="771525"/>
            <a:ext cx="5576887" cy="3862388"/>
          </a:xfrm>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網路層 </a:t>
            </a:r>
            <a:r>
              <a:rPr lang="en-US" altLang="zh-TW" dirty="0" smtClean="0"/>
              <a:t>– Ping of Death</a:t>
            </a:r>
          </a:p>
          <a:p>
            <a:pPr marL="488639" lvl="1" indent="-300701" algn="just" eaLnBrk="1" hangingPunct="1">
              <a:buFont typeface="Wingdings" panose="05000000000000000000" pitchFamily="2" charset="2"/>
              <a:buChar char="ü"/>
            </a:pPr>
            <a:r>
              <a:rPr lang="zh-TW" altLang="en-US" dirty="0" smtClean="0"/>
              <a:t>屬於一種阻斷服務攻擊，只要一個</a:t>
            </a:r>
            <a:r>
              <a:rPr lang="en-US" altLang="zh-TW" dirty="0" smtClean="0"/>
              <a:t>Ping</a:t>
            </a:r>
            <a:r>
              <a:rPr lang="zh-TW" altLang="en-US" dirty="0" smtClean="0"/>
              <a:t>封包就能讓作業系統當機。</a:t>
            </a:r>
            <a:endParaRPr lang="en-US" altLang="zh-TW" dirty="0" smtClean="0"/>
          </a:p>
          <a:p>
            <a:pPr marL="488639" lvl="1" indent="-300701" algn="just" eaLnBrk="1" hangingPunct="1">
              <a:buFont typeface="Wingdings" panose="05000000000000000000" pitchFamily="2" charset="2"/>
              <a:buChar char="ü"/>
            </a:pPr>
            <a:r>
              <a:rPr lang="zh-TW" altLang="en-US" dirty="0" smtClean="0"/>
              <a:t>攻擊手法</a:t>
            </a:r>
          </a:p>
          <a:p>
            <a:pPr marL="714164" lvl="2" indent="-187938" algn="just" eaLnBrk="1" hangingPunct="1">
              <a:buFont typeface="Wingdings" panose="05000000000000000000" pitchFamily="2" charset="2"/>
              <a:buChar char="Ø"/>
            </a:pPr>
            <a:r>
              <a:rPr lang="zh-TW" altLang="en-US" dirty="0" smtClean="0"/>
              <a:t>一般正常的</a:t>
            </a:r>
            <a:r>
              <a:rPr lang="en-US" altLang="zh-TW" dirty="0" smtClean="0"/>
              <a:t>Ping</a:t>
            </a:r>
            <a:r>
              <a:rPr lang="zh-TW" altLang="en-US" dirty="0" smtClean="0"/>
              <a:t>封包大小為</a:t>
            </a:r>
            <a:r>
              <a:rPr lang="en-US" altLang="zh-TW" dirty="0" smtClean="0"/>
              <a:t>56</a:t>
            </a:r>
            <a:r>
              <a:rPr lang="zh-TW" altLang="en-US" dirty="0" smtClean="0"/>
              <a:t>位元</a:t>
            </a:r>
            <a:r>
              <a:rPr lang="en-US" altLang="zh-TW" dirty="0" smtClean="0"/>
              <a:t>(</a:t>
            </a:r>
            <a:r>
              <a:rPr lang="zh-TW" altLang="en-US" dirty="0" smtClean="0"/>
              <a:t>含</a:t>
            </a:r>
            <a:r>
              <a:rPr lang="en-US" altLang="zh-TW" dirty="0" smtClean="0"/>
              <a:t>IP</a:t>
            </a:r>
            <a:r>
              <a:rPr lang="zh-TW" altLang="en-US" dirty="0" smtClean="0"/>
              <a:t>標頭為</a:t>
            </a:r>
            <a:r>
              <a:rPr lang="en-US" altLang="zh-TW" dirty="0" smtClean="0"/>
              <a:t>84</a:t>
            </a:r>
            <a:r>
              <a:rPr lang="zh-TW" altLang="en-US" dirty="0" smtClean="0"/>
              <a:t>位元</a:t>
            </a:r>
            <a:r>
              <a:rPr lang="en-US" altLang="zh-TW" dirty="0" smtClean="0"/>
              <a:t>)</a:t>
            </a:r>
            <a:r>
              <a:rPr lang="zh-TW" altLang="en-US" dirty="0" smtClean="0"/>
              <a:t>，攻擊者故意傳送一個大小超過</a:t>
            </a:r>
            <a:r>
              <a:rPr lang="en-US" altLang="zh-TW" dirty="0" smtClean="0"/>
              <a:t>65536</a:t>
            </a:r>
            <a:r>
              <a:rPr lang="zh-TW" altLang="en-US" dirty="0" smtClean="0"/>
              <a:t>位元的</a:t>
            </a:r>
            <a:r>
              <a:rPr lang="en-US" altLang="zh-TW" dirty="0" smtClean="0"/>
              <a:t>Ping</a:t>
            </a:r>
            <a:r>
              <a:rPr lang="zh-TW" altLang="en-US" dirty="0" smtClean="0"/>
              <a:t>封包給受害者</a:t>
            </a:r>
            <a:r>
              <a:rPr lang="en-US" altLang="zh-TW" dirty="0" smtClean="0"/>
              <a:t>(IP</a:t>
            </a:r>
            <a:r>
              <a:rPr lang="zh-TW" altLang="en-US" dirty="0" smtClean="0"/>
              <a:t>協定允許封包大於</a:t>
            </a:r>
            <a:r>
              <a:rPr lang="en-US" altLang="zh-TW" dirty="0" smtClean="0"/>
              <a:t>65536)</a:t>
            </a:r>
            <a:r>
              <a:rPr lang="zh-TW" altLang="en-US" dirty="0" smtClean="0"/>
              <a:t>，讓受害作業系統無法處理大於</a:t>
            </a:r>
            <a:r>
              <a:rPr lang="en-US" altLang="zh-TW" dirty="0" smtClean="0"/>
              <a:t>65536</a:t>
            </a:r>
            <a:r>
              <a:rPr lang="zh-TW" altLang="en-US" dirty="0" smtClean="0"/>
              <a:t>位元的</a:t>
            </a:r>
            <a:r>
              <a:rPr lang="en-US" altLang="zh-TW" dirty="0" smtClean="0"/>
              <a:t>Ping</a:t>
            </a:r>
            <a:r>
              <a:rPr lang="zh-TW" altLang="en-US" dirty="0" smtClean="0"/>
              <a:t>封包，導致系統當機或重新開機。</a:t>
            </a:r>
          </a:p>
          <a:p>
            <a:pPr marL="714164" lvl="2" indent="-187938" algn="just" eaLnBrk="1" hangingPunct="1">
              <a:buFont typeface="Wingdings" panose="05000000000000000000" pitchFamily="2" charset="2"/>
              <a:buChar char="Ø"/>
            </a:pPr>
            <a:r>
              <a:rPr lang="zh-TW" altLang="en-US" dirty="0" smtClean="0"/>
              <a:t>攻擊者的來源</a:t>
            </a:r>
            <a:r>
              <a:rPr lang="en-US" altLang="zh-TW" dirty="0" smtClean="0"/>
              <a:t>IP</a:t>
            </a:r>
            <a:r>
              <a:rPr lang="zh-TW" altLang="en-US" dirty="0" smtClean="0"/>
              <a:t>經常是偽冒的</a:t>
            </a:r>
            <a:r>
              <a:rPr lang="en-US" altLang="zh-TW" dirty="0" smtClean="0"/>
              <a:t>IP</a:t>
            </a:r>
            <a:r>
              <a:rPr lang="zh-TW" altLang="en-US" dirty="0" smtClean="0"/>
              <a:t>位址，因此也很難由防火牆封鎖來源</a:t>
            </a:r>
            <a:r>
              <a:rPr lang="en-US" altLang="zh-TW" dirty="0" smtClean="0"/>
              <a:t>IP</a:t>
            </a:r>
            <a:r>
              <a:rPr lang="zh-TW" altLang="en-US" dirty="0" smtClean="0"/>
              <a:t>。</a:t>
            </a:r>
          </a:p>
          <a:p>
            <a:pPr marL="488639" lvl="1" indent="-300701" algn="just" eaLnBrk="1" hangingPunct="1">
              <a:buFont typeface="Wingdings" panose="05000000000000000000" pitchFamily="2" charset="2"/>
              <a:buChar char="ü"/>
            </a:pPr>
            <a:r>
              <a:rPr lang="zh-TW" altLang="en-US" dirty="0" smtClean="0"/>
              <a:t>防護建議</a:t>
            </a:r>
          </a:p>
          <a:p>
            <a:pPr marL="714164" lvl="2" indent="-187938" algn="just" eaLnBrk="1" hangingPunct="1">
              <a:buFont typeface="Wingdings" panose="05000000000000000000" pitchFamily="2" charset="2"/>
              <a:buChar char="Ø"/>
            </a:pPr>
            <a:r>
              <a:rPr lang="zh-TW" altLang="en-US" dirty="0" smtClean="0"/>
              <a:t>修補作業系統弱點</a:t>
            </a:r>
            <a:r>
              <a:rPr lang="en-US" altLang="zh-TW" dirty="0" smtClean="0"/>
              <a:t>(</a:t>
            </a:r>
            <a:r>
              <a:rPr lang="zh-TW" altLang="en-US" dirty="0" smtClean="0"/>
              <a:t>目前大部份作業系統都已修補這個弱點</a:t>
            </a:r>
            <a:r>
              <a:rPr lang="en-US" altLang="zh-TW" dirty="0" smtClean="0"/>
              <a:t>)</a:t>
            </a:r>
            <a:r>
              <a:rPr lang="zh-TW" altLang="en-US" dirty="0" smtClean="0"/>
              <a:t>。</a:t>
            </a:r>
          </a:p>
        </p:txBody>
      </p:sp>
    </p:spTree>
    <p:extLst>
      <p:ext uri="{BB962C8B-B14F-4D97-AF65-F5344CB8AC3E}">
        <p14:creationId xmlns:p14="http://schemas.microsoft.com/office/powerpoint/2010/main" val="101252140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138</a:t>
            </a:fld>
            <a:endParaRPr lang="zh-TW" altLang="en-US"/>
          </a:p>
        </p:txBody>
      </p:sp>
    </p:spTree>
    <p:extLst>
      <p:ext uri="{BB962C8B-B14F-4D97-AF65-F5344CB8AC3E}">
        <p14:creationId xmlns:p14="http://schemas.microsoft.com/office/powerpoint/2010/main" val="56500762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140</a:t>
            </a:fld>
            <a:endParaRPr lang="zh-TW" altLang="en-US"/>
          </a:p>
        </p:txBody>
      </p:sp>
    </p:spTree>
    <p:extLst>
      <p:ext uri="{BB962C8B-B14F-4D97-AF65-F5344CB8AC3E}">
        <p14:creationId xmlns:p14="http://schemas.microsoft.com/office/powerpoint/2010/main" val="12546700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141</a:t>
            </a:fld>
            <a:endParaRPr lang="zh-TW" altLang="en-US"/>
          </a:p>
        </p:txBody>
      </p:sp>
    </p:spTree>
    <p:extLst>
      <p:ext uri="{BB962C8B-B14F-4D97-AF65-F5344CB8AC3E}">
        <p14:creationId xmlns:p14="http://schemas.microsoft.com/office/powerpoint/2010/main" val="413592060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142</a:t>
            </a:fld>
            <a:endParaRPr lang="zh-TW" altLang="en-US"/>
          </a:p>
        </p:txBody>
      </p:sp>
    </p:spTree>
    <p:extLst>
      <p:ext uri="{BB962C8B-B14F-4D97-AF65-F5344CB8AC3E}">
        <p14:creationId xmlns:p14="http://schemas.microsoft.com/office/powerpoint/2010/main" val="78064547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143</a:t>
            </a:fld>
            <a:endParaRPr lang="zh-TW" altLang="en-US"/>
          </a:p>
        </p:txBody>
      </p:sp>
    </p:spTree>
    <p:extLst>
      <p:ext uri="{BB962C8B-B14F-4D97-AF65-F5344CB8AC3E}">
        <p14:creationId xmlns:p14="http://schemas.microsoft.com/office/powerpoint/2010/main" val="121960469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144</a:t>
            </a:fld>
            <a:endParaRPr lang="zh-TW" altLang="en-US"/>
          </a:p>
        </p:txBody>
      </p:sp>
    </p:spTree>
    <p:extLst>
      <p:ext uri="{BB962C8B-B14F-4D97-AF65-F5344CB8AC3E}">
        <p14:creationId xmlns:p14="http://schemas.microsoft.com/office/powerpoint/2010/main" val="156322095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95338" y="771525"/>
            <a:ext cx="5576887" cy="3862388"/>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F692AD11-A501-49F2-B44E-59D25E0C90BF}" type="slidenum">
              <a:rPr lang="en-US" altLang="zh-TW" smtClean="0"/>
              <a:pPr>
                <a:defRPr/>
              </a:pPr>
              <a:t>146</a:t>
            </a:fld>
            <a:endParaRPr lang="en-US" altLang="zh-TW"/>
          </a:p>
        </p:txBody>
      </p:sp>
    </p:spTree>
    <p:extLst>
      <p:ext uri="{BB962C8B-B14F-4D97-AF65-F5344CB8AC3E}">
        <p14:creationId xmlns:p14="http://schemas.microsoft.com/office/powerpoint/2010/main" val="333686488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82638" y="768350"/>
            <a:ext cx="5537200" cy="38354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6F0553E3-DD3F-4F94-8493-D9B2334F3DDF}" type="slidenum">
              <a:rPr lang="en-US" altLang="zh-TW" smtClean="0"/>
              <a:pPr>
                <a:defRPr/>
              </a:pPr>
              <a:t>147</a:t>
            </a:fld>
            <a:endParaRPr lang="en-US" altLang="zh-TW" dirty="0"/>
          </a:p>
        </p:txBody>
      </p:sp>
    </p:spTree>
    <p:extLst>
      <p:ext uri="{BB962C8B-B14F-4D97-AF65-F5344CB8AC3E}">
        <p14:creationId xmlns:p14="http://schemas.microsoft.com/office/powerpoint/2010/main" val="355484929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82638" y="768350"/>
            <a:ext cx="5537200" cy="38354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6F0553E3-DD3F-4F94-8493-D9B2334F3DDF}" type="slidenum">
              <a:rPr lang="en-US" altLang="zh-TW" smtClean="0"/>
              <a:pPr>
                <a:defRPr/>
              </a:pPr>
              <a:t>149</a:t>
            </a:fld>
            <a:endParaRPr lang="en-US" altLang="zh-TW" dirty="0"/>
          </a:p>
        </p:txBody>
      </p:sp>
    </p:spTree>
    <p:extLst>
      <p:ext uri="{BB962C8B-B14F-4D97-AF65-F5344CB8AC3E}">
        <p14:creationId xmlns:p14="http://schemas.microsoft.com/office/powerpoint/2010/main" val="122595455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95338" y="771525"/>
            <a:ext cx="5576887" cy="3862388"/>
          </a:xfrm>
        </p:spPr>
      </p:sp>
      <p:sp>
        <p:nvSpPr>
          <p:cNvPr id="3" name="備忘稿版面配置區 2"/>
          <p:cNvSpPr>
            <a:spLocks noGrp="1"/>
          </p:cNvSpPr>
          <p:nvPr>
            <p:ph type="body" idx="1"/>
          </p:nvPr>
        </p:nvSpPr>
        <p:spPr/>
        <p:txBody>
          <a:bodyPr/>
          <a:lstStyle/>
          <a:p>
            <a:pPr algn="just"/>
            <a:r>
              <a:rPr kumimoji="1" lang="en-US" altLang="zh-TW" sz="1500" dirty="0">
                <a:latin typeface="微軟正黑體" panose="020B0604030504040204" pitchFamily="34" charset="-120"/>
                <a:ea typeface="微軟正黑體" panose="020B0604030504040204" pitchFamily="34" charset="-120"/>
              </a:rPr>
              <a:t>PaaS</a:t>
            </a:r>
            <a:r>
              <a:rPr kumimoji="1" lang="zh-TW" altLang="zh-TW" sz="1500" dirty="0">
                <a:latin typeface="微軟正黑體" panose="020B0604030504040204" pitchFamily="34" charset="-120"/>
                <a:ea typeface="微軟正黑體" panose="020B0604030504040204" pitchFamily="34" charset="-120"/>
              </a:rPr>
              <a:t>針對雲端軟體平台開發人員，提供開發人員程式語言或工具，在雲端基礎架構中開發或部署應用程式，建立</a:t>
            </a:r>
            <a:r>
              <a:rPr kumimoji="1" lang="zh-TW" altLang="en-US" sz="1500" dirty="0">
                <a:latin typeface="微軟正黑體" panose="020B0604030504040204" pitchFamily="34" charset="-120"/>
                <a:ea typeface="微軟正黑體" panose="020B0604030504040204" pitchFamily="34" charset="-120"/>
              </a:rPr>
              <a:t>自己</a:t>
            </a:r>
            <a:r>
              <a:rPr kumimoji="1" lang="zh-TW" altLang="zh-TW" sz="1500" dirty="0">
                <a:latin typeface="微軟正黑體" panose="020B0604030504040204" pitchFamily="34" charset="-120"/>
                <a:ea typeface="微軟正黑體" panose="020B0604030504040204" pitchFamily="34" charset="-120"/>
              </a:rPr>
              <a:t>的服務平台。</a:t>
            </a:r>
            <a:endParaRPr lang="zh-TW" altLang="en-US" sz="17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58014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xfrm>
            <a:off x="795338" y="771525"/>
            <a:ext cx="5576887" cy="3862388"/>
          </a:xfrm>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連線層 </a:t>
            </a:r>
            <a:r>
              <a:rPr lang="en-US" altLang="zh-TW" dirty="0" smtClean="0"/>
              <a:t>– SYN Flood</a:t>
            </a:r>
          </a:p>
          <a:p>
            <a:pPr marL="488639" lvl="1" indent="-300701" algn="just" eaLnBrk="1" hangingPunct="1">
              <a:buFont typeface="Wingdings" panose="05000000000000000000" pitchFamily="2" charset="2"/>
              <a:buChar char="ü"/>
            </a:pPr>
            <a:r>
              <a:rPr lang="zh-TW" altLang="en-US" dirty="0" smtClean="0"/>
              <a:t>屬於一種阻斷服務攻擊，攻擊者傳送大量假造來源</a:t>
            </a:r>
            <a:r>
              <a:rPr lang="en-US" altLang="zh-TW" dirty="0" smtClean="0"/>
              <a:t>IP</a:t>
            </a:r>
            <a:r>
              <a:rPr lang="zh-TW" altLang="en-US" dirty="0" smtClean="0"/>
              <a:t>的</a:t>
            </a:r>
            <a:r>
              <a:rPr lang="en-US" altLang="zh-TW" dirty="0" smtClean="0"/>
              <a:t>TCP SYN</a:t>
            </a:r>
            <a:r>
              <a:rPr lang="zh-TW" altLang="en-US" dirty="0" smtClean="0"/>
              <a:t>封包給受害伺服器，導致受害伺服器連線資源被耗盡，無法提供正常服務。</a:t>
            </a:r>
          </a:p>
          <a:p>
            <a:pPr marL="488639" lvl="1" indent="-300701" algn="just" eaLnBrk="1" hangingPunct="1">
              <a:buFont typeface="Wingdings" panose="05000000000000000000" pitchFamily="2" charset="2"/>
              <a:buChar char="ü"/>
            </a:pPr>
            <a:r>
              <a:rPr lang="zh-TW" altLang="en-US" dirty="0" smtClean="0"/>
              <a:t>攻擊手法</a:t>
            </a:r>
          </a:p>
          <a:p>
            <a:pPr marL="824578" lvl="2" indent="-298352" algn="just" eaLnBrk="1" hangingPunct="1">
              <a:buFont typeface="Wingdings" panose="05000000000000000000" pitchFamily="2" charset="2"/>
              <a:buChar char="Ø"/>
            </a:pPr>
            <a:r>
              <a:rPr lang="zh-TW" altLang="en-US" dirty="0" smtClean="0"/>
              <a:t>攻擊者傳送大量偽冒來源</a:t>
            </a:r>
            <a:r>
              <a:rPr lang="en-US" altLang="zh-TW" dirty="0" smtClean="0"/>
              <a:t>IP</a:t>
            </a:r>
            <a:r>
              <a:rPr lang="zh-TW" altLang="en-US" dirty="0" smtClean="0"/>
              <a:t>的</a:t>
            </a:r>
            <a:r>
              <a:rPr lang="en-US" altLang="zh-TW" dirty="0" smtClean="0"/>
              <a:t>TCP SYN</a:t>
            </a:r>
            <a:r>
              <a:rPr lang="zh-TW" altLang="en-US" dirty="0" smtClean="0"/>
              <a:t>請求封包到受害伺服器。</a:t>
            </a:r>
            <a:endParaRPr lang="en-US" altLang="zh-TW" dirty="0" smtClean="0"/>
          </a:p>
          <a:p>
            <a:pPr marL="824578" lvl="2" indent="-298352" algn="just" eaLnBrk="1" hangingPunct="1">
              <a:buFont typeface="Wingdings" panose="05000000000000000000" pitchFamily="2" charset="2"/>
              <a:buChar char="Ø"/>
            </a:pPr>
            <a:r>
              <a:rPr lang="zh-TW" altLang="en-US" dirty="0" smtClean="0"/>
              <a:t>受害伺服器為每一個</a:t>
            </a:r>
            <a:r>
              <a:rPr lang="en-US" altLang="zh-TW" dirty="0" smtClean="0"/>
              <a:t>TCP</a:t>
            </a:r>
            <a:r>
              <a:rPr lang="zh-TW" altLang="en-US" dirty="0" smtClean="0"/>
              <a:t>連線請求分配系統記憶體資源，導致系統連線資源被耗用殆盡，正常的連線無法建立。</a:t>
            </a:r>
            <a:endParaRPr lang="en-US" altLang="zh-TW" dirty="0" smtClean="0"/>
          </a:p>
          <a:p>
            <a:pPr marL="824578" lvl="2" indent="-298352" algn="just" eaLnBrk="1" hangingPunct="1">
              <a:buFont typeface="Wingdings" panose="05000000000000000000" pitchFamily="2" charset="2"/>
              <a:buChar char="Ø"/>
            </a:pPr>
            <a:r>
              <a:rPr lang="zh-TW" altLang="en-US" dirty="0" smtClean="0"/>
              <a:t>大量惡意的</a:t>
            </a:r>
            <a:r>
              <a:rPr lang="en-US" altLang="zh-TW" dirty="0" smtClean="0"/>
              <a:t>TCP SYN</a:t>
            </a:r>
            <a:r>
              <a:rPr lang="zh-TW" altLang="en-US" dirty="0" smtClean="0"/>
              <a:t>封包，其來源</a:t>
            </a:r>
            <a:r>
              <a:rPr lang="en-US" altLang="zh-TW" dirty="0" smtClean="0"/>
              <a:t>IP</a:t>
            </a:r>
            <a:r>
              <a:rPr lang="zh-TW" altLang="en-US" dirty="0" smtClean="0"/>
              <a:t>通常也都是偽冒的，因此無法以封鎖來源</a:t>
            </a:r>
            <a:r>
              <a:rPr lang="en-US" altLang="zh-TW" dirty="0" smtClean="0"/>
              <a:t>IP</a:t>
            </a:r>
            <a:r>
              <a:rPr lang="zh-TW" altLang="en-US" dirty="0" smtClean="0"/>
              <a:t>阻擋攻擊。</a:t>
            </a:r>
          </a:p>
          <a:p>
            <a:pPr marL="488639" lvl="1" indent="-300701" algn="just" eaLnBrk="1" hangingPunct="1">
              <a:buFont typeface="Wingdings" panose="05000000000000000000" pitchFamily="2" charset="2"/>
              <a:buChar char="ü"/>
            </a:pPr>
            <a:r>
              <a:rPr lang="zh-TW" altLang="en-US" dirty="0" smtClean="0"/>
              <a:t>防護建議</a:t>
            </a:r>
          </a:p>
          <a:p>
            <a:pPr marL="824578" lvl="2" indent="-298352" algn="just" eaLnBrk="1" hangingPunct="1">
              <a:buFont typeface="Wingdings" panose="05000000000000000000" pitchFamily="2" charset="2"/>
              <a:buChar char="Ø"/>
            </a:pPr>
            <a:r>
              <a:rPr lang="zh-TW" altLang="en-US" dirty="0" smtClean="0"/>
              <a:t>由於來源</a:t>
            </a:r>
            <a:r>
              <a:rPr lang="en-US" altLang="zh-TW" dirty="0" smtClean="0"/>
              <a:t>IP</a:t>
            </a:r>
            <a:r>
              <a:rPr lang="zh-TW" altLang="en-US" dirty="0" smtClean="0"/>
              <a:t>都是偽冒的，</a:t>
            </a:r>
            <a:r>
              <a:rPr lang="en-US" altLang="zh-TW" dirty="0" smtClean="0"/>
              <a:t>IP</a:t>
            </a:r>
            <a:r>
              <a:rPr lang="zh-TW" altLang="en-US" dirty="0" smtClean="0"/>
              <a:t>的數量很多，而且也大多屬於不同網段，因此從防火牆限制攻擊來源的</a:t>
            </a:r>
            <a:r>
              <a:rPr lang="en-US" altLang="zh-TW" dirty="0" smtClean="0"/>
              <a:t>IP</a:t>
            </a:r>
            <a:r>
              <a:rPr lang="zh-TW" altLang="en-US" dirty="0" smtClean="0"/>
              <a:t>並不是個好方法。</a:t>
            </a:r>
          </a:p>
          <a:p>
            <a:pPr marL="824578" lvl="2" indent="-298352" algn="just" eaLnBrk="1" hangingPunct="1">
              <a:buFont typeface="Wingdings" panose="05000000000000000000" pitchFamily="2" charset="2"/>
              <a:buChar char="Ø"/>
            </a:pPr>
            <a:r>
              <a:rPr lang="zh-TW" altLang="en-US" dirty="0" smtClean="0"/>
              <a:t>啟用防火牆限制同一來源</a:t>
            </a:r>
            <a:r>
              <a:rPr lang="en-US" altLang="zh-TW" dirty="0" smtClean="0"/>
              <a:t>IP</a:t>
            </a:r>
            <a:r>
              <a:rPr lang="zh-TW" altLang="en-US" dirty="0" smtClean="0"/>
              <a:t>的連線數量倒是比較可行的方法，這個防護方法能減低</a:t>
            </a:r>
            <a:r>
              <a:rPr lang="en-US" altLang="zh-TW" dirty="0" smtClean="0"/>
              <a:t>SYN Flood</a:t>
            </a:r>
            <a:r>
              <a:rPr lang="zh-TW" altLang="en-US" dirty="0" smtClean="0"/>
              <a:t>攻擊的損害，但如果偽冒的來源</a:t>
            </a:r>
            <a:r>
              <a:rPr lang="en-US" altLang="zh-TW" dirty="0" smtClean="0"/>
              <a:t>IP</a:t>
            </a:r>
            <a:r>
              <a:rPr lang="zh-TW" altLang="en-US" dirty="0" smtClean="0"/>
              <a:t>數量很多時，也許防火牆也無法負荷。</a:t>
            </a:r>
          </a:p>
          <a:p>
            <a:pPr marL="824578" lvl="2" indent="-298352" algn="just" eaLnBrk="1" hangingPunct="1">
              <a:buFont typeface="Wingdings" panose="05000000000000000000" pitchFamily="2" charset="2"/>
              <a:buChar char="Ø"/>
            </a:pPr>
            <a:r>
              <a:rPr lang="zh-TW" altLang="en-US" dirty="0" smtClean="0"/>
              <a:t>比較好的方法是請求</a:t>
            </a:r>
            <a:r>
              <a:rPr lang="en-US" altLang="zh-TW" dirty="0" smtClean="0"/>
              <a:t>ISP</a:t>
            </a:r>
            <a:r>
              <a:rPr lang="zh-TW" altLang="en-US" dirty="0" smtClean="0"/>
              <a:t>協助，將特定底層的大量資訊流直接封鎖，但此方法僅為暫時性處理手法，無法徹底防止</a:t>
            </a:r>
            <a:r>
              <a:rPr lang="en-US" altLang="zh-TW" dirty="0" smtClean="0"/>
              <a:t>SYN Flood</a:t>
            </a:r>
            <a:r>
              <a:rPr lang="zh-TW" altLang="en-US" dirty="0" smtClean="0"/>
              <a:t>的攻擊。</a:t>
            </a:r>
          </a:p>
        </p:txBody>
      </p:sp>
    </p:spTree>
    <p:extLst>
      <p:ext uri="{BB962C8B-B14F-4D97-AF65-F5344CB8AC3E}">
        <p14:creationId xmlns:p14="http://schemas.microsoft.com/office/powerpoint/2010/main" val="141010410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95338" y="771525"/>
            <a:ext cx="5576887" cy="3862388"/>
          </a:xfrm>
        </p:spPr>
      </p:sp>
      <p:sp>
        <p:nvSpPr>
          <p:cNvPr id="3" name="備忘稿版面配置區 2"/>
          <p:cNvSpPr>
            <a:spLocks noGrp="1"/>
          </p:cNvSpPr>
          <p:nvPr>
            <p:ph type="body" idx="1"/>
          </p:nvPr>
        </p:nvSpPr>
        <p:spPr/>
        <p:txBody>
          <a:bodyPr/>
          <a:lstStyle/>
          <a:p>
            <a:pPr algn="just"/>
            <a:r>
              <a:rPr kumimoji="1" lang="zh-TW" altLang="zh-TW" sz="1300" dirty="0">
                <a:latin typeface="Times New Roman" panose="02020603050405020304" pitchFamily="18" charset="0"/>
                <a:ea typeface="標楷體" panose="03000509000000000000" pitchFamily="65" charset="-120"/>
              </a:rPr>
              <a:t>物聯網</a:t>
            </a:r>
            <a:r>
              <a:rPr kumimoji="1" lang="en-US" altLang="zh-TW" sz="1300" dirty="0">
                <a:latin typeface="Times New Roman" panose="02020603050405020304" pitchFamily="18" charset="0"/>
                <a:ea typeface="標楷體" panose="03000509000000000000" pitchFamily="65" charset="-120"/>
              </a:rPr>
              <a:t>(</a:t>
            </a:r>
            <a:r>
              <a:rPr kumimoji="1" lang="en-US" altLang="zh-TW" sz="1300" dirty="0" err="1">
                <a:latin typeface="Times New Roman" panose="02020603050405020304" pitchFamily="18" charset="0"/>
                <a:ea typeface="標楷體" panose="03000509000000000000" pitchFamily="65" charset="-120"/>
              </a:rPr>
              <a:t>IoT</a:t>
            </a:r>
            <a:r>
              <a:rPr kumimoji="1" lang="zh-TW" altLang="zh-TW" sz="1300" dirty="0">
                <a:latin typeface="Times New Roman" panose="02020603050405020304" pitchFamily="18" charset="0"/>
                <a:ea typeface="標楷體" panose="03000509000000000000" pitchFamily="65" charset="-120"/>
              </a:rPr>
              <a:t>，</a:t>
            </a:r>
            <a:r>
              <a:rPr kumimoji="1" lang="en-US" altLang="zh-TW" sz="1300" dirty="0">
                <a:latin typeface="Times New Roman" panose="02020603050405020304" pitchFamily="18" charset="0"/>
                <a:ea typeface="標楷體" panose="03000509000000000000" pitchFamily="65" charset="-120"/>
              </a:rPr>
              <a:t>Internet of Things)</a:t>
            </a:r>
            <a:r>
              <a:rPr kumimoji="1" lang="zh-TW" altLang="zh-TW" sz="1300" dirty="0">
                <a:latin typeface="Times New Roman" panose="02020603050405020304" pitchFamily="18" charset="0"/>
                <a:ea typeface="標楷體" panose="03000509000000000000" pitchFamily="65" charset="-120"/>
              </a:rPr>
              <a:t>也算得上是一種網路，雖然跟我們傳統上所認知的網路不大一樣，但是有很多概念是類似的，而且也需要有管理的作為。物聯網的發展跟許多其他的科技有關，例如無線射頻辨識</a:t>
            </a:r>
            <a:r>
              <a:rPr kumimoji="1" lang="en-US" altLang="zh-TW" sz="1300" dirty="0">
                <a:latin typeface="Times New Roman" panose="02020603050405020304" pitchFamily="18" charset="0"/>
                <a:ea typeface="標楷體" panose="03000509000000000000" pitchFamily="65" charset="-120"/>
              </a:rPr>
              <a:t>(RFID)</a:t>
            </a:r>
            <a:r>
              <a:rPr kumimoji="1" lang="zh-TW" altLang="zh-TW" sz="1300" dirty="0">
                <a:latin typeface="Times New Roman" panose="02020603050405020304" pitchFamily="18" charset="0"/>
                <a:ea typeface="標楷體" panose="03000509000000000000" pitchFamily="65" charset="-120"/>
              </a:rPr>
              <a:t>、感測網路</a:t>
            </a:r>
            <a:r>
              <a:rPr kumimoji="1" lang="en-US" altLang="zh-TW" sz="1300" dirty="0">
                <a:latin typeface="Times New Roman" panose="02020603050405020304" pitchFamily="18" charset="0"/>
                <a:ea typeface="標楷體" panose="03000509000000000000" pitchFamily="65" charset="-120"/>
              </a:rPr>
              <a:t>(sensor network)</a:t>
            </a:r>
            <a:r>
              <a:rPr kumimoji="1" lang="zh-TW" altLang="zh-TW" sz="1300" dirty="0">
                <a:latin typeface="Times New Roman" panose="02020603050405020304" pitchFamily="18" charset="0"/>
                <a:ea typeface="標楷體" panose="03000509000000000000" pitchFamily="65" charset="-120"/>
              </a:rPr>
              <a:t>等。</a:t>
            </a:r>
          </a:p>
          <a:p>
            <a:pPr algn="just"/>
            <a:r>
              <a:rPr kumimoji="1" lang="en-US" altLang="zh-TW" sz="1300" dirty="0">
                <a:latin typeface="Times New Roman" panose="02020603050405020304" pitchFamily="18" charset="0"/>
                <a:ea typeface="標楷體" panose="03000509000000000000" pitchFamily="65" charset="-120"/>
              </a:rPr>
              <a:t> </a:t>
            </a:r>
            <a:r>
              <a:rPr kumimoji="1" lang="zh-TW" altLang="zh-TW" sz="1300" dirty="0">
                <a:latin typeface="Times New Roman" panose="02020603050405020304" pitchFamily="18" charset="0"/>
                <a:ea typeface="標楷體" panose="03000509000000000000" pitchFamily="65" charset="-120"/>
              </a:rPr>
              <a:t>物聯網的技術與產業是科技業相當熱門的主題，光從字面上不容易了解到底什麼是物聯網，以及物聯網的用途，但是以產業的產值來說，這是一個相當龐大而重要的領域。</a:t>
            </a:r>
            <a:endParaRPr lang="zh-TW" altLang="en-US" dirty="0"/>
          </a:p>
        </p:txBody>
      </p:sp>
      <p:sp>
        <p:nvSpPr>
          <p:cNvPr id="4" name="投影片編號版面配置區 3"/>
          <p:cNvSpPr>
            <a:spLocks noGrp="1"/>
          </p:cNvSpPr>
          <p:nvPr>
            <p:ph type="sldNum" sz="quarter" idx="10"/>
          </p:nvPr>
        </p:nvSpPr>
        <p:spPr/>
        <p:txBody>
          <a:bodyPr/>
          <a:lstStyle/>
          <a:p>
            <a:pPr>
              <a:defRPr/>
            </a:pPr>
            <a:fld id="{F692AD11-A501-49F2-B44E-59D25E0C90BF}" type="slidenum">
              <a:rPr lang="en-US" altLang="zh-TW" smtClean="0"/>
              <a:pPr>
                <a:defRPr/>
              </a:pPr>
              <a:t>153</a:t>
            </a:fld>
            <a:endParaRPr lang="en-US" altLang="zh-TW"/>
          </a:p>
        </p:txBody>
      </p:sp>
    </p:spTree>
    <p:extLst>
      <p:ext uri="{BB962C8B-B14F-4D97-AF65-F5344CB8AC3E}">
        <p14:creationId xmlns:p14="http://schemas.microsoft.com/office/powerpoint/2010/main" val="206792989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95338" y="771525"/>
            <a:ext cx="5576887" cy="3862388"/>
          </a:xfrm>
        </p:spPr>
      </p:sp>
      <p:sp>
        <p:nvSpPr>
          <p:cNvPr id="3" name="備忘稿版面配置區 2"/>
          <p:cNvSpPr>
            <a:spLocks noGrp="1"/>
          </p:cNvSpPr>
          <p:nvPr>
            <p:ph type="body" idx="1"/>
          </p:nvPr>
        </p:nvSpPr>
        <p:spPr/>
        <p:txBody>
          <a:bodyPr/>
          <a:lstStyle/>
          <a:p>
            <a:pPr algn="just"/>
            <a:r>
              <a:rPr kumimoji="1" lang="zh-TW" altLang="zh-TW" sz="1300" dirty="0">
                <a:latin typeface="Times New Roman" panose="02020603050405020304" pitchFamily="18" charset="0"/>
                <a:ea typeface="標楷體" panose="03000509000000000000" pitchFamily="65" charset="-120"/>
              </a:rPr>
              <a:t>所謂的「實體物件</a:t>
            </a:r>
            <a:r>
              <a:rPr kumimoji="1" lang="en-US" altLang="zh-TW" sz="1300" dirty="0">
                <a:latin typeface="Times New Roman" panose="02020603050405020304" pitchFamily="18" charset="0"/>
                <a:ea typeface="標楷體" panose="03000509000000000000" pitchFamily="65" charset="-120"/>
              </a:rPr>
              <a:t>(physical objects)</a:t>
            </a:r>
            <a:r>
              <a:rPr kumimoji="1" lang="zh-TW" altLang="zh-TW" sz="1300" dirty="0">
                <a:latin typeface="Times New Roman" panose="02020603050405020304" pitchFamily="18" charset="0"/>
                <a:ea typeface="標楷體" panose="03000509000000000000" pitchFamily="65" charset="-120"/>
              </a:rPr>
              <a:t>」涵蓋的範圍是廣泛的，一般的資訊設備內建電子裝置並不稀奇，但是若是一般的生活用品內建了電子裝置就比較少見了。換句話說，假如生活環境中的很多東西內建了電子裝置，同時有可以連線並交換資料，顯然就會衍生出很多潛在的應用。</a:t>
            </a:r>
            <a:endParaRPr kumimoji="1" lang="en-US" altLang="zh-TW" sz="1300" dirty="0">
              <a:latin typeface="Times New Roman" panose="02020603050405020304" pitchFamily="18" charset="0"/>
              <a:ea typeface="標楷體" panose="03000509000000000000" pitchFamily="65" charset="-120"/>
            </a:endParaRPr>
          </a:p>
          <a:p>
            <a:pPr algn="just"/>
            <a:r>
              <a:rPr kumimoji="1" lang="zh-TW" altLang="zh-TW" sz="1300" dirty="0">
                <a:latin typeface="Times New Roman" panose="02020603050405020304" pitchFamily="18" charset="0"/>
                <a:ea typeface="標楷體" panose="03000509000000000000" pitchFamily="65" charset="-120"/>
              </a:rPr>
              <a:t>由於實體物件的種類很多，應用的目的也很多元，在設計上會跟一般的電腦不一樣，所以有很多技術上的問題也會有不同的考量。由於物聯網跟網際網路是結合在一起的，所以既可進行小範圍的任意物件的連接，又能透過網際網路延伸連線的範圍。</a:t>
            </a:r>
            <a:endParaRPr lang="zh-TW" altLang="en-US" dirty="0"/>
          </a:p>
        </p:txBody>
      </p:sp>
      <p:sp>
        <p:nvSpPr>
          <p:cNvPr id="4" name="投影片編號版面配置區 3"/>
          <p:cNvSpPr>
            <a:spLocks noGrp="1"/>
          </p:cNvSpPr>
          <p:nvPr>
            <p:ph type="sldNum" sz="quarter" idx="10"/>
          </p:nvPr>
        </p:nvSpPr>
        <p:spPr/>
        <p:txBody>
          <a:bodyPr/>
          <a:lstStyle/>
          <a:p>
            <a:pPr>
              <a:defRPr/>
            </a:pPr>
            <a:fld id="{F692AD11-A501-49F2-B44E-59D25E0C90BF}" type="slidenum">
              <a:rPr lang="en-US" altLang="zh-TW" smtClean="0"/>
              <a:pPr>
                <a:defRPr/>
              </a:pPr>
              <a:t>154</a:t>
            </a:fld>
            <a:endParaRPr lang="en-US" altLang="zh-TW"/>
          </a:p>
        </p:txBody>
      </p:sp>
    </p:spTree>
    <p:extLst>
      <p:ext uri="{BB962C8B-B14F-4D97-AF65-F5344CB8AC3E}">
        <p14:creationId xmlns:p14="http://schemas.microsoft.com/office/powerpoint/2010/main" val="380605469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82638" y="768350"/>
            <a:ext cx="5537200" cy="3835400"/>
          </a:xfrm>
        </p:spPr>
      </p:sp>
      <p:sp>
        <p:nvSpPr>
          <p:cNvPr id="3" name="備忘稿版面配置區 2"/>
          <p:cNvSpPr>
            <a:spLocks noGrp="1"/>
          </p:cNvSpPr>
          <p:nvPr>
            <p:ph type="body" idx="1"/>
          </p:nvPr>
        </p:nvSpPr>
        <p:spPr/>
        <p:txBody>
          <a:bodyPr/>
          <a:lstStyle/>
          <a:p>
            <a:pPr algn="just"/>
            <a:r>
              <a:rPr lang="zh-TW" altLang="zh-TW" dirty="0" smtClean="0"/>
              <a:t>物聯網</a:t>
            </a:r>
            <a:r>
              <a:rPr lang="zh-TW" altLang="en-US" dirty="0" smtClean="0"/>
              <a:t>中的物件通常具備</a:t>
            </a:r>
            <a:r>
              <a:rPr lang="en-US" altLang="zh-TW" dirty="0" smtClean="0"/>
              <a:t>IP</a:t>
            </a:r>
            <a:r>
              <a:rPr lang="zh-TW" altLang="en-US" dirty="0" smtClean="0"/>
              <a:t>與通訊能力，為簡化設計降低了資安的要求，很容易成為被利用的標的，在加上數量龐大，將放大攻擊的力道，是不可忽視的資安問題。</a:t>
            </a:r>
            <a:endParaRPr lang="zh-TW" altLang="en-US" dirty="0"/>
          </a:p>
        </p:txBody>
      </p:sp>
      <p:sp>
        <p:nvSpPr>
          <p:cNvPr id="4" name="投影片編號版面配置區 3"/>
          <p:cNvSpPr>
            <a:spLocks noGrp="1"/>
          </p:cNvSpPr>
          <p:nvPr>
            <p:ph type="sldNum" sz="quarter" idx="10"/>
          </p:nvPr>
        </p:nvSpPr>
        <p:spPr/>
        <p:txBody>
          <a:bodyPr/>
          <a:lstStyle/>
          <a:p>
            <a:pPr>
              <a:defRPr/>
            </a:pPr>
            <a:fld id="{6F0553E3-DD3F-4F94-8493-D9B2334F3DDF}" type="slidenum">
              <a:rPr lang="en-US" altLang="zh-TW" smtClean="0"/>
              <a:pPr>
                <a:defRPr/>
              </a:pPr>
              <a:t>155</a:t>
            </a:fld>
            <a:endParaRPr lang="en-US" altLang="zh-TW" dirty="0"/>
          </a:p>
        </p:txBody>
      </p:sp>
    </p:spTree>
    <p:extLst>
      <p:ext uri="{BB962C8B-B14F-4D97-AF65-F5344CB8AC3E}">
        <p14:creationId xmlns:p14="http://schemas.microsoft.com/office/powerpoint/2010/main" val="369875594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82638" y="768350"/>
            <a:ext cx="5537200" cy="3835400"/>
          </a:xfrm>
        </p:spPr>
      </p:sp>
      <p:sp>
        <p:nvSpPr>
          <p:cNvPr id="3" name="備忘稿版面配置區 2"/>
          <p:cNvSpPr>
            <a:spLocks noGrp="1"/>
          </p:cNvSpPr>
          <p:nvPr>
            <p:ph type="body" idx="1"/>
          </p:nvPr>
        </p:nvSpPr>
        <p:spPr/>
        <p:txBody>
          <a:bodyPr/>
          <a:lstStyle/>
          <a:p>
            <a:pPr marL="300701" indent="-300701" algn="just" defTabSz="954725">
              <a:lnSpc>
                <a:spcPct val="120000"/>
              </a:lnSpc>
              <a:spcBef>
                <a:spcPts val="209"/>
              </a:spcBef>
              <a:spcAft>
                <a:spcPts val="209"/>
              </a:spcAft>
              <a:buFont typeface="Wingdings" panose="05000000000000000000" pitchFamily="2" charset="2"/>
              <a:buChar char="l"/>
              <a:defRPr/>
            </a:pPr>
            <a:r>
              <a:rPr kumimoji="1" lang="zh-TW" altLang="en-US" sz="1500" dirty="0" smtClean="0">
                <a:latin typeface="微軟正黑體" panose="020B0604030504040204" pitchFamily="34" charset="-120"/>
                <a:ea typeface="微軟正黑體" panose="020B0604030504040204" pitchFamily="34" charset="-120"/>
              </a:rPr>
              <a:t>各位可</a:t>
            </a:r>
            <a:r>
              <a:rPr kumimoji="1" lang="zh-TW" altLang="en-US" sz="1500" dirty="0">
                <a:latin typeface="微軟正黑體" panose="020B0604030504040204" pitchFamily="34" charset="-120"/>
                <a:ea typeface="微軟正黑體" panose="020B0604030504040204" pitchFamily="34" charset="-120"/>
              </a:rPr>
              <a:t>參考「 </a:t>
            </a:r>
            <a:r>
              <a:rPr kumimoji="1" lang="en-US" altLang="zh-TW" sz="1500" dirty="0">
                <a:latin typeface="微軟正黑體" panose="020B0604030504040204" pitchFamily="34" charset="-120"/>
                <a:ea typeface="微軟正黑體" panose="020B0604030504040204" pitchFamily="34" charset="-120"/>
              </a:rPr>
              <a:t>103</a:t>
            </a:r>
            <a:r>
              <a:rPr kumimoji="1" lang="zh-TW" altLang="en-US" sz="1500" dirty="0">
                <a:latin typeface="微軟正黑體" panose="020B0604030504040204" pitchFamily="34" charset="-120"/>
                <a:ea typeface="微軟正黑體" panose="020B0604030504040204" pitchFamily="34" charset="-120"/>
              </a:rPr>
              <a:t>年資安服務暨專案管理</a:t>
            </a:r>
            <a:r>
              <a:rPr kumimoji="1" lang="zh-TW" altLang="en-US" sz="1500" dirty="0" smtClean="0">
                <a:latin typeface="微軟正黑體" panose="020B0604030504040204" pitchFamily="34" charset="-120"/>
                <a:ea typeface="微軟正黑體" panose="020B0604030504040204" pitchFamily="34" charset="-120"/>
              </a:rPr>
              <a:t>辦公室組織行動</a:t>
            </a:r>
            <a:r>
              <a:rPr kumimoji="1" lang="zh-TW" altLang="en-US" sz="1500" dirty="0">
                <a:latin typeface="微軟正黑體" panose="020B0604030504040204" pitchFamily="34" charset="-120"/>
                <a:ea typeface="微軟正黑體" panose="020B0604030504040204" pitchFamily="34" charset="-120"/>
              </a:rPr>
              <a:t>化安全防護規劃報告 </a:t>
            </a:r>
            <a:r>
              <a:rPr kumimoji="1" lang="en-US" altLang="zh-TW" sz="1500" dirty="0">
                <a:latin typeface="微軟正黑體" panose="020B0604030504040204" pitchFamily="34" charset="-120"/>
                <a:ea typeface="微軟正黑體" panose="020B0604030504040204" pitchFamily="34" charset="-120"/>
              </a:rPr>
              <a:t>(V1.0) </a:t>
            </a:r>
            <a:r>
              <a:rPr kumimoji="1" lang="zh-TW" altLang="en-US" sz="1500" dirty="0">
                <a:latin typeface="微軟正黑體" panose="020B0604030504040204" pitchFamily="34" charset="-120"/>
                <a:ea typeface="微軟正黑體" panose="020B0604030504040204" pitchFamily="34" charset="-120"/>
              </a:rPr>
              <a:t>」第</a:t>
            </a:r>
            <a:r>
              <a:rPr kumimoji="1" lang="en-US" altLang="zh-TW" sz="1500" dirty="0">
                <a:latin typeface="微軟正黑體" panose="020B0604030504040204" pitchFamily="34" charset="-120"/>
                <a:ea typeface="微軟正黑體" panose="020B0604030504040204" pitchFamily="34" charset="-120"/>
              </a:rPr>
              <a:t>33</a:t>
            </a:r>
            <a:r>
              <a:rPr kumimoji="1" lang="zh-TW" altLang="en-US" sz="1500" dirty="0">
                <a:latin typeface="微軟正黑體" panose="020B0604030504040204" pitchFamily="34" charset="-120"/>
                <a:ea typeface="微軟正黑體" panose="020B0604030504040204" pitchFamily="34" charset="-120"/>
              </a:rPr>
              <a:t>頁內容。</a:t>
            </a:r>
            <a:endParaRPr kumimoji="1" lang="en-US" altLang="zh-TW" sz="1500" dirty="0">
              <a:latin typeface="微軟正黑體" panose="020B0604030504040204" pitchFamily="34" charset="-120"/>
              <a:ea typeface="微軟正黑體" panose="020B0604030504040204" pitchFamily="34" charset="-120"/>
            </a:endParaRPr>
          </a:p>
          <a:p>
            <a:pPr marL="300701" indent="-300701" algn="just" defTabSz="954725">
              <a:lnSpc>
                <a:spcPct val="120000"/>
              </a:lnSpc>
              <a:spcBef>
                <a:spcPts val="209"/>
              </a:spcBef>
              <a:spcAft>
                <a:spcPts val="209"/>
              </a:spcAft>
              <a:buFont typeface="Wingdings" panose="05000000000000000000" pitchFamily="2" charset="2"/>
              <a:buChar char="l"/>
              <a:defRPr/>
            </a:pPr>
            <a:r>
              <a:rPr kumimoji="1" lang="zh-TW" altLang="en-US" sz="1500" dirty="0">
                <a:latin typeface="微軟正黑體" panose="020B0604030504040204" pitchFamily="34" charset="-120"/>
                <a:ea typeface="微軟正黑體" panose="020B0604030504040204" pitchFamily="34" charset="-120"/>
              </a:rPr>
              <a:t>對於具備藍牙、</a:t>
            </a:r>
            <a:r>
              <a:rPr kumimoji="1" lang="en-US" altLang="zh-TW" sz="1500" dirty="0">
                <a:latin typeface="微軟正黑體" panose="020B0604030504040204" pitchFamily="34" charset="-120"/>
                <a:ea typeface="微軟正黑體" panose="020B0604030504040204" pitchFamily="34" charset="-120"/>
              </a:rPr>
              <a:t>NFC</a:t>
            </a:r>
            <a:r>
              <a:rPr kumimoji="1" lang="zh-TW" altLang="en-US" sz="1500" dirty="0">
                <a:latin typeface="微軟正黑體" panose="020B0604030504040204" pitchFamily="34" charset="-120"/>
                <a:ea typeface="微軟正黑體" panose="020B0604030504040204" pitchFamily="34" charset="-120"/>
              </a:rPr>
              <a:t>功能的行動裝置，應具備開啟、關閉藍牙、</a:t>
            </a:r>
            <a:r>
              <a:rPr kumimoji="1" lang="en-US" altLang="zh-TW" sz="1500" dirty="0">
                <a:latin typeface="微軟正黑體" panose="020B0604030504040204" pitchFamily="34" charset="-120"/>
                <a:ea typeface="微軟正黑體" panose="020B0604030504040204" pitchFamily="34" charset="-120"/>
              </a:rPr>
              <a:t>NFC</a:t>
            </a:r>
            <a:r>
              <a:rPr kumimoji="1" lang="zh-TW" altLang="en-US" sz="1500" dirty="0">
                <a:latin typeface="微軟正黑體" panose="020B0604030504040204" pitchFamily="34" charset="-120"/>
                <a:ea typeface="微軟正黑體" panose="020B0604030504040204" pitchFamily="34" charset="-120"/>
              </a:rPr>
              <a:t>等連接介面之功能。應用程式啟用無線介面連接功能，應在用戶確認之情況下，無線介面連接功能才可以被啟用 。</a:t>
            </a:r>
          </a:p>
          <a:p>
            <a:pPr marL="300701" indent="-300701" algn="just" defTabSz="954725">
              <a:lnSpc>
                <a:spcPct val="120000"/>
              </a:lnSpc>
              <a:spcBef>
                <a:spcPts val="209"/>
              </a:spcBef>
              <a:spcAft>
                <a:spcPts val="209"/>
              </a:spcAft>
              <a:buFont typeface="Wingdings" panose="05000000000000000000" pitchFamily="2" charset="2"/>
              <a:buChar char="l"/>
              <a:defRPr/>
            </a:pPr>
            <a:r>
              <a:rPr kumimoji="1" lang="zh-TW" altLang="en-US" sz="1500" dirty="0">
                <a:latin typeface="微軟正黑體" panose="020B0604030504040204" pitchFamily="34" charset="-120"/>
                <a:ea typeface="微軟正黑體" panose="020B0604030504040204" pitchFamily="34" charset="-120"/>
              </a:rPr>
              <a:t>當行動裝置的無線介面</a:t>
            </a:r>
            <a:r>
              <a:rPr kumimoji="1" lang="en-US" altLang="zh-TW" sz="1500" dirty="0">
                <a:latin typeface="微軟正黑體" panose="020B0604030504040204" pitchFamily="34" charset="-120"/>
                <a:ea typeface="微軟正黑體" panose="020B0604030504040204" pitchFamily="34" charset="-120"/>
              </a:rPr>
              <a:t>-</a:t>
            </a:r>
            <a:r>
              <a:rPr kumimoji="1" lang="zh-TW" altLang="en-US" sz="1500" dirty="0">
                <a:latin typeface="微軟正黑體" panose="020B0604030504040204" pitchFamily="34" charset="-120"/>
                <a:ea typeface="微軟正黑體" panose="020B0604030504040204" pitchFamily="34" charset="-120"/>
              </a:rPr>
              <a:t>藍牙已啟動，行動裝置應在用戶主介面上，提供給用互相對應之提示。當行動裝置的無線介面</a:t>
            </a:r>
            <a:r>
              <a:rPr kumimoji="1" lang="en-US" altLang="zh-TW" sz="1500" dirty="0">
                <a:latin typeface="微軟正黑體" panose="020B0604030504040204" pitchFamily="34" charset="-120"/>
                <a:ea typeface="微軟正黑體" panose="020B0604030504040204" pitchFamily="34" charset="-120"/>
              </a:rPr>
              <a:t>-NFC</a:t>
            </a:r>
            <a:r>
              <a:rPr kumimoji="1" lang="zh-TW" altLang="en-US" sz="1500" dirty="0">
                <a:latin typeface="微軟正黑體" panose="020B0604030504040204" pitchFamily="34" charset="-120"/>
                <a:ea typeface="微軟正黑體" panose="020B0604030504040204" pitchFamily="34" charset="-120"/>
              </a:rPr>
              <a:t>已啟動，行動裝置應在用戶主介面上，提供給用互相對應之提示 。</a:t>
            </a:r>
            <a:endParaRPr kumimoji="1" lang="en-US" altLang="zh-TW" sz="15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pPr>
              <a:defRPr/>
            </a:pPr>
            <a:fld id="{6F0553E3-DD3F-4F94-8493-D9B2334F3DDF}" type="slidenum">
              <a:rPr lang="en-US" altLang="zh-TW" smtClean="0"/>
              <a:pPr>
                <a:defRPr/>
              </a:pPr>
              <a:t>156</a:t>
            </a:fld>
            <a:endParaRPr lang="en-US" altLang="zh-TW" dirty="0"/>
          </a:p>
        </p:txBody>
      </p:sp>
    </p:spTree>
    <p:extLst>
      <p:ext uri="{BB962C8B-B14F-4D97-AF65-F5344CB8AC3E}">
        <p14:creationId xmlns:p14="http://schemas.microsoft.com/office/powerpoint/2010/main" val="355766224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82638" y="768350"/>
            <a:ext cx="5537200" cy="3835400"/>
          </a:xfrm>
        </p:spPr>
      </p:sp>
      <p:sp>
        <p:nvSpPr>
          <p:cNvPr id="3" name="備忘稿版面配置區 2"/>
          <p:cNvSpPr>
            <a:spLocks noGrp="1"/>
          </p:cNvSpPr>
          <p:nvPr>
            <p:ph type="body" idx="1"/>
          </p:nvPr>
        </p:nvSpPr>
        <p:spPr/>
        <p:txBody>
          <a:bodyPr/>
          <a:lstStyle/>
          <a:p>
            <a:pPr marL="300701" indent="-300701" defTabSz="954725">
              <a:lnSpc>
                <a:spcPct val="120000"/>
              </a:lnSpc>
              <a:spcBef>
                <a:spcPts val="209"/>
              </a:spcBef>
              <a:spcAft>
                <a:spcPts val="209"/>
              </a:spcAft>
              <a:buFont typeface="Wingdings" panose="05000000000000000000" pitchFamily="2" charset="2"/>
              <a:buChar char="l"/>
              <a:defRPr/>
            </a:pPr>
            <a:r>
              <a:rPr kumimoji="1" lang="zh-TW" altLang="en-US" sz="1500" dirty="0">
                <a:latin typeface="微軟正黑體" panose="020B0604030504040204" pitchFamily="34" charset="-120"/>
                <a:ea typeface="微軟正黑體" panose="020B0604030504040204" pitchFamily="34" charset="-120"/>
              </a:rPr>
              <a:t>參考「 </a:t>
            </a:r>
            <a:r>
              <a:rPr kumimoji="1" lang="en-US" altLang="zh-TW" sz="1500" dirty="0">
                <a:latin typeface="微軟正黑體" panose="020B0604030504040204" pitchFamily="34" charset="-120"/>
                <a:ea typeface="微軟正黑體" panose="020B0604030504040204" pitchFamily="34" charset="-120"/>
              </a:rPr>
              <a:t>103</a:t>
            </a:r>
            <a:r>
              <a:rPr kumimoji="1" lang="zh-TW" altLang="en-US" sz="1500" dirty="0">
                <a:latin typeface="微軟正黑體" panose="020B0604030504040204" pitchFamily="34" charset="-120"/>
                <a:ea typeface="微軟正黑體" panose="020B0604030504040204" pitchFamily="34" charset="-120"/>
              </a:rPr>
              <a:t>年資安服務暨專案管理</a:t>
            </a:r>
            <a:r>
              <a:rPr kumimoji="1" lang="zh-TW" altLang="en-US" sz="1500" dirty="0" smtClean="0">
                <a:latin typeface="微軟正黑體" panose="020B0604030504040204" pitchFamily="34" charset="-120"/>
                <a:ea typeface="微軟正黑體" panose="020B0604030504040204" pitchFamily="34" charset="-120"/>
              </a:rPr>
              <a:t>辦公室組織行動</a:t>
            </a:r>
            <a:r>
              <a:rPr kumimoji="1" lang="zh-TW" altLang="en-US" sz="1500" dirty="0">
                <a:latin typeface="微軟正黑體" panose="020B0604030504040204" pitchFamily="34" charset="-120"/>
                <a:ea typeface="微軟正黑體" panose="020B0604030504040204" pitchFamily="34" charset="-120"/>
              </a:rPr>
              <a:t>化安全防護規劃報告 </a:t>
            </a:r>
            <a:r>
              <a:rPr kumimoji="1" lang="en-US" altLang="zh-TW" sz="1500" dirty="0">
                <a:latin typeface="微軟正黑體" panose="020B0604030504040204" pitchFamily="34" charset="-120"/>
                <a:ea typeface="微軟正黑體" panose="020B0604030504040204" pitchFamily="34" charset="-120"/>
              </a:rPr>
              <a:t>(V1.0) </a:t>
            </a:r>
            <a:r>
              <a:rPr kumimoji="1" lang="zh-TW" altLang="en-US" sz="1500" dirty="0">
                <a:latin typeface="微軟正黑體" panose="020B0604030504040204" pitchFamily="34" charset="-120"/>
                <a:ea typeface="微軟正黑體" panose="020B0604030504040204" pitchFamily="34" charset="-120"/>
              </a:rPr>
              <a:t>」第</a:t>
            </a:r>
            <a:r>
              <a:rPr kumimoji="1" lang="en-US" altLang="zh-TW" sz="1500" dirty="0">
                <a:latin typeface="微軟正黑體" panose="020B0604030504040204" pitchFamily="34" charset="-120"/>
                <a:ea typeface="微軟正黑體" panose="020B0604030504040204" pitchFamily="34" charset="-120"/>
              </a:rPr>
              <a:t>33</a:t>
            </a:r>
            <a:r>
              <a:rPr kumimoji="1" lang="zh-TW" altLang="en-US" sz="1500" dirty="0">
                <a:latin typeface="微軟正黑體" panose="020B0604030504040204" pitchFamily="34" charset="-120"/>
                <a:ea typeface="微軟正黑體" panose="020B0604030504040204" pitchFamily="34" charset="-120"/>
              </a:rPr>
              <a:t>頁內容。</a:t>
            </a:r>
            <a:endParaRPr kumimoji="1" lang="en-US" altLang="zh-TW" sz="1500" dirty="0">
              <a:latin typeface="微軟正黑體" panose="020B0604030504040204" pitchFamily="34" charset="-120"/>
              <a:ea typeface="微軟正黑體" panose="020B0604030504040204" pitchFamily="34" charset="-120"/>
            </a:endParaRPr>
          </a:p>
          <a:p>
            <a:pPr marL="300701" indent="-300701" defTabSz="954725">
              <a:lnSpc>
                <a:spcPct val="120000"/>
              </a:lnSpc>
              <a:spcBef>
                <a:spcPts val="209"/>
              </a:spcBef>
              <a:spcAft>
                <a:spcPts val="209"/>
              </a:spcAft>
              <a:buFont typeface="Wingdings" panose="05000000000000000000" pitchFamily="2" charset="2"/>
              <a:buChar char="l"/>
              <a:defRPr/>
            </a:pPr>
            <a:r>
              <a:rPr kumimoji="1" lang="zh-TW" altLang="en-US" sz="1500" dirty="0">
                <a:latin typeface="微軟正黑體" panose="020B0604030504040204" pitchFamily="34" charset="-120"/>
                <a:ea typeface="微軟正黑體" panose="020B0604030504040204" pitchFamily="34" charset="-120"/>
              </a:rPr>
              <a:t>當行動裝置的無線介面</a:t>
            </a:r>
            <a:r>
              <a:rPr kumimoji="1" lang="en-US" altLang="zh-TW" sz="1500" dirty="0">
                <a:latin typeface="微軟正黑體" panose="020B0604030504040204" pitchFamily="34" charset="-120"/>
                <a:ea typeface="微軟正黑體" panose="020B0604030504040204" pitchFamily="34" charset="-120"/>
              </a:rPr>
              <a:t>-</a:t>
            </a:r>
            <a:r>
              <a:rPr kumimoji="1" lang="zh-TW" altLang="en-US" sz="1500" dirty="0">
                <a:latin typeface="微軟正黑體" panose="020B0604030504040204" pitchFamily="34" charset="-120"/>
                <a:ea typeface="微軟正黑體" panose="020B0604030504040204" pitchFamily="34" charset="-120"/>
              </a:rPr>
              <a:t>藍牙已建立數據連接，行動裝置應在用戶主介面上，提供給用互相對應之提示。當行動裝置的無線介面</a:t>
            </a:r>
            <a:r>
              <a:rPr kumimoji="1" lang="en-US" altLang="zh-TW" sz="1500" dirty="0">
                <a:latin typeface="微軟正黑體" panose="020B0604030504040204" pitchFamily="34" charset="-120"/>
                <a:ea typeface="微軟正黑體" panose="020B0604030504040204" pitchFamily="34" charset="-120"/>
              </a:rPr>
              <a:t>-NFC</a:t>
            </a:r>
            <a:r>
              <a:rPr kumimoji="1" lang="zh-TW" altLang="en-US" sz="1500" dirty="0">
                <a:latin typeface="微軟正黑體" panose="020B0604030504040204" pitchFamily="34" charset="-120"/>
                <a:ea typeface="微軟正黑體" panose="020B0604030504040204" pitchFamily="34" charset="-120"/>
              </a:rPr>
              <a:t>已建立數據連接，行動裝置應在用戶主介面上，提供給用互相對應之提示</a:t>
            </a:r>
            <a:r>
              <a:rPr kumimoji="1" lang="en-US" altLang="zh-TW" sz="1500" dirty="0">
                <a:latin typeface="微軟正黑體" panose="020B0604030504040204" pitchFamily="34" charset="-120"/>
                <a:ea typeface="微軟正黑體" panose="020B0604030504040204" pitchFamily="34" charset="-120"/>
              </a:rPr>
              <a:t>(</a:t>
            </a:r>
            <a:r>
              <a:rPr kumimoji="1" lang="zh-TW" altLang="en-US" sz="1500" dirty="0">
                <a:latin typeface="微軟正黑體" panose="020B0604030504040204" pitchFamily="34" charset="-120"/>
                <a:ea typeface="微軟正黑體" panose="020B0604030504040204" pitchFamily="34" charset="-120"/>
              </a:rPr>
              <a:t>圖示、聲音或震動</a:t>
            </a:r>
            <a:r>
              <a:rPr kumimoji="1" lang="en-US" altLang="zh-TW" sz="1500" dirty="0">
                <a:latin typeface="微軟正黑體" panose="020B0604030504040204" pitchFamily="34" charset="-120"/>
                <a:ea typeface="微軟正黑體" panose="020B0604030504040204" pitchFamily="34" charset="-120"/>
              </a:rPr>
              <a:t>)</a:t>
            </a:r>
            <a:r>
              <a:rPr kumimoji="1" lang="zh-TW" altLang="en-US" sz="1500" dirty="0">
                <a:latin typeface="微軟正黑體" panose="020B0604030504040204" pitchFamily="34" charset="-120"/>
                <a:ea typeface="微軟正黑體" panose="020B0604030504040204" pitchFamily="34" charset="-120"/>
              </a:rPr>
              <a:t>。以上之啟用狀態與數據連接狀態之提示應不相同 。</a:t>
            </a:r>
          </a:p>
          <a:p>
            <a:pPr marL="300701" indent="-300701" defTabSz="954725">
              <a:lnSpc>
                <a:spcPct val="120000"/>
              </a:lnSpc>
              <a:spcBef>
                <a:spcPts val="209"/>
              </a:spcBef>
              <a:spcAft>
                <a:spcPts val="209"/>
              </a:spcAft>
              <a:buFont typeface="Wingdings" panose="05000000000000000000" pitchFamily="2" charset="2"/>
              <a:buChar char="l"/>
              <a:defRPr/>
            </a:pPr>
            <a:r>
              <a:rPr kumimoji="1" lang="zh-TW" altLang="en-US" sz="1500" dirty="0">
                <a:latin typeface="微軟正黑體" panose="020B0604030504040204" pitchFamily="34" charset="-120"/>
                <a:ea typeface="微軟正黑體" panose="020B0604030504040204" pitchFamily="34" charset="-120"/>
              </a:rPr>
              <a:t>針對機敏作業場所，例如：涉及國家機密、軍事機密、醫療院所等作業場地，於人員進出或是舉行機敏會議時，建議可以採用電子圍籬</a:t>
            </a:r>
            <a:r>
              <a:rPr kumimoji="1" lang="en-US" altLang="zh-TW" sz="1500" dirty="0">
                <a:latin typeface="微軟正黑體" panose="020B0604030504040204" pitchFamily="34" charset="-120"/>
                <a:ea typeface="微軟正黑體" panose="020B0604030504040204" pitchFamily="34" charset="-120"/>
              </a:rPr>
              <a:t>(Electronic fences)</a:t>
            </a:r>
            <a:r>
              <a:rPr kumimoji="1" lang="zh-TW" altLang="en-US" sz="1500" dirty="0">
                <a:latin typeface="微軟正黑體" panose="020B0604030504040204" pitchFamily="34" charset="-120"/>
                <a:ea typeface="微軟正黑體" panose="020B0604030504040204" pitchFamily="34" charset="-120"/>
              </a:rPr>
              <a:t>安全管理機制，當行動裝置進入管制處所時，可以限制特定硬體或是軟體之執行，例如照相機或是錄音程式等，或是進入安全處所才允許特定應用程式之執行，例如</a:t>
            </a:r>
            <a:r>
              <a:rPr kumimoji="1" lang="zh-TW" altLang="en-US" sz="1500" dirty="0" smtClean="0">
                <a:latin typeface="微軟正黑體" panose="020B0604030504040204" pitchFamily="34" charset="-120"/>
                <a:ea typeface="微軟正黑體" panose="020B0604030504040204" pitchFamily="34" charset="-120"/>
              </a:rPr>
              <a:t>：組織所</a:t>
            </a:r>
            <a:r>
              <a:rPr kumimoji="1" lang="zh-TW" altLang="en-US" sz="1500" dirty="0">
                <a:latin typeface="微軟正黑體" panose="020B0604030504040204" pitchFamily="34" charset="-120"/>
                <a:ea typeface="微軟正黑體" panose="020B0604030504040204" pitchFamily="34" charset="-120"/>
              </a:rPr>
              <a:t>開發之專屬</a:t>
            </a:r>
            <a:r>
              <a:rPr kumimoji="1" lang="en-US" altLang="zh-TW" sz="1500" dirty="0">
                <a:latin typeface="微軟正黑體" panose="020B0604030504040204" pitchFamily="34" charset="-120"/>
                <a:ea typeface="微軟正黑體" panose="020B0604030504040204" pitchFamily="34" charset="-120"/>
              </a:rPr>
              <a:t>Apps</a:t>
            </a:r>
            <a:r>
              <a:rPr kumimoji="1" lang="zh-TW" altLang="en-US" sz="1500" dirty="0">
                <a:latin typeface="微軟正黑體" panose="020B0604030504040204" pitchFamily="34" charset="-120"/>
                <a:ea typeface="微軟正黑體" panose="020B0604030504040204" pitchFamily="34" charset="-120"/>
              </a:rPr>
              <a:t>等。 </a:t>
            </a:r>
            <a:endParaRPr kumimoji="1" lang="en-US" altLang="zh-TW" sz="1500" dirty="0">
              <a:latin typeface="微軟正黑體" panose="020B0604030504040204" pitchFamily="34" charset="-120"/>
              <a:ea typeface="微軟正黑體" panose="020B0604030504040204" pitchFamily="34" charset="-120"/>
            </a:endParaRPr>
          </a:p>
          <a:p>
            <a:pPr marL="300701" indent="-300701" defTabSz="954725">
              <a:lnSpc>
                <a:spcPct val="120000"/>
              </a:lnSpc>
              <a:spcBef>
                <a:spcPts val="209"/>
              </a:spcBef>
              <a:spcAft>
                <a:spcPts val="209"/>
              </a:spcAft>
              <a:buFont typeface="Wingdings" panose="05000000000000000000" pitchFamily="2" charset="2"/>
              <a:buChar char="l"/>
              <a:defRPr/>
            </a:pPr>
            <a:r>
              <a:rPr kumimoji="1" lang="zh-TW" altLang="en-US" sz="1500" dirty="0">
                <a:latin typeface="微軟正黑體" panose="020B0604030504040204" pitchFamily="34" charset="-120"/>
                <a:ea typeface="微軟正黑體" panose="020B0604030504040204" pitchFamily="34" charset="-120"/>
              </a:rPr>
              <a:t>惟管制區域若是在室內，例如重要之研發、作業處所，無法利用</a:t>
            </a:r>
            <a:r>
              <a:rPr kumimoji="1" lang="en-US" altLang="zh-TW" sz="1500" dirty="0">
                <a:latin typeface="微軟正黑體" panose="020B0604030504040204" pitchFamily="34" charset="-120"/>
                <a:ea typeface="微軟正黑體" panose="020B0604030504040204" pitchFamily="34" charset="-120"/>
              </a:rPr>
              <a:t>GPS</a:t>
            </a:r>
            <a:r>
              <a:rPr kumimoji="1" lang="zh-TW" altLang="en-US" sz="1500" dirty="0">
                <a:latin typeface="微軟正黑體" panose="020B0604030504040204" pitchFamily="34" charset="-120"/>
                <a:ea typeface="微軟正黑體" panose="020B0604030504040204" pitchFamily="34" charset="-120"/>
              </a:rPr>
              <a:t>衛星定位，另可以採用</a:t>
            </a:r>
            <a:r>
              <a:rPr kumimoji="1" lang="en-US" altLang="zh-TW" sz="1500" dirty="0">
                <a:latin typeface="微軟正黑體" panose="020B0604030504040204" pitchFamily="34" charset="-120"/>
                <a:ea typeface="微軟正黑體" panose="020B0604030504040204" pitchFamily="34" charset="-120"/>
              </a:rPr>
              <a:t>QR Code</a:t>
            </a:r>
            <a:r>
              <a:rPr kumimoji="1" lang="zh-TW" altLang="en-US" sz="1500" dirty="0">
                <a:latin typeface="微軟正黑體" panose="020B0604030504040204" pitchFamily="34" charset="-120"/>
                <a:ea typeface="微軟正黑體" panose="020B0604030504040204" pitchFamily="34" charset="-120"/>
              </a:rPr>
              <a:t>做為觸發之機制，進行裝置管制或開通作業。 </a:t>
            </a:r>
            <a:endParaRPr lang="zh-TW" altLang="en-US" dirty="0"/>
          </a:p>
        </p:txBody>
      </p:sp>
      <p:sp>
        <p:nvSpPr>
          <p:cNvPr id="4" name="投影片編號版面配置區 3"/>
          <p:cNvSpPr>
            <a:spLocks noGrp="1"/>
          </p:cNvSpPr>
          <p:nvPr>
            <p:ph type="sldNum" sz="quarter" idx="10"/>
          </p:nvPr>
        </p:nvSpPr>
        <p:spPr/>
        <p:txBody>
          <a:bodyPr/>
          <a:lstStyle/>
          <a:p>
            <a:pPr>
              <a:defRPr/>
            </a:pPr>
            <a:fld id="{6F0553E3-DD3F-4F94-8493-D9B2334F3DDF}" type="slidenum">
              <a:rPr lang="en-US" altLang="zh-TW" smtClean="0"/>
              <a:pPr>
                <a:defRPr/>
              </a:pPr>
              <a:t>157</a:t>
            </a:fld>
            <a:endParaRPr lang="en-US" altLang="zh-TW" dirty="0"/>
          </a:p>
        </p:txBody>
      </p:sp>
    </p:spTree>
    <p:extLst>
      <p:ext uri="{BB962C8B-B14F-4D97-AF65-F5344CB8AC3E}">
        <p14:creationId xmlns:p14="http://schemas.microsoft.com/office/powerpoint/2010/main" val="297432610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162</a:t>
            </a:fld>
            <a:endParaRPr lang="zh-TW" altLang="en-US"/>
          </a:p>
        </p:txBody>
      </p:sp>
    </p:spTree>
    <p:extLst>
      <p:ext uri="{BB962C8B-B14F-4D97-AF65-F5344CB8AC3E}">
        <p14:creationId xmlns:p14="http://schemas.microsoft.com/office/powerpoint/2010/main" val="386232426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163</a:t>
            </a:fld>
            <a:endParaRPr lang="zh-TW" altLang="en-US"/>
          </a:p>
        </p:txBody>
      </p:sp>
    </p:spTree>
    <p:extLst>
      <p:ext uri="{BB962C8B-B14F-4D97-AF65-F5344CB8AC3E}">
        <p14:creationId xmlns:p14="http://schemas.microsoft.com/office/powerpoint/2010/main" val="272998241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164</a:t>
            </a:fld>
            <a:endParaRPr lang="zh-TW" altLang="en-US"/>
          </a:p>
        </p:txBody>
      </p:sp>
    </p:spTree>
    <p:extLst>
      <p:ext uri="{BB962C8B-B14F-4D97-AF65-F5344CB8AC3E}">
        <p14:creationId xmlns:p14="http://schemas.microsoft.com/office/powerpoint/2010/main" val="1142937895"/>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165</a:t>
            </a:fld>
            <a:endParaRPr lang="zh-TW" altLang="en-US"/>
          </a:p>
        </p:txBody>
      </p:sp>
    </p:spTree>
    <p:extLst>
      <p:ext uri="{BB962C8B-B14F-4D97-AF65-F5344CB8AC3E}">
        <p14:creationId xmlns:p14="http://schemas.microsoft.com/office/powerpoint/2010/main" val="3733232674"/>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166</a:t>
            </a:fld>
            <a:endParaRPr lang="zh-TW" altLang="en-US"/>
          </a:p>
        </p:txBody>
      </p:sp>
    </p:spTree>
    <p:extLst>
      <p:ext uri="{BB962C8B-B14F-4D97-AF65-F5344CB8AC3E}">
        <p14:creationId xmlns:p14="http://schemas.microsoft.com/office/powerpoint/2010/main" val="1181592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xfrm>
            <a:off x="795338" y="771525"/>
            <a:ext cx="5576887" cy="3862388"/>
          </a:xfrm>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連線層 </a:t>
            </a:r>
            <a:r>
              <a:rPr lang="en-US" altLang="zh-TW" dirty="0" smtClean="0"/>
              <a:t>– </a:t>
            </a:r>
            <a:r>
              <a:rPr lang="zh-TW" altLang="en-US" dirty="0" smtClean="0"/>
              <a:t>分散式阻斷服務攻擊</a:t>
            </a:r>
            <a:r>
              <a:rPr lang="en-US" altLang="zh-TW" dirty="0" smtClean="0"/>
              <a:t>(1/3)</a:t>
            </a:r>
          </a:p>
          <a:p>
            <a:pPr marL="488639" lvl="1" indent="-300701" algn="just" eaLnBrk="1" hangingPunct="1">
              <a:buFont typeface="Wingdings" panose="05000000000000000000" pitchFamily="2" charset="2"/>
              <a:buChar char="ü"/>
            </a:pPr>
            <a:r>
              <a:rPr lang="zh-TW" altLang="en-US" dirty="0" smtClean="0"/>
              <a:t>分散式阻斷服務攻擊</a:t>
            </a:r>
            <a:r>
              <a:rPr lang="en-US" altLang="zh-TW" dirty="0" smtClean="0"/>
              <a:t>(Distributed Denial-of-Service</a:t>
            </a:r>
            <a:r>
              <a:rPr lang="zh-TW" altLang="en-US" dirty="0" smtClean="0"/>
              <a:t>，簡稱</a:t>
            </a:r>
            <a:r>
              <a:rPr lang="en-US" altLang="zh-TW" dirty="0" smtClean="0"/>
              <a:t>DDoS)</a:t>
            </a:r>
            <a:r>
              <a:rPr lang="zh-TW" altLang="en-US" dirty="0" smtClean="0"/>
              <a:t> 。</a:t>
            </a:r>
            <a:endParaRPr lang="en-US" altLang="zh-TW" dirty="0" smtClean="0"/>
          </a:p>
          <a:p>
            <a:pPr marL="488639" lvl="1" indent="-300701" algn="just" eaLnBrk="1" hangingPunct="1">
              <a:buFont typeface="Wingdings" panose="05000000000000000000" pitchFamily="2" charset="2"/>
              <a:buChar char="ü"/>
            </a:pPr>
            <a:r>
              <a:rPr lang="zh-TW" altLang="en-US" dirty="0" smtClean="0"/>
              <a:t>攻擊手法</a:t>
            </a:r>
          </a:p>
          <a:p>
            <a:pPr marL="824578" lvl="2" indent="-298352" algn="just" eaLnBrk="1" hangingPunct="1">
              <a:buFont typeface="Wingdings" panose="05000000000000000000" pitchFamily="2" charset="2"/>
              <a:buChar char="Ø"/>
            </a:pPr>
            <a:r>
              <a:rPr lang="zh-TW" altLang="en-US" dirty="0" smtClean="0"/>
              <a:t>攻擊者控制多部阻斷服務攻擊主機</a:t>
            </a:r>
            <a:r>
              <a:rPr lang="en-US" altLang="zh-TW" dirty="0" smtClean="0"/>
              <a:t>(</a:t>
            </a:r>
            <a:r>
              <a:rPr lang="en-US" altLang="zh-TW" dirty="0" err="1" smtClean="0"/>
              <a:t>DoS</a:t>
            </a:r>
            <a:r>
              <a:rPr lang="en-US" altLang="zh-TW" dirty="0" smtClean="0"/>
              <a:t> Agent)</a:t>
            </a:r>
            <a:r>
              <a:rPr lang="zh-TW" altLang="en-US" dirty="0" smtClean="0"/>
              <a:t>，對受害者發動大規模的阻斷服務攻擊。</a:t>
            </a:r>
            <a:endParaRPr lang="en-US" altLang="zh-TW" dirty="0" smtClean="0"/>
          </a:p>
          <a:p>
            <a:pPr marL="824578" lvl="2" indent="-298352" algn="just" eaLnBrk="1" hangingPunct="1">
              <a:buFont typeface="Wingdings" panose="05000000000000000000" pitchFamily="2" charset="2"/>
              <a:buChar char="Ø"/>
            </a:pPr>
            <a:r>
              <a:rPr lang="zh-TW" altLang="en-US" dirty="0" smtClean="0"/>
              <a:t>被攻擊的受害者為主要受害者，被控制的阻斷服務攻擊主機本身也是次要的受害者。</a:t>
            </a:r>
          </a:p>
          <a:p>
            <a:pPr marL="824578" lvl="2" indent="-298352" algn="just" eaLnBrk="1" hangingPunct="1">
              <a:buFont typeface="Wingdings" panose="05000000000000000000" pitchFamily="2" charset="2"/>
              <a:buChar char="Ø"/>
            </a:pPr>
            <a:r>
              <a:rPr lang="zh-TW" altLang="en-US" dirty="0" smtClean="0"/>
              <a:t>由於攻擊來源</a:t>
            </a:r>
            <a:r>
              <a:rPr lang="en-US" altLang="zh-TW" dirty="0" smtClean="0"/>
              <a:t>IP</a:t>
            </a:r>
            <a:r>
              <a:rPr lang="zh-TW" altLang="en-US" dirty="0" smtClean="0"/>
              <a:t>太多</a:t>
            </a:r>
            <a:r>
              <a:rPr lang="en-US" altLang="zh-TW" dirty="0" smtClean="0"/>
              <a:t>(</a:t>
            </a:r>
            <a:r>
              <a:rPr lang="zh-TW" altLang="en-US" dirty="0" smtClean="0"/>
              <a:t>數百至數千個</a:t>
            </a:r>
            <a:r>
              <a:rPr lang="en-US" altLang="zh-TW" dirty="0" smtClean="0"/>
              <a:t>)</a:t>
            </a:r>
            <a:r>
              <a:rPr lang="zh-TW" altLang="en-US" dirty="0" smtClean="0"/>
              <a:t>，通常很難透過防火牆封鎖來源</a:t>
            </a:r>
            <a:r>
              <a:rPr lang="en-US" altLang="zh-TW" dirty="0" smtClean="0"/>
              <a:t>IP</a:t>
            </a:r>
            <a:r>
              <a:rPr lang="zh-TW" altLang="en-US" dirty="0" smtClean="0"/>
              <a:t>。</a:t>
            </a:r>
          </a:p>
        </p:txBody>
      </p:sp>
    </p:spTree>
    <p:extLst>
      <p:ext uri="{BB962C8B-B14F-4D97-AF65-F5344CB8AC3E}">
        <p14:creationId xmlns:p14="http://schemas.microsoft.com/office/powerpoint/2010/main" val="933328043"/>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167</a:t>
            </a:fld>
            <a:endParaRPr lang="zh-TW" altLang="en-US"/>
          </a:p>
        </p:txBody>
      </p:sp>
    </p:spTree>
    <p:extLst>
      <p:ext uri="{BB962C8B-B14F-4D97-AF65-F5344CB8AC3E}">
        <p14:creationId xmlns:p14="http://schemas.microsoft.com/office/powerpoint/2010/main" val="372195736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168</a:t>
            </a:fld>
            <a:endParaRPr lang="zh-TW" altLang="en-US"/>
          </a:p>
        </p:txBody>
      </p:sp>
    </p:spTree>
    <p:extLst>
      <p:ext uri="{BB962C8B-B14F-4D97-AF65-F5344CB8AC3E}">
        <p14:creationId xmlns:p14="http://schemas.microsoft.com/office/powerpoint/2010/main" val="305594474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169</a:t>
            </a:fld>
            <a:endParaRPr lang="zh-TW" altLang="en-US"/>
          </a:p>
        </p:txBody>
      </p:sp>
    </p:spTree>
    <p:extLst>
      <p:ext uri="{BB962C8B-B14F-4D97-AF65-F5344CB8AC3E}">
        <p14:creationId xmlns:p14="http://schemas.microsoft.com/office/powerpoint/2010/main" val="11908117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170</a:t>
            </a:fld>
            <a:endParaRPr lang="zh-TW" altLang="en-US"/>
          </a:p>
        </p:txBody>
      </p:sp>
    </p:spTree>
    <p:extLst>
      <p:ext uri="{BB962C8B-B14F-4D97-AF65-F5344CB8AC3E}">
        <p14:creationId xmlns:p14="http://schemas.microsoft.com/office/powerpoint/2010/main" val="3130995818"/>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影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kumimoji="1" lang="zh-TW" altLang="en-US" smtClean="0"/>
          </a:p>
        </p:txBody>
      </p:sp>
      <p:sp>
        <p:nvSpPr>
          <p:cNvPr id="3584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46791B42-7B81-4538-9FE5-1E0C7CC601F5}" type="slidenum">
              <a:rPr kumimoji="0" lang="zh-TW" altLang="en-US" smtClean="0">
                <a:latin typeface="Calibri" pitchFamily="34" charset="0"/>
              </a:rPr>
              <a:pPr/>
              <a:t>171</a:t>
            </a:fld>
            <a:endParaRPr kumimoji="0" lang="zh-TW" altLang="en-US" smtClean="0">
              <a:latin typeface="Calibri" pitchFamily="34" charset="0"/>
            </a:endParaRPr>
          </a:p>
        </p:txBody>
      </p:sp>
    </p:spTree>
    <p:extLst>
      <p:ext uri="{BB962C8B-B14F-4D97-AF65-F5344CB8AC3E}">
        <p14:creationId xmlns:p14="http://schemas.microsoft.com/office/powerpoint/2010/main" val="245224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795338" y="771525"/>
            <a:ext cx="5576887" cy="3862388"/>
          </a:xfrm>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連線層 </a:t>
            </a:r>
            <a:r>
              <a:rPr lang="en-US" altLang="zh-TW" dirty="0" smtClean="0"/>
              <a:t>– </a:t>
            </a:r>
            <a:r>
              <a:rPr lang="zh-TW" altLang="en-US" dirty="0" smtClean="0"/>
              <a:t>分散式阻斷服務攻擊</a:t>
            </a:r>
            <a:r>
              <a:rPr lang="en-US" altLang="zh-TW" dirty="0" smtClean="0"/>
              <a:t>(2/3)</a:t>
            </a:r>
          </a:p>
          <a:p>
            <a:pPr marL="300701" indent="-300701" algn="just" eaLnBrk="1" hangingPunct="1">
              <a:buFont typeface="Wingdings" panose="05000000000000000000" pitchFamily="2" charset="2"/>
              <a:buChar char="l"/>
            </a:pPr>
            <a:r>
              <a:rPr lang="zh-TW" altLang="en-US" dirty="0" smtClean="0"/>
              <a:t>多層次的控制架構：由攻擊者為最上層的攻擊者，其控制第二層的</a:t>
            </a:r>
            <a:r>
              <a:rPr lang="en-US" altLang="zh-TW" dirty="0" smtClean="0"/>
              <a:t>Handler</a:t>
            </a:r>
            <a:r>
              <a:rPr lang="zh-TW" altLang="en-US" dirty="0" smtClean="0"/>
              <a:t>，由第二層</a:t>
            </a:r>
            <a:r>
              <a:rPr lang="en-US" altLang="zh-TW" dirty="0" smtClean="0"/>
              <a:t>Handler</a:t>
            </a:r>
            <a:r>
              <a:rPr lang="zh-TW" altLang="en-US" dirty="0" smtClean="0"/>
              <a:t>再控制第三層的</a:t>
            </a:r>
            <a:r>
              <a:rPr lang="en-US" altLang="zh-TW" dirty="0" err="1" smtClean="0"/>
              <a:t>DoS</a:t>
            </a:r>
            <a:r>
              <a:rPr lang="en-US" altLang="zh-TW" dirty="0" smtClean="0"/>
              <a:t> Agent</a:t>
            </a:r>
            <a:r>
              <a:rPr lang="zh-TW" altLang="en-US" dirty="0" smtClean="0"/>
              <a:t>，最上層的攻擊者發動一個攻擊指令，可以同時驅動數百台甚至數千台的</a:t>
            </a:r>
            <a:r>
              <a:rPr lang="en-US" altLang="zh-TW" dirty="0" err="1" smtClean="0"/>
              <a:t>DoS</a:t>
            </a:r>
            <a:r>
              <a:rPr lang="en-US" altLang="zh-TW" dirty="0" smtClean="0"/>
              <a:t> Agent</a:t>
            </a:r>
            <a:r>
              <a:rPr lang="zh-TW" altLang="en-US" dirty="0" smtClean="0"/>
              <a:t>同時對受害者進行攻擊。</a:t>
            </a:r>
          </a:p>
          <a:p>
            <a:pPr algn="just" eaLnBrk="1" hangingPunct="1"/>
            <a:endParaRPr lang="zh-TW" altLang="en-US" dirty="0" smtClean="0"/>
          </a:p>
        </p:txBody>
      </p:sp>
    </p:spTree>
    <p:extLst>
      <p:ext uri="{BB962C8B-B14F-4D97-AF65-F5344CB8AC3E}">
        <p14:creationId xmlns:p14="http://schemas.microsoft.com/office/powerpoint/2010/main" val="716929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xfrm>
            <a:off x="795338" y="771525"/>
            <a:ext cx="5576887" cy="3862388"/>
          </a:xfrm>
          <a:ln/>
        </p:spPr>
      </p:sp>
      <p:sp>
        <p:nvSpPr>
          <p:cNvPr id="163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連線層 </a:t>
            </a:r>
            <a:r>
              <a:rPr lang="en-US" altLang="zh-TW" dirty="0" smtClean="0"/>
              <a:t>– </a:t>
            </a:r>
            <a:r>
              <a:rPr lang="zh-TW" altLang="en-US" dirty="0" smtClean="0"/>
              <a:t>分散式阻斷服務攻擊</a:t>
            </a:r>
            <a:r>
              <a:rPr lang="en-US" altLang="zh-TW" dirty="0" smtClean="0"/>
              <a:t>(3/3)</a:t>
            </a:r>
          </a:p>
          <a:p>
            <a:pPr marL="300701" indent="-300701" algn="just" eaLnBrk="1" hangingPunct="1">
              <a:buFont typeface="Wingdings" panose="05000000000000000000" pitchFamily="2" charset="2"/>
              <a:buChar char="ü"/>
            </a:pPr>
            <a:r>
              <a:rPr lang="zh-TW" altLang="en-US" dirty="0" smtClean="0"/>
              <a:t>防護建議：</a:t>
            </a:r>
          </a:p>
          <a:p>
            <a:pPr marL="488639" lvl="1" indent="-187938" algn="just" eaLnBrk="1" hangingPunct="1">
              <a:buFont typeface="Wingdings" panose="05000000000000000000" pitchFamily="2" charset="2"/>
              <a:buChar char="Ø"/>
            </a:pPr>
            <a:r>
              <a:rPr lang="zh-TW" altLang="en-US" dirty="0" smtClean="0"/>
              <a:t>由於來源</a:t>
            </a:r>
            <a:r>
              <a:rPr lang="en-US" altLang="zh-TW" dirty="0" smtClean="0"/>
              <a:t>IP</a:t>
            </a:r>
            <a:r>
              <a:rPr lang="zh-TW" altLang="en-US" dirty="0" smtClean="0"/>
              <a:t>都是偽冒的，而且</a:t>
            </a:r>
            <a:r>
              <a:rPr lang="en-US" altLang="zh-TW" dirty="0" smtClean="0"/>
              <a:t>IP</a:t>
            </a:r>
            <a:r>
              <a:rPr lang="zh-TW" altLang="en-US" dirty="0" smtClean="0"/>
              <a:t>的數量很多也大多屬於不同網段，因此從防火牆限制攻擊來源的</a:t>
            </a:r>
            <a:r>
              <a:rPr lang="en-US" altLang="zh-TW" dirty="0" smtClean="0"/>
              <a:t>IP</a:t>
            </a:r>
            <a:r>
              <a:rPr lang="zh-TW" altLang="en-US" dirty="0" smtClean="0"/>
              <a:t>並不是個好方法。</a:t>
            </a:r>
          </a:p>
          <a:p>
            <a:pPr marL="488639" lvl="1" indent="-187938" algn="just" eaLnBrk="1" hangingPunct="1">
              <a:buFont typeface="Wingdings" panose="05000000000000000000" pitchFamily="2" charset="2"/>
              <a:buChar char="Ø"/>
            </a:pPr>
            <a:r>
              <a:rPr lang="zh-TW" altLang="en-US" dirty="0" smtClean="0"/>
              <a:t>啟用防火牆限制同一來源</a:t>
            </a:r>
            <a:r>
              <a:rPr lang="en-US" altLang="zh-TW" dirty="0" smtClean="0"/>
              <a:t>IP</a:t>
            </a:r>
            <a:r>
              <a:rPr lang="zh-TW" altLang="en-US" dirty="0" smtClean="0"/>
              <a:t>的連線數量倒是比較可行的方法，這個防護方法能減低大範圍來源的</a:t>
            </a:r>
            <a:r>
              <a:rPr lang="en-US" altLang="zh-TW" dirty="0" err="1" smtClean="0"/>
              <a:t>DoS</a:t>
            </a:r>
            <a:r>
              <a:rPr lang="zh-TW" altLang="en-US" dirty="0" smtClean="0"/>
              <a:t>攻擊損害，但如果偽冒的來源</a:t>
            </a:r>
            <a:r>
              <a:rPr lang="en-US" altLang="zh-TW" dirty="0" smtClean="0"/>
              <a:t>IP</a:t>
            </a:r>
            <a:r>
              <a:rPr lang="zh-TW" altLang="en-US" dirty="0" smtClean="0"/>
              <a:t>數量很多時也許防火牆也無法負荷。</a:t>
            </a:r>
          </a:p>
          <a:p>
            <a:pPr marL="488639" lvl="1" indent="-187938" algn="just" eaLnBrk="1" hangingPunct="1">
              <a:buFont typeface="Wingdings" panose="05000000000000000000" pitchFamily="2" charset="2"/>
              <a:buChar char="Ø"/>
            </a:pPr>
            <a:r>
              <a:rPr lang="zh-TW" altLang="en-US" dirty="0" smtClean="0"/>
              <a:t>比較好的方法是請求</a:t>
            </a:r>
            <a:r>
              <a:rPr lang="en-US" altLang="zh-TW" dirty="0" smtClean="0"/>
              <a:t>ISP</a:t>
            </a:r>
            <a:r>
              <a:rPr lang="zh-TW" altLang="en-US" dirty="0" smtClean="0"/>
              <a:t>協助，將特定底層的大量資訊流直接封鎖，但此方法僅為暫時性處理手法，無法徹底防止大範圍來源的攻擊。</a:t>
            </a:r>
            <a:endParaRPr lang="en-US" altLang="zh-TW" dirty="0" smtClean="0"/>
          </a:p>
          <a:p>
            <a:pPr algn="just" eaLnBrk="1" hangingPunct="1"/>
            <a:r>
              <a:rPr lang="zh-TW" altLang="en-US" dirty="0" smtClean="0"/>
              <a:t>巴哈姆特遭大陸駭客</a:t>
            </a:r>
            <a:r>
              <a:rPr lang="en-US" altLang="zh-TW" dirty="0" err="1" smtClean="0"/>
              <a:t>DDoS</a:t>
            </a:r>
            <a:r>
              <a:rPr lang="zh-TW" altLang="en-US" dirty="0" smtClean="0"/>
              <a:t>攻擊：巴哈姆特網站是國內電腦遊戲玩家常去的論壇，在民國</a:t>
            </a:r>
            <a:r>
              <a:rPr lang="en-US" altLang="zh-TW" dirty="0" smtClean="0"/>
              <a:t>97</a:t>
            </a:r>
            <a:r>
              <a:rPr lang="zh-TW" altLang="en-US" dirty="0" smtClean="0"/>
              <a:t>年</a:t>
            </a:r>
            <a:r>
              <a:rPr lang="en-US" altLang="zh-TW" dirty="0" smtClean="0"/>
              <a:t>4</a:t>
            </a:r>
            <a:r>
              <a:rPr lang="zh-TW" altLang="en-US" dirty="0" smtClean="0"/>
              <a:t>月底遭受大陸駭客的</a:t>
            </a:r>
            <a:r>
              <a:rPr lang="en-US" altLang="zh-TW" dirty="0" err="1" smtClean="0"/>
              <a:t>DDoS</a:t>
            </a:r>
            <a:r>
              <a:rPr lang="zh-TW" altLang="en-US" dirty="0" smtClean="0"/>
              <a:t>攻擊，瞬間耗用掉網站與頻寬的資源，使得正常使用者無法存取。從巴哈姆特站長所公布的消息，大陸駭客發信要脅巴哈姆特必須接受他們的遊戲私服的廣告張貼在巴哈姆特的網站上，否則將持續攻擊。</a:t>
            </a:r>
          </a:p>
          <a:p>
            <a:pPr algn="just" eaLnBrk="1" hangingPunct="1"/>
            <a:r>
              <a:rPr lang="zh-TW" altLang="en-US" dirty="0" smtClean="0"/>
              <a:t>更值得深思的是巴哈姆特站長在結論的這一段話：「我們沒有辦法防禦住這樣的攻擊，導致巴哈的首頁持續癱瘓。我們會繼續努力，但是目前束手無策。」，可見</a:t>
            </a:r>
            <a:r>
              <a:rPr lang="en-US" altLang="zh-TW" dirty="0" err="1" smtClean="0"/>
              <a:t>DDoS</a:t>
            </a:r>
            <a:r>
              <a:rPr lang="zh-TW" altLang="en-US" dirty="0" smtClean="0"/>
              <a:t>的攻擊對於服務提供者或</a:t>
            </a:r>
            <a:r>
              <a:rPr lang="en-US" altLang="zh-TW" dirty="0" smtClean="0"/>
              <a:t>ISP</a:t>
            </a:r>
            <a:r>
              <a:rPr lang="zh-TW" altLang="en-US" dirty="0" smtClean="0"/>
              <a:t>都是一個令人頭痛的問題。</a:t>
            </a:r>
          </a:p>
        </p:txBody>
      </p:sp>
    </p:spTree>
    <p:extLst>
      <p:ext uri="{BB962C8B-B14F-4D97-AF65-F5344CB8AC3E}">
        <p14:creationId xmlns:p14="http://schemas.microsoft.com/office/powerpoint/2010/main" val="1708636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xfrm>
            <a:off x="795338" y="771525"/>
            <a:ext cx="5576887" cy="3862388"/>
          </a:xfrm>
          <a:ln/>
        </p:spPr>
      </p:sp>
      <p:sp>
        <p:nvSpPr>
          <p:cNvPr id="167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連線層 </a:t>
            </a:r>
            <a:r>
              <a:rPr lang="en-US" altLang="zh-TW" dirty="0" smtClean="0"/>
              <a:t>– Session Hijacking</a:t>
            </a:r>
          </a:p>
          <a:p>
            <a:pPr marL="488639" lvl="1" indent="-300701" algn="just" eaLnBrk="1" hangingPunct="1">
              <a:buFont typeface="Wingdings" panose="05000000000000000000" pitchFamily="2" charset="2"/>
              <a:buChar char="ü"/>
            </a:pPr>
            <a:r>
              <a:rPr lang="zh-TW" altLang="en-US" dirty="0" smtClean="0"/>
              <a:t>當合法使用者建立連線後，攻擊者從中攔截或取代該連線的攻擊手法。</a:t>
            </a:r>
            <a:endParaRPr lang="en-US" altLang="zh-TW" dirty="0" smtClean="0"/>
          </a:p>
          <a:p>
            <a:pPr marL="488639" lvl="1" indent="-300701" algn="just" eaLnBrk="1" hangingPunct="1">
              <a:buFont typeface="Wingdings" panose="05000000000000000000" pitchFamily="2" charset="2"/>
              <a:buChar char="ü"/>
            </a:pPr>
            <a:r>
              <a:rPr lang="zh-TW" altLang="en-US" dirty="0" smtClean="0"/>
              <a:t>可分為兩種類型</a:t>
            </a:r>
          </a:p>
          <a:p>
            <a:pPr marL="824578" lvl="2" indent="-298352" algn="just" eaLnBrk="1" hangingPunct="1">
              <a:buFont typeface="Wingdings" panose="05000000000000000000" pitchFamily="2" charset="2"/>
              <a:buChar char="Ø"/>
            </a:pPr>
            <a:r>
              <a:rPr lang="zh-TW" altLang="en-US" dirty="0" smtClean="0"/>
              <a:t>主動型：攻擊者取代已建立之有效的連線。</a:t>
            </a:r>
          </a:p>
          <a:p>
            <a:pPr marL="824578" lvl="2" indent="-298352" algn="just" eaLnBrk="1" hangingPunct="1">
              <a:buFont typeface="Wingdings" panose="05000000000000000000" pitchFamily="2" charset="2"/>
              <a:buChar char="Ø"/>
            </a:pPr>
            <a:r>
              <a:rPr lang="zh-TW" altLang="en-US" dirty="0" smtClean="0"/>
              <a:t>被動型：攻擊者攔截連線後只監聽連線內容。</a:t>
            </a:r>
          </a:p>
          <a:p>
            <a:pPr marL="488639" lvl="1" indent="-300701" algn="just" eaLnBrk="1" hangingPunct="1">
              <a:buFont typeface="Wingdings" panose="05000000000000000000" pitchFamily="2" charset="2"/>
              <a:buChar char="ü"/>
            </a:pPr>
            <a:r>
              <a:rPr lang="zh-TW" altLang="en-US" dirty="0" smtClean="0"/>
              <a:t>攻擊的步驟</a:t>
            </a:r>
          </a:p>
          <a:p>
            <a:pPr marL="824578" lvl="2" indent="-298352" algn="just" eaLnBrk="1" hangingPunct="1">
              <a:buFont typeface="Wingdings" panose="05000000000000000000" pitchFamily="2" charset="2"/>
              <a:buChar char="Ø"/>
            </a:pPr>
            <a:r>
              <a:rPr lang="zh-TW" altLang="en-US" dirty="0" smtClean="0"/>
              <a:t>追蹤連線過程：攻擊者必須能監聽到連線的封包內容，並可以預測到</a:t>
            </a:r>
            <a:r>
              <a:rPr lang="en-US" altLang="zh-TW" dirty="0" smtClean="0"/>
              <a:t>Client</a:t>
            </a:r>
            <a:r>
              <a:rPr lang="zh-TW" altLang="en-US" dirty="0" smtClean="0"/>
              <a:t>端下一個封包的序號。</a:t>
            </a:r>
            <a:endParaRPr lang="en-US" altLang="zh-TW" dirty="0" smtClean="0"/>
          </a:p>
          <a:p>
            <a:pPr marL="824578" lvl="2" indent="-298352" algn="just" eaLnBrk="1" hangingPunct="1">
              <a:buFont typeface="Wingdings" panose="05000000000000000000" pitchFamily="2" charset="2"/>
              <a:buChar char="Ø"/>
            </a:pPr>
            <a:r>
              <a:rPr lang="zh-TW" altLang="en-US" dirty="0" smtClean="0"/>
              <a:t>連線去同步化：當攻擊者可以預測到</a:t>
            </a:r>
            <a:r>
              <a:rPr lang="en-US" altLang="zh-TW" dirty="0" smtClean="0"/>
              <a:t>Client</a:t>
            </a:r>
            <a:r>
              <a:rPr lang="zh-TW" altLang="en-US" dirty="0" smtClean="0"/>
              <a:t>端下一個封包的序號後，就可以偽冒</a:t>
            </a:r>
            <a:r>
              <a:rPr lang="en-US" altLang="zh-TW" dirty="0" smtClean="0"/>
              <a:t>Client IP</a:t>
            </a:r>
            <a:r>
              <a:rPr lang="zh-TW" altLang="en-US" dirty="0" smtClean="0"/>
              <a:t>發送一個假的封包給伺服器接手連線，並同時送一個</a:t>
            </a:r>
            <a:r>
              <a:rPr lang="en-US" altLang="zh-TW" dirty="0" smtClean="0"/>
              <a:t>TCP RST</a:t>
            </a:r>
            <a:r>
              <a:rPr lang="zh-TW" altLang="en-US" dirty="0" smtClean="0"/>
              <a:t>封包給原有</a:t>
            </a:r>
            <a:r>
              <a:rPr lang="en-US" altLang="zh-TW" dirty="0" smtClean="0"/>
              <a:t>Client</a:t>
            </a:r>
            <a:r>
              <a:rPr lang="zh-TW" altLang="en-US" dirty="0" smtClean="0"/>
              <a:t>去中斷連線。通常攻擊者在進行</a:t>
            </a:r>
            <a:r>
              <a:rPr lang="en-US" altLang="zh-TW" dirty="0" smtClean="0"/>
              <a:t>Session Hijacking</a:t>
            </a:r>
            <a:r>
              <a:rPr lang="zh-TW" altLang="en-US" dirty="0" smtClean="0"/>
              <a:t>時必須配合使用</a:t>
            </a:r>
            <a:r>
              <a:rPr lang="en-US" altLang="zh-TW" dirty="0" smtClean="0"/>
              <a:t>ARP Spoofing</a:t>
            </a:r>
            <a:r>
              <a:rPr lang="zh-TW" altLang="en-US" dirty="0" smtClean="0"/>
              <a:t>或</a:t>
            </a:r>
            <a:r>
              <a:rPr lang="en-US" altLang="zh-TW" dirty="0" smtClean="0"/>
              <a:t>IP Spoofing</a:t>
            </a:r>
            <a:r>
              <a:rPr lang="zh-TW" altLang="en-US" dirty="0" smtClean="0"/>
              <a:t>的攻擊手法讓截取到的連線可以正常運作。</a:t>
            </a:r>
          </a:p>
          <a:p>
            <a:pPr marL="824578" lvl="2" indent="-298352" algn="just" eaLnBrk="1" hangingPunct="1">
              <a:buFont typeface="Wingdings" panose="05000000000000000000" pitchFamily="2" charset="2"/>
              <a:buChar char="Ø"/>
            </a:pPr>
            <a:r>
              <a:rPr lang="zh-TW" altLang="en-US" dirty="0" smtClean="0"/>
              <a:t>注入攻擊者的封包：當截取到連線後即可讓攻擊者接管後續連線作業，進行身分偽冒的非授權連線。</a:t>
            </a:r>
          </a:p>
          <a:p>
            <a:pPr marL="488639" lvl="1" indent="-300701" algn="just" eaLnBrk="1" hangingPunct="1">
              <a:buFont typeface="Wingdings" panose="05000000000000000000" pitchFamily="2" charset="2"/>
              <a:buChar char="ü"/>
            </a:pPr>
            <a:r>
              <a:rPr lang="zh-TW" altLang="en-US" dirty="0" smtClean="0"/>
              <a:t>防護建議</a:t>
            </a:r>
          </a:p>
          <a:p>
            <a:pPr marL="824578" lvl="2" indent="-298352" algn="just" eaLnBrk="1" hangingPunct="1">
              <a:buFont typeface="Wingdings" panose="05000000000000000000" pitchFamily="2" charset="2"/>
              <a:buChar char="Ø"/>
            </a:pPr>
            <a:r>
              <a:rPr lang="zh-TW" altLang="en-US" dirty="0" smtClean="0"/>
              <a:t>採用</a:t>
            </a:r>
            <a:r>
              <a:rPr lang="en-US" altLang="zh-TW" dirty="0" err="1" smtClean="0"/>
              <a:t>IPSec</a:t>
            </a:r>
            <a:r>
              <a:rPr lang="zh-TW" altLang="en-US" dirty="0" smtClean="0"/>
              <a:t>或</a:t>
            </a:r>
            <a:r>
              <a:rPr lang="en-US" altLang="zh-TW" dirty="0" smtClean="0"/>
              <a:t>SSL</a:t>
            </a:r>
            <a:r>
              <a:rPr lang="zh-TW" altLang="en-US" dirty="0" smtClean="0"/>
              <a:t>雙向認證的加密連線是最好的防護方式。</a:t>
            </a:r>
          </a:p>
        </p:txBody>
      </p:sp>
    </p:spTree>
    <p:extLst>
      <p:ext uri="{BB962C8B-B14F-4D97-AF65-F5344CB8AC3E}">
        <p14:creationId xmlns:p14="http://schemas.microsoft.com/office/powerpoint/2010/main" val="2926918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xfrm>
            <a:off x="795338" y="771525"/>
            <a:ext cx="5576887" cy="3862388"/>
          </a:xfrm>
          <a:ln/>
        </p:spPr>
      </p:sp>
      <p:sp>
        <p:nvSpPr>
          <p:cNvPr id="169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應用層 </a:t>
            </a:r>
            <a:r>
              <a:rPr lang="en-US" altLang="zh-TW" dirty="0" smtClean="0"/>
              <a:t>– DNS Poisoning</a:t>
            </a:r>
          </a:p>
          <a:p>
            <a:pPr marL="300701" indent="-300701" algn="just" eaLnBrk="1" hangingPunct="1">
              <a:buFont typeface="Wingdings" panose="05000000000000000000" pitchFamily="2" charset="2"/>
              <a:buChar char="ü"/>
            </a:pPr>
            <a:r>
              <a:rPr lang="zh-TW" altLang="en-US" dirty="0" smtClean="0"/>
              <a:t>攻擊手法：攻擊者藉由</a:t>
            </a:r>
            <a:r>
              <a:rPr lang="en-US" altLang="zh-TW" dirty="0" smtClean="0"/>
              <a:t>DNS</a:t>
            </a:r>
            <a:r>
              <a:rPr lang="zh-TW" altLang="en-US" dirty="0" smtClean="0"/>
              <a:t>伺服器的弱點，將錯誤的名稱解析植入</a:t>
            </a:r>
            <a:r>
              <a:rPr lang="en-US" altLang="zh-TW" dirty="0" smtClean="0"/>
              <a:t>DNS</a:t>
            </a:r>
            <a:r>
              <a:rPr lang="zh-TW" altLang="en-US" dirty="0" smtClean="0"/>
              <a:t>伺服器的快取區</a:t>
            </a:r>
            <a:r>
              <a:rPr lang="en-US" altLang="zh-TW" dirty="0" smtClean="0"/>
              <a:t>(Cache)</a:t>
            </a:r>
            <a:r>
              <a:rPr lang="zh-TW" altLang="en-US" dirty="0" smtClean="0"/>
              <a:t>中，導致</a:t>
            </a:r>
            <a:r>
              <a:rPr lang="en-US" altLang="zh-TW" dirty="0" smtClean="0"/>
              <a:t>DNS</a:t>
            </a:r>
            <a:r>
              <a:rPr lang="zh-TW" altLang="en-US" dirty="0" smtClean="0"/>
              <a:t>用戶端解析到錯誤的</a:t>
            </a:r>
            <a:r>
              <a:rPr lang="en-US" altLang="zh-TW" dirty="0" smtClean="0"/>
              <a:t>IP</a:t>
            </a:r>
            <a:r>
              <a:rPr lang="zh-TW" altLang="en-US" dirty="0" smtClean="0"/>
              <a:t>，使網路連線被導到惡意的伺服器。</a:t>
            </a:r>
          </a:p>
          <a:p>
            <a:pPr marL="300701" indent="-300701" algn="just" eaLnBrk="1" hangingPunct="1">
              <a:buFont typeface="Wingdings" panose="05000000000000000000" pitchFamily="2" charset="2"/>
              <a:buChar char="ü"/>
            </a:pPr>
            <a:r>
              <a:rPr lang="zh-TW" altLang="en-US" dirty="0" smtClean="0"/>
              <a:t>例如：</a:t>
            </a:r>
          </a:p>
          <a:p>
            <a:pPr marL="488639" lvl="1" indent="-187938" algn="just" eaLnBrk="1" hangingPunct="1">
              <a:buFont typeface="Wingdings" panose="05000000000000000000" pitchFamily="2" charset="2"/>
              <a:buChar char="Ø"/>
            </a:pPr>
            <a:r>
              <a:rPr lang="en-US" altLang="zh-TW" dirty="0" smtClean="0"/>
              <a:t>Client</a:t>
            </a:r>
            <a:r>
              <a:rPr lang="zh-TW" altLang="en-US" dirty="0" smtClean="0"/>
              <a:t>端原本解析</a:t>
            </a:r>
            <a:r>
              <a:rPr lang="en-US" altLang="zh-TW" dirty="0" smtClean="0"/>
              <a:t>www.apple.com</a:t>
            </a:r>
            <a:r>
              <a:rPr lang="zh-TW" altLang="en-US" dirty="0" smtClean="0"/>
              <a:t>時，應取得</a:t>
            </a:r>
            <a:r>
              <a:rPr lang="en-US" altLang="zh-TW" dirty="0" smtClean="0"/>
              <a:t>118.214.253.15</a:t>
            </a:r>
            <a:r>
              <a:rPr lang="zh-TW" altLang="en-US" dirty="0" smtClean="0"/>
              <a:t>的正確</a:t>
            </a:r>
            <a:r>
              <a:rPr lang="en-US" altLang="zh-TW" dirty="0" smtClean="0"/>
              <a:t>IP</a:t>
            </a:r>
            <a:r>
              <a:rPr lang="zh-TW" altLang="en-US" dirty="0" smtClean="0"/>
              <a:t>。</a:t>
            </a:r>
          </a:p>
          <a:p>
            <a:pPr marL="488639" lvl="1" indent="-187938" algn="just" eaLnBrk="1" hangingPunct="1">
              <a:buFont typeface="Wingdings" panose="05000000000000000000" pitchFamily="2" charset="2"/>
              <a:buChar char="Ø"/>
            </a:pPr>
            <a:r>
              <a:rPr lang="zh-TW" altLang="en-US" dirty="0" smtClean="0"/>
              <a:t>攻擊者透過</a:t>
            </a:r>
            <a:r>
              <a:rPr lang="en-US" altLang="zh-TW" dirty="0" smtClean="0"/>
              <a:t>DNS</a:t>
            </a:r>
            <a:r>
              <a:rPr lang="zh-TW" altLang="en-US" dirty="0" smtClean="0"/>
              <a:t>伺服器的弱點，將</a:t>
            </a:r>
            <a:r>
              <a:rPr lang="en-US" altLang="zh-TW" dirty="0" smtClean="0"/>
              <a:t>DNS</a:t>
            </a:r>
            <a:r>
              <a:rPr lang="zh-TW" altLang="en-US" dirty="0" smtClean="0"/>
              <a:t>快取區中的</a:t>
            </a:r>
            <a:r>
              <a:rPr lang="en-US" altLang="zh-TW" dirty="0" smtClean="0"/>
              <a:t>www.apple.com </a:t>
            </a:r>
            <a:r>
              <a:rPr lang="zh-TW" altLang="en-US" dirty="0" smtClean="0"/>
              <a:t>的解析</a:t>
            </a:r>
            <a:r>
              <a:rPr lang="en-US" altLang="zh-TW" dirty="0" smtClean="0"/>
              <a:t>IP</a:t>
            </a:r>
            <a:r>
              <a:rPr lang="zh-TW" altLang="en-US" dirty="0" smtClean="0"/>
              <a:t>改成</a:t>
            </a:r>
            <a:r>
              <a:rPr lang="en-US" altLang="zh-TW" dirty="0" smtClean="0"/>
              <a:t>162.55.2.1</a:t>
            </a:r>
            <a:r>
              <a:rPr lang="zh-TW" altLang="en-US" dirty="0" smtClean="0"/>
              <a:t>。</a:t>
            </a:r>
          </a:p>
          <a:p>
            <a:pPr marL="488639" lvl="1" indent="-187938" algn="just" eaLnBrk="1" hangingPunct="1">
              <a:buFont typeface="Wingdings" panose="05000000000000000000" pitchFamily="2" charset="2"/>
              <a:buChar char="Ø"/>
            </a:pPr>
            <a:r>
              <a:rPr lang="zh-TW" altLang="en-US" dirty="0" smtClean="0"/>
              <a:t>後續</a:t>
            </a:r>
            <a:r>
              <a:rPr lang="en-US" altLang="zh-TW" dirty="0" smtClean="0"/>
              <a:t>Client</a:t>
            </a:r>
            <a:r>
              <a:rPr lang="zh-TW" altLang="en-US" dirty="0" smtClean="0"/>
              <a:t>端解析</a:t>
            </a:r>
            <a:r>
              <a:rPr lang="en-US" altLang="zh-TW" dirty="0" smtClean="0"/>
              <a:t>www.apple.com</a:t>
            </a:r>
            <a:r>
              <a:rPr lang="zh-TW" altLang="en-US" dirty="0" smtClean="0"/>
              <a:t>時，取得了被惡意植入的</a:t>
            </a:r>
            <a:r>
              <a:rPr lang="en-US" altLang="zh-TW" dirty="0" smtClean="0"/>
              <a:t>IP</a:t>
            </a:r>
            <a:r>
              <a:rPr lang="zh-TW" altLang="en-US" dirty="0" smtClean="0"/>
              <a:t>位址</a:t>
            </a:r>
            <a:r>
              <a:rPr lang="en-US" altLang="zh-TW" dirty="0" smtClean="0"/>
              <a:t>162.55.2.1</a:t>
            </a:r>
            <a:r>
              <a:rPr lang="zh-TW" altLang="en-US" dirty="0" smtClean="0"/>
              <a:t>。</a:t>
            </a:r>
          </a:p>
          <a:p>
            <a:pPr marL="488639" lvl="1" indent="-187938" algn="just" eaLnBrk="1" hangingPunct="1">
              <a:buFont typeface="Wingdings" panose="05000000000000000000" pitchFamily="2" charset="2"/>
              <a:buChar char="Ø"/>
            </a:pPr>
            <a:r>
              <a:rPr lang="zh-TW" altLang="en-US" dirty="0" smtClean="0"/>
              <a:t>導致</a:t>
            </a:r>
            <a:r>
              <a:rPr lang="en-US" altLang="zh-TW" dirty="0" smtClean="0"/>
              <a:t>Client</a:t>
            </a:r>
            <a:r>
              <a:rPr lang="zh-TW" altLang="en-US" dirty="0" smtClean="0"/>
              <a:t>端連到偽冒的網站，進而被植入惡意程式或騙取帳號與通行碼。</a:t>
            </a:r>
            <a:endParaRPr lang="en-US" altLang="zh-TW" dirty="0" smtClean="0"/>
          </a:p>
          <a:p>
            <a:pPr marL="300701" indent="-300701" algn="just" eaLnBrk="1" hangingPunct="1">
              <a:buFont typeface="Wingdings" panose="05000000000000000000" pitchFamily="2" charset="2"/>
              <a:buChar char="ü"/>
            </a:pPr>
            <a:r>
              <a:rPr lang="zh-TW" altLang="en-US" dirty="0" smtClean="0"/>
              <a:t>防護建議</a:t>
            </a:r>
          </a:p>
          <a:p>
            <a:pPr marL="488639" lvl="1" indent="-187938" algn="just" eaLnBrk="1" hangingPunct="1">
              <a:buFont typeface="Wingdings" panose="05000000000000000000" pitchFamily="2" charset="2"/>
              <a:buChar char="Ø"/>
            </a:pPr>
            <a:r>
              <a:rPr lang="zh-TW" altLang="en-US" dirty="0" smtClean="0"/>
              <a:t>修補已知的</a:t>
            </a:r>
            <a:r>
              <a:rPr lang="en-US" altLang="zh-TW" dirty="0" smtClean="0"/>
              <a:t>DNS</a:t>
            </a:r>
            <a:r>
              <a:rPr lang="zh-TW" altLang="en-US" dirty="0" smtClean="0"/>
              <a:t>伺服器弱點，讓攻擊者無法植入惡意的位址。</a:t>
            </a:r>
          </a:p>
          <a:p>
            <a:pPr marL="488639" lvl="1" indent="-187938" algn="just" eaLnBrk="1" hangingPunct="1">
              <a:buFont typeface="Wingdings" panose="05000000000000000000" pitchFamily="2" charset="2"/>
              <a:buChar char="Ø"/>
            </a:pPr>
            <a:r>
              <a:rPr lang="zh-TW" altLang="en-US" dirty="0" smtClean="0"/>
              <a:t>區隔外部與內部</a:t>
            </a:r>
            <a:r>
              <a:rPr lang="en-US" altLang="zh-TW" dirty="0" smtClean="0"/>
              <a:t>DNS</a:t>
            </a:r>
            <a:r>
              <a:rPr lang="zh-TW" altLang="en-US" dirty="0" smtClean="0"/>
              <a:t>伺服器，而且內部</a:t>
            </a:r>
            <a:r>
              <a:rPr lang="en-US" altLang="zh-TW" dirty="0" smtClean="0"/>
              <a:t>DNS</a:t>
            </a:r>
            <a:r>
              <a:rPr lang="zh-TW" altLang="en-US" dirty="0" smtClean="0"/>
              <a:t>服務不要</a:t>
            </a:r>
            <a:r>
              <a:rPr lang="en-US" altLang="zh-TW" dirty="0" smtClean="0"/>
              <a:t>forward</a:t>
            </a:r>
            <a:r>
              <a:rPr lang="zh-TW" altLang="en-US" dirty="0" smtClean="0"/>
              <a:t>到</a:t>
            </a:r>
            <a:r>
              <a:rPr lang="en-US" altLang="zh-TW" dirty="0" smtClean="0"/>
              <a:t>ISP</a:t>
            </a:r>
            <a:r>
              <a:rPr lang="zh-TW" altLang="en-US" dirty="0" smtClean="0"/>
              <a:t>的</a:t>
            </a:r>
            <a:r>
              <a:rPr lang="en-US" altLang="zh-TW" dirty="0" smtClean="0"/>
              <a:t>DNS</a:t>
            </a:r>
            <a:r>
              <a:rPr lang="zh-TW" altLang="en-US" dirty="0" smtClean="0"/>
              <a:t>，以免</a:t>
            </a:r>
            <a:r>
              <a:rPr lang="en-US" altLang="zh-TW" dirty="0" smtClean="0"/>
              <a:t>ISP</a:t>
            </a:r>
            <a:r>
              <a:rPr lang="zh-TW" altLang="en-US" dirty="0" smtClean="0"/>
              <a:t>的</a:t>
            </a:r>
            <a:r>
              <a:rPr lang="en-US" altLang="zh-TW" dirty="0" smtClean="0"/>
              <a:t>DNS</a:t>
            </a:r>
            <a:r>
              <a:rPr lang="zh-TW" altLang="en-US" dirty="0" smtClean="0"/>
              <a:t>也遭受植入而間接取得被置換過的</a:t>
            </a:r>
            <a:r>
              <a:rPr lang="en-US" altLang="zh-TW" dirty="0" smtClean="0"/>
              <a:t>IP</a:t>
            </a:r>
            <a:r>
              <a:rPr lang="zh-TW" altLang="en-US" dirty="0" smtClean="0"/>
              <a:t>。</a:t>
            </a:r>
          </a:p>
        </p:txBody>
      </p:sp>
    </p:spTree>
    <p:extLst>
      <p:ext uri="{BB962C8B-B14F-4D97-AF65-F5344CB8AC3E}">
        <p14:creationId xmlns:p14="http://schemas.microsoft.com/office/powerpoint/2010/main" val="1446745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xfrm>
            <a:off x="795338" y="771525"/>
            <a:ext cx="5576887" cy="3862388"/>
          </a:xfrm>
          <a:ln/>
        </p:spPr>
      </p:sp>
      <p:sp>
        <p:nvSpPr>
          <p:cNvPr id="174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應用層 </a:t>
            </a:r>
            <a:r>
              <a:rPr lang="en-US" altLang="zh-TW" dirty="0" smtClean="0"/>
              <a:t>– Brute force Login(1/2)</a:t>
            </a:r>
          </a:p>
          <a:p>
            <a:pPr marL="488639" lvl="1" indent="-300701" algn="just" eaLnBrk="1" hangingPunct="1">
              <a:buFont typeface="Wingdings" panose="05000000000000000000" pitchFamily="2" charset="2"/>
              <a:buChar char="ü"/>
            </a:pPr>
            <a:r>
              <a:rPr lang="zh-TW" altLang="en-US" dirty="0" smtClean="0"/>
              <a:t>攻擊者透過通行碼猜測入侵應用系統的狀況相當常見，例如：</a:t>
            </a:r>
          </a:p>
          <a:p>
            <a:pPr marL="824578" lvl="2" indent="-298352" algn="just" eaLnBrk="1" hangingPunct="1">
              <a:buFont typeface="Wingdings" panose="05000000000000000000" pitchFamily="2" charset="2"/>
              <a:buChar char="Ø"/>
            </a:pPr>
            <a:r>
              <a:rPr lang="en-US" altLang="zh-TW" dirty="0" smtClean="0"/>
              <a:t>TELNET login</a:t>
            </a:r>
          </a:p>
          <a:p>
            <a:pPr marL="824578" lvl="2" indent="-298352" algn="just" eaLnBrk="1" hangingPunct="1">
              <a:buFont typeface="Wingdings" panose="05000000000000000000" pitchFamily="2" charset="2"/>
              <a:buChar char="Ø"/>
            </a:pPr>
            <a:r>
              <a:rPr lang="en-US" altLang="zh-TW" dirty="0" smtClean="0"/>
              <a:t>SSH login</a:t>
            </a:r>
          </a:p>
          <a:p>
            <a:pPr marL="824578" lvl="2" indent="-298352" algn="just" eaLnBrk="1" hangingPunct="1">
              <a:buFont typeface="Wingdings" panose="05000000000000000000" pitchFamily="2" charset="2"/>
              <a:buChar char="Ø"/>
            </a:pPr>
            <a:r>
              <a:rPr lang="en-US" altLang="zh-TW" dirty="0" smtClean="0"/>
              <a:t>FTP login</a:t>
            </a:r>
          </a:p>
          <a:p>
            <a:pPr marL="824578" lvl="2" indent="-298352" algn="just" eaLnBrk="1" hangingPunct="1">
              <a:buFont typeface="Wingdings" panose="05000000000000000000" pitchFamily="2" charset="2"/>
              <a:buChar char="Ø"/>
            </a:pPr>
            <a:r>
              <a:rPr lang="en-US" altLang="zh-TW" dirty="0" smtClean="0"/>
              <a:t>SMTP AUTH</a:t>
            </a:r>
          </a:p>
          <a:p>
            <a:pPr marL="824578" lvl="2" indent="-298352" algn="just" eaLnBrk="1" hangingPunct="1">
              <a:buFont typeface="Wingdings" panose="05000000000000000000" pitchFamily="2" charset="2"/>
              <a:buChar char="Ø"/>
            </a:pPr>
            <a:r>
              <a:rPr lang="en-US" altLang="zh-TW" dirty="0" smtClean="0"/>
              <a:t>POP3 login</a:t>
            </a:r>
          </a:p>
          <a:p>
            <a:pPr marL="488639" lvl="1" indent="-300701" algn="just" eaLnBrk="1" hangingPunct="1">
              <a:buFont typeface="Wingdings" panose="05000000000000000000" pitchFamily="2" charset="2"/>
              <a:buChar char="ü"/>
            </a:pPr>
            <a:r>
              <a:rPr lang="zh-TW" altLang="en-US" dirty="0" smtClean="0"/>
              <a:t>網路上有相當多的工具可自動進行通行碼猜測攻擊，例如：</a:t>
            </a:r>
          </a:p>
          <a:p>
            <a:pPr marL="824578" lvl="2" indent="-298352" algn="just" eaLnBrk="1" hangingPunct="1">
              <a:buFont typeface="Wingdings" panose="05000000000000000000" pitchFamily="2" charset="2"/>
              <a:buChar char="Ø"/>
            </a:pPr>
            <a:r>
              <a:rPr lang="en-US" altLang="zh-TW" dirty="0" smtClean="0"/>
              <a:t>Brutus</a:t>
            </a:r>
          </a:p>
          <a:p>
            <a:pPr marL="824578" lvl="2" indent="-298352" algn="just" eaLnBrk="1" hangingPunct="1">
              <a:buFont typeface="Wingdings" panose="05000000000000000000" pitchFamily="2" charset="2"/>
              <a:buChar char="Ø"/>
            </a:pPr>
            <a:r>
              <a:rPr lang="en-US" altLang="zh-TW" dirty="0" smtClean="0"/>
              <a:t>THC-Hydra</a:t>
            </a:r>
            <a:endParaRPr lang="zh-TW" altLang="en-US" dirty="0" smtClean="0"/>
          </a:p>
        </p:txBody>
      </p:sp>
    </p:spTree>
    <p:extLst>
      <p:ext uri="{BB962C8B-B14F-4D97-AF65-F5344CB8AC3E}">
        <p14:creationId xmlns:p14="http://schemas.microsoft.com/office/powerpoint/2010/main" val="3525309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8436" name="投影片編號版面配置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CB329BF-6160-4F96-B36F-5DA5C2AF12E0}" type="slidenum">
              <a:rPr lang="en-US" altLang="zh-TW" smtClean="0"/>
              <a:pPr>
                <a:defRPr/>
              </a:pPr>
              <a:t>2</a:t>
            </a:fld>
            <a:endParaRPr lang="en-US" altLang="zh-TW" smtClean="0"/>
          </a:p>
        </p:txBody>
      </p:sp>
    </p:spTree>
    <p:extLst>
      <p:ext uri="{BB962C8B-B14F-4D97-AF65-F5344CB8AC3E}">
        <p14:creationId xmlns:p14="http://schemas.microsoft.com/office/powerpoint/2010/main" val="997576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xfrm>
            <a:off x="795338" y="771525"/>
            <a:ext cx="5576887" cy="3862388"/>
          </a:xfrm>
          <a:ln/>
        </p:spPr>
      </p:sp>
      <p:sp>
        <p:nvSpPr>
          <p:cNvPr id="176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應用層 </a:t>
            </a:r>
            <a:r>
              <a:rPr lang="en-US" altLang="zh-TW" dirty="0" smtClean="0"/>
              <a:t>– Brute force Login(2/2)</a:t>
            </a:r>
          </a:p>
          <a:p>
            <a:pPr marL="488639" lvl="1" indent="-300701" algn="just" eaLnBrk="1" hangingPunct="1">
              <a:buFont typeface="Wingdings" panose="05000000000000000000" pitchFamily="2" charset="2"/>
              <a:buChar char="ü"/>
            </a:pPr>
            <a:r>
              <a:rPr lang="zh-TW" altLang="en-US" dirty="0" smtClean="0"/>
              <a:t>建議防護</a:t>
            </a:r>
          </a:p>
          <a:p>
            <a:pPr marL="824578" lvl="2" indent="-298352" algn="just" eaLnBrk="1" hangingPunct="1">
              <a:buFont typeface="Wingdings" panose="05000000000000000000" pitchFamily="2" charset="2"/>
              <a:buChar char="Ø"/>
            </a:pPr>
            <a:r>
              <a:rPr lang="zh-TW" altLang="en-US" dirty="0" smtClean="0"/>
              <a:t>限制同一帳戶連續簽入失敗之次數，若超過次數則延遲簽入一段時間或關閉帳號，發出警告訊息。</a:t>
            </a:r>
          </a:p>
          <a:p>
            <a:pPr marL="824578" lvl="2" indent="-298352" algn="just" eaLnBrk="1" hangingPunct="1">
              <a:buFont typeface="Wingdings" panose="05000000000000000000" pitchFamily="2" charset="2"/>
              <a:buChar char="Ø"/>
            </a:pPr>
            <a:r>
              <a:rPr lang="zh-TW" altLang="en-US" dirty="0" smtClean="0"/>
              <a:t>強制使用者通行碼長度與複雜度。</a:t>
            </a:r>
          </a:p>
          <a:p>
            <a:pPr marL="824578" lvl="2" indent="-298352" algn="just" eaLnBrk="1" hangingPunct="1">
              <a:buFont typeface="Wingdings" panose="05000000000000000000" pitchFamily="2" charset="2"/>
              <a:buChar char="Ø"/>
            </a:pPr>
            <a:r>
              <a:rPr lang="zh-TW" altLang="en-US" dirty="0" smtClean="0"/>
              <a:t>定期更換通行碼。</a:t>
            </a:r>
          </a:p>
        </p:txBody>
      </p:sp>
    </p:spTree>
    <p:extLst>
      <p:ext uri="{BB962C8B-B14F-4D97-AF65-F5344CB8AC3E}">
        <p14:creationId xmlns:p14="http://schemas.microsoft.com/office/powerpoint/2010/main" val="3332849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795338" y="771525"/>
            <a:ext cx="5576887" cy="3862388"/>
          </a:xfrm>
          <a:ln/>
        </p:spPr>
      </p:sp>
      <p:sp>
        <p:nvSpPr>
          <p:cNvPr id="178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應用層 </a:t>
            </a:r>
            <a:r>
              <a:rPr lang="en-US" altLang="zh-TW" dirty="0" smtClean="0"/>
              <a:t>– SQL Injection</a:t>
            </a:r>
          </a:p>
          <a:p>
            <a:pPr marL="488639" lvl="1" indent="-300701" algn="just" eaLnBrk="1" hangingPunct="1">
              <a:buFont typeface="Wingdings" panose="05000000000000000000" pitchFamily="2" charset="2"/>
              <a:buChar char="ü"/>
            </a:pPr>
            <a:r>
              <a:rPr lang="zh-TW" altLang="en-US" dirty="0" smtClean="0"/>
              <a:t>簡介：</a:t>
            </a:r>
            <a:r>
              <a:rPr lang="zh-TW" altLang="zh-TW" dirty="0" smtClean="0"/>
              <a:t>攻擊者將惡意之SQL指令插入程式碼的SQL指令中一併被程式所執行，這種攻擊即為</a:t>
            </a:r>
            <a:r>
              <a:rPr lang="zh-TW" altLang="en-US" dirty="0" smtClean="0"/>
              <a:t>S</a:t>
            </a:r>
            <a:r>
              <a:rPr lang="en-US" altLang="zh-TW" dirty="0" smtClean="0"/>
              <a:t>QL Injection</a:t>
            </a:r>
            <a:r>
              <a:rPr lang="zh-TW" altLang="en-US" dirty="0" smtClean="0"/>
              <a:t>，有些</a:t>
            </a:r>
            <a:r>
              <a:rPr lang="en-US" altLang="zh-TW" dirty="0" smtClean="0"/>
              <a:t>SQL Injection</a:t>
            </a:r>
            <a:r>
              <a:rPr lang="zh-TW" altLang="en-US" dirty="0" smtClean="0"/>
              <a:t>可以直接將注入的結果顯示出來，但也有一些注入的結果無法直接顯示，只有回傳</a:t>
            </a:r>
            <a:r>
              <a:rPr lang="zh-TW" altLang="zh-TW" dirty="0" smtClean="0"/>
              <a:t>某些狀態，攻擊者透過狀態的回覆推論資料的內容，這種</a:t>
            </a:r>
            <a:r>
              <a:rPr lang="zh-TW" altLang="en-US" dirty="0" smtClean="0"/>
              <a:t>S</a:t>
            </a:r>
            <a:r>
              <a:rPr lang="en-US" altLang="zh-TW" dirty="0" smtClean="0"/>
              <a:t>QL Injection</a:t>
            </a:r>
            <a:r>
              <a:rPr lang="zh-TW" altLang="en-US" dirty="0" smtClean="0"/>
              <a:t>又稱為</a:t>
            </a:r>
            <a:r>
              <a:rPr lang="zh-TW" altLang="zh-TW" dirty="0" smtClean="0"/>
              <a:t>Blind SQL Injection。值得注意的是SQL指令注入的弱點發生在Web應用程式中，但受到損害的卻是其後端的資料庫。</a:t>
            </a:r>
            <a:endParaRPr lang="zh-TW" altLang="en-US" dirty="0" smtClean="0"/>
          </a:p>
          <a:p>
            <a:pPr marL="488639" lvl="1" indent="-300701" algn="just" eaLnBrk="1" hangingPunct="1">
              <a:buFont typeface="Wingdings" panose="05000000000000000000" pitchFamily="2" charset="2"/>
              <a:buChar char="ü"/>
            </a:pPr>
            <a:r>
              <a:rPr lang="zh-TW" altLang="en-US" dirty="0" smtClean="0"/>
              <a:t>可能的損壞：</a:t>
            </a:r>
            <a:r>
              <a:rPr lang="zh-TW" altLang="zh-TW" dirty="0" smtClean="0"/>
              <a:t>資料庫之資料外洩、資料庫內容被修改、執行資料庫管理、網站權限跳脫或植入後門程式。</a:t>
            </a:r>
            <a:endParaRPr lang="zh-TW" altLang="en-US" dirty="0" smtClean="0"/>
          </a:p>
          <a:p>
            <a:pPr marL="488639" lvl="1" indent="-300701" algn="just" eaLnBrk="1" hangingPunct="1">
              <a:buFont typeface="Wingdings" panose="05000000000000000000" pitchFamily="2" charset="2"/>
              <a:buChar char="ü"/>
            </a:pPr>
            <a:r>
              <a:rPr lang="zh-TW" altLang="en-US" dirty="0" smtClean="0"/>
              <a:t>弱點原理：</a:t>
            </a:r>
            <a:r>
              <a:rPr lang="en-US" altLang="zh-TW" dirty="0" smtClean="0"/>
              <a:t>Web</a:t>
            </a:r>
            <a:r>
              <a:rPr lang="zh-TW" altLang="en-US" dirty="0" smtClean="0"/>
              <a:t>應用程式將「不可信任來源」的資訊直接組合成</a:t>
            </a:r>
            <a:r>
              <a:rPr lang="en-US" altLang="zh-TW" dirty="0" smtClean="0"/>
              <a:t>SQL</a:t>
            </a:r>
            <a:r>
              <a:rPr lang="zh-TW" altLang="en-US" dirty="0" smtClean="0"/>
              <a:t>指令後執行，就會產生</a:t>
            </a:r>
            <a:r>
              <a:rPr lang="en-US" altLang="zh-TW" dirty="0" smtClean="0"/>
              <a:t>SQL</a:t>
            </a:r>
            <a:r>
              <a:rPr lang="zh-TW" altLang="en-US" dirty="0" smtClean="0"/>
              <a:t>指令注入弱點。</a:t>
            </a:r>
          </a:p>
          <a:p>
            <a:pPr marL="488639" lvl="1" indent="-300701" algn="just" eaLnBrk="1" hangingPunct="1">
              <a:buFont typeface="Wingdings" panose="05000000000000000000" pitchFamily="2" charset="2"/>
              <a:buChar char="ü"/>
            </a:pPr>
            <a:r>
              <a:rPr lang="zh-TW" altLang="en-US" dirty="0" smtClean="0"/>
              <a:t>防護建議：運用網站應用程式源碼檢測檢查應用程式中的</a:t>
            </a:r>
            <a:r>
              <a:rPr lang="en-US" altLang="zh-TW" dirty="0" smtClean="0"/>
              <a:t>SQL Injection</a:t>
            </a:r>
            <a:r>
              <a:rPr lang="zh-TW" altLang="en-US" dirty="0" smtClean="0"/>
              <a:t>弱點，並在資料輸出至資料庫前過濾</a:t>
            </a:r>
            <a:r>
              <a:rPr lang="en-US" altLang="zh-TW" dirty="0" smtClean="0"/>
              <a:t>SQL</a:t>
            </a:r>
            <a:r>
              <a:rPr lang="zh-TW" altLang="en-US" dirty="0" smtClean="0"/>
              <a:t>指令使用之特殊符號</a:t>
            </a:r>
            <a:r>
              <a:rPr lang="en-US" altLang="zh-TW" dirty="0" smtClean="0"/>
              <a:t>(</a:t>
            </a:r>
            <a:r>
              <a:rPr lang="zh-TW" altLang="en-US" dirty="0" smtClean="0"/>
              <a:t>例如：單引號與分號等</a:t>
            </a:r>
            <a:r>
              <a:rPr lang="en-US" altLang="zh-TW" dirty="0" smtClean="0"/>
              <a:t>)</a:t>
            </a:r>
            <a:r>
              <a:rPr lang="zh-TW" altLang="en-US" dirty="0" smtClean="0"/>
              <a:t>或採參數化查詢語句。各種語言有其預設的過濾函數。</a:t>
            </a:r>
          </a:p>
        </p:txBody>
      </p:sp>
    </p:spTree>
    <p:extLst>
      <p:ext uri="{BB962C8B-B14F-4D97-AF65-F5344CB8AC3E}">
        <p14:creationId xmlns:p14="http://schemas.microsoft.com/office/powerpoint/2010/main" val="2200657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795338" y="771525"/>
            <a:ext cx="5576887" cy="3862388"/>
          </a:xfrm>
          <a:ln/>
        </p:spPr>
      </p:sp>
      <p:sp>
        <p:nvSpPr>
          <p:cNvPr id="192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應用層 </a:t>
            </a:r>
            <a:r>
              <a:rPr lang="en-US" altLang="zh-TW" dirty="0" smtClean="0"/>
              <a:t>– Cross-Site Scripting</a:t>
            </a:r>
          </a:p>
          <a:p>
            <a:pPr marL="488639" lvl="1" indent="-300701" algn="just" eaLnBrk="1" hangingPunct="1">
              <a:buFont typeface="Wingdings" panose="05000000000000000000" pitchFamily="2" charset="2"/>
              <a:buChar char="ü"/>
            </a:pPr>
            <a:r>
              <a:rPr lang="zh-TW" altLang="en-US" dirty="0" smtClean="0"/>
              <a:t>簡介：簡稱為</a:t>
            </a:r>
            <a:r>
              <a:rPr lang="en-US" altLang="zh-TW" dirty="0" smtClean="0"/>
              <a:t>XSS</a:t>
            </a:r>
            <a:r>
              <a:rPr lang="zh-TW" altLang="en-US" dirty="0" smtClean="0"/>
              <a:t>，攻擊者可透過</a:t>
            </a:r>
            <a:r>
              <a:rPr lang="en-US" altLang="zh-TW" dirty="0" smtClean="0"/>
              <a:t>XSS</a:t>
            </a:r>
            <a:r>
              <a:rPr lang="zh-TW" altLang="en-US" dirty="0" smtClean="0"/>
              <a:t>弱點將惡意腳本</a:t>
            </a:r>
            <a:r>
              <a:rPr lang="en-US" altLang="zh-TW" dirty="0" smtClean="0"/>
              <a:t>(</a:t>
            </a:r>
            <a:r>
              <a:rPr lang="zh-TW" altLang="en-US" dirty="0" smtClean="0"/>
              <a:t>例如：</a:t>
            </a:r>
            <a:r>
              <a:rPr lang="en-US" altLang="zh-TW" dirty="0" smtClean="0"/>
              <a:t>JavaScript</a:t>
            </a:r>
            <a:r>
              <a:rPr lang="zh-TW" altLang="en-US" dirty="0" smtClean="0"/>
              <a:t>與</a:t>
            </a:r>
            <a:r>
              <a:rPr lang="en-US" altLang="zh-TW" dirty="0" smtClean="0"/>
              <a:t>VBScript)</a:t>
            </a:r>
            <a:r>
              <a:rPr lang="zh-TW" altLang="en-US" dirty="0" smtClean="0"/>
              <a:t>置入</a:t>
            </a:r>
            <a:r>
              <a:rPr lang="en-US" altLang="zh-TW" dirty="0" smtClean="0"/>
              <a:t>Web</a:t>
            </a:r>
            <a:r>
              <a:rPr lang="zh-TW" altLang="en-US" dirty="0" smtClean="0"/>
              <a:t>伺服器，當其他使用者瀏覽到被置入惡意腳本的網頁時，使其瀏覽器執行惡意腳本。</a:t>
            </a:r>
            <a:r>
              <a:rPr lang="en-US" altLang="zh-TW" dirty="0" smtClean="0"/>
              <a:t>XSS</a:t>
            </a:r>
            <a:r>
              <a:rPr lang="zh-TW" altLang="en-US" dirty="0" smtClean="0"/>
              <a:t>的弱點可區分為儲存型</a:t>
            </a:r>
            <a:r>
              <a:rPr lang="en-US" altLang="zh-TW" dirty="0" smtClean="0"/>
              <a:t>(Stored XSS)</a:t>
            </a:r>
            <a:r>
              <a:rPr lang="zh-TW" altLang="en-US" dirty="0" smtClean="0"/>
              <a:t>與反應型</a:t>
            </a:r>
            <a:r>
              <a:rPr lang="en-US" altLang="zh-TW" dirty="0" smtClean="0"/>
              <a:t>(Reflected XSS)</a:t>
            </a:r>
            <a:r>
              <a:rPr lang="zh-TW" altLang="en-US" dirty="0" smtClean="0"/>
              <a:t>兩類。</a:t>
            </a:r>
          </a:p>
          <a:p>
            <a:pPr marL="488639" lvl="1" indent="-300701" algn="just" eaLnBrk="1" hangingPunct="1">
              <a:buFont typeface="Wingdings" panose="05000000000000000000" pitchFamily="2" charset="2"/>
              <a:buChar char="ü"/>
            </a:pPr>
            <a:r>
              <a:rPr lang="zh-TW" altLang="en-US" dirty="0" smtClean="0"/>
              <a:t>可能的損壞：使用者端機密資訊被竊取</a:t>
            </a:r>
            <a:r>
              <a:rPr lang="en-US" altLang="zh-TW" dirty="0" smtClean="0"/>
              <a:t>(</a:t>
            </a:r>
            <a:r>
              <a:rPr lang="zh-TW" altLang="en-US" dirty="0" smtClean="0"/>
              <a:t>例如：</a:t>
            </a:r>
            <a:r>
              <a:rPr lang="en-US" altLang="zh-TW" dirty="0" smtClean="0"/>
              <a:t>Cookie</a:t>
            </a:r>
            <a:r>
              <a:rPr lang="zh-TW" altLang="en-US" dirty="0" smtClean="0"/>
              <a:t>與</a:t>
            </a:r>
            <a:r>
              <a:rPr lang="en-US" altLang="zh-TW" dirty="0" smtClean="0"/>
              <a:t>Session ID</a:t>
            </a:r>
            <a:r>
              <a:rPr lang="zh-TW" altLang="en-US" dirty="0" smtClean="0"/>
              <a:t>等</a:t>
            </a:r>
            <a:r>
              <a:rPr lang="en-US" altLang="zh-TW" dirty="0" smtClean="0"/>
              <a:t>)</a:t>
            </a:r>
            <a:r>
              <a:rPr lang="zh-TW" altLang="en-US" dirty="0" smtClean="0"/>
              <a:t>與下載後門程式植入偽冒資訊。</a:t>
            </a:r>
          </a:p>
          <a:p>
            <a:pPr marL="488639" lvl="1" indent="-300701" algn="just" eaLnBrk="1" hangingPunct="1">
              <a:buFont typeface="Wingdings" panose="05000000000000000000" pitchFamily="2" charset="2"/>
              <a:buChar char="ü"/>
            </a:pPr>
            <a:r>
              <a:rPr lang="zh-TW" altLang="en-US" dirty="0" smtClean="0"/>
              <a:t>弱點原理：</a:t>
            </a:r>
            <a:r>
              <a:rPr lang="en-US" altLang="zh-TW" dirty="0" smtClean="0"/>
              <a:t>Web</a:t>
            </a:r>
            <a:r>
              <a:rPr lang="zh-TW" altLang="en-US" dirty="0" smtClean="0"/>
              <a:t>應用程式將「不可信任來源」的資訊直接輸出至網頁或其他輸出標的就會產生</a:t>
            </a:r>
            <a:r>
              <a:rPr lang="en-US" altLang="zh-TW" dirty="0" smtClean="0"/>
              <a:t>XSS</a:t>
            </a:r>
            <a:r>
              <a:rPr lang="zh-TW" altLang="en-US" dirty="0" smtClean="0"/>
              <a:t>弱點。</a:t>
            </a:r>
          </a:p>
          <a:p>
            <a:pPr marL="488639" lvl="1" indent="-300701" algn="just" eaLnBrk="1" hangingPunct="1">
              <a:buFont typeface="Wingdings" panose="05000000000000000000" pitchFamily="2" charset="2"/>
              <a:buChar char="ü"/>
            </a:pPr>
            <a:r>
              <a:rPr lang="zh-TW" altLang="en-US" dirty="0" smtClean="0"/>
              <a:t>防護建議：採用網站應用程式源碼檢測發現應用程式中是否具有</a:t>
            </a:r>
            <a:r>
              <a:rPr lang="en-US" altLang="zh-TW" dirty="0" smtClean="0"/>
              <a:t>XSS</a:t>
            </a:r>
            <a:r>
              <a:rPr lang="zh-TW" altLang="en-US" dirty="0" smtClean="0"/>
              <a:t>弱點，並將所有輸出的資訊進行過濾</a:t>
            </a:r>
            <a:r>
              <a:rPr lang="en-US" altLang="zh-TW" dirty="0" smtClean="0"/>
              <a:t>HTML</a:t>
            </a:r>
            <a:r>
              <a:rPr lang="zh-TW" altLang="en-US" dirty="0" smtClean="0"/>
              <a:t>特殊符號</a:t>
            </a:r>
            <a:r>
              <a:rPr lang="en-US" altLang="zh-TW" dirty="0" smtClean="0"/>
              <a:t>(</a:t>
            </a:r>
            <a:r>
              <a:rPr lang="zh-TW" altLang="en-US" dirty="0" smtClean="0"/>
              <a:t>例如：大於或小於等符號</a:t>
            </a:r>
            <a:r>
              <a:rPr lang="en-US" altLang="zh-TW" dirty="0" smtClean="0"/>
              <a:t>)</a:t>
            </a:r>
            <a:r>
              <a:rPr lang="zh-TW" altLang="en-US" dirty="0" smtClean="0"/>
              <a:t>的動作後再輸出。</a:t>
            </a:r>
          </a:p>
        </p:txBody>
      </p:sp>
    </p:spTree>
    <p:extLst>
      <p:ext uri="{BB962C8B-B14F-4D97-AF65-F5344CB8AC3E}">
        <p14:creationId xmlns:p14="http://schemas.microsoft.com/office/powerpoint/2010/main" val="1442429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82638" y="768350"/>
            <a:ext cx="5537200" cy="3835400"/>
          </a:xfrm>
        </p:spPr>
      </p:sp>
      <p:sp>
        <p:nvSpPr>
          <p:cNvPr id="3" name="備忘稿版面配置區 2"/>
          <p:cNvSpPr>
            <a:spLocks noGrp="1"/>
          </p:cNvSpPr>
          <p:nvPr>
            <p:ph type="body" idx="1"/>
          </p:nvPr>
        </p:nvSpPr>
        <p:spPr/>
        <p:txBody>
          <a:bodyPr/>
          <a:lstStyle/>
          <a:p>
            <a:r>
              <a:rPr lang="zh-TW" altLang="en-US" dirty="0" smtClean="0"/>
              <a:t>攻擊銀行轉帳交易系統</a:t>
            </a:r>
            <a:r>
              <a:rPr lang="en-US" altLang="zh-TW" dirty="0" smtClean="0"/>
              <a:t>SWIFT</a:t>
            </a:r>
            <a:r>
              <a:rPr lang="zh-TW" altLang="en-US" dirty="0" smtClean="0"/>
              <a:t>的系統事件，最早出現在</a:t>
            </a:r>
            <a:r>
              <a:rPr lang="en-US" altLang="zh-TW" dirty="0" smtClean="0"/>
              <a:t>2013</a:t>
            </a:r>
            <a:r>
              <a:rPr lang="zh-TW" altLang="en-US" dirty="0" smtClean="0"/>
              <a:t>年，孟加拉的</a:t>
            </a:r>
            <a:r>
              <a:rPr lang="en-US" altLang="zh-TW" dirty="0" err="1" smtClean="0"/>
              <a:t>Sonali</a:t>
            </a:r>
            <a:r>
              <a:rPr lang="en-US" altLang="zh-TW" dirty="0" smtClean="0"/>
              <a:t> Bank</a:t>
            </a:r>
            <a:r>
              <a:rPr lang="zh-TW" altLang="en-US" dirty="0" smtClean="0"/>
              <a:t>遭到駭客攻擊，成功盜領該銀行</a:t>
            </a:r>
            <a:r>
              <a:rPr lang="en-US" altLang="zh-TW" dirty="0" smtClean="0"/>
              <a:t>25</a:t>
            </a:r>
            <a:r>
              <a:rPr lang="zh-TW" altLang="en-US" dirty="0" smtClean="0"/>
              <a:t>萬美元的資金，駭客透過網路在銀行內部電腦植入惡意程式</a:t>
            </a:r>
            <a:r>
              <a:rPr lang="en-US" altLang="zh-TW" dirty="0" err="1" smtClean="0"/>
              <a:t>keylogger</a:t>
            </a:r>
            <a:r>
              <a:rPr lang="zh-TW" altLang="en-US" dirty="0" smtClean="0"/>
              <a:t>，竊取相關的系統帳號和密碼，取得操作權限，並使用</a:t>
            </a:r>
            <a:r>
              <a:rPr lang="en-US" altLang="zh-TW" dirty="0" smtClean="0"/>
              <a:t>SWIFT</a:t>
            </a:r>
            <a:r>
              <a:rPr lang="zh-TW" altLang="en-US" dirty="0" smtClean="0"/>
              <a:t>系統傳送偽造的轉帳申請。</a:t>
            </a:r>
            <a:endParaRPr lang="en-US" altLang="zh-TW" dirty="0" smtClean="0"/>
          </a:p>
          <a:p>
            <a:r>
              <a:rPr lang="zh-TW" altLang="en-US" dirty="0" smtClean="0"/>
              <a:t>遠東銀行</a:t>
            </a:r>
            <a:r>
              <a:rPr lang="en-US" altLang="zh-TW" dirty="0" smtClean="0"/>
              <a:t>SWIFT</a:t>
            </a:r>
            <a:r>
              <a:rPr lang="zh-TW" altLang="en-US" dirty="0" smtClean="0"/>
              <a:t>遭駭事件就是一種網路的資安攻擊，發生的原因通常有多種，包括內賊、網路與系統的漏洞、運作的特定環節發生問題。防護的方法包括提高資安的警覺，迅速修補漏洞，遵循並強化被要求執行的安全控制措施，並且在事件發生時透過迅速通報與資安聯防降低損失。</a:t>
            </a:r>
            <a:endParaRPr lang="zh-TW" altLang="en-US" dirty="0"/>
          </a:p>
        </p:txBody>
      </p:sp>
      <p:sp>
        <p:nvSpPr>
          <p:cNvPr id="4" name="投影片編號版面配置區 3"/>
          <p:cNvSpPr>
            <a:spLocks noGrp="1"/>
          </p:cNvSpPr>
          <p:nvPr>
            <p:ph type="sldNum" sz="quarter" idx="10"/>
          </p:nvPr>
        </p:nvSpPr>
        <p:spPr/>
        <p:txBody>
          <a:bodyPr/>
          <a:lstStyle/>
          <a:p>
            <a:pPr>
              <a:defRPr/>
            </a:pPr>
            <a:fld id="{6F0553E3-DD3F-4F94-8493-D9B2334F3DDF}" type="slidenum">
              <a:rPr lang="en-US" altLang="zh-TW" smtClean="0"/>
              <a:pPr>
                <a:defRPr/>
              </a:pPr>
              <a:t>24</a:t>
            </a:fld>
            <a:endParaRPr lang="en-US" altLang="zh-TW" dirty="0"/>
          </a:p>
        </p:txBody>
      </p:sp>
    </p:spTree>
    <p:extLst>
      <p:ext uri="{BB962C8B-B14F-4D97-AF65-F5344CB8AC3E}">
        <p14:creationId xmlns:p14="http://schemas.microsoft.com/office/powerpoint/2010/main" val="2778546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xfrm>
            <a:off x="795338" y="771525"/>
            <a:ext cx="5576887" cy="3862388"/>
          </a:xfrm>
          <a:ln/>
        </p:spPr>
      </p:sp>
      <p:sp>
        <p:nvSpPr>
          <p:cNvPr id="206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防火牆系統</a:t>
            </a:r>
            <a:r>
              <a:rPr lang="en-US" altLang="zh-TW" dirty="0" smtClean="0"/>
              <a:t>(1/3)</a:t>
            </a:r>
          </a:p>
          <a:p>
            <a:pPr marL="488639" lvl="1" indent="-300701" algn="just" eaLnBrk="1" hangingPunct="1">
              <a:buFont typeface="Wingdings" panose="05000000000000000000" pitchFamily="2" charset="2"/>
              <a:buChar char="ü"/>
            </a:pPr>
            <a:r>
              <a:rPr lang="zh-TW" altLang="en-US" dirty="0" smtClean="0"/>
              <a:t>主要用途：用來區隔不同安全等級的網段</a:t>
            </a:r>
            <a:r>
              <a:rPr lang="en-US" altLang="zh-TW" dirty="0" smtClean="0"/>
              <a:t>(</a:t>
            </a:r>
            <a:r>
              <a:rPr lang="zh-TW" altLang="en-US" dirty="0" smtClean="0"/>
              <a:t>例如：外部網路、內部網路及</a:t>
            </a:r>
            <a:r>
              <a:rPr lang="en-US" altLang="zh-TW" dirty="0" smtClean="0"/>
              <a:t>DMZ)</a:t>
            </a:r>
            <a:r>
              <a:rPr lang="zh-TW" altLang="en-US" dirty="0" smtClean="0"/>
              <a:t>，一般防火牆還可以偵測與阻擋網路層與連線層的攻擊</a:t>
            </a:r>
            <a:r>
              <a:rPr lang="en-US" altLang="zh-TW" dirty="0" smtClean="0"/>
              <a:t>(</a:t>
            </a:r>
            <a:r>
              <a:rPr lang="zh-TW" altLang="en-US" dirty="0" smtClean="0"/>
              <a:t>例如：</a:t>
            </a:r>
            <a:r>
              <a:rPr lang="en-US" altLang="zh-TW" dirty="0" smtClean="0"/>
              <a:t>IP Spoofing</a:t>
            </a:r>
            <a:r>
              <a:rPr lang="zh-TW" altLang="en-US" dirty="0" smtClean="0"/>
              <a:t>、</a:t>
            </a:r>
            <a:r>
              <a:rPr lang="en-US" altLang="zh-TW" dirty="0" smtClean="0"/>
              <a:t>Ping of Death</a:t>
            </a:r>
            <a:r>
              <a:rPr lang="zh-TW" altLang="en-US" dirty="0" smtClean="0"/>
              <a:t>及</a:t>
            </a:r>
            <a:r>
              <a:rPr lang="en-US" altLang="zh-TW" dirty="0" smtClean="0"/>
              <a:t>Smurf</a:t>
            </a:r>
            <a:r>
              <a:rPr lang="zh-TW" altLang="en-US" dirty="0" smtClean="0"/>
              <a:t>等</a:t>
            </a:r>
            <a:r>
              <a:rPr lang="en-US" altLang="zh-TW" dirty="0" smtClean="0"/>
              <a:t>)</a:t>
            </a:r>
            <a:r>
              <a:rPr lang="zh-TW" altLang="en-US" dirty="0" smtClean="0"/>
              <a:t>，可用來協助組織落實網路存取政策。</a:t>
            </a:r>
            <a:endParaRPr lang="en-US" altLang="zh-TW" dirty="0" smtClean="0"/>
          </a:p>
          <a:p>
            <a:pPr marL="488639" lvl="1" indent="-300701" algn="just" eaLnBrk="1" hangingPunct="1">
              <a:buFont typeface="Wingdings" panose="05000000000000000000" pitchFamily="2" charset="2"/>
              <a:buChar char="ü"/>
            </a:pPr>
            <a:r>
              <a:rPr lang="zh-TW" altLang="en-US" dirty="0" smtClean="0"/>
              <a:t>防火牆類型，依其實作的技術可區分為下列四種：</a:t>
            </a:r>
          </a:p>
          <a:p>
            <a:pPr marL="714164" lvl="2" indent="-187938" algn="just" eaLnBrk="1" hangingPunct="1">
              <a:buFont typeface="Wingdings" panose="05000000000000000000" pitchFamily="2" charset="2"/>
              <a:buChar char="Ø"/>
            </a:pPr>
            <a:r>
              <a:rPr lang="zh-TW" altLang="en-US" dirty="0" smtClean="0"/>
              <a:t>封包過濾型</a:t>
            </a:r>
            <a:r>
              <a:rPr lang="en-US" altLang="zh-TW" dirty="0" smtClean="0"/>
              <a:t>(Packet Filter)</a:t>
            </a:r>
            <a:r>
              <a:rPr lang="zh-TW" altLang="en-US" dirty="0" smtClean="0"/>
              <a:t>：只判別封包的</a:t>
            </a:r>
            <a:r>
              <a:rPr lang="en-US" altLang="zh-TW" dirty="0" smtClean="0"/>
              <a:t>IP</a:t>
            </a:r>
            <a:r>
              <a:rPr lang="zh-TW" altLang="en-US" dirty="0" smtClean="0"/>
              <a:t>與埠號，規則設定複雜，目前像</a:t>
            </a:r>
            <a:r>
              <a:rPr lang="en-US" altLang="zh-TW" dirty="0" smtClean="0"/>
              <a:t>Linux IP tables</a:t>
            </a:r>
            <a:r>
              <a:rPr lang="zh-TW" altLang="en-US" dirty="0" smtClean="0"/>
              <a:t>與路由器內建的</a:t>
            </a:r>
            <a:r>
              <a:rPr lang="en-US" altLang="zh-TW" dirty="0" smtClean="0"/>
              <a:t>IP access list</a:t>
            </a:r>
            <a:r>
              <a:rPr lang="zh-TW" altLang="en-US" dirty="0" smtClean="0"/>
              <a:t>大都屬於這類型的設計。</a:t>
            </a:r>
            <a:endParaRPr lang="en-US" altLang="zh-TW" dirty="0" smtClean="0"/>
          </a:p>
          <a:p>
            <a:pPr marL="714164" lvl="2" indent="-187938" algn="just" eaLnBrk="1" hangingPunct="1">
              <a:buFont typeface="Wingdings" panose="05000000000000000000" pitchFamily="2" charset="2"/>
              <a:buChar char="Ø"/>
            </a:pPr>
            <a:r>
              <a:rPr lang="zh-TW" altLang="en-US" dirty="0" smtClean="0"/>
              <a:t>連線過濾型</a:t>
            </a:r>
            <a:r>
              <a:rPr lang="en-US" altLang="zh-TW" dirty="0" smtClean="0"/>
              <a:t>(Circuit-Level Gateway)</a:t>
            </a:r>
            <a:r>
              <a:rPr lang="zh-TW" altLang="en-US" dirty="0" smtClean="0"/>
              <a:t>：連線層控管技術，會掌握</a:t>
            </a:r>
            <a:r>
              <a:rPr lang="en-US" altLang="zh-TW" dirty="0" smtClean="0"/>
              <a:t>TCP/UDP</a:t>
            </a:r>
            <a:r>
              <a:rPr lang="zh-TW" altLang="en-US" dirty="0" smtClean="0"/>
              <a:t>的連線狀態，對於沒有建立連線會談的封包可以自動過濾。</a:t>
            </a:r>
            <a:endParaRPr lang="en-US" altLang="zh-TW" dirty="0" smtClean="0"/>
          </a:p>
          <a:p>
            <a:pPr marL="714164" lvl="2" indent="-187938" algn="just" eaLnBrk="1" hangingPunct="1">
              <a:buFont typeface="Wingdings" panose="05000000000000000000" pitchFamily="2" charset="2"/>
              <a:buChar char="Ø"/>
            </a:pPr>
            <a:r>
              <a:rPr lang="zh-TW" altLang="en-US" dirty="0" smtClean="0"/>
              <a:t>應用代理型</a:t>
            </a:r>
            <a:r>
              <a:rPr lang="en-US" altLang="zh-TW" dirty="0" smtClean="0"/>
              <a:t>(Application-Level Gateway)</a:t>
            </a:r>
            <a:r>
              <a:rPr lang="zh-TW" altLang="en-US" dirty="0" smtClean="0"/>
              <a:t>：可控管應用層協定，例如：</a:t>
            </a:r>
            <a:r>
              <a:rPr lang="en-US" altLang="zh-TW" dirty="0" smtClean="0"/>
              <a:t>FTP GET/PUT</a:t>
            </a:r>
            <a:r>
              <a:rPr lang="zh-TW" altLang="en-US" dirty="0" smtClean="0"/>
              <a:t>，確保連線協定正常使用。理論上來講是最安全的技術，但因其效能較差，因此在市場上較不普遍。</a:t>
            </a:r>
          </a:p>
          <a:p>
            <a:pPr marL="714164" lvl="2" indent="-187938" algn="just" eaLnBrk="1" hangingPunct="1">
              <a:buFont typeface="Wingdings" panose="05000000000000000000" pitchFamily="2" charset="2"/>
              <a:buChar char="Ø"/>
            </a:pPr>
            <a:r>
              <a:rPr lang="zh-TW" altLang="en-US" dirty="0" smtClean="0"/>
              <a:t>連線狀態檢查型</a:t>
            </a:r>
            <a:r>
              <a:rPr lang="en-US" altLang="zh-TW" dirty="0" smtClean="0"/>
              <a:t>(</a:t>
            </a:r>
            <a:r>
              <a:rPr lang="en-US" altLang="zh-TW" dirty="0" err="1" smtClean="0"/>
              <a:t>Stateful</a:t>
            </a:r>
            <a:r>
              <a:rPr lang="en-US" altLang="zh-TW" dirty="0" smtClean="0"/>
              <a:t> Inspection)</a:t>
            </a:r>
            <a:r>
              <a:rPr lang="zh-TW" altLang="en-US" dirty="0" smtClean="0"/>
              <a:t>：動態的封包過濾技術，並且掌握連線各層的狀態，可兼顧效能與安全。由於這種技術可兼顧效能與安全性，是目前大多數防火牆所採用的技術。</a:t>
            </a:r>
          </a:p>
        </p:txBody>
      </p:sp>
    </p:spTree>
    <p:extLst>
      <p:ext uri="{BB962C8B-B14F-4D97-AF65-F5344CB8AC3E}">
        <p14:creationId xmlns:p14="http://schemas.microsoft.com/office/powerpoint/2010/main" val="11310643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ChangeArrowheads="1" noTextEdit="1"/>
          </p:cNvSpPr>
          <p:nvPr>
            <p:ph type="sldImg"/>
          </p:nvPr>
        </p:nvSpPr>
        <p:spPr>
          <a:xfrm>
            <a:off x="795338" y="771525"/>
            <a:ext cx="5576887" cy="3862388"/>
          </a:xfrm>
          <a:ln/>
        </p:spPr>
      </p:sp>
      <p:sp>
        <p:nvSpPr>
          <p:cNvPr id="208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防火牆系統</a:t>
            </a:r>
            <a:r>
              <a:rPr lang="en-US" altLang="zh-TW" dirty="0" smtClean="0"/>
              <a:t>(2/3)</a:t>
            </a:r>
          </a:p>
          <a:p>
            <a:pPr marL="488639" lvl="1" indent="-300701" algn="just" eaLnBrk="1" hangingPunct="1">
              <a:buFont typeface="Wingdings" panose="05000000000000000000" pitchFamily="2" charset="2"/>
              <a:buChar char="ü"/>
            </a:pPr>
            <a:r>
              <a:rPr lang="zh-TW" altLang="en-US" dirty="0" smtClean="0"/>
              <a:t>部署架構建議</a:t>
            </a:r>
          </a:p>
          <a:p>
            <a:pPr marL="824578" lvl="2" indent="-298352" algn="just" eaLnBrk="1" hangingPunct="1">
              <a:buFont typeface="Wingdings" panose="05000000000000000000" pitchFamily="2" charset="2"/>
              <a:buChar char="Ø"/>
            </a:pPr>
            <a:r>
              <a:rPr lang="zh-TW" altLang="en-US" dirty="0" smtClean="0"/>
              <a:t>公開服務伺服器應置於</a:t>
            </a:r>
            <a:r>
              <a:rPr lang="en-US" altLang="zh-TW" dirty="0" smtClean="0"/>
              <a:t>DMZ</a:t>
            </a:r>
            <a:r>
              <a:rPr lang="zh-TW" altLang="en-US" dirty="0" smtClean="0"/>
              <a:t>網段，以避免開放外到內的連線。</a:t>
            </a:r>
          </a:p>
          <a:p>
            <a:pPr marL="824578" lvl="2" indent="-298352" algn="just" eaLnBrk="1" hangingPunct="1">
              <a:buFont typeface="Wingdings" panose="05000000000000000000" pitchFamily="2" charset="2"/>
              <a:buChar char="Ø"/>
            </a:pPr>
            <a:r>
              <a:rPr lang="zh-TW" altLang="en-US" dirty="0" smtClean="0"/>
              <a:t>其他重要伺服器置於內部網段。</a:t>
            </a:r>
          </a:p>
          <a:p>
            <a:pPr marL="824578" lvl="2" indent="-298352" algn="just" eaLnBrk="1" hangingPunct="1">
              <a:buFont typeface="Wingdings" panose="05000000000000000000" pitchFamily="2" charset="2"/>
              <a:buChar char="Ø"/>
            </a:pPr>
            <a:r>
              <a:rPr lang="zh-TW" altLang="en-US" dirty="0" smtClean="0"/>
              <a:t>關閉</a:t>
            </a:r>
            <a:r>
              <a:rPr lang="en-US" altLang="zh-TW" dirty="0" smtClean="0"/>
              <a:t>Source Route</a:t>
            </a:r>
            <a:r>
              <a:rPr lang="zh-TW" altLang="en-US" dirty="0" smtClean="0"/>
              <a:t>，避免</a:t>
            </a:r>
            <a:r>
              <a:rPr lang="en-US" altLang="zh-TW" dirty="0" smtClean="0"/>
              <a:t>IP</a:t>
            </a:r>
            <a:r>
              <a:rPr lang="zh-TW" altLang="en-US" dirty="0" smtClean="0"/>
              <a:t>偽冒的攻擊。</a:t>
            </a:r>
          </a:p>
          <a:p>
            <a:pPr marL="824578" lvl="2" indent="-298352" algn="just" eaLnBrk="1" hangingPunct="1">
              <a:buFont typeface="Wingdings" panose="05000000000000000000" pitchFamily="2" charset="2"/>
              <a:buChar char="Ø"/>
            </a:pPr>
            <a:r>
              <a:rPr lang="zh-TW" altLang="en-US" dirty="0" smtClean="0"/>
              <a:t>關閉外部回應</a:t>
            </a:r>
            <a:r>
              <a:rPr lang="en-US" altLang="zh-TW" dirty="0" smtClean="0"/>
              <a:t>Ping</a:t>
            </a:r>
            <a:r>
              <a:rPr lang="zh-TW" altLang="en-US" dirty="0" smtClean="0"/>
              <a:t>的功能，讓漫無目的的剌探者，無法確定</a:t>
            </a:r>
            <a:r>
              <a:rPr lang="en-US" altLang="zh-TW" dirty="0" smtClean="0"/>
              <a:t>IP</a:t>
            </a:r>
            <a:r>
              <a:rPr lang="zh-TW" altLang="en-US" dirty="0" smtClean="0"/>
              <a:t>是否存在。</a:t>
            </a:r>
          </a:p>
          <a:p>
            <a:pPr marL="824578" lvl="2" indent="-298352" algn="just" eaLnBrk="1" hangingPunct="1">
              <a:buFont typeface="Wingdings" panose="05000000000000000000" pitchFamily="2" charset="2"/>
              <a:buChar char="Ø"/>
            </a:pPr>
            <a:r>
              <a:rPr lang="zh-TW" altLang="en-US" dirty="0" smtClean="0"/>
              <a:t>關閉外部對防火牆本身的</a:t>
            </a:r>
            <a:r>
              <a:rPr lang="en-US" altLang="zh-TW" dirty="0" smtClean="0"/>
              <a:t>Telnet</a:t>
            </a:r>
            <a:r>
              <a:rPr lang="zh-TW" altLang="en-US" dirty="0" smtClean="0"/>
              <a:t>、</a:t>
            </a:r>
            <a:r>
              <a:rPr lang="en-US" altLang="zh-TW" dirty="0" smtClean="0"/>
              <a:t>SSH</a:t>
            </a:r>
            <a:r>
              <a:rPr lang="zh-TW" altLang="en-US" dirty="0" smtClean="0"/>
              <a:t>、</a:t>
            </a:r>
            <a:r>
              <a:rPr lang="en-US" altLang="zh-TW" dirty="0" smtClean="0"/>
              <a:t>SNMP</a:t>
            </a:r>
            <a:r>
              <a:rPr lang="zh-TW" altLang="en-US" dirty="0" smtClean="0"/>
              <a:t>、</a:t>
            </a:r>
            <a:r>
              <a:rPr lang="en-US" altLang="zh-TW" dirty="0" smtClean="0"/>
              <a:t>HTTP</a:t>
            </a:r>
            <a:r>
              <a:rPr lang="zh-TW" altLang="en-US" dirty="0" smtClean="0"/>
              <a:t>及</a:t>
            </a:r>
            <a:r>
              <a:rPr lang="en-US" altLang="zh-TW" dirty="0" smtClean="0"/>
              <a:t>HTTPS</a:t>
            </a:r>
            <a:r>
              <a:rPr lang="zh-TW" altLang="en-US" dirty="0" smtClean="0"/>
              <a:t>等管理功能，防火牆本身的管理介面應只開放給內部的管理者可以存取。</a:t>
            </a:r>
          </a:p>
          <a:p>
            <a:pPr marL="824578" lvl="2" indent="-298352" algn="just" eaLnBrk="1" hangingPunct="1">
              <a:buFont typeface="Wingdings" panose="05000000000000000000" pitchFamily="2" charset="2"/>
              <a:buChar char="Ø"/>
            </a:pPr>
            <a:r>
              <a:rPr lang="zh-TW" altLang="en-US" dirty="0" smtClean="0"/>
              <a:t>啟用</a:t>
            </a:r>
            <a:r>
              <a:rPr lang="en-US" altLang="zh-TW" dirty="0" err="1" smtClean="0"/>
              <a:t>DoS</a:t>
            </a:r>
            <a:r>
              <a:rPr lang="zh-TW" altLang="en-US" dirty="0" smtClean="0"/>
              <a:t>防護，例如：</a:t>
            </a:r>
            <a:r>
              <a:rPr lang="en-US" altLang="zh-TW" dirty="0" smtClean="0"/>
              <a:t>Ping of Death</a:t>
            </a:r>
            <a:r>
              <a:rPr lang="zh-TW" altLang="en-US" dirty="0" smtClean="0"/>
              <a:t>、</a:t>
            </a:r>
            <a:r>
              <a:rPr lang="en-US" altLang="zh-TW" dirty="0" smtClean="0"/>
              <a:t>Teardrop</a:t>
            </a:r>
            <a:r>
              <a:rPr lang="zh-TW" altLang="en-US" dirty="0" smtClean="0"/>
              <a:t>、</a:t>
            </a:r>
            <a:r>
              <a:rPr lang="en-US" altLang="zh-TW" dirty="0" smtClean="0"/>
              <a:t>SYN Flood</a:t>
            </a:r>
            <a:r>
              <a:rPr lang="zh-TW" altLang="en-US" dirty="0" smtClean="0"/>
              <a:t>及</a:t>
            </a:r>
            <a:r>
              <a:rPr lang="en-US" altLang="zh-TW" dirty="0" smtClean="0"/>
              <a:t>IP Spoofing</a:t>
            </a:r>
            <a:r>
              <a:rPr lang="zh-TW" altLang="en-US" dirty="0" smtClean="0"/>
              <a:t>等功能，若防火牆支援同一來源</a:t>
            </a:r>
            <a:r>
              <a:rPr lang="en-US" altLang="zh-TW" dirty="0" smtClean="0"/>
              <a:t>IP</a:t>
            </a:r>
            <a:r>
              <a:rPr lang="zh-TW" altLang="en-US" dirty="0" smtClean="0"/>
              <a:t>最大連線數的限制，建議要設定合適的水準。</a:t>
            </a:r>
            <a:endParaRPr lang="en-US" altLang="zh-TW" dirty="0" smtClean="0"/>
          </a:p>
          <a:p>
            <a:pPr marL="824578" lvl="2" indent="-298352" algn="just" eaLnBrk="1" hangingPunct="1">
              <a:buFont typeface="Wingdings" panose="05000000000000000000" pitchFamily="2" charset="2"/>
              <a:buChar char="Ø"/>
            </a:pPr>
            <a:r>
              <a:rPr lang="zh-TW" altLang="en-US" dirty="0" smtClean="0"/>
              <a:t>內部對外部的連線應控管，不應全面開放</a:t>
            </a:r>
            <a:r>
              <a:rPr lang="en-US" altLang="zh-TW" dirty="0" smtClean="0"/>
              <a:t>(</a:t>
            </a:r>
            <a:r>
              <a:rPr lang="zh-TW" altLang="en-US" dirty="0" smtClean="0"/>
              <a:t>例如：</a:t>
            </a:r>
            <a:r>
              <a:rPr lang="en-US" altLang="zh-TW" dirty="0" smtClean="0"/>
              <a:t>HTTP</a:t>
            </a:r>
            <a:r>
              <a:rPr lang="zh-TW" altLang="en-US" dirty="0" smtClean="0"/>
              <a:t>與</a:t>
            </a:r>
            <a:r>
              <a:rPr lang="en-US" altLang="zh-TW" dirty="0" smtClean="0"/>
              <a:t>SMTP</a:t>
            </a:r>
            <a:r>
              <a:rPr lang="zh-TW" altLang="en-US" dirty="0" smtClean="0"/>
              <a:t>等</a:t>
            </a:r>
            <a:r>
              <a:rPr lang="en-US" altLang="zh-TW" dirty="0" smtClean="0"/>
              <a:t>)</a:t>
            </a:r>
            <a:r>
              <a:rPr lang="zh-TW" altLang="en-US" dirty="0" smtClean="0"/>
              <a:t> 。</a:t>
            </a:r>
          </a:p>
        </p:txBody>
      </p:sp>
    </p:spTree>
    <p:extLst>
      <p:ext uri="{BB962C8B-B14F-4D97-AF65-F5344CB8AC3E}">
        <p14:creationId xmlns:p14="http://schemas.microsoft.com/office/powerpoint/2010/main" val="3683364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xfrm>
            <a:off x="795338" y="771525"/>
            <a:ext cx="5576887" cy="3862388"/>
          </a:xfrm>
          <a:ln/>
        </p:spPr>
      </p:sp>
      <p:sp>
        <p:nvSpPr>
          <p:cNvPr id="210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防火牆系統</a:t>
            </a:r>
            <a:r>
              <a:rPr lang="en-US" altLang="zh-TW" dirty="0" smtClean="0"/>
              <a:t>(3/3)</a:t>
            </a:r>
          </a:p>
          <a:p>
            <a:pPr marL="488639" lvl="1" indent="-300701" algn="just" eaLnBrk="1" hangingPunct="1">
              <a:buFont typeface="Wingdings" panose="05000000000000000000" pitchFamily="2" charset="2"/>
              <a:buChar char="ü"/>
            </a:pPr>
            <a:r>
              <a:rPr lang="zh-TW" altLang="en-US" dirty="0" smtClean="0"/>
              <a:t>管理重點</a:t>
            </a:r>
          </a:p>
          <a:p>
            <a:pPr marL="824578" lvl="2" indent="-298352" algn="just" eaLnBrk="1" hangingPunct="1">
              <a:buFont typeface="Wingdings" panose="05000000000000000000" pitchFamily="2" charset="2"/>
              <a:buChar char="Ø"/>
            </a:pPr>
            <a:r>
              <a:rPr lang="zh-TW" altLang="en-US" dirty="0" smtClean="0"/>
              <a:t>防火牆存取規則的變更應建立管理程序，例如：防火牆存取規則變更申請，所有防火牆的存取規則變更必須經授權主管核准，並留下變更紀錄。</a:t>
            </a:r>
            <a:endParaRPr lang="en-US" altLang="zh-TW" dirty="0" smtClean="0"/>
          </a:p>
          <a:p>
            <a:pPr marL="824578" lvl="2" indent="-298352" algn="just" eaLnBrk="1" hangingPunct="1">
              <a:buFont typeface="Wingdings" panose="05000000000000000000" pitchFamily="2" charset="2"/>
              <a:buChar char="Ø"/>
            </a:pPr>
            <a:r>
              <a:rPr lang="zh-TW" altLang="en-US" dirty="0" smtClean="0"/>
              <a:t>防火牆存取紀錄應即時匯出存檔，並保留足夠長的時間，以供資安事件處理時的佐證資訊與稽查使用。</a:t>
            </a:r>
          </a:p>
          <a:p>
            <a:pPr marL="824578" lvl="2" indent="-298352" algn="just" eaLnBrk="1" hangingPunct="1">
              <a:buFont typeface="Wingdings" panose="05000000000000000000" pitchFamily="2" charset="2"/>
              <a:buChar char="Ø"/>
            </a:pPr>
            <a:r>
              <a:rPr lang="zh-TW" altLang="en-US" dirty="0" smtClean="0"/>
              <a:t>定期產出異常存取統計分析報表，進行異常處理，對於內部</a:t>
            </a:r>
            <a:r>
              <a:rPr lang="en-US" altLang="zh-TW" dirty="0" smtClean="0"/>
              <a:t>IP</a:t>
            </a:r>
            <a:r>
              <a:rPr lang="zh-TW" altLang="en-US" dirty="0" smtClean="0"/>
              <a:t>持續被防火牆阻擋的狀況應進行瞭解並處理。</a:t>
            </a:r>
          </a:p>
          <a:p>
            <a:pPr marL="824578" lvl="2" indent="-298352" algn="just" eaLnBrk="1" hangingPunct="1">
              <a:buFont typeface="Wingdings" panose="05000000000000000000" pitchFamily="2" charset="2"/>
              <a:buChar char="Ø"/>
            </a:pPr>
            <a:r>
              <a:rPr lang="zh-TW" altLang="en-US" dirty="0" smtClean="0"/>
              <a:t>防火牆存取控管規則應定期盤查</a:t>
            </a:r>
            <a:r>
              <a:rPr lang="en-US" altLang="zh-TW" dirty="0" smtClean="0"/>
              <a:t>(</a:t>
            </a:r>
            <a:r>
              <a:rPr lang="zh-TW" altLang="en-US" dirty="0" smtClean="0"/>
              <a:t>每年</a:t>
            </a:r>
            <a:r>
              <a:rPr lang="en-US" altLang="zh-TW" dirty="0" smtClean="0"/>
              <a:t>)</a:t>
            </a:r>
            <a:r>
              <a:rPr lang="zh-TW" altLang="en-US" dirty="0" smtClean="0"/>
              <a:t>，可發現過時沒有使用的規則或者設定上的錯誤。</a:t>
            </a:r>
            <a:endParaRPr lang="en-US" altLang="zh-TW" dirty="0" smtClean="0"/>
          </a:p>
          <a:p>
            <a:pPr marL="488639" lvl="1" indent="-300701" algn="just" eaLnBrk="1" hangingPunct="1">
              <a:buFont typeface="Wingdings" panose="05000000000000000000" pitchFamily="2" charset="2"/>
              <a:buChar char="ü"/>
            </a:pPr>
            <a:r>
              <a:rPr lang="zh-TW" altLang="en-US" dirty="0" smtClean="0"/>
              <a:t>選購時重要規格</a:t>
            </a:r>
          </a:p>
          <a:p>
            <a:pPr marL="824578" lvl="2" indent="-298352" algn="just" eaLnBrk="1" hangingPunct="1">
              <a:buFont typeface="Wingdings" panose="05000000000000000000" pitchFamily="2" charset="2"/>
              <a:buChar char="Ø"/>
            </a:pPr>
            <a:r>
              <a:rPr lang="zh-TW" altLang="en-US" dirty="0" smtClean="0"/>
              <a:t>防火牆本身的安全性</a:t>
            </a:r>
            <a:r>
              <a:rPr lang="en-US" altLang="zh-TW" dirty="0" smtClean="0"/>
              <a:t>(</a:t>
            </a:r>
            <a:r>
              <a:rPr lang="zh-TW" altLang="en-US" dirty="0" smtClean="0"/>
              <a:t>可參考</a:t>
            </a:r>
            <a:r>
              <a:rPr lang="en-US" altLang="zh-TW" dirty="0" smtClean="0"/>
              <a:t>Common Criteria EAL</a:t>
            </a:r>
            <a:r>
              <a:rPr lang="zh-TW" altLang="en-US" dirty="0" smtClean="0"/>
              <a:t>認證</a:t>
            </a:r>
            <a:r>
              <a:rPr lang="en-US" altLang="zh-TW" dirty="0" smtClean="0"/>
              <a:t>)</a:t>
            </a:r>
            <a:r>
              <a:rPr lang="zh-TW" altLang="en-US" dirty="0" smtClean="0"/>
              <a:t>。</a:t>
            </a:r>
          </a:p>
          <a:p>
            <a:pPr marL="824578" lvl="2" indent="-298352" algn="just" eaLnBrk="1" hangingPunct="1">
              <a:buFont typeface="Wingdings" panose="05000000000000000000" pitchFamily="2" charset="2"/>
              <a:buChar char="Ø"/>
            </a:pPr>
            <a:r>
              <a:rPr lang="zh-TW" altLang="en-US" dirty="0" smtClean="0"/>
              <a:t>可區隔的網路區段數應符合組織需求</a:t>
            </a:r>
            <a:r>
              <a:rPr lang="en-US" altLang="zh-TW" dirty="0" smtClean="0"/>
              <a:t>(</a:t>
            </a:r>
            <a:r>
              <a:rPr lang="zh-TW" altLang="en-US" dirty="0" smtClean="0"/>
              <a:t>外、內及</a:t>
            </a:r>
            <a:r>
              <a:rPr lang="en-US" altLang="zh-TW" dirty="0" smtClean="0"/>
              <a:t>DMZ)</a:t>
            </a:r>
            <a:r>
              <a:rPr lang="zh-TW" altLang="en-US" dirty="0" smtClean="0"/>
              <a:t>。</a:t>
            </a:r>
          </a:p>
          <a:p>
            <a:pPr marL="824578" lvl="2" indent="-298352" algn="just" eaLnBrk="1" hangingPunct="1">
              <a:buFont typeface="Wingdings" panose="05000000000000000000" pitchFamily="2" charset="2"/>
              <a:buChar char="Ø"/>
            </a:pPr>
            <a:r>
              <a:rPr lang="zh-TW" altLang="en-US" dirty="0" smtClean="0"/>
              <a:t>可支援的傳輸頻寬大小符合組織需求。</a:t>
            </a:r>
          </a:p>
          <a:p>
            <a:pPr marL="824578" lvl="2" indent="-298352" algn="just" eaLnBrk="1" hangingPunct="1">
              <a:buFont typeface="Wingdings" panose="05000000000000000000" pitchFamily="2" charset="2"/>
              <a:buChar char="Ø"/>
            </a:pPr>
            <a:r>
              <a:rPr lang="zh-TW" altLang="en-US" dirty="0" smtClean="0"/>
              <a:t>應可支援阻斷服務攻擊的偵測與防護。</a:t>
            </a:r>
          </a:p>
        </p:txBody>
      </p:sp>
    </p:spTree>
    <p:extLst>
      <p:ext uri="{BB962C8B-B14F-4D97-AF65-F5344CB8AC3E}">
        <p14:creationId xmlns:p14="http://schemas.microsoft.com/office/powerpoint/2010/main" val="2778421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xfrm>
            <a:off x="795338" y="771525"/>
            <a:ext cx="5576887" cy="3862388"/>
          </a:xfrm>
          <a:ln/>
        </p:spPr>
      </p:sp>
      <p:sp>
        <p:nvSpPr>
          <p:cNvPr id="212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入侵偵測與防禦系統</a:t>
            </a:r>
            <a:r>
              <a:rPr lang="en-US" altLang="zh-TW" dirty="0" smtClean="0"/>
              <a:t>(1/3)</a:t>
            </a:r>
          </a:p>
          <a:p>
            <a:pPr marL="488639" lvl="1" indent="-300701" algn="just" eaLnBrk="1" hangingPunct="1">
              <a:buFont typeface="Wingdings" panose="05000000000000000000" pitchFamily="2" charset="2"/>
              <a:buChar char="ü"/>
            </a:pPr>
            <a:r>
              <a:rPr lang="zh-TW" altLang="en-US" dirty="0" smtClean="0"/>
              <a:t>主要用途：用來識別網路的異常行為與攻擊行為</a:t>
            </a:r>
            <a:r>
              <a:rPr lang="en-US" altLang="zh-TW" dirty="0" smtClean="0"/>
              <a:t>(</a:t>
            </a:r>
            <a:r>
              <a:rPr lang="zh-TW" altLang="en-US" dirty="0" smtClean="0"/>
              <a:t>注意：</a:t>
            </a:r>
            <a:r>
              <a:rPr lang="en-US" altLang="zh-TW" dirty="0" smtClean="0"/>
              <a:t>SSL</a:t>
            </a:r>
            <a:r>
              <a:rPr lang="zh-TW" altLang="en-US" dirty="0" smtClean="0"/>
              <a:t>加密連線的內容無法識別</a:t>
            </a:r>
            <a:r>
              <a:rPr lang="en-US" altLang="zh-TW" dirty="0" smtClean="0"/>
              <a:t>)</a:t>
            </a:r>
            <a:r>
              <a:rPr lang="zh-TW" altLang="en-US" dirty="0" smtClean="0"/>
              <a:t>，若採用入侵防禦系統，針對特定無誤判之攻擊行為可以立即阻擋。</a:t>
            </a:r>
            <a:endParaRPr lang="en-US" altLang="zh-TW" dirty="0" smtClean="0"/>
          </a:p>
          <a:p>
            <a:pPr marL="488639" lvl="1" indent="-300701" algn="just" eaLnBrk="1" hangingPunct="1">
              <a:buFont typeface="Wingdings" panose="05000000000000000000" pitchFamily="2" charset="2"/>
              <a:buChar char="ü"/>
            </a:pPr>
            <a:r>
              <a:rPr lang="zh-TW" altLang="en-US" dirty="0" smtClean="0"/>
              <a:t>入侵偵測與防禦系統類型，依其使用的技術可區分為特徵碼比對與異常行為模式分析兩種類型，但由於這兩種技術各有優缺點，所以市面上知名的入侵偵測品牌，大都已同時支援這兩種技術。</a:t>
            </a:r>
          </a:p>
          <a:p>
            <a:pPr marL="824578" lvl="2" indent="-298352" algn="just" eaLnBrk="1" hangingPunct="1">
              <a:buFont typeface="Wingdings" panose="05000000000000000000" pitchFamily="2" charset="2"/>
              <a:buChar char="Ø"/>
            </a:pPr>
            <a:r>
              <a:rPr lang="zh-TW" altLang="en-US" dirty="0" smtClean="0"/>
              <a:t>特徵碼比對：類似病毒碼的運作原理，比對網路上的攻擊特徵碼，優點是判斷較精準，缺點是只能偵測已知攻擊。</a:t>
            </a:r>
          </a:p>
          <a:p>
            <a:pPr marL="824578" lvl="2" indent="-298352" algn="just" eaLnBrk="1" hangingPunct="1">
              <a:buFont typeface="Wingdings" panose="05000000000000000000" pitchFamily="2" charset="2"/>
              <a:buChar char="Ø"/>
            </a:pPr>
            <a:r>
              <a:rPr lang="zh-TW" altLang="en-US" dirty="0" smtClean="0"/>
              <a:t>異常行為模式分析：以統計分析方法判斷異常或攻擊行為，缺點是較易誤判，優點則是能偵測未知類型的攻擊。</a:t>
            </a:r>
          </a:p>
        </p:txBody>
      </p:sp>
    </p:spTree>
    <p:extLst>
      <p:ext uri="{BB962C8B-B14F-4D97-AF65-F5344CB8AC3E}">
        <p14:creationId xmlns:p14="http://schemas.microsoft.com/office/powerpoint/2010/main" val="4228288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xfrm>
            <a:off x="795338" y="771525"/>
            <a:ext cx="5576887" cy="3862388"/>
          </a:xfrm>
          <a:ln/>
        </p:spPr>
      </p:sp>
      <p:sp>
        <p:nvSpPr>
          <p:cNvPr id="215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入侵偵測與防禦系統</a:t>
            </a:r>
            <a:r>
              <a:rPr lang="en-US" altLang="zh-TW" dirty="0" smtClean="0"/>
              <a:t>(2/3)</a:t>
            </a:r>
          </a:p>
          <a:p>
            <a:pPr marL="488639" lvl="1" indent="-300701" algn="just" eaLnBrk="1" hangingPunct="1">
              <a:buFont typeface="Wingdings" panose="05000000000000000000" pitchFamily="2" charset="2"/>
              <a:buChar char="ü"/>
            </a:pPr>
            <a:r>
              <a:rPr lang="zh-TW" altLang="en-US" dirty="0" smtClean="0"/>
              <a:t>入侵偵測的反應方式，可分兩類</a:t>
            </a:r>
          </a:p>
          <a:p>
            <a:pPr marL="824578" lvl="2" indent="-298352" algn="just" eaLnBrk="1" hangingPunct="1">
              <a:buFont typeface="Wingdings" panose="05000000000000000000" pitchFamily="2" charset="2"/>
              <a:buChar char="Ø"/>
            </a:pPr>
            <a:r>
              <a:rPr lang="zh-TW" altLang="en-US" dirty="0" smtClean="0"/>
              <a:t>被動方式：只將異常事件記錄下來，供日後稽核分析使用。</a:t>
            </a:r>
          </a:p>
          <a:p>
            <a:pPr marL="824578" lvl="2" indent="-298352" algn="just" eaLnBrk="1" hangingPunct="1">
              <a:buFont typeface="Wingdings" panose="05000000000000000000" pitchFamily="2" charset="2"/>
              <a:buChar char="Ø"/>
            </a:pPr>
            <a:r>
              <a:rPr lang="zh-TW" altLang="en-US" dirty="0" smtClean="0"/>
              <a:t>主動方式：當發現攻擊事件時立即將攻擊事件或攻擊來源進行封鎖。</a:t>
            </a:r>
          </a:p>
          <a:p>
            <a:pPr marL="488639" lvl="1" indent="-300701" algn="just" eaLnBrk="1" hangingPunct="1">
              <a:buFont typeface="Wingdings" panose="05000000000000000000" pitchFamily="2" charset="2"/>
              <a:buChar char="ü"/>
            </a:pPr>
            <a:r>
              <a:rPr lang="zh-TW" altLang="en-US" dirty="0" smtClean="0"/>
              <a:t>入侵偵測的部署</a:t>
            </a:r>
          </a:p>
          <a:p>
            <a:pPr marL="824578" lvl="2" indent="-298352" algn="just" eaLnBrk="1" hangingPunct="1">
              <a:buFont typeface="Wingdings" panose="05000000000000000000" pitchFamily="2" charset="2"/>
              <a:buChar char="Ø"/>
            </a:pPr>
            <a:r>
              <a:rPr lang="zh-TW" altLang="en-US" dirty="0" smtClean="0"/>
              <a:t>監聽模式：只從旁側錄網路封包到入侵偵測系統中來分析，不影響網路部署，但立即性的防禦效果較差，只能中斷</a:t>
            </a:r>
            <a:r>
              <a:rPr lang="en-US" altLang="zh-TW" dirty="0" smtClean="0"/>
              <a:t>TCP</a:t>
            </a:r>
            <a:r>
              <a:rPr lang="zh-TW" altLang="en-US" dirty="0" smtClean="0"/>
              <a:t>的連線，有很多種攻擊是第一個封包就會出問題的。</a:t>
            </a:r>
          </a:p>
          <a:p>
            <a:pPr marL="824578" lvl="2" indent="-298352" algn="just" eaLnBrk="1" hangingPunct="1">
              <a:buFont typeface="Wingdings" panose="05000000000000000000" pitchFamily="2" charset="2"/>
              <a:buChar char="Ø"/>
            </a:pPr>
            <a:r>
              <a:rPr lang="en-US" altLang="zh-TW" dirty="0" smtClean="0"/>
              <a:t>Bridge</a:t>
            </a:r>
            <a:r>
              <a:rPr lang="zh-TW" altLang="en-US" dirty="0" smtClean="0"/>
              <a:t>模式：直接串接在進出的線路上，立即防禦能力較強，可以阻擋</a:t>
            </a:r>
            <a:r>
              <a:rPr lang="en-US" altLang="zh-TW" dirty="0" smtClean="0"/>
              <a:t>TCP/UDP</a:t>
            </a:r>
            <a:r>
              <a:rPr lang="zh-TW" altLang="en-US" dirty="0" smtClean="0"/>
              <a:t>類的攻擊。</a:t>
            </a:r>
          </a:p>
          <a:p>
            <a:pPr marL="824578" lvl="2" indent="-298352" algn="just" eaLnBrk="1" hangingPunct="1">
              <a:buFont typeface="Wingdings" panose="05000000000000000000" pitchFamily="2" charset="2"/>
              <a:buChar char="Ø"/>
            </a:pPr>
            <a:r>
              <a:rPr lang="zh-TW" altLang="en-US" dirty="0" smtClean="0"/>
              <a:t>部署位置建議第一優先為</a:t>
            </a:r>
            <a:r>
              <a:rPr lang="en-US" altLang="zh-TW" dirty="0" smtClean="0"/>
              <a:t>DMZ</a:t>
            </a:r>
            <a:r>
              <a:rPr lang="zh-TW" altLang="en-US" dirty="0" smtClean="0"/>
              <a:t>區，第二優先是內部網段進出口，有些外部網路層或連線層的攻擊，防火牆已能偵測或處理，不太需要在外部網路部署。</a:t>
            </a:r>
          </a:p>
        </p:txBody>
      </p:sp>
    </p:spTree>
    <p:extLst>
      <p:ext uri="{BB962C8B-B14F-4D97-AF65-F5344CB8AC3E}">
        <p14:creationId xmlns:p14="http://schemas.microsoft.com/office/powerpoint/2010/main" val="2355655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xfrm>
            <a:off x="795338" y="771525"/>
            <a:ext cx="5576887" cy="3862388"/>
          </a:xfrm>
          <a:ln/>
        </p:spPr>
      </p:sp>
      <p:sp>
        <p:nvSpPr>
          <p:cNvPr id="217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入侵偵測與防禦系統</a:t>
            </a:r>
            <a:r>
              <a:rPr lang="en-US" altLang="zh-TW" dirty="0" smtClean="0"/>
              <a:t>(3/3)</a:t>
            </a:r>
          </a:p>
          <a:p>
            <a:pPr marL="488639" lvl="1" indent="-300701" algn="just" eaLnBrk="1" hangingPunct="1">
              <a:buFont typeface="Wingdings" panose="05000000000000000000" pitchFamily="2" charset="2"/>
              <a:buChar char="ü"/>
            </a:pPr>
            <a:r>
              <a:rPr lang="zh-TW" altLang="en-US" dirty="0" smtClean="0"/>
              <a:t>管理重點</a:t>
            </a:r>
          </a:p>
          <a:p>
            <a:pPr marL="824578" lvl="2" indent="-298352" algn="just" eaLnBrk="1" hangingPunct="1">
              <a:buFont typeface="Wingdings" panose="05000000000000000000" pitchFamily="2" charset="2"/>
              <a:buChar char="Ø"/>
            </a:pPr>
            <a:r>
              <a:rPr lang="zh-TW" altLang="en-US" dirty="0" smtClean="0"/>
              <a:t>入侵行為特徵碼應隨時更新，以確保可以偵測到最新的攻擊行為。</a:t>
            </a:r>
          </a:p>
          <a:p>
            <a:pPr marL="824578" lvl="2" indent="-298352" algn="just" eaLnBrk="1" hangingPunct="1">
              <a:buFont typeface="Wingdings" panose="05000000000000000000" pitchFamily="2" charset="2"/>
              <a:buChar char="Ø"/>
            </a:pPr>
            <a:r>
              <a:rPr lang="zh-TW" altLang="zh-TW" dirty="0" smtClean="0"/>
              <a:t>入侵偵測之異常事件應定期分析(每週)，或委由資安監控中心隨時監控，若要發揮入侵偵測系統的效益，定期或即時的事件分析與反應處理是管理</a:t>
            </a:r>
            <a:r>
              <a:rPr lang="zh-TW" altLang="en-US" dirty="0" smtClean="0"/>
              <a:t>的</a:t>
            </a:r>
            <a:r>
              <a:rPr lang="zh-TW" altLang="zh-TW" dirty="0" smtClean="0"/>
              <a:t>關鍵重點。</a:t>
            </a:r>
            <a:endParaRPr lang="zh-TW" altLang="en-US" dirty="0" smtClean="0"/>
          </a:p>
          <a:p>
            <a:pPr marL="824578" lvl="2" indent="-298352" algn="just" eaLnBrk="1" hangingPunct="1">
              <a:buFont typeface="Wingdings" panose="05000000000000000000" pitchFamily="2" charset="2"/>
              <a:buChar char="Ø"/>
            </a:pPr>
            <a:r>
              <a:rPr lang="zh-TW" altLang="en-US" dirty="0" smtClean="0"/>
              <a:t>入侵偵測存取紀錄應即時匯出存檔，並保留足夠的時間，以利資安事件處理時的佐證，並提供稽核時的參考。</a:t>
            </a:r>
          </a:p>
          <a:p>
            <a:pPr marL="488639" lvl="1" indent="-300701" algn="just" eaLnBrk="1" hangingPunct="1">
              <a:buFont typeface="Wingdings" panose="05000000000000000000" pitchFamily="2" charset="2"/>
              <a:buChar char="ü"/>
            </a:pPr>
            <a:r>
              <a:rPr lang="zh-TW" altLang="en-US" dirty="0" smtClean="0"/>
              <a:t>選購時重要規格</a:t>
            </a:r>
          </a:p>
          <a:p>
            <a:pPr marL="824578" lvl="2" indent="-298352" algn="just" eaLnBrk="1" hangingPunct="1">
              <a:buFont typeface="Wingdings" panose="05000000000000000000" pitchFamily="2" charset="2"/>
              <a:buChar char="Ø"/>
            </a:pPr>
            <a:r>
              <a:rPr lang="zh-TW" altLang="en-US" dirty="0" smtClean="0"/>
              <a:t>可偵測的網路區段數應符合組織需求</a:t>
            </a:r>
            <a:r>
              <a:rPr lang="en-US" altLang="zh-TW" dirty="0" smtClean="0"/>
              <a:t>(</a:t>
            </a:r>
            <a:r>
              <a:rPr lang="zh-TW" altLang="en-US" dirty="0" smtClean="0"/>
              <a:t>內與</a:t>
            </a:r>
            <a:r>
              <a:rPr lang="en-US" altLang="zh-TW" dirty="0" smtClean="0"/>
              <a:t>DMZ)</a:t>
            </a:r>
            <a:r>
              <a:rPr lang="zh-TW" altLang="en-US" dirty="0" smtClean="0"/>
              <a:t>。</a:t>
            </a:r>
          </a:p>
          <a:p>
            <a:pPr marL="824578" lvl="2" indent="-298352" algn="just" eaLnBrk="1" hangingPunct="1">
              <a:buFont typeface="Wingdings" panose="05000000000000000000" pitchFamily="2" charset="2"/>
              <a:buChar char="Ø"/>
            </a:pPr>
            <a:r>
              <a:rPr lang="zh-TW" altLang="en-US" dirty="0" smtClean="0"/>
              <a:t>可支援的頻寬大小符合組織現有網路狀況。</a:t>
            </a:r>
          </a:p>
        </p:txBody>
      </p:sp>
    </p:spTree>
    <p:extLst>
      <p:ext uri="{BB962C8B-B14F-4D97-AF65-F5344CB8AC3E}">
        <p14:creationId xmlns:p14="http://schemas.microsoft.com/office/powerpoint/2010/main" val="1499526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795338" y="771525"/>
            <a:ext cx="5576887" cy="3862388"/>
          </a:xfrm>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針對網路各層的攻擊手法</a:t>
            </a:r>
            <a:endParaRPr lang="en-US" altLang="zh-TW" dirty="0" smtClean="0"/>
          </a:p>
          <a:p>
            <a:pPr algn="just" eaLnBrk="1" hangingPunct="1"/>
            <a:r>
              <a:rPr lang="zh-TW" altLang="en-US" dirty="0" smtClean="0"/>
              <a:t>網路的攻擊手法可依</a:t>
            </a:r>
            <a:r>
              <a:rPr lang="en-US" altLang="zh-TW" dirty="0" smtClean="0"/>
              <a:t>OSI (</a:t>
            </a:r>
            <a:r>
              <a:rPr lang="en-US" altLang="en-US" dirty="0" smtClean="0"/>
              <a:t>Open Systems Interconnection</a:t>
            </a:r>
            <a:r>
              <a:rPr lang="en-US" altLang="zh-TW" dirty="0" smtClean="0"/>
              <a:t>)</a:t>
            </a:r>
            <a:r>
              <a:rPr lang="zh-TW" altLang="en-US" dirty="0" smtClean="0"/>
              <a:t>的</a:t>
            </a:r>
            <a:r>
              <a:rPr lang="en-US" altLang="zh-TW" dirty="0" smtClean="0"/>
              <a:t>7</a:t>
            </a:r>
            <a:r>
              <a:rPr lang="zh-TW" altLang="en-US" dirty="0" smtClean="0"/>
              <a:t>層協定進行分類，以其中主要的</a:t>
            </a:r>
            <a:r>
              <a:rPr lang="en-US" altLang="zh-TW" dirty="0" smtClean="0"/>
              <a:t>5</a:t>
            </a:r>
            <a:r>
              <a:rPr lang="zh-TW" altLang="en-US" dirty="0" smtClean="0"/>
              <a:t>層舉例如下：</a:t>
            </a:r>
          </a:p>
          <a:p>
            <a:pPr marL="488639" lvl="1" indent="-300701" algn="just" eaLnBrk="1" hangingPunct="1">
              <a:buFont typeface="Wingdings" panose="05000000000000000000" pitchFamily="2" charset="2"/>
              <a:buChar char="ü"/>
            </a:pPr>
            <a:r>
              <a:rPr lang="zh-TW" altLang="en-US" dirty="0" smtClean="0"/>
              <a:t>實體層：線路搭接與線路私接。</a:t>
            </a:r>
          </a:p>
          <a:p>
            <a:pPr marL="488639" lvl="1" indent="-300701" algn="just" eaLnBrk="1" hangingPunct="1">
              <a:buFont typeface="Wingdings" panose="05000000000000000000" pitchFamily="2" charset="2"/>
              <a:buChar char="ü"/>
            </a:pPr>
            <a:r>
              <a:rPr lang="zh-TW" altLang="en-US" dirty="0" smtClean="0"/>
              <a:t>資料連結層：封包監聽與</a:t>
            </a:r>
            <a:r>
              <a:rPr lang="en-US" altLang="zh-TW" dirty="0" smtClean="0"/>
              <a:t>ARP Spoofing</a:t>
            </a:r>
            <a:r>
              <a:rPr lang="zh-TW" altLang="en-US" dirty="0" smtClean="0"/>
              <a:t>。</a:t>
            </a:r>
          </a:p>
          <a:p>
            <a:pPr marL="488639" lvl="1" indent="-300701" algn="just" eaLnBrk="1" hangingPunct="1">
              <a:buFont typeface="Wingdings" panose="05000000000000000000" pitchFamily="2" charset="2"/>
              <a:buChar char="ü"/>
            </a:pPr>
            <a:r>
              <a:rPr lang="zh-TW" altLang="en-US" dirty="0" smtClean="0"/>
              <a:t>網路層：</a:t>
            </a:r>
            <a:r>
              <a:rPr lang="en-US" altLang="zh-TW" dirty="0" smtClean="0"/>
              <a:t>Source Route</a:t>
            </a:r>
            <a:r>
              <a:rPr lang="zh-TW" altLang="en-US" dirty="0" smtClean="0"/>
              <a:t>、</a:t>
            </a:r>
            <a:r>
              <a:rPr lang="en-US" altLang="zh-TW" dirty="0" smtClean="0"/>
              <a:t>Smurf</a:t>
            </a:r>
            <a:r>
              <a:rPr lang="zh-TW" altLang="en-US" dirty="0" smtClean="0"/>
              <a:t>、</a:t>
            </a:r>
            <a:r>
              <a:rPr lang="en-US" altLang="zh-TW" dirty="0" smtClean="0"/>
              <a:t>Ping of Death</a:t>
            </a:r>
            <a:r>
              <a:rPr lang="zh-TW" altLang="en-US" dirty="0" smtClean="0"/>
              <a:t>。</a:t>
            </a:r>
          </a:p>
          <a:p>
            <a:pPr marL="488639" lvl="1" indent="-300701" algn="just" eaLnBrk="1" hangingPunct="1">
              <a:buFont typeface="Wingdings" panose="05000000000000000000" pitchFamily="2" charset="2"/>
              <a:buChar char="ü"/>
            </a:pPr>
            <a:r>
              <a:rPr lang="zh-TW" altLang="en-US" dirty="0" smtClean="0"/>
              <a:t>連線層：</a:t>
            </a:r>
            <a:r>
              <a:rPr lang="en-US" altLang="zh-TW" dirty="0" smtClean="0"/>
              <a:t>SYN Flood</a:t>
            </a:r>
            <a:r>
              <a:rPr lang="zh-TW" altLang="en-US" dirty="0" smtClean="0"/>
              <a:t>、</a:t>
            </a:r>
            <a:r>
              <a:rPr lang="en-US" altLang="zh-TW" dirty="0" err="1" smtClean="0"/>
              <a:t>DDoS</a:t>
            </a:r>
            <a:r>
              <a:rPr lang="zh-TW" altLang="en-US" dirty="0" smtClean="0"/>
              <a:t>及</a:t>
            </a:r>
            <a:r>
              <a:rPr lang="en-US" altLang="zh-TW" dirty="0" smtClean="0"/>
              <a:t>Session Hijacking</a:t>
            </a:r>
            <a:r>
              <a:rPr lang="zh-TW" altLang="en-US" dirty="0" smtClean="0"/>
              <a:t>。</a:t>
            </a:r>
          </a:p>
          <a:p>
            <a:pPr marL="488639" lvl="1" indent="-300701" algn="just" eaLnBrk="1" hangingPunct="1">
              <a:buFont typeface="Wingdings" panose="05000000000000000000" pitchFamily="2" charset="2"/>
              <a:buChar char="ü"/>
            </a:pPr>
            <a:r>
              <a:rPr lang="zh-TW" altLang="en-US" dirty="0" smtClean="0"/>
              <a:t>應用層：</a:t>
            </a:r>
            <a:r>
              <a:rPr lang="en-US" altLang="zh-TW" dirty="0" smtClean="0"/>
              <a:t>DNS Poisoning</a:t>
            </a:r>
            <a:r>
              <a:rPr lang="zh-TW" altLang="en-US" dirty="0" smtClean="0"/>
              <a:t>、</a:t>
            </a:r>
            <a:r>
              <a:rPr lang="en-US" altLang="zh-TW" dirty="0" smtClean="0"/>
              <a:t>Brute force Login</a:t>
            </a:r>
            <a:r>
              <a:rPr lang="zh-TW" altLang="en-US" dirty="0" smtClean="0"/>
              <a:t>、</a:t>
            </a:r>
            <a:r>
              <a:rPr lang="en-US" altLang="zh-TW" dirty="0" smtClean="0"/>
              <a:t>SQL Injection</a:t>
            </a:r>
            <a:r>
              <a:rPr lang="zh-TW" altLang="en-US" dirty="0" smtClean="0"/>
              <a:t>及</a:t>
            </a:r>
            <a:r>
              <a:rPr lang="en-US" altLang="zh-TW" dirty="0" smtClean="0"/>
              <a:t>Cross-Site Scripting</a:t>
            </a:r>
            <a:r>
              <a:rPr lang="zh-TW" altLang="en-US" dirty="0" smtClean="0"/>
              <a:t>。</a:t>
            </a:r>
            <a:endParaRPr lang="en-US" altLang="zh-TW" dirty="0" smtClean="0"/>
          </a:p>
          <a:p>
            <a:pPr algn="just" eaLnBrk="1" hangingPunct="1"/>
            <a:r>
              <a:rPr lang="zh-TW" altLang="en-US" dirty="0" smtClean="0"/>
              <a:t>後續由實體層的攻擊手法逐一說明，並提供各種攻擊手法的防護建議。</a:t>
            </a:r>
          </a:p>
        </p:txBody>
      </p:sp>
    </p:spTree>
    <p:extLst>
      <p:ext uri="{BB962C8B-B14F-4D97-AF65-F5344CB8AC3E}">
        <p14:creationId xmlns:p14="http://schemas.microsoft.com/office/powerpoint/2010/main" val="20964501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xfrm>
            <a:off x="795338" y="771525"/>
            <a:ext cx="5576887" cy="3862388"/>
          </a:xfrm>
          <a:ln/>
        </p:spPr>
      </p:sp>
      <p:sp>
        <p:nvSpPr>
          <p:cNvPr id="219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虛擬私有網路系統</a:t>
            </a:r>
            <a:r>
              <a:rPr lang="en-US" altLang="zh-TW" dirty="0" smtClean="0"/>
              <a:t>(1/4)</a:t>
            </a:r>
          </a:p>
          <a:p>
            <a:pPr marL="488639" lvl="1" indent="-300701" algn="just" eaLnBrk="1" hangingPunct="1">
              <a:buFont typeface="Wingdings" panose="05000000000000000000" pitchFamily="2" charset="2"/>
              <a:buChar char="ü"/>
            </a:pPr>
            <a:r>
              <a:rPr lang="zh-TW" altLang="en-US" dirty="0" smtClean="0"/>
              <a:t>虛擬私有網路</a:t>
            </a:r>
            <a:r>
              <a:rPr lang="en-US" altLang="zh-TW" dirty="0" smtClean="0"/>
              <a:t>(Virtual Private Network</a:t>
            </a:r>
            <a:r>
              <a:rPr lang="zh-TW" altLang="en-US" dirty="0" smtClean="0"/>
              <a:t>，簡稱</a:t>
            </a:r>
            <a:r>
              <a:rPr lang="en-US" altLang="zh-TW" dirty="0" smtClean="0"/>
              <a:t>VPN)</a:t>
            </a:r>
            <a:r>
              <a:rPr lang="zh-TW" altLang="en-US" dirty="0" smtClean="0"/>
              <a:t>的主要用途，是在公開的網路上建立私有的安全通道，建立</a:t>
            </a:r>
            <a:r>
              <a:rPr lang="en-US" altLang="zh-TW" dirty="0" smtClean="0"/>
              <a:t>VPN</a:t>
            </a:r>
            <a:r>
              <a:rPr lang="zh-TW" altLang="en-US" dirty="0" smtClean="0"/>
              <a:t>時必須先進行連線兩端的身分鑑別，之後則以加密方式傳送資料，可以保護通訊資料的完整性與機密性。</a:t>
            </a:r>
          </a:p>
          <a:p>
            <a:pPr marL="488639" lvl="1" indent="-300701" algn="just" eaLnBrk="1" hangingPunct="1">
              <a:buFont typeface="Wingdings" panose="05000000000000000000" pitchFamily="2" charset="2"/>
              <a:buChar char="ü"/>
            </a:pPr>
            <a:r>
              <a:rPr lang="zh-TW" altLang="en-US" dirty="0" smtClean="0"/>
              <a:t>建立</a:t>
            </a:r>
            <a:r>
              <a:rPr lang="en-US" altLang="zh-TW" dirty="0" smtClean="0"/>
              <a:t>VPN</a:t>
            </a:r>
            <a:r>
              <a:rPr lang="zh-TW" altLang="en-US" dirty="0" smtClean="0"/>
              <a:t>通道可區分為三種類型：</a:t>
            </a:r>
            <a:r>
              <a:rPr lang="en-US" altLang="zh-TW" dirty="0" smtClean="0"/>
              <a:t> </a:t>
            </a:r>
            <a:endParaRPr lang="zh-TW" altLang="en-US" dirty="0" smtClean="0"/>
          </a:p>
          <a:p>
            <a:pPr marL="884248" lvl="2" indent="-358022" algn="just" eaLnBrk="1" hangingPunct="1">
              <a:buFont typeface="Wingdings" panose="05000000000000000000" pitchFamily="2" charset="2"/>
              <a:buAutoNum type="arabicPeriod"/>
            </a:pPr>
            <a:r>
              <a:rPr lang="zh-TW" altLang="en-US" dirty="0" smtClean="0"/>
              <a:t>遠端使用者存取</a:t>
            </a:r>
            <a:r>
              <a:rPr lang="en-US" altLang="zh-TW" dirty="0" smtClean="0"/>
              <a:t>VPN</a:t>
            </a:r>
            <a:r>
              <a:rPr lang="zh-TW" altLang="en-US" dirty="0" smtClean="0"/>
              <a:t>：適用於外勤人員透過網際網路與內部網路建立的安全通道。若使用</a:t>
            </a:r>
            <a:r>
              <a:rPr lang="en-US" altLang="zh-TW" dirty="0" err="1" smtClean="0"/>
              <a:t>IPSec</a:t>
            </a:r>
            <a:r>
              <a:rPr lang="en-US" altLang="zh-TW" dirty="0" smtClean="0"/>
              <a:t> VPN</a:t>
            </a:r>
            <a:r>
              <a:rPr lang="zh-TW" altLang="en-US" dirty="0" smtClean="0"/>
              <a:t>時，通常必須在外勤人員的電腦上安裝或設定</a:t>
            </a:r>
            <a:r>
              <a:rPr lang="en-US" altLang="zh-TW" dirty="0" smtClean="0"/>
              <a:t>VPN</a:t>
            </a:r>
            <a:r>
              <a:rPr lang="zh-TW" altLang="en-US" dirty="0" smtClean="0"/>
              <a:t>用戶端軟體，目前也有運用瀏覽器並藉由</a:t>
            </a:r>
            <a:r>
              <a:rPr lang="en-US" altLang="zh-TW" dirty="0" smtClean="0"/>
              <a:t>SSL</a:t>
            </a:r>
            <a:r>
              <a:rPr lang="zh-TW" altLang="en-US" dirty="0" smtClean="0"/>
              <a:t>協定建立</a:t>
            </a:r>
            <a:r>
              <a:rPr lang="en-US" altLang="zh-TW" dirty="0" smtClean="0"/>
              <a:t>VPN</a:t>
            </a:r>
            <a:r>
              <a:rPr lang="zh-TW" altLang="en-US" dirty="0" smtClean="0"/>
              <a:t>的應用，一般稱為</a:t>
            </a:r>
            <a:r>
              <a:rPr lang="en-US" altLang="zh-TW" dirty="0" smtClean="0"/>
              <a:t>SSL VPN</a:t>
            </a:r>
            <a:r>
              <a:rPr lang="zh-TW" altLang="en-US" dirty="0" smtClean="0"/>
              <a:t>，可不需額外安裝特別的</a:t>
            </a:r>
            <a:r>
              <a:rPr lang="en-US" altLang="zh-TW" dirty="0" smtClean="0"/>
              <a:t>VPN </a:t>
            </a:r>
            <a:r>
              <a:rPr lang="zh-TW" altLang="en-US" dirty="0" smtClean="0"/>
              <a:t>用戶端軟體。</a:t>
            </a:r>
            <a:endParaRPr lang="en-US" altLang="zh-TW" dirty="0" smtClean="0"/>
          </a:p>
          <a:p>
            <a:pPr marL="884248" lvl="2" indent="-358022" algn="just" eaLnBrk="1" hangingPunct="1">
              <a:buFont typeface="Wingdings" panose="05000000000000000000" pitchFamily="2" charset="2"/>
              <a:buAutoNum type="arabicPeriod"/>
            </a:pPr>
            <a:r>
              <a:rPr lang="en-US" altLang="zh-TW" dirty="0" smtClean="0"/>
              <a:t>Site-to-Site VPN</a:t>
            </a:r>
            <a:r>
              <a:rPr lang="zh-TW" altLang="en-US" dirty="0" smtClean="0"/>
              <a:t>：總部與分點之內部網路透過網際網路建立安全通道。為</a:t>
            </a:r>
            <a:r>
              <a:rPr lang="en-US" altLang="zh-TW" dirty="0" smtClean="0"/>
              <a:t>VPN</a:t>
            </a:r>
            <a:r>
              <a:rPr lang="zh-TW" altLang="en-US" dirty="0" smtClean="0"/>
              <a:t>設備間建立的</a:t>
            </a:r>
            <a:r>
              <a:rPr lang="en-US" altLang="zh-TW" dirty="0" smtClean="0"/>
              <a:t>VPN</a:t>
            </a:r>
            <a:r>
              <a:rPr lang="zh-TW" altLang="en-US" dirty="0" smtClean="0"/>
              <a:t>通道，目前一般的防火牆大都已內建</a:t>
            </a:r>
            <a:r>
              <a:rPr lang="en-US" altLang="zh-TW" dirty="0" err="1" smtClean="0"/>
              <a:t>IPSec</a:t>
            </a:r>
            <a:r>
              <a:rPr lang="en-US" altLang="zh-TW" dirty="0" smtClean="0"/>
              <a:t> VPN</a:t>
            </a:r>
            <a:r>
              <a:rPr lang="zh-TW" altLang="en-US" dirty="0" smtClean="0"/>
              <a:t>之功能，兩端</a:t>
            </a:r>
            <a:r>
              <a:rPr lang="en-US" altLang="zh-TW" dirty="0" smtClean="0"/>
              <a:t>VPN</a:t>
            </a:r>
            <a:r>
              <a:rPr lang="zh-TW" altLang="en-US" dirty="0" smtClean="0"/>
              <a:t>設備內部的使用者完全不用額外安裝軟體或更改設定，即可透通存取兩端網路資源。</a:t>
            </a:r>
            <a:endParaRPr lang="en-US" altLang="zh-TW" dirty="0" smtClean="0"/>
          </a:p>
          <a:p>
            <a:pPr marL="884248" lvl="2" indent="-358022" algn="just" eaLnBrk="1" hangingPunct="1">
              <a:buFont typeface="Wingdings" panose="05000000000000000000" pitchFamily="2" charset="2"/>
              <a:buAutoNum type="arabicPeriod"/>
            </a:pPr>
            <a:r>
              <a:rPr lang="en-US" altLang="zh-TW" dirty="0" smtClean="0"/>
              <a:t>Extranet VPN</a:t>
            </a:r>
            <a:r>
              <a:rPr lang="zh-TW" altLang="en-US" dirty="0" smtClean="0"/>
              <a:t>：與合作伙伴間透過網際網路建立安全通道。也是</a:t>
            </a:r>
            <a:r>
              <a:rPr lang="en-US" altLang="zh-TW" dirty="0" smtClean="0"/>
              <a:t>VPN</a:t>
            </a:r>
            <a:r>
              <a:rPr lang="zh-TW" altLang="en-US" dirty="0" smtClean="0"/>
              <a:t>設備間建立的</a:t>
            </a:r>
            <a:r>
              <a:rPr lang="en-US" altLang="zh-TW" dirty="0" smtClean="0"/>
              <a:t>VPN</a:t>
            </a:r>
            <a:r>
              <a:rPr lang="zh-TW" altLang="en-US" dirty="0" smtClean="0"/>
              <a:t>通道，在設定這類</a:t>
            </a:r>
            <a:r>
              <a:rPr lang="en-US" altLang="zh-TW" dirty="0" smtClean="0"/>
              <a:t>VPN</a:t>
            </a:r>
            <a:r>
              <a:rPr lang="zh-TW" altLang="en-US" dirty="0" smtClean="0"/>
              <a:t>時應將</a:t>
            </a:r>
            <a:r>
              <a:rPr lang="en-US" altLang="zh-TW" dirty="0" smtClean="0"/>
              <a:t>VPN</a:t>
            </a:r>
            <a:r>
              <a:rPr lang="zh-TW" altLang="en-US" dirty="0" smtClean="0"/>
              <a:t>連線的目的網段限制在特定的 </a:t>
            </a:r>
            <a:r>
              <a:rPr lang="en-US" altLang="zh-TW" dirty="0" smtClean="0"/>
              <a:t>Extranet </a:t>
            </a:r>
            <a:r>
              <a:rPr lang="zh-TW" altLang="en-US" dirty="0" smtClean="0"/>
              <a:t>區域，只可以允許存取特定服務。</a:t>
            </a:r>
          </a:p>
        </p:txBody>
      </p:sp>
    </p:spTree>
    <p:extLst>
      <p:ext uri="{BB962C8B-B14F-4D97-AF65-F5344CB8AC3E}">
        <p14:creationId xmlns:p14="http://schemas.microsoft.com/office/powerpoint/2010/main" val="18845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xfrm>
            <a:off x="795338" y="771525"/>
            <a:ext cx="5576887" cy="3862388"/>
          </a:xfrm>
          <a:ln/>
        </p:spPr>
      </p:sp>
      <p:sp>
        <p:nvSpPr>
          <p:cNvPr id="221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虛擬私有網路系統</a:t>
            </a:r>
            <a:r>
              <a:rPr lang="en-US" altLang="zh-TW" dirty="0" smtClean="0"/>
              <a:t>(2/4)</a:t>
            </a:r>
          </a:p>
          <a:p>
            <a:pPr marL="488639" lvl="1" indent="-300701" algn="just" eaLnBrk="1" hangingPunct="1">
              <a:buFont typeface="Wingdings" panose="05000000000000000000" pitchFamily="2" charset="2"/>
              <a:buChar char="ü"/>
            </a:pPr>
            <a:r>
              <a:rPr lang="zh-TW" altLang="en-US" dirty="0" smtClean="0"/>
              <a:t>建立</a:t>
            </a:r>
            <a:r>
              <a:rPr lang="en-US" altLang="zh-TW" dirty="0" smtClean="0"/>
              <a:t>VPN</a:t>
            </a:r>
            <a:r>
              <a:rPr lang="zh-TW" altLang="en-US" dirty="0" smtClean="0"/>
              <a:t>通道可區分為三種類型：</a:t>
            </a:r>
          </a:p>
          <a:p>
            <a:pPr marL="884248" lvl="2" indent="-358022" algn="just" eaLnBrk="1" hangingPunct="1">
              <a:buFont typeface="Wingdings" panose="05000000000000000000" pitchFamily="2" charset="2"/>
              <a:buAutoNum type="arabicPeriod"/>
            </a:pPr>
            <a:r>
              <a:rPr lang="zh-TW" altLang="en-US" dirty="0" smtClean="0"/>
              <a:t>遠端使用者存取</a:t>
            </a:r>
            <a:r>
              <a:rPr lang="en-US" altLang="zh-TW" dirty="0" smtClean="0"/>
              <a:t>VPN</a:t>
            </a:r>
            <a:r>
              <a:rPr lang="zh-TW" altLang="en-US" dirty="0" smtClean="0"/>
              <a:t>：適用於外勤人員透過網際網路與內部網路建立的安全通道。若使用</a:t>
            </a:r>
            <a:r>
              <a:rPr lang="en-US" altLang="zh-TW" dirty="0" err="1" smtClean="0"/>
              <a:t>IPSec</a:t>
            </a:r>
            <a:r>
              <a:rPr lang="en-US" altLang="zh-TW" dirty="0" smtClean="0"/>
              <a:t> VPN</a:t>
            </a:r>
            <a:r>
              <a:rPr lang="zh-TW" altLang="en-US" dirty="0" smtClean="0"/>
              <a:t>時，通常必須在外勤人員的電腦上安裝或設定</a:t>
            </a:r>
            <a:r>
              <a:rPr lang="en-US" altLang="zh-TW" dirty="0" smtClean="0"/>
              <a:t>VPN</a:t>
            </a:r>
            <a:r>
              <a:rPr lang="zh-TW" altLang="en-US" dirty="0" smtClean="0"/>
              <a:t>用戶端軟體，目前也有運用瀏覽器並藉由</a:t>
            </a:r>
            <a:r>
              <a:rPr lang="en-US" altLang="zh-TW" dirty="0" smtClean="0"/>
              <a:t>SSL</a:t>
            </a:r>
            <a:r>
              <a:rPr lang="zh-TW" altLang="en-US" dirty="0" smtClean="0"/>
              <a:t>協定建立</a:t>
            </a:r>
            <a:r>
              <a:rPr lang="en-US" altLang="zh-TW" dirty="0" smtClean="0"/>
              <a:t>VPN</a:t>
            </a:r>
            <a:r>
              <a:rPr lang="zh-TW" altLang="en-US" dirty="0" smtClean="0"/>
              <a:t>的應用，一般稱為</a:t>
            </a:r>
            <a:r>
              <a:rPr lang="en-US" altLang="zh-TW" dirty="0" smtClean="0"/>
              <a:t>SSL VPN</a:t>
            </a:r>
            <a:r>
              <a:rPr lang="zh-TW" altLang="en-US" dirty="0" smtClean="0"/>
              <a:t>，可不需額外安裝特別的</a:t>
            </a:r>
            <a:r>
              <a:rPr lang="en-US" altLang="zh-TW" dirty="0" smtClean="0"/>
              <a:t>VPN </a:t>
            </a:r>
            <a:r>
              <a:rPr lang="zh-TW" altLang="en-US" dirty="0" smtClean="0"/>
              <a:t>用戶端軟體。</a:t>
            </a:r>
            <a:endParaRPr lang="en-US" altLang="zh-TW" dirty="0" smtClean="0"/>
          </a:p>
          <a:p>
            <a:pPr marL="884248" lvl="2" indent="-358022" algn="just" eaLnBrk="1" hangingPunct="1">
              <a:buFont typeface="Wingdings" panose="05000000000000000000" pitchFamily="2" charset="2"/>
              <a:buAutoNum type="arabicPeriod"/>
            </a:pPr>
            <a:r>
              <a:rPr lang="en-US" altLang="zh-TW" dirty="0" smtClean="0"/>
              <a:t>Site-to-Site VPN</a:t>
            </a:r>
            <a:r>
              <a:rPr lang="zh-TW" altLang="en-US" dirty="0" smtClean="0"/>
              <a:t>：總部與分點之內部網路透過網際網路建立安全通道。為</a:t>
            </a:r>
            <a:r>
              <a:rPr lang="en-US" altLang="zh-TW" dirty="0" smtClean="0"/>
              <a:t>VPN</a:t>
            </a:r>
            <a:r>
              <a:rPr lang="zh-TW" altLang="en-US" dirty="0" smtClean="0"/>
              <a:t>設備間建立的</a:t>
            </a:r>
            <a:r>
              <a:rPr lang="en-US" altLang="zh-TW" dirty="0" smtClean="0"/>
              <a:t>VPN</a:t>
            </a:r>
            <a:r>
              <a:rPr lang="zh-TW" altLang="en-US" dirty="0" smtClean="0"/>
              <a:t>通道，目前一般的防火牆大都已內建</a:t>
            </a:r>
            <a:r>
              <a:rPr lang="en-US" altLang="zh-TW" dirty="0" err="1" smtClean="0"/>
              <a:t>IPSec</a:t>
            </a:r>
            <a:r>
              <a:rPr lang="en-US" altLang="zh-TW" dirty="0" smtClean="0"/>
              <a:t> VPN</a:t>
            </a:r>
            <a:r>
              <a:rPr lang="zh-TW" altLang="en-US" dirty="0" smtClean="0"/>
              <a:t>之功能，兩端</a:t>
            </a:r>
            <a:r>
              <a:rPr lang="en-US" altLang="zh-TW" dirty="0" smtClean="0"/>
              <a:t>VPN</a:t>
            </a:r>
            <a:r>
              <a:rPr lang="zh-TW" altLang="en-US" dirty="0" smtClean="0"/>
              <a:t>設備內部的使用者完全不用額外安裝軟體或更改設定，即可透通存取兩端網路資源。</a:t>
            </a:r>
            <a:endParaRPr lang="en-US" altLang="zh-TW" dirty="0" smtClean="0"/>
          </a:p>
          <a:p>
            <a:pPr marL="884248" lvl="2" indent="-358022" algn="just" eaLnBrk="1" hangingPunct="1">
              <a:buFont typeface="Wingdings" panose="05000000000000000000" pitchFamily="2" charset="2"/>
              <a:buAutoNum type="arabicPeriod"/>
            </a:pPr>
            <a:r>
              <a:rPr lang="en-US" altLang="zh-TW" dirty="0" smtClean="0"/>
              <a:t>Extranet VPN</a:t>
            </a:r>
            <a:r>
              <a:rPr lang="zh-TW" altLang="en-US" dirty="0" smtClean="0"/>
              <a:t>：與合作伙伴間透過網際網路建立安全通道。也是</a:t>
            </a:r>
            <a:r>
              <a:rPr lang="en-US" altLang="zh-TW" dirty="0" smtClean="0"/>
              <a:t>VPN</a:t>
            </a:r>
            <a:r>
              <a:rPr lang="zh-TW" altLang="en-US" dirty="0" smtClean="0"/>
              <a:t>設備間建立的</a:t>
            </a:r>
            <a:r>
              <a:rPr lang="en-US" altLang="zh-TW" dirty="0" smtClean="0"/>
              <a:t>VPN</a:t>
            </a:r>
            <a:r>
              <a:rPr lang="zh-TW" altLang="en-US" dirty="0" smtClean="0"/>
              <a:t>通道，在設定這類</a:t>
            </a:r>
            <a:r>
              <a:rPr lang="en-US" altLang="zh-TW" dirty="0" smtClean="0"/>
              <a:t>VPN</a:t>
            </a:r>
            <a:r>
              <a:rPr lang="zh-TW" altLang="en-US" dirty="0" smtClean="0"/>
              <a:t>時應將</a:t>
            </a:r>
            <a:r>
              <a:rPr lang="en-US" altLang="zh-TW" dirty="0" smtClean="0"/>
              <a:t>VPN</a:t>
            </a:r>
            <a:r>
              <a:rPr lang="zh-TW" altLang="en-US" dirty="0" smtClean="0"/>
              <a:t>連線的目的網段限制在特定的 </a:t>
            </a:r>
            <a:r>
              <a:rPr lang="en-US" altLang="zh-TW" dirty="0" smtClean="0"/>
              <a:t>Extranet </a:t>
            </a:r>
            <a:r>
              <a:rPr lang="zh-TW" altLang="en-US" dirty="0" smtClean="0"/>
              <a:t>區域，只可以允許存取特定服務。</a:t>
            </a:r>
          </a:p>
        </p:txBody>
      </p:sp>
    </p:spTree>
    <p:extLst>
      <p:ext uri="{BB962C8B-B14F-4D97-AF65-F5344CB8AC3E}">
        <p14:creationId xmlns:p14="http://schemas.microsoft.com/office/powerpoint/2010/main" val="4312812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xfrm>
            <a:off x="795338" y="771525"/>
            <a:ext cx="5576887" cy="3862388"/>
          </a:xfrm>
          <a:ln/>
        </p:spPr>
      </p:sp>
      <p:sp>
        <p:nvSpPr>
          <p:cNvPr id="223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虛擬私有網路系統</a:t>
            </a:r>
            <a:r>
              <a:rPr lang="en-US" altLang="zh-TW" dirty="0" smtClean="0"/>
              <a:t>(3/4)</a:t>
            </a:r>
          </a:p>
          <a:p>
            <a:pPr marL="488639" lvl="1" indent="-300701" algn="just" eaLnBrk="1" hangingPunct="1">
              <a:buFont typeface="Wingdings" panose="05000000000000000000" pitchFamily="2" charset="2"/>
              <a:buChar char="ü"/>
            </a:pPr>
            <a:r>
              <a:rPr lang="zh-TW" altLang="en-US" dirty="0" smtClean="0"/>
              <a:t>使用</a:t>
            </a:r>
            <a:r>
              <a:rPr lang="en-US" altLang="zh-TW" dirty="0" smtClean="0"/>
              <a:t>VPN</a:t>
            </a:r>
            <a:r>
              <a:rPr lang="zh-TW" altLang="en-US" dirty="0" smtClean="0"/>
              <a:t>的好處：在與實體私有網路比較時，</a:t>
            </a:r>
            <a:r>
              <a:rPr lang="en-US" altLang="zh-TW" dirty="0" smtClean="0"/>
              <a:t>VPN</a:t>
            </a:r>
            <a:r>
              <a:rPr lang="zh-TW" altLang="en-US" dirty="0" smtClean="0"/>
              <a:t>具備部署彈性較佳、可擴充性較高及線路成本較低等優點。</a:t>
            </a:r>
          </a:p>
          <a:p>
            <a:pPr marL="488639" lvl="1" indent="-300701" algn="just" eaLnBrk="1" hangingPunct="1">
              <a:buFont typeface="Wingdings" panose="05000000000000000000" pitchFamily="2" charset="2"/>
              <a:buChar char="ü"/>
            </a:pPr>
            <a:r>
              <a:rPr lang="zh-TW" altLang="en-US" dirty="0" smtClean="0"/>
              <a:t>目前常見的</a:t>
            </a:r>
            <a:r>
              <a:rPr lang="en-US" altLang="zh-TW" dirty="0" smtClean="0"/>
              <a:t>VPN</a:t>
            </a:r>
            <a:r>
              <a:rPr lang="zh-TW" altLang="en-US" dirty="0" smtClean="0"/>
              <a:t>協定，包含如下：</a:t>
            </a:r>
          </a:p>
          <a:p>
            <a:pPr marL="824578" lvl="2" indent="-298352" algn="just" eaLnBrk="1" hangingPunct="1">
              <a:buFont typeface="Wingdings" panose="05000000000000000000" pitchFamily="2" charset="2"/>
              <a:buChar char="Ø"/>
            </a:pPr>
            <a:r>
              <a:rPr lang="en-US" altLang="zh-TW" dirty="0" smtClean="0"/>
              <a:t>PPTP</a:t>
            </a:r>
            <a:r>
              <a:rPr lang="zh-TW" altLang="en-US" dirty="0" smtClean="0"/>
              <a:t>：適用於遠端使用者存取的</a:t>
            </a:r>
            <a:r>
              <a:rPr lang="en-US" altLang="zh-TW" dirty="0" smtClean="0"/>
              <a:t>VPN</a:t>
            </a:r>
            <a:r>
              <a:rPr lang="zh-TW" altLang="en-US" dirty="0" smtClean="0"/>
              <a:t>。</a:t>
            </a:r>
          </a:p>
          <a:p>
            <a:pPr marL="824578" lvl="2" indent="-298352" algn="just" eaLnBrk="1" hangingPunct="1">
              <a:buFont typeface="Wingdings" panose="05000000000000000000" pitchFamily="2" charset="2"/>
              <a:buChar char="Ø"/>
            </a:pPr>
            <a:r>
              <a:rPr lang="en-US" altLang="zh-TW" dirty="0" smtClean="0"/>
              <a:t>L2TP</a:t>
            </a:r>
            <a:r>
              <a:rPr lang="zh-TW" altLang="en-US" dirty="0" smtClean="0"/>
              <a:t>：適用於遠端使用者存取的</a:t>
            </a:r>
            <a:r>
              <a:rPr lang="en-US" altLang="zh-TW" dirty="0" smtClean="0"/>
              <a:t>VPN</a:t>
            </a:r>
            <a:r>
              <a:rPr lang="zh-TW" altLang="en-US" dirty="0" smtClean="0"/>
              <a:t>。</a:t>
            </a:r>
          </a:p>
          <a:p>
            <a:pPr marL="824578" lvl="2" indent="-298352" algn="just" eaLnBrk="1" hangingPunct="1">
              <a:buFont typeface="Wingdings" panose="05000000000000000000" pitchFamily="2" charset="2"/>
              <a:buChar char="Ø"/>
            </a:pPr>
            <a:r>
              <a:rPr lang="en-US" altLang="zh-TW" dirty="0" smtClean="0"/>
              <a:t>SSL</a:t>
            </a:r>
            <a:r>
              <a:rPr lang="zh-TW" altLang="en-US" dirty="0" smtClean="0"/>
              <a:t>：適用於遠端使用者存取的</a:t>
            </a:r>
            <a:r>
              <a:rPr lang="en-US" altLang="zh-TW" dirty="0" smtClean="0"/>
              <a:t>VPN(</a:t>
            </a:r>
            <a:r>
              <a:rPr lang="zh-TW" altLang="en-US" dirty="0" smtClean="0"/>
              <a:t>好處是不必裝任何用戶端軟體，只要有瀏覽器即可</a:t>
            </a:r>
            <a:r>
              <a:rPr lang="en-US" altLang="zh-TW" dirty="0" smtClean="0"/>
              <a:t>)</a:t>
            </a:r>
            <a:r>
              <a:rPr lang="zh-TW" altLang="en-US" dirty="0" smtClean="0"/>
              <a:t>。</a:t>
            </a:r>
          </a:p>
          <a:p>
            <a:pPr marL="824578" lvl="2" indent="-298352" algn="just" eaLnBrk="1" hangingPunct="1">
              <a:buFont typeface="Wingdings" panose="05000000000000000000" pitchFamily="2" charset="2"/>
              <a:buChar char="Ø"/>
            </a:pPr>
            <a:r>
              <a:rPr lang="en-US" altLang="zh-TW" dirty="0" err="1" smtClean="0"/>
              <a:t>IPSec</a:t>
            </a:r>
            <a:r>
              <a:rPr lang="zh-TW" altLang="en-US" dirty="0" smtClean="0"/>
              <a:t>：適用於遠端使用者存取</a:t>
            </a:r>
            <a:r>
              <a:rPr lang="en-US" altLang="zh-TW" dirty="0" smtClean="0"/>
              <a:t>VPN</a:t>
            </a:r>
            <a:r>
              <a:rPr lang="zh-TW" altLang="en-US" dirty="0" smtClean="0"/>
              <a:t>、</a:t>
            </a:r>
            <a:r>
              <a:rPr lang="en-US" altLang="zh-TW" dirty="0" smtClean="0"/>
              <a:t>Site-to-Site VPN</a:t>
            </a:r>
            <a:r>
              <a:rPr lang="zh-TW" altLang="en-US" dirty="0" smtClean="0"/>
              <a:t>及</a:t>
            </a:r>
            <a:r>
              <a:rPr lang="en-US" altLang="zh-TW" dirty="0" smtClean="0"/>
              <a:t>Extranet VPN</a:t>
            </a:r>
            <a:r>
              <a:rPr lang="zh-TW" altLang="en-US" dirty="0" smtClean="0"/>
              <a:t>。</a:t>
            </a:r>
          </a:p>
          <a:p>
            <a:pPr marL="488639" lvl="1" indent="-300701" algn="just" eaLnBrk="1" hangingPunct="1">
              <a:buFont typeface="Wingdings" panose="05000000000000000000" pitchFamily="2" charset="2"/>
              <a:buChar char="ü"/>
            </a:pPr>
            <a:r>
              <a:rPr lang="zh-TW" altLang="en-US" dirty="0" smtClean="0"/>
              <a:t>目前大部份防火牆產品已內建</a:t>
            </a:r>
            <a:r>
              <a:rPr lang="en-US" altLang="zh-TW" dirty="0" smtClean="0"/>
              <a:t>VPN</a:t>
            </a:r>
            <a:r>
              <a:rPr lang="zh-TW" altLang="en-US" dirty="0" smtClean="0"/>
              <a:t>功能，若沒有因設備效能的問題時，可多加運用其</a:t>
            </a:r>
            <a:r>
              <a:rPr lang="en-US" altLang="zh-TW" dirty="0" smtClean="0"/>
              <a:t>VPN</a:t>
            </a:r>
            <a:r>
              <a:rPr lang="zh-TW" altLang="en-US" dirty="0" smtClean="0"/>
              <a:t>的安全通訊機制。</a:t>
            </a:r>
          </a:p>
        </p:txBody>
      </p:sp>
    </p:spTree>
    <p:extLst>
      <p:ext uri="{BB962C8B-B14F-4D97-AF65-F5344CB8AC3E}">
        <p14:creationId xmlns:p14="http://schemas.microsoft.com/office/powerpoint/2010/main" val="2768770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xfrm>
            <a:off x="795338" y="771525"/>
            <a:ext cx="5576887" cy="3862388"/>
          </a:xfrm>
          <a:ln/>
        </p:spPr>
      </p:sp>
      <p:sp>
        <p:nvSpPr>
          <p:cNvPr id="225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虛擬私有網路系統</a:t>
            </a:r>
            <a:r>
              <a:rPr lang="en-US" altLang="zh-TW" dirty="0" smtClean="0"/>
              <a:t>(4/4)</a:t>
            </a:r>
          </a:p>
          <a:p>
            <a:pPr marL="488639" lvl="1" indent="-300701" algn="just" eaLnBrk="1" hangingPunct="1">
              <a:buFont typeface="Wingdings" panose="05000000000000000000" pitchFamily="2" charset="2"/>
              <a:buChar char="ü"/>
            </a:pPr>
            <a:r>
              <a:rPr lang="zh-TW" altLang="en-US" dirty="0" smtClean="0"/>
              <a:t>管理重點如下：</a:t>
            </a:r>
          </a:p>
          <a:p>
            <a:pPr marL="824578" lvl="2" indent="-298352" algn="just" eaLnBrk="1" hangingPunct="1">
              <a:buFont typeface="Wingdings" panose="05000000000000000000" pitchFamily="2" charset="2"/>
              <a:buChar char="Ø"/>
            </a:pPr>
            <a:r>
              <a:rPr lang="zh-TW" altLang="en-US" dirty="0" smtClean="0"/>
              <a:t>虛擬私有網路的建立與使用者帳號的申請，應建立管理程序，例如：</a:t>
            </a:r>
            <a:r>
              <a:rPr lang="en-US" altLang="zh-TW" dirty="0" smtClean="0"/>
              <a:t>VPN</a:t>
            </a:r>
            <a:r>
              <a:rPr lang="zh-TW" altLang="en-US" dirty="0" smtClean="0"/>
              <a:t>帳號與連線的申請與變更，且應經過授權主管的核准，並留下相關異動的記錄。</a:t>
            </a:r>
            <a:endParaRPr lang="en-US" altLang="zh-TW" dirty="0" smtClean="0"/>
          </a:p>
          <a:p>
            <a:pPr marL="824578" lvl="2" indent="-298352" algn="just" eaLnBrk="1" hangingPunct="1">
              <a:buFont typeface="Wingdings" panose="05000000000000000000" pitchFamily="2" charset="2"/>
              <a:buChar char="Ø"/>
            </a:pPr>
            <a:r>
              <a:rPr lang="zh-TW" altLang="zh-TW" dirty="0" smtClean="0"/>
              <a:t>定期分析異常事件，</a:t>
            </a:r>
            <a:r>
              <a:rPr lang="zh-TW" altLang="en-US" dirty="0" smtClean="0"/>
              <a:t>例</a:t>
            </a:r>
            <a:r>
              <a:rPr lang="zh-TW" altLang="zh-TW" dirty="0" smtClean="0"/>
              <a:t>如：</a:t>
            </a:r>
            <a:r>
              <a:rPr lang="zh-TW" altLang="en-US" dirty="0" smtClean="0"/>
              <a:t>V</a:t>
            </a:r>
            <a:r>
              <a:rPr lang="en-US" altLang="zh-TW" dirty="0" smtClean="0"/>
              <a:t>PN</a:t>
            </a:r>
            <a:r>
              <a:rPr lang="zh-TW" altLang="en-US" dirty="0" smtClean="0"/>
              <a:t>使用者簽入失敗，尤其是採用帳號與通行碼認證的遠端使用者存取</a:t>
            </a:r>
            <a:r>
              <a:rPr lang="en-US" altLang="zh-TW" dirty="0" smtClean="0"/>
              <a:t>VPN</a:t>
            </a:r>
            <a:r>
              <a:rPr lang="zh-TW" altLang="en-US" dirty="0" smtClean="0"/>
              <a:t>。</a:t>
            </a:r>
          </a:p>
          <a:p>
            <a:pPr marL="824578" lvl="2" indent="-298352" algn="just" eaLnBrk="1" hangingPunct="1">
              <a:buFont typeface="Wingdings" panose="05000000000000000000" pitchFamily="2" charset="2"/>
              <a:buChar char="Ø"/>
            </a:pPr>
            <a:r>
              <a:rPr lang="en-US" altLang="zh-TW" dirty="0" smtClean="0"/>
              <a:t>VPN</a:t>
            </a:r>
            <a:r>
              <a:rPr lang="zh-TW" altLang="en-US" dirty="0" smtClean="0"/>
              <a:t>存取紀錄應即時匯出存檔，並保留足夠的時間。</a:t>
            </a:r>
          </a:p>
          <a:p>
            <a:pPr marL="488639" lvl="1" indent="-300701" algn="just" eaLnBrk="1" hangingPunct="1">
              <a:buFont typeface="Wingdings" panose="05000000000000000000" pitchFamily="2" charset="2"/>
              <a:buChar char="ü"/>
            </a:pPr>
            <a:r>
              <a:rPr lang="zh-TW" altLang="en-US" dirty="0" smtClean="0"/>
              <a:t>選購時重要規格</a:t>
            </a:r>
          </a:p>
          <a:p>
            <a:pPr marL="824578" lvl="2" indent="-298352" algn="just" eaLnBrk="1" hangingPunct="1">
              <a:buFont typeface="Wingdings" panose="05000000000000000000" pitchFamily="2" charset="2"/>
              <a:buChar char="Ø"/>
            </a:pPr>
            <a:r>
              <a:rPr lang="zh-TW" altLang="en-US" dirty="0" smtClean="0"/>
              <a:t>可支援的</a:t>
            </a:r>
            <a:r>
              <a:rPr lang="en-US" altLang="zh-TW" dirty="0" smtClean="0"/>
              <a:t>VPN</a:t>
            </a:r>
            <a:r>
              <a:rPr lang="zh-TW" altLang="en-US" dirty="0" smtClean="0"/>
              <a:t>數量或使用者連線數量應滿足組織需求。</a:t>
            </a:r>
          </a:p>
          <a:p>
            <a:pPr marL="824578" lvl="2" indent="-298352" algn="just" eaLnBrk="1" hangingPunct="1">
              <a:buFont typeface="Wingdings" panose="05000000000000000000" pitchFamily="2" charset="2"/>
              <a:buChar char="Ø"/>
            </a:pPr>
            <a:r>
              <a:rPr lang="zh-TW" altLang="en-US" dirty="0" smtClean="0"/>
              <a:t>本身應具備防火牆功能，以控管</a:t>
            </a:r>
            <a:r>
              <a:rPr lang="en-US" altLang="zh-TW" dirty="0" smtClean="0"/>
              <a:t>VPN</a:t>
            </a:r>
            <a:r>
              <a:rPr lang="zh-TW" altLang="en-US" dirty="0" smtClean="0"/>
              <a:t>連線的存取。</a:t>
            </a:r>
          </a:p>
          <a:p>
            <a:pPr marL="824578" lvl="2" indent="-298352" algn="just" eaLnBrk="1" hangingPunct="1">
              <a:buFont typeface="Wingdings" panose="05000000000000000000" pitchFamily="2" charset="2"/>
              <a:buChar char="Ø"/>
            </a:pPr>
            <a:r>
              <a:rPr lang="zh-TW" altLang="en-US" dirty="0" smtClean="0"/>
              <a:t>與其他不同廠牌產品建立</a:t>
            </a:r>
            <a:r>
              <a:rPr lang="en-US" altLang="zh-TW" dirty="0" smtClean="0"/>
              <a:t>VPN</a:t>
            </a:r>
            <a:r>
              <a:rPr lang="zh-TW" altLang="en-US" dirty="0" smtClean="0"/>
              <a:t>連線的相容性。</a:t>
            </a:r>
          </a:p>
        </p:txBody>
      </p:sp>
    </p:spTree>
    <p:extLst>
      <p:ext uri="{BB962C8B-B14F-4D97-AF65-F5344CB8AC3E}">
        <p14:creationId xmlns:p14="http://schemas.microsoft.com/office/powerpoint/2010/main" val="6741489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xfrm>
            <a:off x="795338" y="771525"/>
            <a:ext cx="5576887" cy="3862388"/>
          </a:xfrm>
          <a:ln/>
        </p:spPr>
      </p:sp>
      <p:sp>
        <p:nvSpPr>
          <p:cNvPr id="227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80000"/>
              </a:lnSpc>
              <a:spcBef>
                <a:spcPct val="20000"/>
              </a:spcBef>
            </a:pPr>
            <a:r>
              <a:rPr lang="zh-TW" altLang="en-US" dirty="0" smtClean="0"/>
              <a:t>防毒系統</a:t>
            </a:r>
            <a:r>
              <a:rPr lang="en-US" altLang="zh-TW" dirty="0" smtClean="0"/>
              <a:t>(1/2)</a:t>
            </a:r>
          </a:p>
          <a:p>
            <a:pPr marL="488639" lvl="1" indent="-300701" algn="just" eaLnBrk="1" hangingPunct="1">
              <a:lnSpc>
                <a:spcPct val="80000"/>
              </a:lnSpc>
              <a:spcBef>
                <a:spcPct val="20000"/>
              </a:spcBef>
              <a:buFont typeface="Wingdings" panose="05000000000000000000" pitchFamily="2" charset="2"/>
              <a:buChar char="ü"/>
            </a:pPr>
            <a:r>
              <a:rPr lang="zh-TW" altLang="en-US" dirty="0" smtClean="0"/>
              <a:t>主要用途：防止病毒、蠕蟲、間諜、後門及木馬等惡意程式入侵內部網路與電腦系統。</a:t>
            </a:r>
          </a:p>
          <a:p>
            <a:pPr marL="488639" lvl="1" indent="-300701" algn="just" eaLnBrk="1" hangingPunct="1">
              <a:lnSpc>
                <a:spcPct val="80000"/>
              </a:lnSpc>
              <a:spcBef>
                <a:spcPct val="20000"/>
              </a:spcBef>
              <a:buFont typeface="Wingdings" panose="05000000000000000000" pitchFamily="2" charset="2"/>
              <a:buChar char="ü"/>
            </a:pPr>
            <a:r>
              <a:rPr lang="zh-TW" altLang="en-US" dirty="0" smtClean="0"/>
              <a:t>惡意程式的來源：目前電腦病毒入侵感染的來源有：</a:t>
            </a:r>
          </a:p>
          <a:p>
            <a:pPr marL="824578" lvl="2" indent="-298352" algn="just" eaLnBrk="1" hangingPunct="1">
              <a:lnSpc>
                <a:spcPct val="80000"/>
              </a:lnSpc>
              <a:spcBef>
                <a:spcPct val="20000"/>
              </a:spcBef>
              <a:buFont typeface="Wingdings" panose="05000000000000000000" pitchFamily="2" charset="2"/>
              <a:buChar char="Ø"/>
            </a:pPr>
            <a:r>
              <a:rPr lang="zh-TW" altLang="en-US" dirty="0" smtClean="0"/>
              <a:t>電子郵件：可透過電子郵件伺服器防毒或個人端電腦防毒系統防禦，但注意組織如開放內部人員可以下載外部個人電子郵件信箱時，有可能電子郵件防毒機制無法控管，只能依賴個人端電腦防毒。</a:t>
            </a:r>
          </a:p>
          <a:p>
            <a:pPr marL="824578" lvl="2" indent="-298352" algn="just" eaLnBrk="1" hangingPunct="1">
              <a:lnSpc>
                <a:spcPct val="80000"/>
              </a:lnSpc>
              <a:spcBef>
                <a:spcPct val="20000"/>
              </a:spcBef>
              <a:buFont typeface="Wingdings" panose="05000000000000000000" pitchFamily="2" charset="2"/>
              <a:buChar char="Ø"/>
            </a:pPr>
            <a:r>
              <a:rPr lang="en-US" altLang="zh-TW" dirty="0" smtClean="0"/>
              <a:t>USB</a:t>
            </a:r>
            <a:r>
              <a:rPr lang="zh-TW" altLang="en-US" dirty="0" smtClean="0"/>
              <a:t>硬碟：是近年來發展最快速的病毒傳染管道，藉由</a:t>
            </a:r>
            <a:r>
              <a:rPr lang="en-US" altLang="zh-TW" dirty="0" smtClean="0"/>
              <a:t>USB</a:t>
            </a:r>
            <a:r>
              <a:rPr lang="zh-TW" altLang="en-US" dirty="0" smtClean="0"/>
              <a:t>硬碟上的</a:t>
            </a:r>
            <a:r>
              <a:rPr lang="en-US" altLang="zh-TW" dirty="0" smtClean="0"/>
              <a:t>autorun.inf</a:t>
            </a:r>
            <a:r>
              <a:rPr lang="zh-TW" altLang="en-US" dirty="0" smtClean="0"/>
              <a:t>設定啟動病毒傳染的動作，甚至藉由安全移除的功能將病毒寫入</a:t>
            </a:r>
            <a:r>
              <a:rPr lang="en-US" altLang="zh-TW" dirty="0" smtClean="0"/>
              <a:t>USB</a:t>
            </a:r>
            <a:r>
              <a:rPr lang="zh-TW" altLang="en-US" dirty="0" smtClean="0"/>
              <a:t>硬碟。目前只能透過個人端電腦防毒系統來防禦。</a:t>
            </a:r>
          </a:p>
          <a:p>
            <a:pPr marL="824578" lvl="2" indent="-298352" algn="just" eaLnBrk="1" hangingPunct="1">
              <a:lnSpc>
                <a:spcPct val="80000"/>
              </a:lnSpc>
              <a:spcBef>
                <a:spcPct val="20000"/>
              </a:spcBef>
              <a:buFont typeface="Wingdings" panose="05000000000000000000" pitchFamily="2" charset="2"/>
              <a:buChar char="Ø"/>
            </a:pPr>
            <a:r>
              <a:rPr lang="zh-TW" altLang="en-US" dirty="0" smtClean="0"/>
              <a:t>網站瀏覽：網站被植入惡意</a:t>
            </a:r>
            <a:r>
              <a:rPr lang="en-US" altLang="zh-TW" dirty="0" smtClean="0"/>
              <a:t>JavaScript</a:t>
            </a:r>
            <a:r>
              <a:rPr lang="zh-TW" altLang="en-US" dirty="0" smtClean="0"/>
              <a:t>，讓使用者瀏覽器自動下載惡意程式碼。可透過上網防毒匣道設備與個人端電腦防毒系統防禦。</a:t>
            </a:r>
          </a:p>
          <a:p>
            <a:pPr marL="824578" lvl="2" indent="-298352" algn="just" eaLnBrk="1" hangingPunct="1">
              <a:lnSpc>
                <a:spcPct val="80000"/>
              </a:lnSpc>
              <a:spcBef>
                <a:spcPct val="20000"/>
              </a:spcBef>
              <a:buFont typeface="Wingdings" panose="05000000000000000000" pitchFamily="2" charset="2"/>
              <a:buChar char="Ø"/>
            </a:pPr>
            <a:r>
              <a:rPr lang="zh-TW" altLang="en-US" dirty="0" smtClean="0"/>
              <a:t>即時通訊：透過即時通訊，例如：</a:t>
            </a:r>
            <a:r>
              <a:rPr lang="en-US" altLang="zh-TW" dirty="0" smtClean="0"/>
              <a:t>MSN</a:t>
            </a:r>
            <a:r>
              <a:rPr lang="zh-TW" altLang="en-US" dirty="0" smtClean="0"/>
              <a:t>與</a:t>
            </a:r>
            <a:r>
              <a:rPr lang="en-US" altLang="zh-TW" dirty="0" smtClean="0"/>
              <a:t>Yahoo Message</a:t>
            </a:r>
            <a:r>
              <a:rPr lang="zh-TW" altLang="en-US" dirty="0" smtClean="0"/>
              <a:t>等傳檔功能交互感染，或者偽冒朋友名義傳送惡意的連線網址，一旦點選後則會下載惡意程式。目前只能透過個人端電腦防毒系統防禦。</a:t>
            </a:r>
          </a:p>
          <a:p>
            <a:pPr marL="824578" lvl="2" indent="-298352" algn="just" eaLnBrk="1" hangingPunct="1">
              <a:lnSpc>
                <a:spcPct val="80000"/>
              </a:lnSpc>
              <a:spcBef>
                <a:spcPct val="20000"/>
              </a:spcBef>
              <a:buFont typeface="Wingdings" panose="05000000000000000000" pitchFamily="2" charset="2"/>
              <a:buChar char="Ø"/>
            </a:pPr>
            <a:r>
              <a:rPr lang="zh-TW" altLang="en-US" dirty="0" smtClean="0"/>
              <a:t>檔案傳輸</a:t>
            </a:r>
            <a:r>
              <a:rPr lang="en-US" altLang="zh-TW" dirty="0" smtClean="0"/>
              <a:t>/</a:t>
            </a:r>
            <a:r>
              <a:rPr lang="zh-TW" altLang="en-US" dirty="0" smtClean="0"/>
              <a:t>分享：透過網路芳鄰與</a:t>
            </a:r>
            <a:r>
              <a:rPr lang="en-US" altLang="zh-TW" dirty="0" smtClean="0"/>
              <a:t>FPT</a:t>
            </a:r>
            <a:r>
              <a:rPr lang="zh-TW" altLang="en-US" dirty="0" smtClean="0"/>
              <a:t>連線進行病毒感染，可透過上網防毒匣道設備與個人端電腦防毒系統防禦。</a:t>
            </a:r>
          </a:p>
          <a:p>
            <a:pPr marL="488639" lvl="1" indent="-300701" algn="just" eaLnBrk="1" hangingPunct="1">
              <a:lnSpc>
                <a:spcPct val="80000"/>
              </a:lnSpc>
              <a:spcBef>
                <a:spcPct val="20000"/>
              </a:spcBef>
              <a:buFont typeface="Wingdings" panose="05000000000000000000" pitchFamily="2" charset="2"/>
              <a:buChar char="ü"/>
            </a:pPr>
            <a:r>
              <a:rPr lang="zh-TW" altLang="en-US" dirty="0" smtClean="0"/>
              <a:t>全面防毒的部署：防毒系統的部署就像撒網捕魚一樣，如果沒有全面的防堵，一旦出現防禦的漏洞就容易讓病毒與惡意程式滲入，下列為建議採用的防毒機制。</a:t>
            </a:r>
          </a:p>
          <a:p>
            <a:pPr marL="824578" lvl="2" indent="-298352" algn="just" eaLnBrk="1" hangingPunct="1">
              <a:lnSpc>
                <a:spcPct val="80000"/>
              </a:lnSpc>
              <a:spcBef>
                <a:spcPct val="20000"/>
              </a:spcBef>
              <a:buFont typeface="Wingdings" panose="05000000000000000000" pitchFamily="2" charset="2"/>
              <a:buChar char="Ø"/>
            </a:pPr>
            <a:r>
              <a:rPr lang="zh-TW" altLang="en-US" dirty="0" smtClean="0"/>
              <a:t>個人電腦與伺服器防毒：是防毒的最後一道防線，但也是最容易出現漏洞的地方，使用者可能移除防毒軟體或者太久沒有更新病毒碼。</a:t>
            </a:r>
          </a:p>
          <a:p>
            <a:pPr marL="824578" lvl="2" indent="-298352" algn="just" eaLnBrk="1" hangingPunct="1">
              <a:lnSpc>
                <a:spcPct val="80000"/>
              </a:lnSpc>
              <a:spcBef>
                <a:spcPct val="20000"/>
              </a:spcBef>
              <a:buFont typeface="Wingdings" panose="05000000000000000000" pitchFamily="2" charset="2"/>
              <a:buChar char="Ø"/>
            </a:pPr>
            <a:r>
              <a:rPr lang="zh-TW" altLang="en-US" dirty="0" smtClean="0"/>
              <a:t>電子郵件防毒匣道：可安裝在電子郵件伺服器上，也可以是獨立的匣道設備。</a:t>
            </a:r>
          </a:p>
          <a:p>
            <a:pPr marL="824578" lvl="2" indent="-298352" algn="just" eaLnBrk="1" hangingPunct="1">
              <a:lnSpc>
                <a:spcPct val="80000"/>
              </a:lnSpc>
              <a:spcBef>
                <a:spcPct val="20000"/>
              </a:spcBef>
              <a:buFont typeface="Wingdings" panose="05000000000000000000" pitchFamily="2" charset="2"/>
              <a:buChar char="Ø"/>
            </a:pPr>
            <a:r>
              <a:rPr lang="zh-TW" altLang="en-US" dirty="0" smtClean="0"/>
              <a:t>上網防毒匣道：至少應支援</a:t>
            </a:r>
            <a:r>
              <a:rPr lang="en-US" altLang="zh-TW" dirty="0" smtClean="0"/>
              <a:t>SMTP</a:t>
            </a:r>
            <a:r>
              <a:rPr lang="zh-TW" altLang="en-US" dirty="0" smtClean="0"/>
              <a:t>、</a:t>
            </a:r>
            <a:r>
              <a:rPr lang="en-US" altLang="zh-TW" dirty="0" smtClean="0"/>
              <a:t>POP</a:t>
            </a:r>
            <a:r>
              <a:rPr lang="zh-TW" altLang="en-US" dirty="0" smtClean="0"/>
              <a:t>、</a:t>
            </a:r>
            <a:r>
              <a:rPr lang="en-US" altLang="zh-TW" dirty="0" smtClean="0"/>
              <a:t>HTTP</a:t>
            </a:r>
            <a:r>
              <a:rPr lang="zh-TW" altLang="en-US" dirty="0" smtClean="0"/>
              <a:t>、</a:t>
            </a:r>
            <a:r>
              <a:rPr lang="en-US" altLang="zh-TW" dirty="0" smtClean="0"/>
              <a:t>HTTPS</a:t>
            </a:r>
            <a:r>
              <a:rPr lang="zh-TW" altLang="en-US" dirty="0" smtClean="0"/>
              <a:t>及</a:t>
            </a:r>
            <a:r>
              <a:rPr lang="en-US" altLang="zh-TW" dirty="0" smtClean="0"/>
              <a:t>FTP</a:t>
            </a:r>
            <a:r>
              <a:rPr lang="zh-TW" altLang="en-US" dirty="0" smtClean="0"/>
              <a:t>等協定的線上掃毒。</a:t>
            </a:r>
          </a:p>
        </p:txBody>
      </p:sp>
    </p:spTree>
    <p:extLst>
      <p:ext uri="{BB962C8B-B14F-4D97-AF65-F5344CB8AC3E}">
        <p14:creationId xmlns:p14="http://schemas.microsoft.com/office/powerpoint/2010/main" val="15212899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xfrm>
            <a:off x="795338" y="771525"/>
            <a:ext cx="5576887" cy="3862388"/>
          </a:xfrm>
          <a:ln/>
        </p:spPr>
      </p:sp>
      <p:sp>
        <p:nvSpPr>
          <p:cNvPr id="229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防毒系統</a:t>
            </a:r>
            <a:r>
              <a:rPr lang="en-US" altLang="zh-TW" dirty="0" smtClean="0"/>
              <a:t>(2/2)</a:t>
            </a:r>
          </a:p>
          <a:p>
            <a:pPr marL="488639" lvl="1" indent="-300701" algn="just" eaLnBrk="1" hangingPunct="1">
              <a:buFont typeface="Wingdings" panose="05000000000000000000" pitchFamily="2" charset="2"/>
              <a:buChar char="ü"/>
            </a:pPr>
            <a:r>
              <a:rPr lang="zh-TW" altLang="en-US" dirty="0" smtClean="0"/>
              <a:t>管理重點</a:t>
            </a:r>
          </a:p>
          <a:p>
            <a:pPr marL="824578" lvl="2" indent="-298352" algn="just" eaLnBrk="1" hangingPunct="1">
              <a:buFont typeface="Wingdings" panose="05000000000000000000" pitchFamily="2" charset="2"/>
              <a:buChar char="Ø"/>
            </a:pPr>
            <a:r>
              <a:rPr lang="zh-TW" altLang="en-US" dirty="0" smtClean="0"/>
              <a:t>應定期自動更新病毒碼，以目前病毒的成長趨勢來看，建議最少一天更新一次。</a:t>
            </a:r>
          </a:p>
          <a:p>
            <a:pPr marL="824578" lvl="2" indent="-298352" algn="just" eaLnBrk="1" hangingPunct="1">
              <a:buFont typeface="Wingdings" panose="05000000000000000000" pitchFamily="2" charset="2"/>
              <a:buChar char="Ø"/>
            </a:pPr>
            <a:r>
              <a:rPr lang="zh-TW" altLang="en-US" dirty="0" smtClean="0"/>
              <a:t>病毒感染的事件與趨勢應定期分析，透過病毒中控台，定期統計組織所有病毒的消長，以掌握整體防毒的控管。</a:t>
            </a:r>
          </a:p>
          <a:p>
            <a:pPr marL="824578" lvl="2" indent="-298352" algn="just" eaLnBrk="1" hangingPunct="1">
              <a:buFont typeface="Wingdings" panose="05000000000000000000" pitchFamily="2" charset="2"/>
              <a:buChar char="Ø"/>
            </a:pPr>
            <a:r>
              <a:rPr lang="zh-TW" altLang="en-US" dirty="0" smtClean="0"/>
              <a:t>避免未安裝防毒軟體的電腦上線</a:t>
            </a:r>
            <a:r>
              <a:rPr lang="en-US" altLang="zh-TW" dirty="0" smtClean="0"/>
              <a:t>(</a:t>
            </a:r>
            <a:r>
              <a:rPr lang="zh-TW" altLang="en-US" dirty="0" smtClean="0"/>
              <a:t>配合</a:t>
            </a:r>
            <a:r>
              <a:rPr lang="en-US" altLang="zh-TW" dirty="0" smtClean="0"/>
              <a:t>NAC</a:t>
            </a:r>
            <a:r>
              <a:rPr lang="zh-TW" altLang="en-US" dirty="0" smtClean="0"/>
              <a:t>設備</a:t>
            </a:r>
            <a:r>
              <a:rPr lang="en-US" altLang="zh-TW" dirty="0" smtClean="0"/>
              <a:t>)</a:t>
            </a:r>
            <a:r>
              <a:rPr lang="zh-TW" altLang="en-US" dirty="0" smtClean="0"/>
              <a:t>，個人端防毒的漏洞首在個人電腦端，使用者可能未安裝、未定期更新病毒碼或未定期全面完整掃毒。組織若要強制落實個人電腦端病毒的控管，可考慮採用</a:t>
            </a:r>
            <a:r>
              <a:rPr lang="en-US" altLang="zh-TW" dirty="0" smtClean="0"/>
              <a:t>NAC (Network Access Control)</a:t>
            </a:r>
            <a:r>
              <a:rPr lang="zh-TW" altLang="en-US" dirty="0" smtClean="0"/>
              <a:t>設備，只要個人電腦未依防毒政策規定執行，</a:t>
            </a:r>
            <a:r>
              <a:rPr lang="en-US" altLang="zh-TW" dirty="0" smtClean="0"/>
              <a:t>NAC</a:t>
            </a:r>
            <a:r>
              <a:rPr lang="zh-TW" altLang="en-US" dirty="0" smtClean="0"/>
              <a:t>設備會將該電腦封鎖在特定網段，無法存取網路資源。</a:t>
            </a:r>
          </a:p>
          <a:p>
            <a:pPr marL="824578" lvl="2" indent="-298352" algn="just" eaLnBrk="1" hangingPunct="1">
              <a:buFont typeface="Wingdings" panose="05000000000000000000" pitchFamily="2" charset="2"/>
              <a:buChar char="Ø"/>
            </a:pPr>
            <a:r>
              <a:rPr lang="zh-TW" altLang="en-US" dirty="0" smtClean="0"/>
              <a:t>防火牆控管未經防毒匣道過濾的連線行為，在匣道防毒的控管中需要配合防火牆的設定，例如：只允許信件由郵件防毒匣道進出，任何其他郵件不得有其他管道可以進出。</a:t>
            </a:r>
          </a:p>
          <a:p>
            <a:pPr marL="824578" lvl="2" indent="-298352" algn="just" eaLnBrk="1" hangingPunct="1">
              <a:buFont typeface="Wingdings" panose="05000000000000000000" pitchFamily="2" charset="2"/>
              <a:buChar char="Ø"/>
            </a:pPr>
            <a:r>
              <a:rPr lang="zh-TW" altLang="en-US" dirty="0" smtClean="0"/>
              <a:t>「個人電腦與伺服器防毒系統」與「防毒匣道系統」可採用不同廠牌，不同廠牌的防毒軟體可交互使用，增加病毒碼的涵蓋率。</a:t>
            </a:r>
            <a:endParaRPr lang="en-US" altLang="zh-TW" dirty="0" smtClean="0"/>
          </a:p>
          <a:p>
            <a:pPr marL="488639" lvl="1" indent="-300701" algn="just" eaLnBrk="1" hangingPunct="1">
              <a:buFont typeface="Wingdings" panose="05000000000000000000" pitchFamily="2" charset="2"/>
              <a:buChar char="ü"/>
            </a:pPr>
            <a:r>
              <a:rPr lang="zh-TW" altLang="en-US" dirty="0" smtClean="0"/>
              <a:t>選購時之重要規格</a:t>
            </a:r>
          </a:p>
          <a:p>
            <a:pPr marL="824578" lvl="2" indent="-298352" algn="just" eaLnBrk="1" hangingPunct="1">
              <a:buFont typeface="Wingdings" panose="05000000000000000000" pitchFamily="2" charset="2"/>
              <a:buChar char="Ø"/>
            </a:pPr>
            <a:r>
              <a:rPr lang="zh-TW" altLang="en-US" dirty="0" smtClean="0"/>
              <a:t>病毒偵測的精準度。</a:t>
            </a:r>
          </a:p>
          <a:p>
            <a:pPr marL="824578" lvl="2" indent="-298352" algn="just" eaLnBrk="1" hangingPunct="1">
              <a:buFont typeface="Wingdings" panose="05000000000000000000" pitchFamily="2" charset="2"/>
              <a:buChar char="Ø"/>
            </a:pPr>
            <a:r>
              <a:rPr lang="zh-TW" altLang="en-US" dirty="0" smtClean="0"/>
              <a:t>對電腦效能的影響。</a:t>
            </a:r>
          </a:p>
          <a:p>
            <a:pPr marL="824578" lvl="2" indent="-298352" algn="just" eaLnBrk="1" hangingPunct="1">
              <a:buFont typeface="Wingdings" panose="05000000000000000000" pitchFamily="2" charset="2"/>
              <a:buChar char="Ø"/>
            </a:pPr>
            <a:r>
              <a:rPr lang="zh-TW" altLang="en-US" dirty="0" smtClean="0"/>
              <a:t>是否提供中央控管機制。</a:t>
            </a:r>
          </a:p>
          <a:p>
            <a:pPr marL="824578" lvl="2" indent="-298352" algn="just" eaLnBrk="1" hangingPunct="1">
              <a:buFont typeface="Wingdings" panose="05000000000000000000" pitchFamily="2" charset="2"/>
              <a:buChar char="Ø"/>
            </a:pPr>
            <a:r>
              <a:rPr lang="zh-TW" altLang="en-US" dirty="0" smtClean="0"/>
              <a:t>可支援的網路連線偵測能力</a:t>
            </a:r>
            <a:r>
              <a:rPr lang="en-US" altLang="zh-TW" dirty="0" smtClean="0"/>
              <a:t>(</a:t>
            </a:r>
            <a:r>
              <a:rPr lang="zh-TW" altLang="en-US" dirty="0" smtClean="0"/>
              <a:t>電子郵件與即時通訊</a:t>
            </a:r>
            <a:r>
              <a:rPr lang="en-US" altLang="zh-TW" dirty="0" smtClean="0"/>
              <a:t>)</a:t>
            </a:r>
            <a:r>
              <a:rPr lang="zh-TW" altLang="en-US" dirty="0" smtClean="0"/>
              <a:t>。</a:t>
            </a:r>
          </a:p>
        </p:txBody>
      </p:sp>
    </p:spTree>
    <p:extLst>
      <p:ext uri="{BB962C8B-B14F-4D97-AF65-F5344CB8AC3E}">
        <p14:creationId xmlns:p14="http://schemas.microsoft.com/office/powerpoint/2010/main" val="37683913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xfrm>
            <a:off x="795338" y="771525"/>
            <a:ext cx="5576887" cy="3862388"/>
          </a:xfrm>
          <a:ln/>
        </p:spPr>
      </p:sp>
      <p:sp>
        <p:nvSpPr>
          <p:cNvPr id="231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80000"/>
              </a:lnSpc>
            </a:pPr>
            <a:r>
              <a:rPr lang="zh-TW" altLang="en-US" dirty="0" smtClean="0"/>
              <a:t>垃圾郵件過濾系統</a:t>
            </a:r>
            <a:r>
              <a:rPr lang="en-US" altLang="zh-TW" dirty="0" smtClean="0"/>
              <a:t>(1/3)</a:t>
            </a:r>
          </a:p>
          <a:p>
            <a:pPr marL="488639" lvl="1" indent="-300701" algn="just" eaLnBrk="1" hangingPunct="1">
              <a:lnSpc>
                <a:spcPct val="80000"/>
              </a:lnSpc>
              <a:buFont typeface="Wingdings" panose="05000000000000000000" pitchFamily="2" charset="2"/>
              <a:buChar char="ü"/>
            </a:pPr>
            <a:r>
              <a:rPr lang="zh-TW" altLang="en-US" dirty="0" smtClean="0"/>
              <a:t>主要用途：過濾垃圾與廣告郵件，以避免電子郵件社交工程攻擊，提升人員電子郵件使用安全。</a:t>
            </a:r>
          </a:p>
          <a:p>
            <a:pPr marL="488639" lvl="1" indent="-300701" algn="just" eaLnBrk="1" hangingPunct="1">
              <a:lnSpc>
                <a:spcPct val="80000"/>
              </a:lnSpc>
              <a:buFont typeface="Wingdings" panose="05000000000000000000" pitchFamily="2" charset="2"/>
              <a:buChar char="ü"/>
            </a:pPr>
            <a:r>
              <a:rPr lang="zh-TW" altLang="en-US" dirty="0" smtClean="0"/>
              <a:t>垃圾郵件的各種判斷技術：</a:t>
            </a:r>
          </a:p>
          <a:p>
            <a:pPr marL="824578" lvl="2" indent="-298352" algn="just" eaLnBrk="1" hangingPunct="1">
              <a:lnSpc>
                <a:spcPct val="80000"/>
              </a:lnSpc>
              <a:buFont typeface="Wingdings" panose="05000000000000000000" pitchFamily="2" charset="2"/>
              <a:buChar char="Ø"/>
            </a:pPr>
            <a:r>
              <a:rPr lang="zh-TW" altLang="en-US" dirty="0" smtClean="0"/>
              <a:t>連線模式：在電子郵件傳送的網路協定中決定是否要過濾的技術，可透過垃圾信件寄件人黑名單</a:t>
            </a:r>
            <a:r>
              <a:rPr lang="en-US" altLang="zh-TW" dirty="0" smtClean="0"/>
              <a:t>(</a:t>
            </a:r>
            <a:r>
              <a:rPr lang="en-US" altLang="zh-TW" dirty="0" err="1" smtClean="0"/>
              <a:t>Realtime</a:t>
            </a:r>
            <a:r>
              <a:rPr lang="en-US" altLang="zh-TW" dirty="0" smtClean="0"/>
              <a:t> Blacklist)</a:t>
            </a:r>
            <a:r>
              <a:rPr lang="zh-TW" altLang="en-US" dirty="0" smtClean="0"/>
              <a:t>、比對來源</a:t>
            </a:r>
            <a:r>
              <a:rPr lang="en-US" altLang="zh-TW" dirty="0" smtClean="0"/>
              <a:t>IP</a:t>
            </a:r>
            <a:r>
              <a:rPr lang="zh-TW" altLang="en-US" dirty="0" smtClean="0"/>
              <a:t>之</a:t>
            </a:r>
            <a:r>
              <a:rPr lang="en-US" altLang="zh-TW" dirty="0" smtClean="0"/>
              <a:t>DNS</a:t>
            </a:r>
            <a:r>
              <a:rPr lang="zh-TW" altLang="en-US" dirty="0" smtClean="0"/>
              <a:t>反查名稱、傳送政策框架</a:t>
            </a:r>
            <a:r>
              <a:rPr lang="en-US" altLang="zh-TW" dirty="0" smtClean="0"/>
              <a:t>(Sender Policy Framework)</a:t>
            </a:r>
            <a:r>
              <a:rPr lang="zh-TW" altLang="en-US" dirty="0" smtClean="0"/>
              <a:t>及</a:t>
            </a:r>
            <a:r>
              <a:rPr lang="en-US" altLang="zh-TW" dirty="0" err="1" smtClean="0"/>
              <a:t>DomainKey</a:t>
            </a:r>
            <a:r>
              <a:rPr lang="zh-TW" altLang="en-US" dirty="0" smtClean="0"/>
              <a:t>等。</a:t>
            </a:r>
            <a:endParaRPr lang="en-US" altLang="zh-TW" dirty="0" smtClean="0"/>
          </a:p>
          <a:p>
            <a:pPr marL="824578" lvl="2" indent="-298352" algn="just" eaLnBrk="1" hangingPunct="1">
              <a:lnSpc>
                <a:spcPct val="80000"/>
              </a:lnSpc>
              <a:buFont typeface="Wingdings" panose="05000000000000000000" pitchFamily="2" charset="2"/>
              <a:buChar char="Ø"/>
            </a:pPr>
            <a:r>
              <a:rPr lang="zh-TW" altLang="en-US" dirty="0" smtClean="0"/>
              <a:t>關鍵字比對：藉由信件本文與附件中出現的字眼判斷是否為垃圾信件的技術，通常會配合積分方式或組合方式來評斷，例如：「週年慶」配上「折扣」或「限量」等字眼時就可判定為廣告信件。選用關鍵字比對功能時應注意是必須要能支援「中文」或「多國語系」較佳，且建議包含「附件的內容」都應進行內容的判別。</a:t>
            </a:r>
            <a:endParaRPr lang="en-US" altLang="zh-TW" dirty="0" smtClean="0"/>
          </a:p>
          <a:p>
            <a:pPr marL="824578" lvl="2" indent="-298352" algn="just" eaLnBrk="1" hangingPunct="1">
              <a:lnSpc>
                <a:spcPct val="80000"/>
              </a:lnSpc>
              <a:buFont typeface="Wingdings" panose="05000000000000000000" pitchFamily="2" charset="2"/>
              <a:buChar char="Ø"/>
            </a:pPr>
            <a:r>
              <a:rPr lang="zh-TW" altLang="en-US" dirty="0" smtClean="0"/>
              <a:t>內容過濾條件：運用自行定義的某些過濾條件判斷是否為垃圾郵件的技術，例如：當相同主旨的信件超出</a:t>
            </a:r>
            <a:r>
              <a:rPr lang="en-US" altLang="zh-TW" dirty="0" smtClean="0"/>
              <a:t>20</a:t>
            </a:r>
            <a:r>
              <a:rPr lang="zh-TW" altLang="en-US" dirty="0" smtClean="0"/>
              <a:t>封的條件滿足時，便認定是垃圾郵件。</a:t>
            </a:r>
          </a:p>
          <a:p>
            <a:pPr marL="824578" lvl="2" indent="-298352" algn="just" eaLnBrk="1" hangingPunct="1">
              <a:lnSpc>
                <a:spcPct val="80000"/>
              </a:lnSpc>
              <a:buFont typeface="Wingdings" panose="05000000000000000000" pitchFamily="2" charset="2"/>
              <a:buChar char="Ø"/>
            </a:pPr>
            <a:r>
              <a:rPr lang="zh-TW" altLang="en-US" dirty="0" smtClean="0"/>
              <a:t>外部資料庫比對：</a:t>
            </a:r>
            <a:r>
              <a:rPr lang="en-US" altLang="zh-TW" dirty="0" err="1" smtClean="0"/>
              <a:t>外部資料庫是由第三方蒐集整理垃圾信件指紋特徵</a:t>
            </a:r>
            <a:r>
              <a:rPr lang="zh-TW" altLang="en-US" dirty="0" smtClean="0"/>
              <a:t>，並分享更新給垃圾信件防護機制使用，以阻擋垃圾信件的傳播，常見的包含</a:t>
            </a:r>
            <a:r>
              <a:rPr lang="en-US" altLang="zh-TW" dirty="0" smtClean="0"/>
              <a:t>DCC</a:t>
            </a:r>
            <a:r>
              <a:rPr lang="zh-TW" altLang="en-US" dirty="0" smtClean="0"/>
              <a:t>、</a:t>
            </a:r>
            <a:r>
              <a:rPr lang="en-US" altLang="zh-TW" dirty="0" smtClean="0"/>
              <a:t>Razor</a:t>
            </a:r>
            <a:r>
              <a:rPr lang="zh-TW" altLang="en-US" dirty="0" smtClean="0"/>
              <a:t>及</a:t>
            </a:r>
            <a:r>
              <a:rPr lang="en-US" altLang="zh-TW" dirty="0" err="1" smtClean="0"/>
              <a:t>Pyzor</a:t>
            </a:r>
            <a:r>
              <a:rPr lang="zh-TW" altLang="en-US" dirty="0" smtClean="0"/>
              <a:t>等。</a:t>
            </a:r>
          </a:p>
          <a:p>
            <a:pPr marL="824578" lvl="2" indent="-298352" algn="just" eaLnBrk="1" hangingPunct="1">
              <a:lnSpc>
                <a:spcPct val="80000"/>
              </a:lnSpc>
              <a:buFont typeface="Wingdings" panose="05000000000000000000" pitchFamily="2" charset="2"/>
              <a:buChar char="Ø"/>
            </a:pPr>
            <a:r>
              <a:rPr lang="zh-TW" altLang="en-US" dirty="0" smtClean="0"/>
              <a:t>貝氏演算法</a:t>
            </a:r>
            <a:r>
              <a:rPr lang="en-US" altLang="zh-TW" dirty="0" smtClean="0"/>
              <a:t>(</a:t>
            </a:r>
            <a:r>
              <a:rPr lang="zh-TW" altLang="en-US" dirty="0" smtClean="0"/>
              <a:t>自動學習機制</a:t>
            </a:r>
            <a:r>
              <a:rPr lang="en-US" altLang="zh-TW" dirty="0" smtClean="0"/>
              <a:t>)</a:t>
            </a:r>
            <a:r>
              <a:rPr lang="zh-TW" altLang="en-US" dirty="0" smtClean="0"/>
              <a:t>：貝氏定理是結合「事前機率與條件機率」，導出「事後機率」的過程，投入垃圾郵件與非垃圾郵件，分別交予貝氏過濾之演算法進行訓練，產生適當的機率規則自動分辨出垃圾郵件與正常郵件，投入分析的郵件樣本量越大且越接近現況，此演算法的準確度就越高，但必須定期以新樣本進行訓練才能維持。</a:t>
            </a:r>
          </a:p>
          <a:p>
            <a:pPr marL="824578" lvl="2" indent="-298352" algn="just" eaLnBrk="1" hangingPunct="1">
              <a:lnSpc>
                <a:spcPct val="80000"/>
              </a:lnSpc>
              <a:buFont typeface="Wingdings" panose="05000000000000000000" pitchFamily="2" charset="2"/>
              <a:buChar char="Ø"/>
            </a:pPr>
            <a:r>
              <a:rPr lang="zh-TW" altLang="en-US" dirty="0" smtClean="0"/>
              <a:t>圖片辨識技術：許多廣告信件寄件者為規避垃圾郵件防護以文字判斷為主的技術，因此改寄圖形內容的廣告信件，讓垃圾郵件過濾的防護失效，因此可透過圖片辨識技術，進行色情圖片辨識與圖片字元辨識，但必須注意的是大量的圖片將使辨識速度產生瓶頸。</a:t>
            </a:r>
          </a:p>
        </p:txBody>
      </p:sp>
    </p:spTree>
    <p:extLst>
      <p:ext uri="{BB962C8B-B14F-4D97-AF65-F5344CB8AC3E}">
        <p14:creationId xmlns:p14="http://schemas.microsoft.com/office/powerpoint/2010/main" val="20146633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a:xfrm>
            <a:off x="795338" y="771525"/>
            <a:ext cx="5576887" cy="3862388"/>
          </a:xfrm>
          <a:ln/>
        </p:spPr>
      </p:sp>
      <p:sp>
        <p:nvSpPr>
          <p:cNvPr id="233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垃圾郵件過濾系統</a:t>
            </a:r>
            <a:r>
              <a:rPr lang="en-US" altLang="zh-TW" dirty="0" smtClean="0"/>
              <a:t>(2/3)</a:t>
            </a:r>
          </a:p>
          <a:p>
            <a:pPr marL="300701" indent="-300701" algn="just" eaLnBrk="1" hangingPunct="1">
              <a:buFont typeface="Wingdings" panose="05000000000000000000" pitchFamily="2" charset="2"/>
              <a:buChar char="ü"/>
            </a:pPr>
            <a:r>
              <a:rPr lang="zh-TW" altLang="en-US" dirty="0" smtClean="0"/>
              <a:t>部署方式</a:t>
            </a:r>
            <a:endParaRPr lang="en-US" altLang="zh-TW" dirty="0" smtClean="0"/>
          </a:p>
          <a:p>
            <a:pPr marL="488639" lvl="1" indent="-187938" algn="just" eaLnBrk="1" hangingPunct="1">
              <a:buFont typeface="Wingdings" panose="05000000000000000000" pitchFamily="2" charset="2"/>
              <a:buChar char="Ø"/>
            </a:pPr>
            <a:r>
              <a:rPr lang="zh-TW" altLang="en-US" dirty="0" smtClean="0"/>
              <a:t>匣道模式</a:t>
            </a:r>
            <a:r>
              <a:rPr lang="en-US" altLang="zh-TW" dirty="0" smtClean="0"/>
              <a:t>(Mail Relay)</a:t>
            </a:r>
            <a:r>
              <a:rPr lang="zh-TW" altLang="en-US" dirty="0" smtClean="0"/>
              <a:t>：透過</a:t>
            </a:r>
            <a:r>
              <a:rPr lang="en-US" altLang="zh-TW" dirty="0" smtClean="0"/>
              <a:t>SMTP Route</a:t>
            </a:r>
            <a:r>
              <a:rPr lang="zh-TW" altLang="en-US" dirty="0" smtClean="0"/>
              <a:t>的功能，將信件先轉送到垃圾郵件過濾設備，不會影響其他網路流量，但如果設備故障信件則無法進出，安全性較高</a:t>
            </a:r>
            <a:r>
              <a:rPr lang="en-US" altLang="zh-TW" dirty="0" smtClean="0"/>
              <a:t>(Fail Close)</a:t>
            </a:r>
            <a:r>
              <a:rPr lang="zh-TW" altLang="en-US" dirty="0" smtClean="0"/>
              <a:t>。</a:t>
            </a:r>
          </a:p>
          <a:p>
            <a:pPr marL="488639" lvl="1" indent="-187938" algn="just" eaLnBrk="1" hangingPunct="1">
              <a:buFont typeface="Wingdings" panose="05000000000000000000" pitchFamily="2" charset="2"/>
              <a:buChar char="Ø"/>
            </a:pPr>
            <a:r>
              <a:rPr lang="en-US" altLang="zh-TW" dirty="0" smtClean="0"/>
              <a:t>Bridge</a:t>
            </a:r>
            <a:r>
              <a:rPr lang="zh-TW" altLang="en-US" dirty="0" smtClean="0"/>
              <a:t>模式：直接將線路跨接在垃圾郵件過濾設備上，其他非</a:t>
            </a:r>
            <a:r>
              <a:rPr lang="en-US" altLang="zh-TW" dirty="0" smtClean="0"/>
              <a:t>SMTP</a:t>
            </a:r>
            <a:r>
              <a:rPr lang="zh-TW" altLang="en-US" dirty="0" smtClean="0"/>
              <a:t>的流量也會經過，所以會影響其他網路流量的效能，但如果設備故障會自動</a:t>
            </a:r>
            <a:r>
              <a:rPr lang="en-US" altLang="zh-TW" dirty="0" smtClean="0"/>
              <a:t>Bypass</a:t>
            </a:r>
            <a:r>
              <a:rPr lang="zh-TW" altLang="en-US" dirty="0" smtClean="0"/>
              <a:t>流量，其安全性較低</a:t>
            </a:r>
            <a:r>
              <a:rPr lang="en-US" altLang="zh-TW" dirty="0" smtClean="0"/>
              <a:t>(Fail Open)</a:t>
            </a:r>
            <a:r>
              <a:rPr lang="zh-TW" altLang="en-US" dirty="0" smtClean="0"/>
              <a:t>。</a:t>
            </a:r>
          </a:p>
        </p:txBody>
      </p:sp>
    </p:spTree>
    <p:extLst>
      <p:ext uri="{BB962C8B-B14F-4D97-AF65-F5344CB8AC3E}">
        <p14:creationId xmlns:p14="http://schemas.microsoft.com/office/powerpoint/2010/main" val="26222218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ChangeArrowheads="1" noTextEdit="1"/>
          </p:cNvSpPr>
          <p:nvPr>
            <p:ph type="sldImg"/>
          </p:nvPr>
        </p:nvSpPr>
        <p:spPr>
          <a:xfrm>
            <a:off x="795338" y="771525"/>
            <a:ext cx="5576887" cy="3862388"/>
          </a:xfrm>
          <a:ln/>
        </p:spPr>
      </p:sp>
      <p:sp>
        <p:nvSpPr>
          <p:cNvPr id="235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垃圾郵件過濾系統</a:t>
            </a:r>
            <a:r>
              <a:rPr lang="en-US" altLang="zh-TW" dirty="0" smtClean="0"/>
              <a:t>(3/3)</a:t>
            </a:r>
          </a:p>
          <a:p>
            <a:pPr marL="488639" lvl="1" indent="-300701" algn="just" eaLnBrk="1" hangingPunct="1">
              <a:buFont typeface="Wingdings" panose="05000000000000000000" pitchFamily="2" charset="2"/>
              <a:buChar char="ü"/>
            </a:pPr>
            <a:r>
              <a:rPr lang="zh-TW" altLang="en-US" dirty="0" smtClean="0"/>
              <a:t>管理重點</a:t>
            </a:r>
          </a:p>
          <a:p>
            <a:pPr marL="824578" lvl="2" indent="-298352" algn="just" eaLnBrk="1" hangingPunct="1">
              <a:buFont typeface="Wingdings" panose="05000000000000000000" pitchFamily="2" charset="2"/>
              <a:buChar char="Ø"/>
            </a:pPr>
            <a:r>
              <a:rPr lang="zh-TW" altLang="en-US" dirty="0" smtClean="0"/>
              <a:t>應定期自動更新垃圾郵件辨識特徵碼。</a:t>
            </a:r>
          </a:p>
          <a:p>
            <a:pPr marL="824578" lvl="2" indent="-298352" algn="just" eaLnBrk="1" hangingPunct="1">
              <a:buFont typeface="Wingdings" panose="05000000000000000000" pitchFamily="2" charset="2"/>
              <a:buChar char="Ø"/>
            </a:pPr>
            <a:r>
              <a:rPr lang="zh-TW" altLang="en-US" dirty="0" smtClean="0"/>
              <a:t>電子郵件過濾規則的變更應建立管理程序，例如： 電子郵件過濾規則變更申請，應經過授權主管的核准，並保留相關異動紀錄。</a:t>
            </a:r>
            <a:endParaRPr lang="en-US" altLang="zh-TW" dirty="0" smtClean="0"/>
          </a:p>
          <a:p>
            <a:pPr marL="488639" lvl="1" indent="-300701" algn="just" eaLnBrk="1" hangingPunct="1">
              <a:buFont typeface="Wingdings" panose="05000000000000000000" pitchFamily="2" charset="2"/>
              <a:buChar char="ü"/>
            </a:pPr>
            <a:r>
              <a:rPr lang="zh-TW" altLang="en-US" dirty="0" smtClean="0"/>
              <a:t>選購時之重要規格</a:t>
            </a:r>
          </a:p>
          <a:p>
            <a:pPr marL="824578" lvl="2" indent="-298352" algn="just" eaLnBrk="1" hangingPunct="1">
              <a:buFont typeface="Wingdings" panose="05000000000000000000" pitchFamily="2" charset="2"/>
              <a:buChar char="Ø"/>
            </a:pPr>
            <a:r>
              <a:rPr lang="zh-TW" altLang="en-US" dirty="0" smtClean="0"/>
              <a:t>垃圾郵件判斷的精準度。</a:t>
            </a:r>
          </a:p>
          <a:p>
            <a:pPr marL="824578" lvl="2" indent="-298352" algn="just" eaLnBrk="1" hangingPunct="1">
              <a:buFont typeface="Wingdings" panose="05000000000000000000" pitchFamily="2" charset="2"/>
              <a:buChar char="Ø"/>
            </a:pPr>
            <a:r>
              <a:rPr lang="zh-TW" altLang="en-US" dirty="0" smtClean="0"/>
              <a:t>處理效能可符合組織需求。</a:t>
            </a:r>
          </a:p>
          <a:p>
            <a:pPr marL="824578" lvl="2" indent="-298352" algn="just" eaLnBrk="1" hangingPunct="1">
              <a:buFont typeface="Wingdings" panose="05000000000000000000" pitchFamily="2" charset="2"/>
              <a:buChar char="Ø"/>
            </a:pPr>
            <a:r>
              <a:rPr lang="zh-TW" altLang="en-US" dirty="0" smtClean="0"/>
              <a:t>對於中文信件或多國語言的支援能力。</a:t>
            </a:r>
          </a:p>
          <a:p>
            <a:pPr marL="824578" lvl="2" indent="-298352" algn="just" eaLnBrk="1" hangingPunct="1">
              <a:buFont typeface="Wingdings" panose="05000000000000000000" pitchFamily="2" charset="2"/>
              <a:buChar char="Ø"/>
            </a:pPr>
            <a:r>
              <a:rPr lang="zh-TW" altLang="en-US" dirty="0" smtClean="0"/>
              <a:t>全文檢索支援中文的能力與郵件附件的檢索能力。</a:t>
            </a:r>
          </a:p>
          <a:p>
            <a:pPr marL="824578" lvl="2" indent="-298352" algn="just" eaLnBrk="1" hangingPunct="1">
              <a:buFont typeface="Wingdings" panose="05000000000000000000" pitchFamily="2" charset="2"/>
              <a:buChar char="Ø"/>
            </a:pPr>
            <a:r>
              <a:rPr lang="zh-TW" altLang="en-US" dirty="0" smtClean="0"/>
              <a:t>圖片廣告信件的支援能力。</a:t>
            </a:r>
          </a:p>
        </p:txBody>
      </p:sp>
    </p:spTree>
    <p:extLst>
      <p:ext uri="{BB962C8B-B14F-4D97-AF65-F5344CB8AC3E}">
        <p14:creationId xmlns:p14="http://schemas.microsoft.com/office/powerpoint/2010/main" val="16320205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795338" y="771525"/>
            <a:ext cx="5576887" cy="3862388"/>
          </a:xfrm>
          <a:ln/>
        </p:spPr>
      </p:sp>
      <p:sp>
        <p:nvSpPr>
          <p:cNvPr id="251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電子郵件社交工程攻擊與防護 </a:t>
            </a:r>
          </a:p>
          <a:p>
            <a:pPr algn="just" eaLnBrk="1" hangingPunct="1"/>
            <a:r>
              <a:rPr lang="zh-TW" altLang="en-US" dirty="0" smtClean="0"/>
              <a:t>可區分為技術面防護與管理面防護：</a:t>
            </a:r>
          </a:p>
          <a:p>
            <a:pPr marL="488639" lvl="1" indent="-187938" algn="just" eaLnBrk="1" hangingPunct="1">
              <a:buFont typeface="Wingdings" panose="05000000000000000000" pitchFamily="2" charset="2"/>
              <a:buChar char="ü"/>
            </a:pPr>
            <a:r>
              <a:rPr lang="zh-TW" altLang="en-US" dirty="0" smtClean="0"/>
              <a:t>技術面防護</a:t>
            </a:r>
          </a:p>
          <a:p>
            <a:pPr marL="714164" lvl="2" indent="-225526" algn="just" eaLnBrk="1" hangingPunct="1">
              <a:buFont typeface="Wingdings" panose="05000000000000000000" pitchFamily="2" charset="2"/>
              <a:buChar char="Ø"/>
            </a:pPr>
            <a:r>
              <a:rPr lang="zh-TW" altLang="en-US" dirty="0" smtClean="0"/>
              <a:t>建置垃圾郵件過濾系統</a:t>
            </a:r>
            <a:r>
              <a:rPr lang="en-US" altLang="zh-TW" dirty="0" smtClean="0"/>
              <a:t>(</a:t>
            </a:r>
            <a:r>
              <a:rPr lang="zh-TW" altLang="en-US" dirty="0" smtClean="0"/>
              <a:t>預估可過濾</a:t>
            </a:r>
            <a:r>
              <a:rPr lang="en-US" altLang="zh-TW" dirty="0" smtClean="0"/>
              <a:t>90%</a:t>
            </a:r>
            <a:r>
              <a:rPr lang="zh-TW" altLang="en-US" dirty="0" smtClean="0"/>
              <a:t>的垃圾郵件</a:t>
            </a:r>
            <a:r>
              <a:rPr lang="en-US" altLang="zh-TW" dirty="0" smtClean="0"/>
              <a:t>)</a:t>
            </a:r>
            <a:r>
              <a:rPr lang="zh-TW" altLang="en-US" dirty="0" smtClean="0"/>
              <a:t>，垃圾郵件過濾系統雖然不能</a:t>
            </a:r>
            <a:r>
              <a:rPr lang="en-US" altLang="zh-TW" dirty="0" smtClean="0"/>
              <a:t>100%</a:t>
            </a:r>
            <a:r>
              <a:rPr lang="zh-TW" altLang="en-US" dirty="0" smtClean="0"/>
              <a:t>的過濾社交工程郵件，但可將風險相當程度的降低。</a:t>
            </a:r>
          </a:p>
          <a:p>
            <a:pPr marL="714164" lvl="2" indent="-225526" algn="just" eaLnBrk="1" hangingPunct="1">
              <a:buFont typeface="Wingdings" panose="05000000000000000000" pitchFamily="2" charset="2"/>
              <a:buChar char="Ø"/>
            </a:pPr>
            <a:r>
              <a:rPr lang="zh-TW" altLang="en-US" dirty="0" smtClean="0"/>
              <a:t>強制用戶端郵件收發軟體</a:t>
            </a:r>
            <a:r>
              <a:rPr lang="en-US" altLang="zh-TW" dirty="0" smtClean="0"/>
              <a:t>(</a:t>
            </a:r>
            <a:r>
              <a:rPr lang="zh-TW" altLang="en-US" dirty="0" smtClean="0"/>
              <a:t>例如：</a:t>
            </a:r>
            <a:r>
              <a:rPr lang="en-US" altLang="zh-TW" dirty="0" smtClean="0"/>
              <a:t>Outlook)</a:t>
            </a:r>
            <a:r>
              <a:rPr lang="zh-TW" altLang="en-US" dirty="0" smtClean="0"/>
              <a:t>的安全設定。</a:t>
            </a:r>
          </a:p>
          <a:p>
            <a:pPr marL="939690" lvl="3" indent="-187938" algn="just" eaLnBrk="1" hangingPunct="1">
              <a:buFont typeface="Arial" panose="020B0604020202020204" pitchFamily="34" charset="0"/>
              <a:buChar char="•"/>
            </a:pPr>
            <a:r>
              <a:rPr lang="zh-TW" altLang="en-US" dirty="0" smtClean="0"/>
              <a:t>以文字模式閱讀信件。</a:t>
            </a:r>
          </a:p>
          <a:p>
            <a:pPr marL="939690" lvl="3" indent="-187938" algn="just" eaLnBrk="1" hangingPunct="1">
              <a:buFont typeface="Arial" panose="020B0604020202020204" pitchFamily="34" charset="0"/>
              <a:buChar char="•"/>
            </a:pPr>
            <a:r>
              <a:rPr lang="zh-TW" altLang="en-US" dirty="0" smtClean="0"/>
              <a:t>關閉自動下載外部元件，最少要能做到這個設定。</a:t>
            </a:r>
          </a:p>
          <a:p>
            <a:pPr marL="939690" lvl="3" indent="-187938" algn="just" eaLnBrk="1" hangingPunct="1">
              <a:buFont typeface="Arial" panose="020B0604020202020204" pitchFamily="34" charset="0"/>
              <a:buChar char="•"/>
            </a:pPr>
            <a:r>
              <a:rPr lang="zh-TW" altLang="en-US" dirty="0" smtClean="0"/>
              <a:t>關閉「收件匣」預覽視窗。</a:t>
            </a:r>
          </a:p>
          <a:p>
            <a:pPr marL="488639" lvl="1" indent="-187938" algn="just" eaLnBrk="1" hangingPunct="1">
              <a:buFont typeface="Wingdings" panose="05000000000000000000" pitchFamily="2" charset="2"/>
              <a:buChar char="ü"/>
            </a:pPr>
            <a:r>
              <a:rPr lang="zh-TW" altLang="en-US" dirty="0" smtClean="0"/>
              <a:t>管理面防護</a:t>
            </a:r>
          </a:p>
          <a:p>
            <a:pPr marL="714164" lvl="2" indent="-225526" algn="just" eaLnBrk="1" hangingPunct="1">
              <a:buFont typeface="Wingdings" panose="05000000000000000000" pitchFamily="2" charset="2"/>
              <a:buChar char="Ø"/>
            </a:pPr>
            <a:r>
              <a:rPr lang="zh-TW" altLang="en-US" dirty="0" smtClean="0"/>
              <a:t>訂定使用者電子郵件使用規範。</a:t>
            </a:r>
          </a:p>
          <a:p>
            <a:pPr marL="714164" lvl="2" indent="-225526" algn="just" eaLnBrk="1" hangingPunct="1">
              <a:buFont typeface="Wingdings" panose="05000000000000000000" pitchFamily="2" charset="2"/>
              <a:buChar char="Ø"/>
            </a:pPr>
            <a:r>
              <a:rPr lang="zh-TW" altLang="en-US" dirty="0" smtClean="0"/>
              <a:t>定期實施電子郵件安全宣導課程。</a:t>
            </a:r>
          </a:p>
          <a:p>
            <a:pPr marL="714164" lvl="2" indent="-225526" algn="just" eaLnBrk="1" hangingPunct="1">
              <a:buFont typeface="Wingdings" panose="05000000000000000000" pitchFamily="2" charset="2"/>
              <a:buChar char="Ø"/>
            </a:pPr>
            <a:r>
              <a:rPr lang="zh-TW" altLang="en-US" dirty="0" smtClean="0"/>
              <a:t>定期實施電子郵件社交工程演練，並針對未符合使用規範的人員進行宣導或訓練。</a:t>
            </a:r>
          </a:p>
        </p:txBody>
      </p:sp>
    </p:spTree>
    <p:extLst>
      <p:ext uri="{BB962C8B-B14F-4D97-AF65-F5344CB8AC3E}">
        <p14:creationId xmlns:p14="http://schemas.microsoft.com/office/powerpoint/2010/main" val="1255693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795338" y="771525"/>
            <a:ext cx="5576887" cy="3862388"/>
          </a:xfrm>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實體層</a:t>
            </a:r>
            <a:endParaRPr lang="en-US" altLang="zh-TW" dirty="0" smtClean="0"/>
          </a:p>
          <a:p>
            <a:pPr marL="300701" indent="-300701" algn="just" eaLnBrk="1" hangingPunct="1">
              <a:buFont typeface="Wingdings" panose="05000000000000000000" pitchFamily="2" charset="2"/>
              <a:buChar char="ü"/>
            </a:pPr>
            <a:r>
              <a:rPr lang="zh-TW" altLang="en-US" dirty="0" smtClean="0"/>
              <a:t>攻擊方式</a:t>
            </a:r>
          </a:p>
          <a:p>
            <a:pPr marL="488639" lvl="1" indent="-187938" algn="just" eaLnBrk="1" hangingPunct="1">
              <a:buFont typeface="Wingdings" panose="05000000000000000000" pitchFamily="2" charset="2"/>
              <a:buChar char="Ø"/>
            </a:pPr>
            <a:r>
              <a:rPr lang="zh-TW" altLang="en-US" dirty="0" smtClean="0"/>
              <a:t>攻擊者在接線盤或管道間中，私自在原有線路上搭接線路</a:t>
            </a:r>
            <a:r>
              <a:rPr lang="en-US" altLang="zh-TW" dirty="0" smtClean="0"/>
              <a:t>(</a:t>
            </a:r>
            <a:r>
              <a:rPr lang="zh-TW" altLang="en-US" dirty="0" smtClean="0"/>
              <a:t>網路與電話</a:t>
            </a:r>
            <a:r>
              <a:rPr lang="en-US" altLang="zh-TW" dirty="0" smtClean="0"/>
              <a:t>)</a:t>
            </a:r>
            <a:r>
              <a:rPr lang="zh-TW" altLang="en-US" dirty="0" smtClean="0"/>
              <a:t>進行訊號竊聽。</a:t>
            </a:r>
          </a:p>
          <a:p>
            <a:pPr marL="488639" lvl="1" indent="-187938" algn="just" eaLnBrk="1" hangingPunct="1">
              <a:buFont typeface="Wingdings" panose="05000000000000000000" pitchFamily="2" charset="2"/>
              <a:buChar char="Ø"/>
            </a:pPr>
            <a:r>
              <a:rPr lang="zh-TW" altLang="en-US" dirty="0" smtClean="0"/>
              <a:t>或者原本不存在的線路被私自多接線路，變成一條非控管下的的線路</a:t>
            </a:r>
            <a:r>
              <a:rPr lang="en-US" altLang="zh-TW" dirty="0" smtClean="0"/>
              <a:t>(</a:t>
            </a:r>
            <a:r>
              <a:rPr lang="zh-TW" altLang="en-US" dirty="0" smtClean="0"/>
              <a:t>隱匿通道</a:t>
            </a:r>
            <a:r>
              <a:rPr lang="en-US" altLang="zh-TW" dirty="0" smtClean="0"/>
              <a:t>)</a:t>
            </a:r>
            <a:r>
              <a:rPr lang="zh-TW" altLang="en-US" dirty="0" smtClean="0"/>
              <a:t>。例如：將內部網路的線路私下接到外部網路，跳過防火牆的存取控制。</a:t>
            </a:r>
            <a:endParaRPr lang="en-US" altLang="zh-TW" dirty="0" smtClean="0"/>
          </a:p>
          <a:p>
            <a:pPr marL="300701" indent="-300701" algn="just" eaLnBrk="1" hangingPunct="1">
              <a:buFont typeface="Wingdings" panose="05000000000000000000" pitchFamily="2" charset="2"/>
              <a:buChar char="ü"/>
            </a:pPr>
            <a:r>
              <a:rPr lang="zh-TW" altLang="en-US" dirty="0" smtClean="0"/>
              <a:t>防護建議</a:t>
            </a:r>
          </a:p>
          <a:p>
            <a:pPr marL="488639" lvl="1" indent="-187938" algn="just" eaLnBrk="1" hangingPunct="1">
              <a:buFont typeface="Wingdings" panose="05000000000000000000" pitchFamily="2" charset="2"/>
              <a:buChar char="Ø"/>
            </a:pPr>
            <a:r>
              <a:rPr lang="zh-TW" altLang="en-US" dirty="0" smtClean="0"/>
              <a:t>對於線路經過的位置與區域，例如：機房、機櫃、線路室及管道間進行存取控管，不將重要的線路或網段暴露在未控管的區域。</a:t>
            </a:r>
          </a:p>
          <a:p>
            <a:pPr marL="488639" lvl="1" indent="-187938" algn="just" eaLnBrk="1" hangingPunct="1">
              <a:buFont typeface="Wingdings" panose="05000000000000000000" pitchFamily="2" charset="2"/>
              <a:buChar char="Ø"/>
            </a:pPr>
            <a:r>
              <a:rPr lang="zh-TW" altLang="en-US" dirty="0" smtClean="0"/>
              <a:t>在不同安全區域之間採用不同顏色區隔不同網段，也可以在機房的接線架上使用不同顏色區別。</a:t>
            </a:r>
          </a:p>
          <a:p>
            <a:pPr marL="488639" lvl="1" indent="-187938" algn="just" eaLnBrk="1" hangingPunct="1">
              <a:buFont typeface="Wingdings" panose="05000000000000000000" pitchFamily="2" charset="2"/>
              <a:buChar char="Ø"/>
            </a:pPr>
            <a:r>
              <a:rPr lang="zh-TW" altLang="en-US" dirty="0" smtClean="0"/>
              <a:t>組織也可以安排定期的線路盤查，以發現不符安全要求的狀況。</a:t>
            </a:r>
          </a:p>
        </p:txBody>
      </p:sp>
    </p:spTree>
    <p:extLst>
      <p:ext uri="{BB962C8B-B14F-4D97-AF65-F5344CB8AC3E}">
        <p14:creationId xmlns:p14="http://schemas.microsoft.com/office/powerpoint/2010/main" val="1818448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ChangeArrowheads="1" noTextEdit="1"/>
          </p:cNvSpPr>
          <p:nvPr>
            <p:ph type="sldImg"/>
          </p:nvPr>
        </p:nvSpPr>
        <p:spPr>
          <a:xfrm>
            <a:off x="795338" y="771525"/>
            <a:ext cx="5576887" cy="3862388"/>
          </a:xfrm>
          <a:ln/>
        </p:spPr>
      </p:sp>
      <p:sp>
        <p:nvSpPr>
          <p:cNvPr id="237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網站應用程式防火牆</a:t>
            </a:r>
            <a:r>
              <a:rPr lang="en-US" altLang="zh-TW" dirty="0" smtClean="0"/>
              <a:t>(1/3) </a:t>
            </a:r>
          </a:p>
          <a:p>
            <a:pPr marL="488639" lvl="1" indent="-300701" algn="just" eaLnBrk="1" hangingPunct="1">
              <a:buFont typeface="Wingdings" panose="05000000000000000000" pitchFamily="2" charset="2"/>
              <a:buChar char="ü"/>
            </a:pPr>
            <a:r>
              <a:rPr lang="zh-TW" altLang="en-US" dirty="0" smtClean="0"/>
              <a:t>主要用途：用來偵測與防禦針對網站應用程式之攻擊行為，例如：</a:t>
            </a:r>
            <a:r>
              <a:rPr lang="en-US" altLang="zh-TW" dirty="0" smtClean="0"/>
              <a:t>SQL Injection</a:t>
            </a:r>
            <a:r>
              <a:rPr lang="zh-TW" altLang="en-US" dirty="0" smtClean="0"/>
              <a:t>與</a:t>
            </a:r>
            <a:r>
              <a:rPr lang="en-US" altLang="zh-TW" dirty="0" smtClean="0"/>
              <a:t>Cross-Site Scripting</a:t>
            </a:r>
            <a:r>
              <a:rPr lang="zh-TW" altLang="en-US" dirty="0" smtClean="0"/>
              <a:t>等。</a:t>
            </a:r>
            <a:endParaRPr lang="en-US" altLang="zh-TW" dirty="0" smtClean="0"/>
          </a:p>
          <a:p>
            <a:pPr marL="488639" lvl="1" indent="-300701" algn="just" eaLnBrk="1" hangingPunct="1">
              <a:buFont typeface="Wingdings" panose="05000000000000000000" pitchFamily="2" charset="2"/>
              <a:buChar char="ü"/>
            </a:pPr>
            <a:r>
              <a:rPr lang="zh-TW" altLang="en-US" dirty="0" smtClean="0"/>
              <a:t>偵測與過濾技術，包含下列：</a:t>
            </a:r>
          </a:p>
          <a:p>
            <a:pPr marL="824578" lvl="2" indent="-298352" algn="just" eaLnBrk="1" hangingPunct="1">
              <a:buFont typeface="Wingdings" panose="05000000000000000000" pitchFamily="2" charset="2"/>
              <a:buChar char="Ø"/>
            </a:pPr>
            <a:r>
              <a:rPr lang="zh-TW" altLang="en-US" dirty="0" smtClean="0"/>
              <a:t>白名單：屬於一種自動學習網站應用程式的存取行為，並將學習到的存取加入白名單規則中，只有列在白名單的網頁與參數才能通過網站應用程式防火牆，其他則一律拒絕。理論上最安全且可防範未知的攻擊，但實務上無法學習到</a:t>
            </a:r>
            <a:r>
              <a:rPr lang="en-US" altLang="zh-TW" dirty="0" smtClean="0"/>
              <a:t>100%</a:t>
            </a:r>
            <a:r>
              <a:rPr lang="zh-TW" altLang="en-US" dirty="0" smtClean="0"/>
              <a:t>的白名單，且白名單隨網站程式的修改一直在改變，自動學習期間也可能學到惡意行為。</a:t>
            </a:r>
          </a:p>
          <a:p>
            <a:pPr marL="824578" lvl="2" indent="-298352" algn="just" eaLnBrk="1" hangingPunct="1">
              <a:buFont typeface="Wingdings" panose="05000000000000000000" pitchFamily="2" charset="2"/>
              <a:buChar char="Ø"/>
            </a:pPr>
            <a:r>
              <a:rPr lang="zh-TW" altLang="en-US" dirty="0" smtClean="0"/>
              <a:t>攻擊特徵判斷：是目前較常用的作法，不過還是會有誤判與漏判的問題，但比</a:t>
            </a:r>
            <a:r>
              <a:rPr lang="en-US" altLang="zh-TW" dirty="0" smtClean="0"/>
              <a:t>IDS/IPS</a:t>
            </a:r>
            <a:r>
              <a:rPr lang="zh-TW" altLang="en-US" dirty="0" smtClean="0"/>
              <a:t>還要準確。</a:t>
            </a:r>
            <a:endParaRPr lang="en-US" altLang="zh-TW" dirty="0" smtClean="0"/>
          </a:p>
          <a:p>
            <a:pPr marL="488639" lvl="1" indent="-300701" algn="just" eaLnBrk="1" hangingPunct="1">
              <a:buFont typeface="Wingdings" panose="05000000000000000000" pitchFamily="2" charset="2"/>
              <a:buChar char="ü"/>
            </a:pPr>
            <a:r>
              <a:rPr lang="zh-TW" altLang="en-US" b="1" dirty="0" smtClean="0"/>
              <a:t>網站應用程式防火牆</a:t>
            </a:r>
            <a:r>
              <a:rPr lang="zh-TW" altLang="en-US" dirty="0" smtClean="0"/>
              <a:t>原文名稱為</a:t>
            </a:r>
            <a:r>
              <a:rPr lang="zh-TW" altLang="en-US" b="1" dirty="0" smtClean="0"/>
              <a:t>「</a:t>
            </a:r>
            <a:r>
              <a:rPr lang="en-US" altLang="zh-TW" b="1" dirty="0" smtClean="0"/>
              <a:t>Web Application Firewall</a:t>
            </a:r>
            <a:r>
              <a:rPr lang="zh-TW" altLang="en-US" b="1" dirty="0" smtClean="0"/>
              <a:t>」</a:t>
            </a:r>
            <a:r>
              <a:rPr lang="zh-TW" altLang="en-US" dirty="0" smtClean="0"/>
              <a:t>，可參考</a:t>
            </a:r>
            <a:r>
              <a:rPr lang="en-US" altLang="zh-TW" dirty="0" smtClean="0"/>
              <a:t>OWASP</a:t>
            </a:r>
            <a:r>
              <a:rPr lang="zh-TW" altLang="en-US" dirty="0" smtClean="0"/>
              <a:t>的說明 </a:t>
            </a:r>
            <a:r>
              <a:rPr lang="en-US" altLang="zh-TW" dirty="0" smtClean="0"/>
              <a:t>http://www.owasp.org/index.php/Web_Application_Firewall</a:t>
            </a:r>
            <a:r>
              <a:rPr lang="zh-TW" altLang="en-US" dirty="0" smtClean="0"/>
              <a:t>。</a:t>
            </a:r>
          </a:p>
        </p:txBody>
      </p:sp>
    </p:spTree>
    <p:extLst>
      <p:ext uri="{BB962C8B-B14F-4D97-AF65-F5344CB8AC3E}">
        <p14:creationId xmlns:p14="http://schemas.microsoft.com/office/powerpoint/2010/main" val="22870623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xfrm>
            <a:off x="795338" y="771525"/>
            <a:ext cx="5576887" cy="3862388"/>
          </a:xfrm>
          <a:ln/>
        </p:spPr>
      </p:sp>
      <p:sp>
        <p:nvSpPr>
          <p:cNvPr id="239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網站應用程式防火牆</a:t>
            </a:r>
            <a:r>
              <a:rPr lang="en-US" altLang="zh-TW" dirty="0" smtClean="0"/>
              <a:t>(2/3) </a:t>
            </a:r>
          </a:p>
          <a:p>
            <a:pPr marL="488639" lvl="1" indent="-300701" algn="just" eaLnBrk="1" hangingPunct="1">
              <a:buFont typeface="Wingdings" panose="05000000000000000000" pitchFamily="2" charset="2"/>
              <a:buChar char="ü"/>
            </a:pPr>
            <a:r>
              <a:rPr lang="zh-TW" altLang="en-US" dirty="0" smtClean="0"/>
              <a:t>類型與部署方式</a:t>
            </a:r>
            <a:endParaRPr lang="en-US" altLang="zh-TW" dirty="0" smtClean="0"/>
          </a:p>
          <a:p>
            <a:pPr marL="824578" lvl="2" indent="-298352" algn="just" eaLnBrk="1" hangingPunct="1">
              <a:buFont typeface="Wingdings" panose="05000000000000000000" pitchFamily="2" charset="2"/>
              <a:buChar char="Ø"/>
            </a:pPr>
            <a:r>
              <a:rPr lang="zh-TW" altLang="en-US" dirty="0" smtClean="0"/>
              <a:t>硬體式：為一獨立的硬體設備，在效能許可的情況下通常可以同時保護多個後端的網站應用系統，防火牆先將所有網站的流量導到網站應用程式防火牆，經過判斷與過濾後將正常的流量轉到後端的實際網站。若為</a:t>
            </a:r>
            <a:r>
              <a:rPr lang="en-US" altLang="zh-TW" dirty="0" smtClean="0"/>
              <a:t>HTTPS</a:t>
            </a:r>
            <a:r>
              <a:rPr lang="zh-TW" altLang="en-US" dirty="0" smtClean="0"/>
              <a:t>的連線時，只要將憑證與私密金鑰安裝在網站應用程式防火牆上，就可以先行將加密的連線解密再進行判斷，這是一般</a:t>
            </a:r>
            <a:r>
              <a:rPr lang="en-US" altLang="zh-TW" dirty="0" smtClean="0"/>
              <a:t>IDS/IPS</a:t>
            </a:r>
            <a:r>
              <a:rPr lang="zh-TW" altLang="en-US" dirty="0" smtClean="0"/>
              <a:t>無法處理的，但要注意的是效能的問題。</a:t>
            </a:r>
          </a:p>
          <a:p>
            <a:pPr marL="824578" lvl="2" indent="-298352" algn="just" eaLnBrk="1" hangingPunct="1">
              <a:buFont typeface="Wingdings" panose="05000000000000000000" pitchFamily="2" charset="2"/>
              <a:buChar char="Ø"/>
            </a:pPr>
            <a:r>
              <a:rPr lang="zh-TW" altLang="en-US" dirty="0" smtClean="0"/>
              <a:t>軟體式：直接安裝在與網站伺服器同一部機器上，用網站應用程式防火牆先代替原網站的連線，經判斷與過濾後將正常的流量轉到原來的實際網站。同樣也可以處理</a:t>
            </a:r>
            <a:r>
              <a:rPr lang="en-US" altLang="zh-TW" dirty="0" smtClean="0"/>
              <a:t>HTTPS</a:t>
            </a:r>
            <a:r>
              <a:rPr lang="zh-TW" altLang="en-US" dirty="0" smtClean="0"/>
              <a:t>的解密動作。</a:t>
            </a:r>
          </a:p>
        </p:txBody>
      </p:sp>
    </p:spTree>
    <p:extLst>
      <p:ext uri="{BB962C8B-B14F-4D97-AF65-F5344CB8AC3E}">
        <p14:creationId xmlns:p14="http://schemas.microsoft.com/office/powerpoint/2010/main" val="593318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xfrm>
            <a:off x="795338" y="771525"/>
            <a:ext cx="5576887" cy="3862388"/>
          </a:xfrm>
          <a:ln/>
        </p:spPr>
      </p:sp>
      <p:sp>
        <p:nvSpPr>
          <p:cNvPr id="241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網站應用程式防火牆</a:t>
            </a:r>
            <a:r>
              <a:rPr lang="en-US" altLang="zh-TW" dirty="0" smtClean="0"/>
              <a:t>(3/3)</a:t>
            </a:r>
          </a:p>
          <a:p>
            <a:pPr marL="488639" lvl="1" indent="-300701" algn="just" eaLnBrk="1" hangingPunct="1">
              <a:buFont typeface="Wingdings" panose="05000000000000000000" pitchFamily="2" charset="2"/>
              <a:buChar char="ü"/>
            </a:pPr>
            <a:r>
              <a:rPr lang="zh-TW" altLang="en-US" dirty="0" smtClean="0"/>
              <a:t>管理重點</a:t>
            </a:r>
            <a:endParaRPr lang="en-US" altLang="zh-TW" dirty="0" smtClean="0"/>
          </a:p>
          <a:p>
            <a:pPr marL="824578" lvl="2" indent="-298352" algn="just" eaLnBrk="1" hangingPunct="1">
              <a:buFont typeface="Wingdings" panose="05000000000000000000" pitchFamily="2" charset="2"/>
              <a:buChar char="Ø"/>
            </a:pPr>
            <a:r>
              <a:rPr lang="zh-TW" altLang="en-US" dirty="0" smtClean="0"/>
              <a:t>存取規則的變更應建立管理程序，例如：網站應用程式防火牆存取規則申請與變更，需經授權主管核准，並留下變更紀錄。</a:t>
            </a:r>
            <a:endParaRPr lang="en-US" altLang="zh-TW" dirty="0" smtClean="0"/>
          </a:p>
          <a:p>
            <a:pPr marL="824578" lvl="2" indent="-298352" algn="just" eaLnBrk="1" hangingPunct="1">
              <a:buFont typeface="Wingdings" panose="05000000000000000000" pitchFamily="2" charset="2"/>
              <a:buChar char="Ø"/>
            </a:pPr>
            <a:r>
              <a:rPr lang="zh-TW" altLang="en-US" dirty="0" smtClean="0"/>
              <a:t>異常的網站應用程式攻擊事件應立即匯出，並保留足夠長的時間，以利資安事件處理時之佐證。</a:t>
            </a:r>
          </a:p>
          <a:p>
            <a:pPr marL="824578" lvl="2" indent="-298352" algn="just" eaLnBrk="1" hangingPunct="1">
              <a:buFont typeface="Wingdings" panose="05000000000000000000" pitchFamily="2" charset="2"/>
              <a:buChar char="Ø"/>
            </a:pPr>
            <a:r>
              <a:rPr lang="zh-TW" altLang="en-US" dirty="0" smtClean="0"/>
              <a:t>異常的網站應用程式攻擊事件應定期分析，並進行異常的處理，與入侵偵測系統一樣，其攻擊事件應定期分析以發現潛在的問題。</a:t>
            </a:r>
            <a:endParaRPr lang="en-US" altLang="zh-TW" dirty="0" smtClean="0"/>
          </a:p>
          <a:p>
            <a:pPr marL="488639" lvl="1" indent="-300701" algn="just" eaLnBrk="1" hangingPunct="1">
              <a:buFont typeface="Wingdings" panose="05000000000000000000" pitchFamily="2" charset="2"/>
              <a:buChar char="ü"/>
            </a:pPr>
            <a:r>
              <a:rPr lang="zh-TW" altLang="en-US" dirty="0" smtClean="0"/>
              <a:t>選購時之重要規格</a:t>
            </a:r>
            <a:endParaRPr lang="en-US" altLang="zh-TW" dirty="0" smtClean="0"/>
          </a:p>
          <a:p>
            <a:pPr marL="824578" lvl="2" indent="-298352" algn="just" eaLnBrk="1" hangingPunct="1">
              <a:buFont typeface="Wingdings" panose="05000000000000000000" pitchFamily="2" charset="2"/>
              <a:buChar char="Ø"/>
            </a:pPr>
            <a:r>
              <a:rPr lang="zh-TW" altLang="en-US" dirty="0" smtClean="0"/>
              <a:t>處理效能應符合組織網站流量需求。</a:t>
            </a:r>
          </a:p>
          <a:p>
            <a:pPr marL="824578" lvl="2" indent="-298352" algn="just" eaLnBrk="1" hangingPunct="1">
              <a:buFont typeface="Wingdings" panose="05000000000000000000" pitchFamily="2" charset="2"/>
              <a:buChar char="Ø"/>
            </a:pPr>
            <a:r>
              <a:rPr lang="zh-TW" altLang="en-US" dirty="0" smtClean="0"/>
              <a:t>中文</a:t>
            </a:r>
            <a:r>
              <a:rPr lang="en-US" altLang="zh-TW" dirty="0" smtClean="0"/>
              <a:t>URL</a:t>
            </a:r>
            <a:r>
              <a:rPr lang="zh-TW" altLang="en-US" dirty="0" smtClean="0"/>
              <a:t>與傳輸內容的判斷能力。</a:t>
            </a:r>
          </a:p>
          <a:p>
            <a:pPr marL="824578" lvl="2" indent="-298352" algn="just" eaLnBrk="1" hangingPunct="1">
              <a:buFont typeface="Wingdings" panose="05000000000000000000" pitchFamily="2" charset="2"/>
              <a:buChar char="Ø"/>
            </a:pPr>
            <a:r>
              <a:rPr lang="en-US" altLang="zh-TW" dirty="0" smtClean="0"/>
              <a:t>HTTPS</a:t>
            </a:r>
            <a:r>
              <a:rPr lang="zh-TW" altLang="en-US" dirty="0" smtClean="0"/>
              <a:t>的加密連線可先在網站應用程式防火牆解密過濾後，再轉到後端真正的網站</a:t>
            </a:r>
            <a:r>
              <a:rPr lang="en-US" altLang="zh-TW" dirty="0" smtClean="0"/>
              <a:t>(IDS/IPS</a:t>
            </a:r>
            <a:r>
              <a:rPr lang="zh-TW" altLang="en-US" dirty="0" smtClean="0"/>
              <a:t>無法判斷</a:t>
            </a:r>
            <a:r>
              <a:rPr lang="en-US" altLang="zh-TW" dirty="0" smtClean="0"/>
              <a:t>HTTPS</a:t>
            </a:r>
            <a:r>
              <a:rPr lang="zh-TW" altLang="en-US" dirty="0" smtClean="0"/>
              <a:t>連線</a:t>
            </a:r>
            <a:r>
              <a:rPr lang="en-US" altLang="zh-TW" dirty="0" smtClean="0"/>
              <a:t>)</a:t>
            </a:r>
            <a:r>
              <a:rPr lang="zh-TW" altLang="en-US" dirty="0" smtClean="0"/>
              <a:t>。</a:t>
            </a:r>
          </a:p>
        </p:txBody>
      </p:sp>
    </p:spTree>
    <p:extLst>
      <p:ext uri="{BB962C8B-B14F-4D97-AF65-F5344CB8AC3E}">
        <p14:creationId xmlns:p14="http://schemas.microsoft.com/office/powerpoint/2010/main" val="39036667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影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kumimoji="1" lang="zh-TW" altLang="en-US" dirty="0" smtClean="0"/>
          </a:p>
        </p:txBody>
      </p:sp>
      <p:sp>
        <p:nvSpPr>
          <p:cNvPr id="2970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BF69C3C0-C38D-4E16-A8A1-B6193CF66564}" type="slidenum">
              <a:rPr kumimoji="0" lang="zh-TW" altLang="en-US" smtClean="0">
                <a:latin typeface="Calibri" pitchFamily="34" charset="0"/>
              </a:rPr>
              <a:pPr/>
              <a:t>45</a:t>
            </a:fld>
            <a:endParaRPr kumimoji="0" lang="zh-TW" altLang="en-US" smtClean="0">
              <a:latin typeface="Calibri" pitchFamily="34" charset="0"/>
            </a:endParaRPr>
          </a:p>
        </p:txBody>
      </p:sp>
    </p:spTree>
    <p:extLst>
      <p:ext uri="{BB962C8B-B14F-4D97-AF65-F5344CB8AC3E}">
        <p14:creationId xmlns:p14="http://schemas.microsoft.com/office/powerpoint/2010/main" val="23458733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影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kumimoji="1" lang="en-US" altLang="zh-TW" dirty="0" err="1" smtClean="0"/>
              <a:t>WannaCry</a:t>
            </a:r>
            <a:r>
              <a:rPr kumimoji="1" lang="en-US" altLang="zh-TW" dirty="0" smtClean="0"/>
              <a:t>. (</a:t>
            </a:r>
            <a:r>
              <a:rPr kumimoji="1" lang="zh-TW" altLang="en-US" dirty="0" smtClean="0"/>
              <a:t>利用</a:t>
            </a:r>
            <a:r>
              <a:rPr kumimoji="1" lang="en-US" altLang="zh-TW" dirty="0" smtClean="0"/>
              <a:t> Windows </a:t>
            </a:r>
            <a:r>
              <a:rPr kumimoji="1" lang="zh-TW" altLang="en-US" dirty="0" smtClean="0"/>
              <a:t>的 </a:t>
            </a:r>
            <a:r>
              <a:rPr kumimoji="1" lang="en-US" altLang="zh-TW" dirty="0" smtClean="0"/>
              <a:t>SMB)</a:t>
            </a:r>
          </a:p>
          <a:p>
            <a:r>
              <a:rPr kumimoji="1" lang="en-US" altLang="zh-TW" dirty="0" smtClean="0"/>
              <a:t>Radius </a:t>
            </a:r>
            <a:r>
              <a:rPr kumimoji="1" lang="zh-TW" altLang="en-US" dirty="0" smtClean="0"/>
              <a:t>用 </a:t>
            </a:r>
            <a:r>
              <a:rPr kumimoji="1" lang="en-US" altLang="zh-TW" dirty="0" err="1" smtClean="0"/>
              <a:t>upd</a:t>
            </a:r>
            <a:r>
              <a:rPr kumimoji="1" lang="zh-TW" altLang="en-US" dirty="0" smtClean="0"/>
              <a:t> </a:t>
            </a:r>
            <a:r>
              <a:rPr kumimoji="1" lang="en-US" altLang="zh-TW" dirty="0" smtClean="0"/>
              <a:t>1812</a:t>
            </a:r>
            <a:r>
              <a:rPr kumimoji="1" lang="zh-TW" altLang="en-US" dirty="0" smtClean="0"/>
              <a:t> </a:t>
            </a:r>
            <a:r>
              <a:rPr kumimoji="1" lang="en-US" altLang="zh-TW" dirty="0" smtClean="0"/>
              <a:t>1813</a:t>
            </a:r>
          </a:p>
          <a:p>
            <a:r>
              <a:rPr kumimoji="1" lang="en-US" altLang="zh-TW" dirty="0" err="1" smtClean="0"/>
              <a:t>Fraggle</a:t>
            </a:r>
            <a:r>
              <a:rPr kumimoji="1" lang="en-US" altLang="zh-TW" dirty="0" smtClean="0"/>
              <a:t> </a:t>
            </a:r>
            <a:r>
              <a:rPr kumimoji="1" lang="zh-TW" altLang="en-US" dirty="0" smtClean="0"/>
              <a:t>用</a:t>
            </a:r>
            <a:r>
              <a:rPr kumimoji="1" lang="en-US" altLang="zh-TW" dirty="0" err="1" smtClean="0"/>
              <a:t>udp</a:t>
            </a:r>
            <a:endParaRPr kumimoji="1" lang="en-US" altLang="zh-TW" dirty="0" smtClean="0"/>
          </a:p>
          <a:p>
            <a:r>
              <a:rPr kumimoji="1" lang="zh-TW" altLang="en-US" dirty="0" smtClean="0"/>
              <a:t>封包標頭的 </a:t>
            </a:r>
            <a:r>
              <a:rPr kumimoji="1" lang="en-US" altLang="zh-TW" dirty="0" smtClean="0"/>
              <a:t>protocol number 1 (ICMP)</a:t>
            </a:r>
          </a:p>
          <a:p>
            <a:r>
              <a:rPr kumimoji="1" lang="en-US" altLang="zh-TW" dirty="0" smtClean="0"/>
              <a:t>DNS TCP 53     LDAP :UDP 123</a:t>
            </a:r>
          </a:p>
        </p:txBody>
      </p:sp>
      <p:sp>
        <p:nvSpPr>
          <p:cNvPr id="3072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3E8BFE8F-888B-4E71-ADCD-8A2B8A7B0B7B}" type="slidenum">
              <a:rPr kumimoji="0" lang="zh-TW" altLang="en-US" smtClean="0">
                <a:latin typeface="Calibri" pitchFamily="34" charset="0"/>
              </a:rPr>
              <a:pPr/>
              <a:t>46</a:t>
            </a:fld>
            <a:endParaRPr kumimoji="0" lang="zh-TW" altLang="en-US" smtClean="0">
              <a:latin typeface="Calibri" pitchFamily="34" charset="0"/>
            </a:endParaRPr>
          </a:p>
        </p:txBody>
      </p:sp>
    </p:spTree>
    <p:extLst>
      <p:ext uri="{BB962C8B-B14F-4D97-AF65-F5344CB8AC3E}">
        <p14:creationId xmlns:p14="http://schemas.microsoft.com/office/powerpoint/2010/main" val="33060125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48</a:t>
            </a:fld>
            <a:endParaRPr lang="zh-TW" altLang="en-US"/>
          </a:p>
        </p:txBody>
      </p:sp>
    </p:spTree>
    <p:extLst>
      <p:ext uri="{BB962C8B-B14F-4D97-AF65-F5344CB8AC3E}">
        <p14:creationId xmlns:p14="http://schemas.microsoft.com/office/powerpoint/2010/main" val="4719563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49</a:t>
            </a:fld>
            <a:endParaRPr lang="zh-TW" altLang="en-US"/>
          </a:p>
        </p:txBody>
      </p:sp>
    </p:spTree>
    <p:extLst>
      <p:ext uri="{BB962C8B-B14F-4D97-AF65-F5344CB8AC3E}">
        <p14:creationId xmlns:p14="http://schemas.microsoft.com/office/powerpoint/2010/main" val="25927918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50</a:t>
            </a:fld>
            <a:endParaRPr lang="zh-TW" altLang="en-US"/>
          </a:p>
        </p:txBody>
      </p:sp>
    </p:spTree>
    <p:extLst>
      <p:ext uri="{BB962C8B-B14F-4D97-AF65-F5344CB8AC3E}">
        <p14:creationId xmlns:p14="http://schemas.microsoft.com/office/powerpoint/2010/main" val="33183873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51</a:t>
            </a:fld>
            <a:endParaRPr lang="zh-TW" altLang="en-US"/>
          </a:p>
        </p:txBody>
      </p:sp>
    </p:spTree>
    <p:extLst>
      <p:ext uri="{BB962C8B-B14F-4D97-AF65-F5344CB8AC3E}">
        <p14:creationId xmlns:p14="http://schemas.microsoft.com/office/powerpoint/2010/main" val="10268104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52</a:t>
            </a:fld>
            <a:endParaRPr lang="zh-TW" altLang="en-US"/>
          </a:p>
        </p:txBody>
      </p:sp>
    </p:spTree>
    <p:extLst>
      <p:ext uri="{BB962C8B-B14F-4D97-AF65-F5344CB8AC3E}">
        <p14:creationId xmlns:p14="http://schemas.microsoft.com/office/powerpoint/2010/main" val="511895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795338" y="771525"/>
            <a:ext cx="5576887" cy="3862388"/>
          </a:xfrm>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資料連結層 </a:t>
            </a:r>
            <a:r>
              <a:rPr lang="en-US" altLang="zh-TW" dirty="0" smtClean="0"/>
              <a:t>– </a:t>
            </a:r>
            <a:r>
              <a:rPr lang="zh-TW" altLang="en-US" dirty="0" smtClean="0"/>
              <a:t>封包監聽</a:t>
            </a:r>
            <a:r>
              <a:rPr lang="en-US" altLang="zh-TW" dirty="0" smtClean="0"/>
              <a:t>(1/2)</a:t>
            </a:r>
          </a:p>
          <a:p>
            <a:pPr marL="488639" lvl="1" indent="-300701" algn="just" eaLnBrk="1" hangingPunct="1">
              <a:buFont typeface="Wingdings" panose="05000000000000000000" pitchFamily="2" charset="2"/>
              <a:buChar char="ü"/>
            </a:pPr>
            <a:r>
              <a:rPr lang="zh-TW" altLang="en-US" dirty="0" smtClean="0"/>
              <a:t>透過工具或軟體被動蒐集</a:t>
            </a:r>
            <a:r>
              <a:rPr lang="en-US" altLang="zh-TW" dirty="0" smtClean="0"/>
              <a:t>Collision Domain</a:t>
            </a:r>
            <a:r>
              <a:rPr lang="zh-TW" altLang="en-US" dirty="0" smtClean="0"/>
              <a:t>中的網路封包：</a:t>
            </a:r>
            <a:endParaRPr lang="en-US" altLang="zh-TW" dirty="0" smtClean="0"/>
          </a:p>
          <a:p>
            <a:pPr marL="714164" lvl="2" indent="-187938" algn="just" eaLnBrk="1" hangingPunct="1">
              <a:buFont typeface="Wingdings" panose="05000000000000000000" pitchFamily="2" charset="2"/>
              <a:buChar char="Ø"/>
            </a:pPr>
            <a:r>
              <a:rPr lang="zh-TW" altLang="en-US" dirty="0" smtClean="0"/>
              <a:t>乙太網路協定</a:t>
            </a:r>
            <a:r>
              <a:rPr lang="en-US" altLang="zh-TW" dirty="0" smtClean="0"/>
              <a:t>CSMA/CD</a:t>
            </a:r>
            <a:r>
              <a:rPr lang="zh-TW" altLang="en-US" dirty="0" smtClean="0"/>
              <a:t>本來的設計就是使用多重存取與碰撞偵測的基頻通訊技術，因此任何一台機器所送出來的乙太網路封包在同一個乙太網路區域內，所有的機器都可收到封包的內容，這個乙太網路區域即稱為</a:t>
            </a:r>
            <a:r>
              <a:rPr lang="en-US" altLang="zh-TW" dirty="0" smtClean="0"/>
              <a:t>Collision Domain</a:t>
            </a:r>
            <a:r>
              <a:rPr lang="zh-TW" altLang="en-US" dirty="0" smtClean="0"/>
              <a:t>。更簡單的說法，只要機器是串接在同一個集線器</a:t>
            </a:r>
            <a:r>
              <a:rPr lang="en-US" altLang="zh-TW" dirty="0" smtClean="0"/>
              <a:t>(Hub)</a:t>
            </a:r>
            <a:r>
              <a:rPr lang="zh-TW" altLang="en-US" dirty="0" smtClean="0"/>
              <a:t>上時，就是屬於同一個</a:t>
            </a:r>
            <a:r>
              <a:rPr lang="en-US" altLang="zh-TW" dirty="0" smtClean="0"/>
              <a:t>Collision Domain</a:t>
            </a:r>
            <a:r>
              <a:rPr lang="zh-TW" altLang="en-US" dirty="0" smtClean="0"/>
              <a:t>，彼此可以收到其他機器所送出的封包。因此，如果攻擊者在一個</a:t>
            </a:r>
            <a:r>
              <a:rPr lang="en-US" altLang="zh-TW" dirty="0" smtClean="0"/>
              <a:t>Collision Domain</a:t>
            </a:r>
            <a:r>
              <a:rPr lang="zh-TW" altLang="en-US" dirty="0" smtClean="0"/>
              <a:t>中刻意收錄所有收到的封包內容，就很容易取得其他設備在網路上傳送的內容。</a:t>
            </a:r>
          </a:p>
          <a:p>
            <a:pPr marL="714164" lvl="2" indent="-187938" algn="just" eaLnBrk="1" hangingPunct="1">
              <a:buFont typeface="Wingdings" panose="05000000000000000000" pitchFamily="2" charset="2"/>
              <a:buChar char="Ø"/>
            </a:pPr>
            <a:r>
              <a:rPr lang="zh-TW" altLang="en-US" dirty="0" smtClean="0"/>
              <a:t>但如果乙太網路被橋接器</a:t>
            </a:r>
            <a:r>
              <a:rPr lang="en-US" altLang="zh-TW" dirty="0" smtClean="0"/>
              <a:t>(Bridge)</a:t>
            </a:r>
            <a:r>
              <a:rPr lang="zh-TW" altLang="en-US" dirty="0" smtClean="0"/>
              <a:t>或交換器</a:t>
            </a:r>
            <a:r>
              <a:rPr lang="en-US" altLang="zh-TW" dirty="0" smtClean="0"/>
              <a:t>(Switch)</a:t>
            </a:r>
            <a:r>
              <a:rPr lang="zh-TW" altLang="en-US" dirty="0" smtClean="0"/>
              <a:t>切割，那麼每一個</a:t>
            </a:r>
            <a:r>
              <a:rPr lang="en-US" altLang="zh-TW" dirty="0" smtClean="0"/>
              <a:t>Collision Domain</a:t>
            </a:r>
            <a:r>
              <a:rPr lang="zh-TW" altLang="en-US" dirty="0" smtClean="0"/>
              <a:t>就會縮小，採用封包監聽的攻擊方式可蒐集到的資料就愈少，不同</a:t>
            </a:r>
            <a:r>
              <a:rPr lang="en-US" altLang="zh-TW" dirty="0" smtClean="0"/>
              <a:t>Collision Domain</a:t>
            </a:r>
            <a:r>
              <a:rPr lang="zh-TW" altLang="en-US" dirty="0" smtClean="0"/>
              <a:t>間只有廣播封包可以直接跨過橋接器</a:t>
            </a:r>
            <a:r>
              <a:rPr lang="en-US" altLang="zh-TW" dirty="0" smtClean="0"/>
              <a:t>(Bridge)</a:t>
            </a:r>
            <a:r>
              <a:rPr lang="zh-TW" altLang="en-US" dirty="0" smtClean="0"/>
              <a:t>或交換器</a:t>
            </a:r>
            <a:r>
              <a:rPr lang="en-US" altLang="zh-TW" dirty="0" smtClean="0"/>
              <a:t>(Switch)</a:t>
            </a:r>
            <a:r>
              <a:rPr lang="zh-TW" altLang="en-US" dirty="0" smtClean="0"/>
              <a:t>的區隔，所以將廣播封包可以直接到達的區域範圍稱為</a:t>
            </a:r>
            <a:r>
              <a:rPr lang="en-US" altLang="zh-TW" dirty="0" smtClean="0"/>
              <a:t>Broadcast Domain</a:t>
            </a:r>
            <a:r>
              <a:rPr lang="zh-TW" altLang="en-US" dirty="0" smtClean="0"/>
              <a:t>。</a:t>
            </a:r>
          </a:p>
        </p:txBody>
      </p:sp>
    </p:spTree>
    <p:extLst>
      <p:ext uri="{BB962C8B-B14F-4D97-AF65-F5344CB8AC3E}">
        <p14:creationId xmlns:p14="http://schemas.microsoft.com/office/powerpoint/2010/main" val="7601549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53</a:t>
            </a:fld>
            <a:endParaRPr lang="zh-TW" altLang="en-US"/>
          </a:p>
        </p:txBody>
      </p:sp>
    </p:spTree>
    <p:extLst>
      <p:ext uri="{BB962C8B-B14F-4D97-AF65-F5344CB8AC3E}">
        <p14:creationId xmlns:p14="http://schemas.microsoft.com/office/powerpoint/2010/main" val="8253751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54</a:t>
            </a:fld>
            <a:endParaRPr lang="zh-TW" altLang="en-US"/>
          </a:p>
        </p:txBody>
      </p:sp>
    </p:spTree>
    <p:extLst>
      <p:ext uri="{BB962C8B-B14F-4D97-AF65-F5344CB8AC3E}">
        <p14:creationId xmlns:p14="http://schemas.microsoft.com/office/powerpoint/2010/main" val="29420565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55</a:t>
            </a:fld>
            <a:endParaRPr lang="zh-TW" altLang="en-US"/>
          </a:p>
        </p:txBody>
      </p:sp>
    </p:spTree>
    <p:extLst>
      <p:ext uri="{BB962C8B-B14F-4D97-AF65-F5344CB8AC3E}">
        <p14:creationId xmlns:p14="http://schemas.microsoft.com/office/powerpoint/2010/main" val="27078505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mtClean="0"/>
              <a:t>A</a:t>
            </a:r>
            <a:endParaRPr lang="zh-TW" altLang="en-US"/>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56</a:t>
            </a:fld>
            <a:endParaRPr lang="zh-TW" altLang="en-US"/>
          </a:p>
        </p:txBody>
      </p:sp>
    </p:spTree>
    <p:extLst>
      <p:ext uri="{BB962C8B-B14F-4D97-AF65-F5344CB8AC3E}">
        <p14:creationId xmlns:p14="http://schemas.microsoft.com/office/powerpoint/2010/main" val="13198702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57</a:t>
            </a:fld>
            <a:endParaRPr lang="zh-TW" altLang="en-US"/>
          </a:p>
        </p:txBody>
      </p:sp>
    </p:spTree>
    <p:extLst>
      <p:ext uri="{BB962C8B-B14F-4D97-AF65-F5344CB8AC3E}">
        <p14:creationId xmlns:p14="http://schemas.microsoft.com/office/powerpoint/2010/main" val="3948054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58</a:t>
            </a:fld>
            <a:endParaRPr lang="zh-TW" altLang="en-US"/>
          </a:p>
        </p:txBody>
      </p:sp>
    </p:spTree>
    <p:extLst>
      <p:ext uri="{BB962C8B-B14F-4D97-AF65-F5344CB8AC3E}">
        <p14:creationId xmlns:p14="http://schemas.microsoft.com/office/powerpoint/2010/main" val="13908279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59</a:t>
            </a:fld>
            <a:endParaRPr lang="zh-TW" altLang="en-US"/>
          </a:p>
        </p:txBody>
      </p:sp>
    </p:spTree>
    <p:extLst>
      <p:ext uri="{BB962C8B-B14F-4D97-AF65-F5344CB8AC3E}">
        <p14:creationId xmlns:p14="http://schemas.microsoft.com/office/powerpoint/2010/main" val="29925353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60</a:t>
            </a:fld>
            <a:endParaRPr lang="zh-TW" altLang="en-US"/>
          </a:p>
        </p:txBody>
      </p:sp>
    </p:spTree>
    <p:extLst>
      <p:ext uri="{BB962C8B-B14F-4D97-AF65-F5344CB8AC3E}">
        <p14:creationId xmlns:p14="http://schemas.microsoft.com/office/powerpoint/2010/main" val="24587750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82638" y="768350"/>
            <a:ext cx="5537200" cy="3835400"/>
          </a:xfrm>
        </p:spPr>
      </p:sp>
      <p:sp>
        <p:nvSpPr>
          <p:cNvPr id="3" name="備忘稿版面配置區 2"/>
          <p:cNvSpPr>
            <a:spLocks noGrp="1"/>
          </p:cNvSpPr>
          <p:nvPr>
            <p:ph type="body" idx="1"/>
          </p:nvPr>
        </p:nvSpPr>
        <p:spPr/>
        <p:txBody>
          <a:bodyPr/>
          <a:lstStyle/>
          <a:p>
            <a:pPr algn="just"/>
            <a:r>
              <a:rPr lang="zh-TW" altLang="en-US" b="0" dirty="0" smtClean="0"/>
              <a:t>在資安的領域探討軟體應用的安全，可以先從軟體安全工程</a:t>
            </a:r>
            <a:r>
              <a:rPr lang="en-US" altLang="zh-TW" b="0" dirty="0" smtClean="0"/>
              <a:t>(software security engineering)</a:t>
            </a:r>
            <a:r>
              <a:rPr lang="zh-TW" altLang="en-US" b="0" dirty="0" smtClean="0"/>
              <a:t>的學理上建立基本的觀念，開發軟體應用時可透過考量安全的設計來避免軟體系統本身留下了可被利用的漏洞或是弱點。</a:t>
            </a:r>
            <a:endParaRPr lang="en-US" altLang="zh-TW" b="0" dirty="0" smtClean="0"/>
          </a:p>
          <a:p>
            <a:pPr marL="300701" indent="-300701" algn="just" defTabSz="954725">
              <a:lnSpc>
                <a:spcPct val="120000"/>
              </a:lnSpc>
              <a:spcBef>
                <a:spcPts val="209"/>
              </a:spcBef>
              <a:spcAft>
                <a:spcPts val="209"/>
              </a:spcAft>
              <a:buFont typeface="Wingdings" panose="05000000000000000000" pitchFamily="2" charset="2"/>
              <a:buChar char="l"/>
              <a:defRPr/>
            </a:pPr>
            <a:r>
              <a:rPr lang="zh-TW" altLang="en-US" b="0" dirty="0" smtClean="0"/>
              <a:t>一旦軟體開發完成，使用的時候必須在一個作業系統或是承載平台的環境中，此時軟體應用運作形成的架構有可能因為特殊的設定</a:t>
            </a:r>
            <a:r>
              <a:rPr lang="en-US" altLang="zh-TW" b="0" dirty="0" smtClean="0"/>
              <a:t>(</a:t>
            </a:r>
            <a:r>
              <a:rPr lang="zh-TW" altLang="en-US" b="0" dirty="0" smtClean="0"/>
              <a:t>非軟體本身</a:t>
            </a:r>
            <a:r>
              <a:rPr lang="en-US" altLang="zh-TW" b="0" dirty="0" smtClean="0"/>
              <a:t>)</a:t>
            </a:r>
            <a:r>
              <a:rPr lang="zh-TW" altLang="en-US" b="0" dirty="0" smtClean="0"/>
              <a:t>造成可被利用的漏洞或是弱點，必須靠安全的設定來解決。</a:t>
            </a:r>
            <a:endParaRPr lang="en-US" altLang="zh-TW" b="0" dirty="0" smtClean="0"/>
          </a:p>
          <a:p>
            <a:pPr marL="300701" indent="-300701" algn="just" defTabSz="954725">
              <a:lnSpc>
                <a:spcPct val="120000"/>
              </a:lnSpc>
              <a:spcBef>
                <a:spcPts val="209"/>
              </a:spcBef>
              <a:spcAft>
                <a:spcPts val="209"/>
              </a:spcAft>
              <a:buFont typeface="Wingdings" panose="05000000000000000000" pitchFamily="2" charset="2"/>
              <a:buChar char="l"/>
              <a:defRPr/>
            </a:pPr>
            <a:r>
              <a:rPr lang="zh-TW" altLang="en-US" b="0" dirty="0" smtClean="0"/>
              <a:t>安全要求高的軟體，需要特別訂定</a:t>
            </a:r>
            <a:r>
              <a:rPr lang="zh-TW" altLang="en-US" b="0" dirty="0" smtClean="0">
                <a:solidFill>
                  <a:srgbClr val="FF0000"/>
                </a:solidFill>
              </a:rPr>
              <a:t>安全性規格</a:t>
            </a:r>
            <a:r>
              <a:rPr lang="en-US" altLang="zh-TW" b="0" dirty="0" smtClean="0">
                <a:solidFill>
                  <a:srgbClr val="FF0000"/>
                </a:solidFill>
              </a:rPr>
              <a:t>(safety specification)</a:t>
            </a:r>
            <a:r>
              <a:rPr lang="zh-TW" altLang="en-US" b="0" dirty="0" smtClean="0">
                <a:solidFill>
                  <a:srgbClr val="FF0000"/>
                </a:solidFill>
              </a:rPr>
              <a:t>。舉例來說，胰島素的注射系統可以透過軟體以及感測器來控制，假如軟體無法處理意外的狀況，有可能對病人造成健康的風險。</a:t>
            </a:r>
            <a:endParaRPr lang="zh-TW" altLang="en-US" b="0" dirty="0"/>
          </a:p>
        </p:txBody>
      </p:sp>
      <p:sp>
        <p:nvSpPr>
          <p:cNvPr id="4" name="投影片編號版面配置區 3"/>
          <p:cNvSpPr>
            <a:spLocks noGrp="1"/>
          </p:cNvSpPr>
          <p:nvPr>
            <p:ph type="sldNum" sz="quarter" idx="10"/>
          </p:nvPr>
        </p:nvSpPr>
        <p:spPr/>
        <p:txBody>
          <a:bodyPr/>
          <a:lstStyle/>
          <a:p>
            <a:pPr>
              <a:defRPr/>
            </a:pPr>
            <a:fld id="{6F0553E3-DD3F-4F94-8493-D9B2334F3DDF}" type="slidenum">
              <a:rPr lang="en-US" altLang="zh-TW" smtClean="0"/>
              <a:pPr>
                <a:defRPr/>
              </a:pPr>
              <a:t>63</a:t>
            </a:fld>
            <a:endParaRPr lang="en-US" altLang="zh-TW" dirty="0"/>
          </a:p>
        </p:txBody>
      </p:sp>
    </p:spTree>
    <p:extLst>
      <p:ext uri="{BB962C8B-B14F-4D97-AF65-F5344CB8AC3E}">
        <p14:creationId xmlns:p14="http://schemas.microsoft.com/office/powerpoint/2010/main" val="34177758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82638" y="768350"/>
            <a:ext cx="5537200" cy="3835400"/>
          </a:xfrm>
        </p:spPr>
      </p:sp>
      <p:sp>
        <p:nvSpPr>
          <p:cNvPr id="3" name="備忘稿版面配置區 2"/>
          <p:cNvSpPr>
            <a:spLocks noGrp="1"/>
          </p:cNvSpPr>
          <p:nvPr>
            <p:ph type="body" idx="1"/>
          </p:nvPr>
        </p:nvSpPr>
        <p:spPr/>
        <p:txBody>
          <a:bodyPr/>
          <a:lstStyle/>
          <a:p>
            <a:pPr algn="just"/>
            <a:r>
              <a:rPr lang="zh-TW" altLang="en-US" dirty="0" smtClean="0"/>
              <a:t>對於應用程式的威脅，可以從幾個不同角度來思考，一種是前面提到的軟體應用本身或是設定的問題，另外一種是專門寫來利用漏洞或是弱點的軟體程式</a:t>
            </a:r>
            <a:r>
              <a:rPr lang="en-US" altLang="zh-TW" dirty="0" smtClean="0"/>
              <a:t>(</a:t>
            </a:r>
            <a:r>
              <a:rPr lang="zh-TW" altLang="en-US" dirty="0" smtClean="0"/>
              <a:t>常稱為惡意程式</a:t>
            </a:r>
            <a:r>
              <a:rPr lang="en-US" altLang="zh-TW" dirty="0" smtClean="0"/>
              <a:t>)</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pPr>
              <a:defRPr/>
            </a:pPr>
            <a:fld id="{6F0553E3-DD3F-4F94-8493-D9B2334F3DDF}" type="slidenum">
              <a:rPr lang="en-US" altLang="zh-TW" smtClean="0"/>
              <a:pPr>
                <a:defRPr/>
              </a:pPr>
              <a:t>64</a:t>
            </a:fld>
            <a:endParaRPr lang="en-US" altLang="zh-TW" dirty="0"/>
          </a:p>
        </p:txBody>
      </p:sp>
    </p:spTree>
    <p:extLst>
      <p:ext uri="{BB962C8B-B14F-4D97-AF65-F5344CB8AC3E}">
        <p14:creationId xmlns:p14="http://schemas.microsoft.com/office/powerpoint/2010/main" val="2539678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795338" y="771525"/>
            <a:ext cx="5576887" cy="3862388"/>
          </a:xfrm>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資料連結層 </a:t>
            </a:r>
            <a:r>
              <a:rPr lang="en-US" altLang="zh-TW" dirty="0" smtClean="0"/>
              <a:t>– </a:t>
            </a:r>
            <a:r>
              <a:rPr lang="zh-TW" altLang="en-US" dirty="0" smtClean="0"/>
              <a:t>封包監聽</a:t>
            </a:r>
            <a:r>
              <a:rPr lang="en-US" altLang="zh-TW" dirty="0" smtClean="0"/>
              <a:t>(2/2)</a:t>
            </a:r>
          </a:p>
          <a:p>
            <a:pPr marL="488639" lvl="1" indent="-300701" algn="just" eaLnBrk="1" hangingPunct="1">
              <a:buFont typeface="Wingdings" panose="05000000000000000000" pitchFamily="2" charset="2"/>
              <a:buChar char="ü"/>
            </a:pPr>
            <a:r>
              <a:rPr lang="zh-TW" altLang="en-US" dirty="0" smtClean="0"/>
              <a:t>在網際網路上隨手可得下列乙太網路的監聽工具：</a:t>
            </a:r>
          </a:p>
          <a:p>
            <a:pPr marL="824578" lvl="2" indent="-298352" algn="just" eaLnBrk="1" hangingPunct="1">
              <a:buFont typeface="Wingdings" panose="05000000000000000000" pitchFamily="2" charset="2"/>
              <a:buChar char="Ø"/>
            </a:pPr>
            <a:r>
              <a:rPr lang="en-US" altLang="zh-TW" dirty="0" smtClean="0"/>
              <a:t>Sniffer, </a:t>
            </a:r>
            <a:r>
              <a:rPr lang="en-US" altLang="zh-TW" dirty="0" err="1" smtClean="0"/>
              <a:t>MailSnarf</a:t>
            </a:r>
            <a:r>
              <a:rPr lang="zh-TW" altLang="en-US" dirty="0" smtClean="0"/>
              <a:t>。</a:t>
            </a:r>
            <a:endParaRPr lang="en-US" altLang="zh-TW" dirty="0" smtClean="0"/>
          </a:p>
          <a:p>
            <a:pPr marL="824578" lvl="2" indent="-298352" algn="just" eaLnBrk="1" hangingPunct="1">
              <a:buFont typeface="Wingdings" panose="05000000000000000000" pitchFamily="2" charset="2"/>
              <a:buChar char="Ø"/>
            </a:pPr>
            <a:r>
              <a:rPr lang="en-US" altLang="zh-TW" dirty="0" err="1" smtClean="0"/>
              <a:t>URLSnarf</a:t>
            </a:r>
            <a:r>
              <a:rPr lang="en-US" altLang="zh-TW" dirty="0" smtClean="0"/>
              <a:t>, </a:t>
            </a:r>
            <a:r>
              <a:rPr lang="en-US" altLang="zh-TW" dirty="0" err="1" smtClean="0"/>
              <a:t>WebSpy</a:t>
            </a:r>
            <a:r>
              <a:rPr lang="zh-TW" altLang="en-US" dirty="0" smtClean="0"/>
              <a:t>。</a:t>
            </a:r>
            <a:endParaRPr lang="en-US" altLang="zh-TW" dirty="0" smtClean="0"/>
          </a:p>
          <a:p>
            <a:pPr marL="824578" lvl="2" indent="-298352" algn="just" eaLnBrk="1" hangingPunct="1">
              <a:buFont typeface="Wingdings" panose="05000000000000000000" pitchFamily="2" charset="2"/>
              <a:buChar char="Ø"/>
            </a:pPr>
            <a:r>
              <a:rPr lang="en-US" altLang="zh-TW" dirty="0" err="1" smtClean="0"/>
              <a:t>Tcpdump</a:t>
            </a:r>
            <a:r>
              <a:rPr lang="en-US" altLang="zh-TW" dirty="0" smtClean="0"/>
              <a:t> ,</a:t>
            </a:r>
            <a:r>
              <a:rPr lang="en-US" altLang="zh-TW" dirty="0" err="1" smtClean="0"/>
              <a:t>Windump</a:t>
            </a:r>
            <a:r>
              <a:rPr lang="zh-TW" altLang="en-US" dirty="0" smtClean="0"/>
              <a:t>。</a:t>
            </a:r>
            <a:endParaRPr lang="en-US" altLang="zh-TW" dirty="0" smtClean="0"/>
          </a:p>
          <a:p>
            <a:pPr marL="824578" lvl="2" indent="-298352" algn="just" eaLnBrk="1" hangingPunct="1">
              <a:buFont typeface="Wingdings" panose="05000000000000000000" pitchFamily="2" charset="2"/>
              <a:buChar char="Ø"/>
            </a:pPr>
            <a:r>
              <a:rPr lang="en-US" altLang="zh-TW" dirty="0" smtClean="0"/>
              <a:t>Wireshark(Ethereal)</a:t>
            </a:r>
            <a:r>
              <a:rPr lang="zh-TW" altLang="en-US" dirty="0" smtClean="0"/>
              <a:t>。</a:t>
            </a:r>
            <a:endParaRPr lang="en-US" altLang="zh-TW" dirty="0" smtClean="0"/>
          </a:p>
          <a:p>
            <a:pPr marL="824578" lvl="2" indent="-298352" algn="just" eaLnBrk="1" hangingPunct="1">
              <a:buFont typeface="Wingdings" panose="05000000000000000000" pitchFamily="2" charset="2"/>
              <a:buChar char="Ø"/>
            </a:pPr>
            <a:r>
              <a:rPr lang="en-US" altLang="zh-TW" dirty="0" smtClean="0"/>
              <a:t>Ettercap</a:t>
            </a:r>
            <a:r>
              <a:rPr lang="zh-TW" altLang="en-US" dirty="0" smtClean="0"/>
              <a:t>。</a:t>
            </a:r>
            <a:endParaRPr lang="en-US" altLang="zh-TW" dirty="0" smtClean="0"/>
          </a:p>
          <a:p>
            <a:pPr marL="824578" lvl="2" indent="-298352" algn="just" eaLnBrk="1" hangingPunct="1">
              <a:buFont typeface="Wingdings" panose="05000000000000000000" pitchFamily="2" charset="2"/>
              <a:buChar char="Ø"/>
            </a:pPr>
            <a:r>
              <a:rPr lang="en-US" altLang="zh-TW" dirty="0" err="1" smtClean="0"/>
              <a:t>NetIntercept</a:t>
            </a:r>
            <a:r>
              <a:rPr lang="zh-TW" altLang="en-US" dirty="0" smtClean="0"/>
              <a:t>。</a:t>
            </a:r>
          </a:p>
          <a:p>
            <a:pPr marL="488639" lvl="1" indent="-300701" algn="just" eaLnBrk="1" hangingPunct="1">
              <a:buFont typeface="Wingdings" panose="05000000000000000000" pitchFamily="2" charset="2"/>
              <a:buChar char="ü"/>
            </a:pPr>
            <a:r>
              <a:rPr lang="zh-TW" altLang="en-US" dirty="0" smtClean="0"/>
              <a:t>防護建議</a:t>
            </a:r>
          </a:p>
          <a:p>
            <a:pPr marL="824578" lvl="2" indent="-298352" algn="just" eaLnBrk="1" hangingPunct="1">
              <a:buFont typeface="Wingdings" panose="05000000000000000000" pitchFamily="2" charset="2"/>
              <a:buChar char="Ø"/>
            </a:pPr>
            <a:r>
              <a:rPr lang="zh-TW" altLang="en-US" dirty="0" smtClean="0"/>
              <a:t>採用加密連線</a:t>
            </a:r>
            <a:r>
              <a:rPr lang="en-US" altLang="zh-TW" dirty="0" smtClean="0"/>
              <a:t>(</a:t>
            </a:r>
            <a:r>
              <a:rPr lang="zh-TW" altLang="en-US" dirty="0" smtClean="0"/>
              <a:t>最佳方法</a:t>
            </a:r>
            <a:r>
              <a:rPr lang="en-US" altLang="zh-TW" dirty="0" smtClean="0"/>
              <a:t>)</a:t>
            </a:r>
            <a:r>
              <a:rPr lang="zh-TW" altLang="en-US" dirty="0" smtClean="0"/>
              <a:t>：將重要的通訊進行</a:t>
            </a:r>
            <a:r>
              <a:rPr lang="en-US" altLang="zh-TW" dirty="0" smtClean="0"/>
              <a:t>End to End </a:t>
            </a:r>
            <a:r>
              <a:rPr lang="zh-TW" altLang="en-US" dirty="0" smtClean="0"/>
              <a:t>的加密連線是防止監聽的最好方法。</a:t>
            </a:r>
          </a:p>
          <a:p>
            <a:pPr marL="824578" lvl="2" indent="-298352" algn="just" eaLnBrk="1" hangingPunct="1">
              <a:buFont typeface="Wingdings" panose="05000000000000000000" pitchFamily="2" charset="2"/>
              <a:buChar char="Ø"/>
            </a:pPr>
            <a:r>
              <a:rPr lang="zh-TW" altLang="en-US" dirty="0" smtClean="0"/>
              <a:t>改用</a:t>
            </a:r>
            <a:r>
              <a:rPr lang="en-US" altLang="zh-TW" dirty="0" smtClean="0"/>
              <a:t>Switch</a:t>
            </a:r>
            <a:r>
              <a:rPr lang="zh-TW" altLang="en-US" dirty="0" smtClean="0"/>
              <a:t>：可縮小</a:t>
            </a:r>
            <a:r>
              <a:rPr lang="en-US" altLang="zh-TW" dirty="0" smtClean="0"/>
              <a:t>Collision Domain</a:t>
            </a:r>
            <a:r>
              <a:rPr lang="zh-TW" altLang="en-US" dirty="0" smtClean="0"/>
              <a:t>的影響範圍，但無法防範</a:t>
            </a:r>
            <a:r>
              <a:rPr lang="en-US" altLang="zh-TW" dirty="0" smtClean="0"/>
              <a:t>ARP Spoofing</a:t>
            </a:r>
            <a:r>
              <a:rPr lang="zh-TW" altLang="en-US" dirty="0" smtClean="0"/>
              <a:t>的攻擊。</a:t>
            </a:r>
          </a:p>
          <a:p>
            <a:pPr marL="824578" lvl="2" indent="-298352" algn="just" eaLnBrk="1" hangingPunct="1">
              <a:buFont typeface="Wingdings" panose="05000000000000000000" pitchFamily="2" charset="2"/>
              <a:buChar char="Ø"/>
            </a:pPr>
            <a:r>
              <a:rPr lang="zh-TW" altLang="en-US" dirty="0" smtClean="0"/>
              <a:t>網路線路的實體存取控制，避免搭接或私接問題，也能防止受到封包監聽的攻擊。</a:t>
            </a:r>
          </a:p>
        </p:txBody>
      </p:sp>
    </p:spTree>
    <p:extLst>
      <p:ext uri="{BB962C8B-B14F-4D97-AF65-F5344CB8AC3E}">
        <p14:creationId xmlns:p14="http://schemas.microsoft.com/office/powerpoint/2010/main" val="19839718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795338" y="771525"/>
            <a:ext cx="5576887" cy="3862388"/>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緩衝區溢位</a:t>
            </a:r>
          </a:p>
          <a:p>
            <a:pPr marL="488639" lvl="1" indent="-187938" algn="just" eaLnBrk="1" hangingPunct="1">
              <a:buFont typeface="Wingdings" panose="05000000000000000000" pitchFamily="2" charset="2"/>
              <a:buChar char="ü"/>
            </a:pPr>
            <a:r>
              <a:rPr lang="zh-TW" altLang="en-US" dirty="0" smtClean="0"/>
              <a:t>緩衝區是程式執行期間在記憶體中用來存放資料的空間，當應用程式處理資料時未檢查輸入資料的長度，就有可能讓太長的資料覆蓋到其他記憶體區段，導致惡意程式碼被植入且被執行。</a:t>
            </a:r>
          </a:p>
          <a:p>
            <a:pPr marL="488639" lvl="1" indent="-187938" algn="just" eaLnBrk="1" hangingPunct="1">
              <a:buFont typeface="Wingdings" panose="05000000000000000000" pitchFamily="2" charset="2"/>
              <a:buChar char="ü"/>
            </a:pPr>
            <a:r>
              <a:rPr lang="zh-TW" altLang="en-US" dirty="0" smtClean="0"/>
              <a:t>正常輸入資料時</a:t>
            </a:r>
          </a:p>
          <a:p>
            <a:pPr marL="714164" lvl="2" indent="-225526" algn="just" eaLnBrk="1" hangingPunct="1">
              <a:buFont typeface="Wingdings" panose="05000000000000000000" pitchFamily="2" charset="2"/>
              <a:buChar char="Ø"/>
            </a:pPr>
            <a:r>
              <a:rPr lang="zh-TW" altLang="en-US" dirty="0" smtClean="0"/>
              <a:t>程式碼將使用者資料置入緩衝區</a:t>
            </a:r>
            <a:r>
              <a:rPr lang="en-US" altLang="zh-TW" dirty="0" smtClean="0"/>
              <a:t>Data3</a:t>
            </a:r>
            <a:r>
              <a:rPr lang="zh-TW" altLang="en-US" dirty="0" smtClean="0"/>
              <a:t>的位址。</a:t>
            </a:r>
          </a:p>
          <a:p>
            <a:pPr marL="714164" lvl="2" indent="-225526" algn="just" eaLnBrk="1" hangingPunct="1">
              <a:buFont typeface="Wingdings" panose="05000000000000000000" pitchFamily="2" charset="2"/>
              <a:buChar char="Ø"/>
            </a:pPr>
            <a:r>
              <a:rPr lang="zh-TW" altLang="en-US" dirty="0" smtClean="0"/>
              <a:t>而在緩衝區的</a:t>
            </a:r>
            <a:r>
              <a:rPr lang="en-US" altLang="zh-TW" dirty="0" smtClean="0"/>
              <a:t>RET AAAA</a:t>
            </a:r>
            <a:r>
              <a:rPr lang="zh-TW" altLang="en-US" dirty="0" smtClean="0"/>
              <a:t>中的值，剛好是主程式中用來當作程式執行位址的值。</a:t>
            </a:r>
            <a:endParaRPr lang="en-US" altLang="zh-TW" dirty="0" smtClean="0"/>
          </a:p>
          <a:p>
            <a:pPr marL="488639" lvl="1" indent="-187938" algn="just" eaLnBrk="1" hangingPunct="1">
              <a:buFont typeface="Wingdings" panose="05000000000000000000" pitchFamily="2" charset="2"/>
              <a:buChar char="ü"/>
            </a:pPr>
            <a:r>
              <a:rPr lang="zh-TW" altLang="en-US" dirty="0" smtClean="0"/>
              <a:t>輸入惡意資料時</a:t>
            </a:r>
          </a:p>
          <a:p>
            <a:pPr marL="714164" lvl="2" indent="-225526" algn="just" eaLnBrk="1" hangingPunct="1">
              <a:buFont typeface="Wingdings" panose="05000000000000000000" pitchFamily="2" charset="2"/>
              <a:buChar char="Ø"/>
            </a:pPr>
            <a:r>
              <a:rPr lang="zh-TW" altLang="en-US" dirty="0" smtClean="0"/>
              <a:t>程式碼將使用者惡意輸入的資料置入緩衝區</a:t>
            </a:r>
            <a:r>
              <a:rPr lang="en-US" altLang="zh-TW" dirty="0" smtClean="0"/>
              <a:t>Data3</a:t>
            </a:r>
            <a:r>
              <a:rPr lang="zh-TW" altLang="en-US" dirty="0" smtClean="0"/>
              <a:t>的位址，但由於未檢查輸入資料的長度導致惡意的輸入將緩衝區</a:t>
            </a:r>
            <a:r>
              <a:rPr lang="en-US" altLang="zh-TW" dirty="0" smtClean="0"/>
              <a:t>Data3,2,1</a:t>
            </a:r>
            <a:r>
              <a:rPr lang="zh-TW" altLang="en-US" dirty="0" smtClean="0"/>
              <a:t>與</a:t>
            </a:r>
            <a:r>
              <a:rPr lang="en-US" altLang="zh-TW" dirty="0" smtClean="0"/>
              <a:t>RET AAAA</a:t>
            </a:r>
            <a:r>
              <a:rPr lang="zh-TW" altLang="en-US" dirty="0" smtClean="0"/>
              <a:t>的空間都填入惡意程式碼，並將原</a:t>
            </a:r>
            <a:r>
              <a:rPr lang="en-US" altLang="zh-TW" dirty="0" smtClean="0"/>
              <a:t>RET AAAA</a:t>
            </a:r>
            <a:r>
              <a:rPr lang="zh-TW" altLang="en-US" dirty="0" smtClean="0"/>
              <a:t>的位址值改為</a:t>
            </a:r>
            <a:r>
              <a:rPr lang="en-US" altLang="zh-TW" dirty="0" smtClean="0"/>
              <a:t>RET XXXXX</a:t>
            </a:r>
            <a:r>
              <a:rPr lang="zh-TW" altLang="en-US" dirty="0" smtClean="0"/>
              <a:t>，當程式參考</a:t>
            </a:r>
            <a:r>
              <a:rPr lang="en-US" altLang="zh-TW" dirty="0" smtClean="0"/>
              <a:t>RET XXXXX</a:t>
            </a:r>
            <a:r>
              <a:rPr lang="zh-TW" altLang="en-US" dirty="0" smtClean="0"/>
              <a:t>的值執行程式時，就會執行到被惡意植入的</a:t>
            </a:r>
            <a:r>
              <a:rPr lang="en-US" altLang="zh-TW" dirty="0" smtClean="0"/>
              <a:t>Shellcode</a:t>
            </a:r>
            <a:r>
              <a:rPr lang="zh-TW" altLang="en-US" dirty="0" smtClean="0"/>
              <a:t>。</a:t>
            </a:r>
          </a:p>
        </p:txBody>
      </p:sp>
    </p:spTree>
    <p:extLst>
      <p:ext uri="{BB962C8B-B14F-4D97-AF65-F5344CB8AC3E}">
        <p14:creationId xmlns:p14="http://schemas.microsoft.com/office/powerpoint/2010/main" val="25860532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795338" y="771525"/>
            <a:ext cx="5576887" cy="3862388"/>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惡意程式碼</a:t>
            </a:r>
            <a:r>
              <a:rPr lang="en-US" altLang="zh-TW" dirty="0" smtClean="0"/>
              <a:t>(1/2)</a:t>
            </a:r>
          </a:p>
          <a:p>
            <a:pPr marL="488639" lvl="1" indent="-300701" algn="just" eaLnBrk="1" hangingPunct="1">
              <a:buFont typeface="Wingdings" panose="05000000000000000000" pitchFamily="2" charset="2"/>
              <a:buChar char="ü"/>
            </a:pPr>
            <a:r>
              <a:rPr lang="zh-TW" altLang="en-US" dirty="0" smtClean="0"/>
              <a:t>惡意程式碼可分為病毒、蠕蟲、後門、木馬及間諜程式，這些惡意程式碼可能會附著在應用程式中，也可能獨立存在，導致程式執行效能變差與資料被竊，其惡意程式碼的分類如下：</a:t>
            </a:r>
          </a:p>
          <a:p>
            <a:pPr marL="714164" lvl="2" indent="-300701" algn="just" eaLnBrk="1" hangingPunct="1">
              <a:buFont typeface="Wingdings" panose="05000000000000000000" pitchFamily="2" charset="2"/>
              <a:buChar char="Ø"/>
            </a:pPr>
            <a:r>
              <a:rPr lang="zh-TW" altLang="en-US" dirty="0" smtClean="0"/>
              <a:t>病毒：需被動依賴寄宿的應用程式重製自已或感染其他程式。</a:t>
            </a:r>
          </a:p>
          <a:p>
            <a:pPr marL="714164" lvl="2" indent="-300701" algn="just" eaLnBrk="1" hangingPunct="1">
              <a:buFont typeface="Wingdings" panose="05000000000000000000" pitchFamily="2" charset="2"/>
              <a:buChar char="Ø"/>
            </a:pPr>
            <a:r>
              <a:rPr lang="zh-TW" altLang="en-US" dirty="0" smtClean="0"/>
              <a:t>蠕蟲：自己有能力主動進行傳染散播的惡意程式。</a:t>
            </a:r>
          </a:p>
          <a:p>
            <a:pPr marL="714164" lvl="2" indent="-300701" algn="just" eaLnBrk="1" hangingPunct="1">
              <a:buFont typeface="Wingdings" panose="05000000000000000000" pitchFamily="2" charset="2"/>
              <a:buChar char="Ø"/>
            </a:pPr>
            <a:r>
              <a:rPr lang="zh-TW" altLang="en-US" dirty="0" smtClean="0"/>
              <a:t>後門：留在系統內不需經一般安全控管程序，就可以被植入者遙控的惡意程式。</a:t>
            </a:r>
          </a:p>
          <a:p>
            <a:pPr marL="714164" lvl="2" indent="-300701" algn="just" eaLnBrk="1" hangingPunct="1">
              <a:buFont typeface="Wingdings" panose="05000000000000000000" pitchFamily="2" charset="2"/>
              <a:buChar char="Ø"/>
            </a:pPr>
            <a:r>
              <a:rPr lang="zh-TW" altLang="en-US" dirty="0" smtClean="0"/>
              <a:t>木馬：是一個陷阱程式，等待使用者踩到陷阱程式後，運用使用者權限執行不當的指令。</a:t>
            </a:r>
          </a:p>
        </p:txBody>
      </p:sp>
    </p:spTree>
    <p:extLst>
      <p:ext uri="{BB962C8B-B14F-4D97-AF65-F5344CB8AC3E}">
        <p14:creationId xmlns:p14="http://schemas.microsoft.com/office/powerpoint/2010/main" val="37679290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795338" y="771525"/>
            <a:ext cx="5576887" cy="38623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惡意程式碼</a:t>
            </a:r>
            <a:r>
              <a:rPr lang="en-US" altLang="zh-TW" dirty="0" smtClean="0"/>
              <a:t>(2/2)</a:t>
            </a:r>
          </a:p>
          <a:p>
            <a:pPr marL="488639" lvl="1" indent="-300701" algn="just" eaLnBrk="1" hangingPunct="1">
              <a:buFont typeface="Wingdings" panose="05000000000000000000" pitchFamily="2" charset="2"/>
              <a:buChar char="ü"/>
            </a:pPr>
            <a:r>
              <a:rPr lang="zh-TW" altLang="en-US" dirty="0" smtClean="0"/>
              <a:t>間諜程式：主要以竊取系統機密資料為主的程式、例如：上網行為與鍵盤側錄等。</a:t>
            </a:r>
          </a:p>
          <a:p>
            <a:pPr marL="488639" lvl="1" indent="-300701" algn="just" eaLnBrk="1" hangingPunct="1">
              <a:buFont typeface="Wingdings" panose="05000000000000000000" pitchFamily="2" charset="2"/>
              <a:buChar char="ü"/>
            </a:pPr>
            <a:r>
              <a:rPr lang="zh-TW" altLang="en-US" dirty="0" smtClean="0"/>
              <a:t>現今的惡意程式不見得只單純扮演一種角色，可結合各種不同的手法與行為感染與散播，例如：</a:t>
            </a:r>
            <a:r>
              <a:rPr lang="en-US" altLang="zh-TW" dirty="0" smtClean="0"/>
              <a:t>USB</a:t>
            </a:r>
            <a:r>
              <a:rPr lang="zh-TW" altLang="en-US" dirty="0" smtClean="0"/>
              <a:t>病毒在</a:t>
            </a:r>
            <a:r>
              <a:rPr lang="en-US" altLang="zh-TW" dirty="0" smtClean="0"/>
              <a:t>USB</a:t>
            </a:r>
            <a:r>
              <a:rPr lang="zh-TW" altLang="en-US" dirty="0" smtClean="0"/>
              <a:t>硬碟時，運用病毒被動感染的方式感染電腦主機，一旦感染電腦主機後可能變成主動感染其他系統的蠕蟲。</a:t>
            </a:r>
          </a:p>
        </p:txBody>
      </p:sp>
    </p:spTree>
    <p:extLst>
      <p:ext uri="{BB962C8B-B14F-4D97-AF65-F5344CB8AC3E}">
        <p14:creationId xmlns:p14="http://schemas.microsoft.com/office/powerpoint/2010/main" val="6950284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795338" y="771525"/>
            <a:ext cx="5576887" cy="3862388"/>
          </a:xfrm>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後門程式</a:t>
            </a:r>
          </a:p>
          <a:p>
            <a:pPr marL="488639" lvl="1" indent="-300701" algn="just" eaLnBrk="1" hangingPunct="1">
              <a:buFont typeface="Wingdings" panose="05000000000000000000" pitchFamily="2" charset="2"/>
              <a:buChar char="ü"/>
            </a:pPr>
            <a:r>
              <a:rPr lang="zh-TW" altLang="en-US" dirty="0" smtClean="0"/>
              <a:t>攻擊者留在應用系統中，不需經一般安全控管程序就可以被植入者遙控的惡意程式，後門程式可分為兩類：</a:t>
            </a:r>
          </a:p>
          <a:p>
            <a:pPr marL="714164" lvl="2" indent="-300701" algn="just" eaLnBrk="1" hangingPunct="1">
              <a:buFont typeface="Wingdings" panose="05000000000000000000" pitchFamily="2" charset="2"/>
              <a:buChar char="Ø"/>
            </a:pPr>
            <a:r>
              <a:rPr lang="zh-TW" altLang="en-US" dirty="0" smtClean="0"/>
              <a:t>維護用後門程式：是開發人員私下留存在應用程式內，以方便日後進行維護的程式。應用程式於整合測試階段，應檢查應用程式中是否含有此類的後門程式。</a:t>
            </a:r>
          </a:p>
          <a:p>
            <a:pPr marL="714164" lvl="2" indent="-300701" algn="just" eaLnBrk="1" hangingPunct="1">
              <a:buFont typeface="Wingdings" panose="05000000000000000000" pitchFamily="2" charset="2"/>
              <a:buChar char="Ø"/>
            </a:pPr>
            <a:r>
              <a:rPr lang="zh-TW" altLang="en-US" dirty="0" smtClean="0"/>
              <a:t>被惡意植入的後門程式：由於應用程式其他的弱點</a:t>
            </a:r>
            <a:r>
              <a:rPr lang="en-US" altLang="zh-TW" dirty="0" smtClean="0"/>
              <a:t>(</a:t>
            </a:r>
            <a:r>
              <a:rPr lang="zh-TW" altLang="en-US" dirty="0" smtClean="0"/>
              <a:t>例如：</a:t>
            </a:r>
            <a:r>
              <a:rPr lang="en-US" altLang="zh-TW" dirty="0" smtClean="0"/>
              <a:t>Command Injection)</a:t>
            </a:r>
            <a:r>
              <a:rPr lang="zh-TW" altLang="en-US" dirty="0" smtClean="0"/>
              <a:t>，導致惡意後門程式被植入應用系統。應用程式清單應被妥善維護，以區別非授權程式，也可善用檔案的完整性檢查工具，確保與核對應用程式沒有被非授權竄改。</a:t>
            </a:r>
          </a:p>
          <a:p>
            <a:pPr marL="488639" lvl="1" indent="-300701" algn="just" eaLnBrk="1" hangingPunct="1">
              <a:buFont typeface="Wingdings" panose="05000000000000000000" pitchFamily="2" charset="2"/>
              <a:buChar char="ü"/>
            </a:pPr>
            <a:r>
              <a:rPr lang="zh-TW" altLang="en-US" dirty="0" smtClean="0"/>
              <a:t>在</a:t>
            </a:r>
            <a:r>
              <a:rPr lang="en-US" altLang="zh-TW" dirty="0" smtClean="0"/>
              <a:t>Web</a:t>
            </a:r>
            <a:r>
              <a:rPr lang="zh-TW" altLang="en-US" dirty="0" smtClean="0"/>
              <a:t>應用程式中常見的後門程式為</a:t>
            </a:r>
            <a:r>
              <a:rPr lang="en-US" altLang="zh-TW" dirty="0" err="1" smtClean="0"/>
              <a:t>Webshell</a:t>
            </a:r>
            <a:r>
              <a:rPr lang="zh-TW" altLang="en-US" dirty="0" smtClean="0"/>
              <a:t>，這種後門程式一旦被植入</a:t>
            </a:r>
            <a:r>
              <a:rPr lang="en-US" altLang="zh-TW" dirty="0" smtClean="0"/>
              <a:t>Web</a:t>
            </a:r>
            <a:r>
              <a:rPr lang="zh-TW" altLang="en-US" dirty="0" smtClean="0"/>
              <a:t>系統中，便可讓攻擊者直接在瀏覽器上操作</a:t>
            </a:r>
            <a:r>
              <a:rPr lang="en-US" altLang="zh-TW" dirty="0" smtClean="0"/>
              <a:t>Web</a:t>
            </a:r>
            <a:r>
              <a:rPr lang="zh-TW" altLang="en-US" dirty="0" smtClean="0"/>
              <a:t>伺服器上的作業系統指令、瀏覽目錄、開啟檔案、修改檔案或刪除檔案等。</a:t>
            </a:r>
          </a:p>
        </p:txBody>
      </p:sp>
    </p:spTree>
    <p:extLst>
      <p:ext uri="{BB962C8B-B14F-4D97-AF65-F5344CB8AC3E}">
        <p14:creationId xmlns:p14="http://schemas.microsoft.com/office/powerpoint/2010/main" val="27951610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795338" y="771525"/>
            <a:ext cx="5576887" cy="3862388"/>
          </a:xfrm>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邏輯炸彈</a:t>
            </a:r>
          </a:p>
          <a:p>
            <a:pPr marL="488639" lvl="1" indent="-300701" algn="just" eaLnBrk="1" hangingPunct="1">
              <a:buFont typeface="Wingdings" panose="05000000000000000000" pitchFamily="2" charset="2"/>
              <a:buChar char="ü"/>
            </a:pPr>
            <a:r>
              <a:rPr lang="zh-TW" altLang="en-US" dirty="0" smtClean="0"/>
              <a:t>邏輯炸彈是一段被故意插入應用程式的程式片段，在正常情況下並不會被執行，只有當特定條件符合時才會被啟動，例如：程式設計師隱藏了一段刪除薪資資料庫的程式碼，只有當他被解僱的條件符合時才會被執行。</a:t>
            </a:r>
          </a:p>
          <a:p>
            <a:pPr marL="488639" lvl="1" indent="-300701" algn="just" eaLnBrk="1" hangingPunct="1">
              <a:buFont typeface="Wingdings" panose="05000000000000000000" pitchFamily="2" charset="2"/>
              <a:buChar char="ü"/>
            </a:pPr>
            <a:r>
              <a:rPr lang="zh-TW" altLang="en-US" dirty="0" smtClean="0"/>
              <a:t>有些病毒與蠕蟲也會具有邏輯炸彈的程式碼，例如：當</a:t>
            </a:r>
            <a:r>
              <a:rPr lang="en-US" altLang="zh-TW" dirty="0" smtClean="0"/>
              <a:t>4</a:t>
            </a:r>
            <a:r>
              <a:rPr lang="zh-TW" altLang="en-US" dirty="0" smtClean="0"/>
              <a:t>月</a:t>
            </a:r>
            <a:r>
              <a:rPr lang="en-US" altLang="zh-TW" dirty="0" smtClean="0"/>
              <a:t>1</a:t>
            </a:r>
            <a:r>
              <a:rPr lang="zh-TW" altLang="en-US" dirty="0" smtClean="0"/>
              <a:t>日愚人節時將硬碟刪除。</a:t>
            </a:r>
          </a:p>
          <a:p>
            <a:pPr marL="488639" lvl="1" indent="-300701" algn="just" eaLnBrk="1" hangingPunct="1">
              <a:buFont typeface="Wingdings" panose="05000000000000000000" pitchFamily="2" charset="2"/>
              <a:buChar char="ü"/>
            </a:pPr>
            <a:r>
              <a:rPr lang="zh-TW" altLang="en-US" dirty="0" smtClean="0"/>
              <a:t>應用程式於整合測試階段，應檢查應用程式源碼中是否含有邏輯炸彈。</a:t>
            </a:r>
          </a:p>
        </p:txBody>
      </p:sp>
    </p:spTree>
    <p:extLst>
      <p:ext uri="{BB962C8B-B14F-4D97-AF65-F5344CB8AC3E}">
        <p14:creationId xmlns:p14="http://schemas.microsoft.com/office/powerpoint/2010/main" val="16618237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圖像版面配置區 1"/>
          <p:cNvSpPr>
            <a:spLocks noGrp="1" noRot="1" noChangeAspect="1" noTextEdit="1"/>
          </p:cNvSpPr>
          <p:nvPr>
            <p:ph type="sldImg"/>
          </p:nvPr>
        </p:nvSpPr>
        <p:spPr>
          <a:xfrm>
            <a:off x="795338" y="771525"/>
            <a:ext cx="5576887" cy="3862388"/>
          </a:xfrm>
          <a:ln/>
        </p:spPr>
      </p:sp>
      <p:sp>
        <p:nvSpPr>
          <p:cNvPr id="3481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08" tIns="46004" rIns="92008" bIns="46004"/>
          <a:lstStyle/>
          <a:p>
            <a:pPr algn="just" eaLnBrk="1" hangingPunct="1"/>
            <a:r>
              <a:rPr lang="zh-TW" altLang="en-US" dirty="0" smtClean="0"/>
              <a:t>駭客手法演變</a:t>
            </a:r>
          </a:p>
          <a:p>
            <a:pPr marL="488639" lvl="1" indent="-187938" algn="just" eaLnBrk="1" hangingPunct="1">
              <a:buFont typeface="Wingdings" panose="05000000000000000000" pitchFamily="2" charset="2"/>
              <a:buChar char="ü"/>
            </a:pPr>
            <a:r>
              <a:rPr lang="zh-TW" altLang="en-US" dirty="0" smtClean="0"/>
              <a:t>在</a:t>
            </a:r>
            <a:r>
              <a:rPr lang="en-US" altLang="zh-TW" dirty="0" smtClean="0"/>
              <a:t>Web 1.0</a:t>
            </a:r>
            <a:r>
              <a:rPr lang="zh-TW" altLang="en-US" dirty="0" smtClean="0"/>
              <a:t>時期</a:t>
            </a:r>
            <a:r>
              <a:rPr lang="en-US" altLang="zh-TW" dirty="0" smtClean="0"/>
              <a:t>(</a:t>
            </a:r>
            <a:r>
              <a:rPr lang="zh-TW" altLang="en-US" dirty="0" smtClean="0"/>
              <a:t>約為</a:t>
            </a:r>
            <a:r>
              <a:rPr lang="en-US" altLang="zh-TW" dirty="0" smtClean="0"/>
              <a:t>1990 </a:t>
            </a:r>
            <a:r>
              <a:rPr lang="zh-TW" altLang="en-US" dirty="0" smtClean="0"/>
              <a:t>至</a:t>
            </a:r>
            <a:r>
              <a:rPr lang="en-US" altLang="zh-TW" dirty="0" smtClean="0"/>
              <a:t> 2000</a:t>
            </a:r>
            <a:r>
              <a:rPr lang="zh-TW" altLang="en-US" dirty="0" smtClean="0"/>
              <a:t>年</a:t>
            </a:r>
            <a:r>
              <a:rPr lang="en-US" altLang="zh-TW" dirty="0" smtClean="0"/>
              <a:t>)</a:t>
            </a:r>
            <a:r>
              <a:rPr lang="zh-TW" altLang="en-US" dirty="0" smtClean="0"/>
              <a:t>，針對網站的攻擊行為大都為網頁置換，駭客的意圖只是為了提高知名度或者彰顯某些政治與宗教的意圖，受駭的網站通常只有形象上的損害。</a:t>
            </a:r>
          </a:p>
          <a:p>
            <a:pPr marL="488639" lvl="1" indent="-187938" algn="just" eaLnBrk="1" hangingPunct="1">
              <a:buFont typeface="Wingdings" panose="05000000000000000000" pitchFamily="2" charset="2"/>
              <a:buChar char="ü"/>
            </a:pPr>
            <a:r>
              <a:rPr lang="zh-TW" altLang="en-US" dirty="0" smtClean="0"/>
              <a:t>在</a:t>
            </a:r>
            <a:r>
              <a:rPr lang="en-US" altLang="zh-TW" dirty="0" smtClean="0"/>
              <a:t>Pre-Web 2.0</a:t>
            </a:r>
            <a:r>
              <a:rPr lang="zh-TW" altLang="en-US" dirty="0" smtClean="0"/>
              <a:t>時期</a:t>
            </a:r>
            <a:r>
              <a:rPr lang="en-US" altLang="zh-TW" dirty="0" smtClean="0"/>
              <a:t>(</a:t>
            </a:r>
            <a:r>
              <a:rPr lang="zh-TW" altLang="en-US" dirty="0" smtClean="0"/>
              <a:t>約為</a:t>
            </a:r>
            <a:r>
              <a:rPr lang="en-US" altLang="zh-TW" dirty="0" smtClean="0"/>
              <a:t>2000 </a:t>
            </a:r>
            <a:r>
              <a:rPr lang="zh-TW" altLang="en-US" dirty="0" smtClean="0"/>
              <a:t>至</a:t>
            </a:r>
            <a:r>
              <a:rPr lang="en-US" altLang="zh-TW" dirty="0" smtClean="0"/>
              <a:t> 2004</a:t>
            </a:r>
            <a:r>
              <a:rPr lang="zh-TW" altLang="en-US" dirty="0" smtClean="0"/>
              <a:t>年</a:t>
            </a:r>
            <a:r>
              <a:rPr lang="en-US" altLang="zh-TW" dirty="0" smtClean="0"/>
              <a:t>)</a:t>
            </a:r>
            <a:r>
              <a:rPr lang="zh-TW" altLang="en-US" dirty="0" smtClean="0"/>
              <a:t>，駭客主要目的為控制網頁伺服器並取得實質的利益，主要入侵標的是網站後端資料庫的相關資料，例如：用戶資料、信用卡號碼及交易紀錄等，但基本上對存取該網站的用戶並沒興趣。受駭的單位通常不知道網站已被入侵，直到外洩的資料被運用並產生實質傷害後，才驚覺網站被入侵。</a:t>
            </a:r>
            <a:endParaRPr lang="en-US" altLang="zh-TW" dirty="0" smtClean="0"/>
          </a:p>
          <a:p>
            <a:pPr marL="488639" lvl="1" indent="-187938" algn="just" eaLnBrk="1" hangingPunct="1">
              <a:buFont typeface="Wingdings" panose="05000000000000000000" pitchFamily="2" charset="2"/>
              <a:buChar char="ü"/>
            </a:pPr>
            <a:r>
              <a:rPr lang="zh-TW" altLang="en-US" dirty="0" smtClean="0"/>
              <a:t>在</a:t>
            </a:r>
            <a:r>
              <a:rPr lang="en-US" altLang="zh-TW" dirty="0" smtClean="0"/>
              <a:t>Web 2.0</a:t>
            </a:r>
            <a:r>
              <a:rPr lang="zh-TW" altLang="en-US" dirty="0" smtClean="0"/>
              <a:t>時期</a:t>
            </a:r>
            <a:r>
              <a:rPr lang="en-US" altLang="zh-TW" dirty="0" smtClean="0"/>
              <a:t>(</a:t>
            </a:r>
            <a:r>
              <a:rPr lang="zh-TW" altLang="en-US" dirty="0" smtClean="0"/>
              <a:t>約為</a:t>
            </a:r>
            <a:r>
              <a:rPr lang="en-US" altLang="zh-TW" dirty="0" smtClean="0"/>
              <a:t>2004 </a:t>
            </a:r>
            <a:r>
              <a:rPr lang="zh-TW" altLang="en-US" dirty="0" smtClean="0"/>
              <a:t>至 現今</a:t>
            </a:r>
            <a:r>
              <a:rPr lang="en-US" altLang="zh-TW" dirty="0" smtClean="0"/>
              <a:t>)</a:t>
            </a:r>
            <a:r>
              <a:rPr lang="zh-TW" altLang="en-US" dirty="0" smtClean="0"/>
              <a:t>，人人是高度網路化的世界公民，從電腦中可找出生活足跡，例如：部落格與社交網站等，駭客有興趣攻擊的方向轉向存取網站使用者的個人電腦，例如：</a:t>
            </a:r>
            <a:r>
              <a:rPr lang="en-US" altLang="zh-TW" dirty="0" smtClean="0"/>
              <a:t>Cross-Site </a:t>
            </a:r>
            <a:r>
              <a:rPr lang="en-US" altLang="zh-TW" dirty="0" err="1" smtClean="0"/>
              <a:t>Scrpting</a:t>
            </a:r>
            <a:r>
              <a:rPr lang="zh-TW" altLang="en-US" dirty="0" smtClean="0"/>
              <a:t>等攻擊行為，駭客運用的弱點是在網站伺服器上，但真正的受害者卻是存取網站的使用者。</a:t>
            </a:r>
          </a:p>
        </p:txBody>
      </p:sp>
    </p:spTree>
    <p:extLst>
      <p:ext uri="{BB962C8B-B14F-4D97-AF65-F5344CB8AC3E}">
        <p14:creationId xmlns:p14="http://schemas.microsoft.com/office/powerpoint/2010/main" val="18396024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投影片圖像版面配置區 1"/>
          <p:cNvSpPr>
            <a:spLocks noGrp="1" noRot="1" noChangeAspect="1" noTextEdit="1"/>
          </p:cNvSpPr>
          <p:nvPr>
            <p:ph type="sldImg"/>
          </p:nvPr>
        </p:nvSpPr>
        <p:spPr>
          <a:xfrm>
            <a:off x="795338" y="771525"/>
            <a:ext cx="5576887" cy="3862388"/>
          </a:xfrm>
          <a:ln/>
        </p:spPr>
      </p:sp>
      <p:sp>
        <p:nvSpPr>
          <p:cNvPr id="38915" name="備忘稿版面配置區 2"/>
          <p:cNvSpPr>
            <a:spLocks noGrp="1"/>
          </p:cNvSpPr>
          <p:nvPr>
            <p:ph type="body" idx="1"/>
          </p:nvPr>
        </p:nvSpPr>
        <p:spPr>
          <a:xfrm>
            <a:off x="716441" y="4741933"/>
            <a:ext cx="5734876" cy="4633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08" tIns="46004" rIns="92008" bIns="46004"/>
          <a:lstStyle/>
          <a:p>
            <a:pPr algn="just" eaLnBrk="1" hangingPunct="1">
              <a:lnSpc>
                <a:spcPct val="80000"/>
              </a:lnSpc>
            </a:pPr>
            <a:r>
              <a:rPr lang="zh-TW" altLang="en-US" b="0" dirty="0" smtClean="0"/>
              <a:t>目前</a:t>
            </a:r>
            <a:r>
              <a:rPr lang="en-US" altLang="zh-TW" b="0" dirty="0" smtClean="0"/>
              <a:t>OWASP</a:t>
            </a:r>
            <a:r>
              <a:rPr lang="zh-TW" altLang="en-US" b="0" dirty="0" smtClean="0"/>
              <a:t>最新公告的前</a:t>
            </a:r>
            <a:r>
              <a:rPr lang="en-US" altLang="zh-TW" b="0" dirty="0" smtClean="0"/>
              <a:t>10</a:t>
            </a:r>
            <a:r>
              <a:rPr lang="zh-TW" altLang="en-US" b="0" dirty="0" smtClean="0"/>
              <a:t>大網站應用程式安全問題</a:t>
            </a:r>
            <a:r>
              <a:rPr lang="en-US" altLang="zh-TW" b="0" dirty="0" smtClean="0"/>
              <a:t>(</a:t>
            </a:r>
            <a:r>
              <a:rPr lang="zh-TW" altLang="en-US" b="0" dirty="0" smtClean="0"/>
              <a:t>可看成是</a:t>
            </a:r>
            <a:r>
              <a:rPr lang="zh-TW" altLang="en-US" b="0" u="sng" dirty="0" smtClean="0"/>
              <a:t>年度十大風險</a:t>
            </a:r>
            <a:r>
              <a:rPr lang="zh-TW" altLang="en-US" b="0" dirty="0" smtClean="0"/>
              <a:t>的列表</a:t>
            </a:r>
            <a:r>
              <a:rPr lang="en-US" altLang="zh-TW" b="0" dirty="0" smtClean="0"/>
              <a:t>)</a:t>
            </a:r>
            <a:r>
              <a:rPr lang="zh-TW" altLang="en-US" b="0" dirty="0" smtClean="0"/>
              <a:t>如下：</a:t>
            </a:r>
            <a:endParaRPr lang="en-US" altLang="zh-TW" b="0" dirty="0" smtClean="0"/>
          </a:p>
          <a:p>
            <a:pPr marL="413464" lvl="2" algn="just" eaLnBrk="1" hangingPunct="1">
              <a:lnSpc>
                <a:spcPct val="80000"/>
              </a:lnSpc>
            </a:pPr>
            <a:r>
              <a:rPr lang="en-US" altLang="zh-TW" b="0" dirty="0" smtClean="0"/>
              <a:t>1.Injection(</a:t>
            </a:r>
            <a:r>
              <a:rPr lang="zh-TW" altLang="en-US" b="0" dirty="0" smtClean="0"/>
              <a:t>注入攻擊</a:t>
            </a:r>
            <a:r>
              <a:rPr lang="en-US" altLang="zh-TW" b="0" dirty="0" smtClean="0"/>
              <a:t>)</a:t>
            </a:r>
            <a:r>
              <a:rPr lang="zh-TW" altLang="en-US" b="0" dirty="0" smtClean="0"/>
              <a:t>：例如</a:t>
            </a:r>
            <a:r>
              <a:rPr lang="en-US" altLang="zh-TW" b="0" dirty="0" smtClean="0"/>
              <a:t>SQL Injection</a:t>
            </a:r>
            <a:r>
              <a:rPr lang="zh-TW" altLang="en-US" b="0" dirty="0" smtClean="0"/>
              <a:t>、</a:t>
            </a:r>
            <a:r>
              <a:rPr lang="en-US" altLang="zh-TW" b="0" dirty="0" smtClean="0"/>
              <a:t>Command Injection</a:t>
            </a:r>
            <a:r>
              <a:rPr lang="zh-TW" altLang="en-US" b="0" dirty="0" smtClean="0"/>
              <a:t>及</a:t>
            </a:r>
            <a:r>
              <a:rPr lang="en-US" altLang="zh-TW" b="0" dirty="0" smtClean="0"/>
              <a:t>Resource Injection</a:t>
            </a:r>
            <a:r>
              <a:rPr lang="zh-TW" altLang="en-US" b="0" dirty="0" smtClean="0"/>
              <a:t>等安全問題，排名第</a:t>
            </a:r>
            <a:r>
              <a:rPr lang="en-US" altLang="zh-TW" b="0" dirty="0" smtClean="0"/>
              <a:t>1</a:t>
            </a:r>
            <a:r>
              <a:rPr lang="zh-TW" altLang="en-US" b="0" dirty="0" smtClean="0"/>
              <a:t>名。</a:t>
            </a:r>
          </a:p>
          <a:p>
            <a:pPr marL="413464" lvl="2" algn="just" eaLnBrk="1" hangingPunct="1">
              <a:lnSpc>
                <a:spcPct val="80000"/>
              </a:lnSpc>
            </a:pPr>
            <a:r>
              <a:rPr lang="en-US" altLang="zh-TW" b="0" dirty="0" smtClean="0"/>
              <a:t>2.Cross Site Scripting(</a:t>
            </a:r>
            <a:r>
              <a:rPr lang="zh-TW" altLang="en-US" b="0" dirty="0" smtClean="0"/>
              <a:t>跨站腳本</a:t>
            </a:r>
            <a:r>
              <a:rPr lang="en-US" altLang="zh-TW" b="0" dirty="0" smtClean="0"/>
              <a:t>)</a:t>
            </a:r>
            <a:r>
              <a:rPr lang="zh-TW" altLang="en-US" b="0" dirty="0" smtClean="0"/>
              <a:t>：將惡意腳本置入</a:t>
            </a:r>
            <a:r>
              <a:rPr lang="en-US" altLang="zh-TW" b="0" dirty="0" smtClean="0"/>
              <a:t>Web</a:t>
            </a:r>
            <a:r>
              <a:rPr lang="zh-TW" altLang="en-US" b="0" dirty="0" smtClean="0"/>
              <a:t>伺服器上，導致其他使用者瀏覽到被置入惡意腳本的網頁時，其瀏覽器將執行惡意腳本。</a:t>
            </a:r>
          </a:p>
          <a:p>
            <a:pPr marL="413464" lvl="2" algn="just" eaLnBrk="1" hangingPunct="1">
              <a:lnSpc>
                <a:spcPct val="80000"/>
              </a:lnSpc>
            </a:pPr>
            <a:r>
              <a:rPr lang="en-US" altLang="zh-TW" b="0" dirty="0" smtClean="0"/>
              <a:t>3.Broken Authentication and Session Management (</a:t>
            </a:r>
            <a:r>
              <a:rPr lang="zh-TW" altLang="en-US" b="0" dirty="0" smtClean="0"/>
              <a:t>身分認證與連線管理缺陷</a:t>
            </a:r>
            <a:r>
              <a:rPr lang="en-US" altLang="zh-TW" b="0" dirty="0" smtClean="0"/>
              <a:t>)</a:t>
            </a:r>
            <a:r>
              <a:rPr lang="zh-TW" altLang="en-US" b="0" dirty="0" smtClean="0"/>
              <a:t>：身分認證與連線管理包含使用者身分認證機制與使用中連線會談管理的所有層面，也可能因為錯誤的通行碼管理而導致身分認證機制出現破綻。</a:t>
            </a:r>
          </a:p>
          <a:p>
            <a:pPr marL="413464" lvl="2" algn="just" eaLnBrk="1" hangingPunct="1">
              <a:lnSpc>
                <a:spcPct val="80000"/>
              </a:lnSpc>
            </a:pPr>
            <a:r>
              <a:rPr lang="en-US" altLang="zh-TW" b="0" dirty="0" smtClean="0"/>
              <a:t>4.Insecure Direct Object References(</a:t>
            </a:r>
            <a:r>
              <a:rPr lang="zh-TW" altLang="en-US" b="0" dirty="0" smtClean="0"/>
              <a:t>不安全的直接物件參考</a:t>
            </a:r>
            <a:r>
              <a:rPr lang="en-US" altLang="zh-TW" b="0" dirty="0" smtClean="0"/>
              <a:t>)</a:t>
            </a:r>
            <a:r>
              <a:rPr lang="zh-TW" altLang="en-US" b="0" dirty="0" smtClean="0"/>
              <a:t>：應用程式在產生網頁內容時經常使用真實名稱或特定關鍵索引當作存取物件資料的連結，導致攻擊者可自行更改物件資料連結的真實名稱或索引而可非授權地存取到物件的內容。</a:t>
            </a:r>
          </a:p>
          <a:p>
            <a:pPr marL="413464" lvl="2" algn="just" eaLnBrk="1" hangingPunct="1">
              <a:lnSpc>
                <a:spcPct val="80000"/>
              </a:lnSpc>
            </a:pPr>
            <a:r>
              <a:rPr lang="en-US" altLang="zh-TW" b="0" dirty="0" smtClean="0"/>
              <a:t>5.Cross Site Request Forgery (</a:t>
            </a:r>
            <a:r>
              <a:rPr lang="zh-TW" altLang="en-US" b="0" dirty="0" smtClean="0"/>
              <a:t>跨站請求偽造</a:t>
            </a:r>
            <a:r>
              <a:rPr lang="en-US" altLang="zh-TW" b="0" dirty="0" smtClean="0"/>
              <a:t>)</a:t>
            </a:r>
            <a:r>
              <a:rPr lang="zh-TW" altLang="en-US" b="0" dirty="0" smtClean="0"/>
              <a:t>：藉由社交工程攻擊手法，讓合法的使用者執行到攻擊者所指示的網站應用程式指令或動作。</a:t>
            </a:r>
          </a:p>
          <a:p>
            <a:pPr marL="413464" lvl="2" algn="just" eaLnBrk="1" hangingPunct="1">
              <a:lnSpc>
                <a:spcPct val="80000"/>
              </a:lnSpc>
            </a:pPr>
            <a:r>
              <a:rPr lang="en-US" altLang="zh-TW" b="0" dirty="0" smtClean="0"/>
              <a:t>6.Security Misconfiguration (</a:t>
            </a:r>
            <a:r>
              <a:rPr lang="zh-TW" altLang="en-US" b="0" dirty="0" smtClean="0"/>
              <a:t>不當的安全組態設定</a:t>
            </a:r>
            <a:r>
              <a:rPr lang="en-US" altLang="zh-TW" b="0" dirty="0" smtClean="0"/>
              <a:t>)</a:t>
            </a:r>
            <a:r>
              <a:rPr lang="zh-TW" altLang="en-US" b="0" dirty="0" smtClean="0"/>
              <a:t>：</a:t>
            </a:r>
            <a:r>
              <a:rPr lang="en-US" altLang="zh-TW" b="0" dirty="0" smtClean="0"/>
              <a:t>Web</a:t>
            </a:r>
            <a:r>
              <a:rPr lang="zh-TW" altLang="en-US" b="0" dirty="0" smtClean="0"/>
              <a:t>應用程式的運作包含有作業系統、網站伺服器、資料庫、防火牆及負載平衡等。這些複雜的運作環境若沒有正確設定安全組態，可能讓網站應用服務被入侵，或者讓入侵後的損害更為嚴重。</a:t>
            </a:r>
          </a:p>
          <a:p>
            <a:pPr marL="413464" lvl="2" algn="just" eaLnBrk="1" hangingPunct="1">
              <a:lnSpc>
                <a:spcPct val="80000"/>
              </a:lnSpc>
            </a:pPr>
            <a:r>
              <a:rPr lang="en-US" altLang="zh-TW" b="0" dirty="0" smtClean="0"/>
              <a:t>7.Failure to Restrict URL Access (</a:t>
            </a:r>
            <a:r>
              <a:rPr lang="zh-TW" altLang="en-US" b="0" dirty="0" smtClean="0"/>
              <a:t>網址存取控制失當</a:t>
            </a:r>
            <a:r>
              <a:rPr lang="en-US" altLang="zh-TW" b="0" dirty="0" smtClean="0"/>
              <a:t>)</a:t>
            </a:r>
            <a:r>
              <a:rPr lang="zh-TW" altLang="en-US" b="0" dirty="0" smtClean="0"/>
              <a:t>：在</a:t>
            </a:r>
            <a:r>
              <a:rPr lang="en-US" altLang="zh-TW" b="0" dirty="0" smtClean="0"/>
              <a:t>Web</a:t>
            </a:r>
            <a:r>
              <a:rPr lang="zh-TW" altLang="en-US" b="0" dirty="0" smtClean="0"/>
              <a:t>應用系統中經常看到，程式開發人員誤以為只要不將</a:t>
            </a:r>
            <a:r>
              <a:rPr lang="en-US" altLang="zh-TW" b="0" dirty="0" smtClean="0"/>
              <a:t>URL</a:t>
            </a:r>
            <a:r>
              <a:rPr lang="zh-TW" altLang="en-US" b="0" dirty="0" smtClean="0"/>
              <a:t>的連結呈現給非授權使用者，就可保護那些網頁應用程式的安全。</a:t>
            </a:r>
          </a:p>
          <a:p>
            <a:pPr marL="413464" lvl="2" algn="just" eaLnBrk="1" hangingPunct="1">
              <a:lnSpc>
                <a:spcPct val="80000"/>
              </a:lnSpc>
            </a:pPr>
            <a:r>
              <a:rPr lang="en-US" altLang="zh-TW" b="0" dirty="0" smtClean="0"/>
              <a:t>8.Unvalidated Redirects and Forwards(</a:t>
            </a:r>
            <a:r>
              <a:rPr lang="zh-TW" altLang="en-US" b="0" dirty="0" smtClean="0"/>
              <a:t>未驗證轉址</a:t>
            </a:r>
            <a:r>
              <a:rPr lang="en-US" altLang="zh-TW" b="0" dirty="0" smtClean="0"/>
              <a:t>)</a:t>
            </a:r>
            <a:r>
              <a:rPr lang="zh-TW" altLang="en-US" b="0" dirty="0" smtClean="0"/>
              <a:t>：轉址功能讓</a:t>
            </a:r>
            <a:r>
              <a:rPr lang="en-US" altLang="zh-TW" b="0" dirty="0" smtClean="0"/>
              <a:t>Web</a:t>
            </a:r>
            <a:r>
              <a:rPr lang="zh-TW" altLang="en-US" b="0" dirty="0" smtClean="0"/>
              <a:t>應用程式可以要求使用者轉到同一個應用程式中的其他程式或者轉到外部網站，可能導致其他使用者被導向惡意或釣魚網站。</a:t>
            </a:r>
          </a:p>
          <a:p>
            <a:pPr marL="413464" lvl="2" algn="just" eaLnBrk="1" hangingPunct="1">
              <a:lnSpc>
                <a:spcPct val="80000"/>
              </a:lnSpc>
            </a:pPr>
            <a:r>
              <a:rPr lang="en-US" altLang="zh-TW" b="0" dirty="0" smtClean="0"/>
              <a:t>9.Insecure Cryptographic Storage(</a:t>
            </a:r>
            <a:r>
              <a:rPr lang="zh-TW" altLang="en-US" b="0" dirty="0" smtClean="0"/>
              <a:t>不安全的加密儲存方式</a:t>
            </a:r>
            <a:r>
              <a:rPr lang="en-US" altLang="zh-TW" b="0" dirty="0" smtClean="0"/>
              <a:t>)</a:t>
            </a:r>
            <a:r>
              <a:rPr lang="zh-TW" altLang="en-US" b="0" dirty="0" smtClean="0"/>
              <a:t>：採用加密方式保護機敏資料在大部份的</a:t>
            </a:r>
            <a:r>
              <a:rPr lang="en-US" altLang="zh-TW" b="0" dirty="0" smtClean="0"/>
              <a:t>Web</a:t>
            </a:r>
            <a:r>
              <a:rPr lang="zh-TW" altLang="en-US" b="0" dirty="0" smtClean="0"/>
              <a:t>應用系統的實作中已經變成是重要的防護工作，然而太簡化或無效的機敏資料加密問題卻非常廣泛。</a:t>
            </a:r>
          </a:p>
          <a:p>
            <a:pPr marL="413464" lvl="2" algn="just" eaLnBrk="1" hangingPunct="1">
              <a:lnSpc>
                <a:spcPct val="80000"/>
              </a:lnSpc>
            </a:pPr>
            <a:r>
              <a:rPr lang="en-US" altLang="zh-TW" b="0" dirty="0" smtClean="0"/>
              <a:t>10.Insufficient Transport Layer Protection(</a:t>
            </a:r>
            <a:r>
              <a:rPr lang="zh-TW" altLang="en-US" b="0" dirty="0" smtClean="0"/>
              <a:t>不足的通訊層保護</a:t>
            </a:r>
            <a:r>
              <a:rPr lang="en-US" altLang="zh-TW" b="0" dirty="0" smtClean="0"/>
              <a:t>)</a:t>
            </a:r>
            <a:r>
              <a:rPr lang="zh-TW" altLang="en-US" b="0" dirty="0" smtClean="0"/>
              <a:t>：</a:t>
            </a:r>
            <a:r>
              <a:rPr lang="en-US" altLang="zh-TW" b="0" dirty="0" smtClean="0"/>
              <a:t>Web</a:t>
            </a:r>
            <a:r>
              <a:rPr lang="zh-TW" altLang="en-US" b="0" dirty="0" smtClean="0"/>
              <a:t>應用程式在網路上傳送機敏資料時經常沒有加密，所有包含身分認證資訊的連線應該都要進行加密連線</a:t>
            </a:r>
            <a:r>
              <a:rPr lang="en-US" altLang="zh-TW" b="0" dirty="0" smtClean="0"/>
              <a:t>(</a:t>
            </a:r>
            <a:r>
              <a:rPr lang="zh-TW" altLang="en-US" b="0" dirty="0" smtClean="0"/>
              <a:t>通常使用</a:t>
            </a:r>
            <a:r>
              <a:rPr lang="en-US" altLang="zh-TW" b="0" dirty="0" smtClean="0"/>
              <a:t>SSL)</a:t>
            </a:r>
            <a:r>
              <a:rPr lang="zh-TW" altLang="en-US" b="0" dirty="0" smtClean="0"/>
              <a:t>，特別是開放網際網路存取的身分認證連線，以及後端其他系統的連線也是一樣。</a:t>
            </a:r>
          </a:p>
        </p:txBody>
      </p:sp>
    </p:spTree>
    <p:extLst>
      <p:ext uri="{BB962C8B-B14F-4D97-AF65-F5344CB8AC3E}">
        <p14:creationId xmlns:p14="http://schemas.microsoft.com/office/powerpoint/2010/main" val="14059519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82638" y="768350"/>
            <a:ext cx="5537200" cy="3835400"/>
          </a:xfrm>
        </p:spPr>
      </p:sp>
      <p:sp>
        <p:nvSpPr>
          <p:cNvPr id="3" name="備忘稿版面配置區 2"/>
          <p:cNvSpPr>
            <a:spLocks noGrp="1"/>
          </p:cNvSpPr>
          <p:nvPr>
            <p:ph type="body" idx="1"/>
          </p:nvPr>
        </p:nvSpPr>
        <p:spPr/>
        <p:txBody>
          <a:bodyPr/>
          <a:lstStyle/>
          <a:p>
            <a:pPr algn="just"/>
            <a:endParaRPr lang="zh-TW" altLang="en-US" dirty="0"/>
          </a:p>
        </p:txBody>
      </p:sp>
      <p:sp>
        <p:nvSpPr>
          <p:cNvPr id="4" name="投影片編號版面配置區 3"/>
          <p:cNvSpPr>
            <a:spLocks noGrp="1"/>
          </p:cNvSpPr>
          <p:nvPr>
            <p:ph type="sldNum" sz="quarter" idx="10"/>
          </p:nvPr>
        </p:nvSpPr>
        <p:spPr/>
        <p:txBody>
          <a:bodyPr/>
          <a:lstStyle/>
          <a:p>
            <a:pPr>
              <a:defRPr/>
            </a:pPr>
            <a:fld id="{6F0553E3-DD3F-4F94-8493-D9B2334F3DDF}" type="slidenum">
              <a:rPr lang="en-US" altLang="zh-TW" smtClean="0"/>
              <a:pPr>
                <a:defRPr/>
              </a:pPr>
              <a:t>72</a:t>
            </a:fld>
            <a:endParaRPr lang="en-US" altLang="zh-TW" dirty="0"/>
          </a:p>
        </p:txBody>
      </p:sp>
    </p:spTree>
    <p:extLst>
      <p:ext uri="{BB962C8B-B14F-4D97-AF65-F5344CB8AC3E}">
        <p14:creationId xmlns:p14="http://schemas.microsoft.com/office/powerpoint/2010/main" val="12195733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795338" y="771525"/>
            <a:ext cx="5576887" cy="3862388"/>
          </a:xfrm>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使用</a:t>
            </a:r>
            <a:r>
              <a:rPr lang="en-US" altLang="zh-TW" dirty="0" smtClean="0"/>
              <a:t>SSL</a:t>
            </a:r>
            <a:r>
              <a:rPr lang="zh-TW" altLang="en-US" dirty="0" smtClean="0"/>
              <a:t>就可以確保網站安全</a:t>
            </a:r>
            <a:r>
              <a:rPr lang="en-US" altLang="zh-TW" dirty="0" smtClean="0"/>
              <a:t>?</a:t>
            </a:r>
          </a:p>
          <a:p>
            <a:pPr marL="488639" lvl="1" indent="-300701" algn="just" eaLnBrk="1" hangingPunct="1">
              <a:buFont typeface="Wingdings" panose="05000000000000000000" pitchFamily="2" charset="2"/>
              <a:buChar char="ü"/>
            </a:pPr>
            <a:r>
              <a:rPr lang="zh-TW" altLang="en-US" dirty="0" smtClean="0"/>
              <a:t>經常聽到對於</a:t>
            </a:r>
            <a:r>
              <a:rPr lang="en-US" altLang="en-US" dirty="0" smtClean="0"/>
              <a:t> SSL </a:t>
            </a:r>
            <a:r>
              <a:rPr lang="zh-TW" altLang="en-US" dirty="0" smtClean="0"/>
              <a:t>的錯誤解讀</a:t>
            </a:r>
            <a:endParaRPr lang="en-US" altLang="en-US" dirty="0" smtClean="0"/>
          </a:p>
          <a:p>
            <a:pPr marL="824578" lvl="2" indent="-298352" algn="just" eaLnBrk="1" hangingPunct="1">
              <a:buFont typeface="Wingdings" panose="05000000000000000000" pitchFamily="2" charset="2"/>
              <a:buChar char="Ø"/>
            </a:pPr>
            <a:r>
              <a:rPr lang="zh-TW" altLang="en-US" dirty="0" smtClean="0"/>
              <a:t>網站使用 </a:t>
            </a:r>
            <a:r>
              <a:rPr lang="en-US" altLang="en-US" dirty="0" smtClean="0"/>
              <a:t>SSL</a:t>
            </a:r>
            <a:r>
              <a:rPr lang="zh-TW" altLang="en-US" dirty="0" smtClean="0"/>
              <a:t>加密，不怕資料外洩。</a:t>
            </a:r>
          </a:p>
          <a:p>
            <a:pPr marL="824578" lvl="2" indent="-298352" algn="just" eaLnBrk="1" hangingPunct="1">
              <a:buFont typeface="Wingdings" panose="05000000000000000000" pitchFamily="2" charset="2"/>
              <a:buChar char="Ø"/>
            </a:pPr>
            <a:r>
              <a:rPr lang="zh-TW" altLang="en-US" dirty="0" smtClean="0"/>
              <a:t>我們的 </a:t>
            </a:r>
            <a:r>
              <a:rPr lang="en-US" altLang="zh-TW" dirty="0" smtClean="0"/>
              <a:t>SSL </a:t>
            </a:r>
            <a:r>
              <a:rPr lang="zh-TW" altLang="en-US" dirty="0" smtClean="0"/>
              <a:t>用了 強固式加密，所以很安全。</a:t>
            </a:r>
            <a:endParaRPr lang="en-US" altLang="en-US" dirty="0" smtClean="0"/>
          </a:p>
          <a:p>
            <a:pPr marL="488639" lvl="1" indent="-300701" algn="just" eaLnBrk="1" hangingPunct="1">
              <a:buFont typeface="Wingdings" panose="05000000000000000000" pitchFamily="2" charset="2"/>
              <a:buChar char="ü"/>
            </a:pPr>
            <a:r>
              <a:rPr lang="zh-TW" altLang="en-US" dirty="0" smtClean="0"/>
              <a:t>事實上，使用</a:t>
            </a:r>
            <a:r>
              <a:rPr lang="en-US" altLang="zh-TW" dirty="0" smtClean="0"/>
              <a:t>SSL</a:t>
            </a:r>
            <a:r>
              <a:rPr lang="zh-TW" altLang="en-US" dirty="0" smtClean="0"/>
              <a:t>並不等於作好網站應用程式安全</a:t>
            </a:r>
          </a:p>
          <a:p>
            <a:pPr marL="824578" lvl="2" indent="-298352" algn="just" eaLnBrk="1" hangingPunct="1">
              <a:buFont typeface="Wingdings" panose="05000000000000000000" pitchFamily="2" charset="2"/>
              <a:buChar char="Ø"/>
            </a:pPr>
            <a:r>
              <a:rPr lang="en-US" altLang="en-US" dirty="0" smtClean="0"/>
              <a:t>SSL </a:t>
            </a:r>
            <a:r>
              <a:rPr lang="zh-TW" altLang="en-US" dirty="0" smtClean="0"/>
              <a:t>僅限傳輸過程的私密性保護，並不代表資料儲存時的私密保護。</a:t>
            </a:r>
            <a:endParaRPr lang="en-US" altLang="zh-TW" dirty="0" smtClean="0"/>
          </a:p>
          <a:p>
            <a:pPr marL="824578" lvl="2" indent="-298352" algn="just" eaLnBrk="1" hangingPunct="1">
              <a:buFont typeface="Wingdings" panose="05000000000000000000" pitchFamily="2" charset="2"/>
              <a:buChar char="Ø"/>
            </a:pPr>
            <a:r>
              <a:rPr lang="zh-TW" altLang="en-US" dirty="0" smtClean="0"/>
              <a:t>網站應用程式安全與資料傳輸的安全，為不同領域的問題。</a:t>
            </a:r>
          </a:p>
          <a:p>
            <a:pPr marL="824578" lvl="2" indent="-298352" algn="just" eaLnBrk="1" hangingPunct="1">
              <a:buFont typeface="Wingdings" panose="05000000000000000000" pitchFamily="2" charset="2"/>
              <a:buChar char="Ø"/>
            </a:pPr>
            <a:r>
              <a:rPr kumimoji="0" lang="zh-TW" altLang="en-US" dirty="0" smtClean="0"/>
              <a:t>資料加密的連線內容，防火牆</a:t>
            </a:r>
            <a:r>
              <a:rPr kumimoji="0" lang="en-US" altLang="zh-TW" dirty="0" smtClean="0"/>
              <a:t>/IDS/IPS</a:t>
            </a:r>
            <a:r>
              <a:rPr kumimoji="0" lang="zh-TW" altLang="en-US" dirty="0" smtClean="0"/>
              <a:t>是看不懂的！</a:t>
            </a:r>
          </a:p>
          <a:p>
            <a:pPr marL="824578" lvl="2" indent="-298352" algn="just" eaLnBrk="1" hangingPunct="1">
              <a:buFont typeface="Wingdings" panose="05000000000000000000" pitchFamily="2" charset="2"/>
              <a:buChar char="Ø"/>
            </a:pPr>
            <a:r>
              <a:rPr kumimoji="0" lang="zh-TW" altLang="en-US" dirty="0" smtClean="0"/>
              <a:t>當駭客偽裝成使用者時，無法避免其在</a:t>
            </a:r>
            <a:r>
              <a:rPr kumimoji="0" lang="en-US" altLang="zh-TW" dirty="0" smtClean="0"/>
              <a:t>SSL</a:t>
            </a:r>
            <a:r>
              <a:rPr kumimoji="0" lang="zh-TW" altLang="en-US" dirty="0" smtClean="0"/>
              <a:t>連線中進行攻擊。</a:t>
            </a:r>
          </a:p>
        </p:txBody>
      </p:sp>
    </p:spTree>
    <p:extLst>
      <p:ext uri="{BB962C8B-B14F-4D97-AF65-F5344CB8AC3E}">
        <p14:creationId xmlns:p14="http://schemas.microsoft.com/office/powerpoint/2010/main" val="8360603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795338" y="771525"/>
            <a:ext cx="5576887" cy="3862388"/>
          </a:xfrm>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已上線網站應用程式安全的防護</a:t>
            </a:r>
          </a:p>
          <a:p>
            <a:pPr algn="just" eaLnBrk="1" hangingPunct="1"/>
            <a:r>
              <a:rPr lang="zh-TW" altLang="en-US" dirty="0" smtClean="0"/>
              <a:t>如果網站應用程式在開發、測試與上線前未執行安全檢測，建議組織應定期針對作業系統、網站伺服器及資料庫伺服器執行弱點掃描與修補，對於網站應用程式應定期執行網站應用程式弱點掃描，下列為可以進行網站應用程式安全檢測的方式：</a:t>
            </a:r>
          </a:p>
          <a:p>
            <a:pPr marL="488639" lvl="1" indent="-187938" algn="just" eaLnBrk="1" hangingPunct="1">
              <a:buFont typeface="Wingdings" panose="05000000000000000000" pitchFamily="2" charset="2"/>
              <a:buChar char="ü"/>
            </a:pPr>
            <a:r>
              <a:rPr lang="zh-TW" altLang="en-US" dirty="0" smtClean="0"/>
              <a:t>黑箱檢測工具</a:t>
            </a:r>
            <a:r>
              <a:rPr lang="en-US" altLang="zh-TW" dirty="0" smtClean="0"/>
              <a:t>(</a:t>
            </a:r>
            <a:r>
              <a:rPr lang="zh-TW" altLang="en-US" dirty="0" smtClean="0"/>
              <a:t>模擬</a:t>
            </a:r>
            <a:r>
              <a:rPr lang="en-US" altLang="zh-TW" dirty="0" smtClean="0"/>
              <a:t>SQL Injection</a:t>
            </a:r>
            <a:r>
              <a:rPr lang="zh-TW" altLang="en-US" dirty="0" smtClean="0"/>
              <a:t>與</a:t>
            </a:r>
            <a:r>
              <a:rPr lang="en-US" altLang="zh-TW" dirty="0" smtClean="0"/>
              <a:t>XSS</a:t>
            </a:r>
            <a:r>
              <a:rPr lang="zh-TW" altLang="en-US" dirty="0" smtClean="0"/>
              <a:t>等攻擊</a:t>
            </a:r>
            <a:r>
              <a:rPr lang="en-US" altLang="zh-TW" dirty="0" smtClean="0"/>
              <a:t>)</a:t>
            </a:r>
            <a:r>
              <a:rPr lang="zh-TW" altLang="en-US" dirty="0" smtClean="0"/>
              <a:t>。</a:t>
            </a:r>
            <a:endParaRPr lang="en-US" altLang="zh-TW" dirty="0" smtClean="0"/>
          </a:p>
          <a:p>
            <a:pPr marL="488639" lvl="1" indent="-187938" algn="just" eaLnBrk="1" hangingPunct="1">
              <a:buFont typeface="Wingdings" panose="05000000000000000000" pitchFamily="2" charset="2"/>
              <a:buChar char="ü"/>
            </a:pPr>
            <a:r>
              <a:rPr lang="zh-TW" altLang="en-US" dirty="0" smtClean="0"/>
              <a:t>白箱檢測工具</a:t>
            </a:r>
            <a:r>
              <a:rPr lang="en-US" altLang="zh-TW" dirty="0" smtClean="0"/>
              <a:t>(</a:t>
            </a:r>
            <a:r>
              <a:rPr lang="zh-TW" altLang="en-US" dirty="0" smtClean="0"/>
              <a:t>靜態分析應用程式原始碼</a:t>
            </a:r>
            <a:r>
              <a:rPr lang="en-US" altLang="zh-TW" dirty="0" smtClean="0"/>
              <a:t>)</a:t>
            </a:r>
            <a:r>
              <a:rPr lang="zh-TW" altLang="en-US" dirty="0" smtClean="0"/>
              <a:t>。</a:t>
            </a:r>
            <a:endParaRPr lang="en-US" altLang="zh-TW" dirty="0" smtClean="0"/>
          </a:p>
          <a:p>
            <a:pPr marL="488639" lvl="1" indent="-187938" algn="just" eaLnBrk="1" hangingPunct="1">
              <a:buFont typeface="Wingdings" panose="05000000000000000000" pitchFamily="2" charset="2"/>
              <a:buChar char="ü"/>
            </a:pPr>
            <a:r>
              <a:rPr lang="zh-TW" altLang="en-US" dirty="0" smtClean="0"/>
              <a:t>滲透測試</a:t>
            </a:r>
            <a:r>
              <a:rPr lang="en-US" altLang="zh-TW" dirty="0" smtClean="0"/>
              <a:t>(</a:t>
            </a:r>
            <a:r>
              <a:rPr lang="zh-TW" altLang="en-US" dirty="0" smtClean="0"/>
              <a:t>權限跳脫與邏輯錯誤</a:t>
            </a:r>
            <a:r>
              <a:rPr lang="en-US" altLang="zh-TW" dirty="0" smtClean="0"/>
              <a:t>)</a:t>
            </a:r>
            <a:r>
              <a:rPr lang="zh-TW" altLang="en-US" dirty="0" smtClean="0"/>
              <a:t>。</a:t>
            </a:r>
            <a:endParaRPr lang="en-US" altLang="zh-TW" dirty="0" smtClean="0"/>
          </a:p>
          <a:p>
            <a:pPr marL="300701" indent="-300701" algn="just" eaLnBrk="1" hangingPunct="1">
              <a:buFont typeface="Wingdings" panose="05000000000000000000" pitchFamily="2" charset="2"/>
              <a:buChar char="l"/>
            </a:pPr>
            <a:r>
              <a:rPr lang="zh-TW" altLang="en-US" dirty="0" smtClean="0"/>
              <a:t>當安全檢測工具找到任何應用程式弱點時，應進行弱點的修補或防禦。</a:t>
            </a:r>
          </a:p>
          <a:p>
            <a:pPr marL="488639" lvl="1" indent="-187938" algn="just" eaLnBrk="1" hangingPunct="1">
              <a:buFont typeface="Wingdings" panose="05000000000000000000" pitchFamily="2" charset="2"/>
              <a:buChar char="ü"/>
            </a:pPr>
            <a:r>
              <a:rPr lang="zh-TW" altLang="en-US" dirty="0" smtClean="0"/>
              <a:t>有能力修改程式，應從修補已發現的應用程式弱點，採用安全的撰寫語法。</a:t>
            </a:r>
          </a:p>
          <a:p>
            <a:pPr marL="488639" lvl="1" indent="-187938" algn="just" eaLnBrk="1" hangingPunct="1">
              <a:buFont typeface="Wingdings" panose="05000000000000000000" pitchFamily="2" charset="2"/>
              <a:buChar char="ü"/>
            </a:pPr>
            <a:r>
              <a:rPr lang="zh-TW" altLang="en-US" dirty="0" smtClean="0"/>
              <a:t>無能力修改程式，建議建置</a:t>
            </a:r>
            <a:r>
              <a:rPr lang="en-US" altLang="zh-TW" dirty="0" smtClean="0"/>
              <a:t>Web</a:t>
            </a:r>
            <a:r>
              <a:rPr lang="zh-TW" altLang="en-US" dirty="0" smtClean="0"/>
              <a:t>應用程式防火牆進行弱點防禦。</a:t>
            </a:r>
            <a:endParaRPr lang="en-US" altLang="zh-TW" dirty="0" smtClean="0"/>
          </a:p>
          <a:p>
            <a:pPr marL="300701" indent="-300701" algn="just" eaLnBrk="1" hangingPunct="1">
              <a:buFont typeface="Wingdings" panose="05000000000000000000" pitchFamily="2" charset="2"/>
              <a:buChar char="l"/>
            </a:pPr>
            <a:r>
              <a:rPr lang="zh-TW" altLang="en-US" dirty="0" smtClean="0"/>
              <a:t>至於新開發的應用程式請參考「</a:t>
            </a:r>
            <a:r>
              <a:rPr lang="zh-TW" altLang="zh-TW" dirty="0" smtClean="0"/>
              <a:t>安全軟體開發生命週期</a:t>
            </a:r>
            <a:r>
              <a:rPr lang="zh-TW" altLang="en-US" dirty="0" smtClean="0"/>
              <a:t>(</a:t>
            </a:r>
            <a:r>
              <a:rPr lang="en-US" altLang="zh-TW" dirty="0" smtClean="0"/>
              <a:t>SSDLC)</a:t>
            </a:r>
            <a:r>
              <a:rPr lang="zh-TW" altLang="en-US" dirty="0" smtClean="0"/>
              <a:t>」的方法。</a:t>
            </a:r>
          </a:p>
        </p:txBody>
      </p:sp>
    </p:spTree>
    <p:extLst>
      <p:ext uri="{BB962C8B-B14F-4D97-AF65-F5344CB8AC3E}">
        <p14:creationId xmlns:p14="http://schemas.microsoft.com/office/powerpoint/2010/main" val="2941269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795338" y="771525"/>
            <a:ext cx="5576887" cy="3862388"/>
          </a:xfrm>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資料連結層 </a:t>
            </a:r>
            <a:r>
              <a:rPr lang="en-US" altLang="zh-TW" dirty="0" smtClean="0"/>
              <a:t>– ARP Spoofing(1/2)</a:t>
            </a:r>
          </a:p>
          <a:p>
            <a:pPr marL="488639" lvl="1" indent="-300701" algn="just" eaLnBrk="1" hangingPunct="1">
              <a:buFont typeface="Wingdings" panose="05000000000000000000" pitchFamily="2" charset="2"/>
              <a:buChar char="ü"/>
            </a:pPr>
            <a:r>
              <a:rPr lang="zh-TW" altLang="en-US" dirty="0" smtClean="0"/>
              <a:t>又稱為</a:t>
            </a:r>
            <a:r>
              <a:rPr lang="en-US" altLang="zh-TW" dirty="0" smtClean="0"/>
              <a:t>ARP flooding</a:t>
            </a:r>
            <a:r>
              <a:rPr lang="zh-TW" altLang="en-US" dirty="0" smtClean="0"/>
              <a:t>、</a:t>
            </a:r>
            <a:r>
              <a:rPr lang="en-US" altLang="zh-TW" dirty="0" smtClean="0"/>
              <a:t>ARP poisoning</a:t>
            </a:r>
            <a:r>
              <a:rPr lang="zh-TW" altLang="en-US" dirty="0" smtClean="0"/>
              <a:t>或</a:t>
            </a:r>
            <a:r>
              <a:rPr lang="en-US" altLang="zh-TW" dirty="0" smtClean="0"/>
              <a:t>ARP Poison Routing</a:t>
            </a:r>
            <a:r>
              <a:rPr lang="zh-TW" altLang="en-US" dirty="0" smtClean="0"/>
              <a:t>，這個攻擊手法會出現是因為大部份的乙太網路設備都從集線器</a:t>
            </a:r>
            <a:r>
              <a:rPr lang="en-US" altLang="zh-TW" dirty="0" smtClean="0"/>
              <a:t>(Hub)</a:t>
            </a:r>
            <a:r>
              <a:rPr lang="zh-TW" altLang="en-US" dirty="0" smtClean="0"/>
              <a:t>升級成交換器</a:t>
            </a:r>
            <a:r>
              <a:rPr lang="en-US" altLang="zh-TW" dirty="0" smtClean="0"/>
              <a:t>(Switch)</a:t>
            </a:r>
            <a:r>
              <a:rPr lang="zh-TW" altLang="en-US" dirty="0" smtClean="0"/>
              <a:t>，電腦設備都直接接到</a:t>
            </a:r>
            <a:r>
              <a:rPr lang="en-US" altLang="zh-TW" dirty="0" smtClean="0"/>
              <a:t>Switch</a:t>
            </a:r>
            <a:r>
              <a:rPr lang="zh-TW" altLang="en-US" dirty="0" smtClean="0"/>
              <a:t>埠上，導致</a:t>
            </a:r>
            <a:r>
              <a:rPr lang="en-US" altLang="zh-TW" dirty="0" smtClean="0"/>
              <a:t>Collision Domain</a:t>
            </a:r>
            <a:r>
              <a:rPr lang="zh-TW" altLang="en-US" dirty="0" smtClean="0"/>
              <a:t>只剩一台電腦，監聽攻擊手法只能收到該電腦自已進出的封包，在</a:t>
            </a:r>
            <a:r>
              <a:rPr lang="en-US" altLang="zh-TW" dirty="0" smtClean="0"/>
              <a:t>Broadcast Domain</a:t>
            </a:r>
            <a:r>
              <a:rPr lang="zh-TW" altLang="en-US" dirty="0" smtClean="0"/>
              <a:t>下無法被動監聽其他電腦間連線封包。</a:t>
            </a:r>
          </a:p>
          <a:p>
            <a:pPr marL="488639" lvl="1" indent="-300701" algn="just" eaLnBrk="1" hangingPunct="1">
              <a:buFont typeface="Wingdings" panose="05000000000000000000" pitchFamily="2" charset="2"/>
              <a:buChar char="ü"/>
            </a:pPr>
            <a:r>
              <a:rPr kumimoji="0" lang="en-US" altLang="zh-TW" dirty="0" smtClean="0"/>
              <a:t>ARP(Address Resolution Protocol)</a:t>
            </a:r>
            <a:r>
              <a:rPr kumimoji="0" lang="zh-TW" altLang="en-US" dirty="0" smtClean="0"/>
              <a:t>：是在乙太網路下用來對應</a:t>
            </a:r>
            <a:r>
              <a:rPr kumimoji="0" lang="en-US" altLang="zh-TW" dirty="0" smtClean="0"/>
              <a:t>MAC</a:t>
            </a:r>
            <a:r>
              <a:rPr kumimoji="0" lang="zh-TW" altLang="en-US" dirty="0" smtClean="0"/>
              <a:t>與</a:t>
            </a:r>
            <a:r>
              <a:rPr kumimoji="0" lang="en-US" altLang="zh-TW" dirty="0" smtClean="0"/>
              <a:t>IP</a:t>
            </a:r>
            <a:r>
              <a:rPr kumimoji="0" lang="zh-TW" altLang="en-US" dirty="0" smtClean="0"/>
              <a:t>位址的協定。</a:t>
            </a:r>
            <a:endParaRPr lang="zh-TW" altLang="en-US" dirty="0" smtClean="0"/>
          </a:p>
          <a:p>
            <a:pPr marL="488639" lvl="1" indent="-300701" algn="just" eaLnBrk="1" hangingPunct="1">
              <a:buFont typeface="Wingdings" panose="05000000000000000000" pitchFamily="2" charset="2"/>
              <a:buChar char="ü"/>
            </a:pPr>
            <a:r>
              <a:rPr lang="en-US" altLang="zh-TW" dirty="0" smtClean="0"/>
              <a:t>ARP Spoofing</a:t>
            </a:r>
            <a:r>
              <a:rPr lang="zh-TW" altLang="en-US" dirty="0" smtClean="0"/>
              <a:t>攻擊手法就是攻擊者控制下的電腦持續不斷強迫告知其他機器，其</a:t>
            </a:r>
            <a:r>
              <a:rPr lang="en-US" altLang="zh-TW" dirty="0" smtClean="0"/>
              <a:t>MAC</a:t>
            </a:r>
            <a:r>
              <a:rPr lang="zh-TW" altLang="en-US" dirty="0" smtClean="0"/>
              <a:t>位址對應的</a:t>
            </a:r>
            <a:r>
              <a:rPr lang="en-US" altLang="zh-TW" dirty="0" smtClean="0"/>
              <a:t>IP</a:t>
            </a:r>
            <a:r>
              <a:rPr lang="zh-TW" altLang="en-US" dirty="0" smtClean="0"/>
              <a:t>是他想要監聽之伺服器電腦的</a:t>
            </a:r>
            <a:r>
              <a:rPr lang="en-US" altLang="zh-TW" dirty="0" smtClean="0"/>
              <a:t>IP</a:t>
            </a:r>
            <a:r>
              <a:rPr lang="zh-TW" altLang="en-US" dirty="0" smtClean="0"/>
              <a:t>，讓其他電腦將原本要送給伺服器電腦之封包誤傳給攻擊者控制下的電腦，攻擊者收下封包後，再將原封包轉交給原伺服器電腦，讓伺服器的收送兩端未能察覺連線有問題。</a:t>
            </a:r>
          </a:p>
        </p:txBody>
      </p:sp>
    </p:spTree>
    <p:extLst>
      <p:ext uri="{BB962C8B-B14F-4D97-AF65-F5344CB8AC3E}">
        <p14:creationId xmlns:p14="http://schemas.microsoft.com/office/powerpoint/2010/main" val="316659217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eaLnBrk="1" hangingPunct="1"/>
            <a:r>
              <a:rPr lang="zh-TW" altLang="en-US" dirty="0" smtClean="0">
                <a:cs typeface="Times New Roman" panose="02020603050405020304" pitchFamily="18" charset="0"/>
              </a:rPr>
              <a:t>目前</a:t>
            </a:r>
            <a:r>
              <a:rPr lang="en-US" altLang="zh-TW" dirty="0" smtClean="0">
                <a:cs typeface="Times New Roman" panose="02020603050405020304" pitchFamily="18" charset="0"/>
              </a:rPr>
              <a:t>Web</a:t>
            </a:r>
            <a:r>
              <a:rPr lang="zh-TW" altLang="en-US" dirty="0" smtClean="0">
                <a:cs typeface="Times New Roman" panose="02020603050405020304" pitchFamily="18" charset="0"/>
              </a:rPr>
              <a:t>應用程式安全檢測方法比較</a:t>
            </a:r>
          </a:p>
          <a:p>
            <a:pPr algn="just" eaLnBrk="1" hangingPunct="1"/>
            <a:r>
              <a:rPr lang="zh-TW" altLang="en-US" dirty="0" smtClean="0">
                <a:cs typeface="Times New Roman" panose="02020603050405020304" pitchFamily="18" charset="0"/>
              </a:rPr>
              <a:t>目前網站應用程式安全檢測方法區分為黑箱測試法與白箱測試法兩類：</a:t>
            </a:r>
          </a:p>
          <a:p>
            <a:pPr marL="488639" lvl="1" indent="-300701" algn="just" eaLnBrk="1" hangingPunct="1">
              <a:buFont typeface="Wingdings" panose="05000000000000000000" pitchFamily="2" charset="2"/>
              <a:buChar char="ü"/>
            </a:pPr>
            <a:r>
              <a:rPr lang="zh-TW" altLang="en-US" dirty="0" smtClean="0">
                <a:cs typeface="Times New Roman" panose="02020603050405020304" pitchFamily="18" charset="0"/>
              </a:rPr>
              <a:t>黑箱測試法：在測試者不知道應用程式撰寫內容的情況下，於應用程式執行的過程中測試是否有相關安全問題，又可區分為「人工滲透測試」與「</a:t>
            </a:r>
            <a:r>
              <a:rPr lang="en-US" altLang="zh-TW" dirty="0" smtClean="0">
                <a:cs typeface="Times New Roman" panose="02020603050405020304" pitchFamily="18" charset="0"/>
              </a:rPr>
              <a:t>AP</a:t>
            </a:r>
            <a:r>
              <a:rPr lang="zh-TW" altLang="en-US" dirty="0" smtClean="0">
                <a:cs typeface="Times New Roman" panose="02020603050405020304" pitchFamily="18" charset="0"/>
              </a:rPr>
              <a:t>弱點掃描工具」。</a:t>
            </a:r>
          </a:p>
          <a:p>
            <a:pPr marL="824578" lvl="2" indent="-298352" algn="just" eaLnBrk="1" hangingPunct="1">
              <a:buFont typeface="Wingdings" panose="05000000000000000000" pitchFamily="2" charset="2"/>
              <a:buChar char="Ø"/>
            </a:pPr>
            <a:r>
              <a:rPr lang="zh-TW" altLang="en-US" dirty="0" smtClean="0">
                <a:cs typeface="Times New Roman" panose="02020603050405020304" pitchFamily="18" charset="0"/>
              </a:rPr>
              <a:t>優點：可以檢測執行時才會出現的錯誤、權限跳脫及邏輯性的錯誤。</a:t>
            </a:r>
          </a:p>
          <a:p>
            <a:pPr marL="824578" lvl="2" indent="-298352" algn="just" eaLnBrk="1" hangingPunct="1">
              <a:buFont typeface="Wingdings" panose="05000000000000000000" pitchFamily="2" charset="2"/>
              <a:buChar char="Ø"/>
            </a:pPr>
            <a:r>
              <a:rPr lang="zh-TW" altLang="en-US" dirty="0" smtClean="0">
                <a:cs typeface="Times New Roman" panose="02020603050405020304" pitchFamily="18" charset="0"/>
              </a:rPr>
              <a:t>缺點：無法清出定位弱點所在的程式碼、檢測速度及完整性都不夠。</a:t>
            </a:r>
          </a:p>
          <a:p>
            <a:pPr marL="488639" lvl="1" indent="-300701" algn="just" eaLnBrk="1" hangingPunct="1">
              <a:buFont typeface="Wingdings" panose="05000000000000000000" pitchFamily="2" charset="2"/>
              <a:buChar char="ü"/>
            </a:pPr>
            <a:r>
              <a:rPr lang="zh-TW" altLang="en-US" dirty="0" smtClean="0">
                <a:cs typeface="Times New Roman" panose="02020603050405020304" pitchFamily="18" charset="0"/>
              </a:rPr>
              <a:t>白箱測試法：測試者直接檢查應用程式的源碼，由程式內部發現安全問題，又可區分為「人工源碼檢測」與「自動源碼檢測」。</a:t>
            </a:r>
          </a:p>
          <a:p>
            <a:pPr marL="824578" lvl="2" indent="-298352" algn="just" eaLnBrk="1" hangingPunct="1">
              <a:buFont typeface="Wingdings" panose="05000000000000000000" pitchFamily="2" charset="2"/>
              <a:buChar char="Ø"/>
            </a:pPr>
            <a:r>
              <a:rPr lang="zh-TW" altLang="en-US" dirty="0" smtClean="0">
                <a:cs typeface="Times New Roman" panose="02020603050405020304" pitchFamily="18" charset="0"/>
              </a:rPr>
              <a:t>優點：檢測完整性與精準度較高。</a:t>
            </a:r>
          </a:p>
          <a:p>
            <a:pPr marL="824578" lvl="2" indent="-298352" algn="just" eaLnBrk="1" hangingPunct="1">
              <a:buFont typeface="Wingdings" panose="05000000000000000000" pitchFamily="2" charset="2"/>
              <a:buChar char="Ø"/>
            </a:pPr>
            <a:r>
              <a:rPr lang="zh-TW" altLang="en-US" dirty="0" smtClean="0">
                <a:cs typeface="Times New Roman" panose="02020603050405020304" pitchFamily="18" charset="0"/>
              </a:rPr>
              <a:t>缺點：無法檢測執行時的錯誤。</a:t>
            </a:r>
          </a:p>
          <a:p>
            <a:pPr marL="488639" lvl="1" indent="-300701" algn="just" eaLnBrk="1" hangingPunct="1">
              <a:buFont typeface="Wingdings" panose="05000000000000000000" pitchFamily="2" charset="2"/>
              <a:buChar char="ü"/>
            </a:pPr>
            <a:r>
              <a:rPr lang="zh-TW" altLang="en-US" dirty="0" smtClean="0">
                <a:cs typeface="Times New Roman" panose="02020603050405020304" pitchFamily="18" charset="0"/>
              </a:rPr>
              <a:t>由比較表的各項比較項目來看，建議若組織</a:t>
            </a:r>
            <a:r>
              <a:rPr kumimoji="0" lang="zh-TW" altLang="en-US" dirty="0" smtClean="0"/>
              <a:t>預算充足，可同時採用「自動源碼檢測」與「人工滲透測試」，若預算有限則優先採用「自動源碼檢測」。</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75</a:t>
            </a:fld>
            <a:endParaRPr lang="zh-TW" altLang="en-US"/>
          </a:p>
        </p:txBody>
      </p:sp>
    </p:spTree>
    <p:extLst>
      <p:ext uri="{BB962C8B-B14F-4D97-AF65-F5344CB8AC3E}">
        <p14:creationId xmlns:p14="http://schemas.microsoft.com/office/powerpoint/2010/main" val="38861629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795338" y="771525"/>
            <a:ext cx="5576887" cy="3862388"/>
          </a:xfrm>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變更控制</a:t>
            </a:r>
            <a:r>
              <a:rPr lang="en-US" altLang="zh-TW" dirty="0" smtClean="0"/>
              <a:t>(1/2)</a:t>
            </a:r>
          </a:p>
          <a:p>
            <a:pPr marL="488639" lvl="1" indent="-300701" algn="just" eaLnBrk="1" hangingPunct="1">
              <a:buFont typeface="Wingdings" panose="05000000000000000000" pitchFamily="2" charset="2"/>
              <a:buChar char="ü"/>
            </a:pPr>
            <a:r>
              <a:rPr lang="zh-TW" altLang="en-US" dirty="0" smtClean="0"/>
              <a:t>原因：應用程式上線後因需求的變更、新功能要求及發現新瑕疵等因素，需要變更應用系統程式或組態。</a:t>
            </a:r>
          </a:p>
          <a:p>
            <a:pPr marL="488639" lvl="1" indent="-300701" algn="just" eaLnBrk="1" hangingPunct="1">
              <a:buFont typeface="Wingdings" panose="05000000000000000000" pitchFamily="2" charset="2"/>
              <a:buChar char="ü"/>
            </a:pPr>
            <a:r>
              <a:rPr lang="zh-TW" altLang="en-US" dirty="0" smtClean="0"/>
              <a:t>目的：為維持變更後的安全狀態仍可符合安全政策要求。</a:t>
            </a:r>
          </a:p>
          <a:p>
            <a:pPr marL="488639" lvl="1" indent="-300701" algn="just" eaLnBrk="1" hangingPunct="1">
              <a:buFont typeface="Wingdings" panose="05000000000000000000" pitchFamily="2" charset="2"/>
              <a:buChar char="ü"/>
            </a:pPr>
            <a:r>
              <a:rPr lang="zh-TW" altLang="en-US" dirty="0" smtClean="0"/>
              <a:t>方法：組織應實作應用程式變更控制流程，應用程式變更控制流程中必須確保變更是獲得授權、經過測試且被記錄下來的。</a:t>
            </a:r>
          </a:p>
        </p:txBody>
      </p:sp>
    </p:spTree>
    <p:extLst>
      <p:ext uri="{BB962C8B-B14F-4D97-AF65-F5344CB8AC3E}">
        <p14:creationId xmlns:p14="http://schemas.microsoft.com/office/powerpoint/2010/main" val="18994465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795338" y="771525"/>
            <a:ext cx="5576887" cy="3862388"/>
          </a:xfrm>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變更控制</a:t>
            </a:r>
            <a:r>
              <a:rPr lang="en-US" altLang="zh-TW" dirty="0" smtClean="0"/>
              <a:t>(2/2)</a:t>
            </a:r>
          </a:p>
          <a:p>
            <a:pPr marL="488639" lvl="1" indent="-300701" algn="just" eaLnBrk="1" hangingPunct="1">
              <a:buFont typeface="Wingdings" panose="05000000000000000000" pitchFamily="2" charset="2"/>
              <a:buChar char="ü"/>
            </a:pPr>
            <a:r>
              <a:rPr lang="zh-TW" altLang="en-US" dirty="0" smtClean="0"/>
              <a:t>變更控制流程必要的步驟：</a:t>
            </a:r>
          </a:p>
          <a:p>
            <a:pPr marL="824578" lvl="2" indent="-298352" algn="just" eaLnBrk="1" hangingPunct="1">
              <a:buFont typeface="Wingdings" panose="05000000000000000000" pitchFamily="2" charset="2"/>
              <a:buChar char="Ø"/>
            </a:pPr>
            <a:r>
              <a:rPr lang="zh-TW" altLang="en-US" dirty="0" smtClean="0"/>
              <a:t>填寫變更需求申請。</a:t>
            </a:r>
          </a:p>
          <a:p>
            <a:pPr marL="824578" lvl="2" indent="-298352" algn="just" eaLnBrk="1" hangingPunct="1">
              <a:buFont typeface="Wingdings" panose="05000000000000000000" pitchFamily="2" charset="2"/>
              <a:buChar char="Ø"/>
            </a:pPr>
            <a:r>
              <a:rPr lang="zh-TW" altLang="en-US" dirty="0" smtClean="0"/>
              <a:t>分析變更需求。</a:t>
            </a:r>
          </a:p>
          <a:p>
            <a:pPr marL="824578" lvl="2" indent="-298352" algn="just" eaLnBrk="1" hangingPunct="1">
              <a:buFont typeface="Wingdings" panose="05000000000000000000" pitchFamily="2" charset="2"/>
              <a:buChar char="Ø"/>
            </a:pPr>
            <a:r>
              <a:rPr lang="zh-TW" altLang="en-US" dirty="0" smtClean="0"/>
              <a:t>發展實作策略、方法或步驟。</a:t>
            </a:r>
          </a:p>
          <a:p>
            <a:pPr marL="824578" lvl="2" indent="-298352" algn="just" eaLnBrk="1" hangingPunct="1">
              <a:buFont typeface="Wingdings" panose="05000000000000000000" pitchFamily="2" charset="2"/>
              <a:buChar char="Ø"/>
            </a:pPr>
            <a:r>
              <a:rPr lang="zh-TW" altLang="en-US" dirty="0" smtClean="0"/>
              <a:t>計算變更所需成本。</a:t>
            </a:r>
          </a:p>
          <a:p>
            <a:pPr marL="824578" lvl="2" indent="-298352" algn="just" eaLnBrk="1" hangingPunct="1">
              <a:buFont typeface="Wingdings" panose="05000000000000000000" pitchFamily="2" charset="2"/>
              <a:buChar char="Ø"/>
            </a:pPr>
            <a:r>
              <a:rPr lang="zh-TW" altLang="en-US" dirty="0" smtClean="0"/>
              <a:t>評估變更與安全的關聯性。</a:t>
            </a:r>
          </a:p>
          <a:p>
            <a:pPr marL="824578" lvl="2" indent="-298352" algn="just" eaLnBrk="1" hangingPunct="1">
              <a:buFont typeface="Wingdings" panose="05000000000000000000" pitchFamily="2" charset="2"/>
              <a:buChar char="Ø"/>
            </a:pPr>
            <a:r>
              <a:rPr lang="zh-TW" altLang="en-US" dirty="0" smtClean="0"/>
              <a:t>記錄變更請求。</a:t>
            </a:r>
          </a:p>
          <a:p>
            <a:pPr marL="824578" lvl="2" indent="-298352" algn="just" eaLnBrk="1" hangingPunct="1">
              <a:buFont typeface="Wingdings" panose="05000000000000000000" pitchFamily="2" charset="2"/>
              <a:buChar char="Ø"/>
            </a:pPr>
            <a:r>
              <a:rPr lang="zh-TW" altLang="en-US" dirty="0" smtClean="0"/>
              <a:t>提交變更申請進行核准。</a:t>
            </a:r>
          </a:p>
          <a:p>
            <a:pPr marL="824578" lvl="2" indent="-298352" algn="just" eaLnBrk="1" hangingPunct="1">
              <a:buFont typeface="Wingdings" panose="05000000000000000000" pitchFamily="2" charset="2"/>
              <a:buChar char="Ø"/>
            </a:pPr>
            <a:r>
              <a:rPr lang="zh-TW" altLang="en-US" dirty="0" smtClean="0"/>
              <a:t>進行應用程式變更的開發工作。</a:t>
            </a:r>
          </a:p>
          <a:p>
            <a:pPr marL="824578" lvl="2" indent="-298352" algn="just" eaLnBrk="1" hangingPunct="1">
              <a:buFont typeface="Wingdings" panose="05000000000000000000" pitchFamily="2" charset="2"/>
              <a:buChar char="Ø"/>
            </a:pPr>
            <a:r>
              <a:rPr lang="zh-TW" altLang="en-US" dirty="0" smtClean="0"/>
              <a:t>記錄變更開發的產出</a:t>
            </a:r>
            <a:r>
              <a:rPr lang="en-US" altLang="zh-TW" dirty="0" smtClean="0"/>
              <a:t>(</a:t>
            </a:r>
            <a:r>
              <a:rPr lang="zh-TW" altLang="en-US" dirty="0" smtClean="0"/>
              <a:t>新增或刪除功能</a:t>
            </a:r>
            <a:r>
              <a:rPr lang="en-US" altLang="zh-TW" dirty="0" smtClean="0"/>
              <a:t>)</a:t>
            </a:r>
            <a:r>
              <a:rPr lang="zh-TW" altLang="en-US" dirty="0" smtClean="0"/>
              <a:t>。</a:t>
            </a:r>
          </a:p>
          <a:p>
            <a:pPr marL="824578" lvl="2" indent="-298352" algn="just" eaLnBrk="1" hangingPunct="1">
              <a:buFont typeface="Wingdings" panose="05000000000000000000" pitchFamily="2" charset="2"/>
              <a:buChar char="Ø"/>
            </a:pPr>
            <a:r>
              <a:rPr lang="zh-TW" altLang="en-US" dirty="0" smtClean="0"/>
              <a:t>將變更的程式碼與變更申請連結</a:t>
            </a:r>
            <a:r>
              <a:rPr lang="en-US" altLang="zh-TW" dirty="0" smtClean="0"/>
              <a:t>(</a:t>
            </a:r>
            <a:r>
              <a:rPr lang="zh-TW" altLang="en-US" dirty="0" smtClean="0"/>
              <a:t>程式碼中的註解</a:t>
            </a:r>
            <a:r>
              <a:rPr lang="en-US" altLang="zh-TW" dirty="0" smtClean="0"/>
              <a:t>)</a:t>
            </a:r>
            <a:r>
              <a:rPr lang="zh-TW" altLang="en-US" dirty="0" smtClean="0"/>
              <a:t>。</a:t>
            </a:r>
          </a:p>
          <a:p>
            <a:pPr marL="824578" lvl="2" indent="-298352" algn="just" eaLnBrk="1" hangingPunct="1">
              <a:buFont typeface="Wingdings" panose="05000000000000000000" pitchFamily="2" charset="2"/>
              <a:buChar char="Ø"/>
            </a:pPr>
            <a:r>
              <a:rPr lang="zh-TW" altLang="en-US" dirty="0" smtClean="0"/>
              <a:t>將變更後的程式碼交付測試與品質認可。</a:t>
            </a:r>
          </a:p>
          <a:p>
            <a:pPr marL="824578" lvl="2" indent="-298352" algn="just" eaLnBrk="1" hangingPunct="1">
              <a:buFont typeface="Wingdings" panose="05000000000000000000" pitchFamily="2" charset="2"/>
              <a:buChar char="Ø"/>
            </a:pPr>
            <a:r>
              <a:rPr lang="zh-TW" altLang="en-US" dirty="0" smtClean="0"/>
              <a:t>變更程式碼版本</a:t>
            </a:r>
            <a:r>
              <a:rPr lang="en-US" altLang="zh-TW" dirty="0" smtClean="0"/>
              <a:t>(</a:t>
            </a:r>
            <a:r>
              <a:rPr lang="zh-TW" altLang="en-US" dirty="0" smtClean="0"/>
              <a:t>上線</a:t>
            </a:r>
            <a:r>
              <a:rPr lang="en-US" altLang="zh-TW" dirty="0" smtClean="0"/>
              <a:t>)</a:t>
            </a:r>
            <a:r>
              <a:rPr lang="zh-TW" altLang="en-US" dirty="0" smtClean="0"/>
              <a:t>。</a:t>
            </a:r>
          </a:p>
          <a:p>
            <a:pPr marL="824578" lvl="2" indent="-298352" algn="just" eaLnBrk="1" hangingPunct="1">
              <a:buFont typeface="Wingdings" panose="05000000000000000000" pitchFamily="2" charset="2"/>
              <a:buChar char="Ø"/>
            </a:pPr>
            <a:r>
              <a:rPr lang="zh-TW" altLang="en-US" dirty="0" smtClean="0"/>
              <a:t>向管理階層報告變更結果。</a:t>
            </a:r>
          </a:p>
        </p:txBody>
      </p:sp>
    </p:spTree>
    <p:extLst>
      <p:ext uri="{BB962C8B-B14F-4D97-AF65-F5344CB8AC3E}">
        <p14:creationId xmlns:p14="http://schemas.microsoft.com/office/powerpoint/2010/main" val="31858121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795338" y="771525"/>
            <a:ext cx="5576887" cy="3862388"/>
          </a:xfrm>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職責區隔</a:t>
            </a:r>
          </a:p>
          <a:p>
            <a:pPr marL="488639" lvl="1" indent="-300701" algn="just" eaLnBrk="1" hangingPunct="1">
              <a:buFont typeface="Wingdings" panose="05000000000000000000" pitchFamily="2" charset="2"/>
              <a:buChar char="ü"/>
            </a:pPr>
            <a:r>
              <a:rPr lang="zh-TW" altLang="en-US" dirty="0" smtClean="0"/>
              <a:t>作業人員不應有權限存取線上的程式碼或程式物件。</a:t>
            </a:r>
          </a:p>
          <a:p>
            <a:pPr marL="488639" lvl="1" indent="-300701" algn="just" eaLnBrk="1" hangingPunct="1">
              <a:buFont typeface="Wingdings" panose="05000000000000000000" pitchFamily="2" charset="2"/>
              <a:buChar char="ü"/>
            </a:pPr>
            <a:r>
              <a:rPr lang="zh-TW" altLang="en-US" dirty="0" smtClean="0"/>
              <a:t>程式設計人員不應存取線上運作中的軟體。</a:t>
            </a:r>
          </a:p>
          <a:p>
            <a:pPr marL="488639" lvl="1" indent="-300701" algn="just" eaLnBrk="1" hangingPunct="1">
              <a:buFont typeface="Wingdings" panose="05000000000000000000" pitchFamily="2" charset="2"/>
              <a:buChar char="ü"/>
            </a:pPr>
            <a:r>
              <a:rPr lang="zh-TW" altLang="en-US" dirty="0" smtClean="0"/>
              <a:t>品管部門應測試程式碼品質，且與開發部門採用不同的測試方法。</a:t>
            </a:r>
          </a:p>
          <a:p>
            <a:pPr marL="488639" lvl="1" indent="-300701" algn="just" eaLnBrk="1" hangingPunct="1">
              <a:buFont typeface="Wingdings" panose="05000000000000000000" pitchFamily="2" charset="2"/>
              <a:buChar char="ü"/>
            </a:pPr>
            <a:r>
              <a:rPr lang="zh-TW" altLang="en-US" dirty="0" smtClean="0"/>
              <a:t>一旦軟體被開發測試完成應被保存在程式庫中。</a:t>
            </a:r>
          </a:p>
          <a:p>
            <a:pPr marL="488639" lvl="1" indent="-300701" algn="just" eaLnBrk="1" hangingPunct="1">
              <a:buFont typeface="Wingdings" panose="05000000000000000000" pitchFamily="2" charset="2"/>
              <a:buChar char="ü"/>
            </a:pPr>
            <a:r>
              <a:rPr lang="zh-TW" altLang="en-US" dirty="0" smtClean="0"/>
              <a:t>線上運作的軟體應由程式庫中發行，不應直接由程式設計人員或測試人員進行更新。</a:t>
            </a:r>
          </a:p>
        </p:txBody>
      </p:sp>
    </p:spTree>
    <p:extLst>
      <p:ext uri="{BB962C8B-B14F-4D97-AF65-F5344CB8AC3E}">
        <p14:creationId xmlns:p14="http://schemas.microsoft.com/office/powerpoint/2010/main" val="52093908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795338" y="771525"/>
            <a:ext cx="5576887" cy="3862388"/>
          </a:xfrm>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程式庫維護 </a:t>
            </a:r>
          </a:p>
          <a:p>
            <a:pPr marL="488639" lvl="1" indent="-300701" algn="just" eaLnBrk="1" hangingPunct="1">
              <a:buFont typeface="Wingdings" panose="05000000000000000000" pitchFamily="2" charset="2"/>
              <a:buChar char="ü"/>
            </a:pPr>
            <a:r>
              <a:rPr lang="zh-TW" altLang="en-US" dirty="0" smtClean="0"/>
              <a:t>應用程式應集中存放在程式庫中，並進行存取控管。</a:t>
            </a:r>
          </a:p>
          <a:p>
            <a:pPr marL="488639" lvl="1" indent="-300701" algn="just" eaLnBrk="1" hangingPunct="1">
              <a:buFont typeface="Wingdings" panose="05000000000000000000" pitchFamily="2" charset="2"/>
              <a:buChar char="ü"/>
            </a:pPr>
            <a:r>
              <a:rPr lang="zh-TW" altLang="en-US" dirty="0" smtClean="0"/>
              <a:t>程式庫進行版本控制，並保留所有版本程式碼，應用程式版本的區分。</a:t>
            </a:r>
          </a:p>
          <a:p>
            <a:pPr marL="824578" lvl="2" indent="-298352" algn="just" eaLnBrk="1" hangingPunct="1">
              <a:buFont typeface="Wingdings" panose="05000000000000000000" pitchFamily="2" charset="2"/>
              <a:buChar char="Ø"/>
            </a:pPr>
            <a:r>
              <a:rPr lang="zh-TW" altLang="en-US" dirty="0" smtClean="0"/>
              <a:t>主版本：</a:t>
            </a:r>
            <a:r>
              <a:rPr lang="en-US" altLang="zh-TW" b="1" dirty="0" smtClean="0"/>
              <a:t>1</a:t>
            </a:r>
            <a:r>
              <a:rPr lang="en-US" altLang="zh-TW" dirty="0" smtClean="0"/>
              <a:t>.0</a:t>
            </a:r>
          </a:p>
          <a:p>
            <a:pPr marL="824578" lvl="2" indent="-298352" algn="just" eaLnBrk="1" hangingPunct="1">
              <a:buFont typeface="Wingdings" panose="05000000000000000000" pitchFamily="2" charset="2"/>
              <a:buChar char="Ø"/>
            </a:pPr>
            <a:r>
              <a:rPr lang="zh-TW" altLang="en-US" dirty="0" smtClean="0"/>
              <a:t>次版本：</a:t>
            </a:r>
            <a:r>
              <a:rPr lang="en-US" altLang="zh-TW" dirty="0" smtClean="0"/>
              <a:t>1.</a:t>
            </a:r>
            <a:r>
              <a:rPr lang="en-US" altLang="zh-TW" b="1" dirty="0" smtClean="0"/>
              <a:t>1</a:t>
            </a:r>
          </a:p>
          <a:p>
            <a:pPr marL="824578" lvl="2" indent="-298352" algn="just" eaLnBrk="1" hangingPunct="1">
              <a:buFont typeface="Wingdings" panose="05000000000000000000" pitchFamily="2" charset="2"/>
              <a:buChar char="Ø"/>
            </a:pPr>
            <a:r>
              <a:rPr lang="zh-TW" altLang="en-US" dirty="0" smtClean="0"/>
              <a:t>緊急修正版本：</a:t>
            </a:r>
            <a:r>
              <a:rPr lang="en-US" altLang="zh-TW" dirty="0" smtClean="0"/>
              <a:t>1.0.</a:t>
            </a:r>
            <a:r>
              <a:rPr lang="en-US" altLang="zh-TW" b="1" dirty="0" smtClean="0"/>
              <a:t>1</a:t>
            </a:r>
          </a:p>
          <a:p>
            <a:pPr marL="488639" lvl="1" indent="-300701" algn="just" eaLnBrk="1" hangingPunct="1">
              <a:buFont typeface="Wingdings" panose="05000000000000000000" pitchFamily="2" charset="2"/>
              <a:buChar char="ü"/>
            </a:pPr>
            <a:r>
              <a:rPr lang="zh-TW" altLang="en-US" dirty="0" smtClean="0"/>
              <a:t>開發部門凍結版本後應簽入</a:t>
            </a:r>
            <a:r>
              <a:rPr lang="en-US" altLang="zh-TW" dirty="0" smtClean="0"/>
              <a:t>(Check In)</a:t>
            </a:r>
            <a:r>
              <a:rPr lang="zh-TW" altLang="en-US" dirty="0" smtClean="0"/>
              <a:t>到程式庫，也應由程式庫中簽出</a:t>
            </a:r>
            <a:r>
              <a:rPr lang="en-US" altLang="zh-TW" dirty="0" smtClean="0"/>
              <a:t>(Check Out)</a:t>
            </a:r>
            <a:r>
              <a:rPr lang="zh-TW" altLang="en-US" dirty="0" smtClean="0"/>
              <a:t>取得最新版本進行修改。</a:t>
            </a:r>
          </a:p>
          <a:p>
            <a:pPr marL="488639" lvl="1" indent="-300701" algn="just" eaLnBrk="1" hangingPunct="1">
              <a:buFont typeface="Wingdings" panose="05000000000000000000" pitchFamily="2" charset="2"/>
              <a:buChar char="ü"/>
            </a:pPr>
            <a:r>
              <a:rPr lang="zh-TW" altLang="en-US" dirty="0" smtClean="0"/>
              <a:t>測試部門應由程式庫中簽出</a:t>
            </a:r>
            <a:r>
              <a:rPr lang="en-US" altLang="zh-TW" dirty="0" smtClean="0"/>
              <a:t>(Check Out)</a:t>
            </a:r>
            <a:r>
              <a:rPr lang="zh-TW" altLang="en-US" dirty="0" smtClean="0"/>
              <a:t>取得最新版本進行測試。</a:t>
            </a:r>
          </a:p>
          <a:p>
            <a:pPr marL="488639" lvl="1" indent="-300701" algn="just" eaLnBrk="1" hangingPunct="1">
              <a:buFont typeface="Wingdings" panose="05000000000000000000" pitchFamily="2" charset="2"/>
              <a:buChar char="ü"/>
            </a:pPr>
            <a:r>
              <a:rPr lang="zh-TW" altLang="en-US" dirty="0" smtClean="0"/>
              <a:t>上線人員應由程式庫中發行</a:t>
            </a:r>
            <a:r>
              <a:rPr lang="en-US" altLang="zh-TW" dirty="0" smtClean="0"/>
              <a:t>(Release)</a:t>
            </a:r>
            <a:r>
              <a:rPr lang="zh-TW" altLang="en-US" dirty="0" smtClean="0"/>
              <a:t>最新版本應用程式至線上系統。</a:t>
            </a:r>
          </a:p>
        </p:txBody>
      </p:sp>
    </p:spTree>
    <p:extLst>
      <p:ext uri="{BB962C8B-B14F-4D97-AF65-F5344CB8AC3E}">
        <p14:creationId xmlns:p14="http://schemas.microsoft.com/office/powerpoint/2010/main" val="33985391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82638" y="768350"/>
            <a:ext cx="5537200" cy="3835400"/>
          </a:xfrm>
        </p:spPr>
      </p:sp>
      <p:sp>
        <p:nvSpPr>
          <p:cNvPr id="3" name="備忘稿版面配置區 2"/>
          <p:cNvSpPr>
            <a:spLocks noGrp="1"/>
          </p:cNvSpPr>
          <p:nvPr>
            <p:ph type="body" idx="1"/>
          </p:nvPr>
        </p:nvSpPr>
        <p:spPr/>
        <p:txBody>
          <a:bodyPr/>
          <a:lstStyle/>
          <a:p>
            <a:pPr algn="just"/>
            <a:r>
              <a:rPr lang="zh-TW" altLang="en-US" dirty="0" smtClean="0"/>
              <a:t>針對應用層的防護，有多種方法可以採用：</a:t>
            </a:r>
            <a:endParaRPr lang="en-US" altLang="zh-TW" dirty="0" smtClean="0"/>
          </a:p>
          <a:p>
            <a:pPr marL="488639" lvl="1" indent="-300701" algn="just" defTabSz="954725">
              <a:lnSpc>
                <a:spcPct val="120000"/>
              </a:lnSpc>
              <a:spcBef>
                <a:spcPts val="209"/>
              </a:spcBef>
              <a:spcAft>
                <a:spcPts val="209"/>
              </a:spcAft>
              <a:buFont typeface="Wingdings" panose="05000000000000000000" pitchFamily="2" charset="2"/>
              <a:buChar char="ü"/>
              <a:defRPr/>
            </a:pPr>
            <a:r>
              <a:rPr kumimoji="1" lang="zh-TW" altLang="en-US" sz="1500" dirty="0">
                <a:latin typeface="微軟正黑體" panose="020B0604030504040204" pitchFamily="34" charset="-120"/>
                <a:ea typeface="微軟正黑體" panose="020B0604030504040204" pitchFamily="34" charset="-120"/>
              </a:rPr>
              <a:t>入侵防禦系統</a:t>
            </a:r>
            <a:r>
              <a:rPr kumimoji="1" lang="en-US" altLang="zh-TW" sz="1500" dirty="0">
                <a:latin typeface="微軟正黑體" panose="020B0604030504040204" pitchFamily="34" charset="-120"/>
                <a:ea typeface="微軟正黑體" panose="020B0604030504040204" pitchFamily="34" charset="-120"/>
              </a:rPr>
              <a:t>(IPS, Intrusion Prevention System)</a:t>
            </a:r>
            <a:r>
              <a:rPr kumimoji="1" lang="zh-TW" altLang="en-US" sz="1500" dirty="0">
                <a:latin typeface="微軟正黑體" panose="020B0604030504040204" pitchFamily="34" charset="-120"/>
                <a:ea typeface="微軟正黑體" panose="020B0604030504040204" pitchFamily="34" charset="-120"/>
              </a:rPr>
              <a:t>：具備部份防禦功能的。</a:t>
            </a:r>
            <a:endParaRPr kumimoji="1" lang="en-US" altLang="zh-TW" sz="1500" dirty="0">
              <a:latin typeface="微軟正黑體" panose="020B0604030504040204" pitchFamily="34" charset="-120"/>
              <a:ea typeface="微軟正黑體" panose="020B0604030504040204" pitchFamily="34" charset="-120"/>
            </a:endParaRPr>
          </a:p>
          <a:p>
            <a:pPr marL="488639" lvl="1" indent="-300701" algn="just" defTabSz="954725">
              <a:lnSpc>
                <a:spcPct val="120000"/>
              </a:lnSpc>
              <a:spcBef>
                <a:spcPts val="209"/>
              </a:spcBef>
              <a:spcAft>
                <a:spcPts val="209"/>
              </a:spcAft>
              <a:buFont typeface="Wingdings" panose="05000000000000000000" pitchFamily="2" charset="2"/>
              <a:buChar char="ü"/>
              <a:defRPr/>
            </a:pPr>
            <a:r>
              <a:rPr kumimoji="1" lang="zh-TW" altLang="en-US" sz="1500" dirty="0">
                <a:latin typeface="微軟正黑體" panose="020B0604030504040204" pitchFamily="34" charset="-120"/>
                <a:ea typeface="微軟正黑體" panose="020B0604030504040204" pitchFamily="34" charset="-120"/>
              </a:rPr>
              <a:t>源碼檢測</a:t>
            </a:r>
            <a:r>
              <a:rPr kumimoji="1" lang="en-US" altLang="zh-TW" sz="1500" dirty="0">
                <a:latin typeface="微軟正黑體" panose="020B0604030504040204" pitchFamily="34" charset="-120"/>
                <a:ea typeface="微軟正黑體" panose="020B0604030504040204" pitchFamily="34" charset="-120"/>
              </a:rPr>
              <a:t>(Static Code Analysis)</a:t>
            </a:r>
            <a:r>
              <a:rPr kumimoji="1" lang="zh-TW" altLang="en-US" sz="1500" dirty="0">
                <a:latin typeface="微軟正黑體" panose="020B0604030504040204" pitchFamily="34" charset="-120"/>
                <a:ea typeface="微軟正黑體" panose="020B0604030504040204" pitchFamily="34" charset="-120"/>
              </a:rPr>
              <a:t>：使用自動化的源碼檢測工具找出有問題的程式碼。</a:t>
            </a:r>
            <a:endParaRPr kumimoji="1" lang="en-US" altLang="zh-TW" sz="1500" dirty="0">
              <a:latin typeface="微軟正黑體" panose="020B0604030504040204" pitchFamily="34" charset="-120"/>
              <a:ea typeface="微軟正黑體" panose="020B0604030504040204" pitchFamily="34" charset="-120"/>
            </a:endParaRPr>
          </a:p>
          <a:p>
            <a:pPr marL="488639" lvl="1" indent="-300701" algn="just" defTabSz="954725">
              <a:lnSpc>
                <a:spcPct val="120000"/>
              </a:lnSpc>
              <a:spcBef>
                <a:spcPts val="209"/>
              </a:spcBef>
              <a:spcAft>
                <a:spcPts val="209"/>
              </a:spcAft>
              <a:buFont typeface="Wingdings" panose="05000000000000000000" pitchFamily="2" charset="2"/>
              <a:buChar char="ü"/>
              <a:defRPr/>
            </a:pPr>
            <a:r>
              <a:rPr kumimoji="1" lang="zh-TW" altLang="en-US" sz="1500" dirty="0">
                <a:latin typeface="微軟正黑體" panose="020B0604030504040204" pitchFamily="34" charset="-120"/>
                <a:ea typeface="微軟正黑體" panose="020B0604030504040204" pitchFamily="34" charset="-120"/>
              </a:rPr>
              <a:t>網頁應用程式防火牆</a:t>
            </a:r>
            <a:r>
              <a:rPr kumimoji="1" lang="en-US" altLang="zh-TW" sz="1500" dirty="0">
                <a:latin typeface="微軟正黑體" panose="020B0604030504040204" pitchFamily="34" charset="-120"/>
                <a:ea typeface="微軟正黑體" panose="020B0604030504040204" pitchFamily="34" charset="-120"/>
              </a:rPr>
              <a:t>(WAF, Web Application Firewall)</a:t>
            </a:r>
            <a:r>
              <a:rPr kumimoji="1" lang="zh-TW" altLang="en-US" sz="1500" dirty="0">
                <a:latin typeface="微軟正黑體" panose="020B0604030504040204" pitchFamily="34" charset="-120"/>
                <a:ea typeface="微軟正黑體" panose="020B0604030504040204" pitchFamily="34" charset="-120"/>
              </a:rPr>
              <a:t>：針對</a:t>
            </a:r>
            <a:r>
              <a:rPr kumimoji="1" lang="en-US" altLang="zh-TW" sz="1500" dirty="0">
                <a:latin typeface="微軟正黑體" panose="020B0604030504040204" pitchFamily="34" charset="-120"/>
                <a:ea typeface="微軟正黑體" panose="020B0604030504040204" pitchFamily="34" charset="-120"/>
              </a:rPr>
              <a:t>HTTP</a:t>
            </a:r>
            <a:r>
              <a:rPr kumimoji="1" lang="zh-TW" altLang="en-US" sz="1500" dirty="0">
                <a:latin typeface="微軟正黑體" panose="020B0604030504040204" pitchFamily="34" charset="-120"/>
                <a:ea typeface="微軟正黑體" panose="020B0604030504040204" pitchFamily="34" charset="-120"/>
              </a:rPr>
              <a:t>協定進行深層檢查的。</a:t>
            </a:r>
            <a:endParaRPr kumimoji="1" lang="en-US" altLang="zh-TW" sz="1500" dirty="0">
              <a:latin typeface="微軟正黑體" panose="020B0604030504040204" pitchFamily="34" charset="-120"/>
              <a:ea typeface="微軟正黑體" panose="020B0604030504040204" pitchFamily="34" charset="-120"/>
            </a:endParaRPr>
          </a:p>
          <a:p>
            <a:pPr marL="488639" lvl="1" indent="-300701" algn="just" defTabSz="954725">
              <a:lnSpc>
                <a:spcPct val="120000"/>
              </a:lnSpc>
              <a:spcBef>
                <a:spcPts val="209"/>
              </a:spcBef>
              <a:spcAft>
                <a:spcPts val="209"/>
              </a:spcAft>
              <a:buFont typeface="Wingdings" panose="05000000000000000000" pitchFamily="2" charset="2"/>
              <a:buChar char="ü"/>
              <a:defRPr/>
            </a:pPr>
            <a:r>
              <a:rPr kumimoji="1" lang="zh-TW" altLang="en-US" sz="1500" dirty="0">
                <a:latin typeface="微軟正黑體" panose="020B0604030504040204" pitchFamily="34" charset="-120"/>
                <a:ea typeface="微軟正黑體" panose="020B0604030504040204" pitchFamily="34" charset="-120"/>
              </a:rPr>
              <a:t>滲透測試</a:t>
            </a:r>
            <a:r>
              <a:rPr kumimoji="1" lang="en-US" altLang="zh-TW" sz="1500" dirty="0">
                <a:latin typeface="微軟正黑體" panose="020B0604030504040204" pitchFamily="34" charset="-120"/>
                <a:ea typeface="微軟正黑體" panose="020B0604030504040204" pitchFamily="34" charset="-120"/>
              </a:rPr>
              <a:t>(PT, Penetration Test)</a:t>
            </a:r>
            <a:r>
              <a:rPr kumimoji="1" lang="zh-TW" altLang="en-US" sz="1500" dirty="0">
                <a:latin typeface="微軟正黑體" panose="020B0604030504040204" pitchFamily="34" charset="-120"/>
                <a:ea typeface="微軟正黑體" panose="020B0604030504040204" pitchFamily="34" charset="-120"/>
              </a:rPr>
              <a:t>：模擬攻擊者行為找出網站漏洞。</a:t>
            </a:r>
            <a:endParaRPr kumimoji="1" lang="en-US" altLang="zh-TW" sz="1500" dirty="0">
              <a:latin typeface="微軟正黑體" panose="020B0604030504040204" pitchFamily="34" charset="-120"/>
              <a:ea typeface="微軟正黑體" panose="020B0604030504040204" pitchFamily="34" charset="-120"/>
            </a:endParaRPr>
          </a:p>
          <a:p>
            <a:pPr marL="488639" lvl="1" indent="-300701" algn="just" defTabSz="954725">
              <a:lnSpc>
                <a:spcPct val="120000"/>
              </a:lnSpc>
              <a:spcBef>
                <a:spcPts val="209"/>
              </a:spcBef>
              <a:spcAft>
                <a:spcPts val="209"/>
              </a:spcAft>
              <a:buFont typeface="Wingdings" panose="05000000000000000000" pitchFamily="2" charset="2"/>
              <a:buChar char="ü"/>
              <a:defRPr/>
            </a:pPr>
            <a:r>
              <a:rPr kumimoji="1" lang="zh-TW" altLang="en-US" sz="1500" dirty="0">
                <a:latin typeface="微軟正黑體" panose="020B0604030504040204" pitchFamily="34" charset="-120"/>
                <a:ea typeface="微軟正黑體" panose="020B0604030504040204" pitchFamily="34" charset="-120"/>
              </a:rPr>
              <a:t>網站</a:t>
            </a:r>
            <a:r>
              <a:rPr kumimoji="1" lang="en-US" altLang="zh-TW" sz="1500" dirty="0">
                <a:latin typeface="微軟正黑體" panose="020B0604030504040204" pitchFamily="34" charset="-120"/>
                <a:ea typeface="微軟正黑體" panose="020B0604030504040204" pitchFamily="34" charset="-120"/>
              </a:rPr>
              <a:t>VA(Web Vulnerability Assessment)</a:t>
            </a:r>
            <a:r>
              <a:rPr kumimoji="1" lang="zh-TW" altLang="en-US" sz="1500" dirty="0">
                <a:latin typeface="微軟正黑體" panose="020B0604030504040204" pitchFamily="34" charset="-120"/>
                <a:ea typeface="微軟正黑體" panose="020B0604030504040204" pitchFamily="34" charset="-120"/>
              </a:rPr>
              <a:t>：使用掃描工具檢測弱點。</a:t>
            </a:r>
            <a:endParaRPr lang="zh-TW" altLang="en-US" dirty="0"/>
          </a:p>
        </p:txBody>
      </p:sp>
      <p:sp>
        <p:nvSpPr>
          <p:cNvPr id="4" name="投影片編號版面配置區 3"/>
          <p:cNvSpPr>
            <a:spLocks noGrp="1"/>
          </p:cNvSpPr>
          <p:nvPr>
            <p:ph type="sldNum" sz="quarter" idx="10"/>
          </p:nvPr>
        </p:nvSpPr>
        <p:spPr/>
        <p:txBody>
          <a:bodyPr/>
          <a:lstStyle/>
          <a:p>
            <a:pPr>
              <a:defRPr/>
            </a:pPr>
            <a:fld id="{6F0553E3-DD3F-4F94-8493-D9B2334F3DDF}" type="slidenum">
              <a:rPr lang="en-US" altLang="zh-TW" smtClean="0"/>
              <a:pPr>
                <a:defRPr/>
              </a:pPr>
              <a:t>81</a:t>
            </a:fld>
            <a:endParaRPr lang="en-US" altLang="zh-TW" dirty="0"/>
          </a:p>
        </p:txBody>
      </p:sp>
    </p:spTree>
    <p:extLst>
      <p:ext uri="{BB962C8B-B14F-4D97-AF65-F5344CB8AC3E}">
        <p14:creationId xmlns:p14="http://schemas.microsoft.com/office/powerpoint/2010/main" val="204058084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82638" y="768350"/>
            <a:ext cx="5537200" cy="3835400"/>
          </a:xfrm>
        </p:spPr>
      </p:sp>
      <p:sp>
        <p:nvSpPr>
          <p:cNvPr id="3" name="備忘稿版面配置區 2"/>
          <p:cNvSpPr>
            <a:spLocks noGrp="1"/>
          </p:cNvSpPr>
          <p:nvPr>
            <p:ph type="body" idx="1"/>
          </p:nvPr>
        </p:nvSpPr>
        <p:spPr/>
        <p:txBody>
          <a:bodyPr/>
          <a:lstStyle/>
          <a:p>
            <a:pPr algn="just"/>
            <a:r>
              <a:rPr kumimoji="1" lang="zh-TW" altLang="en-US" sz="1500" dirty="0" smtClean="0">
                <a:latin typeface="微軟正黑體" panose="020B0604030504040204" pitchFamily="34" charset="-120"/>
                <a:ea typeface="微軟正黑體" panose="020B0604030504040204" pitchFamily="34" charset="-120"/>
              </a:rPr>
              <a:t>各位可</a:t>
            </a:r>
            <a:r>
              <a:rPr kumimoji="1" lang="zh-TW" altLang="en-US" sz="1500" dirty="0">
                <a:latin typeface="微軟正黑體" panose="020B0604030504040204" pitchFamily="34" charset="-120"/>
                <a:ea typeface="微軟正黑體" panose="020B0604030504040204" pitchFamily="34" charset="-120"/>
              </a:rPr>
              <a:t>參考「 </a:t>
            </a:r>
            <a:r>
              <a:rPr kumimoji="1" lang="en-US" altLang="zh-TW" sz="1500" b="1" dirty="0">
                <a:latin typeface="微軟正黑體" panose="020B0604030504040204" pitchFamily="34" charset="-120"/>
                <a:ea typeface="微軟正黑體" panose="020B0604030504040204" pitchFamily="34" charset="-120"/>
              </a:rPr>
              <a:t>103</a:t>
            </a:r>
            <a:r>
              <a:rPr kumimoji="1" lang="zh-TW" altLang="en-US" sz="1500" dirty="0">
                <a:latin typeface="微軟正黑體" panose="020B0604030504040204" pitchFamily="34" charset="-120"/>
                <a:ea typeface="微軟正黑體" panose="020B0604030504040204" pitchFamily="34" charset="-120"/>
              </a:rPr>
              <a:t>年資安服務暨專案管理辦公室 </a:t>
            </a:r>
            <a:r>
              <a:rPr kumimoji="1" lang="zh-TW" altLang="en-US" sz="1500" dirty="0" smtClean="0">
                <a:latin typeface="微軟正黑體" panose="020B0604030504040204" pitchFamily="34" charset="-120"/>
                <a:ea typeface="微軟正黑體" panose="020B0604030504040204" pitchFamily="34" charset="-120"/>
              </a:rPr>
              <a:t>組織行動</a:t>
            </a:r>
            <a:r>
              <a:rPr kumimoji="1" lang="zh-TW" altLang="en-US" sz="1500" dirty="0">
                <a:latin typeface="微軟正黑體" panose="020B0604030504040204" pitchFamily="34" charset="-120"/>
                <a:ea typeface="微軟正黑體" panose="020B0604030504040204" pitchFamily="34" charset="-120"/>
              </a:rPr>
              <a:t>化安全防護規劃報告 </a:t>
            </a:r>
            <a:r>
              <a:rPr kumimoji="1" lang="en-US" altLang="zh-TW" sz="1500" b="1" dirty="0">
                <a:latin typeface="微軟正黑體" panose="020B0604030504040204" pitchFamily="34" charset="-120"/>
                <a:ea typeface="微軟正黑體" panose="020B0604030504040204" pitchFamily="34" charset="-120"/>
              </a:rPr>
              <a:t>(V1.0) </a:t>
            </a:r>
            <a:r>
              <a:rPr kumimoji="1" lang="zh-TW" altLang="en-US" sz="1500" dirty="0">
                <a:latin typeface="微軟正黑體" panose="020B0604030504040204" pitchFamily="34" charset="-120"/>
                <a:ea typeface="微軟正黑體" panose="020B0604030504040204" pitchFamily="34" charset="-120"/>
              </a:rPr>
              <a:t>」第</a:t>
            </a:r>
            <a:r>
              <a:rPr kumimoji="1" lang="en-US" altLang="zh-TW" sz="1500" dirty="0">
                <a:latin typeface="微軟正黑體" panose="020B0604030504040204" pitchFamily="34" charset="-120"/>
                <a:ea typeface="微軟正黑體" panose="020B0604030504040204" pitchFamily="34" charset="-120"/>
              </a:rPr>
              <a:t>61~62</a:t>
            </a:r>
            <a:r>
              <a:rPr kumimoji="1" lang="zh-TW" altLang="en-US" sz="1500" dirty="0">
                <a:latin typeface="微軟正黑體" panose="020B0604030504040204" pitchFamily="34" charset="-120"/>
                <a:ea typeface="微軟正黑體" panose="020B0604030504040204" pitchFamily="34" charset="-120"/>
              </a:rPr>
              <a:t>頁的內容。</a:t>
            </a:r>
            <a:endParaRPr kumimoji="1" lang="en-US" altLang="zh-TW" sz="1500" dirty="0">
              <a:latin typeface="微軟正黑體" panose="020B0604030504040204" pitchFamily="34" charset="-120"/>
              <a:ea typeface="微軟正黑體" panose="020B0604030504040204" pitchFamily="34" charset="-120"/>
            </a:endParaRPr>
          </a:p>
          <a:p>
            <a:pPr algn="just"/>
            <a:r>
              <a:rPr kumimoji="1" lang="zh-TW" altLang="en-US" sz="1500" dirty="0" smtClean="0">
                <a:latin typeface="微軟正黑體" panose="020B0604030504040204" pitchFamily="34" charset="-120"/>
                <a:ea typeface="微軟正黑體" panose="020B0604030504040204" pitchFamily="34" charset="-120"/>
              </a:rPr>
              <a:t>組織在</a:t>
            </a:r>
            <a:r>
              <a:rPr kumimoji="1" lang="zh-TW" altLang="en-US" sz="1500" dirty="0">
                <a:latin typeface="微軟正黑體" panose="020B0604030504040204" pitchFamily="34" charset="-120"/>
                <a:ea typeface="微軟正黑體" panose="020B0604030504040204" pitchFamily="34" charset="-120"/>
              </a:rPr>
              <a:t>開發行動應用程式時，應該根據需求，審慎選擇行動應用程式的開發方式。行動應用程式的開發過程，會衍生二大安全議題： </a:t>
            </a:r>
            <a:endParaRPr kumimoji="1" lang="en-US" altLang="zh-TW" sz="1500" dirty="0">
              <a:latin typeface="微軟正黑體" panose="020B0604030504040204" pitchFamily="34" charset="-120"/>
              <a:ea typeface="微軟正黑體" panose="020B0604030504040204" pitchFamily="34" charset="-120"/>
            </a:endParaRPr>
          </a:p>
          <a:p>
            <a:pPr marL="488639" lvl="1" indent="-187938" algn="just">
              <a:buFont typeface="Wingdings" panose="05000000000000000000" pitchFamily="2" charset="2"/>
              <a:buChar char="ü"/>
            </a:pPr>
            <a:r>
              <a:rPr kumimoji="1" lang="zh-TW" altLang="en-US" sz="1500" dirty="0">
                <a:latin typeface="微軟正黑體" panose="020B0604030504040204" pitchFamily="34" charset="-120"/>
                <a:ea typeface="微軟正黑體" panose="020B0604030504040204" pitchFamily="34" charset="-120"/>
              </a:rPr>
              <a:t>行動應用程式碼的安全性議題 </a:t>
            </a:r>
            <a:r>
              <a:rPr kumimoji="1" lang="en-US" altLang="zh-TW" sz="1500" dirty="0">
                <a:latin typeface="微軟正黑體" panose="020B0604030504040204" pitchFamily="34" charset="-120"/>
                <a:ea typeface="微軟正黑體" panose="020B0604030504040204" pitchFamily="34" charset="-120"/>
              </a:rPr>
              <a:t>:</a:t>
            </a:r>
            <a:r>
              <a:rPr kumimoji="1" lang="zh-TW" altLang="en-US" sz="1500" dirty="0">
                <a:latin typeface="微軟正黑體" panose="020B0604030504040204" pitchFamily="34" charset="-120"/>
                <a:ea typeface="微軟正黑體" panose="020B0604030504040204" pitchFamily="34" charset="-120"/>
              </a:rPr>
              <a:t>因撰寫方式的錯誤，使用</a:t>
            </a:r>
            <a:r>
              <a:rPr kumimoji="1" lang="en-US" altLang="zh-TW" sz="1500" dirty="0">
                <a:latin typeface="微軟正黑體" panose="020B0604030504040204" pitchFamily="34" charset="-120"/>
                <a:ea typeface="微軟正黑體" panose="020B0604030504040204" pitchFamily="34" charset="-120"/>
              </a:rPr>
              <a:t>Apps</a:t>
            </a:r>
            <a:r>
              <a:rPr kumimoji="1" lang="zh-TW" altLang="en-US" sz="1500" dirty="0">
                <a:latin typeface="微軟正黑體" panose="020B0604030504040204" pitchFamily="34" charset="-120"/>
                <a:ea typeface="微軟正黑體" panose="020B0604030504040204" pitchFamily="34" charset="-120"/>
              </a:rPr>
              <a:t>存有安全弱點，導致系統遭入侵，此部分議題可參考</a:t>
            </a:r>
            <a:r>
              <a:rPr kumimoji="1" lang="en-US" altLang="zh-TW" sz="1500" dirty="0">
                <a:latin typeface="微軟正黑體" panose="020B0604030504040204" pitchFamily="34" charset="-120"/>
                <a:ea typeface="微軟正黑體" panose="020B0604030504040204" pitchFamily="34" charset="-120"/>
              </a:rPr>
              <a:t>OWASP Mobile TOP 10</a:t>
            </a:r>
            <a:r>
              <a:rPr kumimoji="1" lang="zh-TW" altLang="en-US" sz="1500" dirty="0">
                <a:latin typeface="微軟正黑體" panose="020B0604030504040204" pitchFamily="34" charset="-120"/>
                <a:ea typeface="微軟正黑體" panose="020B0604030504040204" pitchFamily="34" charset="-120"/>
              </a:rPr>
              <a:t>或「行動裝置資安防護參考指引」，解決方法建議遵守安全系統發展生命週期</a:t>
            </a:r>
            <a:r>
              <a:rPr kumimoji="1" lang="en-US" altLang="zh-TW" sz="1500" dirty="0">
                <a:latin typeface="微軟正黑體" panose="020B0604030504040204" pitchFamily="34" charset="-120"/>
                <a:ea typeface="微軟正黑體" panose="020B0604030504040204" pitchFamily="34" charset="-120"/>
              </a:rPr>
              <a:t>(</a:t>
            </a:r>
            <a:r>
              <a:rPr kumimoji="1" lang="en-US" altLang="zh-TW" sz="1500" dirty="0" err="1">
                <a:latin typeface="微軟正黑體" panose="020B0604030504040204" pitchFamily="34" charset="-120"/>
                <a:ea typeface="微軟正黑體" panose="020B0604030504040204" pitchFamily="34" charset="-120"/>
              </a:rPr>
              <a:t>SecSDLC</a:t>
            </a:r>
            <a:r>
              <a:rPr kumimoji="1" lang="en-US" altLang="zh-TW" sz="1500" dirty="0">
                <a:latin typeface="微軟正黑體" panose="020B0604030504040204" pitchFamily="34" charset="-120"/>
                <a:ea typeface="微軟正黑體" panose="020B0604030504040204" pitchFamily="34" charset="-120"/>
              </a:rPr>
              <a:t>)</a:t>
            </a:r>
            <a:r>
              <a:rPr kumimoji="1" lang="zh-TW" altLang="en-US" sz="1500" dirty="0">
                <a:latin typeface="微軟正黑體" panose="020B0604030504040204" pitchFamily="34" charset="-120"/>
                <a:ea typeface="微軟正黑體" panose="020B0604030504040204" pitchFamily="34" charset="-120"/>
              </a:rPr>
              <a:t>進行開發，藉助第三方或是自動化檢測進行白箱、黑箱靜態與動態之檢測。 </a:t>
            </a:r>
            <a:endParaRPr kumimoji="1" lang="en-US" altLang="zh-TW" sz="1500" dirty="0">
              <a:latin typeface="微軟正黑體" panose="020B0604030504040204" pitchFamily="34" charset="-120"/>
              <a:ea typeface="微軟正黑體" panose="020B0604030504040204" pitchFamily="34" charset="-120"/>
            </a:endParaRPr>
          </a:p>
          <a:p>
            <a:pPr marL="488639" lvl="1" indent="-187938" algn="just">
              <a:buFont typeface="Wingdings" panose="05000000000000000000" pitchFamily="2" charset="2"/>
              <a:buChar char="ü"/>
            </a:pPr>
            <a:r>
              <a:rPr kumimoji="1" lang="zh-TW" altLang="en-US" sz="1500" dirty="0">
                <a:latin typeface="微軟正黑體" panose="020B0604030504040204" pitchFamily="34" charset="-120"/>
                <a:ea typeface="微軟正黑體" panose="020B0604030504040204" pitchFamily="34" charset="-120"/>
              </a:rPr>
              <a:t>隱私侵犯的議題 </a:t>
            </a:r>
            <a:r>
              <a:rPr kumimoji="1" lang="en-US" altLang="zh-TW" sz="1500" dirty="0">
                <a:latin typeface="微軟正黑體" panose="020B0604030504040204" pitchFamily="34" charset="-120"/>
                <a:ea typeface="微軟正黑體" panose="020B0604030504040204" pitchFamily="34" charset="-120"/>
              </a:rPr>
              <a:t>:</a:t>
            </a:r>
            <a:r>
              <a:rPr kumimoji="1" lang="zh-TW" altLang="en-US" sz="1500" dirty="0">
                <a:latin typeface="微軟正黑體" panose="020B0604030504040204" pitchFamily="34" charset="-120"/>
                <a:ea typeface="微軟正黑體" panose="020B0604030504040204" pitchFamily="34" charset="-120"/>
              </a:rPr>
              <a:t>因程式開發時，索取過多行動裝置上的敏感資訊，例如：通訊錄、行事曆、座標位置、郵件、簡訊內容等，建議遵守</a:t>
            </a:r>
            <a:r>
              <a:rPr kumimoji="1" lang="en-US" altLang="zh-TW" sz="1500" dirty="0">
                <a:latin typeface="微軟正黑體" panose="020B0604030504040204" pitchFamily="34" charset="-120"/>
                <a:ea typeface="微軟正黑體" panose="020B0604030504040204" pitchFamily="34" charset="-120"/>
              </a:rPr>
              <a:t>Privacy by Design</a:t>
            </a:r>
            <a:r>
              <a:rPr kumimoji="1" lang="zh-TW" altLang="en-US" sz="1500" dirty="0">
                <a:latin typeface="微軟正黑體" panose="020B0604030504040204" pitchFamily="34" charset="-120"/>
                <a:ea typeface="微軟正黑體" panose="020B0604030504040204" pitchFamily="34" charset="-120"/>
              </a:rPr>
              <a:t>之原則，將隱私保護之概念，融入於應用程式的設計之中。 </a:t>
            </a:r>
            <a:endParaRPr kumimoji="1" lang="en-US" altLang="zh-TW" sz="1500" dirty="0">
              <a:latin typeface="微軟正黑體" panose="020B0604030504040204" pitchFamily="34" charset="-120"/>
              <a:ea typeface="微軟正黑體" panose="020B0604030504040204" pitchFamily="34" charset="-120"/>
            </a:endParaRPr>
          </a:p>
          <a:p>
            <a:pPr lvl="0" algn="just"/>
            <a:r>
              <a:rPr kumimoji="1" lang="zh-TW" altLang="en-US" sz="1500" dirty="0">
                <a:latin typeface="微軟正黑體" panose="020B0604030504040204" pitchFamily="34" charset="-120"/>
                <a:ea typeface="微軟正黑體" panose="020B0604030504040204" pitchFamily="34" charset="-120"/>
              </a:rPr>
              <a:t>在</a:t>
            </a:r>
            <a:r>
              <a:rPr kumimoji="1" lang="en-US" altLang="zh-TW" sz="1500" dirty="0">
                <a:latin typeface="微軟正黑體" panose="020B0604030504040204" pitchFamily="34" charset="-120"/>
                <a:ea typeface="微軟正黑體" panose="020B0604030504040204" pitchFamily="34" charset="-120"/>
              </a:rPr>
              <a:t>app</a:t>
            </a:r>
            <a:r>
              <a:rPr kumimoji="1" lang="zh-TW" altLang="en-US" sz="1500" dirty="0">
                <a:latin typeface="微軟正黑體" panose="020B0604030504040204" pitchFamily="34" charset="-120"/>
                <a:ea typeface="微軟正黑體" panose="020B0604030504040204" pitchFamily="34" charset="-120"/>
              </a:rPr>
              <a:t>安全威脅的案例方面：</a:t>
            </a:r>
            <a:endParaRPr kumimoji="1" lang="en-US" altLang="zh-TW" sz="1500" dirty="0">
              <a:latin typeface="微軟正黑體" panose="020B0604030504040204" pitchFamily="34" charset="-120"/>
              <a:ea typeface="微軟正黑體" panose="020B0604030504040204" pitchFamily="34" charset="-120"/>
            </a:endParaRPr>
          </a:p>
          <a:p>
            <a:pPr marL="488639" lvl="1" indent="-187938" algn="just">
              <a:buFont typeface="Wingdings" panose="05000000000000000000" pitchFamily="2" charset="2"/>
              <a:buChar char="ü"/>
            </a:pPr>
            <a:r>
              <a:rPr kumimoji="1" lang="en-US" altLang="zh-TW" sz="1500" dirty="0">
                <a:latin typeface="微軟正黑體" panose="020B0604030504040204" pitchFamily="34" charset="-120"/>
                <a:ea typeface="微軟正黑體" panose="020B0604030504040204" pitchFamily="34" charset="-120"/>
              </a:rPr>
              <a:t>OWASP</a:t>
            </a:r>
            <a:r>
              <a:rPr kumimoji="1" lang="zh-TW" altLang="en-US" sz="1500" dirty="0">
                <a:latin typeface="微軟正黑體" panose="020B0604030504040204" pitchFamily="34" charset="-120"/>
                <a:ea typeface="微軟正黑體" panose="020B0604030504040204" pitchFamily="34" charset="-120"/>
              </a:rPr>
              <a:t> </a:t>
            </a:r>
            <a:r>
              <a:rPr kumimoji="1" lang="en-US" altLang="zh-TW" sz="1500" dirty="0">
                <a:latin typeface="微軟正黑體" panose="020B0604030504040204" pitchFamily="34" charset="-120"/>
                <a:ea typeface="微軟正黑體" panose="020B0604030504040204" pitchFamily="34" charset="-120"/>
              </a:rPr>
              <a:t>Mobile</a:t>
            </a:r>
            <a:r>
              <a:rPr kumimoji="1" lang="zh-TW" altLang="en-US" sz="1500" dirty="0">
                <a:latin typeface="微軟正黑體" panose="020B0604030504040204" pitchFamily="34" charset="-120"/>
                <a:ea typeface="微軟正黑體" panose="020B0604030504040204" pitchFamily="34" charset="-120"/>
              </a:rPr>
              <a:t>每年都會列出</a:t>
            </a:r>
            <a:r>
              <a:rPr kumimoji="1" lang="en-US" altLang="zh-TW" sz="1500" dirty="0">
                <a:latin typeface="微軟正黑體" panose="020B0604030504040204" pitchFamily="34" charset="-120"/>
                <a:ea typeface="微軟正黑體" panose="020B0604030504040204" pitchFamily="34" charset="-120"/>
              </a:rPr>
              <a:t>10</a:t>
            </a:r>
            <a:r>
              <a:rPr kumimoji="1" lang="zh-TW" altLang="en-US" sz="1500" dirty="0">
                <a:latin typeface="微軟正黑體" panose="020B0604030504040204" pitchFamily="34" charset="-120"/>
                <a:ea typeface="微軟正黑體" panose="020B0604030504040204" pitchFamily="34" charset="-120"/>
              </a:rPr>
              <a:t>大風險弱點。</a:t>
            </a:r>
            <a:endParaRPr kumimoji="1" lang="en-US" altLang="zh-TW" sz="1500" dirty="0">
              <a:latin typeface="微軟正黑體" panose="020B0604030504040204" pitchFamily="34" charset="-120"/>
              <a:ea typeface="微軟正黑體" panose="020B0604030504040204" pitchFamily="34" charset="-120"/>
            </a:endParaRPr>
          </a:p>
          <a:p>
            <a:pPr marL="488639" lvl="1" indent="-187938" algn="just">
              <a:buFont typeface="Wingdings" panose="05000000000000000000" pitchFamily="2" charset="2"/>
              <a:buChar char="ü"/>
            </a:pPr>
            <a:r>
              <a:rPr kumimoji="1" lang="zh-TW" altLang="en-US" sz="1500" dirty="0">
                <a:latin typeface="微軟正黑體" panose="020B0604030504040204" pitchFamily="34" charset="-120"/>
                <a:ea typeface="微軟正黑體" panose="020B0604030504040204" pitchFamily="34" charset="-120"/>
              </a:rPr>
              <a:t>銀行</a:t>
            </a:r>
            <a:r>
              <a:rPr kumimoji="1" lang="en-US" altLang="zh-TW" sz="1500" dirty="0">
                <a:latin typeface="微軟正黑體" panose="020B0604030504040204" pitchFamily="34" charset="-120"/>
                <a:ea typeface="微軟正黑體" panose="020B0604030504040204" pitchFamily="34" charset="-120"/>
              </a:rPr>
              <a:t>app</a:t>
            </a:r>
            <a:r>
              <a:rPr kumimoji="1" lang="zh-TW" altLang="en-US" sz="1500" dirty="0">
                <a:latin typeface="微軟正黑體" panose="020B0604030504040204" pitchFamily="34" charset="-120"/>
                <a:ea typeface="微軟正黑體" panose="020B0604030504040204" pitchFamily="34" charset="-120"/>
              </a:rPr>
              <a:t>的帳號與密碼外洩。</a:t>
            </a:r>
            <a:endParaRPr kumimoji="1" lang="en-US" altLang="zh-TW" sz="1500" dirty="0">
              <a:latin typeface="微軟正黑體" panose="020B0604030504040204" pitchFamily="34" charset="-120"/>
              <a:ea typeface="微軟正黑體" panose="020B0604030504040204" pitchFamily="34" charset="-120"/>
            </a:endParaRPr>
          </a:p>
          <a:p>
            <a:pPr marL="488639" lvl="1" indent="-187938" algn="just">
              <a:buFont typeface="Wingdings" panose="05000000000000000000" pitchFamily="2" charset="2"/>
              <a:buChar char="ü"/>
            </a:pPr>
            <a:r>
              <a:rPr kumimoji="1" lang="en-US" altLang="zh-TW" sz="1500" dirty="0">
                <a:latin typeface="微軟正黑體" panose="020B0604030504040204" pitchFamily="34" charset="-120"/>
                <a:ea typeface="微軟正黑體" panose="020B0604030504040204" pitchFamily="34" charset="-120"/>
              </a:rPr>
              <a:t>app</a:t>
            </a:r>
            <a:r>
              <a:rPr kumimoji="1" lang="zh-TW" altLang="en-US" sz="1500" dirty="0">
                <a:latin typeface="微軟正黑體" panose="020B0604030504040204" pitchFamily="34" charset="-120"/>
                <a:ea typeface="微軟正黑體" panose="020B0604030504040204" pitchFamily="34" charset="-120"/>
              </a:rPr>
              <a:t>使用的檔案被其他的</a:t>
            </a:r>
            <a:r>
              <a:rPr kumimoji="1" lang="en-US" altLang="zh-TW" sz="1500" dirty="0">
                <a:latin typeface="微軟正黑體" panose="020B0604030504040204" pitchFamily="34" charset="-120"/>
                <a:ea typeface="微軟正黑體" panose="020B0604030504040204" pitchFamily="34" charset="-120"/>
              </a:rPr>
              <a:t>app</a:t>
            </a:r>
            <a:r>
              <a:rPr kumimoji="1" lang="zh-TW" altLang="en-US" sz="1500" dirty="0">
                <a:latin typeface="微軟正黑體" panose="020B0604030504040204" pitchFamily="34" charset="-120"/>
                <a:ea typeface="微軟正黑體" panose="020B0604030504040204" pitchFamily="34" charset="-120"/>
              </a:rPr>
              <a:t>存取。</a:t>
            </a:r>
            <a:endParaRPr kumimoji="1" lang="en-US" altLang="zh-TW" sz="1500" dirty="0">
              <a:latin typeface="微軟正黑體" panose="020B0604030504040204" pitchFamily="34" charset="-120"/>
              <a:ea typeface="微軟正黑體" panose="020B0604030504040204" pitchFamily="34" charset="-120"/>
            </a:endParaRPr>
          </a:p>
          <a:p>
            <a:pPr marL="488639" lvl="1" indent="-187938" algn="just">
              <a:buFont typeface="Wingdings" panose="05000000000000000000" pitchFamily="2" charset="2"/>
              <a:buChar char="ü"/>
            </a:pPr>
            <a:r>
              <a:rPr kumimoji="1" lang="zh-TW" altLang="en-US" sz="1500" dirty="0">
                <a:latin typeface="微軟正黑體" panose="020B0604030504040204" pitchFamily="34" charset="-120"/>
                <a:ea typeface="微軟正黑體" panose="020B0604030504040204" pitchFamily="34" charset="-120"/>
              </a:rPr>
              <a:t>韓國農協銀行網路銀行</a:t>
            </a:r>
            <a:r>
              <a:rPr kumimoji="1" lang="en-US" altLang="zh-TW" sz="1500" dirty="0">
                <a:latin typeface="微軟正黑體" panose="020B0604030504040204" pitchFamily="34" charset="-120"/>
                <a:ea typeface="微軟正黑體" panose="020B0604030504040204" pitchFamily="34" charset="-120"/>
              </a:rPr>
              <a:t>app</a:t>
            </a:r>
            <a:r>
              <a:rPr kumimoji="1" lang="zh-TW" altLang="en-US" sz="1500" dirty="0">
                <a:latin typeface="微軟正黑體" panose="020B0604030504040204" pitchFamily="34" charset="-120"/>
                <a:ea typeface="微軟正黑體" panose="020B0604030504040204" pitchFamily="34" charset="-120"/>
              </a:rPr>
              <a:t>受到</a:t>
            </a:r>
            <a:r>
              <a:rPr kumimoji="1" lang="en-US" altLang="zh-TW" sz="1500" dirty="0">
                <a:latin typeface="微軟正黑體" panose="020B0604030504040204" pitchFamily="34" charset="-120"/>
                <a:ea typeface="微軟正黑體" panose="020B0604030504040204" pitchFamily="34" charset="-120"/>
              </a:rPr>
              <a:t>Android Master Key</a:t>
            </a:r>
            <a:r>
              <a:rPr kumimoji="1" lang="zh-TW" altLang="en-US" sz="1500" dirty="0">
                <a:latin typeface="微軟正黑體" panose="020B0604030504040204" pitchFamily="34" charset="-120"/>
                <a:ea typeface="微軟正黑體" panose="020B0604030504040204" pitchFamily="34" charset="-120"/>
              </a:rPr>
              <a:t>漏洞攻擊，造成個資外洩。</a:t>
            </a:r>
            <a:endParaRPr kumimoji="1" lang="en-US" altLang="zh-TW" sz="15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pPr>
              <a:defRPr/>
            </a:pPr>
            <a:fld id="{6F0553E3-DD3F-4F94-8493-D9B2334F3DDF}" type="slidenum">
              <a:rPr lang="en-US" altLang="zh-TW" smtClean="0"/>
              <a:pPr>
                <a:defRPr/>
              </a:pPr>
              <a:t>82</a:t>
            </a:fld>
            <a:endParaRPr lang="en-US" altLang="zh-TW" dirty="0"/>
          </a:p>
        </p:txBody>
      </p:sp>
    </p:spTree>
    <p:extLst>
      <p:ext uri="{BB962C8B-B14F-4D97-AF65-F5344CB8AC3E}">
        <p14:creationId xmlns:p14="http://schemas.microsoft.com/office/powerpoint/2010/main" val="216485040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795338" y="771525"/>
            <a:ext cx="5576887" cy="3862388"/>
          </a:xfrm>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08" tIns="46004" rIns="92008" bIns="46004"/>
          <a:lstStyle/>
          <a:p>
            <a:pPr algn="just" eaLnBrk="1" hangingPunct="1"/>
            <a:r>
              <a:rPr lang="zh-TW" altLang="en-US" dirty="0" smtClean="0"/>
              <a:t>安全軟體開發生命週期簡介</a:t>
            </a:r>
            <a:r>
              <a:rPr lang="en-US" altLang="zh-TW" dirty="0" smtClean="0"/>
              <a:t>(1/3)</a:t>
            </a:r>
          </a:p>
          <a:p>
            <a:pPr marL="300701" indent="-300701" algn="just" eaLnBrk="1" hangingPunct="1">
              <a:buFont typeface="Wingdings" panose="05000000000000000000" pitchFamily="2" charset="2"/>
              <a:buChar char="ü"/>
            </a:pPr>
            <a:r>
              <a:rPr lang="zh-TW" altLang="en-US" dirty="0" smtClean="0"/>
              <a:t>安全的軟體開發生命週期 </a:t>
            </a:r>
            <a:r>
              <a:rPr lang="en-US" altLang="zh-TW" dirty="0" smtClean="0"/>
              <a:t>(Secure Software Development Life Cycle, SSDLC)</a:t>
            </a:r>
            <a:r>
              <a:rPr lang="zh-TW" altLang="en-US" dirty="0" smtClean="0"/>
              <a:t>指發展一套安全的軟體之順序，主要可分為：</a:t>
            </a:r>
            <a:endParaRPr lang="en-US" altLang="zh-TW" dirty="0" smtClean="0"/>
          </a:p>
          <a:p>
            <a:pPr marL="485651" lvl="1" indent="-298352" algn="just" eaLnBrk="1" hangingPunct="1">
              <a:buFont typeface="Wingdings" panose="05000000000000000000" pitchFamily="2" charset="2"/>
              <a:buChar char="Ø"/>
            </a:pPr>
            <a:r>
              <a:rPr lang="zh-TW" altLang="en-US" dirty="0" smtClean="0"/>
              <a:t>需求分析：進行風險分析與確認應用程式的安全需求。</a:t>
            </a:r>
          </a:p>
          <a:p>
            <a:pPr marL="485651" lvl="1" indent="-298352" algn="just" eaLnBrk="1" hangingPunct="1">
              <a:buFont typeface="Wingdings" panose="05000000000000000000" pitchFamily="2" charset="2"/>
              <a:buChar char="Ø"/>
            </a:pPr>
            <a:r>
              <a:rPr lang="zh-TW" altLang="en-US" dirty="0" smtClean="0"/>
              <a:t>架構設計：依安全需求設計威脅模型與資安架構。</a:t>
            </a:r>
          </a:p>
          <a:p>
            <a:pPr marL="485651" lvl="1" indent="-298352" algn="just" eaLnBrk="1" hangingPunct="1">
              <a:buFont typeface="Wingdings" panose="05000000000000000000" pitchFamily="2" charset="2"/>
              <a:buChar char="Ø"/>
            </a:pPr>
            <a:r>
              <a:rPr lang="zh-TW" altLang="en-US" dirty="0" smtClean="0"/>
              <a:t>程式實作：依據威脅模型與資安架構設計程式，程式設計師應隨時注意正確安全的程式撰寫習慣。</a:t>
            </a:r>
          </a:p>
          <a:p>
            <a:pPr marL="485651" lvl="1" indent="-298352" algn="just" eaLnBrk="1" hangingPunct="1">
              <a:buFont typeface="Wingdings" panose="05000000000000000000" pitchFamily="2" charset="2"/>
              <a:buChar char="Ø"/>
            </a:pPr>
            <a:r>
              <a:rPr lang="zh-TW" altLang="en-US" dirty="0" smtClean="0"/>
              <a:t>測試與驗收：依據安全需求擬訂安全測試計畫，並依安全測試計畫進行測試與修正。</a:t>
            </a:r>
          </a:p>
          <a:p>
            <a:pPr marL="485651" lvl="1" indent="-298352" algn="just" eaLnBrk="1" hangingPunct="1">
              <a:buFont typeface="Wingdings" panose="05000000000000000000" pitchFamily="2" charset="2"/>
              <a:buChar char="Ø"/>
            </a:pPr>
            <a:r>
              <a:rPr lang="zh-TW" altLang="en-US" dirty="0" smtClean="0"/>
              <a:t>部署、運作及維護：應用程式上線後應持續進行教育訓練，確保程式變更後也能維持安全，並即時監控應用程式的攻擊行為。</a:t>
            </a:r>
          </a:p>
        </p:txBody>
      </p:sp>
    </p:spTree>
    <p:extLst>
      <p:ext uri="{BB962C8B-B14F-4D97-AF65-F5344CB8AC3E}">
        <p14:creationId xmlns:p14="http://schemas.microsoft.com/office/powerpoint/2010/main" val="26900702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795338" y="771525"/>
            <a:ext cx="5576887" cy="3862388"/>
          </a:xfrm>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08" tIns="46004" rIns="92008" bIns="46004"/>
          <a:lstStyle/>
          <a:p>
            <a:pPr algn="just" eaLnBrk="1" hangingPunct="1"/>
            <a:r>
              <a:rPr lang="zh-TW" altLang="en-US" dirty="0" smtClean="0"/>
              <a:t>安全軟體開發生命週期簡介</a:t>
            </a:r>
            <a:r>
              <a:rPr lang="en-US" altLang="zh-TW" dirty="0" smtClean="0"/>
              <a:t>(2/3)</a:t>
            </a:r>
          </a:p>
          <a:p>
            <a:pPr marL="488639" lvl="1" indent="-300701" algn="just" eaLnBrk="1" hangingPunct="1">
              <a:lnSpc>
                <a:spcPct val="90000"/>
              </a:lnSpc>
              <a:spcBef>
                <a:spcPct val="60000"/>
              </a:spcBef>
              <a:buFont typeface="Wingdings" panose="05000000000000000000" pitchFamily="2" charset="2"/>
              <a:buChar char="ü"/>
            </a:pPr>
            <a:r>
              <a:rPr lang="zh-TW" altLang="en-US" dirty="0" smtClean="0"/>
              <a:t>需求分析 </a:t>
            </a:r>
            <a:r>
              <a:rPr lang="en-US" altLang="zh-TW" dirty="0" smtClean="0"/>
              <a:t>(Requirements)</a:t>
            </a:r>
            <a:r>
              <a:rPr lang="zh-TW" altLang="en-US" dirty="0" smtClean="0"/>
              <a:t>：</a:t>
            </a:r>
            <a:r>
              <a:rPr lang="zh-TW" altLang="en-US" dirty="0" smtClean="0">
                <a:latin typeface="標楷體" panose="03000509000000000000" pitchFamily="65" charset="-120"/>
              </a:rPr>
              <a:t>著重資安需求定義，以符合使用者需求與法規遵循為目的。</a:t>
            </a:r>
            <a:endParaRPr lang="en-US" altLang="zh-TW" dirty="0" smtClean="0">
              <a:latin typeface="標楷體" panose="03000509000000000000" pitchFamily="65" charset="-120"/>
            </a:endParaRPr>
          </a:p>
          <a:p>
            <a:pPr marL="488639" lvl="1" indent="-300701" algn="just" eaLnBrk="1" hangingPunct="1">
              <a:spcBef>
                <a:spcPct val="0"/>
              </a:spcBef>
              <a:buFont typeface="Wingdings" panose="05000000000000000000" pitchFamily="2" charset="2"/>
              <a:buChar char="ü"/>
            </a:pPr>
            <a:r>
              <a:rPr lang="zh-TW" altLang="en-US" dirty="0" smtClean="0"/>
              <a:t>架構設計 </a:t>
            </a:r>
            <a:r>
              <a:rPr lang="en-US" altLang="zh-TW" dirty="0" smtClean="0"/>
              <a:t>(Design)</a:t>
            </a:r>
            <a:r>
              <a:rPr lang="zh-TW" altLang="en-US" dirty="0" smtClean="0"/>
              <a:t>：根據需求分析結果，進行包含系統任務目標、功能關聯、邊界範圍及各階層使用者的角色等內外部使用的規劃與搭配適當的資安架構。</a:t>
            </a:r>
          </a:p>
          <a:p>
            <a:pPr marL="488639" lvl="1" indent="-300701" algn="just" eaLnBrk="1" hangingPunct="1">
              <a:spcBef>
                <a:spcPct val="0"/>
              </a:spcBef>
              <a:buFont typeface="Wingdings" panose="05000000000000000000" pitchFamily="2" charset="2"/>
              <a:buChar char="ü"/>
            </a:pPr>
            <a:r>
              <a:rPr lang="zh-TW" altLang="en-US" dirty="0" smtClean="0"/>
              <a:t>程式實作 </a:t>
            </a:r>
            <a:r>
              <a:rPr lang="en-US" altLang="zh-TW" dirty="0" smtClean="0"/>
              <a:t>(Implementation)</a:t>
            </a:r>
            <a:r>
              <a:rPr lang="zh-TW" altLang="en-US" dirty="0" smtClean="0"/>
              <a:t>：落實既有之規劃，將使用者介面、功能運作及安全性等完整的實現。</a:t>
            </a:r>
            <a:endParaRPr lang="zh-TW" altLang="en-US" dirty="0" smtClean="0">
              <a:latin typeface="標楷體" panose="03000509000000000000" pitchFamily="65" charset="-120"/>
            </a:endParaRPr>
          </a:p>
          <a:p>
            <a:pPr algn="just" eaLnBrk="1" hangingPunct="1"/>
            <a:endParaRPr lang="zh-TW" altLang="en-US" dirty="0" smtClean="0"/>
          </a:p>
        </p:txBody>
      </p:sp>
    </p:spTree>
    <p:extLst>
      <p:ext uri="{BB962C8B-B14F-4D97-AF65-F5344CB8AC3E}">
        <p14:creationId xmlns:p14="http://schemas.microsoft.com/office/powerpoint/2010/main" val="184466907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795338" y="771525"/>
            <a:ext cx="5576887" cy="3862388"/>
          </a:xfrm>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08" tIns="46004" rIns="92008" bIns="46004"/>
          <a:lstStyle/>
          <a:p>
            <a:pPr algn="just" eaLnBrk="1" hangingPunct="1"/>
            <a:r>
              <a:rPr lang="zh-TW" altLang="en-US" dirty="0" smtClean="0"/>
              <a:t>安全軟體開發生命週期簡介</a:t>
            </a:r>
            <a:r>
              <a:rPr lang="en-US" altLang="zh-TW" dirty="0" smtClean="0"/>
              <a:t>(3/3)</a:t>
            </a:r>
          </a:p>
          <a:p>
            <a:pPr marL="488639" lvl="1" indent="-300701" algn="just" eaLnBrk="1" hangingPunct="1">
              <a:spcBef>
                <a:spcPct val="0"/>
              </a:spcBef>
              <a:buFont typeface="Wingdings" panose="05000000000000000000" pitchFamily="2" charset="2"/>
              <a:buChar char="ü"/>
            </a:pPr>
            <a:r>
              <a:rPr lang="zh-TW" altLang="en-US" dirty="0" smtClean="0"/>
              <a:t>測試與驗收 </a:t>
            </a:r>
            <a:r>
              <a:rPr lang="en-US" altLang="zh-TW" dirty="0" smtClean="0"/>
              <a:t>(Testing)</a:t>
            </a:r>
            <a:r>
              <a:rPr lang="zh-TW" altLang="en-US" dirty="0" smtClean="0"/>
              <a:t>：進行運作模擬，檢驗該系統的完成度，確保各項功能與安全性皆可符合既定的需求。</a:t>
            </a:r>
          </a:p>
          <a:p>
            <a:pPr marL="488639" lvl="1" indent="-300701" algn="just" eaLnBrk="1" hangingPunct="1">
              <a:spcBef>
                <a:spcPct val="0"/>
              </a:spcBef>
              <a:buFont typeface="Wingdings" panose="05000000000000000000" pitchFamily="2" charset="2"/>
              <a:buChar char="ü"/>
            </a:pPr>
            <a:r>
              <a:rPr lang="zh-TW" altLang="en-US" dirty="0" smtClean="0"/>
              <a:t>部署與維運</a:t>
            </a:r>
            <a:r>
              <a:rPr lang="en-US" altLang="zh-TW" dirty="0" smtClean="0"/>
              <a:t> (Maintenance)</a:t>
            </a:r>
            <a:r>
              <a:rPr lang="zh-TW" altLang="en-US" dirty="0" smtClean="0"/>
              <a:t>：進行軟體之部署、安排教育訓練、落實軟體之穩定運作，應定期修補漏洞</a:t>
            </a:r>
            <a:r>
              <a:rPr lang="en-US" altLang="zh-TW" dirty="0" smtClean="0"/>
              <a:t>(Patch)</a:t>
            </a:r>
            <a:r>
              <a:rPr lang="zh-TW" altLang="en-US" dirty="0" smtClean="0"/>
              <a:t>、按步升級更新版本</a:t>
            </a:r>
            <a:r>
              <a:rPr lang="en-US" altLang="zh-TW" dirty="0" smtClean="0"/>
              <a:t>(Upgrade)</a:t>
            </a:r>
            <a:r>
              <a:rPr lang="zh-TW" altLang="en-US" dirty="0" smtClean="0"/>
              <a:t>及即時監控</a:t>
            </a:r>
            <a:r>
              <a:rPr lang="en-US" altLang="zh-TW" dirty="0" smtClean="0"/>
              <a:t>(Monitor)</a:t>
            </a:r>
            <a:r>
              <a:rPr lang="zh-TW" altLang="en-US" dirty="0" smtClean="0"/>
              <a:t>。</a:t>
            </a:r>
          </a:p>
        </p:txBody>
      </p:sp>
    </p:spTree>
    <p:extLst>
      <p:ext uri="{BB962C8B-B14F-4D97-AF65-F5344CB8AC3E}">
        <p14:creationId xmlns:p14="http://schemas.microsoft.com/office/powerpoint/2010/main" val="1088583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95338" y="771525"/>
            <a:ext cx="5576887" cy="3862388"/>
          </a:xfrm>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資料連結層 </a:t>
            </a:r>
            <a:r>
              <a:rPr lang="en-US" altLang="zh-TW" dirty="0" smtClean="0"/>
              <a:t>– ARP Spoofing(2/2)</a:t>
            </a:r>
          </a:p>
          <a:p>
            <a:pPr marL="488639" lvl="1" indent="-300701" algn="just" eaLnBrk="1" hangingPunct="1">
              <a:buFont typeface="Wingdings" panose="05000000000000000000" pitchFamily="2" charset="2"/>
              <a:buChar char="ü"/>
            </a:pPr>
            <a:r>
              <a:rPr lang="zh-TW" altLang="en-US" dirty="0" smtClean="0"/>
              <a:t>攻擊手法</a:t>
            </a:r>
          </a:p>
          <a:p>
            <a:pPr marL="936701" lvl="3" indent="-298352" algn="just" eaLnBrk="1" hangingPunct="1">
              <a:buFont typeface="Wingdings" panose="05000000000000000000" pitchFamily="2" charset="2"/>
              <a:buChar char="Ø"/>
            </a:pPr>
            <a:r>
              <a:rPr lang="zh-TW" altLang="en-US" dirty="0" smtClean="0"/>
              <a:t>攻擊者使用</a:t>
            </a:r>
            <a:r>
              <a:rPr lang="en-US" altLang="zh-TW" dirty="0" smtClean="0"/>
              <a:t>ARP Broadcast</a:t>
            </a:r>
            <a:r>
              <a:rPr lang="zh-TW" altLang="en-US" dirty="0" smtClean="0"/>
              <a:t>封包持續不斷告訴其他電腦，</a:t>
            </a:r>
            <a:r>
              <a:rPr lang="en-US" altLang="zh-TW" dirty="0" smtClean="0"/>
              <a:t>192.168.1.1(Server)</a:t>
            </a:r>
            <a:r>
              <a:rPr lang="zh-TW" altLang="en-US" dirty="0" smtClean="0"/>
              <a:t>的</a:t>
            </a:r>
            <a:r>
              <a:rPr lang="en-US" altLang="zh-TW" dirty="0" smtClean="0"/>
              <a:t>MAC</a:t>
            </a:r>
            <a:r>
              <a:rPr lang="zh-TW" altLang="en-US" dirty="0" smtClean="0"/>
              <a:t>是</a:t>
            </a:r>
            <a:r>
              <a:rPr lang="en-US" altLang="zh-TW" dirty="0" smtClean="0"/>
              <a:t>Attacker</a:t>
            </a:r>
            <a:r>
              <a:rPr lang="zh-TW" altLang="en-US" dirty="0" smtClean="0"/>
              <a:t>的</a:t>
            </a:r>
            <a:r>
              <a:rPr lang="en-US" altLang="zh-TW" dirty="0" smtClean="0"/>
              <a:t>MAC</a:t>
            </a:r>
            <a:r>
              <a:rPr lang="zh-TW" altLang="en-US" dirty="0" smtClean="0"/>
              <a:t>。</a:t>
            </a:r>
          </a:p>
          <a:p>
            <a:pPr marL="936701" lvl="3" indent="-298352" algn="just" eaLnBrk="1" hangingPunct="1">
              <a:buFont typeface="Wingdings" panose="05000000000000000000" pitchFamily="2" charset="2"/>
              <a:buChar char="Ø"/>
            </a:pPr>
            <a:r>
              <a:rPr lang="zh-TW" altLang="en-US" dirty="0" smtClean="0"/>
              <a:t>其他電腦要傳送給</a:t>
            </a:r>
            <a:r>
              <a:rPr lang="en-US" altLang="zh-TW" dirty="0" smtClean="0"/>
              <a:t>192.168.1.1</a:t>
            </a:r>
            <a:r>
              <a:rPr lang="zh-TW" altLang="en-US" dirty="0" smtClean="0"/>
              <a:t>的封包會被送到</a:t>
            </a:r>
            <a:r>
              <a:rPr lang="en-US" altLang="zh-TW" dirty="0" smtClean="0"/>
              <a:t>Attacker</a:t>
            </a:r>
            <a:r>
              <a:rPr lang="zh-TW" altLang="en-US" dirty="0" smtClean="0"/>
              <a:t>的機器上。</a:t>
            </a:r>
          </a:p>
          <a:p>
            <a:pPr marL="936701" lvl="3" indent="-298352" algn="just" eaLnBrk="1" hangingPunct="1">
              <a:buFont typeface="Wingdings" panose="05000000000000000000" pitchFamily="2" charset="2"/>
              <a:buChar char="Ø"/>
            </a:pPr>
            <a:r>
              <a:rPr lang="en-US" altLang="zh-TW" dirty="0" smtClean="0"/>
              <a:t>Attacker</a:t>
            </a:r>
            <a:r>
              <a:rPr lang="zh-TW" altLang="en-US" dirty="0" smtClean="0"/>
              <a:t>將封包錄下後再轉送到真正的</a:t>
            </a:r>
            <a:r>
              <a:rPr lang="en-US" altLang="zh-TW" dirty="0" smtClean="0"/>
              <a:t>192.168.1.1</a:t>
            </a:r>
            <a:r>
              <a:rPr lang="zh-TW" altLang="en-US" dirty="0" smtClean="0"/>
              <a:t>機器。</a:t>
            </a:r>
            <a:endParaRPr lang="en-US" altLang="zh-TW" dirty="0" smtClean="0"/>
          </a:p>
          <a:p>
            <a:pPr marL="488639" lvl="1" indent="-300701" algn="just" eaLnBrk="1" hangingPunct="1">
              <a:buFont typeface="Wingdings" panose="05000000000000000000" pitchFamily="2" charset="2"/>
              <a:buChar char="ü"/>
            </a:pPr>
            <a:r>
              <a:rPr lang="zh-TW" altLang="en-US" dirty="0" smtClean="0"/>
              <a:t>防護建議</a:t>
            </a:r>
          </a:p>
          <a:p>
            <a:pPr marL="936701" lvl="3" indent="-298352" algn="just" eaLnBrk="1" hangingPunct="1">
              <a:buFont typeface="Wingdings" panose="05000000000000000000" pitchFamily="2" charset="2"/>
              <a:buChar char="Ø"/>
            </a:pPr>
            <a:r>
              <a:rPr lang="zh-TW" altLang="en-US" dirty="0" smtClean="0"/>
              <a:t>在小範圍的網路中可採取強制使用靜態</a:t>
            </a:r>
            <a:r>
              <a:rPr lang="en-US" altLang="zh-TW" dirty="0" smtClean="0"/>
              <a:t>ARP Table</a:t>
            </a:r>
            <a:r>
              <a:rPr lang="zh-TW" altLang="en-US" dirty="0" smtClean="0"/>
              <a:t>，不接受</a:t>
            </a:r>
            <a:r>
              <a:rPr lang="en-US" altLang="zh-TW" dirty="0" smtClean="0"/>
              <a:t>ARP Broadcast</a:t>
            </a:r>
            <a:r>
              <a:rPr lang="zh-TW" altLang="en-US" dirty="0" smtClean="0"/>
              <a:t>即可避免，但此方法不適用在大型的網路中。</a:t>
            </a:r>
          </a:p>
          <a:p>
            <a:pPr marL="936701" lvl="3" indent="-298352" algn="just" eaLnBrk="1" hangingPunct="1">
              <a:buFont typeface="Wingdings" panose="05000000000000000000" pitchFamily="2" charset="2"/>
              <a:buChar char="Ø"/>
            </a:pPr>
            <a:r>
              <a:rPr lang="zh-TW" altLang="en-US" dirty="0" smtClean="0"/>
              <a:t>在大型網路中可採用</a:t>
            </a:r>
            <a:r>
              <a:rPr lang="en-US" altLang="zh-TW" dirty="0" smtClean="0"/>
              <a:t>VLAN</a:t>
            </a:r>
            <a:r>
              <a:rPr lang="zh-TW" altLang="en-US" dirty="0" smtClean="0"/>
              <a:t>縮小</a:t>
            </a:r>
            <a:r>
              <a:rPr lang="en-US" altLang="zh-TW" dirty="0" smtClean="0"/>
              <a:t>Broadcast Domain</a:t>
            </a:r>
            <a:r>
              <a:rPr lang="zh-TW" altLang="en-US" dirty="0" smtClean="0"/>
              <a:t>的範圍，也可以降低</a:t>
            </a:r>
            <a:r>
              <a:rPr lang="en-US" altLang="zh-TW" dirty="0" smtClean="0"/>
              <a:t>ARP Spoofing</a:t>
            </a:r>
            <a:r>
              <a:rPr lang="zh-TW" altLang="en-US" dirty="0" smtClean="0"/>
              <a:t>的攻擊範圍。</a:t>
            </a:r>
          </a:p>
          <a:p>
            <a:pPr marL="936701" lvl="3" indent="-298352" algn="just" eaLnBrk="1" hangingPunct="1">
              <a:buFont typeface="Wingdings" panose="05000000000000000000" pitchFamily="2" charset="2"/>
              <a:buChar char="Ø"/>
            </a:pPr>
            <a:r>
              <a:rPr lang="zh-TW" altLang="en-US" dirty="0" smtClean="0"/>
              <a:t>若網路設備支援</a:t>
            </a:r>
            <a:r>
              <a:rPr lang="en-US" altLang="zh-TW" dirty="0" smtClean="0"/>
              <a:t>Port Security</a:t>
            </a:r>
            <a:r>
              <a:rPr lang="zh-TW" altLang="en-US" dirty="0" smtClean="0"/>
              <a:t>功能，可將</a:t>
            </a:r>
            <a:r>
              <a:rPr lang="en-US" altLang="zh-TW" dirty="0" smtClean="0"/>
              <a:t>Switch</a:t>
            </a:r>
            <a:r>
              <a:rPr lang="zh-TW" altLang="en-US" dirty="0" smtClean="0"/>
              <a:t>中的</a:t>
            </a:r>
            <a:r>
              <a:rPr lang="en-US" altLang="zh-TW" dirty="0" smtClean="0"/>
              <a:t>Port</a:t>
            </a:r>
            <a:r>
              <a:rPr lang="zh-TW" altLang="en-US" dirty="0" smtClean="0"/>
              <a:t>、</a:t>
            </a:r>
            <a:r>
              <a:rPr lang="en-US" altLang="zh-TW" dirty="0" smtClean="0"/>
              <a:t>MAC</a:t>
            </a:r>
            <a:r>
              <a:rPr lang="zh-TW" altLang="en-US" dirty="0" smtClean="0"/>
              <a:t>及</a:t>
            </a:r>
            <a:r>
              <a:rPr lang="en-US" altLang="zh-TW" dirty="0" smtClean="0"/>
              <a:t>IP</a:t>
            </a:r>
            <a:r>
              <a:rPr lang="zh-TW" altLang="en-US" dirty="0" smtClean="0"/>
              <a:t>進行強制對應，也可以避免</a:t>
            </a:r>
            <a:r>
              <a:rPr lang="en-US" altLang="zh-TW" dirty="0" smtClean="0"/>
              <a:t>ARP Spoofing</a:t>
            </a:r>
            <a:r>
              <a:rPr lang="zh-TW" altLang="en-US" dirty="0" smtClean="0"/>
              <a:t>攻擊。</a:t>
            </a:r>
          </a:p>
        </p:txBody>
      </p:sp>
    </p:spTree>
    <p:extLst>
      <p:ext uri="{BB962C8B-B14F-4D97-AF65-F5344CB8AC3E}">
        <p14:creationId xmlns:p14="http://schemas.microsoft.com/office/powerpoint/2010/main" val="150351753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795338" y="771525"/>
            <a:ext cx="5576887" cy="3862388"/>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TW" altLang="en-US" dirty="0" smtClean="0"/>
              <a:t>計畫作業階段</a:t>
            </a:r>
            <a:r>
              <a:rPr lang="en-US" altLang="zh-TW" dirty="0" smtClean="0"/>
              <a:t>(1/2)</a:t>
            </a:r>
          </a:p>
          <a:p>
            <a:pPr marL="300701" indent="-300701" algn="just" eaLnBrk="1" hangingPunct="1">
              <a:buFont typeface="Wingdings" panose="05000000000000000000" pitchFamily="2" charset="2"/>
              <a:buChar char="l"/>
            </a:pPr>
            <a:r>
              <a:rPr lang="zh-TW" altLang="en-US" dirty="0" smtClean="0"/>
              <a:t>主要工作為「確認委外資安需求」。計畫作業的流程可區分為三個主要步驟：</a:t>
            </a:r>
          </a:p>
          <a:p>
            <a:pPr marL="300701" indent="-300701" algn="just" eaLnBrk="1" hangingPunct="1">
              <a:buFont typeface="Wingdings" panose="05000000000000000000" pitchFamily="2" charset="2"/>
              <a:buChar char="l"/>
            </a:pPr>
            <a:r>
              <a:rPr lang="zh-TW" altLang="en-US" dirty="0" smtClean="0"/>
              <a:t>委外可行性分析：組織應篩選適合委託辦理之業務項目並進行成本效益分析，以決定是否適合進行委外作業。</a:t>
            </a:r>
          </a:p>
          <a:p>
            <a:pPr marL="300701" indent="-300701" algn="just" eaLnBrk="1" hangingPunct="1">
              <a:buFont typeface="Wingdings" panose="05000000000000000000" pitchFamily="2" charset="2"/>
              <a:buChar char="l"/>
            </a:pPr>
            <a:r>
              <a:rPr lang="zh-TW" altLang="en-US" dirty="0" smtClean="0"/>
              <a:t>資訊風險評估：用以深入瞭解委外服務面臨的資安風險。</a:t>
            </a:r>
          </a:p>
          <a:p>
            <a:pPr marL="300701" indent="-300701" algn="just" eaLnBrk="1" hangingPunct="1">
              <a:buFont typeface="Wingdings" panose="05000000000000000000" pitchFamily="2" charset="2"/>
              <a:buChar char="l"/>
            </a:pPr>
            <a:r>
              <a:rPr lang="zh-TW" altLang="en-US" dirty="0" smtClean="0"/>
              <a:t>規劃作業包含：</a:t>
            </a:r>
          </a:p>
          <a:p>
            <a:pPr marL="488639" lvl="1" indent="-187938" algn="just" eaLnBrk="1" hangingPunct="1">
              <a:buFont typeface="Wingdings" panose="05000000000000000000" pitchFamily="2" charset="2"/>
              <a:buChar char="ü"/>
            </a:pPr>
            <a:r>
              <a:rPr lang="zh-TW" altLang="en-US" dirty="0" smtClean="0"/>
              <a:t>專案編成</a:t>
            </a:r>
            <a:r>
              <a:rPr lang="en-US" altLang="zh-TW" dirty="0" smtClean="0"/>
              <a:t>(</a:t>
            </a:r>
            <a:r>
              <a:rPr lang="zh-TW" altLang="en-US" dirty="0" smtClean="0"/>
              <a:t>蒐集內部資安需求</a:t>
            </a:r>
            <a:r>
              <a:rPr lang="en-US" altLang="zh-TW" dirty="0" smtClean="0"/>
              <a:t>)</a:t>
            </a:r>
            <a:r>
              <a:rPr lang="zh-TW" altLang="en-US" dirty="0" smtClean="0"/>
              <a:t> 。</a:t>
            </a:r>
            <a:endParaRPr lang="en-US" altLang="zh-TW" dirty="0" smtClean="0"/>
          </a:p>
          <a:p>
            <a:pPr marL="488639" lvl="1" indent="-187938" algn="just" eaLnBrk="1" hangingPunct="1">
              <a:buFont typeface="Wingdings" panose="05000000000000000000" pitchFamily="2" charset="2"/>
              <a:buChar char="ü"/>
            </a:pPr>
            <a:r>
              <a:rPr lang="zh-TW" altLang="en-US" dirty="0" smtClean="0"/>
              <a:t>廠商提出對應措施方案</a:t>
            </a:r>
            <a:r>
              <a:rPr lang="en-US" altLang="zh-TW" dirty="0" smtClean="0"/>
              <a:t>(RFI</a:t>
            </a:r>
            <a:r>
              <a:rPr lang="zh-TW" altLang="en-US" dirty="0" smtClean="0"/>
              <a:t>或</a:t>
            </a:r>
            <a:r>
              <a:rPr lang="en-US" altLang="zh-TW" dirty="0" smtClean="0"/>
              <a:t>RFC</a:t>
            </a:r>
            <a:r>
              <a:rPr lang="zh-TW" altLang="en-US" dirty="0" smtClean="0"/>
              <a:t>蒐集外部資安需求</a:t>
            </a:r>
            <a:r>
              <a:rPr lang="en-US" altLang="zh-TW" dirty="0" smtClean="0"/>
              <a:t>)</a:t>
            </a:r>
            <a:r>
              <a:rPr lang="zh-TW" altLang="en-US" dirty="0" smtClean="0"/>
              <a:t> 。</a:t>
            </a:r>
            <a:endParaRPr lang="en-US" altLang="zh-TW" dirty="0" smtClean="0"/>
          </a:p>
          <a:p>
            <a:pPr marL="488639" lvl="1" indent="-187938" algn="just" eaLnBrk="1" hangingPunct="1">
              <a:buFont typeface="Wingdings" panose="05000000000000000000" pitchFamily="2" charset="2"/>
              <a:buChar char="ü"/>
            </a:pPr>
            <a:r>
              <a:rPr lang="zh-TW" altLang="en-US" dirty="0" smtClean="0"/>
              <a:t>安全需求項目規劃。</a:t>
            </a:r>
          </a:p>
          <a:p>
            <a:pPr marL="714164" lvl="2" indent="-225526" algn="just" eaLnBrk="1" hangingPunct="1">
              <a:buFont typeface="Wingdings" panose="05000000000000000000" pitchFamily="2" charset="2"/>
              <a:buChar char="Ø"/>
            </a:pPr>
            <a:r>
              <a:rPr lang="zh-TW" altLang="en-US" dirty="0" smtClean="0"/>
              <a:t>徵求建議書文件</a:t>
            </a:r>
            <a:r>
              <a:rPr lang="en-US" altLang="zh-TW" dirty="0" smtClean="0"/>
              <a:t>(</a:t>
            </a:r>
            <a:r>
              <a:rPr lang="zh-TW" altLang="en-US" dirty="0" smtClean="0"/>
              <a:t>清楚描述資安需求與廠商之資安責任</a:t>
            </a:r>
            <a:r>
              <a:rPr lang="en-US" altLang="zh-TW" dirty="0" smtClean="0"/>
              <a:t>)</a:t>
            </a:r>
            <a:r>
              <a:rPr lang="zh-TW" altLang="en-US" dirty="0" smtClean="0"/>
              <a:t>。</a:t>
            </a:r>
            <a:endParaRPr lang="en-US" altLang="zh-TW" dirty="0" smtClean="0"/>
          </a:p>
          <a:p>
            <a:pPr marL="714164" lvl="2" indent="-225526" algn="just" eaLnBrk="1" hangingPunct="1">
              <a:buFont typeface="Wingdings" panose="05000000000000000000" pitchFamily="2" charset="2"/>
              <a:buChar char="Ø"/>
            </a:pPr>
            <a:r>
              <a:rPr lang="zh-TW" altLang="en-US" dirty="0" smtClean="0"/>
              <a:t>委外契約書</a:t>
            </a:r>
            <a:r>
              <a:rPr lang="en-US" altLang="zh-TW" dirty="0" smtClean="0"/>
              <a:t>(</a:t>
            </a:r>
            <a:r>
              <a:rPr lang="zh-TW" altLang="en-US" dirty="0" smtClean="0"/>
              <a:t>相關法定資安責任必須由廠商共同承擔</a:t>
            </a:r>
            <a:r>
              <a:rPr lang="en-US" altLang="zh-TW" dirty="0" smtClean="0"/>
              <a:t>)</a:t>
            </a:r>
            <a:r>
              <a:rPr lang="zh-TW" altLang="en-US" dirty="0" smtClean="0"/>
              <a:t>。</a:t>
            </a:r>
            <a:endParaRPr lang="en-US" altLang="zh-TW" dirty="0" smtClean="0"/>
          </a:p>
          <a:p>
            <a:pPr marL="714164" lvl="2" indent="-225526" algn="just" eaLnBrk="1" hangingPunct="1">
              <a:buFont typeface="Wingdings" panose="05000000000000000000" pitchFamily="2" charset="2"/>
              <a:buChar char="Ø"/>
            </a:pPr>
            <a:r>
              <a:rPr lang="zh-TW" altLang="en-US" dirty="0" smtClean="0"/>
              <a:t>服務水準協定</a:t>
            </a:r>
            <a:r>
              <a:rPr lang="en-US" altLang="zh-TW" dirty="0" smtClean="0"/>
              <a:t>(</a:t>
            </a:r>
            <a:r>
              <a:rPr lang="zh-TW" altLang="en-US" dirty="0" smtClean="0"/>
              <a:t>明訂可量測之服務水準</a:t>
            </a:r>
            <a:r>
              <a:rPr lang="en-US" altLang="zh-TW" dirty="0" smtClean="0"/>
              <a:t>)</a:t>
            </a:r>
            <a:r>
              <a:rPr lang="zh-TW" altLang="en-US" dirty="0" smtClean="0"/>
              <a:t>。</a:t>
            </a:r>
            <a:endParaRPr lang="en-US" altLang="zh-TW" dirty="0" smtClean="0"/>
          </a:p>
          <a:p>
            <a:pPr marL="488639" lvl="1" indent="-187938" algn="just" eaLnBrk="1" hangingPunct="1">
              <a:buFont typeface="Wingdings" panose="05000000000000000000" pitchFamily="2" charset="2"/>
              <a:buChar char="ü"/>
            </a:pPr>
            <a:r>
              <a:rPr lang="zh-TW" altLang="en-US" dirty="0" smtClean="0"/>
              <a:t>組織採購資訊安全考量</a:t>
            </a:r>
            <a:r>
              <a:rPr lang="en-US" altLang="zh-TW" dirty="0" smtClean="0"/>
              <a:t>(</a:t>
            </a:r>
            <a:r>
              <a:rPr lang="zh-TW" altLang="en-US" dirty="0" smtClean="0"/>
              <a:t>不友善國家之資金、服務及產品</a:t>
            </a:r>
            <a:r>
              <a:rPr lang="en-US" altLang="zh-TW" dirty="0" smtClean="0"/>
              <a:t>)</a:t>
            </a:r>
            <a:r>
              <a:rPr lang="zh-TW" altLang="en-US" dirty="0" smtClean="0"/>
              <a:t>。</a:t>
            </a:r>
            <a:endParaRPr lang="en-US" altLang="zh-TW" dirty="0" smtClean="0"/>
          </a:p>
        </p:txBody>
      </p:sp>
    </p:spTree>
    <p:extLst>
      <p:ext uri="{BB962C8B-B14F-4D97-AF65-F5344CB8AC3E}">
        <p14:creationId xmlns:p14="http://schemas.microsoft.com/office/powerpoint/2010/main" val="356499949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795338" y="771525"/>
            <a:ext cx="5576887" cy="38623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lnSpc>
                <a:spcPct val="80000"/>
              </a:lnSpc>
            </a:pPr>
            <a:r>
              <a:rPr lang="zh-TW" altLang="en-US" dirty="0" smtClean="0"/>
              <a:t>計畫作業階段</a:t>
            </a:r>
            <a:r>
              <a:rPr lang="en-US" altLang="zh-TW" dirty="0" smtClean="0"/>
              <a:t>(2/2)</a:t>
            </a:r>
            <a:endParaRPr lang="zh-TW" altLang="en-US" dirty="0" smtClean="0"/>
          </a:p>
          <a:p>
            <a:pPr marL="488639" lvl="1" indent="-300701" algn="just" eaLnBrk="1" hangingPunct="1">
              <a:lnSpc>
                <a:spcPct val="80000"/>
              </a:lnSpc>
              <a:buFont typeface="Wingdings" panose="05000000000000000000" pitchFamily="2" charset="2"/>
              <a:buChar char="ü"/>
            </a:pPr>
            <a:r>
              <a:rPr lang="zh-TW" altLang="en-US" dirty="0" smtClean="0"/>
              <a:t>組織於辦理委外資訊作業時，契約文件為要求廠商專案執行履約管理階段之依據，撰擬合宜與否為專案資訊安全執行成效之核心，故規劃時應注意置重點於徵求建議書文件</a:t>
            </a:r>
            <a:r>
              <a:rPr lang="en-US" altLang="zh-TW" dirty="0" smtClean="0"/>
              <a:t>(Request For Proposal, RFP)</a:t>
            </a:r>
            <a:r>
              <a:rPr lang="zh-TW" altLang="en-US" dirty="0" smtClean="0"/>
              <a:t>、委外契約書及服務水準協定</a:t>
            </a:r>
            <a:r>
              <a:rPr lang="en-US" altLang="zh-TW" dirty="0" smtClean="0"/>
              <a:t>(Service Level Agreement, SLA)</a:t>
            </a:r>
            <a:r>
              <a:rPr lang="zh-TW" altLang="en-US" dirty="0" smtClean="0"/>
              <a:t>，宜謹慎訂定相關規範要求或要求投標廠商於投標建議書中提出相對應作法。相關執行要求重點如下：</a:t>
            </a:r>
          </a:p>
          <a:p>
            <a:pPr marL="488639" lvl="1" indent="-300701" algn="just" eaLnBrk="1" hangingPunct="1">
              <a:lnSpc>
                <a:spcPct val="80000"/>
              </a:lnSpc>
              <a:buFont typeface="Wingdings" panose="05000000000000000000" pitchFamily="2" charset="2"/>
              <a:buChar char="ü"/>
            </a:pPr>
            <a:r>
              <a:rPr lang="zh-TW" altLang="en-US" dirty="0" smtClean="0"/>
              <a:t>適當限制規劃、諮詢、稽核及驗證業者不得參加後續專案之承包。 </a:t>
            </a:r>
          </a:p>
          <a:p>
            <a:pPr marL="488639" lvl="1" indent="-300701" algn="just" eaLnBrk="1" hangingPunct="1">
              <a:lnSpc>
                <a:spcPct val="80000"/>
              </a:lnSpc>
              <a:buFont typeface="Wingdings" panose="05000000000000000000" pitchFamily="2" charset="2"/>
              <a:buChar char="ü"/>
            </a:pPr>
            <a:r>
              <a:rPr lang="zh-TW" altLang="en-US" dirty="0" smtClean="0"/>
              <a:t>所製作之「徵求建議書文件」規格對於資安相關要求事項與專案預算規模之搭配適當性。 </a:t>
            </a:r>
          </a:p>
          <a:p>
            <a:pPr marL="488639" lvl="1" indent="-300701" algn="just" eaLnBrk="1" hangingPunct="1">
              <a:lnSpc>
                <a:spcPct val="80000"/>
              </a:lnSpc>
              <a:buFont typeface="Wingdings" panose="05000000000000000000" pitchFamily="2" charset="2"/>
              <a:buChar char="ü"/>
            </a:pPr>
            <a:r>
              <a:rPr lang="zh-TW" altLang="en-US" dirty="0" smtClean="0"/>
              <a:t>適切訂定承商評選之資安相關要求事項。 </a:t>
            </a:r>
          </a:p>
          <a:p>
            <a:pPr marL="488639" lvl="1" indent="-300701" algn="just" eaLnBrk="1" hangingPunct="1">
              <a:lnSpc>
                <a:spcPct val="80000"/>
              </a:lnSpc>
              <a:buFont typeface="Wingdings" panose="05000000000000000000" pitchFamily="2" charset="2"/>
              <a:buChar char="ü"/>
            </a:pPr>
            <a:r>
              <a:rPr lang="zh-TW" altLang="en-US" dirty="0" smtClean="0"/>
              <a:t>設計與鑑別資安相關措施評選方法與程序、評選委員代表性及對評選委員人選之保密措施。 </a:t>
            </a:r>
          </a:p>
          <a:p>
            <a:pPr marL="488639" lvl="1" indent="-300701" algn="just" eaLnBrk="1" hangingPunct="1">
              <a:lnSpc>
                <a:spcPct val="80000"/>
              </a:lnSpc>
              <a:buFont typeface="Wingdings" panose="05000000000000000000" pitchFamily="2" charset="2"/>
              <a:buChar char="ü"/>
            </a:pPr>
            <a:r>
              <a:rPr lang="zh-TW" altLang="en-US" dirty="0" smtClean="0"/>
              <a:t>明示承商必須遵守個資法之要求，以及相關義務與責任。 </a:t>
            </a:r>
          </a:p>
          <a:p>
            <a:pPr marL="488639" lvl="1" indent="-300701" algn="just" eaLnBrk="1" hangingPunct="1">
              <a:lnSpc>
                <a:spcPct val="80000"/>
              </a:lnSpc>
              <a:buFont typeface="Wingdings" panose="05000000000000000000" pitchFamily="2" charset="2"/>
              <a:buChar char="ü"/>
            </a:pPr>
            <a:r>
              <a:rPr lang="zh-TW" altLang="en-US" dirty="0" smtClean="0"/>
              <a:t>承商資金來源與委外工作地區</a:t>
            </a:r>
            <a:r>
              <a:rPr lang="en-US" altLang="zh-TW" dirty="0" smtClean="0"/>
              <a:t>(</a:t>
            </a:r>
            <a:r>
              <a:rPr lang="zh-TW" altLang="en-US" dirty="0" smtClean="0"/>
              <a:t>點</a:t>
            </a:r>
            <a:r>
              <a:rPr lang="en-US" altLang="zh-TW" dirty="0" smtClean="0"/>
              <a:t>)</a:t>
            </a:r>
            <a:r>
              <a:rPr lang="zh-TW" altLang="en-US" dirty="0" smtClean="0"/>
              <a:t>是否需要限制。 </a:t>
            </a:r>
          </a:p>
          <a:p>
            <a:pPr marL="488639" lvl="1" indent="-300701" algn="just" eaLnBrk="1" hangingPunct="1">
              <a:lnSpc>
                <a:spcPct val="80000"/>
              </a:lnSpc>
              <a:buFont typeface="Wingdings" panose="05000000000000000000" pitchFamily="2" charset="2"/>
              <a:buChar char="ü"/>
            </a:pPr>
            <a:r>
              <a:rPr lang="zh-TW" altLang="en-US" dirty="0" smtClean="0"/>
              <a:t>承商參與專案的人員中，必須擁有一定之資安專業證照數目，或公司已通過</a:t>
            </a:r>
            <a:r>
              <a:rPr lang="en-US" altLang="zh-TW" dirty="0" smtClean="0"/>
              <a:t>ISMS</a:t>
            </a:r>
            <a:r>
              <a:rPr lang="zh-TW" altLang="en-US" dirty="0" smtClean="0"/>
              <a:t>認證。 </a:t>
            </a:r>
          </a:p>
          <a:p>
            <a:pPr marL="488639" lvl="1" indent="-300701" algn="just" eaLnBrk="1" hangingPunct="1">
              <a:lnSpc>
                <a:spcPct val="80000"/>
              </a:lnSpc>
              <a:buFont typeface="Wingdings" panose="05000000000000000000" pitchFamily="2" charset="2"/>
              <a:buChar char="ü"/>
            </a:pPr>
            <a:r>
              <a:rPr lang="zh-TW" altLang="en-US" dirty="0" smtClean="0"/>
              <a:t>廠商建議之資訊安全防護計畫與措施 。</a:t>
            </a:r>
          </a:p>
          <a:p>
            <a:pPr marL="488639" lvl="1" indent="-300701" algn="just" eaLnBrk="1" hangingPunct="1">
              <a:lnSpc>
                <a:spcPct val="80000"/>
              </a:lnSpc>
              <a:buFont typeface="Wingdings" panose="05000000000000000000" pitchFamily="2" charset="2"/>
              <a:buChar char="ü"/>
            </a:pPr>
            <a:r>
              <a:rPr lang="zh-TW" altLang="en-US" dirty="0" smtClean="0"/>
              <a:t>訂定驗證項目，以鑑定資安服務水準。 </a:t>
            </a:r>
          </a:p>
          <a:p>
            <a:pPr marL="488639" lvl="1" indent="-300701" algn="just" eaLnBrk="1" hangingPunct="1">
              <a:lnSpc>
                <a:spcPct val="80000"/>
              </a:lnSpc>
              <a:buFont typeface="Wingdings" panose="05000000000000000000" pitchFamily="2" charset="2"/>
              <a:buChar char="ü"/>
            </a:pPr>
            <a:r>
              <a:rPr lang="zh-TW" altLang="en-US" dirty="0" smtClean="0"/>
              <a:t>建立委外廠商駐點人員管理計畫。 </a:t>
            </a:r>
          </a:p>
          <a:p>
            <a:pPr marL="488639" lvl="1" indent="-300701" algn="just" eaLnBrk="1" hangingPunct="1">
              <a:lnSpc>
                <a:spcPct val="80000"/>
              </a:lnSpc>
              <a:buFont typeface="Wingdings" panose="05000000000000000000" pitchFamily="2" charset="2"/>
              <a:buChar char="ü"/>
            </a:pPr>
            <a:r>
              <a:rPr lang="zh-TW" altLang="en-US" dirty="0" smtClean="0"/>
              <a:t>建立委外服務驗收或稽核服務之管理程序。 </a:t>
            </a:r>
          </a:p>
          <a:p>
            <a:pPr marL="488639" lvl="1" indent="-300701" algn="just" eaLnBrk="1" hangingPunct="1">
              <a:lnSpc>
                <a:spcPct val="80000"/>
              </a:lnSpc>
              <a:buFont typeface="Wingdings" panose="05000000000000000000" pitchFamily="2" charset="2"/>
              <a:buChar char="ü"/>
            </a:pPr>
            <a:r>
              <a:rPr lang="zh-TW" altLang="en-US" dirty="0" smtClean="0"/>
              <a:t>提供委外人員服務異動時，承商應訂定積極處置作為。例如：承商參與本專案人員安全管理與教育訓練之具體作法，以及人員安全查核</a:t>
            </a:r>
            <a:r>
              <a:rPr lang="en-US" altLang="zh-TW" dirty="0" smtClean="0"/>
              <a:t>(</a:t>
            </a:r>
            <a:r>
              <a:rPr lang="zh-TW" altLang="en-US" dirty="0" smtClean="0"/>
              <a:t>含僱用前、僱用中、結束僱用或改變職務</a:t>
            </a:r>
            <a:r>
              <a:rPr lang="en-US" altLang="zh-TW" dirty="0" smtClean="0"/>
              <a:t>)</a:t>
            </a:r>
            <a:r>
              <a:rPr lang="zh-TW" altLang="en-US" dirty="0" smtClean="0"/>
              <a:t>。 </a:t>
            </a:r>
          </a:p>
          <a:p>
            <a:pPr marL="488639" lvl="1" indent="-300701" algn="just" eaLnBrk="1" hangingPunct="1">
              <a:lnSpc>
                <a:spcPct val="80000"/>
              </a:lnSpc>
              <a:buFont typeface="Wingdings" panose="05000000000000000000" pitchFamily="2" charset="2"/>
              <a:buChar char="ü"/>
            </a:pPr>
            <a:r>
              <a:rPr lang="zh-TW" altLang="en-US" dirty="0" smtClean="0"/>
              <a:t>任何新應用程式與系統的開發。例如：本專案相關之電腦系統安全管理上之具體作法</a:t>
            </a:r>
            <a:r>
              <a:rPr lang="en-US" altLang="zh-TW" dirty="0" smtClean="0"/>
              <a:t>(</a:t>
            </a:r>
            <a:r>
              <a:rPr lang="zh-TW" altLang="en-US" dirty="0" smtClean="0"/>
              <a:t>含電腦病毒、惡意軟體及可攜性程式之防範；軟體複製的控制；資料與軟體交換之安全管理</a:t>
            </a:r>
            <a:r>
              <a:rPr lang="en-US" altLang="zh-TW" dirty="0" smtClean="0"/>
              <a:t>)</a:t>
            </a:r>
            <a:r>
              <a:rPr lang="zh-TW" altLang="en-US" dirty="0" smtClean="0"/>
              <a:t>。 </a:t>
            </a:r>
          </a:p>
        </p:txBody>
      </p:sp>
    </p:spTree>
    <p:extLst>
      <p:ext uri="{BB962C8B-B14F-4D97-AF65-F5344CB8AC3E}">
        <p14:creationId xmlns:p14="http://schemas.microsoft.com/office/powerpoint/2010/main" val="121983543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795338" y="771525"/>
            <a:ext cx="5576887" cy="3862388"/>
          </a:xfrm>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TW" altLang="en-US" dirty="0" smtClean="0"/>
              <a:t>招標階段</a:t>
            </a:r>
            <a:endParaRPr lang="en-US" altLang="zh-TW" dirty="0" smtClean="0"/>
          </a:p>
          <a:p>
            <a:pPr marL="488639" lvl="1" indent="-300701" algn="just" eaLnBrk="1" hangingPunct="1">
              <a:buFont typeface="Wingdings" panose="05000000000000000000" pitchFamily="2" charset="2"/>
              <a:buChar char="ü"/>
            </a:pPr>
            <a:r>
              <a:rPr lang="zh-TW" altLang="en-US" dirty="0" smtClean="0"/>
              <a:t>除依循組織採購法所規範之項目外，應著重於下列各項因素：</a:t>
            </a:r>
          </a:p>
          <a:p>
            <a:pPr marL="824578" lvl="2" indent="-298352" algn="just" eaLnBrk="1" hangingPunct="1">
              <a:buFont typeface="Wingdings" panose="05000000000000000000" pitchFamily="2" charset="2"/>
              <a:buChar char="Ø"/>
            </a:pPr>
            <a:r>
              <a:rPr lang="zh-TW" altLang="en-US" dirty="0" smtClean="0"/>
              <a:t>評選委員學經歷。</a:t>
            </a:r>
          </a:p>
          <a:p>
            <a:pPr marL="824578" lvl="2" indent="-298352" algn="just" eaLnBrk="1" hangingPunct="1">
              <a:buFont typeface="Wingdings" panose="05000000000000000000" pitchFamily="2" charset="2"/>
              <a:buChar char="Ø"/>
            </a:pPr>
            <a:r>
              <a:rPr lang="zh-TW" altLang="en-US" dirty="0" smtClean="0"/>
              <a:t>著作要求。</a:t>
            </a:r>
          </a:p>
          <a:p>
            <a:pPr marL="824578" lvl="2" indent="-298352" algn="just" eaLnBrk="1" hangingPunct="1">
              <a:buFont typeface="Wingdings" panose="05000000000000000000" pitchFamily="2" charset="2"/>
              <a:buChar char="Ø"/>
            </a:pPr>
            <a:r>
              <a:rPr lang="zh-TW" altLang="en-US" dirty="0" smtClean="0"/>
              <a:t>相關領域實務經驗。</a:t>
            </a:r>
          </a:p>
          <a:p>
            <a:pPr marL="824578" lvl="2" indent="-298352" algn="just" eaLnBrk="1" hangingPunct="1">
              <a:buFont typeface="Wingdings" panose="05000000000000000000" pitchFamily="2" charset="2"/>
              <a:buChar char="Ø"/>
            </a:pPr>
            <a:r>
              <a:rPr lang="zh-TW" altLang="en-US" dirty="0" smtClean="0"/>
              <a:t>利益迴避限制條件。</a:t>
            </a:r>
          </a:p>
          <a:p>
            <a:pPr marL="488639" lvl="1" indent="-300701" algn="just" eaLnBrk="1" hangingPunct="1">
              <a:buFont typeface="Wingdings" panose="05000000000000000000" pitchFamily="2" charset="2"/>
              <a:buChar char="ü"/>
            </a:pPr>
            <a:r>
              <a:rPr lang="zh-TW" altLang="en-US" dirty="0" smtClean="0"/>
              <a:t>應安排部份具備資安專長之評選委員。</a:t>
            </a:r>
          </a:p>
        </p:txBody>
      </p:sp>
    </p:spTree>
    <p:extLst>
      <p:ext uri="{BB962C8B-B14F-4D97-AF65-F5344CB8AC3E}">
        <p14:creationId xmlns:p14="http://schemas.microsoft.com/office/powerpoint/2010/main" val="409658152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795338" y="771525"/>
            <a:ext cx="5576887" cy="3862388"/>
          </a:xfrm>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TW" altLang="en-US" dirty="0" smtClean="0"/>
              <a:t>決標階段</a:t>
            </a:r>
          </a:p>
          <a:p>
            <a:pPr marL="300701" indent="-300701" algn="just" eaLnBrk="1" hangingPunct="1">
              <a:buFont typeface="Wingdings" panose="05000000000000000000" pitchFamily="2" charset="2"/>
              <a:buChar char="l"/>
            </a:pPr>
            <a:r>
              <a:rPr lang="zh-TW" altLang="en-US" dirty="0" smtClean="0"/>
              <a:t>決標階段之重點為與廠商簽約作業，簽約行為重點於查核廠商是否完成保密切結與資安專案編組等事宜。例如：承商在簽約前須依據招標文件之規定，提出各項保密切結，並依規定制訂保密或資訊安全防護計畫，廠商專案組織人員之遴選與質量需重新考量調整，並賦予適當職掌，以利承辦單位依據合約執行各項查核，並做成紀錄。</a:t>
            </a:r>
          </a:p>
        </p:txBody>
      </p:sp>
    </p:spTree>
    <p:extLst>
      <p:ext uri="{BB962C8B-B14F-4D97-AF65-F5344CB8AC3E}">
        <p14:creationId xmlns:p14="http://schemas.microsoft.com/office/powerpoint/2010/main" val="2168579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795338" y="771525"/>
            <a:ext cx="5576887" cy="3862388"/>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TW" altLang="en-US" dirty="0" smtClean="0"/>
              <a:t>履約管理階段</a:t>
            </a:r>
            <a:r>
              <a:rPr lang="en-US" altLang="zh-TW" dirty="0" smtClean="0"/>
              <a:t>(1/2)</a:t>
            </a:r>
          </a:p>
          <a:p>
            <a:pPr marL="488639" lvl="1" indent="-300701" algn="just" eaLnBrk="1" hangingPunct="1">
              <a:buFont typeface="Wingdings" panose="05000000000000000000" pitchFamily="2" charset="2"/>
              <a:buChar char="ü"/>
            </a:pPr>
            <a:r>
              <a:rPr lang="zh-TW" altLang="en-US" dirty="0" smtClean="0"/>
              <a:t>履約管理階段為執行契約規劃項目，並找出與納入資訊委外服務契約的資訊安全控制措施不符合之處，而依契約監督與審查承商所提供之服務，要求重點如下：</a:t>
            </a:r>
          </a:p>
          <a:p>
            <a:pPr marL="714164" lvl="2" indent="-300701" algn="just" eaLnBrk="1" hangingPunct="1">
              <a:buFont typeface="Wingdings" panose="05000000000000000000" pitchFamily="2" charset="2"/>
              <a:buChar char="Ø"/>
            </a:pPr>
            <a:r>
              <a:rPr lang="zh-TW" altLang="en-US" dirty="0" smtClean="0"/>
              <a:t>資訊安全組織：組織與委外廠商皆應指定專案管理人員，負責推動、協調及督導資訊安全管理事項。</a:t>
            </a:r>
          </a:p>
          <a:p>
            <a:pPr marL="714164" lvl="2" indent="-300701" algn="just" eaLnBrk="1" hangingPunct="1">
              <a:buFont typeface="Wingdings" panose="05000000000000000000" pitchFamily="2" charset="2"/>
              <a:buChar char="Ø"/>
            </a:pPr>
            <a:r>
              <a:rPr lang="zh-TW" altLang="en-US" dirty="0" smtClean="0"/>
              <a:t>委外相關風險識別：組織經由委外作業過程，產生對組織資訊與資訊處理設施之風險，宜在核准廠商存取內部設施之前加以識別，並實作適當的控制措施。</a:t>
            </a:r>
          </a:p>
          <a:p>
            <a:pPr marL="714164" lvl="2" indent="-300701" algn="just" eaLnBrk="1" hangingPunct="1">
              <a:buFont typeface="Wingdings" panose="05000000000000000000" pitchFamily="2" charset="2"/>
              <a:buChar char="Ø"/>
            </a:pPr>
            <a:r>
              <a:rPr lang="zh-TW" altLang="en-US" dirty="0" smtClean="0"/>
              <a:t>與廠商協議中之安全說明：所有因委外作業衍生對應之內部控制措施的安全要求，宜反映在與委外廠商的協議中。</a:t>
            </a:r>
          </a:p>
          <a:p>
            <a:pPr marL="714164" lvl="2" indent="-300701" algn="just" eaLnBrk="1" hangingPunct="1">
              <a:buFont typeface="Wingdings" panose="05000000000000000000" pitchFamily="2" charset="2"/>
              <a:buChar char="Ø"/>
            </a:pPr>
            <a:r>
              <a:rPr lang="zh-TW" altLang="en-US" dirty="0" smtClean="0"/>
              <a:t>委外人力資源安全</a:t>
            </a:r>
            <a:r>
              <a:rPr lang="en-US" altLang="zh-TW" dirty="0" smtClean="0"/>
              <a:t>(</a:t>
            </a:r>
            <a:r>
              <a:rPr lang="zh-TW" altLang="en-US" dirty="0" smtClean="0"/>
              <a:t>僱用前、期間、終止或變更</a:t>
            </a:r>
            <a:r>
              <a:rPr lang="en-US" altLang="zh-TW" dirty="0" smtClean="0"/>
              <a:t>)</a:t>
            </a:r>
            <a:r>
              <a:rPr lang="zh-TW" altLang="en-US" dirty="0" smtClean="0"/>
              <a:t>：資訊作業委外前宜依適當的工作職掌，並依契約條款與條件闡明廠商應負之安全責任，進行充分適當的篩選。</a:t>
            </a:r>
          </a:p>
        </p:txBody>
      </p:sp>
    </p:spTree>
    <p:extLst>
      <p:ext uri="{BB962C8B-B14F-4D97-AF65-F5344CB8AC3E}">
        <p14:creationId xmlns:p14="http://schemas.microsoft.com/office/powerpoint/2010/main" val="157394794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795338" y="771525"/>
            <a:ext cx="5576887" cy="38623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TW" altLang="en-US" dirty="0" smtClean="0"/>
              <a:t>履約管理階段</a:t>
            </a:r>
            <a:r>
              <a:rPr lang="en-US" altLang="zh-TW" dirty="0" smtClean="0"/>
              <a:t>(2/2)</a:t>
            </a:r>
          </a:p>
          <a:p>
            <a:pPr marL="488639" lvl="1" indent="-300701" algn="just" eaLnBrk="1" hangingPunct="1">
              <a:buFont typeface="Wingdings" panose="05000000000000000000" pitchFamily="2" charset="2"/>
              <a:buChar char="ü"/>
            </a:pPr>
            <a:r>
              <a:rPr lang="zh-TW" altLang="en-US" dirty="0" smtClean="0"/>
              <a:t>委外實體與環境安全：防止組織場所內資訊因委外作業而遭未經授權的實體存取、損害及干擾，關鍵或敏感的資訊處理設施宜置放於安全區域。</a:t>
            </a:r>
          </a:p>
          <a:p>
            <a:pPr marL="488639" lvl="1" indent="-300701" algn="just" eaLnBrk="1" hangingPunct="1">
              <a:buFont typeface="Wingdings" panose="05000000000000000000" pitchFamily="2" charset="2"/>
              <a:buChar char="ü"/>
            </a:pPr>
            <a:r>
              <a:rPr lang="zh-TW" altLang="en-US" dirty="0" smtClean="0"/>
              <a:t>委外之作業管理：委外相關作業應符合組織安全政策與程序之要求。</a:t>
            </a:r>
          </a:p>
          <a:p>
            <a:pPr marL="488639" lvl="1" indent="-300701" algn="just" eaLnBrk="1" hangingPunct="1">
              <a:buFont typeface="Wingdings" panose="05000000000000000000" pitchFamily="2" charset="2"/>
              <a:buChar char="ü"/>
            </a:pPr>
            <a:r>
              <a:rPr lang="zh-TW" altLang="en-US" dirty="0" smtClean="0"/>
              <a:t>委外使用者存取管理：組織宜有正式程序，以控制資訊系統與服務的存取權限配置作業。</a:t>
            </a:r>
          </a:p>
          <a:p>
            <a:pPr marL="488639" lvl="1" indent="-300701" algn="just" eaLnBrk="1" hangingPunct="1">
              <a:buFont typeface="Wingdings" panose="05000000000000000000" pitchFamily="2" charset="2"/>
              <a:buChar char="ü"/>
            </a:pPr>
            <a:r>
              <a:rPr lang="zh-TW" altLang="en-US" dirty="0" smtClean="0"/>
              <a:t>委外資訊安全事故管理：委外組織宜備妥正式的事故通報與提報程序，提供委外作業廠商配合並施予合宜訓練。</a:t>
            </a:r>
          </a:p>
          <a:p>
            <a:pPr marL="488639" lvl="1" indent="-300701" algn="just" eaLnBrk="1" hangingPunct="1">
              <a:buFont typeface="Wingdings" panose="05000000000000000000" pitchFamily="2" charset="2"/>
              <a:buChar char="ü"/>
            </a:pPr>
            <a:r>
              <a:rPr lang="zh-TW" altLang="en-US" dirty="0" smtClean="0"/>
              <a:t>遵循適法性要求：組織於資訊系統的設計、運作、使用及管理都應受法律、法令、法規或契約的安全要求所規範，所參照之規範宜明確界定、文件化及維持最新版本。</a:t>
            </a:r>
          </a:p>
        </p:txBody>
      </p:sp>
    </p:spTree>
    <p:extLst>
      <p:ext uri="{BB962C8B-B14F-4D97-AF65-F5344CB8AC3E}">
        <p14:creationId xmlns:p14="http://schemas.microsoft.com/office/powerpoint/2010/main" val="126807452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795338" y="771525"/>
            <a:ext cx="5576887" cy="38623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TW" altLang="en-US" dirty="0" smtClean="0"/>
              <a:t>驗收階段</a:t>
            </a:r>
          </a:p>
          <a:p>
            <a:pPr marL="300701" indent="-300701" algn="just" eaLnBrk="1" hangingPunct="1">
              <a:buFont typeface="Wingdings" panose="05000000000000000000" pitchFamily="2" charset="2"/>
              <a:buChar char="l"/>
            </a:pPr>
            <a:r>
              <a:rPr lang="zh-TW" altLang="en-US" dirty="0" smtClean="0"/>
              <a:t>組織執行「驗收階段」係依據契約文件與「履約管理」階段的執行成果辦理，以「專案工作計畫書」內容確認委外專案之進行方式、專案組織、相關時程及資訊安全要求事項是否符合，而委外廠商也須將定期召開工作進度報告會議之內容，如應完成重要工作項目、已完成工作項目、預計工作項目、問題及建議等，提供驗收單位佐證。 </a:t>
            </a:r>
          </a:p>
        </p:txBody>
      </p:sp>
    </p:spTree>
    <p:extLst>
      <p:ext uri="{BB962C8B-B14F-4D97-AF65-F5344CB8AC3E}">
        <p14:creationId xmlns:p14="http://schemas.microsoft.com/office/powerpoint/2010/main" val="62937651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795338" y="771525"/>
            <a:ext cx="5576887" cy="3862388"/>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TW" altLang="en-US" dirty="0" smtClean="0"/>
              <a:t>爭議處理 </a:t>
            </a:r>
            <a:endParaRPr lang="en-US" altLang="zh-TW" dirty="0" smtClean="0"/>
          </a:p>
          <a:p>
            <a:pPr marL="300701" indent="-300701" algn="just" eaLnBrk="1" hangingPunct="1">
              <a:buFont typeface="Wingdings" panose="05000000000000000000" pitchFamily="2" charset="2"/>
              <a:buChar char="l"/>
            </a:pPr>
            <a:r>
              <a:rPr lang="zh-TW" altLang="en-US" dirty="0" smtClean="0"/>
              <a:t>組織與廠商因履約管理產生爭議未能達成協議者，得以下列方式之一處理： </a:t>
            </a:r>
          </a:p>
          <a:p>
            <a:pPr marL="488639" lvl="1" indent="-187938" algn="just" eaLnBrk="1" hangingPunct="1">
              <a:buFont typeface="Wingdings" panose="05000000000000000000" pitchFamily="2" charset="2"/>
              <a:buChar char="ü"/>
            </a:pPr>
            <a:r>
              <a:rPr lang="zh-TW" altLang="en-US" dirty="0" smtClean="0"/>
              <a:t>向採購申訴審議委員會申請調解。</a:t>
            </a:r>
          </a:p>
          <a:p>
            <a:pPr marL="488639" lvl="1" indent="-187938" algn="just" eaLnBrk="1" hangingPunct="1">
              <a:buFont typeface="Wingdings" panose="05000000000000000000" pitchFamily="2" charset="2"/>
              <a:buChar char="ü"/>
            </a:pPr>
            <a:r>
              <a:rPr lang="zh-TW" altLang="en-US" dirty="0" smtClean="0"/>
              <a:t>向仲裁機構提付仲裁。</a:t>
            </a:r>
          </a:p>
          <a:p>
            <a:pPr marL="300701" indent="-300701" algn="just" eaLnBrk="1" hangingPunct="1">
              <a:buFont typeface="Wingdings" panose="05000000000000000000" pitchFamily="2" charset="2"/>
              <a:buChar char="l"/>
            </a:pPr>
            <a:r>
              <a:rPr lang="zh-TW" altLang="en-US" dirty="0" smtClean="0"/>
              <a:t>然若雙方於問題標準界定上有所爭議時。</a:t>
            </a:r>
          </a:p>
          <a:p>
            <a:pPr marL="488639" lvl="1" indent="-187938" algn="just" eaLnBrk="1" hangingPunct="1">
              <a:buFont typeface="Wingdings" panose="05000000000000000000" pitchFamily="2" charset="2"/>
              <a:buChar char="ü"/>
            </a:pPr>
            <a:r>
              <a:rPr lang="zh-TW" altLang="en-US" dirty="0" smtClean="0"/>
              <a:t>可蒐集發生的事證與相關資訊。</a:t>
            </a:r>
          </a:p>
          <a:p>
            <a:pPr marL="488639" lvl="1" indent="-187938" algn="just" eaLnBrk="1" hangingPunct="1">
              <a:buFont typeface="Wingdings" panose="05000000000000000000" pitchFamily="2" charset="2"/>
              <a:buChar char="ü"/>
            </a:pPr>
            <a:r>
              <a:rPr lang="zh-TW" altLang="en-US" dirty="0" smtClean="0"/>
              <a:t>尋求具公信力之第三者、學者專家、法院或調解委員會</a:t>
            </a:r>
            <a:r>
              <a:rPr lang="en-US" altLang="zh-TW" dirty="0" smtClean="0"/>
              <a:t>(</a:t>
            </a:r>
            <a:r>
              <a:rPr lang="zh-TW" altLang="en-US" dirty="0" smtClean="0"/>
              <a:t>如行政院公共工程委員會</a:t>
            </a:r>
            <a:r>
              <a:rPr lang="en-US" altLang="zh-TW" dirty="0" smtClean="0"/>
              <a:t>)</a:t>
            </a:r>
            <a:r>
              <a:rPr lang="zh-TW" altLang="en-US" dirty="0" smtClean="0"/>
              <a:t>等。</a:t>
            </a:r>
          </a:p>
          <a:p>
            <a:pPr marL="488639" lvl="1" indent="-187938" algn="just" eaLnBrk="1" hangingPunct="1">
              <a:buFont typeface="Wingdings" panose="05000000000000000000" pitchFamily="2" charset="2"/>
              <a:buChar char="ü"/>
            </a:pPr>
            <a:r>
              <a:rPr lang="zh-TW" altLang="en-US" dirty="0" smtClean="0"/>
              <a:t>進行問題的釐清與相關問題的調解。</a:t>
            </a:r>
          </a:p>
        </p:txBody>
      </p:sp>
    </p:spTree>
    <p:extLst>
      <p:ext uri="{BB962C8B-B14F-4D97-AF65-F5344CB8AC3E}">
        <p14:creationId xmlns:p14="http://schemas.microsoft.com/office/powerpoint/2010/main" val="142041918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影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kumimoji="1" lang="en-US" altLang="zh-TW" smtClean="0"/>
              <a:t>Wanna Cry.  SMB</a:t>
            </a:r>
          </a:p>
          <a:p>
            <a:endParaRPr kumimoji="1" lang="en-US" altLang="zh-TW" smtClean="0"/>
          </a:p>
          <a:p>
            <a:endParaRPr kumimoji="1" lang="zh-TW" altLang="en-US" smtClean="0"/>
          </a:p>
        </p:txBody>
      </p:sp>
      <p:sp>
        <p:nvSpPr>
          <p:cNvPr id="337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36A7175B-1363-4A81-99FE-80DE020A6810}" type="slidenum">
              <a:rPr kumimoji="0" lang="zh-TW" altLang="en-US" smtClean="0">
                <a:latin typeface="Calibri" pitchFamily="34" charset="0"/>
              </a:rPr>
              <a:pPr/>
              <a:t>97</a:t>
            </a:fld>
            <a:endParaRPr kumimoji="0" lang="zh-TW" altLang="en-US" smtClean="0">
              <a:latin typeface="Calibri" pitchFamily="34" charset="0"/>
            </a:endParaRPr>
          </a:p>
        </p:txBody>
      </p:sp>
    </p:spTree>
    <p:extLst>
      <p:ext uri="{BB962C8B-B14F-4D97-AF65-F5344CB8AC3E}">
        <p14:creationId xmlns:p14="http://schemas.microsoft.com/office/powerpoint/2010/main" val="355451955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100</a:t>
            </a:fld>
            <a:endParaRPr lang="zh-TW" altLang="en-US"/>
          </a:p>
        </p:txBody>
      </p:sp>
    </p:spTree>
    <p:extLst>
      <p:ext uri="{BB962C8B-B14F-4D97-AF65-F5344CB8AC3E}">
        <p14:creationId xmlns:p14="http://schemas.microsoft.com/office/powerpoint/2010/main" val="689327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795338" y="771525"/>
            <a:ext cx="5576887" cy="3862388"/>
          </a:xfrm>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網路層 </a:t>
            </a:r>
            <a:r>
              <a:rPr lang="en-US" altLang="zh-TW" dirty="0" smtClean="0"/>
              <a:t>– Source Route</a:t>
            </a:r>
          </a:p>
          <a:p>
            <a:pPr marL="488639" lvl="1" indent="-300701" algn="just" eaLnBrk="1" hangingPunct="1">
              <a:buFont typeface="Wingdings" panose="05000000000000000000" pitchFamily="2" charset="2"/>
              <a:buChar char="ü"/>
            </a:pPr>
            <a:r>
              <a:rPr lang="en-US" altLang="zh-TW" dirty="0" smtClean="0"/>
              <a:t>IP</a:t>
            </a:r>
            <a:r>
              <a:rPr lang="zh-TW" altLang="en-US" dirty="0" smtClean="0"/>
              <a:t>封包的路由通常是由</a:t>
            </a:r>
            <a:r>
              <a:rPr lang="en-US" altLang="zh-TW" dirty="0" smtClean="0"/>
              <a:t>Router</a:t>
            </a:r>
            <a:r>
              <a:rPr lang="zh-TW" altLang="en-US" dirty="0" smtClean="0"/>
              <a:t>所決定，但</a:t>
            </a:r>
            <a:r>
              <a:rPr lang="en-US" altLang="zh-TW" dirty="0" smtClean="0"/>
              <a:t>IP</a:t>
            </a:r>
            <a:r>
              <a:rPr lang="zh-TW" altLang="en-US" dirty="0" smtClean="0"/>
              <a:t>協定中可以選擇啟用</a:t>
            </a:r>
            <a:r>
              <a:rPr lang="en-US" altLang="zh-TW" dirty="0" smtClean="0"/>
              <a:t>Source Route</a:t>
            </a:r>
            <a:r>
              <a:rPr lang="zh-TW" altLang="en-US" dirty="0" smtClean="0"/>
              <a:t>讓傳送者指定</a:t>
            </a:r>
            <a:r>
              <a:rPr lang="en-US" altLang="zh-TW" dirty="0" smtClean="0"/>
              <a:t>IP</a:t>
            </a:r>
            <a:r>
              <a:rPr lang="zh-TW" altLang="en-US" dirty="0" smtClean="0"/>
              <a:t>封包的傳送路徑。</a:t>
            </a:r>
            <a:endParaRPr lang="en-US" altLang="zh-TW" dirty="0" smtClean="0"/>
          </a:p>
          <a:p>
            <a:pPr marL="488639" lvl="1" indent="-300701" algn="just" eaLnBrk="1" hangingPunct="1">
              <a:buFont typeface="Wingdings" panose="05000000000000000000" pitchFamily="2" charset="2"/>
              <a:buChar char="ü"/>
            </a:pPr>
            <a:r>
              <a:rPr lang="zh-TW" altLang="en-US" dirty="0" smtClean="0"/>
              <a:t>攻擊者運用</a:t>
            </a:r>
            <a:r>
              <a:rPr lang="en-US" altLang="zh-TW" dirty="0" smtClean="0"/>
              <a:t>Source Route</a:t>
            </a:r>
            <a:r>
              <a:rPr lang="zh-TW" altLang="en-US" dirty="0" smtClean="0"/>
              <a:t>的功能進行來源</a:t>
            </a:r>
            <a:r>
              <a:rPr lang="en-US" altLang="zh-TW" dirty="0" smtClean="0"/>
              <a:t>IP</a:t>
            </a:r>
            <a:r>
              <a:rPr lang="zh-TW" altLang="en-US" dirty="0" smtClean="0"/>
              <a:t>的偽冒</a:t>
            </a:r>
            <a:r>
              <a:rPr lang="en-US" altLang="zh-TW" dirty="0" smtClean="0"/>
              <a:t>(IP Spoofing)</a:t>
            </a:r>
            <a:r>
              <a:rPr lang="zh-TW" altLang="en-US" dirty="0" smtClean="0"/>
              <a:t>，讓偽冒來源</a:t>
            </a:r>
            <a:r>
              <a:rPr lang="en-US" altLang="zh-TW" dirty="0" smtClean="0"/>
              <a:t>IP</a:t>
            </a:r>
            <a:r>
              <a:rPr lang="zh-TW" altLang="en-US" dirty="0" smtClean="0"/>
              <a:t>的封包可照指定路徑送到目的伺服器，也可以順利將封包傳回攻擊者的電腦，再加上防火牆的存取控管規則若信任偽冒的來源</a:t>
            </a:r>
            <a:r>
              <a:rPr lang="en-US" altLang="zh-TW" dirty="0" smtClean="0"/>
              <a:t>IP</a:t>
            </a:r>
            <a:r>
              <a:rPr lang="zh-TW" altLang="en-US" dirty="0" smtClean="0"/>
              <a:t>而未加以阻擋直接放行，就可以讓攻擊者在外部存取到防火牆內部的重要伺服器。</a:t>
            </a:r>
          </a:p>
          <a:p>
            <a:pPr marL="488639" lvl="1" indent="-300701" algn="just" eaLnBrk="1" hangingPunct="1">
              <a:buFont typeface="Wingdings" panose="05000000000000000000" pitchFamily="2" charset="2"/>
              <a:buChar char="ü"/>
            </a:pPr>
            <a:r>
              <a:rPr lang="zh-TW" altLang="en-US" dirty="0" smtClean="0"/>
              <a:t>防護建議：只要在防火牆或路由器上直接丟棄</a:t>
            </a:r>
            <a:r>
              <a:rPr lang="en-US" altLang="zh-TW" dirty="0" smtClean="0"/>
              <a:t>Source Route</a:t>
            </a:r>
            <a:r>
              <a:rPr lang="zh-TW" altLang="en-US" dirty="0" smtClean="0"/>
              <a:t>功能被啟用的封包，即可達到很好的防護效果。</a:t>
            </a:r>
          </a:p>
        </p:txBody>
      </p:sp>
    </p:spTree>
    <p:extLst>
      <p:ext uri="{BB962C8B-B14F-4D97-AF65-F5344CB8AC3E}">
        <p14:creationId xmlns:p14="http://schemas.microsoft.com/office/powerpoint/2010/main" val="30424810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101</a:t>
            </a:fld>
            <a:endParaRPr lang="zh-TW" altLang="en-US"/>
          </a:p>
        </p:txBody>
      </p:sp>
    </p:spTree>
    <p:extLst>
      <p:ext uri="{BB962C8B-B14F-4D97-AF65-F5344CB8AC3E}">
        <p14:creationId xmlns:p14="http://schemas.microsoft.com/office/powerpoint/2010/main" val="383912757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102</a:t>
            </a:fld>
            <a:endParaRPr lang="zh-TW" altLang="en-US"/>
          </a:p>
        </p:txBody>
      </p:sp>
    </p:spTree>
    <p:extLst>
      <p:ext uri="{BB962C8B-B14F-4D97-AF65-F5344CB8AC3E}">
        <p14:creationId xmlns:p14="http://schemas.microsoft.com/office/powerpoint/2010/main" val="75162376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103</a:t>
            </a:fld>
            <a:endParaRPr lang="zh-TW" altLang="en-US"/>
          </a:p>
        </p:txBody>
      </p:sp>
    </p:spTree>
    <p:extLst>
      <p:ext uri="{BB962C8B-B14F-4D97-AF65-F5344CB8AC3E}">
        <p14:creationId xmlns:p14="http://schemas.microsoft.com/office/powerpoint/2010/main" val="213554908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104</a:t>
            </a:fld>
            <a:endParaRPr lang="zh-TW" altLang="en-US"/>
          </a:p>
        </p:txBody>
      </p:sp>
    </p:spTree>
    <p:extLst>
      <p:ext uri="{BB962C8B-B14F-4D97-AF65-F5344CB8AC3E}">
        <p14:creationId xmlns:p14="http://schemas.microsoft.com/office/powerpoint/2010/main" val="394316312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105</a:t>
            </a:fld>
            <a:endParaRPr lang="zh-TW" altLang="en-US"/>
          </a:p>
        </p:txBody>
      </p:sp>
    </p:spTree>
    <p:extLst>
      <p:ext uri="{BB962C8B-B14F-4D97-AF65-F5344CB8AC3E}">
        <p14:creationId xmlns:p14="http://schemas.microsoft.com/office/powerpoint/2010/main" val="156796364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106</a:t>
            </a:fld>
            <a:endParaRPr lang="zh-TW" altLang="en-US"/>
          </a:p>
        </p:txBody>
      </p:sp>
    </p:spTree>
    <p:extLst>
      <p:ext uri="{BB962C8B-B14F-4D97-AF65-F5344CB8AC3E}">
        <p14:creationId xmlns:p14="http://schemas.microsoft.com/office/powerpoint/2010/main" val="227998800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107</a:t>
            </a:fld>
            <a:endParaRPr lang="zh-TW" altLang="en-US"/>
          </a:p>
        </p:txBody>
      </p:sp>
    </p:spTree>
    <p:extLst>
      <p:ext uri="{BB962C8B-B14F-4D97-AF65-F5344CB8AC3E}">
        <p14:creationId xmlns:p14="http://schemas.microsoft.com/office/powerpoint/2010/main" val="250274335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108</a:t>
            </a:fld>
            <a:endParaRPr lang="zh-TW" altLang="en-US"/>
          </a:p>
        </p:txBody>
      </p:sp>
    </p:spTree>
    <p:extLst>
      <p:ext uri="{BB962C8B-B14F-4D97-AF65-F5344CB8AC3E}">
        <p14:creationId xmlns:p14="http://schemas.microsoft.com/office/powerpoint/2010/main" val="352753823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109</a:t>
            </a:fld>
            <a:endParaRPr lang="zh-TW" altLang="en-US"/>
          </a:p>
        </p:txBody>
      </p:sp>
    </p:spTree>
    <p:extLst>
      <p:ext uri="{BB962C8B-B14F-4D97-AF65-F5344CB8AC3E}">
        <p14:creationId xmlns:p14="http://schemas.microsoft.com/office/powerpoint/2010/main" val="37869112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110</a:t>
            </a:fld>
            <a:endParaRPr lang="zh-TW" altLang="en-US"/>
          </a:p>
        </p:txBody>
      </p:sp>
    </p:spTree>
    <p:extLst>
      <p:ext uri="{BB962C8B-B14F-4D97-AF65-F5344CB8AC3E}">
        <p14:creationId xmlns:p14="http://schemas.microsoft.com/office/powerpoint/2010/main" val="1974383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742950" y="2130427"/>
            <a:ext cx="8420100" cy="1470025"/>
          </a:xfrm>
        </p:spPr>
        <p:txBody>
          <a:bodyPr/>
          <a:lstStyle>
            <a:lvl1pPr>
              <a:defRPr b="1">
                <a:solidFill>
                  <a:schemeClr val="accent3">
                    <a:lumMod val="50000"/>
                  </a:schemeClr>
                </a:solidFill>
                <a:latin typeface="微軟正黑體" pitchFamily="34" charset="-120"/>
                <a:ea typeface="微軟正黑體" pitchFamily="34" charset="-120"/>
              </a:defRPr>
            </a:lvl1pPr>
          </a:lstStyle>
          <a:p>
            <a:r>
              <a:rPr lang="zh-TW" altLang="en-US" smtClean="0"/>
              <a:t>按一下以編輯母片標題樣式</a:t>
            </a:r>
            <a:endParaRPr lang="zh-TW" altLang="en-US" dirty="0"/>
          </a:p>
        </p:txBody>
      </p:sp>
      <p:sp>
        <p:nvSpPr>
          <p:cNvPr id="3" name="副標題 2"/>
          <p:cNvSpPr>
            <a:spLocks noGrp="1"/>
          </p:cNvSpPr>
          <p:nvPr>
            <p:ph type="subTitle" idx="1"/>
          </p:nvPr>
        </p:nvSpPr>
        <p:spPr>
          <a:xfrm>
            <a:off x="1485900" y="3813043"/>
            <a:ext cx="6934200" cy="1752600"/>
          </a:xfrm>
        </p:spPr>
        <p:txBody>
          <a:bodyPr>
            <a:normAutofit/>
          </a:bodyPr>
          <a:lstStyle>
            <a:lvl1pPr marL="0" indent="0" algn="ctr">
              <a:buNone/>
              <a:defRPr sz="2400">
                <a:solidFill>
                  <a:schemeClr val="tx1">
                    <a:tint val="75000"/>
                  </a:schemeClr>
                </a:solidFill>
                <a:latin typeface="Arial Unicode MS" pitchFamily="34" charset="-120"/>
                <a:ea typeface="Arial Unicode MS" pitchFamily="34" charset="-120"/>
                <a:cs typeface="Arial Unicode MS"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zh-TW" altLang="en-US" dirty="0"/>
          </a:p>
        </p:txBody>
      </p:sp>
      <p:sp>
        <p:nvSpPr>
          <p:cNvPr id="4" name="投影片編號版面配置區 5"/>
          <p:cNvSpPr>
            <a:spLocks noGrp="1"/>
          </p:cNvSpPr>
          <p:nvPr>
            <p:ph type="sldNum" sz="quarter" idx="10"/>
          </p:nvPr>
        </p:nvSpPr>
        <p:spPr>
          <a:xfrm>
            <a:off x="3797300" y="6742113"/>
            <a:ext cx="2311400" cy="90487"/>
          </a:xfrm>
        </p:spPr>
        <p:txBody>
          <a:bodyPr/>
          <a:lstStyle>
            <a:lvl1pPr>
              <a:defRPr/>
            </a:lvl1pPr>
          </a:lstStyle>
          <a:p>
            <a:pPr>
              <a:defRPr/>
            </a:pPr>
            <a:fld id="{462B63BE-5C22-4389-BD78-8923850FB848}" type="slidenum">
              <a:rPr lang="zh-TW" altLang="en-US"/>
              <a:pPr>
                <a:defRPr/>
              </a:pPr>
              <a:t>‹#›</a:t>
            </a:fld>
            <a:endParaRPr lang="zh-TW" altLang="en-US"/>
          </a:p>
        </p:txBody>
      </p:sp>
    </p:spTree>
    <p:extLst>
      <p:ext uri="{BB962C8B-B14F-4D97-AF65-F5344CB8AC3E}">
        <p14:creationId xmlns:p14="http://schemas.microsoft.com/office/powerpoint/2010/main" val="2025339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13813" y="95250"/>
            <a:ext cx="920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lvl1pPr>
              <a:defRPr b="1">
                <a:solidFill>
                  <a:schemeClr val="accent3">
                    <a:lumMod val="50000"/>
                  </a:schemeClr>
                </a:solidFill>
                <a:latin typeface="微軟正黑體" pitchFamily="34" charset="-120"/>
                <a:ea typeface="微軟正黑體" pitchFamily="34" charset="-12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投影片編號版面配置區 5"/>
          <p:cNvSpPr>
            <a:spLocks noGrp="1"/>
          </p:cNvSpPr>
          <p:nvPr>
            <p:ph type="sldNum" sz="quarter" idx="10"/>
          </p:nvPr>
        </p:nvSpPr>
        <p:spPr>
          <a:xfrm>
            <a:off x="3797300" y="6742113"/>
            <a:ext cx="2311400" cy="90487"/>
          </a:xfrm>
        </p:spPr>
        <p:txBody>
          <a:bodyPr/>
          <a:lstStyle>
            <a:lvl1pPr>
              <a:defRPr/>
            </a:lvl1pPr>
          </a:lstStyle>
          <a:p>
            <a:pPr>
              <a:defRPr/>
            </a:pPr>
            <a:fld id="{CDA6E032-8A91-4F5C-A8F2-E87014A36469}" type="slidenum">
              <a:rPr lang="zh-TW" altLang="en-US"/>
              <a:pPr>
                <a:defRPr/>
              </a:pPr>
              <a:t>‹#›</a:t>
            </a:fld>
            <a:endParaRPr lang="zh-TW" altLang="en-US"/>
          </a:p>
        </p:txBody>
      </p:sp>
    </p:spTree>
    <p:extLst>
      <p:ext uri="{BB962C8B-B14F-4D97-AF65-F5344CB8AC3E}">
        <p14:creationId xmlns:p14="http://schemas.microsoft.com/office/powerpoint/2010/main" val="379303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818621" y="115889"/>
            <a:ext cx="8502650" cy="865187"/>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95300" y="1052513"/>
            <a:ext cx="4375150" cy="518477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035550" y="1052513"/>
            <a:ext cx="4375150" cy="518477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5"/>
          <p:cNvSpPr>
            <a:spLocks noGrp="1" noChangeArrowheads="1"/>
          </p:cNvSpPr>
          <p:nvPr>
            <p:ph type="sldNum" sz="quarter" idx="10"/>
          </p:nvPr>
        </p:nvSpPr>
        <p:spPr>
          <a:ln/>
        </p:spPr>
        <p:txBody>
          <a:bodyPr/>
          <a:lstStyle>
            <a:lvl1pPr>
              <a:defRPr/>
            </a:lvl1pPr>
          </a:lstStyle>
          <a:p>
            <a:pPr>
              <a:defRPr/>
            </a:pPr>
            <a:endParaRPr lang="en-US" altLang="zh-TW" dirty="0"/>
          </a:p>
        </p:txBody>
      </p:sp>
    </p:spTree>
    <p:extLst>
      <p:ext uri="{BB962C8B-B14F-4D97-AF65-F5344CB8AC3E}">
        <p14:creationId xmlns:p14="http://schemas.microsoft.com/office/powerpoint/2010/main" val="12428659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818621" y="115889"/>
            <a:ext cx="8502650" cy="865187"/>
          </a:xfrm>
        </p:spPr>
        <p:txBody>
          <a:bodyPr/>
          <a:lstStyle>
            <a:lvl1pPr algn="l" rtl="0" eaLnBrk="0" fontAlgn="base" hangingPunct="0">
              <a:spcBef>
                <a:spcPct val="0"/>
              </a:spcBef>
              <a:spcAft>
                <a:spcPct val="0"/>
              </a:spcAft>
              <a:defRPr kumimoji="1" lang="zh-TW" altLang="en-US" sz="4000" b="1" dirty="0">
                <a:solidFill>
                  <a:schemeClr val="tx2"/>
                </a:solidFill>
                <a:latin typeface="+mj-lt"/>
                <a:ea typeface="+mj-ea"/>
                <a:cs typeface="Times New Roman" panose="02020603050405020304" pitchFamily="18" charset="0"/>
              </a:defRPr>
            </a:lvl1pPr>
          </a:lstStyle>
          <a:p>
            <a:r>
              <a:rPr lang="zh-TW" altLang="en-US" dirty="0" smtClean="0"/>
              <a:t>按一下以編輯母片標題樣式</a:t>
            </a:r>
            <a:endParaRPr lang="zh-TW" altLang="en-US" dirty="0"/>
          </a:p>
        </p:txBody>
      </p:sp>
      <p:sp>
        <p:nvSpPr>
          <p:cNvPr id="4" name="Rectangle 5"/>
          <p:cNvSpPr>
            <a:spLocks noGrp="1" noChangeArrowheads="1"/>
          </p:cNvSpPr>
          <p:nvPr>
            <p:ph type="sldNum" sz="quarter" idx="10"/>
          </p:nvPr>
        </p:nvSpPr>
        <p:spPr>
          <a:ln/>
        </p:spPr>
        <p:txBody>
          <a:bodyPr/>
          <a:lstStyle>
            <a:lvl1pPr>
              <a:defRPr/>
            </a:lvl1pPr>
          </a:lstStyle>
          <a:p>
            <a:pPr>
              <a:defRPr/>
            </a:pPr>
            <a:endParaRPr lang="en-US" altLang="zh-TW" dirty="0"/>
          </a:p>
        </p:txBody>
      </p:sp>
    </p:spTree>
    <p:extLst>
      <p:ext uri="{BB962C8B-B14F-4D97-AF65-F5344CB8AC3E}">
        <p14:creationId xmlns:p14="http://schemas.microsoft.com/office/powerpoint/2010/main" val="401565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2_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818621" y="115889"/>
            <a:ext cx="8502650" cy="865187"/>
          </a:xfrm>
        </p:spPr>
        <p:txBody>
          <a:bodyPr/>
          <a:lstStyle>
            <a:lvl1pPr algn="l" rtl="0" eaLnBrk="0" fontAlgn="base" hangingPunct="0">
              <a:spcBef>
                <a:spcPct val="0"/>
              </a:spcBef>
              <a:spcAft>
                <a:spcPct val="0"/>
              </a:spcAft>
              <a:defRPr kumimoji="1" lang="zh-TW" altLang="en-US" sz="4000" b="1" dirty="0">
                <a:solidFill>
                  <a:schemeClr val="tx2"/>
                </a:solidFill>
                <a:latin typeface="+mj-lt"/>
                <a:ea typeface="+mj-ea"/>
                <a:cs typeface="Times New Roman" panose="02020603050405020304" pitchFamily="18" charset="0"/>
              </a:defRPr>
            </a:lvl1pPr>
          </a:lstStyle>
          <a:p>
            <a:r>
              <a:rPr lang="zh-TW" altLang="en-US" dirty="0" smtClean="0"/>
              <a:t>按一下以編輯母片標題樣式</a:t>
            </a:r>
            <a:endParaRPr lang="zh-TW" altLang="en-US" dirty="0"/>
          </a:p>
        </p:txBody>
      </p:sp>
      <p:sp>
        <p:nvSpPr>
          <p:cNvPr id="4" name="Rectangle 5"/>
          <p:cNvSpPr>
            <a:spLocks noGrp="1" noChangeArrowheads="1"/>
          </p:cNvSpPr>
          <p:nvPr>
            <p:ph type="sldNum" sz="quarter" idx="10"/>
          </p:nvPr>
        </p:nvSpPr>
        <p:spPr>
          <a:ln/>
        </p:spPr>
        <p:txBody>
          <a:bodyPr/>
          <a:lstStyle>
            <a:lvl1pPr>
              <a:defRPr/>
            </a:lvl1pPr>
          </a:lstStyle>
          <a:p>
            <a:pPr>
              <a:defRPr/>
            </a:pPr>
            <a:endParaRPr lang="en-US" altLang="zh-TW" dirty="0"/>
          </a:p>
        </p:txBody>
      </p:sp>
    </p:spTree>
    <p:extLst>
      <p:ext uri="{BB962C8B-B14F-4D97-AF65-F5344CB8AC3E}">
        <p14:creationId xmlns:p14="http://schemas.microsoft.com/office/powerpoint/2010/main" val="2366280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文字版面配置區 2"/>
          <p:cNvSpPr>
            <a:spLocks noGrp="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6" name="投影片編號版面配置區 5"/>
          <p:cNvSpPr>
            <a:spLocks noGrp="1"/>
          </p:cNvSpPr>
          <p:nvPr>
            <p:ph type="sldNum" sz="quarter" idx="4"/>
          </p:nvPr>
        </p:nvSpPr>
        <p:spPr>
          <a:xfrm>
            <a:off x="3797300" y="6711950"/>
            <a:ext cx="2311400" cy="1492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kumimoji="0" sz="1200">
                <a:solidFill>
                  <a:schemeClr val="bg1"/>
                </a:solidFill>
                <a:latin typeface="Times New Roman" pitchFamily="18" charset="0"/>
                <a:ea typeface="標楷體" pitchFamily="65" charset="-120"/>
              </a:defRPr>
            </a:lvl1pPr>
          </a:lstStyle>
          <a:p>
            <a:pPr>
              <a:defRPr/>
            </a:pPr>
            <a:fld id="{55B5C0FB-8231-4DA7-8329-518BD9E275CC}"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3" r:id="rId3"/>
    <p:sldLayoutId id="2147483848" r:id="rId4"/>
    <p:sldLayoutId id="2147483849" r:id="rId5"/>
  </p:sldLayoutIdLst>
  <p:hf hdr="0" ftr="0" dt="0"/>
  <p:txStyles>
    <p:titleStyle>
      <a:lvl1pPr algn="ctr" rtl="0" eaLnBrk="0" fontAlgn="base" hangingPunct="0">
        <a:spcBef>
          <a:spcPct val="0"/>
        </a:spcBef>
        <a:spcAft>
          <a:spcPct val="0"/>
        </a:spcAft>
        <a:defRPr sz="4400" b="1" kern="1200">
          <a:solidFill>
            <a:srgbClr val="4F6228"/>
          </a:solidFill>
          <a:latin typeface="微軟正黑體" pitchFamily="34" charset="-120"/>
          <a:ea typeface="微軟正黑體" pitchFamily="34" charset="-120"/>
          <a:cs typeface="+mj-cs"/>
        </a:defRPr>
      </a:lvl1pPr>
      <a:lvl2pPr algn="ctr" rtl="0" eaLnBrk="0" fontAlgn="base" hangingPunct="0">
        <a:spcBef>
          <a:spcPct val="0"/>
        </a:spcBef>
        <a:spcAft>
          <a:spcPct val="0"/>
        </a:spcAft>
        <a:defRPr sz="4400" b="1">
          <a:solidFill>
            <a:srgbClr val="4F6228"/>
          </a:solidFill>
          <a:latin typeface="微軟正黑體" pitchFamily="34" charset="-120"/>
          <a:ea typeface="微軟正黑體" pitchFamily="34" charset="-120"/>
        </a:defRPr>
      </a:lvl2pPr>
      <a:lvl3pPr algn="ctr" rtl="0" eaLnBrk="0" fontAlgn="base" hangingPunct="0">
        <a:spcBef>
          <a:spcPct val="0"/>
        </a:spcBef>
        <a:spcAft>
          <a:spcPct val="0"/>
        </a:spcAft>
        <a:defRPr sz="4400" b="1">
          <a:solidFill>
            <a:srgbClr val="4F6228"/>
          </a:solidFill>
          <a:latin typeface="微軟正黑體" pitchFamily="34" charset="-120"/>
          <a:ea typeface="微軟正黑體" pitchFamily="34" charset="-120"/>
        </a:defRPr>
      </a:lvl3pPr>
      <a:lvl4pPr algn="ctr" rtl="0" eaLnBrk="0" fontAlgn="base" hangingPunct="0">
        <a:spcBef>
          <a:spcPct val="0"/>
        </a:spcBef>
        <a:spcAft>
          <a:spcPct val="0"/>
        </a:spcAft>
        <a:defRPr sz="4400" b="1">
          <a:solidFill>
            <a:srgbClr val="4F6228"/>
          </a:solidFill>
          <a:latin typeface="微軟正黑體" pitchFamily="34" charset="-120"/>
          <a:ea typeface="微軟正黑體" pitchFamily="34" charset="-120"/>
        </a:defRPr>
      </a:lvl4pPr>
      <a:lvl5pPr algn="ctr" rtl="0" eaLnBrk="0" fontAlgn="base" hangingPunct="0">
        <a:spcBef>
          <a:spcPct val="0"/>
        </a:spcBef>
        <a:spcAft>
          <a:spcPct val="0"/>
        </a:spcAft>
        <a:defRPr sz="4400" b="1">
          <a:solidFill>
            <a:srgbClr val="4F6228"/>
          </a:solidFill>
          <a:latin typeface="微軟正黑體" pitchFamily="34" charset="-120"/>
          <a:ea typeface="微軟正黑體" pitchFamily="34" charset="-120"/>
        </a:defRPr>
      </a:lvl5pPr>
      <a:lvl6pPr marL="457200" algn="ctr" rtl="0" fontAlgn="base">
        <a:spcBef>
          <a:spcPct val="0"/>
        </a:spcBef>
        <a:spcAft>
          <a:spcPct val="0"/>
        </a:spcAft>
        <a:defRPr sz="4400" b="1">
          <a:solidFill>
            <a:srgbClr val="4F6228"/>
          </a:solidFill>
          <a:latin typeface="微軟正黑體" pitchFamily="34" charset="-120"/>
          <a:ea typeface="微軟正黑體" pitchFamily="34" charset="-120"/>
        </a:defRPr>
      </a:lvl6pPr>
      <a:lvl7pPr marL="914400" algn="ctr" rtl="0" fontAlgn="base">
        <a:spcBef>
          <a:spcPct val="0"/>
        </a:spcBef>
        <a:spcAft>
          <a:spcPct val="0"/>
        </a:spcAft>
        <a:defRPr sz="4400" b="1">
          <a:solidFill>
            <a:srgbClr val="4F6228"/>
          </a:solidFill>
          <a:latin typeface="微軟正黑體" pitchFamily="34" charset="-120"/>
          <a:ea typeface="微軟正黑體" pitchFamily="34" charset="-120"/>
        </a:defRPr>
      </a:lvl7pPr>
      <a:lvl8pPr marL="1371600" algn="ctr" rtl="0" fontAlgn="base">
        <a:spcBef>
          <a:spcPct val="0"/>
        </a:spcBef>
        <a:spcAft>
          <a:spcPct val="0"/>
        </a:spcAft>
        <a:defRPr sz="4400" b="1">
          <a:solidFill>
            <a:srgbClr val="4F6228"/>
          </a:solidFill>
          <a:latin typeface="微軟正黑體" pitchFamily="34" charset="-120"/>
          <a:ea typeface="微軟正黑體" pitchFamily="34" charset="-120"/>
        </a:defRPr>
      </a:lvl8pPr>
      <a:lvl9pPr marL="1828800" algn="ctr" rtl="0" fontAlgn="base">
        <a:spcBef>
          <a:spcPct val="0"/>
        </a:spcBef>
        <a:spcAft>
          <a:spcPct val="0"/>
        </a:spcAft>
        <a:defRPr sz="4400" b="1">
          <a:solidFill>
            <a:srgbClr val="4F6228"/>
          </a:solidFill>
          <a:latin typeface="微軟正黑體" pitchFamily="34" charset="-120"/>
          <a:ea typeface="微軟正黑體" pitchFamily="34" charset="-120"/>
        </a:defRPr>
      </a:lvl9pPr>
    </p:titleStyle>
    <p:bodyStyle>
      <a:lvl1pPr marL="342900" indent="-342900" algn="l" rtl="0" eaLnBrk="0" fontAlgn="base" hangingPunct="0">
        <a:spcBef>
          <a:spcPct val="20000"/>
        </a:spcBef>
        <a:spcAft>
          <a:spcPct val="0"/>
        </a:spcAft>
        <a:buFont typeface="Arial" pitchFamily="34" charset="0"/>
        <a:buChar char="•"/>
        <a:defRPr sz="3200" kern="1200">
          <a:solidFill>
            <a:srgbClr val="595959"/>
          </a:solidFill>
          <a:latin typeface="微軟正黑體" pitchFamily="34" charset="-120"/>
          <a:ea typeface="微軟正黑體" pitchFamily="34" charset="-120"/>
          <a:cs typeface="+mn-cs"/>
        </a:defRPr>
      </a:lvl1pPr>
      <a:lvl2pPr marL="742950" indent="-285750" algn="l" rtl="0" eaLnBrk="0" fontAlgn="base" hangingPunct="0">
        <a:spcBef>
          <a:spcPct val="20000"/>
        </a:spcBef>
        <a:spcAft>
          <a:spcPct val="0"/>
        </a:spcAft>
        <a:buFont typeface="Arial" pitchFamily="34" charset="0"/>
        <a:buChar char="–"/>
        <a:defRPr sz="2800" kern="1200">
          <a:solidFill>
            <a:srgbClr val="595959"/>
          </a:solidFill>
          <a:latin typeface="微軟正黑體" pitchFamily="34" charset="-120"/>
          <a:ea typeface="微軟正黑體" pitchFamily="34" charset="-120"/>
          <a:cs typeface="+mn-cs"/>
        </a:defRPr>
      </a:lvl2pPr>
      <a:lvl3pPr marL="1143000" indent="-228600" algn="l" rtl="0" eaLnBrk="0" fontAlgn="base" hangingPunct="0">
        <a:spcBef>
          <a:spcPct val="20000"/>
        </a:spcBef>
        <a:spcAft>
          <a:spcPct val="0"/>
        </a:spcAft>
        <a:buFont typeface="Arial" pitchFamily="34" charset="0"/>
        <a:buChar char="•"/>
        <a:defRPr sz="2400" kern="1200">
          <a:solidFill>
            <a:srgbClr val="595959"/>
          </a:solidFill>
          <a:latin typeface="微軟正黑體" pitchFamily="34" charset="-120"/>
          <a:ea typeface="微軟正黑體" pitchFamily="34" charset="-120"/>
          <a:cs typeface="+mn-cs"/>
        </a:defRPr>
      </a:lvl3pPr>
      <a:lvl4pPr marL="1600200" indent="-228600" algn="l" rtl="0" eaLnBrk="0" fontAlgn="base" hangingPunct="0">
        <a:spcBef>
          <a:spcPct val="20000"/>
        </a:spcBef>
        <a:spcAft>
          <a:spcPct val="0"/>
        </a:spcAft>
        <a:buFont typeface="Arial" pitchFamily="34" charset="0"/>
        <a:buChar char="–"/>
        <a:defRPr sz="2000" kern="1200">
          <a:solidFill>
            <a:srgbClr val="595959"/>
          </a:solidFill>
          <a:latin typeface="微軟正黑體" pitchFamily="34" charset="-120"/>
          <a:ea typeface="微軟正黑體" pitchFamily="34" charset="-120"/>
          <a:cs typeface="+mn-cs"/>
        </a:defRPr>
      </a:lvl4pPr>
      <a:lvl5pPr marL="2057400" indent="-228600" algn="l" rtl="0" eaLnBrk="0" fontAlgn="base" hangingPunct="0">
        <a:spcBef>
          <a:spcPct val="20000"/>
        </a:spcBef>
        <a:spcAft>
          <a:spcPct val="0"/>
        </a:spcAft>
        <a:buFont typeface="Arial" pitchFamily="34" charset="0"/>
        <a:buChar char="»"/>
        <a:defRPr sz="2000" kern="1200">
          <a:solidFill>
            <a:srgbClr val="59595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8.png"/></Relationships>
</file>

<file path=ppt/slides/_rels/slide120.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6.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39.tif"/><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6.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1.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1.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3.png"/><Relationship Id="rId7"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2.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1.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1.png"/><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5.xml"/><Relationship Id="rId7"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jpeg"/><Relationship Id="rId7"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ctrTitle"/>
          </p:nvPr>
        </p:nvSpPr>
        <p:spPr>
          <a:xfrm>
            <a:off x="631825" y="1052513"/>
            <a:ext cx="8569325" cy="1470025"/>
          </a:xfrm>
          <a:solidFill>
            <a:schemeClr val="accent1"/>
          </a:solidFill>
        </p:spPr>
        <p:txBody>
          <a:bodyPr/>
          <a:lstStyle/>
          <a:p>
            <a:r>
              <a:rPr lang="zh-TW" altLang="en-US" dirty="0" smtClean="0">
                <a:solidFill>
                  <a:schemeClr val="bg1"/>
                </a:solidFill>
              </a:rPr>
              <a:t>經濟部</a:t>
            </a:r>
            <a:r>
              <a:rPr lang="en-US" altLang="zh-TW" dirty="0" err="1" smtClean="0">
                <a:solidFill>
                  <a:schemeClr val="bg1"/>
                </a:solidFill>
              </a:rPr>
              <a:t>iPAS</a:t>
            </a:r>
            <a:r>
              <a:rPr lang="en-US" altLang="zh-TW" dirty="0" smtClean="0">
                <a:solidFill>
                  <a:schemeClr val="bg1"/>
                </a:solidFill>
              </a:rPr>
              <a:t/>
            </a:r>
            <a:br>
              <a:rPr lang="en-US" altLang="zh-TW" dirty="0" smtClean="0">
                <a:solidFill>
                  <a:schemeClr val="bg1"/>
                </a:solidFill>
              </a:rPr>
            </a:br>
            <a:r>
              <a:rPr lang="zh-TW" altLang="en-US" dirty="0" smtClean="0">
                <a:solidFill>
                  <a:schemeClr val="bg1"/>
                </a:solidFill>
              </a:rPr>
              <a:t>「</a:t>
            </a:r>
            <a:r>
              <a:rPr lang="zh-TW" altLang="en-US" dirty="0">
                <a:solidFill>
                  <a:schemeClr val="bg1"/>
                </a:solidFill>
              </a:rPr>
              <a:t>資訊安全工程師能力鑑定</a:t>
            </a:r>
            <a:r>
              <a:rPr lang="zh-TW" altLang="en-US" dirty="0" smtClean="0">
                <a:solidFill>
                  <a:schemeClr val="bg1"/>
                </a:solidFill>
              </a:rPr>
              <a:t>」</a:t>
            </a:r>
          </a:p>
        </p:txBody>
      </p:sp>
      <p:sp>
        <p:nvSpPr>
          <p:cNvPr id="4100" name="投影片編號版面配置區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8AD6CD1B-5341-4B42-88B2-5E0A2053F291}" type="slidenum">
              <a:rPr kumimoji="0" lang="zh-TW" altLang="en-US" smtClean="0">
                <a:solidFill>
                  <a:schemeClr val="bg1"/>
                </a:solidFill>
                <a:latin typeface="Times New Roman" pitchFamily="18" charset="0"/>
                <a:ea typeface="標楷體" pitchFamily="65" charset="-120"/>
              </a:rPr>
              <a:pPr/>
              <a:t>1</a:t>
            </a:fld>
            <a:endParaRPr kumimoji="0" lang="zh-TW" altLang="en-US" smtClean="0">
              <a:solidFill>
                <a:schemeClr val="bg1"/>
              </a:solidFill>
              <a:latin typeface="Times New Roman" pitchFamily="18" charset="0"/>
              <a:ea typeface="標楷體" pitchFamily="65" charset="-120"/>
            </a:endParaRPr>
          </a:p>
        </p:txBody>
      </p:sp>
      <p:sp>
        <p:nvSpPr>
          <p:cNvPr id="5" name="矩形 1"/>
          <p:cNvSpPr>
            <a:spLocks noChangeArrowheads="1"/>
          </p:cNvSpPr>
          <p:nvPr/>
        </p:nvSpPr>
        <p:spPr bwMode="auto">
          <a:xfrm>
            <a:off x="632521" y="2867452"/>
            <a:ext cx="865645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eaLnBrk="1" hangingPunct="1"/>
            <a:r>
              <a:rPr kumimoji="0" lang="zh-TW" altLang="en-US" sz="4800" b="1" dirty="0" smtClean="0">
                <a:latin typeface="微軟正黑體" pitchFamily="34" charset="-120"/>
                <a:ea typeface="微軟正黑體" pitchFamily="34" charset="-120"/>
              </a:rPr>
              <a:t>種子師資研習營</a:t>
            </a:r>
            <a:endParaRPr kumimoji="0" lang="en-US" altLang="zh-TW" sz="4800" b="1" dirty="0" smtClean="0">
              <a:latin typeface="微軟正黑體" pitchFamily="34" charset="-120"/>
              <a:ea typeface="微軟正黑體" pitchFamily="34" charset="-120"/>
            </a:endParaRPr>
          </a:p>
          <a:p>
            <a:pPr algn="ctr" eaLnBrk="1" hangingPunct="1"/>
            <a:r>
              <a:rPr kumimoji="0" lang="en-US" altLang="zh-TW" sz="4800" b="1" dirty="0" smtClean="0">
                <a:latin typeface="微軟正黑體" pitchFamily="34" charset="-120"/>
                <a:ea typeface="微軟正黑體" pitchFamily="34" charset="-120"/>
              </a:rPr>
              <a:t>Day 2</a:t>
            </a:r>
            <a:endParaRPr kumimoji="0" lang="zh-TW" altLang="zh-TW" sz="4800" b="1" dirty="0">
              <a:latin typeface="微軟正黑體" pitchFamily="34" charset="-120"/>
              <a:ea typeface="微軟正黑體" pitchFamily="34" charset="-120"/>
            </a:endParaRPr>
          </a:p>
        </p:txBody>
      </p:sp>
      <p:sp>
        <p:nvSpPr>
          <p:cNvPr id="6" name="矩形 1"/>
          <p:cNvSpPr>
            <a:spLocks noChangeArrowheads="1"/>
          </p:cNvSpPr>
          <p:nvPr/>
        </p:nvSpPr>
        <p:spPr bwMode="auto">
          <a:xfrm>
            <a:off x="632520" y="4800054"/>
            <a:ext cx="865645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eaLnBrk="1" hangingPunct="1"/>
            <a:r>
              <a:rPr kumimoji="0" lang="zh-TW" altLang="en-US" sz="3200" dirty="0" smtClean="0">
                <a:solidFill>
                  <a:schemeClr val="accent6"/>
                </a:solidFill>
                <a:latin typeface="微軟正黑體" panose="020B0604030504040204" pitchFamily="34" charset="-120"/>
                <a:ea typeface="微軟正黑體" panose="020B0604030504040204" pitchFamily="34" charset="-120"/>
              </a:rPr>
              <a:t>中華民國資訊軟體協會</a:t>
            </a:r>
            <a:endParaRPr kumimoji="0" lang="en-US" altLang="zh-TW" sz="3200" dirty="0" smtClean="0">
              <a:solidFill>
                <a:schemeClr val="accent6"/>
              </a:solidFill>
              <a:latin typeface="微軟正黑體" panose="020B0604030504040204" pitchFamily="34" charset="-120"/>
              <a:ea typeface="微軟正黑體" panose="020B0604030504040204" pitchFamily="34" charset="-120"/>
            </a:endParaRPr>
          </a:p>
          <a:p>
            <a:pPr algn="ctr" eaLnBrk="1" hangingPunct="1"/>
            <a:r>
              <a:rPr kumimoji="0" lang="zh-TW" altLang="en-US" sz="3200" dirty="0" smtClean="0">
                <a:solidFill>
                  <a:schemeClr val="accent6"/>
                </a:solidFill>
                <a:latin typeface="微軟正黑體" panose="020B0604030504040204" pitchFamily="34" charset="-120"/>
                <a:ea typeface="微軟正黑體" panose="020B0604030504040204" pitchFamily="34" charset="-120"/>
              </a:rPr>
              <a:t>資安服務處 張德維</a:t>
            </a:r>
            <a:endParaRPr kumimoji="0" lang="zh-TW" altLang="zh-TW" sz="3200" dirty="0">
              <a:solidFill>
                <a:schemeClr val="accent6"/>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ChangeArrowheads="1"/>
          </p:cNvSpPr>
          <p:nvPr>
            <p:ph type="title"/>
          </p:nvPr>
        </p:nvSpPr>
        <p:spPr>
          <a:xfrm>
            <a:off x="1208585" y="117028"/>
            <a:ext cx="8080400" cy="935708"/>
          </a:xfrm>
        </p:spPr>
        <p:txBody>
          <a:bodyPr/>
          <a:lstStyle/>
          <a:p>
            <a:r>
              <a:rPr lang="zh-TW" altLang="en-US" dirty="0" smtClean="0"/>
              <a:t>網路層 </a:t>
            </a:r>
            <a:r>
              <a:rPr lang="en-US" altLang="zh-TW" dirty="0" smtClean="0"/>
              <a:t>– Source Route</a:t>
            </a:r>
          </a:p>
        </p:txBody>
      </p:sp>
      <p:sp>
        <p:nvSpPr>
          <p:cNvPr id="146436" name="Rectangle 3"/>
          <p:cNvSpPr>
            <a:spLocks noGrp="1" noChangeArrowheads="1"/>
          </p:cNvSpPr>
          <p:nvPr>
            <p:ph type="body" idx="1"/>
          </p:nvPr>
        </p:nvSpPr>
        <p:spPr>
          <a:xfrm>
            <a:off x="662523" y="1052737"/>
            <a:ext cx="8915400" cy="5400675"/>
          </a:xfrm>
        </p:spPr>
        <p:txBody>
          <a:bodyPr/>
          <a:lstStyle/>
          <a:p>
            <a:r>
              <a:rPr lang="en-US" altLang="zh-TW" sz="2200" dirty="0" smtClean="0"/>
              <a:t>IP</a:t>
            </a:r>
            <a:r>
              <a:rPr lang="zh-TW" altLang="en-US" sz="2200" dirty="0" smtClean="0"/>
              <a:t>封包的路由通常是由</a:t>
            </a:r>
            <a:r>
              <a:rPr lang="en-US" altLang="zh-TW" sz="2200" dirty="0" smtClean="0"/>
              <a:t>Router</a:t>
            </a:r>
            <a:r>
              <a:rPr lang="zh-TW" altLang="en-US" sz="2200" dirty="0" smtClean="0"/>
              <a:t>所決定，啟用</a:t>
            </a:r>
            <a:r>
              <a:rPr lang="en-US" altLang="zh-TW" sz="2200" dirty="0" smtClean="0"/>
              <a:t>Source Route</a:t>
            </a:r>
            <a:r>
              <a:rPr lang="zh-TW" altLang="en-US" sz="2200" dirty="0" smtClean="0"/>
              <a:t>可以讓傳送者指定</a:t>
            </a:r>
            <a:r>
              <a:rPr lang="en-US" altLang="zh-TW" sz="2200" dirty="0" smtClean="0"/>
              <a:t>IP</a:t>
            </a:r>
            <a:r>
              <a:rPr lang="zh-TW" altLang="en-US" sz="2200" dirty="0" smtClean="0"/>
              <a:t>封包的傳送路徑</a:t>
            </a:r>
          </a:p>
          <a:p>
            <a:r>
              <a:rPr lang="zh-TW" altLang="en-US" sz="2200" dirty="0" smtClean="0"/>
              <a:t>攻擊者運用</a:t>
            </a:r>
            <a:r>
              <a:rPr lang="en-US" altLang="zh-TW" sz="2200" dirty="0" smtClean="0"/>
              <a:t>Source Route</a:t>
            </a:r>
            <a:r>
              <a:rPr lang="zh-TW" altLang="en-US" sz="2200" dirty="0" smtClean="0"/>
              <a:t>的功能進行來源</a:t>
            </a:r>
            <a:r>
              <a:rPr lang="en-US" altLang="zh-TW" sz="2200" dirty="0" smtClean="0"/>
              <a:t>IP</a:t>
            </a:r>
            <a:r>
              <a:rPr lang="zh-TW" altLang="en-US" sz="2200" dirty="0" smtClean="0"/>
              <a:t>的偽冒</a:t>
            </a:r>
            <a:r>
              <a:rPr lang="en-US" altLang="zh-TW" sz="2200" dirty="0" smtClean="0"/>
              <a:t>(IP Spoofing)</a:t>
            </a:r>
          </a:p>
          <a:p>
            <a:pPr lvl="1"/>
            <a:r>
              <a:rPr lang="zh-TW" altLang="en-US" sz="2000" dirty="0" smtClean="0"/>
              <a:t>讓偽冒來源</a:t>
            </a:r>
            <a:r>
              <a:rPr lang="en-US" altLang="zh-TW" sz="2000" dirty="0" smtClean="0"/>
              <a:t>IP</a:t>
            </a:r>
            <a:r>
              <a:rPr lang="zh-TW" altLang="en-US" sz="2000" dirty="0" smtClean="0"/>
              <a:t>的封包可照指定路徑送到目的伺服器</a:t>
            </a:r>
          </a:p>
          <a:p>
            <a:pPr lvl="1"/>
            <a:r>
              <a:rPr lang="en-US" altLang="zh-TW" sz="2000" dirty="0" smtClean="0"/>
              <a:t>FW</a:t>
            </a:r>
            <a:r>
              <a:rPr lang="zh-TW" altLang="en-US" sz="2000" dirty="0" smtClean="0"/>
              <a:t>信任偽冒的來源</a:t>
            </a:r>
            <a:r>
              <a:rPr lang="en-US" altLang="zh-TW" sz="2000" dirty="0" smtClean="0"/>
              <a:t>IP</a:t>
            </a:r>
            <a:r>
              <a:rPr lang="zh-TW" altLang="en-US" sz="2000" dirty="0" smtClean="0"/>
              <a:t>未加以阻擋</a:t>
            </a:r>
            <a:endParaRPr lang="en-US" altLang="zh-TW" sz="2000" dirty="0" smtClean="0"/>
          </a:p>
          <a:p>
            <a:pPr lvl="1" algn="just"/>
            <a:endParaRPr lang="en-US" altLang="zh-TW" sz="5400" dirty="0"/>
          </a:p>
          <a:p>
            <a:pPr lvl="1" algn="just"/>
            <a:endParaRPr lang="en-US" altLang="zh-TW" sz="2400" dirty="0" smtClean="0"/>
          </a:p>
          <a:p>
            <a:pPr lvl="1" algn="just"/>
            <a:endParaRPr lang="en-US" altLang="zh-TW" dirty="0"/>
          </a:p>
          <a:p>
            <a:pPr lvl="1" algn="just"/>
            <a:endParaRPr lang="zh-TW" altLang="en-US" sz="1200" dirty="0" smtClean="0"/>
          </a:p>
          <a:p>
            <a:pPr algn="just"/>
            <a:endParaRPr lang="en-US" altLang="zh-TW" sz="2200" dirty="0" smtClean="0"/>
          </a:p>
          <a:p>
            <a:pPr algn="just"/>
            <a:r>
              <a:rPr lang="zh-TW" altLang="en-US" sz="2200" dirty="0" smtClean="0"/>
              <a:t>防護建議</a:t>
            </a:r>
          </a:p>
          <a:p>
            <a:pPr lvl="1" algn="just"/>
            <a:r>
              <a:rPr lang="zh-TW" altLang="en-US" sz="2000" dirty="0" smtClean="0"/>
              <a:t>在防火牆或路由器上阻擋採用</a:t>
            </a:r>
            <a:r>
              <a:rPr lang="en-US" altLang="zh-TW" sz="2000" dirty="0" smtClean="0"/>
              <a:t>Source Route</a:t>
            </a:r>
            <a:r>
              <a:rPr lang="zh-TW" altLang="en-US" sz="2000" dirty="0" smtClean="0"/>
              <a:t>的封包</a:t>
            </a:r>
          </a:p>
        </p:txBody>
      </p:sp>
      <p:grpSp>
        <p:nvGrpSpPr>
          <p:cNvPr id="2" name="群組 1"/>
          <p:cNvGrpSpPr/>
          <p:nvPr/>
        </p:nvGrpSpPr>
        <p:grpSpPr>
          <a:xfrm>
            <a:off x="343610" y="2780854"/>
            <a:ext cx="9242160" cy="2808386"/>
            <a:chOff x="361950" y="3212976"/>
            <a:chExt cx="8531225" cy="2808386"/>
          </a:xfrm>
        </p:grpSpPr>
        <p:grpSp>
          <p:nvGrpSpPr>
            <p:cNvPr id="146437" name="Group 4"/>
            <p:cNvGrpSpPr>
              <a:grpSpLocks/>
            </p:cNvGrpSpPr>
            <p:nvPr/>
          </p:nvGrpSpPr>
          <p:grpSpPr bwMode="auto">
            <a:xfrm>
              <a:off x="361950" y="3284512"/>
              <a:ext cx="8250238" cy="2736850"/>
              <a:chOff x="137" y="1842"/>
              <a:chExt cx="5197" cy="1724"/>
            </a:xfrm>
          </p:grpSpPr>
          <p:sp>
            <p:nvSpPr>
              <p:cNvPr id="146439" name="Rectangle 5"/>
              <p:cNvSpPr>
                <a:spLocks noChangeArrowheads="1"/>
              </p:cNvSpPr>
              <p:nvPr/>
            </p:nvSpPr>
            <p:spPr bwMode="auto">
              <a:xfrm>
                <a:off x="1610" y="2478"/>
                <a:ext cx="317" cy="363"/>
              </a:xfrm>
              <a:prstGeom prst="rect">
                <a:avLst/>
              </a:prstGeom>
              <a:solidFill>
                <a:schemeClr val="bg2"/>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2000" b="0" dirty="0"/>
                  <a:t>FW</a:t>
                </a:r>
              </a:p>
            </p:txBody>
          </p:sp>
          <p:sp>
            <p:nvSpPr>
              <p:cNvPr id="146440" name="Oval 6"/>
              <p:cNvSpPr>
                <a:spLocks noChangeArrowheads="1"/>
              </p:cNvSpPr>
              <p:nvPr/>
            </p:nvSpPr>
            <p:spPr bwMode="auto">
              <a:xfrm>
                <a:off x="521" y="2251"/>
                <a:ext cx="908" cy="862"/>
              </a:xfrm>
              <a:prstGeom prst="ellipse">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600"/>
                  <a:t>192.168.1.0</a:t>
                </a:r>
              </a:p>
            </p:txBody>
          </p:sp>
          <p:pic>
            <p:nvPicPr>
              <p:cNvPr id="146441" name="Picture 7"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8" y="1933"/>
                <a:ext cx="453"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44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 y="1933"/>
                <a:ext cx="54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126409" name="Rectangle 9"/>
              <p:cNvSpPr>
                <a:spLocks noChangeArrowheads="1"/>
              </p:cNvSpPr>
              <p:nvPr/>
            </p:nvSpPr>
            <p:spPr bwMode="auto">
              <a:xfrm>
                <a:off x="137" y="2115"/>
                <a:ext cx="656"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t>192.168.1.1</a:t>
                </a:r>
              </a:p>
            </p:txBody>
          </p:sp>
          <p:sp>
            <p:nvSpPr>
              <p:cNvPr id="146444" name="Line 10"/>
              <p:cNvSpPr>
                <a:spLocks noChangeShapeType="1"/>
              </p:cNvSpPr>
              <p:nvPr/>
            </p:nvSpPr>
            <p:spPr bwMode="auto">
              <a:xfrm>
                <a:off x="1429" y="2659"/>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46445" name="Oval 11"/>
              <p:cNvSpPr>
                <a:spLocks noChangeArrowheads="1"/>
              </p:cNvSpPr>
              <p:nvPr/>
            </p:nvSpPr>
            <p:spPr bwMode="auto">
              <a:xfrm>
                <a:off x="2064" y="2704"/>
                <a:ext cx="908" cy="862"/>
              </a:xfrm>
              <a:prstGeom prst="ellipse">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600"/>
                  <a:t>163.12.1.0</a:t>
                </a:r>
              </a:p>
            </p:txBody>
          </p:sp>
          <p:sp>
            <p:nvSpPr>
              <p:cNvPr id="146446" name="Rectangle 12"/>
              <p:cNvSpPr>
                <a:spLocks noChangeArrowheads="1"/>
              </p:cNvSpPr>
              <p:nvPr/>
            </p:nvSpPr>
            <p:spPr bwMode="auto">
              <a:xfrm>
                <a:off x="2880" y="2432"/>
                <a:ext cx="454" cy="273"/>
              </a:xfrm>
              <a:prstGeom prst="rect">
                <a:avLst/>
              </a:prstGeom>
              <a:solidFill>
                <a:schemeClr val="bg2"/>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600" dirty="0"/>
                  <a:t>Router</a:t>
                </a:r>
              </a:p>
            </p:txBody>
          </p:sp>
          <p:sp>
            <p:nvSpPr>
              <p:cNvPr id="146447" name="Oval 13"/>
              <p:cNvSpPr>
                <a:spLocks noChangeArrowheads="1"/>
              </p:cNvSpPr>
              <p:nvPr/>
            </p:nvSpPr>
            <p:spPr bwMode="auto">
              <a:xfrm>
                <a:off x="3515" y="1842"/>
                <a:ext cx="908" cy="862"/>
              </a:xfrm>
              <a:prstGeom prst="ellipse">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600"/>
                  <a:t>211.34.32.0</a:t>
                </a:r>
              </a:p>
            </p:txBody>
          </p:sp>
          <p:sp>
            <p:nvSpPr>
              <p:cNvPr id="146448" name="Line 14"/>
              <p:cNvSpPr>
                <a:spLocks noChangeShapeType="1"/>
              </p:cNvSpPr>
              <p:nvPr/>
            </p:nvSpPr>
            <p:spPr bwMode="auto">
              <a:xfrm>
                <a:off x="1927" y="2659"/>
                <a:ext cx="227"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46449" name="Line 15"/>
              <p:cNvSpPr>
                <a:spLocks noChangeShapeType="1"/>
              </p:cNvSpPr>
              <p:nvPr/>
            </p:nvSpPr>
            <p:spPr bwMode="auto">
              <a:xfrm flipH="1">
                <a:off x="2835" y="2704"/>
                <a:ext cx="9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46450" name="Line 16"/>
              <p:cNvSpPr>
                <a:spLocks noChangeShapeType="1"/>
              </p:cNvSpPr>
              <p:nvPr/>
            </p:nvSpPr>
            <p:spPr bwMode="auto">
              <a:xfrm flipH="1">
                <a:off x="3334" y="2478"/>
                <a:ext cx="2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126417" name="Rectangle 17"/>
              <p:cNvSpPr>
                <a:spLocks noChangeArrowheads="1"/>
              </p:cNvSpPr>
              <p:nvPr/>
            </p:nvSpPr>
            <p:spPr bwMode="auto">
              <a:xfrm>
                <a:off x="4497" y="2432"/>
                <a:ext cx="648" cy="19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t>211.34.32.1</a:t>
                </a:r>
              </a:p>
            </p:txBody>
          </p:sp>
          <p:sp>
            <p:nvSpPr>
              <p:cNvPr id="146452" name="Line 18"/>
              <p:cNvSpPr>
                <a:spLocks noChangeShapeType="1"/>
              </p:cNvSpPr>
              <p:nvPr/>
            </p:nvSpPr>
            <p:spPr bwMode="auto">
              <a:xfrm flipH="1">
                <a:off x="4377" y="2160"/>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126419" name="Rectangle 19"/>
              <p:cNvSpPr>
                <a:spLocks noChangeArrowheads="1"/>
              </p:cNvSpPr>
              <p:nvPr/>
            </p:nvSpPr>
            <p:spPr bwMode="auto">
              <a:xfrm>
                <a:off x="4310" y="2614"/>
                <a:ext cx="1024" cy="19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dirty="0">
                    <a:solidFill>
                      <a:srgbClr val="FF0000"/>
                    </a:solidFill>
                  </a:rPr>
                  <a:t>Fake 192.168.1.100</a:t>
                </a:r>
              </a:p>
            </p:txBody>
          </p:sp>
        </p:grpSp>
        <p:pic>
          <p:nvPicPr>
            <p:cNvPr id="146438" name="Picture 20" descr="I love my p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01013" y="3212976"/>
              <a:ext cx="79216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10</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93518756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當</a:t>
            </a:r>
            <a:r>
              <a:rPr lang="zh-TW" altLang="en-US" dirty="0"/>
              <a:t>某一作業系統中的兩個程式因互相搶用資源而造成兩個程式均無法完成既定工作之結果，請問此現象稱為？</a:t>
            </a:r>
          </a:p>
          <a:p>
            <a:r>
              <a:rPr lang="en-US" altLang="zh-TW" dirty="0"/>
              <a:t>(A)	</a:t>
            </a:r>
            <a:r>
              <a:rPr lang="zh-TW" altLang="en-US" dirty="0"/>
              <a:t>碰撞（</a:t>
            </a:r>
            <a:r>
              <a:rPr lang="en-US" altLang="zh-TW" dirty="0"/>
              <a:t>Collision</a:t>
            </a:r>
            <a:r>
              <a:rPr lang="zh-TW" altLang="en-US" dirty="0"/>
              <a:t>）</a:t>
            </a:r>
          </a:p>
          <a:p>
            <a:r>
              <a:rPr lang="en-US" altLang="zh-TW" dirty="0"/>
              <a:t>(B)	</a:t>
            </a:r>
            <a:r>
              <a:rPr lang="zh-TW" altLang="en-US" dirty="0"/>
              <a:t>死結（</a:t>
            </a:r>
            <a:r>
              <a:rPr lang="en-US" altLang="zh-TW" dirty="0"/>
              <a:t>Deadlock</a:t>
            </a:r>
            <a:r>
              <a:rPr lang="zh-TW" altLang="en-US" dirty="0"/>
              <a:t>）</a:t>
            </a:r>
          </a:p>
          <a:p>
            <a:r>
              <a:rPr lang="en-US" altLang="zh-TW" dirty="0"/>
              <a:t>(C)	</a:t>
            </a:r>
            <a:r>
              <a:rPr lang="zh-TW" altLang="en-US" dirty="0"/>
              <a:t>佇列（</a:t>
            </a:r>
            <a:r>
              <a:rPr lang="en-US" altLang="zh-TW" dirty="0"/>
              <a:t>Queue</a:t>
            </a:r>
            <a:r>
              <a:rPr lang="zh-TW" altLang="en-US" dirty="0"/>
              <a:t>）</a:t>
            </a:r>
          </a:p>
          <a:p>
            <a:r>
              <a:rPr lang="en-US" altLang="zh-TW" dirty="0"/>
              <a:t>(D)	</a:t>
            </a:r>
            <a:r>
              <a:rPr lang="zh-TW" altLang="en-US" dirty="0"/>
              <a:t>欺騙（</a:t>
            </a:r>
            <a:r>
              <a:rPr lang="en-US" altLang="zh-TW" dirty="0"/>
              <a:t>Spoof</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100</a:t>
            </a:fld>
            <a:endParaRPr lang="zh-TW" altLang="en-US"/>
          </a:p>
        </p:txBody>
      </p:sp>
    </p:spTree>
    <p:extLst>
      <p:ext uri="{BB962C8B-B14F-4D97-AF65-F5344CB8AC3E}">
        <p14:creationId xmlns:p14="http://schemas.microsoft.com/office/powerpoint/2010/main" val="18982148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請問</a:t>
            </a:r>
            <a:r>
              <a:rPr lang="en-US" altLang="zh-TW" dirty="0" err="1"/>
              <a:t>ssh</a:t>
            </a:r>
            <a:r>
              <a:rPr lang="en-US" altLang="zh-TW" dirty="0"/>
              <a:t> </a:t>
            </a:r>
            <a:r>
              <a:rPr lang="zh-TW" altLang="en-US" dirty="0"/>
              <a:t>公私鑰存在</a:t>
            </a:r>
            <a:r>
              <a:rPr lang="en-US" altLang="zh-TW" dirty="0"/>
              <a:t>Linux</a:t>
            </a:r>
            <a:r>
              <a:rPr lang="zh-TW" altLang="en-US" dirty="0"/>
              <a:t>哪個目錄？</a:t>
            </a:r>
          </a:p>
          <a:p>
            <a:r>
              <a:rPr lang="en-US" altLang="zh-TW" dirty="0"/>
              <a:t>(A)	/.</a:t>
            </a:r>
            <a:r>
              <a:rPr lang="en-US" altLang="zh-TW" dirty="0" err="1"/>
              <a:t>ssh</a:t>
            </a:r>
            <a:endParaRPr lang="en-US" altLang="zh-TW" dirty="0"/>
          </a:p>
          <a:p>
            <a:r>
              <a:rPr lang="en-US" altLang="zh-TW" dirty="0"/>
              <a:t>(B)	/home</a:t>
            </a:r>
          </a:p>
          <a:p>
            <a:r>
              <a:rPr lang="en-US" altLang="zh-TW" dirty="0"/>
              <a:t>(C)	/</a:t>
            </a:r>
            <a:r>
              <a:rPr lang="en-US" altLang="zh-TW" dirty="0" err="1"/>
              <a:t>etc</a:t>
            </a:r>
            <a:endParaRPr lang="en-US" altLang="zh-TW" dirty="0"/>
          </a:p>
          <a:p>
            <a:r>
              <a:rPr lang="en-US" altLang="zh-TW" dirty="0"/>
              <a:t>(D)	</a:t>
            </a:r>
            <a:r>
              <a:rPr lang="en-US" altLang="zh-TW" dirty="0" smtClean="0"/>
              <a:t>user</a:t>
            </a:r>
            <a:endParaRPr lang="en-US" altLang="zh-TW"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101</a:t>
            </a:fld>
            <a:endParaRPr lang="zh-TW" altLang="en-US"/>
          </a:p>
        </p:txBody>
      </p:sp>
    </p:spTree>
    <p:extLst>
      <p:ext uri="{BB962C8B-B14F-4D97-AF65-F5344CB8AC3E}">
        <p14:creationId xmlns:p14="http://schemas.microsoft.com/office/powerpoint/2010/main" val="29150836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95300" y="1196752"/>
            <a:ext cx="8915400" cy="4929411"/>
          </a:xfrm>
        </p:spPr>
        <p:txBody>
          <a:bodyPr/>
          <a:lstStyle/>
          <a:p>
            <a:pPr marL="0" indent="0">
              <a:buNone/>
            </a:pPr>
            <a:r>
              <a:rPr lang="zh-TW" altLang="en-US" dirty="0" smtClean="0"/>
              <a:t>下列</a:t>
            </a:r>
            <a:r>
              <a:rPr lang="zh-TW" altLang="en-US" dirty="0"/>
              <a:t>何項</a:t>
            </a:r>
            <a:r>
              <a:rPr lang="en-US" altLang="zh-TW" dirty="0"/>
              <a:t>Windows</a:t>
            </a:r>
            <a:r>
              <a:rPr lang="zh-TW" altLang="en-US" dirty="0"/>
              <a:t>功能可以封鎖未經授權之應用程式的自動安裝，並防止不小心變更系統的設定。即使系統管理員執行系統管理過程亦須要由管理員主動同意或提供認證資訊才能執行？ </a:t>
            </a:r>
          </a:p>
          <a:p>
            <a:r>
              <a:rPr lang="en-US" altLang="zh-TW" dirty="0"/>
              <a:t>(A)	</a:t>
            </a:r>
            <a:r>
              <a:rPr lang="zh-TW" altLang="en-US" dirty="0"/>
              <a:t>具有進階安全性的 </a:t>
            </a:r>
            <a:r>
              <a:rPr lang="en-US" altLang="zh-TW" dirty="0"/>
              <a:t>Windows </a:t>
            </a:r>
            <a:r>
              <a:rPr lang="zh-TW" altLang="en-US" dirty="0"/>
              <a:t>防火牆</a:t>
            </a:r>
          </a:p>
          <a:p>
            <a:r>
              <a:rPr lang="en-US" altLang="zh-TW" dirty="0"/>
              <a:t>(B)	</a:t>
            </a:r>
            <a:r>
              <a:rPr lang="zh-TW" altLang="en-US" dirty="0"/>
              <a:t>使用者帳戶控制（</a:t>
            </a:r>
            <a:r>
              <a:rPr lang="en-US" altLang="zh-TW" dirty="0"/>
              <a:t>User Account Control</a:t>
            </a:r>
            <a:r>
              <a:rPr lang="zh-TW" altLang="en-US" dirty="0"/>
              <a:t>；</a:t>
            </a:r>
            <a:r>
              <a:rPr lang="en-US" altLang="zh-TW" dirty="0"/>
              <a:t>UAC</a:t>
            </a:r>
            <a:r>
              <a:rPr lang="zh-TW" altLang="en-US" dirty="0"/>
              <a:t>）</a:t>
            </a:r>
          </a:p>
          <a:p>
            <a:r>
              <a:rPr lang="en-US" altLang="zh-TW" dirty="0"/>
              <a:t>(C)	</a:t>
            </a:r>
            <a:r>
              <a:rPr lang="zh-TW" altLang="en-US" dirty="0"/>
              <a:t>資源監視器（</a:t>
            </a:r>
            <a:r>
              <a:rPr lang="en-US" altLang="zh-TW" dirty="0"/>
              <a:t>Resource Monitor</a:t>
            </a:r>
            <a:r>
              <a:rPr lang="zh-TW" altLang="en-US" dirty="0"/>
              <a:t>）</a:t>
            </a:r>
          </a:p>
          <a:p>
            <a:r>
              <a:rPr lang="en-US" altLang="zh-TW" dirty="0"/>
              <a:t>(D)	Windows Secondary </a:t>
            </a:r>
            <a:r>
              <a:rPr lang="en-US" altLang="zh-TW" dirty="0" smtClean="0"/>
              <a:t>Logon</a:t>
            </a:r>
            <a:endParaRPr lang="en-US" altLang="zh-TW"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102</a:t>
            </a:fld>
            <a:endParaRPr lang="zh-TW" altLang="en-US"/>
          </a:p>
        </p:txBody>
      </p:sp>
    </p:spTree>
    <p:extLst>
      <p:ext uri="{BB962C8B-B14F-4D97-AF65-F5344CB8AC3E}">
        <p14:creationId xmlns:p14="http://schemas.microsoft.com/office/powerpoint/2010/main" val="68893004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95300" y="1196752"/>
            <a:ext cx="8915400" cy="4929411"/>
          </a:xfrm>
        </p:spPr>
        <p:txBody>
          <a:bodyPr/>
          <a:lstStyle/>
          <a:p>
            <a:pPr marL="0" indent="0">
              <a:buNone/>
            </a:pPr>
            <a:r>
              <a:rPr lang="zh-TW" altLang="en-US" dirty="0" smtClean="0"/>
              <a:t>下列</a:t>
            </a:r>
            <a:r>
              <a:rPr lang="zh-TW" altLang="en-US" dirty="0"/>
              <a:t>何者非登入作業系統可使用的網路身分驗證服務？</a:t>
            </a:r>
          </a:p>
          <a:p>
            <a:r>
              <a:rPr lang="en-US" altLang="zh-TW" dirty="0"/>
              <a:t>(A)	Windows AD</a:t>
            </a:r>
            <a:r>
              <a:rPr lang="zh-TW" altLang="en-US" dirty="0"/>
              <a:t>（</a:t>
            </a:r>
            <a:r>
              <a:rPr lang="en-US" altLang="zh-TW" dirty="0"/>
              <a:t>Active Directory</a:t>
            </a:r>
            <a:r>
              <a:rPr lang="zh-TW" altLang="en-US" dirty="0"/>
              <a:t>）服務</a:t>
            </a:r>
          </a:p>
          <a:p>
            <a:r>
              <a:rPr lang="en-US" altLang="zh-TW" dirty="0"/>
              <a:t>(B)	LDAP</a:t>
            </a:r>
            <a:r>
              <a:rPr lang="zh-TW" altLang="en-US" dirty="0"/>
              <a:t>（</a:t>
            </a:r>
            <a:r>
              <a:rPr lang="en-US" altLang="zh-TW" dirty="0"/>
              <a:t>Lightweight Directory Access Protocol</a:t>
            </a:r>
            <a:r>
              <a:rPr lang="zh-TW" altLang="en-US" dirty="0"/>
              <a:t>）服務</a:t>
            </a:r>
          </a:p>
          <a:p>
            <a:r>
              <a:rPr lang="en-US" altLang="zh-TW" dirty="0"/>
              <a:t>(C)	NIS</a:t>
            </a:r>
            <a:r>
              <a:rPr lang="zh-TW" altLang="en-US" dirty="0"/>
              <a:t>（</a:t>
            </a:r>
            <a:r>
              <a:rPr lang="en-US" altLang="zh-TW" dirty="0"/>
              <a:t>Network Information Service</a:t>
            </a:r>
            <a:r>
              <a:rPr lang="zh-TW" altLang="en-US" dirty="0"/>
              <a:t>）服務</a:t>
            </a:r>
          </a:p>
          <a:p>
            <a:r>
              <a:rPr lang="en-US" altLang="zh-TW" dirty="0"/>
              <a:t>(D)	DHCP</a:t>
            </a:r>
            <a:r>
              <a:rPr lang="zh-TW" altLang="en-US" dirty="0"/>
              <a:t>（</a:t>
            </a:r>
            <a:r>
              <a:rPr lang="en-US" altLang="zh-TW" dirty="0"/>
              <a:t>Dynamic Host Configuration Protocol</a:t>
            </a:r>
            <a:r>
              <a:rPr lang="zh-TW" altLang="en-US" dirty="0"/>
              <a:t>）</a:t>
            </a:r>
            <a:r>
              <a:rPr lang="zh-TW" altLang="en-US" dirty="0" smtClean="0"/>
              <a:t>服務</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103</a:t>
            </a:fld>
            <a:endParaRPr lang="zh-TW" altLang="en-US"/>
          </a:p>
        </p:txBody>
      </p:sp>
    </p:spTree>
    <p:extLst>
      <p:ext uri="{BB962C8B-B14F-4D97-AF65-F5344CB8AC3E}">
        <p14:creationId xmlns:p14="http://schemas.microsoft.com/office/powerpoint/2010/main" val="2562797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95300" y="692696"/>
            <a:ext cx="8915400" cy="5433467"/>
          </a:xfrm>
        </p:spPr>
        <p:txBody>
          <a:bodyPr/>
          <a:lstStyle/>
          <a:p>
            <a:pPr marL="0" indent="0">
              <a:buNone/>
            </a:pPr>
            <a:r>
              <a:rPr lang="zh-TW" altLang="en-US" dirty="0" smtClean="0"/>
              <a:t>關於</a:t>
            </a:r>
            <a:r>
              <a:rPr lang="zh-TW" altLang="en-US" dirty="0"/>
              <a:t>資安組織</a:t>
            </a:r>
            <a:r>
              <a:rPr lang="en-US" altLang="zh-TW" dirty="0"/>
              <a:t>OWASP</a:t>
            </a:r>
            <a:r>
              <a:rPr lang="zh-TW" altLang="en-US" dirty="0"/>
              <a:t>（開放</a:t>
            </a:r>
            <a:r>
              <a:rPr lang="en-US" altLang="zh-TW" dirty="0"/>
              <a:t>Web</a:t>
            </a:r>
            <a:r>
              <a:rPr lang="zh-TW" altLang="en-US" dirty="0"/>
              <a:t>軟體安全計畫</a:t>
            </a:r>
            <a:r>
              <a:rPr lang="en-US" altLang="zh-TW" dirty="0"/>
              <a:t>—Open Web Application Security Project</a:t>
            </a:r>
            <a:r>
              <a:rPr lang="zh-TW" altLang="en-US" dirty="0"/>
              <a:t>），下列敘述何者不正確？</a:t>
            </a:r>
          </a:p>
          <a:p>
            <a:r>
              <a:rPr lang="en-US" altLang="zh-TW" dirty="0"/>
              <a:t>(A)	</a:t>
            </a:r>
            <a:r>
              <a:rPr lang="zh-TW" altLang="en-US" dirty="0"/>
              <a:t>是一個開放社群、營利性組織</a:t>
            </a:r>
          </a:p>
          <a:p>
            <a:r>
              <a:rPr lang="en-US" altLang="zh-TW" dirty="0"/>
              <a:t>(B)	</a:t>
            </a:r>
            <a:r>
              <a:rPr lang="zh-TW" altLang="en-US" dirty="0"/>
              <a:t>主要目標是研議協助解決 </a:t>
            </a:r>
            <a:r>
              <a:rPr lang="en-US" altLang="zh-TW" dirty="0"/>
              <a:t>Web </a:t>
            </a:r>
            <a:r>
              <a:rPr lang="zh-TW" altLang="en-US" dirty="0"/>
              <a:t>軟體安全之標準、工具與技術文件</a:t>
            </a:r>
          </a:p>
          <a:p>
            <a:r>
              <a:rPr lang="en-US" altLang="zh-TW" dirty="0"/>
              <a:t>(C)	</a:t>
            </a:r>
            <a:r>
              <a:rPr lang="zh-TW" altLang="en-US" dirty="0"/>
              <a:t>長期協助政府或企業暸解並改善網頁應用程式與網頁服務的安全性</a:t>
            </a:r>
          </a:p>
          <a:p>
            <a:r>
              <a:rPr lang="en-US" altLang="zh-TW" dirty="0"/>
              <a:t>(D)	</a:t>
            </a:r>
            <a:r>
              <a:rPr lang="zh-TW" altLang="en-US" dirty="0"/>
              <a:t>美國聯邦貿易委員會（</a:t>
            </a:r>
            <a:r>
              <a:rPr lang="en-US" altLang="zh-TW" dirty="0"/>
              <a:t>FTC</a:t>
            </a:r>
            <a:r>
              <a:rPr lang="zh-TW" altLang="en-US" dirty="0"/>
              <a:t>）強烈建議所有企業需遵循 </a:t>
            </a:r>
            <a:r>
              <a:rPr lang="en-US" altLang="zh-TW" dirty="0"/>
              <a:t>OWASP </a:t>
            </a:r>
            <a:r>
              <a:rPr lang="zh-TW" altLang="en-US" dirty="0"/>
              <a:t>所發佈的十大 </a:t>
            </a:r>
            <a:r>
              <a:rPr lang="en-US" altLang="zh-TW" dirty="0"/>
              <a:t>Web </a:t>
            </a:r>
            <a:r>
              <a:rPr lang="zh-TW" altLang="en-US" dirty="0"/>
              <a:t>弱點防護</a:t>
            </a:r>
            <a:r>
              <a:rPr lang="zh-TW" altLang="en-US" dirty="0" smtClean="0"/>
              <a:t>守則</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104</a:t>
            </a:fld>
            <a:endParaRPr lang="zh-TW" altLang="en-US"/>
          </a:p>
        </p:txBody>
      </p:sp>
    </p:spTree>
    <p:extLst>
      <p:ext uri="{BB962C8B-B14F-4D97-AF65-F5344CB8AC3E}">
        <p14:creationId xmlns:p14="http://schemas.microsoft.com/office/powerpoint/2010/main" val="930096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下列</a:t>
            </a:r>
            <a:r>
              <a:rPr lang="zh-TW" altLang="en-US" dirty="0"/>
              <a:t>何者不是常見的</a:t>
            </a:r>
            <a:r>
              <a:rPr lang="en-US" altLang="zh-TW" dirty="0"/>
              <a:t>SQL Injection</a:t>
            </a:r>
            <a:r>
              <a:rPr lang="zh-TW" altLang="en-US" dirty="0"/>
              <a:t>自動化工具？</a:t>
            </a:r>
          </a:p>
          <a:p>
            <a:r>
              <a:rPr lang="en-US" altLang="zh-TW" dirty="0"/>
              <a:t>(A)	BEEF Framework</a:t>
            </a:r>
          </a:p>
          <a:p>
            <a:r>
              <a:rPr lang="en-US" altLang="zh-TW" dirty="0"/>
              <a:t>(B)	SQLMAP</a:t>
            </a:r>
          </a:p>
          <a:p>
            <a:r>
              <a:rPr lang="en-US" altLang="zh-TW" dirty="0"/>
              <a:t>(C)	BSQL</a:t>
            </a:r>
          </a:p>
          <a:p>
            <a:r>
              <a:rPr lang="en-US" altLang="zh-TW" dirty="0"/>
              <a:t>(D)	</a:t>
            </a:r>
            <a:r>
              <a:rPr lang="en-US" altLang="zh-TW" dirty="0" smtClean="0"/>
              <a:t>Bobcat</a:t>
            </a:r>
            <a:endParaRPr lang="en-US" altLang="zh-TW"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105</a:t>
            </a:fld>
            <a:endParaRPr lang="zh-TW" altLang="en-US"/>
          </a:p>
        </p:txBody>
      </p:sp>
    </p:spTree>
    <p:extLst>
      <p:ext uri="{BB962C8B-B14F-4D97-AF65-F5344CB8AC3E}">
        <p14:creationId xmlns:p14="http://schemas.microsoft.com/office/powerpoint/2010/main" val="369065968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下列</a:t>
            </a:r>
            <a:r>
              <a:rPr lang="zh-TW" altLang="en-US" dirty="0"/>
              <a:t>何者不是</a:t>
            </a:r>
            <a:r>
              <a:rPr lang="en-US" altLang="zh-TW" dirty="0"/>
              <a:t>Server-side Injection</a:t>
            </a:r>
            <a:r>
              <a:rPr lang="zh-TW" altLang="en-US" dirty="0"/>
              <a:t>攻擊手法？</a:t>
            </a:r>
          </a:p>
          <a:p>
            <a:r>
              <a:rPr lang="en-US" altLang="zh-TW" dirty="0"/>
              <a:t>(A)	Blind SQL Injection</a:t>
            </a:r>
          </a:p>
          <a:p>
            <a:r>
              <a:rPr lang="en-US" altLang="zh-TW" dirty="0"/>
              <a:t>(B)	Hibernate Injection</a:t>
            </a:r>
          </a:p>
          <a:p>
            <a:r>
              <a:rPr lang="en-US" altLang="zh-TW" dirty="0"/>
              <a:t>(C)	Command Injection</a:t>
            </a:r>
          </a:p>
          <a:p>
            <a:r>
              <a:rPr lang="en-US" altLang="zh-TW" dirty="0"/>
              <a:t>(D)	XSS </a:t>
            </a:r>
            <a:r>
              <a:rPr lang="en-US" altLang="zh-TW" dirty="0" smtClean="0"/>
              <a:t>Injection</a:t>
            </a:r>
            <a:endParaRPr lang="en-US" altLang="zh-TW"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106</a:t>
            </a:fld>
            <a:endParaRPr lang="zh-TW" altLang="en-US"/>
          </a:p>
        </p:txBody>
      </p:sp>
    </p:spTree>
    <p:extLst>
      <p:ext uri="{BB962C8B-B14F-4D97-AF65-F5344CB8AC3E}">
        <p14:creationId xmlns:p14="http://schemas.microsoft.com/office/powerpoint/2010/main" val="22168716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95300" y="764704"/>
            <a:ext cx="8915400" cy="5361459"/>
          </a:xfrm>
        </p:spPr>
        <p:txBody>
          <a:bodyPr/>
          <a:lstStyle/>
          <a:p>
            <a:pPr marL="0" indent="0">
              <a:buNone/>
            </a:pPr>
            <a:r>
              <a:rPr lang="zh-TW" altLang="en-US" sz="3100" dirty="0" smtClean="0"/>
              <a:t>請問</a:t>
            </a:r>
            <a:r>
              <a:rPr lang="zh-TW" altLang="en-US" sz="3100" dirty="0"/>
              <a:t>針對作業系統訂定的資訊安全策略中，下列何種安全模式中「檔案持有者」可授權決定「其他使用者」存取該檔案的權限？</a:t>
            </a:r>
          </a:p>
          <a:p>
            <a:r>
              <a:rPr lang="en-US" altLang="zh-TW" sz="3100" dirty="0"/>
              <a:t>(A)	</a:t>
            </a:r>
            <a:r>
              <a:rPr lang="zh-TW" altLang="en-US" sz="3100" dirty="0"/>
              <a:t>自由存取控制（</a:t>
            </a:r>
            <a:r>
              <a:rPr lang="en-US" altLang="zh-TW" sz="3100" dirty="0"/>
              <a:t>Discretionary Access Control</a:t>
            </a:r>
            <a:r>
              <a:rPr lang="zh-TW" altLang="en-US" sz="3100" dirty="0"/>
              <a:t>，</a:t>
            </a:r>
            <a:r>
              <a:rPr lang="en-US" altLang="zh-TW" sz="3100" dirty="0"/>
              <a:t>DAC</a:t>
            </a:r>
            <a:r>
              <a:rPr lang="zh-TW" altLang="en-US" sz="3100" dirty="0"/>
              <a:t>）</a:t>
            </a:r>
          </a:p>
          <a:p>
            <a:r>
              <a:rPr lang="en-US" altLang="zh-TW" sz="3100" dirty="0"/>
              <a:t>(B)	</a:t>
            </a:r>
            <a:r>
              <a:rPr lang="zh-TW" altLang="en-US" sz="3100" dirty="0"/>
              <a:t>強制性存取控制（</a:t>
            </a:r>
            <a:r>
              <a:rPr lang="en-US" altLang="zh-TW" sz="3100" dirty="0"/>
              <a:t>Mandatory Access Control</a:t>
            </a:r>
            <a:r>
              <a:rPr lang="zh-TW" altLang="en-US" sz="3100" dirty="0"/>
              <a:t>，</a:t>
            </a:r>
            <a:r>
              <a:rPr lang="en-US" altLang="zh-TW" sz="3100" dirty="0"/>
              <a:t>MAC</a:t>
            </a:r>
            <a:r>
              <a:rPr lang="zh-TW" altLang="en-US" sz="3100" dirty="0"/>
              <a:t>）</a:t>
            </a:r>
          </a:p>
          <a:p>
            <a:r>
              <a:rPr lang="en-US" altLang="zh-TW" sz="3100" dirty="0"/>
              <a:t>(C)	</a:t>
            </a:r>
            <a:r>
              <a:rPr lang="zh-TW" altLang="en-US" sz="3100" dirty="0"/>
              <a:t>角色存取控制（</a:t>
            </a:r>
            <a:r>
              <a:rPr lang="en-US" altLang="zh-TW" sz="3100" dirty="0"/>
              <a:t>Role-based Access Control</a:t>
            </a:r>
            <a:r>
              <a:rPr lang="zh-TW" altLang="en-US" sz="3100" dirty="0"/>
              <a:t>，</a:t>
            </a:r>
            <a:r>
              <a:rPr lang="en-US" altLang="zh-TW" sz="3100" dirty="0"/>
              <a:t>RBAC</a:t>
            </a:r>
            <a:r>
              <a:rPr lang="zh-TW" altLang="en-US" sz="3100" dirty="0"/>
              <a:t>）</a:t>
            </a:r>
          </a:p>
          <a:p>
            <a:r>
              <a:rPr lang="en-US" altLang="zh-TW" sz="3100" dirty="0"/>
              <a:t>(D)	</a:t>
            </a:r>
            <a:r>
              <a:rPr lang="zh-TW" altLang="en-US" sz="3100" dirty="0"/>
              <a:t>屬性存取控制（</a:t>
            </a:r>
            <a:r>
              <a:rPr lang="en-US" altLang="zh-TW" sz="3100" dirty="0"/>
              <a:t>Attribute-based Access Control</a:t>
            </a:r>
            <a:r>
              <a:rPr lang="zh-TW" altLang="en-US" sz="3100" dirty="0"/>
              <a:t>，</a:t>
            </a:r>
            <a:r>
              <a:rPr lang="en-US" altLang="zh-TW" sz="3100" dirty="0"/>
              <a:t>ABAC</a:t>
            </a:r>
            <a:r>
              <a:rPr lang="zh-TW" altLang="en-US" sz="3100" dirty="0" smtClean="0"/>
              <a:t>）</a:t>
            </a:r>
            <a:endParaRPr lang="zh-TW" altLang="en-US" sz="3100"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107</a:t>
            </a:fld>
            <a:endParaRPr lang="zh-TW" altLang="en-US"/>
          </a:p>
        </p:txBody>
      </p:sp>
    </p:spTree>
    <p:extLst>
      <p:ext uri="{BB962C8B-B14F-4D97-AF65-F5344CB8AC3E}">
        <p14:creationId xmlns:p14="http://schemas.microsoft.com/office/powerpoint/2010/main" val="9649679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用</a:t>
            </a:r>
            <a:r>
              <a:rPr lang="zh-TW" altLang="en-US" dirty="0"/>
              <a:t>在入侵和攻擊他人的電腦系統上，取得系統管理員的權限，具有隱藏和遠端操控的能力；電腦病毒、間諜軟體等也常使用來隱藏蹤跡。該工具軟體為？</a:t>
            </a:r>
          </a:p>
          <a:p>
            <a:r>
              <a:rPr lang="en-US" altLang="zh-TW" dirty="0"/>
              <a:t>(A)	Cookie</a:t>
            </a:r>
          </a:p>
          <a:p>
            <a:r>
              <a:rPr lang="en-US" altLang="zh-TW" dirty="0"/>
              <a:t>(B)	Rootkit</a:t>
            </a:r>
          </a:p>
          <a:p>
            <a:r>
              <a:rPr lang="en-US" altLang="zh-TW" dirty="0"/>
              <a:t>(C)	Backdoor</a:t>
            </a:r>
          </a:p>
          <a:p>
            <a:r>
              <a:rPr lang="en-US" altLang="zh-TW" dirty="0"/>
              <a:t>(D)	</a:t>
            </a:r>
            <a:r>
              <a:rPr lang="en-US" altLang="zh-TW" dirty="0" smtClean="0"/>
              <a:t>Phishing</a:t>
            </a:r>
            <a:endParaRPr lang="en-US" altLang="zh-TW"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108</a:t>
            </a:fld>
            <a:endParaRPr lang="zh-TW" altLang="en-US"/>
          </a:p>
        </p:txBody>
      </p:sp>
    </p:spTree>
    <p:extLst>
      <p:ext uri="{BB962C8B-B14F-4D97-AF65-F5344CB8AC3E}">
        <p14:creationId xmlns:p14="http://schemas.microsoft.com/office/powerpoint/2010/main" val="22364395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我們</a:t>
            </a:r>
            <a:r>
              <a:rPr lang="zh-TW" altLang="en-US" dirty="0"/>
              <a:t>都知道要防止</a:t>
            </a:r>
            <a:r>
              <a:rPr lang="en-US" altLang="zh-TW" dirty="0"/>
              <a:t>XSS</a:t>
            </a:r>
            <a:r>
              <a:rPr lang="zh-TW" altLang="en-US" dirty="0"/>
              <a:t>跨網站指令碼攻擊必須過濾特殊字元，請問下列何者不是我們應該過濾的特殊字元？</a:t>
            </a:r>
          </a:p>
          <a:p>
            <a:r>
              <a:rPr lang="en-US" altLang="zh-TW" dirty="0"/>
              <a:t>(A)	#</a:t>
            </a:r>
          </a:p>
          <a:p>
            <a:r>
              <a:rPr lang="en-US" altLang="zh-TW" dirty="0"/>
              <a:t>(B)	&amp;</a:t>
            </a:r>
          </a:p>
          <a:p>
            <a:r>
              <a:rPr lang="en-US" altLang="zh-TW" dirty="0"/>
              <a:t>(C)	</a:t>
            </a:r>
            <a:r>
              <a:rPr lang="en-US" altLang="zh-TW" dirty="0" smtClean="0"/>
              <a:t>“</a:t>
            </a:r>
          </a:p>
          <a:p>
            <a:r>
              <a:rPr lang="en-US" altLang="zh-TW" dirty="0" smtClean="0"/>
              <a:t>(</a:t>
            </a:r>
            <a:r>
              <a:rPr lang="en-US" altLang="zh-TW" dirty="0"/>
              <a:t>D)	||</a:t>
            </a:r>
          </a:p>
          <a:p>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109</a:t>
            </a:fld>
            <a:endParaRPr lang="zh-TW" altLang="en-US"/>
          </a:p>
        </p:txBody>
      </p:sp>
    </p:spTree>
    <p:extLst>
      <p:ext uri="{BB962C8B-B14F-4D97-AF65-F5344CB8AC3E}">
        <p14:creationId xmlns:p14="http://schemas.microsoft.com/office/powerpoint/2010/main" val="3461674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08585" y="117028"/>
            <a:ext cx="8080400" cy="935708"/>
          </a:xfrm>
        </p:spPr>
        <p:txBody>
          <a:bodyPr/>
          <a:lstStyle/>
          <a:p>
            <a:r>
              <a:rPr lang="en-US" altLang="zh-TW" dirty="0" smtClean="0"/>
              <a:t>IP Spoofing</a:t>
            </a:r>
            <a:r>
              <a:rPr lang="zh-TW" altLang="en-US" dirty="0" smtClean="0"/>
              <a:t>與</a:t>
            </a:r>
            <a:r>
              <a:rPr lang="en-US" altLang="zh-TW" dirty="0" smtClean="0"/>
              <a:t>ARP </a:t>
            </a:r>
            <a:r>
              <a:rPr lang="en-US" altLang="zh-TW" dirty="0"/>
              <a:t>Spoofing</a:t>
            </a:r>
            <a:endParaRPr lang="zh-TW" altLang="en-US" dirty="0"/>
          </a:p>
        </p:txBody>
      </p:sp>
      <p:sp>
        <p:nvSpPr>
          <p:cNvPr id="3" name="內容版面配置區 2"/>
          <p:cNvSpPr>
            <a:spLocks noGrp="1"/>
          </p:cNvSpPr>
          <p:nvPr>
            <p:ph idx="1"/>
          </p:nvPr>
        </p:nvSpPr>
        <p:spPr>
          <a:xfrm>
            <a:off x="662523" y="1052736"/>
            <a:ext cx="8743877" cy="5229320"/>
          </a:xfrm>
        </p:spPr>
        <p:txBody>
          <a:bodyPr/>
          <a:lstStyle/>
          <a:p>
            <a:r>
              <a:rPr lang="en-US" altLang="zh-TW" dirty="0" smtClean="0"/>
              <a:t>IP</a:t>
            </a:r>
            <a:r>
              <a:rPr lang="zh-TW" altLang="en-US" dirty="0" smtClean="0"/>
              <a:t> </a:t>
            </a:r>
            <a:r>
              <a:rPr lang="en-US" altLang="zh-TW" dirty="0" smtClean="0"/>
              <a:t>Spoofing</a:t>
            </a:r>
            <a:r>
              <a:rPr lang="zh-TW" altLang="en-US" dirty="0" smtClean="0"/>
              <a:t>使用</a:t>
            </a:r>
            <a:r>
              <a:rPr lang="zh-TW" altLang="en-US" dirty="0"/>
              <a:t>偽造的來源位址來傳送</a:t>
            </a:r>
            <a:r>
              <a:rPr lang="en-US" altLang="zh-TW" b="1" dirty="0" smtClean="0"/>
              <a:t>IP</a:t>
            </a:r>
            <a:r>
              <a:rPr lang="zh-TW" altLang="en-US" dirty="0" smtClean="0"/>
              <a:t>封</a:t>
            </a:r>
            <a:r>
              <a:rPr lang="zh-TW" altLang="en-US" dirty="0"/>
              <a:t>包</a:t>
            </a:r>
            <a:r>
              <a:rPr lang="zh-TW" altLang="en-US" dirty="0" smtClean="0"/>
              <a:t>，可能</a:t>
            </a:r>
            <a:r>
              <a:rPr lang="zh-TW" altLang="en-US" dirty="0"/>
              <a:t>會採用受信任來源的</a:t>
            </a:r>
            <a:r>
              <a:rPr lang="en-US" altLang="zh-TW" b="1" dirty="0"/>
              <a:t>IP</a:t>
            </a:r>
            <a:r>
              <a:rPr lang="zh-TW" altLang="en-US" dirty="0"/>
              <a:t> 位址來嘗試規避</a:t>
            </a:r>
            <a:r>
              <a:rPr lang="zh-TW" altLang="en-US" dirty="0" smtClean="0"/>
              <a:t>防火牆</a:t>
            </a:r>
            <a:endParaRPr lang="en-US" altLang="zh-TW" dirty="0" smtClean="0"/>
          </a:p>
          <a:p>
            <a:r>
              <a:rPr lang="en-US" altLang="zh-TW" dirty="0" smtClean="0"/>
              <a:t>ARP Spoofing</a:t>
            </a:r>
            <a:r>
              <a:rPr lang="zh-TW" altLang="en-US" dirty="0" smtClean="0"/>
              <a:t>是指</a:t>
            </a:r>
            <a:r>
              <a:rPr lang="zh-TW" altLang="zh-TW" dirty="0" smtClean="0"/>
              <a:t>攻擊</a:t>
            </a:r>
            <a:r>
              <a:rPr lang="zh-TW" altLang="zh-TW" dirty="0"/>
              <a:t>者取得區域網路上的資料封包</a:t>
            </a:r>
            <a:r>
              <a:rPr lang="zh-TW" altLang="zh-TW" dirty="0" smtClean="0"/>
              <a:t>甚至篡改</a:t>
            </a:r>
            <a:r>
              <a:rPr lang="zh-TW" altLang="zh-TW" dirty="0"/>
              <a:t>封包</a:t>
            </a:r>
            <a:r>
              <a:rPr lang="zh-TW" altLang="zh-TW" dirty="0" smtClean="0"/>
              <a:t>，可</a:t>
            </a:r>
            <a:r>
              <a:rPr lang="zh-TW" altLang="zh-TW" dirty="0"/>
              <a:t>讓網路上特定電腦或所有電腦無法正常</a:t>
            </a:r>
            <a:r>
              <a:rPr lang="zh-TW" altLang="zh-TW" dirty="0" smtClean="0"/>
              <a:t>連線</a:t>
            </a:r>
            <a:endParaRPr lang="zh-TW" altLang="en-US" dirty="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11</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58143083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請問</a:t>
            </a:r>
            <a:r>
              <a:rPr lang="zh-TW" altLang="en-US" dirty="0"/>
              <a:t>防禦</a:t>
            </a:r>
            <a:r>
              <a:rPr lang="en-US" altLang="zh-TW" dirty="0"/>
              <a:t>SQL Injection</a:t>
            </a:r>
            <a:r>
              <a:rPr lang="zh-TW" altLang="en-US" dirty="0"/>
              <a:t>的最佳方式為下列何者？</a:t>
            </a:r>
          </a:p>
          <a:p>
            <a:r>
              <a:rPr lang="en-US" altLang="zh-TW" dirty="0"/>
              <a:t>(A)	</a:t>
            </a:r>
            <a:r>
              <a:rPr lang="zh-TW" altLang="en-US" dirty="0"/>
              <a:t>黑名單過濾</a:t>
            </a:r>
          </a:p>
          <a:p>
            <a:r>
              <a:rPr lang="en-US" altLang="zh-TW" dirty="0"/>
              <a:t>(B)	</a:t>
            </a:r>
            <a:r>
              <a:rPr lang="zh-TW" altLang="en-US" dirty="0"/>
              <a:t>參數長度過濾</a:t>
            </a:r>
          </a:p>
          <a:p>
            <a:r>
              <a:rPr lang="en-US" altLang="zh-TW" dirty="0"/>
              <a:t>(C)	</a:t>
            </a:r>
            <a:r>
              <a:rPr lang="zh-TW" altLang="en-US" dirty="0"/>
              <a:t>輸出過濾</a:t>
            </a:r>
          </a:p>
          <a:p>
            <a:r>
              <a:rPr lang="en-US" altLang="zh-TW" dirty="0"/>
              <a:t>(D)	Prepared </a:t>
            </a:r>
            <a:r>
              <a:rPr lang="en-US" altLang="zh-TW" dirty="0" smtClean="0"/>
              <a:t>Statement</a:t>
            </a:r>
            <a:endParaRPr lang="en-US" altLang="zh-TW"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110</a:t>
            </a:fld>
            <a:endParaRPr lang="zh-TW" altLang="en-US"/>
          </a:p>
        </p:txBody>
      </p:sp>
    </p:spTree>
    <p:extLst>
      <p:ext uri="{BB962C8B-B14F-4D97-AF65-F5344CB8AC3E}">
        <p14:creationId xmlns:p14="http://schemas.microsoft.com/office/powerpoint/2010/main" val="2915104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a:t>下列哪種方法可讓開發人員發現其撰寫的網頁程式碼是否存有輸入驗證漏洞（</a:t>
            </a:r>
            <a:r>
              <a:rPr lang="en-US" altLang="zh-TW" dirty="0"/>
              <a:t>Input Validation Weaknesses</a:t>
            </a:r>
            <a:r>
              <a:rPr lang="zh-TW" altLang="en-US" dirty="0"/>
              <a:t>）？</a:t>
            </a:r>
          </a:p>
          <a:p>
            <a:r>
              <a:rPr lang="en-US" altLang="zh-TW" dirty="0"/>
              <a:t>(A)	</a:t>
            </a:r>
            <a:r>
              <a:rPr lang="zh-TW" altLang="en-US" dirty="0"/>
              <a:t>反組譯應用程式執行碼</a:t>
            </a:r>
          </a:p>
          <a:p>
            <a:r>
              <a:rPr lang="en-US" altLang="zh-TW" dirty="0"/>
              <a:t>(B)	</a:t>
            </a:r>
            <a:r>
              <a:rPr lang="zh-TW" altLang="en-US" dirty="0"/>
              <a:t>迴歸測試（</a:t>
            </a:r>
            <a:r>
              <a:rPr lang="en-US" altLang="zh-TW" dirty="0"/>
              <a:t>Regression Testing</a:t>
            </a:r>
            <a:r>
              <a:rPr lang="zh-TW" altLang="en-US" dirty="0"/>
              <a:t>）</a:t>
            </a:r>
          </a:p>
          <a:p>
            <a:r>
              <a:rPr lang="en-US" altLang="zh-TW" dirty="0"/>
              <a:t>(C)	</a:t>
            </a:r>
            <a:r>
              <a:rPr lang="zh-TW" altLang="en-US" dirty="0"/>
              <a:t>模糊測試（</a:t>
            </a:r>
            <a:r>
              <a:rPr lang="en-US" altLang="zh-TW" dirty="0"/>
              <a:t>Fuzz Testing</a:t>
            </a:r>
            <a:r>
              <a:rPr lang="zh-TW" altLang="en-US" dirty="0"/>
              <a:t>）</a:t>
            </a:r>
          </a:p>
          <a:p>
            <a:r>
              <a:rPr lang="en-US" altLang="zh-TW" dirty="0"/>
              <a:t>(D)	</a:t>
            </a:r>
            <a:r>
              <a:rPr lang="zh-TW" altLang="en-US" dirty="0"/>
              <a:t>使用除錯器（</a:t>
            </a:r>
            <a:r>
              <a:rPr lang="en-US" altLang="zh-TW" dirty="0"/>
              <a:t>Debugger</a:t>
            </a:r>
            <a:r>
              <a:rPr lang="zh-TW" altLang="en-US" dirty="0"/>
              <a:t>）逐步執行</a:t>
            </a:r>
            <a:r>
              <a:rPr lang="zh-TW" altLang="en-US" dirty="0" smtClean="0"/>
              <a:t>檢視</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111</a:t>
            </a:fld>
            <a:endParaRPr lang="zh-TW" altLang="en-US"/>
          </a:p>
        </p:txBody>
      </p:sp>
    </p:spTree>
    <p:extLst>
      <p:ext uri="{BB962C8B-B14F-4D97-AF65-F5344CB8AC3E}">
        <p14:creationId xmlns:p14="http://schemas.microsoft.com/office/powerpoint/2010/main" val="329532805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網頁</a:t>
            </a:r>
            <a:r>
              <a:rPr lang="zh-TW" altLang="en-US" dirty="0"/>
              <a:t>中使用驗證碼</a:t>
            </a:r>
            <a:r>
              <a:rPr lang="en-US" altLang="zh-TW" dirty="0"/>
              <a:t>(CAPTCHA)</a:t>
            </a:r>
            <a:r>
              <a:rPr lang="zh-TW" altLang="en-US" dirty="0"/>
              <a:t>主要可防禦下列何種攻擊？</a:t>
            </a:r>
          </a:p>
          <a:p>
            <a:r>
              <a:rPr lang="en-US" altLang="zh-TW" dirty="0"/>
              <a:t>(A)	SQL</a:t>
            </a:r>
            <a:r>
              <a:rPr lang="zh-TW" altLang="en-US" dirty="0"/>
              <a:t>注入攻擊</a:t>
            </a:r>
            <a:r>
              <a:rPr lang="en-US" altLang="zh-TW" dirty="0"/>
              <a:t>(Injection)</a:t>
            </a:r>
            <a:r>
              <a:rPr lang="zh-TW" altLang="en-US" dirty="0"/>
              <a:t>。</a:t>
            </a:r>
          </a:p>
          <a:p>
            <a:r>
              <a:rPr lang="en-US" altLang="zh-TW" dirty="0"/>
              <a:t>(B)	</a:t>
            </a:r>
            <a:r>
              <a:rPr lang="zh-TW" altLang="en-US" dirty="0"/>
              <a:t>跨站腳本攻擊</a:t>
            </a:r>
            <a:r>
              <a:rPr lang="en-US" altLang="zh-TW" dirty="0"/>
              <a:t>(XSS)</a:t>
            </a:r>
            <a:r>
              <a:rPr lang="zh-TW" altLang="en-US" dirty="0"/>
              <a:t>。</a:t>
            </a:r>
          </a:p>
          <a:p>
            <a:r>
              <a:rPr lang="en-US" altLang="zh-TW" dirty="0"/>
              <a:t>(C)	</a:t>
            </a:r>
            <a:r>
              <a:rPr lang="zh-TW" altLang="en-US" dirty="0"/>
              <a:t>緩衝區易位攻擊</a:t>
            </a:r>
            <a:r>
              <a:rPr lang="en-US" altLang="zh-TW" dirty="0"/>
              <a:t>(Buffer Overflow)</a:t>
            </a:r>
            <a:r>
              <a:rPr lang="zh-TW" altLang="en-US" dirty="0"/>
              <a:t>。</a:t>
            </a:r>
          </a:p>
          <a:p>
            <a:r>
              <a:rPr lang="en-US" altLang="zh-TW" dirty="0"/>
              <a:t>(D)	</a:t>
            </a:r>
            <a:r>
              <a:rPr lang="zh-TW" altLang="en-US" dirty="0"/>
              <a:t>跨站偽造請求攻擊</a:t>
            </a:r>
            <a:r>
              <a:rPr lang="en-US" altLang="zh-TW" dirty="0"/>
              <a:t>(CSRF)</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112</a:t>
            </a:fld>
            <a:endParaRPr lang="zh-TW" altLang="en-US"/>
          </a:p>
        </p:txBody>
      </p:sp>
    </p:spTree>
    <p:extLst>
      <p:ext uri="{BB962C8B-B14F-4D97-AF65-F5344CB8AC3E}">
        <p14:creationId xmlns:p14="http://schemas.microsoft.com/office/powerpoint/2010/main" val="9928286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下列</a:t>
            </a:r>
            <a:r>
              <a:rPr lang="zh-TW" altLang="en-US" dirty="0"/>
              <a:t>何者屬於開發安全方面需注意的問題？</a:t>
            </a:r>
          </a:p>
          <a:p>
            <a:r>
              <a:rPr lang="en-US" altLang="zh-TW" dirty="0"/>
              <a:t>(A)	</a:t>
            </a:r>
            <a:r>
              <a:rPr lang="zh-TW" altLang="en-US" dirty="0"/>
              <a:t>部署時必須考量伺服器效能，避免導致應用程式效能低</a:t>
            </a:r>
          </a:p>
          <a:p>
            <a:r>
              <a:rPr lang="en-US" altLang="zh-TW" dirty="0"/>
              <a:t>(B)	</a:t>
            </a:r>
            <a:r>
              <a:rPr lang="zh-TW" altLang="en-US" dirty="0"/>
              <a:t>應用程式設計必須設計多線程，用戶能對服務隨時存取</a:t>
            </a:r>
          </a:p>
          <a:p>
            <a:r>
              <a:rPr lang="en-US" altLang="zh-TW" dirty="0"/>
              <a:t>(C)	</a:t>
            </a:r>
            <a:r>
              <a:rPr lang="zh-TW" altLang="en-US" dirty="0"/>
              <a:t>應用程式必須考量是否有</a:t>
            </a:r>
            <a:r>
              <a:rPr lang="en-US" altLang="zh-TW" dirty="0"/>
              <a:t>SQL</a:t>
            </a:r>
            <a:r>
              <a:rPr lang="zh-TW" altLang="en-US" dirty="0"/>
              <a:t>注入漏洞</a:t>
            </a:r>
          </a:p>
          <a:p>
            <a:r>
              <a:rPr lang="en-US" altLang="zh-TW" dirty="0"/>
              <a:t>(D)	</a:t>
            </a:r>
            <a:r>
              <a:rPr lang="zh-TW" altLang="en-US" dirty="0"/>
              <a:t>應用程式必須考量</a:t>
            </a:r>
            <a:r>
              <a:rPr lang="en-US" altLang="zh-TW" dirty="0"/>
              <a:t>License</a:t>
            </a:r>
            <a:r>
              <a:rPr lang="zh-TW" altLang="en-US" dirty="0"/>
              <a:t>限制，避免出現無法部署其他</a:t>
            </a:r>
            <a:r>
              <a:rPr lang="zh-TW" altLang="en-US" dirty="0" smtClean="0"/>
              <a:t>伺服器</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113</a:t>
            </a:fld>
            <a:endParaRPr lang="zh-TW" altLang="en-US"/>
          </a:p>
        </p:txBody>
      </p:sp>
    </p:spTree>
    <p:extLst>
      <p:ext uri="{BB962C8B-B14F-4D97-AF65-F5344CB8AC3E}">
        <p14:creationId xmlns:p14="http://schemas.microsoft.com/office/powerpoint/2010/main" val="24522305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742950" y="2130425"/>
            <a:ext cx="8420100" cy="1470025"/>
          </a:xfrm>
          <a:gradFill rotWithShape="1">
            <a:gsLst>
              <a:gs pos="0">
                <a:srgbClr val="3A7CCB"/>
              </a:gs>
              <a:gs pos="20000">
                <a:srgbClr val="3C7BC7"/>
              </a:gs>
              <a:gs pos="100000">
                <a:srgbClr val="2C5D98"/>
              </a:gs>
            </a:gsLst>
            <a:lin ang="5400000"/>
          </a:gradFill>
          <a:ln cap="flat">
            <a:solidFill>
              <a:srgbClr val="4A7EBB"/>
            </a:solidFill>
          </a:ln>
          <a:effectLst>
            <a:outerShdw dist="23000" dir="5400000" rotWithShape="0">
              <a:srgbClr val="000000">
                <a:alpha val="34998"/>
              </a:srgbClr>
            </a:outerShdw>
          </a:effectLst>
        </p:spPr>
        <p:txBody>
          <a:bodyPr/>
          <a:lstStyle/>
          <a:p>
            <a:pPr>
              <a:defRPr/>
            </a:pPr>
            <a:r>
              <a:rPr kumimoji="1" lang="zh-TW" altLang="en-US" dirty="0" smtClean="0">
                <a:solidFill>
                  <a:schemeClr val="bg1"/>
                </a:solidFill>
                <a:cs typeface="+mn-cs"/>
              </a:rPr>
              <a:t>評鑑主題八</a:t>
            </a:r>
            <a:r>
              <a:rPr kumimoji="1" lang="en-US" altLang="zh-TW" dirty="0" smtClean="0">
                <a:solidFill>
                  <a:schemeClr val="bg1"/>
                </a:solidFill>
                <a:cs typeface="+mn-cs"/>
              </a:rPr>
              <a:t/>
            </a:r>
            <a:br>
              <a:rPr kumimoji="1" lang="en-US" altLang="zh-TW" dirty="0" smtClean="0">
                <a:solidFill>
                  <a:schemeClr val="bg1"/>
                </a:solidFill>
                <a:cs typeface="+mn-cs"/>
              </a:rPr>
            </a:br>
            <a:r>
              <a:rPr kumimoji="1" lang="zh-TW" altLang="en-US" dirty="0">
                <a:solidFill>
                  <a:schemeClr val="bg1"/>
                </a:solidFill>
                <a:cs typeface="+mn-cs"/>
              </a:rPr>
              <a:t>資安維運</a:t>
            </a:r>
            <a:r>
              <a:rPr kumimoji="1" lang="zh-TW" altLang="en-US" dirty="0" smtClean="0">
                <a:solidFill>
                  <a:schemeClr val="bg1"/>
                </a:solidFill>
                <a:cs typeface="+mn-cs"/>
              </a:rPr>
              <a:t>技術</a:t>
            </a:r>
            <a:endParaRPr kumimoji="1" lang="zh-TW" altLang="en-US" dirty="0">
              <a:solidFill>
                <a:schemeClr val="bg1"/>
              </a:solidFill>
              <a:cs typeface="+mn-cs"/>
            </a:endParaRPr>
          </a:p>
        </p:txBody>
      </p:sp>
      <p:sp>
        <p:nvSpPr>
          <p:cNvPr id="5" name="副標題 4"/>
          <p:cNvSpPr>
            <a:spLocks noGrp="1"/>
          </p:cNvSpPr>
          <p:nvPr>
            <p:ph type="subTitle" idx="1"/>
          </p:nvPr>
        </p:nvSpPr>
        <p:spPr>
          <a:xfrm>
            <a:off x="1485900" y="3813174"/>
            <a:ext cx="6934200" cy="1992089"/>
          </a:xfrm>
        </p:spPr>
        <p:txBody>
          <a:bodyPr>
            <a:normAutofit/>
          </a:bodyPr>
          <a:lstStyle/>
          <a:p>
            <a:pPr algn="l">
              <a:defRPr/>
            </a:pPr>
            <a:r>
              <a:rPr lang="en-US" altLang="zh-TW" sz="3600" b="1" dirty="0" smtClean="0">
                <a:solidFill>
                  <a:schemeClr val="tx1"/>
                </a:solidFill>
                <a:latin typeface="微軟正黑體" charset="-120"/>
                <a:ea typeface="微軟正黑體" charset="-120"/>
                <a:cs typeface="Times New Roman" charset="0"/>
              </a:rPr>
              <a:t>1. </a:t>
            </a:r>
            <a:r>
              <a:rPr lang="zh-TW" altLang="en-US" sz="3600" b="1" dirty="0" smtClean="0">
                <a:solidFill>
                  <a:schemeClr val="tx1"/>
                </a:solidFill>
                <a:latin typeface="微軟正黑體" charset="-120"/>
                <a:ea typeface="微軟正黑體" charset="-120"/>
                <a:cs typeface="Times New Roman" charset="0"/>
              </a:rPr>
              <a:t>惡意</a:t>
            </a:r>
            <a:r>
              <a:rPr lang="zh-TW" altLang="en-US" sz="3600" b="1" dirty="0">
                <a:solidFill>
                  <a:schemeClr val="tx1"/>
                </a:solidFill>
                <a:latin typeface="微軟正黑體" charset="-120"/>
                <a:ea typeface="微軟正黑體" charset="-120"/>
                <a:cs typeface="Times New Roman" charset="0"/>
              </a:rPr>
              <a:t>程式防護與弱點</a:t>
            </a:r>
            <a:r>
              <a:rPr lang="zh-TW" altLang="en-US" sz="3600" b="1" dirty="0" smtClean="0">
                <a:solidFill>
                  <a:schemeClr val="tx1"/>
                </a:solidFill>
                <a:latin typeface="微軟正黑體" charset="-120"/>
                <a:ea typeface="微軟正黑體" charset="-120"/>
                <a:cs typeface="Times New Roman" charset="0"/>
              </a:rPr>
              <a:t>管理</a:t>
            </a:r>
            <a:endParaRPr lang="en-US" altLang="zh-TW" sz="3600" b="1" dirty="0">
              <a:solidFill>
                <a:schemeClr val="tx1"/>
              </a:solidFill>
              <a:latin typeface="微軟正黑體" charset="-120"/>
              <a:ea typeface="微軟正黑體" charset="-120"/>
              <a:cs typeface="Times New Roman" charset="0"/>
            </a:endParaRPr>
          </a:p>
          <a:p>
            <a:pPr algn="l">
              <a:defRPr/>
            </a:pPr>
            <a:r>
              <a:rPr lang="en-US" altLang="zh-TW" sz="3600" b="1" dirty="0" smtClean="0">
                <a:solidFill>
                  <a:schemeClr val="tx1"/>
                </a:solidFill>
                <a:latin typeface="微軟正黑體" charset="-120"/>
                <a:ea typeface="微軟正黑體" charset="-120"/>
                <a:cs typeface="Times New Roman" charset="0"/>
              </a:rPr>
              <a:t>2. </a:t>
            </a:r>
            <a:r>
              <a:rPr lang="zh-TW" altLang="en-US" sz="3600" b="1" dirty="0">
                <a:solidFill>
                  <a:schemeClr val="tx1"/>
                </a:solidFill>
                <a:latin typeface="微軟正黑體" charset="-120"/>
                <a:ea typeface="微軟正黑體" charset="-120"/>
                <a:cs typeface="Times New Roman" charset="0"/>
              </a:rPr>
              <a:t>資料安全及備份</a:t>
            </a:r>
            <a:r>
              <a:rPr lang="zh-TW" altLang="en-US" sz="3600" b="1" dirty="0" smtClean="0">
                <a:solidFill>
                  <a:schemeClr val="tx1"/>
                </a:solidFill>
                <a:latin typeface="微軟正黑體" charset="-120"/>
                <a:ea typeface="微軟正黑體" charset="-120"/>
                <a:cs typeface="Times New Roman" charset="0"/>
              </a:rPr>
              <a:t>管理</a:t>
            </a:r>
            <a:endParaRPr lang="en-US" altLang="zh-TW" sz="3600" b="1" dirty="0" smtClean="0">
              <a:solidFill>
                <a:schemeClr val="tx1"/>
              </a:solidFill>
              <a:latin typeface="微軟正黑體" charset="-120"/>
              <a:ea typeface="微軟正黑體" charset="-120"/>
              <a:cs typeface="Times New Roman" charset="0"/>
            </a:endParaRPr>
          </a:p>
          <a:p>
            <a:pPr algn="l">
              <a:defRPr/>
            </a:pPr>
            <a:r>
              <a:rPr lang="en-US" altLang="zh-TW" sz="3600" b="1" dirty="0" smtClean="0">
                <a:solidFill>
                  <a:schemeClr val="tx1"/>
                </a:solidFill>
                <a:latin typeface="微軟正黑體" charset="-120"/>
                <a:ea typeface="微軟正黑體" charset="-120"/>
                <a:cs typeface="Times New Roman" charset="0"/>
              </a:rPr>
              <a:t>3. </a:t>
            </a:r>
            <a:r>
              <a:rPr lang="zh-TW" altLang="en-US" sz="3600" b="1" dirty="0" smtClean="0">
                <a:solidFill>
                  <a:schemeClr val="tx1"/>
                </a:solidFill>
                <a:latin typeface="微軟正黑體" charset="-120"/>
                <a:ea typeface="微軟正黑體" charset="-120"/>
                <a:cs typeface="Times New Roman" charset="0"/>
              </a:rPr>
              <a:t>日誌管理</a:t>
            </a:r>
            <a:endParaRPr lang="zh-TW" altLang="en-US" sz="3600" b="1" dirty="0">
              <a:solidFill>
                <a:schemeClr val="tx1"/>
              </a:solidFill>
              <a:latin typeface="微軟正黑體" charset="-120"/>
              <a:ea typeface="微軟正黑體" charset="-120"/>
              <a:cs typeface="Times New Roman" charset="0"/>
            </a:endParaRPr>
          </a:p>
        </p:txBody>
      </p:sp>
      <p:sp>
        <p:nvSpPr>
          <p:cNvPr id="8204"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114</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90256395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title"/>
          </p:nvPr>
        </p:nvSpPr>
        <p:spPr>
          <a:xfrm>
            <a:off x="1208879" y="188641"/>
            <a:ext cx="8502650" cy="865187"/>
          </a:xfrm>
        </p:spPr>
        <p:txBody>
          <a:bodyPr/>
          <a:lstStyle/>
          <a:p>
            <a:pPr algn="ctr"/>
            <a:r>
              <a:rPr lang="zh-TW" altLang="en-US" dirty="0" smtClean="0">
                <a:solidFill>
                  <a:schemeClr val="accent3">
                    <a:lumMod val="50000"/>
                  </a:schemeClr>
                </a:solidFill>
                <a:latin typeface="微軟正黑體" panose="020B0604030504040204" pitchFamily="34" charset="-120"/>
                <a:ea typeface="微軟正黑體" panose="020B0604030504040204" pitchFamily="34" charset="-120"/>
              </a:rPr>
              <a:t>弱點掃描 </a:t>
            </a:r>
            <a:r>
              <a:rPr lang="en-US" altLang="zh-TW" dirty="0" smtClean="0">
                <a:solidFill>
                  <a:schemeClr val="accent3">
                    <a:lumMod val="50000"/>
                  </a:schemeClr>
                </a:solidFill>
                <a:latin typeface="微軟正黑體" panose="020B0604030504040204" pitchFamily="34" charset="-120"/>
                <a:ea typeface="微軟正黑體" panose="020B0604030504040204" pitchFamily="34" charset="-120"/>
              </a:rPr>
              <a:t>Vulnerability </a:t>
            </a:r>
            <a:r>
              <a:rPr lang="en-US" altLang="zh-TW" dirty="0">
                <a:solidFill>
                  <a:schemeClr val="accent3">
                    <a:lumMod val="50000"/>
                  </a:schemeClr>
                </a:solidFill>
                <a:latin typeface="微軟正黑體" panose="020B0604030504040204" pitchFamily="34" charset="-120"/>
                <a:ea typeface="微軟正黑體" panose="020B0604030504040204" pitchFamily="34" charset="-120"/>
              </a:rPr>
              <a:t>Scan</a:t>
            </a:r>
            <a:endParaRPr lang="zh-TW" altLang="en-US" dirty="0" smtClean="0">
              <a:solidFill>
                <a:schemeClr val="accent3">
                  <a:lumMod val="50000"/>
                </a:schemeClr>
              </a:solidFill>
              <a:latin typeface="微軟正黑體" panose="020B0604030504040204" pitchFamily="34" charset="-120"/>
              <a:ea typeface="微軟正黑體" panose="020B0604030504040204" pitchFamily="34" charset="-120"/>
            </a:endParaRPr>
          </a:p>
        </p:txBody>
      </p:sp>
      <p:sp>
        <p:nvSpPr>
          <p:cNvPr id="110596" name="Rectangle 3"/>
          <p:cNvSpPr>
            <a:spLocks noGrp="1" noChangeArrowheads="1"/>
          </p:cNvSpPr>
          <p:nvPr>
            <p:ph type="body" idx="4294967295"/>
          </p:nvPr>
        </p:nvSpPr>
        <p:spPr>
          <a:xfrm>
            <a:off x="640111" y="1052736"/>
            <a:ext cx="8915400" cy="5073650"/>
          </a:xfrm>
        </p:spPr>
        <p:txBody>
          <a:bodyPr/>
          <a:lstStyle/>
          <a:p>
            <a:r>
              <a:rPr lang="zh-TW" altLang="zh-TW" sz="2600" b="1" dirty="0" smtClean="0">
                <a:solidFill>
                  <a:schemeClr val="tx2"/>
                </a:solidFill>
                <a:latin typeface="Arial" panose="020B0604020202020204" pitchFamily="34" charset="0"/>
                <a:cs typeface="Arial" panose="020B0604020202020204" pitchFamily="34" charset="0"/>
              </a:rPr>
              <a:t>系統弱點掃描 </a:t>
            </a:r>
            <a:r>
              <a:rPr lang="en-US" altLang="zh-TW" sz="2600" b="1" dirty="0" smtClean="0">
                <a:solidFill>
                  <a:schemeClr val="tx2"/>
                </a:solidFill>
                <a:latin typeface="Arial" panose="020B0604020202020204" pitchFamily="34" charset="0"/>
                <a:cs typeface="Arial" panose="020B0604020202020204" pitchFamily="34" charset="0"/>
              </a:rPr>
              <a:t>(VA)</a:t>
            </a:r>
          </a:p>
          <a:p>
            <a:pPr lvl="1"/>
            <a:r>
              <a:rPr lang="zh-TW" altLang="zh-TW" sz="2600" dirty="0">
                <a:solidFill>
                  <a:schemeClr val="tx2"/>
                </a:solidFill>
                <a:latin typeface="Arial" panose="020B0604020202020204" pitchFamily="34" charset="0"/>
                <a:cs typeface="Arial" panose="020B0604020202020204" pitchFamily="34" charset="0"/>
              </a:rPr>
              <a:t>針對作業系統的弱點、網路服務的弱點、作業系統或網路服務的設定、帳號密碼設定及管理方式等</a:t>
            </a:r>
            <a:r>
              <a:rPr lang="zh-TW" altLang="zh-TW" sz="2600" dirty="0" smtClean="0">
                <a:solidFill>
                  <a:schemeClr val="tx2"/>
                </a:solidFill>
                <a:latin typeface="Arial" panose="020B0604020202020204" pitchFamily="34" charset="0"/>
                <a:cs typeface="Arial" panose="020B0604020202020204" pitchFamily="34" charset="0"/>
              </a:rPr>
              <a:t>進行弱點檢測</a:t>
            </a:r>
            <a:r>
              <a:rPr lang="zh-TW" altLang="en-US" sz="2600" dirty="0" smtClean="0">
                <a:solidFill>
                  <a:schemeClr val="tx2"/>
                </a:solidFill>
                <a:latin typeface="Arial" panose="020B0604020202020204" pitchFamily="34" charset="0"/>
                <a:cs typeface="Arial" panose="020B0604020202020204" pitchFamily="34" charset="0"/>
              </a:rPr>
              <a:t>，</a:t>
            </a:r>
            <a:r>
              <a:rPr lang="zh-TW" altLang="zh-TW" sz="2600" b="1" dirty="0" smtClean="0">
                <a:solidFill>
                  <a:srgbClr val="FF0000"/>
                </a:solidFill>
                <a:latin typeface="Arial" panose="020B0604020202020204" pitchFamily="34" charset="0"/>
                <a:cs typeface="Arial" panose="020B0604020202020204" pitchFamily="34" charset="0"/>
              </a:rPr>
              <a:t>檢測</a:t>
            </a:r>
            <a:r>
              <a:rPr lang="zh-TW" altLang="zh-TW" sz="2600" b="1" dirty="0">
                <a:solidFill>
                  <a:srgbClr val="FF0000"/>
                </a:solidFill>
                <a:latin typeface="Arial" panose="020B0604020202020204" pitchFamily="34" charset="0"/>
                <a:cs typeface="Arial" panose="020B0604020202020204" pitchFamily="34" charset="0"/>
              </a:rPr>
              <a:t>項目須</a:t>
            </a:r>
            <a:r>
              <a:rPr lang="zh-TW" altLang="zh-TW" sz="2600" b="1" dirty="0" smtClean="0">
                <a:solidFill>
                  <a:srgbClr val="FF0000"/>
                </a:solidFill>
                <a:latin typeface="Arial" panose="020B0604020202020204" pitchFamily="34" charset="0"/>
                <a:cs typeface="Arial" panose="020B0604020202020204" pitchFamily="34" charset="0"/>
              </a:rPr>
              <a:t>符合</a:t>
            </a:r>
            <a:r>
              <a:rPr lang="en-US" altLang="zh-TW" sz="2600" b="1" dirty="0" smtClean="0">
                <a:solidFill>
                  <a:srgbClr val="FF0000"/>
                </a:solidFill>
                <a:latin typeface="Arial" panose="020B0604020202020204" pitchFamily="34" charset="0"/>
                <a:cs typeface="Arial" panose="020B0604020202020204" pitchFamily="34" charset="0"/>
              </a:rPr>
              <a:t> (CVE)</a:t>
            </a:r>
            <a:r>
              <a:rPr lang="zh-TW" altLang="zh-TW" sz="2600" b="1" dirty="0" smtClean="0">
                <a:solidFill>
                  <a:srgbClr val="FF0000"/>
                </a:solidFill>
                <a:latin typeface="Arial" panose="020B0604020202020204" pitchFamily="34" charset="0"/>
                <a:cs typeface="Arial" panose="020B0604020202020204" pitchFamily="34" charset="0"/>
              </a:rPr>
              <a:t>發布</a:t>
            </a:r>
            <a:r>
              <a:rPr lang="zh-TW" altLang="zh-TW" sz="2600" b="1" dirty="0">
                <a:solidFill>
                  <a:srgbClr val="FF0000"/>
                </a:solidFill>
                <a:latin typeface="Arial" panose="020B0604020202020204" pitchFamily="34" charset="0"/>
                <a:cs typeface="Arial" panose="020B0604020202020204" pitchFamily="34" charset="0"/>
              </a:rPr>
              <a:t>的弱點</a:t>
            </a:r>
            <a:r>
              <a:rPr lang="zh-TW" altLang="zh-TW" sz="2600" b="1" dirty="0" smtClean="0">
                <a:solidFill>
                  <a:srgbClr val="FF0000"/>
                </a:solidFill>
                <a:latin typeface="Arial" panose="020B0604020202020204" pitchFamily="34" charset="0"/>
                <a:cs typeface="Arial" panose="020B0604020202020204" pitchFamily="34" charset="0"/>
              </a:rPr>
              <a:t>內容</a:t>
            </a:r>
            <a:r>
              <a:rPr lang="en-US" altLang="zh-TW" sz="2600" b="1" dirty="0" smtClean="0">
                <a:solidFill>
                  <a:srgbClr val="FF0000"/>
                </a:solidFill>
                <a:latin typeface="Arial" panose="020B0604020202020204" pitchFamily="34" charset="0"/>
                <a:cs typeface="Arial" panose="020B0604020202020204" pitchFamily="34" charset="0"/>
              </a:rPr>
              <a:t>(</a:t>
            </a:r>
            <a:r>
              <a:rPr lang="zh-TW" altLang="zh-TW" sz="2600" b="1" dirty="0" smtClean="0">
                <a:solidFill>
                  <a:srgbClr val="FF0000"/>
                </a:solidFill>
                <a:latin typeface="Arial" panose="020B0604020202020204" pitchFamily="34" charset="0"/>
                <a:cs typeface="Arial" panose="020B0604020202020204" pitchFamily="34" charset="0"/>
              </a:rPr>
              <a:t>最新版</a:t>
            </a:r>
            <a:r>
              <a:rPr lang="en-US" altLang="zh-TW" sz="2600" b="1" dirty="0" smtClean="0">
                <a:solidFill>
                  <a:srgbClr val="FF0000"/>
                </a:solidFill>
                <a:latin typeface="Arial" panose="020B0604020202020204" pitchFamily="34" charset="0"/>
                <a:cs typeface="Arial" panose="020B0604020202020204" pitchFamily="34" charset="0"/>
              </a:rPr>
              <a:t>)</a:t>
            </a:r>
            <a:r>
              <a:rPr lang="zh-TW" altLang="en-US" sz="2600" b="1" dirty="0" smtClean="0">
                <a:solidFill>
                  <a:srgbClr val="FF0000"/>
                </a:solidFill>
                <a:latin typeface="Arial" panose="020B0604020202020204" pitchFamily="34" charset="0"/>
                <a:cs typeface="Arial" panose="020B0604020202020204" pitchFamily="34" charset="0"/>
              </a:rPr>
              <a:t> </a:t>
            </a:r>
            <a:endParaRPr lang="en-US" altLang="zh-TW" sz="2600" b="1" dirty="0">
              <a:solidFill>
                <a:srgbClr val="FF0000"/>
              </a:solidFill>
              <a:latin typeface="Arial" panose="020B0604020202020204" pitchFamily="34" charset="0"/>
              <a:cs typeface="Arial" panose="020B0604020202020204" pitchFamily="34" charset="0"/>
            </a:endParaRPr>
          </a:p>
          <a:p>
            <a:pPr lvl="2"/>
            <a:r>
              <a:rPr lang="zh-TW" altLang="en-US" sz="2600" dirty="0">
                <a:solidFill>
                  <a:schemeClr val="tx2"/>
                </a:solidFill>
                <a:latin typeface="Arial" panose="020B0604020202020204" pitchFamily="34" charset="0"/>
                <a:cs typeface="Arial" panose="020B0604020202020204" pitchFamily="34" charset="0"/>
              </a:rPr>
              <a:t>可分為</a:t>
            </a:r>
            <a:r>
              <a:rPr lang="zh-TW" altLang="zh-TW" sz="2600" dirty="0">
                <a:solidFill>
                  <a:schemeClr val="tx2"/>
                </a:solidFill>
                <a:latin typeface="Arial" panose="020B0604020202020204" pitchFamily="34" charset="0"/>
                <a:cs typeface="Arial" panose="020B0604020202020204" pitchFamily="34" charset="0"/>
              </a:rPr>
              <a:t>到場服務</a:t>
            </a:r>
            <a:r>
              <a:rPr lang="zh-TW" altLang="en-US" sz="2600" dirty="0">
                <a:solidFill>
                  <a:schemeClr val="tx2"/>
                </a:solidFill>
                <a:latin typeface="Arial" panose="020B0604020202020204" pitchFamily="34" charset="0"/>
                <a:cs typeface="Arial" panose="020B0604020202020204" pitchFamily="34" charset="0"/>
              </a:rPr>
              <a:t>與遠端服務</a:t>
            </a:r>
            <a:endParaRPr lang="en-US" altLang="zh-TW" sz="2600" dirty="0">
              <a:solidFill>
                <a:schemeClr val="tx2"/>
              </a:solidFill>
              <a:latin typeface="Arial" panose="020B0604020202020204" pitchFamily="34" charset="0"/>
              <a:cs typeface="Arial" panose="020B0604020202020204" pitchFamily="34" charset="0"/>
            </a:endParaRPr>
          </a:p>
          <a:p>
            <a:pPr lvl="2"/>
            <a:r>
              <a:rPr lang="zh-TW" altLang="en-US" sz="2600" dirty="0">
                <a:solidFill>
                  <a:schemeClr val="tx2"/>
                </a:solidFill>
                <a:latin typeface="Arial" panose="020B0604020202020204" pitchFamily="34" charset="0"/>
                <a:cs typeface="Arial" panose="020B0604020202020204" pitchFamily="34" charset="0"/>
              </a:rPr>
              <a:t>弱點掃描服務中文報告 </a:t>
            </a:r>
            <a:r>
              <a:rPr lang="en-US" altLang="zh-TW" sz="2600" dirty="0" smtClean="0">
                <a:solidFill>
                  <a:schemeClr val="tx2"/>
                </a:solidFill>
                <a:latin typeface="Arial" panose="020B0604020202020204" pitchFamily="34" charset="0"/>
                <a:cs typeface="Arial" panose="020B0604020202020204" pitchFamily="34" charset="0"/>
              </a:rPr>
              <a:t>(</a:t>
            </a:r>
            <a:r>
              <a:rPr lang="zh-TW" altLang="en-US" sz="2600" dirty="0" smtClean="0">
                <a:solidFill>
                  <a:schemeClr val="tx2"/>
                </a:solidFill>
                <a:latin typeface="Arial" panose="020B0604020202020204" pitchFamily="34" charset="0"/>
                <a:cs typeface="Arial" panose="020B0604020202020204" pitchFamily="34" charset="0"/>
              </a:rPr>
              <a:t>掃描</a:t>
            </a:r>
            <a:r>
              <a:rPr lang="zh-TW" altLang="en-US" sz="2600" dirty="0">
                <a:solidFill>
                  <a:schemeClr val="tx2"/>
                </a:solidFill>
                <a:latin typeface="Arial" panose="020B0604020202020204" pitchFamily="34" charset="0"/>
                <a:cs typeface="Arial" panose="020B0604020202020204" pitchFamily="34" charset="0"/>
              </a:rPr>
              <a:t>與複掃均需</a:t>
            </a:r>
            <a:r>
              <a:rPr lang="zh-TW" altLang="en-US" sz="2600" dirty="0" smtClean="0">
                <a:solidFill>
                  <a:schemeClr val="tx2"/>
                </a:solidFill>
                <a:latin typeface="Arial" panose="020B0604020202020204" pitchFamily="34" charset="0"/>
                <a:cs typeface="Arial" panose="020B0604020202020204" pitchFamily="34" charset="0"/>
              </a:rPr>
              <a:t>提供</a:t>
            </a:r>
            <a:r>
              <a:rPr lang="en-US" altLang="zh-TW" sz="2600" dirty="0" smtClean="0">
                <a:solidFill>
                  <a:schemeClr val="tx2"/>
                </a:solidFill>
                <a:latin typeface="Arial" panose="020B0604020202020204" pitchFamily="34" charset="0"/>
                <a:cs typeface="Arial" panose="020B0604020202020204" pitchFamily="34" charset="0"/>
              </a:rPr>
              <a:t>)</a:t>
            </a:r>
            <a:endParaRPr lang="en-US" altLang="zh-TW" sz="2600" dirty="0">
              <a:solidFill>
                <a:schemeClr val="tx2"/>
              </a:solidFill>
              <a:latin typeface="Arial" panose="020B0604020202020204" pitchFamily="34" charset="0"/>
              <a:cs typeface="Arial" panose="020B0604020202020204" pitchFamily="34" charset="0"/>
            </a:endParaRPr>
          </a:p>
          <a:p>
            <a:r>
              <a:rPr lang="zh-TW" altLang="zh-TW" sz="2600" b="1" dirty="0">
                <a:solidFill>
                  <a:schemeClr val="tx2"/>
                </a:solidFill>
                <a:latin typeface="Arial" panose="020B0604020202020204" pitchFamily="34" charset="0"/>
                <a:cs typeface="Arial" panose="020B0604020202020204" pitchFamily="34" charset="0"/>
              </a:rPr>
              <a:t>網站弱點</a:t>
            </a:r>
            <a:r>
              <a:rPr lang="zh-TW" altLang="zh-TW" sz="2600" b="1" dirty="0" smtClean="0">
                <a:solidFill>
                  <a:schemeClr val="tx2"/>
                </a:solidFill>
                <a:latin typeface="Arial" panose="020B0604020202020204" pitchFamily="34" charset="0"/>
                <a:cs typeface="Arial" panose="020B0604020202020204" pitchFamily="34" charset="0"/>
              </a:rPr>
              <a:t>掃描</a:t>
            </a:r>
            <a:r>
              <a:rPr lang="en-US" altLang="zh-TW" sz="2600" b="1" dirty="0" smtClean="0">
                <a:solidFill>
                  <a:schemeClr val="tx2"/>
                </a:solidFill>
                <a:latin typeface="Arial" panose="020B0604020202020204" pitchFamily="34" charset="0"/>
                <a:cs typeface="Arial" panose="020B0604020202020204" pitchFamily="34" charset="0"/>
              </a:rPr>
              <a:t>(Web VA)</a:t>
            </a:r>
            <a:endParaRPr lang="en-US" altLang="zh-TW" sz="2600" b="1" dirty="0">
              <a:solidFill>
                <a:schemeClr val="tx2"/>
              </a:solidFill>
              <a:latin typeface="Arial" panose="020B0604020202020204" pitchFamily="34" charset="0"/>
              <a:cs typeface="Arial" panose="020B0604020202020204" pitchFamily="34" charset="0"/>
            </a:endParaRPr>
          </a:p>
          <a:p>
            <a:pPr lvl="1"/>
            <a:r>
              <a:rPr lang="zh-TW" altLang="zh-TW" sz="2600" dirty="0">
                <a:solidFill>
                  <a:schemeClr val="tx2"/>
                </a:solidFill>
                <a:latin typeface="Arial" panose="020B0604020202020204" pitchFamily="34" charset="0"/>
                <a:cs typeface="Arial" panose="020B0604020202020204" pitchFamily="34" charset="0"/>
              </a:rPr>
              <a:t>係</a:t>
            </a:r>
            <a:r>
              <a:rPr lang="zh-TW" altLang="zh-TW" sz="2600" dirty="0" smtClean="0">
                <a:solidFill>
                  <a:schemeClr val="tx2"/>
                </a:solidFill>
                <a:latin typeface="Arial" panose="020B0604020202020204" pitchFamily="34" charset="0"/>
                <a:cs typeface="Arial" panose="020B0604020202020204" pitchFamily="34" charset="0"/>
              </a:rPr>
              <a:t>針對</a:t>
            </a:r>
            <a:r>
              <a:rPr lang="zh-TW" altLang="en-US" sz="2600" dirty="0" smtClean="0">
                <a:solidFill>
                  <a:schemeClr val="tx2"/>
                </a:solidFill>
                <a:latin typeface="Arial" panose="020B0604020202020204" pitchFamily="34" charset="0"/>
                <a:cs typeface="Arial" panose="020B0604020202020204" pitchFamily="34" charset="0"/>
              </a:rPr>
              <a:t>組織</a:t>
            </a:r>
            <a:r>
              <a:rPr lang="zh-TW" altLang="zh-TW" sz="2600" dirty="0" smtClean="0">
                <a:solidFill>
                  <a:schemeClr val="tx2"/>
                </a:solidFill>
                <a:latin typeface="Arial" panose="020B0604020202020204" pitchFamily="34" charset="0"/>
                <a:cs typeface="Arial" panose="020B0604020202020204" pitchFamily="34" charset="0"/>
              </a:rPr>
              <a:t>對外</a:t>
            </a:r>
            <a:r>
              <a:rPr lang="zh-TW" altLang="zh-TW" sz="2600" dirty="0">
                <a:solidFill>
                  <a:schemeClr val="tx2"/>
                </a:solidFill>
                <a:latin typeface="Arial" panose="020B0604020202020204" pitchFamily="34" charset="0"/>
                <a:cs typeface="Arial" panose="020B0604020202020204" pitchFamily="34" charset="0"/>
              </a:rPr>
              <a:t>主機網頁安全弱點</a:t>
            </a:r>
            <a:r>
              <a:rPr lang="zh-TW" altLang="zh-TW" sz="2600" dirty="0" smtClean="0">
                <a:solidFill>
                  <a:schemeClr val="tx2"/>
                </a:solidFill>
                <a:latin typeface="Arial" panose="020B0604020202020204" pitchFamily="34" charset="0"/>
                <a:cs typeface="Arial" panose="020B0604020202020204" pitchFamily="34" charset="0"/>
              </a:rPr>
              <a:t>進行掃描</a:t>
            </a:r>
            <a:r>
              <a:rPr lang="zh-TW" altLang="en-US" sz="2600" dirty="0" smtClean="0">
                <a:solidFill>
                  <a:schemeClr val="tx2"/>
                </a:solidFill>
                <a:latin typeface="Arial" panose="020B0604020202020204" pitchFamily="34" charset="0"/>
                <a:cs typeface="Arial" panose="020B0604020202020204" pitchFamily="34" charset="0"/>
              </a:rPr>
              <a:t>，</a:t>
            </a:r>
            <a:r>
              <a:rPr lang="zh-TW" altLang="zh-TW" sz="2600" dirty="0" smtClean="0">
                <a:solidFill>
                  <a:schemeClr val="tx2"/>
                </a:solidFill>
                <a:latin typeface="Arial" panose="020B0604020202020204" pitchFamily="34" charset="0"/>
                <a:cs typeface="Arial" panose="020B0604020202020204" pitchFamily="34" charset="0"/>
              </a:rPr>
              <a:t>檢測</a:t>
            </a:r>
            <a:r>
              <a:rPr lang="zh-TW" altLang="zh-TW" sz="2600" dirty="0">
                <a:solidFill>
                  <a:schemeClr val="tx2"/>
                </a:solidFill>
                <a:latin typeface="Arial" panose="020B0604020202020204" pitchFamily="34" charset="0"/>
                <a:cs typeface="Arial" panose="020B0604020202020204" pitchFamily="34" charset="0"/>
              </a:rPr>
              <a:t>項目須符合</a:t>
            </a:r>
            <a:r>
              <a:rPr lang="en-US" altLang="zh-TW" sz="2600" b="1" dirty="0">
                <a:solidFill>
                  <a:srgbClr val="FF0000"/>
                </a:solidFill>
                <a:latin typeface="Arial" panose="020B0604020202020204" pitchFamily="34" charset="0"/>
                <a:cs typeface="Arial" panose="020B0604020202020204" pitchFamily="34" charset="0"/>
              </a:rPr>
              <a:t>OWASP  TOP 10 </a:t>
            </a:r>
            <a:r>
              <a:rPr lang="zh-TW" altLang="zh-TW" sz="2600" dirty="0" smtClean="0">
                <a:solidFill>
                  <a:schemeClr val="tx2"/>
                </a:solidFill>
                <a:latin typeface="Arial" panose="020B0604020202020204" pitchFamily="34" charset="0"/>
                <a:cs typeface="Arial" panose="020B0604020202020204" pitchFamily="34" charset="0"/>
              </a:rPr>
              <a:t>的</a:t>
            </a:r>
            <a:r>
              <a:rPr lang="zh-TW" altLang="zh-TW" sz="2600" dirty="0">
                <a:solidFill>
                  <a:schemeClr val="tx2"/>
                </a:solidFill>
                <a:latin typeface="Arial" panose="020B0604020202020204" pitchFamily="34" charset="0"/>
                <a:cs typeface="Arial" panose="020B0604020202020204" pitchFamily="34" charset="0"/>
              </a:rPr>
              <a:t>項目</a:t>
            </a:r>
            <a:endParaRPr lang="en-US" altLang="zh-TW" sz="2600" dirty="0">
              <a:solidFill>
                <a:schemeClr val="tx2"/>
              </a:solidFill>
              <a:latin typeface="Arial" panose="020B0604020202020204" pitchFamily="34" charset="0"/>
              <a:cs typeface="Arial" panose="020B0604020202020204" pitchFamily="34" charset="0"/>
            </a:endParaRPr>
          </a:p>
          <a:p>
            <a:pPr lvl="2"/>
            <a:r>
              <a:rPr lang="zh-TW" altLang="en-US" sz="2600" dirty="0">
                <a:solidFill>
                  <a:schemeClr val="tx2"/>
                </a:solidFill>
                <a:latin typeface="Arial" panose="020B0604020202020204" pitchFamily="34" charset="0"/>
                <a:cs typeface="Arial" panose="020B0604020202020204" pitchFamily="34" charset="0"/>
              </a:rPr>
              <a:t>可分為</a:t>
            </a:r>
            <a:r>
              <a:rPr lang="zh-TW" altLang="zh-TW" sz="2600" dirty="0">
                <a:solidFill>
                  <a:schemeClr val="tx2"/>
                </a:solidFill>
                <a:latin typeface="Arial" panose="020B0604020202020204" pitchFamily="34" charset="0"/>
                <a:cs typeface="Arial" panose="020B0604020202020204" pitchFamily="34" charset="0"/>
              </a:rPr>
              <a:t>到場服務</a:t>
            </a:r>
            <a:r>
              <a:rPr lang="zh-TW" altLang="en-US" sz="2600" dirty="0">
                <a:solidFill>
                  <a:schemeClr val="tx2"/>
                </a:solidFill>
                <a:latin typeface="Arial" panose="020B0604020202020204" pitchFamily="34" charset="0"/>
                <a:cs typeface="Arial" panose="020B0604020202020204" pitchFamily="34" charset="0"/>
              </a:rPr>
              <a:t>與遠端服務</a:t>
            </a:r>
            <a:endParaRPr lang="en-US" altLang="zh-TW" sz="2600" dirty="0">
              <a:solidFill>
                <a:schemeClr val="tx2"/>
              </a:solidFill>
              <a:latin typeface="Arial" panose="020B0604020202020204" pitchFamily="34" charset="0"/>
              <a:cs typeface="Arial" panose="020B0604020202020204" pitchFamily="34" charset="0"/>
            </a:endParaRPr>
          </a:p>
          <a:p>
            <a:pPr lvl="2"/>
            <a:r>
              <a:rPr lang="zh-TW" altLang="en-US" sz="2600" dirty="0">
                <a:solidFill>
                  <a:schemeClr val="tx2"/>
                </a:solidFill>
                <a:latin typeface="Arial" panose="020B0604020202020204" pitchFamily="34" charset="0"/>
                <a:cs typeface="Arial" panose="020B0604020202020204" pitchFamily="34" charset="0"/>
              </a:rPr>
              <a:t>弱點掃描服務中文報告 </a:t>
            </a:r>
            <a:r>
              <a:rPr lang="en-US" altLang="zh-TW" sz="2600" dirty="0" smtClean="0">
                <a:solidFill>
                  <a:schemeClr val="tx2"/>
                </a:solidFill>
                <a:latin typeface="Arial" panose="020B0604020202020204" pitchFamily="34" charset="0"/>
                <a:cs typeface="Arial" panose="020B0604020202020204" pitchFamily="34" charset="0"/>
              </a:rPr>
              <a:t>(</a:t>
            </a:r>
            <a:r>
              <a:rPr lang="zh-TW" altLang="en-US" sz="2600" dirty="0" smtClean="0">
                <a:solidFill>
                  <a:schemeClr val="tx2"/>
                </a:solidFill>
                <a:latin typeface="Arial" panose="020B0604020202020204" pitchFamily="34" charset="0"/>
                <a:cs typeface="Arial" panose="020B0604020202020204" pitchFamily="34" charset="0"/>
              </a:rPr>
              <a:t>掃描</a:t>
            </a:r>
            <a:r>
              <a:rPr lang="zh-TW" altLang="en-US" sz="2600" dirty="0">
                <a:solidFill>
                  <a:schemeClr val="tx2"/>
                </a:solidFill>
                <a:latin typeface="Arial" panose="020B0604020202020204" pitchFamily="34" charset="0"/>
                <a:cs typeface="Arial" panose="020B0604020202020204" pitchFamily="34" charset="0"/>
              </a:rPr>
              <a:t>與複掃均需</a:t>
            </a:r>
            <a:r>
              <a:rPr lang="zh-TW" altLang="en-US" sz="2600" dirty="0" smtClean="0">
                <a:solidFill>
                  <a:schemeClr val="tx2"/>
                </a:solidFill>
                <a:latin typeface="Arial" panose="020B0604020202020204" pitchFamily="34" charset="0"/>
                <a:cs typeface="Arial" panose="020B0604020202020204" pitchFamily="34" charset="0"/>
              </a:rPr>
              <a:t>提供</a:t>
            </a:r>
            <a:r>
              <a:rPr lang="en-US" altLang="zh-TW" sz="2600" dirty="0" smtClean="0">
                <a:solidFill>
                  <a:schemeClr val="tx2"/>
                </a:solidFill>
                <a:latin typeface="Arial" panose="020B0604020202020204" pitchFamily="34" charset="0"/>
                <a:cs typeface="Arial" panose="020B0604020202020204" pitchFamily="34" charset="0"/>
              </a:rPr>
              <a:t>)</a:t>
            </a:r>
            <a:endParaRPr lang="en-US" altLang="zh-TW" sz="2600" dirty="0">
              <a:solidFill>
                <a:schemeClr val="tx2"/>
              </a:solidFill>
              <a:latin typeface="Arial" panose="020B0604020202020204" pitchFamily="34" charset="0"/>
              <a:cs typeface="Arial" panose="020B0604020202020204" pitchFamily="34" charset="0"/>
            </a:endParaRP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115</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23145767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title"/>
          </p:nvPr>
        </p:nvSpPr>
        <p:spPr>
          <a:xfrm>
            <a:off x="1208879" y="187550"/>
            <a:ext cx="8502650" cy="865187"/>
          </a:xfrm>
        </p:spPr>
        <p:txBody>
          <a:bodyPr/>
          <a:lstStyle/>
          <a:p>
            <a:pPr algn="ctr"/>
            <a:r>
              <a:rPr lang="zh-TW" altLang="en-US" dirty="0" smtClean="0">
                <a:solidFill>
                  <a:schemeClr val="accent3">
                    <a:lumMod val="50000"/>
                  </a:schemeClr>
                </a:solidFill>
                <a:latin typeface="微軟正黑體" panose="020B0604030504040204" pitchFamily="34" charset="-120"/>
                <a:ea typeface="微軟正黑體" panose="020B0604030504040204" pitchFamily="34" charset="-120"/>
              </a:rPr>
              <a:t>滲透測試 </a:t>
            </a:r>
            <a:r>
              <a:rPr lang="en-US" altLang="zh-TW" dirty="0">
                <a:solidFill>
                  <a:schemeClr val="accent3">
                    <a:lumMod val="50000"/>
                  </a:schemeClr>
                </a:solidFill>
                <a:latin typeface="微軟正黑體" panose="020B0604030504040204" pitchFamily="34" charset="-120"/>
                <a:ea typeface="微軟正黑體" panose="020B0604030504040204" pitchFamily="34" charset="-120"/>
              </a:rPr>
              <a:t>Penetration Test</a:t>
            </a:r>
            <a:endParaRPr lang="zh-TW" altLang="en-US" dirty="0" smtClean="0">
              <a:solidFill>
                <a:schemeClr val="accent3">
                  <a:lumMod val="50000"/>
                </a:schemeClr>
              </a:solidFill>
              <a:latin typeface="微軟正黑體" panose="020B0604030504040204" pitchFamily="34" charset="-120"/>
              <a:ea typeface="微軟正黑體" panose="020B0604030504040204" pitchFamily="34" charset="-120"/>
            </a:endParaRPr>
          </a:p>
        </p:txBody>
      </p:sp>
      <p:sp>
        <p:nvSpPr>
          <p:cNvPr id="110596" name="Rectangle 3"/>
          <p:cNvSpPr>
            <a:spLocks noGrp="1" noChangeArrowheads="1"/>
          </p:cNvSpPr>
          <p:nvPr>
            <p:ph type="body" idx="4294967295"/>
          </p:nvPr>
        </p:nvSpPr>
        <p:spPr>
          <a:xfrm>
            <a:off x="662523" y="1052736"/>
            <a:ext cx="8681374" cy="5073650"/>
          </a:xfrm>
        </p:spPr>
        <p:txBody>
          <a:bodyPr/>
          <a:lstStyle/>
          <a:p>
            <a:pPr algn="just"/>
            <a:r>
              <a:rPr lang="zh-TW" altLang="en-US" sz="2500" dirty="0" smtClean="0">
                <a:solidFill>
                  <a:schemeClr val="tx2"/>
                </a:solidFill>
                <a:cs typeface="Times New Roman" panose="02020603050405020304" pitchFamily="18" charset="0"/>
              </a:rPr>
              <a:t>利用</a:t>
            </a:r>
            <a:r>
              <a:rPr lang="zh-TW" altLang="zh-TW" sz="2500" dirty="0" smtClean="0">
                <a:solidFill>
                  <a:schemeClr val="tx2"/>
                </a:solidFill>
                <a:cs typeface="Times New Roman" panose="02020603050405020304" pitchFamily="18" charset="0"/>
              </a:rPr>
              <a:t>各</a:t>
            </a:r>
            <a:r>
              <a:rPr lang="zh-TW" altLang="zh-TW" sz="2500" b="1" dirty="0" smtClean="0">
                <a:solidFill>
                  <a:srgbClr val="FF0000"/>
                </a:solidFill>
                <a:cs typeface="Times New Roman" panose="02020603050405020304" pitchFamily="18" charset="0"/>
              </a:rPr>
              <a:t>伺服器</a:t>
            </a:r>
            <a:r>
              <a:rPr lang="zh-TW" altLang="zh-TW" sz="2500" b="1" dirty="0">
                <a:solidFill>
                  <a:srgbClr val="FF0000"/>
                </a:solidFill>
                <a:cs typeface="Times New Roman" panose="02020603050405020304" pitchFamily="18" charset="0"/>
              </a:rPr>
              <a:t>／主機</a:t>
            </a:r>
            <a:r>
              <a:rPr lang="zh-TW" altLang="en-US" sz="2500" dirty="0">
                <a:solidFill>
                  <a:schemeClr val="tx2"/>
                </a:solidFill>
                <a:cs typeface="Times New Roman" panose="02020603050405020304" pitchFamily="18" charset="0"/>
              </a:rPr>
              <a:t>的</a:t>
            </a:r>
            <a:r>
              <a:rPr lang="zh-TW" altLang="zh-TW" sz="2500" dirty="0">
                <a:solidFill>
                  <a:schemeClr val="tx2"/>
                </a:solidFill>
                <a:cs typeface="Times New Roman" panose="02020603050405020304" pitchFamily="18" charset="0"/>
              </a:rPr>
              <a:t>作業系統、應用軟體、</a:t>
            </a:r>
            <a:r>
              <a:rPr lang="zh-TW" altLang="zh-TW" sz="2500" dirty="0" smtClean="0">
                <a:solidFill>
                  <a:schemeClr val="tx2"/>
                </a:solidFill>
                <a:cs typeface="Times New Roman" panose="02020603050405020304" pitchFamily="18" charset="0"/>
              </a:rPr>
              <a:t>網</a:t>
            </a:r>
            <a:r>
              <a:rPr lang="zh-TW" altLang="en-US" sz="2500" dirty="0" smtClean="0">
                <a:solidFill>
                  <a:schemeClr val="tx2"/>
                </a:solidFill>
                <a:cs typeface="Times New Roman" panose="02020603050405020304" pitchFamily="18" charset="0"/>
              </a:rPr>
              <a:t>路</a:t>
            </a:r>
            <a:r>
              <a:rPr lang="zh-TW" altLang="zh-TW" sz="2500" dirty="0" smtClean="0">
                <a:solidFill>
                  <a:schemeClr val="tx2"/>
                </a:solidFill>
                <a:cs typeface="Times New Roman" panose="02020603050405020304" pitchFamily="18" charset="0"/>
              </a:rPr>
              <a:t>服務等系統設備之安全弱點</a:t>
            </a:r>
            <a:r>
              <a:rPr lang="zh-TW" altLang="en-US" sz="2500" dirty="0" smtClean="0">
                <a:solidFill>
                  <a:schemeClr val="tx2"/>
                </a:solidFill>
                <a:cs typeface="Times New Roman" panose="02020603050405020304" pitchFamily="18" charset="0"/>
              </a:rPr>
              <a:t>與漏洞，</a:t>
            </a:r>
            <a:r>
              <a:rPr lang="zh-TW" altLang="zh-TW" sz="2500" dirty="0" smtClean="0">
                <a:solidFill>
                  <a:schemeClr val="tx2"/>
                </a:solidFill>
                <a:cs typeface="Times New Roman" panose="02020603050405020304" pitchFamily="18" charset="0"/>
              </a:rPr>
              <a:t>進行滲透或穿透跳躍主機之入侵測試</a:t>
            </a:r>
            <a:r>
              <a:rPr lang="zh-TW" altLang="en-US" sz="2500" dirty="0" smtClean="0">
                <a:solidFill>
                  <a:schemeClr val="tx2"/>
                </a:solidFill>
                <a:cs typeface="Times New Roman" panose="02020603050405020304" pitchFamily="18" charset="0"/>
              </a:rPr>
              <a:t>，</a:t>
            </a:r>
            <a:r>
              <a:rPr lang="zh-TW" altLang="zh-TW" sz="2500" dirty="0" smtClean="0">
                <a:solidFill>
                  <a:schemeClr val="tx2"/>
                </a:solidFill>
                <a:cs typeface="Times New Roman" panose="02020603050405020304" pitchFamily="18" charset="0"/>
              </a:rPr>
              <a:t>設法取得未經授權之存取權限</a:t>
            </a:r>
            <a:r>
              <a:rPr lang="zh-TW" altLang="en-US" sz="2500" dirty="0" smtClean="0">
                <a:solidFill>
                  <a:schemeClr val="tx2"/>
                </a:solidFill>
                <a:cs typeface="Times New Roman" panose="02020603050405020304" pitchFamily="18" charset="0"/>
              </a:rPr>
              <a:t>，</a:t>
            </a:r>
            <a:r>
              <a:rPr lang="zh-TW" altLang="zh-TW" sz="2500" dirty="0" smtClean="0">
                <a:solidFill>
                  <a:schemeClr val="tx2"/>
                </a:solidFill>
                <a:cs typeface="Times New Roman" panose="02020603050405020304" pitchFamily="18" charset="0"/>
              </a:rPr>
              <a:t>並測試內部資訊</a:t>
            </a:r>
            <a:r>
              <a:rPr lang="zh-TW" altLang="zh-TW" sz="2500" dirty="0">
                <a:solidFill>
                  <a:schemeClr val="tx2"/>
                </a:solidFill>
                <a:cs typeface="Times New Roman" panose="02020603050405020304" pitchFamily="18" charset="0"/>
              </a:rPr>
              <a:t>是否有遭受不</a:t>
            </a:r>
            <a:r>
              <a:rPr lang="zh-TW" altLang="zh-TW" sz="2500" dirty="0" smtClean="0">
                <a:solidFill>
                  <a:schemeClr val="tx2"/>
                </a:solidFill>
                <a:cs typeface="Times New Roman" panose="02020603050405020304" pitchFamily="18" charset="0"/>
              </a:rPr>
              <a:t>當</a:t>
            </a:r>
            <a:r>
              <a:rPr lang="zh-TW" altLang="en-US" sz="2500" dirty="0" smtClean="0">
                <a:solidFill>
                  <a:schemeClr val="tx2"/>
                </a:solidFill>
                <a:cs typeface="Times New Roman" panose="02020603050405020304" pitchFamily="18" charset="0"/>
              </a:rPr>
              <a:t>揭露</a:t>
            </a:r>
            <a:r>
              <a:rPr lang="zh-TW" altLang="zh-TW" sz="2500" dirty="0" smtClean="0">
                <a:solidFill>
                  <a:schemeClr val="tx2"/>
                </a:solidFill>
                <a:cs typeface="Times New Roman" panose="02020603050405020304" pitchFamily="18" charset="0"/>
              </a:rPr>
              <a:t>、</a:t>
            </a:r>
            <a:r>
              <a:rPr lang="zh-TW" altLang="zh-TW" sz="2500" dirty="0">
                <a:solidFill>
                  <a:schemeClr val="tx2"/>
                </a:solidFill>
                <a:cs typeface="Times New Roman" panose="02020603050405020304" pitchFamily="18" charset="0"/>
              </a:rPr>
              <a:t>竄改或竊取之</a:t>
            </a:r>
            <a:r>
              <a:rPr lang="zh-TW" altLang="zh-TW" sz="2500" dirty="0" smtClean="0">
                <a:solidFill>
                  <a:schemeClr val="tx2"/>
                </a:solidFill>
                <a:cs typeface="Times New Roman" panose="02020603050405020304" pitchFamily="18" charset="0"/>
              </a:rPr>
              <a:t>可能性</a:t>
            </a:r>
            <a:endParaRPr lang="en-US" altLang="zh-TW" sz="2500" dirty="0">
              <a:solidFill>
                <a:schemeClr val="tx2"/>
              </a:solidFill>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304091351"/>
              </p:ext>
            </p:extLst>
          </p:nvPr>
        </p:nvGraphicFramePr>
        <p:xfrm>
          <a:off x="812105" y="3140968"/>
          <a:ext cx="8509381" cy="3063677"/>
        </p:xfrm>
        <a:graphic>
          <a:graphicData uri="http://schemas.openxmlformats.org/drawingml/2006/table">
            <a:tbl>
              <a:tblPr firstRow="1" firstCol="1" lastRow="1" lastCol="1" bandRow="1" bandCol="1">
                <a:tableStyleId>{68D230F3-CF80-4859-8CE7-A43EE81993B5}</a:tableStyleId>
              </a:tblPr>
              <a:tblGrid>
                <a:gridCol w="2429462">
                  <a:extLst>
                    <a:ext uri="{9D8B030D-6E8A-4147-A177-3AD203B41FA5}">
                      <a16:colId xmlns:a16="http://schemas.microsoft.com/office/drawing/2014/main" xmlns="" val="20000"/>
                    </a:ext>
                  </a:extLst>
                </a:gridCol>
                <a:gridCol w="6079919">
                  <a:extLst>
                    <a:ext uri="{9D8B030D-6E8A-4147-A177-3AD203B41FA5}">
                      <a16:colId xmlns:a16="http://schemas.microsoft.com/office/drawing/2014/main" xmlns="" val="20001"/>
                    </a:ext>
                  </a:extLst>
                </a:gridCol>
              </a:tblGrid>
              <a:tr h="504056">
                <a:tc>
                  <a:txBody>
                    <a:bodyPr/>
                    <a:lstStyle/>
                    <a:p>
                      <a:pPr marL="0" indent="0" algn="ctr">
                        <a:spcAft>
                          <a:spcPts val="0"/>
                        </a:spcAft>
                      </a:pPr>
                      <a:r>
                        <a:rPr lang="zh-TW" sz="18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測試類型</a:t>
                      </a:r>
                      <a:endParaRPr lang="zh-TW" sz="18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endParaRPr>
                    </a:p>
                  </a:txBody>
                  <a:tcPr marL="72239" marR="72239" marT="0" marB="0" anchor="ctr"/>
                </a:tc>
                <a:tc>
                  <a:txBody>
                    <a:bodyPr/>
                    <a:lstStyle/>
                    <a:p>
                      <a:pPr marL="304800" algn="ctr">
                        <a:spcAft>
                          <a:spcPts val="0"/>
                        </a:spcAft>
                      </a:pPr>
                      <a:r>
                        <a:rPr lang="zh-TW" sz="18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測試類別</a:t>
                      </a:r>
                      <a:endParaRPr lang="zh-TW" sz="18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endParaRPr>
                    </a:p>
                  </a:txBody>
                  <a:tcPr marL="72239" marR="72239" marT="0" marB="0" anchor="ctr"/>
                </a:tc>
                <a:extLst>
                  <a:ext uri="{0D108BD9-81ED-4DB2-BD59-A6C34878D82A}">
                    <a16:rowId xmlns:a16="http://schemas.microsoft.com/office/drawing/2014/main" xmlns="" val="10000"/>
                  </a:ext>
                </a:extLst>
              </a:tr>
              <a:tr h="396711">
                <a:tc>
                  <a:txBody>
                    <a:bodyPr/>
                    <a:lstStyle/>
                    <a:p>
                      <a:pPr algn="ctr"/>
                      <a:r>
                        <a:rPr kumimoji="1" lang="zh-TW" altLang="zh-TW"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作業系統</a:t>
                      </a:r>
                      <a:endParaRPr kumimoji="1" lang="zh-TW" altLang="en-US" sz="1600" b="1" i="0" u="none" strike="noStrike" kern="1200" cap="none" normalizeH="0" baseline="0" dirty="0">
                        <a:ln>
                          <a:noFill/>
                        </a:ln>
                        <a:solidFill>
                          <a:srgbClr val="000066"/>
                        </a:solidFill>
                        <a:effectLst/>
                        <a:latin typeface="Arial" panose="020B0604020202020204" pitchFamily="34" charset="0"/>
                        <a:ea typeface="微軟正黑體" panose="020B0604030504040204" pitchFamily="34" charset="-120"/>
                        <a:cs typeface="Arial" panose="020B0604020202020204" pitchFamily="34" charset="0"/>
                      </a:endParaRPr>
                    </a:p>
                  </a:txBody>
                  <a:tcPr marL="72239" marR="72239" marT="0" marB="0" anchor="ctr"/>
                </a:tc>
                <a:tc>
                  <a:txBody>
                    <a:bodyPr/>
                    <a:lstStyle/>
                    <a:p>
                      <a:pPr marL="0" marR="0" indent="0" algn="ctr" defTabSz="914400" rtl="0" eaLnBrk="1" fontAlgn="auto" latinLnBrk="0" hangingPunct="1">
                        <a:lnSpc>
                          <a:spcPts val="2500"/>
                        </a:lnSpc>
                        <a:spcBef>
                          <a:spcPts val="0"/>
                        </a:spcBef>
                        <a:spcAft>
                          <a:spcPts val="0"/>
                        </a:spcAft>
                        <a:buClrTx/>
                        <a:buSzTx/>
                        <a:buFontTx/>
                        <a:buNone/>
                        <a:tabLst/>
                        <a:defRPr/>
                      </a:pPr>
                      <a:r>
                        <a:rPr kumimoji="1" lang="zh-TW" sz="1600" u="none" strike="noStrike" kern="1200" cap="none" normalizeH="0" baseline="0" dirty="0">
                          <a:ln>
                            <a:noFill/>
                          </a:ln>
                          <a:effectLst/>
                          <a:latin typeface="Arial" panose="020B0604020202020204" pitchFamily="34" charset="0"/>
                          <a:ea typeface="微軟正黑體" panose="020B0604030504040204" pitchFamily="34" charset="-120"/>
                          <a:cs typeface="Arial" panose="020B0604020202020204" pitchFamily="34" charset="0"/>
                        </a:rPr>
                        <a:t>遠端</a:t>
                      </a:r>
                      <a:r>
                        <a:rPr kumimoji="1" lang="zh-TW"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服務</a:t>
                      </a:r>
                      <a:r>
                        <a:rPr kumimoji="1" lang="zh-TW" altLang="en-US"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a:t>
                      </a:r>
                      <a:r>
                        <a:rPr kumimoji="1" lang="zh-TW" altLang="zh-TW"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本機服務</a:t>
                      </a:r>
                      <a:endParaRPr kumimoji="1" lang="zh-TW" sz="1600" b="1" i="0" u="none" strike="noStrike" kern="1200" cap="none" normalizeH="0" baseline="0" dirty="0">
                        <a:ln>
                          <a:noFill/>
                        </a:ln>
                        <a:solidFill>
                          <a:srgbClr val="000066"/>
                        </a:solidFill>
                        <a:effectLst/>
                        <a:latin typeface="Arial" panose="020B0604020202020204" pitchFamily="34" charset="0"/>
                        <a:ea typeface="微軟正黑體" panose="020B0604030504040204" pitchFamily="34" charset="-120"/>
                        <a:cs typeface="Arial" panose="020B0604020202020204" pitchFamily="34" charset="0"/>
                      </a:endParaRPr>
                    </a:p>
                  </a:txBody>
                  <a:tcPr marL="72239" marR="72239" marT="0" marB="0" anchor="ctr"/>
                </a:tc>
                <a:extLst>
                  <a:ext uri="{0D108BD9-81ED-4DB2-BD59-A6C34878D82A}">
                    <a16:rowId xmlns:a16="http://schemas.microsoft.com/office/drawing/2014/main" xmlns="" val="10001"/>
                  </a:ext>
                </a:extLst>
              </a:tr>
              <a:tr h="720080">
                <a:tc>
                  <a:txBody>
                    <a:bodyPr/>
                    <a:lstStyle/>
                    <a:p>
                      <a:pPr marL="0" algn="ctr" defTabSz="914400" rtl="0" eaLnBrk="1" latinLnBrk="0" hangingPunct="1">
                        <a:spcAft>
                          <a:spcPts val="0"/>
                        </a:spcAft>
                      </a:pPr>
                      <a:r>
                        <a:rPr kumimoji="1" lang="zh-TW" sz="1600" u="none" strike="noStrike" kern="1200" cap="none" normalizeH="0" baseline="0" dirty="0">
                          <a:ln>
                            <a:noFill/>
                          </a:ln>
                          <a:effectLst/>
                          <a:latin typeface="Arial" panose="020B0604020202020204" pitchFamily="34" charset="0"/>
                          <a:ea typeface="微軟正黑體" panose="020B0604030504040204" pitchFamily="34" charset="-120"/>
                          <a:cs typeface="Arial" panose="020B0604020202020204" pitchFamily="34" charset="0"/>
                        </a:rPr>
                        <a:t>網站服務</a:t>
                      </a:r>
                      <a:endParaRPr kumimoji="1" lang="zh-TW" sz="1600" b="1" i="0" u="none" strike="noStrike" kern="1200" cap="none" normalizeH="0" baseline="0" dirty="0">
                        <a:ln>
                          <a:noFill/>
                        </a:ln>
                        <a:solidFill>
                          <a:srgbClr val="000066"/>
                        </a:solidFill>
                        <a:effectLst/>
                        <a:latin typeface="Arial" panose="020B0604020202020204" pitchFamily="34" charset="0"/>
                        <a:ea typeface="微軟正黑體" panose="020B0604030504040204" pitchFamily="34" charset="-120"/>
                        <a:cs typeface="Arial" panose="020B0604020202020204" pitchFamily="34" charset="0"/>
                      </a:endParaRPr>
                    </a:p>
                  </a:txBody>
                  <a:tcPr marL="74295" marR="74295" marT="0" marB="0" anchor="ctr"/>
                </a:tc>
                <a:tc>
                  <a:txBody>
                    <a:bodyPr/>
                    <a:lstStyle/>
                    <a:p>
                      <a:pPr marL="0" marR="0" indent="0" algn="ctr" defTabSz="914400" rtl="0" eaLnBrk="1" fontAlgn="auto" latinLnBrk="0" hangingPunct="1">
                        <a:lnSpc>
                          <a:spcPts val="2500"/>
                        </a:lnSpc>
                        <a:spcBef>
                          <a:spcPts val="0"/>
                        </a:spcBef>
                        <a:spcAft>
                          <a:spcPts val="0"/>
                        </a:spcAft>
                        <a:buClrTx/>
                        <a:buSzTx/>
                        <a:buFontTx/>
                        <a:buNone/>
                        <a:tabLst/>
                        <a:defRPr/>
                      </a:pPr>
                      <a:r>
                        <a:rPr kumimoji="1" lang="zh-TW" sz="1600" u="none" strike="noStrike" kern="1200" cap="none" normalizeH="0" baseline="0" dirty="0">
                          <a:ln>
                            <a:noFill/>
                          </a:ln>
                          <a:effectLst/>
                          <a:latin typeface="Arial" panose="020B0604020202020204" pitchFamily="34" charset="0"/>
                          <a:ea typeface="微軟正黑體" panose="020B0604030504040204" pitchFamily="34" charset="-120"/>
                          <a:cs typeface="Arial" panose="020B0604020202020204" pitchFamily="34" charset="0"/>
                        </a:rPr>
                        <a:t>設定</a:t>
                      </a:r>
                      <a:r>
                        <a:rPr kumimoji="1" lang="zh-TW"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管理</a:t>
                      </a:r>
                      <a:r>
                        <a:rPr kumimoji="1" lang="zh-TW" altLang="en-US"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a:t>
                      </a:r>
                      <a:r>
                        <a:rPr kumimoji="1" lang="zh-TW" altLang="zh-TW"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使用者認證</a:t>
                      </a:r>
                      <a:r>
                        <a:rPr kumimoji="1" lang="zh-TW" altLang="en-US"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a:t>
                      </a:r>
                      <a:r>
                        <a:rPr kumimoji="1" lang="zh-TW" altLang="zh-TW"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連線管理</a:t>
                      </a:r>
                      <a:r>
                        <a:rPr kumimoji="1" lang="zh-TW" altLang="en-US"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a:t>
                      </a:r>
                      <a:r>
                        <a:rPr kumimoji="1" lang="zh-TW" altLang="zh-TW"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使用者授權</a:t>
                      </a:r>
                      <a:r>
                        <a:rPr kumimoji="1" lang="zh-TW" altLang="en-US"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a:t>
                      </a:r>
                      <a:r>
                        <a:rPr kumimoji="1" lang="zh-TW" altLang="zh-TW"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邏輯漏洞</a:t>
                      </a:r>
                      <a:r>
                        <a:rPr kumimoji="1" lang="zh-TW" altLang="en-US"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a:t>
                      </a:r>
                      <a:r>
                        <a:rPr kumimoji="1" lang="zh-TW" altLang="zh-TW"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輸入驗證</a:t>
                      </a:r>
                      <a:r>
                        <a:rPr kumimoji="1" lang="zh-TW" altLang="en-US"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a:t>
                      </a:r>
                      <a:r>
                        <a:rPr kumimoji="1" lang="en-US" altLang="zh-TW"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Web Service</a:t>
                      </a:r>
                      <a:r>
                        <a:rPr kumimoji="1" lang="zh-TW" altLang="en-US"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a:t>
                      </a:r>
                      <a:r>
                        <a:rPr kumimoji="1" lang="en-US" altLang="zh-TW"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Ajax</a:t>
                      </a:r>
                      <a:endParaRPr kumimoji="1" lang="zh-TW" sz="1600" b="1" i="0" u="none" strike="noStrike" kern="1200" cap="none" normalizeH="0" baseline="0" dirty="0">
                        <a:ln>
                          <a:noFill/>
                        </a:ln>
                        <a:solidFill>
                          <a:srgbClr val="000066"/>
                        </a:solidFill>
                        <a:effectLst/>
                        <a:latin typeface="Arial" panose="020B0604020202020204" pitchFamily="34" charset="0"/>
                        <a:ea typeface="微軟正黑體" panose="020B0604030504040204" pitchFamily="34" charset="-120"/>
                        <a:cs typeface="Arial" panose="020B0604020202020204" pitchFamily="34" charset="0"/>
                      </a:endParaRPr>
                    </a:p>
                  </a:txBody>
                  <a:tcPr marL="72239" marR="72239" marT="0" marB="0" anchor="ctr"/>
                </a:tc>
                <a:extLst>
                  <a:ext uri="{0D108BD9-81ED-4DB2-BD59-A6C34878D82A}">
                    <a16:rowId xmlns:a16="http://schemas.microsoft.com/office/drawing/2014/main" xmlns="" val="10002"/>
                  </a:ext>
                </a:extLst>
              </a:tr>
              <a:tr h="1030403">
                <a:tc>
                  <a:txBody>
                    <a:bodyPr/>
                    <a:lstStyle/>
                    <a:p>
                      <a:pPr marL="0" algn="ctr" defTabSz="914400" rtl="0" eaLnBrk="1" latinLnBrk="0" hangingPunct="1">
                        <a:lnSpc>
                          <a:spcPts val="2500"/>
                        </a:lnSpc>
                        <a:spcAft>
                          <a:spcPts val="0"/>
                        </a:spcAft>
                      </a:pPr>
                      <a:r>
                        <a:rPr kumimoji="1" lang="zh-TW" sz="1600" u="none" strike="noStrike" kern="1200" cap="none" normalizeH="0" baseline="0" dirty="0">
                          <a:ln>
                            <a:noFill/>
                          </a:ln>
                          <a:effectLst/>
                          <a:latin typeface="Arial" panose="020B0604020202020204" pitchFamily="34" charset="0"/>
                          <a:ea typeface="微軟正黑體" panose="020B0604030504040204" pitchFamily="34" charset="-120"/>
                          <a:cs typeface="Arial" panose="020B0604020202020204" pitchFamily="34" charset="0"/>
                        </a:rPr>
                        <a:t>應用程式</a:t>
                      </a:r>
                      <a:endParaRPr kumimoji="1" lang="zh-TW" sz="1600" b="1" i="0" u="none" strike="noStrike" kern="1200" cap="none" normalizeH="0" baseline="0" dirty="0">
                        <a:ln>
                          <a:noFill/>
                        </a:ln>
                        <a:solidFill>
                          <a:srgbClr val="000066"/>
                        </a:solidFill>
                        <a:effectLst/>
                        <a:latin typeface="Arial" panose="020B0604020202020204" pitchFamily="34" charset="0"/>
                        <a:ea typeface="微軟正黑體" panose="020B0604030504040204" pitchFamily="34" charset="-120"/>
                        <a:cs typeface="Arial" panose="020B0604020202020204" pitchFamily="34" charset="0"/>
                      </a:endParaRPr>
                    </a:p>
                  </a:txBody>
                  <a:tcPr marL="72239" marR="72239" marT="0" marB="0" anchor="ctr"/>
                </a:tc>
                <a:tc>
                  <a:txBody>
                    <a:bodyPr/>
                    <a:lstStyle/>
                    <a:p>
                      <a:pPr marL="0" marR="0" indent="0" algn="ctr" defTabSz="914400" rtl="0" eaLnBrk="1" fontAlgn="auto" latinLnBrk="0" hangingPunct="1">
                        <a:lnSpc>
                          <a:spcPts val="2500"/>
                        </a:lnSpc>
                        <a:spcBef>
                          <a:spcPts val="0"/>
                        </a:spcBef>
                        <a:spcAft>
                          <a:spcPts val="0"/>
                        </a:spcAft>
                        <a:buClrTx/>
                        <a:buSzTx/>
                        <a:buFontTx/>
                        <a:buNone/>
                        <a:tabLst/>
                        <a:defRPr/>
                      </a:pPr>
                      <a:r>
                        <a:rPr kumimoji="1" lang="zh-TW" sz="1600" u="none" strike="noStrike" kern="1200" cap="none" normalizeH="0" baseline="0" dirty="0">
                          <a:ln>
                            <a:noFill/>
                          </a:ln>
                          <a:effectLst/>
                          <a:latin typeface="Arial" panose="020B0604020202020204" pitchFamily="34" charset="0"/>
                          <a:ea typeface="微軟正黑體" panose="020B0604030504040204" pitchFamily="34" charset="-120"/>
                          <a:cs typeface="Arial" panose="020B0604020202020204" pitchFamily="34" charset="0"/>
                        </a:rPr>
                        <a:t>電子郵件服務</a:t>
                      </a:r>
                      <a:r>
                        <a:rPr kumimoji="1" lang="zh-TW"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套件</a:t>
                      </a:r>
                      <a:r>
                        <a:rPr kumimoji="1" lang="zh-TW" altLang="en-US"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a:t>
                      </a:r>
                      <a:r>
                        <a:rPr kumimoji="1" lang="zh-TW" altLang="zh-TW"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網站服務套件</a:t>
                      </a:r>
                      <a:r>
                        <a:rPr kumimoji="1" lang="zh-TW" altLang="en-US"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a:t>
                      </a:r>
                      <a:r>
                        <a:rPr kumimoji="1" lang="zh-TW" altLang="zh-TW"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檔案傳檔服務套件</a:t>
                      </a:r>
                      <a:r>
                        <a:rPr kumimoji="1" lang="zh-TW" altLang="en-US"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a:t>
                      </a:r>
                      <a:r>
                        <a:rPr kumimoji="1" lang="zh-TW" altLang="zh-TW"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遠端連線服務套件</a:t>
                      </a:r>
                      <a:r>
                        <a:rPr kumimoji="1" lang="zh-TW" altLang="en-US"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a:t>
                      </a:r>
                      <a:r>
                        <a:rPr kumimoji="1" lang="zh-TW" altLang="zh-TW"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網路服務套件</a:t>
                      </a:r>
                      <a:r>
                        <a:rPr kumimoji="1" lang="zh-TW" altLang="en-US" sz="18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a:t>
                      </a:r>
                      <a:r>
                        <a:rPr kumimoji="1" lang="zh-TW" altLang="en-US"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其它</a:t>
                      </a:r>
                      <a:r>
                        <a:rPr kumimoji="1" lang="zh-TW" altLang="zh-TW"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常見應用程式或</a:t>
                      </a:r>
                      <a:endParaRPr kumimoji="1" lang="en-US" altLang="zh-TW"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endParaRPr>
                    </a:p>
                    <a:p>
                      <a:pPr marL="0" marR="0" indent="0" algn="ctr" defTabSz="914400" rtl="0" eaLnBrk="1" fontAlgn="auto" latinLnBrk="0" hangingPunct="1">
                        <a:lnSpc>
                          <a:spcPts val="2500"/>
                        </a:lnSpc>
                        <a:spcBef>
                          <a:spcPts val="0"/>
                        </a:spcBef>
                        <a:spcAft>
                          <a:spcPts val="0"/>
                        </a:spcAft>
                        <a:buClrTx/>
                        <a:buSzTx/>
                        <a:buFontTx/>
                        <a:buNone/>
                        <a:tabLst/>
                        <a:defRPr/>
                      </a:pPr>
                      <a:r>
                        <a:rPr kumimoji="1" lang="zh-TW" altLang="zh-TW" sz="1600" u="none" strike="noStrike" kern="1200" cap="none" normalizeH="0" baseline="0" dirty="0" smtClean="0">
                          <a:ln>
                            <a:noFill/>
                          </a:ln>
                          <a:effectLst/>
                          <a:latin typeface="Arial" panose="020B0604020202020204" pitchFamily="34" charset="0"/>
                          <a:ea typeface="微軟正黑體" panose="020B0604030504040204" pitchFamily="34" charset="-120"/>
                          <a:cs typeface="Arial" panose="020B0604020202020204" pitchFamily="34" charset="0"/>
                        </a:rPr>
                        <a:t>網路套件之弱點測試項目</a:t>
                      </a:r>
                      <a:endParaRPr kumimoji="1" lang="zh-TW" sz="1600" b="1" i="0" u="none" strike="noStrike" kern="1200" cap="none" normalizeH="0" baseline="0" dirty="0">
                        <a:ln>
                          <a:noFill/>
                        </a:ln>
                        <a:solidFill>
                          <a:srgbClr val="000066"/>
                        </a:solidFill>
                        <a:effectLst/>
                        <a:latin typeface="Arial" panose="020B0604020202020204" pitchFamily="34" charset="0"/>
                        <a:ea typeface="微軟正黑體" panose="020B0604030504040204" pitchFamily="34" charset="-120"/>
                        <a:cs typeface="Arial" panose="020B0604020202020204" pitchFamily="34" charset="0"/>
                      </a:endParaRPr>
                    </a:p>
                  </a:txBody>
                  <a:tcPr marL="72239" marR="72239" marT="0" marB="0" anchor="ctr"/>
                </a:tc>
                <a:extLst>
                  <a:ext uri="{0D108BD9-81ED-4DB2-BD59-A6C34878D82A}">
                    <a16:rowId xmlns:a16="http://schemas.microsoft.com/office/drawing/2014/main" xmlns="" val="10003"/>
                  </a:ext>
                </a:extLst>
              </a:tr>
              <a:tr h="412427">
                <a:tc>
                  <a:txBody>
                    <a:bodyPr/>
                    <a:lstStyle/>
                    <a:p>
                      <a:pPr marL="0" algn="ctr" defTabSz="914400" rtl="0" eaLnBrk="1" latinLnBrk="0" hangingPunct="1">
                        <a:lnSpc>
                          <a:spcPts val="2500"/>
                        </a:lnSpc>
                        <a:spcAft>
                          <a:spcPts val="0"/>
                        </a:spcAft>
                      </a:pPr>
                      <a:r>
                        <a:rPr kumimoji="1" lang="zh-TW" sz="1600" u="none" strike="noStrike" kern="1200" cap="none" normalizeH="0" baseline="0" dirty="0">
                          <a:ln>
                            <a:noFill/>
                          </a:ln>
                          <a:effectLst/>
                          <a:latin typeface="Arial" panose="020B0604020202020204" pitchFamily="34" charset="0"/>
                          <a:ea typeface="微軟正黑體" panose="020B0604030504040204" pitchFamily="34" charset="-120"/>
                          <a:cs typeface="Arial" panose="020B0604020202020204" pitchFamily="34" charset="0"/>
                        </a:rPr>
                        <a:t>密碼破解</a:t>
                      </a:r>
                      <a:endParaRPr kumimoji="1" lang="zh-TW" sz="1600" b="1" i="0" u="none" strike="noStrike" kern="1200" cap="none" normalizeH="0" baseline="0" dirty="0">
                        <a:ln>
                          <a:noFill/>
                        </a:ln>
                        <a:solidFill>
                          <a:srgbClr val="000066"/>
                        </a:solidFill>
                        <a:effectLst/>
                        <a:latin typeface="Arial" panose="020B0604020202020204" pitchFamily="34" charset="0"/>
                        <a:ea typeface="微軟正黑體" panose="020B0604030504040204" pitchFamily="34" charset="-120"/>
                        <a:cs typeface="Arial" panose="020B0604020202020204" pitchFamily="34" charset="0"/>
                      </a:endParaRPr>
                    </a:p>
                  </a:txBody>
                  <a:tcPr marL="72239" marR="72239" marT="0" marB="0" anchor="ctr"/>
                </a:tc>
                <a:tc>
                  <a:txBody>
                    <a:bodyPr/>
                    <a:lstStyle/>
                    <a:p>
                      <a:pPr marL="0" algn="ctr" defTabSz="914400" rtl="0" eaLnBrk="1" latinLnBrk="0" hangingPunct="1">
                        <a:lnSpc>
                          <a:spcPts val="2500"/>
                        </a:lnSpc>
                        <a:spcAft>
                          <a:spcPts val="0"/>
                        </a:spcAft>
                      </a:pPr>
                      <a:r>
                        <a:rPr kumimoji="1" lang="zh-TW" sz="1600" u="none" strike="noStrike" kern="1200" cap="none" normalizeH="0" baseline="0" dirty="0">
                          <a:ln>
                            <a:noFill/>
                          </a:ln>
                          <a:effectLst/>
                          <a:latin typeface="Arial" panose="020B0604020202020204" pitchFamily="34" charset="0"/>
                          <a:ea typeface="微軟正黑體" panose="020B0604030504040204" pitchFamily="34" charset="-120"/>
                          <a:cs typeface="Arial" panose="020B0604020202020204" pitchFamily="34" charset="0"/>
                        </a:rPr>
                        <a:t>密碼強度測試</a:t>
                      </a:r>
                      <a:endParaRPr kumimoji="1" lang="zh-TW" sz="1600" b="1" i="0" u="none" strike="noStrike" kern="1200" cap="none" normalizeH="0" baseline="0" dirty="0">
                        <a:ln>
                          <a:noFill/>
                        </a:ln>
                        <a:solidFill>
                          <a:srgbClr val="000066"/>
                        </a:solidFill>
                        <a:effectLst/>
                        <a:latin typeface="Arial" panose="020B0604020202020204" pitchFamily="34" charset="0"/>
                        <a:ea typeface="微軟正黑體" panose="020B0604030504040204" pitchFamily="34" charset="-120"/>
                        <a:cs typeface="Arial" panose="020B0604020202020204" pitchFamily="34" charset="0"/>
                      </a:endParaRPr>
                    </a:p>
                  </a:txBody>
                  <a:tcPr marL="72239" marR="72239" marT="0" marB="0" anchor="ctr"/>
                </a:tc>
                <a:extLst>
                  <a:ext uri="{0D108BD9-81ED-4DB2-BD59-A6C34878D82A}">
                    <a16:rowId xmlns:a16="http://schemas.microsoft.com/office/drawing/2014/main" xmlns="" val="10004"/>
                  </a:ext>
                </a:extLst>
              </a:tr>
            </a:tbl>
          </a:graphicData>
        </a:graphic>
      </p:graphicFrame>
      <p:sp>
        <p:nvSpPr>
          <p:cNvPr id="6"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116</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86162038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208585" y="117028"/>
            <a:ext cx="8080400" cy="935708"/>
          </a:xfrm>
        </p:spPr>
        <p:txBody>
          <a:bodyPr/>
          <a:lstStyle/>
          <a:p>
            <a:r>
              <a:rPr lang="zh-TW" altLang="en-US" dirty="0" smtClean="0"/>
              <a:t>資料備份</a:t>
            </a:r>
            <a:r>
              <a:rPr lang="en-US" altLang="zh-TW" dirty="0" smtClean="0"/>
              <a:t>(1/3)</a:t>
            </a:r>
          </a:p>
        </p:txBody>
      </p:sp>
      <p:sp>
        <p:nvSpPr>
          <p:cNvPr id="81923" name="Rectangle 3"/>
          <p:cNvSpPr>
            <a:spLocks noGrp="1" noChangeArrowheads="1"/>
          </p:cNvSpPr>
          <p:nvPr>
            <p:ph idx="1"/>
          </p:nvPr>
        </p:nvSpPr>
        <p:spPr>
          <a:xfrm>
            <a:off x="640111" y="1052736"/>
            <a:ext cx="8915400" cy="4897438"/>
          </a:xfrm>
        </p:spPr>
        <p:txBody>
          <a:bodyPr/>
          <a:lstStyle/>
          <a:p>
            <a:pPr algn="just"/>
            <a:r>
              <a:rPr lang="zh-TW" altLang="en-US" dirty="0" smtClean="0"/>
              <a:t>資料備份的目的為對抗資料毀損的威脅，以保護資料的可用性</a:t>
            </a:r>
          </a:p>
          <a:p>
            <a:pPr algn="just"/>
            <a:r>
              <a:rPr lang="zh-TW" altLang="en-US" dirty="0" smtClean="0"/>
              <a:t>檔案資料的備份</a:t>
            </a:r>
          </a:p>
          <a:p>
            <a:pPr lvl="1" algn="just"/>
            <a:r>
              <a:rPr lang="zh-TW" altLang="en-US" dirty="0" smtClean="0"/>
              <a:t>個人使用者可為自己的重要資料進行備份</a:t>
            </a:r>
          </a:p>
          <a:p>
            <a:pPr lvl="1" algn="just"/>
            <a:r>
              <a:rPr lang="zh-TW" altLang="en-US" dirty="0" smtClean="0"/>
              <a:t>備份媒介可為光碟、行動碟或其他電腦</a:t>
            </a:r>
          </a:p>
          <a:p>
            <a:pPr lvl="1" algn="just"/>
            <a:r>
              <a:rPr lang="zh-TW" altLang="en-US" dirty="0" smtClean="0"/>
              <a:t>組織應有系統人員對內部重要系統與檔案統一進行備份</a:t>
            </a:r>
          </a:p>
          <a:p>
            <a:pPr lvl="1" algn="just"/>
            <a:r>
              <a:rPr lang="zh-TW" altLang="en-US" dirty="0" smtClean="0"/>
              <a:t>備份媒體多為大型備份設備或系統，速度快且穩定性高</a:t>
            </a:r>
          </a:p>
          <a:p>
            <a:pPr algn="just"/>
            <a:r>
              <a:rPr lang="zh-TW" altLang="en-US" dirty="0" smtClean="0"/>
              <a:t>資料庫資料備份</a:t>
            </a:r>
          </a:p>
          <a:p>
            <a:pPr lvl="1" algn="just"/>
            <a:r>
              <a:rPr lang="zh-TW" altLang="en-US" dirty="0" smtClean="0"/>
              <a:t>由系統人員定期備份</a:t>
            </a:r>
          </a:p>
        </p:txBody>
      </p:sp>
      <p:pic>
        <p:nvPicPr>
          <p:cNvPr id="81924" name="Picture 4" descr="MC900428987[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1052" y="5066878"/>
            <a:ext cx="1896931"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投影片編號版面配置區 3"/>
          <p:cNvSpPr>
            <a:spLocks noGrp="1"/>
          </p:cNvSpPr>
          <p:nvPr>
            <p:ph type="sldNum" sz="quarter" idx="10"/>
          </p:nvPr>
        </p:nvSpPr>
        <p:spPr>
          <a:xfrm>
            <a:off x="3797300" y="6742113"/>
            <a:ext cx="2311400" cy="90487"/>
          </a:xfrm>
        </p:spPr>
        <p:txBody>
          <a:bodyPr/>
          <a:lstStyle/>
          <a:p>
            <a:pPr>
              <a:defRPr/>
            </a:pPr>
            <a:fld id="{CDA6E032-8A91-4F5C-A8F2-E87014A36469}" type="slidenum">
              <a:rPr lang="zh-TW" altLang="en-US" smtClean="0"/>
              <a:pPr>
                <a:defRPr/>
              </a:pPr>
              <a:t>117</a:t>
            </a:fld>
            <a:endParaRPr lang="zh-TW" altLang="en-US"/>
          </a:p>
        </p:txBody>
      </p:sp>
    </p:spTree>
    <p:extLst>
      <p:ext uri="{BB962C8B-B14F-4D97-AF65-F5344CB8AC3E}">
        <p14:creationId xmlns:p14="http://schemas.microsoft.com/office/powerpoint/2010/main" val="26123618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208585" y="117028"/>
            <a:ext cx="8080400" cy="935708"/>
          </a:xfrm>
        </p:spPr>
        <p:txBody>
          <a:bodyPr/>
          <a:lstStyle/>
          <a:p>
            <a:r>
              <a:rPr lang="zh-TW" altLang="en-US" dirty="0" smtClean="0"/>
              <a:t>資料備份</a:t>
            </a:r>
            <a:r>
              <a:rPr lang="en-US" altLang="zh-TW" dirty="0" smtClean="0"/>
              <a:t>(2/3)</a:t>
            </a:r>
          </a:p>
        </p:txBody>
      </p:sp>
      <p:sp>
        <p:nvSpPr>
          <p:cNvPr id="83971" name="Rectangle 3"/>
          <p:cNvSpPr>
            <a:spLocks noGrp="1" noChangeArrowheads="1"/>
          </p:cNvSpPr>
          <p:nvPr>
            <p:ph idx="1"/>
          </p:nvPr>
        </p:nvSpPr>
        <p:spPr>
          <a:xfrm>
            <a:off x="640111" y="1052736"/>
            <a:ext cx="8915400" cy="4320481"/>
          </a:xfrm>
        </p:spPr>
        <p:txBody>
          <a:bodyPr/>
          <a:lstStyle/>
          <a:p>
            <a:r>
              <a:rPr lang="zh-TW" altLang="en-US" sz="2800" dirty="0" smtClean="0"/>
              <a:t>備份方式</a:t>
            </a:r>
          </a:p>
          <a:p>
            <a:pPr lvl="1"/>
            <a:r>
              <a:rPr lang="zh-TW" altLang="en-US" dirty="0" smtClean="0"/>
              <a:t>完全備份、差異備份及增量備份</a:t>
            </a:r>
          </a:p>
          <a:p>
            <a:r>
              <a:rPr lang="zh-TW" altLang="en-US" sz="2800" dirty="0" smtClean="0"/>
              <a:t>備份模式</a:t>
            </a:r>
          </a:p>
          <a:p>
            <a:pPr lvl="1"/>
            <a:r>
              <a:rPr lang="zh-TW" altLang="en-US" dirty="0" smtClean="0"/>
              <a:t>異地與本地兩種</a:t>
            </a:r>
          </a:p>
          <a:p>
            <a:r>
              <a:rPr lang="zh-TW" altLang="en-US" sz="2800" dirty="0" smtClean="0"/>
              <a:t>備份週期</a:t>
            </a:r>
          </a:p>
          <a:p>
            <a:pPr lvl="1"/>
            <a:r>
              <a:rPr lang="zh-TW" altLang="en-US" dirty="0" smtClean="0"/>
              <a:t>每日、每週、每月及每季等</a:t>
            </a:r>
            <a:endParaRPr lang="en-US" altLang="zh-TW" dirty="0" smtClean="0"/>
          </a:p>
          <a:p>
            <a:r>
              <a:rPr lang="zh-TW" altLang="en-US" sz="2800" dirty="0" smtClean="0"/>
              <a:t>回存測試</a:t>
            </a:r>
            <a:endParaRPr lang="en-US" altLang="zh-TW" sz="2800" dirty="0" smtClean="0"/>
          </a:p>
          <a:p>
            <a:pPr lvl="1"/>
            <a:r>
              <a:rPr lang="zh-TW" altLang="en-US" dirty="0" smtClean="0"/>
              <a:t>應確認備份的資料可回存之後正常存取運作 </a:t>
            </a:r>
          </a:p>
        </p:txBody>
      </p:sp>
      <p:pic>
        <p:nvPicPr>
          <p:cNvPr id="83972" name="Picture 4" descr="MC90005654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3217" y="1988840"/>
            <a:ext cx="2106745" cy="189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
          <p:cNvSpPr txBox="1"/>
          <p:nvPr/>
        </p:nvSpPr>
        <p:spPr>
          <a:xfrm>
            <a:off x="560512" y="5734417"/>
            <a:ext cx="8856984" cy="430887"/>
          </a:xfrm>
          <a:prstGeom prst="rect">
            <a:avLst/>
          </a:prstGeom>
          <a:noFill/>
        </p:spPr>
        <p:txBody>
          <a:bodyPr wrap="square" rtlCol="0">
            <a:spAutoFit/>
          </a:bodyPr>
          <a:lstStyle/>
          <a:p>
            <a:r>
              <a:rPr lang="zh-TW" altLang="en-US" sz="2200" b="1" dirty="0" smtClean="0">
                <a:solidFill>
                  <a:srgbClr val="FF0000"/>
                </a:solidFill>
                <a:latin typeface="+mn-ea"/>
                <a:ea typeface="+mn-ea"/>
              </a:rPr>
              <a:t>不要小看備份的功效，當遇到勒索軟體時，有備份就能不受勒索的威脅</a:t>
            </a:r>
            <a:endParaRPr lang="zh-TW" altLang="en-US" sz="2200" b="1" dirty="0">
              <a:solidFill>
                <a:srgbClr val="FF0000"/>
              </a:solidFill>
              <a:latin typeface="+mn-ea"/>
              <a:ea typeface="+mn-ea"/>
            </a:endParaRPr>
          </a:p>
        </p:txBody>
      </p:sp>
      <p:sp>
        <p:nvSpPr>
          <p:cNvPr id="6" name="投影片編號版面配置區 3"/>
          <p:cNvSpPr>
            <a:spLocks noGrp="1"/>
          </p:cNvSpPr>
          <p:nvPr>
            <p:ph type="sldNum" sz="quarter" idx="10"/>
          </p:nvPr>
        </p:nvSpPr>
        <p:spPr>
          <a:xfrm>
            <a:off x="3797300" y="6742113"/>
            <a:ext cx="2311400" cy="90487"/>
          </a:xfrm>
        </p:spPr>
        <p:txBody>
          <a:bodyPr/>
          <a:lstStyle/>
          <a:p>
            <a:pPr>
              <a:defRPr/>
            </a:pPr>
            <a:fld id="{CDA6E032-8A91-4F5C-A8F2-E87014A36469}" type="slidenum">
              <a:rPr lang="zh-TW" altLang="en-US" smtClean="0"/>
              <a:pPr>
                <a:defRPr/>
              </a:pPr>
              <a:t>118</a:t>
            </a:fld>
            <a:endParaRPr lang="zh-TW" altLang="en-US"/>
          </a:p>
        </p:txBody>
      </p:sp>
    </p:spTree>
    <p:extLst>
      <p:ext uri="{BB962C8B-B14F-4D97-AF65-F5344CB8AC3E}">
        <p14:creationId xmlns:p14="http://schemas.microsoft.com/office/powerpoint/2010/main" val="2641322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208585" y="117028"/>
            <a:ext cx="8080400" cy="935708"/>
          </a:xfrm>
        </p:spPr>
        <p:txBody>
          <a:bodyPr/>
          <a:lstStyle/>
          <a:p>
            <a:r>
              <a:rPr lang="zh-TW" altLang="en-US" dirty="0" smtClean="0">
                <a:solidFill>
                  <a:srgbClr val="FF0000"/>
                </a:solidFill>
              </a:rPr>
              <a:t>補充</a:t>
            </a:r>
            <a:r>
              <a:rPr lang="en-US" altLang="zh-TW" dirty="0" smtClean="0"/>
              <a:t>:</a:t>
            </a:r>
            <a:r>
              <a:rPr lang="zh-TW" altLang="en-US" dirty="0" smtClean="0"/>
              <a:t>資料備份</a:t>
            </a:r>
            <a:r>
              <a:rPr lang="en-US" altLang="zh-TW" dirty="0" smtClean="0"/>
              <a:t>(3/3)</a:t>
            </a:r>
          </a:p>
        </p:txBody>
      </p:sp>
      <p:sp>
        <p:nvSpPr>
          <p:cNvPr id="86019" name="Rectangle 3"/>
          <p:cNvSpPr>
            <a:spLocks noGrp="1" noChangeArrowheads="1"/>
          </p:cNvSpPr>
          <p:nvPr>
            <p:ph idx="1"/>
          </p:nvPr>
        </p:nvSpPr>
        <p:spPr>
          <a:xfrm>
            <a:off x="640111" y="1052736"/>
            <a:ext cx="8915400" cy="4897438"/>
          </a:xfrm>
        </p:spPr>
        <p:txBody>
          <a:bodyPr/>
          <a:lstStyle/>
          <a:p>
            <a:pPr algn="just"/>
            <a:r>
              <a:rPr lang="zh-TW" altLang="en-US" sz="2400" b="1" dirty="0" smtClean="0">
                <a:solidFill>
                  <a:srgbClr val="FF0000"/>
                </a:solidFill>
              </a:rPr>
              <a:t>應備份的範圍與設定應該事先評估審慎取捨</a:t>
            </a:r>
            <a:endParaRPr lang="en-US" altLang="zh-TW" sz="2400" b="1" dirty="0" smtClean="0">
              <a:solidFill>
                <a:srgbClr val="FF0000"/>
              </a:solidFill>
            </a:endParaRPr>
          </a:p>
          <a:p>
            <a:pPr algn="just"/>
            <a:r>
              <a:rPr lang="zh-TW" altLang="en-US" sz="2400" dirty="0" smtClean="0"/>
              <a:t>備份媒體的問題</a:t>
            </a:r>
          </a:p>
          <a:p>
            <a:pPr lvl="1" algn="just"/>
            <a:r>
              <a:rPr lang="zh-TW" altLang="en-US" sz="2400" dirty="0" smtClean="0"/>
              <a:t>資訊設備變化甚快，應定期檢驗備份媒體是否仍有合適的存取設備</a:t>
            </a:r>
          </a:p>
          <a:p>
            <a:pPr algn="just"/>
            <a:r>
              <a:rPr lang="zh-TW" altLang="en-US" sz="2400" dirty="0" smtClean="0"/>
              <a:t>檔案格式的問題</a:t>
            </a:r>
          </a:p>
          <a:p>
            <a:pPr lvl="1" algn="just"/>
            <a:r>
              <a:rPr lang="zh-TW" altLang="en-US" sz="2400" dirty="0" smtClean="0"/>
              <a:t>備份檔案的格式，可能因年代久遠而找不到相容的工具可以開啟。應定期檢查備份檔案，確認仍有合適的應用軟體或工具可開啟</a:t>
            </a:r>
          </a:p>
          <a:p>
            <a:pPr algn="just"/>
            <a:r>
              <a:rPr kumimoji="0" lang="zh-TW" altLang="en-US" sz="2400" dirty="0" smtClean="0"/>
              <a:t>儲存相同檔案之一致性問題</a:t>
            </a:r>
          </a:p>
          <a:p>
            <a:pPr lvl="1" algn="just"/>
            <a:r>
              <a:rPr lang="zh-TW" altLang="en-US" sz="2400" dirty="0" smtClean="0"/>
              <a:t>在不同電腦中使用相同檔案時，應盡量使用單一版本。例如透過檔案伺服器提供多人</a:t>
            </a:r>
            <a:r>
              <a:rPr lang="zh-TW" altLang="en-US" sz="2400" dirty="0"/>
              <a:t>存取</a:t>
            </a:r>
            <a:r>
              <a:rPr lang="zh-TW" altLang="en-US" sz="2400" dirty="0" smtClean="0"/>
              <a:t>。</a:t>
            </a:r>
          </a:p>
          <a:p>
            <a:pPr lvl="1" algn="just"/>
            <a:r>
              <a:rPr lang="zh-TW" altLang="en-US" sz="2400" dirty="0" smtClean="0"/>
              <a:t>如電子檔案需儲存於多處時，則須作好版本管理</a:t>
            </a:r>
          </a:p>
        </p:txBody>
      </p:sp>
      <p:pic>
        <p:nvPicPr>
          <p:cNvPr id="86020" name="Picture 4" descr="MC900428857[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6336" y="509018"/>
            <a:ext cx="842698"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投影片編號版面配置區 3"/>
          <p:cNvSpPr>
            <a:spLocks noGrp="1"/>
          </p:cNvSpPr>
          <p:nvPr>
            <p:ph type="sldNum" sz="quarter" idx="10"/>
          </p:nvPr>
        </p:nvSpPr>
        <p:spPr>
          <a:xfrm>
            <a:off x="3797300" y="6742113"/>
            <a:ext cx="2311400" cy="90487"/>
          </a:xfrm>
        </p:spPr>
        <p:txBody>
          <a:bodyPr/>
          <a:lstStyle/>
          <a:p>
            <a:pPr>
              <a:defRPr/>
            </a:pPr>
            <a:fld id="{CDA6E032-8A91-4F5C-A8F2-E87014A36469}" type="slidenum">
              <a:rPr lang="zh-TW" altLang="en-US" smtClean="0"/>
              <a:pPr>
                <a:defRPr/>
              </a:pPr>
              <a:t>119</a:t>
            </a:fld>
            <a:endParaRPr lang="zh-TW" altLang="en-US"/>
          </a:p>
        </p:txBody>
      </p:sp>
    </p:spTree>
    <p:extLst>
      <p:ext uri="{BB962C8B-B14F-4D97-AF65-F5344CB8AC3E}">
        <p14:creationId xmlns:p14="http://schemas.microsoft.com/office/powerpoint/2010/main" val="1994684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2"/>
          <p:cNvSpPr>
            <a:spLocks noGrp="1" noChangeArrowheads="1"/>
          </p:cNvSpPr>
          <p:nvPr>
            <p:ph type="title"/>
          </p:nvPr>
        </p:nvSpPr>
        <p:spPr>
          <a:xfrm>
            <a:off x="1208585" y="116632"/>
            <a:ext cx="8080400" cy="935708"/>
          </a:xfrm>
        </p:spPr>
        <p:txBody>
          <a:bodyPr/>
          <a:lstStyle/>
          <a:p>
            <a:r>
              <a:rPr lang="zh-TW" altLang="en-US" smtClean="0"/>
              <a:t>網路層 </a:t>
            </a:r>
            <a:r>
              <a:rPr lang="en-US" altLang="zh-TW" smtClean="0"/>
              <a:t>– Smurf Attack</a:t>
            </a:r>
            <a:endParaRPr lang="zh-TW" altLang="en-US" smtClean="0"/>
          </a:p>
        </p:txBody>
      </p:sp>
      <p:sp>
        <p:nvSpPr>
          <p:cNvPr id="150532" name="Rectangle 3"/>
          <p:cNvSpPr>
            <a:spLocks noGrp="1" noChangeArrowheads="1"/>
          </p:cNvSpPr>
          <p:nvPr>
            <p:ph type="body" idx="1"/>
          </p:nvPr>
        </p:nvSpPr>
        <p:spPr>
          <a:xfrm>
            <a:off x="651989" y="1052737"/>
            <a:ext cx="5235341" cy="5545137"/>
          </a:xfrm>
        </p:spPr>
        <p:txBody>
          <a:bodyPr/>
          <a:lstStyle/>
          <a:p>
            <a:r>
              <a:rPr lang="zh-TW" altLang="en-US" sz="2400" dirty="0" smtClean="0"/>
              <a:t>藉由</a:t>
            </a:r>
            <a:r>
              <a:rPr lang="en-US" altLang="zh-TW" sz="2400" dirty="0" smtClean="0"/>
              <a:t>Ping</a:t>
            </a:r>
            <a:r>
              <a:rPr lang="zh-TW" altLang="en-US" sz="2400" dirty="0" smtClean="0"/>
              <a:t>封包塞爆受害者網路頻寬的阻斷服務攻擊</a:t>
            </a:r>
          </a:p>
          <a:p>
            <a:r>
              <a:rPr lang="zh-TW" altLang="en-US" sz="2400" dirty="0" smtClean="0"/>
              <a:t>攻擊手法</a:t>
            </a:r>
          </a:p>
          <a:p>
            <a:pPr lvl="1"/>
            <a:r>
              <a:rPr lang="zh-TW" altLang="en-US" sz="2000" dirty="0" smtClean="0"/>
              <a:t>攻擊者</a:t>
            </a:r>
            <a:r>
              <a:rPr lang="en-US" altLang="zh-TW" sz="2000" dirty="0" smtClean="0"/>
              <a:t>(Attacker)</a:t>
            </a:r>
            <a:r>
              <a:rPr lang="zh-TW" altLang="en-US" sz="2000" dirty="0" smtClean="0"/>
              <a:t>偽冒受害者</a:t>
            </a:r>
            <a:r>
              <a:rPr lang="en-US" altLang="zh-TW" sz="2000" dirty="0" smtClean="0"/>
              <a:t>IP(Victim)</a:t>
            </a:r>
            <a:r>
              <a:rPr lang="zh-TW" altLang="en-US" sz="2000" dirty="0" smtClean="0"/>
              <a:t>發送大量</a:t>
            </a:r>
            <a:r>
              <a:rPr lang="en-US" altLang="zh-TW" sz="2000" dirty="0" smtClean="0"/>
              <a:t>Echo Request</a:t>
            </a:r>
            <a:r>
              <a:rPr lang="zh-TW" altLang="en-US" sz="2000" dirty="0" smtClean="0"/>
              <a:t>給</a:t>
            </a:r>
            <a:r>
              <a:rPr lang="en-US" altLang="zh-TW" sz="2000" dirty="0" smtClean="0"/>
              <a:t>B</a:t>
            </a:r>
            <a:r>
              <a:rPr lang="zh-TW" altLang="en-US" sz="2000" dirty="0" smtClean="0"/>
              <a:t>網段的</a:t>
            </a:r>
            <a:r>
              <a:rPr lang="en-US" altLang="zh-TW" sz="2000" dirty="0" smtClean="0"/>
              <a:t>Broadcast IP</a:t>
            </a:r>
            <a:r>
              <a:rPr lang="zh-TW" altLang="en-US" sz="2000" dirty="0" smtClean="0"/>
              <a:t>位址</a:t>
            </a:r>
            <a:r>
              <a:rPr lang="en-US" altLang="zh-TW" sz="2000" dirty="0" smtClean="0"/>
              <a:t>(B.255</a:t>
            </a:r>
            <a:r>
              <a:rPr lang="zh-TW" altLang="en-US" sz="2000" dirty="0" smtClean="0"/>
              <a:t>或</a:t>
            </a:r>
            <a:r>
              <a:rPr lang="en-US" altLang="zh-TW" sz="2000" dirty="0" smtClean="0"/>
              <a:t>B.0)</a:t>
            </a:r>
          </a:p>
          <a:p>
            <a:pPr lvl="1"/>
            <a:r>
              <a:rPr lang="en-US" altLang="zh-TW" sz="2000" dirty="0" smtClean="0"/>
              <a:t>B</a:t>
            </a:r>
            <a:r>
              <a:rPr lang="zh-TW" altLang="en-US" sz="2000" dirty="0" smtClean="0"/>
              <a:t>網段所有電腦收到</a:t>
            </a:r>
            <a:r>
              <a:rPr lang="en-US" altLang="zh-TW" sz="2000" dirty="0" smtClean="0"/>
              <a:t>Echo Request</a:t>
            </a:r>
            <a:r>
              <a:rPr lang="zh-TW" altLang="en-US" sz="2000" dirty="0" smtClean="0"/>
              <a:t>封包，都回覆</a:t>
            </a:r>
            <a:r>
              <a:rPr lang="en-US" altLang="zh-TW" sz="2000" dirty="0" smtClean="0"/>
              <a:t>Echo Reply</a:t>
            </a:r>
            <a:r>
              <a:rPr lang="zh-TW" altLang="en-US" sz="2000" dirty="0" smtClean="0"/>
              <a:t>封包給</a:t>
            </a:r>
            <a:r>
              <a:rPr lang="en-US" altLang="zh-TW" sz="2000" dirty="0" smtClean="0"/>
              <a:t>Victim</a:t>
            </a:r>
          </a:p>
          <a:p>
            <a:pPr lvl="1"/>
            <a:r>
              <a:rPr lang="zh-TW" altLang="en-US" sz="2000" dirty="0" smtClean="0"/>
              <a:t>導致</a:t>
            </a:r>
            <a:r>
              <a:rPr lang="en-US" altLang="zh-TW" sz="2000" dirty="0" smtClean="0"/>
              <a:t>Victim</a:t>
            </a:r>
            <a:r>
              <a:rPr lang="zh-TW" altLang="en-US" sz="2000" dirty="0" smtClean="0"/>
              <a:t>端頻寬被大量的</a:t>
            </a:r>
            <a:r>
              <a:rPr lang="en-US" altLang="zh-TW" sz="2000" dirty="0" smtClean="0"/>
              <a:t>Echo Reply</a:t>
            </a:r>
            <a:r>
              <a:rPr lang="zh-TW" altLang="en-US" sz="2000" dirty="0" smtClean="0"/>
              <a:t>封包所占用</a:t>
            </a:r>
          </a:p>
          <a:p>
            <a:r>
              <a:rPr lang="zh-TW" altLang="en-US" sz="2000" dirty="0" smtClean="0"/>
              <a:t>防護建議</a:t>
            </a:r>
          </a:p>
          <a:p>
            <a:pPr lvl="1"/>
            <a:r>
              <a:rPr lang="zh-TW" altLang="en-US" sz="2000" dirty="0" smtClean="0"/>
              <a:t>在防火牆或路由器上阻擋</a:t>
            </a:r>
            <a:r>
              <a:rPr lang="en-US" altLang="zh-TW" sz="2000" dirty="0" smtClean="0"/>
              <a:t>Network/Broadcast IP</a:t>
            </a:r>
            <a:r>
              <a:rPr lang="zh-TW" altLang="en-US" sz="2000" dirty="0" smtClean="0"/>
              <a:t>的傳送</a:t>
            </a:r>
            <a:endParaRPr lang="en-US" altLang="zh-TW" sz="2000" dirty="0" smtClean="0"/>
          </a:p>
        </p:txBody>
      </p:sp>
      <p:grpSp>
        <p:nvGrpSpPr>
          <p:cNvPr id="150533" name="Group 4"/>
          <p:cNvGrpSpPr>
            <a:grpSpLocks/>
          </p:cNvGrpSpPr>
          <p:nvPr/>
        </p:nvGrpSpPr>
        <p:grpSpPr bwMode="auto">
          <a:xfrm>
            <a:off x="6122941" y="2238909"/>
            <a:ext cx="3666596" cy="3376613"/>
            <a:chOff x="3515" y="1615"/>
            <a:chExt cx="2132" cy="2127"/>
          </a:xfrm>
        </p:grpSpPr>
        <p:pic>
          <p:nvPicPr>
            <p:cNvPr id="150534" name="Picture 4" descr="Cloud_rw1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0" y="2251"/>
              <a:ext cx="1224" cy="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5" name="Picture 6" descr="computer-46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 y="1797"/>
              <a:ext cx="36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6" name="Line 7"/>
            <p:cNvSpPr>
              <a:spLocks noChangeShapeType="1"/>
            </p:cNvSpPr>
            <p:nvPr/>
          </p:nvSpPr>
          <p:spPr bwMode="auto">
            <a:xfrm flipH="1" flipV="1">
              <a:off x="3515" y="3067"/>
              <a:ext cx="81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pic>
          <p:nvPicPr>
            <p:cNvPr id="150537" name="Picture 8" descr="I love my p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9" y="1706"/>
              <a:ext cx="40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8"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7" y="2976"/>
              <a:ext cx="54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50539" name="Text Box 10"/>
            <p:cNvSpPr txBox="1">
              <a:spLocks noChangeArrowheads="1"/>
            </p:cNvSpPr>
            <p:nvPr/>
          </p:nvSpPr>
          <p:spPr bwMode="auto">
            <a:xfrm>
              <a:off x="5059" y="3521"/>
              <a:ext cx="40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400">
                  <a:ea typeface="新細明體" panose="02020500000000000000" pitchFamily="18" charset="-120"/>
                </a:rPr>
                <a:t>Victim</a:t>
              </a:r>
            </a:p>
          </p:txBody>
        </p:sp>
        <p:sp>
          <p:nvSpPr>
            <p:cNvPr id="150540" name="Text Box 11"/>
            <p:cNvSpPr txBox="1">
              <a:spLocks noChangeArrowheads="1"/>
            </p:cNvSpPr>
            <p:nvPr/>
          </p:nvSpPr>
          <p:spPr bwMode="auto">
            <a:xfrm>
              <a:off x="4739" y="1615"/>
              <a:ext cx="50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400">
                  <a:ea typeface="新細明體" panose="02020500000000000000" pitchFamily="18" charset="-120"/>
                </a:rPr>
                <a:t>Attacker</a:t>
              </a:r>
            </a:p>
          </p:txBody>
        </p:sp>
        <p:sp>
          <p:nvSpPr>
            <p:cNvPr id="150541" name="Text Box 12"/>
            <p:cNvSpPr txBox="1">
              <a:spLocks noChangeArrowheads="1"/>
            </p:cNvSpPr>
            <p:nvPr/>
          </p:nvSpPr>
          <p:spPr bwMode="auto">
            <a:xfrm>
              <a:off x="3560" y="3568"/>
              <a:ext cx="52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200">
                  <a:ea typeface="新細明體" panose="02020500000000000000" pitchFamily="18" charset="-120"/>
                </a:rPr>
                <a:t>Network B</a:t>
              </a:r>
            </a:p>
          </p:txBody>
        </p:sp>
        <p:sp>
          <p:nvSpPr>
            <p:cNvPr id="150542" name="AutoShape 13"/>
            <p:cNvSpPr>
              <a:spLocks noChangeArrowheads="1"/>
            </p:cNvSpPr>
            <p:nvPr/>
          </p:nvSpPr>
          <p:spPr bwMode="auto">
            <a:xfrm>
              <a:off x="4468" y="2251"/>
              <a:ext cx="226" cy="227"/>
            </a:xfrm>
            <a:prstGeom prst="flowChartConnector">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kumimoji="1" lang="en-US" altLang="zh-TW" sz="1800" b="0">
                  <a:ea typeface="新細明體" panose="02020500000000000000" pitchFamily="18" charset="-120"/>
                </a:rPr>
                <a:t>1</a:t>
              </a:r>
            </a:p>
          </p:txBody>
        </p:sp>
        <p:sp>
          <p:nvSpPr>
            <p:cNvPr id="150543" name="Line 14"/>
            <p:cNvSpPr>
              <a:spLocks noChangeShapeType="1"/>
            </p:cNvSpPr>
            <p:nvPr/>
          </p:nvSpPr>
          <p:spPr bwMode="auto">
            <a:xfrm flipH="1">
              <a:off x="4286" y="2205"/>
              <a:ext cx="681" cy="590"/>
            </a:xfrm>
            <a:prstGeom prst="line">
              <a:avLst/>
            </a:prstGeom>
            <a:noFill/>
            <a:ln w="38100">
              <a:solidFill>
                <a:srgbClr val="FF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pic>
          <p:nvPicPr>
            <p:cNvPr id="150544" name="Picture 15" descr="computer-46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 y="2523"/>
              <a:ext cx="36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45" name="Picture 16" descr="computer-46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 y="3158"/>
              <a:ext cx="36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46" name="Picture 17" descr="computer-46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5" y="3158"/>
              <a:ext cx="36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47" name="Line 18"/>
            <p:cNvSpPr>
              <a:spLocks noChangeShapeType="1"/>
            </p:cNvSpPr>
            <p:nvPr/>
          </p:nvSpPr>
          <p:spPr bwMode="auto">
            <a:xfrm flipH="1" flipV="1">
              <a:off x="3696" y="2886"/>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50548" name="Line 19"/>
            <p:cNvSpPr>
              <a:spLocks noChangeShapeType="1"/>
            </p:cNvSpPr>
            <p:nvPr/>
          </p:nvSpPr>
          <p:spPr bwMode="auto">
            <a:xfrm flipH="1" flipV="1">
              <a:off x="4241" y="3067"/>
              <a:ext cx="0" cy="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50549" name="Line 20"/>
            <p:cNvSpPr>
              <a:spLocks noChangeShapeType="1"/>
            </p:cNvSpPr>
            <p:nvPr/>
          </p:nvSpPr>
          <p:spPr bwMode="auto">
            <a:xfrm flipH="1" flipV="1">
              <a:off x="3742" y="3067"/>
              <a:ext cx="0" cy="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50550" name="Line 21"/>
            <p:cNvSpPr>
              <a:spLocks noChangeShapeType="1"/>
            </p:cNvSpPr>
            <p:nvPr/>
          </p:nvSpPr>
          <p:spPr bwMode="auto">
            <a:xfrm flipH="1" flipV="1">
              <a:off x="3878" y="2704"/>
              <a:ext cx="409" cy="91"/>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50551" name="Line 22"/>
            <p:cNvSpPr>
              <a:spLocks noChangeShapeType="1"/>
            </p:cNvSpPr>
            <p:nvPr/>
          </p:nvSpPr>
          <p:spPr bwMode="auto">
            <a:xfrm flipH="1">
              <a:off x="3878" y="2795"/>
              <a:ext cx="408" cy="408"/>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50552" name="Line 23"/>
            <p:cNvSpPr>
              <a:spLocks noChangeShapeType="1"/>
            </p:cNvSpPr>
            <p:nvPr/>
          </p:nvSpPr>
          <p:spPr bwMode="auto">
            <a:xfrm>
              <a:off x="4286" y="2795"/>
              <a:ext cx="46" cy="363"/>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50553" name="Line 24"/>
            <p:cNvSpPr>
              <a:spLocks noChangeShapeType="1"/>
            </p:cNvSpPr>
            <p:nvPr/>
          </p:nvSpPr>
          <p:spPr bwMode="auto">
            <a:xfrm flipV="1">
              <a:off x="4468" y="3294"/>
              <a:ext cx="589" cy="91"/>
            </a:xfrm>
            <a:prstGeom prst="line">
              <a:avLst/>
            </a:prstGeom>
            <a:noFill/>
            <a:ln w="38100">
              <a:solidFill>
                <a:schemeClr val="hlink"/>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50554" name="Line 25"/>
            <p:cNvSpPr>
              <a:spLocks noChangeShapeType="1"/>
            </p:cNvSpPr>
            <p:nvPr/>
          </p:nvSpPr>
          <p:spPr bwMode="auto">
            <a:xfrm flipV="1">
              <a:off x="3878" y="3203"/>
              <a:ext cx="1179" cy="46"/>
            </a:xfrm>
            <a:prstGeom prst="line">
              <a:avLst/>
            </a:prstGeom>
            <a:noFill/>
            <a:ln w="38100">
              <a:solidFill>
                <a:schemeClr val="hlink"/>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50555" name="Line 26"/>
            <p:cNvSpPr>
              <a:spLocks noChangeShapeType="1"/>
            </p:cNvSpPr>
            <p:nvPr/>
          </p:nvSpPr>
          <p:spPr bwMode="auto">
            <a:xfrm>
              <a:off x="3878" y="2796"/>
              <a:ext cx="1179" cy="317"/>
            </a:xfrm>
            <a:prstGeom prst="line">
              <a:avLst/>
            </a:prstGeom>
            <a:noFill/>
            <a:ln w="38100">
              <a:solidFill>
                <a:schemeClr val="hlink"/>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50556" name="AutoShape 27"/>
            <p:cNvSpPr>
              <a:spLocks noChangeArrowheads="1"/>
            </p:cNvSpPr>
            <p:nvPr/>
          </p:nvSpPr>
          <p:spPr bwMode="auto">
            <a:xfrm>
              <a:off x="4513" y="2840"/>
              <a:ext cx="226" cy="227"/>
            </a:xfrm>
            <a:prstGeom prst="flowChartConnector">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kumimoji="1" lang="en-US" altLang="zh-TW" sz="1800" b="0">
                  <a:ea typeface="新細明體" panose="02020500000000000000" pitchFamily="18" charset="-120"/>
                </a:rPr>
                <a:t>2</a:t>
              </a:r>
            </a:p>
          </p:txBody>
        </p:sp>
      </p:grpSp>
      <p:sp>
        <p:nvSpPr>
          <p:cNvPr id="28"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12</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28696019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208585" y="117028"/>
            <a:ext cx="8080400" cy="935708"/>
          </a:xfrm>
        </p:spPr>
        <p:txBody>
          <a:bodyPr/>
          <a:lstStyle/>
          <a:p>
            <a:r>
              <a:rPr lang="zh-TW" altLang="en-US" dirty="0" smtClean="0"/>
              <a:t>電子資料</a:t>
            </a:r>
            <a:r>
              <a:rPr lang="zh-TW" altLang="en-US" dirty="0" smtClean="0">
                <a:cs typeface="Times New Roman" panose="02020603050405020304" pitchFamily="18" charset="0"/>
              </a:rPr>
              <a:t>儲存</a:t>
            </a:r>
            <a:r>
              <a:rPr lang="zh-TW" altLang="en-US" dirty="0" smtClean="0"/>
              <a:t>之安全威脅</a:t>
            </a:r>
          </a:p>
        </p:txBody>
      </p:sp>
      <p:sp>
        <p:nvSpPr>
          <p:cNvPr id="96259" name="Rectangle 3"/>
          <p:cNvSpPr>
            <a:spLocks noGrp="1" noChangeArrowheads="1"/>
          </p:cNvSpPr>
          <p:nvPr>
            <p:ph idx="1"/>
          </p:nvPr>
        </p:nvSpPr>
        <p:spPr>
          <a:xfrm>
            <a:off x="640111" y="1051842"/>
            <a:ext cx="8915400" cy="4897438"/>
          </a:xfrm>
        </p:spPr>
        <p:txBody>
          <a:bodyPr/>
          <a:lstStyle/>
          <a:p>
            <a:pPr algn="just"/>
            <a:r>
              <a:rPr lang="zh-TW" altLang="en-US" sz="2800" dirty="0" smtClean="0"/>
              <a:t>電子檔案存放主機受攻擊</a:t>
            </a:r>
          </a:p>
          <a:p>
            <a:pPr lvl="1" algn="just"/>
            <a:r>
              <a:rPr lang="zh-TW" altLang="en-US" dirty="0" smtClean="0"/>
              <a:t>主機遭入侵或植入後門</a:t>
            </a:r>
          </a:p>
          <a:p>
            <a:pPr lvl="1" algn="just"/>
            <a:r>
              <a:rPr lang="zh-TW" altLang="en-US" dirty="0" smtClean="0"/>
              <a:t>使用者不當安裝具有安全威脅的軟體</a:t>
            </a:r>
            <a:r>
              <a:rPr lang="en-US" altLang="zh-TW" dirty="0" smtClean="0"/>
              <a:t>(</a:t>
            </a:r>
            <a:r>
              <a:rPr lang="zh-TW" altLang="en-US" dirty="0" smtClean="0"/>
              <a:t>例如：可進行電子檔案分享的</a:t>
            </a:r>
            <a:r>
              <a:rPr lang="en-US" altLang="zh-TW" dirty="0" smtClean="0"/>
              <a:t>P2P</a:t>
            </a:r>
            <a:r>
              <a:rPr lang="zh-TW" altLang="en-US" dirty="0" smtClean="0"/>
              <a:t>傳檔軟體</a:t>
            </a:r>
            <a:r>
              <a:rPr lang="en-US" altLang="zh-TW" dirty="0" smtClean="0"/>
              <a:t>)</a:t>
            </a:r>
            <a:endParaRPr lang="zh-TW" altLang="en-US" dirty="0" smtClean="0"/>
          </a:p>
          <a:p>
            <a:pPr lvl="1" algn="just"/>
            <a:r>
              <a:rPr lang="zh-TW" altLang="en-US" dirty="0" smtClean="0"/>
              <a:t>導致電子檔案遭竊、竄改或破壞</a:t>
            </a:r>
          </a:p>
          <a:p>
            <a:pPr algn="just"/>
            <a:r>
              <a:rPr lang="zh-TW" altLang="en-US" sz="2800" dirty="0" smtClean="0"/>
              <a:t>資料庫資料遭到刪除、竄改或竊取</a:t>
            </a:r>
            <a:endParaRPr lang="en-US" altLang="zh-TW" sz="2800" dirty="0" smtClean="0"/>
          </a:p>
          <a:p>
            <a:pPr algn="just"/>
            <a:r>
              <a:rPr lang="zh-TW" altLang="zh-TW" sz="2800" dirty="0" smtClean="0">
                <a:solidFill>
                  <a:srgbClr val="FF0000"/>
                </a:solidFill>
              </a:rPr>
              <a:t>系統弱點漏洞的管理</a:t>
            </a:r>
            <a:r>
              <a:rPr lang="zh-TW" altLang="en-US" sz="2800" dirty="0" smtClean="0">
                <a:solidFill>
                  <a:srgbClr val="FF0000"/>
                </a:solidFill>
              </a:rPr>
              <a:t>不當</a:t>
            </a:r>
            <a:r>
              <a:rPr lang="zh-TW" altLang="en-US" sz="2800" dirty="0" smtClean="0"/>
              <a:t>也會造成</a:t>
            </a:r>
            <a:r>
              <a:rPr lang="zh-TW" altLang="zh-TW" sz="2800" dirty="0" smtClean="0"/>
              <a:t>電子資料儲存之安全威脅</a:t>
            </a:r>
            <a:endParaRPr lang="zh-TW" altLang="en-US" sz="2800" dirty="0" smtClean="0"/>
          </a:p>
        </p:txBody>
      </p:sp>
      <p:pic>
        <p:nvPicPr>
          <p:cNvPr id="96260" name="Picture 4" descr="MC900149718[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1664" y="4725144"/>
            <a:ext cx="2652295" cy="1874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投影片編號版面配置區 3"/>
          <p:cNvSpPr>
            <a:spLocks noGrp="1"/>
          </p:cNvSpPr>
          <p:nvPr>
            <p:ph type="sldNum" sz="quarter" idx="10"/>
          </p:nvPr>
        </p:nvSpPr>
        <p:spPr>
          <a:xfrm>
            <a:off x="3797300" y="6742113"/>
            <a:ext cx="2311400" cy="90487"/>
          </a:xfrm>
        </p:spPr>
        <p:txBody>
          <a:bodyPr/>
          <a:lstStyle/>
          <a:p>
            <a:pPr>
              <a:defRPr/>
            </a:pPr>
            <a:fld id="{CDA6E032-8A91-4F5C-A8F2-E87014A36469}" type="slidenum">
              <a:rPr lang="zh-TW" altLang="en-US" smtClean="0"/>
              <a:pPr>
                <a:defRPr/>
              </a:pPr>
              <a:t>120</a:t>
            </a:fld>
            <a:endParaRPr lang="zh-TW" altLang="en-US"/>
          </a:p>
        </p:txBody>
      </p:sp>
    </p:spTree>
    <p:extLst>
      <p:ext uri="{BB962C8B-B14F-4D97-AF65-F5344CB8AC3E}">
        <p14:creationId xmlns:p14="http://schemas.microsoft.com/office/powerpoint/2010/main" val="422585103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08584" y="117028"/>
            <a:ext cx="7848872" cy="935708"/>
          </a:xfrm>
        </p:spPr>
        <p:txBody>
          <a:bodyPr/>
          <a:lstStyle/>
          <a:p>
            <a:r>
              <a:rPr lang="zh-TW" altLang="zh-TW" sz="3800" dirty="0" smtClean="0"/>
              <a:t>資訊安全</a:t>
            </a:r>
            <a:r>
              <a:rPr lang="zh-TW" altLang="zh-TW" sz="3800" dirty="0"/>
              <a:t>監控中心</a:t>
            </a:r>
            <a:r>
              <a:rPr lang="en-US" altLang="zh-TW" sz="3800" dirty="0" smtClean="0"/>
              <a:t>(</a:t>
            </a:r>
            <a:r>
              <a:rPr lang="en-US" altLang="zh-TW" sz="3800" dirty="0"/>
              <a:t>SOC)</a:t>
            </a:r>
            <a:endParaRPr lang="zh-TW" altLang="en-US" sz="3800" dirty="0"/>
          </a:p>
        </p:txBody>
      </p:sp>
      <p:sp>
        <p:nvSpPr>
          <p:cNvPr id="3" name="內容版面配置區 2"/>
          <p:cNvSpPr>
            <a:spLocks noGrp="1"/>
          </p:cNvSpPr>
          <p:nvPr>
            <p:ph idx="1"/>
          </p:nvPr>
        </p:nvSpPr>
        <p:spPr>
          <a:xfrm>
            <a:off x="662523" y="1052736"/>
            <a:ext cx="8743877" cy="5229320"/>
          </a:xfrm>
        </p:spPr>
        <p:txBody>
          <a:bodyPr/>
          <a:lstStyle/>
          <a:p>
            <a:r>
              <a:rPr lang="en-US" altLang="zh-TW" dirty="0"/>
              <a:t>SOC(Security Operation Center)</a:t>
            </a:r>
            <a:r>
              <a:rPr lang="zh-TW" altLang="en-US" dirty="0"/>
              <a:t>一種集中式的安全監控機制，目的在於整合並管理組織各種不同環境下的資安訊息，並且對安全事件做出對應的機制</a:t>
            </a:r>
            <a:endParaRPr lang="en-US" altLang="zh-TW" dirty="0"/>
          </a:p>
          <a:p>
            <a:r>
              <a:rPr lang="en-US" altLang="zh-TW" dirty="0"/>
              <a:t>SOC</a:t>
            </a:r>
            <a:r>
              <a:rPr lang="zh-TW" altLang="en-US" dirty="0"/>
              <a:t>可以</a:t>
            </a:r>
            <a:r>
              <a:rPr lang="zh-TW" altLang="en-US" b="1" dirty="0">
                <a:solidFill>
                  <a:srgbClr val="FF0000"/>
                </a:solidFill>
              </a:rPr>
              <a:t>即時收集</a:t>
            </a:r>
            <a:r>
              <a:rPr lang="zh-TW" altLang="en-US" dirty="0"/>
              <a:t>可能危害組織網路安全的的事件，加以整合及分析，並提出解決的方法，以確保組織單位網路安全</a:t>
            </a:r>
          </a:p>
        </p:txBody>
      </p:sp>
      <p:sp>
        <p:nvSpPr>
          <p:cNvPr id="4" name="投影片編號版面配置區 3"/>
          <p:cNvSpPr>
            <a:spLocks noGrp="1"/>
          </p:cNvSpPr>
          <p:nvPr>
            <p:ph type="sldNum" sz="quarter" idx="10"/>
          </p:nvPr>
        </p:nvSpPr>
        <p:spPr>
          <a:xfrm>
            <a:off x="3797300" y="6742113"/>
            <a:ext cx="2311400" cy="90487"/>
          </a:xfrm>
        </p:spPr>
        <p:txBody>
          <a:bodyPr/>
          <a:lstStyle/>
          <a:p>
            <a:pPr>
              <a:defRPr/>
            </a:pPr>
            <a:fld id="{CDA6E032-8A91-4F5C-A8F2-E87014A36469}" type="slidenum">
              <a:rPr lang="zh-TW" altLang="en-US" smtClean="0"/>
              <a:pPr>
                <a:defRPr/>
              </a:pPr>
              <a:t>121</a:t>
            </a:fld>
            <a:endParaRPr lang="zh-TW" altLang="en-US"/>
          </a:p>
        </p:txBody>
      </p:sp>
    </p:spTree>
    <p:extLst>
      <p:ext uri="{BB962C8B-B14F-4D97-AF65-F5344CB8AC3E}">
        <p14:creationId xmlns:p14="http://schemas.microsoft.com/office/powerpoint/2010/main" val="173783713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122</a:t>
            </a:fld>
            <a:endParaRPr lang="zh-TW" altLang="en-US"/>
          </a:p>
        </p:txBody>
      </p:sp>
      <p:sp>
        <p:nvSpPr>
          <p:cNvPr id="5" name="內容版面配置區 2"/>
          <p:cNvSpPr>
            <a:spLocks noGrp="1"/>
          </p:cNvSpPr>
          <p:nvPr>
            <p:ph idx="1"/>
          </p:nvPr>
        </p:nvSpPr>
        <p:spPr/>
        <p:txBody>
          <a:bodyPr/>
          <a:lstStyle/>
          <a:p>
            <a:r>
              <a:rPr lang="zh-TW" altLang="en-US" kern="1200" dirty="0">
                <a:solidFill>
                  <a:schemeClr val="tx1"/>
                </a:solidFill>
              </a:rPr>
              <a:t>數量龐大的資安事件及系統紀錄等需要被處理或管理，讓網管或資安人員難以逐一</a:t>
            </a:r>
            <a:r>
              <a:rPr lang="zh-TW" altLang="en-US" kern="1200" dirty="0" smtClean="0">
                <a:solidFill>
                  <a:schemeClr val="tx1"/>
                </a:solidFill>
              </a:rPr>
              <a:t>處理</a:t>
            </a:r>
            <a:endParaRPr lang="zh-TW" altLang="en-US" kern="1200" dirty="0">
              <a:solidFill>
                <a:schemeClr val="tx1"/>
              </a:solidFill>
            </a:endParaRPr>
          </a:p>
          <a:p>
            <a:r>
              <a:rPr lang="zh-TW" altLang="en-US" kern="1200" dirty="0">
                <a:solidFill>
                  <a:schemeClr val="tx1"/>
                </a:solidFill>
              </a:rPr>
              <a:t>單一的資安產品無法提供完整的資安防護</a:t>
            </a:r>
            <a:r>
              <a:rPr lang="zh-TW" altLang="en-US" kern="1200" dirty="0" smtClean="0">
                <a:solidFill>
                  <a:schemeClr val="tx1"/>
                </a:solidFill>
              </a:rPr>
              <a:t>功能。應</a:t>
            </a:r>
            <a:r>
              <a:rPr lang="zh-TW" altLang="en-US" kern="1200" dirty="0">
                <a:solidFill>
                  <a:schemeClr val="tx1"/>
                </a:solidFill>
              </a:rPr>
              <a:t>將資安防護</a:t>
            </a:r>
            <a:r>
              <a:rPr lang="zh-TW" altLang="en-US" kern="1200" dirty="0" smtClean="0">
                <a:solidFill>
                  <a:schemeClr val="tx1"/>
                </a:solidFill>
              </a:rPr>
              <a:t>視為</a:t>
            </a:r>
            <a:r>
              <a:rPr lang="zh-TW" altLang="en-US" kern="1200" dirty="0">
                <a:solidFill>
                  <a:schemeClr val="tx1"/>
                </a:solidFill>
              </a:rPr>
              <a:t>一服務</a:t>
            </a:r>
            <a:r>
              <a:rPr lang="zh-TW" altLang="en-US" kern="1200" dirty="0" smtClean="0">
                <a:solidFill>
                  <a:schemeClr val="tx1"/>
                </a:solidFill>
              </a:rPr>
              <a:t>流程</a:t>
            </a:r>
            <a:r>
              <a:rPr lang="en-US" altLang="zh-TW" kern="1200" dirty="0" smtClean="0">
                <a:solidFill>
                  <a:schemeClr val="tx1"/>
                </a:solidFill>
              </a:rPr>
              <a:t>(service process)</a:t>
            </a:r>
          </a:p>
          <a:p>
            <a:r>
              <a:rPr lang="zh-TW" altLang="en-US" kern="1200" dirty="0" smtClean="0">
                <a:solidFill>
                  <a:schemeClr val="tx1"/>
                </a:solidFill>
              </a:rPr>
              <a:t>將</a:t>
            </a:r>
            <a:r>
              <a:rPr lang="zh-TW" altLang="en-US" kern="1200" dirty="0">
                <a:solidFill>
                  <a:schemeClr val="tx1"/>
                </a:solidFill>
              </a:rPr>
              <a:t>安全需求訂定成資安政策，並</a:t>
            </a:r>
            <a:r>
              <a:rPr lang="zh-TW" altLang="en-US" kern="1200" dirty="0" smtClean="0">
                <a:solidFill>
                  <a:schemeClr val="tx1"/>
                </a:solidFill>
              </a:rPr>
              <a:t>整合</a:t>
            </a:r>
            <a:r>
              <a:rPr lang="zh-TW" altLang="en-US" kern="1200" dirty="0">
                <a:solidFill>
                  <a:schemeClr val="tx1"/>
                </a:solidFill>
              </a:rPr>
              <a:t>相關資安技術產品和緊急應變中心，而架構成</a:t>
            </a:r>
            <a:r>
              <a:rPr lang="zh-TW" altLang="en-US" kern="1200" dirty="0" smtClean="0">
                <a:solidFill>
                  <a:schemeClr val="tx1"/>
                </a:solidFill>
              </a:rPr>
              <a:t>的</a:t>
            </a:r>
            <a:r>
              <a:rPr lang="zh-TW" altLang="zh-TW" b="1" dirty="0">
                <a:solidFill>
                  <a:srgbClr val="FF0000"/>
                </a:solidFill>
              </a:rPr>
              <a:t>資訊安全監控</a:t>
            </a:r>
            <a:r>
              <a:rPr lang="zh-TW" altLang="zh-TW" b="1" dirty="0" smtClean="0">
                <a:solidFill>
                  <a:srgbClr val="FF0000"/>
                </a:solidFill>
              </a:rPr>
              <a:t>中心</a:t>
            </a:r>
            <a:r>
              <a:rPr lang="en-US" altLang="zh-TW" b="1" kern="1200" dirty="0" smtClean="0">
                <a:solidFill>
                  <a:srgbClr val="FF0000"/>
                </a:solidFill>
              </a:rPr>
              <a:t>(Security</a:t>
            </a:r>
            <a:r>
              <a:rPr lang="zh-TW" altLang="en-US" b="1" kern="1200" dirty="0" smtClean="0">
                <a:solidFill>
                  <a:srgbClr val="FF0000"/>
                </a:solidFill>
              </a:rPr>
              <a:t> </a:t>
            </a:r>
            <a:r>
              <a:rPr lang="en-US" altLang="zh-TW" b="1" kern="1200" dirty="0" smtClean="0">
                <a:solidFill>
                  <a:srgbClr val="FF0000"/>
                </a:solidFill>
              </a:rPr>
              <a:t>Operation </a:t>
            </a:r>
            <a:r>
              <a:rPr lang="en-US" altLang="zh-TW" b="1" kern="1200" dirty="0">
                <a:solidFill>
                  <a:srgbClr val="FF0000"/>
                </a:solidFill>
              </a:rPr>
              <a:t>Center, </a:t>
            </a:r>
            <a:r>
              <a:rPr lang="en-US" altLang="zh-TW" b="1" kern="1200" dirty="0" smtClean="0">
                <a:solidFill>
                  <a:srgbClr val="FF0000"/>
                </a:solidFill>
              </a:rPr>
              <a:t>SOC) </a:t>
            </a:r>
            <a:r>
              <a:rPr lang="zh-TW" altLang="en-US" kern="1200" dirty="0">
                <a:solidFill>
                  <a:schemeClr val="tx1"/>
                </a:solidFill>
              </a:rPr>
              <a:t>，為整體資安防護的</a:t>
            </a:r>
            <a:r>
              <a:rPr lang="zh-TW" altLang="en-US" kern="1200" dirty="0" smtClean="0">
                <a:solidFill>
                  <a:schemeClr val="tx1"/>
                </a:solidFill>
              </a:rPr>
              <a:t>趨勢</a:t>
            </a:r>
            <a:endParaRPr lang="en-US" altLang="zh-TW" kern="1200" dirty="0">
              <a:solidFill>
                <a:schemeClr val="tx1"/>
              </a:solidFill>
            </a:endParaRPr>
          </a:p>
        </p:txBody>
      </p:sp>
      <p:sp>
        <p:nvSpPr>
          <p:cNvPr id="6" name="標題 1"/>
          <p:cNvSpPr>
            <a:spLocks noGrp="1"/>
          </p:cNvSpPr>
          <p:nvPr>
            <p:ph type="title"/>
          </p:nvPr>
        </p:nvSpPr>
        <p:spPr/>
        <p:txBody>
          <a:bodyPr/>
          <a:lstStyle/>
          <a:p>
            <a:r>
              <a:rPr lang="zh-TW" altLang="en-US" dirty="0" smtClean="0"/>
              <a:t>為什麼需要</a:t>
            </a:r>
            <a:r>
              <a:rPr lang="en-US" altLang="zh-TW" dirty="0" smtClean="0"/>
              <a:t>SOC</a:t>
            </a:r>
            <a:r>
              <a:rPr lang="zh-TW" altLang="en-US" dirty="0" smtClean="0"/>
              <a:t>？</a:t>
            </a:r>
            <a:r>
              <a:rPr lang="en-US" altLang="zh-TW" dirty="0" smtClean="0"/>
              <a:t>(1/2)</a:t>
            </a:r>
            <a:endParaRPr lang="zh-TW" altLang="en-US" dirty="0"/>
          </a:p>
        </p:txBody>
      </p:sp>
    </p:spTree>
    <p:extLst>
      <p:ext uri="{BB962C8B-B14F-4D97-AF65-F5344CB8AC3E}">
        <p14:creationId xmlns:p14="http://schemas.microsoft.com/office/powerpoint/2010/main" val="260158425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123</a:t>
            </a:fld>
            <a:endParaRPr lang="zh-TW" altLang="en-US"/>
          </a:p>
        </p:txBody>
      </p:sp>
      <p:sp>
        <p:nvSpPr>
          <p:cNvPr id="7" name="內容版面配置區 2"/>
          <p:cNvSpPr txBox="1">
            <a:spLocks/>
          </p:cNvSpPr>
          <p:nvPr/>
        </p:nvSpPr>
        <p:spPr bwMode="auto">
          <a:xfrm>
            <a:off x="662999" y="1412776"/>
            <a:ext cx="8743800"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rgbClr val="595959"/>
                </a:solidFill>
                <a:latin typeface="微軟正黑體" pitchFamily="34" charset="-120"/>
                <a:ea typeface="微軟正黑體" pitchFamily="34" charset="-120"/>
                <a:cs typeface="+mn-cs"/>
              </a:defRPr>
            </a:lvl1pPr>
            <a:lvl2pPr marL="742950" indent="-285750" algn="l" rtl="0" eaLnBrk="0" fontAlgn="base" hangingPunct="0">
              <a:spcBef>
                <a:spcPct val="20000"/>
              </a:spcBef>
              <a:spcAft>
                <a:spcPct val="0"/>
              </a:spcAft>
              <a:buFont typeface="Arial" pitchFamily="34" charset="0"/>
              <a:buChar char="–"/>
              <a:defRPr sz="2800" kern="1200">
                <a:solidFill>
                  <a:srgbClr val="595959"/>
                </a:solidFill>
                <a:latin typeface="微軟正黑體" pitchFamily="34" charset="-120"/>
                <a:ea typeface="微軟正黑體" pitchFamily="34" charset="-120"/>
                <a:cs typeface="+mn-cs"/>
              </a:defRPr>
            </a:lvl2pPr>
            <a:lvl3pPr marL="1143000" indent="-228600" algn="l" rtl="0" eaLnBrk="0" fontAlgn="base" hangingPunct="0">
              <a:spcBef>
                <a:spcPct val="20000"/>
              </a:spcBef>
              <a:spcAft>
                <a:spcPct val="0"/>
              </a:spcAft>
              <a:buFont typeface="Arial" pitchFamily="34" charset="0"/>
              <a:buChar char="•"/>
              <a:defRPr sz="2400" kern="1200">
                <a:solidFill>
                  <a:srgbClr val="595959"/>
                </a:solidFill>
                <a:latin typeface="微軟正黑體" pitchFamily="34" charset="-120"/>
                <a:ea typeface="微軟正黑體" pitchFamily="34" charset="-120"/>
                <a:cs typeface="+mn-cs"/>
              </a:defRPr>
            </a:lvl3pPr>
            <a:lvl4pPr marL="1600200" indent="-228600" algn="l" rtl="0" eaLnBrk="0" fontAlgn="base" hangingPunct="0">
              <a:spcBef>
                <a:spcPct val="20000"/>
              </a:spcBef>
              <a:spcAft>
                <a:spcPct val="0"/>
              </a:spcAft>
              <a:buFont typeface="Arial" pitchFamily="34" charset="0"/>
              <a:buChar char="–"/>
              <a:defRPr sz="2000" kern="1200">
                <a:solidFill>
                  <a:srgbClr val="595959"/>
                </a:solidFill>
                <a:latin typeface="微軟正黑體" pitchFamily="34" charset="-120"/>
                <a:ea typeface="微軟正黑體" pitchFamily="34" charset="-120"/>
                <a:cs typeface="+mn-cs"/>
              </a:defRPr>
            </a:lvl4pPr>
            <a:lvl5pPr marL="2057400" indent="-228600" algn="l" rtl="0" eaLnBrk="0" fontAlgn="base" hangingPunct="0">
              <a:spcBef>
                <a:spcPct val="20000"/>
              </a:spcBef>
              <a:spcAft>
                <a:spcPct val="0"/>
              </a:spcAft>
              <a:buFont typeface="Arial" pitchFamily="34" charset="0"/>
              <a:buChar char="»"/>
              <a:defRPr sz="2000" kern="1200">
                <a:solidFill>
                  <a:srgbClr val="59595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zh-TW" altLang="en-US" dirty="0" smtClean="0">
                <a:solidFill>
                  <a:schemeClr val="tx1"/>
                </a:solidFill>
              </a:rPr>
              <a:t>為了防護多變且組織化的駭客攻擊，如進階持續性威脅</a:t>
            </a:r>
            <a:r>
              <a:rPr kumimoji="0" lang="en-US" altLang="zh-TW" dirty="0" smtClean="0">
                <a:solidFill>
                  <a:schemeClr val="tx1"/>
                </a:solidFill>
              </a:rPr>
              <a:t>(Advanced Persistent Threat)</a:t>
            </a:r>
            <a:r>
              <a:rPr kumimoji="0" lang="zh-TW" altLang="en-US" dirty="0" smtClean="0">
                <a:solidFill>
                  <a:schemeClr val="tx1"/>
                </a:solidFill>
              </a:rPr>
              <a:t>，應利用資安防護中心協助蒐集及分析資安事件，找出有用的或是被駭客攻擊的相關資訊，來加強網路攻擊防禦</a:t>
            </a:r>
          </a:p>
          <a:p>
            <a:endParaRPr kumimoji="0" lang="zh-TW" altLang="en-US" dirty="0"/>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4899" y="3726414"/>
            <a:ext cx="3626853" cy="2510898"/>
          </a:xfrm>
          <a:prstGeom prst="rect">
            <a:avLst/>
          </a:prstGeom>
          <a:ln>
            <a:noFill/>
          </a:ln>
          <a:effectLst>
            <a:softEdge rad="112500"/>
          </a:effectLst>
        </p:spPr>
      </p:pic>
      <p:sp>
        <p:nvSpPr>
          <p:cNvPr id="9" name="標題 1"/>
          <p:cNvSpPr>
            <a:spLocks noGrp="1"/>
          </p:cNvSpPr>
          <p:nvPr>
            <p:ph type="title"/>
          </p:nvPr>
        </p:nvSpPr>
        <p:spPr/>
        <p:txBody>
          <a:bodyPr/>
          <a:lstStyle/>
          <a:p>
            <a:r>
              <a:rPr lang="zh-TW" altLang="en-US" dirty="0" smtClean="0"/>
              <a:t>為什麼需要</a:t>
            </a:r>
            <a:r>
              <a:rPr lang="en-US" altLang="zh-TW" dirty="0" smtClean="0"/>
              <a:t>SOC</a:t>
            </a:r>
            <a:r>
              <a:rPr lang="zh-TW" altLang="en-US" dirty="0" smtClean="0"/>
              <a:t>？</a:t>
            </a:r>
            <a:r>
              <a:rPr lang="en-US" altLang="zh-TW" dirty="0" smtClean="0"/>
              <a:t>(2/2)</a:t>
            </a:r>
            <a:endParaRPr lang="zh-TW" altLang="en-US" dirty="0"/>
          </a:p>
        </p:txBody>
      </p:sp>
    </p:spTree>
    <p:extLst>
      <p:ext uri="{BB962C8B-B14F-4D97-AF65-F5344CB8AC3E}">
        <p14:creationId xmlns:p14="http://schemas.microsoft.com/office/powerpoint/2010/main" val="246904681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124</a:t>
            </a:fld>
            <a:endParaRPr lang="zh-TW" altLang="en-US"/>
          </a:p>
        </p:txBody>
      </p:sp>
      <p:sp>
        <p:nvSpPr>
          <p:cNvPr id="5" name="內容版面配置區 2"/>
          <p:cNvSpPr>
            <a:spLocks noGrp="1"/>
          </p:cNvSpPr>
          <p:nvPr>
            <p:ph idx="1"/>
          </p:nvPr>
        </p:nvSpPr>
        <p:spPr/>
        <p:txBody>
          <a:bodyPr/>
          <a:lstStyle/>
          <a:p>
            <a:r>
              <a:rPr lang="zh-TW" altLang="en-US" dirty="0" smtClean="0"/>
              <a:t>基本功能</a:t>
            </a:r>
            <a:endParaRPr lang="en-US" altLang="zh-TW" dirty="0" smtClean="0"/>
          </a:p>
          <a:p>
            <a:pPr lvl="1"/>
            <a:r>
              <a:rPr lang="zh-TW" altLang="en-US" dirty="0">
                <a:latin typeface="微軟正黑體" panose="020B0604030504040204" pitchFamily="34" charset="-120"/>
                <a:ea typeface="微軟正黑體" panose="020B0604030504040204" pitchFamily="34" charset="-120"/>
              </a:rPr>
              <a:t>資安警訊</a:t>
            </a:r>
            <a:r>
              <a:rPr lang="zh-TW" altLang="en-US" dirty="0" smtClean="0">
                <a:latin typeface="微軟正黑體" panose="020B0604030504040204" pitchFamily="34" charset="-120"/>
                <a:ea typeface="微軟正黑體" panose="020B0604030504040204" pitchFamily="34" charset="-120"/>
              </a:rPr>
              <a:t>管理</a:t>
            </a:r>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資</a:t>
            </a:r>
            <a:r>
              <a:rPr lang="zh-TW" altLang="en-US" dirty="0">
                <a:latin typeface="微軟正黑體" panose="020B0604030504040204" pitchFamily="34" charset="-120"/>
                <a:ea typeface="微軟正黑體" panose="020B0604030504040204" pitchFamily="34" charset="-120"/>
              </a:rPr>
              <a:t>安弱點</a:t>
            </a:r>
            <a:r>
              <a:rPr lang="zh-TW" altLang="en-US" dirty="0" smtClean="0">
                <a:latin typeface="微軟正黑體" panose="020B0604030504040204" pitchFamily="34" charset="-120"/>
                <a:ea typeface="微軟正黑體" panose="020B0604030504040204" pitchFamily="34" charset="-120"/>
              </a:rPr>
              <a:t>管理</a:t>
            </a:r>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資</a:t>
            </a:r>
            <a:r>
              <a:rPr lang="zh-TW" altLang="en-US" dirty="0">
                <a:latin typeface="微軟正黑體" panose="020B0604030504040204" pitchFamily="34" charset="-120"/>
                <a:ea typeface="微軟正黑體" panose="020B0604030504040204" pitchFamily="34" charset="-120"/>
              </a:rPr>
              <a:t>安設備</a:t>
            </a:r>
            <a:r>
              <a:rPr lang="zh-TW" altLang="en-US" dirty="0" smtClean="0">
                <a:latin typeface="微軟正黑體" panose="020B0604030504040204" pitchFamily="34" charset="-120"/>
                <a:ea typeface="微軟正黑體" panose="020B0604030504040204" pitchFamily="34" charset="-120"/>
              </a:rPr>
              <a:t>管理</a:t>
            </a:r>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資安</a:t>
            </a:r>
            <a:r>
              <a:rPr lang="zh-TW" altLang="en-US" dirty="0">
                <a:latin typeface="微軟正黑體" panose="020B0604030504040204" pitchFamily="34" charset="-120"/>
                <a:ea typeface="微軟正黑體" panose="020B0604030504040204" pitchFamily="34" charset="-120"/>
              </a:rPr>
              <a:t>事件監</a:t>
            </a:r>
            <a:r>
              <a:rPr lang="zh-TW" altLang="en-US" dirty="0" smtClean="0">
                <a:latin typeface="微軟正黑體" panose="020B0604030504040204" pitchFamily="34" charset="-120"/>
                <a:ea typeface="微軟正黑體" panose="020B0604030504040204" pitchFamily="34" charset="-120"/>
              </a:rPr>
              <a:t>看</a:t>
            </a:r>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資</a:t>
            </a:r>
            <a:r>
              <a:rPr lang="zh-TW" altLang="en-US" dirty="0">
                <a:latin typeface="微軟正黑體" panose="020B0604030504040204" pitchFamily="34" charset="-120"/>
                <a:ea typeface="微軟正黑體" panose="020B0604030504040204" pitchFamily="34" charset="-120"/>
              </a:rPr>
              <a:t>安事故</a:t>
            </a:r>
            <a:r>
              <a:rPr lang="zh-TW" altLang="en-US" dirty="0" smtClean="0">
                <a:latin typeface="微軟正黑體" panose="020B0604030504040204" pitchFamily="34" charset="-120"/>
                <a:ea typeface="微軟正黑體" panose="020B0604030504040204" pitchFamily="34" charset="-120"/>
              </a:rPr>
              <a:t>處理</a:t>
            </a:r>
            <a:endParaRPr lang="en-US" altLang="zh-TW" dirty="0" smtClean="0">
              <a:latin typeface="微軟正黑體" panose="020B0604030504040204" pitchFamily="34" charset="-120"/>
              <a:ea typeface="微軟正黑體" panose="020B0604030504040204" pitchFamily="34" charset="-120"/>
            </a:endParaRPr>
          </a:p>
          <a:p>
            <a:r>
              <a:rPr lang="zh-TW" altLang="en-US" dirty="0"/>
              <a:t>一個</a:t>
            </a:r>
            <a:r>
              <a:rPr lang="en-US" altLang="zh-TW" dirty="0"/>
              <a:t>SOC </a:t>
            </a:r>
            <a:r>
              <a:rPr lang="zh-TW" altLang="en-US" dirty="0"/>
              <a:t>會對多</a:t>
            </a:r>
            <a:r>
              <a:rPr lang="zh-TW" altLang="en-US" dirty="0" smtClean="0"/>
              <a:t>個監</a:t>
            </a:r>
            <a:r>
              <a:rPr lang="zh-TW" altLang="en-US" dirty="0"/>
              <a:t>看區域以分散收集、集中管理方式達成上述</a:t>
            </a:r>
            <a:r>
              <a:rPr lang="zh-TW" altLang="en-US" dirty="0" smtClean="0"/>
              <a:t>功能</a:t>
            </a:r>
            <a:endParaRPr lang="zh-TW" altLang="en-US" dirty="0"/>
          </a:p>
        </p:txBody>
      </p:sp>
      <p:sp>
        <p:nvSpPr>
          <p:cNvPr id="6" name="標題 1"/>
          <p:cNvSpPr>
            <a:spLocks noGrp="1"/>
          </p:cNvSpPr>
          <p:nvPr>
            <p:ph type="title"/>
          </p:nvPr>
        </p:nvSpPr>
        <p:spPr/>
        <p:txBody>
          <a:bodyPr/>
          <a:lstStyle/>
          <a:p>
            <a:r>
              <a:rPr lang="en-US" altLang="zh-TW" dirty="0" smtClean="0"/>
              <a:t>SOC</a:t>
            </a:r>
            <a:r>
              <a:rPr lang="zh-TW" altLang="en-US" dirty="0" smtClean="0"/>
              <a:t>的主要功能</a:t>
            </a:r>
            <a:endParaRPr lang="zh-TW" altLang="en-US" dirty="0"/>
          </a:p>
        </p:txBody>
      </p:sp>
    </p:spTree>
    <p:extLst>
      <p:ext uri="{BB962C8B-B14F-4D97-AF65-F5344CB8AC3E}">
        <p14:creationId xmlns:p14="http://schemas.microsoft.com/office/powerpoint/2010/main" val="112061703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kumimoji="1" lang="zh-TW" altLang="en-US" dirty="0" smtClean="0"/>
              <a:t>重要字辭與定義</a:t>
            </a:r>
            <a:endParaRPr kumimoji="1" lang="zh-TW" altLang="en-US" dirty="0"/>
          </a:p>
        </p:txBody>
      </p:sp>
      <p:sp>
        <p:nvSpPr>
          <p:cNvPr id="6" name="橢圓圖說文字 5"/>
          <p:cNvSpPr>
            <a:spLocks noChangeArrowheads="1"/>
          </p:cNvSpPr>
          <p:nvPr/>
        </p:nvSpPr>
        <p:spPr bwMode="auto">
          <a:xfrm>
            <a:off x="7008813" y="1203325"/>
            <a:ext cx="2009775" cy="1079500"/>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防毒</a:t>
            </a:r>
          </a:p>
        </p:txBody>
      </p:sp>
      <p:sp>
        <p:nvSpPr>
          <p:cNvPr id="8" name="橢圓圖說文字 7"/>
          <p:cNvSpPr>
            <a:spLocks noChangeArrowheads="1"/>
          </p:cNvSpPr>
          <p:nvPr/>
        </p:nvSpPr>
        <p:spPr bwMode="auto">
          <a:xfrm>
            <a:off x="3532188" y="2660650"/>
            <a:ext cx="2257425" cy="1081088"/>
          </a:xfrm>
          <a:prstGeom prst="wedgeEllipseCallout">
            <a:avLst>
              <a:gd name="adj1" fmla="val -69843"/>
              <a:gd name="adj2" fmla="val 33079"/>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Push vs. pull</a:t>
            </a:r>
            <a:endParaRPr lang="zh-TW" altLang="en-US" sz="2400" dirty="0">
              <a:solidFill>
                <a:srgbClr val="595959"/>
              </a:solidFill>
              <a:latin typeface="微軟正黑體" pitchFamily="34" charset="-120"/>
              <a:ea typeface="微軟正黑體" pitchFamily="34" charset="-120"/>
            </a:endParaRPr>
          </a:p>
        </p:txBody>
      </p:sp>
      <p:sp>
        <p:nvSpPr>
          <p:cNvPr id="9" name="橢圓圖說文字 8"/>
          <p:cNvSpPr>
            <a:spLocks noChangeArrowheads="1"/>
          </p:cNvSpPr>
          <p:nvPr/>
        </p:nvSpPr>
        <p:spPr bwMode="auto">
          <a:xfrm>
            <a:off x="1208088" y="1498600"/>
            <a:ext cx="2879725" cy="1079500"/>
          </a:xfrm>
          <a:prstGeom prst="wedgeEllipseCallout">
            <a:avLst>
              <a:gd name="adj1" fmla="val 21014"/>
              <a:gd name="adj2" fmla="val 83023"/>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預警通報</a:t>
            </a:r>
          </a:p>
        </p:txBody>
      </p:sp>
      <p:sp>
        <p:nvSpPr>
          <p:cNvPr id="10" name="橢圓圖說文字 9"/>
          <p:cNvSpPr>
            <a:spLocks noChangeArrowheads="1"/>
          </p:cNvSpPr>
          <p:nvPr/>
        </p:nvSpPr>
        <p:spPr bwMode="auto">
          <a:xfrm>
            <a:off x="4159250" y="1182688"/>
            <a:ext cx="2659063" cy="1079500"/>
          </a:xfrm>
          <a:prstGeom prst="wedgeEllipseCallout">
            <a:avLst>
              <a:gd name="adj1" fmla="val -35329"/>
              <a:gd name="adj2" fmla="val 64343"/>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smtClean="0">
                <a:solidFill>
                  <a:srgbClr val="595959"/>
                </a:solidFill>
                <a:latin typeface="微軟正黑體" pitchFamily="34" charset="-120"/>
                <a:ea typeface="微軟正黑體" pitchFamily="34" charset="-120"/>
              </a:rPr>
              <a:t>Zero-day </a:t>
            </a:r>
            <a:r>
              <a:rPr lang="en-US" altLang="zh-TW" sz="2400" dirty="0">
                <a:solidFill>
                  <a:srgbClr val="595959"/>
                </a:solidFill>
                <a:latin typeface="微軟正黑體" pitchFamily="34" charset="-120"/>
                <a:ea typeface="微軟正黑體" pitchFamily="34" charset="-120"/>
              </a:rPr>
              <a:t>attack</a:t>
            </a:r>
          </a:p>
        </p:txBody>
      </p:sp>
      <p:sp>
        <p:nvSpPr>
          <p:cNvPr id="11" name="橢圓圖說文字 10"/>
          <p:cNvSpPr>
            <a:spLocks noChangeArrowheads="1"/>
          </p:cNvSpPr>
          <p:nvPr/>
        </p:nvSpPr>
        <p:spPr bwMode="auto">
          <a:xfrm>
            <a:off x="200025" y="2795588"/>
            <a:ext cx="2447925" cy="1044575"/>
          </a:xfrm>
          <a:prstGeom prst="wedgeEllipseCallout">
            <a:avLst>
              <a:gd name="adj1" fmla="val 67676"/>
              <a:gd name="adj2" fmla="val -1231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Patch </a:t>
            </a:r>
            <a:r>
              <a:rPr lang="zh-TW" altLang="en-US" sz="2400" dirty="0">
                <a:solidFill>
                  <a:srgbClr val="595959"/>
                </a:solidFill>
                <a:latin typeface="微軟正黑體" pitchFamily="34" charset="-120"/>
                <a:ea typeface="微軟正黑體" pitchFamily="34" charset="-120"/>
              </a:rPr>
              <a:t>更新</a:t>
            </a:r>
          </a:p>
        </p:txBody>
      </p:sp>
      <p:sp>
        <p:nvSpPr>
          <p:cNvPr id="12" name="橢圓圖說文字 11"/>
          <p:cNvSpPr>
            <a:spLocks noChangeArrowheads="1"/>
          </p:cNvSpPr>
          <p:nvPr/>
        </p:nvSpPr>
        <p:spPr bwMode="auto">
          <a:xfrm>
            <a:off x="6170613" y="5106988"/>
            <a:ext cx="3240087" cy="1079500"/>
          </a:xfrm>
          <a:prstGeom prst="wedgeEllipseCallout">
            <a:avLst>
              <a:gd name="adj1" fmla="val -9403"/>
              <a:gd name="adj2" fmla="val -83699"/>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滲透測試 </a:t>
            </a:r>
            <a:r>
              <a:rPr lang="en-US" altLang="zh-TW" sz="2400" dirty="0">
                <a:solidFill>
                  <a:srgbClr val="595959"/>
                </a:solidFill>
                <a:latin typeface="微軟正黑體" pitchFamily="34" charset="-120"/>
                <a:ea typeface="微軟正黑體" pitchFamily="34" charset="-120"/>
              </a:rPr>
              <a:t>(PT)</a:t>
            </a:r>
            <a:endParaRPr lang="zh-TW" altLang="en-US" sz="2400" dirty="0">
              <a:solidFill>
                <a:srgbClr val="595959"/>
              </a:solidFill>
              <a:latin typeface="微軟正黑體" pitchFamily="34" charset="-120"/>
              <a:ea typeface="微軟正黑體" pitchFamily="34" charset="-120"/>
            </a:endParaRPr>
          </a:p>
        </p:txBody>
      </p:sp>
      <p:sp>
        <p:nvSpPr>
          <p:cNvPr id="16393"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5F43312E-3755-4261-847A-FAE74F5D09C5}" type="slidenum">
              <a:rPr kumimoji="0" lang="zh-TW" altLang="en-US" smtClean="0">
                <a:solidFill>
                  <a:schemeClr val="bg1"/>
                </a:solidFill>
                <a:latin typeface="Times New Roman" pitchFamily="18" charset="0"/>
                <a:ea typeface="標楷體" pitchFamily="65" charset="-120"/>
              </a:rPr>
              <a:pPr/>
              <a:t>125</a:t>
            </a:fld>
            <a:endParaRPr kumimoji="0" lang="zh-TW" altLang="en-US" smtClean="0">
              <a:solidFill>
                <a:schemeClr val="bg1"/>
              </a:solidFill>
              <a:latin typeface="Times New Roman" pitchFamily="18" charset="0"/>
              <a:ea typeface="標楷體" pitchFamily="65" charset="-120"/>
            </a:endParaRPr>
          </a:p>
        </p:txBody>
      </p:sp>
      <p:sp>
        <p:nvSpPr>
          <p:cNvPr id="19" name="橢圓圖說文字 18"/>
          <p:cNvSpPr>
            <a:spLocks noChangeArrowheads="1"/>
          </p:cNvSpPr>
          <p:nvPr/>
        </p:nvSpPr>
        <p:spPr bwMode="auto">
          <a:xfrm>
            <a:off x="495300" y="4095750"/>
            <a:ext cx="2447925" cy="1044575"/>
          </a:xfrm>
          <a:prstGeom prst="wedgeEllipseCallout">
            <a:avLst>
              <a:gd name="adj1" fmla="val 39255"/>
              <a:gd name="adj2" fmla="val -63694"/>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原碼檢測</a:t>
            </a:r>
          </a:p>
        </p:txBody>
      </p:sp>
      <p:sp>
        <p:nvSpPr>
          <p:cNvPr id="20" name="橢圓圖說文字 19"/>
          <p:cNvSpPr>
            <a:spLocks noChangeArrowheads="1"/>
          </p:cNvSpPr>
          <p:nvPr/>
        </p:nvSpPr>
        <p:spPr bwMode="auto">
          <a:xfrm>
            <a:off x="3027363" y="4043363"/>
            <a:ext cx="2339975" cy="1079500"/>
          </a:xfrm>
          <a:prstGeom prst="wedgeEllipseCallout">
            <a:avLst>
              <a:gd name="adj1" fmla="val -31611"/>
              <a:gd name="adj2" fmla="val -73764"/>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掃描</a:t>
            </a:r>
            <a:r>
              <a:rPr lang="en-US" altLang="zh-TW" sz="2400">
                <a:solidFill>
                  <a:srgbClr val="595959"/>
                </a:solidFill>
                <a:latin typeface="微軟正黑體" pitchFamily="34" charset="-120"/>
                <a:ea typeface="微軟正黑體" pitchFamily="34" charset="-120"/>
              </a:rPr>
              <a:t>/ </a:t>
            </a:r>
            <a:r>
              <a:rPr lang="zh-TW" altLang="en-US" sz="2400">
                <a:solidFill>
                  <a:srgbClr val="595959"/>
                </a:solidFill>
                <a:latin typeface="微軟正黑體" pitchFamily="34" charset="-120"/>
                <a:ea typeface="微軟正黑體" pitchFamily="34" charset="-120"/>
              </a:rPr>
              <a:t>檢測頻率</a:t>
            </a:r>
          </a:p>
        </p:txBody>
      </p:sp>
      <p:sp>
        <p:nvSpPr>
          <p:cNvPr id="21" name="橢圓圖說文字 20"/>
          <p:cNvSpPr>
            <a:spLocks noChangeArrowheads="1"/>
          </p:cNvSpPr>
          <p:nvPr/>
        </p:nvSpPr>
        <p:spPr bwMode="auto">
          <a:xfrm>
            <a:off x="7743825" y="4048125"/>
            <a:ext cx="1809750" cy="1044575"/>
          </a:xfrm>
          <a:prstGeom prst="wedgeEllipseCallout">
            <a:avLst>
              <a:gd name="adj1" fmla="val -25829"/>
              <a:gd name="adj2" fmla="val -59889"/>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復測</a:t>
            </a:r>
            <a:endParaRPr lang="zh-TW" altLang="en-US" sz="2400" dirty="0">
              <a:solidFill>
                <a:srgbClr val="595959"/>
              </a:solidFill>
              <a:latin typeface="微軟正黑體" pitchFamily="34" charset="-120"/>
              <a:ea typeface="微軟正黑體" pitchFamily="34" charset="-120"/>
            </a:endParaRPr>
          </a:p>
        </p:txBody>
      </p:sp>
      <p:sp>
        <p:nvSpPr>
          <p:cNvPr id="22" name="橢圓圖說文字 21"/>
          <p:cNvSpPr>
            <a:spLocks noChangeArrowheads="1"/>
          </p:cNvSpPr>
          <p:nvPr/>
        </p:nvSpPr>
        <p:spPr bwMode="auto">
          <a:xfrm>
            <a:off x="1233488" y="5368925"/>
            <a:ext cx="2185987" cy="1044575"/>
          </a:xfrm>
          <a:prstGeom prst="wedgeEllipseCallout">
            <a:avLst>
              <a:gd name="adj1" fmla="val 4917"/>
              <a:gd name="adj2" fmla="val -65597"/>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修補排除議題</a:t>
            </a:r>
            <a:endParaRPr lang="zh-TW" altLang="en-US" sz="2400" dirty="0">
              <a:solidFill>
                <a:srgbClr val="595959"/>
              </a:solidFill>
              <a:latin typeface="微軟正黑體" pitchFamily="34" charset="-120"/>
              <a:ea typeface="微軟正黑體" pitchFamily="34" charset="-120"/>
            </a:endParaRPr>
          </a:p>
        </p:txBody>
      </p:sp>
      <p:sp>
        <p:nvSpPr>
          <p:cNvPr id="23" name="橢圓圖說文字 22"/>
          <p:cNvSpPr>
            <a:spLocks noChangeArrowheads="1"/>
          </p:cNvSpPr>
          <p:nvPr/>
        </p:nvSpPr>
        <p:spPr bwMode="auto">
          <a:xfrm>
            <a:off x="6673850" y="2497138"/>
            <a:ext cx="2879725" cy="1079500"/>
          </a:xfrm>
          <a:prstGeom prst="wedgeEllipseCallout">
            <a:avLst>
              <a:gd name="adj1" fmla="val -2194"/>
              <a:gd name="adj2" fmla="val 71708"/>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弱點掃描 </a:t>
            </a:r>
            <a:r>
              <a:rPr lang="en-US" altLang="zh-TW" sz="2400" dirty="0">
                <a:solidFill>
                  <a:srgbClr val="595959"/>
                </a:solidFill>
                <a:latin typeface="微軟正黑體" pitchFamily="34" charset="-120"/>
                <a:ea typeface="微軟正黑體" pitchFamily="34" charset="-120"/>
              </a:rPr>
              <a:t>(VA)</a:t>
            </a:r>
            <a:endParaRPr lang="zh-TW" altLang="en-US" sz="2400" dirty="0">
              <a:solidFill>
                <a:srgbClr val="595959"/>
              </a:solidFill>
              <a:latin typeface="微軟正黑體" pitchFamily="34" charset="-120"/>
              <a:ea typeface="微軟正黑體" pitchFamily="34" charset="-120"/>
            </a:endParaRPr>
          </a:p>
        </p:txBody>
      </p:sp>
      <p:sp>
        <p:nvSpPr>
          <p:cNvPr id="24" name="橢圓圖說文字 23"/>
          <p:cNvSpPr>
            <a:spLocks noChangeArrowheads="1"/>
          </p:cNvSpPr>
          <p:nvPr/>
        </p:nvSpPr>
        <p:spPr bwMode="auto">
          <a:xfrm>
            <a:off x="5437188" y="3698875"/>
            <a:ext cx="1995487" cy="1050925"/>
          </a:xfrm>
          <a:prstGeom prst="wedgeEllipseCallout">
            <a:avLst>
              <a:gd name="adj1" fmla="val 56931"/>
              <a:gd name="adj2" fmla="val -52352"/>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a:solidFill>
                  <a:srgbClr val="595959"/>
                </a:solidFill>
                <a:latin typeface="微軟正黑體" pitchFamily="34" charset="-120"/>
                <a:ea typeface="微軟正黑體" pitchFamily="34" charset="-120"/>
              </a:rPr>
              <a:t>Scan policy</a:t>
            </a:r>
            <a:endParaRPr lang="zh-TW" altLang="en-US" sz="2400" dirty="0">
              <a:solidFill>
                <a:srgbClr val="595959"/>
              </a:solidFill>
              <a:latin typeface="微軟正黑體" pitchFamily="34" charset="-120"/>
              <a:ea typeface="微軟正黑體" pitchFamily="34" charset="-120"/>
            </a:endParaRPr>
          </a:p>
        </p:txBody>
      </p:sp>
      <p:sp>
        <p:nvSpPr>
          <p:cNvPr id="25" name="橢圓圖說文字 24"/>
          <p:cNvSpPr>
            <a:spLocks noChangeArrowheads="1"/>
          </p:cNvSpPr>
          <p:nvPr/>
        </p:nvSpPr>
        <p:spPr bwMode="auto">
          <a:xfrm>
            <a:off x="3697288" y="5400675"/>
            <a:ext cx="2338387" cy="1079500"/>
          </a:xfrm>
          <a:prstGeom prst="wedgeEllipseCallout">
            <a:avLst>
              <a:gd name="adj1" fmla="val 27019"/>
              <a:gd name="adj2" fmla="val -6087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Mobile code</a:t>
            </a:r>
            <a:endParaRPr lang="zh-TW" altLang="en-US" sz="2400" dirty="0">
              <a:solidFill>
                <a:srgbClr val="595959"/>
              </a:solidFill>
              <a:latin typeface="微軟正黑體" pitchFamily="34" charset="-120"/>
              <a:ea typeface="微軟正黑體" pitchFamily="34" charset="-120"/>
            </a:endParaRPr>
          </a:p>
        </p:txBody>
      </p:sp>
    </p:spTree>
    <p:extLst>
      <p:ext uri="{BB962C8B-B14F-4D97-AF65-F5344CB8AC3E}">
        <p14:creationId xmlns:p14="http://schemas.microsoft.com/office/powerpoint/2010/main" val="290008751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kumimoji="1" lang="zh-TW" altLang="en-US" dirty="0" smtClean="0"/>
              <a:t>重要字辭與定義</a:t>
            </a:r>
            <a:endParaRPr kumimoji="1" lang="zh-TW" altLang="en-US" dirty="0"/>
          </a:p>
        </p:txBody>
      </p:sp>
      <p:sp>
        <p:nvSpPr>
          <p:cNvPr id="6" name="橢圓圖說文字 5"/>
          <p:cNvSpPr>
            <a:spLocks noChangeArrowheads="1"/>
          </p:cNvSpPr>
          <p:nvPr/>
        </p:nvSpPr>
        <p:spPr bwMode="auto">
          <a:xfrm>
            <a:off x="4521200" y="1417638"/>
            <a:ext cx="2879725" cy="1079500"/>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日誌審查</a:t>
            </a:r>
            <a:r>
              <a:rPr lang="en-US" altLang="zh-TW" sz="2400">
                <a:solidFill>
                  <a:srgbClr val="595959"/>
                </a:solidFill>
                <a:latin typeface="微軟正黑體" pitchFamily="34" charset="-120"/>
                <a:ea typeface="微軟正黑體" pitchFamily="34" charset="-120"/>
              </a:rPr>
              <a:t>(SOD)</a:t>
            </a:r>
            <a:endParaRPr lang="zh-TW" altLang="en-US" sz="2400">
              <a:solidFill>
                <a:srgbClr val="595959"/>
              </a:solidFill>
              <a:latin typeface="微軟正黑體" pitchFamily="34" charset="-120"/>
              <a:ea typeface="微軟正黑體" pitchFamily="34" charset="-120"/>
            </a:endParaRPr>
          </a:p>
        </p:txBody>
      </p:sp>
      <p:sp>
        <p:nvSpPr>
          <p:cNvPr id="8" name="橢圓圖說文字 7"/>
          <p:cNvSpPr>
            <a:spLocks noChangeArrowheads="1"/>
          </p:cNvSpPr>
          <p:nvPr/>
        </p:nvSpPr>
        <p:spPr bwMode="auto">
          <a:xfrm>
            <a:off x="3419475" y="2822575"/>
            <a:ext cx="2879725" cy="1081088"/>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異質正規化</a:t>
            </a:r>
          </a:p>
        </p:txBody>
      </p:sp>
      <p:sp>
        <p:nvSpPr>
          <p:cNvPr id="9" name="橢圓圖說文字 8"/>
          <p:cNvSpPr>
            <a:spLocks noChangeArrowheads="1"/>
          </p:cNvSpPr>
          <p:nvPr/>
        </p:nvSpPr>
        <p:spPr bwMode="auto">
          <a:xfrm>
            <a:off x="1352550" y="1557338"/>
            <a:ext cx="2879725" cy="1079500"/>
          </a:xfrm>
          <a:prstGeom prst="wedgeEllipseCallout">
            <a:avLst>
              <a:gd name="adj1" fmla="val 21014"/>
              <a:gd name="adj2" fmla="val 83023"/>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日誌啟用</a:t>
            </a:r>
            <a:r>
              <a:rPr lang="en-US" altLang="zh-TW" sz="2400">
                <a:solidFill>
                  <a:srgbClr val="595959"/>
                </a:solidFill>
                <a:latin typeface="微軟正黑體" pitchFamily="34" charset="-120"/>
                <a:ea typeface="微軟正黑體" pitchFamily="34" charset="-120"/>
              </a:rPr>
              <a:t>vs </a:t>
            </a:r>
            <a:r>
              <a:rPr lang="zh-TW" altLang="en-US" sz="2400">
                <a:solidFill>
                  <a:srgbClr val="595959"/>
                </a:solidFill>
                <a:latin typeface="微軟正黑體" pitchFamily="34" charset="-120"/>
                <a:ea typeface="微軟正黑體" pitchFamily="34" charset="-120"/>
              </a:rPr>
              <a:t>存放空間</a:t>
            </a:r>
          </a:p>
        </p:txBody>
      </p:sp>
      <p:sp>
        <p:nvSpPr>
          <p:cNvPr id="10" name="橢圓圖說文字 9"/>
          <p:cNvSpPr>
            <a:spLocks noChangeArrowheads="1"/>
          </p:cNvSpPr>
          <p:nvPr/>
        </p:nvSpPr>
        <p:spPr bwMode="auto">
          <a:xfrm>
            <a:off x="6530975" y="2346325"/>
            <a:ext cx="2879725" cy="1293813"/>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False negative/  positive</a:t>
            </a:r>
            <a:endParaRPr lang="zh-TW" altLang="en-US" sz="2400" dirty="0">
              <a:solidFill>
                <a:srgbClr val="595959"/>
              </a:solidFill>
              <a:latin typeface="微軟正黑體" pitchFamily="34" charset="-120"/>
              <a:ea typeface="微軟正黑體" pitchFamily="34" charset="-120"/>
            </a:endParaRPr>
          </a:p>
        </p:txBody>
      </p:sp>
      <p:sp>
        <p:nvSpPr>
          <p:cNvPr id="17415"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89AFE932-23A4-44F0-840D-D8098AFB9D36}" type="slidenum">
              <a:rPr kumimoji="0" lang="zh-TW" altLang="en-US" smtClean="0">
                <a:solidFill>
                  <a:schemeClr val="bg1"/>
                </a:solidFill>
                <a:latin typeface="Times New Roman" pitchFamily="18" charset="0"/>
                <a:ea typeface="標楷體" pitchFamily="65" charset="-120"/>
              </a:rPr>
              <a:pPr/>
              <a:t>126</a:t>
            </a:fld>
            <a:endParaRPr kumimoji="0" lang="zh-TW" altLang="en-US" smtClean="0">
              <a:solidFill>
                <a:schemeClr val="bg1"/>
              </a:solidFill>
              <a:latin typeface="Times New Roman" pitchFamily="18" charset="0"/>
              <a:ea typeface="標楷體" pitchFamily="65" charset="-120"/>
            </a:endParaRPr>
          </a:p>
        </p:txBody>
      </p:sp>
      <p:sp>
        <p:nvSpPr>
          <p:cNvPr id="16" name="橢圓圖說文字 15"/>
          <p:cNvSpPr>
            <a:spLocks noChangeArrowheads="1"/>
          </p:cNvSpPr>
          <p:nvPr/>
        </p:nvSpPr>
        <p:spPr bwMode="auto">
          <a:xfrm>
            <a:off x="2678113" y="4316413"/>
            <a:ext cx="2305050" cy="1081087"/>
          </a:xfrm>
          <a:prstGeom prst="wedgeEllipseCallout">
            <a:avLst>
              <a:gd name="adj1" fmla="val 39454"/>
              <a:gd name="adj2" fmla="val -49829"/>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SOC</a:t>
            </a:r>
            <a:endParaRPr lang="zh-TW" altLang="en-US" sz="2400" dirty="0">
              <a:solidFill>
                <a:srgbClr val="595959"/>
              </a:solidFill>
              <a:latin typeface="微軟正黑體" pitchFamily="34" charset="-120"/>
              <a:ea typeface="微軟正黑體" pitchFamily="34" charset="-120"/>
            </a:endParaRPr>
          </a:p>
        </p:txBody>
      </p:sp>
      <p:sp>
        <p:nvSpPr>
          <p:cNvPr id="17" name="橢圓圖說文字 16"/>
          <p:cNvSpPr>
            <a:spLocks noChangeArrowheads="1"/>
          </p:cNvSpPr>
          <p:nvPr/>
        </p:nvSpPr>
        <p:spPr bwMode="auto">
          <a:xfrm>
            <a:off x="657225" y="3028950"/>
            <a:ext cx="2528888" cy="1081088"/>
          </a:xfrm>
          <a:prstGeom prst="wedgeEllipseCallout">
            <a:avLst>
              <a:gd name="adj1" fmla="val 47278"/>
              <a:gd name="adj2" fmla="val 53921"/>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關聯分析</a:t>
            </a:r>
          </a:p>
        </p:txBody>
      </p:sp>
      <p:sp>
        <p:nvSpPr>
          <p:cNvPr id="18" name="橢圓圖說文字 17"/>
          <p:cNvSpPr>
            <a:spLocks noChangeArrowheads="1"/>
          </p:cNvSpPr>
          <p:nvPr/>
        </p:nvSpPr>
        <p:spPr bwMode="auto">
          <a:xfrm>
            <a:off x="5961063" y="4089400"/>
            <a:ext cx="2528887" cy="1081088"/>
          </a:xfrm>
          <a:prstGeom prst="wedgeEllipseCallout">
            <a:avLst>
              <a:gd name="adj1" fmla="val -46407"/>
              <a:gd name="adj2" fmla="val -47657"/>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SIEM</a:t>
            </a:r>
            <a:endParaRPr lang="zh-TW" altLang="en-US" sz="2400" dirty="0">
              <a:solidFill>
                <a:srgbClr val="595959"/>
              </a:solidFill>
              <a:latin typeface="微軟正黑體" pitchFamily="34" charset="-120"/>
              <a:ea typeface="微軟正黑體" pitchFamily="34" charset="-120"/>
            </a:endParaRPr>
          </a:p>
        </p:txBody>
      </p:sp>
    </p:spTree>
    <p:extLst>
      <p:ext uri="{BB962C8B-B14F-4D97-AF65-F5344CB8AC3E}">
        <p14:creationId xmlns:p14="http://schemas.microsoft.com/office/powerpoint/2010/main" val="99744865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kumimoji="1" lang="zh-TW" altLang="en-US" dirty="0"/>
              <a:t>重要字辭與定義</a:t>
            </a:r>
          </a:p>
        </p:txBody>
      </p:sp>
      <p:sp>
        <p:nvSpPr>
          <p:cNvPr id="18435" name="投影片編號版面配置區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71EED37E-5AFA-49E2-AD05-9297A8D832C8}" type="slidenum">
              <a:rPr kumimoji="0" lang="zh-TW" altLang="en-US" smtClean="0">
                <a:solidFill>
                  <a:schemeClr val="bg1"/>
                </a:solidFill>
                <a:latin typeface="Times New Roman" pitchFamily="18" charset="0"/>
                <a:ea typeface="標楷體" pitchFamily="65" charset="-120"/>
              </a:rPr>
              <a:pPr/>
              <a:t>127</a:t>
            </a:fld>
            <a:endParaRPr kumimoji="0" lang="zh-TW" altLang="en-US" smtClean="0">
              <a:solidFill>
                <a:schemeClr val="bg1"/>
              </a:solidFill>
              <a:latin typeface="Times New Roman" pitchFamily="18" charset="0"/>
              <a:ea typeface="標楷體" pitchFamily="65" charset="-120"/>
            </a:endParaRPr>
          </a:p>
        </p:txBody>
      </p:sp>
      <p:sp>
        <p:nvSpPr>
          <p:cNvPr id="5" name="橢圓圖說文字 4"/>
          <p:cNvSpPr>
            <a:spLocks noChangeArrowheads="1"/>
          </p:cNvSpPr>
          <p:nvPr/>
        </p:nvSpPr>
        <p:spPr bwMode="auto">
          <a:xfrm>
            <a:off x="6373813" y="2922588"/>
            <a:ext cx="2879725" cy="1079500"/>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實體傳送安全</a:t>
            </a:r>
          </a:p>
        </p:txBody>
      </p:sp>
      <p:sp>
        <p:nvSpPr>
          <p:cNvPr id="6" name="橢圓圖說文字 5"/>
          <p:cNvSpPr>
            <a:spLocks noChangeArrowheads="1"/>
          </p:cNvSpPr>
          <p:nvPr/>
        </p:nvSpPr>
        <p:spPr bwMode="auto">
          <a:xfrm>
            <a:off x="6475413" y="4495800"/>
            <a:ext cx="3241675" cy="1079500"/>
          </a:xfrm>
          <a:prstGeom prst="wedgeEllipseCallout">
            <a:avLst>
              <a:gd name="adj1" fmla="val -43750"/>
              <a:gd name="adj2" fmla="val -50551"/>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上鎖</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分持</a:t>
            </a:r>
          </a:p>
        </p:txBody>
      </p:sp>
      <p:sp>
        <p:nvSpPr>
          <p:cNvPr id="7" name="橢圓圖說文字 6"/>
          <p:cNvSpPr>
            <a:spLocks noChangeArrowheads="1"/>
          </p:cNvSpPr>
          <p:nvPr/>
        </p:nvSpPr>
        <p:spPr bwMode="auto">
          <a:xfrm>
            <a:off x="1149350" y="3275013"/>
            <a:ext cx="1879600" cy="792162"/>
          </a:xfrm>
          <a:prstGeom prst="wedgeEllipseCallout">
            <a:avLst>
              <a:gd name="adj1" fmla="val 60718"/>
              <a:gd name="adj2" fmla="val 29444"/>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銷毀</a:t>
            </a:r>
            <a:endParaRPr lang="zh-TW" altLang="en-US" sz="2400" dirty="0">
              <a:solidFill>
                <a:srgbClr val="595959"/>
              </a:solidFill>
              <a:latin typeface="微軟正黑體" pitchFamily="34" charset="-120"/>
              <a:ea typeface="微軟正黑體" pitchFamily="34" charset="-120"/>
            </a:endParaRPr>
          </a:p>
        </p:txBody>
      </p:sp>
      <p:sp>
        <p:nvSpPr>
          <p:cNvPr id="9" name="橢圓圖說文字 8"/>
          <p:cNvSpPr>
            <a:spLocks noChangeArrowheads="1"/>
          </p:cNvSpPr>
          <p:nvPr/>
        </p:nvSpPr>
        <p:spPr bwMode="auto">
          <a:xfrm>
            <a:off x="730250" y="1716088"/>
            <a:ext cx="2211388" cy="1079500"/>
          </a:xfrm>
          <a:prstGeom prst="wedgeEllipseCallout">
            <a:avLst>
              <a:gd name="adj1" fmla="val 41981"/>
              <a:gd name="adj2" fmla="val 71708"/>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a:solidFill>
                  <a:srgbClr val="595959"/>
                </a:solidFill>
                <a:latin typeface="微軟正黑體" pitchFamily="34" charset="-120"/>
                <a:ea typeface="微軟正黑體" pitchFamily="34" charset="-120"/>
              </a:rPr>
              <a:t>RPO</a:t>
            </a:r>
            <a:r>
              <a:rPr lang="zh-TW" altLang="en-US" sz="2400">
                <a:solidFill>
                  <a:srgbClr val="595959"/>
                </a:solidFill>
                <a:latin typeface="微軟正黑體" pitchFamily="34" charset="-120"/>
                <a:ea typeface="微軟正黑體" pitchFamily="34" charset="-120"/>
              </a:rPr>
              <a:t>與備份頻率</a:t>
            </a:r>
          </a:p>
        </p:txBody>
      </p:sp>
      <p:sp>
        <p:nvSpPr>
          <p:cNvPr id="10" name="橢圓圖說文字 9"/>
          <p:cNvSpPr>
            <a:spLocks noChangeArrowheads="1"/>
          </p:cNvSpPr>
          <p:nvPr/>
        </p:nvSpPr>
        <p:spPr bwMode="auto">
          <a:xfrm>
            <a:off x="3668713" y="4878388"/>
            <a:ext cx="2078037" cy="790575"/>
          </a:xfrm>
          <a:prstGeom prst="wedgeEllipseCallout">
            <a:avLst>
              <a:gd name="adj1" fmla="val -10120"/>
              <a:gd name="adj2" fmla="val -78468"/>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留存時間</a:t>
            </a:r>
            <a:endParaRPr lang="zh-TW" altLang="en-US" sz="2400" dirty="0">
              <a:solidFill>
                <a:srgbClr val="595959"/>
              </a:solidFill>
              <a:latin typeface="微軟正黑體" pitchFamily="34" charset="-120"/>
              <a:ea typeface="微軟正黑體" pitchFamily="34" charset="-120"/>
            </a:endParaRPr>
          </a:p>
        </p:txBody>
      </p:sp>
      <p:sp>
        <p:nvSpPr>
          <p:cNvPr id="11" name="橢圓圖說文字 10"/>
          <p:cNvSpPr>
            <a:spLocks noChangeArrowheads="1"/>
          </p:cNvSpPr>
          <p:nvPr/>
        </p:nvSpPr>
        <p:spPr bwMode="auto">
          <a:xfrm>
            <a:off x="757238" y="4724400"/>
            <a:ext cx="2663825" cy="1098550"/>
          </a:xfrm>
          <a:prstGeom prst="wedgeEllipseCallout">
            <a:avLst>
              <a:gd name="adj1" fmla="val 60718"/>
              <a:gd name="adj2" fmla="val 29444"/>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備份資料存放安控等級</a:t>
            </a:r>
          </a:p>
        </p:txBody>
      </p:sp>
      <p:sp>
        <p:nvSpPr>
          <p:cNvPr id="12" name="橢圓圖說文字 11"/>
          <p:cNvSpPr>
            <a:spLocks noChangeArrowheads="1"/>
          </p:cNvSpPr>
          <p:nvPr/>
        </p:nvSpPr>
        <p:spPr bwMode="auto">
          <a:xfrm>
            <a:off x="3222625" y="1589088"/>
            <a:ext cx="2714625" cy="1333500"/>
          </a:xfrm>
          <a:prstGeom prst="wedgeEllipseCallout">
            <a:avLst>
              <a:gd name="adj1" fmla="val 12398"/>
              <a:gd name="adj2" fmla="val 8162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分級</a:t>
            </a:r>
            <a:endParaRPr lang="en-US" altLang="zh-TW" sz="2400">
              <a:solidFill>
                <a:srgbClr val="595959"/>
              </a:solidFill>
              <a:latin typeface="微軟正黑體" pitchFamily="34" charset="-120"/>
              <a:ea typeface="微軟正黑體" pitchFamily="34" charset="-120"/>
            </a:endParaRPr>
          </a:p>
          <a:p>
            <a:pPr algn="ctr">
              <a:defRPr/>
            </a:pPr>
            <a:r>
              <a:rPr lang="zh-TW" altLang="en-US" sz="2400">
                <a:solidFill>
                  <a:srgbClr val="595959"/>
                </a:solidFill>
                <a:latin typeface="微軟正黑體" pitchFamily="34" charset="-120"/>
                <a:ea typeface="微軟正黑體" pitchFamily="34" charset="-120"/>
              </a:rPr>
              <a:t> </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機密等級</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可用性等級</a:t>
            </a:r>
            <a:r>
              <a:rPr lang="en-US" altLang="zh-TW" sz="2400">
                <a:solidFill>
                  <a:srgbClr val="595959"/>
                </a:solidFill>
                <a:latin typeface="微軟正黑體" pitchFamily="34" charset="-120"/>
                <a:ea typeface="微軟正黑體" pitchFamily="34" charset="-120"/>
              </a:rPr>
              <a:t>)</a:t>
            </a:r>
            <a:endParaRPr lang="zh-TW" altLang="en-US" sz="2400">
              <a:solidFill>
                <a:srgbClr val="595959"/>
              </a:solidFill>
              <a:latin typeface="微軟正黑體" pitchFamily="34" charset="-120"/>
              <a:ea typeface="微軟正黑體" pitchFamily="34" charset="-120"/>
            </a:endParaRPr>
          </a:p>
        </p:txBody>
      </p:sp>
      <p:sp>
        <p:nvSpPr>
          <p:cNvPr id="14" name="橢圓圖說文字 13"/>
          <p:cNvSpPr>
            <a:spLocks noChangeArrowheads="1"/>
          </p:cNvSpPr>
          <p:nvPr/>
        </p:nvSpPr>
        <p:spPr bwMode="auto">
          <a:xfrm>
            <a:off x="3348038" y="3429000"/>
            <a:ext cx="2879725" cy="1079500"/>
          </a:xfrm>
          <a:prstGeom prst="wedgeEllipseCallout">
            <a:avLst>
              <a:gd name="adj1" fmla="val 41981"/>
              <a:gd name="adj2" fmla="val 71708"/>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完整、差異、遞增備份</a:t>
            </a:r>
          </a:p>
        </p:txBody>
      </p:sp>
      <p:sp>
        <p:nvSpPr>
          <p:cNvPr id="15" name="橢圓圖說文字 14"/>
          <p:cNvSpPr>
            <a:spLocks noChangeArrowheads="1"/>
          </p:cNvSpPr>
          <p:nvPr/>
        </p:nvSpPr>
        <p:spPr bwMode="auto">
          <a:xfrm>
            <a:off x="6254750" y="1514475"/>
            <a:ext cx="2879725" cy="1079500"/>
          </a:xfrm>
          <a:prstGeom prst="wedgeEllipseCallout">
            <a:avLst>
              <a:gd name="adj1" fmla="val -40852"/>
              <a:gd name="adj2" fmla="val 75389"/>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備份時間</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回復時間</a:t>
            </a:r>
          </a:p>
        </p:txBody>
      </p:sp>
      <p:sp>
        <p:nvSpPr>
          <p:cNvPr id="16" name="橢圓圖說文字 15"/>
          <p:cNvSpPr>
            <a:spLocks noChangeArrowheads="1"/>
          </p:cNvSpPr>
          <p:nvPr/>
        </p:nvSpPr>
        <p:spPr bwMode="auto">
          <a:xfrm>
            <a:off x="5037138" y="5548313"/>
            <a:ext cx="2435225" cy="792162"/>
          </a:xfrm>
          <a:prstGeom prst="wedgeEllipseCallout">
            <a:avLst>
              <a:gd name="adj1" fmla="val -10120"/>
              <a:gd name="adj2" fmla="val -78468"/>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回復測試</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可讀測試</a:t>
            </a:r>
          </a:p>
        </p:txBody>
      </p:sp>
    </p:spTree>
    <p:extLst>
      <p:ext uri="{BB962C8B-B14F-4D97-AF65-F5344CB8AC3E}">
        <p14:creationId xmlns:p14="http://schemas.microsoft.com/office/powerpoint/2010/main" val="368919037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42950" y="2130425"/>
            <a:ext cx="8420100" cy="1470025"/>
          </a:xfrm>
        </p:spPr>
        <p:txBody>
          <a:bodyPr/>
          <a:lstStyle/>
          <a:p>
            <a:pPr>
              <a:defRPr/>
            </a:pPr>
            <a:r>
              <a:rPr kumimoji="1" lang="zh-TW" altLang="en-US" dirty="0" smtClean="0"/>
              <a:t>範例考題</a:t>
            </a:r>
            <a:endParaRPr kumimoji="1" lang="zh-TW" altLang="en-US" dirty="0"/>
          </a:p>
        </p:txBody>
      </p:sp>
      <p:sp>
        <p:nvSpPr>
          <p:cNvPr id="3" name="副標題 2"/>
          <p:cNvSpPr>
            <a:spLocks noGrp="1"/>
          </p:cNvSpPr>
          <p:nvPr>
            <p:ph type="subTitle" idx="1"/>
          </p:nvPr>
        </p:nvSpPr>
        <p:spPr>
          <a:xfrm>
            <a:off x="1485900" y="3813175"/>
            <a:ext cx="6934200" cy="1752600"/>
          </a:xfrm>
        </p:spPr>
        <p:txBody>
          <a:bodyPr/>
          <a:lstStyle/>
          <a:p>
            <a:pPr>
              <a:defRPr/>
            </a:pPr>
            <a:r>
              <a:rPr kumimoji="1" lang="zh-TW" altLang="en-US" dirty="0" smtClean="0"/>
              <a:t>**</a:t>
            </a:r>
            <a:endParaRPr kumimoji="1" lang="zh-TW" altLang="en-US" dirty="0"/>
          </a:p>
        </p:txBody>
      </p:sp>
      <p:sp>
        <p:nvSpPr>
          <p:cNvPr id="19460" name="投影片編號版面配置區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6839A980-4896-4CA0-8FF3-AA5A55ACBCA5}" type="slidenum">
              <a:rPr kumimoji="0" lang="zh-TW" altLang="en-US" smtClean="0">
                <a:solidFill>
                  <a:schemeClr val="bg1"/>
                </a:solidFill>
                <a:latin typeface="Times New Roman" pitchFamily="18" charset="0"/>
                <a:ea typeface="標楷體" pitchFamily="65" charset="-120"/>
              </a:rPr>
              <a:pPr/>
              <a:t>128</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93392783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認識</a:t>
            </a:r>
            <a:r>
              <a:rPr lang="zh-TW" altLang="en-US" dirty="0"/>
              <a:t>惡意程式，下列敘述何者不正確？</a:t>
            </a:r>
          </a:p>
          <a:p>
            <a:r>
              <a:rPr lang="en-US" altLang="zh-TW" dirty="0"/>
              <a:t>(A)	</a:t>
            </a:r>
            <a:r>
              <a:rPr lang="zh-TW" altLang="en-US" dirty="0"/>
              <a:t>邏輯炸彈被設定在特定條件下啟動破壞攻擊行為</a:t>
            </a:r>
          </a:p>
          <a:p>
            <a:r>
              <a:rPr lang="en-US" altLang="zh-TW" dirty="0"/>
              <a:t>(B)	</a:t>
            </a:r>
            <a:r>
              <a:rPr lang="zh-TW" altLang="en-US" dirty="0"/>
              <a:t>特洛伊木馬會自我複製，也會主動散播到別的電腦裡面</a:t>
            </a:r>
          </a:p>
          <a:p>
            <a:r>
              <a:rPr lang="en-US" altLang="zh-TW" dirty="0"/>
              <a:t>(C)	</a:t>
            </a:r>
            <a:r>
              <a:rPr lang="zh-TW" altLang="en-US" dirty="0"/>
              <a:t>病毒會感染寄生或附著在別的電腦程式或文件檔案裡面</a:t>
            </a:r>
          </a:p>
          <a:p>
            <a:r>
              <a:rPr lang="en-US" altLang="zh-TW" dirty="0"/>
              <a:t>(D)	</a:t>
            </a:r>
            <a:r>
              <a:rPr lang="zh-TW" altLang="en-US" dirty="0"/>
              <a:t>蠕蟲的特性是快速的自我繁殖感染其他的主機，發送大量封包，使網路</a:t>
            </a:r>
            <a:r>
              <a:rPr lang="zh-TW" altLang="en-US" dirty="0" smtClean="0"/>
              <a:t>癱瘓</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129</a:t>
            </a:fld>
            <a:endParaRPr lang="zh-TW" altLang="en-US"/>
          </a:p>
        </p:txBody>
      </p:sp>
    </p:spTree>
    <p:extLst>
      <p:ext uri="{BB962C8B-B14F-4D97-AF65-F5344CB8AC3E}">
        <p14:creationId xmlns:p14="http://schemas.microsoft.com/office/powerpoint/2010/main" val="962407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2"/>
          <p:cNvSpPr>
            <a:spLocks noGrp="1" noChangeArrowheads="1"/>
          </p:cNvSpPr>
          <p:nvPr>
            <p:ph type="title"/>
          </p:nvPr>
        </p:nvSpPr>
        <p:spPr>
          <a:xfrm>
            <a:off x="1208585" y="117028"/>
            <a:ext cx="8080400" cy="935708"/>
          </a:xfrm>
        </p:spPr>
        <p:txBody>
          <a:bodyPr/>
          <a:lstStyle/>
          <a:p>
            <a:r>
              <a:rPr lang="zh-TW" altLang="en-US" dirty="0" smtClean="0"/>
              <a:t>網路層 </a:t>
            </a:r>
            <a:r>
              <a:rPr lang="en-US" altLang="zh-TW" dirty="0" smtClean="0"/>
              <a:t>– Ping of Death</a:t>
            </a:r>
            <a:endParaRPr lang="zh-TW" altLang="en-US" dirty="0" smtClean="0"/>
          </a:p>
        </p:txBody>
      </p:sp>
      <p:sp>
        <p:nvSpPr>
          <p:cNvPr id="152580" name="Rectangle 3"/>
          <p:cNvSpPr>
            <a:spLocks noGrp="1" noChangeArrowheads="1"/>
          </p:cNvSpPr>
          <p:nvPr>
            <p:ph type="body" idx="1"/>
          </p:nvPr>
        </p:nvSpPr>
        <p:spPr>
          <a:xfrm>
            <a:off x="662523" y="1052736"/>
            <a:ext cx="8743877" cy="5229320"/>
          </a:xfrm>
        </p:spPr>
        <p:txBody>
          <a:bodyPr/>
          <a:lstStyle/>
          <a:p>
            <a:r>
              <a:rPr lang="zh-TW" altLang="en-US" sz="2400" dirty="0" smtClean="0"/>
              <a:t>屬於一種阻斷服務攻擊，只要一個</a:t>
            </a:r>
            <a:r>
              <a:rPr lang="en-US" altLang="zh-TW" sz="2400" dirty="0" smtClean="0"/>
              <a:t>Ping</a:t>
            </a:r>
            <a:r>
              <a:rPr lang="zh-TW" altLang="en-US" sz="2400" dirty="0" smtClean="0"/>
              <a:t>封包就讓作業系統當機</a:t>
            </a:r>
          </a:p>
          <a:p>
            <a:r>
              <a:rPr lang="zh-TW" altLang="en-US" sz="2400" dirty="0" smtClean="0"/>
              <a:t>攻擊手法</a:t>
            </a:r>
          </a:p>
          <a:p>
            <a:pPr lvl="1"/>
            <a:r>
              <a:rPr lang="zh-TW" altLang="en-US" sz="2000" dirty="0" smtClean="0"/>
              <a:t>一般正常的</a:t>
            </a:r>
            <a:r>
              <a:rPr lang="en-US" altLang="zh-TW" sz="2000" dirty="0" smtClean="0"/>
              <a:t>Ping</a:t>
            </a:r>
            <a:r>
              <a:rPr lang="zh-TW" altLang="en-US" sz="2000" dirty="0" smtClean="0"/>
              <a:t>封包大小為</a:t>
            </a:r>
            <a:r>
              <a:rPr lang="en-US" altLang="zh-TW" sz="2000" dirty="0" smtClean="0"/>
              <a:t>56</a:t>
            </a:r>
            <a:r>
              <a:rPr lang="zh-TW" altLang="en-US" sz="2000" dirty="0" smtClean="0"/>
              <a:t>位元</a:t>
            </a:r>
            <a:r>
              <a:rPr lang="en-US" altLang="zh-TW" sz="2000" dirty="0" smtClean="0"/>
              <a:t>(</a:t>
            </a:r>
            <a:r>
              <a:rPr lang="zh-TW" altLang="en-US" sz="2000" dirty="0" smtClean="0"/>
              <a:t>含</a:t>
            </a:r>
            <a:r>
              <a:rPr lang="en-US" altLang="zh-TW" sz="2000" dirty="0" smtClean="0"/>
              <a:t>IP</a:t>
            </a:r>
            <a:r>
              <a:rPr lang="zh-TW" altLang="en-US" sz="2000" dirty="0" smtClean="0"/>
              <a:t>標頭為</a:t>
            </a:r>
            <a:r>
              <a:rPr lang="en-US" altLang="zh-TW" sz="2000" dirty="0" smtClean="0"/>
              <a:t>84</a:t>
            </a:r>
            <a:r>
              <a:rPr lang="zh-TW" altLang="en-US" sz="2000" dirty="0" smtClean="0"/>
              <a:t>位元</a:t>
            </a:r>
            <a:r>
              <a:rPr lang="en-US" altLang="zh-TW" sz="2000" dirty="0" smtClean="0"/>
              <a:t>)</a:t>
            </a:r>
          </a:p>
          <a:p>
            <a:pPr lvl="1"/>
            <a:r>
              <a:rPr lang="zh-TW" altLang="en-US" sz="2000" dirty="0" smtClean="0"/>
              <a:t>攻擊者</a:t>
            </a:r>
            <a:r>
              <a:rPr lang="zh-TW" altLang="en-US" sz="2000" dirty="0" smtClean="0">
                <a:solidFill>
                  <a:srgbClr val="FF0000"/>
                </a:solidFill>
              </a:rPr>
              <a:t>故意傳送一個大小超過</a:t>
            </a:r>
            <a:r>
              <a:rPr lang="en-US" altLang="zh-TW" sz="2000" dirty="0" smtClean="0">
                <a:solidFill>
                  <a:srgbClr val="FF0000"/>
                </a:solidFill>
              </a:rPr>
              <a:t>65536</a:t>
            </a:r>
            <a:r>
              <a:rPr lang="zh-TW" altLang="en-US" sz="2000" dirty="0" smtClean="0">
                <a:solidFill>
                  <a:srgbClr val="FF0000"/>
                </a:solidFill>
              </a:rPr>
              <a:t>位元的</a:t>
            </a:r>
            <a:r>
              <a:rPr lang="en-US" altLang="zh-TW" sz="2000" dirty="0" smtClean="0">
                <a:solidFill>
                  <a:srgbClr val="FF0000"/>
                </a:solidFill>
              </a:rPr>
              <a:t>Ping</a:t>
            </a:r>
            <a:r>
              <a:rPr lang="zh-TW" altLang="en-US" sz="2000" dirty="0" smtClean="0">
                <a:solidFill>
                  <a:srgbClr val="FF0000"/>
                </a:solidFill>
              </a:rPr>
              <a:t>封包給受害者</a:t>
            </a:r>
            <a:r>
              <a:rPr lang="en-US" altLang="zh-TW" sz="2000" dirty="0" smtClean="0"/>
              <a:t>(IP</a:t>
            </a:r>
            <a:r>
              <a:rPr lang="zh-TW" altLang="en-US" sz="2000" dirty="0" smtClean="0"/>
              <a:t>協定允許封包大於</a:t>
            </a:r>
            <a:r>
              <a:rPr lang="en-US" altLang="zh-TW" sz="2000" dirty="0" smtClean="0"/>
              <a:t>65536)</a:t>
            </a:r>
          </a:p>
          <a:p>
            <a:pPr lvl="1"/>
            <a:r>
              <a:rPr lang="zh-TW" altLang="en-US" sz="2000" dirty="0" smtClean="0"/>
              <a:t>受害作業系統無法處理大於</a:t>
            </a:r>
            <a:r>
              <a:rPr lang="en-US" altLang="zh-TW" sz="2000" dirty="0" smtClean="0"/>
              <a:t>65536</a:t>
            </a:r>
            <a:r>
              <a:rPr lang="zh-TW" altLang="en-US" sz="2000" dirty="0" smtClean="0"/>
              <a:t>位元的</a:t>
            </a:r>
            <a:r>
              <a:rPr lang="en-US" altLang="zh-TW" sz="2000" dirty="0" smtClean="0"/>
              <a:t>Ping</a:t>
            </a:r>
            <a:r>
              <a:rPr lang="zh-TW" altLang="en-US" sz="2000" dirty="0" smtClean="0"/>
              <a:t>封包，導致系統當機或重新開機</a:t>
            </a:r>
          </a:p>
          <a:p>
            <a:pPr lvl="1"/>
            <a:r>
              <a:rPr lang="zh-TW" altLang="en-US" sz="2000" dirty="0" smtClean="0"/>
              <a:t>攻擊者的來源</a:t>
            </a:r>
            <a:r>
              <a:rPr lang="en-US" altLang="zh-TW" sz="2000" dirty="0" smtClean="0"/>
              <a:t>IP</a:t>
            </a:r>
            <a:r>
              <a:rPr lang="zh-TW" altLang="en-US" sz="2000" dirty="0" smtClean="0"/>
              <a:t>經常是偽冒的</a:t>
            </a:r>
            <a:r>
              <a:rPr lang="en-US" altLang="zh-TW" sz="2000" dirty="0" smtClean="0"/>
              <a:t>IP</a:t>
            </a:r>
            <a:r>
              <a:rPr lang="zh-TW" altLang="en-US" sz="2000" dirty="0" smtClean="0"/>
              <a:t>位址</a:t>
            </a:r>
          </a:p>
          <a:p>
            <a:r>
              <a:rPr lang="zh-TW" altLang="en-US" sz="2400" dirty="0" smtClean="0"/>
              <a:t>防護建議</a:t>
            </a:r>
          </a:p>
          <a:p>
            <a:pPr lvl="1"/>
            <a:r>
              <a:rPr lang="zh-TW" altLang="en-US" sz="2000" dirty="0" smtClean="0"/>
              <a:t>修補作業系統弱點</a:t>
            </a:r>
            <a:r>
              <a:rPr lang="en-US" altLang="zh-TW" sz="2000" dirty="0" smtClean="0"/>
              <a:t>(</a:t>
            </a:r>
            <a:r>
              <a:rPr lang="zh-TW" altLang="en-US" sz="2000" dirty="0" smtClean="0"/>
              <a:t>目前大部份作業系統都已修補這個弱點</a:t>
            </a:r>
            <a:r>
              <a:rPr lang="en-US" altLang="zh-TW" sz="2000" dirty="0" smtClean="0"/>
              <a:t>)</a:t>
            </a:r>
          </a:p>
          <a:p>
            <a:endParaRPr lang="zh-TW" altLang="en-US" sz="2400" dirty="0" smtClean="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13</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70729777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95300" y="980728"/>
            <a:ext cx="8915400" cy="5145435"/>
          </a:xfrm>
        </p:spPr>
        <p:txBody>
          <a:bodyPr/>
          <a:lstStyle/>
          <a:p>
            <a:pPr marL="0" indent="0">
              <a:buNone/>
            </a:pPr>
            <a:r>
              <a:rPr lang="zh-TW" altLang="en-US" dirty="0" smtClean="0"/>
              <a:t>關於</a:t>
            </a:r>
            <a:r>
              <a:rPr lang="zh-TW" altLang="en-US" dirty="0"/>
              <a:t>系統日誌的管理與分析，下列敘述何者不正確？</a:t>
            </a:r>
          </a:p>
          <a:p>
            <a:r>
              <a:rPr lang="en-US" altLang="zh-TW" dirty="0"/>
              <a:t>(A)	</a:t>
            </a:r>
            <a:r>
              <a:rPr lang="zh-TW" altLang="en-US" dirty="0"/>
              <a:t>每天不斷產生的日誌，資料量龐大，往往超出人力可以判讀的範圍</a:t>
            </a:r>
          </a:p>
          <a:p>
            <a:r>
              <a:rPr lang="en-US" altLang="zh-TW" dirty="0"/>
              <a:t>(B)	</a:t>
            </a:r>
            <a:r>
              <a:rPr lang="zh-TW" altLang="en-US" dirty="0"/>
              <a:t>預設的</a:t>
            </a:r>
            <a:r>
              <a:rPr lang="en-US" altLang="zh-TW" dirty="0"/>
              <a:t>Syslog</a:t>
            </a:r>
            <a:r>
              <a:rPr lang="zh-TW" altLang="en-US" dirty="0"/>
              <a:t>本身沒有加密，但是不會遭到偽冒攻擊</a:t>
            </a:r>
          </a:p>
          <a:p>
            <a:r>
              <a:rPr lang="en-US" altLang="zh-TW" dirty="0"/>
              <a:t>(C)	</a:t>
            </a:r>
            <a:r>
              <a:rPr lang="zh-TW" altLang="en-US" dirty="0"/>
              <a:t>混合式攻擊手法普遍，很難從單一設備上解讀出攻擊手法的資訊</a:t>
            </a:r>
          </a:p>
          <a:p>
            <a:r>
              <a:rPr lang="en-US" altLang="zh-TW" dirty="0"/>
              <a:t>(D)	</a:t>
            </a:r>
            <a:r>
              <a:rPr lang="zh-TW" altLang="en-US" dirty="0"/>
              <a:t>不同設備所產生的日誌格式可能不一樣，會造成彙整上的</a:t>
            </a:r>
            <a:r>
              <a:rPr lang="zh-TW" altLang="en-US" dirty="0" smtClean="0"/>
              <a:t>困難</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130</a:t>
            </a:fld>
            <a:endParaRPr lang="zh-TW" altLang="en-US"/>
          </a:p>
        </p:txBody>
      </p:sp>
    </p:spTree>
    <p:extLst>
      <p:ext uri="{BB962C8B-B14F-4D97-AF65-F5344CB8AC3E}">
        <p14:creationId xmlns:p14="http://schemas.microsoft.com/office/powerpoint/2010/main" val="113179689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請問</a:t>
            </a:r>
            <a:r>
              <a:rPr lang="en-US" altLang="zh-TW" dirty="0" smtClean="0"/>
              <a:t>2017</a:t>
            </a:r>
            <a:r>
              <a:rPr lang="zh-TW" altLang="en-US" dirty="0" smtClean="0"/>
              <a:t>年的</a:t>
            </a:r>
            <a:r>
              <a:rPr lang="en-US" altLang="zh-TW" dirty="0" err="1" smtClean="0"/>
              <a:t>Wannacry</a:t>
            </a:r>
            <a:r>
              <a:rPr lang="zh-TW" altLang="en-US" dirty="0"/>
              <a:t>攻擊是攻擊哪個服務？</a:t>
            </a:r>
          </a:p>
          <a:p>
            <a:r>
              <a:rPr lang="en-US" altLang="zh-TW" dirty="0"/>
              <a:t>(A)	SMB</a:t>
            </a:r>
          </a:p>
          <a:p>
            <a:r>
              <a:rPr lang="en-US" altLang="zh-TW" dirty="0"/>
              <a:t>(B)	SMTP</a:t>
            </a:r>
          </a:p>
          <a:p>
            <a:r>
              <a:rPr lang="en-US" altLang="zh-TW" dirty="0"/>
              <a:t>(C)	</a:t>
            </a:r>
            <a:r>
              <a:rPr lang="en-US" altLang="zh-TW" dirty="0" smtClean="0"/>
              <a:t>HTTP</a:t>
            </a:r>
          </a:p>
          <a:p>
            <a:r>
              <a:rPr lang="en-US" altLang="zh-TW" dirty="0" smtClean="0"/>
              <a:t>(</a:t>
            </a:r>
            <a:r>
              <a:rPr lang="en-US" altLang="zh-TW" dirty="0"/>
              <a:t>D)	</a:t>
            </a:r>
            <a:r>
              <a:rPr lang="en-US" altLang="zh-TW" dirty="0" smtClean="0"/>
              <a:t>FTP</a:t>
            </a:r>
            <a:endParaRPr lang="en-US" altLang="zh-TW"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131</a:t>
            </a:fld>
            <a:endParaRPr lang="zh-TW" altLang="en-US"/>
          </a:p>
        </p:txBody>
      </p:sp>
    </p:spTree>
    <p:extLst>
      <p:ext uri="{BB962C8B-B14F-4D97-AF65-F5344CB8AC3E}">
        <p14:creationId xmlns:p14="http://schemas.microsoft.com/office/powerpoint/2010/main" val="379808891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勒索</a:t>
            </a:r>
            <a:r>
              <a:rPr lang="zh-TW" altLang="en-US" dirty="0"/>
              <a:t>軟體對於資料安全的傷害極大，請問下列敘述何者不正確？</a:t>
            </a:r>
          </a:p>
          <a:p>
            <a:r>
              <a:rPr lang="en-US" altLang="zh-TW" dirty="0"/>
              <a:t>(A)	</a:t>
            </a:r>
            <a:r>
              <a:rPr lang="zh-TW" altLang="en-US" dirty="0"/>
              <a:t>勒索軟體感染方式，利用加密方式將電腦資料加密勒索</a:t>
            </a:r>
          </a:p>
          <a:p>
            <a:r>
              <a:rPr lang="en-US" altLang="zh-TW" dirty="0"/>
              <a:t>(B)	</a:t>
            </a:r>
            <a:r>
              <a:rPr lang="zh-TW" altLang="en-US" dirty="0"/>
              <a:t>勒索軟體是透過網頁瀏覽或郵件感染造成，與網路無關</a:t>
            </a:r>
          </a:p>
          <a:p>
            <a:r>
              <a:rPr lang="en-US" altLang="zh-TW" dirty="0"/>
              <a:t>(C)	</a:t>
            </a:r>
            <a:r>
              <a:rPr lang="zh-TW" altLang="en-US" dirty="0"/>
              <a:t>勒索軟體會造成備份成本增加</a:t>
            </a:r>
          </a:p>
          <a:p>
            <a:r>
              <a:rPr lang="en-US" altLang="zh-TW" dirty="0"/>
              <a:t>(D)	</a:t>
            </a:r>
            <a:r>
              <a:rPr lang="zh-TW" altLang="en-US" dirty="0"/>
              <a:t>勒索軟體會感染一般電腦也會感染到網路</a:t>
            </a:r>
            <a:r>
              <a:rPr lang="zh-TW" altLang="en-US" dirty="0" smtClean="0"/>
              <a:t>主機</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132</a:t>
            </a:fld>
            <a:endParaRPr lang="zh-TW" altLang="en-US"/>
          </a:p>
        </p:txBody>
      </p:sp>
    </p:spTree>
    <p:extLst>
      <p:ext uri="{BB962C8B-B14F-4D97-AF65-F5344CB8AC3E}">
        <p14:creationId xmlns:p14="http://schemas.microsoft.com/office/powerpoint/2010/main" val="61952186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下列</a:t>
            </a:r>
            <a:r>
              <a:rPr lang="zh-TW" altLang="en-US" dirty="0"/>
              <a:t>何者不是常見的弱點掃描工具之一？</a:t>
            </a:r>
          </a:p>
          <a:p>
            <a:r>
              <a:rPr lang="en-US" altLang="zh-TW" dirty="0"/>
              <a:t>(A)	Open Vulnerability Assessment System (OpenVAS)</a:t>
            </a:r>
          </a:p>
          <a:p>
            <a:r>
              <a:rPr lang="en-US" altLang="zh-TW" dirty="0"/>
              <a:t>(B)	Nessus</a:t>
            </a:r>
          </a:p>
          <a:p>
            <a:r>
              <a:rPr lang="en-US" altLang="zh-TW" dirty="0"/>
              <a:t>(C)	</a:t>
            </a:r>
            <a:r>
              <a:rPr lang="en-US" altLang="zh-TW" dirty="0" err="1"/>
              <a:t>MegaSploit</a:t>
            </a:r>
            <a:endParaRPr lang="en-US" altLang="zh-TW" dirty="0"/>
          </a:p>
          <a:p>
            <a:r>
              <a:rPr lang="en-US" altLang="zh-TW" dirty="0"/>
              <a:t>(D)	</a:t>
            </a:r>
            <a:r>
              <a:rPr lang="en-US" altLang="zh-TW" dirty="0" err="1" smtClean="0"/>
              <a:t>Nmap</a:t>
            </a:r>
            <a:endParaRPr lang="en-US" altLang="zh-TW"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133</a:t>
            </a:fld>
            <a:endParaRPr lang="zh-TW" altLang="en-US"/>
          </a:p>
        </p:txBody>
      </p:sp>
    </p:spTree>
    <p:extLst>
      <p:ext uri="{BB962C8B-B14F-4D97-AF65-F5344CB8AC3E}">
        <p14:creationId xmlns:p14="http://schemas.microsoft.com/office/powerpoint/2010/main" val="21207699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當</a:t>
            </a:r>
            <a:r>
              <a:rPr lang="zh-TW" altLang="en-US" dirty="0"/>
              <a:t>系統或應用程式上被發現具有弱點，但是在修補程式未發佈之前，或是使用者更新前所進行的惡意攻擊行為，稱之為？</a:t>
            </a:r>
          </a:p>
          <a:p>
            <a:r>
              <a:rPr lang="en-US" altLang="zh-TW" dirty="0"/>
              <a:t>(A)	</a:t>
            </a:r>
            <a:r>
              <a:rPr lang="zh-TW" altLang="en-US" dirty="0"/>
              <a:t>釣魚</a:t>
            </a:r>
            <a:r>
              <a:rPr lang="en-US" altLang="zh-TW" dirty="0"/>
              <a:t>(</a:t>
            </a:r>
            <a:r>
              <a:rPr lang="en-US" altLang="zh-TW" dirty="0" err="1"/>
              <a:t>phising</a:t>
            </a:r>
            <a:r>
              <a:rPr lang="en-US" altLang="zh-TW" dirty="0"/>
              <a:t>)</a:t>
            </a:r>
          </a:p>
          <a:p>
            <a:r>
              <a:rPr lang="en-US" altLang="zh-TW" dirty="0"/>
              <a:t>(B)	</a:t>
            </a:r>
            <a:r>
              <a:rPr lang="zh-TW" altLang="en-US" dirty="0"/>
              <a:t>零時差攻擊</a:t>
            </a:r>
            <a:r>
              <a:rPr lang="en-US" altLang="zh-TW" dirty="0"/>
              <a:t>(zero day attack )</a:t>
            </a:r>
          </a:p>
          <a:p>
            <a:r>
              <a:rPr lang="en-US" altLang="zh-TW" dirty="0"/>
              <a:t>(C)	</a:t>
            </a:r>
            <a:r>
              <a:rPr lang="zh-TW" altLang="en-US" dirty="0"/>
              <a:t>暴力攻擊</a:t>
            </a:r>
            <a:r>
              <a:rPr lang="en-US" altLang="zh-TW" dirty="0"/>
              <a:t>(brute-force attack</a:t>
            </a:r>
          </a:p>
          <a:p>
            <a:r>
              <a:rPr lang="en-US" altLang="zh-TW" dirty="0"/>
              <a:t>(D)	</a:t>
            </a:r>
            <a:r>
              <a:rPr lang="zh-TW" altLang="en-US" dirty="0"/>
              <a:t>重送攻擊</a:t>
            </a:r>
            <a:r>
              <a:rPr lang="en-US" altLang="zh-TW" dirty="0"/>
              <a:t>(replay attack</a:t>
            </a:r>
            <a:r>
              <a:rPr lang="en-US" altLang="zh-TW" dirty="0" smtClean="0"/>
              <a:t>)</a:t>
            </a:r>
            <a:endParaRPr lang="en-US" altLang="zh-TW"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134</a:t>
            </a:fld>
            <a:endParaRPr lang="zh-TW" altLang="en-US"/>
          </a:p>
        </p:txBody>
      </p:sp>
    </p:spTree>
    <p:extLst>
      <p:ext uri="{BB962C8B-B14F-4D97-AF65-F5344CB8AC3E}">
        <p14:creationId xmlns:p14="http://schemas.microsoft.com/office/powerpoint/2010/main" val="423828283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下列</a:t>
            </a:r>
            <a:r>
              <a:rPr lang="zh-TW" altLang="en-US" dirty="0"/>
              <a:t>哪個檔案最可能內含巨集型病毒（</a:t>
            </a:r>
            <a:r>
              <a:rPr lang="en-US" altLang="zh-TW" dirty="0"/>
              <a:t>Macro Virus</a:t>
            </a:r>
            <a:r>
              <a:rPr lang="zh-TW" altLang="en-US" dirty="0"/>
              <a:t>）？</a:t>
            </a:r>
          </a:p>
          <a:p>
            <a:r>
              <a:rPr lang="en-US" altLang="zh-TW" dirty="0"/>
              <a:t>(A)	staff.doc</a:t>
            </a:r>
          </a:p>
          <a:p>
            <a:r>
              <a:rPr lang="en-US" altLang="zh-TW" dirty="0"/>
              <a:t>(B)	cmd.exe</a:t>
            </a:r>
          </a:p>
          <a:p>
            <a:r>
              <a:rPr lang="en-US" altLang="zh-TW" dirty="0"/>
              <a:t>(C)	command.dll</a:t>
            </a:r>
          </a:p>
          <a:p>
            <a:r>
              <a:rPr lang="en-US" altLang="zh-TW" dirty="0"/>
              <a:t>(D)	</a:t>
            </a:r>
            <a:r>
              <a:rPr lang="en-US" altLang="zh-TW" dirty="0" smtClean="0"/>
              <a:t>device.drv</a:t>
            </a:r>
            <a:endParaRPr lang="en-US" altLang="zh-TW"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135</a:t>
            </a:fld>
            <a:endParaRPr lang="zh-TW" altLang="en-US"/>
          </a:p>
        </p:txBody>
      </p:sp>
    </p:spTree>
    <p:extLst>
      <p:ext uri="{BB962C8B-B14F-4D97-AF65-F5344CB8AC3E}">
        <p14:creationId xmlns:p14="http://schemas.microsoft.com/office/powerpoint/2010/main" val="27056818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關於</a:t>
            </a:r>
            <a:r>
              <a:rPr lang="zh-TW" altLang="en-US" dirty="0"/>
              <a:t>保護公司內部機密性資料的備份，下列何者方式較佳？</a:t>
            </a:r>
          </a:p>
          <a:p>
            <a:r>
              <a:rPr lang="en-US" altLang="zh-TW" dirty="0"/>
              <a:t>(A)	</a:t>
            </a:r>
            <a:r>
              <a:rPr lang="zh-TW" altLang="en-US" dirty="0"/>
              <a:t>隱藏保護</a:t>
            </a:r>
          </a:p>
          <a:p>
            <a:r>
              <a:rPr lang="en-US" altLang="zh-TW" dirty="0"/>
              <a:t>(B)	</a:t>
            </a:r>
            <a:r>
              <a:rPr lang="zh-TW" altLang="en-US" dirty="0"/>
              <a:t>防寫保護</a:t>
            </a:r>
          </a:p>
          <a:p>
            <a:r>
              <a:rPr lang="en-US" altLang="zh-TW" dirty="0"/>
              <a:t>(C)	</a:t>
            </a:r>
            <a:r>
              <a:rPr lang="zh-TW" altLang="en-US" dirty="0"/>
              <a:t>加密保護</a:t>
            </a:r>
          </a:p>
          <a:p>
            <a:r>
              <a:rPr lang="en-US" altLang="zh-TW" dirty="0"/>
              <a:t>(D)	</a:t>
            </a:r>
            <a:r>
              <a:rPr lang="zh-TW" altLang="en-US" dirty="0"/>
              <a:t>雜湊</a:t>
            </a:r>
            <a:r>
              <a:rPr lang="zh-TW" altLang="en-US" dirty="0" smtClean="0"/>
              <a:t>保護</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136</a:t>
            </a:fld>
            <a:endParaRPr lang="zh-TW" altLang="en-US"/>
          </a:p>
        </p:txBody>
      </p:sp>
    </p:spTree>
    <p:extLst>
      <p:ext uri="{BB962C8B-B14F-4D97-AF65-F5344CB8AC3E}">
        <p14:creationId xmlns:p14="http://schemas.microsoft.com/office/powerpoint/2010/main" val="334460783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95300" y="908720"/>
            <a:ext cx="8915400" cy="5217443"/>
          </a:xfrm>
        </p:spPr>
        <p:txBody>
          <a:bodyPr/>
          <a:lstStyle/>
          <a:p>
            <a:pPr marL="0" indent="0">
              <a:buNone/>
            </a:pPr>
            <a:r>
              <a:rPr lang="zh-TW" altLang="en-US" dirty="0" smtClean="0"/>
              <a:t>依據</a:t>
            </a:r>
            <a:r>
              <a:rPr lang="zh-TW" altLang="en-US" dirty="0"/>
              <a:t>資訊安全管理系統</a:t>
            </a:r>
            <a:r>
              <a:rPr lang="en-US" altLang="zh-TW" dirty="0"/>
              <a:t>CNS27001</a:t>
            </a:r>
            <a:r>
              <a:rPr lang="zh-TW" altLang="en-US" dirty="0"/>
              <a:t>、</a:t>
            </a:r>
            <a:r>
              <a:rPr lang="en-US" altLang="zh-TW" dirty="0"/>
              <a:t>CNS27002</a:t>
            </a:r>
            <a:r>
              <a:rPr lang="zh-TW" altLang="en-US" dirty="0"/>
              <a:t>對資料備份的描述與要求，下列敘述何者不正確？</a:t>
            </a:r>
          </a:p>
          <a:p>
            <a:r>
              <a:rPr lang="en-US" altLang="zh-TW" dirty="0"/>
              <a:t>(A)	</a:t>
            </a:r>
            <a:r>
              <a:rPr lang="zh-TW" altLang="en-US" dirty="0"/>
              <a:t>資料備份主要目的為防範資料漏失</a:t>
            </a:r>
          </a:p>
          <a:p>
            <a:r>
              <a:rPr lang="en-US" altLang="zh-TW" dirty="0"/>
              <a:t>(B)	</a:t>
            </a:r>
            <a:r>
              <a:rPr lang="zh-TW" altLang="en-US" dirty="0"/>
              <a:t>組織宜建立備份政策，以定義組織對備份的相關要求</a:t>
            </a:r>
          </a:p>
          <a:p>
            <a:r>
              <a:rPr lang="en-US" altLang="zh-TW" dirty="0"/>
              <a:t>(C)	</a:t>
            </a:r>
            <a:r>
              <a:rPr lang="zh-TW" altLang="en-US" dirty="0"/>
              <a:t>備份資料的存放地點宜於遠端，以避免主要場域發生災難時不被波及</a:t>
            </a:r>
          </a:p>
          <a:p>
            <a:r>
              <a:rPr lang="en-US" altLang="zh-TW" dirty="0"/>
              <a:t>(D)	</a:t>
            </a:r>
            <a:r>
              <a:rPr lang="zh-TW" altLang="en-US" dirty="0"/>
              <a:t>備份資料測試復原時，應覆寫回原始媒體或系統，以確保資料復原之</a:t>
            </a:r>
            <a:r>
              <a:rPr lang="zh-TW" altLang="en-US" dirty="0" smtClean="0"/>
              <a:t>有效性</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137</a:t>
            </a:fld>
            <a:endParaRPr lang="zh-TW" altLang="en-US"/>
          </a:p>
        </p:txBody>
      </p:sp>
    </p:spTree>
    <p:extLst>
      <p:ext uri="{BB962C8B-B14F-4D97-AF65-F5344CB8AC3E}">
        <p14:creationId xmlns:p14="http://schemas.microsoft.com/office/powerpoint/2010/main" val="223165334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關於</a:t>
            </a:r>
            <a:r>
              <a:rPr lang="zh-TW" altLang="en-US" dirty="0"/>
              <a:t>儲存媒體使用規範，下列敘述何者不正確？</a:t>
            </a:r>
          </a:p>
          <a:p>
            <a:r>
              <a:rPr lang="en-US" altLang="zh-TW" dirty="0"/>
              <a:t>(A)	</a:t>
            </a:r>
            <a:r>
              <a:rPr lang="zh-TW" altLang="en-US" dirty="0"/>
              <a:t>各式儲存媒體如識別卡、磁碟片、磁帶、光碟片及各式磁碟機等如須報廢或不堪使用時，應將內含之資料加以清除，以確保資料安全</a:t>
            </a:r>
          </a:p>
          <a:p>
            <a:r>
              <a:rPr lang="en-US" altLang="zh-TW" dirty="0"/>
              <a:t>(B)	</a:t>
            </a:r>
            <a:r>
              <a:rPr lang="zh-TW" altLang="en-US" dirty="0"/>
              <a:t>儲存機密資料之儲存媒體，必須遵照組織訂定之作業方式進行標示並妥善保存</a:t>
            </a:r>
          </a:p>
          <a:p>
            <a:r>
              <a:rPr lang="en-US" altLang="zh-TW" dirty="0"/>
              <a:t>(C)	</a:t>
            </a:r>
            <a:r>
              <a:rPr lang="zh-TW" altLang="en-US" dirty="0"/>
              <a:t>機密資料變動時，媒體標示需即時更新</a:t>
            </a:r>
          </a:p>
          <a:p>
            <a:r>
              <a:rPr lang="en-US" altLang="zh-TW" dirty="0"/>
              <a:t>(D)	</a:t>
            </a:r>
            <a:r>
              <a:rPr lang="zh-TW" altLang="en-US" dirty="0"/>
              <a:t>備份媒體無需定期更新，僅以抽檢方式驗證其</a:t>
            </a:r>
            <a:r>
              <a:rPr lang="zh-TW" altLang="en-US" dirty="0" smtClean="0"/>
              <a:t>有效性</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138</a:t>
            </a:fld>
            <a:endParaRPr lang="zh-TW" altLang="en-US"/>
          </a:p>
        </p:txBody>
      </p:sp>
    </p:spTree>
    <p:extLst>
      <p:ext uri="{BB962C8B-B14F-4D97-AF65-F5344CB8AC3E}">
        <p14:creationId xmlns:p14="http://schemas.microsoft.com/office/powerpoint/2010/main" val="207635330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95300" y="1052736"/>
            <a:ext cx="8915400" cy="5073427"/>
          </a:xfrm>
        </p:spPr>
        <p:txBody>
          <a:bodyPr/>
          <a:lstStyle/>
          <a:p>
            <a:pPr marL="0" indent="0">
              <a:buNone/>
            </a:pPr>
            <a:r>
              <a:rPr lang="zh-TW" altLang="en-US" dirty="0" smtClean="0"/>
              <a:t>請問</a:t>
            </a:r>
            <a:r>
              <a:rPr lang="zh-TW" altLang="en-US" dirty="0"/>
              <a:t>同樣的系統資料，採用下列三種備份方式，當要將資料還原時，下列何者執行還原作業所需的時間最長？</a:t>
            </a:r>
          </a:p>
          <a:p>
            <a:r>
              <a:rPr lang="zh-TW" altLang="en-US" dirty="0"/>
              <a:t>甲：完整備份（</a:t>
            </a:r>
            <a:r>
              <a:rPr lang="en-US" altLang="zh-TW" dirty="0"/>
              <a:t>Full Backup</a:t>
            </a:r>
            <a:r>
              <a:rPr lang="zh-TW" altLang="en-US" dirty="0"/>
              <a:t>） 乙：增量備份 （</a:t>
            </a:r>
            <a:r>
              <a:rPr lang="en-US" altLang="zh-TW" dirty="0"/>
              <a:t>Incremental Backup</a:t>
            </a:r>
            <a:r>
              <a:rPr lang="zh-TW" altLang="en-US" dirty="0"/>
              <a:t>）   丙：差異備份（</a:t>
            </a:r>
            <a:r>
              <a:rPr lang="en-US" altLang="zh-TW" dirty="0"/>
              <a:t>Differential Backup</a:t>
            </a:r>
            <a:r>
              <a:rPr lang="zh-TW" altLang="en-US" dirty="0"/>
              <a:t>）</a:t>
            </a:r>
          </a:p>
          <a:p>
            <a:r>
              <a:rPr lang="en-US" altLang="zh-TW" dirty="0"/>
              <a:t>(A)	</a:t>
            </a:r>
            <a:r>
              <a:rPr lang="zh-TW" altLang="en-US" dirty="0"/>
              <a:t>甲</a:t>
            </a:r>
          </a:p>
          <a:p>
            <a:r>
              <a:rPr lang="en-US" altLang="zh-TW" dirty="0"/>
              <a:t>(B)	</a:t>
            </a:r>
            <a:r>
              <a:rPr lang="zh-TW" altLang="en-US" dirty="0"/>
              <a:t>乙</a:t>
            </a:r>
          </a:p>
          <a:p>
            <a:r>
              <a:rPr lang="en-US" altLang="zh-TW" dirty="0"/>
              <a:t>(C)	</a:t>
            </a:r>
            <a:r>
              <a:rPr lang="zh-TW" altLang="en-US" dirty="0"/>
              <a:t>丙</a:t>
            </a:r>
          </a:p>
          <a:p>
            <a:r>
              <a:rPr lang="en-US" altLang="zh-TW" dirty="0"/>
              <a:t>(D)	</a:t>
            </a:r>
            <a:r>
              <a:rPr lang="zh-TW" altLang="en-US" dirty="0"/>
              <a:t>三者</a:t>
            </a:r>
            <a:r>
              <a:rPr lang="zh-TW" altLang="en-US" dirty="0" smtClean="0"/>
              <a:t>相同</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139</a:t>
            </a:fld>
            <a:endParaRPr lang="zh-TW" altLang="en-US"/>
          </a:p>
        </p:txBody>
      </p:sp>
    </p:spTree>
    <p:extLst>
      <p:ext uri="{BB962C8B-B14F-4D97-AF65-F5344CB8AC3E}">
        <p14:creationId xmlns:p14="http://schemas.microsoft.com/office/powerpoint/2010/main" val="322040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2"/>
          <p:cNvSpPr>
            <a:spLocks noGrp="1" noChangeArrowheads="1"/>
          </p:cNvSpPr>
          <p:nvPr>
            <p:ph type="title"/>
          </p:nvPr>
        </p:nvSpPr>
        <p:spPr>
          <a:xfrm>
            <a:off x="1208585" y="117028"/>
            <a:ext cx="8080400" cy="935708"/>
          </a:xfrm>
        </p:spPr>
        <p:txBody>
          <a:bodyPr/>
          <a:lstStyle/>
          <a:p>
            <a:r>
              <a:rPr lang="zh-TW" altLang="en-US" dirty="0" smtClean="0"/>
              <a:t>連線層 </a:t>
            </a:r>
            <a:r>
              <a:rPr lang="en-US" altLang="zh-TW" dirty="0" smtClean="0"/>
              <a:t>– SYN Flood</a:t>
            </a:r>
            <a:endParaRPr lang="zh-TW" altLang="en-US" dirty="0" smtClean="0"/>
          </a:p>
        </p:txBody>
      </p:sp>
      <p:sp>
        <p:nvSpPr>
          <p:cNvPr id="156676" name="Rectangle 3"/>
          <p:cNvSpPr>
            <a:spLocks noGrp="1" noChangeArrowheads="1"/>
          </p:cNvSpPr>
          <p:nvPr>
            <p:ph type="body" idx="1"/>
          </p:nvPr>
        </p:nvSpPr>
        <p:spPr>
          <a:xfrm>
            <a:off x="650754" y="1052514"/>
            <a:ext cx="5251573" cy="5616575"/>
          </a:xfrm>
        </p:spPr>
        <p:txBody>
          <a:bodyPr/>
          <a:lstStyle/>
          <a:p>
            <a:pPr algn="just"/>
            <a:r>
              <a:rPr lang="zh-TW" altLang="en-US" dirty="0" smtClean="0"/>
              <a:t>攻擊手法</a:t>
            </a:r>
          </a:p>
          <a:p>
            <a:pPr lvl="1" algn="just"/>
            <a:r>
              <a:rPr lang="zh-TW" altLang="en-US" sz="2000" dirty="0" smtClean="0"/>
              <a:t>攻擊者傳送大量的</a:t>
            </a:r>
            <a:r>
              <a:rPr lang="en-US" altLang="zh-TW" sz="2000" dirty="0" smtClean="0"/>
              <a:t>TCP SYN</a:t>
            </a:r>
            <a:r>
              <a:rPr lang="zh-TW" altLang="en-US" sz="2000" dirty="0" smtClean="0"/>
              <a:t>請求封包到受害伺服器</a:t>
            </a:r>
          </a:p>
          <a:p>
            <a:pPr lvl="1" algn="just"/>
            <a:r>
              <a:rPr lang="zh-TW" altLang="en-US" sz="2000" dirty="0" smtClean="0"/>
              <a:t>受害伺服器為每一個連線請求分配系統記憶體資源，導致系統連線資源被耗用殆盡，正常的連線無法建立</a:t>
            </a:r>
            <a:endParaRPr lang="en-US" altLang="zh-TW" sz="2000" dirty="0" smtClean="0"/>
          </a:p>
          <a:p>
            <a:pPr lvl="1" algn="just"/>
            <a:r>
              <a:rPr lang="zh-TW" altLang="en-US" sz="2000" dirty="0" smtClean="0"/>
              <a:t>大量惡意的</a:t>
            </a:r>
            <a:r>
              <a:rPr lang="en-US" altLang="zh-TW" sz="2000" dirty="0" smtClean="0"/>
              <a:t>TCP SYN</a:t>
            </a:r>
            <a:r>
              <a:rPr lang="zh-TW" altLang="en-US" sz="2000" dirty="0" smtClean="0"/>
              <a:t>封包，其來源</a:t>
            </a:r>
            <a:r>
              <a:rPr lang="en-US" altLang="zh-TW" sz="2000" dirty="0" smtClean="0"/>
              <a:t>IP</a:t>
            </a:r>
            <a:r>
              <a:rPr lang="zh-TW" altLang="en-US" sz="2000" dirty="0" smtClean="0"/>
              <a:t>通常也都是偽冒的，因此無法以封鎖來源</a:t>
            </a:r>
            <a:r>
              <a:rPr lang="en-US" altLang="zh-TW" sz="2000" dirty="0" smtClean="0"/>
              <a:t>IP</a:t>
            </a:r>
            <a:r>
              <a:rPr lang="zh-TW" altLang="en-US" sz="2000" dirty="0" smtClean="0"/>
              <a:t>阻擋攻擊</a:t>
            </a:r>
          </a:p>
          <a:p>
            <a:pPr algn="just"/>
            <a:r>
              <a:rPr lang="zh-TW" altLang="en-US" dirty="0" smtClean="0"/>
              <a:t>防護建議</a:t>
            </a:r>
          </a:p>
          <a:p>
            <a:pPr lvl="1" algn="just"/>
            <a:r>
              <a:rPr lang="zh-TW" altLang="en-US" sz="2000" dirty="0" smtClean="0"/>
              <a:t>防火牆限制同來源</a:t>
            </a:r>
            <a:r>
              <a:rPr lang="en-US" altLang="zh-TW" sz="2000" dirty="0" smtClean="0"/>
              <a:t>IP</a:t>
            </a:r>
            <a:r>
              <a:rPr lang="zh-TW" altLang="en-US" sz="2000" dirty="0" smtClean="0"/>
              <a:t>的連線數量</a:t>
            </a:r>
          </a:p>
          <a:p>
            <a:pPr lvl="1" algn="just"/>
            <a:r>
              <a:rPr lang="zh-TW" altLang="en-US" sz="2000" dirty="0" smtClean="0"/>
              <a:t>請求</a:t>
            </a:r>
            <a:r>
              <a:rPr lang="en-US" altLang="zh-TW" sz="2000" dirty="0" smtClean="0"/>
              <a:t>ISP</a:t>
            </a:r>
            <a:r>
              <a:rPr lang="zh-TW" altLang="en-US" sz="2000" dirty="0" smtClean="0"/>
              <a:t>協助</a:t>
            </a:r>
          </a:p>
        </p:txBody>
      </p:sp>
      <p:grpSp>
        <p:nvGrpSpPr>
          <p:cNvPr id="156677" name="Group 4"/>
          <p:cNvGrpSpPr>
            <a:grpSpLocks/>
          </p:cNvGrpSpPr>
          <p:nvPr/>
        </p:nvGrpSpPr>
        <p:grpSpPr bwMode="auto">
          <a:xfrm>
            <a:off x="6134847" y="1612107"/>
            <a:ext cx="3420665" cy="1603375"/>
            <a:chOff x="3471" y="789"/>
            <a:chExt cx="1989" cy="1010"/>
          </a:xfrm>
        </p:grpSpPr>
        <p:sp>
          <p:nvSpPr>
            <p:cNvPr id="1131525" name="Rectangle 5"/>
            <p:cNvSpPr>
              <a:spLocks noChangeArrowheads="1"/>
            </p:cNvSpPr>
            <p:nvPr/>
          </p:nvSpPr>
          <p:spPr bwMode="auto">
            <a:xfrm>
              <a:off x="3712" y="789"/>
              <a:ext cx="1420" cy="213"/>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zh-TW" altLang="en-US" sz="1600" b="0">
                  <a:latin typeface="+mn-ea"/>
                  <a:ea typeface="+mn-ea"/>
                </a:rPr>
                <a:t>正常的</a:t>
              </a:r>
              <a:r>
                <a:rPr kumimoji="1" lang="en-US" altLang="zh-TW" sz="1600" b="0">
                  <a:latin typeface="+mn-ea"/>
                  <a:ea typeface="+mn-ea"/>
                </a:rPr>
                <a:t>TCP 3 </a:t>
              </a:r>
              <a:r>
                <a:rPr kumimoji="1" lang="zh-TW" altLang="en-US" sz="1600" b="0">
                  <a:latin typeface="+mn-ea"/>
                  <a:ea typeface="+mn-ea"/>
                </a:rPr>
                <a:t>向交握協定</a:t>
              </a:r>
            </a:p>
          </p:txBody>
        </p:sp>
        <p:grpSp>
          <p:nvGrpSpPr>
            <p:cNvPr id="156693" name="Group 6"/>
            <p:cNvGrpSpPr>
              <a:grpSpLocks/>
            </p:cNvGrpSpPr>
            <p:nvPr/>
          </p:nvGrpSpPr>
          <p:grpSpPr bwMode="auto">
            <a:xfrm>
              <a:off x="3471" y="1015"/>
              <a:ext cx="1989" cy="784"/>
              <a:chOff x="1072" y="3067"/>
              <a:chExt cx="1989" cy="784"/>
            </a:xfrm>
          </p:grpSpPr>
          <p:pic>
            <p:nvPicPr>
              <p:cNvPr id="156694" name="Picture 7"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 y="3158"/>
                <a:ext cx="453"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69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 y="3113"/>
                <a:ext cx="54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131529" name="Rectangle 9"/>
              <p:cNvSpPr>
                <a:spLocks noChangeArrowheads="1"/>
              </p:cNvSpPr>
              <p:nvPr/>
            </p:nvSpPr>
            <p:spPr bwMode="auto">
              <a:xfrm>
                <a:off x="1072" y="3646"/>
                <a:ext cx="424"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latin typeface="+mn-ea"/>
                    <a:ea typeface="+mn-ea"/>
                  </a:rPr>
                  <a:t>Client</a:t>
                </a:r>
              </a:p>
            </p:txBody>
          </p:sp>
          <p:sp>
            <p:nvSpPr>
              <p:cNvPr id="1131530" name="Rectangle 10"/>
              <p:cNvSpPr>
                <a:spLocks noChangeArrowheads="1"/>
              </p:cNvSpPr>
              <p:nvPr/>
            </p:nvSpPr>
            <p:spPr bwMode="auto">
              <a:xfrm>
                <a:off x="2256" y="3067"/>
                <a:ext cx="264"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latin typeface="+mn-ea"/>
                    <a:ea typeface="+mn-ea"/>
                  </a:rPr>
                  <a:t>SYN</a:t>
                </a:r>
              </a:p>
            </p:txBody>
          </p:sp>
          <p:sp>
            <p:nvSpPr>
              <p:cNvPr id="156698" name="Line 11"/>
              <p:cNvSpPr>
                <a:spLocks noChangeShapeType="1"/>
              </p:cNvSpPr>
              <p:nvPr/>
            </p:nvSpPr>
            <p:spPr bwMode="auto">
              <a:xfrm flipV="1">
                <a:off x="1565" y="3249"/>
                <a:ext cx="1043" cy="0"/>
              </a:xfrm>
              <a:prstGeom prst="line">
                <a:avLst/>
              </a:prstGeom>
              <a:noFill/>
              <a:ln w="28575">
                <a:solidFill>
                  <a:schemeClr val="hlink"/>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latin typeface="+mn-ea"/>
                  <a:ea typeface="+mn-ea"/>
                </a:endParaRPr>
              </a:p>
            </p:txBody>
          </p:sp>
          <p:sp>
            <p:nvSpPr>
              <p:cNvPr id="1131532" name="Rectangle 12"/>
              <p:cNvSpPr>
                <a:spLocks noChangeArrowheads="1"/>
              </p:cNvSpPr>
              <p:nvPr/>
            </p:nvSpPr>
            <p:spPr bwMode="auto">
              <a:xfrm>
                <a:off x="2564" y="3657"/>
                <a:ext cx="421"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latin typeface="+mn-ea"/>
                    <a:ea typeface="+mn-ea"/>
                  </a:rPr>
                  <a:t>Server</a:t>
                </a:r>
              </a:p>
            </p:txBody>
          </p:sp>
          <p:sp>
            <p:nvSpPr>
              <p:cNvPr id="156700" name="Line 13"/>
              <p:cNvSpPr>
                <a:spLocks noChangeShapeType="1"/>
              </p:cNvSpPr>
              <p:nvPr/>
            </p:nvSpPr>
            <p:spPr bwMode="auto">
              <a:xfrm flipH="1" flipV="1">
                <a:off x="1565" y="3430"/>
                <a:ext cx="997" cy="0"/>
              </a:xfrm>
              <a:prstGeom prst="line">
                <a:avLst/>
              </a:prstGeom>
              <a:noFill/>
              <a:ln w="28575">
                <a:solidFill>
                  <a:schemeClr val="hlink"/>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latin typeface="+mn-ea"/>
                  <a:ea typeface="+mn-ea"/>
                </a:endParaRPr>
              </a:p>
            </p:txBody>
          </p:sp>
          <p:sp>
            <p:nvSpPr>
              <p:cNvPr id="1131534" name="Rectangle 14"/>
              <p:cNvSpPr>
                <a:spLocks noChangeArrowheads="1"/>
              </p:cNvSpPr>
              <p:nvPr/>
            </p:nvSpPr>
            <p:spPr bwMode="auto">
              <a:xfrm>
                <a:off x="1687" y="3249"/>
                <a:ext cx="473"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latin typeface="+mn-ea"/>
                    <a:ea typeface="+mn-ea"/>
                  </a:rPr>
                  <a:t>SYN-ACK</a:t>
                </a:r>
              </a:p>
            </p:txBody>
          </p:sp>
          <p:sp>
            <p:nvSpPr>
              <p:cNvPr id="156702" name="Line 15"/>
              <p:cNvSpPr>
                <a:spLocks noChangeShapeType="1"/>
              </p:cNvSpPr>
              <p:nvPr/>
            </p:nvSpPr>
            <p:spPr bwMode="auto">
              <a:xfrm flipV="1">
                <a:off x="1565" y="3657"/>
                <a:ext cx="1043" cy="0"/>
              </a:xfrm>
              <a:prstGeom prst="line">
                <a:avLst/>
              </a:prstGeom>
              <a:noFill/>
              <a:ln w="28575">
                <a:solidFill>
                  <a:schemeClr val="hlink"/>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latin typeface="+mn-ea"/>
                  <a:ea typeface="+mn-ea"/>
                </a:endParaRPr>
              </a:p>
            </p:txBody>
          </p:sp>
          <p:sp>
            <p:nvSpPr>
              <p:cNvPr id="1131536" name="Rectangle 16"/>
              <p:cNvSpPr>
                <a:spLocks noChangeArrowheads="1"/>
              </p:cNvSpPr>
              <p:nvPr/>
            </p:nvSpPr>
            <p:spPr bwMode="auto">
              <a:xfrm>
                <a:off x="2248" y="3475"/>
                <a:ext cx="264"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latin typeface="+mn-ea"/>
                    <a:ea typeface="+mn-ea"/>
                  </a:rPr>
                  <a:t>ACK</a:t>
                </a:r>
              </a:p>
            </p:txBody>
          </p:sp>
        </p:grpSp>
      </p:grpSp>
      <p:grpSp>
        <p:nvGrpSpPr>
          <p:cNvPr id="156678" name="Group 17"/>
          <p:cNvGrpSpPr>
            <a:grpSpLocks/>
          </p:cNvGrpSpPr>
          <p:nvPr/>
        </p:nvGrpSpPr>
        <p:grpSpPr bwMode="auto">
          <a:xfrm>
            <a:off x="6155753" y="3502818"/>
            <a:ext cx="3389710" cy="2230438"/>
            <a:chOff x="3534" y="1980"/>
            <a:chExt cx="1971" cy="1405"/>
          </a:xfrm>
        </p:grpSpPr>
        <p:sp>
          <p:nvSpPr>
            <p:cNvPr id="1131538" name="Rectangle 18"/>
            <p:cNvSpPr>
              <a:spLocks noChangeArrowheads="1"/>
            </p:cNvSpPr>
            <p:nvPr/>
          </p:nvSpPr>
          <p:spPr bwMode="auto">
            <a:xfrm>
              <a:off x="4027" y="1980"/>
              <a:ext cx="883" cy="213"/>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600" b="0">
                  <a:latin typeface="+mn-ea"/>
                  <a:ea typeface="+mn-ea"/>
                </a:rPr>
                <a:t>SYN Flood</a:t>
              </a:r>
              <a:r>
                <a:rPr kumimoji="1" lang="zh-TW" altLang="en-US" sz="1600" b="0">
                  <a:latin typeface="+mn-ea"/>
                  <a:ea typeface="+mn-ea"/>
                </a:rPr>
                <a:t>攻擊</a:t>
              </a:r>
            </a:p>
          </p:txBody>
        </p:sp>
        <p:pic>
          <p:nvPicPr>
            <p:cNvPr id="156680" name="Picture 19"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5" y="2297"/>
              <a:ext cx="453"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681"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1" y="2252"/>
              <a:ext cx="54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131541" name="Rectangle 21"/>
            <p:cNvSpPr>
              <a:spLocks noChangeArrowheads="1"/>
            </p:cNvSpPr>
            <p:nvPr/>
          </p:nvSpPr>
          <p:spPr bwMode="auto">
            <a:xfrm>
              <a:off x="3534" y="2784"/>
              <a:ext cx="525"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latin typeface="+mn-ea"/>
                  <a:ea typeface="+mn-ea"/>
                </a:rPr>
                <a:t>Attacker</a:t>
              </a:r>
            </a:p>
          </p:txBody>
        </p:sp>
        <p:sp>
          <p:nvSpPr>
            <p:cNvPr id="1131542" name="Rectangle 22"/>
            <p:cNvSpPr>
              <a:spLocks noChangeArrowheads="1"/>
            </p:cNvSpPr>
            <p:nvPr/>
          </p:nvSpPr>
          <p:spPr bwMode="auto">
            <a:xfrm>
              <a:off x="4700" y="2206"/>
              <a:ext cx="264"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latin typeface="+mn-ea"/>
                  <a:ea typeface="+mn-ea"/>
                </a:rPr>
                <a:t>SYN</a:t>
              </a:r>
            </a:p>
          </p:txBody>
        </p:sp>
        <p:sp>
          <p:nvSpPr>
            <p:cNvPr id="156684" name="Line 23"/>
            <p:cNvSpPr>
              <a:spLocks noChangeShapeType="1"/>
            </p:cNvSpPr>
            <p:nvPr/>
          </p:nvSpPr>
          <p:spPr bwMode="auto">
            <a:xfrm flipV="1">
              <a:off x="4009" y="2388"/>
              <a:ext cx="1043" cy="0"/>
            </a:xfrm>
            <a:prstGeom prst="line">
              <a:avLst/>
            </a:prstGeom>
            <a:noFill/>
            <a:ln w="285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latin typeface="+mn-ea"/>
                <a:ea typeface="+mn-ea"/>
              </a:endParaRPr>
            </a:p>
          </p:txBody>
        </p:sp>
        <p:sp>
          <p:nvSpPr>
            <p:cNvPr id="1131544" name="Rectangle 24"/>
            <p:cNvSpPr>
              <a:spLocks noChangeArrowheads="1"/>
            </p:cNvSpPr>
            <p:nvPr/>
          </p:nvSpPr>
          <p:spPr bwMode="auto">
            <a:xfrm>
              <a:off x="5008" y="2796"/>
              <a:ext cx="421"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latin typeface="+mn-ea"/>
                  <a:ea typeface="+mn-ea"/>
                </a:rPr>
                <a:t>Server</a:t>
              </a:r>
            </a:p>
          </p:txBody>
        </p:sp>
        <p:sp>
          <p:nvSpPr>
            <p:cNvPr id="156686" name="Line 25"/>
            <p:cNvSpPr>
              <a:spLocks noChangeShapeType="1"/>
            </p:cNvSpPr>
            <p:nvPr/>
          </p:nvSpPr>
          <p:spPr bwMode="auto">
            <a:xfrm flipH="1">
              <a:off x="4059" y="2569"/>
              <a:ext cx="947" cy="498"/>
            </a:xfrm>
            <a:prstGeom prst="line">
              <a:avLst/>
            </a:prstGeom>
            <a:noFill/>
            <a:ln w="28575">
              <a:solidFill>
                <a:schemeClr val="hlink"/>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latin typeface="+mn-ea"/>
                <a:ea typeface="+mn-ea"/>
              </a:endParaRPr>
            </a:p>
          </p:txBody>
        </p:sp>
        <p:sp>
          <p:nvSpPr>
            <p:cNvPr id="156687" name="Line 26"/>
            <p:cNvSpPr>
              <a:spLocks noChangeShapeType="1"/>
            </p:cNvSpPr>
            <p:nvPr/>
          </p:nvSpPr>
          <p:spPr bwMode="auto">
            <a:xfrm flipV="1">
              <a:off x="4014" y="2432"/>
              <a:ext cx="1043" cy="0"/>
            </a:xfrm>
            <a:prstGeom prst="line">
              <a:avLst/>
            </a:prstGeom>
            <a:noFill/>
            <a:ln w="285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latin typeface="+mn-ea"/>
                <a:ea typeface="+mn-ea"/>
              </a:endParaRPr>
            </a:p>
          </p:txBody>
        </p:sp>
        <p:sp>
          <p:nvSpPr>
            <p:cNvPr id="156688" name="Line 27"/>
            <p:cNvSpPr>
              <a:spLocks noChangeShapeType="1"/>
            </p:cNvSpPr>
            <p:nvPr/>
          </p:nvSpPr>
          <p:spPr bwMode="auto">
            <a:xfrm flipV="1">
              <a:off x="4014" y="2478"/>
              <a:ext cx="1043" cy="0"/>
            </a:xfrm>
            <a:prstGeom prst="line">
              <a:avLst/>
            </a:prstGeom>
            <a:noFill/>
            <a:ln w="285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latin typeface="+mn-ea"/>
                <a:ea typeface="+mn-ea"/>
              </a:endParaRPr>
            </a:p>
          </p:txBody>
        </p:sp>
        <p:sp>
          <p:nvSpPr>
            <p:cNvPr id="156689" name="Line 28"/>
            <p:cNvSpPr>
              <a:spLocks noChangeShapeType="1"/>
            </p:cNvSpPr>
            <p:nvPr/>
          </p:nvSpPr>
          <p:spPr bwMode="auto">
            <a:xfrm flipH="1">
              <a:off x="4241" y="2614"/>
              <a:ext cx="765" cy="635"/>
            </a:xfrm>
            <a:prstGeom prst="line">
              <a:avLst/>
            </a:prstGeom>
            <a:noFill/>
            <a:ln w="28575">
              <a:solidFill>
                <a:schemeClr val="hlink"/>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latin typeface="+mn-ea"/>
                <a:ea typeface="+mn-ea"/>
              </a:endParaRPr>
            </a:p>
          </p:txBody>
        </p:sp>
        <p:sp>
          <p:nvSpPr>
            <p:cNvPr id="156690" name="Line 29"/>
            <p:cNvSpPr>
              <a:spLocks noChangeShapeType="1"/>
            </p:cNvSpPr>
            <p:nvPr/>
          </p:nvSpPr>
          <p:spPr bwMode="auto">
            <a:xfrm flipH="1">
              <a:off x="4468" y="2659"/>
              <a:ext cx="589" cy="726"/>
            </a:xfrm>
            <a:prstGeom prst="line">
              <a:avLst/>
            </a:prstGeom>
            <a:noFill/>
            <a:ln w="28575">
              <a:solidFill>
                <a:schemeClr val="hlink"/>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latin typeface="+mn-ea"/>
                <a:ea typeface="+mn-ea"/>
              </a:endParaRPr>
            </a:p>
          </p:txBody>
        </p:sp>
        <p:sp>
          <p:nvSpPr>
            <p:cNvPr id="1131550" name="Rectangle 30"/>
            <p:cNvSpPr>
              <a:spLocks noChangeArrowheads="1"/>
            </p:cNvSpPr>
            <p:nvPr/>
          </p:nvSpPr>
          <p:spPr bwMode="auto">
            <a:xfrm>
              <a:off x="4363" y="2830"/>
              <a:ext cx="473"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latin typeface="+mn-ea"/>
                  <a:ea typeface="+mn-ea"/>
                </a:rPr>
                <a:t>SYN-ACK</a:t>
              </a:r>
            </a:p>
          </p:txBody>
        </p:sp>
      </p:grpSp>
      <p:sp>
        <p:nvSpPr>
          <p:cNvPr id="31"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14</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41543889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95300" y="836712"/>
            <a:ext cx="8915400" cy="5289451"/>
          </a:xfrm>
        </p:spPr>
        <p:txBody>
          <a:bodyPr/>
          <a:lstStyle/>
          <a:p>
            <a:pPr marL="0" indent="0">
              <a:buNone/>
            </a:pPr>
            <a:r>
              <a:rPr lang="zh-TW" altLang="en-US" sz="3000" dirty="0" smtClean="0"/>
              <a:t>關於</a:t>
            </a:r>
            <a:r>
              <a:rPr lang="zh-TW" altLang="en-US" sz="3000" dirty="0"/>
              <a:t>備份，下列敘述何者正確？</a:t>
            </a:r>
          </a:p>
          <a:p>
            <a:r>
              <a:rPr lang="en-US" altLang="zh-TW" sz="3000" dirty="0"/>
              <a:t>(A)	</a:t>
            </a:r>
            <a:r>
              <a:rPr lang="zh-TW" altLang="en-US" sz="3000" dirty="0"/>
              <a:t>差異備份係指與增量備份完成後之索引檔進行比對，只要發生過變化之文件都會再備份一次</a:t>
            </a:r>
          </a:p>
          <a:p>
            <a:r>
              <a:rPr lang="en-US" altLang="zh-TW" sz="3000" dirty="0"/>
              <a:t>(B)	</a:t>
            </a:r>
            <a:r>
              <a:rPr lang="zh-TW" altLang="en-US" sz="3000" dirty="0"/>
              <a:t>完全備份係指與差異備份完成後之索引檔進行比對，只要發生過變化之文件都會再備份一次</a:t>
            </a:r>
          </a:p>
          <a:p>
            <a:r>
              <a:rPr lang="en-US" altLang="zh-TW" sz="3000" dirty="0"/>
              <a:t>(C)	</a:t>
            </a:r>
            <a:r>
              <a:rPr lang="zh-TW" altLang="en-US" sz="3000" dirty="0"/>
              <a:t>差異備份係指與增量備份完成後之索引檔進行比對，只要發生過變化之文件都會再備份一次</a:t>
            </a:r>
          </a:p>
          <a:p>
            <a:r>
              <a:rPr lang="en-US" altLang="zh-TW" sz="3000" dirty="0"/>
              <a:t>(D)	</a:t>
            </a:r>
            <a:r>
              <a:rPr lang="zh-TW" altLang="en-US" sz="3000" dirty="0"/>
              <a:t>差異備份係指與完全備份完成後之索引檔進行比對，只要發生過變化之文件都會再備份</a:t>
            </a:r>
            <a:r>
              <a:rPr lang="zh-TW" altLang="en-US" sz="3000" dirty="0" smtClean="0"/>
              <a:t>一次</a:t>
            </a:r>
            <a:endParaRPr lang="zh-TW" altLang="en-US" sz="3000"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140</a:t>
            </a:fld>
            <a:endParaRPr lang="zh-TW" altLang="en-US"/>
          </a:p>
        </p:txBody>
      </p:sp>
    </p:spTree>
    <p:extLst>
      <p:ext uri="{BB962C8B-B14F-4D97-AF65-F5344CB8AC3E}">
        <p14:creationId xmlns:p14="http://schemas.microsoft.com/office/powerpoint/2010/main" val="403496659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95300" y="1052736"/>
            <a:ext cx="8915400" cy="5073427"/>
          </a:xfrm>
        </p:spPr>
        <p:txBody>
          <a:bodyPr/>
          <a:lstStyle/>
          <a:p>
            <a:pPr marL="0" indent="0">
              <a:buNone/>
            </a:pPr>
            <a:r>
              <a:rPr lang="zh-TW" altLang="en-US" dirty="0" smtClean="0"/>
              <a:t>關於</a:t>
            </a:r>
            <a:r>
              <a:rPr lang="zh-TW" altLang="en-US" dirty="0"/>
              <a:t>系統日誌的管理與分析，下列敘述何者不正確？</a:t>
            </a:r>
          </a:p>
          <a:p>
            <a:r>
              <a:rPr lang="en-US" altLang="zh-TW" dirty="0"/>
              <a:t>(A)	</a:t>
            </a:r>
            <a:r>
              <a:rPr lang="zh-TW" altLang="en-US" dirty="0"/>
              <a:t>每天不斷產生的日誌，資料量龐大，往往超出人力可以判讀的範圍</a:t>
            </a:r>
          </a:p>
          <a:p>
            <a:r>
              <a:rPr lang="en-US" altLang="zh-TW" dirty="0"/>
              <a:t>(B)	</a:t>
            </a:r>
            <a:r>
              <a:rPr lang="zh-TW" altLang="en-US" dirty="0"/>
              <a:t>預設的</a:t>
            </a:r>
            <a:r>
              <a:rPr lang="en-US" altLang="zh-TW" dirty="0"/>
              <a:t>Syslog</a:t>
            </a:r>
            <a:r>
              <a:rPr lang="zh-TW" altLang="en-US" dirty="0"/>
              <a:t>本身沒有加密，但是不會遭到偽冒攻擊</a:t>
            </a:r>
          </a:p>
          <a:p>
            <a:r>
              <a:rPr lang="en-US" altLang="zh-TW" dirty="0"/>
              <a:t>(C)	</a:t>
            </a:r>
            <a:r>
              <a:rPr lang="zh-TW" altLang="en-US" dirty="0"/>
              <a:t>混合式攻擊手法普遍，很難從單一設備上解讀出攻擊手法的資訊</a:t>
            </a:r>
          </a:p>
          <a:p>
            <a:r>
              <a:rPr lang="en-US" altLang="zh-TW" dirty="0"/>
              <a:t>(D)	</a:t>
            </a:r>
            <a:r>
              <a:rPr lang="zh-TW" altLang="en-US" dirty="0"/>
              <a:t>不同設備所產生的日誌格式可能不一樣，會造成彙整上的</a:t>
            </a:r>
            <a:r>
              <a:rPr lang="zh-TW" altLang="en-US" dirty="0" smtClean="0"/>
              <a:t>困難</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141</a:t>
            </a:fld>
            <a:endParaRPr lang="zh-TW" altLang="en-US"/>
          </a:p>
        </p:txBody>
      </p:sp>
    </p:spTree>
    <p:extLst>
      <p:ext uri="{BB962C8B-B14F-4D97-AF65-F5344CB8AC3E}">
        <p14:creationId xmlns:p14="http://schemas.microsoft.com/office/powerpoint/2010/main" val="223676908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dirty="0" smtClean="0"/>
              <a:t>Windows</a:t>
            </a:r>
            <a:r>
              <a:rPr lang="zh-TW" altLang="en-US" dirty="0"/>
              <a:t>作業系統中的事件檢視器，有三個較為重要之日誌檔，請問此三個日誌檔分別為下列何者？</a:t>
            </a:r>
          </a:p>
          <a:p>
            <a:r>
              <a:rPr lang="en-US" altLang="zh-TW" dirty="0"/>
              <a:t>(A)	</a:t>
            </a:r>
            <a:r>
              <a:rPr lang="zh-TW" altLang="en-US" dirty="0"/>
              <a:t>連結性日誌、系統日誌、應用程式日誌</a:t>
            </a:r>
          </a:p>
          <a:p>
            <a:r>
              <a:rPr lang="en-US" altLang="zh-TW" dirty="0"/>
              <a:t>(B)	</a:t>
            </a:r>
            <a:r>
              <a:rPr lang="zh-TW" altLang="en-US" dirty="0"/>
              <a:t>安全性日誌、網路日誌、應用程式日誌</a:t>
            </a:r>
          </a:p>
          <a:p>
            <a:r>
              <a:rPr lang="en-US" altLang="zh-TW" dirty="0"/>
              <a:t>(C)	</a:t>
            </a:r>
            <a:r>
              <a:rPr lang="zh-TW" altLang="en-US" dirty="0"/>
              <a:t>安全性日誌、系統日誌、本機防毒日誌</a:t>
            </a:r>
          </a:p>
          <a:p>
            <a:r>
              <a:rPr lang="en-US" altLang="zh-TW" dirty="0"/>
              <a:t>(D)	</a:t>
            </a:r>
            <a:r>
              <a:rPr lang="zh-TW" altLang="en-US" dirty="0"/>
              <a:t>安全性日誌、系統日誌、應用程式</a:t>
            </a:r>
            <a:r>
              <a:rPr lang="zh-TW" altLang="en-US" dirty="0" smtClean="0"/>
              <a:t>日誌</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142</a:t>
            </a:fld>
            <a:endParaRPr lang="zh-TW" altLang="en-US"/>
          </a:p>
        </p:txBody>
      </p:sp>
    </p:spTree>
    <p:extLst>
      <p:ext uri="{BB962C8B-B14F-4D97-AF65-F5344CB8AC3E}">
        <p14:creationId xmlns:p14="http://schemas.microsoft.com/office/powerpoint/2010/main" val="74024010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95300" y="764704"/>
            <a:ext cx="8915400" cy="5361459"/>
          </a:xfrm>
        </p:spPr>
        <p:txBody>
          <a:bodyPr/>
          <a:lstStyle/>
          <a:p>
            <a:pPr marL="0" indent="0">
              <a:buNone/>
            </a:pPr>
            <a:r>
              <a:rPr lang="en-US" altLang="zh-TW" sz="3000" dirty="0" smtClean="0"/>
              <a:t>Bob </a:t>
            </a:r>
            <a:r>
              <a:rPr lang="zh-TW" altLang="en-US" sz="3000" dirty="0"/>
              <a:t>過去兩週一直在試圖滲透一個遠端的生產</a:t>
            </a:r>
            <a:r>
              <a:rPr lang="zh-TW" altLang="en-US" sz="3000" dirty="0" smtClean="0"/>
              <a:t>系統</a:t>
            </a:r>
            <a:r>
              <a:rPr lang="zh-TW" altLang="en-US" sz="3000" dirty="0"/>
              <a:t>，</a:t>
            </a:r>
            <a:r>
              <a:rPr lang="zh-TW" altLang="en-US" sz="3000" dirty="0" smtClean="0"/>
              <a:t>某一</a:t>
            </a:r>
            <a:r>
              <a:rPr lang="zh-TW" altLang="en-US" sz="3000" dirty="0"/>
              <a:t>次，他能夠進入系統，並使用該系統三週的時間</a:t>
            </a:r>
            <a:r>
              <a:rPr lang="zh-TW" altLang="en-US" sz="3000" dirty="0" smtClean="0"/>
              <a:t>。殊不知</a:t>
            </a:r>
            <a:r>
              <a:rPr lang="zh-TW" altLang="en-US" sz="3000" dirty="0"/>
              <a:t>，執法機構也正在記錄他的每一項活動，並在後來成為證據</a:t>
            </a:r>
            <a:r>
              <a:rPr lang="zh-TW" altLang="en-US" sz="3000" dirty="0" smtClean="0"/>
              <a:t>。該</a:t>
            </a:r>
            <a:r>
              <a:rPr lang="zh-TW" altLang="en-US" sz="3000" dirty="0"/>
              <a:t>組織使用一種虛擬環境來捕獲 </a:t>
            </a:r>
            <a:r>
              <a:rPr lang="en-US" altLang="zh-TW" sz="3000" dirty="0"/>
              <a:t>Bob</a:t>
            </a:r>
            <a:r>
              <a:rPr lang="zh-TW" altLang="en-US" sz="3000" dirty="0" smtClean="0"/>
              <a:t>。這</a:t>
            </a:r>
            <a:r>
              <a:rPr lang="zh-TW" altLang="en-US" sz="3000" dirty="0"/>
              <a:t>種虛擬環境是什麼？</a:t>
            </a:r>
          </a:p>
          <a:p>
            <a:r>
              <a:rPr lang="en-US" altLang="zh-TW" sz="3000" dirty="0"/>
              <a:t>(A)	</a:t>
            </a:r>
            <a:r>
              <a:rPr lang="zh-TW" altLang="en-US" sz="3000" dirty="0"/>
              <a:t>一種用來困住駭客的蜜罐技術</a:t>
            </a:r>
          </a:p>
          <a:p>
            <a:r>
              <a:rPr lang="en-US" altLang="zh-TW" sz="3000" dirty="0"/>
              <a:t>(B)	</a:t>
            </a:r>
            <a:r>
              <a:rPr lang="zh-TW" altLang="en-US" sz="3000" dirty="0"/>
              <a:t>一種使用特洛伊木馬的命令系統</a:t>
            </a:r>
          </a:p>
          <a:p>
            <a:r>
              <a:rPr lang="en-US" altLang="zh-TW" sz="3000" dirty="0"/>
              <a:t>(C)	</a:t>
            </a:r>
            <a:r>
              <a:rPr lang="zh-TW" altLang="en-US" sz="3000" dirty="0"/>
              <a:t>一種用來困住登入後使用者的環境</a:t>
            </a:r>
          </a:p>
          <a:p>
            <a:r>
              <a:rPr lang="en-US" altLang="zh-TW" sz="3000" dirty="0"/>
              <a:t>(D)	</a:t>
            </a:r>
            <a:r>
              <a:rPr lang="zh-TW" altLang="en-US" sz="3000" dirty="0"/>
              <a:t>一種用來困住登入前使用者的</a:t>
            </a:r>
            <a:r>
              <a:rPr lang="zh-TW" altLang="en-US" sz="3000" dirty="0" smtClean="0"/>
              <a:t>環境</a:t>
            </a:r>
            <a:endParaRPr lang="zh-TW" altLang="en-US" sz="3000"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143</a:t>
            </a:fld>
            <a:endParaRPr lang="zh-TW" altLang="en-US"/>
          </a:p>
        </p:txBody>
      </p:sp>
    </p:spTree>
    <p:extLst>
      <p:ext uri="{BB962C8B-B14F-4D97-AF65-F5344CB8AC3E}">
        <p14:creationId xmlns:p14="http://schemas.microsoft.com/office/powerpoint/2010/main" val="400256015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請問</a:t>
            </a:r>
            <a:r>
              <a:rPr lang="zh-TW" altLang="en-US" dirty="0"/>
              <a:t>系統管理人員登入成功或失敗，是否需留存相關紀錄？</a:t>
            </a:r>
          </a:p>
          <a:p>
            <a:r>
              <a:rPr lang="en-US" altLang="zh-TW" dirty="0"/>
              <a:t>(A)	</a:t>
            </a:r>
            <a:r>
              <a:rPr lang="zh-TW" altLang="en-US" dirty="0"/>
              <a:t>登入成功不需要，登入失敗需要</a:t>
            </a:r>
          </a:p>
          <a:p>
            <a:r>
              <a:rPr lang="en-US" altLang="zh-TW" dirty="0"/>
              <a:t>(B)	</a:t>
            </a:r>
            <a:r>
              <a:rPr lang="zh-TW" altLang="en-US" dirty="0"/>
              <a:t>登入成功需要，登入失敗不需要</a:t>
            </a:r>
          </a:p>
          <a:p>
            <a:r>
              <a:rPr lang="en-US" altLang="zh-TW" dirty="0"/>
              <a:t>(C)	</a:t>
            </a:r>
            <a:r>
              <a:rPr lang="zh-TW" altLang="en-US" dirty="0"/>
              <a:t>登入成功和失敗都需要</a:t>
            </a:r>
          </a:p>
          <a:p>
            <a:r>
              <a:rPr lang="en-US" altLang="zh-TW" dirty="0"/>
              <a:t>(D)	</a:t>
            </a:r>
            <a:r>
              <a:rPr lang="zh-TW" altLang="en-US" dirty="0"/>
              <a:t>登入成功和失敗都不</a:t>
            </a:r>
            <a:r>
              <a:rPr lang="zh-TW" altLang="en-US" dirty="0" smtClean="0"/>
              <a:t>需要</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144</a:t>
            </a:fld>
            <a:endParaRPr lang="zh-TW" altLang="en-US"/>
          </a:p>
        </p:txBody>
      </p:sp>
    </p:spTree>
    <p:extLst>
      <p:ext uri="{BB962C8B-B14F-4D97-AF65-F5344CB8AC3E}">
        <p14:creationId xmlns:p14="http://schemas.microsoft.com/office/powerpoint/2010/main" val="246216154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742950" y="2130425"/>
            <a:ext cx="8420100" cy="1470025"/>
          </a:xfrm>
          <a:gradFill rotWithShape="1">
            <a:gsLst>
              <a:gs pos="0">
                <a:srgbClr val="3A7CCB"/>
              </a:gs>
              <a:gs pos="20000">
                <a:srgbClr val="3C7BC7"/>
              </a:gs>
              <a:gs pos="100000">
                <a:srgbClr val="2C5D98"/>
              </a:gs>
            </a:gsLst>
            <a:lin ang="5400000"/>
          </a:gradFill>
          <a:ln cap="flat">
            <a:solidFill>
              <a:srgbClr val="4A7EBB"/>
            </a:solidFill>
          </a:ln>
          <a:effectLst>
            <a:outerShdw dist="23000" dir="5400000" rotWithShape="0">
              <a:srgbClr val="000000">
                <a:alpha val="34998"/>
              </a:srgbClr>
            </a:outerShdw>
          </a:effectLst>
        </p:spPr>
        <p:txBody>
          <a:bodyPr/>
          <a:lstStyle/>
          <a:p>
            <a:pPr>
              <a:defRPr/>
            </a:pPr>
            <a:r>
              <a:rPr kumimoji="1" lang="zh-TW" altLang="en-US" dirty="0" smtClean="0">
                <a:solidFill>
                  <a:schemeClr val="bg1"/>
                </a:solidFill>
                <a:cs typeface="+mn-cs"/>
              </a:rPr>
              <a:t>評鑑主題九</a:t>
            </a:r>
            <a:r>
              <a:rPr kumimoji="1" lang="en-US" altLang="zh-TW" dirty="0" smtClean="0">
                <a:solidFill>
                  <a:schemeClr val="bg1"/>
                </a:solidFill>
                <a:cs typeface="+mn-cs"/>
              </a:rPr>
              <a:t/>
            </a:r>
            <a:br>
              <a:rPr kumimoji="1" lang="en-US" altLang="zh-TW" dirty="0" smtClean="0">
                <a:solidFill>
                  <a:schemeClr val="bg1"/>
                </a:solidFill>
                <a:cs typeface="+mn-cs"/>
              </a:rPr>
            </a:br>
            <a:r>
              <a:rPr kumimoji="1" lang="zh-TW" altLang="en-US" dirty="0">
                <a:solidFill>
                  <a:schemeClr val="bg1"/>
                </a:solidFill>
                <a:cs typeface="+mn-cs"/>
              </a:rPr>
              <a:t>新興科技安全</a:t>
            </a:r>
          </a:p>
        </p:txBody>
      </p:sp>
      <p:sp>
        <p:nvSpPr>
          <p:cNvPr id="5" name="副標題 4"/>
          <p:cNvSpPr>
            <a:spLocks noGrp="1"/>
          </p:cNvSpPr>
          <p:nvPr>
            <p:ph type="subTitle" idx="1"/>
          </p:nvPr>
        </p:nvSpPr>
        <p:spPr>
          <a:xfrm>
            <a:off x="1485900" y="3813174"/>
            <a:ext cx="6934200" cy="1992089"/>
          </a:xfrm>
        </p:spPr>
        <p:txBody>
          <a:bodyPr>
            <a:normAutofit/>
          </a:bodyPr>
          <a:lstStyle/>
          <a:p>
            <a:pPr algn="l">
              <a:defRPr/>
            </a:pPr>
            <a:r>
              <a:rPr lang="en-US" altLang="zh-TW" sz="3600" b="1" dirty="0" smtClean="0">
                <a:solidFill>
                  <a:schemeClr val="tx1"/>
                </a:solidFill>
                <a:latin typeface="微軟正黑體" charset="-120"/>
                <a:ea typeface="微軟正黑體" charset="-120"/>
                <a:cs typeface="Times New Roman" charset="0"/>
              </a:rPr>
              <a:t>1. </a:t>
            </a:r>
            <a:r>
              <a:rPr lang="zh-TW" altLang="en-US" sz="3600" b="1" dirty="0">
                <a:solidFill>
                  <a:schemeClr val="tx1"/>
                </a:solidFill>
                <a:latin typeface="微軟正黑體" charset="-120"/>
                <a:ea typeface="微軟正黑體" charset="-120"/>
                <a:cs typeface="Times New Roman" charset="0"/>
              </a:rPr>
              <a:t>雲端安全</a:t>
            </a:r>
            <a:r>
              <a:rPr lang="zh-TW" altLang="en-US" sz="3600" b="1" dirty="0" smtClean="0">
                <a:solidFill>
                  <a:schemeClr val="tx1"/>
                </a:solidFill>
                <a:latin typeface="微軟正黑體" charset="-120"/>
                <a:ea typeface="微軟正黑體" charset="-120"/>
                <a:cs typeface="Times New Roman" charset="0"/>
              </a:rPr>
              <a:t>概論</a:t>
            </a:r>
            <a:endParaRPr lang="en-US" altLang="zh-TW" sz="3600" b="1" dirty="0">
              <a:solidFill>
                <a:schemeClr val="tx1"/>
              </a:solidFill>
              <a:latin typeface="微軟正黑體" charset="-120"/>
              <a:ea typeface="微軟正黑體" charset="-120"/>
              <a:cs typeface="Times New Roman" charset="0"/>
            </a:endParaRPr>
          </a:p>
          <a:p>
            <a:pPr algn="l">
              <a:defRPr/>
            </a:pPr>
            <a:r>
              <a:rPr lang="en-US" altLang="zh-TW" sz="3600" b="1" dirty="0" smtClean="0">
                <a:solidFill>
                  <a:schemeClr val="tx1"/>
                </a:solidFill>
                <a:latin typeface="微軟正黑體" charset="-120"/>
                <a:ea typeface="微軟正黑體" charset="-120"/>
                <a:cs typeface="Times New Roman" charset="0"/>
              </a:rPr>
              <a:t>2. </a:t>
            </a:r>
            <a:r>
              <a:rPr lang="zh-TW" altLang="en-US" sz="3600" b="1" dirty="0">
                <a:solidFill>
                  <a:schemeClr val="tx1"/>
                </a:solidFill>
                <a:latin typeface="微軟正黑體" charset="-120"/>
                <a:ea typeface="微軟正黑體" charset="-120"/>
                <a:cs typeface="Times New Roman" charset="0"/>
              </a:rPr>
              <a:t>行動裝置安全</a:t>
            </a:r>
            <a:r>
              <a:rPr lang="zh-TW" altLang="en-US" sz="3600" b="1" dirty="0" smtClean="0">
                <a:solidFill>
                  <a:schemeClr val="tx1"/>
                </a:solidFill>
                <a:latin typeface="微軟正黑體" charset="-120"/>
                <a:ea typeface="微軟正黑體" charset="-120"/>
                <a:cs typeface="Times New Roman" charset="0"/>
              </a:rPr>
              <a:t>概論</a:t>
            </a:r>
            <a:endParaRPr lang="en-US" altLang="zh-TW" sz="3600" b="1" dirty="0" smtClean="0">
              <a:solidFill>
                <a:schemeClr val="tx1"/>
              </a:solidFill>
              <a:latin typeface="微軟正黑體" charset="-120"/>
              <a:ea typeface="微軟正黑體" charset="-120"/>
              <a:cs typeface="Times New Roman" charset="0"/>
            </a:endParaRPr>
          </a:p>
          <a:p>
            <a:pPr algn="l">
              <a:defRPr/>
            </a:pPr>
            <a:r>
              <a:rPr lang="en-US" altLang="zh-TW" sz="3600" b="1" dirty="0" smtClean="0">
                <a:solidFill>
                  <a:schemeClr val="tx1"/>
                </a:solidFill>
                <a:latin typeface="微軟正黑體" charset="-120"/>
                <a:ea typeface="微軟正黑體" charset="-120"/>
                <a:cs typeface="Times New Roman" charset="0"/>
              </a:rPr>
              <a:t>3. </a:t>
            </a:r>
            <a:r>
              <a:rPr lang="zh-TW" altLang="en-US" sz="3600" b="1" dirty="0">
                <a:solidFill>
                  <a:schemeClr val="tx1"/>
                </a:solidFill>
                <a:latin typeface="微軟正黑體" charset="-120"/>
                <a:ea typeface="微軟正黑體" charset="-120"/>
                <a:cs typeface="Times New Roman" charset="0"/>
              </a:rPr>
              <a:t>物聯網安全</a:t>
            </a:r>
            <a:r>
              <a:rPr lang="zh-TW" altLang="en-US" sz="3600" b="1" dirty="0" smtClean="0">
                <a:solidFill>
                  <a:schemeClr val="tx1"/>
                </a:solidFill>
                <a:latin typeface="微軟正黑體" charset="-120"/>
                <a:ea typeface="微軟正黑體" charset="-120"/>
                <a:cs typeface="Times New Roman" charset="0"/>
              </a:rPr>
              <a:t>概論</a:t>
            </a:r>
            <a:endParaRPr lang="zh-TW" altLang="en-US" sz="3600" b="1" dirty="0">
              <a:solidFill>
                <a:schemeClr val="tx1"/>
              </a:solidFill>
              <a:latin typeface="微軟正黑體" charset="-120"/>
              <a:ea typeface="微軟正黑體" charset="-120"/>
              <a:cs typeface="Times New Roman" charset="0"/>
            </a:endParaRPr>
          </a:p>
        </p:txBody>
      </p:sp>
      <p:sp>
        <p:nvSpPr>
          <p:cNvPr id="8204"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145</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90136368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62523" y="1052736"/>
            <a:ext cx="8743877" cy="5229320"/>
          </a:xfrm>
        </p:spPr>
        <p:txBody>
          <a:bodyPr/>
          <a:lstStyle/>
          <a:p>
            <a:pPr algn="just"/>
            <a:r>
              <a:rPr lang="zh-TW" altLang="zh-TW" dirty="0"/>
              <a:t>雲端運算</a:t>
            </a:r>
            <a:r>
              <a:rPr lang="zh-TW" altLang="zh-TW" dirty="0" smtClean="0"/>
              <a:t>的</a:t>
            </a:r>
            <a:r>
              <a:rPr lang="zh-TW" altLang="en-US" dirty="0" smtClean="0"/>
              <a:t>特性產生額外的安全問題，而且由於分責架構使得資安問題的處理變複雜了</a:t>
            </a:r>
            <a:endParaRPr lang="en-US" altLang="zh-TW" dirty="0" smtClean="0"/>
          </a:p>
          <a:p>
            <a:pPr algn="just"/>
            <a:r>
              <a:rPr lang="zh-TW" altLang="en-US" dirty="0" smtClean="0"/>
              <a:t>不同的雲端服務模式衍生不同類型的安全問題</a:t>
            </a:r>
            <a:endParaRPr lang="en-US" altLang="zh-TW" dirty="0" smtClean="0"/>
          </a:p>
          <a:p>
            <a:pPr algn="just"/>
            <a:r>
              <a:rPr lang="zh-TW" altLang="en-US" dirty="0" smtClean="0"/>
              <a:t>不同的部署方式面臨</a:t>
            </a:r>
            <a:r>
              <a:rPr lang="zh-TW" altLang="en-US" dirty="0"/>
              <a:t>不同類型的安全</a:t>
            </a:r>
            <a:r>
              <a:rPr lang="zh-TW" altLang="en-US" dirty="0" smtClean="0"/>
              <a:t>問題</a:t>
            </a:r>
            <a:endParaRPr lang="en-US" altLang="zh-TW" dirty="0" smtClean="0"/>
          </a:p>
          <a:p>
            <a:pPr algn="just"/>
            <a:r>
              <a:rPr lang="zh-TW" altLang="zh-TW" dirty="0"/>
              <a:t>雲端運算</a:t>
            </a:r>
            <a:r>
              <a:rPr lang="zh-TW" altLang="zh-TW" dirty="0" smtClean="0"/>
              <a:t>的</a:t>
            </a:r>
            <a:r>
              <a:rPr lang="zh-TW" altLang="en-US" dirty="0" smtClean="0"/>
              <a:t>資源分配彈性可能會使資安問題的擴大加速，產生更大的危害</a:t>
            </a:r>
            <a:endParaRPr lang="en-US" altLang="zh-TW" dirty="0" smtClean="0"/>
          </a:p>
          <a:p>
            <a:pPr algn="just"/>
            <a:r>
              <a:rPr lang="zh-TW" altLang="zh-TW" dirty="0"/>
              <a:t>雲端運算</a:t>
            </a:r>
            <a:r>
              <a:rPr lang="zh-TW" altLang="zh-TW" dirty="0" smtClean="0"/>
              <a:t>的</a:t>
            </a:r>
            <a:r>
              <a:rPr lang="zh-TW" altLang="en-US" dirty="0" smtClean="0"/>
              <a:t>環境衍生出更多有關於</a:t>
            </a:r>
            <a:r>
              <a:rPr lang="zh-TW" altLang="en-US" b="1" dirty="0" smtClean="0">
                <a:solidFill>
                  <a:srgbClr val="FF0000"/>
                </a:solidFill>
              </a:rPr>
              <a:t>隱私、合規</a:t>
            </a:r>
            <a:r>
              <a:rPr lang="zh-TW" altLang="en-US" dirty="0" smtClean="0"/>
              <a:t>與</a:t>
            </a:r>
            <a:r>
              <a:rPr lang="zh-TW" altLang="en-US" b="1" dirty="0" smtClean="0">
                <a:solidFill>
                  <a:srgbClr val="FF0000"/>
                </a:solidFill>
              </a:rPr>
              <a:t>稽核</a:t>
            </a:r>
            <a:r>
              <a:rPr lang="zh-TW" altLang="en-US" dirty="0" smtClean="0"/>
              <a:t>的問題</a:t>
            </a:r>
            <a:endParaRPr lang="zh-TW" altLang="en-US" dirty="0"/>
          </a:p>
        </p:txBody>
      </p:sp>
      <p:sp>
        <p:nvSpPr>
          <p:cNvPr id="4" name="標題 1"/>
          <p:cNvSpPr>
            <a:spLocks noGrp="1"/>
          </p:cNvSpPr>
          <p:nvPr>
            <p:ph type="title"/>
          </p:nvPr>
        </p:nvSpPr>
        <p:spPr>
          <a:xfrm>
            <a:off x="704528" y="-18257"/>
            <a:ext cx="8853488" cy="1143001"/>
          </a:xfrm>
        </p:spPr>
        <p:txBody>
          <a:bodyPr/>
          <a:lstStyle/>
          <a:p>
            <a:r>
              <a:rPr lang="zh-TW" altLang="en-US" dirty="0" smtClean="0"/>
              <a:t> 雲端</a:t>
            </a:r>
            <a:r>
              <a:rPr lang="zh-TW" altLang="en-US" dirty="0"/>
              <a:t>運算的資訊安全</a:t>
            </a:r>
            <a:endParaRPr lang="zh-TW" altLang="en-US" dirty="0" smtClean="0"/>
          </a:p>
        </p:txBody>
      </p:sp>
      <p:sp>
        <p:nvSpPr>
          <p:cNvPr id="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146</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22241217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04528" y="-18256"/>
            <a:ext cx="8853488" cy="1143000"/>
          </a:xfrm>
        </p:spPr>
        <p:txBody>
          <a:bodyPr/>
          <a:lstStyle/>
          <a:p>
            <a:r>
              <a:rPr lang="zh-TW" altLang="zh-TW" dirty="0" smtClean="0"/>
              <a:t>雲端</a:t>
            </a:r>
            <a:r>
              <a:rPr lang="zh-TW" altLang="zh-TW" dirty="0"/>
              <a:t>系統安全問題的源起</a:t>
            </a:r>
            <a:endParaRPr lang="zh-TW" altLang="en-US" dirty="0"/>
          </a:p>
        </p:txBody>
      </p:sp>
      <p:sp>
        <p:nvSpPr>
          <p:cNvPr id="3" name="內容版面配置區 2"/>
          <p:cNvSpPr>
            <a:spLocks noGrp="1"/>
          </p:cNvSpPr>
          <p:nvPr>
            <p:ph idx="1"/>
          </p:nvPr>
        </p:nvSpPr>
        <p:spPr>
          <a:xfrm>
            <a:off x="640111" y="1051844"/>
            <a:ext cx="8915400" cy="4897437"/>
          </a:xfrm>
        </p:spPr>
        <p:txBody>
          <a:bodyPr/>
          <a:lstStyle/>
          <a:p>
            <a:pPr algn="just"/>
            <a:r>
              <a:rPr lang="zh-TW" altLang="en-US" dirty="0" smtClean="0"/>
              <a:t>接受</a:t>
            </a:r>
            <a:r>
              <a:rPr lang="zh-TW" altLang="en-US" dirty="0"/>
              <a:t>並採用雲端運算技術的企業越來越</a:t>
            </a:r>
            <a:r>
              <a:rPr lang="zh-TW" altLang="en-US" dirty="0" smtClean="0"/>
              <a:t>多</a:t>
            </a:r>
            <a:endParaRPr lang="zh-TW" altLang="en-US" dirty="0"/>
          </a:p>
          <a:p>
            <a:pPr algn="just"/>
            <a:r>
              <a:rPr lang="zh-TW" altLang="en-US" dirty="0" smtClean="0"/>
              <a:t>企業</a:t>
            </a:r>
            <a:r>
              <a:rPr lang="zh-TW" altLang="en-US" dirty="0"/>
              <a:t>開始依賴虛擬化環境的</a:t>
            </a:r>
            <a:r>
              <a:rPr lang="zh-TW" altLang="en-US" dirty="0" smtClean="0"/>
              <a:t>應用</a:t>
            </a:r>
            <a:endParaRPr lang="zh-TW" altLang="en-US" dirty="0"/>
          </a:p>
          <a:p>
            <a:r>
              <a:rPr lang="zh-TW" altLang="en-US" dirty="0" smtClean="0"/>
              <a:t>傳統</a:t>
            </a:r>
            <a:r>
              <a:rPr lang="zh-TW" altLang="en-US" dirty="0"/>
              <a:t>的防火牆難以監控</a:t>
            </a:r>
            <a:r>
              <a:rPr lang="zh-TW" altLang="en-US" b="1" dirty="0">
                <a:solidFill>
                  <a:srgbClr val="FF0000"/>
                </a:solidFill>
              </a:rPr>
              <a:t>虛擬機器（</a:t>
            </a:r>
            <a:r>
              <a:rPr lang="en-US" altLang="zh-TW" b="1" dirty="0">
                <a:solidFill>
                  <a:srgbClr val="FF0000"/>
                </a:solidFill>
              </a:rPr>
              <a:t>virtual machine</a:t>
            </a:r>
            <a:r>
              <a:rPr lang="zh-TW" altLang="en-US" b="1" dirty="0">
                <a:solidFill>
                  <a:srgbClr val="FF0000"/>
                </a:solidFill>
              </a:rPr>
              <a:t>）間的網路流量和</a:t>
            </a:r>
            <a:r>
              <a:rPr lang="zh-TW" altLang="en-US" b="1" dirty="0" smtClean="0">
                <a:solidFill>
                  <a:srgbClr val="FF0000"/>
                </a:solidFill>
              </a:rPr>
              <a:t>安全</a:t>
            </a:r>
            <a:endParaRPr lang="zh-TW" altLang="en-US" b="1" dirty="0">
              <a:solidFill>
                <a:srgbClr val="FF0000"/>
              </a:solidFill>
            </a:endParaRPr>
          </a:p>
          <a:p>
            <a:pPr algn="just"/>
            <a:r>
              <a:rPr lang="zh-TW" altLang="en-US" dirty="0" smtClean="0"/>
              <a:t>這些</a:t>
            </a:r>
            <a:r>
              <a:rPr lang="zh-TW" altLang="en-US" dirty="0"/>
              <a:t>網路流量</a:t>
            </a:r>
            <a:r>
              <a:rPr lang="zh-TW" altLang="en-US" dirty="0" smtClean="0"/>
              <a:t>未直接在</a:t>
            </a:r>
            <a:r>
              <a:rPr lang="zh-TW" altLang="en-US" dirty="0"/>
              <a:t>實體網路留下足跡，實體網路的監控工具不易</a:t>
            </a:r>
            <a:r>
              <a:rPr lang="zh-TW" altLang="en-US" dirty="0" smtClean="0"/>
              <a:t>監控</a:t>
            </a:r>
            <a:endParaRPr lang="zh-TW" altLang="en-US" dirty="0"/>
          </a:p>
          <a:p>
            <a:pPr algn="just"/>
            <a:endParaRPr lang="zh-TW" altLang="en-US" dirty="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147</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99685583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148</a:t>
            </a:fld>
            <a:endParaRPr lang="zh-TW" altLang="en-US"/>
          </a:p>
        </p:txBody>
      </p:sp>
      <p:sp>
        <p:nvSpPr>
          <p:cNvPr id="5" name="文字版面配置區 2"/>
          <p:cNvSpPr txBox="1">
            <a:spLocks/>
          </p:cNvSpPr>
          <p:nvPr/>
        </p:nvSpPr>
        <p:spPr bwMode="auto">
          <a:xfrm>
            <a:off x="640112" y="1484784"/>
            <a:ext cx="437687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rgbClr val="595959"/>
                </a:solidFill>
                <a:latin typeface="微軟正黑體" pitchFamily="34" charset="-120"/>
                <a:ea typeface="微軟正黑體" pitchFamily="34" charset="-120"/>
                <a:cs typeface="+mn-cs"/>
              </a:defRPr>
            </a:lvl1pPr>
            <a:lvl2pPr marL="742950" indent="-285750" algn="l" rtl="0" eaLnBrk="0" fontAlgn="base" hangingPunct="0">
              <a:spcBef>
                <a:spcPct val="20000"/>
              </a:spcBef>
              <a:spcAft>
                <a:spcPct val="0"/>
              </a:spcAft>
              <a:buFont typeface="Arial" pitchFamily="34" charset="0"/>
              <a:buChar char="–"/>
              <a:defRPr sz="2800" kern="1200">
                <a:solidFill>
                  <a:srgbClr val="595959"/>
                </a:solidFill>
                <a:latin typeface="微軟正黑體" pitchFamily="34" charset="-120"/>
                <a:ea typeface="微軟正黑體" pitchFamily="34" charset="-120"/>
                <a:cs typeface="+mn-cs"/>
              </a:defRPr>
            </a:lvl2pPr>
            <a:lvl3pPr marL="1143000" indent="-228600" algn="l" rtl="0" eaLnBrk="0" fontAlgn="base" hangingPunct="0">
              <a:spcBef>
                <a:spcPct val="20000"/>
              </a:spcBef>
              <a:spcAft>
                <a:spcPct val="0"/>
              </a:spcAft>
              <a:buFont typeface="Arial" pitchFamily="34" charset="0"/>
              <a:buChar char="•"/>
              <a:defRPr sz="2400" kern="1200">
                <a:solidFill>
                  <a:srgbClr val="595959"/>
                </a:solidFill>
                <a:latin typeface="微軟正黑體" pitchFamily="34" charset="-120"/>
                <a:ea typeface="微軟正黑體" pitchFamily="34" charset="-120"/>
                <a:cs typeface="+mn-cs"/>
              </a:defRPr>
            </a:lvl3pPr>
            <a:lvl4pPr marL="1600200" indent="-228600" algn="l" rtl="0" eaLnBrk="0" fontAlgn="base" hangingPunct="0">
              <a:spcBef>
                <a:spcPct val="20000"/>
              </a:spcBef>
              <a:spcAft>
                <a:spcPct val="0"/>
              </a:spcAft>
              <a:buFont typeface="Arial" pitchFamily="34" charset="0"/>
              <a:buChar char="–"/>
              <a:defRPr sz="2000" kern="1200">
                <a:solidFill>
                  <a:srgbClr val="595959"/>
                </a:solidFill>
                <a:latin typeface="微軟正黑體" pitchFamily="34" charset="-120"/>
                <a:ea typeface="微軟正黑體" pitchFamily="34" charset="-120"/>
                <a:cs typeface="+mn-cs"/>
              </a:defRPr>
            </a:lvl4pPr>
            <a:lvl5pPr marL="2057400" indent="-228600" algn="l" rtl="0" eaLnBrk="0" fontAlgn="base" hangingPunct="0">
              <a:spcBef>
                <a:spcPct val="20000"/>
              </a:spcBef>
              <a:spcAft>
                <a:spcPct val="0"/>
              </a:spcAft>
              <a:buFont typeface="Arial" pitchFamily="34" charset="0"/>
              <a:buChar char="»"/>
              <a:defRPr sz="2000" kern="1200">
                <a:solidFill>
                  <a:srgbClr val="59595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kumimoji="0" lang="zh-TW" altLang="en-US" dirty="0" smtClean="0">
                <a:solidFill>
                  <a:schemeClr val="accent1"/>
                </a:solidFill>
              </a:rPr>
              <a:t>用戶端</a:t>
            </a:r>
            <a:endParaRPr kumimoji="0" lang="zh-TW" altLang="en-US" dirty="0">
              <a:solidFill>
                <a:schemeClr val="accent1"/>
              </a:solidFill>
            </a:endParaRPr>
          </a:p>
        </p:txBody>
      </p:sp>
      <p:sp>
        <p:nvSpPr>
          <p:cNvPr id="6" name="內容版面配置區 3"/>
          <p:cNvSpPr>
            <a:spLocks noGrp="1"/>
          </p:cNvSpPr>
          <p:nvPr>
            <p:ph sz="half" idx="4294967295"/>
          </p:nvPr>
        </p:nvSpPr>
        <p:spPr>
          <a:xfrm>
            <a:off x="640112" y="2124546"/>
            <a:ext cx="4376870" cy="3951288"/>
          </a:xfrm>
          <a:prstGeom prst="rect">
            <a:avLst/>
          </a:prstGeom>
        </p:spPr>
        <p:txBody>
          <a:bodyPr/>
          <a:lstStyle/>
          <a:p>
            <a:pPr lvl="1" algn="just"/>
            <a:r>
              <a:rPr lang="zh-TW" altLang="zh-TW" kern="1200" dirty="0" smtClean="0"/>
              <a:t>資料竊取</a:t>
            </a:r>
            <a:endParaRPr lang="en-US" altLang="zh-TW" kern="1200" dirty="0" smtClean="0"/>
          </a:p>
          <a:p>
            <a:pPr lvl="1" algn="just"/>
            <a:r>
              <a:rPr lang="zh-TW" altLang="zh-TW" kern="1200" dirty="0"/>
              <a:t>資料</a:t>
            </a:r>
            <a:r>
              <a:rPr lang="zh-TW" altLang="zh-TW" kern="1200" dirty="0" smtClean="0"/>
              <a:t>可用性</a:t>
            </a:r>
            <a:endParaRPr lang="en-US" altLang="zh-TW" kern="1200" dirty="0" smtClean="0"/>
          </a:p>
          <a:p>
            <a:pPr lvl="1" algn="just"/>
            <a:r>
              <a:rPr lang="zh-TW" altLang="zh-TW" kern="1200" dirty="0"/>
              <a:t>網路封</a:t>
            </a:r>
            <a:r>
              <a:rPr lang="zh-TW" altLang="zh-TW" kern="1200" dirty="0" smtClean="0"/>
              <a:t>包竊聽</a:t>
            </a:r>
            <a:endParaRPr lang="en-US" altLang="zh-TW" kern="1200" dirty="0" smtClean="0"/>
          </a:p>
          <a:p>
            <a:pPr lvl="1" algn="just"/>
            <a:r>
              <a:rPr lang="zh-TW" altLang="zh-TW" kern="1200" dirty="0"/>
              <a:t>資料內容加密</a:t>
            </a:r>
            <a:r>
              <a:rPr lang="zh-TW" altLang="zh-TW" kern="1200" dirty="0" smtClean="0"/>
              <a:t>保護</a:t>
            </a:r>
            <a:endParaRPr lang="en-US" altLang="zh-TW" kern="1200" dirty="0" smtClean="0"/>
          </a:p>
          <a:p>
            <a:pPr lvl="1" algn="just"/>
            <a:r>
              <a:rPr lang="zh-TW" altLang="zh-TW" kern="1200" dirty="0"/>
              <a:t>共用環境的系統安全</a:t>
            </a:r>
            <a:r>
              <a:rPr lang="zh-TW" altLang="zh-TW" kern="1200" dirty="0" smtClean="0"/>
              <a:t>防護</a:t>
            </a:r>
            <a:endParaRPr lang="en-US" altLang="zh-TW" kern="1200" dirty="0" smtClean="0"/>
          </a:p>
          <a:p>
            <a:pPr lvl="1" algn="just"/>
            <a:r>
              <a:rPr lang="zh-TW" altLang="zh-TW" kern="1200" dirty="0"/>
              <a:t>退租後資料完整刪除</a:t>
            </a:r>
            <a:endParaRPr lang="en-US" altLang="zh-TW" kern="1200" dirty="0" smtClean="0"/>
          </a:p>
          <a:p>
            <a:pPr algn="just"/>
            <a:endParaRPr lang="zh-TW" altLang="en-US" dirty="0"/>
          </a:p>
          <a:p>
            <a:pPr algn="just"/>
            <a:endParaRPr lang="en-US" altLang="zh-TW" kern="1200" dirty="0" smtClean="0">
              <a:latin typeface="Times New Roman" pitchFamily="18" charset="0"/>
              <a:ea typeface="標楷體" pitchFamily="65" charset="-120"/>
            </a:endParaRPr>
          </a:p>
          <a:p>
            <a:pPr algn="just"/>
            <a:endParaRPr lang="zh-TW" altLang="en-US" dirty="0"/>
          </a:p>
        </p:txBody>
      </p:sp>
      <p:sp>
        <p:nvSpPr>
          <p:cNvPr id="7" name="文字版面配置區 4"/>
          <p:cNvSpPr txBox="1">
            <a:spLocks/>
          </p:cNvSpPr>
          <p:nvPr/>
        </p:nvSpPr>
        <p:spPr>
          <a:xfrm>
            <a:off x="5176922" y="1484784"/>
            <a:ext cx="4378590" cy="639762"/>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rgbClr val="595959"/>
                </a:solidFill>
                <a:latin typeface="微軟正黑體" pitchFamily="34" charset="-120"/>
                <a:ea typeface="微軟正黑體" pitchFamily="34" charset="-120"/>
                <a:cs typeface="+mn-cs"/>
              </a:defRPr>
            </a:lvl1pPr>
            <a:lvl2pPr marL="742950" indent="-285750" algn="l" rtl="0" eaLnBrk="0" fontAlgn="base" hangingPunct="0">
              <a:spcBef>
                <a:spcPct val="20000"/>
              </a:spcBef>
              <a:spcAft>
                <a:spcPct val="0"/>
              </a:spcAft>
              <a:buFont typeface="Arial" pitchFamily="34" charset="0"/>
              <a:buChar char="–"/>
              <a:defRPr sz="2800" kern="1200">
                <a:solidFill>
                  <a:srgbClr val="595959"/>
                </a:solidFill>
                <a:latin typeface="微軟正黑體" pitchFamily="34" charset="-120"/>
                <a:ea typeface="微軟正黑體" pitchFamily="34" charset="-120"/>
                <a:cs typeface="+mn-cs"/>
              </a:defRPr>
            </a:lvl2pPr>
            <a:lvl3pPr marL="1143000" indent="-228600" algn="l" rtl="0" eaLnBrk="0" fontAlgn="base" hangingPunct="0">
              <a:spcBef>
                <a:spcPct val="20000"/>
              </a:spcBef>
              <a:spcAft>
                <a:spcPct val="0"/>
              </a:spcAft>
              <a:buFont typeface="Arial" pitchFamily="34" charset="0"/>
              <a:buChar char="•"/>
              <a:defRPr sz="2400" kern="1200">
                <a:solidFill>
                  <a:srgbClr val="595959"/>
                </a:solidFill>
                <a:latin typeface="微軟正黑體" pitchFamily="34" charset="-120"/>
                <a:ea typeface="微軟正黑體" pitchFamily="34" charset="-120"/>
                <a:cs typeface="+mn-cs"/>
              </a:defRPr>
            </a:lvl3pPr>
            <a:lvl4pPr marL="1600200" indent="-228600" algn="l" rtl="0" eaLnBrk="0" fontAlgn="base" hangingPunct="0">
              <a:spcBef>
                <a:spcPct val="20000"/>
              </a:spcBef>
              <a:spcAft>
                <a:spcPct val="0"/>
              </a:spcAft>
              <a:buFont typeface="Arial" pitchFamily="34" charset="0"/>
              <a:buChar char="–"/>
              <a:defRPr sz="2000" kern="1200">
                <a:solidFill>
                  <a:srgbClr val="595959"/>
                </a:solidFill>
                <a:latin typeface="微軟正黑體" pitchFamily="34" charset="-120"/>
                <a:ea typeface="微軟正黑體" pitchFamily="34" charset="-120"/>
                <a:cs typeface="+mn-cs"/>
              </a:defRPr>
            </a:lvl4pPr>
            <a:lvl5pPr marL="2057400" indent="-228600" algn="l" rtl="0" eaLnBrk="0" fontAlgn="base" hangingPunct="0">
              <a:spcBef>
                <a:spcPct val="20000"/>
              </a:spcBef>
              <a:spcAft>
                <a:spcPct val="0"/>
              </a:spcAft>
              <a:buFont typeface="Arial" pitchFamily="34" charset="0"/>
              <a:buChar char="»"/>
              <a:defRPr sz="2000" kern="1200">
                <a:solidFill>
                  <a:srgbClr val="59595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kumimoji="0" lang="zh-TW" altLang="en-US" dirty="0" smtClean="0">
                <a:solidFill>
                  <a:schemeClr val="accent1"/>
                </a:solidFill>
              </a:rPr>
              <a:t>供應商</a:t>
            </a:r>
            <a:r>
              <a:rPr kumimoji="0" lang="en-US" altLang="zh-TW" dirty="0" smtClean="0">
                <a:solidFill>
                  <a:schemeClr val="accent1"/>
                </a:solidFill>
              </a:rPr>
              <a:t>(CSP)</a:t>
            </a:r>
            <a:endParaRPr kumimoji="0" lang="zh-TW" altLang="en-US" dirty="0">
              <a:solidFill>
                <a:schemeClr val="accent1"/>
              </a:solidFill>
            </a:endParaRPr>
          </a:p>
        </p:txBody>
      </p:sp>
      <p:sp>
        <p:nvSpPr>
          <p:cNvPr id="8" name="內容版面配置區 5"/>
          <p:cNvSpPr>
            <a:spLocks noGrp="1"/>
          </p:cNvSpPr>
          <p:nvPr>
            <p:ph sz="quarter" idx="4294967295"/>
          </p:nvPr>
        </p:nvSpPr>
        <p:spPr>
          <a:xfrm>
            <a:off x="5176922" y="2124546"/>
            <a:ext cx="4378590" cy="3951288"/>
          </a:xfrm>
          <a:prstGeom prst="rect">
            <a:avLst/>
          </a:prstGeom>
        </p:spPr>
        <p:txBody>
          <a:bodyPr/>
          <a:lstStyle/>
          <a:p>
            <a:pPr lvl="1" algn="just"/>
            <a:r>
              <a:rPr lang="zh-TW" altLang="zh-TW" kern="1200" dirty="0"/>
              <a:t>惡意程式</a:t>
            </a:r>
            <a:r>
              <a:rPr lang="zh-TW" altLang="zh-TW" kern="1200" dirty="0" smtClean="0"/>
              <a:t>攻擊</a:t>
            </a:r>
            <a:endParaRPr lang="en-US" altLang="zh-TW" kern="1200" dirty="0" smtClean="0"/>
          </a:p>
          <a:p>
            <a:pPr lvl="1" algn="just"/>
            <a:r>
              <a:rPr lang="zh-TW" altLang="zh-TW" kern="1200" dirty="0" smtClean="0"/>
              <a:t>虛擬</a:t>
            </a:r>
            <a:r>
              <a:rPr lang="zh-TW" altLang="zh-TW" kern="1200" dirty="0"/>
              <a:t>化</a:t>
            </a:r>
            <a:r>
              <a:rPr lang="zh-TW" altLang="zh-TW" kern="1200" dirty="0" smtClean="0"/>
              <a:t>環境</a:t>
            </a:r>
            <a:r>
              <a:rPr lang="zh-TW" altLang="en-US" kern="1200" dirty="0" smtClean="0"/>
              <a:t>的</a:t>
            </a:r>
            <a:r>
              <a:rPr lang="zh-TW" altLang="zh-TW" kern="1200" dirty="0" smtClean="0"/>
              <a:t>系統</a:t>
            </a:r>
            <a:r>
              <a:rPr lang="zh-TW" altLang="zh-TW" kern="1200" dirty="0"/>
              <a:t>與網路</a:t>
            </a:r>
            <a:r>
              <a:rPr lang="zh-TW" altLang="zh-TW" kern="1200" dirty="0" smtClean="0"/>
              <a:t>安全</a:t>
            </a:r>
            <a:endParaRPr lang="en-US" altLang="zh-TW" kern="1200" dirty="0" smtClean="0"/>
          </a:p>
          <a:p>
            <a:pPr lvl="1" algn="just"/>
            <a:r>
              <a:rPr lang="zh-TW" altLang="zh-TW" kern="1200" dirty="0"/>
              <a:t>僵屍</a:t>
            </a:r>
            <a:r>
              <a:rPr lang="zh-TW" altLang="zh-TW" kern="1200" dirty="0" smtClean="0"/>
              <a:t>網路</a:t>
            </a:r>
            <a:endParaRPr lang="en-US" altLang="zh-TW" kern="1200" dirty="0" smtClean="0"/>
          </a:p>
          <a:p>
            <a:pPr lvl="1" algn="just"/>
            <a:r>
              <a:rPr lang="zh-TW" altLang="zh-TW" kern="1200" dirty="0"/>
              <a:t>提供透明</a:t>
            </a:r>
            <a:r>
              <a:rPr lang="zh-TW" altLang="zh-TW" kern="1200" dirty="0" smtClean="0"/>
              <a:t>化</a:t>
            </a:r>
            <a:r>
              <a:rPr lang="zh-TW" altLang="en-US" kern="1200" dirty="0" smtClean="0"/>
              <a:t>的</a:t>
            </a:r>
            <a:r>
              <a:rPr lang="zh-TW" altLang="zh-TW" kern="1200" dirty="0" smtClean="0"/>
              <a:t>安全</a:t>
            </a:r>
            <a:r>
              <a:rPr lang="zh-TW" altLang="zh-TW" kern="1200" dirty="0"/>
              <a:t>管理資訊</a:t>
            </a:r>
            <a:endParaRPr lang="en-US" altLang="zh-TW" kern="1200" dirty="0" smtClean="0"/>
          </a:p>
          <a:p>
            <a:pPr lvl="1" algn="just"/>
            <a:r>
              <a:rPr lang="zh-TW" altLang="zh-TW" kern="1200" dirty="0"/>
              <a:t>即時阻絕資安威脅</a:t>
            </a:r>
            <a:endParaRPr lang="zh-TW" altLang="en-US" dirty="0"/>
          </a:p>
        </p:txBody>
      </p:sp>
      <p:sp>
        <p:nvSpPr>
          <p:cNvPr id="9" name="標題 1"/>
          <p:cNvSpPr>
            <a:spLocks noGrp="1"/>
          </p:cNvSpPr>
          <p:nvPr>
            <p:ph type="title"/>
          </p:nvPr>
        </p:nvSpPr>
        <p:spPr>
          <a:xfrm>
            <a:off x="495300" y="116632"/>
            <a:ext cx="8915400" cy="1143000"/>
          </a:xfrm>
        </p:spPr>
        <p:txBody>
          <a:bodyPr/>
          <a:lstStyle/>
          <a:p>
            <a:r>
              <a:rPr lang="zh-TW" altLang="en-US" sz="3800" dirty="0" smtClean="0">
                <a:solidFill>
                  <a:srgbClr val="FF0000"/>
                </a:solidFill>
              </a:rPr>
              <a:t>補充</a:t>
            </a:r>
            <a:r>
              <a:rPr lang="en-US" altLang="zh-TW" sz="3800" dirty="0" smtClean="0"/>
              <a:t>:</a:t>
            </a:r>
            <a:r>
              <a:rPr lang="zh-TW" altLang="en-US" sz="3800" dirty="0" smtClean="0"/>
              <a:t>從不</a:t>
            </a:r>
            <a:r>
              <a:rPr lang="zh-TW" altLang="en-US" sz="3800" dirty="0"/>
              <a:t>同的角度看雲端資安的問題</a:t>
            </a:r>
            <a:r>
              <a:rPr lang="en-US" altLang="zh-TW" sz="3800" dirty="0"/>
              <a:t>(1/5)</a:t>
            </a:r>
            <a:endParaRPr lang="zh-TW" altLang="en-US" sz="3800" dirty="0"/>
          </a:p>
        </p:txBody>
      </p:sp>
    </p:spTree>
    <p:extLst>
      <p:ext uri="{BB962C8B-B14F-4D97-AF65-F5344CB8AC3E}">
        <p14:creationId xmlns:p14="http://schemas.microsoft.com/office/powerpoint/2010/main" val="85440767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60512" y="53752"/>
            <a:ext cx="8853488" cy="1143000"/>
          </a:xfrm>
        </p:spPr>
        <p:txBody>
          <a:bodyPr/>
          <a:lstStyle/>
          <a:p>
            <a:r>
              <a:rPr lang="zh-TW" altLang="en-US" sz="3800" dirty="0" smtClean="0">
                <a:solidFill>
                  <a:srgbClr val="FF0000"/>
                </a:solidFill>
              </a:rPr>
              <a:t>補充</a:t>
            </a:r>
            <a:r>
              <a:rPr lang="en-US" altLang="zh-TW" sz="3800" dirty="0" smtClean="0"/>
              <a:t>:</a:t>
            </a:r>
            <a:r>
              <a:rPr lang="zh-TW" altLang="en-US" sz="3800" dirty="0" smtClean="0"/>
              <a:t>從雲端服務的特性來看安全問題</a:t>
            </a:r>
            <a:r>
              <a:rPr lang="en-US" altLang="zh-TW" sz="3800" dirty="0" smtClean="0"/>
              <a:t>(2/5)</a:t>
            </a:r>
            <a:endParaRPr lang="zh-TW" altLang="en-US" sz="3800" dirty="0"/>
          </a:p>
        </p:txBody>
      </p:sp>
      <p:sp>
        <p:nvSpPr>
          <p:cNvPr id="3" name="內容版面配置區 2"/>
          <p:cNvSpPr>
            <a:spLocks noGrp="1"/>
          </p:cNvSpPr>
          <p:nvPr>
            <p:ph idx="1"/>
          </p:nvPr>
        </p:nvSpPr>
        <p:spPr>
          <a:xfrm>
            <a:off x="560512" y="1123851"/>
            <a:ext cx="8982203" cy="4897437"/>
          </a:xfrm>
        </p:spPr>
        <p:txBody>
          <a:bodyPr anchor="ctr"/>
          <a:lstStyle/>
          <a:p>
            <a:pPr algn="just"/>
            <a:r>
              <a:rPr lang="zh-TW" altLang="en-US" sz="2700" dirty="0"/>
              <a:t>因應需求的自主服務</a:t>
            </a:r>
            <a:r>
              <a:rPr lang="en-US" altLang="zh-TW" sz="2700" dirty="0"/>
              <a:t>(on-demand self-service</a:t>
            </a:r>
            <a:r>
              <a:rPr lang="en-US" altLang="zh-TW" sz="2700" dirty="0" smtClean="0"/>
              <a:t>)</a:t>
            </a:r>
            <a:r>
              <a:rPr lang="zh-TW" altLang="en-US" sz="2700" dirty="0" smtClean="0"/>
              <a:t>：自主服務的調配是否會超出資安容許的範圍</a:t>
            </a:r>
            <a:endParaRPr lang="en-US" altLang="zh-TW" sz="2700" dirty="0"/>
          </a:p>
          <a:p>
            <a:pPr algn="just"/>
            <a:r>
              <a:rPr lang="zh-TW" altLang="en-US" sz="2700" dirty="0"/>
              <a:t>廣泛的網路存取</a:t>
            </a:r>
            <a:r>
              <a:rPr lang="en-US" altLang="zh-TW" sz="2700" dirty="0"/>
              <a:t>(broad network access</a:t>
            </a:r>
            <a:r>
              <a:rPr lang="en-US" altLang="zh-TW" sz="2700" dirty="0" smtClean="0"/>
              <a:t>)</a:t>
            </a:r>
            <a:r>
              <a:rPr lang="zh-TW" altLang="en-US" sz="2700" dirty="0" smtClean="0"/>
              <a:t>：採用的各種設備是否安全</a:t>
            </a:r>
            <a:endParaRPr lang="en-US" altLang="zh-TW" sz="2700" dirty="0"/>
          </a:p>
          <a:p>
            <a:pPr algn="just"/>
            <a:r>
              <a:rPr lang="zh-TW" altLang="en-US" sz="2700" dirty="0"/>
              <a:t>資源的共享</a:t>
            </a:r>
            <a:r>
              <a:rPr lang="en-US" altLang="zh-TW" sz="2700" dirty="0"/>
              <a:t>(resource pooling</a:t>
            </a:r>
            <a:r>
              <a:rPr lang="en-US" altLang="zh-TW" sz="2700" dirty="0" smtClean="0"/>
              <a:t>)</a:t>
            </a:r>
            <a:r>
              <a:rPr lang="zh-TW" altLang="en-US" sz="2700" dirty="0" smtClean="0"/>
              <a:t>：動態的資源分配是否可靠、是否衍生多租戶干擾的問題、區域屬地要求是否合規</a:t>
            </a:r>
            <a:endParaRPr lang="en-US" altLang="zh-TW" sz="2700" dirty="0"/>
          </a:p>
          <a:p>
            <a:pPr algn="just"/>
            <a:r>
              <a:rPr lang="zh-TW" altLang="en-US" sz="2700" dirty="0"/>
              <a:t>高度的彈性化</a:t>
            </a:r>
            <a:r>
              <a:rPr lang="en-US" altLang="zh-TW" sz="2700" dirty="0"/>
              <a:t>(rapid elasticity</a:t>
            </a:r>
            <a:r>
              <a:rPr lang="en-US" altLang="zh-TW" sz="2700" dirty="0" smtClean="0"/>
              <a:t>)</a:t>
            </a:r>
            <a:r>
              <a:rPr lang="zh-TW" altLang="en-US" sz="2700" dirty="0" smtClean="0"/>
              <a:t>：是否造成資源預估困難</a:t>
            </a:r>
            <a:endParaRPr lang="en-US" altLang="zh-TW" sz="2700" dirty="0"/>
          </a:p>
          <a:p>
            <a:pPr algn="just"/>
            <a:r>
              <a:rPr lang="zh-TW" altLang="en-US" sz="2700" dirty="0"/>
              <a:t>可度量的服務</a:t>
            </a:r>
            <a:r>
              <a:rPr lang="en-US" altLang="zh-TW" sz="2700" dirty="0"/>
              <a:t>(measured service</a:t>
            </a:r>
            <a:r>
              <a:rPr lang="en-US" altLang="zh-TW" sz="2700" dirty="0" smtClean="0"/>
              <a:t>)</a:t>
            </a:r>
            <a:r>
              <a:rPr lang="zh-TW" altLang="en-US" sz="2700" dirty="0" smtClean="0"/>
              <a:t>：是否侵犯隱私</a:t>
            </a:r>
            <a:endParaRPr lang="zh-TW" altLang="en-US" dirty="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149</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22624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a:xfrm>
            <a:off x="488504" y="117028"/>
            <a:ext cx="8814979" cy="935708"/>
          </a:xfrm>
        </p:spPr>
        <p:txBody>
          <a:bodyPr/>
          <a:lstStyle/>
          <a:p>
            <a:r>
              <a:rPr lang="zh-TW" altLang="en-US" sz="4000" dirty="0" smtClean="0"/>
              <a:t>連線層 </a:t>
            </a:r>
            <a:r>
              <a:rPr lang="en-US" altLang="zh-TW" sz="4000" dirty="0" smtClean="0"/>
              <a:t>– </a:t>
            </a:r>
            <a:r>
              <a:rPr lang="zh-TW" altLang="en-US" sz="4000" dirty="0" smtClean="0"/>
              <a:t>分散式阻斷服務攻擊</a:t>
            </a:r>
            <a:r>
              <a:rPr lang="en-US" altLang="zh-TW" sz="4000" dirty="0" smtClean="0"/>
              <a:t>(1/3)</a:t>
            </a:r>
          </a:p>
        </p:txBody>
      </p:sp>
      <p:sp>
        <p:nvSpPr>
          <p:cNvPr id="158724" name="Rectangle 3"/>
          <p:cNvSpPr>
            <a:spLocks noGrp="1" noChangeArrowheads="1"/>
          </p:cNvSpPr>
          <p:nvPr>
            <p:ph type="body" idx="1"/>
          </p:nvPr>
        </p:nvSpPr>
        <p:spPr>
          <a:xfrm>
            <a:off x="664162" y="1052514"/>
            <a:ext cx="5527090" cy="5616575"/>
          </a:xfrm>
        </p:spPr>
        <p:txBody>
          <a:bodyPr/>
          <a:lstStyle/>
          <a:p>
            <a:pPr algn="just"/>
            <a:r>
              <a:rPr lang="zh-TW" altLang="en-US" sz="2400" dirty="0" smtClean="0"/>
              <a:t>分散式阻斷服務攻擊</a:t>
            </a:r>
            <a:r>
              <a:rPr lang="en-US" altLang="zh-TW" sz="2400" dirty="0" smtClean="0"/>
              <a:t>(Distributed Denial-of-Service</a:t>
            </a:r>
            <a:r>
              <a:rPr lang="zh-TW" altLang="en-US" sz="2400" dirty="0" smtClean="0"/>
              <a:t>，簡稱</a:t>
            </a:r>
            <a:r>
              <a:rPr lang="en-US" altLang="zh-TW" sz="2400" dirty="0" smtClean="0"/>
              <a:t>DDoS)</a:t>
            </a:r>
          </a:p>
          <a:p>
            <a:pPr algn="just"/>
            <a:r>
              <a:rPr lang="zh-TW" altLang="en-US" sz="2400" dirty="0" smtClean="0"/>
              <a:t>攻擊手法</a:t>
            </a:r>
          </a:p>
          <a:p>
            <a:pPr lvl="1" algn="just"/>
            <a:r>
              <a:rPr lang="zh-TW" altLang="en-US" sz="2200" dirty="0" smtClean="0"/>
              <a:t>攻擊者控制多部阻斷服務攻擊主機</a:t>
            </a:r>
            <a:r>
              <a:rPr lang="en-US" altLang="zh-TW" sz="2200" dirty="0" smtClean="0"/>
              <a:t>(</a:t>
            </a:r>
            <a:r>
              <a:rPr lang="en-US" altLang="zh-TW" sz="2200" dirty="0" err="1" smtClean="0"/>
              <a:t>DoS</a:t>
            </a:r>
            <a:r>
              <a:rPr lang="en-US" altLang="zh-TW" sz="2200" dirty="0" smtClean="0"/>
              <a:t> Agent)</a:t>
            </a:r>
            <a:r>
              <a:rPr lang="zh-TW" altLang="en-US" sz="2200" dirty="0" smtClean="0"/>
              <a:t>，對受害者發動大規模的阻斷服務攻擊</a:t>
            </a:r>
            <a:endParaRPr lang="en-US" altLang="zh-TW" sz="2200" dirty="0" smtClean="0"/>
          </a:p>
          <a:p>
            <a:pPr lvl="1" algn="just"/>
            <a:r>
              <a:rPr lang="zh-TW" altLang="en-US" sz="2200" dirty="0" smtClean="0"/>
              <a:t>被攻擊的受害者為主要受害者，被控制的阻斷服務攻擊主機本身也是次要的受害者</a:t>
            </a:r>
          </a:p>
          <a:p>
            <a:pPr lvl="1" algn="just"/>
            <a:r>
              <a:rPr lang="zh-TW" altLang="en-US" sz="2200" dirty="0"/>
              <a:t>其</a:t>
            </a:r>
            <a:r>
              <a:rPr lang="zh-TW" altLang="en-US" sz="2200" dirty="0" smtClean="0"/>
              <a:t>攻擊來源</a:t>
            </a:r>
            <a:r>
              <a:rPr lang="en-US" altLang="zh-TW" sz="2200" dirty="0" smtClean="0"/>
              <a:t>IP</a:t>
            </a:r>
            <a:r>
              <a:rPr lang="zh-TW" altLang="en-US" sz="2200" dirty="0" smtClean="0"/>
              <a:t>太多</a:t>
            </a:r>
            <a:r>
              <a:rPr lang="en-US" altLang="zh-TW" sz="2200" dirty="0" smtClean="0"/>
              <a:t>(</a:t>
            </a:r>
            <a:r>
              <a:rPr lang="zh-TW" altLang="en-US" sz="2200" dirty="0" smtClean="0"/>
              <a:t>數百至數千個</a:t>
            </a:r>
            <a:r>
              <a:rPr lang="en-US" altLang="zh-TW" sz="2200" dirty="0" smtClean="0"/>
              <a:t>)</a:t>
            </a:r>
            <a:r>
              <a:rPr lang="zh-TW" altLang="en-US" sz="2200" dirty="0" smtClean="0"/>
              <a:t>，通常很難透過防火牆封鎖來源</a:t>
            </a:r>
            <a:r>
              <a:rPr lang="en-US" altLang="zh-TW" sz="2200" dirty="0" smtClean="0"/>
              <a:t>IP</a:t>
            </a:r>
          </a:p>
        </p:txBody>
      </p:sp>
      <p:grpSp>
        <p:nvGrpSpPr>
          <p:cNvPr id="158725" name="Group 4"/>
          <p:cNvGrpSpPr>
            <a:grpSpLocks/>
          </p:cNvGrpSpPr>
          <p:nvPr/>
        </p:nvGrpSpPr>
        <p:grpSpPr bwMode="auto">
          <a:xfrm>
            <a:off x="6278960" y="1484314"/>
            <a:ext cx="3432704" cy="4629150"/>
            <a:chOff x="3651" y="935"/>
            <a:chExt cx="1996" cy="2916"/>
          </a:xfrm>
        </p:grpSpPr>
        <p:pic>
          <p:nvPicPr>
            <p:cNvPr id="158726" name="Picture 5"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 y="1117"/>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727" name="Picture 6" descr="I love my 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 y="1071"/>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72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7" y="3067"/>
              <a:ext cx="54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58729" name="Text Box 8"/>
            <p:cNvSpPr txBox="1">
              <a:spLocks noChangeArrowheads="1"/>
            </p:cNvSpPr>
            <p:nvPr/>
          </p:nvSpPr>
          <p:spPr bwMode="auto">
            <a:xfrm>
              <a:off x="4422" y="3657"/>
              <a:ext cx="40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400">
                  <a:ea typeface="新細明體" panose="02020500000000000000" pitchFamily="18" charset="-120"/>
                </a:rPr>
                <a:t>Victim</a:t>
              </a:r>
            </a:p>
          </p:txBody>
        </p:sp>
        <p:sp>
          <p:nvSpPr>
            <p:cNvPr id="158730" name="Text Box 9"/>
            <p:cNvSpPr txBox="1">
              <a:spLocks noChangeArrowheads="1"/>
            </p:cNvSpPr>
            <p:nvPr/>
          </p:nvSpPr>
          <p:spPr bwMode="auto">
            <a:xfrm>
              <a:off x="4377" y="935"/>
              <a:ext cx="50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400">
                  <a:ea typeface="新細明體" panose="02020500000000000000" pitchFamily="18" charset="-120"/>
                </a:rPr>
                <a:t>Attacker</a:t>
              </a:r>
            </a:p>
          </p:txBody>
        </p:sp>
        <p:sp>
          <p:nvSpPr>
            <p:cNvPr id="158731" name="Text Box 10"/>
            <p:cNvSpPr txBox="1">
              <a:spLocks noChangeArrowheads="1"/>
            </p:cNvSpPr>
            <p:nvPr/>
          </p:nvSpPr>
          <p:spPr bwMode="auto">
            <a:xfrm>
              <a:off x="4308" y="2205"/>
              <a:ext cx="62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400">
                  <a:ea typeface="新細明體" panose="02020500000000000000" pitchFamily="18" charset="-120"/>
                </a:rPr>
                <a:t>DoS Agents</a:t>
              </a:r>
            </a:p>
          </p:txBody>
        </p:sp>
        <p:sp>
          <p:nvSpPr>
            <p:cNvPr id="158732" name="Line 11"/>
            <p:cNvSpPr>
              <a:spLocks noChangeShapeType="1"/>
            </p:cNvSpPr>
            <p:nvPr/>
          </p:nvSpPr>
          <p:spPr bwMode="auto">
            <a:xfrm>
              <a:off x="4694" y="1434"/>
              <a:ext cx="46" cy="499"/>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58733" name="Line 12"/>
            <p:cNvSpPr>
              <a:spLocks noChangeShapeType="1"/>
            </p:cNvSpPr>
            <p:nvPr/>
          </p:nvSpPr>
          <p:spPr bwMode="auto">
            <a:xfrm>
              <a:off x="4921" y="2069"/>
              <a:ext cx="408" cy="0"/>
            </a:xfrm>
            <a:prstGeom prst="line">
              <a:avLst/>
            </a:prstGeom>
            <a:noFill/>
            <a:ln w="38100">
              <a:solidFill>
                <a:schemeClr val="tx1"/>
              </a:solidFill>
              <a:prstDash val="sysDot"/>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pic>
          <p:nvPicPr>
            <p:cNvPr id="158734" name="Picture 13"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 y="1933"/>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735" name="Picture 14"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9" y="1933"/>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736" name="Picture 15"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 y="1933"/>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737" name="Picture 16"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4" y="1933"/>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738" name="Picture 17"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 y="1933"/>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39" name="Line 18"/>
            <p:cNvSpPr>
              <a:spLocks noChangeShapeType="1"/>
            </p:cNvSpPr>
            <p:nvPr/>
          </p:nvSpPr>
          <p:spPr bwMode="auto">
            <a:xfrm flipH="1">
              <a:off x="4422" y="1434"/>
              <a:ext cx="227" cy="499"/>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58740" name="Line 19"/>
            <p:cNvSpPr>
              <a:spLocks noChangeShapeType="1"/>
            </p:cNvSpPr>
            <p:nvPr/>
          </p:nvSpPr>
          <p:spPr bwMode="auto">
            <a:xfrm>
              <a:off x="4740" y="1434"/>
              <a:ext cx="725" cy="499"/>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58741" name="Line 20"/>
            <p:cNvSpPr>
              <a:spLocks noChangeShapeType="1"/>
            </p:cNvSpPr>
            <p:nvPr/>
          </p:nvSpPr>
          <p:spPr bwMode="auto">
            <a:xfrm flipH="1">
              <a:off x="4105" y="1434"/>
              <a:ext cx="499" cy="499"/>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58742" name="Line 21"/>
            <p:cNvSpPr>
              <a:spLocks noChangeShapeType="1"/>
            </p:cNvSpPr>
            <p:nvPr/>
          </p:nvSpPr>
          <p:spPr bwMode="auto">
            <a:xfrm flipH="1">
              <a:off x="3787" y="1434"/>
              <a:ext cx="771" cy="499"/>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58743" name="Line 22"/>
            <p:cNvSpPr>
              <a:spLocks noChangeShapeType="1"/>
            </p:cNvSpPr>
            <p:nvPr/>
          </p:nvSpPr>
          <p:spPr bwMode="auto">
            <a:xfrm>
              <a:off x="3787" y="2205"/>
              <a:ext cx="635" cy="907"/>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58744" name="Line 23"/>
            <p:cNvSpPr>
              <a:spLocks noChangeShapeType="1"/>
            </p:cNvSpPr>
            <p:nvPr/>
          </p:nvSpPr>
          <p:spPr bwMode="auto">
            <a:xfrm>
              <a:off x="4105" y="2251"/>
              <a:ext cx="408" cy="816"/>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58745" name="Line 24"/>
            <p:cNvSpPr>
              <a:spLocks noChangeShapeType="1"/>
            </p:cNvSpPr>
            <p:nvPr/>
          </p:nvSpPr>
          <p:spPr bwMode="auto">
            <a:xfrm>
              <a:off x="4468" y="2387"/>
              <a:ext cx="136" cy="635"/>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58746" name="Line 25"/>
            <p:cNvSpPr>
              <a:spLocks noChangeShapeType="1"/>
            </p:cNvSpPr>
            <p:nvPr/>
          </p:nvSpPr>
          <p:spPr bwMode="auto">
            <a:xfrm flipH="1">
              <a:off x="4740" y="2387"/>
              <a:ext cx="45" cy="635"/>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58747" name="Line 26"/>
            <p:cNvSpPr>
              <a:spLocks noChangeShapeType="1"/>
            </p:cNvSpPr>
            <p:nvPr/>
          </p:nvSpPr>
          <p:spPr bwMode="auto">
            <a:xfrm flipH="1">
              <a:off x="4830" y="2205"/>
              <a:ext cx="680" cy="862"/>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grpSp>
      <p:sp>
        <p:nvSpPr>
          <p:cNvPr id="27"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15</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88680209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64008" y="53752"/>
            <a:ext cx="8853488" cy="1143000"/>
          </a:xfrm>
        </p:spPr>
        <p:txBody>
          <a:bodyPr/>
          <a:lstStyle/>
          <a:p>
            <a:r>
              <a:rPr lang="zh-TW" altLang="en-US" sz="4000" dirty="0" smtClean="0"/>
              <a:t>從</a:t>
            </a:r>
            <a:r>
              <a:rPr lang="en-US" altLang="zh-TW" sz="4000" dirty="0" smtClean="0"/>
              <a:t>IaaS</a:t>
            </a:r>
            <a:r>
              <a:rPr lang="zh-TW" altLang="en-US" sz="4000" dirty="0" smtClean="0"/>
              <a:t>的角度看雲端資安問題</a:t>
            </a:r>
            <a:r>
              <a:rPr lang="en-US" altLang="zh-TW" sz="4000" dirty="0" smtClean="0"/>
              <a:t>(3/5)</a:t>
            </a:r>
            <a:endParaRPr lang="zh-TW" altLang="en-US" sz="4000" dirty="0"/>
          </a:p>
        </p:txBody>
      </p:sp>
      <p:sp>
        <p:nvSpPr>
          <p:cNvPr id="3" name="內容版面配置區 2"/>
          <p:cNvSpPr>
            <a:spLocks noGrp="1"/>
          </p:cNvSpPr>
          <p:nvPr>
            <p:ph idx="1"/>
          </p:nvPr>
        </p:nvSpPr>
        <p:spPr>
          <a:xfrm>
            <a:off x="640111" y="1051844"/>
            <a:ext cx="8915400" cy="4897437"/>
          </a:xfrm>
        </p:spPr>
        <p:txBody>
          <a:bodyPr/>
          <a:lstStyle/>
          <a:p>
            <a:r>
              <a:rPr lang="zh-TW" altLang="zh-TW" dirty="0"/>
              <a:t>傳統的</a:t>
            </a:r>
            <a:r>
              <a:rPr lang="zh-TW" altLang="zh-TW" dirty="0" smtClean="0"/>
              <a:t>防護</a:t>
            </a:r>
            <a:endParaRPr lang="en-US" altLang="zh-TW" dirty="0" smtClean="0"/>
          </a:p>
          <a:p>
            <a:r>
              <a:rPr lang="zh-TW" altLang="zh-TW" dirty="0" smtClean="0"/>
              <a:t>虛擬</a:t>
            </a:r>
            <a:r>
              <a:rPr lang="zh-TW" altLang="zh-TW" dirty="0"/>
              <a:t>平台與主機的弱點更新（</a:t>
            </a:r>
            <a:r>
              <a:rPr lang="en-US" altLang="zh-TW" dirty="0"/>
              <a:t>Patch</a:t>
            </a:r>
            <a:r>
              <a:rPr lang="zh-TW" altLang="zh-TW" dirty="0" smtClean="0"/>
              <a:t>）</a:t>
            </a:r>
            <a:endParaRPr lang="en-US" altLang="zh-TW" dirty="0" smtClean="0"/>
          </a:p>
          <a:p>
            <a:r>
              <a:rPr lang="zh-TW" altLang="zh-TW" dirty="0" smtClean="0"/>
              <a:t>遠端存取</a:t>
            </a:r>
            <a:r>
              <a:rPr lang="zh-TW" altLang="zh-TW" dirty="0"/>
              <a:t>的</a:t>
            </a:r>
            <a:r>
              <a:rPr lang="zh-TW" altLang="zh-TW" dirty="0" smtClean="0"/>
              <a:t>安全</a:t>
            </a:r>
            <a:endParaRPr lang="en-US" altLang="zh-TW" dirty="0" smtClean="0"/>
          </a:p>
          <a:p>
            <a:r>
              <a:rPr lang="zh-TW" altLang="zh-TW" dirty="0" smtClean="0"/>
              <a:t>虛擬</a:t>
            </a:r>
            <a:r>
              <a:rPr lang="zh-TW" altLang="zh-TW" dirty="0"/>
              <a:t>化</a:t>
            </a:r>
            <a:r>
              <a:rPr lang="zh-TW" altLang="zh-TW" dirty="0" smtClean="0"/>
              <a:t>安全</a:t>
            </a:r>
            <a:endParaRPr lang="en-US" altLang="zh-TW" dirty="0" smtClean="0"/>
          </a:p>
          <a:p>
            <a:r>
              <a:rPr lang="zh-TW" altLang="zh-TW" dirty="0" smtClean="0"/>
              <a:t>虛擬</a:t>
            </a:r>
            <a:r>
              <a:rPr lang="zh-TW" altLang="zh-TW" dirty="0"/>
              <a:t>主機的入侵</a:t>
            </a:r>
            <a:r>
              <a:rPr lang="zh-TW" altLang="zh-TW" dirty="0" smtClean="0"/>
              <a:t>偵測</a:t>
            </a:r>
            <a:r>
              <a:rPr lang="zh-TW" altLang="en-US" dirty="0"/>
              <a:t>與</a:t>
            </a:r>
            <a:r>
              <a:rPr lang="zh-TW" altLang="zh-TW" dirty="0" smtClean="0"/>
              <a:t>防護技術</a:t>
            </a:r>
            <a:endParaRPr lang="en-US" altLang="zh-TW" dirty="0" smtClean="0"/>
          </a:p>
          <a:p>
            <a:r>
              <a:rPr lang="zh-TW" altLang="zh-TW" dirty="0" smtClean="0"/>
              <a:t>運作</a:t>
            </a:r>
            <a:r>
              <a:rPr lang="zh-TW" altLang="zh-TW" dirty="0"/>
              <a:t>時的資料</a:t>
            </a:r>
            <a:r>
              <a:rPr lang="zh-TW" altLang="zh-TW" dirty="0" smtClean="0"/>
              <a:t>完整性</a:t>
            </a:r>
            <a:endParaRPr lang="en-US" altLang="zh-TW" dirty="0" smtClean="0"/>
          </a:p>
          <a:p>
            <a:r>
              <a:rPr lang="zh-TW" altLang="zh-TW" dirty="0" smtClean="0"/>
              <a:t>隔離技術</a:t>
            </a:r>
            <a:endParaRPr lang="en-US" altLang="zh-TW" dirty="0" smtClean="0"/>
          </a:p>
          <a:p>
            <a:r>
              <a:rPr lang="zh-TW" altLang="zh-TW" dirty="0" smtClean="0"/>
              <a:t>虛擬</a:t>
            </a:r>
            <a:r>
              <a:rPr lang="zh-TW" altLang="zh-TW" dirty="0"/>
              <a:t>主機映像檔的安全</a:t>
            </a:r>
            <a:r>
              <a:rPr lang="zh-TW" altLang="zh-TW" dirty="0" smtClean="0"/>
              <a:t>保護</a:t>
            </a:r>
            <a:endParaRPr lang="en-US" altLang="zh-TW" dirty="0" smtClean="0"/>
          </a:p>
          <a:p>
            <a:r>
              <a:rPr lang="zh-TW" altLang="zh-TW" b="1" dirty="0" smtClean="0">
                <a:solidFill>
                  <a:srgbClr val="FF0000"/>
                </a:solidFill>
              </a:rPr>
              <a:t>安全遷移</a:t>
            </a:r>
            <a:r>
              <a:rPr lang="en-US" altLang="zh-TW" b="1" dirty="0" smtClean="0">
                <a:solidFill>
                  <a:srgbClr val="FF0000"/>
                </a:solidFill>
              </a:rPr>
              <a:t>(migration)</a:t>
            </a:r>
            <a:r>
              <a:rPr lang="zh-TW" altLang="zh-TW" dirty="0" smtClean="0"/>
              <a:t>的技術</a:t>
            </a:r>
            <a:endParaRPr lang="zh-TW" altLang="en-US" dirty="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150</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46008933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60512" y="53752"/>
            <a:ext cx="8853488" cy="1143000"/>
          </a:xfrm>
        </p:spPr>
        <p:txBody>
          <a:bodyPr/>
          <a:lstStyle/>
          <a:p>
            <a:r>
              <a:rPr lang="zh-TW" altLang="en-US" sz="4000" dirty="0" smtClean="0"/>
              <a:t>從</a:t>
            </a:r>
            <a:r>
              <a:rPr lang="en-US" altLang="zh-TW" sz="4000" dirty="0" smtClean="0"/>
              <a:t>PaaS</a:t>
            </a:r>
            <a:r>
              <a:rPr lang="zh-TW" altLang="en-US" sz="4000" dirty="0"/>
              <a:t>的角度看雲端資安</a:t>
            </a:r>
            <a:r>
              <a:rPr lang="zh-TW" altLang="en-US" sz="4000" dirty="0" smtClean="0"/>
              <a:t>問題</a:t>
            </a:r>
            <a:r>
              <a:rPr lang="en-US" altLang="zh-TW" sz="4000" dirty="0" smtClean="0"/>
              <a:t>(4/5)</a:t>
            </a:r>
            <a:endParaRPr lang="zh-TW" altLang="en-US" sz="4000" dirty="0"/>
          </a:p>
        </p:txBody>
      </p:sp>
      <p:sp>
        <p:nvSpPr>
          <p:cNvPr id="3" name="內容版面配置區 2"/>
          <p:cNvSpPr>
            <a:spLocks noGrp="1"/>
          </p:cNvSpPr>
          <p:nvPr>
            <p:ph idx="1"/>
          </p:nvPr>
        </p:nvSpPr>
        <p:spPr>
          <a:xfrm>
            <a:off x="560512" y="1123851"/>
            <a:ext cx="8915400" cy="4897437"/>
          </a:xfrm>
        </p:spPr>
        <p:txBody>
          <a:bodyPr/>
          <a:lstStyle/>
          <a:p>
            <a:r>
              <a:rPr lang="zh-TW" altLang="en-US" dirty="0" smtClean="0"/>
              <a:t>用戶</a:t>
            </a:r>
            <a:r>
              <a:rPr lang="zh-TW" altLang="zh-TW" dirty="0" smtClean="0"/>
              <a:t>只控制</a:t>
            </a:r>
            <a:r>
              <a:rPr lang="zh-TW" altLang="zh-TW" dirty="0"/>
              <a:t>所部署的應用程式及</a:t>
            </a:r>
            <a:r>
              <a:rPr lang="zh-TW" altLang="zh-TW" dirty="0" smtClean="0"/>
              <a:t>部份設定</a:t>
            </a:r>
            <a:r>
              <a:rPr lang="zh-TW" altLang="zh-TW" dirty="0"/>
              <a:t>組態，不需</a:t>
            </a:r>
            <a:r>
              <a:rPr lang="zh-TW" altLang="zh-TW" dirty="0" smtClean="0"/>
              <a:t>管理控制</a:t>
            </a:r>
            <a:r>
              <a:rPr lang="zh-TW" altLang="zh-TW" dirty="0"/>
              <a:t>底層雲端基礎架構、網路、伺服器硬體、作業系統、儲存</a:t>
            </a:r>
            <a:r>
              <a:rPr lang="zh-TW" altLang="zh-TW" dirty="0" smtClean="0"/>
              <a:t>空間</a:t>
            </a:r>
            <a:endParaRPr lang="en-US" altLang="zh-TW" dirty="0" smtClean="0"/>
          </a:p>
          <a:p>
            <a:r>
              <a:rPr lang="zh-TW" altLang="zh-TW" dirty="0" smtClean="0"/>
              <a:t>若</a:t>
            </a:r>
            <a:r>
              <a:rPr lang="zh-TW" altLang="zh-TW" dirty="0"/>
              <a:t>使用者開發的應用程式之程式碼含有</a:t>
            </a:r>
            <a:r>
              <a:rPr lang="zh-TW" altLang="zh-TW" dirty="0" smtClean="0"/>
              <a:t>惡意</a:t>
            </a:r>
            <a:r>
              <a:rPr lang="zh-TW" altLang="en-US" dirty="0"/>
              <a:t>的</a:t>
            </a:r>
            <a:r>
              <a:rPr lang="zh-TW" altLang="zh-TW" dirty="0" smtClean="0"/>
              <a:t>行為</a:t>
            </a:r>
            <a:r>
              <a:rPr lang="zh-TW" altLang="zh-TW" dirty="0"/>
              <a:t>，可能使</a:t>
            </a:r>
            <a:r>
              <a:rPr lang="en-US" altLang="zh-TW" dirty="0"/>
              <a:t>CPU</a:t>
            </a:r>
            <a:r>
              <a:rPr lang="zh-TW" altLang="zh-TW" dirty="0"/>
              <a:t>資源、記憶體空間、或其他資源</a:t>
            </a:r>
            <a:r>
              <a:rPr lang="zh-TW" altLang="zh-TW" dirty="0" smtClean="0"/>
              <a:t>的</a:t>
            </a:r>
            <a:r>
              <a:rPr lang="zh-TW" altLang="en-US" dirty="0" smtClean="0"/>
              <a:t>失效</a:t>
            </a:r>
            <a:endParaRPr lang="en-US" altLang="zh-TW" dirty="0" smtClean="0"/>
          </a:p>
          <a:p>
            <a:r>
              <a:rPr lang="zh-TW" altLang="en-US" dirty="0" smtClean="0"/>
              <a:t>可能</a:t>
            </a:r>
            <a:r>
              <a:rPr lang="zh-TW" altLang="zh-TW" dirty="0" smtClean="0"/>
              <a:t>會</a:t>
            </a:r>
            <a:r>
              <a:rPr lang="zh-TW" altLang="zh-TW" dirty="0"/>
              <a:t>攻擊供應商執行環境的底層雲端平台與其他客戶，造成供應商與客戶的</a:t>
            </a:r>
            <a:r>
              <a:rPr lang="zh-TW" altLang="zh-TW" dirty="0" smtClean="0"/>
              <a:t>損失</a:t>
            </a:r>
            <a:endParaRPr lang="zh-TW" altLang="en-US" dirty="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151</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82754023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64008" y="-27384"/>
            <a:ext cx="8853488" cy="1143000"/>
          </a:xfrm>
        </p:spPr>
        <p:txBody>
          <a:bodyPr/>
          <a:lstStyle/>
          <a:p>
            <a:r>
              <a:rPr lang="zh-TW" altLang="en-US" sz="4000" dirty="0" smtClean="0"/>
              <a:t>從</a:t>
            </a:r>
            <a:r>
              <a:rPr lang="en-US" altLang="zh-TW" sz="4000" dirty="0" smtClean="0"/>
              <a:t>SaaS</a:t>
            </a:r>
            <a:r>
              <a:rPr lang="zh-TW" altLang="en-US" sz="4000" dirty="0"/>
              <a:t>的角度看雲端資安</a:t>
            </a:r>
            <a:r>
              <a:rPr lang="zh-TW" altLang="en-US" sz="4000" dirty="0" smtClean="0"/>
              <a:t>問題</a:t>
            </a:r>
            <a:r>
              <a:rPr lang="en-US" altLang="zh-TW" sz="4000" dirty="0" smtClean="0"/>
              <a:t>(5/5)</a:t>
            </a:r>
            <a:endParaRPr lang="zh-TW" altLang="en-US" sz="4000" dirty="0"/>
          </a:p>
        </p:txBody>
      </p:sp>
      <p:sp>
        <p:nvSpPr>
          <p:cNvPr id="3" name="內容版面配置區 2"/>
          <p:cNvSpPr>
            <a:spLocks noGrp="1"/>
          </p:cNvSpPr>
          <p:nvPr>
            <p:ph idx="1"/>
          </p:nvPr>
        </p:nvSpPr>
        <p:spPr>
          <a:xfrm>
            <a:off x="560512" y="1051844"/>
            <a:ext cx="8915400" cy="4897437"/>
          </a:xfrm>
        </p:spPr>
        <p:txBody>
          <a:bodyPr/>
          <a:lstStyle/>
          <a:p>
            <a:r>
              <a:rPr lang="en-US" altLang="zh-TW" dirty="0" smtClean="0"/>
              <a:t>SaaS</a:t>
            </a:r>
            <a:r>
              <a:rPr lang="zh-TW" altLang="zh-TW" dirty="0" smtClean="0"/>
              <a:t>提供使用者於</a:t>
            </a:r>
            <a:r>
              <a:rPr lang="zh-TW" altLang="zh-TW" dirty="0"/>
              <a:t>雲端基礎</a:t>
            </a:r>
            <a:r>
              <a:rPr lang="zh-TW" altLang="zh-TW" dirty="0" smtClean="0"/>
              <a:t>架構</a:t>
            </a:r>
            <a:r>
              <a:rPr lang="zh-TW" altLang="en-US" dirty="0" smtClean="0"/>
              <a:t>上執行</a:t>
            </a:r>
            <a:r>
              <a:rPr lang="zh-TW" altLang="en-US" dirty="0"/>
              <a:t>的</a:t>
            </a:r>
            <a:r>
              <a:rPr lang="zh-TW" altLang="zh-TW" dirty="0" smtClean="0"/>
              <a:t>應用程式</a:t>
            </a:r>
            <a:endParaRPr lang="en-US" altLang="zh-TW" dirty="0" smtClean="0"/>
          </a:p>
          <a:p>
            <a:r>
              <a:rPr lang="zh-TW" altLang="zh-TW" dirty="0" smtClean="0"/>
              <a:t>應用程式透過客戶</a:t>
            </a:r>
            <a:r>
              <a:rPr lang="zh-TW" altLang="zh-TW" dirty="0"/>
              <a:t>設備與</a:t>
            </a:r>
            <a:r>
              <a:rPr lang="zh-TW" altLang="zh-TW" dirty="0" smtClean="0"/>
              <a:t>介面存取，</a:t>
            </a:r>
            <a:r>
              <a:rPr lang="zh-TW" altLang="en-US" dirty="0" smtClean="0"/>
              <a:t>例</a:t>
            </a:r>
            <a:r>
              <a:rPr lang="zh-TW" altLang="zh-TW" dirty="0" smtClean="0"/>
              <a:t>如瀏覽器</a:t>
            </a:r>
            <a:r>
              <a:rPr lang="zh-TW" altLang="zh-TW" dirty="0"/>
              <a:t>或各種裝置平台上的應用軟體</a:t>
            </a:r>
            <a:r>
              <a:rPr lang="zh-TW" altLang="zh-TW" dirty="0" smtClean="0"/>
              <a:t>等</a:t>
            </a:r>
            <a:endParaRPr lang="en-US" altLang="zh-TW" dirty="0" smtClean="0"/>
          </a:p>
          <a:p>
            <a:r>
              <a:rPr lang="zh-TW" altLang="zh-TW" dirty="0" smtClean="0"/>
              <a:t>使用者</a:t>
            </a:r>
            <a:r>
              <a:rPr lang="zh-TW" altLang="zh-TW" dirty="0"/>
              <a:t>不需</a:t>
            </a:r>
            <a:r>
              <a:rPr lang="zh-TW" altLang="zh-TW" dirty="0" smtClean="0"/>
              <a:t>管理雲端</a:t>
            </a:r>
            <a:r>
              <a:rPr lang="zh-TW" altLang="zh-TW" dirty="0"/>
              <a:t>基礎架構、網路、伺服器硬體、作業系統、儲存空間</a:t>
            </a:r>
            <a:r>
              <a:rPr lang="zh-TW" altLang="zh-TW" dirty="0" smtClean="0"/>
              <a:t>，</a:t>
            </a:r>
            <a:r>
              <a:rPr lang="zh-TW" altLang="en-US" dirty="0" smtClean="0"/>
              <a:t>或</a:t>
            </a:r>
            <a:r>
              <a:rPr lang="zh-TW" altLang="zh-TW" dirty="0" smtClean="0"/>
              <a:t>是應用程式</a:t>
            </a:r>
            <a:endParaRPr lang="en-US" altLang="zh-TW" dirty="0" smtClean="0"/>
          </a:p>
          <a:p>
            <a:r>
              <a:rPr lang="zh-TW" altLang="zh-TW" dirty="0" smtClean="0"/>
              <a:t>使用者</a:t>
            </a:r>
            <a:r>
              <a:rPr lang="zh-TW" altLang="zh-TW" dirty="0"/>
              <a:t>的資料可能都存放於</a:t>
            </a:r>
            <a:r>
              <a:rPr lang="en-US" altLang="zh-TW" dirty="0"/>
              <a:t>SaaS</a:t>
            </a:r>
            <a:r>
              <a:rPr lang="zh-TW" altLang="zh-TW" dirty="0"/>
              <a:t>服務供應商上</a:t>
            </a:r>
            <a:r>
              <a:rPr lang="zh-TW" altLang="zh-TW" dirty="0" smtClean="0"/>
              <a:t>，服務</a:t>
            </a:r>
            <a:r>
              <a:rPr lang="zh-TW" altLang="zh-TW" dirty="0"/>
              <a:t>商的安全誠信問題、是否有第三方監理或相關資安認證、對使用者的資料安全</a:t>
            </a:r>
            <a:r>
              <a:rPr lang="zh-TW" altLang="zh-TW" dirty="0" smtClean="0"/>
              <a:t>保護</a:t>
            </a:r>
            <a:r>
              <a:rPr lang="zh-TW" altLang="en-US" dirty="0" smtClean="0"/>
              <a:t>等都是需要考量的資安問題</a:t>
            </a:r>
            <a:endParaRPr lang="zh-TW" altLang="en-US" dirty="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152</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578490552"/>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08585" y="117028"/>
            <a:ext cx="8080400" cy="935708"/>
          </a:xfrm>
        </p:spPr>
        <p:txBody>
          <a:bodyPr/>
          <a:lstStyle/>
          <a:p>
            <a:r>
              <a:rPr lang="zh-TW" altLang="zh-TW" dirty="0" smtClean="0"/>
              <a:t>物聯網的資訊安全</a:t>
            </a:r>
            <a:endParaRPr lang="zh-TW" altLang="en-US" dirty="0"/>
          </a:p>
        </p:txBody>
      </p:sp>
      <p:sp>
        <p:nvSpPr>
          <p:cNvPr id="3" name="內容版面配置區 2"/>
          <p:cNvSpPr>
            <a:spLocks noGrp="1"/>
          </p:cNvSpPr>
          <p:nvPr>
            <p:ph idx="1"/>
          </p:nvPr>
        </p:nvSpPr>
        <p:spPr>
          <a:xfrm>
            <a:off x="662523" y="1052736"/>
            <a:ext cx="8743877" cy="5229320"/>
          </a:xfrm>
        </p:spPr>
        <p:txBody>
          <a:bodyPr/>
          <a:lstStyle/>
          <a:p>
            <a:pPr algn="just"/>
            <a:r>
              <a:rPr lang="zh-TW" altLang="en-US" dirty="0" smtClean="0"/>
              <a:t>非傳統的物件透過網路相連並且互相交換資料</a:t>
            </a:r>
            <a:endParaRPr lang="en-US" altLang="zh-TW" dirty="0" smtClean="0"/>
          </a:p>
          <a:p>
            <a:pPr algn="just"/>
            <a:r>
              <a:rPr lang="zh-TW" altLang="zh-TW" dirty="0"/>
              <a:t>物聯</a:t>
            </a:r>
            <a:r>
              <a:rPr lang="zh-TW" altLang="zh-TW" dirty="0" smtClean="0"/>
              <a:t>網</a:t>
            </a:r>
            <a:r>
              <a:rPr lang="zh-TW" altLang="en-US" dirty="0" smtClean="0"/>
              <a:t>中的物件數量龐大，代表可能受到資安攻擊的目標越</a:t>
            </a:r>
            <a:r>
              <a:rPr lang="zh-TW" altLang="en-US" dirty="0"/>
              <a:t>多</a:t>
            </a:r>
            <a:r>
              <a:rPr lang="zh-TW" altLang="en-US" dirty="0" smtClean="0"/>
              <a:t>，</a:t>
            </a:r>
            <a:r>
              <a:rPr lang="zh-TW" altLang="en-US" b="1" dirty="0" smtClean="0">
                <a:solidFill>
                  <a:srgbClr val="FF0000"/>
                </a:solidFill>
              </a:rPr>
              <a:t>容易成為資安的弱點</a:t>
            </a:r>
            <a:endParaRPr lang="en-US" altLang="zh-TW" b="1" dirty="0" smtClean="0">
              <a:solidFill>
                <a:srgbClr val="FF0000"/>
              </a:solidFill>
            </a:endParaRPr>
          </a:p>
          <a:p>
            <a:pPr algn="just"/>
            <a:r>
              <a:rPr lang="zh-TW" altLang="zh-TW" dirty="0"/>
              <a:t>物聯</a:t>
            </a:r>
            <a:r>
              <a:rPr lang="zh-TW" altLang="zh-TW" dirty="0" smtClean="0"/>
              <a:t>網</a:t>
            </a:r>
            <a:r>
              <a:rPr lang="zh-TW" altLang="en-US" dirty="0" smtClean="0"/>
              <a:t>容易成為駭客橫行的天堂</a:t>
            </a:r>
            <a:endParaRPr lang="en-US" altLang="zh-TW" dirty="0" smtClean="0"/>
          </a:p>
          <a:p>
            <a:pPr algn="just"/>
            <a:r>
              <a:rPr lang="zh-TW" altLang="zh-TW" dirty="0"/>
              <a:t>物聯</a:t>
            </a:r>
            <a:r>
              <a:rPr lang="zh-TW" altLang="zh-TW" dirty="0" smtClean="0"/>
              <a:t>網</a:t>
            </a:r>
            <a:r>
              <a:rPr lang="zh-TW" altLang="en-US" dirty="0" smtClean="0"/>
              <a:t>的威脅更多元化，例如車載加入</a:t>
            </a:r>
            <a:r>
              <a:rPr lang="zh-TW" altLang="zh-TW" dirty="0"/>
              <a:t>物聯</a:t>
            </a:r>
            <a:r>
              <a:rPr lang="zh-TW" altLang="zh-TW" dirty="0" smtClean="0"/>
              <a:t>網</a:t>
            </a:r>
            <a:r>
              <a:rPr lang="zh-TW" altLang="en-US" dirty="0" smtClean="0"/>
              <a:t>之後，就有可能成為駭客控制與操控的目標，對生活的環境產生危害</a:t>
            </a:r>
            <a:endParaRPr lang="zh-TW" altLang="en-US" dirty="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153</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6366627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08585" y="117028"/>
            <a:ext cx="8080400" cy="935708"/>
          </a:xfrm>
        </p:spPr>
        <p:txBody>
          <a:bodyPr/>
          <a:lstStyle/>
          <a:p>
            <a:r>
              <a:rPr lang="zh-TW" altLang="zh-TW" dirty="0"/>
              <a:t>物聯</a:t>
            </a:r>
            <a:r>
              <a:rPr lang="zh-TW" altLang="zh-TW" dirty="0" smtClean="0"/>
              <a:t>網</a:t>
            </a:r>
            <a:r>
              <a:rPr lang="en-US" altLang="zh-TW" dirty="0" smtClean="0"/>
              <a:t>(</a:t>
            </a:r>
            <a:r>
              <a:rPr lang="en-US" altLang="zh-TW" dirty="0" err="1" smtClean="0"/>
              <a:t>IoT</a:t>
            </a:r>
            <a:r>
              <a:rPr lang="en-US" altLang="zh-TW" dirty="0" smtClean="0"/>
              <a:t>)</a:t>
            </a:r>
            <a:r>
              <a:rPr lang="zh-TW" altLang="zh-TW" dirty="0" smtClean="0"/>
              <a:t>的</a:t>
            </a:r>
            <a:r>
              <a:rPr lang="zh-TW" altLang="zh-TW" dirty="0"/>
              <a:t>定義</a:t>
            </a:r>
            <a:endParaRPr lang="zh-TW" altLang="en-US" dirty="0"/>
          </a:p>
        </p:txBody>
      </p:sp>
      <p:sp>
        <p:nvSpPr>
          <p:cNvPr id="3" name="內容版面配置區 2"/>
          <p:cNvSpPr>
            <a:spLocks noGrp="1"/>
          </p:cNvSpPr>
          <p:nvPr>
            <p:ph idx="1"/>
          </p:nvPr>
        </p:nvSpPr>
        <p:spPr>
          <a:xfrm>
            <a:off x="662523" y="1052736"/>
            <a:ext cx="8743877" cy="5229320"/>
          </a:xfrm>
        </p:spPr>
        <p:txBody>
          <a:bodyPr/>
          <a:lstStyle/>
          <a:p>
            <a:pPr algn="just"/>
            <a:r>
              <a:rPr lang="zh-TW" altLang="zh-TW" dirty="0"/>
              <a:t>物聯網是由多個實體物件所形成的</a:t>
            </a:r>
            <a:r>
              <a:rPr lang="zh-TW" altLang="zh-TW" dirty="0" smtClean="0"/>
              <a:t>網路</a:t>
            </a:r>
            <a:endParaRPr lang="en-US" altLang="zh-TW" dirty="0" smtClean="0"/>
          </a:p>
          <a:p>
            <a:pPr algn="just"/>
            <a:r>
              <a:rPr lang="zh-TW" altLang="zh-TW" dirty="0" smtClean="0"/>
              <a:t>這些</a:t>
            </a:r>
            <a:r>
              <a:rPr lang="zh-TW" altLang="zh-TW" dirty="0"/>
              <a:t>物件內有電子裝置、軟體、感測器與網路連接的能力，目的是讓物件本身產生更高的價值與</a:t>
            </a:r>
            <a:r>
              <a:rPr lang="zh-TW" altLang="zh-TW" dirty="0" smtClean="0"/>
              <a:t>服務</a:t>
            </a:r>
            <a:endParaRPr lang="en-US" altLang="zh-TW" dirty="0" smtClean="0"/>
          </a:p>
          <a:p>
            <a:pPr algn="just"/>
            <a:r>
              <a:rPr lang="zh-TW" altLang="zh-TW" dirty="0" smtClean="0"/>
              <a:t>達到</a:t>
            </a:r>
            <a:r>
              <a:rPr lang="zh-TW" altLang="zh-TW" dirty="0"/>
              <a:t>這個目的的方式是與製造商、電信業者或是其他連接的裝置交換</a:t>
            </a:r>
            <a:r>
              <a:rPr lang="zh-TW" altLang="zh-TW" dirty="0" smtClean="0"/>
              <a:t>資料</a:t>
            </a:r>
            <a:endParaRPr lang="en-US" altLang="zh-TW" dirty="0" smtClean="0"/>
          </a:p>
          <a:p>
            <a:pPr algn="just"/>
            <a:r>
              <a:rPr lang="zh-TW" altLang="zh-TW" dirty="0" smtClean="0"/>
              <a:t>每</a:t>
            </a:r>
            <a:r>
              <a:rPr lang="zh-TW" altLang="zh-TW" dirty="0"/>
              <a:t>個物聯網的物件都能透過其內部的運算系統被辨識，等於有個別唯一的身份，而且能夠在目前的網際網路的架構下相容地</a:t>
            </a:r>
            <a:r>
              <a:rPr lang="zh-TW" altLang="zh-TW" dirty="0" smtClean="0"/>
              <a:t>運作</a:t>
            </a:r>
            <a:endParaRPr lang="zh-TW" altLang="en-US" dirty="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154</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428081558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08585" y="117028"/>
            <a:ext cx="8080400" cy="935708"/>
          </a:xfrm>
        </p:spPr>
        <p:txBody>
          <a:bodyPr/>
          <a:lstStyle/>
          <a:p>
            <a:r>
              <a:rPr lang="zh-TW" altLang="zh-TW" dirty="0"/>
              <a:t>物聯</a:t>
            </a:r>
            <a:r>
              <a:rPr lang="zh-TW" altLang="zh-TW" dirty="0" smtClean="0"/>
              <a:t>網</a:t>
            </a:r>
            <a:r>
              <a:rPr lang="zh-TW" altLang="en-US" dirty="0" smtClean="0"/>
              <a:t>的安全威脅</a:t>
            </a:r>
            <a:endParaRPr lang="zh-TW" altLang="en-US" dirty="0"/>
          </a:p>
        </p:txBody>
      </p:sp>
      <p:sp>
        <p:nvSpPr>
          <p:cNvPr id="3" name="內容版面配置區 2"/>
          <p:cNvSpPr>
            <a:spLocks noGrp="1"/>
          </p:cNvSpPr>
          <p:nvPr>
            <p:ph idx="1"/>
          </p:nvPr>
        </p:nvSpPr>
        <p:spPr>
          <a:xfrm>
            <a:off x="662523" y="1052736"/>
            <a:ext cx="8743877" cy="5229320"/>
          </a:xfrm>
        </p:spPr>
        <p:txBody>
          <a:bodyPr/>
          <a:lstStyle/>
          <a:p>
            <a:r>
              <a:rPr lang="zh-TW" altLang="en-US" dirty="0" smtClean="0"/>
              <a:t>相連的物件在設計之初很可能完全沒有考量資安的問題</a:t>
            </a:r>
            <a:endParaRPr lang="en-US" altLang="zh-TW" dirty="0" smtClean="0"/>
          </a:p>
          <a:p>
            <a:r>
              <a:rPr lang="zh-TW" altLang="en-US" dirty="0" smtClean="0"/>
              <a:t>內含的作業系統與軟體可能極為老舊或是有許多弱點與漏洞</a:t>
            </a:r>
            <a:endParaRPr lang="en-US" altLang="zh-TW" dirty="0" smtClean="0"/>
          </a:p>
          <a:p>
            <a:r>
              <a:rPr lang="zh-TW" altLang="zh-TW" dirty="0"/>
              <a:t>物聯</a:t>
            </a:r>
            <a:r>
              <a:rPr lang="zh-TW" altLang="zh-TW" dirty="0" smtClean="0"/>
              <a:t>網</a:t>
            </a:r>
            <a:r>
              <a:rPr lang="zh-TW" altLang="en-US" dirty="0" smtClean="0"/>
              <a:t>可能存在著眾多脆弱的資安物件與漏洞</a:t>
            </a:r>
            <a:endParaRPr lang="en-US" altLang="zh-TW" dirty="0" smtClean="0"/>
          </a:p>
          <a:p>
            <a:r>
              <a:rPr lang="zh-TW" altLang="en-US" dirty="0" smtClean="0"/>
              <a:t>傳統的攻擊手法很容易移植到</a:t>
            </a:r>
            <a:r>
              <a:rPr lang="zh-TW" altLang="zh-TW" dirty="0"/>
              <a:t>物聯</a:t>
            </a:r>
            <a:r>
              <a:rPr lang="zh-TW" altLang="zh-TW" dirty="0" smtClean="0"/>
              <a:t>網</a:t>
            </a:r>
            <a:r>
              <a:rPr lang="zh-TW" altLang="en-US" dirty="0" smtClean="0"/>
              <a:t>中作用</a:t>
            </a:r>
            <a:endParaRPr lang="en-US" altLang="zh-TW" dirty="0" smtClean="0"/>
          </a:p>
          <a:p>
            <a:endParaRPr lang="zh-TW" altLang="en-US" dirty="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155</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40219338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62523" y="1052736"/>
            <a:ext cx="8743877" cy="5229320"/>
          </a:xfrm>
        </p:spPr>
        <p:txBody>
          <a:bodyPr/>
          <a:lstStyle/>
          <a:p>
            <a:pPr lvl="0" defTabSz="914400" eaLnBrk="0" hangingPunct="0">
              <a:tabLst/>
              <a:defRPr/>
            </a:pPr>
            <a:r>
              <a:rPr lang="zh-TW" altLang="en-US" sz="2800" dirty="0"/>
              <a:t>對於具備藍牙、</a:t>
            </a:r>
            <a:r>
              <a:rPr lang="en-US" altLang="zh-TW" sz="2800" dirty="0"/>
              <a:t>NFC</a:t>
            </a:r>
            <a:r>
              <a:rPr lang="zh-TW" altLang="en-US" sz="2800" dirty="0"/>
              <a:t>功能的行動裝置，應具備</a:t>
            </a:r>
            <a:r>
              <a:rPr lang="zh-TW" altLang="en-US" sz="2800" b="1" dirty="0">
                <a:solidFill>
                  <a:srgbClr val="FF0000"/>
                </a:solidFill>
              </a:rPr>
              <a:t>開啟、關閉藍牙、</a:t>
            </a:r>
            <a:r>
              <a:rPr lang="en-US" altLang="zh-TW" sz="2800" b="1" dirty="0">
                <a:solidFill>
                  <a:srgbClr val="FF0000"/>
                </a:solidFill>
              </a:rPr>
              <a:t>NFC</a:t>
            </a:r>
            <a:r>
              <a:rPr lang="zh-TW" altLang="en-US" sz="2800" b="1" dirty="0">
                <a:solidFill>
                  <a:srgbClr val="FF0000"/>
                </a:solidFill>
              </a:rPr>
              <a:t>等連接介面之</a:t>
            </a:r>
            <a:r>
              <a:rPr lang="zh-TW" altLang="en-US" sz="2800" b="1" dirty="0" smtClean="0">
                <a:solidFill>
                  <a:srgbClr val="FF0000"/>
                </a:solidFill>
              </a:rPr>
              <a:t>功能</a:t>
            </a:r>
            <a:endParaRPr lang="en-US" altLang="zh-TW" sz="2800" dirty="0" smtClean="0"/>
          </a:p>
          <a:p>
            <a:pPr lvl="0" defTabSz="914400" eaLnBrk="0" hangingPunct="0">
              <a:tabLst/>
              <a:defRPr/>
            </a:pPr>
            <a:r>
              <a:rPr lang="zh-TW" altLang="en-US" sz="2800" dirty="0" smtClean="0"/>
              <a:t>應用程式</a:t>
            </a:r>
            <a:r>
              <a:rPr lang="zh-TW" altLang="en-US" sz="2800" dirty="0"/>
              <a:t>啟用無線介面連接功能，應在用戶確認之情況下，無線介面連接功能才可以被</a:t>
            </a:r>
            <a:r>
              <a:rPr lang="zh-TW" altLang="en-US" sz="2800" dirty="0" smtClean="0"/>
              <a:t>啟用</a:t>
            </a:r>
            <a:endParaRPr lang="zh-TW" altLang="en-US" sz="2800" dirty="0"/>
          </a:p>
          <a:p>
            <a:pPr lvl="0" defTabSz="914400" eaLnBrk="0" hangingPunct="0">
              <a:tabLst/>
              <a:defRPr/>
            </a:pPr>
            <a:r>
              <a:rPr lang="zh-TW" altLang="en-US" sz="2800" dirty="0"/>
              <a:t>當行動裝置的無線</a:t>
            </a:r>
            <a:r>
              <a:rPr lang="zh-TW" altLang="en-US" sz="2800" dirty="0" smtClean="0"/>
              <a:t>介面</a:t>
            </a:r>
            <a:r>
              <a:rPr lang="zh-TW" altLang="en-US" sz="2800" b="1" dirty="0" smtClean="0">
                <a:solidFill>
                  <a:srgbClr val="FF0000"/>
                </a:solidFill>
              </a:rPr>
              <a:t>藍牙</a:t>
            </a:r>
            <a:r>
              <a:rPr lang="zh-TW" altLang="en-US" sz="2800" dirty="0" smtClean="0"/>
              <a:t>或是</a:t>
            </a:r>
            <a:r>
              <a:rPr lang="en-US" altLang="zh-TW" sz="2800" b="1" dirty="0" smtClean="0">
                <a:solidFill>
                  <a:srgbClr val="FF0000"/>
                </a:solidFill>
              </a:rPr>
              <a:t>NFC</a:t>
            </a:r>
            <a:r>
              <a:rPr lang="zh-TW" altLang="en-US" sz="2800" dirty="0" smtClean="0"/>
              <a:t>已</a:t>
            </a:r>
            <a:r>
              <a:rPr lang="zh-TW" altLang="en-US" sz="2800" dirty="0"/>
              <a:t>啟動，行動裝置應在用戶主介面上，提供給用互相對應之</a:t>
            </a:r>
            <a:r>
              <a:rPr lang="zh-TW" altLang="en-US" sz="2800" dirty="0" smtClean="0"/>
              <a:t>提示</a:t>
            </a:r>
            <a:endParaRPr lang="en-US" altLang="zh-TW" sz="2800" dirty="0" smtClean="0"/>
          </a:p>
          <a:p>
            <a:pPr>
              <a:buFont typeface="Arial" panose="020B0604020202020204" pitchFamily="34" charset="0"/>
              <a:buChar char="•"/>
            </a:pPr>
            <a:endParaRPr lang="zh-TW" alt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8864" y="4149080"/>
            <a:ext cx="2873745" cy="2324167"/>
          </a:xfrm>
          <a:prstGeom prst="rect">
            <a:avLst/>
          </a:prstGeom>
          <a:ln>
            <a:noFill/>
          </a:ln>
          <a:effectLst>
            <a:softEdge rad="112500"/>
          </a:effectLst>
        </p:spPr>
      </p:pic>
      <p:sp>
        <p:nvSpPr>
          <p:cNvPr id="6" name="標題 1"/>
          <p:cNvSpPr>
            <a:spLocks noGrp="1"/>
          </p:cNvSpPr>
          <p:nvPr>
            <p:ph type="title"/>
          </p:nvPr>
        </p:nvSpPr>
        <p:spPr>
          <a:xfrm>
            <a:off x="992560" y="116632"/>
            <a:ext cx="8296425" cy="935708"/>
          </a:xfrm>
        </p:spPr>
        <p:txBody>
          <a:bodyPr/>
          <a:lstStyle/>
          <a:p>
            <a:r>
              <a:rPr lang="zh-TW" altLang="en-US" sz="4000" dirty="0" smtClean="0"/>
              <a:t>行動裝置與</a:t>
            </a:r>
            <a:r>
              <a:rPr lang="zh-TW" altLang="zh-TW" sz="4000" dirty="0"/>
              <a:t>物聯</a:t>
            </a:r>
            <a:r>
              <a:rPr lang="zh-TW" altLang="zh-TW" sz="4000" dirty="0" smtClean="0"/>
              <a:t>網</a:t>
            </a:r>
            <a:r>
              <a:rPr lang="zh-TW" altLang="en-US" sz="4000" dirty="0" smtClean="0"/>
              <a:t>安全防護</a:t>
            </a:r>
            <a:r>
              <a:rPr lang="en-US" altLang="zh-TW" sz="4000" dirty="0" smtClean="0"/>
              <a:t>(1/2)</a:t>
            </a:r>
            <a:endParaRPr lang="zh-TW" altLang="en-US" sz="4000" dirty="0"/>
          </a:p>
        </p:txBody>
      </p:sp>
      <p:sp>
        <p:nvSpPr>
          <p:cNvPr id="7"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156</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6099265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62523" y="1052736"/>
            <a:ext cx="8743877" cy="5229320"/>
          </a:xfrm>
        </p:spPr>
        <p:txBody>
          <a:bodyPr/>
          <a:lstStyle/>
          <a:p>
            <a:pPr lvl="0" defTabSz="914400" eaLnBrk="0" hangingPunct="0">
              <a:tabLst/>
              <a:defRPr/>
            </a:pPr>
            <a:r>
              <a:rPr lang="zh-TW" altLang="en-US" sz="2800" dirty="0"/>
              <a:t>當行動裝置的無線介面</a:t>
            </a:r>
            <a:r>
              <a:rPr lang="en-US" altLang="zh-TW" sz="2800" dirty="0"/>
              <a:t>-</a:t>
            </a:r>
            <a:r>
              <a:rPr lang="zh-TW" altLang="en-US" sz="2800" dirty="0"/>
              <a:t>藍牙已建立數據連接，行動裝置應在用戶主介面上，提供給用互相對應之提示。當行動裝置的無線介面</a:t>
            </a:r>
            <a:r>
              <a:rPr lang="en-US" altLang="zh-TW" sz="2800" dirty="0"/>
              <a:t>-NFC</a:t>
            </a:r>
            <a:r>
              <a:rPr lang="zh-TW" altLang="en-US" sz="2800" dirty="0"/>
              <a:t>已建立數據連接，行動裝置應在用戶主介面上，提供給用互相對應之提示</a:t>
            </a:r>
            <a:r>
              <a:rPr lang="en-US" altLang="zh-TW" sz="2800" dirty="0"/>
              <a:t>(</a:t>
            </a:r>
            <a:r>
              <a:rPr lang="zh-TW" altLang="en-US" sz="2800" dirty="0"/>
              <a:t>圖示、聲音或震動</a:t>
            </a:r>
            <a:r>
              <a:rPr lang="en-US" altLang="zh-TW" sz="2800" dirty="0" smtClean="0"/>
              <a:t>)</a:t>
            </a:r>
            <a:endParaRPr lang="zh-TW" altLang="en-US" sz="2800" dirty="0"/>
          </a:p>
          <a:p>
            <a:pPr lvl="0" defTabSz="914400" eaLnBrk="0" hangingPunct="0">
              <a:tabLst/>
              <a:defRPr/>
            </a:pPr>
            <a:r>
              <a:rPr lang="zh-TW" altLang="en-US" sz="2800" dirty="0"/>
              <a:t>針對機敏作業場所，於人員進出或是舉行機敏會議時，可以採用</a:t>
            </a:r>
            <a:r>
              <a:rPr lang="zh-TW" altLang="en-US" sz="2800" b="1" dirty="0">
                <a:solidFill>
                  <a:srgbClr val="FF0000"/>
                </a:solidFill>
              </a:rPr>
              <a:t>電子圍籬</a:t>
            </a:r>
            <a:r>
              <a:rPr lang="en-US" altLang="zh-TW" sz="2800" b="1" dirty="0">
                <a:solidFill>
                  <a:srgbClr val="FF0000"/>
                </a:solidFill>
              </a:rPr>
              <a:t>(Electronic fences)</a:t>
            </a:r>
            <a:r>
              <a:rPr lang="zh-TW" altLang="en-US" sz="2800" dirty="0"/>
              <a:t>安全管理機制，當行動裝置進入管制處所時，可以限制特定硬體或是軟體之執行專屬</a:t>
            </a:r>
            <a:r>
              <a:rPr lang="en-US" altLang="zh-TW" sz="2800" dirty="0"/>
              <a:t>Apps</a:t>
            </a:r>
            <a:r>
              <a:rPr lang="zh-TW" altLang="en-US" sz="2800" dirty="0" smtClean="0"/>
              <a:t>等</a:t>
            </a:r>
            <a:endParaRPr lang="en-US" altLang="zh-TW" sz="2800" dirty="0"/>
          </a:p>
          <a:p>
            <a:endParaRPr lang="zh-TW" altLang="en-US" dirty="0"/>
          </a:p>
        </p:txBody>
      </p:sp>
      <p:sp>
        <p:nvSpPr>
          <p:cNvPr id="6" name="標題 1"/>
          <p:cNvSpPr>
            <a:spLocks noGrp="1"/>
          </p:cNvSpPr>
          <p:nvPr>
            <p:ph type="title"/>
          </p:nvPr>
        </p:nvSpPr>
        <p:spPr>
          <a:xfrm>
            <a:off x="992560" y="116632"/>
            <a:ext cx="8296425" cy="935708"/>
          </a:xfrm>
        </p:spPr>
        <p:txBody>
          <a:bodyPr/>
          <a:lstStyle/>
          <a:p>
            <a:r>
              <a:rPr lang="zh-TW" altLang="en-US" sz="4000" dirty="0" smtClean="0"/>
              <a:t>行動裝置與</a:t>
            </a:r>
            <a:r>
              <a:rPr lang="zh-TW" altLang="zh-TW" sz="4000" dirty="0"/>
              <a:t>物聯</a:t>
            </a:r>
            <a:r>
              <a:rPr lang="zh-TW" altLang="zh-TW" sz="4000" dirty="0" smtClean="0"/>
              <a:t>網</a:t>
            </a:r>
            <a:r>
              <a:rPr lang="zh-TW" altLang="en-US" sz="4000" dirty="0" smtClean="0"/>
              <a:t>安全防護</a:t>
            </a:r>
            <a:r>
              <a:rPr lang="en-US" altLang="zh-TW" sz="4000" dirty="0" smtClean="0"/>
              <a:t>(2/2)</a:t>
            </a:r>
            <a:endParaRPr lang="zh-TW" altLang="en-US" sz="4000" dirty="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157</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63401635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kumimoji="1" lang="zh-TW" altLang="en-US" dirty="0" smtClean="0"/>
              <a:t>重要字辭與定義</a:t>
            </a:r>
            <a:endParaRPr kumimoji="1" lang="zh-TW" altLang="en-US" dirty="0"/>
          </a:p>
        </p:txBody>
      </p:sp>
      <p:sp>
        <p:nvSpPr>
          <p:cNvPr id="6" name="橢圓圖說文字 5"/>
          <p:cNvSpPr>
            <a:spLocks noChangeArrowheads="1"/>
          </p:cNvSpPr>
          <p:nvPr/>
        </p:nvSpPr>
        <p:spPr bwMode="auto">
          <a:xfrm>
            <a:off x="4521200" y="1417638"/>
            <a:ext cx="2879725" cy="1079500"/>
          </a:xfrm>
          <a:prstGeom prst="wedgeEllipseCallout">
            <a:avLst>
              <a:gd name="adj1" fmla="val 7468"/>
              <a:gd name="adj2" fmla="val 69866"/>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公有雲</a:t>
            </a:r>
          </a:p>
        </p:txBody>
      </p:sp>
      <p:sp>
        <p:nvSpPr>
          <p:cNvPr id="8" name="橢圓圖說文字 7"/>
          <p:cNvSpPr>
            <a:spLocks noChangeArrowheads="1"/>
          </p:cNvSpPr>
          <p:nvPr/>
        </p:nvSpPr>
        <p:spPr bwMode="auto">
          <a:xfrm>
            <a:off x="3524250" y="2820988"/>
            <a:ext cx="2403475" cy="1082675"/>
          </a:xfrm>
          <a:prstGeom prst="wedgeEllipseCallout">
            <a:avLst>
              <a:gd name="adj1" fmla="val 57236"/>
              <a:gd name="adj2" fmla="val -42306"/>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私有雲</a:t>
            </a:r>
          </a:p>
        </p:txBody>
      </p:sp>
      <p:sp>
        <p:nvSpPr>
          <p:cNvPr id="9" name="橢圓圖說文字 8"/>
          <p:cNvSpPr>
            <a:spLocks noChangeArrowheads="1"/>
          </p:cNvSpPr>
          <p:nvPr/>
        </p:nvSpPr>
        <p:spPr bwMode="auto">
          <a:xfrm>
            <a:off x="1352550" y="1557338"/>
            <a:ext cx="2879725" cy="1079500"/>
          </a:xfrm>
          <a:prstGeom prst="wedgeEllipseCallout">
            <a:avLst>
              <a:gd name="adj1" fmla="val 21014"/>
              <a:gd name="adj2" fmla="val 83023"/>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雲端認證</a:t>
            </a:r>
          </a:p>
        </p:txBody>
      </p:sp>
      <p:sp>
        <p:nvSpPr>
          <p:cNvPr id="10" name="橢圓圖說文字 9"/>
          <p:cNvSpPr>
            <a:spLocks noChangeArrowheads="1"/>
          </p:cNvSpPr>
          <p:nvPr/>
        </p:nvSpPr>
        <p:spPr bwMode="auto">
          <a:xfrm>
            <a:off x="6870700" y="2643188"/>
            <a:ext cx="2879725" cy="1079500"/>
          </a:xfrm>
          <a:prstGeom prst="wedgeEllipseCallout">
            <a:avLst>
              <a:gd name="adj1" fmla="val -62250"/>
              <a:gd name="adj2" fmla="val -22204"/>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Hybrid (</a:t>
            </a:r>
            <a:r>
              <a:rPr lang="en-US" altLang="zh-TW" sz="2400" dirty="0" err="1">
                <a:solidFill>
                  <a:srgbClr val="595959"/>
                </a:solidFill>
                <a:latin typeface="微軟正黑體" pitchFamily="34" charset="-120"/>
                <a:ea typeface="微軟正黑體" pitchFamily="34" charset="-120"/>
              </a:rPr>
              <a:t>cloud+IDC</a:t>
            </a:r>
            <a:r>
              <a:rPr lang="en-US" altLang="zh-TW" sz="2400" dirty="0">
                <a:solidFill>
                  <a:srgbClr val="595959"/>
                </a:solidFill>
                <a:latin typeface="微軟正黑體" pitchFamily="34" charset="-120"/>
                <a:ea typeface="微軟正黑體" pitchFamily="34" charset="-120"/>
              </a:rPr>
              <a:t>)</a:t>
            </a:r>
            <a:endParaRPr lang="zh-TW" altLang="en-US" sz="2400" dirty="0">
              <a:solidFill>
                <a:srgbClr val="595959"/>
              </a:solidFill>
              <a:latin typeface="微軟正黑體" pitchFamily="34" charset="-120"/>
              <a:ea typeface="微軟正黑體" pitchFamily="34" charset="-120"/>
            </a:endParaRPr>
          </a:p>
        </p:txBody>
      </p:sp>
      <p:sp>
        <p:nvSpPr>
          <p:cNvPr id="11" name="橢圓圖說文字 10"/>
          <p:cNvSpPr>
            <a:spLocks noChangeArrowheads="1"/>
          </p:cNvSpPr>
          <p:nvPr/>
        </p:nvSpPr>
        <p:spPr bwMode="auto">
          <a:xfrm>
            <a:off x="604838" y="3200400"/>
            <a:ext cx="2447925" cy="1044575"/>
          </a:xfrm>
          <a:prstGeom prst="wedgeEllipseCallout">
            <a:avLst>
              <a:gd name="adj1" fmla="val 54685"/>
              <a:gd name="adj2" fmla="val -5037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雲端委外 安全議題</a:t>
            </a:r>
          </a:p>
        </p:txBody>
      </p:sp>
      <p:sp>
        <p:nvSpPr>
          <p:cNvPr id="12" name="橢圓圖說文字 11"/>
          <p:cNvSpPr>
            <a:spLocks noChangeArrowheads="1"/>
          </p:cNvSpPr>
          <p:nvPr/>
        </p:nvSpPr>
        <p:spPr bwMode="auto">
          <a:xfrm>
            <a:off x="6083300" y="3760788"/>
            <a:ext cx="1944688" cy="1079500"/>
          </a:xfrm>
          <a:prstGeom prst="wedgeEllipseCallout">
            <a:avLst>
              <a:gd name="adj1" fmla="val -51111"/>
              <a:gd name="adj2" fmla="val -50551"/>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信任度</a:t>
            </a:r>
            <a:endParaRPr lang="zh-TW" altLang="en-US" sz="2400" dirty="0">
              <a:solidFill>
                <a:srgbClr val="595959"/>
              </a:solidFill>
              <a:latin typeface="微軟正黑體" pitchFamily="34" charset="-120"/>
              <a:ea typeface="微軟正黑體" pitchFamily="34" charset="-120"/>
            </a:endParaRPr>
          </a:p>
        </p:txBody>
      </p:sp>
      <p:sp>
        <p:nvSpPr>
          <p:cNvPr id="13" name="橢圓圖說文字 12"/>
          <p:cNvSpPr>
            <a:spLocks noChangeArrowheads="1"/>
          </p:cNvSpPr>
          <p:nvPr/>
        </p:nvSpPr>
        <p:spPr bwMode="auto">
          <a:xfrm>
            <a:off x="952500" y="4591050"/>
            <a:ext cx="2305050" cy="1081088"/>
          </a:xfrm>
          <a:prstGeom prst="wedgeEllipseCallout">
            <a:avLst>
              <a:gd name="adj1" fmla="val 28241"/>
              <a:gd name="adj2" fmla="val -68218"/>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雲端事故處理</a:t>
            </a:r>
          </a:p>
        </p:txBody>
      </p:sp>
      <p:sp>
        <p:nvSpPr>
          <p:cNvPr id="14" name="橢圓圖說文字 13"/>
          <p:cNvSpPr>
            <a:spLocks noChangeArrowheads="1"/>
          </p:cNvSpPr>
          <p:nvPr/>
        </p:nvSpPr>
        <p:spPr bwMode="auto">
          <a:xfrm>
            <a:off x="6083300" y="4986338"/>
            <a:ext cx="3209925" cy="1227137"/>
          </a:xfrm>
          <a:prstGeom prst="wedgeEllipseCallout">
            <a:avLst>
              <a:gd name="adj1" fmla="val -40000"/>
              <a:gd name="adj2" fmla="val -5456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雲端服務合約議題 </a:t>
            </a:r>
            <a:endParaRPr lang="en-US" altLang="zh-TW" sz="2400">
              <a:solidFill>
                <a:srgbClr val="595959"/>
              </a:solidFill>
              <a:latin typeface="微軟正黑體" pitchFamily="34" charset="-120"/>
              <a:ea typeface="微軟正黑體" pitchFamily="34" charset="-120"/>
            </a:endParaRPr>
          </a:p>
          <a:p>
            <a:pPr algn="ctr">
              <a:defRPr/>
            </a:pP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難以修改</a:t>
            </a:r>
            <a:r>
              <a:rPr lang="en-US" altLang="zh-TW" sz="2400">
                <a:solidFill>
                  <a:srgbClr val="595959"/>
                </a:solidFill>
                <a:latin typeface="微軟正黑體" pitchFamily="34" charset="-120"/>
                <a:ea typeface="微軟正黑體" pitchFamily="34" charset="-120"/>
              </a:rPr>
              <a:t>)</a:t>
            </a:r>
            <a:endParaRPr lang="zh-TW" altLang="en-US" sz="2400">
              <a:solidFill>
                <a:srgbClr val="595959"/>
              </a:solidFill>
              <a:latin typeface="微軟正黑體" pitchFamily="34" charset="-120"/>
              <a:ea typeface="微軟正黑體" pitchFamily="34" charset="-120"/>
            </a:endParaRPr>
          </a:p>
        </p:txBody>
      </p:sp>
      <p:sp>
        <p:nvSpPr>
          <p:cNvPr id="15" name="橢圓圖說文字 14"/>
          <p:cNvSpPr>
            <a:spLocks noChangeArrowheads="1"/>
          </p:cNvSpPr>
          <p:nvPr/>
        </p:nvSpPr>
        <p:spPr bwMode="auto">
          <a:xfrm>
            <a:off x="3660775" y="4710113"/>
            <a:ext cx="2527300" cy="1081087"/>
          </a:xfrm>
          <a:prstGeom prst="wedgeEllipseCallout">
            <a:avLst>
              <a:gd name="adj1" fmla="val 8630"/>
              <a:gd name="adj2" fmla="val -82593"/>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雲端日誌留存、查詢</a:t>
            </a:r>
          </a:p>
        </p:txBody>
      </p:sp>
      <p:sp>
        <p:nvSpPr>
          <p:cNvPr id="21516"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C7CE0ECD-A892-4978-882C-E4527A9BBF44}" type="slidenum">
              <a:rPr kumimoji="0" lang="zh-TW" altLang="en-US" smtClean="0">
                <a:solidFill>
                  <a:schemeClr val="bg1"/>
                </a:solidFill>
                <a:latin typeface="Times New Roman" pitchFamily="18" charset="0"/>
                <a:ea typeface="標楷體" pitchFamily="65" charset="-120"/>
              </a:rPr>
              <a:pPr/>
              <a:t>158</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78844981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kumimoji="1" lang="zh-TW" altLang="en-US" dirty="0" smtClean="0"/>
              <a:t>重要字辭與定義</a:t>
            </a:r>
            <a:endParaRPr kumimoji="1" lang="zh-TW" altLang="en-US" dirty="0"/>
          </a:p>
        </p:txBody>
      </p:sp>
      <p:sp>
        <p:nvSpPr>
          <p:cNvPr id="6" name="橢圓圖說文字 5"/>
          <p:cNvSpPr>
            <a:spLocks noChangeArrowheads="1"/>
          </p:cNvSpPr>
          <p:nvPr/>
        </p:nvSpPr>
        <p:spPr bwMode="auto">
          <a:xfrm>
            <a:off x="4521200" y="1417638"/>
            <a:ext cx="2879725" cy="1079500"/>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機敏資料傳輸</a:t>
            </a:r>
          </a:p>
        </p:txBody>
      </p:sp>
      <p:sp>
        <p:nvSpPr>
          <p:cNvPr id="8" name="橢圓圖說文字 7"/>
          <p:cNvSpPr>
            <a:spLocks noChangeArrowheads="1"/>
          </p:cNvSpPr>
          <p:nvPr/>
        </p:nvSpPr>
        <p:spPr bwMode="auto">
          <a:xfrm>
            <a:off x="3419475" y="2822575"/>
            <a:ext cx="2879725" cy="1081088"/>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個人隱私</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手機定位</a:t>
            </a:r>
            <a:r>
              <a:rPr lang="en-US" altLang="zh-TW" sz="2400">
                <a:solidFill>
                  <a:srgbClr val="595959"/>
                </a:solidFill>
                <a:latin typeface="微軟正黑體" pitchFamily="34" charset="-120"/>
                <a:ea typeface="微軟正黑體" pitchFamily="34" charset="-120"/>
              </a:rPr>
              <a:t>)</a:t>
            </a:r>
            <a:endParaRPr lang="zh-TW" altLang="en-US" sz="2400">
              <a:solidFill>
                <a:srgbClr val="595959"/>
              </a:solidFill>
              <a:latin typeface="微軟正黑體" pitchFamily="34" charset="-120"/>
              <a:ea typeface="微軟正黑體" pitchFamily="34" charset="-120"/>
            </a:endParaRPr>
          </a:p>
        </p:txBody>
      </p:sp>
      <p:sp>
        <p:nvSpPr>
          <p:cNvPr id="9" name="橢圓圖說文字 8"/>
          <p:cNvSpPr>
            <a:spLocks noChangeArrowheads="1"/>
          </p:cNvSpPr>
          <p:nvPr/>
        </p:nvSpPr>
        <p:spPr bwMode="auto">
          <a:xfrm>
            <a:off x="1352550" y="1557338"/>
            <a:ext cx="2879725" cy="1079500"/>
          </a:xfrm>
          <a:prstGeom prst="wedgeEllipseCallout">
            <a:avLst>
              <a:gd name="adj1" fmla="val 21014"/>
              <a:gd name="adj2" fmla="val 83023"/>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私有設備</a:t>
            </a:r>
            <a:r>
              <a:rPr lang="en-US" altLang="zh-TW" sz="2400" dirty="0">
                <a:solidFill>
                  <a:srgbClr val="595959"/>
                </a:solidFill>
                <a:latin typeface="微軟正黑體" pitchFamily="34" charset="-120"/>
                <a:ea typeface="微軟正黑體" pitchFamily="34" charset="-120"/>
              </a:rPr>
              <a:t>patch</a:t>
            </a:r>
            <a:r>
              <a:rPr lang="zh-TW" altLang="en-US" sz="2400" dirty="0">
                <a:solidFill>
                  <a:srgbClr val="595959"/>
                </a:solidFill>
                <a:latin typeface="微軟正黑體" pitchFamily="34" charset="-120"/>
                <a:ea typeface="微軟正黑體" pitchFamily="34" charset="-120"/>
              </a:rPr>
              <a:t>更新</a:t>
            </a:r>
          </a:p>
        </p:txBody>
      </p:sp>
      <p:sp>
        <p:nvSpPr>
          <p:cNvPr id="10" name="橢圓圖說文字 9"/>
          <p:cNvSpPr>
            <a:spLocks noChangeArrowheads="1"/>
          </p:cNvSpPr>
          <p:nvPr/>
        </p:nvSpPr>
        <p:spPr bwMode="auto">
          <a:xfrm>
            <a:off x="6299200" y="2346325"/>
            <a:ext cx="3111500" cy="1079500"/>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App</a:t>
            </a:r>
            <a:r>
              <a:rPr lang="zh-TW" altLang="en-US" sz="2400" dirty="0">
                <a:solidFill>
                  <a:srgbClr val="595959"/>
                </a:solidFill>
                <a:latin typeface="微軟正黑體" pitchFamily="34" charset="-120"/>
                <a:ea typeface="微軟正黑體" pitchFamily="34" charset="-120"/>
              </a:rPr>
              <a:t>安全</a:t>
            </a:r>
            <a:r>
              <a:rPr lang="en-US" altLang="zh-TW" sz="2400" dirty="0">
                <a:solidFill>
                  <a:srgbClr val="595959"/>
                </a:solidFill>
                <a:latin typeface="微軟正黑體" pitchFamily="34" charset="-120"/>
                <a:ea typeface="微軟正黑體" pitchFamily="34" charset="-120"/>
              </a:rPr>
              <a:t>(</a:t>
            </a:r>
            <a:r>
              <a:rPr lang="zh-TW" altLang="en-US" sz="2400" dirty="0">
                <a:solidFill>
                  <a:srgbClr val="595959"/>
                </a:solidFill>
                <a:latin typeface="微軟正黑體" pitchFamily="34" charset="-120"/>
                <a:ea typeface="微軟正黑體" pitchFamily="34" charset="-120"/>
              </a:rPr>
              <a:t>授權存取、下載</a:t>
            </a:r>
            <a:r>
              <a:rPr lang="en-US" altLang="zh-TW" sz="2400" dirty="0">
                <a:solidFill>
                  <a:srgbClr val="595959"/>
                </a:solidFill>
                <a:latin typeface="微軟正黑體" pitchFamily="34" charset="-120"/>
                <a:ea typeface="微軟正黑體" pitchFamily="34" charset="-120"/>
              </a:rPr>
              <a:t>)</a:t>
            </a:r>
            <a:endParaRPr lang="zh-TW" altLang="en-US" sz="2400" dirty="0">
              <a:solidFill>
                <a:srgbClr val="595959"/>
              </a:solidFill>
              <a:latin typeface="微軟正黑體" pitchFamily="34" charset="-120"/>
              <a:ea typeface="微軟正黑體" pitchFamily="34" charset="-120"/>
            </a:endParaRPr>
          </a:p>
        </p:txBody>
      </p:sp>
      <p:sp>
        <p:nvSpPr>
          <p:cNvPr id="11" name="橢圓圖說文字 10"/>
          <p:cNvSpPr>
            <a:spLocks noChangeArrowheads="1"/>
          </p:cNvSpPr>
          <p:nvPr/>
        </p:nvSpPr>
        <p:spPr bwMode="auto">
          <a:xfrm>
            <a:off x="377825" y="2903538"/>
            <a:ext cx="2447925" cy="1044575"/>
          </a:xfrm>
          <a:prstGeom prst="wedgeEllipseCallout">
            <a:avLst>
              <a:gd name="adj1" fmla="val 54685"/>
              <a:gd name="adj2" fmla="val -5037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防竊</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 處置</a:t>
            </a:r>
            <a:endParaRPr lang="en-US" altLang="zh-TW" sz="2400">
              <a:solidFill>
                <a:srgbClr val="595959"/>
              </a:solidFill>
              <a:latin typeface="微軟正黑體" pitchFamily="34" charset="-120"/>
              <a:ea typeface="微軟正黑體" pitchFamily="34" charset="-120"/>
            </a:endParaRPr>
          </a:p>
        </p:txBody>
      </p:sp>
      <p:sp>
        <p:nvSpPr>
          <p:cNvPr id="12" name="橢圓圖說文字 11"/>
          <p:cNvSpPr>
            <a:spLocks noChangeArrowheads="1"/>
          </p:cNvSpPr>
          <p:nvPr/>
        </p:nvSpPr>
        <p:spPr bwMode="auto">
          <a:xfrm>
            <a:off x="6392863" y="3902075"/>
            <a:ext cx="3240087" cy="1079500"/>
          </a:xfrm>
          <a:prstGeom prst="wedgeEllipseCallout">
            <a:avLst>
              <a:gd name="adj1" fmla="val -54176"/>
              <a:gd name="adj2" fmla="val -6712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越獄</a:t>
            </a:r>
            <a:endParaRPr lang="en-US" altLang="zh-TW" sz="2400" dirty="0">
              <a:solidFill>
                <a:srgbClr val="595959"/>
              </a:solidFill>
              <a:latin typeface="微軟正黑體" pitchFamily="34" charset="-120"/>
              <a:ea typeface="微軟正黑體" pitchFamily="34" charset="-120"/>
            </a:endParaRPr>
          </a:p>
          <a:p>
            <a:pPr algn="ctr">
              <a:defRPr/>
            </a:pPr>
            <a:r>
              <a:rPr lang="en-US" altLang="zh-TW" sz="2400" dirty="0">
                <a:solidFill>
                  <a:srgbClr val="595959"/>
                </a:solidFill>
                <a:latin typeface="微軟正黑體" pitchFamily="34" charset="-120"/>
                <a:ea typeface="微軟正黑體" pitchFamily="34" charset="-120"/>
              </a:rPr>
              <a:t>(Jailbreak, JB)</a:t>
            </a:r>
            <a:r>
              <a:rPr lang="en-US" altLang="zh-TW" sz="2400" dirty="0" err="1">
                <a:solidFill>
                  <a:srgbClr val="595959"/>
                </a:solidFill>
                <a:latin typeface="微軟正黑體" pitchFamily="34" charset="-120"/>
                <a:ea typeface="微軟正黑體" pitchFamily="34" charset="-120"/>
              </a:rPr>
              <a:t>Í</a:t>
            </a:r>
            <a:endParaRPr lang="zh-TW" altLang="en-US" sz="2400" dirty="0">
              <a:solidFill>
                <a:srgbClr val="595959"/>
              </a:solidFill>
              <a:latin typeface="微軟正黑體" pitchFamily="34" charset="-120"/>
              <a:ea typeface="微軟正黑體" pitchFamily="34" charset="-120"/>
            </a:endParaRPr>
          </a:p>
        </p:txBody>
      </p:sp>
      <p:sp>
        <p:nvSpPr>
          <p:cNvPr id="13" name="橢圓圖說文字 12"/>
          <p:cNvSpPr>
            <a:spLocks noChangeArrowheads="1"/>
          </p:cNvSpPr>
          <p:nvPr/>
        </p:nvSpPr>
        <p:spPr bwMode="auto">
          <a:xfrm>
            <a:off x="522288" y="4254500"/>
            <a:ext cx="2303462" cy="1081088"/>
          </a:xfrm>
          <a:prstGeom prst="wedgeEllipseCallout">
            <a:avLst>
              <a:gd name="adj1" fmla="val 43769"/>
              <a:gd name="adj2" fmla="val -71894"/>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銷毀</a:t>
            </a:r>
          </a:p>
        </p:txBody>
      </p:sp>
      <p:sp>
        <p:nvSpPr>
          <p:cNvPr id="14" name="橢圓圖說文字 13"/>
          <p:cNvSpPr>
            <a:spLocks noChangeArrowheads="1"/>
          </p:cNvSpPr>
          <p:nvPr/>
        </p:nvSpPr>
        <p:spPr bwMode="auto">
          <a:xfrm>
            <a:off x="5600700" y="5238750"/>
            <a:ext cx="2528888" cy="1081088"/>
          </a:xfrm>
          <a:prstGeom prst="wedgeEllipseCallout">
            <a:avLst>
              <a:gd name="adj1" fmla="val -10120"/>
              <a:gd name="adj2" fmla="val -78468"/>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連接不明</a:t>
            </a:r>
            <a:r>
              <a:rPr lang="en-US" altLang="zh-TW" sz="2400" dirty="0">
                <a:solidFill>
                  <a:srgbClr val="595959"/>
                </a:solidFill>
                <a:latin typeface="微軟正黑體" pitchFamily="34" charset="-120"/>
                <a:ea typeface="微軟正黑體" pitchFamily="34" charset="-120"/>
              </a:rPr>
              <a:t>WIFI</a:t>
            </a:r>
            <a:endParaRPr lang="zh-TW" altLang="en-US" sz="2400" dirty="0">
              <a:solidFill>
                <a:srgbClr val="595959"/>
              </a:solidFill>
              <a:latin typeface="微軟正黑體" pitchFamily="34" charset="-120"/>
              <a:ea typeface="微軟正黑體" pitchFamily="34" charset="-120"/>
            </a:endParaRPr>
          </a:p>
        </p:txBody>
      </p:sp>
      <p:sp>
        <p:nvSpPr>
          <p:cNvPr id="15" name="橢圓圖說文字 14"/>
          <p:cNvSpPr>
            <a:spLocks noChangeArrowheads="1"/>
          </p:cNvSpPr>
          <p:nvPr/>
        </p:nvSpPr>
        <p:spPr bwMode="auto">
          <a:xfrm>
            <a:off x="3714750" y="4184650"/>
            <a:ext cx="2189163" cy="1081088"/>
          </a:xfrm>
          <a:prstGeom prst="wedgeEllipseCallout">
            <a:avLst>
              <a:gd name="adj1" fmla="val 53449"/>
              <a:gd name="adj2" fmla="val 24056"/>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中毒</a:t>
            </a:r>
            <a:endParaRPr lang="zh-TW" altLang="en-US" sz="2400" dirty="0">
              <a:solidFill>
                <a:srgbClr val="595959"/>
              </a:solidFill>
              <a:latin typeface="微軟正黑體" pitchFamily="34" charset="-120"/>
              <a:ea typeface="微軟正黑體" pitchFamily="34" charset="-120"/>
            </a:endParaRPr>
          </a:p>
        </p:txBody>
      </p:sp>
      <p:sp>
        <p:nvSpPr>
          <p:cNvPr id="22540"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D82E763B-E603-4E26-91B1-6AC2150B40C2}" type="slidenum">
              <a:rPr kumimoji="0" lang="zh-TW" altLang="en-US" smtClean="0">
                <a:solidFill>
                  <a:schemeClr val="bg1"/>
                </a:solidFill>
                <a:latin typeface="Times New Roman" pitchFamily="18" charset="0"/>
                <a:ea typeface="標楷體" pitchFamily="65" charset="-120"/>
              </a:rPr>
              <a:pPr/>
              <a:t>159</a:t>
            </a:fld>
            <a:endParaRPr kumimoji="0" lang="zh-TW" altLang="en-US" smtClean="0">
              <a:solidFill>
                <a:schemeClr val="bg1"/>
              </a:solidFill>
              <a:latin typeface="Times New Roman" pitchFamily="18" charset="0"/>
              <a:ea typeface="標楷體" pitchFamily="65" charset="-120"/>
            </a:endParaRPr>
          </a:p>
        </p:txBody>
      </p:sp>
      <p:sp>
        <p:nvSpPr>
          <p:cNvPr id="16" name="橢圓圖說文字 15"/>
          <p:cNvSpPr>
            <a:spLocks noChangeArrowheads="1"/>
          </p:cNvSpPr>
          <p:nvPr/>
        </p:nvSpPr>
        <p:spPr bwMode="auto">
          <a:xfrm>
            <a:off x="1382713" y="5405438"/>
            <a:ext cx="4002087" cy="1081087"/>
          </a:xfrm>
          <a:prstGeom prst="wedgeEllipseCallout">
            <a:avLst>
              <a:gd name="adj1" fmla="val -1565"/>
              <a:gd name="adj2" fmla="val -68218"/>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設備登入</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人臉，簡單密碼、手畫軌跡</a:t>
            </a:r>
            <a:r>
              <a:rPr lang="en-US" altLang="zh-TW" sz="2400">
                <a:solidFill>
                  <a:srgbClr val="595959"/>
                </a:solidFill>
                <a:latin typeface="微軟正黑體" pitchFamily="34" charset="-120"/>
                <a:ea typeface="微軟正黑體" pitchFamily="34" charset="-120"/>
              </a:rPr>
              <a:t>)</a:t>
            </a:r>
            <a:endParaRPr lang="zh-TW" altLang="en-US" sz="2400">
              <a:solidFill>
                <a:srgbClr val="595959"/>
              </a:solidFill>
              <a:latin typeface="微軟正黑體" pitchFamily="34" charset="-120"/>
              <a:ea typeface="微軟正黑體" pitchFamily="34" charset="-120"/>
            </a:endParaRPr>
          </a:p>
        </p:txBody>
      </p:sp>
    </p:spTree>
    <p:extLst>
      <p:ext uri="{BB962C8B-B14F-4D97-AF65-F5344CB8AC3E}">
        <p14:creationId xmlns:p14="http://schemas.microsoft.com/office/powerpoint/2010/main" val="3174506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2"/>
          <p:cNvSpPr>
            <a:spLocks noGrp="1" noChangeArrowheads="1"/>
          </p:cNvSpPr>
          <p:nvPr>
            <p:ph type="title"/>
          </p:nvPr>
        </p:nvSpPr>
        <p:spPr>
          <a:xfrm>
            <a:off x="560512" y="117028"/>
            <a:ext cx="8697416" cy="935708"/>
          </a:xfrm>
        </p:spPr>
        <p:txBody>
          <a:bodyPr/>
          <a:lstStyle/>
          <a:p>
            <a:r>
              <a:rPr lang="zh-TW" altLang="en-US" sz="4000" dirty="0" smtClean="0"/>
              <a:t>連線層 </a:t>
            </a:r>
            <a:r>
              <a:rPr lang="en-US" altLang="zh-TW" sz="4000" dirty="0" smtClean="0"/>
              <a:t>– </a:t>
            </a:r>
            <a:r>
              <a:rPr lang="zh-TW" altLang="en-US" sz="4000" dirty="0" smtClean="0"/>
              <a:t>分散式阻斷服務攻擊</a:t>
            </a:r>
            <a:r>
              <a:rPr lang="en-US" altLang="zh-TW" sz="4000" dirty="0" smtClean="0"/>
              <a:t>(2/3)</a:t>
            </a:r>
            <a:endParaRPr lang="zh-TW" altLang="en-US" sz="4000" dirty="0" smtClean="0"/>
          </a:p>
        </p:txBody>
      </p:sp>
      <p:sp>
        <p:nvSpPr>
          <p:cNvPr id="160772" name="Rectangle 3"/>
          <p:cNvSpPr>
            <a:spLocks noGrp="1" noChangeArrowheads="1"/>
          </p:cNvSpPr>
          <p:nvPr>
            <p:ph type="body" idx="1"/>
          </p:nvPr>
        </p:nvSpPr>
        <p:spPr>
          <a:xfrm>
            <a:off x="662523" y="1052736"/>
            <a:ext cx="8743877" cy="5229320"/>
          </a:xfrm>
        </p:spPr>
        <p:txBody>
          <a:bodyPr/>
          <a:lstStyle/>
          <a:p>
            <a:r>
              <a:rPr lang="zh-TW" altLang="en-US" dirty="0" smtClean="0"/>
              <a:t>多層次的控制架構</a:t>
            </a:r>
          </a:p>
        </p:txBody>
      </p:sp>
      <p:grpSp>
        <p:nvGrpSpPr>
          <p:cNvPr id="160773" name="Group 4"/>
          <p:cNvGrpSpPr>
            <a:grpSpLocks/>
          </p:cNvGrpSpPr>
          <p:nvPr/>
        </p:nvGrpSpPr>
        <p:grpSpPr bwMode="auto">
          <a:xfrm>
            <a:off x="839258" y="1700214"/>
            <a:ext cx="8077862" cy="4845050"/>
            <a:chOff x="657" y="1071"/>
            <a:chExt cx="4697" cy="3052"/>
          </a:xfrm>
        </p:grpSpPr>
        <p:pic>
          <p:nvPicPr>
            <p:cNvPr id="160774" name="Picture 5"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 y="1253"/>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75" name="Picture 6" descr="I love my 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 y="1207"/>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7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 y="3339"/>
              <a:ext cx="54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60777" name="Text Box 8"/>
            <p:cNvSpPr txBox="1">
              <a:spLocks noChangeArrowheads="1"/>
            </p:cNvSpPr>
            <p:nvPr/>
          </p:nvSpPr>
          <p:spPr bwMode="auto">
            <a:xfrm>
              <a:off x="2744" y="3929"/>
              <a:ext cx="40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400">
                  <a:ea typeface="新細明體" panose="02020500000000000000" pitchFamily="18" charset="-120"/>
                </a:rPr>
                <a:t>Victim</a:t>
              </a:r>
            </a:p>
          </p:txBody>
        </p:sp>
        <p:sp>
          <p:nvSpPr>
            <p:cNvPr id="160778" name="Text Box 9"/>
            <p:cNvSpPr txBox="1">
              <a:spLocks noChangeArrowheads="1"/>
            </p:cNvSpPr>
            <p:nvPr/>
          </p:nvSpPr>
          <p:spPr bwMode="auto">
            <a:xfrm>
              <a:off x="2699" y="1071"/>
              <a:ext cx="50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400">
                  <a:ea typeface="新細明體" panose="02020500000000000000" pitchFamily="18" charset="-120"/>
                </a:rPr>
                <a:t>Attacker</a:t>
              </a:r>
            </a:p>
          </p:txBody>
        </p:sp>
        <p:sp>
          <p:nvSpPr>
            <p:cNvPr id="160779" name="Text Box 10"/>
            <p:cNvSpPr txBox="1">
              <a:spLocks noChangeArrowheads="1"/>
            </p:cNvSpPr>
            <p:nvPr/>
          </p:nvSpPr>
          <p:spPr bwMode="auto">
            <a:xfrm>
              <a:off x="2630" y="2477"/>
              <a:ext cx="62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400">
                  <a:ea typeface="新細明體" panose="02020500000000000000" pitchFamily="18" charset="-120"/>
                </a:rPr>
                <a:t>DoS Agents</a:t>
              </a:r>
            </a:p>
          </p:txBody>
        </p:sp>
        <p:sp>
          <p:nvSpPr>
            <p:cNvPr id="160780" name="Line 11"/>
            <p:cNvSpPr>
              <a:spLocks noChangeShapeType="1"/>
            </p:cNvSpPr>
            <p:nvPr/>
          </p:nvSpPr>
          <p:spPr bwMode="auto">
            <a:xfrm>
              <a:off x="3016" y="2024"/>
              <a:ext cx="46" cy="181"/>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781" name="Line 12"/>
            <p:cNvSpPr>
              <a:spLocks noChangeShapeType="1"/>
            </p:cNvSpPr>
            <p:nvPr/>
          </p:nvSpPr>
          <p:spPr bwMode="auto">
            <a:xfrm>
              <a:off x="3243" y="2341"/>
              <a:ext cx="408" cy="0"/>
            </a:xfrm>
            <a:prstGeom prst="line">
              <a:avLst/>
            </a:prstGeom>
            <a:noFill/>
            <a:ln w="38100">
              <a:solidFill>
                <a:schemeClr val="tx1"/>
              </a:solidFill>
              <a:prstDash val="sysDot"/>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pic>
          <p:nvPicPr>
            <p:cNvPr id="160782" name="Picture 13"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 y="2205"/>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83" name="Picture 14"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1" y="2205"/>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84" name="Picture 15"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 y="2205"/>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85" name="Picture 16"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 y="2205"/>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86" name="Picture 17"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7" y="2205"/>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87" name="Line 18"/>
            <p:cNvSpPr>
              <a:spLocks noChangeShapeType="1"/>
            </p:cNvSpPr>
            <p:nvPr/>
          </p:nvSpPr>
          <p:spPr bwMode="auto">
            <a:xfrm flipH="1">
              <a:off x="2744" y="2024"/>
              <a:ext cx="181" cy="181"/>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788" name="Line 19"/>
            <p:cNvSpPr>
              <a:spLocks noChangeShapeType="1"/>
            </p:cNvSpPr>
            <p:nvPr/>
          </p:nvSpPr>
          <p:spPr bwMode="auto">
            <a:xfrm>
              <a:off x="3107" y="1933"/>
              <a:ext cx="680" cy="272"/>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789" name="Line 20"/>
            <p:cNvSpPr>
              <a:spLocks noChangeShapeType="1"/>
            </p:cNvSpPr>
            <p:nvPr/>
          </p:nvSpPr>
          <p:spPr bwMode="auto">
            <a:xfrm flipH="1">
              <a:off x="2427" y="1979"/>
              <a:ext cx="408" cy="226"/>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790" name="Line 21"/>
            <p:cNvSpPr>
              <a:spLocks noChangeShapeType="1"/>
            </p:cNvSpPr>
            <p:nvPr/>
          </p:nvSpPr>
          <p:spPr bwMode="auto">
            <a:xfrm flipH="1">
              <a:off x="2109" y="1933"/>
              <a:ext cx="680" cy="272"/>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791" name="Line 22"/>
            <p:cNvSpPr>
              <a:spLocks noChangeShapeType="1"/>
            </p:cNvSpPr>
            <p:nvPr/>
          </p:nvSpPr>
          <p:spPr bwMode="auto">
            <a:xfrm>
              <a:off x="2109" y="2477"/>
              <a:ext cx="635" cy="907"/>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792" name="Line 23"/>
            <p:cNvSpPr>
              <a:spLocks noChangeShapeType="1"/>
            </p:cNvSpPr>
            <p:nvPr/>
          </p:nvSpPr>
          <p:spPr bwMode="auto">
            <a:xfrm>
              <a:off x="2427" y="2523"/>
              <a:ext cx="408" cy="816"/>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793" name="Line 24"/>
            <p:cNvSpPr>
              <a:spLocks noChangeShapeType="1"/>
            </p:cNvSpPr>
            <p:nvPr/>
          </p:nvSpPr>
          <p:spPr bwMode="auto">
            <a:xfrm>
              <a:off x="2790" y="2659"/>
              <a:ext cx="136" cy="635"/>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794" name="Line 25"/>
            <p:cNvSpPr>
              <a:spLocks noChangeShapeType="1"/>
            </p:cNvSpPr>
            <p:nvPr/>
          </p:nvSpPr>
          <p:spPr bwMode="auto">
            <a:xfrm flipH="1">
              <a:off x="3062" y="2659"/>
              <a:ext cx="45" cy="635"/>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795" name="Line 26"/>
            <p:cNvSpPr>
              <a:spLocks noChangeShapeType="1"/>
            </p:cNvSpPr>
            <p:nvPr/>
          </p:nvSpPr>
          <p:spPr bwMode="auto">
            <a:xfrm flipH="1">
              <a:off x="3152" y="2477"/>
              <a:ext cx="680" cy="862"/>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pic>
          <p:nvPicPr>
            <p:cNvPr id="160796" name="Picture 27"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 y="2205"/>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97" name="Picture 28"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 y="2205"/>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98" name="Picture 29"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 y="2205"/>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99" name="Line 30"/>
            <p:cNvSpPr>
              <a:spLocks noChangeShapeType="1"/>
            </p:cNvSpPr>
            <p:nvPr/>
          </p:nvSpPr>
          <p:spPr bwMode="auto">
            <a:xfrm>
              <a:off x="1292" y="2341"/>
              <a:ext cx="182" cy="0"/>
            </a:xfrm>
            <a:prstGeom prst="line">
              <a:avLst/>
            </a:prstGeom>
            <a:noFill/>
            <a:ln w="38100">
              <a:solidFill>
                <a:schemeClr val="tx1"/>
              </a:solidFill>
              <a:prstDash val="sysDot"/>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pic>
          <p:nvPicPr>
            <p:cNvPr id="160800" name="Picture 31"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 y="2205"/>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801" name="Picture 32"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 y="2205"/>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802" name="Picture 33"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2" y="2205"/>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803" name="Line 34"/>
            <p:cNvSpPr>
              <a:spLocks noChangeShapeType="1"/>
            </p:cNvSpPr>
            <p:nvPr/>
          </p:nvSpPr>
          <p:spPr bwMode="auto">
            <a:xfrm>
              <a:off x="4830" y="2341"/>
              <a:ext cx="182" cy="0"/>
            </a:xfrm>
            <a:prstGeom prst="line">
              <a:avLst/>
            </a:prstGeom>
            <a:noFill/>
            <a:ln w="38100">
              <a:solidFill>
                <a:schemeClr val="tx1"/>
              </a:solidFill>
              <a:prstDash val="sysDot"/>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pic>
          <p:nvPicPr>
            <p:cNvPr id="160804" name="Picture 35"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 y="1706"/>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805" name="Picture 36"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 y="1706"/>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806" name="Picture 37"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4" y="1706"/>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807" name="Text Box 38"/>
            <p:cNvSpPr txBox="1">
              <a:spLocks noChangeArrowheads="1"/>
            </p:cNvSpPr>
            <p:nvPr/>
          </p:nvSpPr>
          <p:spPr bwMode="auto">
            <a:xfrm>
              <a:off x="4377" y="2478"/>
              <a:ext cx="62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400">
                  <a:ea typeface="新細明體" panose="02020500000000000000" pitchFamily="18" charset="-120"/>
                </a:rPr>
                <a:t>DoS Agents</a:t>
              </a:r>
            </a:p>
          </p:txBody>
        </p:sp>
        <p:sp>
          <p:nvSpPr>
            <p:cNvPr id="160808" name="Text Box 39"/>
            <p:cNvSpPr txBox="1">
              <a:spLocks noChangeArrowheads="1"/>
            </p:cNvSpPr>
            <p:nvPr/>
          </p:nvSpPr>
          <p:spPr bwMode="auto">
            <a:xfrm>
              <a:off x="793" y="2478"/>
              <a:ext cx="62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400">
                  <a:ea typeface="新細明體" panose="02020500000000000000" pitchFamily="18" charset="-120"/>
                </a:rPr>
                <a:t>DoS Agents</a:t>
              </a:r>
            </a:p>
          </p:txBody>
        </p:sp>
        <p:sp>
          <p:nvSpPr>
            <p:cNvPr id="160809" name="Text Box 40"/>
            <p:cNvSpPr txBox="1">
              <a:spLocks noChangeArrowheads="1"/>
            </p:cNvSpPr>
            <p:nvPr/>
          </p:nvSpPr>
          <p:spPr bwMode="auto">
            <a:xfrm>
              <a:off x="1429" y="1752"/>
              <a:ext cx="47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400">
                  <a:ea typeface="新細明體" panose="02020500000000000000" pitchFamily="18" charset="-120"/>
                </a:rPr>
                <a:t>Handler</a:t>
              </a:r>
            </a:p>
          </p:txBody>
        </p:sp>
        <p:sp>
          <p:nvSpPr>
            <p:cNvPr id="160810" name="Text Box 41"/>
            <p:cNvSpPr txBox="1">
              <a:spLocks noChangeArrowheads="1"/>
            </p:cNvSpPr>
            <p:nvPr/>
          </p:nvSpPr>
          <p:spPr bwMode="auto">
            <a:xfrm>
              <a:off x="3107" y="1752"/>
              <a:ext cx="47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400">
                  <a:ea typeface="新細明體" panose="02020500000000000000" pitchFamily="18" charset="-120"/>
                </a:rPr>
                <a:t>Handler</a:t>
              </a:r>
            </a:p>
          </p:txBody>
        </p:sp>
        <p:sp>
          <p:nvSpPr>
            <p:cNvPr id="160811" name="Text Box 42"/>
            <p:cNvSpPr txBox="1">
              <a:spLocks noChangeArrowheads="1"/>
            </p:cNvSpPr>
            <p:nvPr/>
          </p:nvSpPr>
          <p:spPr bwMode="auto">
            <a:xfrm>
              <a:off x="4876" y="1752"/>
              <a:ext cx="47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400">
                  <a:ea typeface="新細明體" panose="02020500000000000000" pitchFamily="18" charset="-120"/>
                </a:rPr>
                <a:t>Handler</a:t>
              </a:r>
            </a:p>
          </p:txBody>
        </p:sp>
        <p:sp>
          <p:nvSpPr>
            <p:cNvPr id="160812" name="Line 43"/>
            <p:cNvSpPr>
              <a:spLocks noChangeShapeType="1"/>
            </p:cNvSpPr>
            <p:nvPr/>
          </p:nvSpPr>
          <p:spPr bwMode="auto">
            <a:xfrm flipH="1">
              <a:off x="793" y="1979"/>
              <a:ext cx="318" cy="226"/>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813" name="Line 44"/>
            <p:cNvSpPr>
              <a:spLocks noChangeShapeType="1"/>
            </p:cNvSpPr>
            <p:nvPr/>
          </p:nvSpPr>
          <p:spPr bwMode="auto">
            <a:xfrm flipH="1">
              <a:off x="1111" y="1979"/>
              <a:ext cx="136" cy="226"/>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814" name="Line 45"/>
            <p:cNvSpPr>
              <a:spLocks noChangeShapeType="1"/>
            </p:cNvSpPr>
            <p:nvPr/>
          </p:nvSpPr>
          <p:spPr bwMode="auto">
            <a:xfrm>
              <a:off x="1338" y="1979"/>
              <a:ext cx="272" cy="226"/>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815" name="Line 46"/>
            <p:cNvSpPr>
              <a:spLocks noChangeShapeType="1"/>
            </p:cNvSpPr>
            <p:nvPr/>
          </p:nvSpPr>
          <p:spPr bwMode="auto">
            <a:xfrm flipH="1">
              <a:off x="4331" y="1979"/>
              <a:ext cx="318" cy="226"/>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816" name="Line 47"/>
            <p:cNvSpPr>
              <a:spLocks noChangeShapeType="1"/>
            </p:cNvSpPr>
            <p:nvPr/>
          </p:nvSpPr>
          <p:spPr bwMode="auto">
            <a:xfrm flipH="1">
              <a:off x="4649" y="1979"/>
              <a:ext cx="136" cy="226"/>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817" name="Line 48"/>
            <p:cNvSpPr>
              <a:spLocks noChangeShapeType="1"/>
            </p:cNvSpPr>
            <p:nvPr/>
          </p:nvSpPr>
          <p:spPr bwMode="auto">
            <a:xfrm>
              <a:off x="4876" y="1979"/>
              <a:ext cx="272" cy="226"/>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818" name="Line 49"/>
            <p:cNvSpPr>
              <a:spLocks noChangeShapeType="1"/>
            </p:cNvSpPr>
            <p:nvPr/>
          </p:nvSpPr>
          <p:spPr bwMode="auto">
            <a:xfrm>
              <a:off x="1655" y="2478"/>
              <a:ext cx="1044" cy="952"/>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819" name="Line 50"/>
            <p:cNvSpPr>
              <a:spLocks noChangeShapeType="1"/>
            </p:cNvSpPr>
            <p:nvPr/>
          </p:nvSpPr>
          <p:spPr bwMode="auto">
            <a:xfrm>
              <a:off x="1156" y="2659"/>
              <a:ext cx="1543" cy="862"/>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820" name="Line 51"/>
            <p:cNvSpPr>
              <a:spLocks noChangeShapeType="1"/>
            </p:cNvSpPr>
            <p:nvPr/>
          </p:nvSpPr>
          <p:spPr bwMode="auto">
            <a:xfrm>
              <a:off x="793" y="2614"/>
              <a:ext cx="1860" cy="952"/>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821" name="Line 52"/>
            <p:cNvSpPr>
              <a:spLocks noChangeShapeType="1"/>
            </p:cNvSpPr>
            <p:nvPr/>
          </p:nvSpPr>
          <p:spPr bwMode="auto">
            <a:xfrm flipH="1">
              <a:off x="3198" y="2478"/>
              <a:ext cx="1133" cy="952"/>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822" name="Line 53"/>
            <p:cNvSpPr>
              <a:spLocks noChangeShapeType="1"/>
            </p:cNvSpPr>
            <p:nvPr/>
          </p:nvSpPr>
          <p:spPr bwMode="auto">
            <a:xfrm flipH="1">
              <a:off x="3243" y="2614"/>
              <a:ext cx="1405" cy="907"/>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823" name="Line 54"/>
            <p:cNvSpPr>
              <a:spLocks noChangeShapeType="1"/>
            </p:cNvSpPr>
            <p:nvPr/>
          </p:nvSpPr>
          <p:spPr bwMode="auto">
            <a:xfrm flipH="1">
              <a:off x="3243" y="2614"/>
              <a:ext cx="1904" cy="998"/>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824" name="Line 55"/>
            <p:cNvSpPr>
              <a:spLocks noChangeShapeType="1"/>
            </p:cNvSpPr>
            <p:nvPr/>
          </p:nvSpPr>
          <p:spPr bwMode="auto">
            <a:xfrm flipH="1">
              <a:off x="1338" y="1389"/>
              <a:ext cx="1497" cy="363"/>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825" name="Line 56"/>
            <p:cNvSpPr>
              <a:spLocks noChangeShapeType="1"/>
            </p:cNvSpPr>
            <p:nvPr/>
          </p:nvSpPr>
          <p:spPr bwMode="auto">
            <a:xfrm>
              <a:off x="3424" y="1389"/>
              <a:ext cx="1180" cy="317"/>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0826" name="Line 57"/>
            <p:cNvSpPr>
              <a:spLocks noChangeShapeType="1"/>
            </p:cNvSpPr>
            <p:nvPr/>
          </p:nvSpPr>
          <p:spPr bwMode="auto">
            <a:xfrm>
              <a:off x="2970" y="1525"/>
              <a:ext cx="1" cy="181"/>
            </a:xfrm>
            <a:prstGeom prst="line">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grpSp>
      <p:sp>
        <p:nvSpPr>
          <p:cNvPr id="58"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16</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53929085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kumimoji="1" lang="zh-TW" altLang="en-US" dirty="0" smtClean="0"/>
              <a:t>重要字辭與定義</a:t>
            </a:r>
            <a:endParaRPr kumimoji="1" lang="zh-TW" altLang="en-US" dirty="0"/>
          </a:p>
        </p:txBody>
      </p:sp>
      <p:sp>
        <p:nvSpPr>
          <p:cNvPr id="6" name="橢圓圖說文字 5"/>
          <p:cNvSpPr>
            <a:spLocks noChangeArrowheads="1"/>
          </p:cNvSpPr>
          <p:nvPr/>
        </p:nvSpPr>
        <p:spPr bwMode="auto">
          <a:xfrm>
            <a:off x="4521200" y="1417638"/>
            <a:ext cx="2879725" cy="1079500"/>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傳輸安全 </a:t>
            </a:r>
            <a:r>
              <a:rPr lang="en-US" altLang="zh-TW" sz="2400" dirty="0">
                <a:solidFill>
                  <a:srgbClr val="595959"/>
                </a:solidFill>
                <a:latin typeface="微軟正黑體" pitchFamily="34" charset="-120"/>
                <a:ea typeface="微軟正黑體" pitchFamily="34" charset="-120"/>
              </a:rPr>
              <a:t>(</a:t>
            </a:r>
            <a:r>
              <a:rPr lang="zh-TW" altLang="en-US" sz="2400" dirty="0">
                <a:solidFill>
                  <a:srgbClr val="595959"/>
                </a:solidFill>
                <a:latin typeface="微軟正黑體" pitchFamily="34" charset="-120"/>
                <a:ea typeface="微軟正黑體" pitchFamily="34" charset="-120"/>
              </a:rPr>
              <a:t>利用</a:t>
            </a:r>
            <a:r>
              <a:rPr lang="en-US" altLang="zh-TW" sz="2400" dirty="0">
                <a:solidFill>
                  <a:srgbClr val="595959"/>
                </a:solidFill>
                <a:latin typeface="微軟正黑體" pitchFamily="34" charset="-120"/>
                <a:ea typeface="微軟正黑體" pitchFamily="34" charset="-120"/>
              </a:rPr>
              <a:t>WIFI</a:t>
            </a:r>
            <a:r>
              <a:rPr lang="zh-TW" altLang="en-US" sz="2400" dirty="0">
                <a:solidFill>
                  <a:srgbClr val="595959"/>
                </a:solidFill>
                <a:latin typeface="微軟正黑體" pitchFamily="34" charset="-120"/>
                <a:ea typeface="微軟正黑體" pitchFamily="34" charset="-120"/>
              </a:rPr>
              <a:t>等</a:t>
            </a:r>
            <a:r>
              <a:rPr lang="en-US" altLang="zh-TW" sz="2400" dirty="0">
                <a:solidFill>
                  <a:srgbClr val="595959"/>
                </a:solidFill>
                <a:latin typeface="微軟正黑體" pitchFamily="34" charset="-120"/>
                <a:ea typeface="微軟正黑體" pitchFamily="34" charset="-120"/>
              </a:rPr>
              <a:t>)</a:t>
            </a:r>
            <a:endParaRPr lang="zh-TW" altLang="en-US" sz="2400" dirty="0">
              <a:solidFill>
                <a:srgbClr val="595959"/>
              </a:solidFill>
              <a:latin typeface="微軟正黑體" pitchFamily="34" charset="-120"/>
              <a:ea typeface="微軟正黑體" pitchFamily="34" charset="-120"/>
            </a:endParaRPr>
          </a:p>
        </p:txBody>
      </p:sp>
      <p:sp>
        <p:nvSpPr>
          <p:cNvPr id="8" name="橢圓圖說文字 7"/>
          <p:cNvSpPr>
            <a:spLocks noChangeArrowheads="1"/>
          </p:cNvSpPr>
          <p:nvPr/>
        </p:nvSpPr>
        <p:spPr bwMode="auto">
          <a:xfrm>
            <a:off x="3419475" y="2822575"/>
            <a:ext cx="2879725" cy="1081088"/>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err="1">
                <a:solidFill>
                  <a:srgbClr val="595959"/>
                </a:solidFill>
                <a:latin typeface="微軟正黑體" pitchFamily="34" charset="-120"/>
                <a:ea typeface="微軟正黑體" pitchFamily="34" charset="-120"/>
              </a:rPr>
              <a:t>Sinffer</a:t>
            </a:r>
            <a:r>
              <a:rPr lang="en-US" altLang="zh-TW" sz="2400" dirty="0">
                <a:solidFill>
                  <a:srgbClr val="595959"/>
                </a:solidFill>
                <a:latin typeface="微軟正黑體" pitchFamily="34" charset="-120"/>
                <a:ea typeface="微軟正黑體" pitchFamily="34" charset="-120"/>
              </a:rPr>
              <a:t> </a:t>
            </a:r>
            <a:r>
              <a:rPr lang="zh-TW" altLang="en-US" sz="2400" dirty="0">
                <a:solidFill>
                  <a:srgbClr val="595959"/>
                </a:solidFill>
                <a:latin typeface="微軟正黑體" pitchFamily="34" charset="-120"/>
                <a:ea typeface="微軟正黑體" pitchFamily="34" charset="-120"/>
              </a:rPr>
              <a:t>議題</a:t>
            </a:r>
          </a:p>
        </p:txBody>
      </p:sp>
      <p:sp>
        <p:nvSpPr>
          <p:cNvPr id="9" name="橢圓圖說文字 8"/>
          <p:cNvSpPr>
            <a:spLocks noChangeArrowheads="1"/>
          </p:cNvSpPr>
          <p:nvPr/>
        </p:nvSpPr>
        <p:spPr bwMode="auto">
          <a:xfrm>
            <a:off x="1352550" y="1557338"/>
            <a:ext cx="2879725" cy="1079500"/>
          </a:xfrm>
          <a:prstGeom prst="wedgeEllipseCallout">
            <a:avLst>
              <a:gd name="adj1" fmla="val 21014"/>
              <a:gd name="adj2" fmla="val 83023"/>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物聯網中間人攻擊</a:t>
            </a:r>
          </a:p>
        </p:txBody>
      </p:sp>
      <p:sp>
        <p:nvSpPr>
          <p:cNvPr id="10" name="橢圓圖說文字 9"/>
          <p:cNvSpPr>
            <a:spLocks noChangeArrowheads="1"/>
          </p:cNvSpPr>
          <p:nvPr/>
        </p:nvSpPr>
        <p:spPr bwMode="auto">
          <a:xfrm>
            <a:off x="6530975" y="2346325"/>
            <a:ext cx="2879725" cy="1079500"/>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認證強度 </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密碼</a:t>
            </a:r>
            <a:r>
              <a:rPr lang="en-US" altLang="zh-TW" sz="2400">
                <a:solidFill>
                  <a:srgbClr val="595959"/>
                </a:solidFill>
                <a:latin typeface="微軟正黑體" pitchFamily="34" charset="-120"/>
                <a:ea typeface="微軟正黑體" pitchFamily="34" charset="-120"/>
              </a:rPr>
              <a:t>)</a:t>
            </a:r>
            <a:endParaRPr lang="zh-TW" altLang="en-US" sz="2400">
              <a:solidFill>
                <a:srgbClr val="595959"/>
              </a:solidFill>
              <a:latin typeface="微軟正黑體" pitchFamily="34" charset="-120"/>
              <a:ea typeface="微軟正黑體" pitchFamily="34" charset="-120"/>
            </a:endParaRPr>
          </a:p>
        </p:txBody>
      </p:sp>
      <p:sp>
        <p:nvSpPr>
          <p:cNvPr id="11" name="橢圓圖說文字 10"/>
          <p:cNvSpPr>
            <a:spLocks noChangeArrowheads="1"/>
          </p:cNvSpPr>
          <p:nvPr/>
        </p:nvSpPr>
        <p:spPr bwMode="auto">
          <a:xfrm>
            <a:off x="346075" y="3065463"/>
            <a:ext cx="2447925" cy="1044575"/>
          </a:xfrm>
          <a:prstGeom prst="wedgeEllipseCallout">
            <a:avLst>
              <a:gd name="adj1" fmla="val 54685"/>
              <a:gd name="adj2" fmla="val -5037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訊號蓋台</a:t>
            </a:r>
            <a:r>
              <a:rPr lang="en-US" altLang="zh-TW" sz="2400" dirty="0">
                <a:solidFill>
                  <a:srgbClr val="595959"/>
                </a:solidFill>
                <a:latin typeface="微軟正黑體" pitchFamily="34" charset="-120"/>
                <a:ea typeface="微軟正黑體" pitchFamily="34" charset="-120"/>
              </a:rPr>
              <a:t>(</a:t>
            </a:r>
            <a:r>
              <a:rPr lang="en-US" altLang="zh-TW" sz="2400" dirty="0" err="1">
                <a:solidFill>
                  <a:srgbClr val="595959"/>
                </a:solidFill>
                <a:latin typeface="微軟正黑體" pitchFamily="34" charset="-120"/>
                <a:ea typeface="微軟正黑體" pitchFamily="34" charset="-120"/>
              </a:rPr>
              <a:t>DoS</a:t>
            </a:r>
            <a:r>
              <a:rPr lang="en-US" altLang="zh-TW" sz="2400" dirty="0">
                <a:solidFill>
                  <a:srgbClr val="595959"/>
                </a:solidFill>
                <a:latin typeface="微軟正黑體" pitchFamily="34" charset="-120"/>
                <a:ea typeface="微軟正黑體" pitchFamily="34" charset="-120"/>
              </a:rPr>
              <a:t>)</a:t>
            </a:r>
            <a:endParaRPr lang="zh-TW" altLang="en-US" sz="2400" dirty="0">
              <a:solidFill>
                <a:srgbClr val="595959"/>
              </a:solidFill>
              <a:latin typeface="微軟正黑體" pitchFamily="34" charset="-120"/>
              <a:ea typeface="微軟正黑體" pitchFamily="34" charset="-120"/>
            </a:endParaRPr>
          </a:p>
        </p:txBody>
      </p:sp>
      <p:sp>
        <p:nvSpPr>
          <p:cNvPr id="12" name="橢圓圖說文字 11"/>
          <p:cNvSpPr>
            <a:spLocks noChangeArrowheads="1"/>
          </p:cNvSpPr>
          <p:nvPr/>
        </p:nvSpPr>
        <p:spPr bwMode="auto">
          <a:xfrm>
            <a:off x="6392863" y="3902075"/>
            <a:ext cx="3240087" cy="1079500"/>
          </a:xfrm>
          <a:prstGeom prst="wedgeEllipseCallout">
            <a:avLst>
              <a:gd name="adj1" fmla="val -54176"/>
              <a:gd name="adj2" fmla="val -6712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設備安全設定</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完整性不足</a:t>
            </a:r>
            <a:r>
              <a:rPr lang="en-US" altLang="zh-TW" sz="2400">
                <a:solidFill>
                  <a:srgbClr val="595959"/>
                </a:solidFill>
                <a:latin typeface="微軟正黑體" pitchFamily="34" charset="-120"/>
                <a:ea typeface="微軟正黑體" pitchFamily="34" charset="-120"/>
              </a:rPr>
              <a:t>)</a:t>
            </a:r>
            <a:endParaRPr lang="zh-TW" altLang="en-US" sz="2400">
              <a:solidFill>
                <a:srgbClr val="595959"/>
              </a:solidFill>
              <a:latin typeface="微軟正黑體" pitchFamily="34" charset="-120"/>
              <a:ea typeface="微軟正黑體" pitchFamily="34" charset="-120"/>
            </a:endParaRPr>
          </a:p>
        </p:txBody>
      </p:sp>
      <p:sp>
        <p:nvSpPr>
          <p:cNvPr id="13" name="橢圓圖說文字 12"/>
          <p:cNvSpPr>
            <a:spLocks noChangeArrowheads="1"/>
          </p:cNvSpPr>
          <p:nvPr/>
        </p:nvSpPr>
        <p:spPr bwMode="auto">
          <a:xfrm>
            <a:off x="877888" y="4421188"/>
            <a:ext cx="2305050" cy="1081087"/>
          </a:xfrm>
          <a:prstGeom prst="wedgeEllipseCallout">
            <a:avLst>
              <a:gd name="adj1" fmla="val 28241"/>
              <a:gd name="adj2" fmla="val -68218"/>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金鑰管理</a:t>
            </a:r>
          </a:p>
        </p:txBody>
      </p:sp>
      <p:sp>
        <p:nvSpPr>
          <p:cNvPr id="14" name="橢圓圖說文字 13"/>
          <p:cNvSpPr>
            <a:spLocks noChangeArrowheads="1"/>
          </p:cNvSpPr>
          <p:nvPr/>
        </p:nvSpPr>
        <p:spPr bwMode="auto">
          <a:xfrm>
            <a:off x="5600700" y="5238750"/>
            <a:ext cx="2447925" cy="1081088"/>
          </a:xfrm>
          <a:prstGeom prst="wedgeEllipseCallout">
            <a:avLst>
              <a:gd name="adj1" fmla="val -10120"/>
              <a:gd name="adj2" fmla="val -78468"/>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漏洞修補 </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意識不足</a:t>
            </a:r>
            <a:r>
              <a:rPr lang="en-US" altLang="zh-TW" sz="2400">
                <a:solidFill>
                  <a:srgbClr val="595959"/>
                </a:solidFill>
                <a:latin typeface="微軟正黑體" pitchFamily="34" charset="-120"/>
                <a:ea typeface="微軟正黑體" pitchFamily="34" charset="-120"/>
              </a:rPr>
              <a:t>)</a:t>
            </a:r>
            <a:endParaRPr lang="zh-TW" altLang="en-US" sz="2400">
              <a:solidFill>
                <a:srgbClr val="595959"/>
              </a:solidFill>
              <a:latin typeface="微軟正黑體" pitchFamily="34" charset="-120"/>
              <a:ea typeface="微軟正黑體" pitchFamily="34" charset="-120"/>
            </a:endParaRPr>
          </a:p>
        </p:txBody>
      </p:sp>
      <p:sp>
        <p:nvSpPr>
          <p:cNvPr id="15" name="橢圓圖說文字 14"/>
          <p:cNvSpPr>
            <a:spLocks noChangeArrowheads="1"/>
          </p:cNvSpPr>
          <p:nvPr/>
        </p:nvSpPr>
        <p:spPr bwMode="auto">
          <a:xfrm>
            <a:off x="3508375" y="4227513"/>
            <a:ext cx="2528888" cy="1081087"/>
          </a:xfrm>
          <a:prstGeom prst="wedgeEllipseCallout">
            <a:avLst>
              <a:gd name="adj1" fmla="val 32218"/>
              <a:gd name="adj2" fmla="val -60528"/>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預防無用論</a:t>
            </a:r>
          </a:p>
        </p:txBody>
      </p:sp>
      <p:sp>
        <p:nvSpPr>
          <p:cNvPr id="23564"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0EC2D2AB-204C-4BC1-8A5A-FA72AA4BD202}" type="slidenum">
              <a:rPr kumimoji="0" lang="zh-TW" altLang="en-US" smtClean="0">
                <a:solidFill>
                  <a:schemeClr val="bg1"/>
                </a:solidFill>
                <a:latin typeface="Times New Roman" pitchFamily="18" charset="0"/>
                <a:ea typeface="標楷體" pitchFamily="65" charset="-120"/>
              </a:rPr>
              <a:pPr/>
              <a:t>160</a:t>
            </a:fld>
            <a:endParaRPr kumimoji="0" lang="zh-TW" altLang="en-US" smtClean="0">
              <a:solidFill>
                <a:schemeClr val="bg1"/>
              </a:solidFill>
              <a:latin typeface="Times New Roman" pitchFamily="18" charset="0"/>
              <a:ea typeface="標楷體" pitchFamily="65" charset="-120"/>
            </a:endParaRPr>
          </a:p>
        </p:txBody>
      </p:sp>
      <p:sp>
        <p:nvSpPr>
          <p:cNvPr id="17" name="橢圓圖說文字 16"/>
          <p:cNvSpPr>
            <a:spLocks noChangeArrowheads="1"/>
          </p:cNvSpPr>
          <p:nvPr/>
        </p:nvSpPr>
        <p:spPr bwMode="auto">
          <a:xfrm>
            <a:off x="2357438" y="5383213"/>
            <a:ext cx="2303462" cy="1081087"/>
          </a:xfrm>
          <a:prstGeom prst="wedgeEllipseCallout">
            <a:avLst>
              <a:gd name="adj1" fmla="val 28241"/>
              <a:gd name="adj2" fmla="val -68218"/>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加密強度</a:t>
            </a:r>
          </a:p>
        </p:txBody>
      </p:sp>
    </p:spTree>
    <p:extLst>
      <p:ext uri="{BB962C8B-B14F-4D97-AF65-F5344CB8AC3E}">
        <p14:creationId xmlns:p14="http://schemas.microsoft.com/office/powerpoint/2010/main" val="280367107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42950" y="2130425"/>
            <a:ext cx="8420100" cy="1470025"/>
          </a:xfrm>
        </p:spPr>
        <p:txBody>
          <a:bodyPr/>
          <a:lstStyle/>
          <a:p>
            <a:pPr>
              <a:defRPr/>
            </a:pPr>
            <a:r>
              <a:rPr kumimoji="1" lang="zh-TW" altLang="en-US" dirty="0" smtClean="0"/>
              <a:t>範例考題</a:t>
            </a:r>
            <a:endParaRPr kumimoji="1" lang="zh-TW" altLang="en-US" dirty="0"/>
          </a:p>
        </p:txBody>
      </p:sp>
      <p:sp>
        <p:nvSpPr>
          <p:cNvPr id="3" name="副標題 2"/>
          <p:cNvSpPr>
            <a:spLocks noGrp="1"/>
          </p:cNvSpPr>
          <p:nvPr>
            <p:ph type="subTitle" idx="1"/>
          </p:nvPr>
        </p:nvSpPr>
        <p:spPr>
          <a:xfrm>
            <a:off x="1485900" y="3813175"/>
            <a:ext cx="6934200" cy="1752600"/>
          </a:xfrm>
        </p:spPr>
        <p:txBody>
          <a:bodyPr/>
          <a:lstStyle/>
          <a:p>
            <a:pPr>
              <a:defRPr/>
            </a:pPr>
            <a:endParaRPr kumimoji="1" lang="zh-TW" altLang="en-US"/>
          </a:p>
        </p:txBody>
      </p:sp>
      <p:sp>
        <p:nvSpPr>
          <p:cNvPr id="24580" name="投影片編號版面配置區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70297388-55C1-4E80-B4E7-E497D25FE34A}" type="slidenum">
              <a:rPr kumimoji="0" lang="zh-TW" altLang="en-US" smtClean="0">
                <a:solidFill>
                  <a:schemeClr val="bg1"/>
                </a:solidFill>
                <a:latin typeface="Times New Roman" pitchFamily="18" charset="0"/>
                <a:ea typeface="標楷體" pitchFamily="65" charset="-120"/>
              </a:rPr>
              <a:pPr/>
              <a:t>161</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72801530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下列</a:t>
            </a:r>
            <a:r>
              <a:rPr lang="zh-TW" altLang="en-US" dirty="0"/>
              <a:t>哪種行為可能會威脅雲端帳號的安全？</a:t>
            </a:r>
          </a:p>
          <a:p>
            <a:r>
              <a:rPr lang="en-US" altLang="zh-TW" dirty="0"/>
              <a:t>(A)	</a:t>
            </a:r>
            <a:r>
              <a:rPr lang="zh-TW" altLang="en-US" dirty="0"/>
              <a:t>使用有公信力的服務</a:t>
            </a:r>
          </a:p>
          <a:p>
            <a:r>
              <a:rPr lang="en-US" altLang="zh-TW" dirty="0"/>
              <a:t>(B)	</a:t>
            </a:r>
            <a:r>
              <a:rPr lang="zh-TW" altLang="en-US" dirty="0"/>
              <a:t>在不同網站使用不同帳號與密碼</a:t>
            </a:r>
          </a:p>
          <a:p>
            <a:r>
              <a:rPr lang="en-US" altLang="zh-TW" dirty="0"/>
              <a:t>(C)	</a:t>
            </a:r>
            <a:r>
              <a:rPr lang="zh-TW" altLang="en-US" dirty="0"/>
              <a:t>避免使用陌生電腦登入雲端服務帳號</a:t>
            </a:r>
          </a:p>
          <a:p>
            <a:r>
              <a:rPr lang="en-US" altLang="zh-TW" dirty="0"/>
              <a:t>(D)	</a:t>
            </a:r>
            <a:r>
              <a:rPr lang="zh-TW" altLang="en-US" dirty="0"/>
              <a:t>使用瀏覽器會記錄帳號密碼的便利</a:t>
            </a:r>
            <a:r>
              <a:rPr lang="zh-TW" altLang="en-US" dirty="0" smtClean="0"/>
              <a:t>功能</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162</a:t>
            </a:fld>
            <a:endParaRPr lang="zh-TW" altLang="en-US"/>
          </a:p>
        </p:txBody>
      </p:sp>
    </p:spTree>
    <p:extLst>
      <p:ext uri="{BB962C8B-B14F-4D97-AF65-F5344CB8AC3E}">
        <p14:creationId xmlns:p14="http://schemas.microsoft.com/office/powerpoint/2010/main" val="195990598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雲端</a:t>
            </a:r>
            <a:r>
              <a:rPr lang="zh-TW" altLang="en-US" dirty="0"/>
              <a:t>運算透過許多應用程式來提供服務，如果在身分驗證方面不夠嚴謹或是應用程式存在安全漏洞，可能就會造成使用時的安全問題。下列何者為所描述的安全威脅？</a:t>
            </a:r>
          </a:p>
          <a:p>
            <a:r>
              <a:rPr lang="en-US" altLang="zh-TW" dirty="0"/>
              <a:t>(A)	</a:t>
            </a:r>
            <a:r>
              <a:rPr lang="zh-TW" altLang="en-US" dirty="0"/>
              <a:t>惡意的內部員工</a:t>
            </a:r>
          </a:p>
          <a:p>
            <a:r>
              <a:rPr lang="en-US" altLang="zh-TW" dirty="0"/>
              <a:t>(B)	</a:t>
            </a:r>
            <a:r>
              <a:rPr lang="zh-TW" altLang="en-US" dirty="0"/>
              <a:t>不安全的介面與</a:t>
            </a:r>
            <a:r>
              <a:rPr lang="en-US" altLang="zh-TW" dirty="0"/>
              <a:t>APIs</a:t>
            </a:r>
          </a:p>
          <a:p>
            <a:r>
              <a:rPr lang="en-US" altLang="zh-TW" dirty="0"/>
              <a:t>(C)	</a:t>
            </a:r>
            <a:r>
              <a:rPr lang="zh-TW" altLang="en-US" dirty="0"/>
              <a:t>資源共享的技術問題</a:t>
            </a:r>
          </a:p>
          <a:p>
            <a:r>
              <a:rPr lang="en-US" altLang="zh-TW" dirty="0"/>
              <a:t>(D)	</a:t>
            </a:r>
            <a:r>
              <a:rPr lang="zh-TW" altLang="en-US" dirty="0"/>
              <a:t>濫用與非法</a:t>
            </a:r>
            <a:r>
              <a:rPr lang="zh-TW" altLang="en-US" dirty="0" smtClean="0"/>
              <a:t>使用</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163</a:t>
            </a:fld>
            <a:endParaRPr lang="zh-TW" altLang="en-US"/>
          </a:p>
        </p:txBody>
      </p:sp>
    </p:spTree>
    <p:extLst>
      <p:ext uri="{BB962C8B-B14F-4D97-AF65-F5344CB8AC3E}">
        <p14:creationId xmlns:p14="http://schemas.microsoft.com/office/powerpoint/2010/main" val="84696671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隨</a:t>
            </a:r>
            <a:r>
              <a:rPr lang="zh-TW" altLang="en-US" dirty="0"/>
              <a:t>雲端服務時代來臨，網路及系統架構逐漸擴張，安全控制議題也被彰顯。請問下列何者不屬於安全控制中的認證方法？</a:t>
            </a:r>
          </a:p>
          <a:p>
            <a:r>
              <a:rPr lang="en-US" altLang="zh-TW" dirty="0"/>
              <a:t>(A)	</a:t>
            </a:r>
            <a:r>
              <a:rPr lang="zh-TW" altLang="en-US" dirty="0"/>
              <a:t>驗證（</a:t>
            </a:r>
            <a:r>
              <a:rPr lang="en-US" altLang="zh-TW" dirty="0"/>
              <a:t>Authentication</a:t>
            </a:r>
            <a:r>
              <a:rPr lang="zh-TW" altLang="en-US" dirty="0"/>
              <a:t>）</a:t>
            </a:r>
          </a:p>
          <a:p>
            <a:r>
              <a:rPr lang="en-US" altLang="zh-TW" dirty="0"/>
              <a:t>(B)	</a:t>
            </a:r>
            <a:r>
              <a:rPr lang="zh-TW" altLang="en-US" dirty="0"/>
              <a:t>帳號管理（</a:t>
            </a:r>
            <a:r>
              <a:rPr lang="en-US" altLang="zh-TW" dirty="0"/>
              <a:t>Accounting</a:t>
            </a:r>
            <a:r>
              <a:rPr lang="zh-TW" altLang="en-US" dirty="0"/>
              <a:t>）</a:t>
            </a:r>
          </a:p>
          <a:p>
            <a:r>
              <a:rPr lang="en-US" altLang="zh-TW" dirty="0"/>
              <a:t>(C)	</a:t>
            </a:r>
            <a:r>
              <a:rPr lang="zh-TW" altLang="en-US" dirty="0"/>
              <a:t>授權（</a:t>
            </a:r>
            <a:r>
              <a:rPr lang="en-US" altLang="zh-TW" dirty="0"/>
              <a:t>Authorization</a:t>
            </a:r>
            <a:r>
              <a:rPr lang="zh-TW" altLang="en-US" dirty="0"/>
              <a:t>）</a:t>
            </a:r>
          </a:p>
          <a:p>
            <a:r>
              <a:rPr lang="en-US" altLang="zh-TW" dirty="0"/>
              <a:t>(D)	</a:t>
            </a:r>
            <a:r>
              <a:rPr lang="zh-TW" altLang="en-US" dirty="0"/>
              <a:t>加密（</a:t>
            </a:r>
            <a:r>
              <a:rPr lang="en-US" altLang="zh-TW" dirty="0"/>
              <a:t>Encryption</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164</a:t>
            </a:fld>
            <a:endParaRPr lang="zh-TW" altLang="en-US"/>
          </a:p>
        </p:txBody>
      </p:sp>
    </p:spTree>
    <p:extLst>
      <p:ext uri="{BB962C8B-B14F-4D97-AF65-F5344CB8AC3E}">
        <p14:creationId xmlns:p14="http://schemas.microsoft.com/office/powerpoint/2010/main" val="120368937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a:t>行動裝置經常需要安裝新的</a:t>
            </a:r>
            <a:r>
              <a:rPr lang="en-US" altLang="zh-TW" dirty="0"/>
              <a:t>APP</a:t>
            </a:r>
            <a:r>
              <a:rPr lang="zh-TW" altLang="en-US" dirty="0"/>
              <a:t>，如</a:t>
            </a:r>
            <a:r>
              <a:rPr lang="en-US" altLang="zh-TW" dirty="0"/>
              <a:t>Apple Store, Google Play</a:t>
            </a:r>
            <a:r>
              <a:rPr lang="zh-TW" altLang="en-US" dirty="0"/>
              <a:t>中下載。請問下列何者不是下載</a:t>
            </a:r>
            <a:r>
              <a:rPr lang="en-US" altLang="zh-TW" dirty="0"/>
              <a:t>APP</a:t>
            </a:r>
            <a:r>
              <a:rPr lang="zh-TW" altLang="en-US" dirty="0"/>
              <a:t>應注意之安全事項？</a:t>
            </a:r>
          </a:p>
          <a:p>
            <a:r>
              <a:rPr lang="en-US" altLang="zh-TW" dirty="0"/>
              <a:t>(A)	</a:t>
            </a:r>
            <a:r>
              <a:rPr lang="zh-TW" altLang="en-US" dirty="0"/>
              <a:t>確認欲下載</a:t>
            </a:r>
            <a:r>
              <a:rPr lang="en-US" altLang="zh-TW" dirty="0"/>
              <a:t>APP</a:t>
            </a:r>
            <a:r>
              <a:rPr lang="zh-TW" altLang="en-US" dirty="0"/>
              <a:t>的評比與權限設定</a:t>
            </a:r>
          </a:p>
          <a:p>
            <a:r>
              <a:rPr lang="en-US" altLang="zh-TW" dirty="0"/>
              <a:t>(B)	</a:t>
            </a:r>
            <a:r>
              <a:rPr lang="zh-TW" altLang="en-US" dirty="0"/>
              <a:t>只在信譽良好網站或官方</a:t>
            </a:r>
            <a:r>
              <a:rPr lang="en-US" altLang="zh-TW" dirty="0"/>
              <a:t>APP</a:t>
            </a:r>
            <a:r>
              <a:rPr lang="zh-TW" altLang="en-US" dirty="0"/>
              <a:t>市集中下載</a:t>
            </a:r>
          </a:p>
          <a:p>
            <a:r>
              <a:rPr lang="en-US" altLang="zh-TW" dirty="0"/>
              <a:t>(C)	</a:t>
            </a:r>
            <a:r>
              <a:rPr lang="zh-TW" altLang="en-US" dirty="0"/>
              <a:t>該</a:t>
            </a:r>
            <a:r>
              <a:rPr lang="en-US" altLang="zh-TW" dirty="0"/>
              <a:t>APP</a:t>
            </a:r>
            <a:r>
              <a:rPr lang="zh-TW" altLang="en-US" dirty="0"/>
              <a:t>是否需要付費</a:t>
            </a:r>
          </a:p>
          <a:p>
            <a:r>
              <a:rPr lang="en-US" altLang="zh-TW" dirty="0"/>
              <a:t>(D)	</a:t>
            </a:r>
            <a:r>
              <a:rPr lang="zh-TW" altLang="en-US" dirty="0"/>
              <a:t>觀察使用者對該</a:t>
            </a:r>
            <a:r>
              <a:rPr lang="en-US" altLang="zh-TW" dirty="0"/>
              <a:t>APP</a:t>
            </a:r>
            <a:r>
              <a:rPr lang="zh-TW" altLang="en-US" dirty="0"/>
              <a:t>之</a:t>
            </a:r>
            <a:r>
              <a:rPr lang="zh-TW" altLang="en-US" dirty="0" smtClean="0"/>
              <a:t>評論</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165</a:t>
            </a:fld>
            <a:endParaRPr lang="zh-TW" altLang="en-US"/>
          </a:p>
        </p:txBody>
      </p:sp>
    </p:spTree>
    <p:extLst>
      <p:ext uri="{BB962C8B-B14F-4D97-AF65-F5344CB8AC3E}">
        <p14:creationId xmlns:p14="http://schemas.microsoft.com/office/powerpoint/2010/main" val="66878000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關於</a:t>
            </a:r>
            <a:r>
              <a:rPr lang="zh-TW" altLang="en-US" dirty="0"/>
              <a:t>提高行動裝置（如手機）本身的安全性，下列敘述何者不正確？</a:t>
            </a:r>
          </a:p>
          <a:p>
            <a:r>
              <a:rPr lang="en-US" altLang="zh-TW" dirty="0"/>
              <a:t>(A)	</a:t>
            </a:r>
            <a:r>
              <a:rPr lang="zh-TW" altLang="en-US" dirty="0"/>
              <a:t>開啟並設定開機密碼</a:t>
            </a:r>
          </a:p>
          <a:p>
            <a:r>
              <a:rPr lang="en-US" altLang="zh-TW" dirty="0"/>
              <a:t>(B)	</a:t>
            </a:r>
            <a:r>
              <a:rPr lang="zh-TW" altLang="en-US" dirty="0"/>
              <a:t>開啟並設定解鎖密碼</a:t>
            </a:r>
          </a:p>
          <a:p>
            <a:r>
              <a:rPr lang="en-US" altLang="zh-TW" dirty="0"/>
              <a:t>(C)	</a:t>
            </a:r>
            <a:r>
              <a:rPr lang="zh-TW" altLang="en-US" dirty="0"/>
              <a:t>加大電池容量</a:t>
            </a:r>
          </a:p>
          <a:p>
            <a:r>
              <a:rPr lang="en-US" altLang="zh-TW" dirty="0"/>
              <a:t>(D)	</a:t>
            </a:r>
            <a:r>
              <a:rPr lang="zh-TW" altLang="en-US" dirty="0"/>
              <a:t>開啟並設定手機自動鎖定</a:t>
            </a:r>
            <a:r>
              <a:rPr lang="zh-TW" altLang="en-US" dirty="0" smtClean="0"/>
              <a:t>功能</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166</a:t>
            </a:fld>
            <a:endParaRPr lang="zh-TW" altLang="en-US"/>
          </a:p>
        </p:txBody>
      </p:sp>
    </p:spTree>
    <p:extLst>
      <p:ext uri="{BB962C8B-B14F-4D97-AF65-F5344CB8AC3E}">
        <p14:creationId xmlns:p14="http://schemas.microsoft.com/office/powerpoint/2010/main" val="196548347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關於</a:t>
            </a:r>
            <a:r>
              <a:rPr lang="zh-TW" altLang="en-US" dirty="0"/>
              <a:t>行動裝置上的應用程式軟體安全，下列敘述何者不正確？</a:t>
            </a:r>
          </a:p>
          <a:p>
            <a:r>
              <a:rPr lang="en-US" altLang="zh-TW" dirty="0"/>
              <a:t>(A)	</a:t>
            </a:r>
            <a:r>
              <a:rPr lang="zh-TW" altLang="en-US" dirty="0"/>
              <a:t>僅安裝可信賴來源之軟體</a:t>
            </a:r>
          </a:p>
          <a:p>
            <a:r>
              <a:rPr lang="en-US" altLang="zh-TW" dirty="0"/>
              <a:t>(B)	</a:t>
            </a:r>
            <a:r>
              <a:rPr lang="zh-TW" altLang="en-US" dirty="0"/>
              <a:t>定期更新軟體 </a:t>
            </a:r>
          </a:p>
          <a:p>
            <a:r>
              <a:rPr lang="en-US" altLang="zh-TW" dirty="0"/>
              <a:t>(C)	</a:t>
            </a:r>
            <a:r>
              <a:rPr lang="zh-TW" altLang="en-US" dirty="0"/>
              <a:t>安裝防毒軟體</a:t>
            </a:r>
          </a:p>
          <a:p>
            <a:r>
              <a:rPr lang="en-US" altLang="zh-TW" dirty="0"/>
              <a:t>(D)	</a:t>
            </a:r>
            <a:r>
              <a:rPr lang="zh-TW" altLang="en-US" dirty="0"/>
              <a:t>可安裝破解版軟體節省</a:t>
            </a:r>
            <a:r>
              <a:rPr lang="zh-TW" altLang="en-US" dirty="0" smtClean="0"/>
              <a:t>荷包</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167</a:t>
            </a:fld>
            <a:endParaRPr lang="zh-TW" altLang="en-US"/>
          </a:p>
        </p:txBody>
      </p:sp>
    </p:spTree>
    <p:extLst>
      <p:ext uri="{BB962C8B-B14F-4D97-AF65-F5344CB8AC3E}">
        <p14:creationId xmlns:p14="http://schemas.microsoft.com/office/powerpoint/2010/main" val="425220880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72480" y="1052736"/>
            <a:ext cx="9138220" cy="5073427"/>
          </a:xfrm>
        </p:spPr>
        <p:txBody>
          <a:bodyPr/>
          <a:lstStyle/>
          <a:p>
            <a:pPr marL="0" indent="0">
              <a:buNone/>
            </a:pPr>
            <a:r>
              <a:rPr lang="zh-TW" altLang="en-US" sz="3100" dirty="0" smtClean="0"/>
              <a:t>在</a:t>
            </a:r>
            <a:r>
              <a:rPr lang="zh-TW" altLang="en-US" sz="3100" dirty="0"/>
              <a:t>物聯網裡，駭客可能會運用監聽程式（</a:t>
            </a:r>
            <a:r>
              <a:rPr lang="en-US" altLang="zh-TW" sz="3100" dirty="0"/>
              <a:t>Sniffer</a:t>
            </a:r>
            <a:r>
              <a:rPr lang="zh-TW" altLang="en-US" sz="3100" dirty="0"/>
              <a:t>），截取任何透過網路傳送之未加密的資訊再加以竊取。這是屬於哪一類的攻擊手法？</a:t>
            </a:r>
          </a:p>
          <a:p>
            <a:r>
              <a:rPr lang="en-US" altLang="zh-TW" sz="3100" dirty="0"/>
              <a:t>(A)	</a:t>
            </a:r>
            <a:r>
              <a:rPr lang="zh-TW" altLang="en-US" sz="3100" dirty="0"/>
              <a:t>監聽攻擊（</a:t>
            </a:r>
            <a:r>
              <a:rPr lang="en-US" altLang="zh-TW" sz="3100" dirty="0"/>
              <a:t>Sniffing Attack</a:t>
            </a:r>
            <a:r>
              <a:rPr lang="zh-TW" altLang="en-US" sz="3100" dirty="0"/>
              <a:t>）</a:t>
            </a:r>
          </a:p>
          <a:p>
            <a:r>
              <a:rPr lang="en-US" altLang="zh-TW" sz="3100" dirty="0"/>
              <a:t>(B)	</a:t>
            </a:r>
            <a:r>
              <a:rPr lang="zh-TW" altLang="en-US" sz="3100" dirty="0"/>
              <a:t>密碼攻擊（</a:t>
            </a:r>
            <a:r>
              <a:rPr lang="en-US" altLang="zh-TW" sz="3100" dirty="0"/>
              <a:t>Password-Based Attack</a:t>
            </a:r>
            <a:r>
              <a:rPr lang="zh-TW" altLang="en-US" sz="3100" dirty="0"/>
              <a:t>）</a:t>
            </a:r>
          </a:p>
          <a:p>
            <a:r>
              <a:rPr lang="en-US" altLang="zh-TW" sz="3100" dirty="0"/>
              <a:t>(C)	</a:t>
            </a:r>
            <a:r>
              <a:rPr lang="zh-TW" altLang="en-US" sz="3100" dirty="0"/>
              <a:t>金鑰淪陷攻擊（</a:t>
            </a:r>
            <a:r>
              <a:rPr lang="en-US" altLang="zh-TW" sz="3100" dirty="0"/>
              <a:t>Compromised-Key Attack</a:t>
            </a:r>
            <a:r>
              <a:rPr lang="zh-TW" altLang="en-US" sz="3100" dirty="0"/>
              <a:t>）</a:t>
            </a:r>
          </a:p>
          <a:p>
            <a:r>
              <a:rPr lang="en-US" altLang="zh-TW" sz="3100" dirty="0"/>
              <a:t>(D)	</a:t>
            </a:r>
            <a:r>
              <a:rPr lang="zh-TW" altLang="en-US" sz="3100" dirty="0"/>
              <a:t>阻斷服務攻擊（</a:t>
            </a:r>
            <a:r>
              <a:rPr lang="en-US" altLang="zh-TW" sz="3100" dirty="0"/>
              <a:t>Denial-of-Service Attack</a:t>
            </a:r>
            <a:r>
              <a:rPr lang="zh-TW" altLang="en-US" sz="3100" dirty="0" smtClean="0"/>
              <a:t>）</a:t>
            </a:r>
            <a:endParaRPr lang="zh-TW" altLang="en-US" sz="3100"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168</a:t>
            </a:fld>
            <a:endParaRPr lang="zh-TW" altLang="en-US"/>
          </a:p>
        </p:txBody>
      </p:sp>
    </p:spTree>
    <p:extLst>
      <p:ext uri="{BB962C8B-B14F-4D97-AF65-F5344CB8AC3E}">
        <p14:creationId xmlns:p14="http://schemas.microsoft.com/office/powerpoint/2010/main" val="173659022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在</a:t>
            </a:r>
            <a:r>
              <a:rPr lang="zh-TW" altLang="en-US" dirty="0"/>
              <a:t>被認可的安全措施上，下列敘述何者不正確？</a:t>
            </a:r>
          </a:p>
          <a:p>
            <a:r>
              <a:rPr lang="en-US" altLang="zh-TW" dirty="0"/>
              <a:t>(A)	</a:t>
            </a:r>
            <a:r>
              <a:rPr lang="zh-TW" altLang="en-US" dirty="0"/>
              <a:t>建立</a:t>
            </a:r>
            <a:r>
              <a:rPr lang="en-US" altLang="zh-TW" dirty="0" err="1"/>
              <a:t>IoT</a:t>
            </a:r>
            <a:r>
              <a:rPr lang="zh-TW" altLang="en-US" dirty="0"/>
              <a:t>安全設計指導準則 </a:t>
            </a:r>
          </a:p>
          <a:p>
            <a:r>
              <a:rPr lang="en-US" altLang="zh-TW" dirty="0"/>
              <a:t>(B)	</a:t>
            </a:r>
            <a:r>
              <a:rPr lang="zh-TW" altLang="en-US" dirty="0"/>
              <a:t>建立深層防護措施，分層防禦，以及常規性檢測工具</a:t>
            </a:r>
          </a:p>
          <a:p>
            <a:r>
              <a:rPr lang="en-US" altLang="zh-TW" dirty="0"/>
              <a:t>(C)	</a:t>
            </a:r>
            <a:r>
              <a:rPr lang="zh-TW" altLang="en-US" dirty="0"/>
              <a:t>建立</a:t>
            </a:r>
            <a:r>
              <a:rPr lang="en-US" altLang="zh-TW" dirty="0" err="1"/>
              <a:t>IoT</a:t>
            </a:r>
            <a:r>
              <a:rPr lang="zh-TW" altLang="en-US" dirty="0"/>
              <a:t>安全資訊分享平台</a:t>
            </a:r>
          </a:p>
          <a:p>
            <a:r>
              <a:rPr lang="en-US" altLang="zh-TW" dirty="0"/>
              <a:t>(D)	</a:t>
            </a:r>
            <a:r>
              <a:rPr lang="zh-TW" altLang="en-US" dirty="0"/>
              <a:t>不同產業可以建立一致的</a:t>
            </a:r>
            <a:r>
              <a:rPr lang="en-US" altLang="zh-TW" dirty="0" err="1"/>
              <a:t>IoT</a:t>
            </a:r>
            <a:r>
              <a:rPr lang="zh-TW" altLang="en-US" dirty="0"/>
              <a:t>安全基礎</a:t>
            </a:r>
            <a:r>
              <a:rPr lang="zh-TW" altLang="en-US" dirty="0" smtClean="0"/>
              <a:t>規範</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169</a:t>
            </a:fld>
            <a:endParaRPr lang="zh-TW" altLang="en-US"/>
          </a:p>
        </p:txBody>
      </p:sp>
    </p:spTree>
    <p:extLst>
      <p:ext uri="{BB962C8B-B14F-4D97-AF65-F5344CB8AC3E}">
        <p14:creationId xmlns:p14="http://schemas.microsoft.com/office/powerpoint/2010/main" val="1226826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p:cNvSpPr>
            <a:spLocks noGrp="1" noChangeArrowheads="1"/>
          </p:cNvSpPr>
          <p:nvPr>
            <p:ph type="title"/>
          </p:nvPr>
        </p:nvSpPr>
        <p:spPr>
          <a:xfrm>
            <a:off x="560512" y="117028"/>
            <a:ext cx="8697416" cy="935708"/>
          </a:xfrm>
        </p:spPr>
        <p:txBody>
          <a:bodyPr/>
          <a:lstStyle/>
          <a:p>
            <a:r>
              <a:rPr lang="zh-TW" altLang="en-US" sz="4000" dirty="0" smtClean="0"/>
              <a:t>連線層 </a:t>
            </a:r>
            <a:r>
              <a:rPr lang="en-US" altLang="zh-TW" sz="4000" dirty="0" smtClean="0"/>
              <a:t>– </a:t>
            </a:r>
            <a:r>
              <a:rPr lang="zh-TW" altLang="en-US" sz="4000" dirty="0" smtClean="0"/>
              <a:t>分散式阻斷服務攻擊</a:t>
            </a:r>
            <a:r>
              <a:rPr lang="en-US" altLang="zh-TW" sz="4000" dirty="0" smtClean="0"/>
              <a:t>(3/3)</a:t>
            </a:r>
            <a:endParaRPr lang="zh-TW" altLang="en-US" sz="4000" dirty="0" smtClean="0"/>
          </a:p>
        </p:txBody>
      </p:sp>
      <p:sp>
        <p:nvSpPr>
          <p:cNvPr id="162820" name="Rectangle 3"/>
          <p:cNvSpPr>
            <a:spLocks noGrp="1" noChangeArrowheads="1"/>
          </p:cNvSpPr>
          <p:nvPr>
            <p:ph type="body" idx="1"/>
          </p:nvPr>
        </p:nvSpPr>
        <p:spPr>
          <a:xfrm>
            <a:off x="662524" y="1052736"/>
            <a:ext cx="8743877" cy="5229320"/>
          </a:xfrm>
        </p:spPr>
        <p:txBody>
          <a:bodyPr/>
          <a:lstStyle/>
          <a:p>
            <a:pPr algn="just"/>
            <a:r>
              <a:rPr lang="zh-TW" altLang="en-US" dirty="0" smtClean="0"/>
              <a:t>防護建議</a:t>
            </a:r>
          </a:p>
          <a:p>
            <a:pPr lvl="1" algn="just"/>
            <a:r>
              <a:rPr lang="zh-TW" altLang="en-US" dirty="0" smtClean="0"/>
              <a:t>防火牆限制同一來源</a:t>
            </a:r>
            <a:r>
              <a:rPr lang="en-US" altLang="zh-TW" dirty="0" smtClean="0"/>
              <a:t>IP</a:t>
            </a:r>
            <a:r>
              <a:rPr lang="zh-TW" altLang="en-US" dirty="0" smtClean="0"/>
              <a:t>的連線數量</a:t>
            </a:r>
          </a:p>
          <a:p>
            <a:pPr lvl="1" algn="just"/>
            <a:r>
              <a:rPr lang="zh-TW" altLang="en-US" dirty="0" smtClean="0"/>
              <a:t>請求</a:t>
            </a:r>
            <a:r>
              <a:rPr lang="en-US" altLang="zh-TW" dirty="0" smtClean="0"/>
              <a:t>ISP</a:t>
            </a:r>
            <a:r>
              <a:rPr lang="zh-TW" altLang="en-US" dirty="0" smtClean="0"/>
              <a:t>協助</a:t>
            </a:r>
            <a:endParaRPr lang="en-US" altLang="zh-TW" dirty="0" smtClean="0"/>
          </a:p>
          <a:p>
            <a:pPr algn="just"/>
            <a:r>
              <a:rPr lang="zh-TW" altLang="en-US" sz="2800" dirty="0" smtClean="0"/>
              <a:t>案例：巴哈</a:t>
            </a:r>
            <a:r>
              <a:rPr lang="zh-TW" altLang="en-US" sz="2800" dirty="0"/>
              <a:t>姆特遭大陸駭客</a:t>
            </a:r>
            <a:r>
              <a:rPr lang="en-US" altLang="zh-TW" sz="2800" dirty="0" err="1"/>
              <a:t>DDoS</a:t>
            </a:r>
            <a:r>
              <a:rPr lang="zh-TW" altLang="en-US" sz="2800" dirty="0"/>
              <a:t>攻擊</a:t>
            </a:r>
          </a:p>
          <a:p>
            <a:pPr lvl="1"/>
            <a:endParaRPr lang="zh-TW" altLang="en-US" sz="2400" dirty="0" smtClean="0"/>
          </a:p>
          <a:p>
            <a:endParaRPr lang="zh-TW" altLang="en-US" sz="2400" dirty="0" smtClean="0"/>
          </a:p>
        </p:txBody>
      </p:sp>
      <p:sp>
        <p:nvSpPr>
          <p:cNvPr id="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17</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46386502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當</a:t>
            </a:r>
            <a:r>
              <a:rPr lang="zh-TW" altLang="en-US" dirty="0"/>
              <a:t>兩個物聯網裝置在通訊過程中，傳遞的憑證訊息遭攔截並透過此憑證模擬合法身分達到存取特定服務。請問以上描述屬於下列哪種攻擊手法？</a:t>
            </a:r>
          </a:p>
          <a:p>
            <a:r>
              <a:rPr lang="en-US" altLang="zh-TW" dirty="0"/>
              <a:t>(A)	</a:t>
            </a:r>
            <a:r>
              <a:rPr lang="zh-TW" altLang="en-US" dirty="0"/>
              <a:t>中間人攻擊</a:t>
            </a:r>
          </a:p>
          <a:p>
            <a:r>
              <a:rPr lang="en-US" altLang="zh-TW" dirty="0"/>
              <a:t>(B)	</a:t>
            </a:r>
            <a:r>
              <a:rPr lang="zh-TW" altLang="en-US" dirty="0"/>
              <a:t>重送攻擊</a:t>
            </a:r>
          </a:p>
          <a:p>
            <a:r>
              <a:rPr lang="en-US" altLang="zh-TW" dirty="0"/>
              <a:t>(C)	</a:t>
            </a:r>
            <a:r>
              <a:rPr lang="zh-TW" altLang="en-US" dirty="0"/>
              <a:t>冒充攻擊</a:t>
            </a:r>
          </a:p>
          <a:p>
            <a:r>
              <a:rPr lang="en-US" altLang="zh-TW" dirty="0"/>
              <a:t>(D)	</a:t>
            </a:r>
            <a:r>
              <a:rPr lang="zh-TW" altLang="en-US" dirty="0"/>
              <a:t>監聽攻擊 </a:t>
            </a:r>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170</a:t>
            </a:fld>
            <a:endParaRPr lang="zh-TW" altLang="en-US"/>
          </a:p>
        </p:txBody>
      </p:sp>
    </p:spTree>
    <p:extLst>
      <p:ext uri="{BB962C8B-B14F-4D97-AF65-F5344CB8AC3E}">
        <p14:creationId xmlns:p14="http://schemas.microsoft.com/office/powerpoint/2010/main" val="357980458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742950" y="2130425"/>
            <a:ext cx="8420100" cy="1470025"/>
          </a:xfrm>
        </p:spPr>
        <p:txBody>
          <a:bodyPr/>
          <a:lstStyle/>
          <a:p>
            <a:pPr>
              <a:defRPr/>
            </a:pPr>
            <a:r>
              <a:rPr kumimoji="1" lang="zh-TW" altLang="en-US" dirty="0" smtClean="0"/>
              <a:t>問題與討論</a:t>
            </a:r>
            <a:endParaRPr kumimoji="1" lang="zh-TW" altLang="en-US" dirty="0"/>
          </a:p>
        </p:txBody>
      </p:sp>
      <p:sp>
        <p:nvSpPr>
          <p:cNvPr id="5" name="副標題 4"/>
          <p:cNvSpPr>
            <a:spLocks noGrp="1"/>
          </p:cNvSpPr>
          <p:nvPr>
            <p:ph type="subTitle" idx="1"/>
          </p:nvPr>
        </p:nvSpPr>
        <p:spPr>
          <a:xfrm>
            <a:off x="1485900" y="3813175"/>
            <a:ext cx="6934200" cy="1752600"/>
          </a:xfrm>
        </p:spPr>
        <p:txBody>
          <a:bodyPr>
            <a:normAutofit/>
          </a:bodyPr>
          <a:lstStyle/>
          <a:p>
            <a:pPr>
              <a:buFont typeface="Arial" charset="0"/>
              <a:buNone/>
              <a:defRPr/>
            </a:pPr>
            <a:r>
              <a:rPr kumimoji="1" lang="zh-TW" altLang="en-US" sz="2800" dirty="0" smtClean="0"/>
              <a:t>敬請指教</a:t>
            </a:r>
            <a:endParaRPr kumimoji="1" lang="zh-TW" altLang="en-US" sz="2800" dirty="0"/>
          </a:p>
        </p:txBody>
      </p:sp>
      <p:sp>
        <p:nvSpPr>
          <p:cNvPr id="30724" name="投影片編號版面配置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66101D96-78BB-474B-8766-3138EAA4980A}" type="slidenum">
              <a:rPr kumimoji="0" lang="zh-TW" altLang="en-US" smtClean="0">
                <a:solidFill>
                  <a:schemeClr val="bg1"/>
                </a:solidFill>
                <a:latin typeface="Times New Roman" pitchFamily="18" charset="0"/>
                <a:ea typeface="標楷體" pitchFamily="65" charset="-120"/>
              </a:rPr>
              <a:pPr/>
              <a:t>171</a:t>
            </a:fld>
            <a:endParaRPr kumimoji="0" lang="zh-TW" altLang="en-US" smtClean="0">
              <a:solidFill>
                <a:schemeClr val="bg1"/>
              </a:solidFill>
              <a:latin typeface="Times New Roman" pitchFamily="18" charset="0"/>
              <a:ea typeface="標楷體" pitchFamily="65"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2"/>
          <p:cNvSpPr>
            <a:spLocks noGrp="1" noChangeArrowheads="1"/>
          </p:cNvSpPr>
          <p:nvPr>
            <p:ph type="title"/>
          </p:nvPr>
        </p:nvSpPr>
        <p:spPr>
          <a:xfrm>
            <a:off x="1208585" y="117028"/>
            <a:ext cx="8080400" cy="935708"/>
          </a:xfrm>
        </p:spPr>
        <p:txBody>
          <a:bodyPr/>
          <a:lstStyle/>
          <a:p>
            <a:r>
              <a:rPr lang="zh-TW" altLang="en-US" dirty="0" smtClean="0"/>
              <a:t>連線層 </a:t>
            </a:r>
            <a:r>
              <a:rPr lang="en-US" altLang="zh-TW" dirty="0" smtClean="0"/>
              <a:t>– Session Hijacking</a:t>
            </a:r>
            <a:endParaRPr lang="zh-TW" altLang="en-US" dirty="0" smtClean="0"/>
          </a:p>
        </p:txBody>
      </p:sp>
      <p:sp>
        <p:nvSpPr>
          <p:cNvPr id="166916" name="Rectangle 3"/>
          <p:cNvSpPr>
            <a:spLocks noGrp="1" noChangeArrowheads="1"/>
          </p:cNvSpPr>
          <p:nvPr>
            <p:ph type="body" idx="1"/>
          </p:nvPr>
        </p:nvSpPr>
        <p:spPr>
          <a:xfrm>
            <a:off x="640111" y="1052736"/>
            <a:ext cx="8915400" cy="5472112"/>
          </a:xfrm>
        </p:spPr>
        <p:txBody>
          <a:bodyPr/>
          <a:lstStyle/>
          <a:p>
            <a:r>
              <a:rPr lang="zh-TW" altLang="en-US" sz="2400" dirty="0" smtClean="0"/>
              <a:t>當合法使用者建立連線後，攻擊者從中攔截或取代該連線</a:t>
            </a:r>
          </a:p>
          <a:p>
            <a:r>
              <a:rPr lang="zh-TW" altLang="en-US" sz="2400" dirty="0" smtClean="0"/>
              <a:t>可分為兩種類型</a:t>
            </a:r>
          </a:p>
          <a:p>
            <a:pPr lvl="1"/>
            <a:r>
              <a:rPr lang="zh-TW" altLang="en-US" sz="2000" dirty="0" smtClean="0"/>
              <a:t>主動型：攻擊者取代已建立之有效的連線</a:t>
            </a:r>
          </a:p>
          <a:p>
            <a:pPr lvl="1"/>
            <a:r>
              <a:rPr lang="zh-TW" altLang="en-US" sz="2000" dirty="0" smtClean="0"/>
              <a:t>被動型：攻擊者攔截連線後只監聽連線內容</a:t>
            </a:r>
          </a:p>
          <a:p>
            <a:r>
              <a:rPr lang="zh-TW" altLang="en-US" sz="2400" dirty="0" smtClean="0"/>
              <a:t>攻擊的步驟</a:t>
            </a:r>
          </a:p>
          <a:p>
            <a:pPr lvl="1"/>
            <a:r>
              <a:rPr lang="zh-TW" altLang="en-US" sz="2000" dirty="0" smtClean="0"/>
              <a:t>追蹤連線過程</a:t>
            </a:r>
            <a:endParaRPr lang="en-US" altLang="zh-TW" sz="2000" dirty="0" smtClean="0"/>
          </a:p>
          <a:p>
            <a:pPr lvl="1"/>
            <a:r>
              <a:rPr lang="zh-TW" altLang="en-US" sz="2000" dirty="0" smtClean="0"/>
              <a:t>連線去同步化</a:t>
            </a:r>
            <a:endParaRPr lang="en-US" altLang="zh-TW" sz="2000" dirty="0" smtClean="0"/>
          </a:p>
          <a:p>
            <a:pPr lvl="1"/>
            <a:r>
              <a:rPr lang="zh-TW" altLang="en-US" sz="2000" dirty="0" smtClean="0"/>
              <a:t>注入攻擊者的封包</a:t>
            </a:r>
          </a:p>
          <a:p>
            <a:r>
              <a:rPr lang="zh-TW" altLang="en-US" sz="2400" dirty="0" smtClean="0"/>
              <a:t>防護建議</a:t>
            </a:r>
          </a:p>
          <a:p>
            <a:pPr lvl="1"/>
            <a:r>
              <a:rPr lang="zh-TW" altLang="en-US" sz="2000" dirty="0" smtClean="0"/>
              <a:t>採用</a:t>
            </a:r>
            <a:r>
              <a:rPr lang="en-US" altLang="zh-TW" sz="2000" dirty="0" err="1" smtClean="0"/>
              <a:t>IPSec</a:t>
            </a:r>
            <a:r>
              <a:rPr lang="zh-TW" altLang="en-US" sz="2000" dirty="0" smtClean="0"/>
              <a:t>或</a:t>
            </a:r>
            <a:r>
              <a:rPr lang="en-US" altLang="zh-TW" sz="2000" dirty="0" smtClean="0"/>
              <a:t>SSL</a:t>
            </a:r>
            <a:r>
              <a:rPr lang="zh-TW" altLang="en-US" sz="2000" dirty="0" smtClean="0"/>
              <a:t>雙向</a:t>
            </a:r>
            <a:br>
              <a:rPr lang="zh-TW" altLang="en-US" sz="2000" dirty="0" smtClean="0"/>
            </a:br>
            <a:r>
              <a:rPr lang="zh-TW" altLang="en-US" sz="2000" dirty="0" smtClean="0"/>
              <a:t>認證的加密連線</a:t>
            </a:r>
          </a:p>
        </p:txBody>
      </p:sp>
      <p:grpSp>
        <p:nvGrpSpPr>
          <p:cNvPr id="166917" name="Group 25"/>
          <p:cNvGrpSpPr>
            <a:grpSpLocks/>
          </p:cNvGrpSpPr>
          <p:nvPr/>
        </p:nvGrpSpPr>
        <p:grpSpPr bwMode="auto">
          <a:xfrm>
            <a:off x="4250923" y="3160316"/>
            <a:ext cx="4947840" cy="3128963"/>
            <a:chOff x="2653" y="2069"/>
            <a:chExt cx="2877" cy="1971"/>
          </a:xfrm>
        </p:grpSpPr>
        <p:pic>
          <p:nvPicPr>
            <p:cNvPr id="166918" name="Picture 5"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 y="2145"/>
              <a:ext cx="453"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91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6" y="2107"/>
              <a:ext cx="54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135623" name="Rectangle 7"/>
            <p:cNvSpPr>
              <a:spLocks noChangeArrowheads="1"/>
            </p:cNvSpPr>
            <p:nvPr/>
          </p:nvSpPr>
          <p:spPr bwMode="auto">
            <a:xfrm>
              <a:off x="2680" y="2552"/>
              <a:ext cx="374"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t>Client</a:t>
              </a:r>
            </a:p>
          </p:txBody>
        </p:sp>
        <p:sp>
          <p:nvSpPr>
            <p:cNvPr id="1135624" name="Rectangle 8"/>
            <p:cNvSpPr>
              <a:spLocks noChangeArrowheads="1"/>
            </p:cNvSpPr>
            <p:nvPr/>
          </p:nvSpPr>
          <p:spPr bwMode="auto">
            <a:xfrm>
              <a:off x="4195" y="2069"/>
              <a:ext cx="803" cy="19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t>SYN Seq:3000</a:t>
              </a:r>
            </a:p>
          </p:txBody>
        </p:sp>
        <p:sp>
          <p:nvSpPr>
            <p:cNvPr id="166922" name="Line 9"/>
            <p:cNvSpPr>
              <a:spLocks noChangeShapeType="1"/>
            </p:cNvSpPr>
            <p:nvPr/>
          </p:nvSpPr>
          <p:spPr bwMode="auto">
            <a:xfrm flipV="1">
              <a:off x="3121" y="2221"/>
              <a:ext cx="1955" cy="0"/>
            </a:xfrm>
            <a:prstGeom prst="line">
              <a:avLst/>
            </a:prstGeom>
            <a:noFill/>
            <a:ln w="28575">
              <a:solidFill>
                <a:schemeClr val="hlink"/>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135626" name="Rectangle 10"/>
            <p:cNvSpPr>
              <a:spLocks noChangeArrowheads="1"/>
            </p:cNvSpPr>
            <p:nvPr/>
          </p:nvSpPr>
          <p:spPr bwMode="auto">
            <a:xfrm>
              <a:off x="5044" y="2561"/>
              <a:ext cx="414"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t>Server</a:t>
              </a:r>
            </a:p>
          </p:txBody>
        </p:sp>
        <p:sp>
          <p:nvSpPr>
            <p:cNvPr id="166924" name="Line 11"/>
            <p:cNvSpPr>
              <a:spLocks noChangeShapeType="1"/>
            </p:cNvSpPr>
            <p:nvPr/>
          </p:nvSpPr>
          <p:spPr bwMode="auto">
            <a:xfrm flipH="1" flipV="1">
              <a:off x="3121" y="2372"/>
              <a:ext cx="1910" cy="0"/>
            </a:xfrm>
            <a:prstGeom prst="line">
              <a:avLst/>
            </a:prstGeom>
            <a:noFill/>
            <a:ln w="28575">
              <a:solidFill>
                <a:srgbClr val="008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4D00">
                        <a:alpha val="50000"/>
                      </a:srgbClr>
                    </a:outerShdw>
                  </a:effectLst>
                </a14:hiddenEffects>
              </a:ext>
            </a:extLst>
          </p:spPr>
          <p:txBody>
            <a:bodyPr anchor="ctr"/>
            <a:lstStyle/>
            <a:p>
              <a:endParaRPr lang="zh-TW" altLang="en-US"/>
            </a:p>
          </p:txBody>
        </p:sp>
        <p:sp>
          <p:nvSpPr>
            <p:cNvPr id="1135628" name="Rectangle 12"/>
            <p:cNvSpPr>
              <a:spLocks noChangeArrowheads="1"/>
            </p:cNvSpPr>
            <p:nvPr/>
          </p:nvSpPr>
          <p:spPr bwMode="auto">
            <a:xfrm>
              <a:off x="3209" y="2221"/>
              <a:ext cx="1533"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t>SYN-ACK Seq:3001, Ack:5000</a:t>
              </a:r>
              <a:endParaRPr kumimoji="1" lang="zh-TW" altLang="en-US" sz="1400"/>
            </a:p>
          </p:txBody>
        </p:sp>
        <p:sp>
          <p:nvSpPr>
            <p:cNvPr id="166926" name="Line 13"/>
            <p:cNvSpPr>
              <a:spLocks noChangeShapeType="1"/>
            </p:cNvSpPr>
            <p:nvPr/>
          </p:nvSpPr>
          <p:spPr bwMode="auto">
            <a:xfrm flipV="1">
              <a:off x="3121" y="2524"/>
              <a:ext cx="1955" cy="0"/>
            </a:xfrm>
            <a:prstGeom prst="line">
              <a:avLst/>
            </a:prstGeom>
            <a:noFill/>
            <a:ln w="28575">
              <a:solidFill>
                <a:schemeClr val="hlink"/>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135630" name="Rectangle 14"/>
            <p:cNvSpPr>
              <a:spLocks noChangeArrowheads="1"/>
            </p:cNvSpPr>
            <p:nvPr/>
          </p:nvSpPr>
          <p:spPr bwMode="auto">
            <a:xfrm>
              <a:off x="3748" y="2372"/>
              <a:ext cx="1255"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t>ACK Seq:3002 Ack:5001</a:t>
              </a:r>
            </a:p>
          </p:txBody>
        </p:sp>
        <p:sp>
          <p:nvSpPr>
            <p:cNvPr id="1135631" name="Rectangle 15"/>
            <p:cNvSpPr>
              <a:spLocks noChangeArrowheads="1"/>
            </p:cNvSpPr>
            <p:nvPr/>
          </p:nvSpPr>
          <p:spPr bwMode="auto">
            <a:xfrm>
              <a:off x="3202" y="2524"/>
              <a:ext cx="1319" cy="19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t>Data Seq:3003, Ack:5002</a:t>
              </a:r>
              <a:endParaRPr kumimoji="1" lang="zh-TW" altLang="en-US" sz="1400"/>
            </a:p>
          </p:txBody>
        </p:sp>
        <p:sp>
          <p:nvSpPr>
            <p:cNvPr id="166929" name="Line 16"/>
            <p:cNvSpPr>
              <a:spLocks noChangeShapeType="1"/>
            </p:cNvSpPr>
            <p:nvPr/>
          </p:nvSpPr>
          <p:spPr bwMode="auto">
            <a:xfrm flipH="1" flipV="1">
              <a:off x="3121" y="2675"/>
              <a:ext cx="1910" cy="0"/>
            </a:xfrm>
            <a:prstGeom prst="line">
              <a:avLst/>
            </a:prstGeom>
            <a:noFill/>
            <a:ln w="28575">
              <a:solidFill>
                <a:srgbClr val="008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4D00">
                        <a:alpha val="50000"/>
                      </a:srgbClr>
                    </a:outerShdw>
                  </a:effectLst>
                </a14:hiddenEffects>
              </a:ext>
            </a:extLst>
          </p:spPr>
          <p:txBody>
            <a:bodyPr anchor="ctr"/>
            <a:lstStyle/>
            <a:p>
              <a:endParaRPr lang="zh-TW" altLang="en-US"/>
            </a:p>
          </p:txBody>
        </p:sp>
        <p:sp>
          <p:nvSpPr>
            <p:cNvPr id="166930" name="Line 17"/>
            <p:cNvSpPr>
              <a:spLocks noChangeShapeType="1"/>
            </p:cNvSpPr>
            <p:nvPr/>
          </p:nvSpPr>
          <p:spPr bwMode="auto">
            <a:xfrm flipV="1">
              <a:off x="3126" y="3092"/>
              <a:ext cx="2131" cy="0"/>
            </a:xfrm>
            <a:prstGeom prst="line">
              <a:avLst/>
            </a:prstGeom>
            <a:noFill/>
            <a:ln w="28575">
              <a:solidFill>
                <a:srgbClr val="FF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135634" name="Rectangle 18"/>
            <p:cNvSpPr>
              <a:spLocks noChangeArrowheads="1"/>
            </p:cNvSpPr>
            <p:nvPr/>
          </p:nvSpPr>
          <p:spPr bwMode="auto">
            <a:xfrm>
              <a:off x="3837" y="2931"/>
              <a:ext cx="1319" cy="19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solidFill>
                    <a:srgbClr val="FF0000"/>
                  </a:solidFill>
                </a:rPr>
                <a:t>Data Seq:3004, Ack:5003</a:t>
              </a:r>
              <a:endParaRPr kumimoji="1" lang="zh-TW" altLang="en-US" sz="1400">
                <a:solidFill>
                  <a:srgbClr val="FF0000"/>
                </a:solidFill>
              </a:endParaRPr>
            </a:p>
          </p:txBody>
        </p:sp>
        <p:pic>
          <p:nvPicPr>
            <p:cNvPr id="166932" name="Picture 19"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2" y="2902"/>
              <a:ext cx="453"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5636" name="Rectangle 20"/>
            <p:cNvSpPr>
              <a:spLocks noChangeArrowheads="1"/>
            </p:cNvSpPr>
            <p:nvPr/>
          </p:nvSpPr>
          <p:spPr bwMode="auto">
            <a:xfrm>
              <a:off x="2690" y="3281"/>
              <a:ext cx="490"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t>Attacker</a:t>
              </a:r>
            </a:p>
          </p:txBody>
        </p:sp>
        <p:sp>
          <p:nvSpPr>
            <p:cNvPr id="166934" name="Line 21"/>
            <p:cNvSpPr>
              <a:spLocks noChangeShapeType="1"/>
            </p:cNvSpPr>
            <p:nvPr/>
          </p:nvSpPr>
          <p:spPr bwMode="auto">
            <a:xfrm flipV="1">
              <a:off x="5257" y="2713"/>
              <a:ext cx="0" cy="379"/>
            </a:xfrm>
            <a:prstGeom prst="line">
              <a:avLst/>
            </a:prstGeom>
            <a:noFill/>
            <a:ln w="285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135638" name="Text Box 22"/>
            <p:cNvSpPr txBox="1">
              <a:spLocks noChangeArrowheads="1"/>
            </p:cNvSpPr>
            <p:nvPr/>
          </p:nvSpPr>
          <p:spPr bwMode="auto">
            <a:xfrm>
              <a:off x="2653" y="3458"/>
              <a:ext cx="2767" cy="58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just" eaLnBrk="1" hangingPunct="1">
                <a:defRPr/>
              </a:pPr>
              <a:r>
                <a:rPr lang="zh-TW" altLang="en-US" b="0" i="0" dirty="0">
                  <a:solidFill>
                    <a:srgbClr val="FF0000"/>
                  </a:solidFill>
                  <a:latin typeface="+mn-ea"/>
                  <a:ea typeface="+mn-ea"/>
                </a:rPr>
                <a:t>當攻擊者可以預測到</a:t>
              </a:r>
              <a:r>
                <a:rPr lang="en-US" altLang="zh-TW" b="0" i="0" dirty="0">
                  <a:solidFill>
                    <a:srgbClr val="FF0000"/>
                  </a:solidFill>
                  <a:latin typeface="+mn-ea"/>
                  <a:ea typeface="+mn-ea"/>
                </a:rPr>
                <a:t>Client</a:t>
              </a:r>
              <a:r>
                <a:rPr lang="zh-TW" altLang="en-US" b="0" i="0" dirty="0">
                  <a:solidFill>
                    <a:srgbClr val="FF0000"/>
                  </a:solidFill>
                  <a:latin typeface="+mn-ea"/>
                  <a:ea typeface="+mn-ea"/>
                </a:rPr>
                <a:t>下一個封包的序號時，就可以偽冒</a:t>
              </a:r>
              <a:r>
                <a:rPr lang="en-US" altLang="zh-TW" b="0" i="0" dirty="0">
                  <a:solidFill>
                    <a:srgbClr val="FF0000"/>
                  </a:solidFill>
                  <a:latin typeface="+mn-ea"/>
                  <a:ea typeface="+mn-ea"/>
                </a:rPr>
                <a:t>Client</a:t>
              </a:r>
              <a:r>
                <a:rPr lang="zh-TW" altLang="en-US" b="0" i="0" dirty="0">
                  <a:solidFill>
                    <a:srgbClr val="FF0000"/>
                  </a:solidFill>
                  <a:latin typeface="+mn-ea"/>
                  <a:ea typeface="+mn-ea"/>
                </a:rPr>
                <a:t>的</a:t>
              </a:r>
              <a:r>
                <a:rPr lang="en-US" altLang="zh-TW" b="0" i="0" dirty="0">
                  <a:solidFill>
                    <a:srgbClr val="FF0000"/>
                  </a:solidFill>
                  <a:latin typeface="+mn-ea"/>
                  <a:ea typeface="+mn-ea"/>
                </a:rPr>
                <a:t>IP</a:t>
              </a:r>
              <a:r>
                <a:rPr lang="zh-TW" altLang="en-US" b="0" i="0" dirty="0">
                  <a:solidFill>
                    <a:srgbClr val="FF0000"/>
                  </a:solidFill>
                  <a:latin typeface="+mn-ea"/>
                  <a:ea typeface="+mn-ea"/>
                </a:rPr>
                <a:t>送出封包給</a:t>
              </a:r>
              <a:r>
                <a:rPr lang="en-US" altLang="zh-TW" b="0" i="0" dirty="0">
                  <a:solidFill>
                    <a:srgbClr val="FF0000"/>
                  </a:solidFill>
                  <a:latin typeface="+mn-ea"/>
                  <a:ea typeface="+mn-ea"/>
                </a:rPr>
                <a:t>Server</a:t>
              </a:r>
              <a:r>
                <a:rPr lang="zh-TW" altLang="en-US" b="0" i="0" dirty="0">
                  <a:solidFill>
                    <a:srgbClr val="FF0000"/>
                  </a:solidFill>
                  <a:latin typeface="+mn-ea"/>
                  <a:ea typeface="+mn-ea"/>
                </a:rPr>
                <a:t>，達到攔截連線的攻擊</a:t>
              </a:r>
            </a:p>
          </p:txBody>
        </p:sp>
        <p:sp>
          <p:nvSpPr>
            <p:cNvPr id="166936" name="Line 23"/>
            <p:cNvSpPr>
              <a:spLocks noChangeShapeType="1"/>
            </p:cNvSpPr>
            <p:nvPr/>
          </p:nvSpPr>
          <p:spPr bwMode="auto">
            <a:xfrm flipV="1">
              <a:off x="2925" y="2704"/>
              <a:ext cx="0" cy="227"/>
            </a:xfrm>
            <a:prstGeom prst="line">
              <a:avLst/>
            </a:prstGeom>
            <a:noFill/>
            <a:ln w="285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135640" name="Rectangle 24"/>
            <p:cNvSpPr>
              <a:spLocks noChangeArrowheads="1"/>
            </p:cNvSpPr>
            <p:nvPr/>
          </p:nvSpPr>
          <p:spPr bwMode="auto">
            <a:xfrm>
              <a:off x="2942" y="2739"/>
              <a:ext cx="552"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solidFill>
                    <a:srgbClr val="FF0000"/>
                  </a:solidFill>
                </a:rPr>
                <a:t>TCP RST</a:t>
              </a:r>
            </a:p>
          </p:txBody>
        </p:sp>
      </p:grpSp>
      <p:sp>
        <p:nvSpPr>
          <p:cNvPr id="2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18</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291340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2"/>
          <p:cNvSpPr>
            <a:spLocks noGrp="1" noChangeArrowheads="1"/>
          </p:cNvSpPr>
          <p:nvPr>
            <p:ph type="title"/>
          </p:nvPr>
        </p:nvSpPr>
        <p:spPr>
          <a:xfrm>
            <a:off x="1208585" y="117028"/>
            <a:ext cx="8080400" cy="935708"/>
          </a:xfrm>
        </p:spPr>
        <p:txBody>
          <a:bodyPr/>
          <a:lstStyle/>
          <a:p>
            <a:r>
              <a:rPr lang="zh-TW" altLang="en-US" dirty="0" smtClean="0"/>
              <a:t>應用層 </a:t>
            </a:r>
            <a:r>
              <a:rPr lang="en-US" altLang="zh-TW" dirty="0" smtClean="0"/>
              <a:t>– DNS Poisoning</a:t>
            </a:r>
          </a:p>
        </p:txBody>
      </p:sp>
      <p:sp>
        <p:nvSpPr>
          <p:cNvPr id="168964" name="Rectangle 3"/>
          <p:cNvSpPr>
            <a:spLocks noGrp="1" noChangeArrowheads="1"/>
          </p:cNvSpPr>
          <p:nvPr>
            <p:ph type="body" idx="1"/>
          </p:nvPr>
        </p:nvSpPr>
        <p:spPr>
          <a:xfrm>
            <a:off x="640111" y="1052736"/>
            <a:ext cx="8915400" cy="5472112"/>
          </a:xfrm>
        </p:spPr>
        <p:txBody>
          <a:bodyPr/>
          <a:lstStyle/>
          <a:p>
            <a:pPr algn="just"/>
            <a:r>
              <a:rPr lang="zh-TW" altLang="en-US" sz="2400" dirty="0" smtClean="0"/>
              <a:t>攻擊者藉由</a:t>
            </a:r>
            <a:r>
              <a:rPr lang="en-US" altLang="zh-TW" sz="2400" dirty="0" smtClean="0"/>
              <a:t>DNS</a:t>
            </a:r>
            <a:r>
              <a:rPr lang="zh-TW" altLang="en-US" sz="2400" dirty="0" smtClean="0"/>
              <a:t>伺服器的弱點，將錯誤的名稱解析植入</a:t>
            </a:r>
            <a:r>
              <a:rPr lang="en-US" altLang="zh-TW" sz="2400" dirty="0" smtClean="0"/>
              <a:t>DNS</a:t>
            </a:r>
            <a:r>
              <a:rPr lang="zh-TW" altLang="en-US" sz="2400" dirty="0" smtClean="0"/>
              <a:t>伺服器的快取區</a:t>
            </a:r>
            <a:r>
              <a:rPr lang="en-US" altLang="zh-TW" sz="2400" dirty="0" smtClean="0"/>
              <a:t>(Cache)</a:t>
            </a:r>
            <a:r>
              <a:rPr lang="zh-TW" altLang="en-US" sz="2400" dirty="0" smtClean="0"/>
              <a:t>中，導致</a:t>
            </a:r>
            <a:r>
              <a:rPr lang="en-US" altLang="zh-TW" sz="2400" dirty="0" smtClean="0"/>
              <a:t>DNS</a:t>
            </a:r>
            <a:r>
              <a:rPr lang="zh-TW" altLang="en-US" sz="2400" dirty="0" smtClean="0"/>
              <a:t>用戶端解析到錯誤的</a:t>
            </a:r>
            <a:r>
              <a:rPr lang="en-US" altLang="zh-TW" sz="2400" dirty="0" smtClean="0"/>
              <a:t>IP</a:t>
            </a:r>
            <a:r>
              <a:rPr lang="zh-TW" altLang="en-US" sz="2400" dirty="0" smtClean="0"/>
              <a:t>，使網路連線被導到惡意的伺服器</a:t>
            </a:r>
          </a:p>
          <a:p>
            <a:endParaRPr lang="zh-TW" altLang="en-US" sz="2400" dirty="0" smtClean="0"/>
          </a:p>
          <a:p>
            <a:endParaRPr lang="zh-TW" altLang="en-US" sz="2400" dirty="0" smtClean="0"/>
          </a:p>
          <a:p>
            <a:endParaRPr lang="zh-TW" altLang="en-US" sz="2400" dirty="0" smtClean="0"/>
          </a:p>
          <a:p>
            <a:endParaRPr lang="zh-TW" altLang="en-US" sz="2400" dirty="0" smtClean="0"/>
          </a:p>
          <a:p>
            <a:endParaRPr lang="zh-TW" altLang="en-US" sz="2400" dirty="0" smtClean="0"/>
          </a:p>
          <a:p>
            <a:endParaRPr lang="zh-TW" altLang="en-US" sz="1050" dirty="0" smtClean="0"/>
          </a:p>
          <a:p>
            <a:pPr algn="just"/>
            <a:r>
              <a:rPr lang="zh-TW" altLang="en-US" sz="2400" dirty="0" smtClean="0"/>
              <a:t>防護建議</a:t>
            </a:r>
          </a:p>
          <a:p>
            <a:pPr lvl="1" algn="just"/>
            <a:r>
              <a:rPr lang="zh-TW" altLang="en-US" dirty="0" smtClean="0"/>
              <a:t>修補已知的</a:t>
            </a:r>
            <a:r>
              <a:rPr lang="en-US" altLang="zh-TW" dirty="0" smtClean="0"/>
              <a:t>DNS</a:t>
            </a:r>
            <a:r>
              <a:rPr lang="zh-TW" altLang="en-US" dirty="0" smtClean="0"/>
              <a:t>伺服器弱點</a:t>
            </a:r>
          </a:p>
          <a:p>
            <a:pPr lvl="1" algn="just"/>
            <a:r>
              <a:rPr lang="zh-TW" altLang="en-US" dirty="0" smtClean="0"/>
              <a:t>區隔外部與內部</a:t>
            </a:r>
            <a:r>
              <a:rPr lang="en-US" altLang="zh-TW" dirty="0" smtClean="0"/>
              <a:t>DNS</a:t>
            </a:r>
            <a:r>
              <a:rPr lang="zh-TW" altLang="en-US" dirty="0" smtClean="0"/>
              <a:t>伺服器</a:t>
            </a:r>
            <a:r>
              <a:rPr lang="en-US" altLang="zh-TW" dirty="0" smtClean="0"/>
              <a:t>(</a:t>
            </a:r>
            <a:r>
              <a:rPr lang="zh-TW" altLang="en-US" dirty="0" smtClean="0"/>
              <a:t>不要</a:t>
            </a:r>
            <a:r>
              <a:rPr lang="en-US" altLang="zh-TW" dirty="0" smtClean="0"/>
              <a:t>forward</a:t>
            </a:r>
            <a:r>
              <a:rPr lang="zh-TW" altLang="en-US" dirty="0" smtClean="0"/>
              <a:t>到</a:t>
            </a:r>
            <a:r>
              <a:rPr lang="en-US" altLang="zh-TW" dirty="0" smtClean="0"/>
              <a:t>ISP</a:t>
            </a:r>
            <a:r>
              <a:rPr lang="zh-TW" altLang="en-US" dirty="0" smtClean="0"/>
              <a:t>的</a:t>
            </a:r>
            <a:r>
              <a:rPr lang="en-US" altLang="zh-TW" dirty="0" smtClean="0"/>
              <a:t>DNS)</a:t>
            </a:r>
          </a:p>
        </p:txBody>
      </p:sp>
      <p:grpSp>
        <p:nvGrpSpPr>
          <p:cNvPr id="168965" name="Group 4"/>
          <p:cNvGrpSpPr>
            <a:grpSpLocks/>
          </p:cNvGrpSpPr>
          <p:nvPr/>
        </p:nvGrpSpPr>
        <p:grpSpPr bwMode="auto">
          <a:xfrm>
            <a:off x="495300" y="2060848"/>
            <a:ext cx="8820427" cy="3012866"/>
            <a:chOff x="84" y="1389"/>
            <a:chExt cx="5275" cy="2211"/>
          </a:xfrm>
        </p:grpSpPr>
        <p:pic>
          <p:nvPicPr>
            <p:cNvPr id="168966" name="Picture 5"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 y="1752"/>
              <a:ext cx="453"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6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7" y="1707"/>
              <a:ext cx="54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136647" name="Rectangle 7"/>
            <p:cNvSpPr>
              <a:spLocks noChangeArrowheads="1"/>
            </p:cNvSpPr>
            <p:nvPr/>
          </p:nvSpPr>
          <p:spPr bwMode="auto">
            <a:xfrm>
              <a:off x="1269" y="2240"/>
              <a:ext cx="385" cy="226"/>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t>Client</a:t>
              </a:r>
            </a:p>
          </p:txBody>
        </p:sp>
        <p:sp>
          <p:nvSpPr>
            <p:cNvPr id="1136648" name="Rectangle 8"/>
            <p:cNvSpPr>
              <a:spLocks noChangeArrowheads="1"/>
            </p:cNvSpPr>
            <p:nvPr/>
          </p:nvSpPr>
          <p:spPr bwMode="auto">
            <a:xfrm>
              <a:off x="1807" y="1480"/>
              <a:ext cx="957" cy="38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eaLnBrk="1" hangingPunct="1">
                <a:defRPr/>
              </a:pPr>
              <a:r>
                <a:rPr kumimoji="1" lang="en-US" altLang="zh-TW" sz="1400" dirty="0"/>
                <a:t>DNS Query:</a:t>
              </a:r>
            </a:p>
            <a:p>
              <a:pPr eaLnBrk="1" hangingPunct="1">
                <a:defRPr/>
              </a:pPr>
              <a:r>
                <a:rPr kumimoji="1" lang="en-US" altLang="zh-TW" sz="1400" dirty="0"/>
                <a:t>www.apple.com A</a:t>
              </a:r>
            </a:p>
          </p:txBody>
        </p:sp>
        <p:sp>
          <p:nvSpPr>
            <p:cNvPr id="168970" name="Line 9"/>
            <p:cNvSpPr>
              <a:spLocks noChangeShapeType="1"/>
            </p:cNvSpPr>
            <p:nvPr/>
          </p:nvSpPr>
          <p:spPr bwMode="auto">
            <a:xfrm>
              <a:off x="1746" y="1842"/>
              <a:ext cx="1561" cy="1"/>
            </a:xfrm>
            <a:prstGeom prst="line">
              <a:avLst/>
            </a:prstGeom>
            <a:noFill/>
            <a:ln w="28575">
              <a:solidFill>
                <a:schemeClr val="hlink"/>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136650" name="Rectangle 10"/>
            <p:cNvSpPr>
              <a:spLocks noChangeArrowheads="1"/>
            </p:cNvSpPr>
            <p:nvPr/>
          </p:nvSpPr>
          <p:spPr bwMode="auto">
            <a:xfrm>
              <a:off x="3132" y="1389"/>
              <a:ext cx="683" cy="38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t>Cached</a:t>
              </a:r>
            </a:p>
            <a:p>
              <a:pPr algn="ctr" eaLnBrk="1" hangingPunct="1">
                <a:defRPr/>
              </a:pPr>
              <a:r>
                <a:rPr kumimoji="1" lang="en-US" altLang="zh-TW" sz="1400"/>
                <a:t>DNS Server</a:t>
              </a:r>
            </a:p>
          </p:txBody>
        </p:sp>
        <p:sp>
          <p:nvSpPr>
            <p:cNvPr id="168972" name="Line 11"/>
            <p:cNvSpPr>
              <a:spLocks noChangeShapeType="1"/>
            </p:cNvSpPr>
            <p:nvPr/>
          </p:nvSpPr>
          <p:spPr bwMode="auto">
            <a:xfrm flipV="1">
              <a:off x="3152" y="2296"/>
              <a:ext cx="0" cy="544"/>
            </a:xfrm>
            <a:prstGeom prst="line">
              <a:avLst/>
            </a:prstGeom>
            <a:noFill/>
            <a:ln w="28575">
              <a:solidFill>
                <a:srgbClr val="FF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pic>
          <p:nvPicPr>
            <p:cNvPr id="168973" name="Picture 12"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 y="2921"/>
              <a:ext cx="453"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53" name="Rectangle 13"/>
            <p:cNvSpPr>
              <a:spLocks noChangeArrowheads="1"/>
            </p:cNvSpPr>
            <p:nvPr/>
          </p:nvSpPr>
          <p:spPr bwMode="auto">
            <a:xfrm>
              <a:off x="3273" y="3374"/>
              <a:ext cx="503" cy="226"/>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t>Attacker</a:t>
              </a:r>
            </a:p>
          </p:txBody>
        </p:sp>
        <p:sp>
          <p:nvSpPr>
            <p:cNvPr id="168975" name="Line 14"/>
            <p:cNvSpPr>
              <a:spLocks noChangeShapeType="1"/>
            </p:cNvSpPr>
            <p:nvPr/>
          </p:nvSpPr>
          <p:spPr bwMode="auto">
            <a:xfrm flipV="1">
              <a:off x="3515" y="2432"/>
              <a:ext cx="0" cy="499"/>
            </a:xfrm>
            <a:prstGeom prst="line">
              <a:avLst/>
            </a:prstGeom>
            <a:noFill/>
            <a:ln w="285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pic>
          <p:nvPicPr>
            <p:cNvPr id="168976"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4" y="1706"/>
              <a:ext cx="54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136656" name="Rectangle 16"/>
            <p:cNvSpPr>
              <a:spLocks noChangeArrowheads="1"/>
            </p:cNvSpPr>
            <p:nvPr/>
          </p:nvSpPr>
          <p:spPr bwMode="auto">
            <a:xfrm>
              <a:off x="4653" y="2251"/>
              <a:ext cx="706" cy="54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t>apple.com</a:t>
              </a:r>
            </a:p>
            <a:p>
              <a:pPr algn="ctr" eaLnBrk="1" hangingPunct="1">
                <a:defRPr/>
              </a:pPr>
              <a:r>
                <a:rPr kumimoji="1" lang="en-US" altLang="zh-TW" sz="1400"/>
                <a:t>Authoritative</a:t>
              </a:r>
            </a:p>
            <a:p>
              <a:pPr algn="ctr" eaLnBrk="1" hangingPunct="1">
                <a:defRPr/>
              </a:pPr>
              <a:r>
                <a:rPr kumimoji="1" lang="en-US" altLang="zh-TW" sz="1400"/>
                <a:t>DNS Server</a:t>
              </a:r>
            </a:p>
          </p:txBody>
        </p:sp>
        <p:sp>
          <p:nvSpPr>
            <p:cNvPr id="168978" name="Line 17"/>
            <p:cNvSpPr>
              <a:spLocks noChangeShapeType="1"/>
            </p:cNvSpPr>
            <p:nvPr/>
          </p:nvSpPr>
          <p:spPr bwMode="auto">
            <a:xfrm flipV="1">
              <a:off x="3651" y="1842"/>
              <a:ext cx="1134" cy="0"/>
            </a:xfrm>
            <a:prstGeom prst="line">
              <a:avLst/>
            </a:prstGeom>
            <a:noFill/>
            <a:ln w="28575">
              <a:solidFill>
                <a:schemeClr val="hlink"/>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136658" name="Rectangle 18"/>
            <p:cNvSpPr>
              <a:spLocks noChangeArrowheads="1"/>
            </p:cNvSpPr>
            <p:nvPr/>
          </p:nvSpPr>
          <p:spPr bwMode="auto">
            <a:xfrm>
              <a:off x="3804" y="1480"/>
              <a:ext cx="957" cy="38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eaLnBrk="1" hangingPunct="1">
                <a:defRPr/>
              </a:pPr>
              <a:r>
                <a:rPr kumimoji="1" lang="en-US" altLang="zh-TW" sz="1400"/>
                <a:t>DNS Query:</a:t>
              </a:r>
            </a:p>
            <a:p>
              <a:pPr eaLnBrk="1" hangingPunct="1">
                <a:defRPr/>
              </a:pPr>
              <a:r>
                <a:rPr kumimoji="1" lang="en-US" altLang="zh-TW" sz="1400"/>
                <a:t>www.apple.com A</a:t>
              </a:r>
            </a:p>
          </p:txBody>
        </p:sp>
        <p:sp>
          <p:nvSpPr>
            <p:cNvPr id="168980" name="Line 19"/>
            <p:cNvSpPr>
              <a:spLocks noChangeShapeType="1"/>
            </p:cNvSpPr>
            <p:nvPr/>
          </p:nvSpPr>
          <p:spPr bwMode="auto">
            <a:xfrm flipH="1">
              <a:off x="3651" y="2024"/>
              <a:ext cx="1134" cy="0"/>
            </a:xfrm>
            <a:prstGeom prst="line">
              <a:avLst/>
            </a:prstGeom>
            <a:noFill/>
            <a:ln w="28575">
              <a:solidFill>
                <a:schemeClr val="hlink"/>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136660" name="Rectangle 20"/>
            <p:cNvSpPr>
              <a:spLocks noChangeArrowheads="1"/>
            </p:cNvSpPr>
            <p:nvPr/>
          </p:nvSpPr>
          <p:spPr bwMode="auto">
            <a:xfrm>
              <a:off x="3742" y="1842"/>
              <a:ext cx="845" cy="226"/>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eaLnBrk="1" hangingPunct="1">
                <a:defRPr/>
              </a:pPr>
              <a:r>
                <a:rPr kumimoji="1" lang="en-US" altLang="zh-TW" sz="1400"/>
                <a:t>118.214.253.15</a:t>
              </a:r>
            </a:p>
          </p:txBody>
        </p:sp>
        <p:sp>
          <p:nvSpPr>
            <p:cNvPr id="168982" name="Oval 21"/>
            <p:cNvSpPr>
              <a:spLocks noChangeArrowheads="1"/>
            </p:cNvSpPr>
            <p:nvPr/>
          </p:nvSpPr>
          <p:spPr bwMode="auto">
            <a:xfrm>
              <a:off x="3288" y="2115"/>
              <a:ext cx="453" cy="318"/>
            </a:xfrm>
            <a:prstGeom prst="ellipse">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600"/>
                <a:t>Cache</a:t>
              </a:r>
            </a:p>
          </p:txBody>
        </p:sp>
        <p:sp>
          <p:nvSpPr>
            <p:cNvPr id="1136662" name="Rectangle 22"/>
            <p:cNvSpPr>
              <a:spLocks noChangeArrowheads="1"/>
            </p:cNvSpPr>
            <p:nvPr/>
          </p:nvSpPr>
          <p:spPr bwMode="auto">
            <a:xfrm>
              <a:off x="1791" y="1842"/>
              <a:ext cx="845" cy="226"/>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eaLnBrk="1" hangingPunct="1">
                <a:defRPr/>
              </a:pPr>
              <a:r>
                <a:rPr kumimoji="1" lang="en-US" altLang="zh-TW" sz="1400"/>
                <a:t>118.214.253.15</a:t>
              </a:r>
            </a:p>
          </p:txBody>
        </p:sp>
        <p:sp>
          <p:nvSpPr>
            <p:cNvPr id="168984" name="Line 23"/>
            <p:cNvSpPr>
              <a:spLocks noChangeShapeType="1"/>
            </p:cNvSpPr>
            <p:nvPr/>
          </p:nvSpPr>
          <p:spPr bwMode="auto">
            <a:xfrm flipH="1">
              <a:off x="1746" y="2024"/>
              <a:ext cx="1542" cy="0"/>
            </a:xfrm>
            <a:prstGeom prst="line">
              <a:avLst/>
            </a:prstGeom>
            <a:noFill/>
            <a:ln w="28575">
              <a:solidFill>
                <a:schemeClr val="hlink"/>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136664" name="Rectangle 24"/>
            <p:cNvSpPr>
              <a:spLocks noChangeArrowheads="1"/>
            </p:cNvSpPr>
            <p:nvPr/>
          </p:nvSpPr>
          <p:spPr bwMode="auto">
            <a:xfrm>
              <a:off x="3515" y="2605"/>
              <a:ext cx="1488" cy="38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eaLnBrk="1" hangingPunct="1">
                <a:defRPr/>
              </a:pPr>
              <a:r>
                <a:rPr kumimoji="1" lang="en-US" altLang="zh-TW" sz="1400">
                  <a:solidFill>
                    <a:srgbClr val="FF0000"/>
                  </a:solidFill>
                </a:rPr>
                <a:t>Cache Poisoning</a:t>
              </a:r>
            </a:p>
            <a:p>
              <a:pPr eaLnBrk="1" hangingPunct="1">
                <a:defRPr/>
              </a:pPr>
              <a:r>
                <a:rPr kumimoji="1" lang="en-US" altLang="zh-TW" sz="1400">
                  <a:solidFill>
                    <a:srgbClr val="FF0000"/>
                  </a:solidFill>
                </a:rPr>
                <a:t>www.apple.com = 162.55.2.1</a:t>
              </a:r>
            </a:p>
          </p:txBody>
        </p:sp>
        <p:pic>
          <p:nvPicPr>
            <p:cNvPr id="168986" name="Picture 25" descr="computer-4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 y="2568"/>
              <a:ext cx="453"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66" name="Rectangle 26"/>
            <p:cNvSpPr>
              <a:spLocks noChangeArrowheads="1"/>
            </p:cNvSpPr>
            <p:nvPr/>
          </p:nvSpPr>
          <p:spPr bwMode="auto">
            <a:xfrm>
              <a:off x="1293" y="3056"/>
              <a:ext cx="401" cy="226"/>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400"/>
                <a:t>Victim</a:t>
              </a:r>
            </a:p>
          </p:txBody>
        </p:sp>
        <p:sp>
          <p:nvSpPr>
            <p:cNvPr id="1136667" name="Rectangle 27"/>
            <p:cNvSpPr>
              <a:spLocks noChangeArrowheads="1"/>
            </p:cNvSpPr>
            <p:nvPr/>
          </p:nvSpPr>
          <p:spPr bwMode="auto">
            <a:xfrm>
              <a:off x="1838" y="2296"/>
              <a:ext cx="957" cy="38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eaLnBrk="1" hangingPunct="1">
                <a:defRPr/>
              </a:pPr>
              <a:r>
                <a:rPr kumimoji="1" lang="en-US" altLang="zh-TW" sz="1400"/>
                <a:t>DNS Query:</a:t>
              </a:r>
            </a:p>
            <a:p>
              <a:pPr eaLnBrk="1" hangingPunct="1">
                <a:defRPr/>
              </a:pPr>
              <a:r>
                <a:rPr kumimoji="1" lang="en-US" altLang="zh-TW" sz="1400"/>
                <a:t>www.apple.com A</a:t>
              </a:r>
            </a:p>
          </p:txBody>
        </p:sp>
        <p:sp>
          <p:nvSpPr>
            <p:cNvPr id="168989" name="Line 28"/>
            <p:cNvSpPr>
              <a:spLocks noChangeShapeType="1"/>
            </p:cNvSpPr>
            <p:nvPr/>
          </p:nvSpPr>
          <p:spPr bwMode="auto">
            <a:xfrm flipV="1">
              <a:off x="1746" y="2659"/>
              <a:ext cx="1270" cy="0"/>
            </a:xfrm>
            <a:prstGeom prst="line">
              <a:avLst/>
            </a:prstGeom>
            <a:noFill/>
            <a:ln w="28575">
              <a:solidFill>
                <a:schemeClr va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68990" name="Line 29"/>
            <p:cNvSpPr>
              <a:spLocks noChangeShapeType="1"/>
            </p:cNvSpPr>
            <p:nvPr/>
          </p:nvSpPr>
          <p:spPr bwMode="auto">
            <a:xfrm flipV="1">
              <a:off x="3016" y="2115"/>
              <a:ext cx="277" cy="0"/>
            </a:xfrm>
            <a:prstGeom prst="line">
              <a:avLst/>
            </a:prstGeom>
            <a:noFill/>
            <a:ln w="28575">
              <a:solidFill>
                <a:schemeClr val="hlink"/>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68991" name="Line 30"/>
            <p:cNvSpPr>
              <a:spLocks noChangeShapeType="1"/>
            </p:cNvSpPr>
            <p:nvPr/>
          </p:nvSpPr>
          <p:spPr bwMode="auto">
            <a:xfrm flipV="1">
              <a:off x="3016" y="2115"/>
              <a:ext cx="0" cy="544"/>
            </a:xfrm>
            <a:prstGeom prst="line">
              <a:avLst/>
            </a:prstGeom>
            <a:noFill/>
            <a:ln w="28575">
              <a:solidFill>
                <a:schemeClr va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68992" name="Line 31"/>
            <p:cNvSpPr>
              <a:spLocks noChangeShapeType="1"/>
            </p:cNvSpPr>
            <p:nvPr/>
          </p:nvSpPr>
          <p:spPr bwMode="auto">
            <a:xfrm flipH="1" flipV="1">
              <a:off x="1746" y="2840"/>
              <a:ext cx="1406" cy="0"/>
            </a:xfrm>
            <a:prstGeom prst="line">
              <a:avLst/>
            </a:prstGeom>
            <a:noFill/>
            <a:ln w="285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68993" name="Line 32"/>
            <p:cNvSpPr>
              <a:spLocks noChangeShapeType="1"/>
            </p:cNvSpPr>
            <p:nvPr/>
          </p:nvSpPr>
          <p:spPr bwMode="auto">
            <a:xfrm flipH="1" flipV="1">
              <a:off x="3152" y="2296"/>
              <a:ext cx="136" cy="0"/>
            </a:xfrm>
            <a:prstGeom prst="line">
              <a:avLst/>
            </a:prstGeom>
            <a:noFill/>
            <a:ln w="28575">
              <a:solidFill>
                <a:srgbClr val="FF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136673" name="Rectangle 33"/>
            <p:cNvSpPr>
              <a:spLocks noChangeArrowheads="1"/>
            </p:cNvSpPr>
            <p:nvPr/>
          </p:nvSpPr>
          <p:spPr bwMode="auto">
            <a:xfrm>
              <a:off x="1882" y="2659"/>
              <a:ext cx="616" cy="226"/>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eaLnBrk="1" hangingPunct="1">
                <a:defRPr/>
              </a:pPr>
              <a:r>
                <a:rPr kumimoji="1" lang="en-US" altLang="zh-TW" sz="1400">
                  <a:solidFill>
                    <a:srgbClr val="FF0000"/>
                  </a:solidFill>
                </a:rPr>
                <a:t>162.55.2.1</a:t>
              </a:r>
            </a:p>
          </p:txBody>
        </p:sp>
        <p:pic>
          <p:nvPicPr>
            <p:cNvPr id="168995" name="Picture 34" descr="apple_logo"/>
            <p:cNvPicPr>
              <a:picLocks noChangeAspect="1" noChangeArrowheads="1"/>
            </p:cNvPicPr>
            <p:nvPr/>
          </p:nvPicPr>
          <p:blipFill>
            <a:blip r:embed="rId5" cstate="print">
              <a:extLst>
                <a:ext uri="{28A0092B-C50C-407E-A947-70E740481C1C}">
                  <a14:useLocalDpi xmlns:a14="http://schemas.microsoft.com/office/drawing/2010/main" val="0"/>
                </a:ext>
              </a:extLst>
            </a:blip>
            <a:srcRect l="27333" t="13785" r="27333" b="16910"/>
            <a:stretch>
              <a:fillRect/>
            </a:stretch>
          </p:blipFill>
          <p:spPr bwMode="auto">
            <a:xfrm>
              <a:off x="295" y="1706"/>
              <a:ext cx="409"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96" name="Picture 35" descr="bad-apple-iphone-fak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9" y="2523"/>
              <a:ext cx="551"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997" name="Line 36"/>
            <p:cNvSpPr>
              <a:spLocks noChangeShapeType="1"/>
            </p:cNvSpPr>
            <p:nvPr/>
          </p:nvSpPr>
          <p:spPr bwMode="auto">
            <a:xfrm flipH="1">
              <a:off x="703" y="1979"/>
              <a:ext cx="544" cy="0"/>
            </a:xfrm>
            <a:prstGeom prst="line">
              <a:avLst/>
            </a:prstGeom>
            <a:noFill/>
            <a:ln w="28575">
              <a:solidFill>
                <a:schemeClr val="hlink"/>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136677" name="Rectangle 37"/>
            <p:cNvSpPr>
              <a:spLocks noChangeArrowheads="1"/>
            </p:cNvSpPr>
            <p:nvPr/>
          </p:nvSpPr>
          <p:spPr bwMode="auto">
            <a:xfrm>
              <a:off x="84" y="2160"/>
              <a:ext cx="845" cy="226"/>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eaLnBrk="1" hangingPunct="1">
                <a:defRPr/>
              </a:pPr>
              <a:r>
                <a:rPr kumimoji="1" lang="en-US" altLang="zh-TW" sz="1400"/>
                <a:t>118.214.253.15</a:t>
              </a:r>
            </a:p>
          </p:txBody>
        </p:sp>
        <p:sp>
          <p:nvSpPr>
            <p:cNvPr id="168999" name="Line 38"/>
            <p:cNvSpPr>
              <a:spLocks noChangeShapeType="1"/>
            </p:cNvSpPr>
            <p:nvPr/>
          </p:nvSpPr>
          <p:spPr bwMode="auto">
            <a:xfrm flipH="1" flipV="1">
              <a:off x="748" y="2750"/>
              <a:ext cx="544" cy="0"/>
            </a:xfrm>
            <a:prstGeom prst="line">
              <a:avLst/>
            </a:prstGeom>
            <a:noFill/>
            <a:ln w="285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136679" name="Rectangle 39"/>
            <p:cNvSpPr>
              <a:spLocks noChangeArrowheads="1"/>
            </p:cNvSpPr>
            <p:nvPr/>
          </p:nvSpPr>
          <p:spPr bwMode="auto">
            <a:xfrm>
              <a:off x="148" y="3022"/>
              <a:ext cx="616" cy="226"/>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eaLnBrk="1" hangingPunct="1">
                <a:defRPr/>
              </a:pPr>
              <a:r>
                <a:rPr kumimoji="1" lang="en-US" altLang="zh-TW" sz="1400">
                  <a:solidFill>
                    <a:srgbClr val="FF0000"/>
                  </a:solidFill>
                </a:rPr>
                <a:t>162.55.2.1</a:t>
              </a:r>
            </a:p>
          </p:txBody>
        </p:sp>
      </p:grpSp>
      <p:sp>
        <p:nvSpPr>
          <p:cNvPr id="40"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19</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206664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376238" y="333375"/>
            <a:ext cx="9258300" cy="503238"/>
          </a:xfrm>
          <a:prstGeom prst="rect">
            <a:avLst/>
          </a:prstGeom>
          <a:noFill/>
          <a:ln>
            <a:noFill/>
          </a:ln>
          <a:extLst/>
        </p:spPr>
        <p:txBody>
          <a:bodyPr anchor="ct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a:lnSpc>
                <a:spcPts val="3500"/>
              </a:lnSpc>
              <a:defRPr/>
            </a:pPr>
            <a:r>
              <a:rPr lang="zh-TW" altLang="en-US" sz="4000" b="1" dirty="0" smtClean="0">
                <a:solidFill>
                  <a:schemeClr val="accent3">
                    <a:lumMod val="50000"/>
                  </a:schemeClr>
                </a:solidFill>
                <a:latin typeface="微軟正黑體" pitchFamily="34" charset="-120"/>
                <a:ea typeface="微軟正黑體" pitchFamily="34" charset="-120"/>
                <a:cs typeface="+mj-cs"/>
              </a:rPr>
              <a:t>第二天課程大綱</a:t>
            </a:r>
          </a:p>
        </p:txBody>
      </p:sp>
      <p:graphicFrame>
        <p:nvGraphicFramePr>
          <p:cNvPr id="5" name="表格 4"/>
          <p:cNvGraphicFramePr>
            <a:graphicFrameLocks noGrp="1"/>
          </p:cNvGraphicFramePr>
          <p:nvPr>
            <p:extLst>
              <p:ext uri="{D42A27DB-BD31-4B8C-83A1-F6EECF244321}">
                <p14:modId xmlns:p14="http://schemas.microsoft.com/office/powerpoint/2010/main" val="2069607750"/>
              </p:ext>
            </p:extLst>
          </p:nvPr>
        </p:nvGraphicFramePr>
        <p:xfrm>
          <a:off x="704850" y="980728"/>
          <a:ext cx="8640638" cy="5637647"/>
        </p:xfrm>
        <a:graphic>
          <a:graphicData uri="http://schemas.openxmlformats.org/drawingml/2006/table">
            <a:tbl>
              <a:tblPr/>
              <a:tblGrid>
                <a:gridCol w="1439838"/>
                <a:gridCol w="3024336"/>
                <a:gridCol w="4176464"/>
              </a:tblGrid>
              <a:tr h="438583">
                <a:tc gridSpan="3">
                  <a:txBody>
                    <a:bodyPr/>
                    <a:lstStyle/>
                    <a:p>
                      <a:pPr algn="ctr">
                        <a:spcAft>
                          <a:spcPts val="0"/>
                        </a:spcAft>
                      </a:pPr>
                      <a:r>
                        <a:rPr lang="zh-TW" altLang="en-US" sz="2400" b="1" kern="100" dirty="0" smtClean="0">
                          <a:latin typeface="微軟正黑體" pitchFamily="34" charset="-120"/>
                          <a:ea typeface="微軟正黑體" pitchFamily="34" charset="-120"/>
                          <a:cs typeface="Times New Roman" pitchFamily="18" charset="0"/>
                        </a:rPr>
                        <a:t>資訊安全技術概論</a:t>
                      </a:r>
                      <a:endParaRPr lang="zh-TW" sz="2400" b="1" kern="100" dirty="0">
                        <a:latin typeface="微軟正黑體" pitchFamily="34" charset="-120"/>
                        <a:ea typeface="微軟正黑體" pitchFamily="34" charset="-120"/>
                        <a:cs typeface="Times New Roman" pitchFamily="18" charset="0"/>
                      </a:endParaRPr>
                    </a:p>
                  </a:txBody>
                  <a:tcPr marL="4376" marR="4376" marT="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hMerge="1">
                  <a:txBody>
                    <a:bodyPr/>
                    <a:lstStyle/>
                    <a:p>
                      <a:pPr algn="ctr">
                        <a:spcAft>
                          <a:spcPts val="0"/>
                        </a:spcAft>
                      </a:pPr>
                      <a:endParaRPr lang="zh-TW" sz="1800" kern="100" dirty="0">
                        <a:latin typeface="微軟正黑體" pitchFamily="34" charset="-120"/>
                        <a:ea typeface="微軟正黑體" pitchFamily="34" charset="-120"/>
                        <a:cs typeface="Times New Roman" pitchFamily="18" charset="0"/>
                      </a:endParaRPr>
                    </a:p>
                  </a:txBody>
                  <a:tcPr marL="22551" marR="22551" marT="50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hMerge="1">
                  <a:txBody>
                    <a:bodyPr/>
                    <a:lstStyle/>
                    <a:p>
                      <a:pPr algn="ctr">
                        <a:spcAft>
                          <a:spcPts val="0"/>
                        </a:spcAft>
                      </a:pPr>
                      <a:endParaRPr lang="zh-TW" sz="1800" kern="100" dirty="0">
                        <a:latin typeface="微軟正黑體" pitchFamily="34" charset="-120"/>
                        <a:ea typeface="微軟正黑體" pitchFamily="34" charset="-120"/>
                        <a:cs typeface="Times New Roman" pitchFamily="18" charset="0"/>
                      </a:endParaRPr>
                    </a:p>
                  </a:txBody>
                  <a:tcPr marL="22551" marR="22551" marT="50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r h="438583">
                <a:tc>
                  <a:txBody>
                    <a:bodyPr/>
                    <a:lstStyle/>
                    <a:p>
                      <a:pPr algn="ctr">
                        <a:spcAft>
                          <a:spcPts val="0"/>
                        </a:spcAft>
                      </a:pPr>
                      <a:r>
                        <a:rPr lang="zh-TW" altLang="en-US" sz="1800" b="1" kern="100" dirty="0" smtClean="0">
                          <a:latin typeface="微軟正黑體" pitchFamily="34" charset="-120"/>
                          <a:ea typeface="微軟正黑體" pitchFamily="34" charset="-120"/>
                          <a:cs typeface="Times New Roman" pitchFamily="18" charset="0"/>
                        </a:rPr>
                        <a:t>時間</a:t>
                      </a:r>
                      <a:r>
                        <a:rPr lang="zh-TW" sz="1800" kern="100" dirty="0" smtClean="0">
                          <a:latin typeface="微軟正黑體" pitchFamily="34" charset="-120"/>
                          <a:ea typeface="微軟正黑體" pitchFamily="34" charset="-120"/>
                          <a:cs typeface="Times New Roman" pitchFamily="18" charset="0"/>
                        </a:rPr>
                        <a:t> </a:t>
                      </a:r>
                      <a:endParaRPr lang="zh-TW" sz="1800" kern="100" dirty="0">
                        <a:latin typeface="微軟正黑體" pitchFamily="34" charset="-120"/>
                        <a:ea typeface="微軟正黑體" pitchFamily="34" charset="-120"/>
                        <a:cs typeface="Times New Roman" pitchFamily="18" charset="0"/>
                      </a:endParaRPr>
                    </a:p>
                  </a:txBody>
                  <a:tcPr marL="4376" marR="4376" marT="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spcAft>
                          <a:spcPts val="0"/>
                        </a:spcAft>
                      </a:pPr>
                      <a:r>
                        <a:rPr lang="zh-TW" altLang="en-US" sz="1800" b="1" kern="100" dirty="0" smtClean="0">
                          <a:latin typeface="微軟正黑體" pitchFamily="34" charset="-120"/>
                          <a:ea typeface="微軟正黑體" pitchFamily="34" charset="-120"/>
                          <a:cs typeface="Times New Roman" pitchFamily="18" charset="0"/>
                        </a:rPr>
                        <a:t>課程</a:t>
                      </a:r>
                      <a:r>
                        <a:rPr lang="zh-TW" sz="1800" b="1" kern="100" dirty="0" smtClean="0">
                          <a:latin typeface="微軟正黑體" pitchFamily="34" charset="-120"/>
                          <a:ea typeface="微軟正黑體" pitchFamily="34" charset="-120"/>
                          <a:cs typeface="Times New Roman" pitchFamily="18" charset="0"/>
                        </a:rPr>
                        <a:t>主題</a:t>
                      </a:r>
                      <a:r>
                        <a:rPr lang="zh-TW" sz="1800" kern="100" dirty="0" smtClean="0">
                          <a:latin typeface="微軟正黑體" pitchFamily="34" charset="-120"/>
                          <a:ea typeface="微軟正黑體" pitchFamily="34" charset="-120"/>
                          <a:cs typeface="Times New Roman" pitchFamily="18" charset="0"/>
                        </a:rPr>
                        <a:t> </a:t>
                      </a:r>
                      <a:endParaRPr lang="zh-TW" sz="1800" kern="100" dirty="0">
                        <a:latin typeface="微軟正黑體" pitchFamily="34" charset="-120"/>
                        <a:ea typeface="微軟正黑體" pitchFamily="34" charset="-120"/>
                        <a:cs typeface="Times New Roman" pitchFamily="18" charset="0"/>
                      </a:endParaRPr>
                    </a:p>
                  </a:txBody>
                  <a:tcPr marL="22551" marR="22551" marT="50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spcAft>
                          <a:spcPts val="0"/>
                        </a:spcAft>
                      </a:pPr>
                      <a:r>
                        <a:rPr lang="zh-TW" altLang="en-US" sz="1800" b="1" kern="100" dirty="0" smtClean="0">
                          <a:latin typeface="微軟正黑體" pitchFamily="34" charset="-120"/>
                          <a:ea typeface="微軟正黑體" pitchFamily="34" charset="-120"/>
                          <a:cs typeface="Times New Roman" pitchFamily="18" charset="0"/>
                        </a:rPr>
                        <a:t>課程</a:t>
                      </a:r>
                      <a:r>
                        <a:rPr lang="zh-TW" sz="1800" b="1" kern="100" dirty="0" smtClean="0">
                          <a:latin typeface="微軟正黑體" pitchFamily="34" charset="-120"/>
                          <a:ea typeface="微軟正黑體" pitchFamily="34" charset="-120"/>
                          <a:cs typeface="Times New Roman" pitchFamily="18" charset="0"/>
                        </a:rPr>
                        <a:t>內容</a:t>
                      </a:r>
                      <a:r>
                        <a:rPr lang="zh-TW" sz="1800" kern="100" dirty="0" smtClean="0">
                          <a:latin typeface="微軟正黑體" pitchFamily="34" charset="-120"/>
                          <a:ea typeface="微軟正黑體" pitchFamily="34" charset="-120"/>
                          <a:cs typeface="Times New Roman" pitchFamily="18" charset="0"/>
                        </a:rPr>
                        <a:t> </a:t>
                      </a:r>
                      <a:endParaRPr lang="zh-TW" sz="1800" kern="100" dirty="0">
                        <a:latin typeface="微軟正黑體" pitchFamily="34" charset="-120"/>
                        <a:ea typeface="微軟正黑體" pitchFamily="34" charset="-120"/>
                        <a:cs typeface="Times New Roman" pitchFamily="18" charset="0"/>
                      </a:endParaRPr>
                    </a:p>
                  </a:txBody>
                  <a:tcPr marL="22551" marR="22551" marT="50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r h="409868">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800" b="1" kern="100" dirty="0" smtClean="0">
                          <a:solidFill>
                            <a:schemeClr val="tx1"/>
                          </a:solidFill>
                          <a:latin typeface="微軟正黑體" pitchFamily="34" charset="-120"/>
                          <a:ea typeface="微軟正黑體" pitchFamily="34" charset="-120"/>
                          <a:cs typeface="Times New Roman" pitchFamily="18" charset="0"/>
                        </a:rPr>
                        <a:t>上午</a:t>
                      </a:r>
                      <a:endParaRPr lang="en-US" altLang="zh-TW" sz="1800" b="1" kern="100" dirty="0" smtClean="0">
                        <a:solidFill>
                          <a:schemeClr val="tx1"/>
                        </a:solidFill>
                        <a:latin typeface="微軟正黑體" pitchFamily="34" charset="-120"/>
                        <a:ea typeface="微軟正黑體" pitchFamily="34" charset="-120"/>
                        <a:cs typeface="Times New Roman" pitchFamily="18" charset="0"/>
                      </a:endParaRPr>
                    </a:p>
                  </a:txBody>
                  <a:tcPr marL="4376" marR="4376" marT="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spcAft>
                          <a:spcPts val="0"/>
                        </a:spcAft>
                      </a:pPr>
                      <a:r>
                        <a:rPr lang="zh-TW" altLang="en-US" sz="1800" kern="100" dirty="0" smtClean="0">
                          <a:latin typeface="微軟正黑體" pitchFamily="34" charset="-120"/>
                          <a:ea typeface="微軟正黑體" pitchFamily="34" charset="-120"/>
                          <a:cs typeface="Times New Roman" pitchFamily="18" charset="0"/>
                        </a:rPr>
                        <a:t>網路與通訊安全</a:t>
                      </a:r>
                      <a:endParaRPr lang="zh-TW" sz="1800" kern="100" dirty="0">
                        <a:latin typeface="微軟正黑體" pitchFamily="34" charset="-120"/>
                        <a:ea typeface="微軟正黑體" pitchFamily="34" charset="-120"/>
                        <a:cs typeface="Times New Roman" pitchFamily="18" charset="0"/>
                      </a:endParaRPr>
                    </a:p>
                  </a:txBody>
                  <a:tcPr marL="22551" marR="22551" marT="50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altLang="en-US" sz="1800" kern="100" dirty="0" smtClean="0">
                          <a:latin typeface="微軟正黑體" pitchFamily="34" charset="-120"/>
                          <a:ea typeface="微軟正黑體" pitchFamily="34" charset="-120"/>
                          <a:cs typeface="Times New Roman" pitchFamily="18" charset="0"/>
                        </a:rPr>
                        <a:t>網路安全</a:t>
                      </a:r>
                      <a:endParaRPr lang="zh-TW" sz="1800" kern="100" dirty="0">
                        <a:latin typeface="微軟正黑體" pitchFamily="34" charset="-120"/>
                        <a:ea typeface="微軟正黑體" pitchFamily="34" charset="-120"/>
                        <a:cs typeface="Times New Roman" pitchFamily="18" charset="0"/>
                      </a:endParaRPr>
                    </a:p>
                  </a:txBody>
                  <a:tcPr marL="22551" marR="22551" marT="50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877">
                <a:tc vMerge="1">
                  <a:txBody>
                    <a:bodyPr/>
                    <a:lstStyle/>
                    <a:p>
                      <a:endParaRPr lang="zh-TW" altLang="en-US"/>
                    </a:p>
                  </a:txBody>
                  <a:tcPr/>
                </a:tc>
                <a:tc vMerge="1">
                  <a:txBody>
                    <a:bodyPr/>
                    <a:lstStyle/>
                    <a:p>
                      <a:endParaRPr lang="zh-TW" altLang="en-US"/>
                    </a:p>
                  </a:txBody>
                  <a:tcPr/>
                </a:tc>
                <a:tc>
                  <a:txBody>
                    <a:bodyPr/>
                    <a:lstStyle/>
                    <a:p>
                      <a:pPr>
                        <a:spcAft>
                          <a:spcPts val="0"/>
                        </a:spcAft>
                      </a:pPr>
                      <a:r>
                        <a:rPr lang="zh-TW" altLang="en-US" sz="1800" kern="100" dirty="0" smtClean="0">
                          <a:latin typeface="微軟正黑體" pitchFamily="34" charset="-120"/>
                          <a:ea typeface="微軟正黑體" pitchFamily="34" charset="-120"/>
                          <a:cs typeface="Times New Roman" pitchFamily="18" charset="0"/>
                        </a:rPr>
                        <a:t>通訊安全</a:t>
                      </a:r>
                      <a:endParaRPr lang="zh-TW" sz="1800" kern="100" dirty="0">
                        <a:latin typeface="微軟正黑體" pitchFamily="34" charset="-120"/>
                        <a:ea typeface="微軟正黑體" pitchFamily="34" charset="-120"/>
                        <a:cs typeface="Times New Roman" pitchFamily="18" charset="0"/>
                      </a:endParaRPr>
                    </a:p>
                  </a:txBody>
                  <a:tcPr marL="22551" marR="22551" marT="50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392">
                <a:tc vMerge="1">
                  <a:txBody>
                    <a:bodyPr/>
                    <a:lstStyle/>
                    <a:p>
                      <a:endParaRPr lang="zh-TW" altLang="en-US"/>
                    </a:p>
                  </a:txBody>
                  <a:tcPr/>
                </a:tc>
                <a:tc rowSpan="3">
                  <a:txBody>
                    <a:bodyPr/>
                    <a:lstStyle/>
                    <a:p>
                      <a:pPr>
                        <a:spcAft>
                          <a:spcPts val="0"/>
                        </a:spcAft>
                      </a:pPr>
                      <a:r>
                        <a:rPr lang="zh-TW" altLang="en-US" sz="1800" kern="100" dirty="0" smtClean="0">
                          <a:latin typeface="微軟正黑體" pitchFamily="34" charset="-120"/>
                          <a:ea typeface="微軟正黑體" pitchFamily="34" charset="-120"/>
                          <a:cs typeface="Times New Roman" pitchFamily="18" charset="0"/>
                        </a:rPr>
                        <a:t>作業系統與應用程式安全</a:t>
                      </a:r>
                      <a:endParaRPr lang="zh-TW" sz="1800" kern="100" dirty="0">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zh-TW" altLang="en-US" sz="1800" kern="100" dirty="0" smtClean="0">
                          <a:solidFill>
                            <a:schemeClr val="tx1"/>
                          </a:solidFill>
                          <a:latin typeface="微軟正黑體" pitchFamily="34" charset="-120"/>
                          <a:ea typeface="微軟正黑體" pitchFamily="34" charset="-120"/>
                          <a:cs typeface="Times New Roman" pitchFamily="18" charset="0"/>
                        </a:rPr>
                        <a:t>作業系統安全</a:t>
                      </a:r>
                      <a:endParaRPr lang="zh-TW" sz="1800" kern="100" dirty="0">
                        <a:solidFill>
                          <a:schemeClr val="tx1"/>
                        </a:solidFill>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831">
                <a:tc vMerge="1">
                  <a:txBody>
                    <a:bodyPr/>
                    <a:lstStyle/>
                    <a:p>
                      <a:endParaRPr lang="zh-TW" altLang="en-US"/>
                    </a:p>
                  </a:txBody>
                  <a:tcPr/>
                </a:tc>
                <a:tc vMerge="1">
                  <a:txBody>
                    <a:bodyPr/>
                    <a:lstStyle/>
                    <a:p>
                      <a:endParaRPr lang="zh-TW"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00" dirty="0" smtClean="0">
                          <a:solidFill>
                            <a:schemeClr val="tx1"/>
                          </a:solidFill>
                          <a:latin typeface="微軟正黑體" pitchFamily="34" charset="-120"/>
                          <a:ea typeface="微軟正黑體" pitchFamily="34" charset="-120"/>
                          <a:cs typeface="Times New Roman" pitchFamily="18" charset="0"/>
                        </a:rPr>
                        <a:t>作業系統與應用程式</a:t>
                      </a:r>
                      <a:r>
                        <a:rPr lang="en-US" altLang="zh-TW" sz="1800" kern="100" baseline="0" dirty="0" smtClean="0">
                          <a:solidFill>
                            <a:schemeClr val="tx1"/>
                          </a:solidFill>
                          <a:latin typeface="微軟正黑體" pitchFamily="34" charset="-120"/>
                          <a:ea typeface="微軟正黑體" pitchFamily="34" charset="-120"/>
                          <a:cs typeface="Times New Roman" pitchFamily="18" charset="0"/>
                        </a:rPr>
                        <a:t> (</a:t>
                      </a:r>
                      <a:r>
                        <a:rPr lang="zh-TW" altLang="en-US" sz="1800" kern="100" dirty="0" smtClean="0">
                          <a:solidFill>
                            <a:schemeClr val="tx1"/>
                          </a:solidFill>
                          <a:latin typeface="微軟正黑體" pitchFamily="34" charset="-120"/>
                          <a:ea typeface="微軟正黑體" pitchFamily="34" charset="-120"/>
                          <a:cs typeface="Times New Roman" pitchFamily="18" charset="0"/>
                        </a:rPr>
                        <a:t>含資料庫與網頁</a:t>
                      </a:r>
                      <a:r>
                        <a:rPr lang="en-US" altLang="zh-TW" sz="1800" kern="100" dirty="0" smtClean="0">
                          <a:solidFill>
                            <a:schemeClr val="tx1"/>
                          </a:solidFill>
                          <a:latin typeface="微軟正黑體" pitchFamily="34" charset="-120"/>
                          <a:ea typeface="微軟正黑體" pitchFamily="34" charset="-120"/>
                          <a:cs typeface="Times New Roman" pitchFamily="18" charset="0"/>
                        </a:rPr>
                        <a:t>)</a:t>
                      </a:r>
                      <a:r>
                        <a:rPr lang="zh-TW" altLang="en-US" sz="1800" kern="100" dirty="0" smtClean="0">
                          <a:solidFill>
                            <a:schemeClr val="tx1"/>
                          </a:solidFill>
                          <a:latin typeface="微軟正黑體" pitchFamily="34" charset="-120"/>
                          <a:ea typeface="微軟正黑體" pitchFamily="34" charset="-120"/>
                          <a:cs typeface="Times New Roman" pitchFamily="18" charset="0"/>
                        </a:rPr>
                        <a:t>攻擊手法</a:t>
                      </a:r>
                      <a:endParaRPr lang="zh-TW" sz="1800" kern="100" dirty="0">
                        <a:solidFill>
                          <a:schemeClr val="tx1"/>
                        </a:solidFill>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489">
                <a:tc vMerge="1">
                  <a:txBody>
                    <a:bodyPr/>
                    <a:lstStyle/>
                    <a:p>
                      <a:endParaRPr lang="zh-TW" altLang="en-US"/>
                    </a:p>
                  </a:txBody>
                  <a:tcPr/>
                </a:tc>
                <a:tc vMerge="1">
                  <a:txBody>
                    <a:bodyPr/>
                    <a:lstStyle/>
                    <a:p>
                      <a:endParaRPr lang="zh-TW"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00" dirty="0" smtClean="0">
                          <a:latin typeface="微軟正黑體" pitchFamily="34" charset="-120"/>
                          <a:ea typeface="微軟正黑體" pitchFamily="34" charset="-120"/>
                          <a:cs typeface="Times New Roman" pitchFamily="18" charset="0"/>
                        </a:rPr>
                        <a:t>程式與開發安全</a:t>
                      </a:r>
                      <a:endParaRPr lang="zh-TW" sz="1800" kern="100" dirty="0">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489">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800" b="1" kern="100" dirty="0" smtClean="0">
                          <a:solidFill>
                            <a:schemeClr val="tx1"/>
                          </a:solidFill>
                          <a:latin typeface="微軟正黑體" pitchFamily="34" charset="-120"/>
                          <a:ea typeface="微軟正黑體" pitchFamily="34" charset="-120"/>
                          <a:cs typeface="Times New Roman" pitchFamily="18" charset="0"/>
                        </a:rPr>
                        <a:t>下午</a:t>
                      </a:r>
                      <a:endParaRPr lang="en-US" altLang="zh-TW" sz="1800" b="1" kern="100" dirty="0" smtClean="0">
                        <a:solidFill>
                          <a:schemeClr val="tx1"/>
                        </a:solidFill>
                        <a:latin typeface="微軟正黑體" pitchFamily="34" charset="-120"/>
                        <a:ea typeface="微軟正黑體" pitchFamily="34" charset="-120"/>
                        <a:cs typeface="Times New Roman" pitchFamily="18" charset="0"/>
                      </a:endParaRPr>
                    </a:p>
                  </a:txBody>
                  <a:tcPr marL="4376" marR="4376" marT="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spcAft>
                          <a:spcPts val="0"/>
                        </a:spcAft>
                      </a:pPr>
                      <a:r>
                        <a:rPr lang="zh-TW" altLang="en-US" sz="1800" kern="100" dirty="0" smtClean="0">
                          <a:solidFill>
                            <a:schemeClr val="tx1"/>
                          </a:solidFill>
                          <a:latin typeface="微軟正黑體" pitchFamily="34" charset="-120"/>
                          <a:ea typeface="微軟正黑體" pitchFamily="34" charset="-120"/>
                          <a:cs typeface="Times New Roman" pitchFamily="18" charset="0"/>
                        </a:rPr>
                        <a:t>資安維運技術</a:t>
                      </a:r>
                      <a:endParaRPr lang="zh-TW" sz="1800" kern="100" dirty="0">
                        <a:solidFill>
                          <a:schemeClr val="tx1"/>
                        </a:solidFill>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00" dirty="0" smtClean="0">
                          <a:latin typeface="微軟正黑體" pitchFamily="34" charset="-120"/>
                          <a:ea typeface="微軟正黑體" pitchFamily="34" charset="-120"/>
                          <a:cs typeface="Times New Roman" pitchFamily="18" charset="0"/>
                        </a:rPr>
                        <a:t>惡意程式防護與弱點管理</a:t>
                      </a:r>
                      <a:endParaRPr lang="zh-TW" altLang="zh-TW" sz="1800" kern="100" dirty="0" smtClean="0">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489">
                <a:tc vMerge="1">
                  <a:txBody>
                    <a:bodyPr/>
                    <a:lstStyle/>
                    <a:p>
                      <a:endParaRPr lang="zh-TW" altLang="en-US"/>
                    </a:p>
                  </a:txBody>
                  <a:tcPr/>
                </a:tc>
                <a:tc vMerge="1">
                  <a:txBody>
                    <a:bodyPr/>
                    <a:lstStyle/>
                    <a:p>
                      <a:pPr>
                        <a:spcAft>
                          <a:spcPts val="0"/>
                        </a:spcAft>
                      </a:pPr>
                      <a:endParaRPr lang="zh-TW" sz="1800" kern="100" dirty="0">
                        <a:latin typeface="微軟正黑體" pitchFamily="34" charset="-120"/>
                        <a:ea typeface="微軟正黑體" pitchFamily="34" charset="-120"/>
                        <a:cs typeface="Times New Roman" pitchFamily="18" charset="0"/>
                      </a:endParaRPr>
                    </a:p>
                  </a:txBody>
                  <a:tcPr marL="23562" marR="23562"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00" dirty="0" smtClean="0">
                          <a:latin typeface="微軟正黑體" pitchFamily="34" charset="-120"/>
                          <a:ea typeface="微軟正黑體" pitchFamily="34" charset="-120"/>
                          <a:cs typeface="Times New Roman" pitchFamily="18" charset="0"/>
                        </a:rPr>
                        <a:t>資料安全及備份管理</a:t>
                      </a:r>
                      <a:endParaRPr lang="zh-TW" altLang="zh-TW" sz="1800" kern="100" dirty="0" smtClean="0">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489">
                <a:tc vMerge="1">
                  <a:txBody>
                    <a:bodyPr/>
                    <a:lstStyle/>
                    <a:p>
                      <a:endParaRPr lang="zh-TW" altLang="en-US"/>
                    </a:p>
                  </a:txBody>
                  <a:tcPr/>
                </a:tc>
                <a:tc vMerge="1">
                  <a:txBody>
                    <a:bodyPr/>
                    <a:lstStyle/>
                    <a:p>
                      <a:pPr>
                        <a:spcAft>
                          <a:spcPts val="0"/>
                        </a:spcAft>
                      </a:pPr>
                      <a:endParaRPr lang="zh-TW" sz="1800" kern="100" dirty="0">
                        <a:solidFill>
                          <a:srgbClr val="0000FF"/>
                        </a:solidFill>
                        <a:latin typeface="微軟正黑體" pitchFamily="34" charset="-120"/>
                        <a:ea typeface="微軟正黑體" pitchFamily="34" charset="-120"/>
                        <a:cs typeface="Times New Roman" pitchFamily="18" charset="0"/>
                      </a:endParaRPr>
                    </a:p>
                  </a:txBody>
                  <a:tcPr marL="23562" marR="23562"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00" dirty="0" smtClean="0">
                          <a:latin typeface="微軟正黑體" pitchFamily="34" charset="-120"/>
                          <a:ea typeface="微軟正黑體" pitchFamily="34" charset="-120"/>
                          <a:cs typeface="Times New Roman" pitchFamily="18" charset="0"/>
                        </a:rPr>
                        <a:t>日誌管理</a:t>
                      </a:r>
                      <a:endParaRPr lang="zh-TW" altLang="zh-TW" sz="1800" kern="100" dirty="0" smtClean="0">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08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sz="1800" kern="100" dirty="0">
                        <a:latin typeface="微軟正黑體" pitchFamily="34" charset="-120"/>
                        <a:ea typeface="微軟正黑體" pitchFamily="34" charset="-120"/>
                        <a:cs typeface="Times New Roman" pitchFamily="18" charset="0"/>
                      </a:endParaRPr>
                    </a:p>
                  </a:txBody>
                  <a:tcPr marL="4376" marR="4376" marT="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spcAft>
                          <a:spcPts val="0"/>
                        </a:spcAft>
                      </a:pPr>
                      <a:r>
                        <a:rPr lang="zh-TW" altLang="en-US" sz="1800" kern="100" dirty="0" smtClean="0">
                          <a:solidFill>
                            <a:schemeClr val="tx1"/>
                          </a:solidFill>
                          <a:latin typeface="微軟正黑體" pitchFamily="34" charset="-120"/>
                          <a:ea typeface="微軟正黑體" pitchFamily="34" charset="-120"/>
                          <a:cs typeface="Times New Roman" pitchFamily="18" charset="0"/>
                        </a:rPr>
                        <a:t>新興科技安全</a:t>
                      </a:r>
                      <a:endParaRPr lang="zh-TW" sz="1800" kern="100" dirty="0">
                        <a:solidFill>
                          <a:schemeClr val="tx1"/>
                        </a:solidFill>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altLang="en-US" sz="1800" kern="100" dirty="0" smtClean="0">
                          <a:solidFill>
                            <a:schemeClr val="tx1"/>
                          </a:solidFill>
                          <a:latin typeface="微軟正黑體" pitchFamily="34" charset="-120"/>
                          <a:ea typeface="微軟正黑體" pitchFamily="34" charset="-120"/>
                          <a:cs typeface="Times New Roman" pitchFamily="18" charset="0"/>
                        </a:rPr>
                        <a:t>雲端安全概論</a:t>
                      </a:r>
                      <a:endParaRPr lang="zh-TW" sz="1800" kern="100" dirty="0">
                        <a:solidFill>
                          <a:schemeClr val="tx1"/>
                        </a:solidFill>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23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sz="1800" kern="100" dirty="0">
                        <a:latin typeface="微軟正黑體" pitchFamily="34" charset="-120"/>
                        <a:ea typeface="微軟正黑體" pitchFamily="34" charset="-120"/>
                        <a:cs typeface="Times New Roman" pitchFamily="18" charset="0"/>
                      </a:endParaRPr>
                    </a:p>
                  </a:txBody>
                  <a:tcPr marL="4376" marR="4376" marT="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spcAft>
                          <a:spcPts val="0"/>
                        </a:spcAft>
                      </a:pPr>
                      <a:endParaRPr lang="zh-TW" sz="1800" kern="100" dirty="0">
                        <a:latin typeface="微軟正黑體" pitchFamily="34" charset="-120"/>
                        <a:ea typeface="微軟正黑體" pitchFamily="34" charset="-120"/>
                        <a:cs typeface="Times New Roman" pitchFamily="18" charset="0"/>
                      </a:endParaRPr>
                    </a:p>
                  </a:txBody>
                  <a:tcPr marL="23562" marR="23562"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altLang="en-US" sz="1800" kern="100" dirty="0" smtClean="0">
                          <a:latin typeface="微軟正黑體" pitchFamily="34" charset="-120"/>
                          <a:ea typeface="微軟正黑體" pitchFamily="34" charset="-120"/>
                          <a:cs typeface="Times New Roman" pitchFamily="18" charset="0"/>
                        </a:rPr>
                        <a:t>行動裝置安全概論</a:t>
                      </a:r>
                      <a:endParaRPr lang="zh-TW" sz="1800" kern="100" dirty="0">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23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b="1" kern="100" dirty="0" smtClean="0">
                        <a:latin typeface="微軟正黑體" pitchFamily="34" charset="-120"/>
                        <a:ea typeface="微軟正黑體" pitchFamily="34" charset="-120"/>
                        <a:cs typeface="Times New Roman" pitchFamily="18" charset="0"/>
                      </a:endParaRPr>
                    </a:p>
                  </a:txBody>
                  <a:tcPr marL="4376" marR="4376" marT="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spcAft>
                          <a:spcPts val="0"/>
                        </a:spcAft>
                      </a:pPr>
                      <a:endParaRPr lang="zh-TW" sz="1800" kern="100" dirty="0">
                        <a:latin typeface="微軟正黑體" pitchFamily="34" charset="-120"/>
                        <a:ea typeface="微軟正黑體" pitchFamily="34" charset="-120"/>
                        <a:cs typeface="Times New Roman" pitchFamily="18" charset="0"/>
                      </a:endParaRPr>
                    </a:p>
                  </a:txBody>
                  <a:tcPr marL="23562" marR="23562"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altLang="en-US" sz="1800" kern="100" dirty="0" smtClean="0">
                          <a:latin typeface="微軟正黑體" pitchFamily="34" charset="-120"/>
                          <a:ea typeface="微軟正黑體" pitchFamily="34" charset="-120"/>
                          <a:cs typeface="Times New Roman" pitchFamily="18" charset="0"/>
                        </a:rPr>
                        <a:t>物聯網安全概論</a:t>
                      </a:r>
                      <a:endParaRPr lang="zh-TW" sz="1800" kern="100" dirty="0">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投影片編號版面配置區 1"/>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8AD6CD1B-5341-4B42-88B2-5E0A2053F291}" type="slidenum">
              <a:rPr kumimoji="0" lang="zh-TW" altLang="en-US" smtClean="0">
                <a:solidFill>
                  <a:schemeClr val="bg1"/>
                </a:solidFill>
                <a:latin typeface="Times New Roman" pitchFamily="18" charset="0"/>
                <a:ea typeface="標楷體" pitchFamily="65" charset="-120"/>
              </a:rPr>
              <a:pPr/>
              <a:t>2</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260214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2"/>
          <p:cNvSpPr>
            <a:spLocks noGrp="1" noChangeArrowheads="1"/>
          </p:cNvSpPr>
          <p:nvPr>
            <p:ph type="title"/>
          </p:nvPr>
        </p:nvSpPr>
        <p:spPr>
          <a:xfrm>
            <a:off x="488504" y="117028"/>
            <a:ext cx="8853582" cy="935708"/>
          </a:xfrm>
        </p:spPr>
        <p:txBody>
          <a:bodyPr/>
          <a:lstStyle/>
          <a:p>
            <a:r>
              <a:rPr lang="zh-TW" altLang="en-US" sz="4000" dirty="0" smtClean="0"/>
              <a:t>應用層 </a:t>
            </a:r>
            <a:r>
              <a:rPr lang="en-US" altLang="zh-TW" sz="4000" dirty="0" smtClean="0"/>
              <a:t>– Brute force Login(1/2)</a:t>
            </a:r>
            <a:endParaRPr lang="zh-TW" altLang="en-US" sz="4000" dirty="0" smtClean="0"/>
          </a:p>
        </p:txBody>
      </p:sp>
      <p:sp>
        <p:nvSpPr>
          <p:cNvPr id="173060" name="Rectangle 3"/>
          <p:cNvSpPr>
            <a:spLocks noGrp="1" noChangeArrowheads="1"/>
          </p:cNvSpPr>
          <p:nvPr>
            <p:ph type="body" idx="1"/>
          </p:nvPr>
        </p:nvSpPr>
        <p:spPr>
          <a:xfrm>
            <a:off x="637453" y="1052513"/>
            <a:ext cx="4783599" cy="5184775"/>
          </a:xfrm>
        </p:spPr>
        <p:txBody>
          <a:bodyPr/>
          <a:lstStyle/>
          <a:p>
            <a:pPr algn="just"/>
            <a:r>
              <a:rPr lang="zh-TW" altLang="en-US" sz="2400" dirty="0" smtClean="0"/>
              <a:t>攻擊者透過通行碼猜測入侵應用系統的狀況相當常見，例如</a:t>
            </a:r>
          </a:p>
          <a:p>
            <a:pPr lvl="1" algn="just"/>
            <a:r>
              <a:rPr lang="en-US" altLang="zh-TW" sz="2000" dirty="0" smtClean="0"/>
              <a:t>TELNET login</a:t>
            </a:r>
          </a:p>
          <a:p>
            <a:pPr lvl="1" algn="just"/>
            <a:r>
              <a:rPr lang="en-US" altLang="zh-TW" sz="2000" dirty="0" smtClean="0"/>
              <a:t>SSH login</a:t>
            </a:r>
          </a:p>
          <a:p>
            <a:pPr lvl="1" algn="just"/>
            <a:r>
              <a:rPr lang="en-US" altLang="zh-TW" sz="2000" dirty="0" smtClean="0"/>
              <a:t>FTP login</a:t>
            </a:r>
          </a:p>
          <a:p>
            <a:pPr lvl="1" algn="just"/>
            <a:r>
              <a:rPr lang="en-US" altLang="zh-TW" sz="2000" dirty="0" smtClean="0"/>
              <a:t>SMTP AUTH</a:t>
            </a:r>
          </a:p>
          <a:p>
            <a:pPr lvl="1" algn="just"/>
            <a:r>
              <a:rPr lang="en-US" altLang="zh-TW" sz="2000" dirty="0" smtClean="0"/>
              <a:t>POP3 login</a:t>
            </a:r>
          </a:p>
          <a:p>
            <a:pPr algn="just"/>
            <a:r>
              <a:rPr lang="zh-TW" altLang="en-US" sz="2400" dirty="0" smtClean="0"/>
              <a:t>網路上有相當多的工具可自動進行通行碼猜測攻擊</a:t>
            </a:r>
          </a:p>
          <a:p>
            <a:pPr lvl="1" algn="just"/>
            <a:r>
              <a:rPr lang="en-US" altLang="zh-TW" sz="2000" dirty="0" smtClean="0"/>
              <a:t>Brutus</a:t>
            </a:r>
          </a:p>
          <a:p>
            <a:pPr lvl="1" algn="just"/>
            <a:r>
              <a:rPr lang="en-US" altLang="zh-TW" sz="2000" dirty="0" smtClean="0"/>
              <a:t>THC-Hydra</a:t>
            </a:r>
          </a:p>
        </p:txBody>
      </p:sp>
      <p:pic>
        <p:nvPicPr>
          <p:cNvPr id="173061" name="Picture 4" descr="brut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8011" y="1164729"/>
            <a:ext cx="4127500" cy="28003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3062" name="Picture 5" descr="hydra_targ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773" y="4077073"/>
            <a:ext cx="3432704" cy="250031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20</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6431875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a:xfrm>
            <a:off x="632520" y="117028"/>
            <a:ext cx="8580001" cy="935708"/>
          </a:xfrm>
        </p:spPr>
        <p:txBody>
          <a:bodyPr/>
          <a:lstStyle/>
          <a:p>
            <a:r>
              <a:rPr lang="zh-TW" altLang="en-US" sz="4000" dirty="0" smtClean="0"/>
              <a:t>應用層 </a:t>
            </a:r>
            <a:r>
              <a:rPr lang="en-US" altLang="zh-TW" sz="4000" dirty="0" smtClean="0"/>
              <a:t>– Brute force Login(2/2)</a:t>
            </a:r>
            <a:endParaRPr lang="zh-TW" altLang="en-US" sz="4000" dirty="0" smtClean="0"/>
          </a:p>
        </p:txBody>
      </p:sp>
      <p:sp>
        <p:nvSpPr>
          <p:cNvPr id="175108" name="Rectangle 3"/>
          <p:cNvSpPr>
            <a:spLocks noGrp="1" noChangeArrowheads="1"/>
          </p:cNvSpPr>
          <p:nvPr>
            <p:ph type="body" idx="1"/>
          </p:nvPr>
        </p:nvSpPr>
        <p:spPr>
          <a:xfrm>
            <a:off x="662523" y="1052736"/>
            <a:ext cx="8743877" cy="5229320"/>
          </a:xfrm>
        </p:spPr>
        <p:txBody>
          <a:bodyPr/>
          <a:lstStyle/>
          <a:p>
            <a:pPr algn="just"/>
            <a:r>
              <a:rPr lang="zh-TW" altLang="en-US" dirty="0" smtClean="0"/>
              <a:t>建議防護</a:t>
            </a:r>
          </a:p>
          <a:p>
            <a:pPr lvl="1" algn="just"/>
            <a:r>
              <a:rPr lang="zh-TW" altLang="en-US" sz="2400" b="1" dirty="0" smtClean="0">
                <a:solidFill>
                  <a:srgbClr val="FF0000"/>
                </a:solidFill>
              </a:rPr>
              <a:t>限制同一帳戶連續簽入失敗之次數</a:t>
            </a:r>
            <a:r>
              <a:rPr lang="zh-TW" altLang="en-US" sz="2400" dirty="0" smtClean="0"/>
              <a:t>，若超過次數則延遲簽入一段時間或關閉帳號，發出警告訊息</a:t>
            </a:r>
          </a:p>
          <a:p>
            <a:pPr lvl="1" algn="just"/>
            <a:r>
              <a:rPr lang="zh-TW" altLang="en-US" sz="2400" b="1" dirty="0" smtClean="0">
                <a:solidFill>
                  <a:srgbClr val="FF0000"/>
                </a:solidFill>
              </a:rPr>
              <a:t>強制使用者通行碼長度與複雜度</a:t>
            </a:r>
          </a:p>
          <a:p>
            <a:pPr lvl="1" algn="just"/>
            <a:r>
              <a:rPr lang="zh-TW" altLang="en-US" sz="2400" b="1" dirty="0" smtClean="0">
                <a:solidFill>
                  <a:srgbClr val="FF0000"/>
                </a:solidFill>
              </a:rPr>
              <a:t>定期更換通行碼</a:t>
            </a:r>
          </a:p>
        </p:txBody>
      </p:sp>
      <p:graphicFrame>
        <p:nvGraphicFramePr>
          <p:cNvPr id="2" name="資料庫圖表 1"/>
          <p:cNvGraphicFramePr/>
          <p:nvPr>
            <p:extLst>
              <p:ext uri="{D42A27DB-BD31-4B8C-83A1-F6EECF244321}">
                <p14:modId xmlns:p14="http://schemas.microsoft.com/office/powerpoint/2010/main" val="3163878620"/>
              </p:ext>
            </p:extLst>
          </p:nvPr>
        </p:nvGraphicFramePr>
        <p:xfrm>
          <a:off x="2534731" y="2938016"/>
          <a:ext cx="6318702" cy="3919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21</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425894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2"/>
          <p:cNvSpPr>
            <a:spLocks noGrp="1" noChangeArrowheads="1"/>
          </p:cNvSpPr>
          <p:nvPr>
            <p:ph type="title"/>
          </p:nvPr>
        </p:nvSpPr>
        <p:spPr>
          <a:xfrm>
            <a:off x="1208585" y="117028"/>
            <a:ext cx="8080400" cy="935708"/>
          </a:xfrm>
        </p:spPr>
        <p:txBody>
          <a:bodyPr/>
          <a:lstStyle/>
          <a:p>
            <a:r>
              <a:rPr lang="zh-TW" altLang="en-US" dirty="0" smtClean="0"/>
              <a:t>應用層 </a:t>
            </a:r>
            <a:r>
              <a:rPr lang="en-US" altLang="zh-TW" dirty="0" smtClean="0"/>
              <a:t>– SQL Injection</a:t>
            </a:r>
            <a:endParaRPr lang="zh-TW" altLang="en-US" dirty="0" smtClean="0"/>
          </a:p>
        </p:txBody>
      </p:sp>
      <p:sp>
        <p:nvSpPr>
          <p:cNvPr id="177156" name="Rectangle 3"/>
          <p:cNvSpPr>
            <a:spLocks noGrp="1" noChangeArrowheads="1"/>
          </p:cNvSpPr>
          <p:nvPr>
            <p:ph type="body" idx="1"/>
          </p:nvPr>
        </p:nvSpPr>
        <p:spPr>
          <a:xfrm>
            <a:off x="640111" y="1052737"/>
            <a:ext cx="8915400" cy="5400675"/>
          </a:xfrm>
        </p:spPr>
        <p:txBody>
          <a:bodyPr/>
          <a:lstStyle/>
          <a:p>
            <a:pPr algn="just"/>
            <a:r>
              <a:rPr lang="zh-TW" altLang="en-US" sz="2000" dirty="0" smtClean="0"/>
              <a:t>簡介</a:t>
            </a:r>
          </a:p>
          <a:p>
            <a:pPr lvl="1" algn="just"/>
            <a:r>
              <a:rPr lang="zh-TW" altLang="zh-TW" sz="2000" dirty="0" smtClean="0"/>
              <a:t>攻擊者可以將惡意之SQL指令插入程式碼的SQL指令中</a:t>
            </a:r>
          </a:p>
          <a:p>
            <a:pPr lvl="1" algn="just"/>
            <a:r>
              <a:rPr lang="zh-TW" altLang="zh-TW" sz="2000" dirty="0" smtClean="0"/>
              <a:t>Blind SQL Injection：SQL指令注入後只回傳某些狀態，無法得知資料內容</a:t>
            </a:r>
          </a:p>
          <a:p>
            <a:pPr lvl="1" algn="just"/>
            <a:r>
              <a:rPr lang="zh-TW" altLang="zh-TW" sz="2000" dirty="0" smtClean="0"/>
              <a:t>SQL指令注入的弱點發生在Web應用程式中，但受到損害的卻是其後端的資料庫</a:t>
            </a:r>
            <a:endParaRPr lang="zh-TW" altLang="en-US" sz="2000" dirty="0" smtClean="0"/>
          </a:p>
          <a:p>
            <a:pPr algn="just"/>
            <a:r>
              <a:rPr lang="zh-TW" altLang="en-US" sz="2000" dirty="0" smtClean="0"/>
              <a:t>可能的損壞</a:t>
            </a:r>
          </a:p>
          <a:p>
            <a:pPr lvl="1" algn="just"/>
            <a:r>
              <a:rPr lang="zh-TW" altLang="zh-TW" sz="2000" dirty="0" smtClean="0"/>
              <a:t>資料庫之資料外洩、資料庫內容被修改、執行資料庫管理、網站權限跳脫或植入後門程式</a:t>
            </a:r>
            <a:endParaRPr lang="zh-TW" altLang="en-US" sz="2000" dirty="0" smtClean="0"/>
          </a:p>
          <a:p>
            <a:pPr algn="just"/>
            <a:r>
              <a:rPr lang="zh-TW" altLang="en-US" sz="2000" dirty="0" smtClean="0"/>
              <a:t>弱點原理</a:t>
            </a:r>
          </a:p>
          <a:p>
            <a:pPr lvl="1" algn="just"/>
            <a:r>
              <a:rPr lang="en-US" altLang="zh-TW" sz="2000" dirty="0" smtClean="0"/>
              <a:t>Web</a:t>
            </a:r>
            <a:r>
              <a:rPr lang="zh-TW" altLang="en-US" sz="2000" dirty="0" smtClean="0"/>
              <a:t>應用程式將「不可信任來源」的資訊直接組合成</a:t>
            </a:r>
            <a:r>
              <a:rPr lang="en-US" altLang="zh-TW" sz="2000" dirty="0" smtClean="0"/>
              <a:t>SQL</a:t>
            </a:r>
            <a:r>
              <a:rPr lang="zh-TW" altLang="en-US" sz="2000" dirty="0" smtClean="0"/>
              <a:t>指令後執行，就會產生</a:t>
            </a:r>
            <a:r>
              <a:rPr lang="en-US" altLang="zh-TW" sz="2000" dirty="0" smtClean="0"/>
              <a:t>SQL</a:t>
            </a:r>
            <a:r>
              <a:rPr lang="zh-TW" altLang="en-US" sz="2000" dirty="0" smtClean="0"/>
              <a:t>指令注入弱點</a:t>
            </a:r>
          </a:p>
          <a:p>
            <a:pPr algn="just"/>
            <a:r>
              <a:rPr lang="zh-TW" altLang="en-US" sz="2000" dirty="0" smtClean="0"/>
              <a:t>防護建議</a:t>
            </a:r>
          </a:p>
          <a:p>
            <a:pPr lvl="1" algn="just"/>
            <a:r>
              <a:rPr lang="zh-TW" altLang="en-US" sz="2000" dirty="0" smtClean="0"/>
              <a:t>網站應用程式源碼檢測與資料輸出至資料庫前過濾</a:t>
            </a:r>
            <a:r>
              <a:rPr lang="en-US" altLang="zh-TW" sz="2000" dirty="0" smtClean="0"/>
              <a:t>SQL</a:t>
            </a:r>
            <a:r>
              <a:rPr lang="zh-TW" altLang="en-US" sz="2000" dirty="0" smtClean="0"/>
              <a:t>指令使用之特殊符號</a:t>
            </a:r>
            <a:r>
              <a:rPr lang="en-US" altLang="zh-TW" sz="2000" dirty="0" smtClean="0"/>
              <a:t>(</a:t>
            </a:r>
            <a:r>
              <a:rPr lang="zh-TW" altLang="en-US" sz="2000" dirty="0" smtClean="0"/>
              <a:t>例如：單引號與分號等</a:t>
            </a:r>
            <a:r>
              <a:rPr lang="en-US" altLang="zh-TW" sz="2000" dirty="0" smtClean="0"/>
              <a:t>)</a:t>
            </a:r>
            <a:r>
              <a:rPr lang="zh-TW" altLang="en-US" sz="2000" dirty="0" smtClean="0"/>
              <a:t>或採參數化查詢語句</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22</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7216464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a:xfrm>
            <a:off x="560512" y="117028"/>
            <a:ext cx="8892988" cy="935708"/>
          </a:xfrm>
        </p:spPr>
        <p:txBody>
          <a:bodyPr/>
          <a:lstStyle/>
          <a:p>
            <a:r>
              <a:rPr lang="zh-TW" altLang="en-US" sz="3800" dirty="0" smtClean="0"/>
              <a:t>應用層 </a:t>
            </a:r>
            <a:r>
              <a:rPr lang="en-US" altLang="zh-TW" sz="3800" dirty="0" smtClean="0"/>
              <a:t>– Cross-Site Scripting</a:t>
            </a:r>
            <a:endParaRPr lang="zh-TW" altLang="en-US" sz="3800" dirty="0" smtClean="0"/>
          </a:p>
        </p:txBody>
      </p:sp>
      <p:sp>
        <p:nvSpPr>
          <p:cNvPr id="191492" name="Rectangle 3"/>
          <p:cNvSpPr>
            <a:spLocks noGrp="1" noChangeArrowheads="1"/>
          </p:cNvSpPr>
          <p:nvPr>
            <p:ph type="body" idx="1"/>
          </p:nvPr>
        </p:nvSpPr>
        <p:spPr>
          <a:xfrm>
            <a:off x="718120" y="1052736"/>
            <a:ext cx="8915400" cy="5400600"/>
          </a:xfrm>
        </p:spPr>
        <p:txBody>
          <a:bodyPr/>
          <a:lstStyle/>
          <a:p>
            <a:pPr algn="just"/>
            <a:r>
              <a:rPr lang="zh-TW" altLang="en-US" sz="2000" dirty="0" smtClean="0"/>
              <a:t>簡介</a:t>
            </a:r>
          </a:p>
          <a:p>
            <a:pPr lvl="1" algn="just"/>
            <a:r>
              <a:rPr lang="zh-TW" altLang="en-US" sz="2000" dirty="0" smtClean="0"/>
              <a:t>簡稱</a:t>
            </a:r>
            <a:r>
              <a:rPr lang="en-US" altLang="zh-TW" sz="2000" dirty="0" smtClean="0"/>
              <a:t>XSS</a:t>
            </a:r>
          </a:p>
          <a:p>
            <a:pPr lvl="1" algn="just"/>
            <a:r>
              <a:rPr lang="zh-TW" altLang="en-US" sz="2000" dirty="0" smtClean="0"/>
              <a:t>攻擊者可透過</a:t>
            </a:r>
            <a:r>
              <a:rPr lang="en-US" altLang="zh-TW" sz="2000" dirty="0" smtClean="0"/>
              <a:t>XSS</a:t>
            </a:r>
            <a:r>
              <a:rPr lang="zh-TW" altLang="en-US" sz="2000" dirty="0" smtClean="0"/>
              <a:t>弱點將惡意腳本</a:t>
            </a:r>
            <a:r>
              <a:rPr lang="en-US" altLang="zh-TW" sz="2000" dirty="0" smtClean="0"/>
              <a:t>(</a:t>
            </a:r>
            <a:r>
              <a:rPr lang="zh-TW" altLang="en-US" sz="2000" dirty="0" smtClean="0"/>
              <a:t>例如：</a:t>
            </a:r>
            <a:r>
              <a:rPr lang="en-US" altLang="zh-TW" sz="2000" dirty="0" smtClean="0"/>
              <a:t>JavaScript</a:t>
            </a:r>
            <a:r>
              <a:rPr lang="zh-TW" altLang="en-US" sz="2000" dirty="0" smtClean="0"/>
              <a:t>與</a:t>
            </a:r>
            <a:r>
              <a:rPr lang="en-US" altLang="zh-TW" sz="2000" dirty="0" smtClean="0"/>
              <a:t>VBScript)</a:t>
            </a:r>
            <a:r>
              <a:rPr lang="zh-TW" altLang="en-US" sz="2000" dirty="0" smtClean="0"/>
              <a:t>置入</a:t>
            </a:r>
            <a:r>
              <a:rPr lang="en-US" altLang="zh-TW" sz="2000" dirty="0" smtClean="0"/>
              <a:t>Web</a:t>
            </a:r>
            <a:r>
              <a:rPr lang="zh-TW" altLang="en-US" sz="2000" dirty="0" smtClean="0"/>
              <a:t>伺服器</a:t>
            </a:r>
          </a:p>
          <a:p>
            <a:pPr lvl="1" algn="just"/>
            <a:r>
              <a:rPr lang="zh-TW" altLang="en-US" sz="2000" dirty="0" smtClean="0"/>
              <a:t>當其他使用者瀏覽到被置入惡意腳本的網頁時，使其瀏覽器執行惡意腳本</a:t>
            </a:r>
          </a:p>
          <a:p>
            <a:pPr lvl="1" algn="just"/>
            <a:r>
              <a:rPr lang="zh-TW" altLang="en-US" sz="2000" dirty="0" smtClean="0"/>
              <a:t>可區分為儲存型</a:t>
            </a:r>
            <a:r>
              <a:rPr lang="en-US" altLang="zh-TW" sz="2000" dirty="0" smtClean="0"/>
              <a:t>(Stored XSS)</a:t>
            </a:r>
            <a:r>
              <a:rPr lang="zh-TW" altLang="en-US" sz="2000" dirty="0" smtClean="0"/>
              <a:t>與反應型</a:t>
            </a:r>
            <a:r>
              <a:rPr lang="en-US" altLang="zh-TW" sz="2000" dirty="0" smtClean="0"/>
              <a:t>(Reflected XSS)</a:t>
            </a:r>
            <a:r>
              <a:rPr lang="zh-TW" altLang="en-US" sz="2000" dirty="0" smtClean="0"/>
              <a:t>兩類</a:t>
            </a:r>
          </a:p>
          <a:p>
            <a:pPr algn="just"/>
            <a:r>
              <a:rPr lang="zh-TW" altLang="en-US" sz="2000" dirty="0" smtClean="0"/>
              <a:t>可能的損壞</a:t>
            </a:r>
          </a:p>
          <a:p>
            <a:pPr lvl="1" algn="just"/>
            <a:r>
              <a:rPr lang="zh-TW" altLang="en-US" sz="2000" dirty="0" smtClean="0"/>
              <a:t>機密資訊被竊取</a:t>
            </a:r>
            <a:r>
              <a:rPr lang="en-US" altLang="zh-TW" sz="2000" dirty="0" smtClean="0"/>
              <a:t>(</a:t>
            </a:r>
            <a:r>
              <a:rPr lang="zh-TW" altLang="en-US" sz="2000" dirty="0" smtClean="0"/>
              <a:t>例如：</a:t>
            </a:r>
            <a:r>
              <a:rPr lang="en-US" altLang="zh-TW" sz="2000" dirty="0" smtClean="0"/>
              <a:t>Cookie</a:t>
            </a:r>
            <a:r>
              <a:rPr lang="zh-TW" altLang="en-US" sz="2000" dirty="0" smtClean="0"/>
              <a:t>與</a:t>
            </a:r>
            <a:r>
              <a:rPr lang="en-US" altLang="zh-TW" sz="2000" dirty="0" smtClean="0"/>
              <a:t>Session ID</a:t>
            </a:r>
            <a:r>
              <a:rPr lang="zh-TW" altLang="en-US" sz="2000" dirty="0" smtClean="0"/>
              <a:t>等</a:t>
            </a:r>
            <a:r>
              <a:rPr lang="en-US" altLang="zh-TW" sz="2000" dirty="0" smtClean="0"/>
              <a:t>)</a:t>
            </a:r>
          </a:p>
          <a:p>
            <a:pPr lvl="1" algn="just"/>
            <a:r>
              <a:rPr lang="zh-TW" altLang="en-US" sz="2000" dirty="0" smtClean="0"/>
              <a:t>下載後門程式植入偽冒資訊</a:t>
            </a:r>
          </a:p>
          <a:p>
            <a:pPr algn="just"/>
            <a:r>
              <a:rPr lang="zh-TW" altLang="en-US" sz="2000" dirty="0" smtClean="0"/>
              <a:t>弱點原理</a:t>
            </a:r>
          </a:p>
          <a:p>
            <a:pPr lvl="1" algn="just"/>
            <a:r>
              <a:rPr lang="en-US" altLang="zh-TW" sz="2000" dirty="0" smtClean="0"/>
              <a:t>Web</a:t>
            </a:r>
            <a:r>
              <a:rPr lang="zh-TW" altLang="en-US" sz="2000" dirty="0" smtClean="0"/>
              <a:t>應用程式將「不可信任來源」的資訊直接輸出至網頁或其他輸出標的就會產生</a:t>
            </a:r>
            <a:r>
              <a:rPr lang="en-US" altLang="zh-TW" sz="2000" dirty="0" smtClean="0"/>
              <a:t>XSS</a:t>
            </a:r>
            <a:r>
              <a:rPr lang="zh-TW" altLang="en-US" sz="2000" dirty="0" smtClean="0"/>
              <a:t>弱點</a:t>
            </a:r>
          </a:p>
          <a:p>
            <a:pPr algn="just"/>
            <a:r>
              <a:rPr lang="zh-TW" altLang="en-US" sz="2000" dirty="0" smtClean="0"/>
              <a:t>防護建議</a:t>
            </a:r>
          </a:p>
          <a:p>
            <a:pPr lvl="1" algn="just"/>
            <a:r>
              <a:rPr lang="zh-TW" altLang="en-US" sz="2000" dirty="0" smtClean="0"/>
              <a:t>網站應用程式源碼檢測與資料輸出時做</a:t>
            </a:r>
            <a:r>
              <a:rPr lang="en-US" altLang="zh-TW" sz="2000" dirty="0" smtClean="0"/>
              <a:t>HTML</a:t>
            </a:r>
            <a:r>
              <a:rPr lang="zh-TW" altLang="en-US" sz="2000" dirty="0" smtClean="0"/>
              <a:t>特殊符號的過濾</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23</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565614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08585" y="117028"/>
            <a:ext cx="8080400" cy="935708"/>
          </a:xfrm>
        </p:spPr>
        <p:txBody>
          <a:bodyPr/>
          <a:lstStyle/>
          <a:p>
            <a:r>
              <a:rPr lang="zh-TW" altLang="en-US" dirty="0" smtClean="0"/>
              <a:t>從</a:t>
            </a:r>
            <a:r>
              <a:rPr lang="en-US" altLang="zh-TW" dirty="0"/>
              <a:t>SWIFT</a:t>
            </a:r>
            <a:r>
              <a:rPr lang="zh-TW" altLang="en-US" dirty="0"/>
              <a:t>通訊</a:t>
            </a:r>
            <a:r>
              <a:rPr lang="zh-TW" altLang="en-US" dirty="0" smtClean="0"/>
              <a:t>系統來看網路安全</a:t>
            </a:r>
            <a:endParaRPr lang="zh-TW" altLang="en-US" dirty="0"/>
          </a:p>
        </p:txBody>
      </p:sp>
      <p:sp>
        <p:nvSpPr>
          <p:cNvPr id="3" name="內容版面配置區 2"/>
          <p:cNvSpPr>
            <a:spLocks noGrp="1"/>
          </p:cNvSpPr>
          <p:nvPr>
            <p:ph idx="1"/>
          </p:nvPr>
        </p:nvSpPr>
        <p:spPr>
          <a:xfrm>
            <a:off x="662523" y="1052736"/>
            <a:ext cx="8743877" cy="5229320"/>
          </a:xfrm>
        </p:spPr>
        <p:txBody>
          <a:bodyPr/>
          <a:lstStyle/>
          <a:p>
            <a:pPr algn="just"/>
            <a:r>
              <a:rPr lang="zh-TW" altLang="en-US" dirty="0"/>
              <a:t>遠東銀行</a:t>
            </a:r>
            <a:r>
              <a:rPr lang="en-US" altLang="zh-TW" dirty="0"/>
              <a:t>SWIFT</a:t>
            </a:r>
            <a:r>
              <a:rPr lang="zh-TW" altLang="en-US" dirty="0"/>
              <a:t>遭駭事件是臺灣首例</a:t>
            </a:r>
            <a:r>
              <a:rPr lang="zh-TW" altLang="en-US" dirty="0" smtClean="0"/>
              <a:t>，創下</a:t>
            </a:r>
            <a:r>
              <a:rPr lang="zh-TW" altLang="en-US" dirty="0"/>
              <a:t>臺灣銀行遭駭盜轉</a:t>
            </a:r>
            <a:r>
              <a:rPr lang="zh-TW" altLang="en-US" dirty="0" smtClean="0"/>
              <a:t>金額新紀錄</a:t>
            </a:r>
            <a:endParaRPr lang="en-US" altLang="zh-TW" dirty="0"/>
          </a:p>
          <a:p>
            <a:pPr algn="just"/>
            <a:r>
              <a:rPr lang="zh-TW" altLang="en-US" dirty="0"/>
              <a:t>全球金融機構通用的</a:t>
            </a:r>
            <a:r>
              <a:rPr lang="en-US" altLang="zh-TW" b="1" dirty="0">
                <a:solidFill>
                  <a:srgbClr val="FF0000"/>
                </a:solidFill>
              </a:rPr>
              <a:t>SWIFT</a:t>
            </a:r>
            <a:r>
              <a:rPr lang="zh-TW" altLang="en-US" b="1" dirty="0">
                <a:solidFill>
                  <a:srgbClr val="FF0000"/>
                </a:solidFill>
              </a:rPr>
              <a:t>通訊</a:t>
            </a:r>
            <a:r>
              <a:rPr lang="zh-TW" altLang="en-US" b="1" dirty="0" smtClean="0">
                <a:solidFill>
                  <a:srgbClr val="FF0000"/>
                </a:solidFill>
              </a:rPr>
              <a:t>系統</a:t>
            </a:r>
            <a:r>
              <a:rPr lang="zh-TW" altLang="en-US" dirty="0" smtClean="0"/>
              <a:t>是</a:t>
            </a:r>
            <a:r>
              <a:rPr lang="zh-TW" altLang="en-US" dirty="0"/>
              <a:t>銀行間交易中交換結構化的電子訊息的平臺，處理支付和交易結算等商業</a:t>
            </a:r>
            <a:r>
              <a:rPr lang="zh-TW" altLang="en-US" dirty="0" smtClean="0"/>
              <a:t>流程</a:t>
            </a:r>
            <a:endParaRPr lang="en-US" altLang="zh-TW" dirty="0"/>
          </a:p>
          <a:p>
            <a:pPr algn="just"/>
            <a:r>
              <a:rPr lang="zh-TW" altLang="en-US" dirty="0" smtClean="0"/>
              <a:t>駭客利用</a:t>
            </a:r>
            <a:r>
              <a:rPr lang="en-US" altLang="zh-TW" dirty="0"/>
              <a:t>SWIFT</a:t>
            </a:r>
            <a:r>
              <a:rPr lang="zh-TW" altLang="en-US" dirty="0"/>
              <a:t>系統的漏洞，</a:t>
            </a:r>
            <a:r>
              <a:rPr lang="zh-TW" altLang="en-US" dirty="0" smtClean="0"/>
              <a:t>或網路</a:t>
            </a:r>
            <a:r>
              <a:rPr lang="zh-TW" altLang="en-US" dirty="0"/>
              <a:t>進行攻擊，來取得</a:t>
            </a:r>
            <a:r>
              <a:rPr lang="en-US" altLang="zh-TW" dirty="0"/>
              <a:t>SWIFT</a:t>
            </a:r>
            <a:r>
              <a:rPr lang="zh-TW" altLang="en-US" dirty="0"/>
              <a:t>系統的操作權限，植入惡意程式，將該銀行的資金</a:t>
            </a:r>
            <a:r>
              <a:rPr lang="zh-TW" altLang="en-US" dirty="0" smtClean="0"/>
              <a:t>轉出</a:t>
            </a:r>
            <a:endParaRPr lang="en-US" altLang="zh-TW" dirty="0" smtClean="0"/>
          </a:p>
          <a:p>
            <a:pPr algn="just"/>
            <a:r>
              <a:rPr lang="en-US" altLang="zh-TW" dirty="0" smtClean="0"/>
              <a:t>SWIFT</a:t>
            </a:r>
            <a:r>
              <a:rPr lang="zh-TW" altLang="en-US" dirty="0" smtClean="0"/>
              <a:t>要求</a:t>
            </a:r>
            <a:r>
              <a:rPr lang="zh-TW" altLang="en-US" dirty="0"/>
              <a:t>會員銀行</a:t>
            </a:r>
            <a:r>
              <a:rPr lang="zh-TW" altLang="en-US" dirty="0" smtClean="0"/>
              <a:t>遵守多項</a:t>
            </a:r>
            <a:r>
              <a:rPr lang="zh-TW" altLang="en-US" dirty="0"/>
              <a:t>強制</a:t>
            </a:r>
            <a:r>
              <a:rPr lang="zh-TW" altLang="en-US" b="1" dirty="0">
                <a:solidFill>
                  <a:srgbClr val="FF0000"/>
                </a:solidFill>
              </a:rPr>
              <a:t>控制措施</a:t>
            </a:r>
            <a:r>
              <a:rPr lang="zh-TW" altLang="en-US" dirty="0"/>
              <a:t>，</a:t>
            </a:r>
            <a:r>
              <a:rPr lang="zh-TW" altLang="en-US" dirty="0" smtClean="0"/>
              <a:t>並自</a:t>
            </a:r>
            <a:r>
              <a:rPr lang="en-US" altLang="zh-TW" dirty="0"/>
              <a:t>2018</a:t>
            </a:r>
            <a:r>
              <a:rPr lang="zh-TW" altLang="en-US" dirty="0"/>
              <a:t>年起對會員銀行進行稽核</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24</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951515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742950" y="2130425"/>
            <a:ext cx="8420100" cy="1470025"/>
          </a:xfrm>
          <a:gradFill rotWithShape="1">
            <a:gsLst>
              <a:gs pos="0">
                <a:srgbClr val="3A7CCB"/>
              </a:gs>
              <a:gs pos="20000">
                <a:srgbClr val="3C7BC7"/>
              </a:gs>
              <a:gs pos="100000">
                <a:srgbClr val="2C5D98"/>
              </a:gs>
            </a:gsLst>
            <a:lin ang="5400000"/>
          </a:gradFill>
          <a:ln cap="flat">
            <a:solidFill>
              <a:srgbClr val="4A7EBB"/>
            </a:solidFill>
          </a:ln>
          <a:effectLst>
            <a:outerShdw dist="23000" dir="5400000" rotWithShape="0">
              <a:srgbClr val="000000">
                <a:alpha val="34998"/>
              </a:srgbClr>
            </a:outerShdw>
          </a:effectLst>
        </p:spPr>
        <p:txBody>
          <a:bodyPr/>
          <a:lstStyle/>
          <a:p>
            <a:pPr>
              <a:defRPr/>
            </a:pPr>
            <a:r>
              <a:rPr kumimoji="1" lang="zh-TW" altLang="en-US" dirty="0">
                <a:solidFill>
                  <a:schemeClr val="bg1"/>
                </a:solidFill>
                <a:cs typeface="+mn-cs"/>
              </a:rPr>
              <a:t>網路安全防禦</a:t>
            </a:r>
            <a:r>
              <a:rPr kumimoji="1" lang="zh-TW" altLang="en-US" dirty="0" smtClean="0">
                <a:solidFill>
                  <a:schemeClr val="bg1"/>
                </a:solidFill>
                <a:cs typeface="+mn-cs"/>
              </a:rPr>
              <a:t>系統</a:t>
            </a:r>
            <a:endParaRPr kumimoji="1" lang="zh-TW" altLang="en-US" dirty="0">
              <a:solidFill>
                <a:schemeClr val="bg1"/>
              </a:solidFill>
              <a:cs typeface="+mn-cs"/>
            </a:endParaRPr>
          </a:p>
        </p:txBody>
      </p:sp>
      <p:sp>
        <p:nvSpPr>
          <p:cNvPr id="8204"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25</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5695399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2"/>
          <p:cNvSpPr>
            <a:spLocks noGrp="1" noChangeArrowheads="1"/>
          </p:cNvSpPr>
          <p:nvPr>
            <p:ph type="title"/>
          </p:nvPr>
        </p:nvSpPr>
        <p:spPr>
          <a:xfrm>
            <a:off x="1208585" y="117028"/>
            <a:ext cx="8080400" cy="935708"/>
          </a:xfrm>
        </p:spPr>
        <p:txBody>
          <a:bodyPr/>
          <a:lstStyle/>
          <a:p>
            <a:r>
              <a:rPr lang="zh-TW" altLang="en-US" dirty="0" smtClean="0"/>
              <a:t>防火牆系統</a:t>
            </a:r>
            <a:r>
              <a:rPr lang="en-US" altLang="zh-TW" dirty="0" smtClean="0"/>
              <a:t>(1/3)</a:t>
            </a:r>
          </a:p>
        </p:txBody>
      </p:sp>
      <p:sp>
        <p:nvSpPr>
          <p:cNvPr id="205828" name="Rectangle 3"/>
          <p:cNvSpPr>
            <a:spLocks noGrp="1" noChangeArrowheads="1"/>
          </p:cNvSpPr>
          <p:nvPr>
            <p:ph type="body" idx="1"/>
          </p:nvPr>
        </p:nvSpPr>
        <p:spPr>
          <a:xfrm>
            <a:off x="662523" y="1052737"/>
            <a:ext cx="9020657" cy="5184775"/>
          </a:xfrm>
        </p:spPr>
        <p:txBody>
          <a:bodyPr/>
          <a:lstStyle/>
          <a:p>
            <a:r>
              <a:rPr lang="zh-TW" altLang="en-US" sz="2400" dirty="0" smtClean="0"/>
              <a:t>主要用途</a:t>
            </a:r>
          </a:p>
          <a:p>
            <a:pPr lvl="1"/>
            <a:r>
              <a:rPr lang="zh-TW" altLang="en-US" sz="2400" dirty="0" smtClean="0"/>
              <a:t>區隔不同安全等級網段</a:t>
            </a:r>
            <a:r>
              <a:rPr lang="en-US" altLang="zh-TW" sz="2400" dirty="0" smtClean="0"/>
              <a:t>(</a:t>
            </a:r>
            <a:r>
              <a:rPr lang="zh-TW" altLang="en-US" sz="2400" dirty="0" smtClean="0"/>
              <a:t>例如：外部網路、內部網路及</a:t>
            </a:r>
            <a:r>
              <a:rPr lang="en-US" altLang="zh-TW" sz="2400" dirty="0" smtClean="0"/>
              <a:t>DMZ)</a:t>
            </a:r>
          </a:p>
          <a:p>
            <a:pPr lvl="1"/>
            <a:r>
              <a:rPr lang="zh-TW" altLang="en-US" sz="2400" dirty="0" smtClean="0"/>
              <a:t>偵測與阻擋網路層與連線層的攻擊</a:t>
            </a:r>
          </a:p>
          <a:p>
            <a:pPr lvl="1"/>
            <a:r>
              <a:rPr lang="zh-TW" altLang="en-US" sz="2400" dirty="0" smtClean="0"/>
              <a:t>落實網路存取政策</a:t>
            </a:r>
          </a:p>
          <a:p>
            <a:r>
              <a:rPr lang="zh-TW" altLang="en-US" sz="2400" dirty="0" smtClean="0"/>
              <a:t>防火牆類型</a:t>
            </a:r>
          </a:p>
          <a:p>
            <a:pPr lvl="1"/>
            <a:r>
              <a:rPr lang="zh-TW" altLang="en-US" sz="2400" dirty="0" smtClean="0"/>
              <a:t>封包過濾型：只判別封包的</a:t>
            </a:r>
            <a:r>
              <a:rPr lang="en-US" altLang="zh-TW" sz="2400" dirty="0" smtClean="0"/>
              <a:t>IP</a:t>
            </a:r>
            <a:r>
              <a:rPr lang="zh-TW" altLang="en-US" sz="2400" dirty="0" smtClean="0"/>
              <a:t>與埠號，規則設定複雜</a:t>
            </a:r>
            <a:r>
              <a:rPr lang="en-US" altLang="zh-TW" sz="2400" dirty="0" smtClean="0"/>
              <a:t>(Linux IP tables</a:t>
            </a:r>
            <a:r>
              <a:rPr lang="zh-TW" altLang="en-US" sz="2400" dirty="0" smtClean="0"/>
              <a:t>與路由器內建的</a:t>
            </a:r>
            <a:r>
              <a:rPr lang="en-US" altLang="zh-TW" sz="2400" dirty="0" smtClean="0"/>
              <a:t>IP access list)</a:t>
            </a:r>
          </a:p>
          <a:p>
            <a:pPr lvl="1"/>
            <a:r>
              <a:rPr lang="zh-TW" altLang="en-US" sz="2400" dirty="0" smtClean="0"/>
              <a:t>連線過濾型：連線層控管技術，會掌握</a:t>
            </a:r>
            <a:r>
              <a:rPr lang="en-US" altLang="zh-TW" sz="2400" dirty="0" smtClean="0"/>
              <a:t>TCP/UDP</a:t>
            </a:r>
            <a:r>
              <a:rPr lang="zh-TW" altLang="en-US" sz="2400" dirty="0" smtClean="0"/>
              <a:t>的連線狀態</a:t>
            </a:r>
            <a:endParaRPr lang="en-US" altLang="zh-TW" sz="2400" dirty="0" smtClean="0"/>
          </a:p>
          <a:p>
            <a:pPr lvl="1"/>
            <a:r>
              <a:rPr lang="zh-TW" altLang="en-US" sz="2400" dirty="0" smtClean="0"/>
              <a:t>應用代理型：可控管應用層協定，例如：</a:t>
            </a:r>
            <a:r>
              <a:rPr lang="en-US" altLang="zh-TW" sz="2400" dirty="0" smtClean="0"/>
              <a:t>FTP GET/PUT</a:t>
            </a:r>
            <a:r>
              <a:rPr lang="zh-TW" altLang="en-US" sz="2400" dirty="0" smtClean="0"/>
              <a:t>，確保連線協定正常使用</a:t>
            </a:r>
          </a:p>
          <a:p>
            <a:pPr lvl="1"/>
            <a:r>
              <a:rPr lang="zh-TW" altLang="en-US" sz="2400" dirty="0" smtClean="0"/>
              <a:t>連線狀態檢查型：動態的封包過濾技術，並且掌握連線各層的狀態，可兼顧效能與安全性</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26</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42346842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2"/>
          <p:cNvSpPr>
            <a:spLocks noGrp="1" noChangeArrowheads="1"/>
          </p:cNvSpPr>
          <p:nvPr>
            <p:ph type="title"/>
          </p:nvPr>
        </p:nvSpPr>
        <p:spPr>
          <a:xfrm>
            <a:off x="1208585" y="117028"/>
            <a:ext cx="8080400" cy="935708"/>
          </a:xfrm>
        </p:spPr>
        <p:txBody>
          <a:bodyPr/>
          <a:lstStyle/>
          <a:p>
            <a:r>
              <a:rPr lang="zh-TW" altLang="en-US" smtClean="0"/>
              <a:t>防火牆系統</a:t>
            </a:r>
            <a:r>
              <a:rPr lang="en-US" altLang="zh-TW" smtClean="0"/>
              <a:t>(2/3)</a:t>
            </a:r>
            <a:endParaRPr lang="zh-TW" altLang="en-US" smtClean="0"/>
          </a:p>
        </p:txBody>
      </p:sp>
      <p:sp>
        <p:nvSpPr>
          <p:cNvPr id="207876" name="Rectangle 3"/>
          <p:cNvSpPr>
            <a:spLocks noGrp="1" noChangeArrowheads="1"/>
          </p:cNvSpPr>
          <p:nvPr>
            <p:ph type="body" idx="1"/>
          </p:nvPr>
        </p:nvSpPr>
        <p:spPr>
          <a:xfrm>
            <a:off x="653361" y="1052736"/>
            <a:ext cx="5858257" cy="5616575"/>
          </a:xfrm>
        </p:spPr>
        <p:txBody>
          <a:bodyPr/>
          <a:lstStyle/>
          <a:p>
            <a:r>
              <a:rPr lang="zh-TW" altLang="en-US" sz="2400" dirty="0" smtClean="0"/>
              <a:t>部署架構建議</a:t>
            </a:r>
          </a:p>
          <a:p>
            <a:pPr lvl="1"/>
            <a:r>
              <a:rPr lang="zh-TW" altLang="en-US" sz="2400" dirty="0" smtClean="0"/>
              <a:t>公開服務伺服器應置於</a:t>
            </a:r>
            <a:r>
              <a:rPr lang="en-US" altLang="zh-TW" sz="2400" dirty="0" smtClean="0"/>
              <a:t>DMZ</a:t>
            </a:r>
            <a:r>
              <a:rPr lang="zh-TW" altLang="en-US" sz="2400" dirty="0" smtClean="0"/>
              <a:t>網段</a:t>
            </a:r>
          </a:p>
          <a:p>
            <a:pPr lvl="1"/>
            <a:r>
              <a:rPr lang="zh-TW" altLang="en-US" sz="2400" dirty="0" smtClean="0"/>
              <a:t>其他重要伺服器置於內部網段</a:t>
            </a:r>
          </a:p>
          <a:p>
            <a:pPr lvl="1"/>
            <a:r>
              <a:rPr lang="zh-TW" altLang="en-US" sz="2400" dirty="0" smtClean="0"/>
              <a:t>關閉</a:t>
            </a:r>
            <a:r>
              <a:rPr lang="en-US" altLang="zh-TW" sz="2400" dirty="0" smtClean="0"/>
              <a:t>Source Route</a:t>
            </a:r>
            <a:r>
              <a:rPr lang="zh-TW" altLang="en-US" sz="2400" dirty="0" smtClean="0"/>
              <a:t>、關閉外部回應</a:t>
            </a:r>
            <a:r>
              <a:rPr lang="en-US" altLang="zh-TW" sz="2400" dirty="0" smtClean="0"/>
              <a:t>Ping</a:t>
            </a:r>
            <a:r>
              <a:rPr lang="zh-TW" altLang="en-US" sz="2400" dirty="0" smtClean="0"/>
              <a:t>的</a:t>
            </a:r>
            <a:r>
              <a:rPr lang="zh-TW" altLang="en-US" sz="2400" dirty="0"/>
              <a:t>功能</a:t>
            </a:r>
            <a:r>
              <a:rPr lang="zh-TW" altLang="en-US" sz="2400" dirty="0" smtClean="0"/>
              <a:t>、關閉外部對防火牆本身的</a:t>
            </a:r>
            <a:r>
              <a:rPr lang="en-US" altLang="zh-TW" sz="2400" dirty="0" smtClean="0"/>
              <a:t>Telnet</a:t>
            </a:r>
            <a:r>
              <a:rPr lang="zh-TW" altLang="en-US" sz="2400" dirty="0" smtClean="0"/>
              <a:t>、</a:t>
            </a:r>
            <a:r>
              <a:rPr lang="en-US" altLang="zh-TW" sz="2400" dirty="0" smtClean="0"/>
              <a:t>SSH</a:t>
            </a:r>
            <a:r>
              <a:rPr lang="zh-TW" altLang="en-US" sz="2400" dirty="0" smtClean="0"/>
              <a:t>、</a:t>
            </a:r>
            <a:r>
              <a:rPr lang="en-US" altLang="zh-TW" sz="2400" dirty="0" smtClean="0"/>
              <a:t>SNMP</a:t>
            </a:r>
            <a:r>
              <a:rPr lang="zh-TW" altLang="en-US" sz="2400" dirty="0" smtClean="0"/>
              <a:t>、</a:t>
            </a:r>
            <a:r>
              <a:rPr lang="en-US" altLang="zh-TW" sz="2400" dirty="0" smtClean="0"/>
              <a:t>HTTP</a:t>
            </a:r>
            <a:r>
              <a:rPr lang="zh-TW" altLang="en-US" sz="2400" dirty="0" smtClean="0"/>
              <a:t>及</a:t>
            </a:r>
            <a:r>
              <a:rPr lang="en-US" altLang="zh-TW" sz="2400" dirty="0" smtClean="0"/>
              <a:t>HTTPS</a:t>
            </a:r>
            <a:r>
              <a:rPr lang="zh-TW" altLang="en-US" sz="2400" dirty="0" smtClean="0"/>
              <a:t>等管理功能</a:t>
            </a:r>
          </a:p>
          <a:p>
            <a:pPr lvl="1"/>
            <a:r>
              <a:rPr lang="zh-TW" altLang="en-US" sz="2400" dirty="0" smtClean="0"/>
              <a:t>啟用</a:t>
            </a:r>
            <a:r>
              <a:rPr lang="en-US" altLang="zh-TW" sz="2400" dirty="0" err="1" smtClean="0"/>
              <a:t>DoS</a:t>
            </a:r>
            <a:r>
              <a:rPr lang="zh-TW" altLang="en-US" sz="2400" dirty="0" smtClean="0"/>
              <a:t>防護</a:t>
            </a:r>
            <a:r>
              <a:rPr lang="en-US" altLang="zh-TW" sz="2400" dirty="0" smtClean="0"/>
              <a:t>(</a:t>
            </a:r>
            <a:r>
              <a:rPr lang="zh-TW" altLang="en-US" sz="2400" dirty="0" smtClean="0"/>
              <a:t>例如：</a:t>
            </a:r>
            <a:r>
              <a:rPr lang="en-US" altLang="zh-TW" sz="2400" dirty="0" smtClean="0"/>
              <a:t>Ping of Death</a:t>
            </a:r>
            <a:r>
              <a:rPr lang="zh-TW" altLang="en-US" sz="2400" dirty="0" smtClean="0"/>
              <a:t>、</a:t>
            </a:r>
            <a:r>
              <a:rPr lang="en-US" altLang="zh-TW" sz="2400" dirty="0" smtClean="0"/>
              <a:t>Teardrop</a:t>
            </a:r>
            <a:r>
              <a:rPr lang="zh-TW" altLang="en-US" sz="2400" dirty="0" smtClean="0"/>
              <a:t>、</a:t>
            </a:r>
            <a:r>
              <a:rPr lang="en-US" altLang="zh-TW" sz="2400" dirty="0" smtClean="0"/>
              <a:t>SYN Flood</a:t>
            </a:r>
            <a:r>
              <a:rPr lang="zh-TW" altLang="en-US" sz="2400" dirty="0" smtClean="0"/>
              <a:t>及</a:t>
            </a:r>
            <a:r>
              <a:rPr lang="en-US" altLang="zh-TW" sz="2400" dirty="0" smtClean="0"/>
              <a:t>IP Spoofing</a:t>
            </a:r>
            <a:r>
              <a:rPr lang="zh-TW" altLang="en-US" sz="2400" dirty="0" smtClean="0"/>
              <a:t>等功能</a:t>
            </a:r>
            <a:r>
              <a:rPr lang="en-US" altLang="zh-TW" sz="2400" dirty="0" smtClean="0"/>
              <a:t>)</a:t>
            </a:r>
          </a:p>
          <a:p>
            <a:pPr lvl="1"/>
            <a:r>
              <a:rPr lang="zh-TW" altLang="en-US" sz="2400" dirty="0" smtClean="0"/>
              <a:t>內部對外部的連線應控管，不應全面開放</a:t>
            </a:r>
            <a:r>
              <a:rPr lang="en-US" altLang="zh-TW" sz="2400" dirty="0" smtClean="0"/>
              <a:t>(</a:t>
            </a:r>
            <a:r>
              <a:rPr lang="zh-TW" altLang="en-US" sz="2400" dirty="0" smtClean="0"/>
              <a:t>例如：</a:t>
            </a:r>
            <a:r>
              <a:rPr lang="en-US" altLang="zh-TW" sz="2400" dirty="0" smtClean="0"/>
              <a:t>HTTP</a:t>
            </a:r>
            <a:r>
              <a:rPr lang="zh-TW" altLang="en-US" sz="2400" dirty="0" smtClean="0"/>
              <a:t>與</a:t>
            </a:r>
            <a:r>
              <a:rPr lang="en-US" altLang="zh-TW" sz="2400" dirty="0" smtClean="0"/>
              <a:t>SMTP</a:t>
            </a:r>
            <a:r>
              <a:rPr lang="zh-TW" altLang="en-US" sz="2400" dirty="0" smtClean="0"/>
              <a:t>等</a:t>
            </a:r>
            <a:r>
              <a:rPr lang="en-US" altLang="zh-TW" sz="2400" dirty="0" smtClean="0"/>
              <a:t>)</a:t>
            </a:r>
          </a:p>
        </p:txBody>
      </p:sp>
      <p:grpSp>
        <p:nvGrpSpPr>
          <p:cNvPr id="207877" name="Group 4"/>
          <p:cNvGrpSpPr>
            <a:grpSpLocks/>
          </p:cNvGrpSpPr>
          <p:nvPr/>
        </p:nvGrpSpPr>
        <p:grpSpPr bwMode="auto">
          <a:xfrm>
            <a:off x="6591182" y="2130970"/>
            <a:ext cx="3121421" cy="3170238"/>
            <a:chOff x="1020" y="1071"/>
            <a:chExt cx="1815" cy="1997"/>
          </a:xfrm>
        </p:grpSpPr>
        <p:sp>
          <p:nvSpPr>
            <p:cNvPr id="207878" name="Rectangle 5"/>
            <p:cNvSpPr>
              <a:spLocks noChangeArrowheads="1"/>
            </p:cNvSpPr>
            <p:nvPr/>
          </p:nvSpPr>
          <p:spPr bwMode="auto">
            <a:xfrm>
              <a:off x="1202" y="1706"/>
              <a:ext cx="545" cy="272"/>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zh-TW" altLang="en-US" sz="1800" b="0" dirty="0">
                  <a:ea typeface="+mn-ea"/>
                  <a:cs typeface="Times New Roman" panose="02020603050405020304" pitchFamily="18" charset="0"/>
                </a:rPr>
                <a:t>防火牆</a:t>
              </a:r>
            </a:p>
          </p:txBody>
        </p:sp>
        <p:pic>
          <p:nvPicPr>
            <p:cNvPr id="207879" name="Picture 4" descr="Cloud_rw1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 y="1071"/>
              <a:ext cx="862"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9175" name="Text Box 7"/>
            <p:cNvSpPr txBox="1">
              <a:spLocks noChangeArrowheads="1"/>
            </p:cNvSpPr>
            <p:nvPr/>
          </p:nvSpPr>
          <p:spPr bwMode="auto">
            <a:xfrm>
              <a:off x="1181" y="1179"/>
              <a:ext cx="616"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a:latin typeface="Times New Roman" panose="02020603050405020304" pitchFamily="18" charset="0"/>
                  <a:ea typeface="+mn-ea"/>
                  <a:cs typeface="Times New Roman" panose="02020603050405020304" pitchFamily="18" charset="0"/>
                </a:rPr>
                <a:t>INTERNET</a:t>
              </a:r>
            </a:p>
          </p:txBody>
        </p:sp>
        <p:sp>
          <p:nvSpPr>
            <p:cNvPr id="207881" name="Line 8"/>
            <p:cNvSpPr>
              <a:spLocks noChangeShapeType="1"/>
            </p:cNvSpPr>
            <p:nvPr/>
          </p:nvSpPr>
          <p:spPr bwMode="auto">
            <a:xfrm>
              <a:off x="1474" y="1525"/>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Times New Roman" panose="02020603050405020304" pitchFamily="18" charset="0"/>
                <a:ea typeface="+mn-ea"/>
                <a:cs typeface="Times New Roman" panose="02020603050405020304" pitchFamily="18" charset="0"/>
              </a:endParaRPr>
            </a:p>
          </p:txBody>
        </p:sp>
        <p:sp>
          <p:nvSpPr>
            <p:cNvPr id="207882" name="Oval 9"/>
            <p:cNvSpPr>
              <a:spLocks noChangeArrowheads="1"/>
            </p:cNvSpPr>
            <p:nvPr/>
          </p:nvSpPr>
          <p:spPr bwMode="auto">
            <a:xfrm>
              <a:off x="1020" y="2160"/>
              <a:ext cx="907" cy="908"/>
            </a:xfrm>
            <a:prstGeom prst="ellipse">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zh-TW" altLang="en-US" sz="1800" b="0">
                  <a:ea typeface="+mn-ea"/>
                  <a:cs typeface="Times New Roman" panose="02020603050405020304" pitchFamily="18" charset="0"/>
                </a:rPr>
                <a:t>內部網段</a:t>
              </a:r>
            </a:p>
          </p:txBody>
        </p:sp>
        <p:sp>
          <p:nvSpPr>
            <p:cNvPr id="207883" name="Line 10"/>
            <p:cNvSpPr>
              <a:spLocks noChangeShapeType="1"/>
            </p:cNvSpPr>
            <p:nvPr/>
          </p:nvSpPr>
          <p:spPr bwMode="auto">
            <a:xfrm>
              <a:off x="1474" y="1979"/>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Times New Roman" panose="02020603050405020304" pitchFamily="18" charset="0"/>
                <a:ea typeface="+mn-ea"/>
                <a:cs typeface="Times New Roman" panose="02020603050405020304" pitchFamily="18" charset="0"/>
              </a:endParaRPr>
            </a:p>
          </p:txBody>
        </p:sp>
        <p:sp>
          <p:nvSpPr>
            <p:cNvPr id="207884" name="Oval 11"/>
            <p:cNvSpPr>
              <a:spLocks noChangeArrowheads="1"/>
            </p:cNvSpPr>
            <p:nvPr/>
          </p:nvSpPr>
          <p:spPr bwMode="auto">
            <a:xfrm>
              <a:off x="1928" y="1616"/>
              <a:ext cx="907" cy="454"/>
            </a:xfrm>
            <a:prstGeom prst="ellipse">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800" b="0">
                  <a:ea typeface="+mn-ea"/>
                  <a:cs typeface="Times New Roman" panose="02020603050405020304" pitchFamily="18" charset="0"/>
                </a:rPr>
                <a:t>DMZ</a:t>
              </a:r>
              <a:r>
                <a:rPr lang="zh-TW" altLang="en-US" sz="1800" b="0">
                  <a:ea typeface="+mn-ea"/>
                  <a:cs typeface="Times New Roman" panose="02020603050405020304" pitchFamily="18" charset="0"/>
                </a:rPr>
                <a:t>網段</a:t>
              </a:r>
            </a:p>
          </p:txBody>
        </p:sp>
        <p:sp>
          <p:nvSpPr>
            <p:cNvPr id="207885" name="Line 12"/>
            <p:cNvSpPr>
              <a:spLocks noChangeShapeType="1"/>
            </p:cNvSpPr>
            <p:nvPr/>
          </p:nvSpPr>
          <p:spPr bwMode="auto">
            <a:xfrm>
              <a:off x="1746" y="1842"/>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Times New Roman" panose="02020603050405020304" pitchFamily="18" charset="0"/>
                <a:ea typeface="+mn-ea"/>
                <a:cs typeface="Times New Roman" panose="02020603050405020304" pitchFamily="18" charset="0"/>
              </a:endParaRPr>
            </a:p>
          </p:txBody>
        </p:sp>
      </p:grpSp>
      <p:sp>
        <p:nvSpPr>
          <p:cNvPr id="13"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27</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5511040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2"/>
          <p:cNvSpPr>
            <a:spLocks noGrp="1" noChangeArrowheads="1"/>
          </p:cNvSpPr>
          <p:nvPr>
            <p:ph type="title"/>
          </p:nvPr>
        </p:nvSpPr>
        <p:spPr>
          <a:xfrm>
            <a:off x="1208585" y="117028"/>
            <a:ext cx="8080400" cy="935708"/>
          </a:xfrm>
        </p:spPr>
        <p:txBody>
          <a:bodyPr/>
          <a:lstStyle/>
          <a:p>
            <a:r>
              <a:rPr lang="zh-TW" altLang="en-US" dirty="0" smtClean="0">
                <a:solidFill>
                  <a:srgbClr val="FF0000"/>
                </a:solidFill>
              </a:rPr>
              <a:t>補充</a:t>
            </a:r>
            <a:r>
              <a:rPr lang="en-US" altLang="zh-TW" dirty="0" smtClean="0"/>
              <a:t>:</a:t>
            </a:r>
            <a:r>
              <a:rPr lang="zh-TW" altLang="en-US" dirty="0" smtClean="0"/>
              <a:t>防火牆系統</a:t>
            </a:r>
            <a:r>
              <a:rPr lang="en-US" altLang="zh-TW" dirty="0" smtClean="0"/>
              <a:t>(3/3)</a:t>
            </a:r>
            <a:endParaRPr lang="zh-TW" altLang="en-US" dirty="0" smtClean="0"/>
          </a:p>
        </p:txBody>
      </p:sp>
      <p:sp>
        <p:nvSpPr>
          <p:cNvPr id="209924" name="Rectangle 3"/>
          <p:cNvSpPr>
            <a:spLocks noGrp="1" noChangeArrowheads="1"/>
          </p:cNvSpPr>
          <p:nvPr>
            <p:ph type="body" idx="1"/>
          </p:nvPr>
        </p:nvSpPr>
        <p:spPr>
          <a:xfrm>
            <a:off x="662523" y="1052736"/>
            <a:ext cx="8743877" cy="5229320"/>
          </a:xfrm>
        </p:spPr>
        <p:txBody>
          <a:bodyPr/>
          <a:lstStyle/>
          <a:p>
            <a:r>
              <a:rPr lang="zh-TW" altLang="en-US" dirty="0" smtClean="0"/>
              <a:t>管理重點</a:t>
            </a:r>
          </a:p>
          <a:p>
            <a:pPr lvl="1"/>
            <a:r>
              <a:rPr lang="zh-TW" altLang="en-US" sz="2400" dirty="0" smtClean="0"/>
              <a:t>防火牆存取規則的變更應建立管理程序</a:t>
            </a:r>
            <a:r>
              <a:rPr lang="en-US" altLang="zh-TW" sz="2400" dirty="0" smtClean="0"/>
              <a:t>(</a:t>
            </a:r>
            <a:r>
              <a:rPr lang="zh-TW" altLang="en-US" sz="2400" dirty="0" smtClean="0"/>
              <a:t>變更申請、核准及記錄</a:t>
            </a:r>
            <a:r>
              <a:rPr lang="en-US" altLang="zh-TW" sz="2400" dirty="0" smtClean="0"/>
              <a:t>)</a:t>
            </a:r>
          </a:p>
          <a:p>
            <a:pPr lvl="1"/>
            <a:r>
              <a:rPr lang="zh-TW" altLang="en-US" sz="2400" dirty="0" smtClean="0"/>
              <a:t>防火牆存取紀錄應即時匯出存檔，並保留足夠的時間</a:t>
            </a:r>
          </a:p>
          <a:p>
            <a:pPr lvl="1"/>
            <a:r>
              <a:rPr lang="zh-TW" altLang="en-US" sz="2400" dirty="0" smtClean="0"/>
              <a:t>定期產出異常存取統計分析報表，進行異常處理</a:t>
            </a:r>
          </a:p>
          <a:p>
            <a:pPr lvl="1"/>
            <a:r>
              <a:rPr lang="zh-TW" altLang="en-US" sz="2400" dirty="0" smtClean="0"/>
              <a:t>防火牆存取控管規則應定期盤查</a:t>
            </a:r>
            <a:r>
              <a:rPr lang="en-US" altLang="zh-TW" sz="2400" dirty="0" smtClean="0"/>
              <a:t>(</a:t>
            </a:r>
            <a:r>
              <a:rPr lang="zh-TW" altLang="en-US" sz="2400" dirty="0" smtClean="0"/>
              <a:t>每年</a:t>
            </a:r>
            <a:r>
              <a:rPr lang="en-US" altLang="zh-TW" sz="2400" dirty="0" smtClean="0"/>
              <a:t>)</a:t>
            </a:r>
            <a:endParaRPr lang="zh-TW" altLang="en-US" sz="2000" dirty="0" smtClean="0"/>
          </a:p>
          <a:p>
            <a:r>
              <a:rPr lang="zh-TW" altLang="en-US" dirty="0" smtClean="0"/>
              <a:t>選購時重要規格</a:t>
            </a:r>
          </a:p>
          <a:p>
            <a:pPr lvl="1"/>
            <a:r>
              <a:rPr lang="zh-TW" altLang="en-US" sz="2400" dirty="0" smtClean="0"/>
              <a:t>防火牆本身的安全性</a:t>
            </a:r>
            <a:r>
              <a:rPr lang="en-US" altLang="zh-TW" sz="2400" dirty="0" smtClean="0"/>
              <a:t>(</a:t>
            </a:r>
            <a:r>
              <a:rPr lang="zh-TW" altLang="en-US" sz="2400" dirty="0" smtClean="0"/>
              <a:t>可參考</a:t>
            </a:r>
            <a:r>
              <a:rPr lang="en-US" altLang="zh-TW" sz="2400" dirty="0" smtClean="0"/>
              <a:t>Common Criteria EAL</a:t>
            </a:r>
            <a:r>
              <a:rPr lang="zh-TW" altLang="en-US" sz="2400" dirty="0" smtClean="0"/>
              <a:t>認證</a:t>
            </a:r>
            <a:r>
              <a:rPr lang="en-US" altLang="zh-TW" sz="2400" dirty="0" smtClean="0"/>
              <a:t>)</a:t>
            </a:r>
            <a:r>
              <a:rPr lang="zh-TW" altLang="en-US" sz="2400" dirty="0" smtClean="0"/>
              <a:t> 、可區隔的網路區段數應符合組織需求</a:t>
            </a:r>
            <a:r>
              <a:rPr lang="en-US" altLang="zh-TW" sz="2400" dirty="0" smtClean="0"/>
              <a:t>(</a:t>
            </a:r>
            <a:r>
              <a:rPr lang="zh-TW" altLang="en-US" sz="2400" dirty="0" smtClean="0"/>
              <a:t>外、內及</a:t>
            </a:r>
            <a:r>
              <a:rPr lang="en-US" altLang="zh-TW" sz="2400" dirty="0" smtClean="0"/>
              <a:t>DMZ)</a:t>
            </a:r>
            <a:r>
              <a:rPr lang="zh-TW" altLang="en-US" sz="2400" dirty="0"/>
              <a:t> 、可</a:t>
            </a:r>
            <a:r>
              <a:rPr lang="zh-TW" altLang="en-US" sz="2400" dirty="0" smtClean="0"/>
              <a:t>支援的傳輸頻寬大小符合組織需求</a:t>
            </a:r>
          </a:p>
          <a:p>
            <a:pPr lvl="1"/>
            <a:r>
              <a:rPr lang="zh-TW" altLang="en-US" sz="2400" dirty="0" smtClean="0"/>
              <a:t>應可支援阻斷服務攻擊的偵測與防護</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28</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4921337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2"/>
          <p:cNvSpPr>
            <a:spLocks noGrp="1" noChangeArrowheads="1"/>
          </p:cNvSpPr>
          <p:nvPr>
            <p:ph type="title"/>
          </p:nvPr>
        </p:nvSpPr>
        <p:spPr>
          <a:xfrm>
            <a:off x="1208585" y="117028"/>
            <a:ext cx="8080400" cy="935708"/>
          </a:xfrm>
        </p:spPr>
        <p:txBody>
          <a:bodyPr/>
          <a:lstStyle/>
          <a:p>
            <a:r>
              <a:rPr lang="zh-TW" altLang="en-US" dirty="0" smtClean="0"/>
              <a:t>入侵偵測與防禦系統</a:t>
            </a:r>
            <a:r>
              <a:rPr lang="en-US" altLang="zh-TW" dirty="0" smtClean="0"/>
              <a:t>(1/3)</a:t>
            </a:r>
          </a:p>
        </p:txBody>
      </p:sp>
      <p:sp>
        <p:nvSpPr>
          <p:cNvPr id="211972" name="Rectangle 3"/>
          <p:cNvSpPr>
            <a:spLocks noGrp="1" noChangeArrowheads="1"/>
          </p:cNvSpPr>
          <p:nvPr>
            <p:ph type="body" idx="1"/>
          </p:nvPr>
        </p:nvSpPr>
        <p:spPr>
          <a:xfrm>
            <a:off x="640111" y="1052513"/>
            <a:ext cx="8915400" cy="5472112"/>
          </a:xfrm>
        </p:spPr>
        <p:txBody>
          <a:bodyPr/>
          <a:lstStyle/>
          <a:p>
            <a:r>
              <a:rPr lang="zh-TW" altLang="en-US" dirty="0" smtClean="0"/>
              <a:t>主要用途</a:t>
            </a:r>
          </a:p>
          <a:p>
            <a:pPr lvl="1"/>
            <a:r>
              <a:rPr lang="zh-TW" altLang="en-US" sz="2400" dirty="0" smtClean="0"/>
              <a:t>識別網路的異常行為與攻擊行為</a:t>
            </a:r>
            <a:r>
              <a:rPr lang="en-US" altLang="zh-TW" sz="2400" dirty="0" smtClean="0"/>
              <a:t>(</a:t>
            </a:r>
            <a:r>
              <a:rPr lang="zh-TW" altLang="en-US" sz="2400" dirty="0" smtClean="0"/>
              <a:t>注意：</a:t>
            </a:r>
            <a:r>
              <a:rPr lang="en-US" altLang="zh-TW" sz="2200" dirty="0" smtClean="0"/>
              <a:t>SSL</a:t>
            </a:r>
            <a:r>
              <a:rPr lang="zh-TW" altLang="en-US" sz="2400" dirty="0" smtClean="0"/>
              <a:t>加密連線的內容無法識別</a:t>
            </a:r>
            <a:r>
              <a:rPr lang="en-US" altLang="zh-TW" sz="2400" dirty="0" smtClean="0"/>
              <a:t>)</a:t>
            </a:r>
          </a:p>
          <a:p>
            <a:pPr lvl="1"/>
            <a:r>
              <a:rPr lang="zh-TW" altLang="en-US" sz="2400" dirty="0" smtClean="0"/>
              <a:t>特定無誤判之攻擊行為可以立即阻擋</a:t>
            </a:r>
          </a:p>
          <a:p>
            <a:r>
              <a:rPr lang="zh-TW" altLang="en-US" dirty="0" smtClean="0"/>
              <a:t>入侵偵測與防禦系統類型</a:t>
            </a:r>
          </a:p>
          <a:p>
            <a:pPr lvl="1"/>
            <a:r>
              <a:rPr lang="zh-TW" altLang="en-US" sz="2400" dirty="0" smtClean="0"/>
              <a:t>特徵碼比對</a:t>
            </a:r>
          </a:p>
          <a:p>
            <a:pPr lvl="2">
              <a:buFont typeface="Wingdings" panose="05000000000000000000" pitchFamily="2" charset="2"/>
              <a:buChar char="Ø"/>
            </a:pPr>
            <a:r>
              <a:rPr lang="zh-TW" altLang="en-US" sz="2000" dirty="0" smtClean="0"/>
              <a:t>比對攻擊特徵碼</a:t>
            </a:r>
            <a:r>
              <a:rPr lang="zh-TW" altLang="en-US" dirty="0" smtClean="0"/>
              <a:t>、</a:t>
            </a:r>
            <a:r>
              <a:rPr lang="zh-TW" altLang="en-US" sz="2000" dirty="0" smtClean="0"/>
              <a:t>判斷較精準</a:t>
            </a:r>
          </a:p>
          <a:p>
            <a:pPr lvl="2">
              <a:buFont typeface="Wingdings" panose="05000000000000000000" pitchFamily="2" charset="2"/>
              <a:buChar char="Ø"/>
            </a:pPr>
            <a:r>
              <a:rPr lang="zh-TW" altLang="en-US" sz="2000" dirty="0" smtClean="0"/>
              <a:t>只能偵測已知攻擊</a:t>
            </a:r>
          </a:p>
          <a:p>
            <a:pPr lvl="1"/>
            <a:r>
              <a:rPr lang="zh-TW" altLang="en-US" sz="2400" dirty="0" smtClean="0"/>
              <a:t>異常行為模式分析</a:t>
            </a:r>
          </a:p>
          <a:p>
            <a:pPr lvl="2">
              <a:buFont typeface="Wingdings" panose="05000000000000000000" pitchFamily="2" charset="2"/>
              <a:buChar char="Ø"/>
            </a:pPr>
            <a:r>
              <a:rPr lang="zh-TW" altLang="en-US" sz="2000" dirty="0" smtClean="0"/>
              <a:t>統計分析</a:t>
            </a:r>
          </a:p>
          <a:p>
            <a:pPr lvl="2">
              <a:buFont typeface="Wingdings" panose="05000000000000000000" pitchFamily="2" charset="2"/>
              <a:buChar char="Ø"/>
            </a:pPr>
            <a:r>
              <a:rPr lang="zh-TW" altLang="en-US" sz="2000" dirty="0" smtClean="0"/>
              <a:t>較易誤判</a:t>
            </a:r>
          </a:p>
          <a:p>
            <a:pPr lvl="2">
              <a:buFont typeface="Wingdings" panose="05000000000000000000" pitchFamily="2" charset="2"/>
              <a:buChar char="Ø"/>
            </a:pPr>
            <a:r>
              <a:rPr lang="zh-TW" altLang="en-US" sz="2000" dirty="0" smtClean="0"/>
              <a:t>能偵測未知類型攻擊</a:t>
            </a:r>
          </a:p>
        </p:txBody>
      </p:sp>
      <p:sp>
        <p:nvSpPr>
          <p:cNvPr id="6"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29</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584121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742950" y="2130425"/>
            <a:ext cx="8420100" cy="1470025"/>
          </a:xfrm>
          <a:gradFill rotWithShape="1">
            <a:gsLst>
              <a:gs pos="0">
                <a:srgbClr val="3A7CCB"/>
              </a:gs>
              <a:gs pos="20000">
                <a:srgbClr val="3C7BC7"/>
              </a:gs>
              <a:gs pos="100000">
                <a:srgbClr val="2C5D98"/>
              </a:gs>
            </a:gsLst>
            <a:lin ang="5400000"/>
          </a:gradFill>
          <a:ln cap="flat">
            <a:solidFill>
              <a:srgbClr val="4A7EBB"/>
            </a:solidFill>
          </a:ln>
          <a:effectLst>
            <a:outerShdw dist="23000" dir="5400000" rotWithShape="0">
              <a:srgbClr val="000000">
                <a:alpha val="34998"/>
              </a:srgbClr>
            </a:outerShdw>
          </a:effectLst>
        </p:spPr>
        <p:txBody>
          <a:bodyPr/>
          <a:lstStyle/>
          <a:p>
            <a:pPr>
              <a:defRPr/>
            </a:pPr>
            <a:r>
              <a:rPr kumimoji="1" lang="zh-TW" altLang="en-US" dirty="0" smtClean="0">
                <a:solidFill>
                  <a:schemeClr val="bg1"/>
                </a:solidFill>
                <a:cs typeface="+mn-cs"/>
              </a:rPr>
              <a:t>評鑑主題</a:t>
            </a:r>
            <a:r>
              <a:rPr kumimoji="1" lang="zh-TW" altLang="en-US" dirty="0">
                <a:solidFill>
                  <a:schemeClr val="bg1"/>
                </a:solidFill>
                <a:cs typeface="+mn-cs"/>
              </a:rPr>
              <a:t>六</a:t>
            </a:r>
            <a:r>
              <a:rPr kumimoji="1" lang="en-US" altLang="zh-TW" dirty="0" smtClean="0">
                <a:solidFill>
                  <a:schemeClr val="bg1"/>
                </a:solidFill>
                <a:cs typeface="+mn-cs"/>
              </a:rPr>
              <a:t/>
            </a:r>
            <a:br>
              <a:rPr kumimoji="1" lang="en-US" altLang="zh-TW" dirty="0" smtClean="0">
                <a:solidFill>
                  <a:schemeClr val="bg1"/>
                </a:solidFill>
                <a:cs typeface="+mn-cs"/>
              </a:rPr>
            </a:br>
            <a:r>
              <a:rPr kumimoji="1" lang="zh-TW" altLang="en-US" dirty="0">
                <a:solidFill>
                  <a:schemeClr val="bg1"/>
                </a:solidFill>
                <a:cs typeface="+mn-cs"/>
              </a:rPr>
              <a:t>網路與通訊</a:t>
            </a:r>
            <a:r>
              <a:rPr kumimoji="1" lang="zh-TW" altLang="en-US" dirty="0" smtClean="0">
                <a:solidFill>
                  <a:schemeClr val="bg1"/>
                </a:solidFill>
                <a:cs typeface="+mn-cs"/>
              </a:rPr>
              <a:t>安全</a:t>
            </a:r>
            <a:endParaRPr kumimoji="1" lang="zh-TW" altLang="en-US" dirty="0">
              <a:solidFill>
                <a:schemeClr val="bg1"/>
              </a:solidFill>
              <a:cs typeface="+mn-cs"/>
            </a:endParaRPr>
          </a:p>
        </p:txBody>
      </p:sp>
      <p:sp>
        <p:nvSpPr>
          <p:cNvPr id="5" name="副標題 4"/>
          <p:cNvSpPr>
            <a:spLocks noGrp="1"/>
          </p:cNvSpPr>
          <p:nvPr>
            <p:ph type="subTitle" idx="1"/>
          </p:nvPr>
        </p:nvSpPr>
        <p:spPr>
          <a:xfrm>
            <a:off x="1485900" y="3813175"/>
            <a:ext cx="6934200" cy="1752600"/>
          </a:xfrm>
        </p:spPr>
        <p:txBody>
          <a:bodyPr>
            <a:normAutofit/>
          </a:bodyPr>
          <a:lstStyle/>
          <a:p>
            <a:pPr algn="l">
              <a:defRPr/>
            </a:pPr>
            <a:r>
              <a:rPr lang="en-US" altLang="zh-TW" sz="3600" b="1" dirty="0" smtClean="0">
                <a:solidFill>
                  <a:schemeClr val="tx1"/>
                </a:solidFill>
                <a:latin typeface="微軟正黑體" charset="-120"/>
                <a:ea typeface="微軟正黑體" charset="-120"/>
                <a:cs typeface="Times New Roman" charset="0"/>
              </a:rPr>
              <a:t>1.</a:t>
            </a:r>
            <a:r>
              <a:rPr lang="zh-TW" altLang="en-US" sz="3600" b="1" dirty="0">
                <a:solidFill>
                  <a:schemeClr val="tx1"/>
                </a:solidFill>
                <a:latin typeface="微軟正黑體" charset="-120"/>
                <a:ea typeface="微軟正黑體" charset="-120"/>
                <a:cs typeface="Times New Roman" charset="0"/>
              </a:rPr>
              <a:t> 網路</a:t>
            </a:r>
            <a:r>
              <a:rPr lang="zh-TW" altLang="en-US" sz="3600" b="1" dirty="0" smtClean="0">
                <a:solidFill>
                  <a:schemeClr val="tx1"/>
                </a:solidFill>
                <a:latin typeface="微軟正黑體" charset="-120"/>
                <a:ea typeface="微軟正黑體" charset="-120"/>
                <a:cs typeface="Times New Roman" charset="0"/>
              </a:rPr>
              <a:t>安全</a:t>
            </a:r>
            <a:endParaRPr lang="en-US" altLang="zh-TW" sz="3600" b="1" dirty="0" smtClean="0">
              <a:solidFill>
                <a:schemeClr val="tx1"/>
              </a:solidFill>
              <a:latin typeface="微軟正黑體" charset="-120"/>
              <a:ea typeface="微軟正黑體" charset="-120"/>
              <a:cs typeface="Times New Roman" charset="0"/>
            </a:endParaRPr>
          </a:p>
          <a:p>
            <a:pPr algn="l">
              <a:defRPr/>
            </a:pPr>
            <a:r>
              <a:rPr lang="en-US" altLang="zh-TW" sz="3600" b="1" dirty="0" smtClean="0">
                <a:solidFill>
                  <a:schemeClr val="tx1"/>
                </a:solidFill>
                <a:latin typeface="微軟正黑體" charset="-120"/>
                <a:ea typeface="微軟正黑體" charset="-120"/>
                <a:cs typeface="Times New Roman" charset="0"/>
              </a:rPr>
              <a:t>2.</a:t>
            </a:r>
            <a:r>
              <a:rPr lang="zh-TW" altLang="en-US" sz="3600" b="1" dirty="0">
                <a:solidFill>
                  <a:schemeClr val="tx1"/>
                </a:solidFill>
                <a:latin typeface="微軟正黑體" charset="-120"/>
                <a:ea typeface="微軟正黑體" charset="-120"/>
                <a:cs typeface="Times New Roman" charset="0"/>
              </a:rPr>
              <a:t> 通訊</a:t>
            </a:r>
            <a:r>
              <a:rPr lang="zh-TW" altLang="en-US" sz="3600" b="1" dirty="0" smtClean="0">
                <a:solidFill>
                  <a:schemeClr val="tx1"/>
                </a:solidFill>
                <a:latin typeface="微軟正黑體" charset="-120"/>
                <a:ea typeface="微軟正黑體" charset="-120"/>
                <a:cs typeface="Times New Roman" charset="0"/>
              </a:rPr>
              <a:t>安全</a:t>
            </a:r>
            <a:endParaRPr lang="zh-TW" altLang="en-US" sz="3600" b="1" dirty="0">
              <a:solidFill>
                <a:schemeClr val="tx1"/>
              </a:solidFill>
              <a:latin typeface="微軟正黑體" charset="-120"/>
              <a:ea typeface="微軟正黑體" charset="-120"/>
              <a:cs typeface="Times New Roman" charset="0"/>
            </a:endParaRPr>
          </a:p>
        </p:txBody>
      </p:sp>
      <p:sp>
        <p:nvSpPr>
          <p:cNvPr id="8204"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3</a:t>
            </a:fld>
            <a:endParaRPr kumimoji="0" lang="zh-TW" altLang="en-US" smtClean="0">
              <a:solidFill>
                <a:schemeClr val="bg1"/>
              </a:solidFill>
              <a:latin typeface="Times New Roman" pitchFamily="18" charset="0"/>
              <a:ea typeface="標楷體" pitchFamily="65" charset="-12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2"/>
          <p:cNvSpPr>
            <a:spLocks noGrp="1" noChangeArrowheads="1"/>
          </p:cNvSpPr>
          <p:nvPr>
            <p:ph type="title"/>
          </p:nvPr>
        </p:nvSpPr>
        <p:spPr>
          <a:xfrm>
            <a:off x="1208585" y="117028"/>
            <a:ext cx="8080400" cy="935708"/>
          </a:xfrm>
        </p:spPr>
        <p:txBody>
          <a:bodyPr/>
          <a:lstStyle/>
          <a:p>
            <a:r>
              <a:rPr lang="zh-TW" altLang="en-US" dirty="0" smtClean="0"/>
              <a:t>入侵偵測與防禦系統</a:t>
            </a:r>
            <a:r>
              <a:rPr lang="en-US" altLang="zh-TW" dirty="0" smtClean="0"/>
              <a:t>(2/3)</a:t>
            </a:r>
            <a:endParaRPr lang="zh-TW" altLang="en-US" dirty="0" smtClean="0"/>
          </a:p>
        </p:txBody>
      </p:sp>
      <p:sp>
        <p:nvSpPr>
          <p:cNvPr id="214020" name="Rectangle 3"/>
          <p:cNvSpPr>
            <a:spLocks noGrp="1" noChangeArrowheads="1"/>
          </p:cNvSpPr>
          <p:nvPr>
            <p:ph type="body" idx="1"/>
          </p:nvPr>
        </p:nvSpPr>
        <p:spPr>
          <a:xfrm>
            <a:off x="651989" y="1052513"/>
            <a:ext cx="5627159" cy="5472112"/>
          </a:xfrm>
        </p:spPr>
        <p:txBody>
          <a:bodyPr/>
          <a:lstStyle/>
          <a:p>
            <a:pPr algn="just"/>
            <a:r>
              <a:rPr lang="zh-TW" altLang="en-US" dirty="0" smtClean="0"/>
              <a:t>入侵偵測的反應方式</a:t>
            </a:r>
          </a:p>
          <a:p>
            <a:pPr lvl="1" algn="just"/>
            <a:r>
              <a:rPr lang="zh-TW" altLang="en-US" sz="2400" dirty="0" smtClean="0"/>
              <a:t>被動方式：只將異常事件記錄下來，供日後稽核分析使用</a:t>
            </a:r>
          </a:p>
          <a:p>
            <a:pPr lvl="1" algn="just"/>
            <a:r>
              <a:rPr lang="zh-TW" altLang="en-US" sz="2400" dirty="0" smtClean="0"/>
              <a:t>主動方式：立即將攻擊事件或攻擊來源進行封鎖</a:t>
            </a:r>
          </a:p>
          <a:p>
            <a:pPr algn="just"/>
            <a:r>
              <a:rPr lang="zh-TW" altLang="en-US" dirty="0" smtClean="0"/>
              <a:t>入侵偵測的部署</a:t>
            </a:r>
          </a:p>
          <a:p>
            <a:pPr lvl="1" algn="just"/>
            <a:r>
              <a:rPr lang="zh-TW" altLang="en-US" sz="2400" dirty="0" smtClean="0"/>
              <a:t>監聽模式：不影響網路部署，但防禦效果較差</a:t>
            </a:r>
          </a:p>
          <a:p>
            <a:pPr lvl="1" algn="just"/>
            <a:r>
              <a:rPr lang="en-US" altLang="zh-TW" sz="2200" dirty="0" smtClean="0"/>
              <a:t>Bridge</a:t>
            </a:r>
            <a:r>
              <a:rPr lang="zh-TW" altLang="en-US" sz="2400" dirty="0" smtClean="0"/>
              <a:t>模式：防禦能力較強可以阻擋</a:t>
            </a:r>
            <a:r>
              <a:rPr lang="en-US" altLang="zh-TW" sz="2200" dirty="0" smtClean="0"/>
              <a:t>TCP/UDP</a:t>
            </a:r>
            <a:r>
              <a:rPr lang="zh-TW" altLang="en-US" sz="2400" dirty="0" smtClean="0"/>
              <a:t>類的攻擊</a:t>
            </a:r>
          </a:p>
          <a:p>
            <a:pPr lvl="1" algn="just"/>
            <a:r>
              <a:rPr lang="zh-TW" altLang="en-US" sz="2400" dirty="0" smtClean="0"/>
              <a:t>主要偵測</a:t>
            </a:r>
            <a:r>
              <a:rPr lang="en-US" altLang="zh-TW" sz="2200" dirty="0" smtClean="0"/>
              <a:t>DMZ</a:t>
            </a:r>
            <a:r>
              <a:rPr lang="zh-TW" altLang="en-US" sz="2400" dirty="0" smtClean="0"/>
              <a:t>與內部網段進出口</a:t>
            </a:r>
            <a:endParaRPr lang="zh-TW" altLang="en-US" dirty="0" smtClean="0"/>
          </a:p>
        </p:txBody>
      </p:sp>
      <p:grpSp>
        <p:nvGrpSpPr>
          <p:cNvPr id="214021" name="Group 4"/>
          <p:cNvGrpSpPr>
            <a:grpSpLocks/>
          </p:cNvGrpSpPr>
          <p:nvPr/>
        </p:nvGrpSpPr>
        <p:grpSpPr bwMode="auto">
          <a:xfrm>
            <a:off x="6435165" y="2199804"/>
            <a:ext cx="3121422" cy="3173412"/>
            <a:chOff x="3742" y="1568"/>
            <a:chExt cx="1815" cy="1999"/>
          </a:xfrm>
        </p:grpSpPr>
        <p:sp>
          <p:nvSpPr>
            <p:cNvPr id="214022" name="Rectangle 5"/>
            <p:cNvSpPr>
              <a:spLocks noChangeArrowheads="1"/>
            </p:cNvSpPr>
            <p:nvPr/>
          </p:nvSpPr>
          <p:spPr bwMode="auto">
            <a:xfrm>
              <a:off x="3924" y="2205"/>
              <a:ext cx="545" cy="27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zh-TW" altLang="en-US" sz="1800" b="0">
                  <a:latin typeface="+mn-ea"/>
                  <a:ea typeface="+mn-ea"/>
                </a:rPr>
                <a:t>防火牆</a:t>
              </a:r>
            </a:p>
          </p:txBody>
        </p:sp>
        <p:pic>
          <p:nvPicPr>
            <p:cNvPr id="214023" name="Picture 4" descr="Cloud_rw1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8" y="1568"/>
              <a:ext cx="862"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2247" name="Text Box 7"/>
            <p:cNvSpPr txBox="1">
              <a:spLocks noChangeArrowheads="1"/>
            </p:cNvSpPr>
            <p:nvPr/>
          </p:nvSpPr>
          <p:spPr bwMode="auto">
            <a:xfrm>
              <a:off x="3949" y="1676"/>
              <a:ext cx="525"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a:latin typeface="+mn-ea"/>
                  <a:ea typeface="+mn-ea"/>
                </a:rPr>
                <a:t>INTERNET</a:t>
              </a:r>
            </a:p>
          </p:txBody>
        </p:sp>
        <p:sp>
          <p:nvSpPr>
            <p:cNvPr id="214025" name="Line 8"/>
            <p:cNvSpPr>
              <a:spLocks noChangeShapeType="1"/>
            </p:cNvSpPr>
            <p:nvPr/>
          </p:nvSpPr>
          <p:spPr bwMode="auto">
            <a:xfrm>
              <a:off x="4196" y="2024"/>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mn-ea"/>
                <a:ea typeface="+mn-ea"/>
              </a:endParaRPr>
            </a:p>
          </p:txBody>
        </p:sp>
        <p:sp>
          <p:nvSpPr>
            <p:cNvPr id="214026" name="Oval 9"/>
            <p:cNvSpPr>
              <a:spLocks noChangeArrowheads="1"/>
            </p:cNvSpPr>
            <p:nvPr/>
          </p:nvSpPr>
          <p:spPr bwMode="auto">
            <a:xfrm>
              <a:off x="3742" y="2659"/>
              <a:ext cx="907" cy="908"/>
            </a:xfrm>
            <a:prstGeom prst="ellipse">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zh-TW" altLang="en-US" sz="1800" b="0">
                  <a:latin typeface="+mn-ea"/>
                  <a:ea typeface="+mn-ea"/>
                </a:rPr>
                <a:t>內部網段</a:t>
              </a:r>
            </a:p>
          </p:txBody>
        </p:sp>
        <p:sp>
          <p:nvSpPr>
            <p:cNvPr id="214027" name="Line 10"/>
            <p:cNvSpPr>
              <a:spLocks noChangeShapeType="1"/>
            </p:cNvSpPr>
            <p:nvPr/>
          </p:nvSpPr>
          <p:spPr bwMode="auto">
            <a:xfrm>
              <a:off x="4196" y="2478"/>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mn-ea"/>
                <a:ea typeface="+mn-ea"/>
              </a:endParaRPr>
            </a:p>
          </p:txBody>
        </p:sp>
        <p:sp>
          <p:nvSpPr>
            <p:cNvPr id="214028" name="Oval 11"/>
            <p:cNvSpPr>
              <a:spLocks noChangeArrowheads="1"/>
            </p:cNvSpPr>
            <p:nvPr/>
          </p:nvSpPr>
          <p:spPr bwMode="auto">
            <a:xfrm>
              <a:off x="4650" y="2115"/>
              <a:ext cx="907" cy="454"/>
            </a:xfrm>
            <a:prstGeom prst="ellipse">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800" b="0">
                  <a:latin typeface="+mn-ea"/>
                  <a:ea typeface="+mn-ea"/>
                </a:rPr>
                <a:t>DMZ</a:t>
              </a:r>
              <a:r>
                <a:rPr lang="zh-TW" altLang="en-US" sz="1800" b="0">
                  <a:latin typeface="+mn-ea"/>
                  <a:ea typeface="+mn-ea"/>
                </a:rPr>
                <a:t>網段</a:t>
              </a:r>
            </a:p>
          </p:txBody>
        </p:sp>
        <p:sp>
          <p:nvSpPr>
            <p:cNvPr id="214029" name="Line 12"/>
            <p:cNvSpPr>
              <a:spLocks noChangeShapeType="1"/>
            </p:cNvSpPr>
            <p:nvPr/>
          </p:nvSpPr>
          <p:spPr bwMode="auto">
            <a:xfrm>
              <a:off x="4468" y="2341"/>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mn-ea"/>
                <a:ea typeface="+mn-ea"/>
              </a:endParaRPr>
            </a:p>
          </p:txBody>
        </p:sp>
        <p:sp>
          <p:nvSpPr>
            <p:cNvPr id="214030" name="Rectangle 13"/>
            <p:cNvSpPr>
              <a:spLocks noChangeArrowheads="1"/>
            </p:cNvSpPr>
            <p:nvPr/>
          </p:nvSpPr>
          <p:spPr bwMode="auto">
            <a:xfrm>
              <a:off x="4377" y="2568"/>
              <a:ext cx="545" cy="272"/>
            </a:xfrm>
            <a:prstGeom prst="rect">
              <a:avLst/>
            </a:prstGeom>
            <a:solidFill>
              <a:srgbClr val="CC99FF"/>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800" b="0">
                  <a:latin typeface="+mn-ea"/>
                  <a:ea typeface="+mn-ea"/>
                </a:rPr>
                <a:t>IDS/IPS</a:t>
              </a:r>
            </a:p>
          </p:txBody>
        </p:sp>
        <p:sp>
          <p:nvSpPr>
            <p:cNvPr id="214031" name="Line 14"/>
            <p:cNvSpPr>
              <a:spLocks noChangeShapeType="1"/>
            </p:cNvSpPr>
            <p:nvPr/>
          </p:nvSpPr>
          <p:spPr bwMode="auto">
            <a:xfrm flipV="1">
              <a:off x="4604" y="2341"/>
              <a:ext cx="0" cy="227"/>
            </a:xfrm>
            <a:prstGeom prst="line">
              <a:avLst/>
            </a:prstGeom>
            <a:noFill/>
            <a:ln w="28575">
              <a:solidFill>
                <a:schemeClr val="tx1"/>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mn-ea"/>
                <a:ea typeface="+mn-ea"/>
              </a:endParaRPr>
            </a:p>
          </p:txBody>
        </p:sp>
        <p:sp>
          <p:nvSpPr>
            <p:cNvPr id="214032" name="Line 15"/>
            <p:cNvSpPr>
              <a:spLocks noChangeShapeType="1"/>
            </p:cNvSpPr>
            <p:nvPr/>
          </p:nvSpPr>
          <p:spPr bwMode="auto">
            <a:xfrm flipH="1" flipV="1">
              <a:off x="4195" y="2614"/>
              <a:ext cx="182" cy="0"/>
            </a:xfrm>
            <a:prstGeom prst="line">
              <a:avLst/>
            </a:prstGeom>
            <a:noFill/>
            <a:ln w="28575">
              <a:solidFill>
                <a:schemeClr val="tx1"/>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mn-ea"/>
                <a:ea typeface="+mn-ea"/>
              </a:endParaRPr>
            </a:p>
          </p:txBody>
        </p:sp>
      </p:grpSp>
      <p:sp>
        <p:nvSpPr>
          <p:cNvPr id="16"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30</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41440718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2"/>
          <p:cNvSpPr>
            <a:spLocks noGrp="1" noChangeArrowheads="1"/>
          </p:cNvSpPr>
          <p:nvPr>
            <p:ph type="title"/>
          </p:nvPr>
        </p:nvSpPr>
        <p:spPr>
          <a:xfrm>
            <a:off x="1208585" y="117028"/>
            <a:ext cx="8080400" cy="935708"/>
          </a:xfrm>
        </p:spPr>
        <p:txBody>
          <a:bodyPr/>
          <a:lstStyle/>
          <a:p>
            <a:r>
              <a:rPr lang="zh-TW" altLang="en-US" dirty="0" smtClean="0">
                <a:solidFill>
                  <a:srgbClr val="FF0000"/>
                </a:solidFill>
              </a:rPr>
              <a:t>補充</a:t>
            </a:r>
            <a:r>
              <a:rPr lang="en-US" altLang="zh-TW" dirty="0" smtClean="0"/>
              <a:t>:</a:t>
            </a:r>
            <a:r>
              <a:rPr lang="zh-TW" altLang="en-US" dirty="0" smtClean="0"/>
              <a:t>入侵偵測與防禦系統</a:t>
            </a:r>
            <a:r>
              <a:rPr lang="en-US" altLang="zh-TW" dirty="0" smtClean="0"/>
              <a:t>(3/3)</a:t>
            </a:r>
            <a:endParaRPr lang="zh-TW" altLang="en-US" dirty="0" smtClean="0"/>
          </a:p>
        </p:txBody>
      </p:sp>
      <p:sp>
        <p:nvSpPr>
          <p:cNvPr id="216068" name="Rectangle 3"/>
          <p:cNvSpPr>
            <a:spLocks noGrp="1" noChangeArrowheads="1"/>
          </p:cNvSpPr>
          <p:nvPr>
            <p:ph type="body" idx="1"/>
          </p:nvPr>
        </p:nvSpPr>
        <p:spPr>
          <a:xfrm>
            <a:off x="662523" y="1052736"/>
            <a:ext cx="8743877" cy="5229320"/>
          </a:xfrm>
        </p:spPr>
        <p:txBody>
          <a:bodyPr/>
          <a:lstStyle/>
          <a:p>
            <a:pPr algn="just"/>
            <a:r>
              <a:rPr lang="zh-TW" altLang="en-US" dirty="0" smtClean="0"/>
              <a:t>管理重點</a:t>
            </a:r>
          </a:p>
          <a:p>
            <a:pPr lvl="1" algn="just"/>
            <a:r>
              <a:rPr lang="zh-TW" altLang="en-US" sz="2400" dirty="0" smtClean="0"/>
              <a:t>入侵行為特徵碼應隨時更新</a:t>
            </a:r>
          </a:p>
          <a:p>
            <a:pPr lvl="1" algn="just"/>
            <a:r>
              <a:rPr lang="zh-TW" altLang="zh-TW" sz="2400" dirty="0" smtClean="0"/>
              <a:t>入侵偵測之異常事件應定期分析(每週)，或委由資安監控中心隨時監控</a:t>
            </a:r>
            <a:endParaRPr lang="zh-TW" altLang="en-US" sz="2400" dirty="0" smtClean="0"/>
          </a:p>
          <a:p>
            <a:pPr lvl="1" algn="just"/>
            <a:r>
              <a:rPr lang="zh-TW" altLang="en-US" sz="2400" dirty="0" smtClean="0"/>
              <a:t>入侵偵測存取紀錄應即時匯出存檔，並保留足夠的時間</a:t>
            </a:r>
            <a:endParaRPr lang="zh-TW" altLang="en-US" sz="2000" dirty="0" smtClean="0"/>
          </a:p>
          <a:p>
            <a:pPr algn="just"/>
            <a:r>
              <a:rPr lang="zh-TW" altLang="en-US" dirty="0" smtClean="0"/>
              <a:t>選購時重要規格</a:t>
            </a:r>
          </a:p>
          <a:p>
            <a:pPr lvl="1" algn="just"/>
            <a:r>
              <a:rPr lang="zh-TW" altLang="en-US" sz="2400" dirty="0" smtClean="0"/>
              <a:t>可偵測的網路區段數應符合組織需求</a:t>
            </a:r>
            <a:r>
              <a:rPr lang="en-US" altLang="zh-TW" sz="2400" dirty="0" smtClean="0"/>
              <a:t>(</a:t>
            </a:r>
            <a:r>
              <a:rPr lang="zh-TW" altLang="en-US" sz="2400" dirty="0" smtClean="0"/>
              <a:t>內與</a:t>
            </a:r>
            <a:r>
              <a:rPr lang="en-US" altLang="zh-TW" sz="2400" dirty="0" smtClean="0"/>
              <a:t>DMZ)</a:t>
            </a:r>
          </a:p>
          <a:p>
            <a:pPr lvl="1" algn="just"/>
            <a:r>
              <a:rPr lang="zh-TW" altLang="en-US" sz="2400" dirty="0" smtClean="0"/>
              <a:t>可支援的頻寬大小符合組織現有網路狀況</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31</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6209458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2"/>
          <p:cNvSpPr>
            <a:spLocks noGrp="1" noChangeArrowheads="1"/>
          </p:cNvSpPr>
          <p:nvPr>
            <p:ph type="title"/>
          </p:nvPr>
        </p:nvSpPr>
        <p:spPr>
          <a:xfrm>
            <a:off x="1208585" y="117028"/>
            <a:ext cx="8080400" cy="935708"/>
          </a:xfrm>
        </p:spPr>
        <p:txBody>
          <a:bodyPr/>
          <a:lstStyle/>
          <a:p>
            <a:r>
              <a:rPr lang="zh-TW" altLang="en-US" dirty="0" smtClean="0"/>
              <a:t>虛擬私有網路系統</a:t>
            </a:r>
            <a:r>
              <a:rPr lang="en-US" altLang="zh-TW" dirty="0" smtClean="0"/>
              <a:t>(1/4)</a:t>
            </a:r>
          </a:p>
        </p:txBody>
      </p:sp>
      <p:sp>
        <p:nvSpPr>
          <p:cNvPr id="218116" name="Rectangle 3"/>
          <p:cNvSpPr>
            <a:spLocks noGrp="1" noChangeArrowheads="1"/>
          </p:cNvSpPr>
          <p:nvPr>
            <p:ph type="body" idx="1"/>
          </p:nvPr>
        </p:nvSpPr>
        <p:spPr>
          <a:xfrm>
            <a:off x="662524" y="1052736"/>
            <a:ext cx="8743877" cy="5229320"/>
          </a:xfrm>
        </p:spPr>
        <p:txBody>
          <a:bodyPr/>
          <a:lstStyle/>
          <a:p>
            <a:r>
              <a:rPr lang="zh-TW" altLang="en-US" dirty="0" smtClean="0"/>
              <a:t>虛擬私有網路</a:t>
            </a:r>
            <a:r>
              <a:rPr lang="en-US" altLang="zh-TW" dirty="0" smtClean="0"/>
              <a:t>(</a:t>
            </a:r>
            <a:r>
              <a:rPr lang="en-US" altLang="zh-TW" sz="2600" dirty="0" smtClean="0"/>
              <a:t>Virtual Private Network</a:t>
            </a:r>
            <a:r>
              <a:rPr lang="zh-TW" altLang="en-US" dirty="0" smtClean="0"/>
              <a:t>，簡稱</a:t>
            </a:r>
            <a:r>
              <a:rPr lang="en-US" altLang="zh-TW" sz="2600" dirty="0" smtClean="0"/>
              <a:t>VPN</a:t>
            </a:r>
            <a:r>
              <a:rPr lang="en-US" altLang="zh-TW" dirty="0" smtClean="0"/>
              <a:t>)</a:t>
            </a:r>
            <a:r>
              <a:rPr lang="zh-TW" altLang="en-US" dirty="0" smtClean="0"/>
              <a:t>主要用途</a:t>
            </a:r>
          </a:p>
          <a:p>
            <a:pPr lvl="1"/>
            <a:r>
              <a:rPr lang="zh-TW" altLang="en-US" sz="2400" dirty="0" smtClean="0"/>
              <a:t>在公開的網路上建立私有的安全通道</a:t>
            </a:r>
            <a:endParaRPr lang="en-US" altLang="zh-TW" sz="2400" dirty="0" smtClean="0"/>
          </a:p>
          <a:p>
            <a:pPr lvl="1"/>
            <a:r>
              <a:rPr lang="zh-TW" altLang="en-US" sz="2400" dirty="0" smtClean="0"/>
              <a:t>包含身分鑑別與加密以保護通訊資料的完整性與機密性</a:t>
            </a:r>
          </a:p>
          <a:p>
            <a:r>
              <a:rPr lang="en-US" altLang="zh-TW" sz="2600" dirty="0" smtClean="0"/>
              <a:t>VPN</a:t>
            </a:r>
            <a:r>
              <a:rPr lang="zh-TW" altLang="en-US" dirty="0" smtClean="0"/>
              <a:t>的類型</a:t>
            </a:r>
          </a:p>
          <a:p>
            <a:pPr lvl="1"/>
            <a:r>
              <a:rPr lang="zh-TW" altLang="en-US" sz="2400" dirty="0" smtClean="0"/>
              <a:t>遠端使用者存取</a:t>
            </a:r>
            <a:r>
              <a:rPr lang="en-US" altLang="zh-TW" sz="2200" dirty="0" smtClean="0"/>
              <a:t>VPN</a:t>
            </a:r>
            <a:r>
              <a:rPr lang="zh-TW" altLang="en-US" sz="2400" dirty="0" smtClean="0"/>
              <a:t>：外勤人員透過網際網路與內部網路建立的安全通道</a:t>
            </a:r>
          </a:p>
        </p:txBody>
      </p:sp>
      <p:grpSp>
        <p:nvGrpSpPr>
          <p:cNvPr id="218117" name="Group 4"/>
          <p:cNvGrpSpPr>
            <a:grpSpLocks/>
          </p:cNvGrpSpPr>
          <p:nvPr/>
        </p:nvGrpSpPr>
        <p:grpSpPr bwMode="auto">
          <a:xfrm>
            <a:off x="2534731" y="4865662"/>
            <a:ext cx="5235046" cy="1587674"/>
            <a:chOff x="1111" y="3158"/>
            <a:chExt cx="3044" cy="972"/>
          </a:xfrm>
        </p:grpSpPr>
        <p:pic>
          <p:nvPicPr>
            <p:cNvPr id="2181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 y="3521"/>
              <a:ext cx="333"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18119" name="Picture 4" descr="Cloud_rw1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2" y="3339"/>
              <a:ext cx="1361" cy="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4295" name="Text Box 7"/>
            <p:cNvSpPr txBox="1">
              <a:spLocks noChangeArrowheads="1"/>
            </p:cNvSpPr>
            <p:nvPr/>
          </p:nvSpPr>
          <p:spPr bwMode="auto">
            <a:xfrm>
              <a:off x="2813" y="3657"/>
              <a:ext cx="629" cy="188"/>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a:t>INTERNET</a:t>
              </a:r>
            </a:p>
          </p:txBody>
        </p:sp>
        <p:sp>
          <p:nvSpPr>
            <p:cNvPr id="218121" name="Line 8"/>
            <p:cNvSpPr>
              <a:spLocks noChangeShapeType="1"/>
            </p:cNvSpPr>
            <p:nvPr/>
          </p:nvSpPr>
          <p:spPr bwMode="auto">
            <a:xfrm>
              <a:off x="2245" y="3702"/>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218122" name="Oval 9"/>
            <p:cNvSpPr>
              <a:spLocks noChangeArrowheads="1"/>
            </p:cNvSpPr>
            <p:nvPr/>
          </p:nvSpPr>
          <p:spPr bwMode="auto">
            <a:xfrm>
              <a:off x="1156" y="3339"/>
              <a:ext cx="725" cy="681"/>
            </a:xfrm>
            <a:prstGeom prst="ellipse">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800" b="0"/>
                <a:t>Site</a:t>
              </a:r>
            </a:p>
          </p:txBody>
        </p:sp>
        <p:sp>
          <p:nvSpPr>
            <p:cNvPr id="218123" name="Line 10"/>
            <p:cNvSpPr>
              <a:spLocks noChangeShapeType="1"/>
            </p:cNvSpPr>
            <p:nvPr/>
          </p:nvSpPr>
          <p:spPr bwMode="auto">
            <a:xfrm>
              <a:off x="1882" y="3702"/>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pic>
          <p:nvPicPr>
            <p:cNvPr id="218124"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55" y="3293"/>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18125" name="Picture 12"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8" y="3294"/>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8126" name="Picture 13"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1" y="3475"/>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8127" name="Picture 14"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3" y="3884"/>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8128" name="Picture 15" descr="computer-46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8" y="3158"/>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4304" name="Text Box 16"/>
            <p:cNvSpPr txBox="1">
              <a:spLocks noChangeArrowheads="1"/>
            </p:cNvSpPr>
            <p:nvPr/>
          </p:nvSpPr>
          <p:spPr bwMode="auto">
            <a:xfrm>
              <a:off x="3672" y="3158"/>
              <a:ext cx="483" cy="326"/>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a:t>Remote</a:t>
              </a:r>
            </a:p>
            <a:p>
              <a:pPr algn="ctr" eaLnBrk="1" hangingPunct="1">
                <a:defRPr/>
              </a:pPr>
              <a:r>
                <a:rPr lang="en-US" altLang="zh-TW" sz="1400"/>
                <a:t>User</a:t>
              </a:r>
            </a:p>
          </p:txBody>
        </p:sp>
        <p:sp>
          <p:nvSpPr>
            <p:cNvPr id="218130" name="Freeform 17"/>
            <p:cNvSpPr>
              <a:spLocks/>
            </p:cNvSpPr>
            <p:nvPr/>
          </p:nvSpPr>
          <p:spPr bwMode="auto">
            <a:xfrm>
              <a:off x="2245" y="3475"/>
              <a:ext cx="1179" cy="182"/>
            </a:xfrm>
            <a:custGeom>
              <a:avLst/>
              <a:gdLst>
                <a:gd name="T0" fmla="*/ 1179 w 1179"/>
                <a:gd name="T1" fmla="*/ 0 h 182"/>
                <a:gd name="T2" fmla="*/ 907 w 1179"/>
                <a:gd name="T3" fmla="*/ 137 h 182"/>
                <a:gd name="T4" fmla="*/ 0 w 1179"/>
                <a:gd name="T5" fmla="*/ 182 h 182"/>
                <a:gd name="T6" fmla="*/ 0 60000 65536"/>
                <a:gd name="T7" fmla="*/ 0 60000 65536"/>
                <a:gd name="T8" fmla="*/ 0 60000 65536"/>
              </a:gdLst>
              <a:ahLst/>
              <a:cxnLst>
                <a:cxn ang="T6">
                  <a:pos x="T0" y="T1"/>
                </a:cxn>
                <a:cxn ang="T7">
                  <a:pos x="T2" y="T3"/>
                </a:cxn>
                <a:cxn ang="T8">
                  <a:pos x="T4" y="T5"/>
                </a:cxn>
              </a:cxnLst>
              <a:rect l="0" t="0" r="r" b="b"/>
              <a:pathLst>
                <a:path w="1179" h="182">
                  <a:moveTo>
                    <a:pt x="1179" y="0"/>
                  </a:moveTo>
                  <a:cubicBezTo>
                    <a:pt x="1141" y="53"/>
                    <a:pt x="1103" y="107"/>
                    <a:pt x="907" y="137"/>
                  </a:cubicBezTo>
                  <a:cubicBezTo>
                    <a:pt x="711" y="167"/>
                    <a:pt x="355" y="174"/>
                    <a:pt x="0" y="182"/>
                  </a:cubicBezTo>
                </a:path>
              </a:pathLst>
            </a:custGeom>
            <a:noFill/>
            <a:ln w="101600" cap="flat" cmpd="sng">
              <a:solidFill>
                <a:srgbClr val="FFCC00"/>
              </a:solidFill>
              <a:prstDash val="solid"/>
              <a:round/>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17961" dir="13500000" algn="ctr" rotWithShape="0">
                      <a:srgbClr val="997A00">
                        <a:alpha val="50000"/>
                      </a:srgbClr>
                    </a:outerShdw>
                  </a:effectLst>
                </a14:hiddenEffects>
              </a:ext>
            </a:extLst>
          </p:spPr>
          <p:txBody>
            <a:bodyPr anchor="ctr"/>
            <a:lstStyle/>
            <a:p>
              <a:endParaRPr lang="zh-TW" altLang="en-US"/>
            </a:p>
          </p:txBody>
        </p:sp>
        <p:sp>
          <p:nvSpPr>
            <p:cNvPr id="1164306" name="Text Box 18"/>
            <p:cNvSpPr txBox="1">
              <a:spLocks noChangeArrowheads="1"/>
            </p:cNvSpPr>
            <p:nvPr/>
          </p:nvSpPr>
          <p:spPr bwMode="auto">
            <a:xfrm>
              <a:off x="2529" y="3521"/>
              <a:ext cx="323" cy="188"/>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dirty="0"/>
                <a:t>VPN</a:t>
              </a:r>
            </a:p>
          </p:txBody>
        </p:sp>
      </p:grpSp>
      <p:sp>
        <p:nvSpPr>
          <p:cNvPr id="19"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32</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6339702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2"/>
          <p:cNvSpPr>
            <a:spLocks noGrp="1" noChangeArrowheads="1"/>
          </p:cNvSpPr>
          <p:nvPr>
            <p:ph type="title"/>
          </p:nvPr>
        </p:nvSpPr>
        <p:spPr>
          <a:xfrm>
            <a:off x="1208585" y="117028"/>
            <a:ext cx="8080400" cy="935708"/>
          </a:xfrm>
        </p:spPr>
        <p:txBody>
          <a:bodyPr/>
          <a:lstStyle/>
          <a:p>
            <a:r>
              <a:rPr lang="zh-TW" altLang="en-US" smtClean="0"/>
              <a:t>虛擬私有網路系統</a:t>
            </a:r>
            <a:r>
              <a:rPr lang="en-US" altLang="zh-TW" smtClean="0"/>
              <a:t>(2/4)</a:t>
            </a:r>
            <a:endParaRPr lang="zh-TW" altLang="en-US" smtClean="0"/>
          </a:p>
        </p:txBody>
      </p:sp>
      <p:sp>
        <p:nvSpPr>
          <p:cNvPr id="220164" name="Rectangle 3"/>
          <p:cNvSpPr>
            <a:spLocks noGrp="1" noChangeArrowheads="1"/>
          </p:cNvSpPr>
          <p:nvPr>
            <p:ph type="body" idx="1"/>
          </p:nvPr>
        </p:nvSpPr>
        <p:spPr>
          <a:xfrm>
            <a:off x="662523" y="1052736"/>
            <a:ext cx="8743877" cy="5229320"/>
          </a:xfrm>
        </p:spPr>
        <p:txBody>
          <a:bodyPr/>
          <a:lstStyle/>
          <a:p>
            <a:pPr lvl="1"/>
            <a:r>
              <a:rPr lang="en-US" altLang="zh-TW" sz="2200" dirty="0" smtClean="0"/>
              <a:t>Site-to-Site VPN</a:t>
            </a:r>
            <a:r>
              <a:rPr lang="zh-TW" altLang="en-US" sz="2400" dirty="0" smtClean="0"/>
              <a:t>：總部與分點之內部網路透過網際網路建立安全通道</a:t>
            </a:r>
          </a:p>
          <a:p>
            <a:pPr lvl="1"/>
            <a:endParaRPr lang="zh-TW" altLang="en-US" sz="2400" dirty="0" smtClean="0"/>
          </a:p>
          <a:p>
            <a:pPr lvl="1"/>
            <a:endParaRPr lang="zh-TW" altLang="en-US" sz="2400" dirty="0" smtClean="0"/>
          </a:p>
          <a:p>
            <a:pPr lvl="1"/>
            <a:endParaRPr lang="zh-TW" altLang="en-US" sz="2200" dirty="0" smtClean="0"/>
          </a:p>
          <a:p>
            <a:pPr lvl="1"/>
            <a:r>
              <a:rPr lang="en-US" altLang="zh-TW" sz="2200" dirty="0" smtClean="0"/>
              <a:t>Extranet VPN</a:t>
            </a:r>
            <a:r>
              <a:rPr lang="zh-TW" altLang="en-US" sz="2400" dirty="0" smtClean="0"/>
              <a:t>：與合作伙伴間透過網際網路建立安全通道</a:t>
            </a:r>
            <a:r>
              <a:rPr lang="en-US" altLang="zh-TW" sz="2400" dirty="0" smtClean="0"/>
              <a:t>(</a:t>
            </a:r>
            <a:r>
              <a:rPr lang="zh-TW" altLang="en-US" sz="2400" dirty="0" smtClean="0"/>
              <a:t>注意存取權限的控管</a:t>
            </a:r>
            <a:r>
              <a:rPr lang="en-US" altLang="zh-TW" sz="2400" dirty="0" smtClean="0"/>
              <a:t>)</a:t>
            </a:r>
          </a:p>
          <a:p>
            <a:endParaRPr lang="zh-TW" altLang="en-US" dirty="0" smtClean="0"/>
          </a:p>
        </p:txBody>
      </p:sp>
      <p:grpSp>
        <p:nvGrpSpPr>
          <p:cNvPr id="220165" name="Group 4"/>
          <p:cNvGrpSpPr>
            <a:grpSpLocks/>
          </p:cNvGrpSpPr>
          <p:nvPr/>
        </p:nvGrpSpPr>
        <p:grpSpPr bwMode="auto">
          <a:xfrm>
            <a:off x="1833299" y="1916832"/>
            <a:ext cx="6162014" cy="1295400"/>
            <a:chOff x="1111" y="3249"/>
            <a:chExt cx="3583" cy="816"/>
          </a:xfrm>
        </p:grpSpPr>
        <p:pic>
          <p:nvPicPr>
            <p:cNvPr id="2202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 y="3521"/>
              <a:ext cx="333"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202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 y="3521"/>
              <a:ext cx="333"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20203" name="Picture 4" descr="Cloud_rw1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 y="3473"/>
              <a:ext cx="862"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5320" name="Text Box 8"/>
            <p:cNvSpPr txBox="1">
              <a:spLocks noChangeArrowheads="1"/>
            </p:cNvSpPr>
            <p:nvPr/>
          </p:nvSpPr>
          <p:spPr bwMode="auto">
            <a:xfrm>
              <a:off x="2625" y="3465"/>
              <a:ext cx="629"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dirty="0"/>
                <a:t>INTERNET</a:t>
              </a:r>
            </a:p>
          </p:txBody>
        </p:sp>
        <p:sp>
          <p:nvSpPr>
            <p:cNvPr id="220205" name="Line 9"/>
            <p:cNvSpPr>
              <a:spLocks noChangeShapeType="1"/>
            </p:cNvSpPr>
            <p:nvPr/>
          </p:nvSpPr>
          <p:spPr bwMode="auto">
            <a:xfrm>
              <a:off x="2245" y="3702"/>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220206" name="Oval 10"/>
            <p:cNvSpPr>
              <a:spLocks noChangeArrowheads="1"/>
            </p:cNvSpPr>
            <p:nvPr/>
          </p:nvSpPr>
          <p:spPr bwMode="auto">
            <a:xfrm>
              <a:off x="1156" y="3339"/>
              <a:ext cx="725" cy="681"/>
            </a:xfrm>
            <a:prstGeom prst="ellipse">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800" b="0"/>
                <a:t>Site</a:t>
              </a:r>
            </a:p>
          </p:txBody>
        </p:sp>
        <p:sp>
          <p:nvSpPr>
            <p:cNvPr id="220207" name="Line 11"/>
            <p:cNvSpPr>
              <a:spLocks noChangeShapeType="1"/>
            </p:cNvSpPr>
            <p:nvPr/>
          </p:nvSpPr>
          <p:spPr bwMode="auto">
            <a:xfrm>
              <a:off x="1882" y="3702"/>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220208" name="Line 12"/>
            <p:cNvSpPr>
              <a:spLocks noChangeShapeType="1"/>
            </p:cNvSpPr>
            <p:nvPr/>
          </p:nvSpPr>
          <p:spPr bwMode="auto">
            <a:xfrm>
              <a:off x="3288" y="3702"/>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220209" name="Oval 13"/>
            <p:cNvSpPr>
              <a:spLocks noChangeArrowheads="1"/>
            </p:cNvSpPr>
            <p:nvPr/>
          </p:nvSpPr>
          <p:spPr bwMode="auto">
            <a:xfrm>
              <a:off x="3878" y="3340"/>
              <a:ext cx="725" cy="681"/>
            </a:xfrm>
            <a:prstGeom prst="ellipse">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800" b="0"/>
                <a:t>Site</a:t>
              </a:r>
            </a:p>
          </p:txBody>
        </p:sp>
        <p:sp>
          <p:nvSpPr>
            <p:cNvPr id="220210" name="Line 14"/>
            <p:cNvSpPr>
              <a:spLocks noChangeShapeType="1"/>
            </p:cNvSpPr>
            <p:nvPr/>
          </p:nvSpPr>
          <p:spPr bwMode="auto">
            <a:xfrm>
              <a:off x="3696" y="3703"/>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pic>
          <p:nvPicPr>
            <p:cNvPr id="220211" name="Picture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55" y="3293"/>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20212" name="Picture 16"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8" y="3294"/>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213" name="Picture 17"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1" y="3475"/>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214" name="Picture 18"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3" y="3884"/>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215" name="Picture 1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78" y="3249"/>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20216" name="Picture 20"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 y="3295"/>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217" name="Picture 21"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1" y="3884"/>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218" name="Picture 22"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3" y="3612"/>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219" name="Picture 23"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794"/>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220" name="Rectangle 24"/>
            <p:cNvSpPr>
              <a:spLocks noChangeArrowheads="1"/>
            </p:cNvSpPr>
            <p:nvPr/>
          </p:nvSpPr>
          <p:spPr bwMode="auto">
            <a:xfrm>
              <a:off x="2216" y="3657"/>
              <a:ext cx="1315" cy="91"/>
            </a:xfrm>
            <a:prstGeom prst="rect">
              <a:avLst/>
            </a:prstGeom>
            <a:solidFill>
              <a:srgbClr val="FF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997A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200"/>
                <a:t>VPN</a:t>
              </a:r>
            </a:p>
          </p:txBody>
        </p:sp>
      </p:grpSp>
      <p:grpSp>
        <p:nvGrpSpPr>
          <p:cNvPr id="220166" name="Group 60"/>
          <p:cNvGrpSpPr>
            <a:grpSpLocks/>
          </p:cNvGrpSpPr>
          <p:nvPr/>
        </p:nvGrpSpPr>
        <p:grpSpPr bwMode="auto">
          <a:xfrm>
            <a:off x="1833299" y="3789040"/>
            <a:ext cx="6162014" cy="2808287"/>
            <a:chOff x="1066" y="2387"/>
            <a:chExt cx="3583" cy="1769"/>
          </a:xfrm>
        </p:grpSpPr>
        <p:pic>
          <p:nvPicPr>
            <p:cNvPr id="220167"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 y="3068"/>
              <a:ext cx="333"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20168"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5" y="2659"/>
              <a:ext cx="333"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20169" name="Picture 4" descr="Cloud_rw1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 y="2931"/>
              <a:ext cx="1134"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5341" name="Text Box 29"/>
            <p:cNvSpPr txBox="1">
              <a:spLocks noChangeArrowheads="1"/>
            </p:cNvSpPr>
            <p:nvPr/>
          </p:nvSpPr>
          <p:spPr bwMode="auto">
            <a:xfrm>
              <a:off x="2580" y="3147"/>
              <a:ext cx="629"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a:t>INTERNET</a:t>
              </a:r>
            </a:p>
          </p:txBody>
        </p:sp>
        <p:sp>
          <p:nvSpPr>
            <p:cNvPr id="220171" name="Line 30"/>
            <p:cNvSpPr>
              <a:spLocks noChangeShapeType="1"/>
            </p:cNvSpPr>
            <p:nvPr/>
          </p:nvSpPr>
          <p:spPr bwMode="auto">
            <a:xfrm>
              <a:off x="2200" y="3249"/>
              <a:ext cx="2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220172" name="Oval 31"/>
            <p:cNvSpPr>
              <a:spLocks noChangeArrowheads="1"/>
            </p:cNvSpPr>
            <p:nvPr/>
          </p:nvSpPr>
          <p:spPr bwMode="auto">
            <a:xfrm>
              <a:off x="1111" y="2886"/>
              <a:ext cx="725" cy="681"/>
            </a:xfrm>
            <a:prstGeom prst="ellipse">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800" b="0"/>
                <a:t>Site</a:t>
              </a:r>
            </a:p>
          </p:txBody>
        </p:sp>
        <p:sp>
          <p:nvSpPr>
            <p:cNvPr id="220173" name="Line 32"/>
            <p:cNvSpPr>
              <a:spLocks noChangeShapeType="1"/>
            </p:cNvSpPr>
            <p:nvPr/>
          </p:nvSpPr>
          <p:spPr bwMode="auto">
            <a:xfrm>
              <a:off x="1837" y="3249"/>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220174" name="Line 33"/>
            <p:cNvSpPr>
              <a:spLocks noChangeShapeType="1"/>
            </p:cNvSpPr>
            <p:nvPr/>
          </p:nvSpPr>
          <p:spPr bwMode="auto">
            <a:xfrm flipV="1">
              <a:off x="3288" y="2886"/>
              <a:ext cx="182"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220175" name="Oval 34"/>
            <p:cNvSpPr>
              <a:spLocks noChangeArrowheads="1"/>
            </p:cNvSpPr>
            <p:nvPr/>
          </p:nvSpPr>
          <p:spPr bwMode="auto">
            <a:xfrm>
              <a:off x="3833" y="2478"/>
              <a:ext cx="725" cy="681"/>
            </a:xfrm>
            <a:prstGeom prst="ellipse">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800" b="0"/>
                <a:t>Partner</a:t>
              </a:r>
            </a:p>
          </p:txBody>
        </p:sp>
        <p:sp>
          <p:nvSpPr>
            <p:cNvPr id="220176" name="Line 35"/>
            <p:cNvSpPr>
              <a:spLocks noChangeShapeType="1"/>
            </p:cNvSpPr>
            <p:nvPr/>
          </p:nvSpPr>
          <p:spPr bwMode="auto">
            <a:xfrm>
              <a:off x="3651" y="2841"/>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pic>
          <p:nvPicPr>
            <p:cNvPr id="220177" name="Picture 3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10" y="2840"/>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20178" name="Picture 37"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3" y="284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179" name="Picture 38"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 y="3022"/>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180" name="Picture 39"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8" y="343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181" name="Picture 4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33" y="2387"/>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20182" name="Picture 41"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1" y="2433"/>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183" name="Picture 42"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6" y="3022"/>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184" name="Picture 43"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8" y="2750"/>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185" name="Picture 44"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3" y="2932"/>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86" name="Rectangle 45"/>
            <p:cNvSpPr>
              <a:spLocks noChangeArrowheads="1"/>
            </p:cNvSpPr>
            <p:nvPr/>
          </p:nvSpPr>
          <p:spPr bwMode="auto">
            <a:xfrm rot="-984286">
              <a:off x="2153" y="2969"/>
              <a:ext cx="1361" cy="91"/>
            </a:xfrm>
            <a:prstGeom prst="rect">
              <a:avLst/>
            </a:prstGeom>
            <a:solidFill>
              <a:srgbClr val="FF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997A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200"/>
                <a:t>VPN</a:t>
              </a:r>
            </a:p>
          </p:txBody>
        </p:sp>
        <p:pic>
          <p:nvPicPr>
            <p:cNvPr id="220187" name="Picture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4" y="3612"/>
              <a:ext cx="333"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20188" name="Oval 47"/>
            <p:cNvSpPr>
              <a:spLocks noChangeArrowheads="1"/>
            </p:cNvSpPr>
            <p:nvPr/>
          </p:nvSpPr>
          <p:spPr bwMode="auto">
            <a:xfrm>
              <a:off x="3832" y="3431"/>
              <a:ext cx="725" cy="681"/>
            </a:xfrm>
            <a:prstGeom prst="ellipse">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800" b="0"/>
                <a:t>Partner</a:t>
              </a:r>
            </a:p>
          </p:txBody>
        </p:sp>
        <p:sp>
          <p:nvSpPr>
            <p:cNvPr id="220189" name="Line 48"/>
            <p:cNvSpPr>
              <a:spLocks noChangeShapeType="1"/>
            </p:cNvSpPr>
            <p:nvPr/>
          </p:nvSpPr>
          <p:spPr bwMode="auto">
            <a:xfrm>
              <a:off x="3650" y="3794"/>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pic>
          <p:nvPicPr>
            <p:cNvPr id="220190" name="Picture 4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32" y="3340"/>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20191" name="Picture 50"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0" y="3386"/>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192" name="Picture 51"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5" y="3975"/>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193" name="Picture 52"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7" y="3703"/>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194" name="Picture 53"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2" y="3885"/>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95" name="Line 54"/>
            <p:cNvSpPr>
              <a:spLocks noChangeShapeType="1"/>
            </p:cNvSpPr>
            <p:nvPr/>
          </p:nvSpPr>
          <p:spPr bwMode="auto">
            <a:xfrm>
              <a:off x="3198" y="3430"/>
              <a:ext cx="272" cy="3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220196" name="Rectangle 55"/>
            <p:cNvSpPr>
              <a:spLocks noChangeArrowheads="1"/>
            </p:cNvSpPr>
            <p:nvPr/>
          </p:nvSpPr>
          <p:spPr bwMode="auto">
            <a:xfrm rot="960545">
              <a:off x="2154" y="3475"/>
              <a:ext cx="1361" cy="91"/>
            </a:xfrm>
            <a:prstGeom prst="rect">
              <a:avLst/>
            </a:prstGeom>
            <a:solidFill>
              <a:srgbClr val="FF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997A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200"/>
                <a:t>VPN</a:t>
              </a:r>
            </a:p>
          </p:txBody>
        </p:sp>
        <p:sp>
          <p:nvSpPr>
            <p:cNvPr id="220197" name="Oval 56"/>
            <p:cNvSpPr>
              <a:spLocks noChangeArrowheads="1"/>
            </p:cNvSpPr>
            <p:nvPr/>
          </p:nvSpPr>
          <p:spPr bwMode="auto">
            <a:xfrm>
              <a:off x="1746" y="3612"/>
              <a:ext cx="590" cy="499"/>
            </a:xfrm>
            <a:prstGeom prst="ellipse">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800" b="0"/>
                <a:t>Extranet</a:t>
              </a:r>
            </a:p>
          </p:txBody>
        </p:sp>
        <p:pic>
          <p:nvPicPr>
            <p:cNvPr id="220198"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10" y="3521"/>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20199" name="Picture 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90" y="3702"/>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20200" name="Rectangle 59"/>
            <p:cNvSpPr>
              <a:spLocks noChangeArrowheads="1"/>
            </p:cNvSpPr>
            <p:nvPr/>
          </p:nvSpPr>
          <p:spPr bwMode="auto">
            <a:xfrm rot="5400000">
              <a:off x="1934" y="3474"/>
              <a:ext cx="264" cy="86"/>
            </a:xfrm>
            <a:prstGeom prst="rect">
              <a:avLst/>
            </a:prstGeom>
            <a:solidFill>
              <a:srgbClr val="FF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997A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200"/>
                <a:t>VPN</a:t>
              </a:r>
            </a:p>
          </p:txBody>
        </p:sp>
      </p:grpSp>
      <p:sp>
        <p:nvSpPr>
          <p:cNvPr id="60"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33</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812134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2"/>
          <p:cNvSpPr>
            <a:spLocks noGrp="1" noChangeArrowheads="1"/>
          </p:cNvSpPr>
          <p:nvPr>
            <p:ph type="title"/>
          </p:nvPr>
        </p:nvSpPr>
        <p:spPr>
          <a:xfrm>
            <a:off x="1208585" y="117028"/>
            <a:ext cx="8080400" cy="935708"/>
          </a:xfrm>
        </p:spPr>
        <p:txBody>
          <a:bodyPr/>
          <a:lstStyle/>
          <a:p>
            <a:r>
              <a:rPr lang="zh-TW" altLang="en-US" smtClean="0"/>
              <a:t>虛擬私有網路系統</a:t>
            </a:r>
            <a:r>
              <a:rPr lang="en-US" altLang="zh-TW" smtClean="0"/>
              <a:t>(3/4)</a:t>
            </a:r>
            <a:endParaRPr lang="zh-TW" altLang="en-US" smtClean="0"/>
          </a:p>
        </p:txBody>
      </p:sp>
      <p:sp>
        <p:nvSpPr>
          <p:cNvPr id="222212" name="Rectangle 3"/>
          <p:cNvSpPr>
            <a:spLocks noGrp="1" noChangeArrowheads="1"/>
          </p:cNvSpPr>
          <p:nvPr>
            <p:ph type="body" idx="1"/>
          </p:nvPr>
        </p:nvSpPr>
        <p:spPr>
          <a:xfrm>
            <a:off x="662523" y="1052736"/>
            <a:ext cx="8743877" cy="5229320"/>
          </a:xfrm>
        </p:spPr>
        <p:txBody>
          <a:bodyPr/>
          <a:lstStyle/>
          <a:p>
            <a:r>
              <a:rPr lang="zh-TW" altLang="en-US" sz="2400" dirty="0" smtClean="0"/>
              <a:t>使用</a:t>
            </a:r>
            <a:r>
              <a:rPr lang="en-US" altLang="zh-TW" sz="2400" dirty="0" smtClean="0"/>
              <a:t>VPN</a:t>
            </a:r>
            <a:r>
              <a:rPr lang="zh-TW" altLang="en-US" sz="2400" dirty="0" smtClean="0"/>
              <a:t>的好處</a:t>
            </a:r>
            <a:r>
              <a:rPr lang="en-US" altLang="zh-TW" sz="2400" dirty="0" smtClean="0"/>
              <a:t>(</a:t>
            </a:r>
            <a:r>
              <a:rPr lang="zh-TW" altLang="en-US" sz="2400" dirty="0" smtClean="0"/>
              <a:t>與實體私有網路比較</a:t>
            </a:r>
            <a:r>
              <a:rPr lang="en-US" altLang="zh-TW" sz="2400" dirty="0" smtClean="0"/>
              <a:t>)</a:t>
            </a:r>
          </a:p>
          <a:p>
            <a:pPr lvl="1"/>
            <a:r>
              <a:rPr lang="zh-TW" altLang="en-US" sz="2000" dirty="0" smtClean="0"/>
              <a:t>部署較彈性</a:t>
            </a:r>
          </a:p>
          <a:p>
            <a:pPr lvl="1"/>
            <a:r>
              <a:rPr lang="zh-TW" altLang="en-US" sz="2000" dirty="0" smtClean="0"/>
              <a:t>可擴充性較高</a:t>
            </a:r>
          </a:p>
          <a:p>
            <a:pPr lvl="1"/>
            <a:r>
              <a:rPr lang="zh-TW" altLang="en-US" sz="2000" dirty="0" smtClean="0"/>
              <a:t>線路成本較低</a:t>
            </a:r>
          </a:p>
          <a:p>
            <a:r>
              <a:rPr lang="en-US" altLang="zh-TW" sz="2400" dirty="0" smtClean="0"/>
              <a:t>VPN</a:t>
            </a:r>
            <a:r>
              <a:rPr lang="zh-TW" altLang="en-US" sz="2400" dirty="0" smtClean="0"/>
              <a:t>協定</a:t>
            </a:r>
          </a:p>
          <a:p>
            <a:pPr lvl="1"/>
            <a:r>
              <a:rPr lang="en-US" altLang="zh-TW" sz="2000" dirty="0" smtClean="0"/>
              <a:t>PPTP</a:t>
            </a:r>
            <a:r>
              <a:rPr lang="zh-TW" altLang="en-US" sz="2000" dirty="0" smtClean="0"/>
              <a:t>：適用於遠端使用者存取的</a:t>
            </a:r>
            <a:r>
              <a:rPr lang="en-US" altLang="zh-TW" sz="2000" dirty="0" smtClean="0"/>
              <a:t>VPN</a:t>
            </a:r>
            <a:endParaRPr lang="zh-TW" altLang="en-US" sz="2000" dirty="0" smtClean="0"/>
          </a:p>
          <a:p>
            <a:pPr lvl="1"/>
            <a:r>
              <a:rPr lang="en-US" altLang="zh-TW" sz="2000" dirty="0" smtClean="0"/>
              <a:t>L2TP</a:t>
            </a:r>
            <a:r>
              <a:rPr lang="zh-TW" altLang="en-US" sz="2000" dirty="0" smtClean="0"/>
              <a:t>：適用於遠端使用者存取的</a:t>
            </a:r>
            <a:r>
              <a:rPr lang="en-US" altLang="zh-TW" sz="2000" dirty="0" smtClean="0"/>
              <a:t>VPN</a:t>
            </a:r>
          </a:p>
          <a:p>
            <a:pPr lvl="1"/>
            <a:r>
              <a:rPr lang="en-US" altLang="zh-TW" sz="2000" dirty="0" smtClean="0"/>
              <a:t>SSL</a:t>
            </a:r>
            <a:r>
              <a:rPr lang="zh-TW" altLang="en-US" sz="2000" dirty="0" smtClean="0"/>
              <a:t>：適用於遠端使用者存取的</a:t>
            </a:r>
            <a:r>
              <a:rPr lang="en-US" altLang="zh-TW" sz="2000" dirty="0" smtClean="0"/>
              <a:t>VPN(</a:t>
            </a:r>
            <a:r>
              <a:rPr lang="zh-TW" altLang="en-US" sz="2000" dirty="0" smtClean="0"/>
              <a:t>好處是不必裝任何用戶端軟體，只要有瀏覽器即可</a:t>
            </a:r>
            <a:r>
              <a:rPr lang="en-US" altLang="zh-TW" sz="2000" dirty="0" smtClean="0"/>
              <a:t>)</a:t>
            </a:r>
          </a:p>
          <a:p>
            <a:pPr lvl="1"/>
            <a:r>
              <a:rPr lang="en-US" altLang="zh-TW" sz="2000" dirty="0" err="1" smtClean="0"/>
              <a:t>IPSec</a:t>
            </a:r>
            <a:r>
              <a:rPr lang="zh-TW" altLang="en-US" sz="2000" dirty="0" smtClean="0"/>
              <a:t>：適用於遠端使用者存取</a:t>
            </a:r>
            <a:r>
              <a:rPr lang="en-US" altLang="zh-TW" sz="2000" dirty="0" smtClean="0"/>
              <a:t>VPN</a:t>
            </a:r>
            <a:r>
              <a:rPr lang="zh-TW" altLang="en-US" sz="2000" dirty="0" smtClean="0"/>
              <a:t>、</a:t>
            </a:r>
            <a:r>
              <a:rPr lang="en-US" altLang="zh-TW" sz="2000" dirty="0" smtClean="0"/>
              <a:t>Site-to-Site VPN</a:t>
            </a:r>
            <a:r>
              <a:rPr lang="zh-TW" altLang="en-US" sz="2000" dirty="0" smtClean="0"/>
              <a:t>及</a:t>
            </a:r>
            <a:r>
              <a:rPr lang="en-US" altLang="zh-TW" sz="2000" dirty="0" smtClean="0"/>
              <a:t>Extranet VPN</a:t>
            </a:r>
            <a:endParaRPr lang="zh-TW" altLang="en-US" sz="2000" dirty="0" smtClean="0"/>
          </a:p>
          <a:p>
            <a:r>
              <a:rPr lang="zh-TW" altLang="en-US" sz="2400" dirty="0" smtClean="0"/>
              <a:t>目前大部份防火牆產品已內建</a:t>
            </a:r>
            <a:r>
              <a:rPr lang="en-US" altLang="zh-TW" sz="2400" dirty="0" smtClean="0"/>
              <a:t>VPN</a:t>
            </a:r>
            <a:r>
              <a:rPr lang="zh-TW" altLang="en-US" sz="2400" dirty="0" smtClean="0"/>
              <a:t>功能</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34</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1694017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Rectangle 2"/>
          <p:cNvSpPr>
            <a:spLocks noGrp="1" noChangeArrowheads="1"/>
          </p:cNvSpPr>
          <p:nvPr>
            <p:ph type="title"/>
          </p:nvPr>
        </p:nvSpPr>
        <p:spPr>
          <a:xfrm>
            <a:off x="1208585" y="117028"/>
            <a:ext cx="8080400" cy="935708"/>
          </a:xfrm>
        </p:spPr>
        <p:txBody>
          <a:bodyPr/>
          <a:lstStyle/>
          <a:p>
            <a:r>
              <a:rPr lang="zh-TW" altLang="en-US" dirty="0" smtClean="0">
                <a:solidFill>
                  <a:srgbClr val="FF0000"/>
                </a:solidFill>
              </a:rPr>
              <a:t>補充</a:t>
            </a:r>
            <a:r>
              <a:rPr lang="en-US" altLang="zh-TW" dirty="0" smtClean="0"/>
              <a:t>:</a:t>
            </a:r>
            <a:r>
              <a:rPr lang="zh-TW" altLang="en-US" dirty="0" smtClean="0"/>
              <a:t>虛擬私有網路系統</a:t>
            </a:r>
            <a:r>
              <a:rPr lang="en-US" altLang="zh-TW" dirty="0" smtClean="0"/>
              <a:t>(4/4)</a:t>
            </a:r>
            <a:endParaRPr lang="zh-TW" altLang="en-US" dirty="0" smtClean="0"/>
          </a:p>
        </p:txBody>
      </p:sp>
      <p:sp>
        <p:nvSpPr>
          <p:cNvPr id="224260" name="Rectangle 3"/>
          <p:cNvSpPr>
            <a:spLocks noGrp="1" noChangeArrowheads="1"/>
          </p:cNvSpPr>
          <p:nvPr>
            <p:ph type="body" idx="1"/>
          </p:nvPr>
        </p:nvSpPr>
        <p:spPr>
          <a:xfrm>
            <a:off x="662523" y="1052736"/>
            <a:ext cx="8743877" cy="5229320"/>
          </a:xfrm>
        </p:spPr>
        <p:txBody>
          <a:bodyPr/>
          <a:lstStyle/>
          <a:p>
            <a:r>
              <a:rPr lang="zh-TW" altLang="en-US" dirty="0" smtClean="0"/>
              <a:t>管理重點</a:t>
            </a:r>
          </a:p>
          <a:p>
            <a:pPr lvl="1"/>
            <a:r>
              <a:rPr lang="zh-TW" altLang="en-US" sz="2400" dirty="0" smtClean="0"/>
              <a:t>虛擬私有網路的建立與使用者帳號的申請，應建立管理程序</a:t>
            </a:r>
            <a:r>
              <a:rPr lang="en-US" altLang="zh-TW" sz="2400" dirty="0" smtClean="0"/>
              <a:t>(</a:t>
            </a:r>
            <a:r>
              <a:rPr lang="zh-TW" altLang="en-US" sz="2400" dirty="0" smtClean="0"/>
              <a:t>變更申請、核准及記錄</a:t>
            </a:r>
            <a:r>
              <a:rPr lang="en-US" altLang="zh-TW" sz="2400" dirty="0" smtClean="0"/>
              <a:t>)</a:t>
            </a:r>
          </a:p>
          <a:p>
            <a:pPr lvl="1"/>
            <a:r>
              <a:rPr lang="zh-TW" altLang="zh-TW" sz="2400" dirty="0" smtClean="0"/>
              <a:t>定期分析異常事件，</a:t>
            </a:r>
            <a:r>
              <a:rPr lang="zh-TW" altLang="en-US" sz="2400" dirty="0" smtClean="0"/>
              <a:t>例</a:t>
            </a:r>
            <a:r>
              <a:rPr lang="zh-TW" altLang="zh-TW" sz="2400" dirty="0" smtClean="0"/>
              <a:t>如：</a:t>
            </a:r>
            <a:r>
              <a:rPr lang="zh-TW" altLang="en-US" sz="2200" dirty="0" smtClean="0"/>
              <a:t>V</a:t>
            </a:r>
            <a:r>
              <a:rPr lang="en-US" altLang="zh-TW" sz="2200" dirty="0" smtClean="0"/>
              <a:t>PN</a:t>
            </a:r>
            <a:r>
              <a:rPr lang="zh-TW" altLang="en-US" sz="2400" dirty="0" smtClean="0"/>
              <a:t>使用者簽入失敗</a:t>
            </a:r>
          </a:p>
          <a:p>
            <a:pPr lvl="1"/>
            <a:r>
              <a:rPr lang="en-US" altLang="zh-TW" sz="2200" dirty="0" smtClean="0"/>
              <a:t>VPN</a:t>
            </a:r>
            <a:r>
              <a:rPr lang="zh-TW" altLang="en-US" sz="2400" dirty="0" smtClean="0"/>
              <a:t>存取紀錄應即時匯出存檔，並保留足夠的時間</a:t>
            </a:r>
            <a:endParaRPr lang="zh-TW" altLang="en-US" sz="2000" dirty="0" smtClean="0"/>
          </a:p>
          <a:p>
            <a:r>
              <a:rPr lang="zh-TW" altLang="en-US" dirty="0" smtClean="0"/>
              <a:t>選購時重要規格</a:t>
            </a:r>
          </a:p>
          <a:p>
            <a:pPr lvl="1"/>
            <a:r>
              <a:rPr lang="zh-TW" altLang="en-US" sz="2400" dirty="0" smtClean="0"/>
              <a:t>可支援的</a:t>
            </a:r>
            <a:r>
              <a:rPr lang="en-US" altLang="zh-TW" sz="2200" dirty="0" smtClean="0"/>
              <a:t>VPN</a:t>
            </a:r>
            <a:r>
              <a:rPr lang="zh-TW" altLang="en-US" sz="2400" dirty="0" smtClean="0"/>
              <a:t>數量或使用者連線數量應滿足組織需求</a:t>
            </a:r>
          </a:p>
          <a:p>
            <a:pPr lvl="1"/>
            <a:r>
              <a:rPr lang="zh-TW" altLang="en-US" sz="2400" dirty="0" smtClean="0"/>
              <a:t>本身應具備防火牆功能，以控管</a:t>
            </a:r>
            <a:r>
              <a:rPr lang="en-US" altLang="zh-TW" sz="2200" dirty="0" smtClean="0"/>
              <a:t>VPN</a:t>
            </a:r>
            <a:r>
              <a:rPr lang="zh-TW" altLang="en-US" sz="2400" dirty="0" smtClean="0"/>
              <a:t>連線的存取</a:t>
            </a:r>
          </a:p>
          <a:p>
            <a:pPr lvl="1"/>
            <a:r>
              <a:rPr lang="zh-TW" altLang="en-US" sz="2400" dirty="0" smtClean="0"/>
              <a:t>與其他不同廠牌產品建立</a:t>
            </a:r>
            <a:r>
              <a:rPr lang="en-US" altLang="zh-TW" sz="2200" dirty="0" smtClean="0"/>
              <a:t>VPN</a:t>
            </a:r>
            <a:r>
              <a:rPr lang="zh-TW" altLang="en-US" sz="2400" dirty="0" smtClean="0"/>
              <a:t>連線的相容性</a:t>
            </a:r>
            <a:endParaRPr lang="zh-TW" altLang="en-US" dirty="0" smtClean="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35</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6607506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2"/>
          <p:cNvSpPr>
            <a:spLocks noGrp="1" noChangeArrowheads="1"/>
          </p:cNvSpPr>
          <p:nvPr>
            <p:ph type="title"/>
          </p:nvPr>
        </p:nvSpPr>
        <p:spPr>
          <a:xfrm>
            <a:off x="1208585" y="117028"/>
            <a:ext cx="8080400" cy="935708"/>
          </a:xfrm>
        </p:spPr>
        <p:txBody>
          <a:bodyPr/>
          <a:lstStyle/>
          <a:p>
            <a:r>
              <a:rPr lang="zh-TW" altLang="en-US" dirty="0" smtClean="0"/>
              <a:t>防毒系統</a:t>
            </a:r>
            <a:r>
              <a:rPr lang="en-US" altLang="zh-TW" dirty="0" smtClean="0"/>
              <a:t>(1/2)</a:t>
            </a:r>
          </a:p>
        </p:txBody>
      </p:sp>
      <p:sp>
        <p:nvSpPr>
          <p:cNvPr id="226308" name="Rectangle 3"/>
          <p:cNvSpPr>
            <a:spLocks noGrp="1" noChangeArrowheads="1"/>
          </p:cNvSpPr>
          <p:nvPr>
            <p:ph type="body" idx="1"/>
          </p:nvPr>
        </p:nvSpPr>
        <p:spPr>
          <a:xfrm>
            <a:off x="662523" y="1052736"/>
            <a:ext cx="8743877" cy="5229320"/>
          </a:xfrm>
        </p:spPr>
        <p:txBody>
          <a:bodyPr/>
          <a:lstStyle/>
          <a:p>
            <a:pPr algn="just"/>
            <a:r>
              <a:rPr lang="zh-TW" altLang="en-US" sz="2400" dirty="0" smtClean="0"/>
              <a:t>主要用途</a:t>
            </a:r>
          </a:p>
          <a:p>
            <a:pPr lvl="1" algn="just"/>
            <a:r>
              <a:rPr lang="zh-TW" altLang="en-US" sz="2000" dirty="0" smtClean="0"/>
              <a:t>防止病毒、蠕蟲、間諜、後門及木馬等惡意程式入侵電腦系統</a:t>
            </a:r>
          </a:p>
          <a:p>
            <a:pPr algn="just"/>
            <a:r>
              <a:rPr lang="zh-TW" altLang="en-US" sz="2400" dirty="0" smtClean="0"/>
              <a:t>惡意程式的來源</a:t>
            </a:r>
          </a:p>
          <a:p>
            <a:pPr lvl="1" algn="just"/>
            <a:r>
              <a:rPr lang="zh-TW" altLang="en-US" sz="2000" dirty="0" smtClean="0"/>
              <a:t>電子郵件</a:t>
            </a:r>
          </a:p>
          <a:p>
            <a:pPr lvl="1" algn="just"/>
            <a:r>
              <a:rPr lang="en-US" altLang="zh-TW" sz="2000" dirty="0" smtClean="0"/>
              <a:t>USB</a:t>
            </a:r>
            <a:r>
              <a:rPr lang="zh-TW" altLang="en-US" sz="2000" dirty="0" smtClean="0"/>
              <a:t>硬碟</a:t>
            </a:r>
          </a:p>
          <a:p>
            <a:pPr lvl="1" algn="just"/>
            <a:r>
              <a:rPr lang="zh-TW" altLang="en-US" sz="2000" dirty="0" smtClean="0"/>
              <a:t>網站瀏覽</a:t>
            </a:r>
          </a:p>
          <a:p>
            <a:pPr lvl="1" algn="just"/>
            <a:r>
              <a:rPr lang="zh-TW" altLang="en-US" sz="2000" dirty="0" smtClean="0"/>
              <a:t>即時通訊</a:t>
            </a:r>
          </a:p>
          <a:p>
            <a:pPr lvl="1" algn="just"/>
            <a:r>
              <a:rPr lang="zh-TW" altLang="en-US" sz="2000" dirty="0" smtClean="0"/>
              <a:t>檔案傳輸</a:t>
            </a:r>
            <a:r>
              <a:rPr lang="en-US" altLang="zh-TW" sz="2000" dirty="0" smtClean="0"/>
              <a:t>/</a:t>
            </a:r>
            <a:r>
              <a:rPr lang="zh-TW" altLang="en-US" sz="2000" dirty="0" smtClean="0"/>
              <a:t>分享</a:t>
            </a:r>
          </a:p>
          <a:p>
            <a:pPr algn="just"/>
            <a:r>
              <a:rPr lang="zh-TW" altLang="en-US" sz="2400" dirty="0" smtClean="0"/>
              <a:t>全面防毒的部署</a:t>
            </a:r>
          </a:p>
          <a:p>
            <a:pPr lvl="1" algn="just"/>
            <a:r>
              <a:rPr lang="zh-TW" altLang="en-US" sz="2000" dirty="0" smtClean="0"/>
              <a:t>個人電腦與伺服器防毒</a:t>
            </a:r>
          </a:p>
          <a:p>
            <a:pPr lvl="1" algn="just"/>
            <a:r>
              <a:rPr lang="zh-TW" altLang="en-US" sz="2000" dirty="0" smtClean="0"/>
              <a:t>電子郵件防毒匣道</a:t>
            </a:r>
          </a:p>
          <a:p>
            <a:pPr lvl="1" algn="just"/>
            <a:r>
              <a:rPr lang="zh-TW" altLang="en-US" sz="2000" dirty="0" smtClean="0"/>
              <a:t>上網防毒匣道</a:t>
            </a:r>
          </a:p>
        </p:txBody>
      </p:sp>
      <p:grpSp>
        <p:nvGrpSpPr>
          <p:cNvPr id="226309" name="Group 4"/>
          <p:cNvGrpSpPr>
            <a:grpSpLocks/>
          </p:cNvGrpSpPr>
          <p:nvPr/>
        </p:nvGrpSpPr>
        <p:grpSpPr bwMode="auto">
          <a:xfrm>
            <a:off x="4406939" y="2204865"/>
            <a:ext cx="4889367" cy="4175125"/>
            <a:chOff x="2653" y="1344"/>
            <a:chExt cx="2843" cy="2630"/>
          </a:xfrm>
        </p:grpSpPr>
        <p:grpSp>
          <p:nvGrpSpPr>
            <p:cNvPr id="226310" name="Group 5"/>
            <p:cNvGrpSpPr>
              <a:grpSpLocks/>
            </p:cNvGrpSpPr>
            <p:nvPr/>
          </p:nvGrpSpPr>
          <p:grpSpPr bwMode="auto">
            <a:xfrm>
              <a:off x="2653" y="1344"/>
              <a:ext cx="2843" cy="2630"/>
              <a:chOff x="2200" y="1344"/>
              <a:chExt cx="2843" cy="2630"/>
            </a:xfrm>
          </p:grpSpPr>
          <p:sp>
            <p:nvSpPr>
              <p:cNvPr id="226313" name="Rectangle 6"/>
              <p:cNvSpPr>
                <a:spLocks noChangeArrowheads="1"/>
              </p:cNvSpPr>
              <p:nvPr/>
            </p:nvSpPr>
            <p:spPr bwMode="auto">
              <a:xfrm>
                <a:off x="3243" y="1981"/>
                <a:ext cx="545" cy="27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zh-TW" altLang="en-US" sz="1800" b="0">
                    <a:ea typeface="+mn-ea"/>
                    <a:cs typeface="Times New Roman" panose="02020603050405020304" pitchFamily="18" charset="0"/>
                  </a:rPr>
                  <a:t>防火牆</a:t>
                </a:r>
              </a:p>
            </p:txBody>
          </p:sp>
          <p:pic>
            <p:nvPicPr>
              <p:cNvPr id="226314" name="Picture 4" descr="Cloud_rw1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 y="1344"/>
                <a:ext cx="862"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8392" name="Text Box 8"/>
              <p:cNvSpPr txBox="1">
                <a:spLocks noChangeArrowheads="1"/>
              </p:cNvSpPr>
              <p:nvPr/>
            </p:nvSpPr>
            <p:spPr bwMode="auto">
              <a:xfrm>
                <a:off x="3222" y="1452"/>
                <a:ext cx="616"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a:latin typeface="Times New Roman" panose="02020603050405020304" pitchFamily="18" charset="0"/>
                    <a:ea typeface="+mn-ea"/>
                    <a:cs typeface="Times New Roman" panose="02020603050405020304" pitchFamily="18" charset="0"/>
                  </a:rPr>
                  <a:t>INTERNET</a:t>
                </a:r>
              </a:p>
            </p:txBody>
          </p:sp>
          <p:sp>
            <p:nvSpPr>
              <p:cNvPr id="226316" name="Line 9"/>
              <p:cNvSpPr>
                <a:spLocks noChangeShapeType="1"/>
              </p:cNvSpPr>
              <p:nvPr/>
            </p:nvSpPr>
            <p:spPr bwMode="auto">
              <a:xfrm>
                <a:off x="3515" y="1800"/>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Times New Roman" panose="02020603050405020304" pitchFamily="18" charset="0"/>
                  <a:ea typeface="+mn-ea"/>
                  <a:cs typeface="Times New Roman" panose="02020603050405020304" pitchFamily="18" charset="0"/>
                </a:endParaRPr>
              </a:p>
            </p:txBody>
          </p:sp>
          <p:sp>
            <p:nvSpPr>
              <p:cNvPr id="226317" name="Oval 10"/>
              <p:cNvSpPr>
                <a:spLocks noChangeArrowheads="1"/>
              </p:cNvSpPr>
              <p:nvPr/>
            </p:nvSpPr>
            <p:spPr bwMode="auto">
              <a:xfrm>
                <a:off x="2699" y="2435"/>
                <a:ext cx="1588" cy="1449"/>
              </a:xfrm>
              <a:prstGeom prst="ellipse">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zh-TW" altLang="en-US" sz="1800" b="0">
                    <a:ea typeface="+mn-ea"/>
                    <a:cs typeface="Times New Roman" panose="02020603050405020304" pitchFamily="18" charset="0"/>
                  </a:rPr>
                  <a:t>內部網段</a:t>
                </a:r>
              </a:p>
            </p:txBody>
          </p:sp>
          <p:sp>
            <p:nvSpPr>
              <p:cNvPr id="226318" name="Line 11"/>
              <p:cNvSpPr>
                <a:spLocks noChangeShapeType="1"/>
              </p:cNvSpPr>
              <p:nvPr/>
            </p:nvSpPr>
            <p:spPr bwMode="auto">
              <a:xfrm>
                <a:off x="3515" y="2254"/>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Times New Roman" panose="02020603050405020304" pitchFamily="18" charset="0"/>
                  <a:ea typeface="+mn-ea"/>
                  <a:cs typeface="Times New Roman" panose="02020603050405020304" pitchFamily="18" charset="0"/>
                </a:endParaRPr>
              </a:p>
            </p:txBody>
          </p:sp>
          <p:sp>
            <p:nvSpPr>
              <p:cNvPr id="226319" name="Oval 12"/>
              <p:cNvSpPr>
                <a:spLocks noChangeArrowheads="1"/>
              </p:cNvSpPr>
              <p:nvPr/>
            </p:nvSpPr>
            <p:spPr bwMode="auto">
              <a:xfrm>
                <a:off x="3969" y="1891"/>
                <a:ext cx="907" cy="454"/>
              </a:xfrm>
              <a:prstGeom prst="ellipse">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800" b="0">
                    <a:ea typeface="+mn-ea"/>
                    <a:cs typeface="Times New Roman" panose="02020603050405020304" pitchFamily="18" charset="0"/>
                  </a:rPr>
                  <a:t>DMZ</a:t>
                </a:r>
                <a:r>
                  <a:rPr lang="zh-TW" altLang="en-US" sz="1800" b="0">
                    <a:ea typeface="+mn-ea"/>
                    <a:cs typeface="Times New Roman" panose="02020603050405020304" pitchFamily="18" charset="0"/>
                  </a:rPr>
                  <a:t>網段</a:t>
                </a:r>
              </a:p>
            </p:txBody>
          </p:sp>
          <p:sp>
            <p:nvSpPr>
              <p:cNvPr id="226320" name="Line 13"/>
              <p:cNvSpPr>
                <a:spLocks noChangeShapeType="1"/>
              </p:cNvSpPr>
              <p:nvPr/>
            </p:nvSpPr>
            <p:spPr bwMode="auto">
              <a:xfrm>
                <a:off x="3787" y="2117"/>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Times New Roman" panose="02020603050405020304" pitchFamily="18" charset="0"/>
                  <a:ea typeface="+mn-ea"/>
                  <a:cs typeface="Times New Roman" panose="02020603050405020304" pitchFamily="18" charset="0"/>
                </a:endParaRPr>
              </a:p>
            </p:txBody>
          </p:sp>
          <p:pic>
            <p:nvPicPr>
              <p:cNvPr id="226321" name="Picture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1" y="2296"/>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26322" name="Picture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50" y="1706"/>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168400" name="Text Box 16"/>
              <p:cNvSpPr txBox="1">
                <a:spLocks noChangeArrowheads="1"/>
              </p:cNvSpPr>
              <p:nvPr/>
            </p:nvSpPr>
            <p:spPr bwMode="auto">
              <a:xfrm>
                <a:off x="4286" y="1616"/>
                <a:ext cx="757" cy="17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eaLnBrk="1" hangingPunct="1">
                  <a:defRPr/>
                </a:pPr>
                <a:r>
                  <a:rPr lang="en-US" altLang="zh-TW" sz="1200">
                    <a:latin typeface="Times New Roman" panose="02020603050405020304" pitchFamily="18" charset="0"/>
                    <a:ea typeface="+mn-ea"/>
                    <a:cs typeface="Times New Roman" panose="02020603050405020304" pitchFamily="18" charset="0"/>
                  </a:rPr>
                  <a:t>SMTP AntiVirus</a:t>
                </a:r>
              </a:p>
            </p:txBody>
          </p:sp>
          <p:sp>
            <p:nvSpPr>
              <p:cNvPr id="1168401" name="Text Box 17"/>
              <p:cNvSpPr txBox="1">
                <a:spLocks noChangeArrowheads="1"/>
              </p:cNvSpPr>
              <p:nvPr/>
            </p:nvSpPr>
            <p:spPr bwMode="auto">
              <a:xfrm>
                <a:off x="2200" y="2296"/>
                <a:ext cx="862" cy="288"/>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eaLnBrk="1" hangingPunct="1">
                  <a:defRPr/>
                </a:pPr>
                <a:r>
                  <a:rPr lang="en-US" altLang="zh-TW" sz="1200">
                    <a:latin typeface="Times New Roman" panose="02020603050405020304" pitchFamily="18" charset="0"/>
                    <a:ea typeface="+mn-ea"/>
                    <a:cs typeface="Times New Roman" panose="02020603050405020304" pitchFamily="18" charset="0"/>
                  </a:rPr>
                  <a:t>HTTP/FTP/POP3</a:t>
                </a:r>
              </a:p>
              <a:p>
                <a:pPr algn="ctr" eaLnBrk="1" hangingPunct="1">
                  <a:defRPr/>
                </a:pPr>
                <a:r>
                  <a:rPr lang="en-US" altLang="zh-TW" sz="1200">
                    <a:latin typeface="Times New Roman" panose="02020603050405020304" pitchFamily="18" charset="0"/>
                    <a:ea typeface="+mn-ea"/>
                    <a:cs typeface="Times New Roman" panose="02020603050405020304" pitchFamily="18" charset="0"/>
                  </a:rPr>
                  <a:t> AntiVirus</a:t>
                </a:r>
              </a:p>
            </p:txBody>
          </p:sp>
          <p:grpSp>
            <p:nvGrpSpPr>
              <p:cNvPr id="226325" name="Group 18"/>
              <p:cNvGrpSpPr>
                <a:grpSpLocks/>
              </p:cNvGrpSpPr>
              <p:nvPr/>
            </p:nvGrpSpPr>
            <p:grpSpPr bwMode="auto">
              <a:xfrm>
                <a:off x="3742" y="2432"/>
                <a:ext cx="181" cy="181"/>
                <a:chOff x="3742" y="2432"/>
                <a:chExt cx="181" cy="181"/>
              </a:xfrm>
            </p:grpSpPr>
            <p:pic>
              <p:nvPicPr>
                <p:cNvPr id="226360" name="Picture 19" descr="computer-4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2" y="2432"/>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361" name="Rectangle 20"/>
                <p:cNvSpPr>
                  <a:spLocks noChangeArrowheads="1"/>
                </p:cNvSpPr>
                <p:nvPr/>
              </p:nvSpPr>
              <p:spPr bwMode="auto">
                <a:xfrm>
                  <a:off x="3849" y="2506"/>
                  <a:ext cx="45" cy="46"/>
                </a:xfrm>
                <a:prstGeom prst="rect">
                  <a:avLst/>
                </a:prstGeom>
                <a:solidFill>
                  <a:srgbClr val="00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0099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endParaRPr lang="zh-TW" altLang="en-US">
                    <a:ea typeface="+mn-ea"/>
                    <a:cs typeface="Times New Roman" panose="02020603050405020304" pitchFamily="18" charset="0"/>
                  </a:endParaRPr>
                </a:p>
              </p:txBody>
            </p:sp>
          </p:grpSp>
          <p:grpSp>
            <p:nvGrpSpPr>
              <p:cNvPr id="226326" name="Group 21"/>
              <p:cNvGrpSpPr>
                <a:grpSpLocks/>
              </p:cNvGrpSpPr>
              <p:nvPr/>
            </p:nvGrpSpPr>
            <p:grpSpPr bwMode="auto">
              <a:xfrm>
                <a:off x="4014" y="2614"/>
                <a:ext cx="181" cy="181"/>
                <a:chOff x="3742" y="2432"/>
                <a:chExt cx="181" cy="181"/>
              </a:xfrm>
            </p:grpSpPr>
            <p:pic>
              <p:nvPicPr>
                <p:cNvPr id="226358" name="Picture 22" descr="computer-4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2" y="2432"/>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359" name="Rectangle 23"/>
                <p:cNvSpPr>
                  <a:spLocks noChangeArrowheads="1"/>
                </p:cNvSpPr>
                <p:nvPr/>
              </p:nvSpPr>
              <p:spPr bwMode="auto">
                <a:xfrm>
                  <a:off x="3849" y="2506"/>
                  <a:ext cx="45" cy="46"/>
                </a:xfrm>
                <a:prstGeom prst="rect">
                  <a:avLst/>
                </a:prstGeom>
                <a:solidFill>
                  <a:srgbClr val="00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0099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endParaRPr lang="zh-TW" altLang="en-US">
                    <a:ea typeface="+mn-ea"/>
                    <a:cs typeface="Times New Roman" panose="02020603050405020304" pitchFamily="18" charset="0"/>
                  </a:endParaRPr>
                </a:p>
              </p:txBody>
            </p:sp>
          </p:grpSp>
          <p:grpSp>
            <p:nvGrpSpPr>
              <p:cNvPr id="226327" name="Group 24"/>
              <p:cNvGrpSpPr>
                <a:grpSpLocks/>
              </p:cNvGrpSpPr>
              <p:nvPr/>
            </p:nvGrpSpPr>
            <p:grpSpPr bwMode="auto">
              <a:xfrm>
                <a:off x="4151" y="2886"/>
                <a:ext cx="181" cy="181"/>
                <a:chOff x="3742" y="2432"/>
                <a:chExt cx="181" cy="181"/>
              </a:xfrm>
            </p:grpSpPr>
            <p:pic>
              <p:nvPicPr>
                <p:cNvPr id="226356" name="Picture 25" descr="computer-4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2" y="2432"/>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357" name="Rectangle 26"/>
                <p:cNvSpPr>
                  <a:spLocks noChangeArrowheads="1"/>
                </p:cNvSpPr>
                <p:nvPr/>
              </p:nvSpPr>
              <p:spPr bwMode="auto">
                <a:xfrm>
                  <a:off x="3849" y="2506"/>
                  <a:ext cx="45" cy="46"/>
                </a:xfrm>
                <a:prstGeom prst="rect">
                  <a:avLst/>
                </a:prstGeom>
                <a:solidFill>
                  <a:srgbClr val="00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0099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endParaRPr lang="zh-TW" altLang="en-US">
                    <a:ea typeface="+mn-ea"/>
                    <a:cs typeface="Times New Roman" panose="02020603050405020304" pitchFamily="18" charset="0"/>
                  </a:endParaRPr>
                </a:p>
              </p:txBody>
            </p:sp>
          </p:grpSp>
          <p:grpSp>
            <p:nvGrpSpPr>
              <p:cNvPr id="226328" name="Group 27"/>
              <p:cNvGrpSpPr>
                <a:grpSpLocks/>
              </p:cNvGrpSpPr>
              <p:nvPr/>
            </p:nvGrpSpPr>
            <p:grpSpPr bwMode="auto">
              <a:xfrm>
                <a:off x="4151" y="3249"/>
                <a:ext cx="181" cy="181"/>
                <a:chOff x="3742" y="2432"/>
                <a:chExt cx="181" cy="181"/>
              </a:xfrm>
            </p:grpSpPr>
            <p:pic>
              <p:nvPicPr>
                <p:cNvPr id="226354" name="Picture 28" descr="computer-4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2" y="2432"/>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355" name="Rectangle 29"/>
                <p:cNvSpPr>
                  <a:spLocks noChangeArrowheads="1"/>
                </p:cNvSpPr>
                <p:nvPr/>
              </p:nvSpPr>
              <p:spPr bwMode="auto">
                <a:xfrm>
                  <a:off x="3849" y="2506"/>
                  <a:ext cx="45" cy="46"/>
                </a:xfrm>
                <a:prstGeom prst="rect">
                  <a:avLst/>
                </a:prstGeom>
                <a:solidFill>
                  <a:srgbClr val="00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0099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endParaRPr lang="zh-TW" altLang="en-US">
                    <a:ea typeface="+mn-ea"/>
                    <a:cs typeface="Times New Roman" panose="02020603050405020304" pitchFamily="18" charset="0"/>
                  </a:endParaRPr>
                </a:p>
              </p:txBody>
            </p:sp>
          </p:grpSp>
          <p:grpSp>
            <p:nvGrpSpPr>
              <p:cNvPr id="226329" name="Group 30"/>
              <p:cNvGrpSpPr>
                <a:grpSpLocks/>
              </p:cNvGrpSpPr>
              <p:nvPr/>
            </p:nvGrpSpPr>
            <p:grpSpPr bwMode="auto">
              <a:xfrm>
                <a:off x="4014" y="3567"/>
                <a:ext cx="181" cy="181"/>
                <a:chOff x="3742" y="2432"/>
                <a:chExt cx="181" cy="181"/>
              </a:xfrm>
            </p:grpSpPr>
            <p:pic>
              <p:nvPicPr>
                <p:cNvPr id="226352" name="Picture 31" descr="computer-4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2" y="2432"/>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353" name="Rectangle 32"/>
                <p:cNvSpPr>
                  <a:spLocks noChangeArrowheads="1"/>
                </p:cNvSpPr>
                <p:nvPr/>
              </p:nvSpPr>
              <p:spPr bwMode="auto">
                <a:xfrm>
                  <a:off x="3849" y="2506"/>
                  <a:ext cx="45" cy="46"/>
                </a:xfrm>
                <a:prstGeom prst="rect">
                  <a:avLst/>
                </a:prstGeom>
                <a:solidFill>
                  <a:srgbClr val="00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0099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endParaRPr lang="zh-TW" altLang="en-US">
                    <a:ea typeface="+mn-ea"/>
                    <a:cs typeface="Times New Roman" panose="02020603050405020304" pitchFamily="18" charset="0"/>
                  </a:endParaRPr>
                </a:p>
              </p:txBody>
            </p:sp>
          </p:grpSp>
          <p:grpSp>
            <p:nvGrpSpPr>
              <p:cNvPr id="226330" name="Group 33"/>
              <p:cNvGrpSpPr>
                <a:grpSpLocks/>
              </p:cNvGrpSpPr>
              <p:nvPr/>
            </p:nvGrpSpPr>
            <p:grpSpPr bwMode="auto">
              <a:xfrm>
                <a:off x="3652" y="3748"/>
                <a:ext cx="181" cy="181"/>
                <a:chOff x="3742" y="2432"/>
                <a:chExt cx="181" cy="181"/>
              </a:xfrm>
            </p:grpSpPr>
            <p:pic>
              <p:nvPicPr>
                <p:cNvPr id="226350" name="Picture 34" descr="computer-4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2" y="2432"/>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351" name="Rectangle 35"/>
                <p:cNvSpPr>
                  <a:spLocks noChangeArrowheads="1"/>
                </p:cNvSpPr>
                <p:nvPr/>
              </p:nvSpPr>
              <p:spPr bwMode="auto">
                <a:xfrm>
                  <a:off x="3849" y="2506"/>
                  <a:ext cx="45" cy="46"/>
                </a:xfrm>
                <a:prstGeom prst="rect">
                  <a:avLst/>
                </a:prstGeom>
                <a:solidFill>
                  <a:srgbClr val="00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0099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endParaRPr lang="zh-TW" altLang="en-US">
                    <a:ea typeface="+mn-ea"/>
                    <a:cs typeface="Times New Roman" panose="02020603050405020304" pitchFamily="18" charset="0"/>
                  </a:endParaRPr>
                </a:p>
              </p:txBody>
            </p:sp>
          </p:grpSp>
          <p:grpSp>
            <p:nvGrpSpPr>
              <p:cNvPr id="226331" name="Group 36"/>
              <p:cNvGrpSpPr>
                <a:grpSpLocks/>
              </p:cNvGrpSpPr>
              <p:nvPr/>
            </p:nvGrpSpPr>
            <p:grpSpPr bwMode="auto">
              <a:xfrm>
                <a:off x="3243" y="3793"/>
                <a:ext cx="181" cy="181"/>
                <a:chOff x="3742" y="2432"/>
                <a:chExt cx="181" cy="181"/>
              </a:xfrm>
            </p:grpSpPr>
            <p:pic>
              <p:nvPicPr>
                <p:cNvPr id="226348" name="Picture 37" descr="computer-4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2" y="2432"/>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349" name="Rectangle 38"/>
                <p:cNvSpPr>
                  <a:spLocks noChangeArrowheads="1"/>
                </p:cNvSpPr>
                <p:nvPr/>
              </p:nvSpPr>
              <p:spPr bwMode="auto">
                <a:xfrm>
                  <a:off x="3849" y="2506"/>
                  <a:ext cx="45" cy="46"/>
                </a:xfrm>
                <a:prstGeom prst="rect">
                  <a:avLst/>
                </a:prstGeom>
                <a:solidFill>
                  <a:srgbClr val="00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0099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endParaRPr lang="zh-TW" altLang="en-US">
                    <a:ea typeface="+mn-ea"/>
                    <a:cs typeface="Times New Roman" panose="02020603050405020304" pitchFamily="18" charset="0"/>
                  </a:endParaRPr>
                </a:p>
              </p:txBody>
            </p:sp>
          </p:grpSp>
          <p:grpSp>
            <p:nvGrpSpPr>
              <p:cNvPr id="226332" name="Group 39"/>
              <p:cNvGrpSpPr>
                <a:grpSpLocks/>
              </p:cNvGrpSpPr>
              <p:nvPr/>
            </p:nvGrpSpPr>
            <p:grpSpPr bwMode="auto">
              <a:xfrm>
                <a:off x="2880" y="3612"/>
                <a:ext cx="181" cy="181"/>
                <a:chOff x="3742" y="2432"/>
                <a:chExt cx="181" cy="181"/>
              </a:xfrm>
            </p:grpSpPr>
            <p:pic>
              <p:nvPicPr>
                <p:cNvPr id="226346" name="Picture 40" descr="computer-4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2" y="2432"/>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347" name="Rectangle 41"/>
                <p:cNvSpPr>
                  <a:spLocks noChangeArrowheads="1"/>
                </p:cNvSpPr>
                <p:nvPr/>
              </p:nvSpPr>
              <p:spPr bwMode="auto">
                <a:xfrm>
                  <a:off x="3849" y="2506"/>
                  <a:ext cx="45" cy="46"/>
                </a:xfrm>
                <a:prstGeom prst="rect">
                  <a:avLst/>
                </a:prstGeom>
                <a:solidFill>
                  <a:srgbClr val="00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0099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endParaRPr lang="zh-TW" altLang="en-US">
                    <a:ea typeface="+mn-ea"/>
                    <a:cs typeface="Times New Roman" panose="02020603050405020304" pitchFamily="18" charset="0"/>
                  </a:endParaRPr>
                </a:p>
              </p:txBody>
            </p:sp>
          </p:grpSp>
          <p:grpSp>
            <p:nvGrpSpPr>
              <p:cNvPr id="226333" name="Group 42"/>
              <p:cNvGrpSpPr>
                <a:grpSpLocks/>
              </p:cNvGrpSpPr>
              <p:nvPr/>
            </p:nvGrpSpPr>
            <p:grpSpPr bwMode="auto">
              <a:xfrm>
                <a:off x="2517" y="3158"/>
                <a:ext cx="318" cy="318"/>
                <a:chOff x="2517" y="3158"/>
                <a:chExt cx="318" cy="318"/>
              </a:xfrm>
            </p:grpSpPr>
            <p:pic>
              <p:nvPicPr>
                <p:cNvPr id="226344" name="Picture 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7" y="3158"/>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26345" name="Rectangle 44"/>
                <p:cNvSpPr>
                  <a:spLocks noChangeArrowheads="1"/>
                </p:cNvSpPr>
                <p:nvPr/>
              </p:nvSpPr>
              <p:spPr bwMode="auto">
                <a:xfrm>
                  <a:off x="2699" y="3339"/>
                  <a:ext cx="45" cy="46"/>
                </a:xfrm>
                <a:prstGeom prst="rect">
                  <a:avLst/>
                </a:prstGeom>
                <a:solidFill>
                  <a:srgbClr val="00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0099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endParaRPr lang="zh-TW" altLang="en-US">
                    <a:ea typeface="+mn-ea"/>
                    <a:cs typeface="Times New Roman" panose="02020603050405020304" pitchFamily="18" charset="0"/>
                  </a:endParaRPr>
                </a:p>
              </p:txBody>
            </p:sp>
          </p:grpSp>
          <p:grpSp>
            <p:nvGrpSpPr>
              <p:cNvPr id="226334" name="Group 45"/>
              <p:cNvGrpSpPr>
                <a:grpSpLocks/>
              </p:cNvGrpSpPr>
              <p:nvPr/>
            </p:nvGrpSpPr>
            <p:grpSpPr bwMode="auto">
              <a:xfrm>
                <a:off x="2653" y="2704"/>
                <a:ext cx="318" cy="318"/>
                <a:chOff x="2517" y="3158"/>
                <a:chExt cx="318" cy="318"/>
              </a:xfrm>
            </p:grpSpPr>
            <p:pic>
              <p:nvPicPr>
                <p:cNvPr id="226342" name="Picture 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7" y="3158"/>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26343" name="Rectangle 47"/>
                <p:cNvSpPr>
                  <a:spLocks noChangeArrowheads="1"/>
                </p:cNvSpPr>
                <p:nvPr/>
              </p:nvSpPr>
              <p:spPr bwMode="auto">
                <a:xfrm>
                  <a:off x="2699" y="3339"/>
                  <a:ext cx="45" cy="46"/>
                </a:xfrm>
                <a:prstGeom prst="rect">
                  <a:avLst/>
                </a:prstGeom>
                <a:solidFill>
                  <a:srgbClr val="00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0099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endParaRPr lang="zh-TW" altLang="en-US">
                    <a:ea typeface="+mn-ea"/>
                    <a:cs typeface="Times New Roman" panose="02020603050405020304" pitchFamily="18" charset="0"/>
                  </a:endParaRPr>
                </a:p>
              </p:txBody>
            </p:sp>
          </p:grpSp>
          <p:sp>
            <p:nvSpPr>
              <p:cNvPr id="226335" name="Freeform 48"/>
              <p:cNvSpPr>
                <a:spLocks/>
              </p:cNvSpPr>
              <p:nvPr/>
            </p:nvSpPr>
            <p:spPr bwMode="auto">
              <a:xfrm>
                <a:off x="3538" y="1661"/>
                <a:ext cx="703" cy="371"/>
              </a:xfrm>
              <a:custGeom>
                <a:avLst/>
                <a:gdLst>
                  <a:gd name="T0" fmla="*/ 68 w 703"/>
                  <a:gd name="T1" fmla="*/ 0 h 371"/>
                  <a:gd name="T2" fmla="*/ 68 w 703"/>
                  <a:gd name="T3" fmla="*/ 318 h 371"/>
                  <a:gd name="T4" fmla="*/ 476 w 703"/>
                  <a:gd name="T5" fmla="*/ 318 h 371"/>
                  <a:gd name="T6" fmla="*/ 703 w 703"/>
                  <a:gd name="T7" fmla="*/ 181 h 3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03" h="371">
                    <a:moveTo>
                      <a:pt x="68" y="0"/>
                    </a:moveTo>
                    <a:cubicBezTo>
                      <a:pt x="34" y="132"/>
                      <a:pt x="0" y="265"/>
                      <a:pt x="68" y="318"/>
                    </a:cubicBezTo>
                    <a:cubicBezTo>
                      <a:pt x="136" y="371"/>
                      <a:pt x="370" y="341"/>
                      <a:pt x="476" y="318"/>
                    </a:cubicBezTo>
                    <a:cubicBezTo>
                      <a:pt x="582" y="295"/>
                      <a:pt x="642" y="238"/>
                      <a:pt x="703" y="181"/>
                    </a:cubicBezTo>
                  </a:path>
                </a:pathLst>
              </a:custGeom>
              <a:noFill/>
              <a:ln w="38100" cap="flat" cmpd="sng">
                <a:solidFill>
                  <a:srgbClr val="0000FF"/>
                </a:solidFill>
                <a:prstDash val="solid"/>
                <a:round/>
                <a:headEnd/>
                <a:tailEnd type="triangle" w="lg" len="me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latin typeface="Times New Roman" panose="02020603050405020304" pitchFamily="18" charset="0"/>
                  <a:ea typeface="+mn-ea"/>
                  <a:cs typeface="Times New Roman" panose="02020603050405020304" pitchFamily="18" charset="0"/>
                </a:endParaRPr>
              </a:p>
            </p:txBody>
          </p:sp>
          <p:pic>
            <p:nvPicPr>
              <p:cNvPr id="226336" name="Picture 49" descr="computer-27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0" y="1706"/>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337" name="Freeform 50"/>
              <p:cNvSpPr>
                <a:spLocks/>
              </p:cNvSpPr>
              <p:nvPr/>
            </p:nvSpPr>
            <p:spPr bwMode="auto">
              <a:xfrm>
                <a:off x="3620" y="1979"/>
                <a:ext cx="621" cy="453"/>
              </a:xfrm>
              <a:custGeom>
                <a:avLst/>
                <a:gdLst>
                  <a:gd name="T0" fmla="*/ 621 w 621"/>
                  <a:gd name="T1" fmla="*/ 0 h 453"/>
                  <a:gd name="T2" fmla="*/ 76 w 621"/>
                  <a:gd name="T3" fmla="*/ 226 h 453"/>
                  <a:gd name="T4" fmla="*/ 167 w 621"/>
                  <a:gd name="T5" fmla="*/ 453 h 453"/>
                  <a:gd name="T6" fmla="*/ 0 60000 65536"/>
                  <a:gd name="T7" fmla="*/ 0 60000 65536"/>
                  <a:gd name="T8" fmla="*/ 0 60000 65536"/>
                </a:gdLst>
                <a:ahLst/>
                <a:cxnLst>
                  <a:cxn ang="T6">
                    <a:pos x="T0" y="T1"/>
                  </a:cxn>
                  <a:cxn ang="T7">
                    <a:pos x="T2" y="T3"/>
                  </a:cxn>
                  <a:cxn ang="T8">
                    <a:pos x="T4" y="T5"/>
                  </a:cxn>
                </a:cxnLst>
                <a:rect l="0" t="0" r="r" b="b"/>
                <a:pathLst>
                  <a:path w="621" h="453">
                    <a:moveTo>
                      <a:pt x="621" y="0"/>
                    </a:moveTo>
                    <a:cubicBezTo>
                      <a:pt x="386" y="75"/>
                      <a:pt x="152" y="151"/>
                      <a:pt x="76" y="226"/>
                    </a:cubicBezTo>
                    <a:cubicBezTo>
                      <a:pt x="0" y="301"/>
                      <a:pt x="83" y="377"/>
                      <a:pt x="167" y="453"/>
                    </a:cubicBezTo>
                  </a:path>
                </a:pathLst>
              </a:custGeom>
              <a:noFill/>
              <a:ln w="38100" cap="flat" cmpd="sng">
                <a:solidFill>
                  <a:srgbClr val="0000FF"/>
                </a:solidFill>
                <a:prstDash val="solid"/>
                <a:round/>
                <a:headEnd type="none" w="med" len="med"/>
                <a:tailEnd type="triangle" w="lg" len="me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latin typeface="Times New Roman" panose="02020603050405020304" pitchFamily="18" charset="0"/>
                  <a:ea typeface="+mn-ea"/>
                  <a:cs typeface="Times New Roman" panose="02020603050405020304" pitchFamily="18" charset="0"/>
                </a:endParaRPr>
              </a:p>
            </p:txBody>
          </p:sp>
          <p:pic>
            <p:nvPicPr>
              <p:cNvPr id="226338" name="Picture 51" descr="computer-27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0" y="2568"/>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339" name="Freeform 52"/>
              <p:cNvSpPr>
                <a:spLocks/>
              </p:cNvSpPr>
              <p:nvPr/>
            </p:nvSpPr>
            <p:spPr bwMode="auto">
              <a:xfrm>
                <a:off x="2971" y="2614"/>
                <a:ext cx="136" cy="998"/>
              </a:xfrm>
              <a:custGeom>
                <a:avLst/>
                <a:gdLst>
                  <a:gd name="T0" fmla="*/ 0 w 136"/>
                  <a:gd name="T1" fmla="*/ 998 h 998"/>
                  <a:gd name="T2" fmla="*/ 136 w 136"/>
                  <a:gd name="T3" fmla="*/ 0 h 998"/>
                  <a:gd name="T4" fmla="*/ 0 60000 65536"/>
                  <a:gd name="T5" fmla="*/ 0 60000 65536"/>
                </a:gdLst>
                <a:ahLst/>
                <a:cxnLst>
                  <a:cxn ang="T4">
                    <a:pos x="T0" y="T1"/>
                  </a:cxn>
                  <a:cxn ang="T5">
                    <a:pos x="T2" y="T3"/>
                  </a:cxn>
                </a:cxnLst>
                <a:rect l="0" t="0" r="r" b="b"/>
                <a:pathLst>
                  <a:path w="136" h="998">
                    <a:moveTo>
                      <a:pt x="0" y="998"/>
                    </a:moveTo>
                    <a:cubicBezTo>
                      <a:pt x="0" y="998"/>
                      <a:pt x="68" y="499"/>
                      <a:pt x="136" y="0"/>
                    </a:cubicBezTo>
                  </a:path>
                </a:pathLst>
              </a:custGeom>
              <a:noFill/>
              <a:ln w="38100" cap="flat" cmpd="sng">
                <a:solidFill>
                  <a:srgbClr val="FF0000"/>
                </a:solidFill>
                <a:prstDash val="solid"/>
                <a:round/>
                <a:headEnd type="triangle" w="lg" len="med"/>
                <a:tailEnd type="none" w="lg" len="me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latin typeface="Times New Roman" panose="02020603050405020304" pitchFamily="18" charset="0"/>
                  <a:ea typeface="+mn-ea"/>
                  <a:cs typeface="Times New Roman" panose="02020603050405020304" pitchFamily="18" charset="0"/>
                </a:endParaRPr>
              </a:p>
            </p:txBody>
          </p:sp>
          <p:sp>
            <p:nvSpPr>
              <p:cNvPr id="226340" name="Freeform 53"/>
              <p:cNvSpPr>
                <a:spLocks/>
              </p:cNvSpPr>
              <p:nvPr/>
            </p:nvSpPr>
            <p:spPr bwMode="auto">
              <a:xfrm>
                <a:off x="3243" y="1706"/>
                <a:ext cx="196" cy="748"/>
              </a:xfrm>
              <a:custGeom>
                <a:avLst/>
                <a:gdLst>
                  <a:gd name="T0" fmla="*/ 0 w 196"/>
                  <a:gd name="T1" fmla="*/ 681 h 748"/>
                  <a:gd name="T2" fmla="*/ 181 w 196"/>
                  <a:gd name="T3" fmla="*/ 635 h 748"/>
                  <a:gd name="T4" fmla="*/ 91 w 196"/>
                  <a:gd name="T5" fmla="*/ 0 h 748"/>
                  <a:gd name="T6" fmla="*/ 0 60000 65536"/>
                  <a:gd name="T7" fmla="*/ 0 60000 65536"/>
                  <a:gd name="T8" fmla="*/ 0 60000 65536"/>
                </a:gdLst>
                <a:ahLst/>
                <a:cxnLst>
                  <a:cxn ang="T6">
                    <a:pos x="T0" y="T1"/>
                  </a:cxn>
                  <a:cxn ang="T7">
                    <a:pos x="T2" y="T3"/>
                  </a:cxn>
                  <a:cxn ang="T8">
                    <a:pos x="T4" y="T5"/>
                  </a:cxn>
                </a:cxnLst>
                <a:rect l="0" t="0" r="r" b="b"/>
                <a:pathLst>
                  <a:path w="196" h="748">
                    <a:moveTo>
                      <a:pt x="0" y="681"/>
                    </a:moveTo>
                    <a:cubicBezTo>
                      <a:pt x="83" y="714"/>
                      <a:pt x="166" y="748"/>
                      <a:pt x="181" y="635"/>
                    </a:cubicBezTo>
                    <a:cubicBezTo>
                      <a:pt x="196" y="522"/>
                      <a:pt x="143" y="261"/>
                      <a:pt x="91" y="0"/>
                    </a:cubicBezTo>
                  </a:path>
                </a:pathLst>
              </a:custGeom>
              <a:noFill/>
              <a:ln w="38100" cap="flat" cmpd="sng">
                <a:solidFill>
                  <a:srgbClr val="FF0000"/>
                </a:solidFill>
                <a:prstDash val="solid"/>
                <a:round/>
                <a:headEnd type="triangle" w="lg" len="med"/>
                <a:tailEnd type="none" w="lg" len="me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latin typeface="Times New Roman" panose="02020603050405020304" pitchFamily="18" charset="0"/>
                  <a:ea typeface="+mn-ea"/>
                  <a:cs typeface="Times New Roman" panose="02020603050405020304" pitchFamily="18" charset="0"/>
                </a:endParaRPr>
              </a:p>
            </p:txBody>
          </p:sp>
          <p:pic>
            <p:nvPicPr>
              <p:cNvPr id="226341" name="Picture 5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4504" y="3076"/>
                <a:ext cx="33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pic>
          <p:nvPicPr>
            <p:cNvPr id="226311" name="Picture 55" descr="computer-28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9" y="3203"/>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312" name="Picture 56" descr="computer-28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6" y="1616"/>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7"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36</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7718544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2"/>
          <p:cNvSpPr>
            <a:spLocks noGrp="1" noChangeArrowheads="1"/>
          </p:cNvSpPr>
          <p:nvPr>
            <p:ph type="title"/>
          </p:nvPr>
        </p:nvSpPr>
        <p:spPr>
          <a:xfrm>
            <a:off x="1208585" y="117028"/>
            <a:ext cx="8080400" cy="935708"/>
          </a:xfrm>
        </p:spPr>
        <p:txBody>
          <a:bodyPr/>
          <a:lstStyle/>
          <a:p>
            <a:r>
              <a:rPr lang="zh-TW" altLang="en-US" smtClean="0"/>
              <a:t>防毒系統</a:t>
            </a:r>
            <a:r>
              <a:rPr lang="en-US" altLang="zh-TW" smtClean="0"/>
              <a:t>(2/2)</a:t>
            </a:r>
            <a:endParaRPr lang="zh-TW" altLang="en-US" smtClean="0"/>
          </a:p>
        </p:txBody>
      </p:sp>
      <p:sp>
        <p:nvSpPr>
          <p:cNvPr id="228356" name="Rectangle 3"/>
          <p:cNvSpPr>
            <a:spLocks noGrp="1" noChangeArrowheads="1"/>
          </p:cNvSpPr>
          <p:nvPr>
            <p:ph type="body" idx="1"/>
          </p:nvPr>
        </p:nvSpPr>
        <p:spPr>
          <a:xfrm>
            <a:off x="662523" y="1052736"/>
            <a:ext cx="8743877" cy="5229320"/>
          </a:xfrm>
        </p:spPr>
        <p:txBody>
          <a:bodyPr/>
          <a:lstStyle/>
          <a:p>
            <a:pPr algn="just"/>
            <a:r>
              <a:rPr lang="zh-TW" altLang="en-US" dirty="0" smtClean="0"/>
              <a:t>管理重點</a:t>
            </a:r>
          </a:p>
          <a:p>
            <a:pPr lvl="1" algn="just"/>
            <a:r>
              <a:rPr lang="zh-TW" altLang="en-US" sz="2400" dirty="0" smtClean="0"/>
              <a:t>應定期自動更新病毒碼</a:t>
            </a:r>
          </a:p>
          <a:p>
            <a:pPr lvl="1" algn="just"/>
            <a:r>
              <a:rPr lang="zh-TW" altLang="en-US" sz="2400" dirty="0" smtClean="0"/>
              <a:t>病毒感染的事件與趨勢應定期分析</a:t>
            </a:r>
          </a:p>
          <a:p>
            <a:pPr lvl="1" algn="just"/>
            <a:r>
              <a:rPr lang="zh-TW" altLang="en-US" sz="2400" dirty="0" smtClean="0"/>
              <a:t>避免未安裝防毒軟體的電腦上線</a:t>
            </a:r>
            <a:r>
              <a:rPr lang="en-US" altLang="zh-TW" sz="2400" dirty="0" smtClean="0"/>
              <a:t>(</a:t>
            </a:r>
            <a:r>
              <a:rPr lang="zh-TW" altLang="en-US" sz="2400" dirty="0" smtClean="0"/>
              <a:t>配合</a:t>
            </a:r>
            <a:r>
              <a:rPr lang="en-US" altLang="zh-TW" sz="2200" dirty="0" smtClean="0"/>
              <a:t>NAC</a:t>
            </a:r>
            <a:r>
              <a:rPr lang="zh-TW" altLang="en-US" sz="2400" dirty="0" smtClean="0"/>
              <a:t>設備</a:t>
            </a:r>
            <a:r>
              <a:rPr lang="en-US" altLang="zh-TW" sz="2400" dirty="0" smtClean="0"/>
              <a:t>)</a:t>
            </a:r>
          </a:p>
          <a:p>
            <a:pPr lvl="1" algn="just"/>
            <a:r>
              <a:rPr lang="zh-TW" altLang="en-US" sz="2400" dirty="0" smtClean="0"/>
              <a:t>防火牆控管未經防毒匣道過濾的連線行為</a:t>
            </a:r>
          </a:p>
          <a:p>
            <a:pPr lvl="1" algn="just"/>
            <a:r>
              <a:rPr lang="zh-TW" altLang="en-US" sz="2400" dirty="0" smtClean="0"/>
              <a:t>「個人電腦與伺服器防毒系統」與「防毒匣道系統」可採用不同廠牌</a:t>
            </a:r>
          </a:p>
          <a:p>
            <a:pPr algn="just"/>
            <a:r>
              <a:rPr lang="zh-TW" altLang="en-US" dirty="0" smtClean="0"/>
              <a:t>選購時之重要規格</a:t>
            </a:r>
          </a:p>
          <a:p>
            <a:pPr lvl="1" algn="just"/>
            <a:r>
              <a:rPr lang="zh-TW" altLang="en-US" sz="2400" dirty="0" smtClean="0"/>
              <a:t>病毒偵測的精準</a:t>
            </a:r>
            <a:r>
              <a:rPr lang="zh-TW" altLang="en-US" sz="2400" dirty="0"/>
              <a:t>度</a:t>
            </a:r>
            <a:r>
              <a:rPr lang="zh-TW" altLang="en-US" sz="2400" dirty="0" smtClean="0"/>
              <a:t>、對電腦效能的影響</a:t>
            </a:r>
          </a:p>
          <a:p>
            <a:pPr lvl="1" algn="just"/>
            <a:r>
              <a:rPr lang="zh-TW" altLang="en-US" sz="2400" dirty="0" smtClean="0"/>
              <a:t>是否提供中央控管機制</a:t>
            </a:r>
          </a:p>
          <a:p>
            <a:pPr lvl="1" algn="just"/>
            <a:r>
              <a:rPr lang="zh-TW" altLang="en-US" sz="2400" dirty="0" smtClean="0"/>
              <a:t>可支援的網路連線偵測能力</a:t>
            </a:r>
            <a:r>
              <a:rPr lang="en-US" altLang="zh-TW" sz="2400" dirty="0" smtClean="0"/>
              <a:t>(</a:t>
            </a:r>
            <a:r>
              <a:rPr lang="zh-TW" altLang="en-US" sz="2400" dirty="0" smtClean="0"/>
              <a:t>電子郵件與即時通訊</a:t>
            </a:r>
            <a:r>
              <a:rPr lang="en-US" altLang="zh-TW" sz="2400" dirty="0" smtClean="0"/>
              <a:t>)</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37</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7005035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2"/>
          <p:cNvSpPr>
            <a:spLocks noGrp="1" noChangeArrowheads="1"/>
          </p:cNvSpPr>
          <p:nvPr>
            <p:ph type="title"/>
          </p:nvPr>
        </p:nvSpPr>
        <p:spPr>
          <a:xfrm>
            <a:off x="1208585" y="117028"/>
            <a:ext cx="8080400" cy="935708"/>
          </a:xfrm>
        </p:spPr>
        <p:txBody>
          <a:bodyPr/>
          <a:lstStyle/>
          <a:p>
            <a:r>
              <a:rPr lang="zh-TW" altLang="en-US" dirty="0" smtClean="0"/>
              <a:t>垃圾郵件過濾系統</a:t>
            </a:r>
            <a:r>
              <a:rPr lang="en-US" altLang="zh-TW" dirty="0" smtClean="0"/>
              <a:t>(1/3)</a:t>
            </a:r>
          </a:p>
        </p:txBody>
      </p:sp>
      <p:sp>
        <p:nvSpPr>
          <p:cNvPr id="230404" name="Rectangle 3"/>
          <p:cNvSpPr>
            <a:spLocks noGrp="1" noChangeArrowheads="1"/>
          </p:cNvSpPr>
          <p:nvPr>
            <p:ph type="body" idx="1"/>
          </p:nvPr>
        </p:nvSpPr>
        <p:spPr>
          <a:xfrm>
            <a:off x="662523" y="1052736"/>
            <a:ext cx="8743877" cy="5229320"/>
          </a:xfrm>
        </p:spPr>
        <p:txBody>
          <a:bodyPr/>
          <a:lstStyle/>
          <a:p>
            <a:pPr algn="just"/>
            <a:r>
              <a:rPr lang="zh-TW" altLang="en-US" dirty="0" smtClean="0"/>
              <a:t>主要用途</a:t>
            </a:r>
          </a:p>
          <a:p>
            <a:pPr lvl="1" algn="just"/>
            <a:r>
              <a:rPr lang="zh-TW" altLang="en-US" sz="2400" dirty="0" smtClean="0"/>
              <a:t>過濾垃圾與廣告郵件</a:t>
            </a:r>
          </a:p>
          <a:p>
            <a:pPr lvl="1" algn="just"/>
            <a:r>
              <a:rPr lang="zh-TW" altLang="en-US" sz="2400" dirty="0" smtClean="0"/>
              <a:t>避免電子郵件社交工程攻擊</a:t>
            </a:r>
          </a:p>
          <a:p>
            <a:pPr lvl="1" algn="just"/>
            <a:r>
              <a:rPr lang="zh-TW" altLang="en-US" sz="2400" dirty="0" smtClean="0"/>
              <a:t>提升人員電子郵件使用安全</a:t>
            </a:r>
          </a:p>
          <a:p>
            <a:pPr algn="just"/>
            <a:r>
              <a:rPr lang="zh-TW" altLang="en-US" dirty="0" smtClean="0"/>
              <a:t>垃圾郵件的判斷技術</a:t>
            </a:r>
          </a:p>
          <a:p>
            <a:pPr lvl="1" algn="just"/>
            <a:r>
              <a:rPr lang="zh-TW" altLang="en-US" sz="2400" dirty="0" smtClean="0"/>
              <a:t>連線模式</a:t>
            </a:r>
            <a:r>
              <a:rPr lang="en-US" altLang="zh-TW" sz="2400" dirty="0" smtClean="0"/>
              <a:t>(</a:t>
            </a:r>
            <a:r>
              <a:rPr lang="en-US" altLang="zh-TW" sz="2200" dirty="0" smtClean="0"/>
              <a:t>RBL</a:t>
            </a:r>
            <a:r>
              <a:rPr lang="zh-TW" altLang="en-US" sz="2200" dirty="0" smtClean="0"/>
              <a:t>、</a:t>
            </a:r>
            <a:r>
              <a:rPr lang="en-US" altLang="zh-TW" sz="2200" dirty="0" smtClean="0"/>
              <a:t>DNS</a:t>
            </a:r>
            <a:r>
              <a:rPr lang="zh-TW" altLang="en-US" sz="2400" dirty="0" smtClean="0"/>
              <a:t>反查、</a:t>
            </a:r>
            <a:r>
              <a:rPr lang="en-US" altLang="zh-TW" sz="2200" dirty="0" smtClean="0"/>
              <a:t>SPF</a:t>
            </a:r>
            <a:r>
              <a:rPr lang="zh-TW" altLang="en-US" sz="2400" dirty="0" smtClean="0"/>
              <a:t>及</a:t>
            </a:r>
            <a:r>
              <a:rPr lang="en-US" altLang="zh-TW" sz="2200" dirty="0" err="1" smtClean="0"/>
              <a:t>DomainKey</a:t>
            </a:r>
            <a:r>
              <a:rPr lang="zh-TW" altLang="en-US" sz="2400" dirty="0" smtClean="0"/>
              <a:t>等</a:t>
            </a:r>
            <a:r>
              <a:rPr lang="en-US" altLang="zh-TW" sz="2400" dirty="0" smtClean="0"/>
              <a:t>)</a:t>
            </a:r>
          </a:p>
          <a:p>
            <a:pPr lvl="1" algn="just"/>
            <a:r>
              <a:rPr lang="zh-TW" altLang="en-US" sz="2400" dirty="0" smtClean="0"/>
              <a:t>關鍵字比對</a:t>
            </a:r>
            <a:r>
              <a:rPr lang="en-US" altLang="zh-TW" sz="2400" dirty="0" smtClean="0"/>
              <a:t>(</a:t>
            </a:r>
            <a:r>
              <a:rPr lang="zh-TW" altLang="en-US" sz="2400" dirty="0" smtClean="0"/>
              <a:t>中文字，包含附件</a:t>
            </a:r>
            <a:r>
              <a:rPr lang="en-US" altLang="zh-TW" sz="2400" dirty="0" smtClean="0"/>
              <a:t>)</a:t>
            </a:r>
          </a:p>
          <a:p>
            <a:pPr lvl="1" algn="just"/>
            <a:r>
              <a:rPr lang="zh-TW" altLang="en-US" sz="2400" dirty="0" smtClean="0"/>
              <a:t>內容過濾條件</a:t>
            </a:r>
          </a:p>
          <a:p>
            <a:pPr lvl="1" algn="just"/>
            <a:r>
              <a:rPr lang="zh-TW" altLang="en-US" sz="2400" dirty="0" smtClean="0"/>
              <a:t>外部資料庫比對</a:t>
            </a:r>
            <a:r>
              <a:rPr lang="en-US" altLang="zh-TW" sz="2400" dirty="0" smtClean="0"/>
              <a:t>(DCC</a:t>
            </a:r>
            <a:r>
              <a:rPr lang="zh-TW" altLang="en-US" sz="2400" dirty="0" smtClean="0"/>
              <a:t>、</a:t>
            </a:r>
            <a:r>
              <a:rPr lang="en-US" altLang="zh-TW" sz="2400" dirty="0" smtClean="0"/>
              <a:t>Razor</a:t>
            </a:r>
            <a:r>
              <a:rPr lang="zh-TW" altLang="en-US" sz="2400" dirty="0" smtClean="0"/>
              <a:t>、</a:t>
            </a:r>
            <a:r>
              <a:rPr lang="en-US" altLang="zh-TW" sz="2400" dirty="0" err="1" smtClean="0"/>
              <a:t>Pyzor</a:t>
            </a:r>
            <a:r>
              <a:rPr lang="en-US" altLang="zh-TW" sz="2400" dirty="0" smtClean="0"/>
              <a:t>)</a:t>
            </a:r>
          </a:p>
          <a:p>
            <a:pPr lvl="1" algn="just"/>
            <a:r>
              <a:rPr lang="zh-TW" altLang="en-US" sz="2400" dirty="0" smtClean="0"/>
              <a:t>貝氏演算法</a:t>
            </a:r>
            <a:r>
              <a:rPr lang="en-US" altLang="zh-TW" sz="2400" dirty="0" smtClean="0"/>
              <a:t>(</a:t>
            </a:r>
            <a:r>
              <a:rPr lang="zh-TW" altLang="en-US" sz="2400" dirty="0" smtClean="0"/>
              <a:t>自動學習機制</a:t>
            </a:r>
            <a:r>
              <a:rPr lang="en-US" altLang="zh-TW" sz="2400" dirty="0" smtClean="0"/>
              <a:t>)</a:t>
            </a:r>
          </a:p>
          <a:p>
            <a:pPr lvl="1" algn="just"/>
            <a:r>
              <a:rPr lang="zh-TW" altLang="en-US" sz="2400" dirty="0" smtClean="0"/>
              <a:t>圖片辨識技術</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38</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2917921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2"/>
          <p:cNvSpPr>
            <a:spLocks noGrp="1" noChangeArrowheads="1"/>
          </p:cNvSpPr>
          <p:nvPr>
            <p:ph type="title"/>
          </p:nvPr>
        </p:nvSpPr>
        <p:spPr>
          <a:xfrm>
            <a:off x="1208585" y="117028"/>
            <a:ext cx="8080400" cy="935708"/>
          </a:xfrm>
        </p:spPr>
        <p:txBody>
          <a:bodyPr/>
          <a:lstStyle/>
          <a:p>
            <a:r>
              <a:rPr lang="zh-TW" altLang="en-US" smtClean="0"/>
              <a:t>垃圾郵件過濾系統</a:t>
            </a:r>
            <a:r>
              <a:rPr lang="en-US" altLang="zh-TW" smtClean="0"/>
              <a:t>(2/3)</a:t>
            </a:r>
            <a:endParaRPr lang="zh-TW" altLang="en-US" smtClean="0"/>
          </a:p>
        </p:txBody>
      </p:sp>
      <p:sp>
        <p:nvSpPr>
          <p:cNvPr id="232452" name="Rectangle 3"/>
          <p:cNvSpPr>
            <a:spLocks noGrp="1" noChangeArrowheads="1"/>
          </p:cNvSpPr>
          <p:nvPr>
            <p:ph type="body" idx="1"/>
          </p:nvPr>
        </p:nvSpPr>
        <p:spPr>
          <a:xfrm>
            <a:off x="662523" y="1052736"/>
            <a:ext cx="8743877" cy="5229320"/>
          </a:xfrm>
        </p:spPr>
        <p:txBody>
          <a:bodyPr/>
          <a:lstStyle/>
          <a:p>
            <a:pPr algn="just"/>
            <a:r>
              <a:rPr lang="zh-TW" altLang="en-US" dirty="0" smtClean="0"/>
              <a:t>部署方式</a:t>
            </a:r>
          </a:p>
          <a:p>
            <a:pPr lvl="1" algn="just"/>
            <a:r>
              <a:rPr lang="zh-TW" altLang="en-US" sz="2400" dirty="0" smtClean="0"/>
              <a:t>匣道模式</a:t>
            </a:r>
            <a:r>
              <a:rPr lang="en-US" altLang="zh-TW" sz="2400" dirty="0" smtClean="0"/>
              <a:t>(</a:t>
            </a:r>
            <a:r>
              <a:rPr lang="en-US" altLang="zh-TW" sz="2200" dirty="0" smtClean="0"/>
              <a:t>Mail Relay</a:t>
            </a:r>
            <a:r>
              <a:rPr lang="en-US" altLang="zh-TW" sz="2400" dirty="0" smtClean="0"/>
              <a:t>)</a:t>
            </a:r>
          </a:p>
          <a:p>
            <a:pPr lvl="2" algn="just">
              <a:buFont typeface="Wingdings" panose="05000000000000000000" pitchFamily="2" charset="2"/>
              <a:buChar char="Ø"/>
            </a:pPr>
            <a:r>
              <a:rPr lang="zh-TW" altLang="en-US" sz="2200" dirty="0" smtClean="0"/>
              <a:t>不影響其他網路流量</a:t>
            </a:r>
          </a:p>
          <a:p>
            <a:pPr lvl="2" algn="just">
              <a:buFont typeface="Wingdings" panose="05000000000000000000" pitchFamily="2" charset="2"/>
              <a:buChar char="Ø"/>
            </a:pPr>
            <a:r>
              <a:rPr lang="zh-TW" altLang="en-US" sz="2200" dirty="0" smtClean="0"/>
              <a:t>設備故障時信件無法進出</a:t>
            </a:r>
          </a:p>
          <a:p>
            <a:pPr lvl="2" algn="just">
              <a:buFont typeface="Wingdings" panose="05000000000000000000" pitchFamily="2" charset="2"/>
              <a:buChar char="Ø"/>
            </a:pPr>
            <a:r>
              <a:rPr lang="zh-TW" altLang="en-US" sz="2200" dirty="0" smtClean="0"/>
              <a:t>安全性高</a:t>
            </a:r>
            <a:r>
              <a:rPr lang="en-US" altLang="zh-TW" sz="2200" dirty="0" smtClean="0"/>
              <a:t>(</a:t>
            </a:r>
            <a:r>
              <a:rPr lang="en-US" altLang="zh-TW" sz="2000" dirty="0" smtClean="0"/>
              <a:t>Fail Close</a:t>
            </a:r>
            <a:r>
              <a:rPr lang="en-US" altLang="zh-TW" sz="2200" dirty="0" smtClean="0"/>
              <a:t>)</a:t>
            </a:r>
          </a:p>
          <a:p>
            <a:pPr lvl="1" algn="just"/>
            <a:r>
              <a:rPr lang="en-US" altLang="zh-TW" sz="2200" dirty="0" smtClean="0"/>
              <a:t>Bridge</a:t>
            </a:r>
            <a:r>
              <a:rPr lang="zh-TW" altLang="en-US" sz="2400" dirty="0" smtClean="0"/>
              <a:t>模式</a:t>
            </a:r>
            <a:r>
              <a:rPr lang="en-US" altLang="zh-TW" sz="2400" dirty="0" smtClean="0"/>
              <a:t>(</a:t>
            </a:r>
            <a:r>
              <a:rPr lang="zh-TW" altLang="en-US" sz="2400" b="1" dirty="0" smtClean="0">
                <a:solidFill>
                  <a:srgbClr val="FF0000"/>
                </a:solidFill>
              </a:rPr>
              <a:t>目前較少見</a:t>
            </a:r>
            <a:r>
              <a:rPr lang="en-US" altLang="zh-TW" sz="2400" dirty="0" smtClean="0"/>
              <a:t>)</a:t>
            </a:r>
            <a:endParaRPr lang="zh-TW" altLang="en-US" sz="2400" dirty="0" smtClean="0"/>
          </a:p>
          <a:p>
            <a:pPr lvl="2" algn="just">
              <a:buFont typeface="Wingdings" panose="05000000000000000000" pitchFamily="2" charset="2"/>
              <a:buChar char="Ø"/>
            </a:pPr>
            <a:r>
              <a:rPr lang="zh-TW" altLang="en-US" sz="2200" dirty="0" smtClean="0"/>
              <a:t>會影響其他網路流量</a:t>
            </a:r>
          </a:p>
          <a:p>
            <a:pPr lvl="2" algn="just">
              <a:buFont typeface="Wingdings" panose="05000000000000000000" pitchFamily="2" charset="2"/>
              <a:buChar char="Ø"/>
            </a:pPr>
            <a:r>
              <a:rPr lang="zh-TW" altLang="en-US" sz="2200" dirty="0" smtClean="0"/>
              <a:t>設備故障時會自動</a:t>
            </a:r>
            <a:r>
              <a:rPr lang="en-US" altLang="zh-TW" sz="2000" dirty="0" smtClean="0"/>
              <a:t>Bypass</a:t>
            </a:r>
            <a:r>
              <a:rPr lang="zh-TW" altLang="en-US" sz="2200" dirty="0" smtClean="0"/>
              <a:t>流量</a:t>
            </a:r>
          </a:p>
          <a:p>
            <a:pPr lvl="2" algn="just">
              <a:buFont typeface="Wingdings" panose="05000000000000000000" pitchFamily="2" charset="2"/>
              <a:buChar char="Ø"/>
            </a:pPr>
            <a:r>
              <a:rPr lang="zh-TW" altLang="en-US" sz="2200" dirty="0" smtClean="0"/>
              <a:t>安全性較低</a:t>
            </a:r>
            <a:r>
              <a:rPr lang="en-US" altLang="zh-TW" sz="2200" dirty="0" smtClean="0"/>
              <a:t>(</a:t>
            </a:r>
            <a:r>
              <a:rPr lang="en-US" altLang="zh-TW" sz="2000" dirty="0" smtClean="0"/>
              <a:t>Fail Open</a:t>
            </a:r>
            <a:r>
              <a:rPr lang="en-US" altLang="zh-TW" sz="2200" dirty="0" smtClean="0"/>
              <a:t>)</a:t>
            </a:r>
          </a:p>
        </p:txBody>
      </p:sp>
      <p:grpSp>
        <p:nvGrpSpPr>
          <p:cNvPr id="232453" name="Group 4"/>
          <p:cNvGrpSpPr>
            <a:grpSpLocks/>
          </p:cNvGrpSpPr>
          <p:nvPr/>
        </p:nvGrpSpPr>
        <p:grpSpPr bwMode="auto">
          <a:xfrm>
            <a:off x="4666762" y="1844478"/>
            <a:ext cx="4922043" cy="2160587"/>
            <a:chOff x="1384" y="1479"/>
            <a:chExt cx="2862" cy="1361"/>
          </a:xfrm>
        </p:grpSpPr>
        <p:pic>
          <p:nvPicPr>
            <p:cNvPr id="232477" name="Picture 4" descr="Cloud_rw1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 y="2158"/>
              <a:ext cx="862"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1462" name="Text Box 6"/>
            <p:cNvSpPr txBox="1">
              <a:spLocks noChangeArrowheads="1"/>
            </p:cNvSpPr>
            <p:nvPr/>
          </p:nvSpPr>
          <p:spPr bwMode="auto">
            <a:xfrm>
              <a:off x="1492" y="2266"/>
              <a:ext cx="629"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a:t>INTERNET</a:t>
              </a:r>
            </a:p>
          </p:txBody>
        </p:sp>
        <p:sp>
          <p:nvSpPr>
            <p:cNvPr id="232479" name="Line 7"/>
            <p:cNvSpPr>
              <a:spLocks noChangeShapeType="1"/>
            </p:cNvSpPr>
            <p:nvPr/>
          </p:nvSpPr>
          <p:spPr bwMode="auto">
            <a:xfrm>
              <a:off x="2154" y="2385"/>
              <a:ext cx="22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pic>
          <p:nvPicPr>
            <p:cNvPr id="23248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0" y="2205"/>
              <a:ext cx="333"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32481" name="Line 9"/>
            <p:cNvSpPr>
              <a:spLocks noChangeShapeType="1"/>
            </p:cNvSpPr>
            <p:nvPr/>
          </p:nvSpPr>
          <p:spPr bwMode="auto">
            <a:xfrm>
              <a:off x="2562" y="2387"/>
              <a:ext cx="167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pic>
          <p:nvPicPr>
            <p:cNvPr id="23248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4" y="1797"/>
              <a:ext cx="45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32483" name="Picture 11"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5" y="2522"/>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1468" name="Text Box 12"/>
            <p:cNvSpPr txBox="1">
              <a:spLocks noChangeArrowheads="1"/>
            </p:cNvSpPr>
            <p:nvPr/>
          </p:nvSpPr>
          <p:spPr bwMode="auto">
            <a:xfrm>
              <a:off x="2782" y="1479"/>
              <a:ext cx="559" cy="330"/>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a:t>AntiSpam</a:t>
              </a:r>
            </a:p>
            <a:p>
              <a:pPr algn="ctr" eaLnBrk="1" hangingPunct="1">
                <a:defRPr/>
              </a:pPr>
              <a:r>
                <a:rPr lang="en-US" altLang="zh-TW" sz="1400"/>
                <a:t>Gateway</a:t>
              </a:r>
            </a:p>
          </p:txBody>
        </p:sp>
        <p:pic>
          <p:nvPicPr>
            <p:cNvPr id="23248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1797"/>
              <a:ext cx="45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171470" name="Text Box 14"/>
            <p:cNvSpPr txBox="1">
              <a:spLocks noChangeArrowheads="1"/>
            </p:cNvSpPr>
            <p:nvPr/>
          </p:nvSpPr>
          <p:spPr bwMode="auto">
            <a:xfrm>
              <a:off x="3612" y="1605"/>
              <a:ext cx="634"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a:t>Mail Server</a:t>
              </a:r>
            </a:p>
          </p:txBody>
        </p:sp>
        <p:pic>
          <p:nvPicPr>
            <p:cNvPr id="232487" name="Picture 15"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8" y="2522"/>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2488" name="Picture 16"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2" y="2522"/>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489" name="Line 17"/>
            <p:cNvSpPr>
              <a:spLocks noChangeShapeType="1"/>
            </p:cNvSpPr>
            <p:nvPr/>
          </p:nvSpPr>
          <p:spPr bwMode="auto">
            <a:xfrm>
              <a:off x="3107" y="2251"/>
              <a:ext cx="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232490" name="Line 18"/>
            <p:cNvSpPr>
              <a:spLocks noChangeShapeType="1"/>
            </p:cNvSpPr>
            <p:nvPr/>
          </p:nvSpPr>
          <p:spPr bwMode="auto">
            <a:xfrm>
              <a:off x="3969" y="2251"/>
              <a:ext cx="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232491" name="Line 19"/>
            <p:cNvSpPr>
              <a:spLocks noChangeShapeType="1"/>
            </p:cNvSpPr>
            <p:nvPr/>
          </p:nvSpPr>
          <p:spPr bwMode="auto">
            <a:xfrm>
              <a:off x="4014" y="2387"/>
              <a:ext cx="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232492" name="Line 20"/>
            <p:cNvSpPr>
              <a:spLocks noChangeShapeType="1"/>
            </p:cNvSpPr>
            <p:nvPr/>
          </p:nvSpPr>
          <p:spPr bwMode="auto">
            <a:xfrm>
              <a:off x="3560" y="2387"/>
              <a:ext cx="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232493" name="Line 21"/>
            <p:cNvSpPr>
              <a:spLocks noChangeShapeType="1"/>
            </p:cNvSpPr>
            <p:nvPr/>
          </p:nvSpPr>
          <p:spPr bwMode="auto">
            <a:xfrm>
              <a:off x="3061" y="2387"/>
              <a:ext cx="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232494" name="Freeform 22"/>
            <p:cNvSpPr>
              <a:spLocks/>
            </p:cNvSpPr>
            <p:nvPr/>
          </p:nvSpPr>
          <p:spPr bwMode="auto">
            <a:xfrm>
              <a:off x="1791" y="2115"/>
              <a:ext cx="1134" cy="143"/>
            </a:xfrm>
            <a:custGeom>
              <a:avLst/>
              <a:gdLst>
                <a:gd name="T0" fmla="*/ 0 w 1134"/>
                <a:gd name="T1" fmla="*/ 0 h 143"/>
                <a:gd name="T2" fmla="*/ 681 w 1134"/>
                <a:gd name="T3" fmla="*/ 136 h 143"/>
                <a:gd name="T4" fmla="*/ 1134 w 1134"/>
                <a:gd name="T5" fmla="*/ 45 h 143"/>
                <a:gd name="T6" fmla="*/ 0 60000 65536"/>
                <a:gd name="T7" fmla="*/ 0 60000 65536"/>
                <a:gd name="T8" fmla="*/ 0 60000 65536"/>
              </a:gdLst>
              <a:ahLst/>
              <a:cxnLst>
                <a:cxn ang="T6">
                  <a:pos x="T0" y="T1"/>
                </a:cxn>
                <a:cxn ang="T7">
                  <a:pos x="T2" y="T3"/>
                </a:cxn>
                <a:cxn ang="T8">
                  <a:pos x="T4" y="T5"/>
                </a:cxn>
              </a:cxnLst>
              <a:rect l="0" t="0" r="r" b="b"/>
              <a:pathLst>
                <a:path w="1134" h="143">
                  <a:moveTo>
                    <a:pt x="0" y="0"/>
                  </a:moveTo>
                  <a:cubicBezTo>
                    <a:pt x="246" y="64"/>
                    <a:pt x="492" y="129"/>
                    <a:pt x="681" y="136"/>
                  </a:cubicBezTo>
                  <a:cubicBezTo>
                    <a:pt x="870" y="143"/>
                    <a:pt x="1002" y="94"/>
                    <a:pt x="1134" y="45"/>
                  </a:cubicBezTo>
                </a:path>
              </a:pathLst>
            </a:custGeom>
            <a:noFill/>
            <a:ln w="38100" cap="flat" cmpd="sng">
              <a:solidFill>
                <a:srgbClr val="0000FF"/>
              </a:solidFill>
              <a:prstDash val="solid"/>
              <a:round/>
              <a:headEnd type="none" w="med" len="med"/>
              <a:tailEnd type="triangle" w="lg" len="me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pic>
          <p:nvPicPr>
            <p:cNvPr id="232495" name="Picture 23" descr="computer-27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6" y="2024"/>
              <a:ext cx="22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2496" name="Picture 24" descr="computer-27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5" y="1933"/>
              <a:ext cx="22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2497" name="Picture 25" descr="computer-27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7" y="1933"/>
              <a:ext cx="22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498" name="Freeform 26"/>
            <p:cNvSpPr>
              <a:spLocks/>
            </p:cNvSpPr>
            <p:nvPr/>
          </p:nvSpPr>
          <p:spPr bwMode="auto">
            <a:xfrm>
              <a:off x="3198" y="2160"/>
              <a:ext cx="635" cy="143"/>
            </a:xfrm>
            <a:custGeom>
              <a:avLst/>
              <a:gdLst>
                <a:gd name="T0" fmla="*/ 0 w 635"/>
                <a:gd name="T1" fmla="*/ 0 h 143"/>
                <a:gd name="T2" fmla="*/ 272 w 635"/>
                <a:gd name="T3" fmla="*/ 136 h 143"/>
                <a:gd name="T4" fmla="*/ 635 w 635"/>
                <a:gd name="T5" fmla="*/ 45 h 143"/>
                <a:gd name="T6" fmla="*/ 0 60000 65536"/>
                <a:gd name="T7" fmla="*/ 0 60000 65536"/>
                <a:gd name="T8" fmla="*/ 0 60000 65536"/>
              </a:gdLst>
              <a:ahLst/>
              <a:cxnLst>
                <a:cxn ang="T6">
                  <a:pos x="T0" y="T1"/>
                </a:cxn>
                <a:cxn ang="T7">
                  <a:pos x="T2" y="T3"/>
                </a:cxn>
                <a:cxn ang="T8">
                  <a:pos x="T4" y="T5"/>
                </a:cxn>
              </a:cxnLst>
              <a:rect l="0" t="0" r="r" b="b"/>
              <a:pathLst>
                <a:path w="635" h="143">
                  <a:moveTo>
                    <a:pt x="0" y="0"/>
                  </a:moveTo>
                  <a:cubicBezTo>
                    <a:pt x="83" y="64"/>
                    <a:pt x="166" y="129"/>
                    <a:pt x="272" y="136"/>
                  </a:cubicBezTo>
                  <a:cubicBezTo>
                    <a:pt x="378" y="143"/>
                    <a:pt x="506" y="94"/>
                    <a:pt x="635" y="45"/>
                  </a:cubicBezTo>
                </a:path>
              </a:pathLst>
            </a:custGeom>
            <a:noFill/>
            <a:ln w="38100" cap="flat" cmpd="sng">
              <a:solidFill>
                <a:srgbClr val="0000FF"/>
              </a:solidFill>
              <a:prstDash val="solid"/>
              <a:round/>
              <a:headEnd type="none" w="med" len="med"/>
              <a:tailEnd type="triangle" w="lg" len="me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grpSp>
      <p:grpSp>
        <p:nvGrpSpPr>
          <p:cNvPr id="232454" name="Group 27"/>
          <p:cNvGrpSpPr>
            <a:grpSpLocks/>
          </p:cNvGrpSpPr>
          <p:nvPr/>
        </p:nvGrpSpPr>
        <p:grpSpPr bwMode="auto">
          <a:xfrm>
            <a:off x="4278089" y="4437113"/>
            <a:ext cx="5310716" cy="1960563"/>
            <a:chOff x="2472" y="2558"/>
            <a:chExt cx="3088" cy="1235"/>
          </a:xfrm>
        </p:grpSpPr>
        <p:pic>
          <p:nvPicPr>
            <p:cNvPr id="232455" name="Picture 4" descr="Cloud_rw1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2" y="3111"/>
              <a:ext cx="862"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1485" name="Text Box 29"/>
            <p:cNvSpPr txBox="1">
              <a:spLocks noChangeArrowheads="1"/>
            </p:cNvSpPr>
            <p:nvPr/>
          </p:nvSpPr>
          <p:spPr bwMode="auto">
            <a:xfrm>
              <a:off x="2580" y="3219"/>
              <a:ext cx="629"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a:t>INTERNET</a:t>
              </a:r>
            </a:p>
          </p:txBody>
        </p:sp>
        <p:sp>
          <p:nvSpPr>
            <p:cNvPr id="232457" name="Line 30"/>
            <p:cNvSpPr>
              <a:spLocks noChangeShapeType="1"/>
            </p:cNvSpPr>
            <p:nvPr/>
          </p:nvSpPr>
          <p:spPr bwMode="auto">
            <a:xfrm>
              <a:off x="3242" y="3338"/>
              <a:ext cx="22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pic>
          <p:nvPicPr>
            <p:cNvPr id="232458"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 y="3158"/>
              <a:ext cx="333"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32459" name="Line 32"/>
            <p:cNvSpPr>
              <a:spLocks noChangeShapeType="1"/>
            </p:cNvSpPr>
            <p:nvPr/>
          </p:nvSpPr>
          <p:spPr bwMode="auto">
            <a:xfrm>
              <a:off x="4195" y="3339"/>
              <a:ext cx="136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pic>
          <p:nvPicPr>
            <p:cNvPr id="232460"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3" y="3158"/>
              <a:ext cx="45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32461" name="Picture 34"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9" y="3475"/>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1491" name="Text Box 35"/>
            <p:cNvSpPr txBox="1">
              <a:spLocks noChangeArrowheads="1"/>
            </p:cNvSpPr>
            <p:nvPr/>
          </p:nvSpPr>
          <p:spPr bwMode="auto">
            <a:xfrm>
              <a:off x="3781" y="2840"/>
              <a:ext cx="559" cy="330"/>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dirty="0" err="1"/>
                <a:t>AntiSpam</a:t>
              </a:r>
              <a:endParaRPr lang="en-US" altLang="zh-TW" sz="1400" dirty="0"/>
            </a:p>
            <a:p>
              <a:pPr algn="ctr" eaLnBrk="1" hangingPunct="1">
                <a:defRPr/>
              </a:pPr>
              <a:r>
                <a:rPr lang="en-US" altLang="zh-TW" sz="1400" dirty="0"/>
                <a:t>Gateway</a:t>
              </a:r>
            </a:p>
          </p:txBody>
        </p:sp>
        <p:pic>
          <p:nvPicPr>
            <p:cNvPr id="232463"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0" y="2750"/>
              <a:ext cx="45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171493" name="Text Box 37"/>
            <p:cNvSpPr txBox="1">
              <a:spLocks noChangeArrowheads="1"/>
            </p:cNvSpPr>
            <p:nvPr/>
          </p:nvSpPr>
          <p:spPr bwMode="auto">
            <a:xfrm>
              <a:off x="4926" y="2558"/>
              <a:ext cx="634"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a:t>Mail Server</a:t>
              </a:r>
            </a:p>
          </p:txBody>
        </p:sp>
        <p:pic>
          <p:nvPicPr>
            <p:cNvPr id="232465" name="Picture 38"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2" y="3475"/>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2466" name="Picture 39"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6" y="3475"/>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467" name="Line 40"/>
            <p:cNvSpPr>
              <a:spLocks noChangeShapeType="1"/>
            </p:cNvSpPr>
            <p:nvPr/>
          </p:nvSpPr>
          <p:spPr bwMode="auto">
            <a:xfrm>
              <a:off x="5283" y="3204"/>
              <a:ext cx="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232468" name="Line 41"/>
            <p:cNvSpPr>
              <a:spLocks noChangeShapeType="1"/>
            </p:cNvSpPr>
            <p:nvPr/>
          </p:nvSpPr>
          <p:spPr bwMode="auto">
            <a:xfrm>
              <a:off x="5328" y="3340"/>
              <a:ext cx="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232469" name="Line 42"/>
            <p:cNvSpPr>
              <a:spLocks noChangeShapeType="1"/>
            </p:cNvSpPr>
            <p:nvPr/>
          </p:nvSpPr>
          <p:spPr bwMode="auto">
            <a:xfrm>
              <a:off x="4874" y="3340"/>
              <a:ext cx="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232470" name="Line 43"/>
            <p:cNvSpPr>
              <a:spLocks noChangeShapeType="1"/>
            </p:cNvSpPr>
            <p:nvPr/>
          </p:nvSpPr>
          <p:spPr bwMode="auto">
            <a:xfrm>
              <a:off x="4375" y="3340"/>
              <a:ext cx="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pic>
          <p:nvPicPr>
            <p:cNvPr id="232471" name="Picture 44" descr="computer-27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1" y="2886"/>
              <a:ext cx="22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2472" name="Picture 45" descr="computer-27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9" y="3203"/>
              <a:ext cx="22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2473" name="Picture 46" descr="computer-27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1" y="2886"/>
              <a:ext cx="22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474" name="Line 47"/>
            <p:cNvSpPr>
              <a:spLocks noChangeShapeType="1"/>
            </p:cNvSpPr>
            <p:nvPr/>
          </p:nvSpPr>
          <p:spPr bwMode="auto">
            <a:xfrm>
              <a:off x="3651" y="3339"/>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232475" name="Freeform 48"/>
            <p:cNvSpPr>
              <a:spLocks/>
            </p:cNvSpPr>
            <p:nvPr/>
          </p:nvSpPr>
          <p:spPr bwMode="auto">
            <a:xfrm>
              <a:off x="3061" y="3022"/>
              <a:ext cx="908" cy="272"/>
            </a:xfrm>
            <a:custGeom>
              <a:avLst/>
              <a:gdLst>
                <a:gd name="T0" fmla="*/ 0 w 908"/>
                <a:gd name="T1" fmla="*/ 0 h 272"/>
                <a:gd name="T2" fmla="*/ 409 w 908"/>
                <a:gd name="T3" fmla="*/ 227 h 272"/>
                <a:gd name="T4" fmla="*/ 908 w 908"/>
                <a:gd name="T5" fmla="*/ 272 h 272"/>
                <a:gd name="T6" fmla="*/ 0 60000 65536"/>
                <a:gd name="T7" fmla="*/ 0 60000 65536"/>
                <a:gd name="T8" fmla="*/ 0 60000 65536"/>
              </a:gdLst>
              <a:ahLst/>
              <a:cxnLst>
                <a:cxn ang="T6">
                  <a:pos x="T0" y="T1"/>
                </a:cxn>
                <a:cxn ang="T7">
                  <a:pos x="T2" y="T3"/>
                </a:cxn>
                <a:cxn ang="T8">
                  <a:pos x="T4" y="T5"/>
                </a:cxn>
              </a:cxnLst>
              <a:rect l="0" t="0" r="r" b="b"/>
              <a:pathLst>
                <a:path w="908" h="272">
                  <a:moveTo>
                    <a:pt x="0" y="0"/>
                  </a:moveTo>
                  <a:cubicBezTo>
                    <a:pt x="129" y="91"/>
                    <a:pt x="258" y="182"/>
                    <a:pt x="409" y="227"/>
                  </a:cubicBezTo>
                  <a:cubicBezTo>
                    <a:pt x="560" y="272"/>
                    <a:pt x="734" y="272"/>
                    <a:pt x="908" y="272"/>
                  </a:cubicBezTo>
                </a:path>
              </a:pathLst>
            </a:custGeom>
            <a:noFill/>
            <a:ln w="38100" cap="flat" cmpd="sng">
              <a:solidFill>
                <a:srgbClr val="0000FF"/>
              </a:solidFill>
              <a:prstDash val="solid"/>
              <a:round/>
              <a:headEnd type="none" w="med" len="med"/>
              <a:tailEnd type="triangle" w="lg" len="me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232476" name="Freeform 49"/>
            <p:cNvSpPr>
              <a:spLocks/>
            </p:cNvSpPr>
            <p:nvPr/>
          </p:nvSpPr>
          <p:spPr bwMode="auto">
            <a:xfrm>
              <a:off x="4195" y="3158"/>
              <a:ext cx="953" cy="159"/>
            </a:xfrm>
            <a:custGeom>
              <a:avLst/>
              <a:gdLst>
                <a:gd name="T0" fmla="*/ 0 w 953"/>
                <a:gd name="T1" fmla="*/ 136 h 159"/>
                <a:gd name="T2" fmla="*/ 772 w 953"/>
                <a:gd name="T3" fmla="*/ 136 h 159"/>
                <a:gd name="T4" fmla="*/ 953 w 953"/>
                <a:gd name="T5" fmla="*/ 0 h 159"/>
                <a:gd name="T6" fmla="*/ 0 60000 65536"/>
                <a:gd name="T7" fmla="*/ 0 60000 65536"/>
                <a:gd name="T8" fmla="*/ 0 60000 65536"/>
              </a:gdLst>
              <a:ahLst/>
              <a:cxnLst>
                <a:cxn ang="T6">
                  <a:pos x="T0" y="T1"/>
                </a:cxn>
                <a:cxn ang="T7">
                  <a:pos x="T2" y="T3"/>
                </a:cxn>
                <a:cxn ang="T8">
                  <a:pos x="T4" y="T5"/>
                </a:cxn>
              </a:cxnLst>
              <a:rect l="0" t="0" r="r" b="b"/>
              <a:pathLst>
                <a:path w="953" h="159">
                  <a:moveTo>
                    <a:pt x="0" y="136"/>
                  </a:moveTo>
                  <a:cubicBezTo>
                    <a:pt x="306" y="147"/>
                    <a:pt x="613" y="159"/>
                    <a:pt x="772" y="136"/>
                  </a:cubicBezTo>
                  <a:cubicBezTo>
                    <a:pt x="931" y="113"/>
                    <a:pt x="942" y="56"/>
                    <a:pt x="953" y="0"/>
                  </a:cubicBezTo>
                </a:path>
              </a:pathLst>
            </a:custGeom>
            <a:noFill/>
            <a:ln w="38100" cap="flat" cmpd="sng">
              <a:solidFill>
                <a:srgbClr val="0000FF"/>
              </a:solidFill>
              <a:prstDash val="solid"/>
              <a:round/>
              <a:headEnd type="none" w="med" len="med"/>
              <a:tailEnd type="triangle" w="lg" len="me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grpSp>
      <p:sp>
        <p:nvSpPr>
          <p:cNvPr id="50"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39</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84765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2"/>
          <p:cNvSpPr>
            <a:spLocks noGrp="1" noChangeArrowheads="1"/>
          </p:cNvSpPr>
          <p:nvPr>
            <p:ph type="title"/>
          </p:nvPr>
        </p:nvSpPr>
        <p:spPr>
          <a:xfrm>
            <a:off x="1208585" y="117028"/>
            <a:ext cx="8080400" cy="935708"/>
          </a:xfrm>
        </p:spPr>
        <p:txBody>
          <a:bodyPr/>
          <a:lstStyle/>
          <a:p>
            <a:r>
              <a:rPr lang="zh-TW" altLang="en-US" dirty="0" smtClean="0"/>
              <a:t>針對網路各層的攻擊手法</a:t>
            </a:r>
          </a:p>
        </p:txBody>
      </p:sp>
      <p:sp>
        <p:nvSpPr>
          <p:cNvPr id="134148" name="Rectangle 3"/>
          <p:cNvSpPr>
            <a:spLocks noGrp="1" noChangeArrowheads="1"/>
          </p:cNvSpPr>
          <p:nvPr>
            <p:ph type="body" idx="1"/>
          </p:nvPr>
        </p:nvSpPr>
        <p:spPr>
          <a:xfrm>
            <a:off x="652149" y="1052513"/>
            <a:ext cx="8903362" cy="5544839"/>
          </a:xfrm>
        </p:spPr>
        <p:txBody>
          <a:bodyPr/>
          <a:lstStyle/>
          <a:p>
            <a:r>
              <a:rPr lang="zh-TW" altLang="en-US" sz="2600" dirty="0" smtClean="0"/>
              <a:t>實體層</a:t>
            </a:r>
          </a:p>
          <a:p>
            <a:pPr lvl="1"/>
            <a:r>
              <a:rPr lang="zh-TW" altLang="en-US" sz="2600" dirty="0" smtClean="0"/>
              <a:t>線路搭接與線路私接</a:t>
            </a:r>
          </a:p>
          <a:p>
            <a:r>
              <a:rPr lang="zh-TW" altLang="en-US" sz="2600" dirty="0" smtClean="0"/>
              <a:t>資料連結層</a:t>
            </a:r>
          </a:p>
          <a:p>
            <a:pPr lvl="1"/>
            <a:r>
              <a:rPr lang="zh-TW" altLang="en-US" sz="2600" dirty="0" smtClean="0"/>
              <a:t>封包監聽與</a:t>
            </a:r>
            <a:r>
              <a:rPr lang="en-US" altLang="zh-TW" sz="2600" dirty="0" smtClean="0"/>
              <a:t>ARP Spoofing</a:t>
            </a:r>
          </a:p>
          <a:p>
            <a:r>
              <a:rPr lang="zh-TW" altLang="en-US" sz="2600" dirty="0" smtClean="0"/>
              <a:t>網路層</a:t>
            </a:r>
          </a:p>
          <a:p>
            <a:pPr lvl="1"/>
            <a:r>
              <a:rPr lang="en-US" altLang="zh-TW" sz="2600" dirty="0" smtClean="0"/>
              <a:t>Source Route</a:t>
            </a:r>
            <a:r>
              <a:rPr lang="zh-TW" altLang="en-US" sz="2600" dirty="0" smtClean="0"/>
              <a:t>、</a:t>
            </a:r>
            <a:r>
              <a:rPr lang="en-US" altLang="zh-TW" sz="2600" dirty="0" smtClean="0"/>
              <a:t>Smurf</a:t>
            </a:r>
            <a:r>
              <a:rPr lang="zh-TW" altLang="en-US" sz="2600" dirty="0" smtClean="0"/>
              <a:t>、</a:t>
            </a:r>
            <a:r>
              <a:rPr lang="en-US" altLang="zh-TW" sz="2600" dirty="0" smtClean="0"/>
              <a:t>Ping of Death </a:t>
            </a:r>
          </a:p>
          <a:p>
            <a:r>
              <a:rPr lang="zh-TW" altLang="en-US" sz="2600" dirty="0" smtClean="0"/>
              <a:t>連線層</a:t>
            </a:r>
          </a:p>
          <a:p>
            <a:pPr lvl="1"/>
            <a:r>
              <a:rPr lang="en-US" altLang="zh-TW" sz="2600" dirty="0" smtClean="0"/>
              <a:t>SYN Flood</a:t>
            </a:r>
            <a:r>
              <a:rPr lang="zh-TW" altLang="en-US" sz="2600" dirty="0" smtClean="0"/>
              <a:t>、</a:t>
            </a:r>
            <a:r>
              <a:rPr lang="en-US" altLang="zh-TW" sz="2600" dirty="0" smtClean="0"/>
              <a:t>DDoS</a:t>
            </a:r>
            <a:r>
              <a:rPr lang="zh-TW" altLang="en-US" sz="2600" dirty="0" smtClean="0"/>
              <a:t>及</a:t>
            </a:r>
            <a:r>
              <a:rPr lang="en-US" altLang="zh-TW" sz="2600" dirty="0" smtClean="0"/>
              <a:t>Session Hijacking</a:t>
            </a:r>
          </a:p>
          <a:p>
            <a:r>
              <a:rPr lang="zh-TW" altLang="en-US" sz="2600" dirty="0" smtClean="0"/>
              <a:t>應用層</a:t>
            </a:r>
          </a:p>
          <a:p>
            <a:pPr lvl="1"/>
            <a:r>
              <a:rPr lang="en-US" altLang="zh-TW" sz="2600" dirty="0" smtClean="0"/>
              <a:t>DNS Poisoning</a:t>
            </a:r>
            <a:r>
              <a:rPr lang="zh-TW" altLang="en-US" sz="2600" dirty="0" smtClean="0"/>
              <a:t>、</a:t>
            </a:r>
            <a:r>
              <a:rPr lang="en-US" altLang="zh-TW" sz="2600" dirty="0" smtClean="0"/>
              <a:t>Brute force Login</a:t>
            </a:r>
            <a:r>
              <a:rPr lang="zh-TW" altLang="en-US" sz="2600" dirty="0" smtClean="0"/>
              <a:t>、</a:t>
            </a:r>
            <a:r>
              <a:rPr lang="en-US" altLang="zh-TW" sz="2600" dirty="0" smtClean="0"/>
              <a:t>SQL Injection</a:t>
            </a:r>
            <a:r>
              <a:rPr lang="zh-TW" altLang="en-US" sz="2600" dirty="0" smtClean="0"/>
              <a:t>及</a:t>
            </a:r>
            <a:r>
              <a:rPr lang="en-US" altLang="zh-TW" sz="2600" dirty="0" smtClean="0"/>
              <a:t>Cross-Site Scripting</a:t>
            </a:r>
            <a:endParaRPr lang="zh-TW" altLang="en-US" sz="2600" dirty="0" smtClean="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4</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8130803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2"/>
          <p:cNvSpPr>
            <a:spLocks noGrp="1" noChangeArrowheads="1"/>
          </p:cNvSpPr>
          <p:nvPr>
            <p:ph type="title"/>
          </p:nvPr>
        </p:nvSpPr>
        <p:spPr>
          <a:xfrm>
            <a:off x="1208585" y="117028"/>
            <a:ext cx="8080400" cy="935708"/>
          </a:xfrm>
        </p:spPr>
        <p:txBody>
          <a:bodyPr/>
          <a:lstStyle/>
          <a:p>
            <a:r>
              <a:rPr lang="zh-TW" altLang="en-US" dirty="0" smtClean="0">
                <a:solidFill>
                  <a:srgbClr val="FF0000"/>
                </a:solidFill>
              </a:rPr>
              <a:t>補充</a:t>
            </a:r>
            <a:r>
              <a:rPr lang="en-US" altLang="zh-TW" dirty="0" smtClean="0"/>
              <a:t>:</a:t>
            </a:r>
            <a:r>
              <a:rPr lang="zh-TW" altLang="en-US" dirty="0" smtClean="0"/>
              <a:t>垃圾郵件過濾系統</a:t>
            </a:r>
            <a:r>
              <a:rPr lang="en-US" altLang="zh-TW" dirty="0" smtClean="0"/>
              <a:t>(3/3)</a:t>
            </a:r>
            <a:endParaRPr lang="zh-TW" altLang="en-US" dirty="0" smtClean="0"/>
          </a:p>
        </p:txBody>
      </p:sp>
      <p:sp>
        <p:nvSpPr>
          <p:cNvPr id="234500" name="Rectangle 3"/>
          <p:cNvSpPr>
            <a:spLocks noGrp="1" noChangeArrowheads="1"/>
          </p:cNvSpPr>
          <p:nvPr>
            <p:ph type="body" idx="1"/>
          </p:nvPr>
        </p:nvSpPr>
        <p:spPr>
          <a:xfrm>
            <a:off x="662523" y="1052736"/>
            <a:ext cx="8743877" cy="5229320"/>
          </a:xfrm>
        </p:spPr>
        <p:txBody>
          <a:bodyPr/>
          <a:lstStyle/>
          <a:p>
            <a:r>
              <a:rPr lang="zh-TW" altLang="en-US" dirty="0" smtClean="0"/>
              <a:t>管理重點</a:t>
            </a:r>
          </a:p>
          <a:p>
            <a:pPr lvl="1"/>
            <a:r>
              <a:rPr lang="zh-TW" altLang="en-US" sz="2400" dirty="0" smtClean="0"/>
              <a:t>應定期自動更新垃圾郵件辨識特徵碼</a:t>
            </a:r>
          </a:p>
          <a:p>
            <a:pPr lvl="1"/>
            <a:r>
              <a:rPr lang="zh-TW" altLang="en-US" sz="2400" dirty="0" smtClean="0"/>
              <a:t>電子郵件過濾規則的變更應建立管理程序</a:t>
            </a:r>
            <a:r>
              <a:rPr lang="en-US" altLang="zh-TW" sz="2400" dirty="0" smtClean="0"/>
              <a:t>(</a:t>
            </a:r>
            <a:r>
              <a:rPr lang="zh-TW" altLang="en-US" sz="2400" dirty="0" smtClean="0"/>
              <a:t>變更申請、核准及記錄</a:t>
            </a:r>
            <a:r>
              <a:rPr lang="en-US" altLang="zh-TW" sz="2400" dirty="0" smtClean="0"/>
              <a:t>)</a:t>
            </a:r>
          </a:p>
          <a:p>
            <a:r>
              <a:rPr lang="zh-TW" altLang="en-US" dirty="0" smtClean="0"/>
              <a:t>選購時之重要規格</a:t>
            </a:r>
          </a:p>
          <a:p>
            <a:pPr lvl="1"/>
            <a:r>
              <a:rPr lang="zh-TW" altLang="en-US" sz="2400" dirty="0" smtClean="0"/>
              <a:t>垃圾郵件判斷的精準度</a:t>
            </a:r>
          </a:p>
          <a:p>
            <a:pPr lvl="1"/>
            <a:r>
              <a:rPr lang="zh-TW" altLang="en-US" sz="2400" dirty="0" smtClean="0"/>
              <a:t>處理效能可符合組織需求</a:t>
            </a:r>
          </a:p>
          <a:p>
            <a:pPr lvl="1"/>
            <a:r>
              <a:rPr lang="zh-TW" altLang="en-US" sz="2400" dirty="0" smtClean="0"/>
              <a:t>對於中文信件或多國語言的支援能力</a:t>
            </a:r>
          </a:p>
          <a:p>
            <a:pPr lvl="1"/>
            <a:r>
              <a:rPr lang="zh-TW" altLang="en-US" sz="2400" dirty="0" smtClean="0"/>
              <a:t>全文檢索支援中文的能力與郵件附件的檢索能力</a:t>
            </a:r>
          </a:p>
          <a:p>
            <a:pPr lvl="1"/>
            <a:r>
              <a:rPr lang="zh-TW" altLang="en-US" sz="2400" dirty="0" smtClean="0"/>
              <a:t>圖片廣告信件的支援能力</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40</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807391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2"/>
          <p:cNvSpPr>
            <a:spLocks noGrp="1" noChangeArrowheads="1"/>
          </p:cNvSpPr>
          <p:nvPr>
            <p:ph type="title"/>
          </p:nvPr>
        </p:nvSpPr>
        <p:spPr>
          <a:xfrm>
            <a:off x="1208585" y="117028"/>
            <a:ext cx="8080400" cy="935708"/>
          </a:xfrm>
        </p:spPr>
        <p:txBody>
          <a:bodyPr/>
          <a:lstStyle/>
          <a:p>
            <a:r>
              <a:rPr lang="zh-TW" altLang="en-US" dirty="0" smtClean="0"/>
              <a:t>電子郵件社交工程攻擊與防護 </a:t>
            </a:r>
          </a:p>
        </p:txBody>
      </p:sp>
      <p:sp>
        <p:nvSpPr>
          <p:cNvPr id="250884" name="Rectangle 3"/>
          <p:cNvSpPr>
            <a:spLocks noGrp="1" noChangeArrowheads="1"/>
          </p:cNvSpPr>
          <p:nvPr>
            <p:ph type="body" idx="1"/>
          </p:nvPr>
        </p:nvSpPr>
        <p:spPr>
          <a:xfrm>
            <a:off x="662523" y="1052736"/>
            <a:ext cx="8743877" cy="5229320"/>
          </a:xfrm>
        </p:spPr>
        <p:txBody>
          <a:bodyPr/>
          <a:lstStyle/>
          <a:p>
            <a:r>
              <a:rPr lang="zh-TW" altLang="en-US" sz="2400" dirty="0" smtClean="0"/>
              <a:t>技術面防護</a:t>
            </a:r>
          </a:p>
          <a:p>
            <a:pPr lvl="1"/>
            <a:r>
              <a:rPr lang="zh-TW" altLang="en-US" sz="2000" dirty="0" smtClean="0"/>
              <a:t>建置垃圾郵件過濾系統</a:t>
            </a:r>
            <a:r>
              <a:rPr lang="en-US" altLang="zh-TW" sz="2000" dirty="0" smtClean="0"/>
              <a:t>(</a:t>
            </a:r>
            <a:r>
              <a:rPr lang="zh-TW" altLang="en-US" sz="2000" dirty="0" smtClean="0"/>
              <a:t>預估可過濾</a:t>
            </a:r>
            <a:r>
              <a:rPr lang="en-US" altLang="zh-TW" sz="2000" dirty="0" smtClean="0"/>
              <a:t>90%</a:t>
            </a:r>
            <a:r>
              <a:rPr lang="zh-TW" altLang="en-US" sz="2000" dirty="0" smtClean="0"/>
              <a:t>的垃圾信件</a:t>
            </a:r>
            <a:r>
              <a:rPr lang="en-US" altLang="zh-TW" sz="2000" dirty="0" smtClean="0"/>
              <a:t>)</a:t>
            </a:r>
          </a:p>
          <a:p>
            <a:pPr lvl="1"/>
            <a:r>
              <a:rPr lang="zh-TW" altLang="en-US" sz="2000" dirty="0" smtClean="0"/>
              <a:t>用戶端郵件收發軟體</a:t>
            </a:r>
            <a:r>
              <a:rPr lang="en-US" altLang="zh-TW" sz="2000" dirty="0" smtClean="0"/>
              <a:t>(</a:t>
            </a:r>
            <a:r>
              <a:rPr lang="zh-TW" altLang="en-US" sz="2000" dirty="0" smtClean="0"/>
              <a:t>例如：</a:t>
            </a:r>
            <a:r>
              <a:rPr lang="en-US" altLang="zh-TW" sz="2000" dirty="0" smtClean="0"/>
              <a:t>Outlook)</a:t>
            </a:r>
            <a:r>
              <a:rPr lang="zh-TW" altLang="en-US" sz="2000" dirty="0" smtClean="0"/>
              <a:t>的安全設定</a:t>
            </a:r>
          </a:p>
          <a:p>
            <a:pPr lvl="2">
              <a:buFont typeface="Wingdings" panose="05000000000000000000" pitchFamily="2" charset="2"/>
              <a:buChar char="Ø"/>
            </a:pPr>
            <a:r>
              <a:rPr lang="zh-TW" altLang="en-US" sz="1800" dirty="0" smtClean="0">
                <a:latin typeface="+mn-ea"/>
              </a:rPr>
              <a:t>以文字模式閱讀信件</a:t>
            </a:r>
          </a:p>
          <a:p>
            <a:pPr lvl="2">
              <a:buFont typeface="Wingdings" panose="05000000000000000000" pitchFamily="2" charset="2"/>
              <a:buChar char="Ø"/>
            </a:pPr>
            <a:r>
              <a:rPr lang="zh-TW" altLang="en-US" sz="1800" dirty="0" smtClean="0">
                <a:latin typeface="+mn-ea"/>
              </a:rPr>
              <a:t>關閉自動下載外部元件</a:t>
            </a:r>
          </a:p>
          <a:p>
            <a:pPr lvl="2">
              <a:buFont typeface="Wingdings" panose="05000000000000000000" pitchFamily="2" charset="2"/>
              <a:buChar char="Ø"/>
            </a:pPr>
            <a:r>
              <a:rPr lang="zh-TW" altLang="en-US" sz="1800" dirty="0" smtClean="0">
                <a:latin typeface="+mn-ea"/>
              </a:rPr>
              <a:t>關閉「收件匣」預覽視窗</a:t>
            </a:r>
          </a:p>
          <a:p>
            <a:r>
              <a:rPr lang="zh-TW" altLang="en-US" sz="2400" dirty="0" smtClean="0"/>
              <a:t>管理面防護</a:t>
            </a:r>
          </a:p>
          <a:p>
            <a:pPr lvl="1"/>
            <a:r>
              <a:rPr lang="zh-TW" altLang="en-US" sz="2000" dirty="0" smtClean="0"/>
              <a:t>訂定使用者電子郵件使用</a:t>
            </a:r>
            <a:br>
              <a:rPr lang="zh-TW" altLang="en-US" sz="2000" dirty="0" smtClean="0"/>
            </a:br>
            <a:r>
              <a:rPr lang="zh-TW" altLang="en-US" sz="2000" dirty="0" smtClean="0"/>
              <a:t>規範</a:t>
            </a:r>
          </a:p>
          <a:p>
            <a:pPr lvl="1"/>
            <a:r>
              <a:rPr lang="zh-TW" altLang="en-US" sz="2000" dirty="0" smtClean="0"/>
              <a:t>定期實施電子郵件安全宣</a:t>
            </a:r>
            <a:br>
              <a:rPr lang="zh-TW" altLang="en-US" sz="2000" dirty="0" smtClean="0"/>
            </a:br>
            <a:r>
              <a:rPr lang="zh-TW" altLang="en-US" sz="2000" dirty="0" smtClean="0"/>
              <a:t>導課程</a:t>
            </a:r>
          </a:p>
          <a:p>
            <a:pPr lvl="1"/>
            <a:r>
              <a:rPr lang="zh-TW" altLang="en-US" sz="2000" dirty="0" smtClean="0"/>
              <a:t>定期實施電子郵件社交工程演練，並針對未符合使用規範的人員進行宣導或訓練</a:t>
            </a:r>
          </a:p>
        </p:txBody>
      </p:sp>
      <p:pic>
        <p:nvPicPr>
          <p:cNvPr id="1184772" name="Picture 4"/>
          <p:cNvPicPr>
            <a:picLocks noChangeAspect="1" noChangeArrowheads="1"/>
          </p:cNvPicPr>
          <p:nvPr/>
        </p:nvPicPr>
        <p:blipFill>
          <a:blip r:embed="rId3"/>
          <a:srcRect/>
          <a:stretch>
            <a:fillRect/>
          </a:stretch>
        </p:blipFill>
        <p:spPr bwMode="auto">
          <a:xfrm>
            <a:off x="4953001" y="2420888"/>
            <a:ext cx="4445661" cy="2343150"/>
          </a:xfrm>
          <a:prstGeom prst="rect">
            <a:avLst/>
          </a:prstGeom>
          <a:noFill/>
          <a:ln>
            <a:noFill/>
          </a:ln>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9999FF">
                      <a:gamma/>
                      <a:shade val="60000"/>
                      <a:invGamma/>
                      <a:alpha val="50000"/>
                    </a:srgbClr>
                  </a:outerShdw>
                </a:effectLst>
              </a14:hiddenEffects>
            </a:ext>
          </a:extLst>
        </p:spPr>
      </p:pic>
      <p:sp>
        <p:nvSpPr>
          <p:cNvPr id="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41</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4402477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2"/>
          <p:cNvSpPr>
            <a:spLocks noGrp="1" noChangeArrowheads="1"/>
          </p:cNvSpPr>
          <p:nvPr>
            <p:ph type="title"/>
          </p:nvPr>
        </p:nvSpPr>
        <p:spPr>
          <a:xfrm>
            <a:off x="1208585" y="117028"/>
            <a:ext cx="8080400" cy="935708"/>
          </a:xfrm>
        </p:spPr>
        <p:txBody>
          <a:bodyPr/>
          <a:lstStyle/>
          <a:p>
            <a:r>
              <a:rPr lang="zh-TW" altLang="en-US" dirty="0" smtClean="0"/>
              <a:t>網站應用程式防火牆</a:t>
            </a:r>
            <a:r>
              <a:rPr lang="en-US" altLang="zh-TW" dirty="0" smtClean="0"/>
              <a:t>(1/3) </a:t>
            </a:r>
          </a:p>
        </p:txBody>
      </p:sp>
      <p:sp>
        <p:nvSpPr>
          <p:cNvPr id="236548" name="Rectangle 3"/>
          <p:cNvSpPr>
            <a:spLocks noGrp="1" noChangeArrowheads="1"/>
          </p:cNvSpPr>
          <p:nvPr>
            <p:ph type="body" idx="1"/>
          </p:nvPr>
        </p:nvSpPr>
        <p:spPr>
          <a:xfrm>
            <a:off x="659161" y="1052737"/>
            <a:ext cx="8915400" cy="5545137"/>
          </a:xfrm>
        </p:spPr>
        <p:txBody>
          <a:bodyPr/>
          <a:lstStyle/>
          <a:p>
            <a:r>
              <a:rPr lang="zh-TW" altLang="en-US" dirty="0" smtClean="0"/>
              <a:t>主要用途</a:t>
            </a:r>
          </a:p>
          <a:p>
            <a:pPr lvl="1"/>
            <a:r>
              <a:rPr lang="zh-TW" altLang="en-US" sz="2400" dirty="0" smtClean="0"/>
              <a:t>偵測與防禦針對網站應用程式之攻擊行為</a:t>
            </a:r>
          </a:p>
          <a:p>
            <a:pPr lvl="1"/>
            <a:r>
              <a:rPr lang="zh-TW" altLang="en-US" sz="2400" dirty="0" smtClean="0"/>
              <a:t>例如：</a:t>
            </a:r>
            <a:r>
              <a:rPr lang="en-US" altLang="zh-TW" sz="2200" dirty="0" smtClean="0"/>
              <a:t>SQL Injection </a:t>
            </a:r>
            <a:r>
              <a:rPr lang="zh-TW" altLang="en-US" sz="2400" dirty="0" smtClean="0"/>
              <a:t>與 </a:t>
            </a:r>
            <a:r>
              <a:rPr lang="en-US" altLang="zh-TW" sz="2200" dirty="0" smtClean="0"/>
              <a:t>Cross-Site Scripting</a:t>
            </a:r>
            <a:r>
              <a:rPr lang="zh-TW" altLang="en-US" sz="2400" dirty="0" smtClean="0"/>
              <a:t>等</a:t>
            </a:r>
          </a:p>
          <a:p>
            <a:r>
              <a:rPr lang="zh-TW" altLang="en-US" dirty="0" smtClean="0"/>
              <a:t>偵測與過濾技術</a:t>
            </a:r>
          </a:p>
          <a:p>
            <a:pPr lvl="1"/>
            <a:r>
              <a:rPr lang="zh-TW" altLang="en-US" sz="2400" dirty="0" smtClean="0"/>
              <a:t>白名單</a:t>
            </a:r>
            <a:r>
              <a:rPr lang="en-US" altLang="zh-TW" sz="2400" dirty="0" smtClean="0"/>
              <a:t>(</a:t>
            </a:r>
            <a:r>
              <a:rPr lang="zh-TW" altLang="en-US" sz="2400" dirty="0" smtClean="0"/>
              <a:t>自動學習</a:t>
            </a:r>
            <a:r>
              <a:rPr lang="en-US" altLang="zh-TW" sz="2400" dirty="0" smtClean="0"/>
              <a:t>)</a:t>
            </a:r>
            <a:r>
              <a:rPr lang="zh-TW" altLang="en-US" sz="2400" dirty="0" smtClean="0"/>
              <a:t>，只有列在白名單的網頁與參數才能通過，其他一律拒絕。理論上最安全且可防範未知攻擊，但實務上無法學習到</a:t>
            </a:r>
            <a:r>
              <a:rPr lang="en-US" altLang="zh-TW" sz="2200" dirty="0" smtClean="0"/>
              <a:t>100%</a:t>
            </a:r>
            <a:r>
              <a:rPr lang="zh-TW" altLang="en-US" sz="2400" dirty="0" smtClean="0"/>
              <a:t>的白名單，且白名單隨網站程式的修改一直改變，自動學習期間也可能學到惡意行為</a:t>
            </a:r>
          </a:p>
          <a:p>
            <a:pPr lvl="1"/>
            <a:r>
              <a:rPr lang="zh-TW" altLang="en-US" sz="2400" dirty="0" smtClean="0"/>
              <a:t>攻擊特徵判斷是目前較常用的作法，但會有誤判與漏判的問題</a:t>
            </a:r>
            <a:r>
              <a:rPr lang="en-US" altLang="zh-TW" sz="2400" dirty="0" smtClean="0"/>
              <a:t>(</a:t>
            </a:r>
            <a:r>
              <a:rPr lang="zh-TW" altLang="en-US" sz="2400" dirty="0" smtClean="0"/>
              <a:t>但比</a:t>
            </a:r>
            <a:r>
              <a:rPr lang="en-US" altLang="zh-TW" sz="2200" dirty="0" smtClean="0"/>
              <a:t>IDS/IPS</a:t>
            </a:r>
            <a:r>
              <a:rPr lang="zh-TW" altLang="en-US" sz="2400" dirty="0" smtClean="0"/>
              <a:t>還要準確</a:t>
            </a:r>
            <a:r>
              <a:rPr lang="en-US" altLang="zh-TW" sz="2400" dirty="0" smtClean="0"/>
              <a:t>)</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42</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2069912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2"/>
          <p:cNvSpPr>
            <a:spLocks noGrp="1" noChangeArrowheads="1"/>
          </p:cNvSpPr>
          <p:nvPr>
            <p:ph type="title"/>
          </p:nvPr>
        </p:nvSpPr>
        <p:spPr>
          <a:xfrm>
            <a:off x="1208585" y="117028"/>
            <a:ext cx="8080400" cy="935708"/>
          </a:xfrm>
        </p:spPr>
        <p:txBody>
          <a:bodyPr/>
          <a:lstStyle/>
          <a:p>
            <a:r>
              <a:rPr lang="zh-TW" altLang="en-US" dirty="0" smtClean="0"/>
              <a:t>網站應用程式防火牆</a:t>
            </a:r>
            <a:r>
              <a:rPr lang="en-US" altLang="zh-TW" dirty="0" smtClean="0"/>
              <a:t>(2/3) </a:t>
            </a:r>
            <a:endParaRPr lang="zh-TW" altLang="en-US" dirty="0" smtClean="0"/>
          </a:p>
        </p:txBody>
      </p:sp>
      <p:sp>
        <p:nvSpPr>
          <p:cNvPr id="238596" name="Rectangle 3"/>
          <p:cNvSpPr>
            <a:spLocks noGrp="1" noChangeArrowheads="1"/>
          </p:cNvSpPr>
          <p:nvPr>
            <p:ph type="body" idx="1"/>
          </p:nvPr>
        </p:nvSpPr>
        <p:spPr>
          <a:xfrm>
            <a:off x="662523" y="1052736"/>
            <a:ext cx="8743877" cy="5229320"/>
          </a:xfrm>
        </p:spPr>
        <p:txBody>
          <a:bodyPr/>
          <a:lstStyle/>
          <a:p>
            <a:pPr algn="just"/>
            <a:r>
              <a:rPr lang="zh-TW" altLang="en-US" dirty="0" smtClean="0"/>
              <a:t>類型與部署方式</a:t>
            </a:r>
          </a:p>
          <a:p>
            <a:pPr lvl="1" algn="just"/>
            <a:r>
              <a:rPr lang="zh-TW" altLang="en-US" sz="2400" dirty="0" smtClean="0"/>
              <a:t>硬體式</a:t>
            </a:r>
          </a:p>
          <a:p>
            <a:pPr lvl="1" algn="just"/>
            <a:endParaRPr lang="zh-TW" altLang="en-US" sz="2400" dirty="0" smtClean="0"/>
          </a:p>
          <a:p>
            <a:pPr lvl="1" algn="just"/>
            <a:endParaRPr lang="zh-TW" altLang="en-US" sz="2400" dirty="0" smtClean="0"/>
          </a:p>
          <a:p>
            <a:pPr lvl="1" algn="just"/>
            <a:endParaRPr lang="zh-TW" altLang="en-US" sz="2400" dirty="0" smtClean="0"/>
          </a:p>
          <a:p>
            <a:pPr lvl="1" algn="just"/>
            <a:endParaRPr lang="zh-TW" altLang="en-US" sz="2400" dirty="0" smtClean="0"/>
          </a:p>
          <a:p>
            <a:pPr lvl="1" algn="just"/>
            <a:endParaRPr lang="zh-TW" altLang="en-US" sz="2400" dirty="0" smtClean="0"/>
          </a:p>
          <a:p>
            <a:pPr lvl="1" algn="just"/>
            <a:r>
              <a:rPr lang="zh-TW" altLang="en-US" sz="2400" dirty="0" smtClean="0"/>
              <a:t>軟體式</a:t>
            </a:r>
          </a:p>
        </p:txBody>
      </p:sp>
      <p:grpSp>
        <p:nvGrpSpPr>
          <p:cNvPr id="238597" name="Group 4"/>
          <p:cNvGrpSpPr>
            <a:grpSpLocks/>
          </p:cNvGrpSpPr>
          <p:nvPr/>
        </p:nvGrpSpPr>
        <p:grpSpPr bwMode="auto">
          <a:xfrm>
            <a:off x="2690749" y="1686919"/>
            <a:ext cx="5429382" cy="2684462"/>
            <a:chOff x="748" y="1071"/>
            <a:chExt cx="3157" cy="1691"/>
          </a:xfrm>
        </p:grpSpPr>
        <p:pic>
          <p:nvPicPr>
            <p:cNvPr id="238611" name="Picture 4" descr="Cloud_rw1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 y="1671"/>
              <a:ext cx="99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4534" name="Text Box 6"/>
            <p:cNvSpPr txBox="1">
              <a:spLocks noChangeArrowheads="1"/>
            </p:cNvSpPr>
            <p:nvPr/>
          </p:nvSpPr>
          <p:spPr bwMode="auto">
            <a:xfrm>
              <a:off x="1049" y="1832"/>
              <a:ext cx="629"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a:t>INTERNET</a:t>
              </a:r>
            </a:p>
          </p:txBody>
        </p:sp>
        <p:sp>
          <p:nvSpPr>
            <p:cNvPr id="238613" name="Line 7"/>
            <p:cNvSpPr>
              <a:spLocks noChangeShapeType="1"/>
            </p:cNvSpPr>
            <p:nvPr/>
          </p:nvSpPr>
          <p:spPr bwMode="auto">
            <a:xfrm>
              <a:off x="1790" y="1977"/>
              <a:ext cx="22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pic>
          <p:nvPicPr>
            <p:cNvPr id="2386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6" y="1797"/>
              <a:ext cx="333"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38615" name="Line 9"/>
            <p:cNvSpPr>
              <a:spLocks noChangeShapeType="1"/>
            </p:cNvSpPr>
            <p:nvPr/>
          </p:nvSpPr>
          <p:spPr bwMode="auto">
            <a:xfrm>
              <a:off x="2198" y="1979"/>
              <a:ext cx="167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pic>
          <p:nvPicPr>
            <p:cNvPr id="23861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0" y="1389"/>
              <a:ext cx="45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174539" name="Text Box 11"/>
            <p:cNvSpPr txBox="1">
              <a:spLocks noChangeArrowheads="1"/>
            </p:cNvSpPr>
            <p:nvPr/>
          </p:nvSpPr>
          <p:spPr bwMode="auto">
            <a:xfrm>
              <a:off x="2460" y="1071"/>
              <a:ext cx="483" cy="330"/>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a:t>Web AP</a:t>
              </a:r>
            </a:p>
            <a:p>
              <a:pPr algn="ctr" eaLnBrk="1" hangingPunct="1">
                <a:defRPr/>
              </a:pPr>
              <a:r>
                <a:rPr lang="en-US" altLang="zh-TW" sz="1400"/>
                <a:t>Firewall</a:t>
              </a:r>
            </a:p>
          </p:txBody>
        </p:sp>
        <p:pic>
          <p:nvPicPr>
            <p:cNvPr id="23861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2" y="1389"/>
              <a:ext cx="45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174541" name="Text Box 13"/>
            <p:cNvSpPr txBox="1">
              <a:spLocks noChangeArrowheads="1"/>
            </p:cNvSpPr>
            <p:nvPr/>
          </p:nvSpPr>
          <p:spPr bwMode="auto">
            <a:xfrm>
              <a:off x="2216" y="2568"/>
              <a:ext cx="713"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a:t>Web Server2</a:t>
              </a:r>
            </a:p>
          </p:txBody>
        </p:sp>
        <p:sp>
          <p:nvSpPr>
            <p:cNvPr id="238620" name="Line 14"/>
            <p:cNvSpPr>
              <a:spLocks noChangeShapeType="1"/>
            </p:cNvSpPr>
            <p:nvPr/>
          </p:nvSpPr>
          <p:spPr bwMode="auto">
            <a:xfrm>
              <a:off x="2743" y="1843"/>
              <a:ext cx="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238621" name="Line 15"/>
            <p:cNvSpPr>
              <a:spLocks noChangeShapeType="1"/>
            </p:cNvSpPr>
            <p:nvPr/>
          </p:nvSpPr>
          <p:spPr bwMode="auto">
            <a:xfrm>
              <a:off x="3605" y="1843"/>
              <a:ext cx="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pic>
          <p:nvPicPr>
            <p:cNvPr id="238622"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2" y="2115"/>
              <a:ext cx="45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174545" name="Text Box 17"/>
            <p:cNvSpPr txBox="1">
              <a:spLocks noChangeArrowheads="1"/>
            </p:cNvSpPr>
            <p:nvPr/>
          </p:nvSpPr>
          <p:spPr bwMode="auto">
            <a:xfrm>
              <a:off x="3192" y="1207"/>
              <a:ext cx="713"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a:t>Web Server1</a:t>
              </a:r>
            </a:p>
          </p:txBody>
        </p:sp>
        <p:sp>
          <p:nvSpPr>
            <p:cNvPr id="238624" name="Line 18"/>
            <p:cNvSpPr>
              <a:spLocks noChangeShapeType="1"/>
            </p:cNvSpPr>
            <p:nvPr/>
          </p:nvSpPr>
          <p:spPr bwMode="auto">
            <a:xfrm>
              <a:off x="2539" y="1979"/>
              <a:ext cx="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174547" name="Text Box 19"/>
            <p:cNvSpPr txBox="1">
              <a:spLocks noChangeArrowheads="1"/>
            </p:cNvSpPr>
            <p:nvPr/>
          </p:nvSpPr>
          <p:spPr bwMode="auto">
            <a:xfrm>
              <a:off x="3079" y="2568"/>
              <a:ext cx="713"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a:t>Web Server3</a:t>
              </a:r>
            </a:p>
          </p:txBody>
        </p:sp>
        <p:pic>
          <p:nvPicPr>
            <p:cNvPr id="238626"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8" y="2115"/>
              <a:ext cx="45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38627" name="Line 21"/>
            <p:cNvSpPr>
              <a:spLocks noChangeShapeType="1"/>
            </p:cNvSpPr>
            <p:nvPr/>
          </p:nvSpPr>
          <p:spPr bwMode="auto">
            <a:xfrm>
              <a:off x="3265" y="1979"/>
              <a:ext cx="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pic>
          <p:nvPicPr>
            <p:cNvPr id="238628" name="Picture 22"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 y="1480"/>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629" name="Freeform 23"/>
            <p:cNvSpPr>
              <a:spLocks/>
            </p:cNvSpPr>
            <p:nvPr/>
          </p:nvSpPr>
          <p:spPr bwMode="auto">
            <a:xfrm>
              <a:off x="1111" y="1661"/>
              <a:ext cx="1451" cy="188"/>
            </a:xfrm>
            <a:custGeom>
              <a:avLst/>
              <a:gdLst>
                <a:gd name="T0" fmla="*/ 0 w 1451"/>
                <a:gd name="T1" fmla="*/ 0 h 188"/>
                <a:gd name="T2" fmla="*/ 680 w 1451"/>
                <a:gd name="T3" fmla="*/ 181 h 188"/>
                <a:gd name="T4" fmla="*/ 1451 w 1451"/>
                <a:gd name="T5" fmla="*/ 45 h 188"/>
                <a:gd name="T6" fmla="*/ 0 60000 65536"/>
                <a:gd name="T7" fmla="*/ 0 60000 65536"/>
                <a:gd name="T8" fmla="*/ 0 60000 65536"/>
              </a:gdLst>
              <a:ahLst/>
              <a:cxnLst>
                <a:cxn ang="T6">
                  <a:pos x="T0" y="T1"/>
                </a:cxn>
                <a:cxn ang="T7">
                  <a:pos x="T2" y="T3"/>
                </a:cxn>
                <a:cxn ang="T8">
                  <a:pos x="T4" y="T5"/>
                </a:cxn>
              </a:cxnLst>
              <a:rect l="0" t="0" r="r" b="b"/>
              <a:pathLst>
                <a:path w="1451" h="188">
                  <a:moveTo>
                    <a:pt x="0" y="0"/>
                  </a:moveTo>
                  <a:cubicBezTo>
                    <a:pt x="219" y="87"/>
                    <a:pt x="438" y="174"/>
                    <a:pt x="680" y="181"/>
                  </a:cubicBezTo>
                  <a:cubicBezTo>
                    <a:pt x="922" y="188"/>
                    <a:pt x="1186" y="116"/>
                    <a:pt x="1451" y="45"/>
                  </a:cubicBezTo>
                </a:path>
              </a:pathLst>
            </a:custGeom>
            <a:noFill/>
            <a:ln w="38100" cap="flat" cmpd="sng">
              <a:solidFill>
                <a:srgbClr val="0000FF"/>
              </a:solidFill>
              <a:prstDash val="solid"/>
              <a:round/>
              <a:headEnd type="none" w="med" len="med"/>
              <a:tailEnd type="triangle" w="lg" len="me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238630" name="Line 24"/>
            <p:cNvSpPr>
              <a:spLocks noChangeShapeType="1"/>
            </p:cNvSpPr>
            <p:nvPr/>
          </p:nvSpPr>
          <p:spPr bwMode="auto">
            <a:xfrm>
              <a:off x="2835" y="1661"/>
              <a:ext cx="589" cy="0"/>
            </a:xfrm>
            <a:prstGeom prst="line">
              <a:avLst/>
            </a:prstGeom>
            <a:noFill/>
            <a:ln w="38100">
              <a:solidFill>
                <a:srgbClr val="00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238631" name="Line 25"/>
            <p:cNvSpPr>
              <a:spLocks noChangeShapeType="1"/>
            </p:cNvSpPr>
            <p:nvPr/>
          </p:nvSpPr>
          <p:spPr bwMode="auto">
            <a:xfrm>
              <a:off x="2835" y="1752"/>
              <a:ext cx="317" cy="408"/>
            </a:xfrm>
            <a:prstGeom prst="line">
              <a:avLst/>
            </a:prstGeom>
            <a:noFill/>
            <a:ln w="38100">
              <a:solidFill>
                <a:srgbClr val="00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238632" name="Line 26"/>
            <p:cNvSpPr>
              <a:spLocks noChangeShapeType="1"/>
            </p:cNvSpPr>
            <p:nvPr/>
          </p:nvSpPr>
          <p:spPr bwMode="auto">
            <a:xfrm flipH="1">
              <a:off x="2562" y="1797"/>
              <a:ext cx="91" cy="363"/>
            </a:xfrm>
            <a:prstGeom prst="line">
              <a:avLst/>
            </a:prstGeom>
            <a:noFill/>
            <a:ln w="38100">
              <a:solidFill>
                <a:srgbClr val="00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grpSp>
      <p:grpSp>
        <p:nvGrpSpPr>
          <p:cNvPr id="238598" name="Group 27"/>
          <p:cNvGrpSpPr>
            <a:grpSpLocks/>
          </p:cNvGrpSpPr>
          <p:nvPr/>
        </p:nvGrpSpPr>
        <p:grpSpPr bwMode="auto">
          <a:xfrm>
            <a:off x="3236809" y="4759920"/>
            <a:ext cx="4526492" cy="1801813"/>
            <a:chOff x="2381" y="2840"/>
            <a:chExt cx="2632" cy="1135"/>
          </a:xfrm>
        </p:grpSpPr>
        <p:pic>
          <p:nvPicPr>
            <p:cNvPr id="238599" name="Picture 4" descr="Cloud_rw1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 y="3214"/>
              <a:ext cx="99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4557" name="Text Box 29"/>
            <p:cNvSpPr txBox="1">
              <a:spLocks noChangeArrowheads="1"/>
            </p:cNvSpPr>
            <p:nvPr/>
          </p:nvSpPr>
          <p:spPr bwMode="auto">
            <a:xfrm>
              <a:off x="2682" y="3375"/>
              <a:ext cx="629"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a:latin typeface="Arial" panose="020B0604020202020204" pitchFamily="34" charset="0"/>
                  <a:cs typeface="Arial" panose="020B0604020202020204" pitchFamily="34" charset="0"/>
                </a:rPr>
                <a:t>INTERNET</a:t>
              </a:r>
            </a:p>
          </p:txBody>
        </p:sp>
        <p:sp>
          <p:nvSpPr>
            <p:cNvPr id="238601" name="Line 30"/>
            <p:cNvSpPr>
              <a:spLocks noChangeShapeType="1"/>
            </p:cNvSpPr>
            <p:nvPr/>
          </p:nvSpPr>
          <p:spPr bwMode="auto">
            <a:xfrm>
              <a:off x="3423" y="3520"/>
              <a:ext cx="22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Arial" panose="020B0604020202020204" pitchFamily="34" charset="0"/>
                <a:cs typeface="Arial" panose="020B0604020202020204" pitchFamily="34" charset="0"/>
              </a:endParaRPr>
            </a:p>
          </p:txBody>
        </p:sp>
        <p:pic>
          <p:nvPicPr>
            <p:cNvPr id="238602"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9" y="3340"/>
              <a:ext cx="333"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38603" name="Line 32"/>
            <p:cNvSpPr>
              <a:spLocks noChangeShapeType="1"/>
            </p:cNvSpPr>
            <p:nvPr/>
          </p:nvSpPr>
          <p:spPr bwMode="auto">
            <a:xfrm flipV="1">
              <a:off x="3831" y="3521"/>
              <a:ext cx="41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Arial" panose="020B0604020202020204" pitchFamily="34" charset="0"/>
                <a:cs typeface="Arial" panose="020B0604020202020204" pitchFamily="34" charset="0"/>
              </a:endParaRPr>
            </a:p>
          </p:txBody>
        </p:sp>
        <p:pic>
          <p:nvPicPr>
            <p:cNvPr id="238604"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5" y="3067"/>
              <a:ext cx="908" cy="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174562" name="Text Box 34"/>
            <p:cNvSpPr txBox="1">
              <a:spLocks noChangeArrowheads="1"/>
            </p:cNvSpPr>
            <p:nvPr/>
          </p:nvSpPr>
          <p:spPr bwMode="auto">
            <a:xfrm>
              <a:off x="4227" y="2840"/>
              <a:ext cx="655"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a:latin typeface="Arial" panose="020B0604020202020204" pitchFamily="34" charset="0"/>
                  <a:cs typeface="Arial" panose="020B0604020202020204" pitchFamily="34" charset="0"/>
                </a:rPr>
                <a:t>Web Server</a:t>
              </a:r>
            </a:p>
          </p:txBody>
        </p:sp>
        <p:pic>
          <p:nvPicPr>
            <p:cNvPr id="238606" name="Picture 35" descr="computer-4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1" y="3023"/>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607" name="Oval 36"/>
            <p:cNvSpPr>
              <a:spLocks noChangeArrowheads="1"/>
            </p:cNvSpPr>
            <p:nvPr/>
          </p:nvSpPr>
          <p:spPr bwMode="auto">
            <a:xfrm>
              <a:off x="4241" y="3203"/>
              <a:ext cx="318" cy="317"/>
            </a:xfrm>
            <a:prstGeom prst="ellipse">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100">
                  <a:latin typeface="Arial" panose="020B0604020202020204" pitchFamily="34" charset="0"/>
                  <a:cs typeface="Arial" panose="020B0604020202020204" pitchFamily="34" charset="0"/>
                </a:rPr>
                <a:t>Web</a:t>
              </a:r>
            </a:p>
            <a:p>
              <a:pPr eaLnBrk="1" hangingPunct="1"/>
              <a:r>
                <a:rPr lang="en-US" altLang="zh-TW" sz="1100">
                  <a:latin typeface="Arial" panose="020B0604020202020204" pitchFamily="34" charset="0"/>
                  <a:cs typeface="Arial" panose="020B0604020202020204" pitchFamily="34" charset="0"/>
                </a:rPr>
                <a:t>APFW</a:t>
              </a:r>
            </a:p>
          </p:txBody>
        </p:sp>
        <p:sp>
          <p:nvSpPr>
            <p:cNvPr id="238608" name="Oval 37"/>
            <p:cNvSpPr>
              <a:spLocks noChangeArrowheads="1"/>
            </p:cNvSpPr>
            <p:nvPr/>
          </p:nvSpPr>
          <p:spPr bwMode="auto">
            <a:xfrm>
              <a:off x="4513" y="3521"/>
              <a:ext cx="318" cy="317"/>
            </a:xfrm>
            <a:prstGeom prst="ellipse">
              <a:avLst/>
            </a:prstGeom>
            <a:solidFill>
              <a:srgbClr val="CCFFFF"/>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100">
                  <a:latin typeface="Arial" panose="020B0604020202020204" pitchFamily="34" charset="0"/>
                  <a:cs typeface="Arial" panose="020B0604020202020204" pitchFamily="34" charset="0"/>
                </a:rPr>
                <a:t>Web</a:t>
              </a:r>
            </a:p>
            <a:p>
              <a:pPr eaLnBrk="1" hangingPunct="1"/>
              <a:r>
                <a:rPr lang="en-US" altLang="zh-TW" sz="1100">
                  <a:latin typeface="Arial" panose="020B0604020202020204" pitchFamily="34" charset="0"/>
                  <a:cs typeface="Arial" panose="020B0604020202020204" pitchFamily="34" charset="0"/>
                </a:rPr>
                <a:t>Srv</a:t>
              </a:r>
            </a:p>
          </p:txBody>
        </p:sp>
        <p:sp>
          <p:nvSpPr>
            <p:cNvPr id="238609" name="Freeform 38"/>
            <p:cNvSpPr>
              <a:spLocks/>
            </p:cNvSpPr>
            <p:nvPr/>
          </p:nvSpPr>
          <p:spPr bwMode="auto">
            <a:xfrm>
              <a:off x="2699" y="3158"/>
              <a:ext cx="1542" cy="310"/>
            </a:xfrm>
            <a:custGeom>
              <a:avLst/>
              <a:gdLst>
                <a:gd name="T0" fmla="*/ 0 w 1542"/>
                <a:gd name="T1" fmla="*/ 0 h 310"/>
                <a:gd name="T2" fmla="*/ 907 w 1542"/>
                <a:gd name="T3" fmla="*/ 272 h 310"/>
                <a:gd name="T4" fmla="*/ 1542 w 1542"/>
                <a:gd name="T5" fmla="*/ 227 h 310"/>
                <a:gd name="T6" fmla="*/ 0 60000 65536"/>
                <a:gd name="T7" fmla="*/ 0 60000 65536"/>
                <a:gd name="T8" fmla="*/ 0 60000 65536"/>
              </a:gdLst>
              <a:ahLst/>
              <a:cxnLst>
                <a:cxn ang="T6">
                  <a:pos x="T0" y="T1"/>
                </a:cxn>
                <a:cxn ang="T7">
                  <a:pos x="T2" y="T3"/>
                </a:cxn>
                <a:cxn ang="T8">
                  <a:pos x="T4" y="T5"/>
                </a:cxn>
              </a:cxnLst>
              <a:rect l="0" t="0" r="r" b="b"/>
              <a:pathLst>
                <a:path w="1542" h="310">
                  <a:moveTo>
                    <a:pt x="0" y="0"/>
                  </a:moveTo>
                  <a:cubicBezTo>
                    <a:pt x="325" y="117"/>
                    <a:pt x="650" y="234"/>
                    <a:pt x="907" y="272"/>
                  </a:cubicBezTo>
                  <a:cubicBezTo>
                    <a:pt x="1164" y="310"/>
                    <a:pt x="1353" y="268"/>
                    <a:pt x="1542" y="227"/>
                  </a:cubicBezTo>
                </a:path>
              </a:pathLst>
            </a:custGeom>
            <a:noFill/>
            <a:ln w="38100" cap="flat" cmpd="sng">
              <a:solidFill>
                <a:srgbClr val="0000FF"/>
              </a:solidFill>
              <a:prstDash val="solid"/>
              <a:round/>
              <a:headEnd type="none" w="med" len="med"/>
              <a:tailEnd type="triangle" w="lg" len="me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latin typeface="Arial" panose="020B0604020202020204" pitchFamily="34" charset="0"/>
                <a:cs typeface="Arial" panose="020B0604020202020204" pitchFamily="34" charset="0"/>
              </a:endParaRPr>
            </a:p>
          </p:txBody>
        </p:sp>
        <p:sp>
          <p:nvSpPr>
            <p:cNvPr id="238610" name="Freeform 39"/>
            <p:cNvSpPr>
              <a:spLocks/>
            </p:cNvSpPr>
            <p:nvPr/>
          </p:nvSpPr>
          <p:spPr bwMode="auto">
            <a:xfrm>
              <a:off x="4558" y="3294"/>
              <a:ext cx="212" cy="227"/>
            </a:xfrm>
            <a:custGeom>
              <a:avLst/>
              <a:gdLst>
                <a:gd name="T0" fmla="*/ 0 w 212"/>
                <a:gd name="T1" fmla="*/ 0 h 227"/>
                <a:gd name="T2" fmla="*/ 182 w 212"/>
                <a:gd name="T3" fmla="*/ 45 h 227"/>
                <a:gd name="T4" fmla="*/ 182 w 212"/>
                <a:gd name="T5" fmla="*/ 227 h 227"/>
                <a:gd name="T6" fmla="*/ 0 60000 65536"/>
                <a:gd name="T7" fmla="*/ 0 60000 65536"/>
                <a:gd name="T8" fmla="*/ 0 60000 65536"/>
              </a:gdLst>
              <a:ahLst/>
              <a:cxnLst>
                <a:cxn ang="T6">
                  <a:pos x="T0" y="T1"/>
                </a:cxn>
                <a:cxn ang="T7">
                  <a:pos x="T2" y="T3"/>
                </a:cxn>
                <a:cxn ang="T8">
                  <a:pos x="T4" y="T5"/>
                </a:cxn>
              </a:cxnLst>
              <a:rect l="0" t="0" r="r" b="b"/>
              <a:pathLst>
                <a:path w="212" h="227">
                  <a:moveTo>
                    <a:pt x="0" y="0"/>
                  </a:moveTo>
                  <a:cubicBezTo>
                    <a:pt x="76" y="3"/>
                    <a:pt x="152" y="7"/>
                    <a:pt x="182" y="45"/>
                  </a:cubicBezTo>
                  <a:cubicBezTo>
                    <a:pt x="212" y="83"/>
                    <a:pt x="197" y="155"/>
                    <a:pt x="182" y="227"/>
                  </a:cubicBezTo>
                </a:path>
              </a:pathLst>
            </a:custGeom>
            <a:noFill/>
            <a:ln w="38100" cap="flat" cmpd="sng">
              <a:solidFill>
                <a:srgbClr val="0000FF"/>
              </a:solidFill>
              <a:prstDash val="solid"/>
              <a:round/>
              <a:headEnd type="none" w="med" len="med"/>
              <a:tailEnd type="triangle" w="lg" len="me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latin typeface="Arial" panose="020B0604020202020204" pitchFamily="34" charset="0"/>
                <a:cs typeface="Arial" panose="020B0604020202020204" pitchFamily="34" charset="0"/>
              </a:endParaRPr>
            </a:p>
          </p:txBody>
        </p:sp>
      </p:grpSp>
      <p:sp>
        <p:nvSpPr>
          <p:cNvPr id="40"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43</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6047931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2"/>
          <p:cNvSpPr>
            <a:spLocks noGrp="1" noChangeArrowheads="1"/>
          </p:cNvSpPr>
          <p:nvPr>
            <p:ph type="title"/>
          </p:nvPr>
        </p:nvSpPr>
        <p:spPr>
          <a:xfrm>
            <a:off x="1208585" y="117028"/>
            <a:ext cx="8080400" cy="935708"/>
          </a:xfrm>
        </p:spPr>
        <p:txBody>
          <a:bodyPr/>
          <a:lstStyle/>
          <a:p>
            <a:r>
              <a:rPr lang="zh-TW" altLang="en-US" dirty="0" smtClean="0">
                <a:solidFill>
                  <a:srgbClr val="FF0000"/>
                </a:solidFill>
              </a:rPr>
              <a:t>補充</a:t>
            </a:r>
            <a:r>
              <a:rPr lang="en-US" altLang="zh-TW" dirty="0" smtClean="0"/>
              <a:t>:</a:t>
            </a:r>
            <a:r>
              <a:rPr lang="zh-TW" altLang="en-US" dirty="0" smtClean="0"/>
              <a:t>網站應用程式防火牆</a:t>
            </a:r>
            <a:r>
              <a:rPr lang="en-US" altLang="zh-TW" dirty="0" smtClean="0"/>
              <a:t>(3/3)</a:t>
            </a:r>
            <a:endParaRPr lang="zh-TW" altLang="en-US" dirty="0" smtClean="0"/>
          </a:p>
        </p:txBody>
      </p:sp>
      <p:sp>
        <p:nvSpPr>
          <p:cNvPr id="240644" name="Rectangle 3"/>
          <p:cNvSpPr>
            <a:spLocks noGrp="1" noChangeArrowheads="1"/>
          </p:cNvSpPr>
          <p:nvPr>
            <p:ph type="body" idx="1"/>
          </p:nvPr>
        </p:nvSpPr>
        <p:spPr>
          <a:xfrm>
            <a:off x="662523" y="1052736"/>
            <a:ext cx="8743877" cy="5229320"/>
          </a:xfrm>
        </p:spPr>
        <p:txBody>
          <a:bodyPr/>
          <a:lstStyle/>
          <a:p>
            <a:pPr algn="just"/>
            <a:r>
              <a:rPr lang="zh-TW" altLang="en-US" dirty="0" smtClean="0"/>
              <a:t>管理重點</a:t>
            </a:r>
          </a:p>
          <a:p>
            <a:pPr lvl="1" algn="just"/>
            <a:r>
              <a:rPr lang="zh-TW" altLang="en-US" sz="2200" dirty="0" smtClean="0"/>
              <a:t>存取規則的變更應建立管理程序</a:t>
            </a:r>
            <a:r>
              <a:rPr lang="en-US" altLang="zh-TW" sz="2200" dirty="0" smtClean="0"/>
              <a:t>(</a:t>
            </a:r>
            <a:r>
              <a:rPr lang="zh-TW" altLang="en-US" sz="2200" dirty="0" smtClean="0"/>
              <a:t>變更申請、核准及記錄</a:t>
            </a:r>
            <a:r>
              <a:rPr lang="en-US" altLang="zh-TW" sz="2200" dirty="0" smtClean="0"/>
              <a:t>)</a:t>
            </a:r>
          </a:p>
          <a:p>
            <a:pPr lvl="1" algn="just"/>
            <a:r>
              <a:rPr lang="zh-TW" altLang="en-US" sz="2200" dirty="0" smtClean="0"/>
              <a:t>異常的網站應用程式攻擊事件應立即匯出，並保留足夠的時間</a:t>
            </a:r>
          </a:p>
          <a:p>
            <a:pPr lvl="1" algn="just"/>
            <a:r>
              <a:rPr lang="zh-TW" altLang="en-US" sz="2200" dirty="0" smtClean="0"/>
              <a:t>異常的網站應用程式攻擊事件應定期分析，並進行異常的處理</a:t>
            </a:r>
          </a:p>
          <a:p>
            <a:pPr algn="just"/>
            <a:r>
              <a:rPr lang="zh-TW" altLang="en-US" dirty="0" smtClean="0"/>
              <a:t>選購時之重要規格</a:t>
            </a:r>
          </a:p>
          <a:p>
            <a:pPr lvl="1" algn="just"/>
            <a:r>
              <a:rPr lang="zh-TW" altLang="en-US" sz="2200" dirty="0" smtClean="0"/>
              <a:t>處理效能應符合組織網站流量需求</a:t>
            </a:r>
          </a:p>
          <a:p>
            <a:pPr lvl="1" algn="just"/>
            <a:r>
              <a:rPr lang="zh-TW" altLang="en-US" sz="2200" dirty="0" smtClean="0"/>
              <a:t>中文</a:t>
            </a:r>
            <a:r>
              <a:rPr lang="en-US" altLang="zh-TW" sz="2200" dirty="0" smtClean="0"/>
              <a:t>URL</a:t>
            </a:r>
            <a:r>
              <a:rPr lang="zh-TW" altLang="en-US" sz="2200" dirty="0" smtClean="0"/>
              <a:t>及傳輸內容的判斷能力</a:t>
            </a:r>
          </a:p>
          <a:p>
            <a:pPr lvl="1" algn="just"/>
            <a:r>
              <a:rPr lang="en-US" altLang="zh-TW" sz="2200" dirty="0" smtClean="0"/>
              <a:t>HTTPS</a:t>
            </a:r>
            <a:r>
              <a:rPr lang="zh-TW" altLang="en-US" sz="2200" dirty="0" smtClean="0"/>
              <a:t>的加密連線可先在網站應用程式防火牆解密過濾後，再轉到後端真正的網站</a:t>
            </a:r>
            <a:r>
              <a:rPr lang="en-US" altLang="zh-TW" sz="2200" dirty="0" smtClean="0"/>
              <a:t>(IDS/IPS</a:t>
            </a:r>
            <a:r>
              <a:rPr lang="zh-TW" altLang="en-US" sz="2200" dirty="0" smtClean="0"/>
              <a:t>無法判斷</a:t>
            </a:r>
            <a:r>
              <a:rPr lang="en-US" altLang="zh-TW" sz="2200" dirty="0" smtClean="0"/>
              <a:t>HTTPS</a:t>
            </a:r>
            <a:r>
              <a:rPr lang="zh-TW" altLang="en-US" sz="2200" dirty="0" smtClean="0"/>
              <a:t>連線</a:t>
            </a:r>
            <a:r>
              <a:rPr lang="en-US" altLang="zh-TW" sz="2200" dirty="0" smtClean="0"/>
              <a:t>)</a:t>
            </a:r>
            <a:endParaRPr lang="zh-TW" altLang="en-US" sz="2200" dirty="0" smtClean="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44</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41783053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kumimoji="1" lang="zh-TW" altLang="en-US" dirty="0" smtClean="0"/>
              <a:t>重要字辭與定義</a:t>
            </a:r>
            <a:endParaRPr kumimoji="1" lang="zh-TW" altLang="en-US" dirty="0"/>
          </a:p>
        </p:txBody>
      </p:sp>
      <p:sp>
        <p:nvSpPr>
          <p:cNvPr id="6" name="橢圓圖說文字 5"/>
          <p:cNvSpPr>
            <a:spLocks noChangeArrowheads="1"/>
          </p:cNvSpPr>
          <p:nvPr/>
        </p:nvSpPr>
        <p:spPr bwMode="auto">
          <a:xfrm>
            <a:off x="4521200" y="1417638"/>
            <a:ext cx="2879725" cy="1079500"/>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DDoS</a:t>
            </a:r>
            <a:endParaRPr lang="zh-TW" altLang="en-US" sz="2400" dirty="0">
              <a:solidFill>
                <a:srgbClr val="595959"/>
              </a:solidFill>
              <a:latin typeface="微軟正黑體" pitchFamily="34" charset="-120"/>
              <a:ea typeface="微軟正黑體" pitchFamily="34" charset="-120"/>
            </a:endParaRPr>
          </a:p>
        </p:txBody>
      </p:sp>
      <p:sp>
        <p:nvSpPr>
          <p:cNvPr id="8" name="橢圓圖說文字 7"/>
          <p:cNvSpPr>
            <a:spLocks noChangeArrowheads="1"/>
          </p:cNvSpPr>
          <p:nvPr/>
        </p:nvSpPr>
        <p:spPr bwMode="auto">
          <a:xfrm>
            <a:off x="3419475" y="2822575"/>
            <a:ext cx="2879725" cy="1081088"/>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Private IP</a:t>
            </a:r>
            <a:endParaRPr lang="zh-TW" altLang="en-US" sz="2400" dirty="0">
              <a:solidFill>
                <a:srgbClr val="595959"/>
              </a:solidFill>
              <a:latin typeface="微軟正黑體" pitchFamily="34" charset="-120"/>
              <a:ea typeface="微軟正黑體" pitchFamily="34" charset="-120"/>
            </a:endParaRPr>
          </a:p>
        </p:txBody>
      </p:sp>
      <p:sp>
        <p:nvSpPr>
          <p:cNvPr id="9" name="橢圓圖說文字 8"/>
          <p:cNvSpPr>
            <a:spLocks noChangeArrowheads="1"/>
          </p:cNvSpPr>
          <p:nvPr/>
        </p:nvSpPr>
        <p:spPr bwMode="auto">
          <a:xfrm>
            <a:off x="1352550" y="1557338"/>
            <a:ext cx="2879725" cy="1079500"/>
          </a:xfrm>
          <a:prstGeom prst="wedgeEllipseCallout">
            <a:avLst>
              <a:gd name="adj1" fmla="val 21014"/>
              <a:gd name="adj2" fmla="val 83023"/>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OSI </a:t>
            </a:r>
            <a:r>
              <a:rPr lang="zh-TW" altLang="en-US" sz="2400" dirty="0">
                <a:solidFill>
                  <a:srgbClr val="595959"/>
                </a:solidFill>
                <a:latin typeface="微軟正黑體" pitchFamily="34" charset="-120"/>
                <a:ea typeface="微軟正黑體" pitchFamily="34" charset="-120"/>
              </a:rPr>
              <a:t>模型</a:t>
            </a:r>
          </a:p>
        </p:txBody>
      </p:sp>
      <p:sp>
        <p:nvSpPr>
          <p:cNvPr id="11" name="橢圓圖說文字 10"/>
          <p:cNvSpPr>
            <a:spLocks noChangeArrowheads="1"/>
          </p:cNvSpPr>
          <p:nvPr/>
        </p:nvSpPr>
        <p:spPr bwMode="auto">
          <a:xfrm>
            <a:off x="501650" y="2924175"/>
            <a:ext cx="2074863" cy="960438"/>
          </a:xfrm>
          <a:prstGeom prst="wedgeEllipseCallout">
            <a:avLst>
              <a:gd name="adj1" fmla="val 54685"/>
              <a:gd name="adj2" fmla="val -5037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加密傳輸</a:t>
            </a:r>
          </a:p>
        </p:txBody>
      </p:sp>
      <p:sp>
        <p:nvSpPr>
          <p:cNvPr id="12" name="橢圓圖說文字 11"/>
          <p:cNvSpPr>
            <a:spLocks noChangeArrowheads="1"/>
          </p:cNvSpPr>
          <p:nvPr/>
        </p:nvSpPr>
        <p:spPr bwMode="auto">
          <a:xfrm>
            <a:off x="6392863" y="3902075"/>
            <a:ext cx="3240087" cy="1079500"/>
          </a:xfrm>
          <a:prstGeom prst="wedgeEllipseCallout">
            <a:avLst>
              <a:gd name="adj1" fmla="val -54176"/>
              <a:gd name="adj2" fmla="val -6712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SFTP vs. FTP</a:t>
            </a:r>
          </a:p>
        </p:txBody>
      </p:sp>
      <p:sp>
        <p:nvSpPr>
          <p:cNvPr id="13" name="橢圓圖說文字 12"/>
          <p:cNvSpPr>
            <a:spLocks noChangeArrowheads="1"/>
          </p:cNvSpPr>
          <p:nvPr/>
        </p:nvSpPr>
        <p:spPr bwMode="auto">
          <a:xfrm>
            <a:off x="512763" y="4119563"/>
            <a:ext cx="2762250" cy="1081087"/>
          </a:xfrm>
          <a:prstGeom prst="wedgeEllipseCallout">
            <a:avLst>
              <a:gd name="adj1" fmla="val 34370"/>
              <a:gd name="adj2" fmla="val -60384"/>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社交工程</a:t>
            </a:r>
          </a:p>
        </p:txBody>
      </p:sp>
      <p:sp>
        <p:nvSpPr>
          <p:cNvPr id="14" name="橢圓圖說文字 13"/>
          <p:cNvSpPr>
            <a:spLocks noChangeArrowheads="1"/>
          </p:cNvSpPr>
          <p:nvPr/>
        </p:nvSpPr>
        <p:spPr bwMode="auto">
          <a:xfrm>
            <a:off x="5600700" y="5238750"/>
            <a:ext cx="2528888" cy="1081088"/>
          </a:xfrm>
          <a:prstGeom prst="wedgeEllipseCallout">
            <a:avLst>
              <a:gd name="adj1" fmla="val -10120"/>
              <a:gd name="adj2" fmla="val -78468"/>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DMZ</a:t>
            </a:r>
            <a:endParaRPr lang="zh-TW" altLang="en-US" sz="2400" dirty="0">
              <a:solidFill>
                <a:srgbClr val="595959"/>
              </a:solidFill>
              <a:latin typeface="微軟正黑體" pitchFamily="34" charset="-120"/>
              <a:ea typeface="微軟正黑體" pitchFamily="34" charset="-120"/>
            </a:endParaRPr>
          </a:p>
        </p:txBody>
      </p:sp>
      <p:sp>
        <p:nvSpPr>
          <p:cNvPr id="15" name="橢圓圖說文字 14"/>
          <p:cNvSpPr>
            <a:spLocks noChangeArrowheads="1"/>
          </p:cNvSpPr>
          <p:nvPr/>
        </p:nvSpPr>
        <p:spPr bwMode="auto">
          <a:xfrm>
            <a:off x="3544888" y="4241800"/>
            <a:ext cx="2527300" cy="1081088"/>
          </a:xfrm>
          <a:prstGeom prst="wedgeEllipseCallout">
            <a:avLst>
              <a:gd name="adj1" fmla="val 53449"/>
              <a:gd name="adj2" fmla="val 24056"/>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SQL Injection</a:t>
            </a:r>
            <a:endParaRPr lang="zh-TW" altLang="en-US" sz="2400" dirty="0">
              <a:solidFill>
                <a:srgbClr val="595959"/>
              </a:solidFill>
              <a:latin typeface="微軟正黑體" pitchFamily="34" charset="-120"/>
              <a:ea typeface="微軟正黑體" pitchFamily="34" charset="-120"/>
            </a:endParaRPr>
          </a:p>
        </p:txBody>
      </p:sp>
      <p:sp>
        <p:nvSpPr>
          <p:cNvPr id="7179"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8EE75941-15D0-47E7-8C56-50DCA70846CA}" type="slidenum">
              <a:rPr kumimoji="0" lang="zh-TW" altLang="en-US" smtClean="0">
                <a:solidFill>
                  <a:schemeClr val="bg1"/>
                </a:solidFill>
                <a:latin typeface="Times New Roman" pitchFamily="18" charset="0"/>
                <a:ea typeface="標楷體" pitchFamily="65" charset="-120"/>
              </a:rPr>
              <a:pPr/>
              <a:t>45</a:t>
            </a:fld>
            <a:endParaRPr kumimoji="0" lang="zh-TW" altLang="en-US" smtClean="0">
              <a:solidFill>
                <a:schemeClr val="bg1"/>
              </a:solidFill>
              <a:latin typeface="Times New Roman" pitchFamily="18" charset="0"/>
              <a:ea typeface="標楷體" pitchFamily="65" charset="-120"/>
            </a:endParaRPr>
          </a:p>
        </p:txBody>
      </p:sp>
      <p:sp>
        <p:nvSpPr>
          <p:cNvPr id="16" name="橢圓圖說文字 15"/>
          <p:cNvSpPr>
            <a:spLocks noChangeArrowheads="1"/>
          </p:cNvSpPr>
          <p:nvPr/>
        </p:nvSpPr>
        <p:spPr bwMode="auto">
          <a:xfrm>
            <a:off x="6503988" y="2303463"/>
            <a:ext cx="3128962" cy="1243012"/>
          </a:xfrm>
          <a:prstGeom prst="wedgeEllipseCallout">
            <a:avLst>
              <a:gd name="adj1" fmla="val -43509"/>
              <a:gd name="adj2" fmla="val 42319"/>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法規</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 </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例</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個資法，跨國傳輸</a:t>
            </a:r>
          </a:p>
        </p:txBody>
      </p:sp>
    </p:spTree>
    <p:extLst>
      <p:ext uri="{BB962C8B-B14F-4D97-AF65-F5344CB8AC3E}">
        <p14:creationId xmlns:p14="http://schemas.microsoft.com/office/powerpoint/2010/main" val="30252001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kumimoji="1" lang="zh-TW" altLang="en-US" dirty="0" smtClean="0"/>
              <a:t>重要字辭與定義</a:t>
            </a:r>
            <a:r>
              <a:rPr kumimoji="1" lang="en-US" altLang="zh-TW" dirty="0" smtClean="0"/>
              <a:t> </a:t>
            </a:r>
            <a:endParaRPr kumimoji="1" lang="zh-TW" altLang="en-US" dirty="0"/>
          </a:p>
        </p:txBody>
      </p:sp>
      <p:sp>
        <p:nvSpPr>
          <p:cNvPr id="6" name="橢圓圖說文字 5"/>
          <p:cNvSpPr>
            <a:spLocks noChangeArrowheads="1"/>
          </p:cNvSpPr>
          <p:nvPr/>
        </p:nvSpPr>
        <p:spPr bwMode="auto">
          <a:xfrm>
            <a:off x="3992563" y="1417638"/>
            <a:ext cx="2376487" cy="1079500"/>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a:solidFill>
                  <a:srgbClr val="595959"/>
                </a:solidFill>
                <a:latin typeface="微軟正黑體" pitchFamily="34" charset="-120"/>
                <a:ea typeface="微軟正黑體" pitchFamily="34" charset="-120"/>
              </a:rPr>
              <a:t>Service ports</a:t>
            </a:r>
            <a:endParaRPr lang="zh-TW" altLang="en-US" sz="2400" dirty="0">
              <a:solidFill>
                <a:srgbClr val="595959"/>
              </a:solidFill>
              <a:latin typeface="微軟正黑體" pitchFamily="34" charset="-120"/>
              <a:ea typeface="微軟正黑體" pitchFamily="34" charset="-120"/>
            </a:endParaRPr>
          </a:p>
        </p:txBody>
      </p:sp>
      <p:sp>
        <p:nvSpPr>
          <p:cNvPr id="8" name="橢圓圖說文字 7"/>
          <p:cNvSpPr>
            <a:spLocks noChangeArrowheads="1"/>
          </p:cNvSpPr>
          <p:nvPr/>
        </p:nvSpPr>
        <p:spPr bwMode="auto">
          <a:xfrm>
            <a:off x="3419475" y="2822575"/>
            <a:ext cx="2520950" cy="1081088"/>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中間人攻擊</a:t>
            </a:r>
          </a:p>
        </p:txBody>
      </p:sp>
      <p:sp>
        <p:nvSpPr>
          <p:cNvPr id="9" name="橢圓圖說文字 8"/>
          <p:cNvSpPr>
            <a:spLocks noChangeArrowheads="1"/>
          </p:cNvSpPr>
          <p:nvPr/>
        </p:nvSpPr>
        <p:spPr bwMode="auto">
          <a:xfrm>
            <a:off x="1352550" y="1557338"/>
            <a:ext cx="2444750" cy="1079500"/>
          </a:xfrm>
          <a:prstGeom prst="wedgeEllipseCallout">
            <a:avLst>
              <a:gd name="adj1" fmla="val 21014"/>
              <a:gd name="adj2" fmla="val 83023"/>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Cookies</a:t>
            </a:r>
            <a:endParaRPr lang="zh-TW" altLang="en-US" sz="2400" dirty="0">
              <a:solidFill>
                <a:srgbClr val="595959"/>
              </a:solidFill>
              <a:latin typeface="微軟正黑體" pitchFamily="34" charset="-120"/>
              <a:ea typeface="微軟正黑體" pitchFamily="34" charset="-120"/>
            </a:endParaRPr>
          </a:p>
        </p:txBody>
      </p:sp>
      <p:sp>
        <p:nvSpPr>
          <p:cNvPr id="10" name="橢圓圖說文字 9"/>
          <p:cNvSpPr>
            <a:spLocks noChangeArrowheads="1"/>
          </p:cNvSpPr>
          <p:nvPr/>
        </p:nvSpPr>
        <p:spPr bwMode="auto">
          <a:xfrm>
            <a:off x="6451600" y="2752725"/>
            <a:ext cx="2389188" cy="862013"/>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APT</a:t>
            </a:r>
            <a:endParaRPr lang="zh-TW" altLang="en-US" sz="2400" dirty="0">
              <a:solidFill>
                <a:srgbClr val="595959"/>
              </a:solidFill>
              <a:latin typeface="微軟正黑體" pitchFamily="34" charset="-120"/>
              <a:ea typeface="微軟正黑體" pitchFamily="34" charset="-120"/>
            </a:endParaRPr>
          </a:p>
        </p:txBody>
      </p:sp>
      <p:sp>
        <p:nvSpPr>
          <p:cNvPr id="11" name="橢圓圖說文字 10"/>
          <p:cNvSpPr>
            <a:spLocks noChangeArrowheads="1"/>
          </p:cNvSpPr>
          <p:nvPr/>
        </p:nvSpPr>
        <p:spPr bwMode="auto">
          <a:xfrm>
            <a:off x="495300" y="3092450"/>
            <a:ext cx="2447925" cy="1044575"/>
          </a:xfrm>
          <a:prstGeom prst="wedgeEllipseCallout">
            <a:avLst>
              <a:gd name="adj1" fmla="val 54685"/>
              <a:gd name="adj2" fmla="val -5037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釣魚</a:t>
            </a:r>
          </a:p>
        </p:txBody>
      </p:sp>
      <p:sp>
        <p:nvSpPr>
          <p:cNvPr id="12" name="橢圓圖說文字 11"/>
          <p:cNvSpPr>
            <a:spLocks noChangeArrowheads="1"/>
          </p:cNvSpPr>
          <p:nvPr/>
        </p:nvSpPr>
        <p:spPr bwMode="auto">
          <a:xfrm>
            <a:off x="6392863" y="3902075"/>
            <a:ext cx="2232025" cy="1079500"/>
          </a:xfrm>
          <a:prstGeom prst="wedgeEllipseCallout">
            <a:avLst>
              <a:gd name="adj1" fmla="val -54176"/>
              <a:gd name="adj2" fmla="val -6712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SPOF</a:t>
            </a:r>
            <a:endParaRPr lang="zh-TW" altLang="en-US" sz="2400" dirty="0">
              <a:solidFill>
                <a:srgbClr val="595959"/>
              </a:solidFill>
              <a:latin typeface="微軟正黑體" pitchFamily="34" charset="-120"/>
              <a:ea typeface="微軟正黑體" pitchFamily="34" charset="-120"/>
            </a:endParaRPr>
          </a:p>
        </p:txBody>
      </p:sp>
      <p:sp>
        <p:nvSpPr>
          <p:cNvPr id="14" name="橢圓圖說文字 13"/>
          <p:cNvSpPr>
            <a:spLocks noChangeArrowheads="1"/>
          </p:cNvSpPr>
          <p:nvPr/>
        </p:nvSpPr>
        <p:spPr bwMode="auto">
          <a:xfrm>
            <a:off x="4157663" y="5122863"/>
            <a:ext cx="3808412" cy="1081087"/>
          </a:xfrm>
          <a:prstGeom prst="wedgeEllipseCallout">
            <a:avLst>
              <a:gd name="adj1" fmla="val -10120"/>
              <a:gd name="adj2" fmla="val -78468"/>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mr-IN" altLang="zh-TW" sz="2400" dirty="0">
                <a:solidFill>
                  <a:srgbClr val="595959"/>
                </a:solidFill>
                <a:latin typeface="微軟正黑體" pitchFamily="34" charset="-120"/>
                <a:ea typeface="微軟正黑體" pitchFamily="34" charset="-120"/>
              </a:rPr>
              <a:t>…</a:t>
            </a:r>
            <a:r>
              <a:rPr lang="en-US" altLang="zh-TW" sz="2400" dirty="0">
                <a:solidFill>
                  <a:srgbClr val="595959"/>
                </a:solidFill>
                <a:latin typeface="微軟正黑體" pitchFamily="34" charset="-120"/>
                <a:ea typeface="微軟正黑體" pitchFamily="34" charset="-120"/>
              </a:rPr>
              <a:t> </a:t>
            </a:r>
            <a:r>
              <a:rPr lang="zh-TW" altLang="en-US" sz="2400" dirty="0">
                <a:solidFill>
                  <a:srgbClr val="595959"/>
                </a:solidFill>
                <a:latin typeface="微軟正黑體" pitchFamily="34" charset="-120"/>
                <a:ea typeface="微軟正黑體" pitchFamily="34" charset="-120"/>
              </a:rPr>
              <a:t>各種網路攻擊手法特性</a:t>
            </a:r>
            <a:r>
              <a:rPr lang="en-US" altLang="zh-TW" sz="2400" dirty="0">
                <a:solidFill>
                  <a:srgbClr val="595959"/>
                </a:solidFill>
                <a:latin typeface="微軟正黑體" pitchFamily="34" charset="-120"/>
                <a:ea typeface="微軟正黑體" pitchFamily="34" charset="-120"/>
              </a:rPr>
              <a:t> (Protocol)</a:t>
            </a:r>
            <a:endParaRPr lang="zh-TW" altLang="en-US" sz="2400" dirty="0">
              <a:solidFill>
                <a:srgbClr val="595959"/>
              </a:solidFill>
              <a:latin typeface="微軟正黑體" pitchFamily="34" charset="-120"/>
              <a:ea typeface="微軟正黑體" pitchFamily="34" charset="-120"/>
            </a:endParaRPr>
          </a:p>
        </p:txBody>
      </p:sp>
      <p:sp>
        <p:nvSpPr>
          <p:cNvPr id="15" name="橢圓圖說文字 14"/>
          <p:cNvSpPr>
            <a:spLocks noChangeArrowheads="1"/>
          </p:cNvSpPr>
          <p:nvPr/>
        </p:nvSpPr>
        <p:spPr bwMode="auto">
          <a:xfrm>
            <a:off x="1830388" y="4171950"/>
            <a:ext cx="2528887" cy="1081088"/>
          </a:xfrm>
          <a:prstGeom prst="wedgeEllipseCallout">
            <a:avLst>
              <a:gd name="adj1" fmla="val 53449"/>
              <a:gd name="adj2" fmla="val 24056"/>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FW/ Proxy/ WAF </a:t>
            </a:r>
            <a:endParaRPr lang="zh-TW" altLang="en-US" sz="2400" dirty="0">
              <a:solidFill>
                <a:srgbClr val="595959"/>
              </a:solidFill>
              <a:latin typeface="微軟正黑體" pitchFamily="34" charset="-120"/>
              <a:ea typeface="微軟正黑體" pitchFamily="34" charset="-120"/>
            </a:endParaRPr>
          </a:p>
        </p:txBody>
      </p:sp>
      <p:sp>
        <p:nvSpPr>
          <p:cNvPr id="8203"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10F67774-B15E-4F90-BE17-63DD7D16E09C}" type="slidenum">
              <a:rPr kumimoji="0" lang="zh-TW" altLang="en-US" smtClean="0">
                <a:solidFill>
                  <a:schemeClr val="bg1"/>
                </a:solidFill>
                <a:latin typeface="Times New Roman" pitchFamily="18" charset="0"/>
                <a:ea typeface="標楷體" pitchFamily="65" charset="-120"/>
              </a:rPr>
              <a:pPr/>
              <a:t>46</a:t>
            </a:fld>
            <a:endParaRPr kumimoji="0" lang="zh-TW" altLang="en-US" smtClean="0">
              <a:solidFill>
                <a:schemeClr val="bg1"/>
              </a:solidFill>
              <a:latin typeface="Times New Roman" pitchFamily="18" charset="0"/>
              <a:ea typeface="標楷體" pitchFamily="65" charset="-120"/>
            </a:endParaRPr>
          </a:p>
        </p:txBody>
      </p:sp>
      <p:sp>
        <p:nvSpPr>
          <p:cNvPr id="16" name="橢圓圖說文字 15"/>
          <p:cNvSpPr>
            <a:spLocks noChangeArrowheads="1"/>
          </p:cNvSpPr>
          <p:nvPr/>
        </p:nvSpPr>
        <p:spPr bwMode="auto">
          <a:xfrm>
            <a:off x="6523038" y="1125538"/>
            <a:ext cx="2887662" cy="1390650"/>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Well-known ports (0-1024)</a:t>
            </a:r>
            <a:endParaRPr lang="zh-TW" altLang="en-US" sz="2400" dirty="0">
              <a:solidFill>
                <a:srgbClr val="595959"/>
              </a:solidFill>
              <a:latin typeface="微軟正黑體" pitchFamily="34" charset="-120"/>
              <a:ea typeface="微軟正黑體" pitchFamily="34" charset="-120"/>
            </a:endParaRPr>
          </a:p>
        </p:txBody>
      </p:sp>
    </p:spTree>
    <p:extLst>
      <p:ext uri="{BB962C8B-B14F-4D97-AF65-F5344CB8AC3E}">
        <p14:creationId xmlns:p14="http://schemas.microsoft.com/office/powerpoint/2010/main" val="32577814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42950" y="2130425"/>
            <a:ext cx="8420100" cy="1470025"/>
          </a:xfrm>
        </p:spPr>
        <p:txBody>
          <a:bodyPr/>
          <a:lstStyle/>
          <a:p>
            <a:pPr>
              <a:defRPr/>
            </a:pPr>
            <a:r>
              <a:rPr kumimoji="1" lang="zh-TW" altLang="en-US" dirty="0" smtClean="0"/>
              <a:t>範例考題</a:t>
            </a:r>
            <a:endParaRPr kumimoji="1" lang="zh-TW" altLang="en-US" dirty="0"/>
          </a:p>
        </p:txBody>
      </p:sp>
      <p:sp>
        <p:nvSpPr>
          <p:cNvPr id="3" name="副標題 2"/>
          <p:cNvSpPr>
            <a:spLocks noGrp="1"/>
          </p:cNvSpPr>
          <p:nvPr>
            <p:ph type="subTitle" idx="1"/>
          </p:nvPr>
        </p:nvSpPr>
        <p:spPr>
          <a:xfrm>
            <a:off x="1485900" y="3813175"/>
            <a:ext cx="6934200" cy="1752600"/>
          </a:xfrm>
        </p:spPr>
        <p:txBody>
          <a:bodyPr/>
          <a:lstStyle/>
          <a:p>
            <a:pPr>
              <a:buFont typeface="Arial" charset="0"/>
              <a:buNone/>
              <a:defRPr/>
            </a:pPr>
            <a:endParaRPr kumimoji="1" lang="zh-TW" altLang="en-US"/>
          </a:p>
        </p:txBody>
      </p:sp>
      <p:sp>
        <p:nvSpPr>
          <p:cNvPr id="29700" name="投影片編號版面配置區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E3BA6D23-6517-4392-9C7E-223056CFF299}" type="slidenum">
              <a:rPr kumimoji="0" lang="zh-TW" altLang="en-US" smtClean="0">
                <a:solidFill>
                  <a:schemeClr val="bg1"/>
                </a:solidFill>
                <a:latin typeface="Times New Roman" pitchFamily="18" charset="0"/>
                <a:ea typeface="標楷體" pitchFamily="65" charset="-120"/>
              </a:rPr>
              <a:pPr/>
              <a:t>47</a:t>
            </a:fld>
            <a:endParaRPr kumimoji="0" lang="zh-TW" altLang="en-US" smtClean="0">
              <a:solidFill>
                <a:schemeClr val="bg1"/>
              </a:solidFill>
              <a:latin typeface="Times New Roman" pitchFamily="18" charset="0"/>
              <a:ea typeface="標楷體" pitchFamily="65" charset="-12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使用</a:t>
            </a:r>
            <a:r>
              <a:rPr lang="zh-TW" altLang="en-US" dirty="0"/>
              <a:t>帳號及密碼進行身分認證，是時下網路上最常用的方法，破解密碼就可以有效攻擊身分認證，下列何項不是針對破解密碼的攻擊？ </a:t>
            </a:r>
          </a:p>
          <a:p>
            <a:r>
              <a:rPr lang="en-US" altLang="zh-TW" dirty="0"/>
              <a:t>(A)	</a:t>
            </a:r>
            <a:r>
              <a:rPr lang="zh-TW" altLang="en-US" dirty="0"/>
              <a:t>窮舉攻擊（</a:t>
            </a:r>
            <a:r>
              <a:rPr lang="en-US" altLang="zh-TW" dirty="0"/>
              <a:t>Brute-Force Attack</a:t>
            </a:r>
            <a:r>
              <a:rPr lang="zh-TW" altLang="en-US" dirty="0"/>
              <a:t>）</a:t>
            </a:r>
          </a:p>
          <a:p>
            <a:r>
              <a:rPr lang="en-US" altLang="zh-TW" dirty="0"/>
              <a:t>(B)	</a:t>
            </a:r>
            <a:r>
              <a:rPr lang="zh-TW" altLang="en-US" dirty="0"/>
              <a:t>字典攻擊（</a:t>
            </a:r>
            <a:r>
              <a:rPr lang="en-US" altLang="zh-TW" dirty="0"/>
              <a:t>Dictionary Attack</a:t>
            </a:r>
            <a:r>
              <a:rPr lang="zh-TW" altLang="en-US" dirty="0"/>
              <a:t>）</a:t>
            </a:r>
          </a:p>
          <a:p>
            <a:r>
              <a:rPr lang="en-US" altLang="zh-TW" dirty="0"/>
              <a:t>(C)	</a:t>
            </a:r>
            <a:r>
              <a:rPr lang="zh-TW" altLang="en-US" dirty="0"/>
              <a:t>跨網站指令碼攻擊（</a:t>
            </a:r>
            <a:r>
              <a:rPr lang="en-US" altLang="zh-TW" dirty="0"/>
              <a:t>Cross-Site Scripting</a:t>
            </a:r>
            <a:r>
              <a:rPr lang="zh-TW" altLang="en-US" dirty="0"/>
              <a:t>）</a:t>
            </a:r>
          </a:p>
          <a:p>
            <a:r>
              <a:rPr lang="en-US" altLang="zh-TW" dirty="0"/>
              <a:t>(D)	</a:t>
            </a:r>
            <a:r>
              <a:rPr lang="zh-TW" altLang="en-US" dirty="0"/>
              <a:t>網路釣魚網站（</a:t>
            </a:r>
            <a:r>
              <a:rPr lang="en-US" altLang="zh-TW" dirty="0"/>
              <a:t>Phishing</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48</a:t>
            </a:fld>
            <a:endParaRPr lang="zh-TW" altLang="en-US"/>
          </a:p>
        </p:txBody>
      </p:sp>
    </p:spTree>
    <p:extLst>
      <p:ext uri="{BB962C8B-B14F-4D97-AF65-F5344CB8AC3E}">
        <p14:creationId xmlns:p14="http://schemas.microsoft.com/office/powerpoint/2010/main" val="1484765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95300" y="908720"/>
            <a:ext cx="8915400" cy="5217443"/>
          </a:xfrm>
        </p:spPr>
        <p:txBody>
          <a:bodyPr/>
          <a:lstStyle/>
          <a:p>
            <a:pPr marL="0" indent="0">
              <a:buNone/>
            </a:pPr>
            <a:r>
              <a:rPr lang="zh-TW" altLang="en-US" sz="3100" dirty="0" smtClean="0"/>
              <a:t>下列</a:t>
            </a:r>
            <a:r>
              <a:rPr lang="zh-TW" altLang="en-US" sz="3100" dirty="0"/>
              <a:t>何者非社交工程攻擊方式？</a:t>
            </a:r>
          </a:p>
          <a:p>
            <a:r>
              <a:rPr lang="en-US" altLang="zh-TW" sz="3100" dirty="0"/>
              <a:t>(A)	 </a:t>
            </a:r>
            <a:r>
              <a:rPr lang="zh-TW" altLang="en-US" sz="3100" dirty="0"/>
              <a:t>利用電子郵件誘騙使用者登入偽裝之網站以騙取帳號及通行碼</a:t>
            </a:r>
          </a:p>
          <a:p>
            <a:r>
              <a:rPr lang="en-US" altLang="zh-TW" sz="3100" dirty="0"/>
              <a:t>(B)	 </a:t>
            </a:r>
            <a:r>
              <a:rPr lang="zh-TW" altLang="en-US" sz="3100" dirty="0"/>
              <a:t>利用程式設計缺陷，向程式寫入錯誤的內容</a:t>
            </a:r>
          </a:p>
          <a:p>
            <a:r>
              <a:rPr lang="en-US" altLang="zh-TW" sz="3100" dirty="0"/>
              <a:t>(C)	 </a:t>
            </a:r>
            <a:r>
              <a:rPr lang="zh-TW" altLang="en-US" sz="3100" dirty="0"/>
              <a:t>利用即時通訊軟體如</a:t>
            </a:r>
            <a:r>
              <a:rPr lang="en-US" altLang="zh-TW" sz="3100" dirty="0"/>
              <a:t>LINE</a:t>
            </a:r>
            <a:r>
              <a:rPr lang="zh-TW" altLang="en-US" sz="3100" dirty="0"/>
              <a:t>，偽裝親友來訊，誘騙點選來訊中之連 </a:t>
            </a:r>
          </a:p>
          <a:p>
            <a:r>
              <a:rPr lang="zh-TW" altLang="en-US" sz="3100" dirty="0"/>
              <a:t>結後中毒</a:t>
            </a:r>
          </a:p>
          <a:p>
            <a:r>
              <a:rPr lang="en-US" altLang="zh-TW" sz="3100" dirty="0"/>
              <a:t>(D)	 </a:t>
            </a:r>
            <a:r>
              <a:rPr lang="zh-TW" altLang="en-US" sz="3100" dirty="0"/>
              <a:t>利用電話佯裝資訊人員，騙取帳號及通行</a:t>
            </a:r>
            <a:r>
              <a:rPr lang="zh-TW" altLang="en-US" sz="3100" dirty="0" smtClean="0"/>
              <a:t>碼</a:t>
            </a:r>
            <a:endParaRPr lang="zh-TW" altLang="en-US" sz="3100"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49</a:t>
            </a:fld>
            <a:endParaRPr lang="zh-TW" altLang="en-US"/>
          </a:p>
        </p:txBody>
      </p:sp>
    </p:spTree>
    <p:extLst>
      <p:ext uri="{BB962C8B-B14F-4D97-AF65-F5344CB8AC3E}">
        <p14:creationId xmlns:p14="http://schemas.microsoft.com/office/powerpoint/2010/main" val="3426782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ChangeArrowheads="1"/>
          </p:cNvSpPr>
          <p:nvPr>
            <p:ph type="title"/>
          </p:nvPr>
        </p:nvSpPr>
        <p:spPr>
          <a:xfrm>
            <a:off x="1208585" y="117028"/>
            <a:ext cx="8080400" cy="935708"/>
          </a:xfrm>
        </p:spPr>
        <p:txBody>
          <a:bodyPr/>
          <a:lstStyle/>
          <a:p>
            <a:r>
              <a:rPr lang="zh-TW" altLang="en-US" smtClean="0"/>
              <a:t>實體層</a:t>
            </a:r>
          </a:p>
        </p:txBody>
      </p:sp>
      <p:sp>
        <p:nvSpPr>
          <p:cNvPr id="136196" name="Rectangle 3"/>
          <p:cNvSpPr>
            <a:spLocks noGrp="1" noChangeArrowheads="1"/>
          </p:cNvSpPr>
          <p:nvPr>
            <p:ph type="body" idx="1"/>
          </p:nvPr>
        </p:nvSpPr>
        <p:spPr>
          <a:xfrm>
            <a:off x="651317" y="1052513"/>
            <a:ext cx="4769735" cy="5184775"/>
          </a:xfrm>
        </p:spPr>
        <p:txBody>
          <a:bodyPr/>
          <a:lstStyle/>
          <a:p>
            <a:r>
              <a:rPr lang="zh-TW" altLang="en-US" dirty="0" smtClean="0"/>
              <a:t>攻擊方式</a:t>
            </a:r>
          </a:p>
          <a:p>
            <a:pPr lvl="1"/>
            <a:r>
              <a:rPr lang="zh-TW" altLang="en-US" sz="2400" dirty="0" smtClean="0"/>
              <a:t>搭接線路</a:t>
            </a:r>
            <a:r>
              <a:rPr lang="en-US" altLang="zh-TW" sz="2400" dirty="0" smtClean="0"/>
              <a:t>(</a:t>
            </a:r>
            <a:r>
              <a:rPr lang="zh-TW" altLang="en-US" sz="2400" dirty="0" smtClean="0"/>
              <a:t>網路與電話</a:t>
            </a:r>
            <a:r>
              <a:rPr lang="en-US" altLang="zh-TW" sz="2400" dirty="0" smtClean="0"/>
              <a:t>)</a:t>
            </a:r>
            <a:r>
              <a:rPr lang="zh-TW" altLang="en-US" sz="2400" dirty="0" smtClean="0"/>
              <a:t>進行訊號竊聽</a:t>
            </a:r>
          </a:p>
          <a:p>
            <a:pPr lvl="1"/>
            <a:r>
              <a:rPr lang="zh-TW" altLang="en-US" sz="2400" dirty="0" smtClean="0"/>
              <a:t>私接線路變成隱匿通道</a:t>
            </a:r>
            <a:r>
              <a:rPr lang="en-US" altLang="zh-TW" sz="2400" dirty="0" smtClean="0"/>
              <a:t>(</a:t>
            </a:r>
            <a:r>
              <a:rPr lang="zh-TW" altLang="en-US" sz="2400" dirty="0" smtClean="0"/>
              <a:t>非控管中的線路</a:t>
            </a:r>
            <a:r>
              <a:rPr lang="en-US" altLang="zh-TW" sz="2400" dirty="0" smtClean="0"/>
              <a:t>)</a:t>
            </a:r>
          </a:p>
          <a:p>
            <a:r>
              <a:rPr lang="zh-TW" altLang="en-US" dirty="0" smtClean="0"/>
              <a:t>防護建議</a:t>
            </a:r>
          </a:p>
          <a:p>
            <a:pPr lvl="1"/>
            <a:r>
              <a:rPr lang="zh-TW" altLang="en-US" sz="2400" dirty="0" smtClean="0"/>
              <a:t>機房、機櫃、線路室及管道間進行存取控管</a:t>
            </a:r>
          </a:p>
          <a:p>
            <a:pPr lvl="1"/>
            <a:r>
              <a:rPr lang="zh-TW" altLang="en-US" sz="2400" dirty="0" smtClean="0"/>
              <a:t>採用不同顏色區隔不同網段</a:t>
            </a:r>
            <a:r>
              <a:rPr lang="en-US" altLang="zh-TW" sz="2400" dirty="0" smtClean="0"/>
              <a:t>(</a:t>
            </a:r>
            <a:r>
              <a:rPr lang="zh-TW" altLang="en-US" sz="2400" dirty="0" smtClean="0"/>
              <a:t>安全區域</a:t>
            </a:r>
            <a:r>
              <a:rPr lang="en-US" altLang="zh-TW" sz="2400" dirty="0" smtClean="0"/>
              <a:t>)</a:t>
            </a:r>
          </a:p>
          <a:p>
            <a:pPr lvl="1"/>
            <a:r>
              <a:rPr lang="zh-TW" altLang="en-US" sz="2400" dirty="0" smtClean="0"/>
              <a:t>定期的線路盤查</a:t>
            </a:r>
          </a:p>
        </p:txBody>
      </p:sp>
      <p:pic>
        <p:nvPicPr>
          <p:cNvPr id="136197" name="Picture 4" descr="Wire_Ta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3641" y="2781301"/>
            <a:ext cx="2885810"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8" name="Picture 5" descr="wiretap2"/>
          <p:cNvPicPr>
            <a:picLocks noChangeAspect="1" noChangeArrowheads="1"/>
          </p:cNvPicPr>
          <p:nvPr/>
        </p:nvPicPr>
        <p:blipFill>
          <a:blip r:embed="rId4">
            <a:extLst>
              <a:ext uri="{28A0092B-C50C-407E-A947-70E740481C1C}">
                <a14:useLocalDpi xmlns:a14="http://schemas.microsoft.com/office/drawing/2010/main" val="0"/>
              </a:ext>
            </a:extLst>
          </a:blip>
          <a:srcRect l="6703" t="14030" r="5927" b="5116"/>
          <a:stretch>
            <a:fillRect/>
          </a:stretch>
        </p:blipFill>
        <p:spPr bwMode="auto">
          <a:xfrm>
            <a:off x="5576532" y="1052513"/>
            <a:ext cx="4056988"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9" name="Picture 6" descr="patch-panel-fiber-patch-panel-UTP-STP-patch-panel-12231"/>
          <p:cNvPicPr>
            <a:picLocks noChangeAspect="1" noChangeArrowheads="1"/>
          </p:cNvPicPr>
          <p:nvPr/>
        </p:nvPicPr>
        <p:blipFill>
          <a:blip r:embed="rId5">
            <a:extLst>
              <a:ext uri="{28A0092B-C50C-407E-A947-70E740481C1C}">
                <a14:useLocalDpi xmlns:a14="http://schemas.microsoft.com/office/drawing/2010/main" val="0"/>
              </a:ext>
            </a:extLst>
          </a:blip>
          <a:srcRect t="26015" b="29982"/>
          <a:stretch>
            <a:fillRect/>
          </a:stretch>
        </p:blipFill>
        <p:spPr bwMode="auto">
          <a:xfrm>
            <a:off x="5655024" y="4868864"/>
            <a:ext cx="390048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5</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7204939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下列</a:t>
            </a:r>
            <a:r>
              <a:rPr lang="zh-TW" altLang="en-US" dirty="0"/>
              <a:t>哪個協定較為安全？</a:t>
            </a:r>
          </a:p>
          <a:p>
            <a:r>
              <a:rPr lang="en-US" altLang="zh-TW" dirty="0"/>
              <a:t>(A)	HTTP</a:t>
            </a:r>
          </a:p>
          <a:p>
            <a:r>
              <a:rPr lang="en-US" altLang="zh-TW" dirty="0"/>
              <a:t>(B)	FTP</a:t>
            </a:r>
          </a:p>
          <a:p>
            <a:r>
              <a:rPr lang="en-US" altLang="zh-TW" dirty="0"/>
              <a:t>(C)	SSL</a:t>
            </a:r>
          </a:p>
          <a:p>
            <a:r>
              <a:rPr lang="en-US" altLang="zh-TW" dirty="0"/>
              <a:t>(D)	</a:t>
            </a:r>
            <a:r>
              <a:rPr lang="en-US" altLang="zh-TW" dirty="0" smtClean="0"/>
              <a:t>TELNET</a:t>
            </a:r>
            <a:endParaRPr lang="en-US" altLang="zh-TW"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50</a:t>
            </a:fld>
            <a:endParaRPr lang="zh-TW" altLang="en-US"/>
          </a:p>
        </p:txBody>
      </p:sp>
    </p:spTree>
    <p:extLst>
      <p:ext uri="{BB962C8B-B14F-4D97-AF65-F5344CB8AC3E}">
        <p14:creationId xmlns:p14="http://schemas.microsoft.com/office/powerpoint/2010/main" val="31872016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短</a:t>
            </a:r>
            <a:r>
              <a:rPr lang="zh-TW" altLang="en-US" dirty="0"/>
              <a:t>時間內傳送大量的封包給另一部電腦的攻擊方式，稱之為？</a:t>
            </a:r>
          </a:p>
          <a:p>
            <a:pPr marL="0" indent="0">
              <a:buNone/>
            </a:pPr>
            <a:r>
              <a:rPr lang="en-US" altLang="zh-TW" dirty="0" smtClean="0"/>
              <a:t>(A)</a:t>
            </a:r>
            <a:r>
              <a:rPr lang="zh-TW" altLang="en-US" dirty="0" smtClean="0"/>
              <a:t>木馬</a:t>
            </a:r>
            <a:r>
              <a:rPr lang="zh-TW" altLang="en-US" dirty="0"/>
              <a:t>程式或殭屍病毒</a:t>
            </a:r>
          </a:p>
          <a:p>
            <a:pPr marL="0" indent="0">
              <a:buNone/>
            </a:pPr>
            <a:r>
              <a:rPr lang="en-US" altLang="zh-TW" dirty="0" smtClean="0"/>
              <a:t>(B)</a:t>
            </a:r>
            <a:r>
              <a:rPr lang="zh-TW" altLang="en-US" dirty="0" smtClean="0"/>
              <a:t>釣魚</a:t>
            </a:r>
            <a:r>
              <a:rPr lang="zh-TW" altLang="en-US" dirty="0"/>
              <a:t>郵件攻擊</a:t>
            </a:r>
          </a:p>
          <a:p>
            <a:pPr marL="0" indent="0">
              <a:buNone/>
            </a:pPr>
            <a:r>
              <a:rPr lang="en-US" altLang="zh-TW" dirty="0" smtClean="0"/>
              <a:t>(C)</a:t>
            </a:r>
            <a:r>
              <a:rPr lang="zh-TW" altLang="en-US" dirty="0" smtClean="0"/>
              <a:t>阻斷</a:t>
            </a:r>
            <a:r>
              <a:rPr lang="zh-TW" altLang="en-US" dirty="0"/>
              <a:t>服務攻擊</a:t>
            </a:r>
          </a:p>
          <a:p>
            <a:pPr marL="0" indent="0">
              <a:buNone/>
            </a:pPr>
            <a:r>
              <a:rPr lang="en-US" altLang="zh-TW" dirty="0" smtClean="0"/>
              <a:t>(D)</a:t>
            </a:r>
            <a:r>
              <a:rPr lang="zh-TW" altLang="en-US" dirty="0" smtClean="0"/>
              <a:t>中間人攻擊</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51</a:t>
            </a:fld>
            <a:endParaRPr lang="zh-TW" altLang="en-US"/>
          </a:p>
        </p:txBody>
      </p:sp>
    </p:spTree>
    <p:extLst>
      <p:ext uri="{BB962C8B-B14F-4D97-AF65-F5344CB8AC3E}">
        <p14:creationId xmlns:p14="http://schemas.microsoft.com/office/powerpoint/2010/main" val="41355891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請問</a:t>
            </a:r>
            <a:r>
              <a:rPr lang="en-US" altLang="zh-TW" dirty="0"/>
              <a:t>SSH</a:t>
            </a:r>
            <a:r>
              <a:rPr lang="zh-TW" altLang="en-US" dirty="0"/>
              <a:t>常見的服務</a:t>
            </a:r>
            <a:r>
              <a:rPr lang="en-US" altLang="zh-TW" dirty="0"/>
              <a:t>Port</a:t>
            </a:r>
            <a:r>
              <a:rPr lang="zh-TW" altLang="en-US" dirty="0"/>
              <a:t>為？ </a:t>
            </a:r>
          </a:p>
          <a:p>
            <a:r>
              <a:rPr lang="en-US" altLang="zh-TW" dirty="0"/>
              <a:t>(A)	22</a:t>
            </a:r>
          </a:p>
          <a:p>
            <a:r>
              <a:rPr lang="en-US" altLang="zh-TW" dirty="0"/>
              <a:t>(B)	23</a:t>
            </a:r>
          </a:p>
          <a:p>
            <a:r>
              <a:rPr lang="en-US" altLang="zh-TW" dirty="0"/>
              <a:t>(C)	</a:t>
            </a:r>
            <a:r>
              <a:rPr lang="en-US" altLang="zh-TW" dirty="0" smtClean="0"/>
              <a:t>24</a:t>
            </a:r>
          </a:p>
          <a:p>
            <a:r>
              <a:rPr lang="en-US" altLang="zh-TW" dirty="0" smtClean="0"/>
              <a:t>(</a:t>
            </a:r>
            <a:r>
              <a:rPr lang="en-US" altLang="zh-TW" dirty="0"/>
              <a:t>D)	25</a:t>
            </a:r>
          </a:p>
          <a:p>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52</a:t>
            </a:fld>
            <a:endParaRPr lang="zh-TW" altLang="en-US"/>
          </a:p>
        </p:txBody>
      </p:sp>
    </p:spTree>
    <p:extLst>
      <p:ext uri="{BB962C8B-B14F-4D97-AF65-F5344CB8AC3E}">
        <p14:creationId xmlns:p14="http://schemas.microsoft.com/office/powerpoint/2010/main" val="12501928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公司</a:t>
            </a:r>
            <a:r>
              <a:rPr lang="zh-TW" altLang="en-US" dirty="0"/>
              <a:t>管理員打算利用</a:t>
            </a:r>
            <a:r>
              <a:rPr lang="en-US" altLang="zh-TW" dirty="0" err="1"/>
              <a:t>IPSec</a:t>
            </a:r>
            <a:r>
              <a:rPr lang="zh-TW" altLang="en-US" dirty="0"/>
              <a:t>來確保封包內容傳輸的私密性（</a:t>
            </a:r>
            <a:r>
              <a:rPr lang="en-US" altLang="zh-TW" dirty="0"/>
              <a:t>Confidentiality</a:t>
            </a:r>
            <a:r>
              <a:rPr lang="zh-TW" altLang="en-US" dirty="0"/>
              <a:t>），請問管理員需要使用</a:t>
            </a:r>
            <a:r>
              <a:rPr lang="en-US" altLang="zh-TW" dirty="0"/>
              <a:t>IPsec</a:t>
            </a:r>
            <a:r>
              <a:rPr lang="zh-TW" altLang="en-US" dirty="0"/>
              <a:t>的哪項協定以達成目的？</a:t>
            </a:r>
          </a:p>
          <a:p>
            <a:r>
              <a:rPr lang="en-US" altLang="zh-TW" dirty="0"/>
              <a:t>(A)	AH</a:t>
            </a:r>
          </a:p>
          <a:p>
            <a:r>
              <a:rPr lang="en-US" altLang="zh-TW" dirty="0"/>
              <a:t>(B)	ESP</a:t>
            </a:r>
          </a:p>
          <a:p>
            <a:r>
              <a:rPr lang="en-US" altLang="zh-TW" dirty="0"/>
              <a:t>(C)	IKE</a:t>
            </a:r>
          </a:p>
          <a:p>
            <a:r>
              <a:rPr lang="en-US" altLang="zh-TW" dirty="0"/>
              <a:t>(D)	</a:t>
            </a:r>
            <a:r>
              <a:rPr lang="en-US" altLang="zh-TW" dirty="0" smtClean="0"/>
              <a:t>ISAKMP</a:t>
            </a:r>
            <a:endParaRPr lang="en-US" altLang="zh-TW"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53</a:t>
            </a:fld>
            <a:endParaRPr lang="zh-TW" altLang="en-US"/>
          </a:p>
        </p:txBody>
      </p:sp>
    </p:spTree>
    <p:extLst>
      <p:ext uri="{BB962C8B-B14F-4D97-AF65-F5344CB8AC3E}">
        <p14:creationId xmlns:p14="http://schemas.microsoft.com/office/powerpoint/2010/main" val="41791108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在</a:t>
            </a:r>
            <a:r>
              <a:rPr lang="zh-TW" altLang="en-US" dirty="0"/>
              <a:t>未經授權的情況下取得網路傳輸資料，或者針對傳輸網路進行流量分析，請問上述行為屬於下列何者常見的網路威脅？</a:t>
            </a:r>
          </a:p>
          <a:p>
            <a:r>
              <a:rPr lang="en-US" altLang="zh-TW" dirty="0"/>
              <a:t>(A)	 </a:t>
            </a:r>
            <a:r>
              <a:rPr lang="zh-TW" altLang="en-US" dirty="0"/>
              <a:t>截斷（</a:t>
            </a:r>
            <a:r>
              <a:rPr lang="en-US" altLang="zh-TW" dirty="0"/>
              <a:t>Interruption</a:t>
            </a:r>
            <a:r>
              <a:rPr lang="zh-TW" altLang="en-US" dirty="0"/>
              <a:t>）</a:t>
            </a:r>
          </a:p>
          <a:p>
            <a:r>
              <a:rPr lang="en-US" altLang="zh-TW" dirty="0"/>
              <a:t>(B)	 </a:t>
            </a:r>
            <a:r>
              <a:rPr lang="zh-TW" altLang="en-US" dirty="0"/>
              <a:t>竊取（</a:t>
            </a:r>
            <a:r>
              <a:rPr lang="en-US" altLang="zh-TW" dirty="0"/>
              <a:t>Interception</a:t>
            </a:r>
            <a:r>
              <a:rPr lang="zh-TW" altLang="en-US" dirty="0"/>
              <a:t>）</a:t>
            </a:r>
          </a:p>
          <a:p>
            <a:r>
              <a:rPr lang="en-US" altLang="zh-TW" dirty="0"/>
              <a:t>(C)	 </a:t>
            </a:r>
            <a:r>
              <a:rPr lang="zh-TW" altLang="en-US" dirty="0"/>
              <a:t>偽造（</a:t>
            </a:r>
            <a:r>
              <a:rPr lang="en-US" altLang="zh-TW" dirty="0"/>
              <a:t>Fabrication</a:t>
            </a:r>
            <a:r>
              <a:rPr lang="zh-TW" altLang="en-US" dirty="0"/>
              <a:t>）</a:t>
            </a:r>
          </a:p>
          <a:p>
            <a:r>
              <a:rPr lang="en-US" altLang="zh-TW" dirty="0"/>
              <a:t>(D)	 </a:t>
            </a:r>
            <a:r>
              <a:rPr lang="zh-TW" altLang="en-US" dirty="0"/>
              <a:t>篡改（</a:t>
            </a:r>
            <a:r>
              <a:rPr lang="en-US" altLang="zh-TW" dirty="0"/>
              <a:t>Modification</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54</a:t>
            </a:fld>
            <a:endParaRPr lang="zh-TW" altLang="en-US"/>
          </a:p>
        </p:txBody>
      </p:sp>
    </p:spTree>
    <p:extLst>
      <p:ext uri="{BB962C8B-B14F-4D97-AF65-F5344CB8AC3E}">
        <p14:creationId xmlns:p14="http://schemas.microsoft.com/office/powerpoint/2010/main" val="26870547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網際網路</a:t>
            </a:r>
            <a:r>
              <a:rPr lang="zh-TW" altLang="en-US" dirty="0"/>
              <a:t>中主要的通訊協定模式有兩種</a:t>
            </a:r>
            <a:r>
              <a:rPr lang="en-US" altLang="zh-TW" dirty="0"/>
              <a:t>OSI 7</a:t>
            </a:r>
            <a:r>
              <a:rPr lang="zh-TW" altLang="en-US" dirty="0"/>
              <a:t>層及</a:t>
            </a:r>
            <a:r>
              <a:rPr lang="en-US" altLang="zh-TW" dirty="0"/>
              <a:t>TCP/IP</a:t>
            </a:r>
            <a:r>
              <a:rPr lang="zh-TW" altLang="en-US" dirty="0"/>
              <a:t>協定組，請問在這兩個通訊協定模式中，負責傳輸封包（</a:t>
            </a:r>
            <a:r>
              <a:rPr lang="en-US" altLang="zh-TW" dirty="0"/>
              <a:t>Packet</a:t>
            </a:r>
            <a:r>
              <a:rPr lang="zh-TW" altLang="en-US" dirty="0"/>
              <a:t>）及選擇路徑（</a:t>
            </a:r>
            <a:r>
              <a:rPr lang="en-US" altLang="zh-TW" dirty="0"/>
              <a:t>Routing</a:t>
            </a:r>
            <a:r>
              <a:rPr lang="zh-TW" altLang="en-US" dirty="0"/>
              <a:t>），是那一層的工作？</a:t>
            </a:r>
          </a:p>
          <a:p>
            <a:r>
              <a:rPr lang="en-US" altLang="zh-TW" dirty="0"/>
              <a:t>(A)	</a:t>
            </a:r>
            <a:r>
              <a:rPr lang="zh-TW" altLang="en-US" dirty="0"/>
              <a:t>實體層（</a:t>
            </a:r>
            <a:r>
              <a:rPr lang="en-US" altLang="zh-TW" dirty="0"/>
              <a:t>Physical Layer</a:t>
            </a:r>
            <a:r>
              <a:rPr lang="zh-TW" altLang="en-US" dirty="0"/>
              <a:t>）</a:t>
            </a:r>
          </a:p>
          <a:p>
            <a:r>
              <a:rPr lang="en-US" altLang="zh-TW" dirty="0"/>
              <a:t>(B)	</a:t>
            </a:r>
            <a:r>
              <a:rPr lang="zh-TW" altLang="en-US" dirty="0"/>
              <a:t>資料鏈結層（</a:t>
            </a:r>
            <a:r>
              <a:rPr lang="en-US" altLang="zh-TW" dirty="0"/>
              <a:t>Data-Link Layer</a:t>
            </a:r>
            <a:r>
              <a:rPr lang="zh-TW" altLang="en-US" dirty="0"/>
              <a:t>）</a:t>
            </a:r>
          </a:p>
          <a:p>
            <a:r>
              <a:rPr lang="en-US" altLang="zh-TW" dirty="0"/>
              <a:t>(C)	</a:t>
            </a:r>
            <a:r>
              <a:rPr lang="zh-TW" altLang="en-US" dirty="0"/>
              <a:t>網路層（</a:t>
            </a:r>
            <a:r>
              <a:rPr lang="en-US" altLang="zh-TW" dirty="0"/>
              <a:t>Network Layer</a:t>
            </a:r>
            <a:r>
              <a:rPr lang="zh-TW" altLang="en-US" dirty="0"/>
              <a:t>）</a:t>
            </a:r>
          </a:p>
          <a:p>
            <a:r>
              <a:rPr lang="en-US" altLang="zh-TW" dirty="0"/>
              <a:t>(D)	</a:t>
            </a:r>
            <a:r>
              <a:rPr lang="zh-TW" altLang="en-US" dirty="0"/>
              <a:t>應用層（</a:t>
            </a:r>
            <a:r>
              <a:rPr lang="en-US" altLang="zh-TW" dirty="0"/>
              <a:t>Application Layer</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55</a:t>
            </a:fld>
            <a:endParaRPr lang="zh-TW" altLang="en-US"/>
          </a:p>
        </p:txBody>
      </p:sp>
    </p:spTree>
    <p:extLst>
      <p:ext uri="{BB962C8B-B14F-4D97-AF65-F5344CB8AC3E}">
        <p14:creationId xmlns:p14="http://schemas.microsoft.com/office/powerpoint/2010/main" val="21007654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下列</a:t>
            </a:r>
            <a:r>
              <a:rPr lang="zh-TW" altLang="en-US" dirty="0"/>
              <a:t>何者不是應用在「虛擬私有網路」（</a:t>
            </a:r>
            <a:r>
              <a:rPr lang="en-US" altLang="zh-TW" dirty="0"/>
              <a:t>VPN</a:t>
            </a:r>
            <a:r>
              <a:rPr lang="zh-TW" altLang="en-US" dirty="0"/>
              <a:t>）上的通訊協定？</a:t>
            </a:r>
          </a:p>
          <a:p>
            <a:r>
              <a:rPr lang="en-US" altLang="zh-TW" dirty="0"/>
              <a:t>(A)	TFTP</a:t>
            </a:r>
          </a:p>
          <a:p>
            <a:r>
              <a:rPr lang="en-US" altLang="zh-TW" dirty="0"/>
              <a:t>(B)	PPTP</a:t>
            </a:r>
          </a:p>
          <a:p>
            <a:r>
              <a:rPr lang="en-US" altLang="zh-TW" dirty="0"/>
              <a:t>(C)	</a:t>
            </a:r>
            <a:r>
              <a:rPr lang="en-US" altLang="zh-TW" dirty="0" smtClean="0"/>
              <a:t>IPSEC</a:t>
            </a:r>
          </a:p>
          <a:p>
            <a:r>
              <a:rPr lang="en-US" altLang="zh-TW" dirty="0" smtClean="0"/>
              <a:t>(</a:t>
            </a:r>
            <a:r>
              <a:rPr lang="en-US" altLang="zh-TW" dirty="0"/>
              <a:t>D)	SSL</a:t>
            </a:r>
          </a:p>
          <a:p>
            <a:pPr marL="0" indent="0">
              <a:buNone/>
            </a:pP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56</a:t>
            </a:fld>
            <a:endParaRPr lang="zh-TW" altLang="en-US"/>
          </a:p>
        </p:txBody>
      </p:sp>
    </p:spTree>
    <p:extLst>
      <p:ext uri="{BB962C8B-B14F-4D97-AF65-F5344CB8AC3E}">
        <p14:creationId xmlns:p14="http://schemas.microsoft.com/office/powerpoint/2010/main" val="3249943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請問</a:t>
            </a:r>
            <a:r>
              <a:rPr lang="en-US" altLang="zh-TW" dirty="0"/>
              <a:t>TCP/IP</a:t>
            </a:r>
            <a:r>
              <a:rPr lang="zh-TW" altLang="en-US" dirty="0"/>
              <a:t>通訊協定中，負責提供分段排序、錯誤控制、流量控制等工作是哪一層之任務？</a:t>
            </a:r>
          </a:p>
          <a:p>
            <a:r>
              <a:rPr lang="en-US" altLang="zh-TW" dirty="0"/>
              <a:t>(A)	</a:t>
            </a:r>
            <a:r>
              <a:rPr lang="zh-TW" altLang="en-US" dirty="0"/>
              <a:t>應用層</a:t>
            </a:r>
          </a:p>
          <a:p>
            <a:r>
              <a:rPr lang="en-US" altLang="zh-TW" dirty="0"/>
              <a:t>(B)	</a:t>
            </a:r>
            <a:r>
              <a:rPr lang="zh-TW" altLang="en-US" dirty="0"/>
              <a:t>會議層</a:t>
            </a:r>
          </a:p>
          <a:p>
            <a:r>
              <a:rPr lang="en-US" altLang="zh-TW" dirty="0"/>
              <a:t>(C)	</a:t>
            </a:r>
            <a:r>
              <a:rPr lang="zh-TW" altLang="en-US" dirty="0"/>
              <a:t>傳輸</a:t>
            </a:r>
            <a:r>
              <a:rPr lang="zh-TW" altLang="en-US" dirty="0" smtClean="0"/>
              <a:t>層</a:t>
            </a:r>
            <a:endParaRPr lang="en-US" altLang="zh-TW" dirty="0" smtClean="0"/>
          </a:p>
          <a:p>
            <a:r>
              <a:rPr lang="en-US" altLang="zh-TW" dirty="0" smtClean="0"/>
              <a:t>(</a:t>
            </a:r>
            <a:r>
              <a:rPr lang="en-US" altLang="zh-TW" dirty="0"/>
              <a:t>D)	</a:t>
            </a:r>
            <a:r>
              <a:rPr lang="zh-TW" altLang="en-US" dirty="0"/>
              <a:t>網路層</a:t>
            </a:r>
          </a:p>
          <a:p>
            <a:pPr marL="0" indent="0">
              <a:buNone/>
            </a:pP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57</a:t>
            </a:fld>
            <a:endParaRPr lang="zh-TW" altLang="en-US"/>
          </a:p>
        </p:txBody>
      </p:sp>
    </p:spTree>
    <p:extLst>
      <p:ext uri="{BB962C8B-B14F-4D97-AF65-F5344CB8AC3E}">
        <p14:creationId xmlns:p14="http://schemas.microsoft.com/office/powerpoint/2010/main" val="17146669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下列何者屬於 </a:t>
            </a:r>
            <a:r>
              <a:rPr lang="en-US" altLang="zh-TW" dirty="0" smtClean="0"/>
              <a:t>(</a:t>
            </a:r>
            <a:r>
              <a:rPr lang="zh-TW" altLang="en-US" dirty="0" smtClean="0"/>
              <a:t>較能</a:t>
            </a:r>
            <a:r>
              <a:rPr lang="en-US" altLang="zh-TW" dirty="0" smtClean="0"/>
              <a:t>)</a:t>
            </a:r>
            <a:r>
              <a:rPr lang="zh-TW" altLang="en-US" dirty="0" smtClean="0"/>
              <a:t>防止</a:t>
            </a:r>
            <a:r>
              <a:rPr lang="en-US" altLang="zh-TW" dirty="0" smtClean="0"/>
              <a:t>XSS</a:t>
            </a:r>
            <a:r>
              <a:rPr lang="zh-TW" altLang="en-US" dirty="0" smtClean="0"/>
              <a:t>（</a:t>
            </a:r>
            <a:r>
              <a:rPr lang="en-US" altLang="zh-TW" dirty="0"/>
              <a:t>Cross-Site Scripting, XSS</a:t>
            </a:r>
            <a:r>
              <a:rPr lang="zh-TW" altLang="en-US" dirty="0" smtClean="0"/>
              <a:t>）攻擊最有效率 </a:t>
            </a:r>
            <a:r>
              <a:rPr lang="en-US" altLang="zh-TW" dirty="0" smtClean="0"/>
              <a:t>(</a:t>
            </a:r>
            <a:r>
              <a:rPr lang="zh-TW" altLang="en-US" dirty="0" smtClean="0"/>
              <a:t>之一</a:t>
            </a:r>
            <a:r>
              <a:rPr lang="en-US" altLang="zh-TW" dirty="0" smtClean="0"/>
              <a:t>)</a:t>
            </a:r>
            <a:r>
              <a:rPr lang="zh-TW" altLang="en-US" dirty="0" smtClean="0"/>
              <a:t>？ </a:t>
            </a:r>
          </a:p>
          <a:p>
            <a:r>
              <a:rPr lang="en-US" altLang="zh-TW" dirty="0" smtClean="0"/>
              <a:t>(</a:t>
            </a:r>
            <a:r>
              <a:rPr lang="en-US" altLang="zh-TW" dirty="0"/>
              <a:t>A)	</a:t>
            </a:r>
            <a:r>
              <a:rPr lang="zh-TW" altLang="en-US" dirty="0"/>
              <a:t>過濾雙引號之符號</a:t>
            </a:r>
          </a:p>
          <a:p>
            <a:r>
              <a:rPr lang="en-US" altLang="zh-TW" dirty="0"/>
              <a:t>(B)	</a:t>
            </a:r>
            <a:r>
              <a:rPr lang="zh-TW" altLang="en-US" dirty="0"/>
              <a:t>使用</a:t>
            </a:r>
            <a:r>
              <a:rPr lang="en-US" altLang="zh-TW" dirty="0"/>
              <a:t>URL Encode</a:t>
            </a:r>
          </a:p>
          <a:p>
            <a:r>
              <a:rPr lang="en-US" altLang="zh-TW" dirty="0"/>
              <a:t>(C)	</a:t>
            </a:r>
            <a:r>
              <a:rPr lang="zh-TW" altLang="en-US" dirty="0"/>
              <a:t>使用正規表達式</a:t>
            </a:r>
          </a:p>
          <a:p>
            <a:r>
              <a:rPr lang="en-US" altLang="zh-TW" dirty="0"/>
              <a:t>(D)	</a:t>
            </a:r>
            <a:r>
              <a:rPr lang="zh-TW" altLang="en-US" dirty="0"/>
              <a:t>使用</a:t>
            </a:r>
            <a:r>
              <a:rPr lang="en-US" altLang="zh-TW" dirty="0"/>
              <a:t>HTML </a:t>
            </a:r>
            <a:r>
              <a:rPr lang="en-US" altLang="zh-TW" dirty="0" smtClean="0"/>
              <a:t>Encode</a:t>
            </a:r>
            <a:endParaRPr lang="en-US" altLang="zh-TW"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58</a:t>
            </a:fld>
            <a:endParaRPr lang="zh-TW" altLang="en-US"/>
          </a:p>
        </p:txBody>
      </p:sp>
    </p:spTree>
    <p:extLst>
      <p:ext uri="{BB962C8B-B14F-4D97-AF65-F5344CB8AC3E}">
        <p14:creationId xmlns:p14="http://schemas.microsoft.com/office/powerpoint/2010/main" val="19218229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請問</a:t>
            </a:r>
            <a:r>
              <a:rPr lang="zh-TW" altLang="en-US" dirty="0"/>
              <a:t>下列何者非</a:t>
            </a:r>
            <a:r>
              <a:rPr lang="en-US" altLang="zh-TW" dirty="0"/>
              <a:t>SYN SCAN</a:t>
            </a:r>
            <a:r>
              <a:rPr lang="zh-TW" altLang="en-US" dirty="0"/>
              <a:t>的優點？</a:t>
            </a:r>
          </a:p>
          <a:p>
            <a:r>
              <a:rPr lang="en-US" altLang="zh-TW" dirty="0"/>
              <a:t>(A)	</a:t>
            </a:r>
            <a:r>
              <a:rPr lang="zh-TW" altLang="en-US" dirty="0"/>
              <a:t>快速及可靠</a:t>
            </a:r>
          </a:p>
          <a:p>
            <a:r>
              <a:rPr lang="en-US" altLang="zh-TW" dirty="0"/>
              <a:t>(B)	</a:t>
            </a:r>
            <a:r>
              <a:rPr lang="zh-TW" altLang="en-US" dirty="0"/>
              <a:t>雜訊少</a:t>
            </a:r>
          </a:p>
          <a:p>
            <a:r>
              <a:rPr lang="en-US" altLang="zh-TW" dirty="0"/>
              <a:t>(C)	</a:t>
            </a:r>
            <a:r>
              <a:rPr lang="zh-TW" altLang="en-US" dirty="0"/>
              <a:t>所有平台（不管</a:t>
            </a:r>
            <a:r>
              <a:rPr lang="en-US" altLang="zh-TW" dirty="0"/>
              <a:t>TCP</a:t>
            </a:r>
            <a:r>
              <a:rPr lang="zh-TW" altLang="en-US" dirty="0"/>
              <a:t>堆疊實作）皆準確</a:t>
            </a:r>
          </a:p>
          <a:p>
            <a:r>
              <a:rPr lang="en-US" altLang="zh-TW" dirty="0"/>
              <a:t>(D)	</a:t>
            </a:r>
            <a:r>
              <a:rPr lang="zh-TW" altLang="en-US" dirty="0"/>
              <a:t>不會被</a:t>
            </a:r>
            <a:r>
              <a:rPr lang="zh-TW" altLang="en-US" dirty="0" smtClean="0"/>
              <a:t>偵測</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59</a:t>
            </a:fld>
            <a:endParaRPr lang="zh-TW" altLang="en-US"/>
          </a:p>
        </p:txBody>
      </p:sp>
    </p:spTree>
    <p:extLst>
      <p:ext uri="{BB962C8B-B14F-4D97-AF65-F5344CB8AC3E}">
        <p14:creationId xmlns:p14="http://schemas.microsoft.com/office/powerpoint/2010/main" val="2330010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Freeform 2"/>
          <p:cNvSpPr>
            <a:spLocks/>
          </p:cNvSpPr>
          <p:nvPr/>
        </p:nvSpPr>
        <p:spPr bwMode="auto">
          <a:xfrm>
            <a:off x="428229" y="1628800"/>
            <a:ext cx="8736542" cy="5111750"/>
          </a:xfrm>
          <a:custGeom>
            <a:avLst/>
            <a:gdLst>
              <a:gd name="T0" fmla="*/ 2881313 w 5080"/>
              <a:gd name="T1" fmla="*/ 3095625 h 3220"/>
              <a:gd name="T2" fmla="*/ 1512888 w 5080"/>
              <a:gd name="T3" fmla="*/ 2808288 h 3220"/>
              <a:gd name="T4" fmla="*/ 144463 w 5080"/>
              <a:gd name="T5" fmla="*/ 2592388 h 3220"/>
              <a:gd name="T6" fmla="*/ 0 w 5080"/>
              <a:gd name="T7" fmla="*/ 1511300 h 3220"/>
              <a:gd name="T8" fmla="*/ 288925 w 5080"/>
              <a:gd name="T9" fmla="*/ 863600 h 3220"/>
              <a:gd name="T10" fmla="*/ 1439863 w 5080"/>
              <a:gd name="T11" fmla="*/ 719138 h 3220"/>
              <a:gd name="T12" fmla="*/ 3097213 w 5080"/>
              <a:gd name="T13" fmla="*/ 142875 h 3220"/>
              <a:gd name="T14" fmla="*/ 4392613 w 5080"/>
              <a:gd name="T15" fmla="*/ 0 h 3220"/>
              <a:gd name="T16" fmla="*/ 5689600 w 5080"/>
              <a:gd name="T17" fmla="*/ 215900 h 3220"/>
              <a:gd name="T18" fmla="*/ 6337300 w 5080"/>
              <a:gd name="T19" fmla="*/ 647700 h 3220"/>
              <a:gd name="T20" fmla="*/ 6408738 w 5080"/>
              <a:gd name="T21" fmla="*/ 1871663 h 3220"/>
              <a:gd name="T22" fmla="*/ 6624638 w 5080"/>
              <a:gd name="T23" fmla="*/ 2159000 h 3220"/>
              <a:gd name="T24" fmla="*/ 7632700 w 5080"/>
              <a:gd name="T25" fmla="*/ 2303463 h 3220"/>
              <a:gd name="T26" fmla="*/ 8064500 w 5080"/>
              <a:gd name="T27" fmla="*/ 2735263 h 3220"/>
              <a:gd name="T28" fmla="*/ 8064500 w 5080"/>
              <a:gd name="T29" fmla="*/ 4176713 h 3220"/>
              <a:gd name="T30" fmla="*/ 7705725 w 5080"/>
              <a:gd name="T31" fmla="*/ 4751388 h 3220"/>
              <a:gd name="T32" fmla="*/ 6913563 w 5080"/>
              <a:gd name="T33" fmla="*/ 4751388 h 3220"/>
              <a:gd name="T34" fmla="*/ 5761038 w 5080"/>
              <a:gd name="T35" fmla="*/ 5111750 h 3220"/>
              <a:gd name="T36" fmla="*/ 4968875 w 5080"/>
              <a:gd name="T37" fmla="*/ 4967288 h 3220"/>
              <a:gd name="T38" fmla="*/ 4681538 w 5080"/>
              <a:gd name="T39" fmla="*/ 3311525 h 3220"/>
              <a:gd name="T40" fmla="*/ 4032250 w 5080"/>
              <a:gd name="T41" fmla="*/ 2951163 h 3220"/>
              <a:gd name="T42" fmla="*/ 2881313 w 5080"/>
              <a:gd name="T43" fmla="*/ 3095625 h 32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080" h="3220">
                <a:moveTo>
                  <a:pt x="1815" y="1950"/>
                </a:moveTo>
                <a:lnTo>
                  <a:pt x="953" y="1769"/>
                </a:lnTo>
                <a:lnTo>
                  <a:pt x="91" y="1633"/>
                </a:lnTo>
                <a:lnTo>
                  <a:pt x="0" y="952"/>
                </a:lnTo>
                <a:lnTo>
                  <a:pt x="182" y="544"/>
                </a:lnTo>
                <a:lnTo>
                  <a:pt x="907" y="453"/>
                </a:lnTo>
                <a:lnTo>
                  <a:pt x="1951" y="90"/>
                </a:lnTo>
                <a:lnTo>
                  <a:pt x="2767" y="0"/>
                </a:lnTo>
                <a:lnTo>
                  <a:pt x="3584" y="136"/>
                </a:lnTo>
                <a:lnTo>
                  <a:pt x="3992" y="408"/>
                </a:lnTo>
                <a:lnTo>
                  <a:pt x="4037" y="1179"/>
                </a:lnTo>
                <a:lnTo>
                  <a:pt x="4173" y="1360"/>
                </a:lnTo>
                <a:lnTo>
                  <a:pt x="4808" y="1451"/>
                </a:lnTo>
                <a:lnTo>
                  <a:pt x="5080" y="1723"/>
                </a:lnTo>
                <a:lnTo>
                  <a:pt x="5080" y="2631"/>
                </a:lnTo>
                <a:lnTo>
                  <a:pt x="4854" y="2993"/>
                </a:lnTo>
                <a:lnTo>
                  <a:pt x="4355" y="2993"/>
                </a:lnTo>
                <a:lnTo>
                  <a:pt x="3629" y="3220"/>
                </a:lnTo>
                <a:lnTo>
                  <a:pt x="3130" y="3129"/>
                </a:lnTo>
                <a:lnTo>
                  <a:pt x="2949" y="2086"/>
                </a:lnTo>
                <a:lnTo>
                  <a:pt x="2540" y="1859"/>
                </a:lnTo>
                <a:lnTo>
                  <a:pt x="1815" y="1950"/>
                </a:lnTo>
                <a:close/>
              </a:path>
            </a:pathLst>
          </a:custGeom>
          <a:solidFill>
            <a:srgbClr val="CC99FF"/>
          </a:solidFill>
          <a:ln w="38100" cap="flat" cmpd="sng">
            <a:solidFill>
              <a:schemeClr val="tx1"/>
            </a:solidFill>
            <a:prstDash val="sysDot"/>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38244" name="Freeform 3"/>
          <p:cNvSpPr>
            <a:spLocks/>
          </p:cNvSpPr>
          <p:nvPr/>
        </p:nvSpPr>
        <p:spPr bwMode="auto">
          <a:xfrm>
            <a:off x="5811176" y="4148163"/>
            <a:ext cx="3198813" cy="2447925"/>
          </a:xfrm>
          <a:custGeom>
            <a:avLst/>
            <a:gdLst>
              <a:gd name="T0" fmla="*/ 0 w 1860"/>
              <a:gd name="T1" fmla="*/ 792163 h 1542"/>
              <a:gd name="T2" fmla="*/ 647700 w 1860"/>
              <a:gd name="T3" fmla="*/ 647700 h 1542"/>
              <a:gd name="T4" fmla="*/ 1439863 w 1860"/>
              <a:gd name="T5" fmla="*/ 504825 h 1542"/>
              <a:gd name="T6" fmla="*/ 1871663 w 1860"/>
              <a:gd name="T7" fmla="*/ 0 h 1542"/>
              <a:gd name="T8" fmla="*/ 1944688 w 1860"/>
              <a:gd name="T9" fmla="*/ 0 h 1542"/>
              <a:gd name="T10" fmla="*/ 2520950 w 1860"/>
              <a:gd name="T11" fmla="*/ 0 h 1542"/>
              <a:gd name="T12" fmla="*/ 2952750 w 1860"/>
              <a:gd name="T13" fmla="*/ 288925 h 1542"/>
              <a:gd name="T14" fmla="*/ 2952750 w 1860"/>
              <a:gd name="T15" fmla="*/ 1584325 h 1542"/>
              <a:gd name="T16" fmla="*/ 2663825 w 1860"/>
              <a:gd name="T17" fmla="*/ 2089150 h 1542"/>
              <a:gd name="T18" fmla="*/ 1871663 w 1860"/>
              <a:gd name="T19" fmla="*/ 2089150 h 1542"/>
              <a:gd name="T20" fmla="*/ 792163 w 1860"/>
              <a:gd name="T21" fmla="*/ 2447925 h 1542"/>
              <a:gd name="T22" fmla="*/ 144463 w 1860"/>
              <a:gd name="T23" fmla="*/ 2376488 h 1542"/>
              <a:gd name="T24" fmla="*/ 144463 w 1860"/>
              <a:gd name="T25" fmla="*/ 1657350 h 1542"/>
              <a:gd name="T26" fmla="*/ 0 w 1860"/>
              <a:gd name="T27" fmla="*/ 792163 h 15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60" h="1542">
                <a:moveTo>
                  <a:pt x="0" y="499"/>
                </a:moveTo>
                <a:lnTo>
                  <a:pt x="408" y="408"/>
                </a:lnTo>
                <a:lnTo>
                  <a:pt x="907" y="318"/>
                </a:lnTo>
                <a:lnTo>
                  <a:pt x="1179" y="0"/>
                </a:lnTo>
                <a:lnTo>
                  <a:pt x="1225" y="0"/>
                </a:lnTo>
                <a:lnTo>
                  <a:pt x="1588" y="0"/>
                </a:lnTo>
                <a:lnTo>
                  <a:pt x="1860" y="182"/>
                </a:lnTo>
                <a:lnTo>
                  <a:pt x="1860" y="998"/>
                </a:lnTo>
                <a:lnTo>
                  <a:pt x="1678" y="1316"/>
                </a:lnTo>
                <a:lnTo>
                  <a:pt x="1179" y="1316"/>
                </a:lnTo>
                <a:lnTo>
                  <a:pt x="499" y="1542"/>
                </a:lnTo>
                <a:lnTo>
                  <a:pt x="91" y="1497"/>
                </a:lnTo>
                <a:lnTo>
                  <a:pt x="91" y="1044"/>
                </a:lnTo>
                <a:lnTo>
                  <a:pt x="0" y="499"/>
                </a:lnTo>
                <a:close/>
              </a:path>
            </a:pathLst>
          </a:custGeom>
          <a:solidFill>
            <a:srgbClr val="CCFFFF"/>
          </a:solidFill>
          <a:ln w="12700" cap="flat" cmpd="sng">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38245" name="Freeform 4"/>
          <p:cNvSpPr>
            <a:spLocks/>
          </p:cNvSpPr>
          <p:nvPr/>
        </p:nvSpPr>
        <p:spPr bwMode="auto">
          <a:xfrm>
            <a:off x="662121" y="1771675"/>
            <a:ext cx="6552406" cy="2665412"/>
          </a:xfrm>
          <a:custGeom>
            <a:avLst/>
            <a:gdLst>
              <a:gd name="T0" fmla="*/ 215900 w 3810"/>
              <a:gd name="T1" fmla="*/ 865187 h 1679"/>
              <a:gd name="T2" fmla="*/ 1296988 w 3810"/>
              <a:gd name="T3" fmla="*/ 792162 h 1679"/>
              <a:gd name="T4" fmla="*/ 2376488 w 3810"/>
              <a:gd name="T5" fmla="*/ 433387 h 1679"/>
              <a:gd name="T6" fmla="*/ 3024188 w 3810"/>
              <a:gd name="T7" fmla="*/ 144462 h 1679"/>
              <a:gd name="T8" fmla="*/ 4105275 w 3810"/>
              <a:gd name="T9" fmla="*/ 0 h 1679"/>
              <a:gd name="T10" fmla="*/ 5400675 w 3810"/>
              <a:gd name="T11" fmla="*/ 215900 h 1679"/>
              <a:gd name="T12" fmla="*/ 5976938 w 3810"/>
              <a:gd name="T13" fmla="*/ 649287 h 1679"/>
              <a:gd name="T14" fmla="*/ 6048375 w 3810"/>
              <a:gd name="T15" fmla="*/ 1800225 h 1679"/>
              <a:gd name="T16" fmla="*/ 5832475 w 3810"/>
              <a:gd name="T17" fmla="*/ 2520950 h 1679"/>
              <a:gd name="T18" fmla="*/ 5040313 w 3810"/>
              <a:gd name="T19" fmla="*/ 2305050 h 1679"/>
              <a:gd name="T20" fmla="*/ 3744913 w 3810"/>
              <a:gd name="T21" fmla="*/ 2376487 h 1679"/>
              <a:gd name="T22" fmla="*/ 3168650 w 3810"/>
              <a:gd name="T23" fmla="*/ 2665412 h 1679"/>
              <a:gd name="T24" fmla="*/ 1944688 w 3810"/>
              <a:gd name="T25" fmla="*/ 2305050 h 1679"/>
              <a:gd name="T26" fmla="*/ 792163 w 3810"/>
              <a:gd name="T27" fmla="*/ 2233612 h 1679"/>
              <a:gd name="T28" fmla="*/ 73025 w 3810"/>
              <a:gd name="T29" fmla="*/ 2016125 h 1679"/>
              <a:gd name="T30" fmla="*/ 0 w 3810"/>
              <a:gd name="T31" fmla="*/ 1441450 h 1679"/>
              <a:gd name="T32" fmla="*/ 215900 w 3810"/>
              <a:gd name="T33" fmla="*/ 865187 h 167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10" h="1679">
                <a:moveTo>
                  <a:pt x="136" y="545"/>
                </a:moveTo>
                <a:lnTo>
                  <a:pt x="817" y="499"/>
                </a:lnTo>
                <a:lnTo>
                  <a:pt x="1497" y="273"/>
                </a:lnTo>
                <a:lnTo>
                  <a:pt x="1905" y="91"/>
                </a:lnTo>
                <a:lnTo>
                  <a:pt x="2586" y="0"/>
                </a:lnTo>
                <a:lnTo>
                  <a:pt x="3402" y="136"/>
                </a:lnTo>
                <a:lnTo>
                  <a:pt x="3765" y="409"/>
                </a:lnTo>
                <a:lnTo>
                  <a:pt x="3810" y="1134"/>
                </a:lnTo>
                <a:lnTo>
                  <a:pt x="3674" y="1588"/>
                </a:lnTo>
                <a:lnTo>
                  <a:pt x="3175" y="1452"/>
                </a:lnTo>
                <a:lnTo>
                  <a:pt x="2359" y="1497"/>
                </a:lnTo>
                <a:lnTo>
                  <a:pt x="1996" y="1679"/>
                </a:lnTo>
                <a:lnTo>
                  <a:pt x="1225" y="1452"/>
                </a:lnTo>
                <a:lnTo>
                  <a:pt x="499" y="1407"/>
                </a:lnTo>
                <a:lnTo>
                  <a:pt x="46" y="1270"/>
                </a:lnTo>
                <a:lnTo>
                  <a:pt x="0" y="908"/>
                </a:lnTo>
                <a:lnTo>
                  <a:pt x="136" y="545"/>
                </a:lnTo>
                <a:close/>
              </a:path>
            </a:pathLst>
          </a:custGeom>
          <a:solidFill>
            <a:srgbClr val="CCFFCC"/>
          </a:solidFill>
          <a:ln w="12700" cap="flat" cmpd="sng">
            <a:solidFill>
              <a:schemeClr val="tx1"/>
            </a:solidFill>
            <a:prstDash val="sysDot"/>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38246" name="Rectangle 5"/>
          <p:cNvSpPr>
            <a:spLocks noGrp="1" noChangeArrowheads="1"/>
          </p:cNvSpPr>
          <p:nvPr>
            <p:ph type="title"/>
          </p:nvPr>
        </p:nvSpPr>
        <p:spPr>
          <a:xfrm>
            <a:off x="1208584" y="188641"/>
            <a:ext cx="8502650" cy="865187"/>
          </a:xfrm>
        </p:spPr>
        <p:txBody>
          <a:bodyPr/>
          <a:lstStyle/>
          <a:p>
            <a:r>
              <a:rPr lang="zh-TW" altLang="en-US" dirty="0" smtClean="0"/>
              <a:t>資料連結層 </a:t>
            </a:r>
            <a:r>
              <a:rPr lang="en-US" altLang="zh-TW" dirty="0" smtClean="0"/>
              <a:t>– </a:t>
            </a:r>
            <a:r>
              <a:rPr lang="zh-TW" altLang="en-US" dirty="0" smtClean="0"/>
              <a:t>封包監聽</a:t>
            </a:r>
            <a:r>
              <a:rPr lang="en-US" altLang="zh-TW" dirty="0" smtClean="0"/>
              <a:t>(1/2)</a:t>
            </a:r>
          </a:p>
        </p:txBody>
      </p:sp>
      <p:sp>
        <p:nvSpPr>
          <p:cNvPr id="138247" name="Rectangle 6"/>
          <p:cNvSpPr>
            <a:spLocks noGrp="1" noChangeArrowheads="1"/>
          </p:cNvSpPr>
          <p:nvPr>
            <p:ph type="body" sz="half" idx="1"/>
          </p:nvPr>
        </p:nvSpPr>
        <p:spPr>
          <a:xfrm>
            <a:off x="652149" y="1052514"/>
            <a:ext cx="8903362" cy="1228724"/>
          </a:xfrm>
        </p:spPr>
        <p:txBody>
          <a:bodyPr/>
          <a:lstStyle/>
          <a:p>
            <a:pPr algn="just"/>
            <a:r>
              <a:rPr lang="zh-TW" altLang="en-US" dirty="0" smtClean="0"/>
              <a:t>透過工具或軟體被動蒐集</a:t>
            </a:r>
            <a:r>
              <a:rPr lang="en-US" altLang="zh-TW" sz="2600" dirty="0" smtClean="0"/>
              <a:t>Collision Domain</a:t>
            </a:r>
            <a:r>
              <a:rPr lang="zh-TW" altLang="en-US" dirty="0" smtClean="0"/>
              <a:t>中的網路封包</a:t>
            </a:r>
          </a:p>
          <a:p>
            <a:pPr lvl="1" algn="just"/>
            <a:endParaRPr lang="zh-TW" altLang="en-US" sz="2400" dirty="0" smtClean="0"/>
          </a:p>
          <a:p>
            <a:pPr algn="just"/>
            <a:endParaRPr lang="zh-TW" altLang="en-US" sz="2400" dirty="0" smtClean="0"/>
          </a:p>
        </p:txBody>
      </p:sp>
      <p:pic>
        <p:nvPicPr>
          <p:cNvPr id="138248" name="Picture 7" descr="hub"/>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37778" b="35451"/>
          <a:stretch>
            <a:fillRect/>
          </a:stretch>
        </p:blipFill>
        <p:spPr bwMode="auto">
          <a:xfrm>
            <a:off x="4251326" y="2995638"/>
            <a:ext cx="1716352"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49" name="Picture 8" descr="computer-4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0689" y="2995638"/>
            <a:ext cx="624284"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50" name="Picture 9" descr="I love my p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621" y="2852762"/>
            <a:ext cx="701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51" name="Picture 10" descr="computer-4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6107" y="1987575"/>
            <a:ext cx="62428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52" name="Picture 11" descr="computer-4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4283" y="1987575"/>
            <a:ext cx="624284"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53" name="Picture 12" descr="computer-4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1569" y="2420963"/>
            <a:ext cx="62428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54" name="Picture 13" descr="computer-4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3149" y="2276500"/>
            <a:ext cx="624284"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55" name="Picture 14" descr="computer-4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8323" y="3571900"/>
            <a:ext cx="62428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56" name="Text Box 15"/>
          <p:cNvSpPr txBox="1">
            <a:spLocks noChangeArrowheads="1"/>
          </p:cNvSpPr>
          <p:nvPr/>
        </p:nvSpPr>
        <p:spPr bwMode="auto">
          <a:xfrm>
            <a:off x="4796499" y="3340125"/>
            <a:ext cx="57419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400">
                <a:ea typeface="新細明體" panose="02020500000000000000" pitchFamily="18" charset="-120"/>
              </a:rPr>
              <a:t>HUB</a:t>
            </a:r>
          </a:p>
        </p:txBody>
      </p:sp>
      <p:pic>
        <p:nvPicPr>
          <p:cNvPr id="138257" name="Picture 16" descr="computer-4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1569" y="3429025"/>
            <a:ext cx="62428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58" name="Picture 17" descr="hub"/>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37778" b="35451"/>
          <a:stretch>
            <a:fillRect/>
          </a:stretch>
        </p:blipFill>
        <p:spPr bwMode="auto">
          <a:xfrm>
            <a:off x="6045069" y="4995888"/>
            <a:ext cx="1716352"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59" name="Text Box 18"/>
          <p:cNvSpPr txBox="1">
            <a:spLocks noChangeArrowheads="1"/>
          </p:cNvSpPr>
          <p:nvPr/>
        </p:nvSpPr>
        <p:spPr bwMode="auto">
          <a:xfrm>
            <a:off x="6669353" y="5427687"/>
            <a:ext cx="57419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400">
                <a:ea typeface="新細明體" panose="02020500000000000000" pitchFamily="18" charset="-120"/>
              </a:rPr>
              <a:t>HUB</a:t>
            </a:r>
          </a:p>
        </p:txBody>
      </p:sp>
      <p:sp>
        <p:nvSpPr>
          <p:cNvPr id="138260" name="Rectangle 19"/>
          <p:cNvSpPr>
            <a:spLocks noChangeArrowheads="1"/>
          </p:cNvSpPr>
          <p:nvPr/>
        </p:nvSpPr>
        <p:spPr bwMode="auto">
          <a:xfrm>
            <a:off x="5186892" y="4292625"/>
            <a:ext cx="1480741" cy="215900"/>
          </a:xfrm>
          <a:prstGeom prst="rect">
            <a:avLst/>
          </a:prstGeom>
          <a:solidFill>
            <a:srgbClr val="969696"/>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600" dirty="0"/>
              <a:t>Bridge/Switch</a:t>
            </a:r>
            <a:endParaRPr lang="zh-TW" altLang="en-US" sz="1600" dirty="0"/>
          </a:p>
        </p:txBody>
      </p:sp>
      <p:pic>
        <p:nvPicPr>
          <p:cNvPr id="138261" name="Picture 20" descr="computer-4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5312" y="4437088"/>
            <a:ext cx="624284"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62" name="Picture 21" descr="computer-4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2703" y="5372125"/>
            <a:ext cx="62428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63" name="Picture 22" descr="computer-4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1569" y="5734051"/>
            <a:ext cx="62428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64" name="Line 23"/>
          <p:cNvSpPr>
            <a:spLocks noChangeShapeType="1"/>
          </p:cNvSpPr>
          <p:nvPr/>
        </p:nvSpPr>
        <p:spPr bwMode="auto">
          <a:xfrm flipH="1">
            <a:off x="2612365" y="3213126"/>
            <a:ext cx="1638961" cy="714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38265" name="Line 24"/>
          <p:cNvSpPr>
            <a:spLocks noChangeShapeType="1"/>
          </p:cNvSpPr>
          <p:nvPr/>
        </p:nvSpPr>
        <p:spPr bwMode="auto">
          <a:xfrm flipH="1" flipV="1">
            <a:off x="3938324" y="2779738"/>
            <a:ext cx="313002" cy="2889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38266" name="Line 25"/>
          <p:cNvSpPr>
            <a:spLocks noChangeShapeType="1"/>
          </p:cNvSpPr>
          <p:nvPr/>
        </p:nvSpPr>
        <p:spPr bwMode="auto">
          <a:xfrm flipH="1" flipV="1">
            <a:off x="4641718" y="2563838"/>
            <a:ext cx="0" cy="504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38267" name="Line 26"/>
          <p:cNvSpPr>
            <a:spLocks noChangeShapeType="1"/>
          </p:cNvSpPr>
          <p:nvPr/>
        </p:nvSpPr>
        <p:spPr bwMode="auto">
          <a:xfrm flipH="1" flipV="1">
            <a:off x="5577285" y="2563838"/>
            <a:ext cx="0" cy="504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38268" name="Line 27"/>
          <p:cNvSpPr>
            <a:spLocks noChangeShapeType="1"/>
          </p:cNvSpPr>
          <p:nvPr/>
        </p:nvSpPr>
        <p:spPr bwMode="auto">
          <a:xfrm flipV="1">
            <a:off x="5967677" y="2924200"/>
            <a:ext cx="311283" cy="21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38269" name="Line 28"/>
          <p:cNvSpPr>
            <a:spLocks noChangeShapeType="1"/>
          </p:cNvSpPr>
          <p:nvPr/>
        </p:nvSpPr>
        <p:spPr bwMode="auto">
          <a:xfrm>
            <a:off x="5811177" y="3356001"/>
            <a:ext cx="390392" cy="2889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38270" name="Line 29"/>
          <p:cNvSpPr>
            <a:spLocks noChangeShapeType="1"/>
          </p:cNvSpPr>
          <p:nvPr/>
        </p:nvSpPr>
        <p:spPr bwMode="auto">
          <a:xfrm flipV="1">
            <a:off x="4328716" y="3356000"/>
            <a:ext cx="156501" cy="21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38271" name="Line 30"/>
          <p:cNvSpPr>
            <a:spLocks noChangeShapeType="1"/>
          </p:cNvSpPr>
          <p:nvPr/>
        </p:nvSpPr>
        <p:spPr bwMode="auto">
          <a:xfrm flipH="1" flipV="1">
            <a:off x="5343394" y="3284563"/>
            <a:ext cx="545173" cy="10080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38272" name="Line 31"/>
          <p:cNvSpPr>
            <a:spLocks noChangeShapeType="1"/>
          </p:cNvSpPr>
          <p:nvPr/>
        </p:nvSpPr>
        <p:spPr bwMode="auto">
          <a:xfrm flipH="1" flipV="1">
            <a:off x="6122459" y="4508525"/>
            <a:ext cx="313002" cy="5762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38273" name="Line 32"/>
          <p:cNvSpPr>
            <a:spLocks noChangeShapeType="1"/>
          </p:cNvSpPr>
          <p:nvPr/>
        </p:nvSpPr>
        <p:spPr bwMode="auto">
          <a:xfrm flipV="1">
            <a:off x="7527529" y="4724426"/>
            <a:ext cx="467783" cy="2889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38274" name="Line 33"/>
          <p:cNvSpPr>
            <a:spLocks noChangeShapeType="1"/>
          </p:cNvSpPr>
          <p:nvPr/>
        </p:nvSpPr>
        <p:spPr bwMode="auto">
          <a:xfrm flipH="1" flipV="1">
            <a:off x="7527529" y="5300688"/>
            <a:ext cx="467783" cy="3603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38275" name="Line 34"/>
          <p:cNvSpPr>
            <a:spLocks noChangeShapeType="1"/>
          </p:cNvSpPr>
          <p:nvPr/>
        </p:nvSpPr>
        <p:spPr bwMode="auto">
          <a:xfrm flipH="1" flipV="1">
            <a:off x="6435460" y="5372126"/>
            <a:ext cx="0" cy="4333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122339" name="Rectangle 35"/>
          <p:cNvSpPr>
            <a:spLocks noChangeArrowheads="1"/>
          </p:cNvSpPr>
          <p:nvPr/>
        </p:nvSpPr>
        <p:spPr bwMode="auto">
          <a:xfrm>
            <a:off x="1530615" y="2614637"/>
            <a:ext cx="1774825" cy="336550"/>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600" b="0"/>
              <a:t>Collision Domain</a:t>
            </a:r>
            <a:endParaRPr kumimoji="1" lang="zh-TW" altLang="en-US" sz="1600" b="0"/>
          </a:p>
        </p:txBody>
      </p:sp>
      <p:sp>
        <p:nvSpPr>
          <p:cNvPr id="1122340" name="Rectangle 36"/>
          <p:cNvSpPr>
            <a:spLocks noChangeArrowheads="1"/>
          </p:cNvSpPr>
          <p:nvPr/>
        </p:nvSpPr>
        <p:spPr bwMode="auto">
          <a:xfrm>
            <a:off x="6808656" y="5902350"/>
            <a:ext cx="1774825" cy="336550"/>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600" b="0"/>
              <a:t>Collision Domain</a:t>
            </a:r>
            <a:endParaRPr kumimoji="1" lang="zh-TW" altLang="en-US" sz="1600" b="0"/>
          </a:p>
        </p:txBody>
      </p:sp>
      <p:sp>
        <p:nvSpPr>
          <p:cNvPr id="138278" name="Line 37"/>
          <p:cNvSpPr>
            <a:spLocks noChangeShapeType="1"/>
          </p:cNvSpPr>
          <p:nvPr/>
        </p:nvSpPr>
        <p:spPr bwMode="auto">
          <a:xfrm>
            <a:off x="3860933" y="2924200"/>
            <a:ext cx="156501" cy="144462"/>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38279" name="Line 38"/>
          <p:cNvSpPr>
            <a:spLocks noChangeShapeType="1"/>
          </p:cNvSpPr>
          <p:nvPr/>
        </p:nvSpPr>
        <p:spPr bwMode="auto">
          <a:xfrm flipH="1">
            <a:off x="2768865" y="3140101"/>
            <a:ext cx="1325960" cy="73025"/>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38280" name="Line 39"/>
          <p:cNvSpPr>
            <a:spLocks noChangeShapeType="1"/>
          </p:cNvSpPr>
          <p:nvPr/>
        </p:nvSpPr>
        <p:spPr bwMode="auto">
          <a:xfrm>
            <a:off x="4719108" y="2636862"/>
            <a:ext cx="0" cy="287338"/>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38281" name="Line 40"/>
          <p:cNvSpPr>
            <a:spLocks noChangeShapeType="1"/>
          </p:cNvSpPr>
          <p:nvPr/>
        </p:nvSpPr>
        <p:spPr bwMode="auto">
          <a:xfrm>
            <a:off x="5654675" y="2636862"/>
            <a:ext cx="0" cy="287338"/>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38282" name="Line 41"/>
          <p:cNvSpPr>
            <a:spLocks noChangeShapeType="1"/>
          </p:cNvSpPr>
          <p:nvPr/>
        </p:nvSpPr>
        <p:spPr bwMode="auto">
          <a:xfrm flipH="1">
            <a:off x="6045068" y="2995637"/>
            <a:ext cx="233892" cy="217488"/>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38283" name="Line 42"/>
          <p:cNvSpPr>
            <a:spLocks noChangeShapeType="1"/>
          </p:cNvSpPr>
          <p:nvPr/>
        </p:nvSpPr>
        <p:spPr bwMode="auto">
          <a:xfrm flipH="1" flipV="1">
            <a:off x="5733786" y="3429026"/>
            <a:ext cx="388673" cy="287337"/>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38284" name="Line 43"/>
          <p:cNvSpPr>
            <a:spLocks noChangeShapeType="1"/>
          </p:cNvSpPr>
          <p:nvPr/>
        </p:nvSpPr>
        <p:spPr bwMode="auto">
          <a:xfrm flipV="1">
            <a:off x="4406107" y="3356000"/>
            <a:ext cx="156502" cy="21590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38285" name="Line 44"/>
          <p:cNvSpPr>
            <a:spLocks noChangeShapeType="1"/>
          </p:cNvSpPr>
          <p:nvPr/>
        </p:nvSpPr>
        <p:spPr bwMode="auto">
          <a:xfrm flipH="1">
            <a:off x="2846256" y="3284563"/>
            <a:ext cx="1325959" cy="73025"/>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graphicFrame>
        <p:nvGraphicFramePr>
          <p:cNvPr id="138286" name="Object 45"/>
          <p:cNvGraphicFramePr>
            <a:graphicFrameLocks noGrp="1" noChangeAspect="1"/>
          </p:cNvGraphicFramePr>
          <p:nvPr>
            <p:ph sz="half" idx="2"/>
            <p:extLst>
              <p:ext uri="{D42A27DB-BD31-4B8C-83A1-F6EECF244321}">
                <p14:modId xmlns:p14="http://schemas.microsoft.com/office/powerpoint/2010/main" val="3556666870"/>
              </p:ext>
            </p:extLst>
          </p:nvPr>
        </p:nvGraphicFramePr>
        <p:xfrm>
          <a:off x="271728" y="3644926"/>
          <a:ext cx="2846256" cy="1303337"/>
        </p:xfrm>
        <a:graphic>
          <a:graphicData uri="http://schemas.openxmlformats.org/presentationml/2006/ole">
            <mc:AlternateContent xmlns:mc="http://schemas.openxmlformats.org/markup-compatibility/2006">
              <mc:Choice xmlns:v="urn:schemas-microsoft-com:vml" Requires="v">
                <p:oleObj spid="_x0000_s1105" name="Photo Editor Photo" r:id="rId7" imgW="6373115" imgH="3161905" progId="MSPhotoEd.3">
                  <p:embed/>
                </p:oleObj>
              </mc:Choice>
              <mc:Fallback>
                <p:oleObj name="Photo Editor Photo" r:id="rId7" imgW="6373115" imgH="3161905" progId="MSPhotoEd.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728" y="3644926"/>
                        <a:ext cx="2846256" cy="1303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2350" name="Rectangle 46"/>
          <p:cNvSpPr>
            <a:spLocks noChangeArrowheads="1"/>
          </p:cNvSpPr>
          <p:nvPr/>
        </p:nvSpPr>
        <p:spPr bwMode="auto">
          <a:xfrm>
            <a:off x="7518124" y="3141687"/>
            <a:ext cx="1871025" cy="33855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600"/>
              <a:t>Broadcast Domain</a:t>
            </a:r>
            <a:endParaRPr kumimoji="1" lang="zh-TW" altLang="en-US" sz="1600"/>
          </a:p>
        </p:txBody>
      </p:sp>
      <p:sp>
        <p:nvSpPr>
          <p:cNvPr id="47"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6</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4013131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公司</a:t>
            </a:r>
            <a:r>
              <a:rPr lang="zh-TW" altLang="en-US" dirty="0"/>
              <a:t>的資安人員想要安全性的監控網路上所有的交換器和路由器的狀態，請問他需要在每個設備上設定哪個協定？</a:t>
            </a:r>
          </a:p>
          <a:p>
            <a:r>
              <a:rPr lang="en-US" altLang="zh-TW" dirty="0"/>
              <a:t>(A)	STP</a:t>
            </a:r>
          </a:p>
          <a:p>
            <a:r>
              <a:rPr lang="en-US" altLang="zh-TW" dirty="0"/>
              <a:t>(B)	VLAN</a:t>
            </a:r>
          </a:p>
          <a:p>
            <a:r>
              <a:rPr lang="en-US" altLang="zh-TW" dirty="0"/>
              <a:t>(C)	MPLS</a:t>
            </a:r>
          </a:p>
          <a:p>
            <a:r>
              <a:rPr lang="en-US" altLang="zh-TW" dirty="0"/>
              <a:t>(D)	</a:t>
            </a:r>
            <a:r>
              <a:rPr lang="en-US" altLang="zh-TW" dirty="0" smtClean="0"/>
              <a:t>SNMPv3</a:t>
            </a:r>
            <a:endParaRPr lang="en-US" altLang="zh-TW"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60</a:t>
            </a:fld>
            <a:endParaRPr lang="zh-TW" altLang="en-US"/>
          </a:p>
        </p:txBody>
      </p:sp>
    </p:spTree>
    <p:extLst>
      <p:ext uri="{BB962C8B-B14F-4D97-AF65-F5344CB8AC3E}">
        <p14:creationId xmlns:p14="http://schemas.microsoft.com/office/powerpoint/2010/main" val="36324479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742950" y="2130425"/>
            <a:ext cx="8420100" cy="1470025"/>
          </a:xfrm>
          <a:gradFill rotWithShape="1">
            <a:gsLst>
              <a:gs pos="0">
                <a:srgbClr val="3A7CCB"/>
              </a:gs>
              <a:gs pos="20000">
                <a:srgbClr val="3C7BC7"/>
              </a:gs>
              <a:gs pos="100000">
                <a:srgbClr val="2C5D98"/>
              </a:gs>
            </a:gsLst>
            <a:lin ang="5400000"/>
          </a:gradFill>
          <a:ln cap="flat">
            <a:solidFill>
              <a:srgbClr val="4A7EBB"/>
            </a:solidFill>
          </a:ln>
          <a:effectLst>
            <a:outerShdw dist="23000" dir="5400000" rotWithShape="0">
              <a:srgbClr val="000000">
                <a:alpha val="34998"/>
              </a:srgbClr>
            </a:outerShdw>
          </a:effectLst>
        </p:spPr>
        <p:txBody>
          <a:bodyPr/>
          <a:lstStyle/>
          <a:p>
            <a:pPr>
              <a:defRPr/>
            </a:pPr>
            <a:r>
              <a:rPr kumimoji="1" lang="zh-TW" altLang="en-US" dirty="0" smtClean="0">
                <a:solidFill>
                  <a:schemeClr val="bg1"/>
                </a:solidFill>
                <a:cs typeface="+mn-cs"/>
              </a:rPr>
              <a:t>評鑑主題七</a:t>
            </a:r>
            <a:r>
              <a:rPr kumimoji="1" lang="en-US" altLang="zh-TW" dirty="0" smtClean="0">
                <a:solidFill>
                  <a:schemeClr val="bg1"/>
                </a:solidFill>
                <a:cs typeface="+mn-cs"/>
              </a:rPr>
              <a:t/>
            </a:r>
            <a:br>
              <a:rPr kumimoji="1" lang="en-US" altLang="zh-TW" dirty="0" smtClean="0">
                <a:solidFill>
                  <a:schemeClr val="bg1"/>
                </a:solidFill>
                <a:cs typeface="+mn-cs"/>
              </a:rPr>
            </a:br>
            <a:r>
              <a:rPr kumimoji="1" lang="zh-TW" altLang="en-US" dirty="0">
                <a:solidFill>
                  <a:schemeClr val="bg1"/>
                </a:solidFill>
                <a:cs typeface="+mn-cs"/>
              </a:rPr>
              <a:t>作業系統與應用程式安全</a:t>
            </a:r>
          </a:p>
        </p:txBody>
      </p:sp>
      <p:sp>
        <p:nvSpPr>
          <p:cNvPr id="5" name="副標題 4"/>
          <p:cNvSpPr>
            <a:spLocks noGrp="1"/>
          </p:cNvSpPr>
          <p:nvPr>
            <p:ph type="subTitle" idx="1"/>
          </p:nvPr>
        </p:nvSpPr>
        <p:spPr>
          <a:xfrm>
            <a:off x="1485900" y="3813174"/>
            <a:ext cx="6934200" cy="1992089"/>
          </a:xfrm>
        </p:spPr>
        <p:txBody>
          <a:bodyPr>
            <a:normAutofit fontScale="92500" lnSpcReduction="20000"/>
          </a:bodyPr>
          <a:lstStyle/>
          <a:p>
            <a:pPr algn="l">
              <a:defRPr/>
            </a:pPr>
            <a:r>
              <a:rPr lang="en-US" altLang="zh-TW" sz="3600" b="1" dirty="0" smtClean="0">
                <a:solidFill>
                  <a:schemeClr val="tx1"/>
                </a:solidFill>
                <a:latin typeface="微軟正黑體" charset="-120"/>
                <a:ea typeface="微軟正黑體" charset="-120"/>
                <a:cs typeface="Times New Roman" charset="0"/>
              </a:rPr>
              <a:t>1. </a:t>
            </a:r>
            <a:r>
              <a:rPr lang="zh-TW" altLang="en-US" sz="3600" b="1" dirty="0" smtClean="0">
                <a:solidFill>
                  <a:schemeClr val="tx1"/>
                </a:solidFill>
                <a:latin typeface="微軟正黑體" charset="-120"/>
                <a:ea typeface="微軟正黑體" charset="-120"/>
                <a:cs typeface="Times New Roman" charset="0"/>
              </a:rPr>
              <a:t>作業系統安全</a:t>
            </a:r>
            <a:endParaRPr lang="en-US" altLang="zh-TW" sz="3600" b="1" dirty="0" smtClean="0">
              <a:solidFill>
                <a:schemeClr val="tx1"/>
              </a:solidFill>
              <a:latin typeface="微軟正黑體" charset="-120"/>
              <a:ea typeface="微軟正黑體" charset="-120"/>
              <a:cs typeface="Times New Roman" charset="0"/>
            </a:endParaRPr>
          </a:p>
          <a:p>
            <a:pPr algn="l">
              <a:defRPr/>
            </a:pPr>
            <a:r>
              <a:rPr lang="en-US" altLang="zh-TW" sz="3600" b="1" dirty="0" smtClean="0">
                <a:solidFill>
                  <a:schemeClr val="tx1"/>
                </a:solidFill>
                <a:latin typeface="微軟正黑體" charset="-120"/>
                <a:ea typeface="微軟正黑體" charset="-120"/>
                <a:cs typeface="Times New Roman" charset="0"/>
              </a:rPr>
              <a:t>2. </a:t>
            </a:r>
            <a:r>
              <a:rPr lang="zh-TW" altLang="en-US" sz="3600" b="1" dirty="0" smtClean="0">
                <a:solidFill>
                  <a:schemeClr val="tx1"/>
                </a:solidFill>
                <a:latin typeface="微軟正黑體" charset="-120"/>
                <a:ea typeface="微軟正黑體" charset="-120"/>
                <a:cs typeface="Times New Roman" charset="0"/>
              </a:rPr>
              <a:t>作業系統</a:t>
            </a:r>
            <a:r>
              <a:rPr lang="zh-TW" altLang="en-US" sz="3600" b="1" dirty="0">
                <a:solidFill>
                  <a:schemeClr val="tx1"/>
                </a:solidFill>
                <a:latin typeface="微軟正黑體" charset="-120"/>
                <a:ea typeface="微軟正黑體" charset="-120"/>
                <a:cs typeface="Times New Roman" charset="0"/>
              </a:rPr>
              <a:t>與應用程式 </a:t>
            </a:r>
            <a:r>
              <a:rPr lang="zh-TW" altLang="en-US" sz="3600" b="1" dirty="0" smtClean="0">
                <a:solidFill>
                  <a:schemeClr val="tx1"/>
                </a:solidFill>
                <a:latin typeface="微軟正黑體" charset="-120"/>
                <a:ea typeface="微軟正黑體" charset="-120"/>
                <a:cs typeface="Times New Roman" charset="0"/>
              </a:rPr>
              <a:t> </a:t>
            </a:r>
            <a:r>
              <a:rPr lang="en-US" altLang="zh-TW" sz="3600" b="1" dirty="0">
                <a:solidFill>
                  <a:schemeClr val="tx1"/>
                </a:solidFill>
                <a:latin typeface="微軟正黑體" charset="-120"/>
                <a:ea typeface="微軟正黑體" charset="-120"/>
                <a:cs typeface="Times New Roman" charset="0"/>
              </a:rPr>
              <a:t>(</a:t>
            </a:r>
            <a:r>
              <a:rPr lang="zh-TW" altLang="en-US" sz="3600" b="1" dirty="0">
                <a:solidFill>
                  <a:schemeClr val="tx1"/>
                </a:solidFill>
                <a:latin typeface="微軟正黑體" charset="-120"/>
                <a:ea typeface="微軟正黑體" charset="-120"/>
                <a:cs typeface="Times New Roman" charset="0"/>
              </a:rPr>
              <a:t>含資料庫與網頁</a:t>
            </a:r>
            <a:r>
              <a:rPr lang="en-US" altLang="zh-TW" sz="3600" b="1" dirty="0">
                <a:solidFill>
                  <a:schemeClr val="tx1"/>
                </a:solidFill>
                <a:latin typeface="微軟正黑體" charset="-120"/>
                <a:ea typeface="微軟正黑體" charset="-120"/>
                <a:cs typeface="Times New Roman" charset="0"/>
              </a:rPr>
              <a:t>) </a:t>
            </a:r>
            <a:r>
              <a:rPr lang="zh-TW" altLang="en-US" sz="3600" b="1" dirty="0">
                <a:solidFill>
                  <a:schemeClr val="tx1"/>
                </a:solidFill>
                <a:latin typeface="微軟正黑體" charset="-120"/>
                <a:ea typeface="微軟正黑體" charset="-120"/>
                <a:cs typeface="Times New Roman" charset="0"/>
              </a:rPr>
              <a:t>攻擊</a:t>
            </a:r>
            <a:r>
              <a:rPr lang="zh-TW" altLang="en-US" sz="3600" b="1" dirty="0" smtClean="0">
                <a:solidFill>
                  <a:schemeClr val="tx1"/>
                </a:solidFill>
                <a:latin typeface="微軟正黑體" charset="-120"/>
                <a:ea typeface="微軟正黑體" charset="-120"/>
                <a:cs typeface="Times New Roman" charset="0"/>
              </a:rPr>
              <a:t>手法</a:t>
            </a:r>
            <a:endParaRPr lang="en-US" altLang="zh-TW" sz="3600" b="1" dirty="0" smtClean="0">
              <a:solidFill>
                <a:schemeClr val="tx1"/>
              </a:solidFill>
              <a:latin typeface="微軟正黑體" charset="-120"/>
              <a:ea typeface="微軟正黑體" charset="-120"/>
              <a:cs typeface="Times New Roman" charset="0"/>
            </a:endParaRPr>
          </a:p>
          <a:p>
            <a:pPr algn="l">
              <a:defRPr/>
            </a:pPr>
            <a:r>
              <a:rPr lang="en-US" altLang="zh-TW" sz="3600" b="1" dirty="0" smtClean="0">
                <a:solidFill>
                  <a:schemeClr val="tx1"/>
                </a:solidFill>
                <a:latin typeface="微軟正黑體" charset="-120"/>
                <a:ea typeface="微軟正黑體" charset="-120"/>
                <a:cs typeface="Times New Roman" charset="0"/>
              </a:rPr>
              <a:t>3. </a:t>
            </a:r>
            <a:r>
              <a:rPr lang="zh-TW" altLang="en-US" sz="3600" b="1" dirty="0" smtClean="0">
                <a:solidFill>
                  <a:schemeClr val="tx1"/>
                </a:solidFill>
                <a:latin typeface="微軟正黑體" charset="-120"/>
                <a:ea typeface="微軟正黑體" charset="-120"/>
                <a:cs typeface="Times New Roman" charset="0"/>
              </a:rPr>
              <a:t>程式</a:t>
            </a:r>
            <a:r>
              <a:rPr lang="zh-TW" altLang="en-US" sz="3600" b="1" dirty="0">
                <a:solidFill>
                  <a:schemeClr val="tx1"/>
                </a:solidFill>
                <a:latin typeface="微軟正黑體" charset="-120"/>
                <a:ea typeface="微軟正黑體" charset="-120"/>
                <a:cs typeface="Times New Roman" charset="0"/>
              </a:rPr>
              <a:t>與開發</a:t>
            </a:r>
            <a:r>
              <a:rPr lang="zh-TW" altLang="en-US" sz="3600" b="1" dirty="0" smtClean="0">
                <a:solidFill>
                  <a:schemeClr val="tx1"/>
                </a:solidFill>
                <a:latin typeface="微軟正黑體" charset="-120"/>
                <a:ea typeface="微軟正黑體" charset="-120"/>
                <a:cs typeface="Times New Roman" charset="0"/>
              </a:rPr>
              <a:t>安全</a:t>
            </a:r>
            <a:endParaRPr lang="zh-TW" altLang="en-US" sz="3600" b="1" dirty="0">
              <a:solidFill>
                <a:schemeClr val="tx1"/>
              </a:solidFill>
              <a:latin typeface="微軟正黑體" charset="-120"/>
              <a:ea typeface="微軟正黑體" charset="-120"/>
              <a:cs typeface="Times New Roman" charset="0"/>
            </a:endParaRPr>
          </a:p>
        </p:txBody>
      </p:sp>
      <p:sp>
        <p:nvSpPr>
          <p:cNvPr id="8204"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61</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0373220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742950" y="2130425"/>
            <a:ext cx="8420100" cy="1470025"/>
          </a:xfrm>
          <a:gradFill rotWithShape="1">
            <a:gsLst>
              <a:gs pos="0">
                <a:srgbClr val="3A7CCB"/>
              </a:gs>
              <a:gs pos="20000">
                <a:srgbClr val="3C7BC7"/>
              </a:gs>
              <a:gs pos="100000">
                <a:srgbClr val="2C5D98"/>
              </a:gs>
            </a:gsLst>
            <a:lin ang="5400000"/>
          </a:gradFill>
          <a:ln cap="flat">
            <a:solidFill>
              <a:srgbClr val="4A7EBB"/>
            </a:solidFill>
          </a:ln>
          <a:effectLst>
            <a:outerShdw dist="23000" dir="5400000" rotWithShape="0">
              <a:srgbClr val="000000">
                <a:alpha val="34998"/>
              </a:srgbClr>
            </a:outerShdw>
          </a:effectLst>
        </p:spPr>
        <p:txBody>
          <a:bodyPr/>
          <a:lstStyle/>
          <a:p>
            <a:pPr>
              <a:defRPr/>
            </a:pPr>
            <a:r>
              <a:rPr kumimoji="1" lang="zh-TW" altLang="en-US" dirty="0" smtClean="0">
                <a:solidFill>
                  <a:schemeClr val="bg1"/>
                </a:solidFill>
                <a:cs typeface="+mn-cs"/>
              </a:rPr>
              <a:t>作業系統安全</a:t>
            </a:r>
            <a:endParaRPr kumimoji="1" lang="zh-TW" altLang="en-US" dirty="0">
              <a:solidFill>
                <a:schemeClr val="bg1"/>
              </a:solidFill>
              <a:cs typeface="+mn-cs"/>
            </a:endParaRPr>
          </a:p>
        </p:txBody>
      </p:sp>
      <p:sp>
        <p:nvSpPr>
          <p:cNvPr id="8204"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62</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0367076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08585" y="117028"/>
            <a:ext cx="8080400" cy="935708"/>
          </a:xfrm>
        </p:spPr>
        <p:txBody>
          <a:bodyPr/>
          <a:lstStyle/>
          <a:p>
            <a:r>
              <a:rPr lang="zh-TW" altLang="en-US" dirty="0" smtClean="0"/>
              <a:t>應用程式安全問題的基本觀念</a:t>
            </a:r>
            <a:endParaRPr lang="zh-TW" altLang="en-US" dirty="0"/>
          </a:p>
        </p:txBody>
      </p:sp>
      <p:sp>
        <p:nvSpPr>
          <p:cNvPr id="3" name="內容版面配置區 2"/>
          <p:cNvSpPr>
            <a:spLocks noGrp="1"/>
          </p:cNvSpPr>
          <p:nvPr>
            <p:ph idx="1"/>
          </p:nvPr>
        </p:nvSpPr>
        <p:spPr>
          <a:xfrm>
            <a:off x="662523" y="1052736"/>
            <a:ext cx="8743877" cy="5229320"/>
          </a:xfrm>
        </p:spPr>
        <p:txBody>
          <a:bodyPr/>
          <a:lstStyle/>
          <a:p>
            <a:r>
              <a:rPr lang="zh-TW" altLang="en-US" dirty="0" smtClean="0"/>
              <a:t>軟體安全工程</a:t>
            </a:r>
            <a:r>
              <a:rPr lang="en-US" altLang="zh-TW" dirty="0" smtClean="0"/>
              <a:t>(software security engineering)</a:t>
            </a:r>
            <a:r>
              <a:rPr lang="zh-TW" altLang="en-US" dirty="0" smtClean="0"/>
              <a:t>探討軟體安全問題的解決方法</a:t>
            </a:r>
            <a:endParaRPr lang="en-US" altLang="zh-TW" dirty="0" smtClean="0"/>
          </a:p>
          <a:p>
            <a:pPr lvl="1"/>
            <a:r>
              <a:rPr lang="zh-TW" altLang="en-US" b="1" dirty="0" smtClean="0">
                <a:solidFill>
                  <a:srgbClr val="FF0000"/>
                </a:solidFill>
              </a:rPr>
              <a:t>應用安全</a:t>
            </a:r>
            <a:r>
              <a:rPr lang="zh-TW" altLang="en-US" dirty="0" smtClean="0"/>
              <a:t>屬於軟體工程的問題，由</a:t>
            </a:r>
            <a:r>
              <a:rPr lang="zh-TW" altLang="en-US" b="1" dirty="0" smtClean="0">
                <a:solidFill>
                  <a:srgbClr val="FF0000"/>
                </a:solidFill>
              </a:rPr>
              <a:t>設計</a:t>
            </a:r>
            <a:r>
              <a:rPr lang="zh-TW" altLang="en-US" dirty="0" smtClean="0"/>
              <a:t>來解決</a:t>
            </a:r>
            <a:endParaRPr lang="en-US" altLang="zh-TW" dirty="0" smtClean="0"/>
          </a:p>
          <a:p>
            <a:pPr lvl="1"/>
            <a:r>
              <a:rPr lang="zh-TW" altLang="en-US" b="1" dirty="0" smtClean="0">
                <a:solidFill>
                  <a:srgbClr val="FF0000"/>
                </a:solidFill>
              </a:rPr>
              <a:t>架構安全</a:t>
            </a:r>
            <a:r>
              <a:rPr lang="zh-TW" altLang="en-US" dirty="0" smtClean="0"/>
              <a:t>屬於</a:t>
            </a:r>
            <a:r>
              <a:rPr lang="zh-TW" altLang="en-US" b="1" dirty="0" smtClean="0">
                <a:solidFill>
                  <a:srgbClr val="FF0000"/>
                </a:solidFill>
              </a:rPr>
              <a:t>系統管理</a:t>
            </a:r>
            <a:r>
              <a:rPr lang="zh-TW" altLang="en-US" dirty="0" smtClean="0"/>
              <a:t>問題，由</a:t>
            </a:r>
            <a:r>
              <a:rPr lang="zh-TW" altLang="en-US" b="1" dirty="0" smtClean="0">
                <a:solidFill>
                  <a:srgbClr val="FF0000"/>
                </a:solidFill>
              </a:rPr>
              <a:t>設定</a:t>
            </a:r>
            <a:r>
              <a:rPr lang="zh-TW" altLang="en-US" dirty="0" smtClean="0"/>
              <a:t>來解決</a:t>
            </a:r>
            <a:endParaRPr lang="en-US" altLang="zh-TW" dirty="0" smtClean="0"/>
          </a:p>
          <a:p>
            <a:r>
              <a:rPr lang="zh-TW" altLang="en-US" dirty="0" smtClean="0"/>
              <a:t>安全要求高的軟體，需要特別訂定</a:t>
            </a:r>
            <a:r>
              <a:rPr lang="zh-TW" altLang="en-US" b="1" dirty="0" smtClean="0">
                <a:solidFill>
                  <a:srgbClr val="FF0000"/>
                </a:solidFill>
              </a:rPr>
              <a:t>安全性規格</a:t>
            </a:r>
            <a:r>
              <a:rPr lang="en-US" altLang="zh-TW" b="1" dirty="0" smtClean="0">
                <a:solidFill>
                  <a:srgbClr val="FF0000"/>
                </a:solidFill>
              </a:rPr>
              <a:t>(safety specification)</a:t>
            </a:r>
          </a:p>
          <a:p>
            <a:pPr lvl="1"/>
            <a:r>
              <a:rPr lang="zh-TW" altLang="en-US" dirty="0" smtClean="0"/>
              <a:t>從實際應用的角度來評估風險</a:t>
            </a:r>
            <a:endParaRPr lang="en-US" altLang="zh-TW" dirty="0" smtClean="0"/>
          </a:p>
          <a:p>
            <a:pPr lvl="1"/>
            <a:r>
              <a:rPr lang="zh-TW" altLang="en-US" dirty="0" smtClean="0"/>
              <a:t>依實際的需求來設計軟體系統降低風險與損害</a:t>
            </a:r>
            <a:endParaRPr lang="zh-TW" altLang="en-US" dirty="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63</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4003107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08585" y="117028"/>
            <a:ext cx="8080400" cy="935708"/>
          </a:xfrm>
        </p:spPr>
        <p:txBody>
          <a:bodyPr/>
          <a:lstStyle/>
          <a:p>
            <a:r>
              <a:rPr lang="zh-TW" altLang="en-US" dirty="0"/>
              <a:t>應用程式的威脅</a:t>
            </a:r>
          </a:p>
        </p:txBody>
      </p:sp>
      <p:sp>
        <p:nvSpPr>
          <p:cNvPr id="3" name="內容版面配置區 2"/>
          <p:cNvSpPr>
            <a:spLocks noGrp="1"/>
          </p:cNvSpPr>
          <p:nvPr>
            <p:ph idx="1"/>
          </p:nvPr>
        </p:nvSpPr>
        <p:spPr>
          <a:xfrm>
            <a:off x="662523" y="1052736"/>
            <a:ext cx="8743877" cy="5229320"/>
          </a:xfrm>
        </p:spPr>
        <p:txBody>
          <a:bodyPr/>
          <a:lstStyle/>
          <a:p>
            <a:r>
              <a:rPr lang="zh-TW" altLang="en-US" dirty="0"/>
              <a:t>緩衝區溢位</a:t>
            </a:r>
            <a:r>
              <a:rPr lang="en-US" altLang="zh-TW" dirty="0"/>
              <a:t>(Buffer overflow</a:t>
            </a:r>
            <a:r>
              <a:rPr lang="en-US" altLang="zh-TW" dirty="0" smtClean="0"/>
              <a:t>)</a:t>
            </a:r>
          </a:p>
          <a:p>
            <a:r>
              <a:rPr lang="zh-TW" altLang="en-US" dirty="0"/>
              <a:t>惡意</a:t>
            </a:r>
            <a:r>
              <a:rPr lang="zh-TW" altLang="en-US" dirty="0" smtClean="0"/>
              <a:t>程式碼</a:t>
            </a:r>
            <a:r>
              <a:rPr lang="en-US" altLang="zh-TW" dirty="0" smtClean="0"/>
              <a:t>(Malware)</a:t>
            </a:r>
          </a:p>
          <a:p>
            <a:r>
              <a:rPr lang="zh-TW" altLang="en-US" dirty="0"/>
              <a:t>輸入</a:t>
            </a:r>
            <a:r>
              <a:rPr lang="zh-TW" altLang="en-US" dirty="0" smtClean="0"/>
              <a:t>攻擊</a:t>
            </a:r>
            <a:endParaRPr lang="en-US" altLang="zh-TW" dirty="0" smtClean="0"/>
          </a:p>
          <a:p>
            <a:r>
              <a:rPr lang="zh-TW" altLang="en-US" dirty="0"/>
              <a:t>後門</a:t>
            </a:r>
            <a:r>
              <a:rPr lang="zh-TW" altLang="en-US" dirty="0" smtClean="0"/>
              <a:t>程式</a:t>
            </a:r>
            <a:endParaRPr lang="en-US" altLang="zh-TW" dirty="0" smtClean="0"/>
          </a:p>
          <a:p>
            <a:r>
              <a:rPr lang="zh-TW" altLang="en-US" dirty="0"/>
              <a:t>邏輯</a:t>
            </a:r>
            <a:r>
              <a:rPr lang="zh-TW" altLang="en-US" dirty="0" smtClean="0"/>
              <a:t>炸彈</a:t>
            </a:r>
            <a:endParaRPr lang="en-US" altLang="zh-TW" dirty="0" smtClean="0"/>
          </a:p>
          <a:p>
            <a:r>
              <a:rPr lang="zh-TW" altLang="en-US" dirty="0" smtClean="0"/>
              <a:t>行動應用</a:t>
            </a:r>
            <a:r>
              <a:rPr lang="en-US" altLang="zh-TW" dirty="0" smtClean="0"/>
              <a:t>(app)</a:t>
            </a:r>
            <a:r>
              <a:rPr lang="zh-TW" altLang="en-US" dirty="0" smtClean="0"/>
              <a:t>的攻擊</a:t>
            </a:r>
            <a:endParaRPr lang="en-US" altLang="zh-TW" dirty="0" smtClean="0"/>
          </a:p>
          <a:p>
            <a:r>
              <a:rPr lang="zh-TW" altLang="en-US" dirty="0" smtClean="0"/>
              <a:t>社交軟體的攻擊</a:t>
            </a:r>
            <a:endParaRPr lang="en-US" altLang="zh-TW" dirty="0" smtClean="0"/>
          </a:p>
          <a:p>
            <a:endParaRPr lang="zh-TW" altLang="en-US" dirty="0"/>
          </a:p>
        </p:txBody>
      </p:sp>
      <p:sp>
        <p:nvSpPr>
          <p:cNvPr id="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64</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3354945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6"/>
          <p:cNvSpPr>
            <a:spLocks noGrp="1" noChangeArrowheads="1"/>
          </p:cNvSpPr>
          <p:nvPr>
            <p:ph type="title"/>
          </p:nvPr>
        </p:nvSpPr>
        <p:spPr>
          <a:xfrm>
            <a:off x="1208585" y="117028"/>
            <a:ext cx="8080400" cy="935708"/>
          </a:xfrm>
        </p:spPr>
        <p:txBody>
          <a:bodyPr/>
          <a:lstStyle/>
          <a:p>
            <a:r>
              <a:rPr lang="zh-TW" altLang="en-US" dirty="0" smtClean="0"/>
              <a:t>緩衝區溢位</a:t>
            </a:r>
            <a:r>
              <a:rPr lang="en-US" altLang="zh-TW" dirty="0" smtClean="0"/>
              <a:t>(Buffer overflow)</a:t>
            </a:r>
            <a:endParaRPr lang="zh-TW" altLang="en-US" dirty="0" smtClean="0"/>
          </a:p>
        </p:txBody>
      </p:sp>
      <p:sp>
        <p:nvSpPr>
          <p:cNvPr id="15364" name="Rectangle 7"/>
          <p:cNvSpPr>
            <a:spLocks noGrp="1" noChangeArrowheads="1"/>
          </p:cNvSpPr>
          <p:nvPr>
            <p:ph type="body" idx="1"/>
          </p:nvPr>
        </p:nvSpPr>
        <p:spPr>
          <a:xfrm>
            <a:off x="662523" y="1052736"/>
            <a:ext cx="8743877" cy="5229320"/>
          </a:xfrm>
        </p:spPr>
        <p:txBody>
          <a:bodyPr/>
          <a:lstStyle/>
          <a:p>
            <a:r>
              <a:rPr lang="zh-TW" altLang="en-US" sz="2600" dirty="0" smtClean="0"/>
              <a:t>緩衝區是程式執行期間在記憶體中用來存放資料的空間</a:t>
            </a:r>
          </a:p>
          <a:p>
            <a:r>
              <a:rPr lang="zh-TW" altLang="en-US" sz="2600" dirty="0" smtClean="0"/>
              <a:t>當應用程式處理資料時未檢查輸入資料的長度，就有可能讓太長的資料覆蓋到其他記憶體區段，導致惡意程式碼被植入且被執行</a:t>
            </a:r>
          </a:p>
          <a:p>
            <a:endParaRPr lang="zh-TW" altLang="en-US" dirty="0" smtClean="0"/>
          </a:p>
        </p:txBody>
      </p:sp>
      <p:grpSp>
        <p:nvGrpSpPr>
          <p:cNvPr id="15365" name="Group 61"/>
          <p:cNvGrpSpPr>
            <a:grpSpLocks/>
          </p:cNvGrpSpPr>
          <p:nvPr/>
        </p:nvGrpSpPr>
        <p:grpSpPr bwMode="auto">
          <a:xfrm>
            <a:off x="1816598" y="3068960"/>
            <a:ext cx="3145498" cy="3184525"/>
            <a:chOff x="461" y="2104"/>
            <a:chExt cx="1829" cy="2006"/>
          </a:xfrm>
        </p:grpSpPr>
        <p:sp>
          <p:nvSpPr>
            <p:cNvPr id="15384" name="Rectangle 8"/>
            <p:cNvSpPr>
              <a:spLocks noChangeArrowheads="1"/>
            </p:cNvSpPr>
            <p:nvPr/>
          </p:nvSpPr>
          <p:spPr bwMode="auto">
            <a:xfrm>
              <a:off x="1474" y="2341"/>
              <a:ext cx="635" cy="499"/>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zh-TW" altLang="en-US" sz="1600" b="0">
                  <a:latin typeface="+mn-ea"/>
                  <a:ea typeface="+mn-ea"/>
                </a:rPr>
                <a:t>程式碼</a:t>
              </a:r>
            </a:p>
            <a:p>
              <a:pPr eaLnBrk="1" hangingPunct="1"/>
              <a:endParaRPr lang="zh-TW" altLang="en-US" sz="1600" b="0">
                <a:latin typeface="+mn-ea"/>
                <a:ea typeface="+mn-ea"/>
              </a:endParaRPr>
            </a:p>
            <a:p>
              <a:pPr eaLnBrk="1" hangingPunct="1"/>
              <a:endParaRPr lang="zh-TW" altLang="en-US" sz="1600" b="0">
                <a:latin typeface="+mn-ea"/>
                <a:ea typeface="+mn-ea"/>
              </a:endParaRPr>
            </a:p>
          </p:txBody>
        </p:sp>
        <p:sp>
          <p:nvSpPr>
            <p:cNvPr id="871437" name="Text Box 13"/>
            <p:cNvSpPr txBox="1">
              <a:spLocks noChangeArrowheads="1"/>
            </p:cNvSpPr>
            <p:nvPr/>
          </p:nvSpPr>
          <p:spPr bwMode="auto">
            <a:xfrm>
              <a:off x="1582" y="2104"/>
              <a:ext cx="421"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dirty="0">
                  <a:latin typeface="+mn-ea"/>
                  <a:ea typeface="+mn-ea"/>
                </a:rPr>
                <a:t>Memory</a:t>
              </a:r>
            </a:p>
          </p:txBody>
        </p:sp>
        <p:sp>
          <p:nvSpPr>
            <p:cNvPr id="15386" name="Line 19"/>
            <p:cNvSpPr>
              <a:spLocks noChangeShapeType="1"/>
            </p:cNvSpPr>
            <p:nvPr/>
          </p:nvSpPr>
          <p:spPr bwMode="auto">
            <a:xfrm>
              <a:off x="1292" y="2432"/>
              <a:ext cx="181"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mn-ea"/>
                <a:ea typeface="+mn-ea"/>
              </a:endParaRPr>
            </a:p>
          </p:txBody>
        </p:sp>
        <p:sp>
          <p:nvSpPr>
            <p:cNvPr id="15387" name="Rectangle 31"/>
            <p:cNvSpPr>
              <a:spLocks noChangeArrowheads="1"/>
            </p:cNvSpPr>
            <p:nvPr/>
          </p:nvSpPr>
          <p:spPr bwMode="auto">
            <a:xfrm>
              <a:off x="1474" y="2840"/>
              <a:ext cx="635" cy="1270"/>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endParaRPr lang="zh-TW" altLang="en-US" sz="1600" b="0">
                <a:latin typeface="+mn-ea"/>
                <a:ea typeface="+mn-ea"/>
              </a:endParaRPr>
            </a:p>
          </p:txBody>
        </p:sp>
        <p:sp>
          <p:nvSpPr>
            <p:cNvPr id="15388" name="Rectangle 32"/>
            <p:cNvSpPr>
              <a:spLocks noChangeArrowheads="1"/>
            </p:cNvSpPr>
            <p:nvPr/>
          </p:nvSpPr>
          <p:spPr bwMode="auto">
            <a:xfrm>
              <a:off x="1474" y="3703"/>
              <a:ext cx="635" cy="181"/>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400" dirty="0">
                  <a:latin typeface="+mn-ea"/>
                  <a:ea typeface="+mn-ea"/>
                </a:rPr>
                <a:t>RET AAAA</a:t>
              </a:r>
            </a:p>
          </p:txBody>
        </p:sp>
        <p:sp>
          <p:nvSpPr>
            <p:cNvPr id="15389" name="Rectangle 33"/>
            <p:cNvSpPr>
              <a:spLocks noChangeArrowheads="1"/>
            </p:cNvSpPr>
            <p:nvPr/>
          </p:nvSpPr>
          <p:spPr bwMode="auto">
            <a:xfrm>
              <a:off x="1474" y="3522"/>
              <a:ext cx="635" cy="181"/>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400" dirty="0">
                  <a:latin typeface="+mn-ea"/>
                  <a:ea typeface="+mn-ea"/>
                </a:rPr>
                <a:t>Data 1</a:t>
              </a:r>
            </a:p>
          </p:txBody>
        </p:sp>
        <p:sp>
          <p:nvSpPr>
            <p:cNvPr id="15390" name="Rectangle 34"/>
            <p:cNvSpPr>
              <a:spLocks noChangeArrowheads="1"/>
            </p:cNvSpPr>
            <p:nvPr/>
          </p:nvSpPr>
          <p:spPr bwMode="auto">
            <a:xfrm>
              <a:off x="1474" y="3339"/>
              <a:ext cx="635" cy="181"/>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400" dirty="0">
                  <a:latin typeface="+mn-ea"/>
                  <a:ea typeface="+mn-ea"/>
                </a:rPr>
                <a:t>Data 2</a:t>
              </a:r>
            </a:p>
          </p:txBody>
        </p:sp>
        <p:sp>
          <p:nvSpPr>
            <p:cNvPr id="871459" name="Text Box 35"/>
            <p:cNvSpPr txBox="1">
              <a:spLocks noChangeArrowheads="1"/>
            </p:cNvSpPr>
            <p:nvPr/>
          </p:nvSpPr>
          <p:spPr bwMode="auto">
            <a:xfrm>
              <a:off x="461" y="2311"/>
              <a:ext cx="823" cy="213"/>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1600" b="0" dirty="0">
                  <a:latin typeface="+mn-ea"/>
                  <a:ea typeface="+mn-ea"/>
                </a:rPr>
                <a:t>正常輸入資料</a:t>
              </a:r>
            </a:p>
          </p:txBody>
        </p:sp>
        <p:sp>
          <p:nvSpPr>
            <p:cNvPr id="15392" name="Line 36"/>
            <p:cNvSpPr>
              <a:spLocks noChangeShapeType="1"/>
            </p:cNvSpPr>
            <p:nvPr/>
          </p:nvSpPr>
          <p:spPr bwMode="auto">
            <a:xfrm>
              <a:off x="2109" y="2387"/>
              <a:ext cx="181"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mn-ea"/>
                <a:ea typeface="+mn-ea"/>
              </a:endParaRPr>
            </a:p>
          </p:txBody>
        </p:sp>
        <p:sp>
          <p:nvSpPr>
            <p:cNvPr id="15393" name="Line 37"/>
            <p:cNvSpPr>
              <a:spLocks noChangeShapeType="1"/>
            </p:cNvSpPr>
            <p:nvPr/>
          </p:nvSpPr>
          <p:spPr bwMode="auto">
            <a:xfrm flipH="1">
              <a:off x="2109" y="3249"/>
              <a:ext cx="181"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mn-ea"/>
                <a:ea typeface="+mn-ea"/>
              </a:endParaRPr>
            </a:p>
          </p:txBody>
        </p:sp>
        <p:sp>
          <p:nvSpPr>
            <p:cNvPr id="15394" name="Line 38"/>
            <p:cNvSpPr>
              <a:spLocks noChangeShapeType="1"/>
            </p:cNvSpPr>
            <p:nvPr/>
          </p:nvSpPr>
          <p:spPr bwMode="auto">
            <a:xfrm>
              <a:off x="2290" y="2387"/>
              <a:ext cx="0" cy="862"/>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mn-ea"/>
                <a:ea typeface="+mn-ea"/>
              </a:endParaRPr>
            </a:p>
          </p:txBody>
        </p:sp>
        <p:sp>
          <p:nvSpPr>
            <p:cNvPr id="871454" name="Text Box 30"/>
            <p:cNvSpPr txBox="1">
              <a:spLocks noChangeArrowheads="1"/>
            </p:cNvSpPr>
            <p:nvPr/>
          </p:nvSpPr>
          <p:spPr bwMode="auto">
            <a:xfrm>
              <a:off x="1536" y="2840"/>
              <a:ext cx="465" cy="213"/>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1600" b="0">
                  <a:latin typeface="+mn-ea"/>
                  <a:ea typeface="+mn-ea"/>
                </a:rPr>
                <a:t>緩衝區</a:t>
              </a:r>
            </a:p>
          </p:txBody>
        </p:sp>
        <p:sp>
          <p:nvSpPr>
            <p:cNvPr id="15396" name="Line 39"/>
            <p:cNvSpPr>
              <a:spLocks noChangeShapeType="1"/>
            </p:cNvSpPr>
            <p:nvPr/>
          </p:nvSpPr>
          <p:spPr bwMode="auto">
            <a:xfrm>
              <a:off x="1338" y="3793"/>
              <a:ext cx="135"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mn-ea"/>
                <a:ea typeface="+mn-ea"/>
              </a:endParaRPr>
            </a:p>
          </p:txBody>
        </p:sp>
        <p:sp>
          <p:nvSpPr>
            <p:cNvPr id="15397" name="Line 40"/>
            <p:cNvSpPr>
              <a:spLocks noChangeShapeType="1"/>
            </p:cNvSpPr>
            <p:nvPr/>
          </p:nvSpPr>
          <p:spPr bwMode="auto">
            <a:xfrm>
              <a:off x="1338" y="2704"/>
              <a:ext cx="0" cy="1089"/>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mn-ea"/>
                <a:ea typeface="+mn-ea"/>
              </a:endParaRPr>
            </a:p>
          </p:txBody>
        </p:sp>
        <p:sp>
          <p:nvSpPr>
            <p:cNvPr id="15398" name="Line 41"/>
            <p:cNvSpPr>
              <a:spLocks noChangeShapeType="1"/>
            </p:cNvSpPr>
            <p:nvPr/>
          </p:nvSpPr>
          <p:spPr bwMode="auto">
            <a:xfrm>
              <a:off x="1338" y="2704"/>
              <a:ext cx="136"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mn-ea"/>
                <a:ea typeface="+mn-ea"/>
              </a:endParaRPr>
            </a:p>
          </p:txBody>
        </p:sp>
        <p:sp>
          <p:nvSpPr>
            <p:cNvPr id="15399" name="Rectangle 57"/>
            <p:cNvSpPr>
              <a:spLocks noChangeArrowheads="1"/>
            </p:cNvSpPr>
            <p:nvPr/>
          </p:nvSpPr>
          <p:spPr bwMode="auto">
            <a:xfrm>
              <a:off x="1474" y="3158"/>
              <a:ext cx="635" cy="181"/>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400" dirty="0">
                  <a:latin typeface="+mn-ea"/>
                  <a:ea typeface="+mn-ea"/>
                </a:rPr>
                <a:t>Data 3</a:t>
              </a:r>
            </a:p>
          </p:txBody>
        </p:sp>
        <p:sp>
          <p:nvSpPr>
            <p:cNvPr id="871483" name="Text Box 59"/>
            <p:cNvSpPr txBox="1">
              <a:spLocks noChangeArrowheads="1"/>
            </p:cNvSpPr>
            <p:nvPr/>
          </p:nvSpPr>
          <p:spPr bwMode="auto">
            <a:xfrm>
              <a:off x="999" y="2614"/>
              <a:ext cx="316"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dirty="0">
                  <a:latin typeface="+mn-ea"/>
                  <a:ea typeface="+mn-ea"/>
                </a:rPr>
                <a:t>AAAA</a:t>
              </a:r>
            </a:p>
          </p:txBody>
        </p:sp>
      </p:grpSp>
      <p:grpSp>
        <p:nvGrpSpPr>
          <p:cNvPr id="15366" name="Group 62"/>
          <p:cNvGrpSpPr>
            <a:grpSpLocks/>
          </p:cNvGrpSpPr>
          <p:nvPr/>
        </p:nvGrpSpPr>
        <p:grpSpPr bwMode="auto">
          <a:xfrm>
            <a:off x="4975853" y="3068960"/>
            <a:ext cx="3145499" cy="3184525"/>
            <a:chOff x="2820" y="2104"/>
            <a:chExt cx="1829" cy="2006"/>
          </a:xfrm>
        </p:grpSpPr>
        <p:sp>
          <p:nvSpPr>
            <p:cNvPr id="15367" name="Rectangle 42"/>
            <p:cNvSpPr>
              <a:spLocks noChangeArrowheads="1"/>
            </p:cNvSpPr>
            <p:nvPr/>
          </p:nvSpPr>
          <p:spPr bwMode="auto">
            <a:xfrm>
              <a:off x="3833" y="2341"/>
              <a:ext cx="635" cy="499"/>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zh-TW" altLang="en-US" sz="1600" b="0" dirty="0">
                  <a:latin typeface="+mn-ea"/>
                  <a:ea typeface="+mn-ea"/>
                </a:rPr>
                <a:t>程式碼</a:t>
              </a:r>
            </a:p>
            <a:p>
              <a:pPr eaLnBrk="1" hangingPunct="1"/>
              <a:endParaRPr lang="zh-TW" altLang="en-US" sz="1600" b="0" dirty="0">
                <a:latin typeface="+mn-ea"/>
                <a:ea typeface="+mn-ea"/>
              </a:endParaRPr>
            </a:p>
            <a:p>
              <a:pPr eaLnBrk="1" hangingPunct="1"/>
              <a:endParaRPr lang="zh-TW" altLang="en-US" sz="1600" b="0" dirty="0">
                <a:latin typeface="+mn-ea"/>
                <a:ea typeface="+mn-ea"/>
              </a:endParaRPr>
            </a:p>
          </p:txBody>
        </p:sp>
        <p:sp>
          <p:nvSpPr>
            <p:cNvPr id="871467" name="Text Box 43"/>
            <p:cNvSpPr txBox="1">
              <a:spLocks noChangeArrowheads="1"/>
            </p:cNvSpPr>
            <p:nvPr/>
          </p:nvSpPr>
          <p:spPr bwMode="auto">
            <a:xfrm>
              <a:off x="3941" y="2104"/>
              <a:ext cx="421"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dirty="0">
                  <a:latin typeface="+mn-ea"/>
                  <a:ea typeface="+mn-ea"/>
                </a:rPr>
                <a:t>Memory</a:t>
              </a:r>
            </a:p>
          </p:txBody>
        </p:sp>
        <p:sp>
          <p:nvSpPr>
            <p:cNvPr id="15369" name="Line 44"/>
            <p:cNvSpPr>
              <a:spLocks noChangeShapeType="1"/>
            </p:cNvSpPr>
            <p:nvPr/>
          </p:nvSpPr>
          <p:spPr bwMode="auto">
            <a:xfrm>
              <a:off x="3651" y="2432"/>
              <a:ext cx="181" cy="0"/>
            </a:xfrm>
            <a:prstGeom prst="line">
              <a:avLst/>
            </a:prstGeom>
            <a:noFill/>
            <a:ln w="285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latin typeface="+mn-ea"/>
                <a:ea typeface="+mn-ea"/>
              </a:endParaRPr>
            </a:p>
          </p:txBody>
        </p:sp>
        <p:sp>
          <p:nvSpPr>
            <p:cNvPr id="15370" name="Rectangle 45"/>
            <p:cNvSpPr>
              <a:spLocks noChangeArrowheads="1"/>
            </p:cNvSpPr>
            <p:nvPr/>
          </p:nvSpPr>
          <p:spPr bwMode="auto">
            <a:xfrm>
              <a:off x="3833" y="2840"/>
              <a:ext cx="635" cy="1270"/>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endParaRPr lang="zh-TW" altLang="en-US" sz="1600" b="0">
                <a:latin typeface="+mn-ea"/>
                <a:ea typeface="+mn-ea"/>
              </a:endParaRPr>
            </a:p>
          </p:txBody>
        </p:sp>
        <p:sp>
          <p:nvSpPr>
            <p:cNvPr id="15371" name="Rectangle 46"/>
            <p:cNvSpPr>
              <a:spLocks noChangeArrowheads="1"/>
            </p:cNvSpPr>
            <p:nvPr/>
          </p:nvSpPr>
          <p:spPr bwMode="auto">
            <a:xfrm>
              <a:off x="3833" y="3703"/>
              <a:ext cx="635" cy="181"/>
            </a:xfrm>
            <a:prstGeom prst="rect">
              <a:avLst/>
            </a:prstGeom>
            <a:solidFill>
              <a:srgbClr val="FF7C80">
                <a:alpha val="61960"/>
              </a:srgbClr>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400" dirty="0">
                  <a:latin typeface="+mn-ea"/>
                  <a:ea typeface="+mn-ea"/>
                </a:rPr>
                <a:t>RET XXXX</a:t>
              </a:r>
            </a:p>
          </p:txBody>
        </p:sp>
        <p:sp>
          <p:nvSpPr>
            <p:cNvPr id="15372" name="Rectangle 47"/>
            <p:cNvSpPr>
              <a:spLocks noChangeArrowheads="1"/>
            </p:cNvSpPr>
            <p:nvPr/>
          </p:nvSpPr>
          <p:spPr bwMode="auto">
            <a:xfrm>
              <a:off x="3833" y="3522"/>
              <a:ext cx="635" cy="181"/>
            </a:xfrm>
            <a:prstGeom prst="rect">
              <a:avLst/>
            </a:prstGeom>
            <a:solidFill>
              <a:srgbClr val="FF7C80">
                <a:alpha val="61960"/>
              </a:srgbClr>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400" dirty="0">
                  <a:latin typeface="+mn-ea"/>
                  <a:ea typeface="+mn-ea"/>
                </a:rPr>
                <a:t>NULL</a:t>
              </a:r>
            </a:p>
          </p:txBody>
        </p:sp>
        <p:sp>
          <p:nvSpPr>
            <p:cNvPr id="15373" name="Rectangle 48"/>
            <p:cNvSpPr>
              <a:spLocks noChangeArrowheads="1"/>
            </p:cNvSpPr>
            <p:nvPr/>
          </p:nvSpPr>
          <p:spPr bwMode="auto">
            <a:xfrm>
              <a:off x="3833" y="3339"/>
              <a:ext cx="635" cy="181"/>
            </a:xfrm>
            <a:prstGeom prst="rect">
              <a:avLst/>
            </a:prstGeom>
            <a:solidFill>
              <a:srgbClr val="FF7C80">
                <a:alpha val="61960"/>
              </a:srgbClr>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400" dirty="0">
                  <a:latin typeface="+mn-ea"/>
                  <a:ea typeface="+mn-ea"/>
                </a:rPr>
                <a:t>Shellcode</a:t>
              </a:r>
            </a:p>
          </p:txBody>
        </p:sp>
        <p:sp>
          <p:nvSpPr>
            <p:cNvPr id="871473" name="Text Box 49"/>
            <p:cNvSpPr txBox="1">
              <a:spLocks noChangeArrowheads="1"/>
            </p:cNvSpPr>
            <p:nvPr/>
          </p:nvSpPr>
          <p:spPr bwMode="auto">
            <a:xfrm>
              <a:off x="2820" y="2311"/>
              <a:ext cx="823" cy="213"/>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1600" b="0">
                  <a:solidFill>
                    <a:srgbClr val="FF0000"/>
                  </a:solidFill>
                  <a:latin typeface="+mn-ea"/>
                  <a:ea typeface="+mn-ea"/>
                </a:rPr>
                <a:t>輸入惡意資料</a:t>
              </a:r>
            </a:p>
          </p:txBody>
        </p:sp>
        <p:sp>
          <p:nvSpPr>
            <p:cNvPr id="15375" name="Line 50"/>
            <p:cNvSpPr>
              <a:spLocks noChangeShapeType="1"/>
            </p:cNvSpPr>
            <p:nvPr/>
          </p:nvSpPr>
          <p:spPr bwMode="auto">
            <a:xfrm>
              <a:off x="4468" y="2387"/>
              <a:ext cx="181" cy="0"/>
            </a:xfrm>
            <a:prstGeom prst="line">
              <a:avLst/>
            </a:prstGeom>
            <a:noFill/>
            <a:ln w="28575">
              <a:solidFill>
                <a:srgbClr val="FF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latin typeface="+mn-ea"/>
                <a:ea typeface="+mn-ea"/>
              </a:endParaRPr>
            </a:p>
          </p:txBody>
        </p:sp>
        <p:sp>
          <p:nvSpPr>
            <p:cNvPr id="15376" name="Line 51"/>
            <p:cNvSpPr>
              <a:spLocks noChangeShapeType="1"/>
            </p:cNvSpPr>
            <p:nvPr/>
          </p:nvSpPr>
          <p:spPr bwMode="auto">
            <a:xfrm flipH="1">
              <a:off x="4468" y="3249"/>
              <a:ext cx="181" cy="0"/>
            </a:xfrm>
            <a:prstGeom prst="line">
              <a:avLst/>
            </a:prstGeom>
            <a:noFill/>
            <a:ln w="285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latin typeface="+mn-ea"/>
                <a:ea typeface="+mn-ea"/>
              </a:endParaRPr>
            </a:p>
          </p:txBody>
        </p:sp>
        <p:sp>
          <p:nvSpPr>
            <p:cNvPr id="15377" name="Line 52"/>
            <p:cNvSpPr>
              <a:spLocks noChangeShapeType="1"/>
            </p:cNvSpPr>
            <p:nvPr/>
          </p:nvSpPr>
          <p:spPr bwMode="auto">
            <a:xfrm>
              <a:off x="4649" y="2387"/>
              <a:ext cx="0" cy="862"/>
            </a:xfrm>
            <a:prstGeom prst="line">
              <a:avLst/>
            </a:prstGeom>
            <a:noFill/>
            <a:ln w="28575">
              <a:solidFill>
                <a:srgbClr val="FF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latin typeface="+mn-ea"/>
                <a:ea typeface="+mn-ea"/>
              </a:endParaRPr>
            </a:p>
          </p:txBody>
        </p:sp>
        <p:sp>
          <p:nvSpPr>
            <p:cNvPr id="871477" name="Text Box 53"/>
            <p:cNvSpPr txBox="1">
              <a:spLocks noChangeArrowheads="1"/>
            </p:cNvSpPr>
            <p:nvPr/>
          </p:nvSpPr>
          <p:spPr bwMode="auto">
            <a:xfrm>
              <a:off x="3895" y="2840"/>
              <a:ext cx="465" cy="213"/>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1600" b="0">
                  <a:latin typeface="+mn-ea"/>
                  <a:ea typeface="+mn-ea"/>
                </a:rPr>
                <a:t>緩衝區</a:t>
              </a:r>
            </a:p>
          </p:txBody>
        </p:sp>
        <p:sp>
          <p:nvSpPr>
            <p:cNvPr id="15379" name="Line 54"/>
            <p:cNvSpPr>
              <a:spLocks noChangeShapeType="1"/>
            </p:cNvSpPr>
            <p:nvPr/>
          </p:nvSpPr>
          <p:spPr bwMode="auto">
            <a:xfrm>
              <a:off x="3697" y="3793"/>
              <a:ext cx="135" cy="0"/>
            </a:xfrm>
            <a:prstGeom prst="line">
              <a:avLst/>
            </a:prstGeom>
            <a:noFill/>
            <a:ln w="28575">
              <a:solidFill>
                <a:srgbClr val="FF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latin typeface="+mn-ea"/>
                <a:ea typeface="+mn-ea"/>
              </a:endParaRPr>
            </a:p>
          </p:txBody>
        </p:sp>
        <p:sp>
          <p:nvSpPr>
            <p:cNvPr id="15380" name="Line 55"/>
            <p:cNvSpPr>
              <a:spLocks noChangeShapeType="1"/>
            </p:cNvSpPr>
            <p:nvPr/>
          </p:nvSpPr>
          <p:spPr bwMode="auto">
            <a:xfrm>
              <a:off x="3696" y="3158"/>
              <a:ext cx="1" cy="635"/>
            </a:xfrm>
            <a:prstGeom prst="line">
              <a:avLst/>
            </a:prstGeom>
            <a:noFill/>
            <a:ln w="28575">
              <a:solidFill>
                <a:srgbClr val="FF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latin typeface="+mn-ea"/>
                <a:ea typeface="+mn-ea"/>
              </a:endParaRPr>
            </a:p>
          </p:txBody>
        </p:sp>
        <p:sp>
          <p:nvSpPr>
            <p:cNvPr id="15381" name="Line 56"/>
            <p:cNvSpPr>
              <a:spLocks noChangeShapeType="1"/>
            </p:cNvSpPr>
            <p:nvPr/>
          </p:nvSpPr>
          <p:spPr bwMode="auto">
            <a:xfrm>
              <a:off x="3696" y="3158"/>
              <a:ext cx="136" cy="0"/>
            </a:xfrm>
            <a:prstGeom prst="line">
              <a:avLst/>
            </a:prstGeom>
            <a:noFill/>
            <a:ln w="285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latin typeface="+mn-ea"/>
                <a:ea typeface="+mn-ea"/>
              </a:endParaRPr>
            </a:p>
          </p:txBody>
        </p:sp>
        <p:sp>
          <p:nvSpPr>
            <p:cNvPr id="15382" name="Rectangle 58"/>
            <p:cNvSpPr>
              <a:spLocks noChangeArrowheads="1"/>
            </p:cNvSpPr>
            <p:nvPr/>
          </p:nvSpPr>
          <p:spPr bwMode="auto">
            <a:xfrm>
              <a:off x="3833" y="3158"/>
              <a:ext cx="635" cy="181"/>
            </a:xfrm>
            <a:prstGeom prst="rect">
              <a:avLst/>
            </a:prstGeom>
            <a:solidFill>
              <a:srgbClr val="FF7C80">
                <a:alpha val="61960"/>
              </a:srgbClr>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400" dirty="0">
                  <a:latin typeface="+mn-ea"/>
                  <a:ea typeface="+mn-ea"/>
                </a:rPr>
                <a:t>Shellcode</a:t>
              </a:r>
            </a:p>
          </p:txBody>
        </p:sp>
        <p:sp>
          <p:nvSpPr>
            <p:cNvPr id="871484" name="Text Box 60"/>
            <p:cNvSpPr txBox="1">
              <a:spLocks noChangeArrowheads="1"/>
            </p:cNvSpPr>
            <p:nvPr/>
          </p:nvSpPr>
          <p:spPr bwMode="auto">
            <a:xfrm>
              <a:off x="3312" y="3067"/>
              <a:ext cx="316"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dirty="0">
                  <a:latin typeface="+mn-ea"/>
                  <a:ea typeface="+mn-ea"/>
                </a:rPr>
                <a:t>XXXX</a:t>
              </a:r>
            </a:p>
          </p:txBody>
        </p:sp>
      </p:grpSp>
      <p:sp>
        <p:nvSpPr>
          <p:cNvPr id="40"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65</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7384415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208585" y="117028"/>
            <a:ext cx="8080400" cy="935708"/>
          </a:xfrm>
        </p:spPr>
        <p:txBody>
          <a:bodyPr/>
          <a:lstStyle/>
          <a:p>
            <a:r>
              <a:rPr lang="zh-TW" altLang="en-US" dirty="0" smtClean="0"/>
              <a:t>惡意程式碼</a:t>
            </a:r>
            <a:r>
              <a:rPr lang="en-US" altLang="zh-TW" dirty="0" smtClean="0"/>
              <a:t>(1/2)</a:t>
            </a:r>
          </a:p>
        </p:txBody>
      </p:sp>
      <p:sp>
        <p:nvSpPr>
          <p:cNvPr id="17412" name="Rectangle 3"/>
          <p:cNvSpPr>
            <a:spLocks noGrp="1" noChangeArrowheads="1"/>
          </p:cNvSpPr>
          <p:nvPr>
            <p:ph type="body" idx="1"/>
          </p:nvPr>
        </p:nvSpPr>
        <p:spPr>
          <a:xfrm>
            <a:off x="640111" y="1052737"/>
            <a:ext cx="8915400" cy="5400675"/>
          </a:xfrm>
        </p:spPr>
        <p:txBody>
          <a:bodyPr/>
          <a:lstStyle/>
          <a:p>
            <a:r>
              <a:rPr lang="zh-TW" altLang="en-US" sz="2400" dirty="0" smtClean="0"/>
              <a:t>惡意程式碼可分為病毒、蠕蟲、後門、木馬及間諜程式</a:t>
            </a:r>
          </a:p>
          <a:p>
            <a:r>
              <a:rPr lang="zh-TW" altLang="en-US" sz="2400" dirty="0" smtClean="0"/>
              <a:t>這些惡意程式碼可能會附著在應用程式中，也可能獨立存在，導致程式執行效能變差與資料被竊</a:t>
            </a:r>
          </a:p>
          <a:p>
            <a:r>
              <a:rPr lang="zh-TW" altLang="en-US" sz="2400" dirty="0" smtClean="0"/>
              <a:t>病毒</a:t>
            </a:r>
          </a:p>
          <a:p>
            <a:pPr lvl="1"/>
            <a:r>
              <a:rPr lang="zh-TW" altLang="en-US" sz="2400" dirty="0" smtClean="0"/>
              <a:t>需被動依賴寄宿的應用程式重製自已或感染其他程式</a:t>
            </a:r>
          </a:p>
          <a:p>
            <a:r>
              <a:rPr lang="zh-TW" altLang="en-US" sz="2400" dirty="0" smtClean="0"/>
              <a:t>蠕蟲</a:t>
            </a:r>
          </a:p>
          <a:p>
            <a:pPr lvl="1"/>
            <a:r>
              <a:rPr lang="zh-TW" altLang="en-US" sz="2400" dirty="0" smtClean="0"/>
              <a:t>自己有能力主動進行傳染散播的惡意程式</a:t>
            </a:r>
          </a:p>
          <a:p>
            <a:r>
              <a:rPr lang="zh-TW" altLang="en-US" sz="2400" dirty="0" smtClean="0"/>
              <a:t>後門</a:t>
            </a:r>
          </a:p>
          <a:p>
            <a:pPr lvl="1"/>
            <a:r>
              <a:rPr lang="zh-TW" altLang="en-US" sz="2400" dirty="0" smtClean="0"/>
              <a:t>留在系統內不需經一般安全控管程序，就可以被植入者遙控的惡意程式</a:t>
            </a:r>
          </a:p>
          <a:p>
            <a:r>
              <a:rPr lang="zh-TW" altLang="en-US" sz="2400" dirty="0" smtClean="0"/>
              <a:t>木馬</a:t>
            </a:r>
          </a:p>
          <a:p>
            <a:pPr lvl="1"/>
            <a:r>
              <a:rPr lang="zh-TW" altLang="en-US" sz="2400" dirty="0" smtClean="0"/>
              <a:t>是一個陷阱程式，等待使用者踩到陷阱程式後，運用使用者權限執行不當的指令</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66</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88808358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208585" y="117028"/>
            <a:ext cx="8080400" cy="935708"/>
          </a:xfrm>
        </p:spPr>
        <p:txBody>
          <a:bodyPr/>
          <a:lstStyle/>
          <a:p>
            <a:r>
              <a:rPr lang="zh-TW" altLang="en-US" dirty="0" smtClean="0">
                <a:solidFill>
                  <a:srgbClr val="FF0000"/>
                </a:solidFill>
              </a:rPr>
              <a:t>補充</a:t>
            </a:r>
            <a:r>
              <a:rPr lang="en-US" altLang="zh-TW" dirty="0" smtClean="0"/>
              <a:t>:</a:t>
            </a:r>
            <a:r>
              <a:rPr lang="zh-TW" altLang="en-US" dirty="0" smtClean="0"/>
              <a:t>惡意程式碼</a:t>
            </a:r>
            <a:r>
              <a:rPr lang="en-US" altLang="zh-TW" dirty="0" smtClean="0"/>
              <a:t>(2/2)</a:t>
            </a:r>
          </a:p>
        </p:txBody>
      </p:sp>
      <p:sp>
        <p:nvSpPr>
          <p:cNvPr id="19460" name="Rectangle 3"/>
          <p:cNvSpPr>
            <a:spLocks noGrp="1" noChangeArrowheads="1"/>
          </p:cNvSpPr>
          <p:nvPr>
            <p:ph type="body" idx="1"/>
          </p:nvPr>
        </p:nvSpPr>
        <p:spPr>
          <a:xfrm>
            <a:off x="662523" y="1052736"/>
            <a:ext cx="8743877" cy="5229320"/>
          </a:xfrm>
        </p:spPr>
        <p:txBody>
          <a:bodyPr/>
          <a:lstStyle/>
          <a:p>
            <a:r>
              <a:rPr lang="zh-TW" altLang="en-US" sz="2800" dirty="0" smtClean="0"/>
              <a:t>間諜程式</a:t>
            </a:r>
          </a:p>
          <a:p>
            <a:pPr lvl="1"/>
            <a:r>
              <a:rPr lang="zh-TW" altLang="en-US" sz="2400" dirty="0" smtClean="0"/>
              <a:t>主要以竊取系統的機密資料為主的程式、例如：上網行為與鍵盤側錄等</a:t>
            </a:r>
          </a:p>
          <a:p>
            <a:r>
              <a:rPr lang="zh-TW" altLang="en-US" sz="2800" dirty="0" smtClean="0"/>
              <a:t>現今的惡意程式不見得只單純扮演一種角色，可結合各種不同的手法與行為感染與散播</a:t>
            </a:r>
          </a:p>
          <a:p>
            <a:pPr lvl="1"/>
            <a:r>
              <a:rPr lang="zh-TW" altLang="en-US" sz="2400" dirty="0" smtClean="0"/>
              <a:t>例如：</a:t>
            </a:r>
            <a:r>
              <a:rPr lang="en-US" altLang="zh-TW" sz="2400" dirty="0" smtClean="0"/>
              <a:t>USB</a:t>
            </a:r>
            <a:r>
              <a:rPr lang="zh-TW" altLang="en-US" sz="2400" dirty="0" smtClean="0"/>
              <a:t>病毒在</a:t>
            </a:r>
            <a:r>
              <a:rPr lang="en-US" altLang="zh-TW" sz="2400" dirty="0" smtClean="0"/>
              <a:t>USB</a:t>
            </a:r>
            <a:r>
              <a:rPr lang="zh-TW" altLang="en-US" sz="2400" dirty="0" smtClean="0"/>
              <a:t>硬碟時，運用病毒被動感染的方式感染電腦主機，一旦感染電腦主機後可能變成主動感染其他系統的蠕蟲</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67</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7463548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208585" y="117028"/>
            <a:ext cx="8080400" cy="935708"/>
          </a:xfrm>
        </p:spPr>
        <p:txBody>
          <a:bodyPr/>
          <a:lstStyle/>
          <a:p>
            <a:r>
              <a:rPr lang="zh-TW" altLang="en-US" dirty="0" smtClean="0"/>
              <a:t>後門程式</a:t>
            </a:r>
          </a:p>
        </p:txBody>
      </p:sp>
      <p:sp>
        <p:nvSpPr>
          <p:cNvPr id="25604" name="Rectangle 3"/>
          <p:cNvSpPr>
            <a:spLocks noGrp="1" noChangeArrowheads="1"/>
          </p:cNvSpPr>
          <p:nvPr>
            <p:ph type="body" idx="1"/>
          </p:nvPr>
        </p:nvSpPr>
        <p:spPr>
          <a:xfrm>
            <a:off x="640111" y="1340769"/>
            <a:ext cx="8915400" cy="4968552"/>
          </a:xfrm>
        </p:spPr>
        <p:txBody>
          <a:bodyPr/>
          <a:lstStyle/>
          <a:p>
            <a:pPr algn="just"/>
            <a:r>
              <a:rPr lang="zh-TW" altLang="en-US" sz="2000" dirty="0" smtClean="0"/>
              <a:t>留在系統內不需經一般安全控管程序，就可以被植入者遙控的惡意程式</a:t>
            </a:r>
          </a:p>
          <a:p>
            <a:pPr algn="just"/>
            <a:r>
              <a:rPr lang="zh-TW" altLang="en-US" sz="2000" dirty="0" smtClean="0"/>
              <a:t>維護用後門程式</a:t>
            </a:r>
          </a:p>
          <a:p>
            <a:pPr lvl="1"/>
            <a:r>
              <a:rPr lang="zh-TW" altLang="en-US" sz="2000" dirty="0" smtClean="0"/>
              <a:t>開發人員私下留存在應</a:t>
            </a:r>
            <a:br>
              <a:rPr lang="zh-TW" altLang="en-US" sz="2000" dirty="0" smtClean="0"/>
            </a:br>
            <a:r>
              <a:rPr lang="zh-TW" altLang="en-US" sz="2000" dirty="0" smtClean="0"/>
              <a:t>用程式內，以方便日後</a:t>
            </a:r>
          </a:p>
          <a:p>
            <a:pPr lvl="1">
              <a:buFont typeface="華康儷中黑" panose="020B0509000000000000" pitchFamily="49" charset="-120"/>
              <a:buNone/>
            </a:pPr>
            <a:r>
              <a:rPr lang="zh-TW" altLang="en-US" sz="2000" dirty="0" smtClean="0"/>
              <a:t>   進行維護的程式</a:t>
            </a:r>
          </a:p>
          <a:p>
            <a:pPr lvl="1"/>
            <a:r>
              <a:rPr lang="zh-TW" altLang="en-US" sz="2000" dirty="0" smtClean="0"/>
              <a:t>應用程式於整合測試階</a:t>
            </a:r>
            <a:br>
              <a:rPr lang="zh-TW" altLang="en-US" sz="2000" dirty="0" smtClean="0"/>
            </a:br>
            <a:r>
              <a:rPr lang="zh-TW" altLang="en-US" sz="2000" dirty="0" smtClean="0"/>
              <a:t>段，應檢查應用程式中</a:t>
            </a:r>
            <a:br>
              <a:rPr lang="zh-TW" altLang="en-US" sz="2000" dirty="0" smtClean="0"/>
            </a:br>
            <a:r>
              <a:rPr lang="zh-TW" altLang="en-US" sz="2000" dirty="0" smtClean="0"/>
              <a:t>是否含有後門程式</a:t>
            </a:r>
          </a:p>
          <a:p>
            <a:pPr algn="just"/>
            <a:r>
              <a:rPr lang="zh-TW" altLang="en-US" sz="2000" dirty="0" smtClean="0"/>
              <a:t>被惡意植入的後門程式</a:t>
            </a:r>
          </a:p>
          <a:p>
            <a:pPr lvl="1" algn="just"/>
            <a:r>
              <a:rPr lang="zh-TW" altLang="en-US" sz="2000" dirty="0" smtClean="0"/>
              <a:t>由於應用程式其他的弱點</a:t>
            </a:r>
            <a:r>
              <a:rPr lang="en-US" altLang="zh-TW" sz="2000" dirty="0" smtClean="0"/>
              <a:t>(</a:t>
            </a:r>
            <a:r>
              <a:rPr lang="zh-TW" altLang="en-US" sz="2000" dirty="0" smtClean="0"/>
              <a:t>如：</a:t>
            </a:r>
            <a:r>
              <a:rPr lang="en-US" altLang="zh-TW" sz="2000" dirty="0" smtClean="0"/>
              <a:t>Command Injection)</a:t>
            </a:r>
            <a:r>
              <a:rPr lang="zh-TW" altLang="en-US" sz="2000" dirty="0" smtClean="0"/>
              <a:t>，導致惡意後門程式被植入應用系統中</a:t>
            </a:r>
          </a:p>
          <a:p>
            <a:pPr lvl="1" algn="just"/>
            <a:r>
              <a:rPr lang="zh-TW" altLang="en-US" sz="2000" dirty="0" smtClean="0"/>
              <a:t>應用程式清單應被妥善維護，以區別非授權程式，也可以善用檔案的完整性檢查工具</a:t>
            </a:r>
          </a:p>
        </p:txBody>
      </p:sp>
      <p:grpSp>
        <p:nvGrpSpPr>
          <p:cNvPr id="25605" name="Group 4"/>
          <p:cNvGrpSpPr>
            <a:grpSpLocks/>
          </p:cNvGrpSpPr>
          <p:nvPr/>
        </p:nvGrpSpPr>
        <p:grpSpPr bwMode="auto">
          <a:xfrm>
            <a:off x="5025008" y="1700808"/>
            <a:ext cx="3852079" cy="2581596"/>
            <a:chOff x="2789" y="1117"/>
            <a:chExt cx="2767" cy="2088"/>
          </a:xfrm>
        </p:grpSpPr>
        <p:pic>
          <p:nvPicPr>
            <p:cNvPr id="25606" name="Picture 5" descr="screen-cap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9" y="1117"/>
              <a:ext cx="2767" cy="190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6662" name="Text Box 6"/>
            <p:cNvSpPr txBox="1">
              <a:spLocks noChangeArrowheads="1"/>
            </p:cNvSpPr>
            <p:nvPr/>
          </p:nvSpPr>
          <p:spPr bwMode="auto">
            <a:xfrm>
              <a:off x="3929" y="2977"/>
              <a:ext cx="672" cy="228"/>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600" dirty="0" err="1"/>
                <a:t>Webshell</a:t>
              </a:r>
              <a:endParaRPr lang="en-US" altLang="zh-TW" sz="1600"/>
            </a:p>
          </p:txBody>
        </p:sp>
      </p:grpSp>
      <p:sp>
        <p:nvSpPr>
          <p:cNvPr id="7"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68</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5104594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1208585" y="117028"/>
            <a:ext cx="8080400" cy="935708"/>
          </a:xfrm>
        </p:spPr>
        <p:txBody>
          <a:bodyPr/>
          <a:lstStyle/>
          <a:p>
            <a:r>
              <a:rPr lang="zh-TW" altLang="en-US" dirty="0" smtClean="0"/>
              <a:t>邏輯炸彈</a:t>
            </a:r>
          </a:p>
        </p:txBody>
      </p:sp>
      <p:sp>
        <p:nvSpPr>
          <p:cNvPr id="27652" name="Rectangle 3"/>
          <p:cNvSpPr>
            <a:spLocks noGrp="1" noChangeArrowheads="1"/>
          </p:cNvSpPr>
          <p:nvPr>
            <p:ph type="body" idx="1"/>
          </p:nvPr>
        </p:nvSpPr>
        <p:spPr>
          <a:xfrm>
            <a:off x="662523" y="1052736"/>
            <a:ext cx="8743877" cy="5229320"/>
          </a:xfrm>
        </p:spPr>
        <p:txBody>
          <a:bodyPr/>
          <a:lstStyle/>
          <a:p>
            <a:r>
              <a:rPr lang="zh-TW" altLang="en-US" sz="2800" dirty="0" smtClean="0"/>
              <a:t>邏輯炸彈是一段被故意插入應用程式的程式片段，在正常情況下並不會被執行。只有當特定條件符合時才會被啟動</a:t>
            </a:r>
          </a:p>
          <a:p>
            <a:pPr lvl="1"/>
            <a:r>
              <a:rPr lang="zh-TW" altLang="en-US" dirty="0" smtClean="0"/>
              <a:t>例如：程式設計師隱藏了一段刪除薪資資料庫的程式碼，只有當他被解僱的條件符合時才會被執行</a:t>
            </a:r>
          </a:p>
          <a:p>
            <a:r>
              <a:rPr lang="zh-TW" altLang="en-US" sz="2800" dirty="0" smtClean="0"/>
              <a:t>有些病毒與蠕蟲也會具有邏輯炸彈的程式碼</a:t>
            </a:r>
          </a:p>
          <a:p>
            <a:pPr lvl="1"/>
            <a:r>
              <a:rPr lang="zh-TW" altLang="en-US" dirty="0" smtClean="0"/>
              <a:t>例如：當</a:t>
            </a:r>
            <a:r>
              <a:rPr lang="en-US" altLang="zh-TW" dirty="0" smtClean="0"/>
              <a:t>4</a:t>
            </a:r>
            <a:r>
              <a:rPr lang="zh-TW" altLang="en-US" dirty="0" smtClean="0"/>
              <a:t>月</a:t>
            </a:r>
            <a:r>
              <a:rPr lang="en-US" altLang="zh-TW" dirty="0" smtClean="0"/>
              <a:t>1</a:t>
            </a:r>
            <a:r>
              <a:rPr lang="zh-TW" altLang="en-US" dirty="0" smtClean="0"/>
              <a:t>日愚人節時將硬碟刪除</a:t>
            </a:r>
          </a:p>
          <a:p>
            <a:r>
              <a:rPr lang="zh-TW" altLang="en-US" sz="2800" dirty="0" smtClean="0"/>
              <a:t>應用程式於整合測試階段，應檢查應用程式中是否含有邏輯炸彈</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69</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631478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2"/>
          <p:cNvSpPr>
            <a:spLocks noGrp="1" noChangeArrowheads="1"/>
          </p:cNvSpPr>
          <p:nvPr>
            <p:ph type="title"/>
          </p:nvPr>
        </p:nvSpPr>
        <p:spPr>
          <a:xfrm>
            <a:off x="1208585" y="117028"/>
            <a:ext cx="8080400" cy="935708"/>
          </a:xfrm>
        </p:spPr>
        <p:txBody>
          <a:bodyPr/>
          <a:lstStyle/>
          <a:p>
            <a:r>
              <a:rPr lang="zh-TW" altLang="en-US" dirty="0" smtClean="0"/>
              <a:t>資料連結層 </a:t>
            </a:r>
            <a:r>
              <a:rPr lang="en-US" altLang="zh-TW" dirty="0" smtClean="0"/>
              <a:t>– </a:t>
            </a:r>
            <a:r>
              <a:rPr lang="zh-TW" altLang="en-US" dirty="0" smtClean="0"/>
              <a:t>封包監聽</a:t>
            </a:r>
            <a:r>
              <a:rPr lang="en-US" altLang="zh-TW" dirty="0" smtClean="0"/>
              <a:t>(2/2)</a:t>
            </a:r>
            <a:endParaRPr lang="zh-TW" altLang="en-US" dirty="0" smtClean="0"/>
          </a:p>
        </p:txBody>
      </p:sp>
      <p:sp>
        <p:nvSpPr>
          <p:cNvPr id="140292" name="Rectangle 3"/>
          <p:cNvSpPr>
            <a:spLocks noGrp="1" noChangeArrowheads="1"/>
          </p:cNvSpPr>
          <p:nvPr>
            <p:ph type="body" idx="1"/>
          </p:nvPr>
        </p:nvSpPr>
        <p:spPr>
          <a:xfrm>
            <a:off x="662523" y="1052736"/>
            <a:ext cx="8743877" cy="5229320"/>
          </a:xfrm>
        </p:spPr>
        <p:txBody>
          <a:bodyPr/>
          <a:lstStyle/>
          <a:p>
            <a:r>
              <a:rPr lang="zh-TW" altLang="en-US" dirty="0" smtClean="0"/>
              <a:t>監聽工具</a:t>
            </a:r>
          </a:p>
          <a:p>
            <a:pPr lvl="1"/>
            <a:r>
              <a:rPr lang="en-US" altLang="zh-TW" sz="2200" dirty="0" smtClean="0"/>
              <a:t>Sniffer, </a:t>
            </a:r>
            <a:r>
              <a:rPr lang="en-US" altLang="zh-TW" sz="2200" dirty="0" err="1" smtClean="0"/>
              <a:t>MailSnarf</a:t>
            </a:r>
            <a:endParaRPr lang="en-US" altLang="zh-TW" sz="2200" dirty="0" smtClean="0"/>
          </a:p>
          <a:p>
            <a:pPr lvl="1"/>
            <a:r>
              <a:rPr lang="en-US" altLang="zh-TW" sz="2200" dirty="0" err="1" smtClean="0"/>
              <a:t>URLSnarf</a:t>
            </a:r>
            <a:r>
              <a:rPr lang="en-US" altLang="zh-TW" sz="2200" dirty="0" smtClean="0"/>
              <a:t>, </a:t>
            </a:r>
            <a:r>
              <a:rPr lang="en-US" altLang="zh-TW" sz="2200" dirty="0" err="1" smtClean="0"/>
              <a:t>WebSpy</a:t>
            </a:r>
            <a:endParaRPr lang="en-US" altLang="zh-TW" sz="2200" dirty="0" smtClean="0"/>
          </a:p>
          <a:p>
            <a:pPr lvl="1"/>
            <a:r>
              <a:rPr lang="en-US" altLang="zh-TW" sz="2200" dirty="0" err="1" smtClean="0"/>
              <a:t>Tcpdump</a:t>
            </a:r>
            <a:r>
              <a:rPr lang="en-US" altLang="zh-TW" sz="2200" dirty="0" smtClean="0"/>
              <a:t> ,</a:t>
            </a:r>
            <a:r>
              <a:rPr lang="en-US" altLang="zh-TW" sz="2200" dirty="0" err="1" smtClean="0"/>
              <a:t>Windump</a:t>
            </a:r>
            <a:endParaRPr lang="en-US" altLang="zh-TW" sz="2200" dirty="0" smtClean="0"/>
          </a:p>
          <a:p>
            <a:pPr lvl="1"/>
            <a:r>
              <a:rPr lang="en-US" altLang="zh-TW" sz="2200" dirty="0" smtClean="0"/>
              <a:t>Wireshark(Ethereal)</a:t>
            </a:r>
          </a:p>
          <a:p>
            <a:pPr lvl="1"/>
            <a:r>
              <a:rPr lang="en-US" altLang="zh-TW" sz="2200" dirty="0" smtClean="0"/>
              <a:t>Ettercap</a:t>
            </a:r>
          </a:p>
          <a:p>
            <a:pPr lvl="1"/>
            <a:r>
              <a:rPr lang="en-US" altLang="zh-TW" sz="2200" dirty="0" err="1" smtClean="0"/>
              <a:t>NetIntercept</a:t>
            </a:r>
            <a:endParaRPr lang="zh-TW" altLang="en-US" sz="2200" dirty="0" smtClean="0"/>
          </a:p>
          <a:p>
            <a:r>
              <a:rPr lang="zh-TW" altLang="en-US" dirty="0" smtClean="0"/>
              <a:t>防護建議</a:t>
            </a:r>
          </a:p>
          <a:p>
            <a:pPr lvl="1"/>
            <a:r>
              <a:rPr lang="zh-TW" altLang="en-US" sz="2400" dirty="0" smtClean="0"/>
              <a:t>採用加密連線</a:t>
            </a:r>
            <a:r>
              <a:rPr lang="en-US" altLang="zh-TW" sz="2400" dirty="0" smtClean="0"/>
              <a:t>(</a:t>
            </a:r>
            <a:r>
              <a:rPr lang="zh-TW" altLang="en-US" sz="2400" dirty="0" smtClean="0"/>
              <a:t>最佳方法</a:t>
            </a:r>
            <a:r>
              <a:rPr lang="en-US" altLang="zh-TW" sz="2400" dirty="0" smtClean="0"/>
              <a:t>)</a:t>
            </a:r>
          </a:p>
          <a:p>
            <a:pPr lvl="1"/>
            <a:r>
              <a:rPr lang="zh-TW" altLang="en-US" sz="2400" dirty="0" smtClean="0"/>
              <a:t>改用</a:t>
            </a:r>
            <a:r>
              <a:rPr lang="en-US" altLang="zh-TW" sz="2200" dirty="0" smtClean="0"/>
              <a:t>Switch</a:t>
            </a:r>
          </a:p>
          <a:p>
            <a:pPr lvl="1"/>
            <a:r>
              <a:rPr lang="zh-TW" altLang="en-US" sz="2400" dirty="0" smtClean="0"/>
              <a:t>網路線路的實體存取控制，避免搭接或私接問題</a:t>
            </a:r>
          </a:p>
        </p:txBody>
      </p:sp>
      <p:pic>
        <p:nvPicPr>
          <p:cNvPr id="140293" name="Picture 4" descr="etherea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718" y="1288084"/>
            <a:ext cx="4836054" cy="322103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7</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3511553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1208585" y="117028"/>
            <a:ext cx="8080400" cy="935708"/>
          </a:xfrm>
        </p:spPr>
        <p:txBody>
          <a:bodyPr/>
          <a:lstStyle/>
          <a:p>
            <a:r>
              <a:rPr lang="zh-TW" altLang="en-US" dirty="0" smtClean="0"/>
              <a:t>駭客手法演變</a:t>
            </a:r>
          </a:p>
        </p:txBody>
      </p:sp>
      <p:sp>
        <p:nvSpPr>
          <p:cNvPr id="33796" name="Rectangle 3"/>
          <p:cNvSpPr>
            <a:spLocks noGrp="1" noChangeArrowheads="1"/>
          </p:cNvSpPr>
          <p:nvPr>
            <p:ph type="body" idx="1"/>
          </p:nvPr>
        </p:nvSpPr>
        <p:spPr>
          <a:xfrm>
            <a:off x="662523" y="1152008"/>
            <a:ext cx="8743877" cy="5229320"/>
          </a:xfrm>
        </p:spPr>
        <p:txBody>
          <a:bodyPr/>
          <a:lstStyle/>
          <a:p>
            <a:pPr algn="just"/>
            <a:r>
              <a:rPr lang="en-US" altLang="zh-TW" sz="2400" dirty="0" smtClean="0"/>
              <a:t>Web 1.0 (1990 </a:t>
            </a:r>
            <a:r>
              <a:rPr lang="zh-TW" altLang="en-US" sz="2400" dirty="0" smtClean="0"/>
              <a:t>至</a:t>
            </a:r>
            <a:r>
              <a:rPr lang="en-US" altLang="zh-TW" sz="2400" dirty="0" smtClean="0"/>
              <a:t> 2000)</a:t>
            </a:r>
          </a:p>
          <a:p>
            <a:pPr lvl="1" algn="just"/>
            <a:r>
              <a:rPr lang="zh-TW" altLang="en-US" sz="2400" dirty="0" smtClean="0"/>
              <a:t>駭客為了知名度</a:t>
            </a:r>
            <a:endParaRPr lang="en-US" altLang="zh-TW" sz="2400" dirty="0" smtClean="0"/>
          </a:p>
          <a:p>
            <a:pPr lvl="2" algn="just">
              <a:buFont typeface="Wingdings" panose="05000000000000000000" pitchFamily="2" charset="2"/>
              <a:buChar char="Ø"/>
            </a:pPr>
            <a:r>
              <a:rPr lang="zh-TW" altLang="en-US" dirty="0" smtClean="0"/>
              <a:t>網頁置換</a:t>
            </a:r>
            <a:endParaRPr lang="en-US" altLang="zh-TW" dirty="0" smtClean="0"/>
          </a:p>
          <a:p>
            <a:pPr algn="just"/>
            <a:r>
              <a:rPr lang="en-US" altLang="zh-TW" sz="2400" dirty="0" smtClean="0"/>
              <a:t>Pre-Web 2.0  (2000 </a:t>
            </a:r>
            <a:r>
              <a:rPr lang="zh-TW" altLang="en-US" sz="2400" dirty="0" smtClean="0"/>
              <a:t>至</a:t>
            </a:r>
            <a:r>
              <a:rPr lang="en-US" altLang="zh-TW" sz="2400" dirty="0" smtClean="0"/>
              <a:t> 2004)</a:t>
            </a:r>
          </a:p>
          <a:p>
            <a:pPr lvl="1" algn="just"/>
            <a:r>
              <a:rPr lang="zh-TW" altLang="en-US" sz="2400" dirty="0" smtClean="0"/>
              <a:t>駭客為了控制網頁伺服器</a:t>
            </a:r>
            <a:endParaRPr lang="en-US" altLang="zh-TW" sz="2400" dirty="0" smtClean="0"/>
          </a:p>
          <a:p>
            <a:pPr lvl="2" algn="just">
              <a:buFont typeface="Wingdings" panose="05000000000000000000" pitchFamily="2" charset="2"/>
              <a:buChar char="Ø"/>
            </a:pPr>
            <a:r>
              <a:rPr lang="zh-TW" altLang="en-US" dirty="0" smtClean="0"/>
              <a:t>用戶資料庫、信用卡號碼及交易紀錄</a:t>
            </a:r>
            <a:endParaRPr lang="en-US" altLang="zh-TW" dirty="0" smtClean="0"/>
          </a:p>
          <a:p>
            <a:pPr lvl="1" algn="just"/>
            <a:r>
              <a:rPr lang="zh-TW" altLang="en-US" sz="2400" dirty="0" smtClean="0"/>
              <a:t>對個人電腦沒興趣</a:t>
            </a:r>
            <a:endParaRPr lang="en-US" altLang="zh-TW" sz="2400" dirty="0" smtClean="0"/>
          </a:p>
          <a:p>
            <a:pPr algn="just"/>
            <a:r>
              <a:rPr lang="en-US" altLang="zh-TW" sz="2400" dirty="0" smtClean="0"/>
              <a:t>Web 2.0 (2004 </a:t>
            </a:r>
            <a:r>
              <a:rPr lang="zh-TW" altLang="en-US" sz="2400" dirty="0" smtClean="0"/>
              <a:t>至 </a:t>
            </a:r>
            <a:r>
              <a:rPr lang="en-US" altLang="zh-TW" sz="2400" dirty="0" smtClean="0"/>
              <a:t>2009)</a:t>
            </a:r>
          </a:p>
          <a:p>
            <a:pPr lvl="1" algn="just"/>
            <a:r>
              <a:rPr lang="zh-TW" altLang="en-US" sz="2400" dirty="0" smtClean="0"/>
              <a:t>人人是高度網路化的世界公民，從電腦可找出生活足跡</a:t>
            </a:r>
            <a:endParaRPr lang="en-US" altLang="zh-TW" sz="2400" dirty="0" smtClean="0"/>
          </a:p>
          <a:p>
            <a:pPr lvl="1" algn="just"/>
            <a:r>
              <a:rPr lang="zh-TW" altLang="en-US" sz="2400" dirty="0" smtClean="0"/>
              <a:t>駭客對於個人電腦更有興趣</a:t>
            </a:r>
            <a:endParaRPr lang="en-US" altLang="zh-TW" sz="2400" dirty="0" smtClean="0"/>
          </a:p>
          <a:p>
            <a:pPr algn="just"/>
            <a:r>
              <a:rPr lang="zh-TW" altLang="en-US" sz="2400" dirty="0" smtClean="0"/>
              <a:t>擴展到</a:t>
            </a:r>
            <a:r>
              <a:rPr lang="zh-TW" altLang="en-US" sz="2400" b="1" dirty="0" smtClean="0">
                <a:solidFill>
                  <a:srgbClr val="FF0000"/>
                </a:solidFill>
              </a:rPr>
              <a:t>行動載具與社交軟體</a:t>
            </a:r>
            <a:r>
              <a:rPr lang="zh-TW" altLang="en-US" sz="2400" dirty="0" smtClean="0"/>
              <a:t>的攻擊</a:t>
            </a:r>
          </a:p>
        </p:txBody>
      </p:sp>
      <p:sp>
        <p:nvSpPr>
          <p:cNvPr id="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70</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222804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標題 1"/>
          <p:cNvSpPr>
            <a:spLocks noGrp="1"/>
          </p:cNvSpPr>
          <p:nvPr>
            <p:ph type="title"/>
          </p:nvPr>
        </p:nvSpPr>
        <p:spPr>
          <a:xfrm>
            <a:off x="1208585" y="117028"/>
            <a:ext cx="8080400" cy="935708"/>
          </a:xfrm>
        </p:spPr>
        <p:txBody>
          <a:bodyPr/>
          <a:lstStyle/>
          <a:p>
            <a:r>
              <a:rPr lang="en-US" altLang="zh-TW" dirty="0" smtClean="0">
                <a:cs typeface="Times New Roman" panose="02020603050405020304" pitchFamily="18" charset="0"/>
              </a:rPr>
              <a:t>OWASP Top 10 2007</a:t>
            </a:r>
            <a:r>
              <a:rPr lang="zh-TW" altLang="en-US" dirty="0" smtClean="0">
                <a:cs typeface="Times New Roman" panose="02020603050405020304" pitchFamily="18" charset="0"/>
              </a:rPr>
              <a:t>與</a:t>
            </a:r>
            <a:r>
              <a:rPr lang="en-US" altLang="zh-TW" dirty="0" smtClean="0">
                <a:cs typeface="Times New Roman" panose="02020603050405020304" pitchFamily="18" charset="0"/>
              </a:rPr>
              <a:t>2010</a:t>
            </a:r>
            <a:endParaRPr lang="zh-TW" altLang="en-US" dirty="0" smtClean="0">
              <a:cs typeface="Times New Roman" panose="02020603050405020304" pitchFamily="18" charset="0"/>
            </a:endParaRPr>
          </a:p>
        </p:txBody>
      </p:sp>
      <p:sp>
        <p:nvSpPr>
          <p:cNvPr id="37892" name="矩形 4"/>
          <p:cNvSpPr>
            <a:spLocks noChangeArrowheads="1"/>
          </p:cNvSpPr>
          <p:nvPr/>
        </p:nvSpPr>
        <p:spPr bwMode="auto">
          <a:xfrm>
            <a:off x="26512" y="6519862"/>
            <a:ext cx="218645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just" eaLnBrk="1" fontAlgn="t" hangingPunct="1">
              <a:spcBef>
                <a:spcPct val="0"/>
              </a:spcBef>
              <a:buSzTx/>
              <a:buFontTx/>
              <a:buNone/>
            </a:pPr>
            <a:r>
              <a:rPr kumimoji="0" lang="zh-TW" altLang="en-US" sz="1600" b="1" dirty="0">
                <a:solidFill>
                  <a:srgbClr val="FF0000"/>
                </a:solidFill>
                <a:latin typeface="+mn-ea"/>
                <a:ea typeface="+mn-ea"/>
              </a:rPr>
              <a:t>資料來源</a:t>
            </a:r>
            <a:r>
              <a:rPr kumimoji="0" lang="en-US" altLang="zh-TW" sz="1600" b="1" dirty="0">
                <a:solidFill>
                  <a:srgbClr val="FF0000"/>
                </a:solidFill>
                <a:latin typeface="+mn-ea"/>
                <a:ea typeface="+mn-ea"/>
              </a:rPr>
              <a:t>: OWASP</a:t>
            </a:r>
            <a:endParaRPr kumimoji="0" lang="zh-TW" altLang="en-US" sz="1600" b="1" dirty="0">
              <a:solidFill>
                <a:srgbClr val="FF0000"/>
              </a:solidFill>
              <a:latin typeface="+mn-ea"/>
              <a:ea typeface="+mn-ea"/>
            </a:endParaRPr>
          </a:p>
        </p:txBody>
      </p:sp>
      <p:graphicFrame>
        <p:nvGraphicFramePr>
          <p:cNvPr id="8" name="Table 2"/>
          <p:cNvGraphicFramePr>
            <a:graphicFrameLocks noGrp="1"/>
          </p:cNvGraphicFramePr>
          <p:nvPr>
            <p:extLst>
              <p:ext uri="{D42A27DB-BD31-4B8C-83A1-F6EECF244321}">
                <p14:modId xmlns:p14="http://schemas.microsoft.com/office/powerpoint/2010/main" val="2999158599"/>
              </p:ext>
            </p:extLst>
          </p:nvPr>
        </p:nvGraphicFramePr>
        <p:xfrm>
          <a:off x="742950" y="1176520"/>
          <a:ext cx="8502650" cy="5181597"/>
        </p:xfrm>
        <a:graphic>
          <a:graphicData uri="http://schemas.openxmlformats.org/drawingml/2006/table">
            <a:tbl>
              <a:tblPr>
                <a:tableStyleId>{D113A9D2-9D6B-4929-AA2D-F23B5EE8CBE7}</a:tableStyleId>
              </a:tblPr>
              <a:tblGrid>
                <a:gridCol w="4251325">
                  <a:extLst>
                    <a:ext uri="{9D8B030D-6E8A-4147-A177-3AD203B41FA5}">
                      <a16:colId xmlns="" xmlns:a16="http://schemas.microsoft.com/office/drawing/2014/main" val="20000"/>
                    </a:ext>
                  </a:extLst>
                </a:gridCol>
                <a:gridCol w="4251325">
                  <a:extLst>
                    <a:ext uri="{9D8B030D-6E8A-4147-A177-3AD203B41FA5}">
                      <a16:colId xmlns="" xmlns:a16="http://schemas.microsoft.com/office/drawing/2014/main" val="20001"/>
                    </a:ext>
                  </a:extLst>
                </a:gridCol>
              </a:tblGrid>
              <a:tr h="495219">
                <a:tc>
                  <a:txBody>
                    <a:bodyPr/>
                    <a:lstStyle/>
                    <a:p>
                      <a:pPr algn="ctr"/>
                      <a:r>
                        <a:rPr lang="en-US" sz="1600" b="1" dirty="0" smtClean="0">
                          <a:latin typeface="+mj-lt"/>
                        </a:rPr>
                        <a:t>OWASP Top 10 – 2007 (Previous)</a:t>
                      </a:r>
                      <a:endParaRPr lang="en-US" sz="1600" b="1" dirty="0">
                        <a:latin typeface="+mj-lt"/>
                      </a:endParaRPr>
                    </a:p>
                  </a:txBody>
                  <a:tcPr marL="99060" marR="99060"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alpha val="0"/>
                      </a:schemeClr>
                    </a:solidFill>
                  </a:tcPr>
                </a:tc>
                <a:tc>
                  <a:txBody>
                    <a:bodyPr/>
                    <a:lstStyle/>
                    <a:p>
                      <a:pPr algn="ctr"/>
                      <a:r>
                        <a:rPr lang="en-US" sz="1600" b="1" dirty="0" smtClean="0">
                          <a:latin typeface="+mj-lt"/>
                        </a:rPr>
                        <a:t>OWASP Top 10 – 2010 </a:t>
                      </a:r>
                      <a:r>
                        <a:rPr lang="en-US" sz="1600" b="1" baseline="0" dirty="0" smtClean="0">
                          <a:latin typeface="+mj-lt"/>
                        </a:rPr>
                        <a:t>(New)</a:t>
                      </a:r>
                      <a:endParaRPr lang="en-US" sz="1600" b="1" dirty="0">
                        <a:latin typeface="+mj-lt"/>
                      </a:endParaRPr>
                    </a:p>
                  </a:txBody>
                  <a:tcPr marL="99060" marR="99060"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alpha val="0"/>
                      </a:schemeClr>
                    </a:solidFill>
                  </a:tcPr>
                </a:tc>
                <a:extLst>
                  <a:ext uri="{0D108BD9-81ED-4DB2-BD59-A6C34878D82A}">
                    <a16:rowId xmlns="" xmlns:a16="http://schemas.microsoft.com/office/drawing/2014/main" val="10000"/>
                  </a:ext>
                </a:extLst>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A2 – Injection Flaws</a:t>
                      </a:r>
                    </a:p>
                  </a:txBody>
                  <a:tcPr marL="99060" marR="99060"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A1 – Injection</a:t>
                      </a:r>
                    </a:p>
                  </a:txBody>
                  <a:tcPr marL="99060" marR="99060"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389950">
                <a:tc>
                  <a:txBody>
                    <a:bodyPr/>
                    <a:lstStyle/>
                    <a:p>
                      <a:r>
                        <a:rPr lang="en-US" sz="1200" b="1" kern="1200" dirty="0" smtClean="0">
                          <a:solidFill>
                            <a:schemeClr val="tx1"/>
                          </a:solidFill>
                          <a:latin typeface="+mj-lt"/>
                          <a:ea typeface="+mn-ea"/>
                          <a:cs typeface="+mn-cs"/>
                        </a:rPr>
                        <a:t>A1 – Cross</a:t>
                      </a:r>
                      <a:r>
                        <a:rPr lang="en-US" sz="1200" b="1" kern="1200" baseline="0" dirty="0" smtClean="0">
                          <a:solidFill>
                            <a:schemeClr val="tx1"/>
                          </a:solidFill>
                          <a:latin typeface="+mj-lt"/>
                          <a:ea typeface="+mn-ea"/>
                          <a:cs typeface="+mn-cs"/>
                        </a:rPr>
                        <a:t> Site Scripting (XSS)</a:t>
                      </a:r>
                      <a:endParaRPr lang="en-US" sz="1200" b="1" kern="1200" dirty="0">
                        <a:solidFill>
                          <a:schemeClr val="tx1"/>
                        </a:solidFill>
                        <a:latin typeface="+mj-lt"/>
                        <a:ea typeface="+mn-ea"/>
                        <a:cs typeface="+mn-cs"/>
                      </a:endParaRPr>
                    </a:p>
                  </a:txBody>
                  <a:tcPr marL="99060" marR="99060"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b="1" kern="1200" dirty="0" smtClean="0">
                          <a:solidFill>
                            <a:schemeClr val="tx1"/>
                          </a:solidFill>
                          <a:latin typeface="+mj-lt"/>
                          <a:ea typeface="+mn-ea"/>
                          <a:cs typeface="+mn-cs"/>
                        </a:rPr>
                        <a:t>A2 – Cross Site Scripting (XSS)</a:t>
                      </a:r>
                      <a:endParaRPr lang="en-US" sz="1200" b="1" kern="1200" dirty="0">
                        <a:solidFill>
                          <a:schemeClr val="tx1"/>
                        </a:solidFill>
                        <a:latin typeface="+mj-lt"/>
                        <a:ea typeface="+mn-ea"/>
                        <a:cs typeface="+mn-cs"/>
                      </a:endParaRPr>
                    </a:p>
                  </a:txBody>
                  <a:tcPr marL="99060" marR="99060"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3963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A7 – Broken Authentication and Session Management</a:t>
                      </a:r>
                      <a:endParaRPr lang="en-US" sz="1200" b="1" kern="1200" dirty="0">
                        <a:solidFill>
                          <a:schemeClr val="tx1"/>
                        </a:solidFill>
                        <a:latin typeface="+mn-lt"/>
                        <a:ea typeface="+mn-ea"/>
                        <a:cs typeface="+mn-cs"/>
                      </a:endParaRPr>
                    </a:p>
                  </a:txBody>
                  <a:tcPr marL="99060" marR="99060"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A3 – Broken Authentication and Session Management</a:t>
                      </a:r>
                      <a:endParaRPr lang="en-US" sz="1200" b="1" kern="1200" dirty="0">
                        <a:solidFill>
                          <a:schemeClr val="tx1"/>
                        </a:solidFill>
                        <a:latin typeface="+mn-lt"/>
                        <a:ea typeface="+mn-ea"/>
                        <a:cs typeface="+mn-cs"/>
                      </a:endParaRPr>
                    </a:p>
                  </a:txBody>
                  <a:tcPr marL="99060" marR="99060"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A4 – Insecure Direct Object Reference</a:t>
                      </a:r>
                    </a:p>
                  </a:txBody>
                  <a:tcPr marL="99060" marR="99060"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A4 – Insecure Direct Object References</a:t>
                      </a:r>
                      <a:endParaRPr lang="en-US" sz="1200" b="1" kern="1200" dirty="0">
                        <a:solidFill>
                          <a:schemeClr val="tx1"/>
                        </a:solidFill>
                        <a:latin typeface="+mn-lt"/>
                        <a:ea typeface="+mn-ea"/>
                        <a:cs typeface="+mn-cs"/>
                      </a:endParaRPr>
                    </a:p>
                  </a:txBody>
                  <a:tcPr marL="99060" marR="99060"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A5 – Cross Site Request Forgery (CSRF)</a:t>
                      </a:r>
                    </a:p>
                  </a:txBody>
                  <a:tcPr marL="99060" marR="99060"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A5 – Cross Site Request Forgery (CSRF)</a:t>
                      </a:r>
                      <a:endParaRPr lang="en-US" sz="1200" b="1" kern="1200" dirty="0">
                        <a:solidFill>
                          <a:schemeClr val="tx1"/>
                        </a:solidFill>
                        <a:latin typeface="+mn-lt"/>
                        <a:ea typeface="+mn-ea"/>
                        <a:cs typeface="+mn-cs"/>
                      </a:endParaRPr>
                    </a:p>
                  </a:txBody>
                  <a:tcPr marL="99060" marR="99060"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5"/>
                  </a:ext>
                </a:extLst>
              </a:tr>
              <a:tr h="3901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&lt;was T10 2004 A10 – Insecure Configuration Management&gt;</a:t>
                      </a:r>
                      <a:endParaRPr lang="en-US" sz="1200" b="1" kern="1200" dirty="0">
                        <a:solidFill>
                          <a:schemeClr val="tx1"/>
                        </a:solidFill>
                        <a:latin typeface="+mn-lt"/>
                        <a:ea typeface="+mn-ea"/>
                        <a:cs typeface="+mn-cs"/>
                      </a:endParaRPr>
                    </a:p>
                  </a:txBody>
                  <a:tcPr marL="99060" marR="99060"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A6 – Security </a:t>
                      </a:r>
                      <a:r>
                        <a:rPr lang="en-US" sz="1200" b="1" kern="1200" dirty="0" err="1" smtClean="0">
                          <a:solidFill>
                            <a:schemeClr val="tx1"/>
                          </a:solidFill>
                          <a:latin typeface="+mn-lt"/>
                          <a:ea typeface="+mn-ea"/>
                          <a:cs typeface="+mn-cs"/>
                        </a:rPr>
                        <a:t>Misconfiguration</a:t>
                      </a:r>
                      <a:r>
                        <a:rPr lang="en-US" sz="1200" b="1" kern="1200" dirty="0" smtClean="0">
                          <a:solidFill>
                            <a:schemeClr val="tx1"/>
                          </a:solidFill>
                          <a:latin typeface="+mn-lt"/>
                          <a:ea typeface="+mn-ea"/>
                          <a:cs typeface="+mn-cs"/>
                        </a:rPr>
                        <a:t> (NEW)</a:t>
                      </a:r>
                      <a:endParaRPr lang="en-US" sz="1200" b="1" kern="1200" dirty="0">
                        <a:solidFill>
                          <a:schemeClr val="tx1"/>
                        </a:solidFill>
                        <a:latin typeface="+mn-lt"/>
                        <a:ea typeface="+mn-ea"/>
                        <a:cs typeface="+mn-cs"/>
                      </a:endParaRPr>
                    </a:p>
                  </a:txBody>
                  <a:tcPr marL="99060" marR="99060"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extLst>
                  <a:ext uri="{0D108BD9-81ED-4DB2-BD59-A6C34878D82A}">
                    <a16:rowId xmlns="" xmlns:a16="http://schemas.microsoft.com/office/drawing/2014/main" val="10006"/>
                  </a:ext>
                </a:extLst>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A10 – Failure to Restrict URL Access</a:t>
                      </a:r>
                    </a:p>
                  </a:txBody>
                  <a:tcPr marL="99060" marR="99060"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A7 – Failure to Restrict URL Access</a:t>
                      </a:r>
                    </a:p>
                  </a:txBody>
                  <a:tcPr marL="99060" marR="99060"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7"/>
                  </a:ext>
                </a:extLst>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&lt;not</a:t>
                      </a:r>
                      <a:r>
                        <a:rPr lang="en-US" sz="1200" b="1" kern="1200" baseline="0" dirty="0" smtClean="0">
                          <a:solidFill>
                            <a:schemeClr val="tx1"/>
                          </a:solidFill>
                          <a:latin typeface="+mn-lt"/>
                          <a:ea typeface="+mn-ea"/>
                          <a:cs typeface="+mn-cs"/>
                        </a:rPr>
                        <a:t> in T10 2007&gt;</a:t>
                      </a:r>
                      <a:endParaRPr lang="en-US" sz="1200" b="1" kern="1200" dirty="0" smtClean="0">
                        <a:solidFill>
                          <a:schemeClr val="tx1"/>
                        </a:solidFill>
                        <a:latin typeface="+mn-lt"/>
                        <a:ea typeface="+mn-ea"/>
                        <a:cs typeface="+mn-cs"/>
                      </a:endParaRPr>
                    </a:p>
                  </a:txBody>
                  <a:tcPr marL="99060" marR="99060"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A8 – </a:t>
                      </a:r>
                      <a:r>
                        <a:rPr lang="en-US" sz="1200" b="1" kern="1200" dirty="0" err="1" smtClean="0">
                          <a:solidFill>
                            <a:schemeClr val="tx1"/>
                          </a:solidFill>
                          <a:latin typeface="+mn-lt"/>
                          <a:ea typeface="+mn-ea"/>
                          <a:cs typeface="+mn-cs"/>
                        </a:rPr>
                        <a:t>Unvalidated</a:t>
                      </a:r>
                      <a:r>
                        <a:rPr lang="en-US" sz="1200" b="1" kern="1200" dirty="0" smtClean="0">
                          <a:solidFill>
                            <a:schemeClr val="tx1"/>
                          </a:solidFill>
                          <a:latin typeface="+mn-lt"/>
                          <a:ea typeface="+mn-ea"/>
                          <a:cs typeface="+mn-cs"/>
                        </a:rPr>
                        <a:t> Redirects and Forwards (NEW)</a:t>
                      </a:r>
                    </a:p>
                  </a:txBody>
                  <a:tcPr marL="99060" marR="99060"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extLst>
                  <a:ext uri="{0D108BD9-81ED-4DB2-BD59-A6C34878D82A}">
                    <a16:rowId xmlns="" xmlns:a16="http://schemas.microsoft.com/office/drawing/2014/main" val="10008"/>
                  </a:ext>
                </a:extLst>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A8 – Insecure Cryptographic Storage</a:t>
                      </a:r>
                    </a:p>
                  </a:txBody>
                  <a:tcPr marL="99060" marR="99060"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A9 – Insecure Cryptographic Storage</a:t>
                      </a:r>
                    </a:p>
                  </a:txBody>
                  <a:tcPr marL="99060" marR="99060"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9"/>
                  </a:ext>
                </a:extLst>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A9 – Insecure</a:t>
                      </a:r>
                      <a:r>
                        <a:rPr lang="en-US" sz="1200" b="1" kern="1200" baseline="0" dirty="0" smtClean="0">
                          <a:solidFill>
                            <a:schemeClr val="tx1"/>
                          </a:solidFill>
                          <a:latin typeface="+mn-lt"/>
                          <a:ea typeface="+mn-ea"/>
                          <a:cs typeface="+mn-cs"/>
                        </a:rPr>
                        <a:t> Communications</a:t>
                      </a:r>
                      <a:endParaRPr lang="en-US" sz="1200" b="1" kern="1200" dirty="0">
                        <a:solidFill>
                          <a:schemeClr val="tx1"/>
                        </a:solidFill>
                        <a:latin typeface="+mn-lt"/>
                        <a:ea typeface="+mn-ea"/>
                        <a:cs typeface="+mn-cs"/>
                      </a:endParaRPr>
                    </a:p>
                  </a:txBody>
                  <a:tcPr marL="99060" marR="99060"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A10 – Insufficient Transport Layer Protection</a:t>
                      </a:r>
                      <a:endParaRPr lang="en-US" sz="1200" b="1" kern="1200" dirty="0">
                        <a:solidFill>
                          <a:schemeClr val="tx1"/>
                        </a:solidFill>
                        <a:latin typeface="+mn-lt"/>
                        <a:ea typeface="+mn-ea"/>
                        <a:cs typeface="+mn-cs"/>
                      </a:endParaRPr>
                    </a:p>
                  </a:txBody>
                  <a:tcPr marL="99060" marR="99060"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10"/>
                  </a:ext>
                </a:extLst>
              </a:tr>
              <a:tr h="362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A3</a:t>
                      </a:r>
                      <a:r>
                        <a:rPr lang="en-US" sz="1200" b="1" kern="1200" baseline="0" dirty="0" smtClean="0">
                          <a:solidFill>
                            <a:schemeClr val="tx1"/>
                          </a:solidFill>
                          <a:latin typeface="+mn-lt"/>
                          <a:ea typeface="+mn-ea"/>
                          <a:cs typeface="+mn-cs"/>
                        </a:rPr>
                        <a:t> – Malicious File Execution</a:t>
                      </a:r>
                      <a:endParaRPr lang="en-US" sz="1200" b="1" kern="1200" dirty="0">
                        <a:solidFill>
                          <a:schemeClr val="tx1"/>
                        </a:solidFill>
                        <a:latin typeface="+mn-lt"/>
                        <a:ea typeface="+mn-ea"/>
                        <a:cs typeface="+mn-cs"/>
                      </a:endParaRPr>
                    </a:p>
                  </a:txBody>
                  <a:tcPr marL="99060" marR="99060"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rgbClr val="E6B9B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&lt;dropped from</a:t>
                      </a:r>
                      <a:r>
                        <a:rPr lang="en-US" sz="1200" b="1" kern="1200" baseline="0" dirty="0" smtClean="0">
                          <a:solidFill>
                            <a:schemeClr val="tx1"/>
                          </a:solidFill>
                          <a:latin typeface="+mn-lt"/>
                          <a:ea typeface="+mn-ea"/>
                          <a:cs typeface="+mn-cs"/>
                        </a:rPr>
                        <a:t> T10</a:t>
                      </a:r>
                      <a:r>
                        <a:rPr lang="en-US" sz="1200" b="1" kern="1200" dirty="0" smtClean="0">
                          <a:solidFill>
                            <a:schemeClr val="tx1"/>
                          </a:solidFill>
                          <a:latin typeface="+mn-lt"/>
                          <a:ea typeface="+mn-ea"/>
                          <a:cs typeface="+mn-cs"/>
                        </a:rPr>
                        <a:t> 2010&gt;</a:t>
                      </a:r>
                      <a:endParaRPr lang="en-US" sz="1200" b="1" kern="1200" dirty="0">
                        <a:solidFill>
                          <a:schemeClr val="tx1"/>
                        </a:solidFill>
                        <a:latin typeface="+mn-lt"/>
                        <a:ea typeface="+mn-ea"/>
                        <a:cs typeface="+mn-cs"/>
                      </a:endParaRPr>
                    </a:p>
                  </a:txBody>
                  <a:tcPr marL="99060" marR="99060"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rgbClr val="E6B9B8"/>
                    </a:solidFill>
                  </a:tcPr>
                </a:tc>
                <a:extLst>
                  <a:ext uri="{0D108BD9-81ED-4DB2-BD59-A6C34878D82A}">
                    <a16:rowId xmlns="" xmlns:a16="http://schemas.microsoft.com/office/drawing/2014/main" val="10011"/>
                  </a:ext>
                </a:extLst>
              </a:tr>
              <a:tr h="4178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A6 – Information Leakage and Improper Error Handling</a:t>
                      </a:r>
                      <a:endParaRPr lang="en-US" sz="1200" b="1" kern="1200" dirty="0">
                        <a:solidFill>
                          <a:schemeClr val="tx1"/>
                        </a:solidFill>
                        <a:latin typeface="+mn-lt"/>
                        <a:ea typeface="+mn-ea"/>
                        <a:cs typeface="+mn-cs"/>
                      </a:endParaRPr>
                    </a:p>
                  </a:txBody>
                  <a:tcPr marL="99060" marR="99060"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rgbClr val="E6B9B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&lt;dropped</a:t>
                      </a:r>
                      <a:r>
                        <a:rPr lang="en-US" sz="1200" b="1" kern="1200" baseline="0" dirty="0" smtClean="0">
                          <a:solidFill>
                            <a:schemeClr val="tx1"/>
                          </a:solidFill>
                          <a:latin typeface="+mn-lt"/>
                          <a:ea typeface="+mn-ea"/>
                          <a:cs typeface="+mn-cs"/>
                        </a:rPr>
                        <a:t> from T10</a:t>
                      </a:r>
                      <a:r>
                        <a:rPr lang="en-US" sz="1200" b="1" kern="1200" dirty="0" smtClean="0">
                          <a:solidFill>
                            <a:schemeClr val="tx1"/>
                          </a:solidFill>
                          <a:latin typeface="+mn-lt"/>
                          <a:ea typeface="+mn-ea"/>
                          <a:cs typeface="+mn-cs"/>
                        </a:rPr>
                        <a:t> 2010&gt;</a:t>
                      </a:r>
                      <a:endParaRPr lang="en-US" sz="1200" b="1" kern="1200" dirty="0">
                        <a:solidFill>
                          <a:schemeClr val="tx1"/>
                        </a:solidFill>
                        <a:latin typeface="+mn-lt"/>
                        <a:ea typeface="+mn-ea"/>
                        <a:cs typeface="+mn-cs"/>
                      </a:endParaRPr>
                    </a:p>
                  </a:txBody>
                  <a:tcPr marL="99060" marR="99060"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rgbClr val="E6B9B8"/>
                    </a:solidFill>
                  </a:tcPr>
                </a:tc>
                <a:extLst>
                  <a:ext uri="{0D108BD9-81ED-4DB2-BD59-A6C34878D82A}">
                    <a16:rowId xmlns="" xmlns:a16="http://schemas.microsoft.com/office/drawing/2014/main" val="10012"/>
                  </a:ext>
                </a:extLst>
              </a:tr>
            </a:tbl>
          </a:graphicData>
        </a:graphic>
      </p:graphicFrame>
      <p:sp>
        <p:nvSpPr>
          <p:cNvPr id="37894" name="TextBox 3"/>
          <p:cNvSpPr txBox="1">
            <a:spLocks noChangeArrowheads="1"/>
          </p:cNvSpPr>
          <p:nvPr/>
        </p:nvSpPr>
        <p:spPr bwMode="auto">
          <a:xfrm>
            <a:off x="4787900" y="3638352"/>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en-US" altLang="zh-TW" sz="1800" dirty="0">
                <a:solidFill>
                  <a:srgbClr val="FF0000"/>
                </a:solidFill>
              </a:rPr>
              <a:t>+</a:t>
            </a:r>
          </a:p>
        </p:txBody>
      </p:sp>
      <p:sp>
        <p:nvSpPr>
          <p:cNvPr id="37895" name="TextBox 4"/>
          <p:cNvSpPr txBox="1">
            <a:spLocks noChangeArrowheads="1"/>
          </p:cNvSpPr>
          <p:nvPr/>
        </p:nvSpPr>
        <p:spPr bwMode="auto">
          <a:xfrm>
            <a:off x="4791340" y="4430440"/>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en-US" altLang="zh-TW" sz="1800" dirty="0">
                <a:solidFill>
                  <a:srgbClr val="FF0000"/>
                </a:solidFill>
              </a:rPr>
              <a:t>+</a:t>
            </a:r>
          </a:p>
        </p:txBody>
      </p:sp>
      <p:sp>
        <p:nvSpPr>
          <p:cNvPr id="37896" name="TextBox 5"/>
          <p:cNvSpPr txBox="1">
            <a:spLocks noChangeArrowheads="1"/>
          </p:cNvSpPr>
          <p:nvPr/>
        </p:nvSpPr>
        <p:spPr bwMode="auto">
          <a:xfrm>
            <a:off x="4791340" y="5502176"/>
            <a:ext cx="33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en-US" altLang="zh-TW" dirty="0">
                <a:solidFill>
                  <a:srgbClr val="FF0000"/>
                </a:solidFill>
              </a:rPr>
              <a:t>-</a:t>
            </a:r>
          </a:p>
        </p:txBody>
      </p:sp>
      <p:sp>
        <p:nvSpPr>
          <p:cNvPr id="37897" name="TextBox 6"/>
          <p:cNvSpPr txBox="1">
            <a:spLocks noChangeArrowheads="1"/>
          </p:cNvSpPr>
          <p:nvPr/>
        </p:nvSpPr>
        <p:spPr bwMode="auto">
          <a:xfrm>
            <a:off x="4787900" y="5934224"/>
            <a:ext cx="33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en-US" altLang="zh-TW" dirty="0">
                <a:solidFill>
                  <a:srgbClr val="FF0000"/>
                </a:solidFill>
              </a:rPr>
              <a:t>-</a:t>
            </a:r>
          </a:p>
        </p:txBody>
      </p:sp>
      <p:cxnSp>
        <p:nvCxnSpPr>
          <p:cNvPr id="37898" name="Straight Arrow Connector 9"/>
          <p:cNvCxnSpPr>
            <a:cxnSpLocks noChangeShapeType="1"/>
          </p:cNvCxnSpPr>
          <p:nvPr/>
        </p:nvCxnSpPr>
        <p:spPr bwMode="auto">
          <a:xfrm rot="5400000" flipH="1" flipV="1">
            <a:off x="4801460" y="1691564"/>
            <a:ext cx="304800" cy="1720"/>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7899" name="Straight Arrow Connector 11"/>
          <p:cNvCxnSpPr>
            <a:cxnSpLocks noChangeShapeType="1"/>
          </p:cNvCxnSpPr>
          <p:nvPr/>
        </p:nvCxnSpPr>
        <p:spPr bwMode="auto">
          <a:xfrm rot="5400000" flipH="1" flipV="1">
            <a:off x="4801460" y="2555660"/>
            <a:ext cx="304800" cy="1720"/>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7900" name="Straight Arrow Connector 12"/>
          <p:cNvCxnSpPr>
            <a:cxnSpLocks noChangeShapeType="1"/>
          </p:cNvCxnSpPr>
          <p:nvPr/>
        </p:nvCxnSpPr>
        <p:spPr bwMode="auto">
          <a:xfrm rot="5400000" flipH="1" flipV="1">
            <a:off x="4802254" y="4212637"/>
            <a:ext cx="303213" cy="1720"/>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7901" name="Straight Arrow Connector 13"/>
          <p:cNvCxnSpPr>
            <a:cxnSpLocks noChangeShapeType="1"/>
          </p:cNvCxnSpPr>
          <p:nvPr/>
        </p:nvCxnSpPr>
        <p:spPr bwMode="auto">
          <a:xfrm rot="5400000" flipH="1" flipV="1">
            <a:off x="4802254" y="2124405"/>
            <a:ext cx="303213" cy="1720"/>
          </a:xfrm>
          <a:prstGeom prst="straightConnector1">
            <a:avLst/>
          </a:prstGeom>
          <a:noFill/>
          <a:ln w="28575" algn="ctr">
            <a:solidFill>
              <a:srgbClr val="FF0000"/>
            </a:solidFill>
            <a:round/>
            <a:headEnd type="arrow" w="med" len="med"/>
            <a:tailEnd/>
          </a:ln>
          <a:extLst>
            <a:ext uri="{909E8E84-426E-40DD-AFC4-6F175D3DCCD1}">
              <a14:hiddenFill xmlns:a14="http://schemas.microsoft.com/office/drawing/2010/main">
                <a:noFill/>
              </a14:hiddenFill>
            </a:ext>
          </a:extLst>
        </p:spPr>
      </p:cxnSp>
      <p:cxnSp>
        <p:nvCxnSpPr>
          <p:cNvPr id="37902" name="Straight Arrow Connector 14"/>
          <p:cNvCxnSpPr>
            <a:cxnSpLocks noChangeShapeType="1"/>
          </p:cNvCxnSpPr>
          <p:nvPr/>
        </p:nvCxnSpPr>
        <p:spPr bwMode="auto">
          <a:xfrm rot="5400000" flipH="1" flipV="1">
            <a:off x="4802254" y="5004725"/>
            <a:ext cx="303213" cy="1720"/>
          </a:xfrm>
          <a:prstGeom prst="straightConnector1">
            <a:avLst/>
          </a:prstGeom>
          <a:noFill/>
          <a:ln w="28575" algn="ctr">
            <a:solidFill>
              <a:srgbClr val="FF0000"/>
            </a:solidFill>
            <a:round/>
            <a:headEnd type="arrow" w="med" len="med"/>
            <a:tailEnd/>
          </a:ln>
          <a:extLst>
            <a:ext uri="{909E8E84-426E-40DD-AFC4-6F175D3DCCD1}">
              <a14:hiddenFill xmlns:a14="http://schemas.microsoft.com/office/drawing/2010/main">
                <a:noFill/>
              </a14:hiddenFill>
            </a:ext>
          </a:extLst>
        </p:spPr>
      </p:cxnSp>
      <p:cxnSp>
        <p:nvCxnSpPr>
          <p:cNvPr id="37903" name="Straight Arrow Connector 15"/>
          <p:cNvCxnSpPr>
            <a:cxnSpLocks noChangeShapeType="1"/>
          </p:cNvCxnSpPr>
          <p:nvPr/>
        </p:nvCxnSpPr>
        <p:spPr bwMode="auto">
          <a:xfrm rot="5400000" flipH="1" flipV="1">
            <a:off x="4801460" y="5363972"/>
            <a:ext cx="304800" cy="1720"/>
          </a:xfrm>
          <a:prstGeom prst="straightConnector1">
            <a:avLst/>
          </a:prstGeom>
          <a:noFill/>
          <a:ln w="28575" algn="ctr">
            <a:solidFill>
              <a:srgbClr val="FF0000"/>
            </a:solidFill>
            <a:round/>
            <a:headEnd type="arrow" w="med" len="med"/>
            <a:tailEnd/>
          </a:ln>
          <a:extLst>
            <a:ext uri="{909E8E84-426E-40DD-AFC4-6F175D3DCCD1}">
              <a14:hiddenFill xmlns:a14="http://schemas.microsoft.com/office/drawing/2010/main">
                <a:noFill/>
              </a14:hiddenFill>
            </a:ext>
          </a:extLst>
        </p:spPr>
      </p:cxnSp>
      <p:sp>
        <p:nvSpPr>
          <p:cNvPr id="37904" name="TextBox 16"/>
          <p:cNvSpPr txBox="1">
            <a:spLocks noChangeArrowheads="1"/>
          </p:cNvSpPr>
          <p:nvPr/>
        </p:nvSpPr>
        <p:spPr bwMode="auto">
          <a:xfrm>
            <a:off x="4787900" y="2780929"/>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en-US" altLang="zh-TW" sz="1800" dirty="0">
                <a:solidFill>
                  <a:srgbClr val="FF0000"/>
                </a:solidFill>
              </a:rPr>
              <a:t>=</a:t>
            </a:r>
          </a:p>
        </p:txBody>
      </p:sp>
      <p:sp>
        <p:nvSpPr>
          <p:cNvPr id="37905" name="TextBox 17"/>
          <p:cNvSpPr txBox="1">
            <a:spLocks noChangeArrowheads="1"/>
          </p:cNvSpPr>
          <p:nvPr/>
        </p:nvSpPr>
        <p:spPr bwMode="auto">
          <a:xfrm>
            <a:off x="4787900" y="3206304"/>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en-US" altLang="zh-TW" sz="1800">
                <a:solidFill>
                  <a:srgbClr val="FF0000"/>
                </a:solidFill>
              </a:rPr>
              <a:t>=</a:t>
            </a:r>
          </a:p>
        </p:txBody>
      </p:sp>
      <p:sp>
        <p:nvSpPr>
          <p:cNvPr id="17"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71</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8112389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08585" y="117028"/>
            <a:ext cx="8080400" cy="935708"/>
          </a:xfrm>
        </p:spPr>
        <p:txBody>
          <a:bodyPr/>
          <a:lstStyle/>
          <a:p>
            <a:r>
              <a:rPr lang="en-US" altLang="zh-TW" dirty="0" smtClean="0"/>
              <a:t>OWASP Top 10 </a:t>
            </a:r>
            <a:r>
              <a:rPr lang="en-US" altLang="zh-TW" dirty="0" smtClean="0"/>
              <a:t>2017</a:t>
            </a:r>
            <a:endParaRPr lang="zh-TW" altLang="en-US" dirty="0"/>
          </a:p>
        </p:txBody>
      </p:sp>
      <p:sp>
        <p:nvSpPr>
          <p:cNvPr id="3" name="內容版面配置區 2"/>
          <p:cNvSpPr>
            <a:spLocks noGrp="1"/>
          </p:cNvSpPr>
          <p:nvPr>
            <p:ph idx="1"/>
          </p:nvPr>
        </p:nvSpPr>
        <p:spPr>
          <a:xfrm>
            <a:off x="662523" y="1052736"/>
            <a:ext cx="8743877" cy="5229320"/>
          </a:xfrm>
        </p:spPr>
        <p:txBody>
          <a:bodyPr/>
          <a:lstStyle/>
          <a:p>
            <a:r>
              <a:rPr lang="en-US" altLang="zh-TW" sz="2600" dirty="0" smtClean="0"/>
              <a:t>A1 Injection</a:t>
            </a:r>
          </a:p>
          <a:p>
            <a:r>
              <a:rPr lang="en-US" altLang="zh-TW" sz="2600" dirty="0" smtClean="0"/>
              <a:t>A2 Broken Authentication and Session Management</a:t>
            </a:r>
          </a:p>
          <a:p>
            <a:r>
              <a:rPr lang="en-US" altLang="zh-TW" sz="2600" dirty="0" smtClean="0"/>
              <a:t>A3 Sensitive Data Exposure </a:t>
            </a:r>
          </a:p>
          <a:p>
            <a:r>
              <a:rPr lang="en-US" altLang="zh-TW" sz="2600" dirty="0" smtClean="0"/>
              <a:t>A4 XML External Entities (XXE) </a:t>
            </a:r>
            <a:r>
              <a:rPr lang="en-US" altLang="zh-TW" sz="2600" dirty="0" smtClean="0">
                <a:solidFill>
                  <a:srgbClr val="FF0000"/>
                </a:solidFill>
              </a:rPr>
              <a:t>(NEW)</a:t>
            </a:r>
            <a:endParaRPr lang="en-US" altLang="zh-TW" sz="2600" dirty="0" smtClean="0">
              <a:solidFill>
                <a:srgbClr val="FF0000"/>
              </a:solidFill>
            </a:endParaRPr>
          </a:p>
          <a:p>
            <a:r>
              <a:rPr lang="en-US" altLang="zh-TW" sz="2600" dirty="0" smtClean="0">
                <a:solidFill>
                  <a:schemeClr val="tx1">
                    <a:lumMod val="65000"/>
                    <a:lumOff val="35000"/>
                  </a:schemeClr>
                </a:solidFill>
              </a:rPr>
              <a:t>A5 </a:t>
            </a:r>
            <a:r>
              <a:rPr lang="en-US" altLang="zh-TW" sz="2600" dirty="0" smtClean="0">
                <a:solidFill>
                  <a:schemeClr val="tx1">
                    <a:lumMod val="65000"/>
                    <a:lumOff val="35000"/>
                  </a:schemeClr>
                </a:solidFill>
              </a:rPr>
              <a:t>Broken Access </a:t>
            </a:r>
            <a:r>
              <a:rPr lang="en-US" altLang="zh-TW" sz="2600" dirty="0" smtClean="0">
                <a:solidFill>
                  <a:schemeClr val="tx1">
                    <a:lumMod val="65000"/>
                    <a:lumOff val="35000"/>
                  </a:schemeClr>
                </a:solidFill>
              </a:rPr>
              <a:t>Control</a:t>
            </a:r>
          </a:p>
          <a:p>
            <a:r>
              <a:rPr lang="en-US" altLang="zh-TW" sz="2600" dirty="0">
                <a:solidFill>
                  <a:schemeClr val="tx1">
                    <a:lumMod val="65000"/>
                    <a:lumOff val="35000"/>
                  </a:schemeClr>
                </a:solidFill>
              </a:rPr>
              <a:t>A6 Security Misconfiguration </a:t>
            </a:r>
          </a:p>
          <a:p>
            <a:r>
              <a:rPr lang="en-US" altLang="zh-TW" sz="2600" dirty="0">
                <a:solidFill>
                  <a:schemeClr val="tx1">
                    <a:lumMod val="65000"/>
                    <a:lumOff val="35000"/>
                  </a:schemeClr>
                </a:solidFill>
              </a:rPr>
              <a:t>A7 Cross-Site Scripting (XSS) </a:t>
            </a:r>
          </a:p>
          <a:p>
            <a:r>
              <a:rPr lang="en-US" altLang="zh-TW" sz="2600" dirty="0">
                <a:solidFill>
                  <a:schemeClr val="tx1">
                    <a:lumMod val="65000"/>
                    <a:lumOff val="35000"/>
                  </a:schemeClr>
                </a:solidFill>
              </a:rPr>
              <a:t>A8 Insecure Deserialization </a:t>
            </a:r>
            <a:r>
              <a:rPr lang="en-US" altLang="zh-TW" sz="2600" dirty="0">
                <a:solidFill>
                  <a:srgbClr val="FF0000"/>
                </a:solidFill>
              </a:rPr>
              <a:t>(New)</a:t>
            </a:r>
          </a:p>
          <a:p>
            <a:r>
              <a:rPr lang="en-US" altLang="zh-TW" sz="2600" dirty="0">
                <a:solidFill>
                  <a:schemeClr val="tx1">
                    <a:lumMod val="65000"/>
                    <a:lumOff val="35000"/>
                  </a:schemeClr>
                </a:solidFill>
              </a:rPr>
              <a:t>A9 Using Components with Known Vulnerabilities</a:t>
            </a:r>
          </a:p>
          <a:p>
            <a:r>
              <a:rPr lang="en-US" altLang="zh-TW" sz="2600" dirty="0">
                <a:solidFill>
                  <a:schemeClr val="tx1">
                    <a:lumMod val="65000"/>
                    <a:lumOff val="35000"/>
                  </a:schemeClr>
                </a:solidFill>
              </a:rPr>
              <a:t>A10 Insufficient Logging &amp; Monitoring </a:t>
            </a:r>
            <a:r>
              <a:rPr lang="en-US" altLang="zh-TW" sz="2600" dirty="0">
                <a:solidFill>
                  <a:srgbClr val="FF0000"/>
                </a:solidFill>
              </a:rPr>
              <a:t>(New</a:t>
            </a:r>
            <a:r>
              <a:rPr lang="en-US" altLang="zh-TW" sz="2600" dirty="0" smtClean="0">
                <a:solidFill>
                  <a:srgbClr val="FF0000"/>
                </a:solidFill>
              </a:rPr>
              <a:t>)</a:t>
            </a:r>
            <a:endParaRPr lang="en-US" altLang="zh-TW" sz="2600" dirty="0">
              <a:solidFill>
                <a:srgbClr val="FF0000"/>
              </a:solidFill>
            </a:endParaRPr>
          </a:p>
        </p:txBody>
      </p:sp>
      <p:sp>
        <p:nvSpPr>
          <p:cNvPr id="6" name="矩形 4"/>
          <p:cNvSpPr>
            <a:spLocks noChangeArrowheads="1"/>
          </p:cNvSpPr>
          <p:nvPr/>
        </p:nvSpPr>
        <p:spPr bwMode="auto">
          <a:xfrm>
            <a:off x="26512" y="6282056"/>
            <a:ext cx="44224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just" eaLnBrk="1" fontAlgn="t" hangingPunct="1">
              <a:spcBef>
                <a:spcPct val="0"/>
              </a:spcBef>
              <a:buSzTx/>
              <a:buFontTx/>
              <a:buNone/>
            </a:pPr>
            <a:r>
              <a:rPr kumimoji="0" lang="zh-TW" altLang="en-US" sz="1800" b="1" dirty="0">
                <a:solidFill>
                  <a:srgbClr val="FF0000"/>
                </a:solidFill>
                <a:latin typeface="+mn-ea"/>
                <a:ea typeface="+mn-ea"/>
              </a:rPr>
              <a:t>資料來源</a:t>
            </a:r>
            <a:r>
              <a:rPr kumimoji="0" lang="en-US" altLang="zh-TW" sz="1800" b="1" dirty="0">
                <a:solidFill>
                  <a:srgbClr val="FF0000"/>
                </a:solidFill>
                <a:latin typeface="+mn-ea"/>
                <a:ea typeface="+mn-ea"/>
              </a:rPr>
              <a:t>: </a:t>
            </a:r>
            <a:r>
              <a:rPr kumimoji="0" lang="en-US" altLang="zh-TW" sz="1800" b="1" dirty="0" smtClean="0">
                <a:solidFill>
                  <a:srgbClr val="FF0000"/>
                </a:solidFill>
                <a:latin typeface="+mn-ea"/>
                <a:ea typeface="+mn-ea"/>
              </a:rPr>
              <a:t>OWASP Top 10 2017 (December) </a:t>
            </a:r>
            <a:endParaRPr kumimoji="0" lang="zh-TW" altLang="en-US" sz="1800" b="1" dirty="0">
              <a:solidFill>
                <a:srgbClr val="FF0000"/>
              </a:solidFill>
              <a:latin typeface="+mn-ea"/>
              <a:ea typeface="+mn-ea"/>
            </a:endParaRPr>
          </a:p>
        </p:txBody>
      </p:sp>
      <p:sp>
        <p:nvSpPr>
          <p:cNvPr id="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72</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425325886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1208585" y="117028"/>
            <a:ext cx="8080400" cy="935708"/>
          </a:xfrm>
        </p:spPr>
        <p:txBody>
          <a:bodyPr/>
          <a:lstStyle/>
          <a:p>
            <a:r>
              <a:rPr lang="zh-TW" altLang="en-US" dirty="0" smtClean="0"/>
              <a:t>使用</a:t>
            </a:r>
            <a:r>
              <a:rPr lang="en-US" altLang="zh-TW" dirty="0" smtClean="0"/>
              <a:t>SSL</a:t>
            </a:r>
            <a:r>
              <a:rPr lang="zh-TW" altLang="en-US" dirty="0" smtClean="0"/>
              <a:t>就可以確保網站安全</a:t>
            </a:r>
            <a:r>
              <a:rPr lang="en-US" altLang="zh-TW" dirty="0" smtClean="0"/>
              <a:t>?</a:t>
            </a:r>
            <a:endParaRPr lang="en-US" altLang="en-US" dirty="0" smtClean="0"/>
          </a:p>
        </p:txBody>
      </p:sp>
      <p:sp>
        <p:nvSpPr>
          <p:cNvPr id="39940" name="Rectangle 3"/>
          <p:cNvSpPr>
            <a:spLocks noGrp="1" noChangeArrowheads="1"/>
          </p:cNvSpPr>
          <p:nvPr>
            <p:ph type="body" idx="4294967295"/>
          </p:nvPr>
        </p:nvSpPr>
        <p:spPr>
          <a:xfrm>
            <a:off x="662524" y="1052736"/>
            <a:ext cx="8743877" cy="5472608"/>
          </a:xfrm>
        </p:spPr>
        <p:txBody>
          <a:bodyPr tIns="10800"/>
          <a:lstStyle/>
          <a:p>
            <a:r>
              <a:rPr lang="zh-TW" altLang="en-US" dirty="0" smtClean="0"/>
              <a:t>經常聽到對於</a:t>
            </a:r>
            <a:r>
              <a:rPr lang="en-US" altLang="en-US" dirty="0" smtClean="0"/>
              <a:t> SSL </a:t>
            </a:r>
            <a:r>
              <a:rPr lang="zh-TW" altLang="en-US" dirty="0" smtClean="0"/>
              <a:t>的錯誤解讀</a:t>
            </a:r>
            <a:endParaRPr lang="en-US" altLang="en-US" dirty="0" smtClean="0"/>
          </a:p>
          <a:p>
            <a:pPr lvl="1"/>
            <a:r>
              <a:rPr lang="zh-TW" altLang="en-US" sz="2400" dirty="0" smtClean="0"/>
              <a:t>網站使用 </a:t>
            </a:r>
            <a:r>
              <a:rPr lang="en-US" altLang="en-US" sz="2200" dirty="0" smtClean="0"/>
              <a:t>SSL</a:t>
            </a:r>
            <a:r>
              <a:rPr lang="zh-TW" altLang="en-US" sz="2400" dirty="0" smtClean="0"/>
              <a:t>加密，不怕資料外洩</a:t>
            </a:r>
          </a:p>
          <a:p>
            <a:pPr lvl="1"/>
            <a:r>
              <a:rPr lang="zh-TW" altLang="en-US" sz="2400" dirty="0" smtClean="0"/>
              <a:t>我們的</a:t>
            </a:r>
            <a:r>
              <a:rPr lang="zh-TW" altLang="en-US" sz="2200" dirty="0" smtClean="0"/>
              <a:t> </a:t>
            </a:r>
            <a:r>
              <a:rPr lang="en-US" altLang="zh-TW" sz="2200" dirty="0" smtClean="0"/>
              <a:t>SSL </a:t>
            </a:r>
            <a:r>
              <a:rPr lang="zh-TW" altLang="en-US" sz="2400" dirty="0" smtClean="0"/>
              <a:t>用了 強固式加密，所以很安全</a:t>
            </a:r>
            <a:endParaRPr lang="en-US" altLang="en-US" sz="2400" dirty="0" smtClean="0"/>
          </a:p>
          <a:p>
            <a:r>
              <a:rPr lang="zh-TW" altLang="en-US" dirty="0" smtClean="0"/>
              <a:t>事實上，使用</a:t>
            </a:r>
            <a:r>
              <a:rPr lang="en-US" altLang="zh-TW" dirty="0" smtClean="0"/>
              <a:t>SSL</a:t>
            </a:r>
            <a:r>
              <a:rPr lang="zh-TW" altLang="en-US" dirty="0" smtClean="0"/>
              <a:t>並不等於作好網站應用程式安全</a:t>
            </a:r>
          </a:p>
          <a:p>
            <a:pPr lvl="1"/>
            <a:r>
              <a:rPr lang="en-US" altLang="en-US" sz="2400" dirty="0" smtClean="0"/>
              <a:t>SSL </a:t>
            </a:r>
            <a:r>
              <a:rPr lang="zh-TW" altLang="en-US" sz="2400" dirty="0" smtClean="0"/>
              <a:t>僅限</a:t>
            </a:r>
            <a:r>
              <a:rPr lang="zh-TW" altLang="en-US" sz="2400" dirty="0" smtClean="0">
                <a:solidFill>
                  <a:srgbClr val="FF0000"/>
                </a:solidFill>
              </a:rPr>
              <a:t>傳輸過程的私密性保護，</a:t>
            </a:r>
            <a:r>
              <a:rPr lang="zh-TW" altLang="en-US" sz="2400" dirty="0" smtClean="0"/>
              <a:t>並不代表資料儲存時的私密保護</a:t>
            </a:r>
            <a:endParaRPr lang="en-US" altLang="zh-TW" sz="2400" dirty="0" smtClean="0"/>
          </a:p>
          <a:p>
            <a:pPr lvl="1"/>
            <a:r>
              <a:rPr lang="zh-TW" altLang="en-US" sz="2400" dirty="0" smtClean="0"/>
              <a:t>網站應用程式安全與資料傳輸的安全，為</a:t>
            </a:r>
            <a:r>
              <a:rPr lang="zh-TW" altLang="en-US" sz="2400" dirty="0" smtClean="0">
                <a:solidFill>
                  <a:srgbClr val="FF0000"/>
                </a:solidFill>
              </a:rPr>
              <a:t>不同領域</a:t>
            </a:r>
            <a:r>
              <a:rPr lang="zh-TW" altLang="en-US" sz="2400" dirty="0" smtClean="0"/>
              <a:t>的問題</a:t>
            </a:r>
          </a:p>
          <a:p>
            <a:pPr lvl="1"/>
            <a:r>
              <a:rPr kumimoji="0" lang="zh-TW" altLang="en-US" sz="2400" dirty="0" smtClean="0"/>
              <a:t>資料加密的連線內容，防火牆</a:t>
            </a:r>
            <a:r>
              <a:rPr kumimoji="0" lang="en-US" altLang="zh-TW" sz="2400" dirty="0" smtClean="0"/>
              <a:t>/IDS/IPS</a:t>
            </a:r>
            <a:r>
              <a:rPr kumimoji="0" lang="zh-TW" altLang="en-US" sz="2400" dirty="0" smtClean="0"/>
              <a:t>是看不懂的！</a:t>
            </a:r>
          </a:p>
          <a:p>
            <a:pPr lvl="1"/>
            <a:r>
              <a:rPr kumimoji="0" lang="zh-TW" altLang="en-US" sz="2400" dirty="0" smtClean="0"/>
              <a:t>無法避免當</a:t>
            </a:r>
            <a:r>
              <a:rPr kumimoji="0" lang="zh-TW" altLang="en-US" sz="2400" dirty="0" smtClean="0">
                <a:solidFill>
                  <a:srgbClr val="FF0000"/>
                </a:solidFill>
              </a:rPr>
              <a:t>駭客</a:t>
            </a:r>
            <a:r>
              <a:rPr kumimoji="0" lang="zh-TW" altLang="en-US" sz="2400" dirty="0" smtClean="0"/>
              <a:t>偽裝成</a:t>
            </a:r>
            <a:r>
              <a:rPr kumimoji="0" lang="zh-TW" altLang="en-US" sz="2400" dirty="0" smtClean="0">
                <a:solidFill>
                  <a:srgbClr val="FF0000"/>
                </a:solidFill>
              </a:rPr>
              <a:t>使用者</a:t>
            </a:r>
            <a:r>
              <a:rPr kumimoji="0" lang="zh-TW" altLang="en-US" sz="2400" dirty="0" smtClean="0"/>
              <a:t>時在</a:t>
            </a:r>
            <a:r>
              <a:rPr kumimoji="0" lang="en-US" altLang="zh-TW" sz="2400" dirty="0" smtClean="0"/>
              <a:t>SSL</a:t>
            </a:r>
            <a:r>
              <a:rPr kumimoji="0" lang="zh-TW" altLang="en-US" sz="2400" dirty="0" smtClean="0"/>
              <a:t>連線中進行攻擊</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73</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691868445"/>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848544" y="117028"/>
            <a:ext cx="8080400" cy="935708"/>
          </a:xfrm>
        </p:spPr>
        <p:txBody>
          <a:bodyPr/>
          <a:lstStyle/>
          <a:p>
            <a:r>
              <a:rPr lang="zh-TW" altLang="en-US" dirty="0" smtClean="0"/>
              <a:t>已上線網站應用程式安全的防護</a:t>
            </a:r>
          </a:p>
        </p:txBody>
      </p:sp>
      <p:sp>
        <p:nvSpPr>
          <p:cNvPr id="44036" name="Rectangle 3"/>
          <p:cNvSpPr>
            <a:spLocks noGrp="1" noChangeArrowheads="1"/>
          </p:cNvSpPr>
          <p:nvPr>
            <p:ph type="body" idx="1"/>
          </p:nvPr>
        </p:nvSpPr>
        <p:spPr>
          <a:xfrm>
            <a:off x="662523" y="1052736"/>
            <a:ext cx="8743877" cy="5229320"/>
          </a:xfrm>
        </p:spPr>
        <p:txBody>
          <a:bodyPr/>
          <a:lstStyle/>
          <a:p>
            <a:pPr algn="just"/>
            <a:r>
              <a:rPr lang="zh-TW" altLang="en-US" sz="2400" dirty="0" smtClean="0"/>
              <a:t>定期針對作業系統、網站伺服器及資料庫伺服器執行弱點掃描與修補</a:t>
            </a:r>
          </a:p>
          <a:p>
            <a:pPr algn="just"/>
            <a:r>
              <a:rPr lang="zh-TW" altLang="en-US" sz="2400" dirty="0" smtClean="0"/>
              <a:t>定期執行網站應用程式弱點掃描</a:t>
            </a:r>
          </a:p>
          <a:p>
            <a:pPr lvl="1" algn="just"/>
            <a:r>
              <a:rPr lang="zh-TW" altLang="en-US" sz="2000" dirty="0" smtClean="0"/>
              <a:t>黑箱檢測工具</a:t>
            </a:r>
            <a:r>
              <a:rPr lang="en-US" altLang="zh-TW" sz="2000" dirty="0" smtClean="0"/>
              <a:t>(</a:t>
            </a:r>
            <a:r>
              <a:rPr lang="zh-TW" altLang="en-US" sz="2000" dirty="0" smtClean="0"/>
              <a:t>模擬</a:t>
            </a:r>
            <a:r>
              <a:rPr lang="en-US" altLang="zh-TW" sz="2000" dirty="0" smtClean="0"/>
              <a:t>SQL Injection</a:t>
            </a:r>
            <a:r>
              <a:rPr lang="zh-TW" altLang="en-US" sz="2000" dirty="0" smtClean="0"/>
              <a:t>、</a:t>
            </a:r>
            <a:r>
              <a:rPr lang="en-US" altLang="zh-TW" sz="2000" dirty="0" smtClean="0"/>
              <a:t>XSS</a:t>
            </a:r>
            <a:r>
              <a:rPr lang="zh-TW" altLang="en-US" sz="2000" dirty="0" smtClean="0"/>
              <a:t>等攻擊</a:t>
            </a:r>
            <a:r>
              <a:rPr lang="en-US" altLang="zh-TW" sz="2000" dirty="0" smtClean="0"/>
              <a:t>)</a:t>
            </a:r>
          </a:p>
          <a:p>
            <a:pPr lvl="1" algn="just"/>
            <a:r>
              <a:rPr lang="zh-TW" altLang="en-US" sz="2000" dirty="0" smtClean="0"/>
              <a:t>白箱檢測工具</a:t>
            </a:r>
            <a:r>
              <a:rPr lang="en-US" altLang="zh-TW" sz="2000" dirty="0" smtClean="0"/>
              <a:t>(</a:t>
            </a:r>
            <a:r>
              <a:rPr lang="zh-TW" altLang="en-US" sz="2000" dirty="0" smtClean="0"/>
              <a:t>靜態分析應用程式原始碼</a:t>
            </a:r>
            <a:r>
              <a:rPr lang="en-US" altLang="zh-TW" sz="2000" dirty="0" smtClean="0"/>
              <a:t>)</a:t>
            </a:r>
          </a:p>
          <a:p>
            <a:pPr lvl="1" algn="just"/>
            <a:r>
              <a:rPr lang="zh-TW" altLang="en-US" sz="2000" dirty="0" smtClean="0"/>
              <a:t>滲透測試</a:t>
            </a:r>
            <a:r>
              <a:rPr lang="en-US" altLang="zh-TW" sz="2000" dirty="0" smtClean="0"/>
              <a:t>(</a:t>
            </a:r>
            <a:r>
              <a:rPr lang="zh-TW" altLang="en-US" sz="2000" dirty="0" smtClean="0"/>
              <a:t>權限跳脫與邏輯錯誤</a:t>
            </a:r>
            <a:r>
              <a:rPr lang="en-US" altLang="zh-TW" sz="2000" dirty="0" smtClean="0"/>
              <a:t>)</a:t>
            </a:r>
          </a:p>
          <a:p>
            <a:pPr algn="just"/>
            <a:r>
              <a:rPr lang="zh-TW" altLang="en-US" sz="2400" dirty="0" smtClean="0"/>
              <a:t>有能力修改程式</a:t>
            </a:r>
            <a:endParaRPr lang="en-US" altLang="zh-TW" sz="2400" dirty="0" smtClean="0"/>
          </a:p>
          <a:p>
            <a:pPr lvl="1" algn="just"/>
            <a:r>
              <a:rPr lang="zh-TW" altLang="en-US" sz="2000" dirty="0" smtClean="0"/>
              <a:t>修補已發現的應用程式弱點</a:t>
            </a:r>
          </a:p>
          <a:p>
            <a:pPr algn="just"/>
            <a:r>
              <a:rPr lang="zh-TW" altLang="en-US" sz="2400" dirty="0" smtClean="0"/>
              <a:t>無能力修改程式</a:t>
            </a:r>
          </a:p>
          <a:p>
            <a:pPr lvl="1" algn="just"/>
            <a:r>
              <a:rPr lang="zh-TW" altLang="en-US" sz="2000" dirty="0" smtClean="0"/>
              <a:t>建置</a:t>
            </a:r>
            <a:r>
              <a:rPr lang="en-US" altLang="zh-TW" sz="2000" dirty="0" smtClean="0"/>
              <a:t>Web</a:t>
            </a:r>
            <a:r>
              <a:rPr lang="zh-TW" altLang="en-US" sz="2000" dirty="0" smtClean="0"/>
              <a:t>應用程式防火牆進行弱點防禦</a:t>
            </a:r>
          </a:p>
          <a:p>
            <a:pPr algn="just"/>
            <a:r>
              <a:rPr lang="zh-TW" altLang="en-US" sz="2400" dirty="0" smtClean="0"/>
              <a:t>新開發的應用程式請參考「</a:t>
            </a:r>
            <a:r>
              <a:rPr lang="zh-TW" altLang="zh-TW" sz="2400" dirty="0" smtClean="0"/>
              <a:t>安全軟體開發生命週期</a:t>
            </a:r>
            <a:r>
              <a:rPr lang="zh-TW" altLang="en-US" sz="2000" dirty="0" smtClean="0"/>
              <a:t>(</a:t>
            </a:r>
            <a:r>
              <a:rPr lang="en-US" altLang="zh-TW" sz="2400" dirty="0" smtClean="0"/>
              <a:t>SSDLC</a:t>
            </a:r>
            <a:r>
              <a:rPr lang="en-US" altLang="zh-TW" sz="2000" dirty="0" smtClean="0"/>
              <a:t>)</a:t>
            </a:r>
            <a:r>
              <a:rPr lang="zh-TW" altLang="en-US" sz="2000" dirty="0" smtClean="0"/>
              <a:t>」</a:t>
            </a:r>
            <a:endParaRPr lang="en-US" altLang="zh-TW" sz="2000" dirty="0" smtClean="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74</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7482559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solidFill>
                  <a:srgbClr val="FF0000"/>
                </a:solidFill>
              </a:rPr>
              <a:t>補充</a:t>
            </a:r>
            <a:r>
              <a:rPr lang="en-US" altLang="zh-TW" dirty="0" smtClean="0"/>
              <a:t>:Web</a:t>
            </a:r>
            <a:r>
              <a:rPr lang="zh-TW" altLang="en-US" dirty="0"/>
              <a:t>應用程式安全檢測方法</a:t>
            </a:r>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75</a:t>
            </a:fld>
            <a:endParaRPr lang="zh-TW" altLang="en-US"/>
          </a:p>
        </p:txBody>
      </p:sp>
      <p:graphicFrame>
        <p:nvGraphicFramePr>
          <p:cNvPr id="5" name="Group 89"/>
          <p:cNvGraphicFramePr>
            <a:graphicFrameLocks noGrp="1"/>
          </p:cNvGraphicFramePr>
          <p:nvPr>
            <p:ph idx="1"/>
            <p:extLst>
              <p:ext uri="{D42A27DB-BD31-4B8C-83A1-F6EECF244321}">
                <p14:modId xmlns:p14="http://schemas.microsoft.com/office/powerpoint/2010/main" val="2063073576"/>
              </p:ext>
            </p:extLst>
          </p:nvPr>
        </p:nvGraphicFramePr>
        <p:xfrm>
          <a:off x="506506" y="1267866"/>
          <a:ext cx="8915400" cy="4321374"/>
        </p:xfrm>
        <a:graphic>
          <a:graphicData uri="http://schemas.openxmlformats.org/drawingml/2006/table">
            <a:tbl>
              <a:tblPr/>
              <a:tblGrid>
                <a:gridCol w="1726671">
                  <a:extLst>
                    <a:ext uri="{9D8B030D-6E8A-4147-A177-3AD203B41FA5}">
                      <a16:colId xmlns="" xmlns:a16="http://schemas.microsoft.com/office/drawing/2014/main" val="2842705885"/>
                    </a:ext>
                  </a:extLst>
                </a:gridCol>
                <a:gridCol w="1716352">
                  <a:extLst>
                    <a:ext uri="{9D8B030D-6E8A-4147-A177-3AD203B41FA5}">
                      <a16:colId xmlns="" xmlns:a16="http://schemas.microsoft.com/office/drawing/2014/main" val="2847479167"/>
                    </a:ext>
                  </a:extLst>
                </a:gridCol>
                <a:gridCol w="2029354">
                  <a:extLst>
                    <a:ext uri="{9D8B030D-6E8A-4147-A177-3AD203B41FA5}">
                      <a16:colId xmlns="" xmlns:a16="http://schemas.microsoft.com/office/drawing/2014/main" val="3330736033"/>
                    </a:ext>
                  </a:extLst>
                </a:gridCol>
                <a:gridCol w="1716352">
                  <a:extLst>
                    <a:ext uri="{9D8B030D-6E8A-4147-A177-3AD203B41FA5}">
                      <a16:colId xmlns="" xmlns:a16="http://schemas.microsoft.com/office/drawing/2014/main" val="422922655"/>
                    </a:ext>
                  </a:extLst>
                </a:gridCol>
                <a:gridCol w="1726671">
                  <a:extLst>
                    <a:ext uri="{9D8B030D-6E8A-4147-A177-3AD203B41FA5}">
                      <a16:colId xmlns="" xmlns:a16="http://schemas.microsoft.com/office/drawing/2014/main" val="3419729691"/>
                    </a:ext>
                  </a:extLst>
                </a:gridCol>
              </a:tblGrid>
              <a:tr h="367897">
                <a:tc rowSpan="2">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dirty="0" smtClean="0">
                          <a:ln>
                            <a:noFill/>
                          </a:ln>
                          <a:solidFill>
                            <a:srgbClr val="FF0000"/>
                          </a:solidFill>
                          <a:effectLst/>
                          <a:latin typeface="微軟正黑體" panose="020B0604030504040204" pitchFamily="34" charset="-120"/>
                          <a:ea typeface="微軟正黑體" panose="020B0604030504040204" pitchFamily="34" charset="-120"/>
                        </a:rPr>
                        <a:t>檢測方式</a:t>
                      </a:r>
                    </a:p>
                  </a:txBody>
                  <a:tcPr marL="97500" marR="97500" marT="46797" marB="467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1" i="0" u="none" strike="noStrike" cap="none" normalizeH="0" baseline="0" dirty="0" smtClean="0">
                          <a:ln>
                            <a:noFill/>
                          </a:ln>
                          <a:solidFill>
                            <a:srgbClr val="0066B3"/>
                          </a:solidFill>
                          <a:effectLst/>
                          <a:latin typeface="微軟正黑體" panose="020B0604030504040204" pitchFamily="34" charset="-120"/>
                          <a:ea typeface="微軟正黑體" panose="020B0604030504040204" pitchFamily="34" charset="-120"/>
                        </a:rPr>
                        <a:t>黑箱檢測法</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gridSpan="2">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1" i="0" u="none" strike="noStrike" cap="none" normalizeH="0" baseline="0" dirty="0" smtClean="0">
                          <a:ln>
                            <a:noFill/>
                          </a:ln>
                          <a:solidFill>
                            <a:srgbClr val="0066B3"/>
                          </a:solidFill>
                          <a:effectLst/>
                          <a:latin typeface="微軟正黑體" panose="020B0604030504040204" pitchFamily="34" charset="-120"/>
                          <a:ea typeface="微軟正黑體" panose="020B0604030504040204" pitchFamily="34" charset="-120"/>
                        </a:rPr>
                        <a:t>白箱檢測法</a:t>
                      </a:r>
                    </a:p>
                  </a:txBody>
                  <a:tcPr marL="97500" marR="975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extLst>
                  <a:ext uri="{0D108BD9-81ED-4DB2-BD59-A6C34878D82A}">
                    <a16:rowId xmlns="" xmlns:a16="http://schemas.microsoft.com/office/drawing/2014/main" val="7133402"/>
                  </a:ext>
                </a:extLst>
              </a:tr>
              <a:tr h="367897">
                <a:tc vMerge="1">
                  <a:txBody>
                    <a:bodyPr/>
                    <a:lstStyle/>
                    <a:p>
                      <a:endParaRPr lang="zh-TW" altLang="en-US"/>
                    </a:p>
                  </a:txBody>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rgbClr val="FF0000"/>
                          </a:solidFill>
                          <a:effectLst/>
                          <a:latin typeface="微軟正黑體" panose="020B0604030504040204" pitchFamily="34" charset="-120"/>
                          <a:ea typeface="微軟正黑體" panose="020B0604030504040204" pitchFamily="34" charset="-120"/>
                        </a:rPr>
                        <a:t>人工滲透測試</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en-US" altLang="zh-TW" sz="1800" b="0" i="0" u="none" strike="noStrike" cap="none" normalizeH="0" baseline="0" smtClean="0">
                          <a:ln>
                            <a:noFill/>
                          </a:ln>
                          <a:solidFill>
                            <a:srgbClr val="FF0000"/>
                          </a:solidFill>
                          <a:effectLst/>
                          <a:latin typeface="微軟正黑體" panose="020B0604030504040204" pitchFamily="34" charset="-120"/>
                          <a:ea typeface="微軟正黑體" panose="020B0604030504040204" pitchFamily="34" charset="-120"/>
                        </a:rPr>
                        <a:t>AP</a:t>
                      </a:r>
                      <a:r>
                        <a:rPr kumimoji="1" lang="zh-TW" altLang="en-US" sz="1800" b="0" i="0" u="none" strike="noStrike" cap="none" normalizeH="0" baseline="0" smtClean="0">
                          <a:ln>
                            <a:noFill/>
                          </a:ln>
                          <a:solidFill>
                            <a:srgbClr val="FF0000"/>
                          </a:solidFill>
                          <a:effectLst/>
                          <a:latin typeface="微軟正黑體" panose="020B0604030504040204" pitchFamily="34" charset="-120"/>
                          <a:ea typeface="微軟正黑體" panose="020B0604030504040204" pitchFamily="34" charset="-120"/>
                        </a:rPr>
                        <a:t>弱點掃描工具</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dirty="0" smtClean="0">
                          <a:ln>
                            <a:noFill/>
                          </a:ln>
                          <a:solidFill>
                            <a:srgbClr val="FF0000"/>
                          </a:solidFill>
                          <a:effectLst/>
                          <a:latin typeface="微軟正黑體" panose="020B0604030504040204" pitchFamily="34" charset="-120"/>
                          <a:ea typeface="微軟正黑體" panose="020B0604030504040204" pitchFamily="34" charset="-120"/>
                        </a:rPr>
                        <a:t>人工源碼檢測</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dirty="0" smtClean="0">
                          <a:ln>
                            <a:noFill/>
                          </a:ln>
                          <a:solidFill>
                            <a:srgbClr val="FF0000"/>
                          </a:solidFill>
                          <a:effectLst/>
                          <a:latin typeface="微軟正黑體" panose="020B0604030504040204" pitchFamily="34" charset="-120"/>
                          <a:ea typeface="微軟正黑體" panose="020B0604030504040204" pitchFamily="34" charset="-120"/>
                        </a:rPr>
                        <a:t>自動源碼檢測</a:t>
                      </a:r>
                    </a:p>
                  </a:txBody>
                  <a:tcPr marL="97500" marR="975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895868822"/>
                  </a:ext>
                </a:extLst>
              </a:tr>
              <a:tr h="367897">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弱點定位精準</a:t>
                      </a:r>
                    </a:p>
                  </a:txBody>
                  <a:tcPr marL="97500" marR="97500" marT="46797" marB="467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普</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差</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佳</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優</a:t>
                      </a:r>
                    </a:p>
                  </a:txBody>
                  <a:tcPr marL="97500" marR="975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0945599"/>
                  </a:ext>
                </a:extLst>
              </a:tr>
              <a:tr h="367897">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檢測詳細程度</a:t>
                      </a:r>
                    </a:p>
                  </a:txBody>
                  <a:tcPr marL="97500" marR="97500" marT="46797" marB="467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差</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普</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佳</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優</a:t>
                      </a:r>
                    </a:p>
                  </a:txBody>
                  <a:tcPr marL="97500" marR="975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737576244"/>
                  </a:ext>
                </a:extLst>
              </a:tr>
              <a:tr h="367897">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執行時錯誤</a:t>
                      </a:r>
                    </a:p>
                  </a:txBody>
                  <a:tcPr marL="97500" marR="97500" marT="46797" marB="467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優</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佳</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差</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差</a:t>
                      </a:r>
                    </a:p>
                  </a:txBody>
                  <a:tcPr marL="97500" marR="975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405320553"/>
                  </a:ext>
                </a:extLst>
              </a:tr>
              <a:tr h="367897">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邏輯性錯誤</a:t>
                      </a:r>
                    </a:p>
                  </a:txBody>
                  <a:tcPr marL="97500" marR="97500" marT="46797" marB="467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佳</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普</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差</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差</a:t>
                      </a:r>
                    </a:p>
                  </a:txBody>
                  <a:tcPr marL="97500" marR="975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927346766"/>
                  </a:ext>
                </a:extLst>
              </a:tr>
              <a:tr h="367897">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存取控管機制</a:t>
                      </a:r>
                    </a:p>
                  </a:txBody>
                  <a:tcPr marL="97500" marR="97500" marT="46797" marB="467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佳</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普</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差</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差</a:t>
                      </a:r>
                    </a:p>
                  </a:txBody>
                  <a:tcPr marL="97500" marR="975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031257429"/>
                  </a:ext>
                </a:extLst>
              </a:tr>
              <a:tr h="367897">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檢測時效</a:t>
                      </a:r>
                    </a:p>
                  </a:txBody>
                  <a:tcPr marL="97500" marR="97500" marT="46797" marB="467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差</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佳</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差</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優</a:t>
                      </a:r>
                    </a:p>
                  </a:txBody>
                  <a:tcPr marL="97500" marR="975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41378352"/>
                  </a:ext>
                </a:extLst>
              </a:tr>
              <a:tr h="642201">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程式開發人員修補溝通</a:t>
                      </a:r>
                    </a:p>
                  </a:txBody>
                  <a:tcPr marL="97500" marR="97500" marT="46797" marB="467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普</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差</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佳</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優</a:t>
                      </a:r>
                    </a:p>
                  </a:txBody>
                  <a:tcPr marL="97500" marR="975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618129422"/>
                  </a:ext>
                </a:extLst>
              </a:tr>
              <a:tr h="367897">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誤判情形</a:t>
                      </a:r>
                    </a:p>
                  </a:txBody>
                  <a:tcPr marL="97500" marR="97500" marT="46797" marB="467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優</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普</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佳</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普</a:t>
                      </a:r>
                    </a:p>
                  </a:txBody>
                  <a:tcPr marL="97500" marR="975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439884396"/>
                  </a:ext>
                </a:extLst>
              </a:tr>
              <a:tr h="367897">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綜合評比</a:t>
                      </a:r>
                    </a:p>
                  </a:txBody>
                  <a:tcPr marL="97500" marR="97500" marT="46797" marB="467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佳</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普</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普</a:t>
                      </a:r>
                    </a:p>
                  </a:txBody>
                  <a:tcPr marL="97500" marR="975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100000"/>
                        </a:lnSpc>
                        <a:spcBef>
                          <a:spcPct val="20000"/>
                        </a:spcBef>
                        <a:spcAft>
                          <a:spcPct val="0"/>
                        </a:spcAft>
                        <a:buClrTx/>
                        <a:buSzPct val="65000"/>
                        <a:buFontTx/>
                        <a:buNone/>
                        <a:tabLst/>
                      </a:pPr>
                      <a:r>
                        <a:rPr kumimoji="1" lang="zh-TW" altLang="en-US" sz="18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優</a:t>
                      </a:r>
                    </a:p>
                  </a:txBody>
                  <a:tcPr marL="97500" marR="975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027247146"/>
                  </a:ext>
                </a:extLst>
              </a:tr>
            </a:tbl>
          </a:graphicData>
        </a:graphic>
      </p:graphicFrame>
      <p:sp>
        <p:nvSpPr>
          <p:cNvPr id="6" name="Text Box 74"/>
          <p:cNvSpPr txBox="1">
            <a:spLocks noChangeArrowheads="1"/>
          </p:cNvSpPr>
          <p:nvPr/>
        </p:nvSpPr>
        <p:spPr bwMode="auto">
          <a:xfrm>
            <a:off x="128464" y="5661249"/>
            <a:ext cx="9649072" cy="1006475"/>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p>
            <a:pPr algn="just" eaLnBrk="1" hangingPunct="1">
              <a:defRPr/>
            </a:pPr>
            <a:r>
              <a:rPr lang="en-US" altLang="zh-TW" sz="2000" b="0" i="0" dirty="0">
                <a:latin typeface="+mn-ea"/>
                <a:ea typeface="+mn-ea"/>
              </a:rPr>
              <a:t>4:</a:t>
            </a:r>
            <a:r>
              <a:rPr lang="zh-TW" altLang="en-US" sz="2000" b="0" i="0" dirty="0">
                <a:latin typeface="+mn-ea"/>
                <a:ea typeface="+mn-ea"/>
              </a:rPr>
              <a:t>優   </a:t>
            </a:r>
            <a:r>
              <a:rPr lang="en-US" altLang="zh-TW" sz="2000" b="0" i="0" dirty="0">
                <a:latin typeface="+mn-ea"/>
                <a:ea typeface="+mn-ea"/>
              </a:rPr>
              <a:t>3:</a:t>
            </a:r>
            <a:r>
              <a:rPr lang="zh-TW" altLang="en-US" sz="2000" b="0" i="0" dirty="0">
                <a:latin typeface="+mn-ea"/>
                <a:ea typeface="+mn-ea"/>
              </a:rPr>
              <a:t>佳   </a:t>
            </a:r>
            <a:r>
              <a:rPr lang="en-US" altLang="zh-TW" sz="2000" b="0" i="0" dirty="0">
                <a:latin typeface="+mn-ea"/>
                <a:ea typeface="+mn-ea"/>
              </a:rPr>
              <a:t>2:</a:t>
            </a:r>
            <a:r>
              <a:rPr lang="zh-TW" altLang="en-US" sz="2000" b="0" i="0" dirty="0">
                <a:latin typeface="+mn-ea"/>
                <a:ea typeface="+mn-ea"/>
              </a:rPr>
              <a:t>普  </a:t>
            </a:r>
            <a:r>
              <a:rPr lang="en-US" altLang="zh-TW" sz="2000" b="0" i="0" dirty="0">
                <a:latin typeface="+mn-ea"/>
                <a:ea typeface="+mn-ea"/>
              </a:rPr>
              <a:t>1:</a:t>
            </a:r>
            <a:r>
              <a:rPr lang="zh-TW" altLang="en-US" sz="2000" b="0" i="0" dirty="0">
                <a:latin typeface="+mn-ea"/>
                <a:ea typeface="+mn-ea"/>
              </a:rPr>
              <a:t>差</a:t>
            </a:r>
          </a:p>
          <a:p>
            <a:pPr algn="just" eaLnBrk="1" hangingPunct="1">
              <a:defRPr/>
            </a:pPr>
            <a:r>
              <a:rPr lang="zh-TW" altLang="en-US" sz="2000" b="0" i="0" dirty="0">
                <a:latin typeface="+mn-ea"/>
                <a:ea typeface="+mn-ea"/>
              </a:rPr>
              <a:t>建議：預算充足可同時採用「自動源碼檢測」與「人工滲透測試」，若預算有限則優先採用「自動源碼檢測」</a:t>
            </a:r>
          </a:p>
        </p:txBody>
      </p:sp>
    </p:spTree>
    <p:extLst>
      <p:ext uri="{BB962C8B-B14F-4D97-AF65-F5344CB8AC3E}">
        <p14:creationId xmlns:p14="http://schemas.microsoft.com/office/powerpoint/2010/main" val="28172791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742950" y="2130425"/>
            <a:ext cx="8420100" cy="1470025"/>
          </a:xfrm>
          <a:gradFill rotWithShape="1">
            <a:gsLst>
              <a:gs pos="0">
                <a:srgbClr val="3A7CCB"/>
              </a:gs>
              <a:gs pos="20000">
                <a:srgbClr val="3C7BC7"/>
              </a:gs>
              <a:gs pos="100000">
                <a:srgbClr val="2C5D98"/>
              </a:gs>
            </a:gsLst>
            <a:lin ang="5400000"/>
          </a:gradFill>
          <a:ln cap="flat">
            <a:solidFill>
              <a:srgbClr val="4A7EBB"/>
            </a:solidFill>
          </a:ln>
          <a:effectLst>
            <a:outerShdw dist="23000" dir="5400000" rotWithShape="0">
              <a:srgbClr val="000000">
                <a:alpha val="34998"/>
              </a:srgbClr>
            </a:outerShdw>
          </a:effectLst>
        </p:spPr>
        <p:txBody>
          <a:bodyPr/>
          <a:lstStyle/>
          <a:p>
            <a:pPr>
              <a:defRPr/>
            </a:pPr>
            <a:r>
              <a:rPr kumimoji="1" lang="zh-TW" altLang="en-US" dirty="0">
                <a:solidFill>
                  <a:schemeClr val="bg1"/>
                </a:solidFill>
                <a:cs typeface="+mn-cs"/>
              </a:rPr>
              <a:t>應用程式安全</a:t>
            </a:r>
            <a:r>
              <a:rPr kumimoji="1" lang="zh-TW" altLang="en-US" dirty="0" smtClean="0">
                <a:solidFill>
                  <a:schemeClr val="bg1"/>
                </a:solidFill>
                <a:cs typeface="+mn-cs"/>
              </a:rPr>
              <a:t>控制</a:t>
            </a:r>
            <a:endParaRPr kumimoji="1" lang="zh-TW" altLang="en-US" dirty="0">
              <a:solidFill>
                <a:schemeClr val="bg1"/>
              </a:solidFill>
              <a:cs typeface="+mn-cs"/>
            </a:endParaRPr>
          </a:p>
        </p:txBody>
      </p:sp>
      <p:sp>
        <p:nvSpPr>
          <p:cNvPr id="8204"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76</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43318512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1208585" y="117028"/>
            <a:ext cx="8080400" cy="935708"/>
          </a:xfrm>
        </p:spPr>
        <p:txBody>
          <a:bodyPr/>
          <a:lstStyle/>
          <a:p>
            <a:r>
              <a:rPr lang="zh-TW" altLang="en-US" smtClean="0"/>
              <a:t>變更控制</a:t>
            </a:r>
            <a:r>
              <a:rPr lang="en-US" altLang="zh-TW" smtClean="0"/>
              <a:t>(1/2)</a:t>
            </a:r>
          </a:p>
        </p:txBody>
      </p:sp>
      <p:sp>
        <p:nvSpPr>
          <p:cNvPr id="60420" name="Rectangle 3"/>
          <p:cNvSpPr>
            <a:spLocks noGrp="1" noChangeArrowheads="1"/>
          </p:cNvSpPr>
          <p:nvPr>
            <p:ph type="body" idx="1"/>
          </p:nvPr>
        </p:nvSpPr>
        <p:spPr>
          <a:xfrm>
            <a:off x="640111" y="1052514"/>
            <a:ext cx="8915400" cy="5545137"/>
          </a:xfrm>
        </p:spPr>
        <p:txBody>
          <a:bodyPr/>
          <a:lstStyle/>
          <a:p>
            <a:pPr algn="just"/>
            <a:r>
              <a:rPr lang="zh-TW" altLang="en-US" dirty="0" smtClean="0"/>
              <a:t>原因</a:t>
            </a:r>
          </a:p>
          <a:p>
            <a:pPr lvl="1" algn="just"/>
            <a:r>
              <a:rPr lang="zh-TW" altLang="en-US" sz="2400" dirty="0" smtClean="0"/>
              <a:t>應用程式上線後因需求的變更、新功能要求及發現新瑕疵等因素，需要變更應用系統程式或組態</a:t>
            </a:r>
          </a:p>
          <a:p>
            <a:pPr algn="just"/>
            <a:r>
              <a:rPr lang="zh-TW" altLang="en-US" dirty="0" smtClean="0"/>
              <a:t>目的</a:t>
            </a:r>
          </a:p>
          <a:p>
            <a:pPr lvl="1" algn="just"/>
            <a:r>
              <a:rPr lang="zh-TW" altLang="en-US" sz="2400" dirty="0" smtClean="0"/>
              <a:t>為維持變更後的安全狀態仍可符合安全政策要求</a:t>
            </a:r>
          </a:p>
          <a:p>
            <a:pPr algn="just"/>
            <a:r>
              <a:rPr lang="zh-TW" altLang="en-US" dirty="0" smtClean="0"/>
              <a:t>方法</a:t>
            </a:r>
          </a:p>
          <a:p>
            <a:pPr lvl="1" algn="just"/>
            <a:r>
              <a:rPr lang="zh-TW" altLang="en-US" sz="2400" dirty="0" smtClean="0"/>
              <a:t>組織應實作應用程式變更控制流程</a:t>
            </a:r>
          </a:p>
          <a:p>
            <a:pPr lvl="1" algn="just"/>
            <a:r>
              <a:rPr lang="zh-TW" altLang="en-US" sz="2400" dirty="0" smtClean="0"/>
              <a:t>必須確保變更是獲得授權、經過測試且被記錄下來的</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77</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3892594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1208585" y="117028"/>
            <a:ext cx="8080400" cy="935708"/>
          </a:xfrm>
        </p:spPr>
        <p:txBody>
          <a:bodyPr/>
          <a:lstStyle/>
          <a:p>
            <a:r>
              <a:rPr lang="zh-TW" altLang="en-US" dirty="0" smtClean="0"/>
              <a:t>變更控制</a:t>
            </a:r>
            <a:r>
              <a:rPr lang="en-US" altLang="zh-TW" dirty="0" smtClean="0"/>
              <a:t>(2/2)</a:t>
            </a:r>
            <a:endParaRPr lang="zh-TW" altLang="en-US" dirty="0" smtClean="0"/>
          </a:p>
        </p:txBody>
      </p:sp>
      <p:sp>
        <p:nvSpPr>
          <p:cNvPr id="62468" name="Rectangle 3"/>
          <p:cNvSpPr>
            <a:spLocks noGrp="1" noChangeArrowheads="1"/>
          </p:cNvSpPr>
          <p:nvPr>
            <p:ph type="body" idx="1"/>
          </p:nvPr>
        </p:nvSpPr>
        <p:spPr>
          <a:xfrm>
            <a:off x="662523" y="1052736"/>
            <a:ext cx="8743877" cy="5472608"/>
          </a:xfrm>
        </p:spPr>
        <p:txBody>
          <a:bodyPr/>
          <a:lstStyle/>
          <a:p>
            <a:pPr algn="just"/>
            <a:r>
              <a:rPr lang="zh-TW" altLang="en-US" sz="2400" dirty="0" smtClean="0"/>
              <a:t>變更控制流程必要的步驟</a:t>
            </a:r>
          </a:p>
          <a:p>
            <a:pPr lvl="1" algn="just"/>
            <a:r>
              <a:rPr lang="zh-TW" altLang="en-US" sz="2000" dirty="0" smtClean="0"/>
              <a:t>填寫變更需求申請</a:t>
            </a:r>
          </a:p>
          <a:p>
            <a:pPr lvl="1" algn="just"/>
            <a:r>
              <a:rPr lang="zh-TW" altLang="en-US" sz="2000" dirty="0" smtClean="0"/>
              <a:t>分析變更需求</a:t>
            </a:r>
          </a:p>
          <a:p>
            <a:pPr lvl="1" algn="just"/>
            <a:r>
              <a:rPr lang="zh-TW" altLang="en-US" sz="2000" dirty="0" smtClean="0"/>
              <a:t>發展實作策略、方法或步驟</a:t>
            </a:r>
          </a:p>
          <a:p>
            <a:pPr lvl="1" algn="just"/>
            <a:r>
              <a:rPr lang="zh-TW" altLang="en-US" sz="2000" dirty="0" smtClean="0"/>
              <a:t>計算變更所需成本</a:t>
            </a:r>
          </a:p>
          <a:p>
            <a:pPr lvl="1" algn="just"/>
            <a:r>
              <a:rPr lang="zh-TW" altLang="en-US" sz="2000" dirty="0" smtClean="0"/>
              <a:t>評估變更與安全的關聯性</a:t>
            </a:r>
          </a:p>
          <a:p>
            <a:pPr lvl="1" algn="just"/>
            <a:r>
              <a:rPr lang="zh-TW" altLang="en-US" sz="2000" dirty="0" smtClean="0"/>
              <a:t>記錄變更請求</a:t>
            </a:r>
          </a:p>
          <a:p>
            <a:pPr lvl="1" algn="just"/>
            <a:r>
              <a:rPr lang="zh-TW" altLang="en-US" sz="2000" dirty="0" smtClean="0"/>
              <a:t>提交變更申請進行核准</a:t>
            </a:r>
          </a:p>
          <a:p>
            <a:pPr lvl="1" algn="just"/>
            <a:r>
              <a:rPr lang="zh-TW" altLang="en-US" sz="2000" dirty="0" smtClean="0"/>
              <a:t>進行應用程式變更的開發工作</a:t>
            </a:r>
          </a:p>
          <a:p>
            <a:pPr lvl="1" algn="just"/>
            <a:r>
              <a:rPr lang="zh-TW" altLang="en-US" sz="2000" dirty="0" smtClean="0"/>
              <a:t>記錄變更開發的產出</a:t>
            </a:r>
            <a:r>
              <a:rPr lang="en-US" altLang="zh-TW" sz="2000" dirty="0" smtClean="0"/>
              <a:t>(</a:t>
            </a:r>
            <a:r>
              <a:rPr lang="zh-TW" altLang="en-US" sz="2000" dirty="0" smtClean="0"/>
              <a:t>新增或刪除功能</a:t>
            </a:r>
            <a:r>
              <a:rPr lang="en-US" altLang="zh-TW" sz="2000" dirty="0" smtClean="0"/>
              <a:t>)</a:t>
            </a:r>
          </a:p>
          <a:p>
            <a:pPr lvl="1" algn="just"/>
            <a:r>
              <a:rPr lang="zh-TW" altLang="en-US" sz="2000" dirty="0" smtClean="0"/>
              <a:t>將變更的程式碼與變更申請連結</a:t>
            </a:r>
            <a:r>
              <a:rPr lang="en-US" altLang="zh-TW" sz="2000" dirty="0" smtClean="0"/>
              <a:t>(</a:t>
            </a:r>
            <a:r>
              <a:rPr lang="zh-TW" altLang="en-US" sz="2000" dirty="0" smtClean="0"/>
              <a:t>程式碼中的註解</a:t>
            </a:r>
            <a:r>
              <a:rPr lang="en-US" altLang="zh-TW" sz="2000" dirty="0" smtClean="0"/>
              <a:t>)</a:t>
            </a:r>
          </a:p>
          <a:p>
            <a:pPr lvl="1" algn="just"/>
            <a:r>
              <a:rPr lang="zh-TW" altLang="en-US" sz="2000" dirty="0" smtClean="0"/>
              <a:t>將變更後的程式碼交付測試與品質認可</a:t>
            </a:r>
          </a:p>
          <a:p>
            <a:pPr lvl="1" algn="just"/>
            <a:r>
              <a:rPr lang="zh-TW" altLang="en-US" sz="2000" dirty="0" smtClean="0"/>
              <a:t>變更程式碼版本</a:t>
            </a:r>
            <a:r>
              <a:rPr lang="en-US" altLang="zh-TW" sz="2000" dirty="0" smtClean="0"/>
              <a:t>(</a:t>
            </a:r>
            <a:r>
              <a:rPr lang="zh-TW" altLang="en-US" sz="2000" dirty="0" smtClean="0"/>
              <a:t>上線</a:t>
            </a:r>
            <a:r>
              <a:rPr lang="en-US" altLang="zh-TW" sz="2000" dirty="0" smtClean="0"/>
              <a:t>)</a:t>
            </a:r>
          </a:p>
          <a:p>
            <a:pPr lvl="1" algn="just"/>
            <a:r>
              <a:rPr lang="zh-TW" altLang="en-US" sz="2000" dirty="0" smtClean="0"/>
              <a:t>向管理階層報告變更結果</a:t>
            </a: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9282" y="1340768"/>
            <a:ext cx="3938887" cy="272692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78</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186319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1208585" y="117028"/>
            <a:ext cx="8080400" cy="935708"/>
          </a:xfrm>
        </p:spPr>
        <p:txBody>
          <a:bodyPr/>
          <a:lstStyle/>
          <a:p>
            <a:r>
              <a:rPr lang="zh-TW" altLang="en-US" dirty="0" smtClean="0"/>
              <a:t>職責區隔</a:t>
            </a:r>
          </a:p>
        </p:txBody>
      </p:sp>
      <p:sp>
        <p:nvSpPr>
          <p:cNvPr id="64516" name="Rectangle 3"/>
          <p:cNvSpPr>
            <a:spLocks noGrp="1" noChangeArrowheads="1"/>
          </p:cNvSpPr>
          <p:nvPr>
            <p:ph type="body" idx="1"/>
          </p:nvPr>
        </p:nvSpPr>
        <p:spPr>
          <a:xfrm>
            <a:off x="662523" y="1052736"/>
            <a:ext cx="8743877" cy="5229320"/>
          </a:xfrm>
        </p:spPr>
        <p:txBody>
          <a:bodyPr/>
          <a:lstStyle/>
          <a:p>
            <a:pPr algn="just"/>
            <a:r>
              <a:rPr lang="zh-TW" altLang="en-US" dirty="0" smtClean="0"/>
              <a:t>作業人員不應有權限存取</a:t>
            </a:r>
            <a:r>
              <a:rPr lang="zh-TW" altLang="en-US" b="1" dirty="0" smtClean="0">
                <a:solidFill>
                  <a:srgbClr val="FF0000"/>
                </a:solidFill>
              </a:rPr>
              <a:t>線上的程式碼或程式物件</a:t>
            </a:r>
          </a:p>
          <a:p>
            <a:pPr algn="just"/>
            <a:r>
              <a:rPr lang="zh-TW" altLang="en-US" dirty="0" smtClean="0"/>
              <a:t>程式設計人員不應存取</a:t>
            </a:r>
            <a:r>
              <a:rPr lang="zh-TW" altLang="en-US" b="1" dirty="0" smtClean="0">
                <a:solidFill>
                  <a:srgbClr val="FF0000"/>
                </a:solidFill>
              </a:rPr>
              <a:t>線上運作中的軟體</a:t>
            </a:r>
          </a:p>
          <a:p>
            <a:pPr algn="just"/>
            <a:r>
              <a:rPr lang="zh-TW" altLang="en-US" dirty="0" smtClean="0"/>
              <a:t>品管部門應測試程式碼品質，且與開發部門採用不同的測試方法</a:t>
            </a:r>
          </a:p>
          <a:p>
            <a:pPr algn="just"/>
            <a:r>
              <a:rPr lang="zh-TW" altLang="en-US" dirty="0" smtClean="0"/>
              <a:t>一旦軟體被開發測試完成應被保存在程式庫中</a:t>
            </a:r>
          </a:p>
          <a:p>
            <a:pPr algn="just"/>
            <a:r>
              <a:rPr lang="zh-TW" altLang="en-US" dirty="0" smtClean="0"/>
              <a:t>線上運作的軟體應由程式庫中發行，不應直接由程式設計人員或測試人員進行更新</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79</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927037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2"/>
          <p:cNvSpPr>
            <a:spLocks noGrp="1" noChangeArrowheads="1"/>
          </p:cNvSpPr>
          <p:nvPr>
            <p:ph type="title"/>
          </p:nvPr>
        </p:nvSpPr>
        <p:spPr>
          <a:xfrm>
            <a:off x="848544" y="117028"/>
            <a:ext cx="8518626" cy="935708"/>
          </a:xfrm>
        </p:spPr>
        <p:txBody>
          <a:bodyPr/>
          <a:lstStyle/>
          <a:p>
            <a:r>
              <a:rPr lang="zh-TW" altLang="en-US" sz="4000" dirty="0" smtClean="0"/>
              <a:t>資料連結層 </a:t>
            </a:r>
            <a:r>
              <a:rPr lang="en-US" altLang="zh-TW" sz="4000" dirty="0" smtClean="0"/>
              <a:t>– ARP Spoofing(1/2)</a:t>
            </a:r>
            <a:endParaRPr lang="zh-TW" altLang="en-US" sz="4000" dirty="0" smtClean="0"/>
          </a:p>
        </p:txBody>
      </p:sp>
      <p:sp>
        <p:nvSpPr>
          <p:cNvPr id="142340" name="Rectangle 3"/>
          <p:cNvSpPr>
            <a:spLocks noGrp="1" noChangeArrowheads="1"/>
          </p:cNvSpPr>
          <p:nvPr>
            <p:ph type="body" idx="1"/>
          </p:nvPr>
        </p:nvSpPr>
        <p:spPr>
          <a:xfrm>
            <a:off x="701326" y="1052737"/>
            <a:ext cx="8932195" cy="5184775"/>
          </a:xfrm>
        </p:spPr>
        <p:txBody>
          <a:bodyPr/>
          <a:lstStyle/>
          <a:p>
            <a:pPr marL="177800" indent="-177800"/>
            <a:r>
              <a:rPr lang="zh-TW" altLang="en-US" sz="2200" dirty="0" smtClean="0"/>
              <a:t>又稱為</a:t>
            </a:r>
            <a:r>
              <a:rPr lang="en-US" altLang="zh-TW" sz="2200" dirty="0" smtClean="0"/>
              <a:t>ARP flooding</a:t>
            </a:r>
            <a:r>
              <a:rPr lang="zh-TW" altLang="en-US" sz="2200" dirty="0" smtClean="0"/>
              <a:t>、</a:t>
            </a:r>
            <a:r>
              <a:rPr lang="en-US" altLang="zh-TW" sz="2200" dirty="0" smtClean="0"/>
              <a:t>ARP poisoning</a:t>
            </a:r>
            <a:r>
              <a:rPr lang="zh-TW" altLang="en-US" sz="2200" dirty="0" smtClean="0"/>
              <a:t>或</a:t>
            </a:r>
            <a:r>
              <a:rPr lang="en-US" altLang="zh-TW" sz="2200" dirty="0" smtClean="0"/>
              <a:t>ARP Poison Routing</a:t>
            </a:r>
          </a:p>
          <a:p>
            <a:pPr marL="177800" indent="-177800"/>
            <a:r>
              <a:rPr lang="zh-TW" altLang="en-US" sz="2200" dirty="0" smtClean="0"/>
              <a:t>在</a:t>
            </a:r>
            <a:r>
              <a:rPr lang="en-US" altLang="zh-TW" sz="2200" dirty="0" smtClean="0"/>
              <a:t>Broadcast Domain</a:t>
            </a:r>
            <a:r>
              <a:rPr lang="zh-TW" altLang="en-US" sz="2200" dirty="0" smtClean="0"/>
              <a:t>下無法被動監聽其他電腦間連線封包</a:t>
            </a:r>
          </a:p>
          <a:p>
            <a:pPr marL="177800" indent="-177800"/>
            <a:r>
              <a:rPr lang="en-US" altLang="zh-TW" sz="2200" dirty="0" smtClean="0"/>
              <a:t>ARP Spoofing</a:t>
            </a:r>
            <a:r>
              <a:rPr lang="zh-TW" altLang="en-US" sz="2200" dirty="0" smtClean="0"/>
              <a:t>攻擊強迫偽冒其他</a:t>
            </a:r>
            <a:r>
              <a:rPr lang="en-US" altLang="zh-TW" sz="2200" dirty="0" smtClean="0"/>
              <a:t>IP</a:t>
            </a:r>
            <a:r>
              <a:rPr lang="zh-TW" altLang="en-US" sz="2200" dirty="0" smtClean="0"/>
              <a:t>，讓攻擊者有機會監測到其他電腦間的通訊</a:t>
            </a:r>
          </a:p>
        </p:txBody>
      </p:sp>
      <p:sp>
        <p:nvSpPr>
          <p:cNvPr id="142341" name="Freeform 4"/>
          <p:cNvSpPr>
            <a:spLocks/>
          </p:cNvSpPr>
          <p:nvPr/>
        </p:nvSpPr>
        <p:spPr bwMode="auto">
          <a:xfrm>
            <a:off x="804029" y="3885903"/>
            <a:ext cx="5147337" cy="2447925"/>
          </a:xfrm>
          <a:custGeom>
            <a:avLst/>
            <a:gdLst>
              <a:gd name="T0" fmla="*/ 792163 w 2993"/>
              <a:gd name="T1" fmla="*/ 880735 h 2268"/>
              <a:gd name="T2" fmla="*/ 0 w 2993"/>
              <a:gd name="T3" fmla="*/ 783595 h 2268"/>
              <a:gd name="T4" fmla="*/ 0 w 2993"/>
              <a:gd name="T5" fmla="*/ 293578 h 2268"/>
              <a:gd name="T6" fmla="*/ 1079500 w 2993"/>
              <a:gd name="T7" fmla="*/ 146789 h 2268"/>
              <a:gd name="T8" fmla="*/ 1871663 w 2993"/>
              <a:gd name="T9" fmla="*/ 146789 h 2268"/>
              <a:gd name="T10" fmla="*/ 2232025 w 2993"/>
              <a:gd name="T11" fmla="*/ 0 h 2268"/>
              <a:gd name="T12" fmla="*/ 3240088 w 2993"/>
              <a:gd name="T13" fmla="*/ 48570 h 2268"/>
              <a:gd name="T14" fmla="*/ 3959225 w 2993"/>
              <a:gd name="T15" fmla="*/ 146789 h 2268"/>
              <a:gd name="T16" fmla="*/ 4751388 w 2993"/>
              <a:gd name="T17" fmla="*/ 587157 h 2268"/>
              <a:gd name="T18" fmla="*/ 4751388 w 2993"/>
              <a:gd name="T19" fmla="*/ 1027524 h 2268"/>
              <a:gd name="T20" fmla="*/ 4319588 w 2993"/>
              <a:gd name="T21" fmla="*/ 1174313 h 2268"/>
              <a:gd name="T22" fmla="*/ 4535488 w 2993"/>
              <a:gd name="T23" fmla="*/ 1712900 h 2268"/>
              <a:gd name="T24" fmla="*/ 4103688 w 2993"/>
              <a:gd name="T25" fmla="*/ 1957908 h 2268"/>
              <a:gd name="T26" fmla="*/ 3816350 w 2993"/>
              <a:gd name="T27" fmla="*/ 2447925 h 2268"/>
              <a:gd name="T28" fmla="*/ 3743325 w 2993"/>
              <a:gd name="T29" fmla="*/ 2447925 h 2268"/>
              <a:gd name="T30" fmla="*/ 2087563 w 2993"/>
              <a:gd name="T31" fmla="*/ 2447925 h 2268"/>
              <a:gd name="T32" fmla="*/ 1727200 w 2993"/>
              <a:gd name="T33" fmla="*/ 2007558 h 2268"/>
              <a:gd name="T34" fmla="*/ 1800225 w 2993"/>
              <a:gd name="T35" fmla="*/ 1370752 h 2268"/>
              <a:gd name="T36" fmla="*/ 792163 w 2993"/>
              <a:gd name="T37" fmla="*/ 880735 h 22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93" h="2268">
                <a:moveTo>
                  <a:pt x="499" y="816"/>
                </a:moveTo>
                <a:lnTo>
                  <a:pt x="0" y="726"/>
                </a:lnTo>
                <a:lnTo>
                  <a:pt x="0" y="272"/>
                </a:lnTo>
                <a:lnTo>
                  <a:pt x="680" y="136"/>
                </a:lnTo>
                <a:lnTo>
                  <a:pt x="1179" y="136"/>
                </a:lnTo>
                <a:lnTo>
                  <a:pt x="1406" y="0"/>
                </a:lnTo>
                <a:lnTo>
                  <a:pt x="2041" y="45"/>
                </a:lnTo>
                <a:lnTo>
                  <a:pt x="2494" y="136"/>
                </a:lnTo>
                <a:lnTo>
                  <a:pt x="2993" y="544"/>
                </a:lnTo>
                <a:lnTo>
                  <a:pt x="2993" y="952"/>
                </a:lnTo>
                <a:lnTo>
                  <a:pt x="2721" y="1088"/>
                </a:lnTo>
                <a:lnTo>
                  <a:pt x="2857" y="1587"/>
                </a:lnTo>
                <a:lnTo>
                  <a:pt x="2585" y="1814"/>
                </a:lnTo>
                <a:lnTo>
                  <a:pt x="2404" y="2268"/>
                </a:lnTo>
                <a:lnTo>
                  <a:pt x="2358" y="2268"/>
                </a:lnTo>
                <a:lnTo>
                  <a:pt x="1315" y="2268"/>
                </a:lnTo>
                <a:lnTo>
                  <a:pt x="1088" y="1860"/>
                </a:lnTo>
                <a:lnTo>
                  <a:pt x="1134" y="1270"/>
                </a:lnTo>
                <a:lnTo>
                  <a:pt x="499" y="816"/>
                </a:lnTo>
                <a:close/>
              </a:path>
            </a:pathLst>
          </a:custGeom>
          <a:solidFill>
            <a:srgbClr val="CC99FF"/>
          </a:solidFill>
          <a:ln w="38100" cap="flat" cmpd="sng">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pic>
        <p:nvPicPr>
          <p:cNvPr id="142342" name="Picture 5" descr="hub"/>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37778" b="35451"/>
          <a:stretch>
            <a:fillRect/>
          </a:stretch>
        </p:blipFill>
        <p:spPr bwMode="auto">
          <a:xfrm>
            <a:off x="3065557" y="4028778"/>
            <a:ext cx="1716352"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43" name="Picture 6" descr="computer-46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206" y="3165178"/>
            <a:ext cx="624284"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4" name="Text Box 7"/>
          <p:cNvSpPr txBox="1">
            <a:spLocks noChangeArrowheads="1"/>
          </p:cNvSpPr>
          <p:nvPr/>
        </p:nvSpPr>
        <p:spPr bwMode="auto">
          <a:xfrm>
            <a:off x="3610730" y="4373265"/>
            <a:ext cx="70243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400">
                <a:ea typeface="新細明體" panose="02020500000000000000" pitchFamily="18" charset="-120"/>
              </a:rPr>
              <a:t>Switch</a:t>
            </a:r>
          </a:p>
        </p:txBody>
      </p:sp>
      <p:sp>
        <p:nvSpPr>
          <p:cNvPr id="142345" name="Line 8"/>
          <p:cNvSpPr>
            <a:spLocks noChangeShapeType="1"/>
          </p:cNvSpPr>
          <p:nvPr/>
        </p:nvSpPr>
        <p:spPr bwMode="auto">
          <a:xfrm flipH="1" flipV="1">
            <a:off x="3378558" y="4389141"/>
            <a:ext cx="0" cy="504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pic>
        <p:nvPicPr>
          <p:cNvPr id="142346" name="Picture 9" descr="I love my p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029" y="3165177"/>
            <a:ext cx="701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47"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4274" y="4820941"/>
            <a:ext cx="1248569"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42348" name="Text Box 11"/>
          <p:cNvSpPr txBox="1">
            <a:spLocks noChangeArrowheads="1"/>
          </p:cNvSpPr>
          <p:nvPr/>
        </p:nvSpPr>
        <p:spPr bwMode="auto">
          <a:xfrm>
            <a:off x="2988165" y="5973465"/>
            <a:ext cx="6944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400">
                <a:ea typeface="新細明體" panose="02020500000000000000" pitchFamily="18" charset="-120"/>
              </a:rPr>
              <a:t>Server</a:t>
            </a:r>
          </a:p>
        </p:txBody>
      </p:sp>
      <p:pic>
        <p:nvPicPr>
          <p:cNvPr id="142349" name="Picture 12" descr="computer-46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4666" y="2877840"/>
            <a:ext cx="624284"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50" name="Picture 13" descr="computer-46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4125" y="3020715"/>
            <a:ext cx="624284"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51" name="Picture 14" descr="computer-46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4910" y="3596978"/>
            <a:ext cx="624284"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52" name="Picture 15" descr="images"/>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4500" t="30222" r="3561" b="14334"/>
          <a:stretch>
            <a:fillRect/>
          </a:stretch>
        </p:blipFill>
        <p:spPr bwMode="auto">
          <a:xfrm>
            <a:off x="5328802" y="4820940"/>
            <a:ext cx="179546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53" name="Text Box 16"/>
          <p:cNvSpPr txBox="1">
            <a:spLocks noChangeArrowheads="1"/>
          </p:cNvSpPr>
          <p:nvPr/>
        </p:nvSpPr>
        <p:spPr bwMode="auto">
          <a:xfrm>
            <a:off x="5873975" y="525274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400">
                <a:ea typeface="新細明體" panose="02020500000000000000" pitchFamily="18" charset="-120"/>
              </a:rPr>
              <a:t>Router</a:t>
            </a:r>
          </a:p>
        </p:txBody>
      </p:sp>
      <p:sp>
        <p:nvSpPr>
          <p:cNvPr id="142354" name="Line 17"/>
          <p:cNvSpPr>
            <a:spLocks noChangeShapeType="1"/>
          </p:cNvSpPr>
          <p:nvPr/>
        </p:nvSpPr>
        <p:spPr bwMode="auto">
          <a:xfrm flipH="1" flipV="1">
            <a:off x="2286490" y="3670002"/>
            <a:ext cx="779066"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42355" name="Line 18"/>
          <p:cNvSpPr>
            <a:spLocks noChangeShapeType="1"/>
          </p:cNvSpPr>
          <p:nvPr/>
        </p:nvSpPr>
        <p:spPr bwMode="auto">
          <a:xfrm flipH="1" flipV="1">
            <a:off x="3455948" y="3452516"/>
            <a:ext cx="0" cy="6492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42356" name="Line 19"/>
          <p:cNvSpPr>
            <a:spLocks noChangeShapeType="1"/>
          </p:cNvSpPr>
          <p:nvPr/>
        </p:nvSpPr>
        <p:spPr bwMode="auto">
          <a:xfrm flipV="1">
            <a:off x="4157624" y="3596978"/>
            <a:ext cx="390393" cy="504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42357" name="Line 20"/>
          <p:cNvSpPr>
            <a:spLocks noChangeShapeType="1"/>
          </p:cNvSpPr>
          <p:nvPr/>
        </p:nvSpPr>
        <p:spPr bwMode="auto">
          <a:xfrm flipV="1">
            <a:off x="4627127" y="3812878"/>
            <a:ext cx="467783" cy="2889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42358" name="Line 21"/>
          <p:cNvSpPr>
            <a:spLocks noChangeShapeType="1"/>
          </p:cNvSpPr>
          <p:nvPr/>
        </p:nvSpPr>
        <p:spPr bwMode="auto">
          <a:xfrm flipH="1" flipV="1">
            <a:off x="4548016" y="4317702"/>
            <a:ext cx="858176" cy="647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pic>
        <p:nvPicPr>
          <p:cNvPr id="142359"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9840" y="4820941"/>
            <a:ext cx="1248569"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42360" name="Line 23"/>
          <p:cNvSpPr>
            <a:spLocks noChangeShapeType="1"/>
          </p:cNvSpPr>
          <p:nvPr/>
        </p:nvSpPr>
        <p:spPr bwMode="auto">
          <a:xfrm flipH="1" flipV="1">
            <a:off x="4393235" y="4317703"/>
            <a:ext cx="0" cy="504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42361" name="Text Box 24"/>
          <p:cNvSpPr txBox="1">
            <a:spLocks noChangeArrowheads="1"/>
          </p:cNvSpPr>
          <p:nvPr/>
        </p:nvSpPr>
        <p:spPr bwMode="auto">
          <a:xfrm>
            <a:off x="3982205" y="5956002"/>
            <a:ext cx="6944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400">
                <a:ea typeface="新細明體" panose="02020500000000000000" pitchFamily="18" charset="-120"/>
              </a:rPr>
              <a:t>Server</a:t>
            </a:r>
          </a:p>
        </p:txBody>
      </p:sp>
      <p:pic>
        <p:nvPicPr>
          <p:cNvPr id="142362" name="Picture 4" descr="Cloud_rw1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22544" y="4460578"/>
            <a:ext cx="2340637"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63" name="Line 26"/>
          <p:cNvSpPr>
            <a:spLocks noChangeShapeType="1"/>
          </p:cNvSpPr>
          <p:nvPr/>
        </p:nvSpPr>
        <p:spPr bwMode="auto">
          <a:xfrm flipH="1" flipV="1">
            <a:off x="6966044" y="5036840"/>
            <a:ext cx="31300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124379" name="Rectangle 27"/>
          <p:cNvSpPr>
            <a:spLocks noChangeArrowheads="1"/>
          </p:cNvSpPr>
          <p:nvPr/>
        </p:nvSpPr>
        <p:spPr bwMode="auto">
          <a:xfrm>
            <a:off x="548695" y="4679652"/>
            <a:ext cx="1871025" cy="33855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en-US" altLang="zh-TW" sz="1600"/>
              <a:t>Broadcast Domain</a:t>
            </a:r>
            <a:endParaRPr kumimoji="1" lang="zh-TW" altLang="en-US" sz="1600"/>
          </a:p>
        </p:txBody>
      </p:sp>
      <p:sp>
        <p:nvSpPr>
          <p:cNvPr id="142365" name="Text Box 28"/>
          <p:cNvSpPr txBox="1">
            <a:spLocks noChangeArrowheads="1"/>
          </p:cNvSpPr>
          <p:nvPr/>
        </p:nvSpPr>
        <p:spPr bwMode="auto">
          <a:xfrm>
            <a:off x="5404473" y="4549477"/>
            <a:ext cx="1069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200">
                <a:ea typeface="新細明體" panose="02020500000000000000" pitchFamily="18" charset="-120"/>
              </a:rPr>
              <a:t>192.168.1.254</a:t>
            </a:r>
          </a:p>
        </p:txBody>
      </p:sp>
      <p:sp>
        <p:nvSpPr>
          <p:cNvPr id="142366" name="Text Box 29"/>
          <p:cNvSpPr txBox="1">
            <a:spLocks noChangeArrowheads="1"/>
          </p:cNvSpPr>
          <p:nvPr/>
        </p:nvSpPr>
        <p:spPr bwMode="auto">
          <a:xfrm>
            <a:off x="1428314" y="3744616"/>
            <a:ext cx="9925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200">
                <a:ea typeface="新細明體" panose="02020500000000000000" pitchFamily="18" charset="-120"/>
              </a:rPr>
              <a:t>192.168.1.99</a:t>
            </a:r>
          </a:p>
        </p:txBody>
      </p:sp>
      <p:sp>
        <p:nvSpPr>
          <p:cNvPr id="142367" name="Text Box 30"/>
          <p:cNvSpPr txBox="1">
            <a:spLocks noChangeArrowheads="1"/>
          </p:cNvSpPr>
          <p:nvPr/>
        </p:nvSpPr>
        <p:spPr bwMode="auto">
          <a:xfrm>
            <a:off x="2910775" y="6322716"/>
            <a:ext cx="9156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200">
                <a:ea typeface="新細明體" panose="02020500000000000000" pitchFamily="18" charset="-120"/>
              </a:rPr>
              <a:t>192.168.1.1</a:t>
            </a:r>
          </a:p>
        </p:txBody>
      </p:sp>
      <p:sp>
        <p:nvSpPr>
          <p:cNvPr id="142368" name="Freeform 31"/>
          <p:cNvSpPr>
            <a:spLocks/>
          </p:cNvSpPr>
          <p:nvPr/>
        </p:nvSpPr>
        <p:spPr bwMode="auto">
          <a:xfrm>
            <a:off x="3222057" y="3525540"/>
            <a:ext cx="79110" cy="1223962"/>
          </a:xfrm>
          <a:custGeom>
            <a:avLst/>
            <a:gdLst>
              <a:gd name="T0" fmla="*/ 73025 w 46"/>
              <a:gd name="T1" fmla="*/ 0 h 771"/>
              <a:gd name="T2" fmla="*/ 0 w 46"/>
              <a:gd name="T3" fmla="*/ 1223962 h 771"/>
              <a:gd name="T4" fmla="*/ 0 60000 65536"/>
              <a:gd name="T5" fmla="*/ 0 60000 65536"/>
            </a:gdLst>
            <a:ahLst/>
            <a:cxnLst>
              <a:cxn ang="T4">
                <a:pos x="T0" y="T1"/>
              </a:cxn>
              <a:cxn ang="T5">
                <a:pos x="T2" y="T3"/>
              </a:cxn>
            </a:cxnLst>
            <a:rect l="0" t="0" r="r" b="b"/>
            <a:pathLst>
              <a:path w="46" h="771">
                <a:moveTo>
                  <a:pt x="46" y="0"/>
                </a:moveTo>
                <a:cubicBezTo>
                  <a:pt x="46" y="0"/>
                  <a:pt x="23" y="385"/>
                  <a:pt x="0" y="771"/>
                </a:cubicBezTo>
              </a:path>
            </a:pathLst>
          </a:custGeom>
          <a:noFill/>
          <a:ln w="25400" cap="flat" cmpd="sng">
            <a:solidFill>
              <a:schemeClr val="hlink"/>
            </a:solidFill>
            <a:prstDash val="solid"/>
            <a:round/>
            <a:headEnd type="triangle" w="med" len="med"/>
            <a:tailEnd type="triangle" w="med" len="me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42369" name="Freeform 32"/>
          <p:cNvSpPr>
            <a:spLocks/>
          </p:cNvSpPr>
          <p:nvPr/>
        </p:nvSpPr>
        <p:spPr bwMode="auto">
          <a:xfrm>
            <a:off x="3443911" y="3670002"/>
            <a:ext cx="870215" cy="1079500"/>
          </a:xfrm>
          <a:custGeom>
            <a:avLst/>
            <a:gdLst>
              <a:gd name="T0" fmla="*/ 11113 w 506"/>
              <a:gd name="T1" fmla="*/ 1079500 h 680"/>
              <a:gd name="T2" fmla="*/ 84138 w 506"/>
              <a:gd name="T3" fmla="*/ 574675 h 680"/>
              <a:gd name="T4" fmla="*/ 515938 w 506"/>
              <a:gd name="T5" fmla="*/ 431800 h 680"/>
              <a:gd name="T6" fmla="*/ 803275 w 506"/>
              <a:gd name="T7" fmla="*/ 0 h 6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6" h="680">
                <a:moveTo>
                  <a:pt x="7" y="680"/>
                </a:moveTo>
                <a:cubicBezTo>
                  <a:pt x="3" y="555"/>
                  <a:pt x="0" y="430"/>
                  <a:pt x="53" y="362"/>
                </a:cubicBezTo>
                <a:cubicBezTo>
                  <a:pt x="106" y="294"/>
                  <a:pt x="249" y="332"/>
                  <a:pt x="325" y="272"/>
                </a:cubicBezTo>
                <a:cubicBezTo>
                  <a:pt x="401" y="212"/>
                  <a:pt x="453" y="106"/>
                  <a:pt x="506" y="0"/>
                </a:cubicBezTo>
              </a:path>
            </a:pathLst>
          </a:custGeom>
          <a:noFill/>
          <a:ln w="25400" cap="flat" cmpd="sng">
            <a:solidFill>
              <a:schemeClr val="hlink"/>
            </a:solidFill>
            <a:prstDash val="solid"/>
            <a:round/>
            <a:headEnd type="triangle" w="med" len="med"/>
            <a:tailEnd type="triangle" w="med" len="me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42370" name="Freeform 33"/>
          <p:cNvSpPr>
            <a:spLocks/>
          </p:cNvSpPr>
          <p:nvPr/>
        </p:nvSpPr>
        <p:spPr bwMode="auto">
          <a:xfrm>
            <a:off x="3548817" y="4305002"/>
            <a:ext cx="1702594" cy="660400"/>
          </a:xfrm>
          <a:custGeom>
            <a:avLst/>
            <a:gdLst>
              <a:gd name="T0" fmla="*/ 60325 w 990"/>
              <a:gd name="T1" fmla="*/ 444500 h 416"/>
              <a:gd name="T2" fmla="*/ 131763 w 990"/>
              <a:gd name="T3" fmla="*/ 155575 h 416"/>
              <a:gd name="T4" fmla="*/ 852488 w 990"/>
              <a:gd name="T5" fmla="*/ 84138 h 416"/>
              <a:gd name="T6" fmla="*/ 1571625 w 990"/>
              <a:gd name="T7" fmla="*/ 660400 h 4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 h="416">
                <a:moveTo>
                  <a:pt x="38" y="280"/>
                </a:moveTo>
                <a:cubicBezTo>
                  <a:pt x="19" y="208"/>
                  <a:pt x="0" y="136"/>
                  <a:pt x="83" y="98"/>
                </a:cubicBezTo>
                <a:cubicBezTo>
                  <a:pt x="166" y="60"/>
                  <a:pt x="386" y="0"/>
                  <a:pt x="537" y="53"/>
                </a:cubicBezTo>
                <a:cubicBezTo>
                  <a:pt x="688" y="106"/>
                  <a:pt x="839" y="261"/>
                  <a:pt x="990" y="416"/>
                </a:cubicBezTo>
              </a:path>
            </a:pathLst>
          </a:custGeom>
          <a:noFill/>
          <a:ln w="25400" cap="flat" cmpd="sng">
            <a:solidFill>
              <a:schemeClr val="hlink"/>
            </a:solidFill>
            <a:prstDash val="solid"/>
            <a:round/>
            <a:headEnd type="triangle" w="med" len="med"/>
            <a:tailEnd type="triangle" w="med" len="me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p>
        </p:txBody>
      </p:sp>
      <p:sp>
        <p:nvSpPr>
          <p:cNvPr id="142371" name="Line 34"/>
          <p:cNvSpPr>
            <a:spLocks noChangeShapeType="1"/>
          </p:cNvSpPr>
          <p:nvPr/>
        </p:nvSpPr>
        <p:spPr bwMode="auto">
          <a:xfrm>
            <a:off x="2442992" y="3596978"/>
            <a:ext cx="622565" cy="360363"/>
          </a:xfrm>
          <a:prstGeom prst="line">
            <a:avLst/>
          </a:prstGeom>
          <a:noFill/>
          <a:ln w="254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42372" name="Text Box 35"/>
          <p:cNvSpPr txBox="1">
            <a:spLocks noChangeArrowheads="1"/>
          </p:cNvSpPr>
          <p:nvPr/>
        </p:nvSpPr>
        <p:spPr bwMode="auto">
          <a:xfrm>
            <a:off x="1655327" y="3962102"/>
            <a:ext cx="12795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200">
                <a:solidFill>
                  <a:srgbClr val="FF0000"/>
                </a:solidFill>
                <a:ea typeface="新細明體" panose="02020500000000000000" pitchFamily="18" charset="-120"/>
              </a:rPr>
              <a:t>Fake 192.168.1.1</a:t>
            </a:r>
          </a:p>
        </p:txBody>
      </p:sp>
      <p:sp>
        <p:nvSpPr>
          <p:cNvPr id="142373" name="Text Box 36"/>
          <p:cNvSpPr txBox="1">
            <a:spLocks noChangeArrowheads="1"/>
          </p:cNvSpPr>
          <p:nvPr/>
        </p:nvSpPr>
        <p:spPr bwMode="auto">
          <a:xfrm>
            <a:off x="5846996" y="3308053"/>
            <a:ext cx="3721495" cy="584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squar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lang="en-US" altLang="zh-TW" sz="1600" b="0" dirty="0">
                <a:latin typeface="+mn-ea"/>
                <a:ea typeface="+mn-ea"/>
              </a:rPr>
              <a:t>ARP(Address Resolution Protocol)</a:t>
            </a:r>
            <a:r>
              <a:rPr lang="zh-TW" altLang="en-US" sz="1600" b="0" dirty="0">
                <a:latin typeface="+mn-ea"/>
                <a:ea typeface="+mn-ea"/>
              </a:rPr>
              <a:t>用來對應</a:t>
            </a:r>
            <a:r>
              <a:rPr lang="en-US" altLang="zh-TW" sz="1600" b="0" dirty="0">
                <a:latin typeface="+mn-ea"/>
                <a:ea typeface="+mn-ea"/>
              </a:rPr>
              <a:t>MAC</a:t>
            </a:r>
            <a:r>
              <a:rPr lang="zh-TW" altLang="en-US" sz="1600" b="0" dirty="0">
                <a:latin typeface="+mn-ea"/>
                <a:ea typeface="+mn-ea"/>
              </a:rPr>
              <a:t>與</a:t>
            </a:r>
            <a:r>
              <a:rPr lang="en-US" altLang="zh-TW" sz="1600" b="0" dirty="0">
                <a:latin typeface="+mn-ea"/>
                <a:ea typeface="+mn-ea"/>
              </a:rPr>
              <a:t>IP</a:t>
            </a:r>
            <a:r>
              <a:rPr lang="zh-TW" altLang="en-US" sz="1600" b="0" dirty="0">
                <a:latin typeface="+mn-ea"/>
                <a:ea typeface="+mn-ea"/>
              </a:rPr>
              <a:t>位址的協定</a:t>
            </a:r>
          </a:p>
        </p:txBody>
      </p:sp>
      <p:sp>
        <p:nvSpPr>
          <p:cNvPr id="37"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8</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5467795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1208585" y="117028"/>
            <a:ext cx="8080400" cy="935708"/>
          </a:xfrm>
        </p:spPr>
        <p:txBody>
          <a:bodyPr/>
          <a:lstStyle/>
          <a:p>
            <a:r>
              <a:rPr lang="zh-TW" altLang="en-US" dirty="0" smtClean="0"/>
              <a:t>程式庫維護 </a:t>
            </a:r>
          </a:p>
        </p:txBody>
      </p:sp>
      <p:sp>
        <p:nvSpPr>
          <p:cNvPr id="66564" name="Rectangle 3"/>
          <p:cNvSpPr>
            <a:spLocks noGrp="1" noChangeArrowheads="1"/>
          </p:cNvSpPr>
          <p:nvPr>
            <p:ph type="body" idx="1"/>
          </p:nvPr>
        </p:nvSpPr>
        <p:spPr>
          <a:xfrm>
            <a:off x="651666" y="1052737"/>
            <a:ext cx="9059863" cy="5184775"/>
          </a:xfrm>
        </p:spPr>
        <p:txBody>
          <a:bodyPr/>
          <a:lstStyle/>
          <a:p>
            <a:pPr algn="just"/>
            <a:r>
              <a:rPr lang="zh-TW" altLang="en-US" sz="2400" dirty="0" smtClean="0"/>
              <a:t>應用程式應集中存放在程式庫中，並進行存取控管</a:t>
            </a:r>
          </a:p>
          <a:p>
            <a:pPr algn="just"/>
            <a:r>
              <a:rPr lang="zh-TW" altLang="en-US" sz="2400" dirty="0" smtClean="0"/>
              <a:t>程式庫進行版本控制，並保留所有版本程式碼</a:t>
            </a:r>
          </a:p>
          <a:p>
            <a:pPr lvl="1" algn="just"/>
            <a:r>
              <a:rPr lang="zh-TW" altLang="en-US" sz="2400" dirty="0" smtClean="0"/>
              <a:t>主版本：</a:t>
            </a:r>
            <a:r>
              <a:rPr lang="en-US" altLang="zh-TW" sz="2400" b="1" dirty="0" smtClean="0">
                <a:solidFill>
                  <a:srgbClr val="FF0000"/>
                </a:solidFill>
              </a:rPr>
              <a:t>1</a:t>
            </a:r>
            <a:r>
              <a:rPr lang="en-US" altLang="zh-TW" sz="2400" dirty="0" smtClean="0"/>
              <a:t>.0</a:t>
            </a:r>
          </a:p>
          <a:p>
            <a:pPr lvl="1" algn="just"/>
            <a:r>
              <a:rPr lang="zh-TW" altLang="en-US" sz="2400" dirty="0" smtClean="0"/>
              <a:t>次版本：</a:t>
            </a:r>
            <a:r>
              <a:rPr lang="en-US" altLang="zh-TW" sz="2400" dirty="0" smtClean="0"/>
              <a:t>1.</a:t>
            </a:r>
            <a:r>
              <a:rPr lang="en-US" altLang="zh-TW" sz="2400" b="1" dirty="0" smtClean="0">
                <a:solidFill>
                  <a:srgbClr val="FF0000"/>
                </a:solidFill>
              </a:rPr>
              <a:t>1</a:t>
            </a:r>
          </a:p>
          <a:p>
            <a:pPr lvl="1" algn="just"/>
            <a:r>
              <a:rPr lang="zh-TW" altLang="en-US" sz="2400" dirty="0" smtClean="0"/>
              <a:t>緊急修正版本：</a:t>
            </a:r>
            <a:r>
              <a:rPr lang="en-US" altLang="zh-TW" sz="2400" dirty="0" smtClean="0"/>
              <a:t>1.0.</a:t>
            </a:r>
            <a:r>
              <a:rPr lang="en-US" altLang="zh-TW" sz="2400" b="1" dirty="0" smtClean="0">
                <a:solidFill>
                  <a:srgbClr val="FF0000"/>
                </a:solidFill>
              </a:rPr>
              <a:t>1</a:t>
            </a:r>
          </a:p>
          <a:p>
            <a:pPr algn="just"/>
            <a:r>
              <a:rPr lang="zh-TW" altLang="en-US" sz="2400" dirty="0" smtClean="0"/>
              <a:t>開發部門凍結版本後應簽入</a:t>
            </a:r>
            <a:r>
              <a:rPr lang="en-US" altLang="zh-TW" sz="2400" dirty="0" smtClean="0"/>
              <a:t>(Check In)</a:t>
            </a:r>
            <a:r>
              <a:rPr lang="zh-TW" altLang="en-US" sz="2400" dirty="0" smtClean="0"/>
              <a:t>到程式庫，也應由程式庫中簽出</a:t>
            </a:r>
            <a:r>
              <a:rPr lang="en-US" altLang="zh-TW" sz="2400" dirty="0" smtClean="0"/>
              <a:t>(Check Out)</a:t>
            </a:r>
            <a:r>
              <a:rPr lang="zh-TW" altLang="en-US" sz="2400" dirty="0" smtClean="0"/>
              <a:t>取得最新版本進行修改</a:t>
            </a:r>
          </a:p>
          <a:p>
            <a:pPr algn="just"/>
            <a:r>
              <a:rPr lang="zh-TW" altLang="en-US" sz="2400" dirty="0" smtClean="0"/>
              <a:t>測試部門應由程式庫中簽出</a:t>
            </a:r>
            <a:r>
              <a:rPr lang="en-US" altLang="zh-TW" sz="2400" dirty="0" smtClean="0"/>
              <a:t>(Check Out)</a:t>
            </a:r>
            <a:r>
              <a:rPr lang="zh-TW" altLang="en-US" sz="2400" dirty="0" smtClean="0"/>
              <a:t>取得最新版本進行測試</a:t>
            </a:r>
          </a:p>
          <a:p>
            <a:pPr algn="just"/>
            <a:r>
              <a:rPr lang="zh-TW" altLang="en-US" sz="2400" dirty="0" smtClean="0"/>
              <a:t>上線人員應由程式庫中發行</a:t>
            </a:r>
            <a:r>
              <a:rPr lang="en-US" altLang="zh-TW" sz="2400" dirty="0" smtClean="0"/>
              <a:t>(Release)</a:t>
            </a:r>
            <a:r>
              <a:rPr lang="zh-TW" altLang="en-US" sz="2400" dirty="0" smtClean="0"/>
              <a:t>最新版本應用程式至線上系統</a:t>
            </a:r>
            <a:endParaRPr lang="en-US" altLang="zh-TW" sz="2400" dirty="0" smtClean="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80</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551476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08585" y="117028"/>
            <a:ext cx="8080400" cy="935708"/>
          </a:xfrm>
        </p:spPr>
        <p:txBody>
          <a:bodyPr/>
          <a:lstStyle/>
          <a:p>
            <a:r>
              <a:rPr lang="zh-TW" altLang="en-US" dirty="0"/>
              <a:t>應用程式的品質與安全</a:t>
            </a:r>
            <a:r>
              <a:rPr lang="zh-TW" altLang="en-US" dirty="0" smtClean="0"/>
              <a:t>檢測</a:t>
            </a:r>
            <a:endParaRPr lang="zh-TW" altLang="en-US" dirty="0"/>
          </a:p>
        </p:txBody>
      </p:sp>
      <p:sp>
        <p:nvSpPr>
          <p:cNvPr id="3" name="內容版面配置區 2"/>
          <p:cNvSpPr>
            <a:spLocks noGrp="1"/>
          </p:cNvSpPr>
          <p:nvPr>
            <p:ph idx="1"/>
          </p:nvPr>
        </p:nvSpPr>
        <p:spPr>
          <a:xfrm>
            <a:off x="662523" y="1052736"/>
            <a:ext cx="8743877" cy="5229320"/>
          </a:xfrm>
        </p:spPr>
        <p:txBody>
          <a:bodyPr/>
          <a:lstStyle/>
          <a:p>
            <a:pPr algn="just"/>
            <a:r>
              <a:rPr lang="zh-TW" altLang="en-US" dirty="0" smtClean="0"/>
              <a:t>任何應用程式都有可能有瑕疵或是弱點</a:t>
            </a:r>
            <a:endParaRPr lang="en-US" altLang="zh-TW" dirty="0" smtClean="0"/>
          </a:p>
          <a:p>
            <a:pPr lvl="1" algn="just"/>
            <a:r>
              <a:rPr lang="zh-TW" altLang="en-US" dirty="0" smtClean="0"/>
              <a:t>安全程式開發</a:t>
            </a:r>
            <a:r>
              <a:rPr lang="en-US" altLang="zh-TW" dirty="0" smtClean="0"/>
              <a:t>(secure programming)</a:t>
            </a:r>
            <a:r>
              <a:rPr lang="zh-TW" altLang="en-US" dirty="0" smtClean="0"/>
              <a:t>是直接嘗試消除程式瑕疵</a:t>
            </a:r>
            <a:endParaRPr lang="en-US" altLang="zh-TW" dirty="0" smtClean="0"/>
          </a:p>
          <a:p>
            <a:pPr lvl="1" algn="just"/>
            <a:r>
              <a:rPr lang="zh-TW" altLang="en-US" dirty="0" smtClean="0"/>
              <a:t>安全檢測則是嘗試在有瑕疵的程式存在的情況下保護系統資源不受危害</a:t>
            </a:r>
            <a:endParaRPr lang="en-US" altLang="zh-TW" dirty="0" smtClean="0"/>
          </a:p>
          <a:p>
            <a:pPr algn="just"/>
            <a:r>
              <a:rPr lang="zh-TW" altLang="en-US" dirty="0" smtClean="0"/>
              <a:t>使用者、程式設計者與系統管理員對於程式安全的認知是不同的</a:t>
            </a:r>
            <a:endParaRPr lang="en-US" altLang="zh-TW" dirty="0" smtClean="0"/>
          </a:p>
          <a:p>
            <a:pPr algn="just"/>
            <a:r>
              <a:rPr lang="zh-TW" altLang="en-US" dirty="0" smtClean="0"/>
              <a:t>技術上可依病毒的特性對程式進行檢測</a:t>
            </a:r>
            <a:endParaRPr lang="en-US" altLang="zh-TW" dirty="0" smtClean="0"/>
          </a:p>
          <a:p>
            <a:pPr algn="just"/>
            <a:r>
              <a:rPr lang="zh-TW" altLang="en-US" dirty="0" smtClean="0"/>
              <a:t>通常需要工具的輔助</a:t>
            </a:r>
            <a:endParaRPr lang="zh-TW" altLang="en-US" dirty="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81</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328528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08585" y="117028"/>
            <a:ext cx="8080400" cy="935708"/>
          </a:xfrm>
        </p:spPr>
        <p:txBody>
          <a:bodyPr/>
          <a:lstStyle/>
          <a:p>
            <a:r>
              <a:rPr lang="zh-TW" altLang="en-US" dirty="0" smtClean="0">
                <a:solidFill>
                  <a:srgbClr val="FF0000"/>
                </a:solidFill>
              </a:rPr>
              <a:t>補充</a:t>
            </a:r>
            <a:r>
              <a:rPr lang="en-US" altLang="zh-TW" dirty="0" smtClean="0"/>
              <a:t>:</a:t>
            </a:r>
            <a:r>
              <a:rPr lang="zh-TW" altLang="en-US" dirty="0" smtClean="0"/>
              <a:t>行動應用</a:t>
            </a:r>
            <a:r>
              <a:rPr lang="en-US" altLang="zh-TW" dirty="0" smtClean="0"/>
              <a:t>(app)</a:t>
            </a:r>
            <a:r>
              <a:rPr lang="zh-TW" altLang="en-US" dirty="0" smtClean="0"/>
              <a:t>的</a:t>
            </a:r>
            <a:r>
              <a:rPr lang="zh-TW" altLang="en-US" dirty="0"/>
              <a:t>安全問題</a:t>
            </a:r>
          </a:p>
        </p:txBody>
      </p:sp>
      <p:sp>
        <p:nvSpPr>
          <p:cNvPr id="3" name="內容版面配置區 2"/>
          <p:cNvSpPr>
            <a:spLocks noGrp="1"/>
          </p:cNvSpPr>
          <p:nvPr>
            <p:ph idx="1"/>
          </p:nvPr>
        </p:nvSpPr>
        <p:spPr>
          <a:xfrm>
            <a:off x="662523" y="1052736"/>
            <a:ext cx="8743877" cy="5229320"/>
          </a:xfrm>
        </p:spPr>
        <p:txBody>
          <a:bodyPr/>
          <a:lstStyle/>
          <a:p>
            <a:pPr algn="just"/>
            <a:r>
              <a:rPr lang="zh-TW" altLang="en-US" sz="2800" dirty="0"/>
              <a:t>行動應用</a:t>
            </a:r>
            <a:r>
              <a:rPr lang="en-US" altLang="zh-TW" sz="2800" dirty="0"/>
              <a:t>(app</a:t>
            </a:r>
            <a:r>
              <a:rPr lang="en-US" altLang="zh-TW" sz="2800" dirty="0" smtClean="0"/>
              <a:t>)</a:t>
            </a:r>
            <a:r>
              <a:rPr lang="zh-TW" altLang="en-US" sz="2800" dirty="0" smtClean="0"/>
              <a:t>也是應用程式的一類</a:t>
            </a:r>
            <a:endParaRPr lang="en-US" altLang="zh-TW" sz="2800" dirty="0" smtClean="0"/>
          </a:p>
          <a:p>
            <a:pPr algn="just"/>
            <a:r>
              <a:rPr lang="zh-TW" altLang="en-US" sz="2800" dirty="0" smtClean="0"/>
              <a:t>駭客可以循傳統的技術進行病毒的感染</a:t>
            </a:r>
            <a:endParaRPr lang="en-US" altLang="zh-TW" sz="2800" dirty="0" smtClean="0"/>
          </a:p>
          <a:p>
            <a:pPr algn="just"/>
            <a:r>
              <a:rPr lang="zh-TW" altLang="en-US" sz="2800" dirty="0" smtClean="0"/>
              <a:t>駭客也可以運用反向工程的技術來變造原來的程式，將變造以後的</a:t>
            </a:r>
            <a:r>
              <a:rPr lang="en-US" altLang="zh-TW" sz="2800" dirty="0" smtClean="0"/>
              <a:t>app</a:t>
            </a:r>
            <a:r>
              <a:rPr lang="zh-TW" altLang="en-US" sz="2800" dirty="0" smtClean="0"/>
              <a:t>送上程式商店引誘使用者下載</a:t>
            </a:r>
            <a:endParaRPr lang="en-US" altLang="zh-TW" sz="2800" dirty="0" smtClean="0"/>
          </a:p>
          <a:p>
            <a:pPr algn="just"/>
            <a:r>
              <a:rPr lang="zh-TW" altLang="en-US" sz="2800" dirty="0"/>
              <a:t>行動應用</a:t>
            </a:r>
            <a:r>
              <a:rPr lang="en-US" altLang="zh-TW" sz="2800" dirty="0"/>
              <a:t>(app</a:t>
            </a:r>
            <a:r>
              <a:rPr lang="en-US" altLang="zh-TW" sz="2800" dirty="0" smtClean="0"/>
              <a:t>)</a:t>
            </a:r>
            <a:r>
              <a:rPr lang="zh-TW" altLang="en-US" sz="2800" dirty="0" smtClean="0"/>
              <a:t>的資安問題持續攀升</a:t>
            </a:r>
            <a:endParaRPr lang="en-US" altLang="zh-TW" sz="2800" dirty="0" smtClean="0"/>
          </a:p>
          <a:p>
            <a:pPr algn="just"/>
            <a:r>
              <a:rPr lang="zh-TW" altLang="en-US" sz="2800" dirty="0"/>
              <a:t>開發行動應用</a:t>
            </a:r>
            <a:r>
              <a:rPr lang="en-US" altLang="zh-TW" sz="2800" dirty="0"/>
              <a:t>(app</a:t>
            </a:r>
            <a:r>
              <a:rPr lang="en-US" altLang="zh-TW" sz="2800" dirty="0" smtClean="0"/>
              <a:t>)</a:t>
            </a:r>
            <a:r>
              <a:rPr lang="zh-TW" altLang="en-US" sz="2800" dirty="0" smtClean="0"/>
              <a:t>時需注意採用的套件的安全</a:t>
            </a:r>
            <a:endParaRPr lang="en-US" altLang="zh-TW" sz="2800" dirty="0" smtClean="0"/>
          </a:p>
          <a:p>
            <a:pPr algn="just"/>
            <a:r>
              <a:rPr lang="en-US" altLang="zh-TW" sz="2800" dirty="0" smtClean="0"/>
              <a:t>app</a:t>
            </a:r>
            <a:r>
              <a:rPr lang="zh-TW" altLang="en-US" sz="2800" dirty="0" smtClean="0"/>
              <a:t>開發</a:t>
            </a:r>
            <a:r>
              <a:rPr lang="zh-TW" altLang="en-US" sz="2800" dirty="0"/>
              <a:t>時，索取過多行動裝置上的敏感資訊，例如：通訊錄、行事曆、座標位置、郵件、簡訊內容</a:t>
            </a:r>
            <a:r>
              <a:rPr lang="zh-TW" altLang="en-US" sz="2800" dirty="0" smtClean="0"/>
              <a:t>等，</a:t>
            </a:r>
            <a:r>
              <a:rPr lang="zh-TW" altLang="en-US" sz="2800" b="1" dirty="0" smtClean="0">
                <a:solidFill>
                  <a:srgbClr val="FF0000"/>
                </a:solidFill>
              </a:rPr>
              <a:t>易侵犯隱私</a:t>
            </a:r>
            <a:endParaRPr lang="zh-TW" altLang="en-US" sz="2800" b="1" dirty="0">
              <a:solidFill>
                <a:srgbClr val="FF0000"/>
              </a:solidFill>
            </a:endParaRP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82</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4579344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742950" y="2130425"/>
            <a:ext cx="8420100" cy="1470025"/>
          </a:xfrm>
          <a:gradFill rotWithShape="1">
            <a:gsLst>
              <a:gs pos="0">
                <a:srgbClr val="3A7CCB"/>
              </a:gs>
              <a:gs pos="20000">
                <a:srgbClr val="3C7BC7"/>
              </a:gs>
              <a:gs pos="100000">
                <a:srgbClr val="2C5D98"/>
              </a:gs>
            </a:gsLst>
            <a:lin ang="5400000"/>
          </a:gradFill>
          <a:ln cap="flat">
            <a:solidFill>
              <a:srgbClr val="4A7EBB"/>
            </a:solidFill>
          </a:ln>
          <a:effectLst>
            <a:outerShdw dist="23000" dir="5400000" rotWithShape="0">
              <a:srgbClr val="000000">
                <a:alpha val="34998"/>
              </a:srgbClr>
            </a:outerShdw>
          </a:effectLst>
        </p:spPr>
        <p:txBody>
          <a:bodyPr/>
          <a:lstStyle/>
          <a:p>
            <a:pPr>
              <a:defRPr/>
            </a:pPr>
            <a:r>
              <a:rPr kumimoji="1" lang="zh-TW" altLang="en-US" dirty="0">
                <a:solidFill>
                  <a:schemeClr val="bg1"/>
                </a:solidFill>
                <a:cs typeface="+mn-cs"/>
              </a:rPr>
              <a:t>程式與開發安全</a:t>
            </a:r>
          </a:p>
        </p:txBody>
      </p:sp>
      <p:sp>
        <p:nvSpPr>
          <p:cNvPr id="8204"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83</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66233379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42" name="Rectangle 17"/>
          <p:cNvSpPr>
            <a:spLocks noGrp="1" noChangeArrowheads="1"/>
          </p:cNvSpPr>
          <p:nvPr>
            <p:ph type="title"/>
          </p:nvPr>
        </p:nvSpPr>
        <p:spPr>
          <a:xfrm>
            <a:off x="1265087" y="117028"/>
            <a:ext cx="8296425" cy="935708"/>
          </a:xfrm>
        </p:spPr>
        <p:txBody>
          <a:bodyPr/>
          <a:lstStyle/>
          <a:p>
            <a:pPr algn="l"/>
            <a:r>
              <a:rPr lang="zh-TW" altLang="en-US" sz="4000" dirty="0" smtClean="0"/>
              <a:t>安全軟體開發生命週期簡介</a:t>
            </a:r>
            <a:r>
              <a:rPr lang="en-US" altLang="zh-TW" sz="4000" dirty="0" smtClean="0"/>
              <a:t>(1/3)</a:t>
            </a:r>
          </a:p>
        </p:txBody>
      </p:sp>
      <p:sp>
        <p:nvSpPr>
          <p:cNvPr id="52243" name="Rectangle 18"/>
          <p:cNvSpPr>
            <a:spLocks noGrp="1" noChangeArrowheads="1"/>
          </p:cNvSpPr>
          <p:nvPr>
            <p:ph type="body" idx="1"/>
          </p:nvPr>
        </p:nvSpPr>
        <p:spPr>
          <a:xfrm>
            <a:off x="659663" y="1052737"/>
            <a:ext cx="4371346" cy="5184775"/>
          </a:xfrm>
        </p:spPr>
        <p:txBody>
          <a:bodyPr/>
          <a:lstStyle/>
          <a:p>
            <a:r>
              <a:rPr lang="zh-TW" altLang="en-US" sz="3000" dirty="0" smtClean="0"/>
              <a:t>安全的軟體開發生命週期</a:t>
            </a:r>
            <a:r>
              <a:rPr lang="en-US" altLang="zh-TW" sz="3000" dirty="0" smtClean="0"/>
              <a:t>(Secure Software Development Life Cycle, SSDLC)</a:t>
            </a:r>
            <a:r>
              <a:rPr lang="zh-TW" altLang="en-US" sz="3000" dirty="0" smtClean="0"/>
              <a:t>意指發展一套安全的軟體之順序，主要可分為：</a:t>
            </a:r>
          </a:p>
        </p:txBody>
      </p:sp>
      <p:grpSp>
        <p:nvGrpSpPr>
          <p:cNvPr id="3" name="群組 2"/>
          <p:cNvGrpSpPr/>
          <p:nvPr/>
        </p:nvGrpSpPr>
        <p:grpSpPr>
          <a:xfrm>
            <a:off x="5343044" y="1268760"/>
            <a:ext cx="4119953" cy="5294745"/>
            <a:chOff x="4214813" y="1142984"/>
            <a:chExt cx="3803033" cy="5294745"/>
          </a:xfrm>
        </p:grpSpPr>
        <p:sp>
          <p:nvSpPr>
            <p:cNvPr id="9" name="Rectangle 13"/>
            <p:cNvSpPr>
              <a:spLocks noChangeArrowheads="1"/>
            </p:cNvSpPr>
            <p:nvPr/>
          </p:nvSpPr>
          <p:spPr bwMode="auto">
            <a:xfrm>
              <a:off x="4566729" y="5645144"/>
              <a:ext cx="2071702" cy="722312"/>
            </a:xfrm>
            <a:prstGeom prst="rect">
              <a:avLst/>
            </a:prstGeom>
            <a:solidFill>
              <a:schemeClr val="tx2">
                <a:lumMod val="60000"/>
                <a:lumOff val="40000"/>
                <a:alpha val="50000"/>
              </a:scheme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defRPr/>
              </a:pPr>
              <a:endParaRPr lang="en-US" sz="1400">
                <a:effectLst>
                  <a:outerShdw blurRad="38100" dist="38100" dir="2700000" algn="tl">
                    <a:srgbClr val="FFFFFF"/>
                  </a:outerShdw>
                </a:effectLst>
                <a:latin typeface="+mn-ea"/>
              </a:endParaRPr>
            </a:p>
          </p:txBody>
        </p:sp>
        <p:sp>
          <p:nvSpPr>
            <p:cNvPr id="33" name="Rectangle 13"/>
            <p:cNvSpPr>
              <a:spLocks noChangeArrowheads="1"/>
            </p:cNvSpPr>
            <p:nvPr/>
          </p:nvSpPr>
          <p:spPr bwMode="auto">
            <a:xfrm>
              <a:off x="4572000" y="4429132"/>
              <a:ext cx="2071702" cy="722312"/>
            </a:xfrm>
            <a:prstGeom prst="rect">
              <a:avLst/>
            </a:prstGeom>
            <a:solidFill>
              <a:srgbClr val="92D050">
                <a:alpha val="50000"/>
              </a:srgb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defRPr/>
              </a:pPr>
              <a:endParaRPr lang="en-US" sz="1400">
                <a:effectLst>
                  <a:outerShdw blurRad="38100" dist="38100" dir="2700000" algn="tl">
                    <a:srgbClr val="FFFFFF"/>
                  </a:outerShdw>
                </a:effectLst>
              </a:endParaRPr>
            </a:p>
          </p:txBody>
        </p:sp>
        <p:sp>
          <p:nvSpPr>
            <p:cNvPr id="35" name="Rectangle 13"/>
            <p:cNvSpPr>
              <a:spLocks noChangeArrowheads="1"/>
            </p:cNvSpPr>
            <p:nvPr/>
          </p:nvSpPr>
          <p:spPr bwMode="auto">
            <a:xfrm>
              <a:off x="4579931" y="3222618"/>
              <a:ext cx="2071702" cy="722312"/>
            </a:xfrm>
            <a:prstGeom prst="rect">
              <a:avLst/>
            </a:prstGeom>
            <a:solidFill>
              <a:srgbClr val="FFFF00">
                <a:alpha val="50000"/>
              </a:srgb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defRPr/>
              </a:pPr>
              <a:endParaRPr lang="en-US" sz="1400">
                <a:effectLst>
                  <a:outerShdw blurRad="38100" dist="38100" dir="2700000" algn="tl">
                    <a:srgbClr val="FFFFFF"/>
                  </a:outerShdw>
                </a:effectLst>
              </a:endParaRPr>
            </a:p>
          </p:txBody>
        </p:sp>
        <p:sp>
          <p:nvSpPr>
            <p:cNvPr id="36" name="Rectangle 13"/>
            <p:cNvSpPr>
              <a:spLocks noChangeArrowheads="1"/>
            </p:cNvSpPr>
            <p:nvPr/>
          </p:nvSpPr>
          <p:spPr bwMode="auto">
            <a:xfrm>
              <a:off x="4572000" y="2143116"/>
              <a:ext cx="2071702" cy="722312"/>
            </a:xfrm>
            <a:prstGeom prst="rect">
              <a:avLst/>
            </a:prstGeom>
            <a:solidFill>
              <a:srgbClr val="FFC000">
                <a:alpha val="50000"/>
              </a:srgb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defRPr/>
              </a:pPr>
              <a:endParaRPr lang="en-US" sz="1400">
                <a:effectLst>
                  <a:outerShdw blurRad="38100" dist="38100" dir="2700000" algn="tl">
                    <a:srgbClr val="FFFFFF"/>
                  </a:outerShdw>
                </a:effectLst>
                <a:latin typeface="+mn-ea"/>
              </a:endParaRPr>
            </a:p>
          </p:txBody>
        </p:sp>
        <p:sp>
          <p:nvSpPr>
            <p:cNvPr id="37" name="Rectangle 13"/>
            <p:cNvSpPr>
              <a:spLocks noChangeArrowheads="1"/>
            </p:cNvSpPr>
            <p:nvPr/>
          </p:nvSpPr>
          <p:spPr bwMode="auto">
            <a:xfrm>
              <a:off x="4572000" y="1142984"/>
              <a:ext cx="2071702" cy="722312"/>
            </a:xfrm>
            <a:prstGeom prst="rect">
              <a:avLst/>
            </a:prstGeom>
            <a:solidFill>
              <a:srgbClr val="FF0000">
                <a:alpha val="50000"/>
              </a:srgb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defRPr/>
              </a:pPr>
              <a:endParaRPr lang="en-US" sz="1400">
                <a:effectLst>
                  <a:outerShdw blurRad="38100" dist="38100" dir="2700000" algn="tl">
                    <a:srgbClr val="FFFFFF"/>
                  </a:outerShdw>
                </a:effectLst>
              </a:endParaRPr>
            </a:p>
          </p:txBody>
        </p:sp>
        <p:sp>
          <p:nvSpPr>
            <p:cNvPr id="12" name="Rectangle 21"/>
            <p:cNvSpPr>
              <a:spLocks noChangeArrowheads="1"/>
            </p:cNvSpPr>
            <p:nvPr/>
          </p:nvSpPr>
          <p:spPr bwMode="auto">
            <a:xfrm>
              <a:off x="4799013" y="4437063"/>
              <a:ext cx="1585912" cy="641350"/>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algn="ctr" eaLnBrk="1" hangingPunct="1">
                <a:defRPr/>
              </a:pPr>
              <a:r>
                <a:rPr lang="zh-TW" altLang="en-US" sz="1800" dirty="0">
                  <a:effectLst>
                    <a:outerShdw blurRad="38100" dist="38100" dir="2700000" algn="tl">
                      <a:srgbClr val="C0C0C0"/>
                    </a:outerShdw>
                  </a:effectLst>
                  <a:latin typeface="+mn-ea"/>
                  <a:ea typeface="+mn-ea"/>
                </a:rPr>
                <a:t>測試與驗收</a:t>
              </a:r>
              <a:endParaRPr lang="en-US" altLang="zh-TW" sz="1800" dirty="0">
                <a:effectLst>
                  <a:outerShdw blurRad="38100" dist="38100" dir="2700000" algn="tl">
                    <a:srgbClr val="C0C0C0"/>
                  </a:outerShdw>
                </a:effectLst>
                <a:latin typeface="+mn-ea"/>
                <a:ea typeface="+mn-ea"/>
              </a:endParaRPr>
            </a:p>
            <a:p>
              <a:pPr algn="ctr" eaLnBrk="1" hangingPunct="1">
                <a:defRPr/>
              </a:pPr>
              <a:r>
                <a:rPr lang="en-US" altLang="zh-TW" sz="1800" dirty="0">
                  <a:effectLst>
                    <a:outerShdw blurRad="38100" dist="38100" dir="2700000" algn="tl">
                      <a:srgbClr val="C0C0C0"/>
                    </a:outerShdw>
                  </a:effectLst>
                  <a:latin typeface="+mn-ea"/>
                  <a:ea typeface="+mn-ea"/>
                </a:rPr>
                <a:t>(Testing)</a:t>
              </a:r>
            </a:p>
          </p:txBody>
        </p:sp>
        <p:sp>
          <p:nvSpPr>
            <p:cNvPr id="52245" name="Rectangle 22"/>
            <p:cNvSpPr>
              <a:spLocks noChangeArrowheads="1"/>
            </p:cNvSpPr>
            <p:nvPr/>
          </p:nvSpPr>
          <p:spPr bwMode="auto">
            <a:xfrm>
              <a:off x="6676543" y="4437063"/>
              <a:ext cx="9280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1600">
                  <a:latin typeface="+mn-ea"/>
                  <a:ea typeface="+mn-ea"/>
                </a:rPr>
                <a:t>品質確保</a:t>
              </a:r>
            </a:p>
          </p:txBody>
        </p:sp>
        <p:sp>
          <p:nvSpPr>
            <p:cNvPr id="52246" name="AutoShape 29"/>
            <p:cNvSpPr>
              <a:spLocks noChangeArrowheads="1"/>
            </p:cNvSpPr>
            <p:nvPr/>
          </p:nvSpPr>
          <p:spPr bwMode="auto">
            <a:xfrm>
              <a:off x="5411788" y="5292725"/>
              <a:ext cx="334962" cy="288925"/>
            </a:xfrm>
            <a:prstGeom prst="downArrow">
              <a:avLst>
                <a:gd name="adj1" fmla="val 40972"/>
                <a:gd name="adj2" fmla="val 42306"/>
              </a:avLst>
            </a:prstGeom>
            <a:solidFill>
              <a:srgbClr val="CC3300"/>
            </a:solidFill>
            <a:ln>
              <a:noFill/>
            </a:ln>
            <a:effectLst>
              <a:prstShdw prst="shdw17" dist="17961" dir="13500000">
                <a:srgbClr val="7A1F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endParaRPr kumimoji="0" lang="en-US" altLang="zh-TW" sz="4000"/>
            </a:p>
          </p:txBody>
        </p:sp>
        <p:sp>
          <p:nvSpPr>
            <p:cNvPr id="15" name="Rectangle 39"/>
            <p:cNvSpPr>
              <a:spLocks noChangeArrowheads="1"/>
            </p:cNvSpPr>
            <p:nvPr/>
          </p:nvSpPr>
          <p:spPr bwMode="auto">
            <a:xfrm>
              <a:off x="4497388" y="3219450"/>
              <a:ext cx="2154237" cy="641350"/>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algn="ctr" eaLnBrk="1" hangingPunct="1">
                <a:defRPr/>
              </a:pPr>
              <a:r>
                <a:rPr lang="zh-TW" altLang="en-US" sz="1800" dirty="0">
                  <a:effectLst>
                    <a:outerShdw blurRad="38100" dist="38100" dir="2700000" algn="tl">
                      <a:srgbClr val="C0C0C0"/>
                    </a:outerShdw>
                  </a:effectLst>
                  <a:latin typeface="+mn-ea"/>
                  <a:ea typeface="+mn-ea"/>
                </a:rPr>
                <a:t>程式實作</a:t>
              </a:r>
              <a:endParaRPr lang="en-US" altLang="zh-TW" sz="1800" dirty="0">
                <a:effectLst>
                  <a:outerShdw blurRad="38100" dist="38100" dir="2700000" algn="tl">
                    <a:srgbClr val="C0C0C0"/>
                  </a:outerShdw>
                </a:effectLst>
                <a:latin typeface="+mn-ea"/>
                <a:ea typeface="+mn-ea"/>
              </a:endParaRPr>
            </a:p>
            <a:p>
              <a:pPr algn="ctr" eaLnBrk="1" hangingPunct="1">
                <a:defRPr/>
              </a:pPr>
              <a:r>
                <a:rPr lang="en-US" altLang="zh-TW" sz="1800" dirty="0">
                  <a:effectLst>
                    <a:outerShdw blurRad="38100" dist="38100" dir="2700000" algn="tl">
                      <a:srgbClr val="C0C0C0"/>
                    </a:outerShdw>
                  </a:effectLst>
                  <a:latin typeface="+mn-ea"/>
                  <a:ea typeface="+mn-ea"/>
                </a:rPr>
                <a:t>(Implementation)</a:t>
              </a:r>
            </a:p>
          </p:txBody>
        </p:sp>
        <p:sp>
          <p:nvSpPr>
            <p:cNvPr id="52248" name="AutoShape 45"/>
            <p:cNvSpPr>
              <a:spLocks noChangeArrowheads="1"/>
            </p:cNvSpPr>
            <p:nvPr/>
          </p:nvSpPr>
          <p:spPr bwMode="auto">
            <a:xfrm>
              <a:off x="5413375" y="4006850"/>
              <a:ext cx="334963" cy="288925"/>
            </a:xfrm>
            <a:prstGeom prst="downArrow">
              <a:avLst>
                <a:gd name="adj1" fmla="val 40972"/>
                <a:gd name="adj2" fmla="val 42306"/>
              </a:avLst>
            </a:prstGeom>
            <a:solidFill>
              <a:srgbClr val="CC3300"/>
            </a:solidFill>
            <a:ln>
              <a:noFill/>
            </a:ln>
            <a:effectLst>
              <a:prstShdw prst="shdw17" dist="17961" dir="13500000">
                <a:srgbClr val="7A1F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endParaRPr kumimoji="0" lang="en-US" altLang="zh-TW" sz="4000"/>
            </a:p>
          </p:txBody>
        </p:sp>
        <p:sp>
          <p:nvSpPr>
            <p:cNvPr id="17" name="Rectangle 50"/>
            <p:cNvSpPr>
              <a:spLocks noChangeArrowheads="1"/>
            </p:cNvSpPr>
            <p:nvPr/>
          </p:nvSpPr>
          <p:spPr bwMode="auto">
            <a:xfrm>
              <a:off x="4649788" y="2222500"/>
              <a:ext cx="1905000" cy="641350"/>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algn="ctr" eaLnBrk="1" hangingPunct="1">
                <a:defRPr/>
              </a:pPr>
              <a:r>
                <a:rPr lang="zh-TW" altLang="en-US" sz="1800" dirty="0">
                  <a:effectLst>
                    <a:outerShdw blurRad="38100" dist="38100" dir="2700000" algn="tl">
                      <a:srgbClr val="C0C0C0"/>
                    </a:outerShdw>
                  </a:effectLst>
                </a:rPr>
                <a:t>架構設計</a:t>
              </a:r>
              <a:endParaRPr lang="en-US" altLang="zh-TW" sz="1800" dirty="0">
                <a:effectLst>
                  <a:outerShdw blurRad="38100" dist="38100" dir="2700000" algn="tl">
                    <a:srgbClr val="C0C0C0"/>
                  </a:outerShdw>
                </a:effectLst>
              </a:endParaRPr>
            </a:p>
            <a:p>
              <a:pPr algn="ctr" eaLnBrk="1" hangingPunct="1">
                <a:defRPr/>
              </a:pPr>
              <a:r>
                <a:rPr lang="en-US" altLang="zh-TW" sz="1800" dirty="0">
                  <a:effectLst>
                    <a:outerShdw blurRad="38100" dist="38100" dir="2700000" algn="tl">
                      <a:srgbClr val="C0C0C0"/>
                    </a:outerShdw>
                  </a:effectLst>
                </a:rPr>
                <a:t>(Design)</a:t>
              </a:r>
            </a:p>
          </p:txBody>
        </p:sp>
        <p:sp>
          <p:nvSpPr>
            <p:cNvPr id="52250" name="AutoShape 53"/>
            <p:cNvSpPr>
              <a:spLocks noChangeArrowheads="1"/>
            </p:cNvSpPr>
            <p:nvPr/>
          </p:nvSpPr>
          <p:spPr bwMode="auto">
            <a:xfrm>
              <a:off x="5411788" y="2863850"/>
              <a:ext cx="334962" cy="288925"/>
            </a:xfrm>
            <a:prstGeom prst="downArrow">
              <a:avLst>
                <a:gd name="adj1" fmla="val 40972"/>
                <a:gd name="adj2" fmla="val 42306"/>
              </a:avLst>
            </a:prstGeom>
            <a:solidFill>
              <a:srgbClr val="CC3300"/>
            </a:solidFill>
            <a:ln>
              <a:noFill/>
            </a:ln>
            <a:effectLst>
              <a:prstShdw prst="shdw17" dist="17961" dir="13500000">
                <a:srgbClr val="7A1F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endParaRPr kumimoji="0" lang="en-US" altLang="zh-TW" sz="4000"/>
            </a:p>
          </p:txBody>
        </p:sp>
        <p:sp>
          <p:nvSpPr>
            <p:cNvPr id="19" name="Rectangle 58"/>
            <p:cNvSpPr>
              <a:spLocks noChangeArrowheads="1"/>
            </p:cNvSpPr>
            <p:nvPr/>
          </p:nvSpPr>
          <p:spPr bwMode="auto">
            <a:xfrm>
              <a:off x="4649788" y="1222375"/>
              <a:ext cx="1905000" cy="641350"/>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algn="ctr" eaLnBrk="1" hangingPunct="1">
                <a:defRPr/>
              </a:pPr>
              <a:r>
                <a:rPr lang="zh-TW" altLang="en-US" sz="1800" dirty="0">
                  <a:effectLst>
                    <a:outerShdw blurRad="38100" dist="38100" dir="2700000" algn="tl">
                      <a:srgbClr val="C0C0C0"/>
                    </a:outerShdw>
                  </a:effectLst>
                  <a:latin typeface="+mn-ea"/>
                  <a:ea typeface="+mn-ea"/>
                </a:rPr>
                <a:t>需求分析</a:t>
              </a:r>
              <a:endParaRPr lang="en-US" altLang="zh-TW" sz="1800" dirty="0">
                <a:effectLst>
                  <a:outerShdw blurRad="38100" dist="38100" dir="2700000" algn="tl">
                    <a:srgbClr val="C0C0C0"/>
                  </a:outerShdw>
                </a:effectLst>
                <a:latin typeface="+mn-ea"/>
                <a:ea typeface="+mn-ea"/>
              </a:endParaRPr>
            </a:p>
            <a:p>
              <a:pPr algn="ctr" eaLnBrk="1" hangingPunct="1">
                <a:defRPr/>
              </a:pPr>
              <a:r>
                <a:rPr lang="en-US" altLang="zh-TW" sz="1800" dirty="0">
                  <a:effectLst>
                    <a:outerShdw blurRad="38100" dist="38100" dir="2700000" algn="tl">
                      <a:srgbClr val="C0C0C0"/>
                    </a:outerShdw>
                  </a:effectLst>
                  <a:latin typeface="+mn-ea"/>
                  <a:ea typeface="+mn-ea"/>
                </a:rPr>
                <a:t>(Requirements)</a:t>
              </a:r>
            </a:p>
          </p:txBody>
        </p:sp>
        <p:sp>
          <p:nvSpPr>
            <p:cNvPr id="52252" name="AutoShape 62"/>
            <p:cNvSpPr>
              <a:spLocks noChangeArrowheads="1"/>
            </p:cNvSpPr>
            <p:nvPr/>
          </p:nvSpPr>
          <p:spPr bwMode="auto">
            <a:xfrm>
              <a:off x="5411788" y="1854200"/>
              <a:ext cx="334962" cy="288925"/>
            </a:xfrm>
            <a:prstGeom prst="downArrow">
              <a:avLst>
                <a:gd name="adj1" fmla="val 40972"/>
                <a:gd name="adj2" fmla="val 42306"/>
              </a:avLst>
            </a:prstGeom>
            <a:solidFill>
              <a:srgbClr val="CC3300"/>
            </a:solidFill>
            <a:ln>
              <a:noFill/>
            </a:ln>
            <a:effectLst>
              <a:prstShdw prst="shdw17" dist="17961" dir="13500000">
                <a:srgbClr val="7A1F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endParaRPr kumimoji="0" lang="en-US" altLang="zh-TW" sz="4000"/>
            </a:p>
          </p:txBody>
        </p:sp>
        <p:grpSp>
          <p:nvGrpSpPr>
            <p:cNvPr id="52253" name="Group 63"/>
            <p:cNvGrpSpPr>
              <a:grpSpLocks/>
            </p:cNvGrpSpPr>
            <p:nvPr/>
          </p:nvGrpSpPr>
          <p:grpSpPr bwMode="auto">
            <a:xfrm>
              <a:off x="4214813" y="1350963"/>
              <a:ext cx="503237" cy="4752975"/>
              <a:chOff x="975" y="618"/>
              <a:chExt cx="317" cy="2994"/>
            </a:xfrm>
          </p:grpSpPr>
          <p:sp>
            <p:nvSpPr>
              <p:cNvPr id="52264" name="Rectangle 64"/>
              <p:cNvSpPr>
                <a:spLocks noChangeArrowheads="1"/>
              </p:cNvSpPr>
              <p:nvPr/>
            </p:nvSpPr>
            <p:spPr bwMode="auto">
              <a:xfrm>
                <a:off x="1066" y="3521"/>
                <a:ext cx="182" cy="91"/>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endParaRPr kumimoji="0" lang="en-US" altLang="zh-TW" sz="4000"/>
              </a:p>
            </p:txBody>
          </p:sp>
          <p:sp>
            <p:nvSpPr>
              <p:cNvPr id="52265" name="AutoShape 65"/>
              <p:cNvSpPr>
                <a:spLocks noChangeArrowheads="1"/>
              </p:cNvSpPr>
              <p:nvPr/>
            </p:nvSpPr>
            <p:spPr bwMode="auto">
              <a:xfrm>
                <a:off x="975" y="618"/>
                <a:ext cx="317" cy="273"/>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1 w 21600"/>
                  <a:gd name="T13" fmla="*/ 3007 h 21600"/>
                  <a:gd name="T14" fmla="*/ 16967 w 21600"/>
                  <a:gd name="T15" fmla="*/ 9178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3007"/>
                    </a:lnTo>
                    <a:cubicBezTo>
                      <a:pt x="5564" y="3007"/>
                      <a:pt x="0" y="7104"/>
                      <a:pt x="0" y="12158"/>
                    </a:cubicBezTo>
                    <a:lnTo>
                      <a:pt x="0" y="21600"/>
                    </a:lnTo>
                    <a:lnTo>
                      <a:pt x="6280" y="21600"/>
                    </a:lnTo>
                    <a:lnTo>
                      <a:pt x="6280" y="12158"/>
                    </a:lnTo>
                    <a:cubicBezTo>
                      <a:pt x="6280" y="10497"/>
                      <a:pt x="9032" y="9151"/>
                      <a:pt x="12427" y="9151"/>
                    </a:cubicBezTo>
                    <a:lnTo>
                      <a:pt x="12427" y="12158"/>
                    </a:lnTo>
                    <a:lnTo>
                      <a:pt x="21600" y="6079"/>
                    </a:lnTo>
                    <a:close/>
                  </a:path>
                </a:pathLst>
              </a:cu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52266" name="Rectangle 66"/>
              <p:cNvSpPr>
                <a:spLocks noChangeArrowheads="1"/>
              </p:cNvSpPr>
              <p:nvPr/>
            </p:nvSpPr>
            <p:spPr bwMode="auto">
              <a:xfrm>
                <a:off x="975" y="845"/>
                <a:ext cx="91" cy="2767"/>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endParaRPr kumimoji="0" lang="en-US" altLang="zh-TW" sz="4000"/>
              </a:p>
            </p:txBody>
          </p:sp>
        </p:grpSp>
        <p:sp>
          <p:nvSpPr>
            <p:cNvPr id="52254" name="Rectangle 22"/>
            <p:cNvSpPr>
              <a:spLocks noChangeArrowheads="1"/>
            </p:cNvSpPr>
            <p:nvPr/>
          </p:nvSpPr>
          <p:spPr bwMode="auto">
            <a:xfrm>
              <a:off x="6676543" y="4741863"/>
              <a:ext cx="9280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1600">
                  <a:latin typeface="+mn-ea"/>
                  <a:ea typeface="+mn-ea"/>
                </a:rPr>
                <a:t>系統驗收</a:t>
              </a:r>
            </a:p>
          </p:txBody>
        </p:sp>
        <p:sp>
          <p:nvSpPr>
            <p:cNvPr id="52255" name="Rectangle 22"/>
            <p:cNvSpPr>
              <a:spLocks noChangeArrowheads="1"/>
            </p:cNvSpPr>
            <p:nvPr/>
          </p:nvSpPr>
          <p:spPr bwMode="auto">
            <a:xfrm>
              <a:off x="6676543" y="2151063"/>
              <a:ext cx="9280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1600" dirty="0">
                  <a:latin typeface="+mn-ea"/>
                  <a:ea typeface="+mn-ea"/>
                </a:rPr>
                <a:t>威脅模型</a:t>
              </a:r>
            </a:p>
          </p:txBody>
        </p:sp>
        <p:sp>
          <p:nvSpPr>
            <p:cNvPr id="52256" name="Rectangle 22"/>
            <p:cNvSpPr>
              <a:spLocks noChangeArrowheads="1"/>
            </p:cNvSpPr>
            <p:nvPr/>
          </p:nvSpPr>
          <p:spPr bwMode="auto">
            <a:xfrm>
              <a:off x="6676543" y="2455863"/>
              <a:ext cx="9280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1600" dirty="0">
                  <a:latin typeface="+mn-ea"/>
                  <a:ea typeface="+mn-ea"/>
                </a:rPr>
                <a:t>資安架構</a:t>
              </a:r>
            </a:p>
          </p:txBody>
        </p:sp>
        <p:sp>
          <p:nvSpPr>
            <p:cNvPr id="52257" name="Rectangle 22"/>
            <p:cNvSpPr>
              <a:spLocks noChangeArrowheads="1"/>
            </p:cNvSpPr>
            <p:nvPr/>
          </p:nvSpPr>
          <p:spPr bwMode="auto">
            <a:xfrm>
              <a:off x="6676543" y="5599113"/>
              <a:ext cx="9280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1600">
                  <a:latin typeface="+mn-ea"/>
                  <a:ea typeface="+mn-ea"/>
                </a:rPr>
                <a:t>教育訓練</a:t>
              </a:r>
            </a:p>
          </p:txBody>
        </p:sp>
        <p:sp>
          <p:nvSpPr>
            <p:cNvPr id="52258" name="Rectangle 22"/>
            <p:cNvSpPr>
              <a:spLocks noChangeArrowheads="1"/>
            </p:cNvSpPr>
            <p:nvPr/>
          </p:nvSpPr>
          <p:spPr bwMode="auto">
            <a:xfrm>
              <a:off x="6676543" y="6099175"/>
              <a:ext cx="9280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1600">
                  <a:latin typeface="+mn-ea"/>
                  <a:ea typeface="+mn-ea"/>
                </a:rPr>
                <a:t>即時監控</a:t>
              </a:r>
            </a:p>
          </p:txBody>
        </p:sp>
        <p:sp>
          <p:nvSpPr>
            <p:cNvPr id="52259" name="Rectangle 22"/>
            <p:cNvSpPr>
              <a:spLocks noChangeArrowheads="1"/>
            </p:cNvSpPr>
            <p:nvPr/>
          </p:nvSpPr>
          <p:spPr bwMode="auto">
            <a:xfrm>
              <a:off x="6685030" y="5865813"/>
              <a:ext cx="11174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1600">
                  <a:latin typeface="+mn-ea"/>
                  <a:ea typeface="+mn-ea"/>
                </a:rPr>
                <a:t>修補與更版</a:t>
              </a:r>
            </a:p>
          </p:txBody>
        </p:sp>
        <p:sp>
          <p:nvSpPr>
            <p:cNvPr id="52260" name="Rectangle 22"/>
            <p:cNvSpPr>
              <a:spLocks noChangeArrowheads="1"/>
            </p:cNvSpPr>
            <p:nvPr/>
          </p:nvSpPr>
          <p:spPr bwMode="auto">
            <a:xfrm>
              <a:off x="6676543" y="1150938"/>
              <a:ext cx="9280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1600" dirty="0">
                  <a:latin typeface="+mn-ea"/>
                  <a:ea typeface="+mn-ea"/>
                </a:rPr>
                <a:t>風險評估</a:t>
              </a:r>
            </a:p>
          </p:txBody>
        </p:sp>
        <p:sp>
          <p:nvSpPr>
            <p:cNvPr id="52261" name="Rectangle 22"/>
            <p:cNvSpPr>
              <a:spLocks noChangeArrowheads="1"/>
            </p:cNvSpPr>
            <p:nvPr/>
          </p:nvSpPr>
          <p:spPr bwMode="auto">
            <a:xfrm>
              <a:off x="6676543" y="1455738"/>
              <a:ext cx="9280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1600" dirty="0">
                  <a:latin typeface="+mn-ea"/>
                  <a:ea typeface="+mn-ea"/>
                </a:rPr>
                <a:t>資安要求</a:t>
              </a:r>
            </a:p>
          </p:txBody>
        </p:sp>
        <p:sp>
          <p:nvSpPr>
            <p:cNvPr id="52262" name="Rectangle 22"/>
            <p:cNvSpPr>
              <a:spLocks noChangeArrowheads="1"/>
            </p:cNvSpPr>
            <p:nvPr/>
          </p:nvSpPr>
          <p:spPr bwMode="auto">
            <a:xfrm>
              <a:off x="6710980" y="3365500"/>
              <a:ext cx="13068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1600">
                  <a:latin typeface="+mn-ea"/>
                  <a:ea typeface="+mn-ea"/>
                </a:rPr>
                <a:t>安全源碼撰寫</a:t>
              </a:r>
            </a:p>
          </p:txBody>
        </p:sp>
        <p:sp>
          <p:nvSpPr>
            <p:cNvPr id="38" name="Rectangle 21"/>
            <p:cNvSpPr>
              <a:spLocks noChangeArrowheads="1"/>
            </p:cNvSpPr>
            <p:nvPr/>
          </p:nvSpPr>
          <p:spPr bwMode="auto">
            <a:xfrm>
              <a:off x="4572000" y="5648325"/>
              <a:ext cx="2071688" cy="641350"/>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algn="ctr" eaLnBrk="1" hangingPunct="1">
                <a:defRPr/>
              </a:pPr>
              <a:r>
                <a:rPr lang="zh-TW" altLang="en-US" sz="1800" dirty="0">
                  <a:effectLst>
                    <a:outerShdw blurRad="38100" dist="38100" dir="2700000" algn="tl">
                      <a:srgbClr val="C0C0C0"/>
                    </a:outerShdw>
                  </a:effectLst>
                  <a:latin typeface="+mn-ea"/>
                  <a:ea typeface="+mn-ea"/>
                </a:rPr>
                <a:t>部署、運作與維護</a:t>
              </a:r>
              <a:endParaRPr lang="en-US" altLang="zh-TW" sz="1800" dirty="0">
                <a:effectLst>
                  <a:outerShdw blurRad="38100" dist="38100" dir="2700000" algn="tl">
                    <a:srgbClr val="C0C0C0"/>
                  </a:outerShdw>
                </a:effectLst>
                <a:latin typeface="+mn-ea"/>
                <a:ea typeface="+mn-ea"/>
              </a:endParaRPr>
            </a:p>
            <a:p>
              <a:pPr algn="ctr" eaLnBrk="1" hangingPunct="1">
                <a:defRPr/>
              </a:pPr>
              <a:r>
                <a:rPr lang="en-US" altLang="zh-TW" sz="1800" dirty="0">
                  <a:effectLst>
                    <a:outerShdw blurRad="38100" dist="38100" dir="2700000" algn="tl">
                      <a:srgbClr val="C0C0C0"/>
                    </a:outerShdw>
                  </a:effectLst>
                  <a:latin typeface="+mn-ea"/>
                  <a:ea typeface="+mn-ea"/>
                </a:rPr>
                <a:t>(Maintenance)</a:t>
              </a:r>
            </a:p>
          </p:txBody>
        </p:sp>
      </p:grpSp>
      <p:sp>
        <p:nvSpPr>
          <p:cNvPr id="3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84</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632409247"/>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1064568" y="117028"/>
            <a:ext cx="8224417" cy="935708"/>
          </a:xfrm>
        </p:spPr>
        <p:txBody>
          <a:bodyPr/>
          <a:lstStyle/>
          <a:p>
            <a:pPr eaLnBrk="1" hangingPunct="1"/>
            <a:r>
              <a:rPr lang="zh-TW" altLang="en-US" sz="4000" dirty="0" smtClean="0"/>
              <a:t>安全軟體開發生命週期簡介</a:t>
            </a:r>
            <a:r>
              <a:rPr lang="en-US" altLang="zh-TW" sz="4000" dirty="0" smtClean="0"/>
              <a:t>(2/3)</a:t>
            </a:r>
          </a:p>
        </p:txBody>
      </p:sp>
      <p:sp>
        <p:nvSpPr>
          <p:cNvPr id="54276" name="Rectangle 3"/>
          <p:cNvSpPr>
            <a:spLocks noGrp="1" noChangeArrowheads="1"/>
          </p:cNvSpPr>
          <p:nvPr>
            <p:ph type="body" idx="1"/>
          </p:nvPr>
        </p:nvSpPr>
        <p:spPr>
          <a:xfrm>
            <a:off x="662523" y="1052736"/>
            <a:ext cx="8743877" cy="5229320"/>
          </a:xfrm>
        </p:spPr>
        <p:txBody>
          <a:bodyPr/>
          <a:lstStyle/>
          <a:p>
            <a:pPr algn="just" eaLnBrk="1" hangingPunct="1"/>
            <a:r>
              <a:rPr lang="zh-TW" altLang="en-US" dirty="0" smtClean="0"/>
              <a:t>需求分析 </a:t>
            </a:r>
            <a:r>
              <a:rPr lang="en-US" altLang="zh-TW" dirty="0" smtClean="0"/>
              <a:t>(</a:t>
            </a:r>
            <a:r>
              <a:rPr lang="en-US" altLang="zh-TW" sz="2600" dirty="0" smtClean="0"/>
              <a:t>Requirements</a:t>
            </a:r>
            <a:r>
              <a:rPr lang="en-US" altLang="zh-TW" dirty="0" smtClean="0"/>
              <a:t>)</a:t>
            </a:r>
          </a:p>
          <a:p>
            <a:pPr lvl="1" indent="-220663" algn="just" eaLnBrk="1" hangingPunct="1"/>
            <a:r>
              <a:rPr lang="zh-TW" altLang="en-US" sz="2400" dirty="0" smtClean="0">
                <a:latin typeface="標楷體" panose="03000509000000000000" pitchFamily="65" charset="-120"/>
              </a:rPr>
              <a:t>著重</a:t>
            </a:r>
            <a:r>
              <a:rPr lang="zh-TW" altLang="en-US" sz="2400" dirty="0" smtClean="0">
                <a:solidFill>
                  <a:srgbClr val="FF0000"/>
                </a:solidFill>
                <a:latin typeface="標楷體" panose="03000509000000000000" pitchFamily="65" charset="-120"/>
              </a:rPr>
              <a:t>資安需求定義</a:t>
            </a:r>
            <a:r>
              <a:rPr lang="zh-TW" altLang="en-US" sz="2400" dirty="0" smtClean="0">
                <a:latin typeface="標楷體" panose="03000509000000000000" pitchFamily="65" charset="-120"/>
              </a:rPr>
              <a:t>，以符合</a:t>
            </a:r>
            <a:r>
              <a:rPr lang="zh-TW" altLang="en-US" sz="2400" dirty="0" smtClean="0">
                <a:solidFill>
                  <a:srgbClr val="FF0000"/>
                </a:solidFill>
                <a:latin typeface="標楷體" panose="03000509000000000000" pitchFamily="65" charset="-120"/>
              </a:rPr>
              <a:t>使用者需求</a:t>
            </a:r>
            <a:r>
              <a:rPr lang="zh-TW" altLang="en-US" sz="2400" dirty="0" smtClean="0">
                <a:latin typeface="標楷體" panose="03000509000000000000" pitchFamily="65" charset="-120"/>
              </a:rPr>
              <a:t>與</a:t>
            </a:r>
            <a:r>
              <a:rPr lang="zh-TW" altLang="en-US" sz="2400" dirty="0" smtClean="0">
                <a:solidFill>
                  <a:srgbClr val="FF0000"/>
                </a:solidFill>
                <a:latin typeface="標楷體" panose="03000509000000000000" pitchFamily="65" charset="-120"/>
              </a:rPr>
              <a:t>法規遵循</a:t>
            </a:r>
            <a:r>
              <a:rPr lang="zh-TW" altLang="en-US" sz="2400" dirty="0" smtClean="0">
                <a:latin typeface="標楷體" panose="03000509000000000000" pitchFamily="65" charset="-120"/>
              </a:rPr>
              <a:t>為目的</a:t>
            </a:r>
            <a:endParaRPr lang="en-US" altLang="zh-TW" sz="2400" dirty="0" smtClean="0">
              <a:latin typeface="標楷體" panose="03000509000000000000" pitchFamily="65" charset="-120"/>
            </a:endParaRPr>
          </a:p>
          <a:p>
            <a:pPr algn="just" eaLnBrk="1" hangingPunct="1"/>
            <a:r>
              <a:rPr lang="zh-TW" altLang="en-US" dirty="0" smtClean="0"/>
              <a:t>架構設計 </a:t>
            </a:r>
            <a:r>
              <a:rPr lang="en-US" altLang="zh-TW" dirty="0" smtClean="0"/>
              <a:t>(</a:t>
            </a:r>
            <a:r>
              <a:rPr lang="en-US" altLang="zh-TW" sz="2600" dirty="0" smtClean="0"/>
              <a:t>Design</a:t>
            </a:r>
            <a:r>
              <a:rPr lang="en-US" altLang="zh-TW" dirty="0" smtClean="0"/>
              <a:t>)</a:t>
            </a:r>
          </a:p>
          <a:p>
            <a:pPr lvl="1" indent="-220663" algn="just" eaLnBrk="1" hangingPunct="1"/>
            <a:r>
              <a:rPr lang="zh-TW" altLang="en-US" sz="2400" dirty="0" smtClean="0"/>
              <a:t>根據</a:t>
            </a:r>
            <a:r>
              <a:rPr lang="zh-TW" altLang="en-US" sz="2400" dirty="0" smtClean="0">
                <a:solidFill>
                  <a:srgbClr val="FF0000"/>
                </a:solidFill>
              </a:rPr>
              <a:t>需求分析結果</a:t>
            </a:r>
            <a:r>
              <a:rPr lang="zh-TW" altLang="en-US" sz="2400" dirty="0" smtClean="0"/>
              <a:t>，進行包含系統任務的目標、功能關聯、邊界範圍及各階層使用者的角色等內外部使用的規劃與搭配適當的</a:t>
            </a:r>
            <a:r>
              <a:rPr lang="zh-TW" altLang="en-US" sz="2400" dirty="0" smtClean="0">
                <a:solidFill>
                  <a:srgbClr val="FF0000"/>
                </a:solidFill>
              </a:rPr>
              <a:t>資安架構</a:t>
            </a:r>
            <a:endParaRPr lang="zh-TW" altLang="en-US" dirty="0" smtClean="0"/>
          </a:p>
          <a:p>
            <a:pPr algn="just" eaLnBrk="1" hangingPunct="1"/>
            <a:r>
              <a:rPr lang="zh-TW" altLang="en-US" dirty="0" smtClean="0"/>
              <a:t>程式實作 </a:t>
            </a:r>
            <a:r>
              <a:rPr lang="en-US" altLang="zh-TW" dirty="0" smtClean="0"/>
              <a:t>(</a:t>
            </a:r>
            <a:r>
              <a:rPr lang="en-US" altLang="zh-TW" sz="2600" dirty="0" smtClean="0"/>
              <a:t>Implementation</a:t>
            </a:r>
            <a:r>
              <a:rPr lang="en-US" altLang="zh-TW" dirty="0" smtClean="0"/>
              <a:t>)</a:t>
            </a:r>
          </a:p>
          <a:p>
            <a:pPr lvl="1" indent="-220663" algn="just" eaLnBrk="1" hangingPunct="1"/>
            <a:r>
              <a:rPr lang="zh-TW" altLang="en-US" sz="2400" dirty="0" smtClean="0">
                <a:solidFill>
                  <a:srgbClr val="FF0000"/>
                </a:solidFill>
              </a:rPr>
              <a:t>落實既有之規劃</a:t>
            </a:r>
            <a:r>
              <a:rPr lang="zh-TW" altLang="en-US" sz="2400" dirty="0" smtClean="0"/>
              <a:t>，將使用者介面、功能運作及</a:t>
            </a:r>
            <a:r>
              <a:rPr lang="zh-TW" altLang="en-US" sz="2400" dirty="0" smtClean="0">
                <a:solidFill>
                  <a:srgbClr val="FF0000"/>
                </a:solidFill>
              </a:rPr>
              <a:t>安全性</a:t>
            </a:r>
            <a:r>
              <a:rPr lang="zh-TW" altLang="en-US" sz="2400" dirty="0" smtClean="0"/>
              <a:t>等完整的實現</a:t>
            </a:r>
          </a:p>
          <a:p>
            <a:pPr algn="just" eaLnBrk="1" hangingPunct="1"/>
            <a:endParaRPr lang="zh-TW" altLang="en-US" dirty="0" smtClean="0">
              <a:latin typeface="標楷體" panose="03000509000000000000" pitchFamily="65" charset="-120"/>
            </a:endParaRP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85</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686443169"/>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992560" y="117028"/>
            <a:ext cx="8296425" cy="935708"/>
          </a:xfrm>
        </p:spPr>
        <p:txBody>
          <a:bodyPr/>
          <a:lstStyle/>
          <a:p>
            <a:r>
              <a:rPr lang="zh-TW" altLang="en-US" sz="4000" dirty="0" smtClean="0"/>
              <a:t>安全軟體開發生命週期簡介</a:t>
            </a:r>
            <a:r>
              <a:rPr lang="en-US" altLang="zh-TW" sz="4000" dirty="0" smtClean="0"/>
              <a:t>(3/3)</a:t>
            </a:r>
            <a:endParaRPr lang="zh-TW" altLang="en-US" sz="4000" dirty="0" smtClean="0"/>
          </a:p>
        </p:txBody>
      </p:sp>
      <p:sp>
        <p:nvSpPr>
          <p:cNvPr id="56324" name="Rectangle 3"/>
          <p:cNvSpPr>
            <a:spLocks noGrp="1" noChangeArrowheads="1"/>
          </p:cNvSpPr>
          <p:nvPr>
            <p:ph type="body" idx="1"/>
          </p:nvPr>
        </p:nvSpPr>
        <p:spPr>
          <a:xfrm>
            <a:off x="662523" y="1052736"/>
            <a:ext cx="8743877" cy="5229320"/>
          </a:xfrm>
        </p:spPr>
        <p:txBody>
          <a:bodyPr/>
          <a:lstStyle/>
          <a:p>
            <a:pPr algn="just" eaLnBrk="1" hangingPunct="1"/>
            <a:r>
              <a:rPr lang="zh-TW" altLang="en-US" sz="2800" dirty="0" smtClean="0"/>
              <a:t>測試與驗收 </a:t>
            </a:r>
            <a:r>
              <a:rPr lang="en-US" altLang="zh-TW" sz="2800" dirty="0" smtClean="0"/>
              <a:t>(Testing)</a:t>
            </a:r>
          </a:p>
          <a:p>
            <a:pPr lvl="1" algn="just" eaLnBrk="1" hangingPunct="1"/>
            <a:r>
              <a:rPr lang="zh-TW" altLang="en-US" sz="2400" dirty="0" smtClean="0"/>
              <a:t>進行運作模擬，檢驗該系統的完成度，確保各項功能與</a:t>
            </a:r>
            <a:r>
              <a:rPr lang="zh-TW" altLang="en-US" sz="2400" dirty="0" smtClean="0">
                <a:solidFill>
                  <a:srgbClr val="FF0000"/>
                </a:solidFill>
              </a:rPr>
              <a:t>安全性</a:t>
            </a:r>
            <a:r>
              <a:rPr lang="zh-TW" altLang="en-US" sz="2400" dirty="0" smtClean="0"/>
              <a:t>皆可</a:t>
            </a:r>
            <a:r>
              <a:rPr lang="zh-TW" altLang="en-US" sz="2400" dirty="0" smtClean="0">
                <a:solidFill>
                  <a:srgbClr val="FF0000"/>
                </a:solidFill>
              </a:rPr>
              <a:t>符合既定的需求</a:t>
            </a:r>
            <a:endParaRPr lang="zh-TW" altLang="en-US" sz="2400" dirty="0" smtClean="0"/>
          </a:p>
          <a:p>
            <a:pPr lvl="2" algn="just" eaLnBrk="1" hangingPunct="1">
              <a:buFontTx/>
              <a:buNone/>
            </a:pPr>
            <a:endParaRPr lang="zh-TW" altLang="en-US" dirty="0" smtClean="0">
              <a:latin typeface="Arial" panose="020B0604020202020204" pitchFamily="34" charset="0"/>
              <a:ea typeface="新細明體" panose="02020500000000000000" pitchFamily="18" charset="-120"/>
            </a:endParaRPr>
          </a:p>
          <a:p>
            <a:pPr algn="just" eaLnBrk="1" hangingPunct="1"/>
            <a:r>
              <a:rPr lang="zh-TW" altLang="en-US" sz="2800" dirty="0" smtClean="0"/>
              <a:t>部署與維運</a:t>
            </a:r>
            <a:r>
              <a:rPr lang="en-US" altLang="zh-TW" sz="2800" dirty="0" smtClean="0"/>
              <a:t> (Maintenance)</a:t>
            </a:r>
          </a:p>
          <a:p>
            <a:pPr lvl="1" algn="just" eaLnBrk="1" hangingPunct="1"/>
            <a:r>
              <a:rPr lang="zh-TW" altLang="en-US" sz="2400" dirty="0" smtClean="0"/>
              <a:t>進行軟體之</a:t>
            </a:r>
            <a:r>
              <a:rPr lang="zh-TW" altLang="en-US" sz="2400" dirty="0" smtClean="0">
                <a:solidFill>
                  <a:srgbClr val="FF0000"/>
                </a:solidFill>
              </a:rPr>
              <a:t>部署</a:t>
            </a:r>
            <a:r>
              <a:rPr lang="zh-TW" altLang="en-US" sz="2400" dirty="0" smtClean="0"/>
              <a:t>，安排</a:t>
            </a:r>
            <a:r>
              <a:rPr lang="zh-TW" altLang="en-US" sz="2400" dirty="0" smtClean="0">
                <a:solidFill>
                  <a:srgbClr val="FF0000"/>
                </a:solidFill>
              </a:rPr>
              <a:t>教育訓練</a:t>
            </a:r>
            <a:endParaRPr lang="en-US" altLang="zh-TW" sz="2400" dirty="0" smtClean="0"/>
          </a:p>
          <a:p>
            <a:pPr lvl="1" algn="just" eaLnBrk="1" hangingPunct="1"/>
            <a:r>
              <a:rPr lang="zh-TW" altLang="en-US" sz="2400" dirty="0" smtClean="0"/>
              <a:t>落實軟體之穩定運作，應定期</a:t>
            </a:r>
            <a:r>
              <a:rPr lang="zh-TW" altLang="en-US" sz="2400" dirty="0" smtClean="0">
                <a:solidFill>
                  <a:srgbClr val="FF0000"/>
                </a:solidFill>
              </a:rPr>
              <a:t>修補漏洞</a:t>
            </a:r>
            <a:r>
              <a:rPr lang="en-US" altLang="zh-TW" sz="2400" dirty="0" smtClean="0"/>
              <a:t>(</a:t>
            </a:r>
            <a:r>
              <a:rPr lang="en-US" altLang="zh-TW" sz="2200" dirty="0" smtClean="0"/>
              <a:t>Patch</a:t>
            </a:r>
            <a:r>
              <a:rPr lang="en-US" altLang="zh-TW" sz="2400" dirty="0" smtClean="0"/>
              <a:t>)</a:t>
            </a:r>
            <a:r>
              <a:rPr lang="zh-TW" altLang="en-US" sz="2400" dirty="0" smtClean="0"/>
              <a:t>、按步</a:t>
            </a:r>
            <a:r>
              <a:rPr lang="zh-TW" altLang="en-US" sz="2400" dirty="0" smtClean="0">
                <a:solidFill>
                  <a:srgbClr val="FF0000"/>
                </a:solidFill>
              </a:rPr>
              <a:t>升級更新版本</a:t>
            </a:r>
            <a:r>
              <a:rPr lang="en-US" altLang="zh-TW" sz="2400" dirty="0" smtClean="0"/>
              <a:t>(</a:t>
            </a:r>
            <a:r>
              <a:rPr lang="en-US" altLang="zh-TW" sz="2200" dirty="0" smtClean="0"/>
              <a:t>Upgrade</a:t>
            </a:r>
            <a:r>
              <a:rPr lang="en-US" altLang="zh-TW" sz="2400" dirty="0" smtClean="0"/>
              <a:t>)</a:t>
            </a:r>
            <a:r>
              <a:rPr lang="zh-TW" altLang="en-US" sz="2400" dirty="0" smtClean="0"/>
              <a:t>及</a:t>
            </a:r>
            <a:r>
              <a:rPr lang="zh-TW" altLang="en-US" sz="2400" dirty="0" smtClean="0">
                <a:solidFill>
                  <a:srgbClr val="FF0000"/>
                </a:solidFill>
              </a:rPr>
              <a:t>即時監控</a:t>
            </a:r>
            <a:r>
              <a:rPr lang="en-US" altLang="zh-TW" sz="2400" dirty="0" smtClean="0"/>
              <a:t>(</a:t>
            </a:r>
            <a:r>
              <a:rPr lang="en-US" altLang="zh-TW" sz="2200" dirty="0" smtClean="0"/>
              <a:t>Monitor</a:t>
            </a:r>
            <a:r>
              <a:rPr lang="en-US" altLang="zh-TW" sz="2400" dirty="0" smtClean="0"/>
              <a:t>)</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86</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443192841"/>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742950" y="2130425"/>
            <a:ext cx="8420100" cy="1470025"/>
          </a:xfrm>
          <a:gradFill rotWithShape="1">
            <a:gsLst>
              <a:gs pos="0">
                <a:srgbClr val="3A7CCB"/>
              </a:gs>
              <a:gs pos="20000">
                <a:srgbClr val="3C7BC7"/>
              </a:gs>
              <a:gs pos="100000">
                <a:srgbClr val="2C5D98"/>
              </a:gs>
            </a:gsLst>
            <a:lin ang="5400000"/>
          </a:gradFill>
          <a:ln cap="flat">
            <a:solidFill>
              <a:srgbClr val="4A7EBB"/>
            </a:solidFill>
          </a:ln>
          <a:effectLst>
            <a:outerShdw dist="23000" dir="5400000" rotWithShape="0">
              <a:srgbClr val="000000">
                <a:alpha val="34998"/>
              </a:srgbClr>
            </a:outerShdw>
          </a:effectLst>
        </p:spPr>
        <p:txBody>
          <a:bodyPr/>
          <a:lstStyle/>
          <a:p>
            <a:pPr>
              <a:defRPr/>
            </a:pPr>
            <a:r>
              <a:rPr kumimoji="1" lang="zh-TW" altLang="en-US" dirty="0" smtClean="0">
                <a:solidFill>
                  <a:schemeClr val="bg1"/>
                </a:solidFill>
                <a:cs typeface="+mn-cs"/>
              </a:rPr>
              <a:t>委外作業資安要求</a:t>
            </a:r>
            <a:endParaRPr kumimoji="1" lang="zh-TW" altLang="en-US" dirty="0">
              <a:solidFill>
                <a:schemeClr val="bg1"/>
              </a:solidFill>
              <a:cs typeface="+mn-cs"/>
            </a:endParaRPr>
          </a:p>
        </p:txBody>
      </p:sp>
      <p:sp>
        <p:nvSpPr>
          <p:cNvPr id="8204"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87</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19659013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208585" y="117028"/>
            <a:ext cx="8080400" cy="935708"/>
          </a:xfrm>
        </p:spPr>
        <p:txBody>
          <a:bodyPr/>
          <a:lstStyle/>
          <a:p>
            <a:r>
              <a:rPr lang="zh-TW" altLang="en-US" dirty="0" smtClean="0"/>
              <a:t>計畫作業階段</a:t>
            </a:r>
            <a:r>
              <a:rPr lang="en-US" altLang="zh-TW" dirty="0" smtClean="0"/>
              <a:t>(1/2)</a:t>
            </a:r>
          </a:p>
        </p:txBody>
      </p:sp>
      <p:sp>
        <p:nvSpPr>
          <p:cNvPr id="21508" name="Rectangle 3"/>
          <p:cNvSpPr>
            <a:spLocks noGrp="1" noChangeArrowheads="1"/>
          </p:cNvSpPr>
          <p:nvPr>
            <p:ph type="body" idx="1"/>
          </p:nvPr>
        </p:nvSpPr>
        <p:spPr>
          <a:xfrm>
            <a:off x="662523" y="1052736"/>
            <a:ext cx="8743877" cy="5229320"/>
          </a:xfrm>
        </p:spPr>
        <p:txBody>
          <a:bodyPr/>
          <a:lstStyle/>
          <a:p>
            <a:r>
              <a:rPr lang="zh-TW" altLang="en-US" dirty="0" smtClean="0"/>
              <a:t>主要工作為「確認委外資安需求」</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522" y="1700808"/>
            <a:ext cx="8509529" cy="4140200"/>
          </a:xfrm>
          <a:prstGeom prst="rect">
            <a:avLst/>
          </a:prstGeom>
        </p:spPr>
      </p:pic>
      <p:sp>
        <p:nvSpPr>
          <p:cNvPr id="3" name="文字方塊 2"/>
          <p:cNvSpPr txBox="1"/>
          <p:nvPr/>
        </p:nvSpPr>
        <p:spPr>
          <a:xfrm>
            <a:off x="1" y="6093296"/>
            <a:ext cx="9849543" cy="584775"/>
          </a:xfrm>
          <a:prstGeom prst="rect">
            <a:avLst/>
          </a:prstGeom>
          <a:noFill/>
        </p:spPr>
        <p:txBody>
          <a:bodyPr wrap="square" rtlCol="0">
            <a:spAutoFit/>
          </a:bodyPr>
          <a:lstStyle/>
          <a:p>
            <a:pPr algn="just"/>
            <a:r>
              <a:rPr lang="zh-TW" altLang="en-US" sz="1600" b="1" dirty="0" smtClean="0">
                <a:solidFill>
                  <a:srgbClr val="FF0000"/>
                </a:solidFill>
                <a:latin typeface="微軟正黑體" panose="020B0604030504040204" pitchFamily="34" charset="-120"/>
                <a:ea typeface="微軟正黑體" panose="020B0604030504040204" pitchFamily="34" charset="-120"/>
              </a:rPr>
              <a:t>資料來源：「 </a:t>
            </a:r>
            <a:r>
              <a:rPr lang="en-US" altLang="zh-TW" sz="1600" b="1" dirty="0">
                <a:solidFill>
                  <a:srgbClr val="FF0000"/>
                </a:solidFill>
                <a:latin typeface="微軟正黑體" panose="020B0604030504040204" pitchFamily="34" charset="-120"/>
                <a:ea typeface="微軟正黑體" panose="020B0604030504040204" pitchFamily="34" charset="-120"/>
              </a:rPr>
              <a:t>104</a:t>
            </a:r>
            <a:r>
              <a:rPr lang="zh-TW" altLang="en-US" sz="1600" b="1" dirty="0">
                <a:solidFill>
                  <a:srgbClr val="FF0000"/>
                </a:solidFill>
                <a:latin typeface="微軟正黑體" panose="020B0604030504040204" pitchFamily="34" charset="-120"/>
                <a:ea typeface="微軟正黑體" panose="020B0604030504040204" pitchFamily="34" charset="-120"/>
              </a:rPr>
              <a:t>年國家資通安全防護整合服務</a:t>
            </a:r>
            <a:r>
              <a:rPr lang="zh-TW" altLang="en-US" sz="1600" b="1" dirty="0" smtClean="0">
                <a:solidFill>
                  <a:srgbClr val="FF0000"/>
                </a:solidFill>
                <a:latin typeface="微軟正黑體" panose="020B0604030504040204" pitchFamily="34" charset="-120"/>
                <a:ea typeface="微軟正黑體" panose="020B0604030504040204" pitchFamily="34" charset="-120"/>
              </a:rPr>
              <a:t>計畫組織資訊</a:t>
            </a:r>
            <a:r>
              <a:rPr lang="zh-TW" altLang="en-US" sz="1600" b="1" dirty="0">
                <a:solidFill>
                  <a:srgbClr val="FF0000"/>
                </a:solidFill>
                <a:latin typeface="微軟正黑體" panose="020B0604030504040204" pitchFamily="34" charset="-120"/>
                <a:ea typeface="微軟正黑體" panose="020B0604030504040204" pitchFamily="34" charset="-120"/>
              </a:rPr>
              <a:t>作業委外安全參考指引修訂 </a:t>
            </a:r>
            <a:r>
              <a:rPr lang="en-US" altLang="zh-TW" sz="1600" b="1" dirty="0">
                <a:solidFill>
                  <a:srgbClr val="FF0000"/>
                </a:solidFill>
                <a:latin typeface="微軟正黑體" panose="020B0604030504040204" pitchFamily="34" charset="-120"/>
                <a:ea typeface="微軟正黑體" panose="020B0604030504040204" pitchFamily="34" charset="-120"/>
              </a:rPr>
              <a:t>(V4.1) </a:t>
            </a:r>
            <a:r>
              <a:rPr lang="zh-TW" altLang="en-US" sz="1600" b="1" dirty="0" smtClean="0">
                <a:solidFill>
                  <a:srgbClr val="FF0000"/>
                </a:solidFill>
                <a:latin typeface="微軟正黑體" panose="020B0604030504040204" pitchFamily="34" charset="-120"/>
                <a:ea typeface="微軟正黑體" panose="020B0604030504040204" pitchFamily="34" charset="-120"/>
              </a:rPr>
              <a:t>」第</a:t>
            </a:r>
            <a:r>
              <a:rPr lang="en-US" altLang="zh-TW" sz="1600" b="1" dirty="0" smtClean="0">
                <a:solidFill>
                  <a:srgbClr val="FF0000"/>
                </a:solidFill>
                <a:latin typeface="微軟正黑體" panose="020B0604030504040204" pitchFamily="34" charset="-120"/>
                <a:ea typeface="微軟正黑體" panose="020B0604030504040204" pitchFamily="34" charset="-120"/>
              </a:rPr>
              <a:t>3.1</a:t>
            </a:r>
            <a:r>
              <a:rPr lang="zh-TW" altLang="en-US" sz="1600" b="1" dirty="0" smtClean="0">
                <a:solidFill>
                  <a:srgbClr val="FF0000"/>
                </a:solidFill>
                <a:latin typeface="微軟正黑體" panose="020B0604030504040204" pitchFamily="34" charset="-120"/>
                <a:ea typeface="微軟正黑體" panose="020B0604030504040204" pitchFamily="34" charset="-120"/>
              </a:rPr>
              <a:t>節，圖</a:t>
            </a:r>
            <a:r>
              <a:rPr lang="en-US" altLang="zh-TW" sz="1600" b="1" dirty="0" smtClean="0">
                <a:solidFill>
                  <a:srgbClr val="FF0000"/>
                </a:solidFill>
                <a:latin typeface="微軟正黑體" panose="020B0604030504040204" pitchFamily="34" charset="-120"/>
                <a:ea typeface="微軟正黑體" panose="020B0604030504040204" pitchFamily="34" charset="-120"/>
              </a:rPr>
              <a:t>4</a:t>
            </a:r>
            <a:r>
              <a:rPr lang="zh-TW" altLang="en-US" sz="1600" b="1" dirty="0" smtClean="0">
                <a:solidFill>
                  <a:srgbClr val="FF0000"/>
                </a:solidFill>
                <a:latin typeface="微軟正黑體" panose="020B0604030504040204" pitchFamily="34" charset="-120"/>
                <a:ea typeface="微軟正黑體" panose="020B0604030504040204" pitchFamily="34" charset="-120"/>
              </a:rPr>
              <a:t>，第</a:t>
            </a:r>
            <a:r>
              <a:rPr lang="en-US" altLang="zh-TW" sz="1600" b="1" dirty="0" smtClean="0">
                <a:solidFill>
                  <a:srgbClr val="FF0000"/>
                </a:solidFill>
                <a:latin typeface="微軟正黑體" panose="020B0604030504040204" pitchFamily="34" charset="-120"/>
                <a:ea typeface="微軟正黑體" panose="020B0604030504040204" pitchFamily="34" charset="-120"/>
              </a:rPr>
              <a:t>35</a:t>
            </a:r>
            <a:r>
              <a:rPr lang="zh-TW" altLang="en-US" sz="1600" b="1" dirty="0">
                <a:solidFill>
                  <a:srgbClr val="FF0000"/>
                </a:solidFill>
                <a:latin typeface="微軟正黑體" panose="020B0604030504040204" pitchFamily="34" charset="-120"/>
                <a:ea typeface="微軟正黑體" panose="020B0604030504040204" pitchFamily="34" charset="-120"/>
              </a:rPr>
              <a:t>頁</a:t>
            </a:r>
            <a:endParaRPr lang="zh-TW" altLang="en-US" sz="1600" b="1" dirty="0">
              <a:solidFill>
                <a:srgbClr val="FF0000"/>
              </a:solidFill>
            </a:endParaRPr>
          </a:p>
        </p:txBody>
      </p:sp>
      <p:sp>
        <p:nvSpPr>
          <p:cNvPr id="6"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88</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25923201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208585" y="117028"/>
            <a:ext cx="8080400" cy="935708"/>
          </a:xfrm>
        </p:spPr>
        <p:txBody>
          <a:bodyPr/>
          <a:lstStyle/>
          <a:p>
            <a:r>
              <a:rPr lang="zh-TW" altLang="en-US" dirty="0" smtClean="0"/>
              <a:t>計畫作業階段</a:t>
            </a:r>
            <a:r>
              <a:rPr lang="en-US" altLang="zh-TW" dirty="0" smtClean="0"/>
              <a:t>(2/2)</a:t>
            </a:r>
            <a:endParaRPr lang="zh-TW" altLang="en-US" dirty="0" smtClean="0"/>
          </a:p>
        </p:txBody>
      </p:sp>
      <p:sp>
        <p:nvSpPr>
          <p:cNvPr id="23556" name="Rectangle 3"/>
          <p:cNvSpPr>
            <a:spLocks noGrp="1" noChangeArrowheads="1"/>
          </p:cNvSpPr>
          <p:nvPr>
            <p:ph type="body" idx="1"/>
          </p:nvPr>
        </p:nvSpPr>
        <p:spPr>
          <a:xfrm>
            <a:off x="662523" y="1052736"/>
            <a:ext cx="8743877" cy="5229320"/>
          </a:xfrm>
        </p:spPr>
        <p:txBody>
          <a:bodyPr/>
          <a:lstStyle/>
          <a:p>
            <a:pPr algn="just"/>
            <a:r>
              <a:rPr lang="zh-TW" altLang="en-US" sz="2400" dirty="0" smtClean="0"/>
              <a:t>委外可行性分析</a:t>
            </a:r>
          </a:p>
          <a:p>
            <a:pPr lvl="1" algn="just"/>
            <a:r>
              <a:rPr lang="zh-TW" altLang="en-US" sz="2000" dirty="0" smtClean="0"/>
              <a:t>篩選適合委託辦理之業務項目</a:t>
            </a:r>
          </a:p>
          <a:p>
            <a:pPr lvl="1" algn="just"/>
            <a:r>
              <a:rPr lang="zh-TW" altLang="en-US" sz="2000" dirty="0" smtClean="0"/>
              <a:t>進行成本效益分析</a:t>
            </a:r>
          </a:p>
          <a:p>
            <a:pPr algn="just"/>
            <a:r>
              <a:rPr lang="zh-TW" altLang="en-US" sz="2400" dirty="0" smtClean="0"/>
              <a:t>資訊風險評估</a:t>
            </a:r>
          </a:p>
          <a:p>
            <a:pPr lvl="1" algn="just"/>
            <a:r>
              <a:rPr lang="zh-TW" altLang="en-US" sz="2000" dirty="0" smtClean="0"/>
              <a:t>深入瞭解委外服務面臨的資安風險</a:t>
            </a:r>
          </a:p>
          <a:p>
            <a:pPr algn="just"/>
            <a:r>
              <a:rPr lang="zh-TW" altLang="en-US" sz="2400" dirty="0" smtClean="0"/>
              <a:t>規劃作業</a:t>
            </a:r>
          </a:p>
          <a:p>
            <a:pPr lvl="1" algn="just"/>
            <a:r>
              <a:rPr lang="zh-TW" altLang="en-US" sz="2000" dirty="0" smtClean="0"/>
              <a:t>專案編成</a:t>
            </a:r>
            <a:r>
              <a:rPr lang="en-US" altLang="zh-TW" sz="2000" dirty="0" smtClean="0"/>
              <a:t>(</a:t>
            </a:r>
            <a:r>
              <a:rPr lang="zh-TW" altLang="en-US" sz="2000" dirty="0" smtClean="0"/>
              <a:t>蒐集內部資安需求</a:t>
            </a:r>
            <a:r>
              <a:rPr lang="en-US" altLang="zh-TW" sz="2000" dirty="0" smtClean="0"/>
              <a:t>)</a:t>
            </a:r>
          </a:p>
          <a:p>
            <a:pPr lvl="1" algn="just"/>
            <a:r>
              <a:rPr lang="zh-TW" altLang="en-US" sz="2000" dirty="0" smtClean="0"/>
              <a:t>廠商提出對應措施方案</a:t>
            </a:r>
            <a:r>
              <a:rPr lang="en-US" altLang="zh-TW" sz="2000" dirty="0" smtClean="0"/>
              <a:t>(RFI</a:t>
            </a:r>
            <a:r>
              <a:rPr lang="zh-TW" altLang="en-US" sz="2000" dirty="0" smtClean="0"/>
              <a:t>或</a:t>
            </a:r>
            <a:r>
              <a:rPr lang="en-US" altLang="zh-TW" sz="2000" dirty="0" smtClean="0"/>
              <a:t>RFC</a:t>
            </a:r>
            <a:r>
              <a:rPr lang="zh-TW" altLang="en-US" sz="2000" dirty="0" smtClean="0"/>
              <a:t>蒐集外部資安需求</a:t>
            </a:r>
            <a:r>
              <a:rPr lang="en-US" altLang="zh-TW" sz="2000" dirty="0" smtClean="0"/>
              <a:t>)</a:t>
            </a:r>
          </a:p>
          <a:p>
            <a:pPr lvl="1" algn="just"/>
            <a:r>
              <a:rPr lang="zh-TW" altLang="en-US" sz="2000" dirty="0" smtClean="0"/>
              <a:t>安全需求項目規劃</a:t>
            </a:r>
          </a:p>
          <a:p>
            <a:pPr lvl="2" algn="just">
              <a:buFont typeface="Wingdings" panose="05000000000000000000" pitchFamily="2" charset="2"/>
              <a:buChar char="Ø"/>
            </a:pPr>
            <a:r>
              <a:rPr lang="zh-TW" altLang="en-US" sz="1800" dirty="0" smtClean="0">
                <a:latin typeface="+mn-ea"/>
              </a:rPr>
              <a:t>徵求建議書文件</a:t>
            </a:r>
            <a:r>
              <a:rPr lang="en-US" altLang="zh-TW" sz="1800" dirty="0" smtClean="0">
                <a:latin typeface="+mn-ea"/>
              </a:rPr>
              <a:t>(</a:t>
            </a:r>
            <a:r>
              <a:rPr lang="zh-TW" altLang="en-US" sz="1800" dirty="0" smtClean="0">
                <a:latin typeface="+mn-ea"/>
              </a:rPr>
              <a:t>清楚描述資安需求與廠商之資安責任</a:t>
            </a:r>
            <a:r>
              <a:rPr lang="en-US" altLang="zh-TW" sz="1800" dirty="0" smtClean="0">
                <a:latin typeface="+mn-ea"/>
              </a:rPr>
              <a:t>)</a:t>
            </a:r>
          </a:p>
          <a:p>
            <a:pPr lvl="2" algn="just">
              <a:buFont typeface="Wingdings" panose="05000000000000000000" pitchFamily="2" charset="2"/>
              <a:buChar char="Ø"/>
            </a:pPr>
            <a:r>
              <a:rPr lang="zh-TW" altLang="en-US" sz="1800" dirty="0" smtClean="0">
                <a:latin typeface="+mn-ea"/>
              </a:rPr>
              <a:t>委外契約書</a:t>
            </a:r>
            <a:r>
              <a:rPr lang="en-US" altLang="zh-TW" sz="1800" dirty="0" smtClean="0">
                <a:latin typeface="+mn-ea"/>
              </a:rPr>
              <a:t>(</a:t>
            </a:r>
            <a:r>
              <a:rPr lang="zh-TW" altLang="en-US" sz="1800" dirty="0" smtClean="0">
                <a:latin typeface="+mn-ea"/>
              </a:rPr>
              <a:t>相關法定資安責任必須由廠商共同承擔</a:t>
            </a:r>
            <a:r>
              <a:rPr lang="en-US" altLang="zh-TW" sz="1800" dirty="0" smtClean="0">
                <a:latin typeface="+mn-ea"/>
              </a:rPr>
              <a:t>)</a:t>
            </a:r>
          </a:p>
          <a:p>
            <a:pPr lvl="2" algn="just">
              <a:buFont typeface="Wingdings" panose="05000000000000000000" pitchFamily="2" charset="2"/>
              <a:buChar char="Ø"/>
            </a:pPr>
            <a:r>
              <a:rPr lang="zh-TW" altLang="en-US" sz="1800" dirty="0" smtClean="0">
                <a:latin typeface="+mn-ea"/>
              </a:rPr>
              <a:t>服務水準協定</a:t>
            </a:r>
            <a:r>
              <a:rPr lang="en-US" altLang="zh-TW" sz="1800" dirty="0" smtClean="0">
                <a:latin typeface="+mn-ea"/>
              </a:rPr>
              <a:t>(</a:t>
            </a:r>
            <a:r>
              <a:rPr lang="zh-TW" altLang="en-US" sz="1800" dirty="0" smtClean="0">
                <a:latin typeface="+mn-ea"/>
              </a:rPr>
              <a:t>明訂可量測之服務水準</a:t>
            </a:r>
            <a:r>
              <a:rPr lang="en-US" altLang="zh-TW" sz="1800" dirty="0" smtClean="0">
                <a:latin typeface="+mn-ea"/>
              </a:rPr>
              <a:t>)</a:t>
            </a:r>
          </a:p>
          <a:p>
            <a:pPr lvl="1" algn="just"/>
            <a:r>
              <a:rPr lang="zh-TW" altLang="en-US" sz="2000" dirty="0" smtClean="0"/>
              <a:t>組織採購資訊安全考量</a:t>
            </a:r>
            <a:r>
              <a:rPr lang="en-US" altLang="zh-TW" sz="2000" dirty="0" smtClean="0"/>
              <a:t>(</a:t>
            </a:r>
            <a:r>
              <a:rPr lang="zh-TW" altLang="en-US" sz="2000" dirty="0" smtClean="0">
                <a:solidFill>
                  <a:srgbClr val="FF0000"/>
                </a:solidFill>
              </a:rPr>
              <a:t>不友善國家之資金、服務及產品</a:t>
            </a:r>
            <a:r>
              <a:rPr lang="en-US" altLang="zh-TW" sz="2000" dirty="0" smtClean="0"/>
              <a:t>)</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89</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855914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2"/>
          <p:cNvSpPr>
            <a:spLocks noGrp="1" noChangeArrowheads="1"/>
          </p:cNvSpPr>
          <p:nvPr>
            <p:ph type="title"/>
          </p:nvPr>
        </p:nvSpPr>
        <p:spPr>
          <a:xfrm>
            <a:off x="632520" y="117028"/>
            <a:ext cx="8970997" cy="935708"/>
          </a:xfrm>
        </p:spPr>
        <p:txBody>
          <a:bodyPr/>
          <a:lstStyle/>
          <a:p>
            <a:r>
              <a:rPr lang="zh-TW" altLang="en-US" sz="4000" dirty="0" smtClean="0"/>
              <a:t>資料連結層 </a:t>
            </a:r>
            <a:r>
              <a:rPr lang="en-US" altLang="zh-TW" sz="4000" dirty="0" smtClean="0"/>
              <a:t>– ARP Spoofing(2/2)</a:t>
            </a:r>
            <a:endParaRPr lang="zh-TW" altLang="en-US" sz="4000" dirty="0" smtClean="0"/>
          </a:p>
        </p:txBody>
      </p:sp>
      <p:sp>
        <p:nvSpPr>
          <p:cNvPr id="144388" name="Rectangle 3"/>
          <p:cNvSpPr>
            <a:spLocks noGrp="1" noChangeArrowheads="1"/>
          </p:cNvSpPr>
          <p:nvPr>
            <p:ph type="body" idx="1"/>
          </p:nvPr>
        </p:nvSpPr>
        <p:spPr>
          <a:xfrm>
            <a:off x="660803" y="1052737"/>
            <a:ext cx="4994275" cy="5517455"/>
          </a:xfrm>
        </p:spPr>
        <p:txBody>
          <a:bodyPr/>
          <a:lstStyle/>
          <a:p>
            <a:r>
              <a:rPr lang="zh-TW" altLang="en-US" sz="2400" dirty="0" smtClean="0"/>
              <a:t>攻擊手法</a:t>
            </a:r>
          </a:p>
          <a:p>
            <a:pPr lvl="1"/>
            <a:r>
              <a:rPr lang="zh-TW" altLang="en-US" sz="2000" dirty="0" smtClean="0"/>
              <a:t>攻擊者使用</a:t>
            </a:r>
            <a:r>
              <a:rPr lang="en-US" altLang="zh-TW" sz="2000" dirty="0" smtClean="0"/>
              <a:t>ARP Broadcast</a:t>
            </a:r>
            <a:r>
              <a:rPr lang="zh-TW" altLang="en-US" sz="2000" dirty="0" smtClean="0"/>
              <a:t>封包告訴其他電腦，</a:t>
            </a:r>
            <a:r>
              <a:rPr lang="en-US" altLang="zh-TW" sz="2000" dirty="0" smtClean="0"/>
              <a:t>192.168.1.1</a:t>
            </a:r>
            <a:r>
              <a:rPr lang="zh-TW" altLang="en-US" sz="2000" dirty="0" smtClean="0"/>
              <a:t>的</a:t>
            </a:r>
            <a:r>
              <a:rPr lang="en-US" altLang="zh-TW" sz="2000" dirty="0" smtClean="0"/>
              <a:t>MAC</a:t>
            </a:r>
            <a:r>
              <a:rPr lang="zh-TW" altLang="en-US" sz="2000" dirty="0" smtClean="0"/>
              <a:t>是</a:t>
            </a:r>
            <a:r>
              <a:rPr lang="en-US" altLang="zh-TW" sz="2000" dirty="0" smtClean="0"/>
              <a:t>Attacker</a:t>
            </a:r>
            <a:r>
              <a:rPr lang="zh-TW" altLang="en-US" sz="2000" dirty="0" smtClean="0"/>
              <a:t>的</a:t>
            </a:r>
            <a:r>
              <a:rPr lang="en-US" altLang="zh-TW" sz="2000" dirty="0" smtClean="0"/>
              <a:t>MAC</a:t>
            </a:r>
          </a:p>
          <a:p>
            <a:pPr lvl="1"/>
            <a:r>
              <a:rPr lang="zh-TW" altLang="en-US" sz="2000" dirty="0" smtClean="0"/>
              <a:t>其他電腦要傳送給</a:t>
            </a:r>
            <a:r>
              <a:rPr lang="en-US" altLang="zh-TW" sz="2000" dirty="0" smtClean="0"/>
              <a:t>192.168.1.1</a:t>
            </a:r>
            <a:r>
              <a:rPr lang="zh-TW" altLang="en-US" sz="2000" dirty="0" smtClean="0"/>
              <a:t>的封包會被送到</a:t>
            </a:r>
            <a:r>
              <a:rPr lang="en-US" altLang="zh-TW" sz="2000" dirty="0" smtClean="0"/>
              <a:t>Attacker</a:t>
            </a:r>
          </a:p>
          <a:p>
            <a:pPr lvl="1"/>
            <a:r>
              <a:rPr lang="en-US" altLang="zh-TW" sz="2000" dirty="0" smtClean="0"/>
              <a:t>Attacker</a:t>
            </a:r>
            <a:r>
              <a:rPr lang="zh-TW" altLang="en-US" sz="2000" dirty="0" smtClean="0"/>
              <a:t>將封包錄下後轉送到真正的</a:t>
            </a:r>
            <a:r>
              <a:rPr lang="en-US" altLang="zh-TW" sz="2000" dirty="0" smtClean="0"/>
              <a:t>192.168.1.1</a:t>
            </a:r>
          </a:p>
          <a:p>
            <a:r>
              <a:rPr lang="zh-TW" altLang="en-US" sz="2400" dirty="0" smtClean="0"/>
              <a:t>防護建議</a:t>
            </a:r>
          </a:p>
          <a:p>
            <a:pPr lvl="1"/>
            <a:r>
              <a:rPr lang="zh-TW" altLang="en-US" sz="2000" dirty="0" smtClean="0"/>
              <a:t>強制使用靜態</a:t>
            </a:r>
            <a:r>
              <a:rPr lang="en-US" altLang="zh-TW" sz="2000" dirty="0" smtClean="0"/>
              <a:t>ARP Table(</a:t>
            </a:r>
            <a:r>
              <a:rPr lang="zh-TW" altLang="en-US" sz="2000" dirty="0" smtClean="0"/>
              <a:t>小型網路</a:t>
            </a:r>
            <a:r>
              <a:rPr lang="en-US" altLang="zh-TW" sz="2000" dirty="0" smtClean="0"/>
              <a:t>)</a:t>
            </a:r>
          </a:p>
          <a:p>
            <a:pPr lvl="1"/>
            <a:r>
              <a:rPr lang="zh-TW" altLang="en-US" sz="2000" dirty="0" smtClean="0"/>
              <a:t>採用</a:t>
            </a:r>
            <a:r>
              <a:rPr lang="en-US" altLang="zh-TW" sz="2000" dirty="0" smtClean="0"/>
              <a:t>VLAN</a:t>
            </a:r>
            <a:r>
              <a:rPr lang="zh-TW" altLang="en-US" sz="2000" dirty="0" smtClean="0"/>
              <a:t>縮小</a:t>
            </a:r>
            <a:r>
              <a:rPr lang="en-US" altLang="zh-TW" sz="2000" dirty="0" smtClean="0"/>
              <a:t>Broadcast Domain</a:t>
            </a:r>
            <a:r>
              <a:rPr lang="zh-TW" altLang="en-US" sz="2000" dirty="0" smtClean="0"/>
              <a:t>的範圍</a:t>
            </a:r>
          </a:p>
          <a:p>
            <a:pPr lvl="1"/>
            <a:r>
              <a:rPr lang="zh-TW" altLang="en-US" sz="2000" dirty="0" smtClean="0"/>
              <a:t>啟用</a:t>
            </a:r>
            <a:r>
              <a:rPr lang="en-US" altLang="zh-TW" sz="2000" dirty="0" smtClean="0"/>
              <a:t>Switch</a:t>
            </a:r>
            <a:r>
              <a:rPr lang="zh-TW" altLang="en-US" sz="2000" dirty="0" smtClean="0"/>
              <a:t>中的</a:t>
            </a:r>
            <a:r>
              <a:rPr lang="en-US" altLang="zh-TW" sz="2000" dirty="0" smtClean="0"/>
              <a:t>Port</a:t>
            </a:r>
            <a:r>
              <a:rPr lang="zh-TW" altLang="en-US" sz="2000" dirty="0" smtClean="0"/>
              <a:t>、</a:t>
            </a:r>
            <a:r>
              <a:rPr lang="en-US" altLang="zh-TW" sz="2000" dirty="0" smtClean="0"/>
              <a:t>MAC</a:t>
            </a:r>
            <a:r>
              <a:rPr lang="zh-TW" altLang="en-US" sz="2000" dirty="0" smtClean="0"/>
              <a:t>及</a:t>
            </a:r>
            <a:r>
              <a:rPr lang="en-US" altLang="zh-TW" sz="2000" dirty="0" smtClean="0"/>
              <a:t>IP</a:t>
            </a:r>
            <a:r>
              <a:rPr lang="zh-TW" altLang="en-US" sz="2000" dirty="0" smtClean="0"/>
              <a:t>的對應控管</a:t>
            </a:r>
          </a:p>
        </p:txBody>
      </p:sp>
      <p:grpSp>
        <p:nvGrpSpPr>
          <p:cNvPr id="144389" name="Group 4"/>
          <p:cNvGrpSpPr>
            <a:grpSpLocks/>
          </p:cNvGrpSpPr>
          <p:nvPr/>
        </p:nvGrpSpPr>
        <p:grpSpPr bwMode="auto">
          <a:xfrm>
            <a:off x="5577069" y="1847851"/>
            <a:ext cx="4134379" cy="3948113"/>
            <a:chOff x="3152" y="1164"/>
            <a:chExt cx="2404" cy="2487"/>
          </a:xfrm>
        </p:grpSpPr>
        <p:pic>
          <p:nvPicPr>
            <p:cNvPr id="144390" name="Picture 5" descr="hub"/>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37778" b="35451"/>
            <a:stretch>
              <a:fillRect/>
            </a:stretch>
          </p:blipFill>
          <p:spPr bwMode="auto">
            <a:xfrm>
              <a:off x="4467" y="2070"/>
              <a:ext cx="998"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391" name="Picture 6" descr="computer-46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 y="1526"/>
              <a:ext cx="36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92" name="Text Box 7"/>
            <p:cNvSpPr txBox="1">
              <a:spLocks noChangeArrowheads="1"/>
            </p:cNvSpPr>
            <p:nvPr/>
          </p:nvSpPr>
          <p:spPr bwMode="auto">
            <a:xfrm>
              <a:off x="4784" y="2287"/>
              <a:ext cx="40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400">
                  <a:ea typeface="新細明體" panose="02020500000000000000" pitchFamily="18" charset="-120"/>
                </a:rPr>
                <a:t>Switch</a:t>
              </a:r>
            </a:p>
          </p:txBody>
        </p:sp>
        <p:sp>
          <p:nvSpPr>
            <p:cNvPr id="144393" name="Line 8"/>
            <p:cNvSpPr>
              <a:spLocks noChangeShapeType="1"/>
            </p:cNvSpPr>
            <p:nvPr/>
          </p:nvSpPr>
          <p:spPr bwMode="auto">
            <a:xfrm flipH="1" flipV="1">
              <a:off x="4649" y="2297"/>
              <a:ext cx="0" cy="3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pic>
          <p:nvPicPr>
            <p:cNvPr id="144394" name="Picture 9" descr="I love my p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 y="1526"/>
              <a:ext cx="40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395"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 y="2569"/>
              <a:ext cx="726"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44396" name="Text Box 11"/>
            <p:cNvSpPr txBox="1">
              <a:spLocks noChangeArrowheads="1"/>
            </p:cNvSpPr>
            <p:nvPr/>
          </p:nvSpPr>
          <p:spPr bwMode="auto">
            <a:xfrm>
              <a:off x="4422" y="3295"/>
              <a:ext cx="40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400">
                  <a:ea typeface="新細明體" panose="02020500000000000000" pitchFamily="18" charset="-120"/>
                </a:rPr>
                <a:t>Server</a:t>
              </a:r>
            </a:p>
          </p:txBody>
        </p:sp>
        <p:pic>
          <p:nvPicPr>
            <p:cNvPr id="144397" name="Picture 12" descr="computer-46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 y="1345"/>
              <a:ext cx="36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398" name="Picture 13" descr="computer-46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3" y="1435"/>
              <a:ext cx="36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99" name="Line 14"/>
            <p:cNvSpPr>
              <a:spLocks noChangeShapeType="1"/>
            </p:cNvSpPr>
            <p:nvPr/>
          </p:nvSpPr>
          <p:spPr bwMode="auto">
            <a:xfrm flipH="1" flipV="1">
              <a:off x="4014" y="1844"/>
              <a:ext cx="453"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44400" name="Line 15"/>
            <p:cNvSpPr>
              <a:spLocks noChangeShapeType="1"/>
            </p:cNvSpPr>
            <p:nvPr/>
          </p:nvSpPr>
          <p:spPr bwMode="auto">
            <a:xfrm flipH="1" flipV="1">
              <a:off x="4694" y="1707"/>
              <a:ext cx="0" cy="40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44401" name="Line 16"/>
            <p:cNvSpPr>
              <a:spLocks noChangeShapeType="1"/>
            </p:cNvSpPr>
            <p:nvPr/>
          </p:nvSpPr>
          <p:spPr bwMode="auto">
            <a:xfrm flipV="1">
              <a:off x="5102" y="1798"/>
              <a:ext cx="227" cy="3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p>
          </p:txBody>
        </p:sp>
        <p:sp>
          <p:nvSpPr>
            <p:cNvPr id="144402" name="Text Box 17"/>
            <p:cNvSpPr txBox="1">
              <a:spLocks noChangeArrowheads="1"/>
            </p:cNvSpPr>
            <p:nvPr/>
          </p:nvSpPr>
          <p:spPr bwMode="auto">
            <a:xfrm>
              <a:off x="4377" y="3477"/>
              <a:ext cx="53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200">
                  <a:ea typeface="新細明體" panose="02020500000000000000" pitchFamily="18" charset="-120"/>
                </a:rPr>
                <a:t>192.168.1.1</a:t>
              </a:r>
            </a:p>
          </p:txBody>
        </p:sp>
        <p:sp>
          <p:nvSpPr>
            <p:cNvPr id="144403" name="Text Box 18"/>
            <p:cNvSpPr txBox="1">
              <a:spLocks noChangeArrowheads="1"/>
            </p:cNvSpPr>
            <p:nvPr/>
          </p:nvSpPr>
          <p:spPr bwMode="auto">
            <a:xfrm>
              <a:off x="3243" y="1935"/>
              <a:ext cx="74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200">
                  <a:solidFill>
                    <a:srgbClr val="FF0000"/>
                  </a:solidFill>
                  <a:ea typeface="新細明體" panose="02020500000000000000" pitchFamily="18" charset="-120"/>
                </a:rPr>
                <a:t>Fake 192.168.1.1</a:t>
              </a:r>
            </a:p>
          </p:txBody>
        </p:sp>
        <p:sp>
          <p:nvSpPr>
            <p:cNvPr id="144404" name="Text Box 19"/>
            <p:cNvSpPr txBox="1">
              <a:spLocks noChangeArrowheads="1"/>
            </p:cNvSpPr>
            <p:nvPr/>
          </p:nvSpPr>
          <p:spPr bwMode="auto">
            <a:xfrm>
              <a:off x="3560" y="1344"/>
              <a:ext cx="50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400">
                  <a:ea typeface="新細明體" panose="02020500000000000000" pitchFamily="18" charset="-120"/>
                </a:rPr>
                <a:t>Attacker</a:t>
              </a:r>
            </a:p>
          </p:txBody>
        </p:sp>
        <p:sp>
          <p:nvSpPr>
            <p:cNvPr id="144405" name="Text Box 20"/>
            <p:cNvSpPr txBox="1">
              <a:spLocks noChangeArrowheads="1"/>
            </p:cNvSpPr>
            <p:nvPr/>
          </p:nvSpPr>
          <p:spPr bwMode="auto">
            <a:xfrm>
              <a:off x="4332" y="1164"/>
              <a:ext cx="577"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kumimoji="1" lang="en-US" altLang="zh-TW" sz="1200">
                  <a:ea typeface="新細明體" panose="02020500000000000000" pitchFamily="18" charset="-120"/>
                </a:rPr>
                <a:t>192.168.1.10</a:t>
              </a:r>
            </a:p>
          </p:txBody>
        </p:sp>
        <p:sp>
          <p:nvSpPr>
            <p:cNvPr id="144406" name="Line 21"/>
            <p:cNvSpPr>
              <a:spLocks noChangeShapeType="1"/>
            </p:cNvSpPr>
            <p:nvPr/>
          </p:nvSpPr>
          <p:spPr bwMode="auto">
            <a:xfrm flipV="1">
              <a:off x="4105" y="1525"/>
              <a:ext cx="408" cy="136"/>
            </a:xfrm>
            <a:prstGeom prst="line">
              <a:avLst/>
            </a:prstGeom>
            <a:noFill/>
            <a:ln w="285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44407" name="AutoShape 22"/>
            <p:cNvSpPr>
              <a:spLocks noChangeArrowheads="1"/>
            </p:cNvSpPr>
            <p:nvPr/>
          </p:nvSpPr>
          <p:spPr bwMode="auto">
            <a:xfrm>
              <a:off x="4150" y="1434"/>
              <a:ext cx="226" cy="227"/>
            </a:xfrm>
            <a:prstGeom prst="flowChartConnector">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kumimoji="1" lang="en-US" altLang="zh-TW" sz="1800" b="0">
                  <a:ea typeface="新細明體" panose="02020500000000000000" pitchFamily="18" charset="-120"/>
                </a:rPr>
                <a:t>1</a:t>
              </a:r>
            </a:p>
          </p:txBody>
        </p:sp>
        <p:sp>
          <p:nvSpPr>
            <p:cNvPr id="144408" name="Line 23"/>
            <p:cNvSpPr>
              <a:spLocks noChangeShapeType="1"/>
            </p:cNvSpPr>
            <p:nvPr/>
          </p:nvSpPr>
          <p:spPr bwMode="auto">
            <a:xfrm flipH="1">
              <a:off x="4105" y="1661"/>
              <a:ext cx="499" cy="181"/>
            </a:xfrm>
            <a:prstGeom prst="line">
              <a:avLst/>
            </a:prstGeom>
            <a:noFill/>
            <a:ln w="285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44409" name="AutoShape 24"/>
            <p:cNvSpPr>
              <a:spLocks noChangeArrowheads="1"/>
            </p:cNvSpPr>
            <p:nvPr/>
          </p:nvSpPr>
          <p:spPr bwMode="auto">
            <a:xfrm>
              <a:off x="4332" y="1661"/>
              <a:ext cx="226" cy="227"/>
            </a:xfrm>
            <a:prstGeom prst="flowChartConnector">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kumimoji="1" lang="en-US" altLang="zh-TW" sz="1800" b="0">
                  <a:ea typeface="新細明體" panose="02020500000000000000" pitchFamily="18" charset="-120"/>
                </a:rPr>
                <a:t>2</a:t>
              </a:r>
            </a:p>
          </p:txBody>
        </p:sp>
        <p:sp>
          <p:nvSpPr>
            <p:cNvPr id="144410" name="Line 25"/>
            <p:cNvSpPr>
              <a:spLocks noChangeShapeType="1"/>
            </p:cNvSpPr>
            <p:nvPr/>
          </p:nvSpPr>
          <p:spPr bwMode="auto">
            <a:xfrm>
              <a:off x="4105" y="2024"/>
              <a:ext cx="453" cy="544"/>
            </a:xfrm>
            <a:prstGeom prst="line">
              <a:avLst/>
            </a:prstGeom>
            <a:noFill/>
            <a:ln w="285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p>
          </p:txBody>
        </p:sp>
        <p:sp>
          <p:nvSpPr>
            <p:cNvPr id="144411" name="AutoShape 26"/>
            <p:cNvSpPr>
              <a:spLocks noChangeArrowheads="1"/>
            </p:cNvSpPr>
            <p:nvPr/>
          </p:nvSpPr>
          <p:spPr bwMode="auto">
            <a:xfrm>
              <a:off x="4105" y="2160"/>
              <a:ext cx="226" cy="227"/>
            </a:xfrm>
            <a:prstGeom prst="flowChartConnector">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kumimoji="1" lang="en-US" altLang="zh-TW" sz="1800" b="0">
                  <a:ea typeface="新細明體" panose="02020500000000000000" pitchFamily="18" charset="-120"/>
                </a:rPr>
                <a:t>3</a:t>
              </a:r>
            </a:p>
          </p:txBody>
        </p:sp>
      </p:grpSp>
      <p:sp>
        <p:nvSpPr>
          <p:cNvPr id="27"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9</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48665420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208585" y="117028"/>
            <a:ext cx="8080400" cy="935708"/>
          </a:xfrm>
        </p:spPr>
        <p:txBody>
          <a:bodyPr/>
          <a:lstStyle/>
          <a:p>
            <a:r>
              <a:rPr lang="zh-TW" altLang="en-US" smtClean="0"/>
              <a:t>招標階段</a:t>
            </a:r>
          </a:p>
        </p:txBody>
      </p:sp>
      <p:sp>
        <p:nvSpPr>
          <p:cNvPr id="25604" name="Rectangle 3"/>
          <p:cNvSpPr>
            <a:spLocks noGrp="1" noChangeArrowheads="1"/>
          </p:cNvSpPr>
          <p:nvPr>
            <p:ph type="body" idx="1"/>
          </p:nvPr>
        </p:nvSpPr>
        <p:spPr>
          <a:xfrm>
            <a:off x="662523" y="1052736"/>
            <a:ext cx="8743877" cy="5229320"/>
          </a:xfrm>
        </p:spPr>
        <p:txBody>
          <a:bodyPr/>
          <a:lstStyle/>
          <a:p>
            <a:pPr algn="just"/>
            <a:r>
              <a:rPr lang="zh-TW" altLang="en-US" dirty="0" smtClean="0"/>
              <a:t>除依循組織採購法所規範之項目外，應著重於下列各項因素：</a:t>
            </a:r>
          </a:p>
          <a:p>
            <a:pPr lvl="1" algn="just"/>
            <a:r>
              <a:rPr lang="zh-TW" altLang="en-US" sz="2400" dirty="0" smtClean="0"/>
              <a:t>評選委員學經歷</a:t>
            </a:r>
          </a:p>
          <a:p>
            <a:pPr lvl="1" algn="just"/>
            <a:r>
              <a:rPr lang="zh-TW" altLang="en-US" sz="2400" dirty="0" smtClean="0"/>
              <a:t>著作要求</a:t>
            </a:r>
          </a:p>
          <a:p>
            <a:pPr lvl="1" algn="just"/>
            <a:r>
              <a:rPr lang="zh-TW" altLang="en-US" sz="2400" dirty="0" smtClean="0"/>
              <a:t>相關領域實務經驗</a:t>
            </a:r>
          </a:p>
          <a:p>
            <a:pPr lvl="1" algn="just"/>
            <a:r>
              <a:rPr lang="zh-TW" altLang="en-US" sz="2400" dirty="0" smtClean="0"/>
              <a:t>利益迴避限制條件</a:t>
            </a:r>
          </a:p>
          <a:p>
            <a:pPr algn="just"/>
            <a:endParaRPr lang="zh-TW" altLang="en-US" sz="2400" dirty="0" smtClean="0"/>
          </a:p>
        </p:txBody>
      </p:sp>
      <p:sp>
        <p:nvSpPr>
          <p:cNvPr id="694276" name="Text Box 4"/>
          <p:cNvSpPr txBox="1">
            <a:spLocks noChangeArrowheads="1"/>
          </p:cNvSpPr>
          <p:nvPr/>
        </p:nvSpPr>
        <p:spPr bwMode="auto">
          <a:xfrm>
            <a:off x="2069546" y="5862216"/>
            <a:ext cx="5929828" cy="523220"/>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2800" b="0" i="0" dirty="0">
                <a:solidFill>
                  <a:srgbClr val="FF0000"/>
                </a:solidFill>
                <a:latin typeface="+mn-ea"/>
                <a:ea typeface="+mn-ea"/>
              </a:rPr>
              <a:t>應安排部份具備資安專長之評選委員</a:t>
            </a:r>
          </a:p>
        </p:txBody>
      </p:sp>
      <p:graphicFrame>
        <p:nvGraphicFramePr>
          <p:cNvPr id="3" name="資料庫圖表 2"/>
          <p:cNvGraphicFramePr/>
          <p:nvPr>
            <p:extLst>
              <p:ext uri="{D42A27DB-BD31-4B8C-83A1-F6EECF244321}">
                <p14:modId xmlns:p14="http://schemas.microsoft.com/office/powerpoint/2010/main" val="2883116106"/>
              </p:ext>
            </p:extLst>
          </p:nvPr>
        </p:nvGraphicFramePr>
        <p:xfrm>
          <a:off x="3272883" y="1662660"/>
          <a:ext cx="6604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90</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8803829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1208585" y="116632"/>
            <a:ext cx="8080400" cy="935708"/>
          </a:xfrm>
        </p:spPr>
        <p:txBody>
          <a:bodyPr/>
          <a:lstStyle/>
          <a:p>
            <a:r>
              <a:rPr lang="zh-TW" altLang="en-US" dirty="0" smtClean="0"/>
              <a:t>決標階段</a:t>
            </a:r>
          </a:p>
        </p:txBody>
      </p:sp>
      <p:sp>
        <p:nvSpPr>
          <p:cNvPr id="27652" name="Rectangle 3"/>
          <p:cNvSpPr>
            <a:spLocks noGrp="1" noChangeArrowheads="1"/>
          </p:cNvSpPr>
          <p:nvPr>
            <p:ph type="body" idx="1"/>
          </p:nvPr>
        </p:nvSpPr>
        <p:spPr>
          <a:xfrm>
            <a:off x="662524" y="1052736"/>
            <a:ext cx="8743877" cy="5229320"/>
          </a:xfrm>
        </p:spPr>
        <p:txBody>
          <a:bodyPr/>
          <a:lstStyle/>
          <a:p>
            <a:pPr algn="just"/>
            <a:r>
              <a:rPr lang="zh-TW" altLang="en-US" dirty="0" smtClean="0"/>
              <a:t>決標階段之重點為與廠商之簽約作業</a:t>
            </a:r>
          </a:p>
          <a:p>
            <a:pPr algn="just"/>
            <a:r>
              <a:rPr lang="zh-TW" altLang="en-US" dirty="0" smtClean="0"/>
              <a:t>簽約行為重點</a:t>
            </a:r>
          </a:p>
          <a:p>
            <a:pPr lvl="1" algn="just"/>
            <a:r>
              <a:rPr lang="zh-TW" altLang="en-US" sz="2400" dirty="0" smtClean="0"/>
              <a:t>查核廠商是否完成保密切結</a:t>
            </a:r>
            <a:endParaRPr lang="en-US" altLang="zh-TW" sz="2400" dirty="0" smtClean="0"/>
          </a:p>
          <a:p>
            <a:pPr lvl="1" algn="just"/>
            <a:r>
              <a:rPr lang="zh-TW" altLang="en-US" sz="2400" dirty="0" smtClean="0"/>
              <a:t>完成專案編組</a:t>
            </a: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2468" y="2924944"/>
            <a:ext cx="4796983" cy="3320988"/>
          </a:xfrm>
          <a:prstGeom prst="ellipse">
            <a:avLst/>
          </a:prstGeom>
          <a:ln>
            <a:noFill/>
          </a:ln>
          <a:effectLst>
            <a:softEdge rad="112500"/>
          </a:effectLst>
        </p:spPr>
      </p:pic>
      <p:sp>
        <p:nvSpPr>
          <p:cNvPr id="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91</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6725310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1208585" y="117028"/>
            <a:ext cx="8080400" cy="935708"/>
          </a:xfrm>
        </p:spPr>
        <p:txBody>
          <a:bodyPr/>
          <a:lstStyle/>
          <a:p>
            <a:r>
              <a:rPr lang="zh-TW" altLang="en-US" dirty="0" smtClean="0"/>
              <a:t>履約管理階段</a:t>
            </a:r>
            <a:r>
              <a:rPr lang="en-US" altLang="zh-TW" dirty="0" smtClean="0"/>
              <a:t>(1/2)</a:t>
            </a:r>
          </a:p>
        </p:txBody>
      </p:sp>
      <p:sp>
        <p:nvSpPr>
          <p:cNvPr id="29700" name="Rectangle 3"/>
          <p:cNvSpPr>
            <a:spLocks noGrp="1" noChangeArrowheads="1"/>
          </p:cNvSpPr>
          <p:nvPr>
            <p:ph type="body" idx="1"/>
          </p:nvPr>
        </p:nvSpPr>
        <p:spPr>
          <a:xfrm>
            <a:off x="662523" y="1052736"/>
            <a:ext cx="8743877" cy="5229320"/>
          </a:xfrm>
        </p:spPr>
        <p:txBody>
          <a:bodyPr/>
          <a:lstStyle/>
          <a:p>
            <a:pPr algn="just"/>
            <a:r>
              <a:rPr lang="zh-TW" altLang="en-US" sz="2400" dirty="0" smtClean="0"/>
              <a:t>資訊安全組織</a:t>
            </a:r>
          </a:p>
          <a:p>
            <a:pPr lvl="1" algn="just"/>
            <a:r>
              <a:rPr lang="zh-TW" altLang="en-US" sz="2000" dirty="0" smtClean="0"/>
              <a:t>組織與委外廠商皆應指定</a:t>
            </a:r>
            <a:r>
              <a:rPr lang="zh-TW" altLang="en-US" sz="2000" dirty="0" smtClean="0">
                <a:solidFill>
                  <a:srgbClr val="FF0000"/>
                </a:solidFill>
              </a:rPr>
              <a:t>專案管理人員，負責推動、協調及督導資訊安全管理</a:t>
            </a:r>
            <a:r>
              <a:rPr lang="zh-TW" altLang="en-US" sz="2000" dirty="0" smtClean="0"/>
              <a:t>事項</a:t>
            </a:r>
          </a:p>
          <a:p>
            <a:pPr algn="just"/>
            <a:r>
              <a:rPr lang="zh-TW" altLang="en-US" sz="2400" dirty="0" smtClean="0">
                <a:solidFill>
                  <a:srgbClr val="FF0000"/>
                </a:solidFill>
              </a:rPr>
              <a:t>委外相關風險識別</a:t>
            </a:r>
          </a:p>
          <a:p>
            <a:pPr lvl="1" algn="just"/>
            <a:r>
              <a:rPr lang="zh-TW" altLang="en-US" sz="2000" dirty="0" smtClean="0"/>
              <a:t>組織經由委外作業過程產生對組織資訊與資訊處理設施之風險，宜在核准廠商存取內部設施之前加以識別，並實作適當的控制措施</a:t>
            </a:r>
          </a:p>
          <a:p>
            <a:pPr algn="just"/>
            <a:r>
              <a:rPr lang="zh-TW" altLang="en-US" sz="2400" dirty="0" smtClean="0"/>
              <a:t>與廠商協議中之</a:t>
            </a:r>
            <a:r>
              <a:rPr lang="zh-TW" altLang="en-US" sz="2400" dirty="0" smtClean="0">
                <a:solidFill>
                  <a:srgbClr val="FF0000"/>
                </a:solidFill>
              </a:rPr>
              <a:t>安全說明</a:t>
            </a:r>
          </a:p>
          <a:p>
            <a:pPr lvl="1" algn="just"/>
            <a:r>
              <a:rPr lang="zh-TW" altLang="en-US" sz="2000" dirty="0" smtClean="0"/>
              <a:t>所有</a:t>
            </a:r>
            <a:r>
              <a:rPr lang="zh-TW" altLang="en-US" sz="2000" dirty="0" smtClean="0">
                <a:solidFill>
                  <a:srgbClr val="FF0000"/>
                </a:solidFill>
              </a:rPr>
              <a:t>因委外作業衍生對應之內部控制措施的安全要求，</a:t>
            </a:r>
            <a:r>
              <a:rPr lang="zh-TW" altLang="en-US" sz="2000" dirty="0" smtClean="0"/>
              <a:t>宜反映在與委外廠商的協議中</a:t>
            </a:r>
          </a:p>
          <a:p>
            <a:pPr algn="just"/>
            <a:r>
              <a:rPr lang="zh-TW" altLang="en-US" sz="2400" dirty="0" smtClean="0">
                <a:solidFill>
                  <a:srgbClr val="FF0000"/>
                </a:solidFill>
              </a:rPr>
              <a:t>委外人力資源安全</a:t>
            </a:r>
            <a:r>
              <a:rPr lang="en-US" altLang="zh-TW" sz="2400" dirty="0" smtClean="0"/>
              <a:t>(</a:t>
            </a:r>
            <a:r>
              <a:rPr lang="zh-TW" altLang="en-US" sz="2400" dirty="0" smtClean="0"/>
              <a:t>僱用前、期間、終止或變更</a:t>
            </a:r>
            <a:r>
              <a:rPr lang="en-US" altLang="zh-TW" sz="2400" dirty="0" smtClean="0"/>
              <a:t>)</a:t>
            </a:r>
          </a:p>
          <a:p>
            <a:pPr lvl="1" algn="just"/>
            <a:r>
              <a:rPr lang="zh-TW" altLang="en-US" sz="2000" dirty="0" smtClean="0"/>
              <a:t>資訊作業委外前宜依適當的工作職掌，並依契約條款與條件闡明廠商應負之安全責任，並進行充分適當的篩選</a:t>
            </a:r>
            <a:endParaRPr lang="en-US" altLang="zh-TW" sz="2000" dirty="0" smtClean="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92</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09919879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1208585" y="117028"/>
            <a:ext cx="8080400" cy="935708"/>
          </a:xfrm>
        </p:spPr>
        <p:txBody>
          <a:bodyPr/>
          <a:lstStyle/>
          <a:p>
            <a:r>
              <a:rPr lang="zh-TW" altLang="en-US" dirty="0" smtClean="0"/>
              <a:t>履約管理階段</a:t>
            </a:r>
            <a:r>
              <a:rPr lang="en-US" altLang="zh-TW" dirty="0" smtClean="0"/>
              <a:t>(2/2)</a:t>
            </a:r>
            <a:endParaRPr lang="zh-TW" altLang="en-US" dirty="0" smtClean="0"/>
          </a:p>
        </p:txBody>
      </p:sp>
      <p:sp>
        <p:nvSpPr>
          <p:cNvPr id="31748" name="Rectangle 3"/>
          <p:cNvSpPr>
            <a:spLocks noGrp="1" noChangeArrowheads="1"/>
          </p:cNvSpPr>
          <p:nvPr>
            <p:ph type="body" idx="1"/>
          </p:nvPr>
        </p:nvSpPr>
        <p:spPr>
          <a:xfrm>
            <a:off x="640111" y="1052736"/>
            <a:ext cx="8915400" cy="5517902"/>
          </a:xfrm>
        </p:spPr>
        <p:txBody>
          <a:bodyPr/>
          <a:lstStyle/>
          <a:p>
            <a:pPr algn="just"/>
            <a:r>
              <a:rPr lang="zh-TW" altLang="en-US" sz="2200" dirty="0" smtClean="0">
                <a:solidFill>
                  <a:srgbClr val="FF0000"/>
                </a:solidFill>
              </a:rPr>
              <a:t>委外實體與環境安全</a:t>
            </a:r>
          </a:p>
          <a:p>
            <a:pPr lvl="1" algn="just"/>
            <a:r>
              <a:rPr lang="zh-TW" altLang="en-US" sz="1800" dirty="0" smtClean="0"/>
              <a:t>防止組織場所內資訊因委外作業而遭未經授權的實體存取、損害及干擾，關鍵或敏感的資訊處理設施宜置放於安全區域</a:t>
            </a:r>
          </a:p>
          <a:p>
            <a:pPr algn="just"/>
            <a:r>
              <a:rPr lang="zh-TW" altLang="en-US" sz="2200" dirty="0" smtClean="0"/>
              <a:t>委外之作業管理</a:t>
            </a:r>
          </a:p>
          <a:p>
            <a:pPr lvl="1" algn="just"/>
            <a:r>
              <a:rPr lang="zh-TW" altLang="en-US" sz="1800" dirty="0" smtClean="0"/>
              <a:t>委外相關作業應符合組織安全政策與程序之要求</a:t>
            </a:r>
          </a:p>
          <a:p>
            <a:pPr algn="just"/>
            <a:r>
              <a:rPr lang="zh-TW" altLang="en-US" sz="2200" dirty="0" smtClean="0"/>
              <a:t>委外使用者存取管理</a:t>
            </a:r>
          </a:p>
          <a:p>
            <a:pPr lvl="1" algn="just"/>
            <a:r>
              <a:rPr lang="zh-TW" altLang="en-US" sz="1800" dirty="0" smtClean="0"/>
              <a:t>組織宜有正式程序，以控制資訊系統與服務的存取權限配置作業</a:t>
            </a:r>
          </a:p>
          <a:p>
            <a:pPr algn="just"/>
            <a:r>
              <a:rPr lang="zh-TW" altLang="en-US" sz="2200" dirty="0" smtClean="0"/>
              <a:t>委外資訊安全事故管理</a:t>
            </a:r>
          </a:p>
          <a:p>
            <a:pPr lvl="1" algn="just"/>
            <a:r>
              <a:rPr lang="zh-TW" altLang="en-US" sz="1800" dirty="0" smtClean="0"/>
              <a:t>委外組織宜備妥正式的事</a:t>
            </a:r>
            <a:r>
              <a:rPr lang="zh-TW" altLang="en-US" sz="1800" dirty="0"/>
              <a:t>故</a:t>
            </a:r>
            <a:r>
              <a:rPr lang="zh-TW" altLang="en-US" sz="1800" dirty="0" smtClean="0"/>
              <a:t>通報與提報程序，提供委外作業廠商配合並施予合宜訓練</a:t>
            </a:r>
          </a:p>
          <a:p>
            <a:pPr algn="just"/>
            <a:r>
              <a:rPr lang="zh-TW" altLang="en-US" sz="2200" dirty="0" smtClean="0">
                <a:solidFill>
                  <a:srgbClr val="FF0000"/>
                </a:solidFill>
              </a:rPr>
              <a:t>遵循適法性要求</a:t>
            </a:r>
          </a:p>
          <a:p>
            <a:pPr lvl="1" algn="just"/>
            <a:r>
              <a:rPr lang="zh-TW" altLang="en-US" sz="1800" dirty="0" smtClean="0"/>
              <a:t>組織於資訊系統設計、運作、使用及管理都應受法律、法令、法規或契約的安全要求所規範，所參照之規範宜明確界定、文件化及維持最新版本</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93</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8754359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1208585" y="117028"/>
            <a:ext cx="8080400" cy="935708"/>
          </a:xfrm>
        </p:spPr>
        <p:txBody>
          <a:bodyPr/>
          <a:lstStyle/>
          <a:p>
            <a:r>
              <a:rPr lang="zh-TW" altLang="en-US" dirty="0" smtClean="0"/>
              <a:t>驗收階段</a:t>
            </a:r>
          </a:p>
        </p:txBody>
      </p:sp>
      <p:sp>
        <p:nvSpPr>
          <p:cNvPr id="33796" name="Rectangle 3"/>
          <p:cNvSpPr>
            <a:spLocks noGrp="1" noChangeArrowheads="1"/>
          </p:cNvSpPr>
          <p:nvPr>
            <p:ph type="body" idx="1"/>
          </p:nvPr>
        </p:nvSpPr>
        <p:spPr>
          <a:xfrm>
            <a:off x="662523" y="1052736"/>
            <a:ext cx="8743877" cy="5229320"/>
          </a:xfrm>
        </p:spPr>
        <p:txBody>
          <a:bodyPr/>
          <a:lstStyle/>
          <a:p>
            <a:pPr algn="just"/>
            <a:r>
              <a:rPr lang="zh-TW" altLang="en-US" dirty="0" smtClean="0"/>
              <a:t>組織執行「驗收階段」程序，係依據契約文件與「履約管理」階段執行成果辦理</a:t>
            </a:r>
          </a:p>
          <a:p>
            <a:pPr algn="just"/>
            <a:r>
              <a:rPr lang="zh-TW" altLang="en-US" dirty="0" smtClean="0"/>
              <a:t>以「專案工作計畫書」內容確認委外專案之進行方式、專案組織、相關時程及資訊安全要求事項是否符合</a:t>
            </a:r>
          </a:p>
          <a:p>
            <a:pPr algn="just"/>
            <a:r>
              <a:rPr lang="zh-TW" altLang="en-US" dirty="0" smtClean="0"/>
              <a:t>而委外廠商也須將定期召開工作進度報告會議之內容，如應完成重要工作項目、已完成工作的項目、預計工作項目、問題與建議等，提供驗收單位佐證</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94</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6233849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1208585" y="117028"/>
            <a:ext cx="8080400" cy="935708"/>
          </a:xfrm>
        </p:spPr>
        <p:txBody>
          <a:bodyPr/>
          <a:lstStyle/>
          <a:p>
            <a:r>
              <a:rPr lang="zh-TW" altLang="en-US" dirty="0" smtClean="0"/>
              <a:t>爭議處理 </a:t>
            </a:r>
          </a:p>
        </p:txBody>
      </p:sp>
      <p:sp>
        <p:nvSpPr>
          <p:cNvPr id="35844" name="Rectangle 3"/>
          <p:cNvSpPr>
            <a:spLocks noGrp="1" noChangeArrowheads="1"/>
          </p:cNvSpPr>
          <p:nvPr>
            <p:ph type="body" idx="1"/>
          </p:nvPr>
        </p:nvSpPr>
        <p:spPr>
          <a:xfrm>
            <a:off x="662523" y="1052736"/>
            <a:ext cx="8743877" cy="5229320"/>
          </a:xfrm>
        </p:spPr>
        <p:txBody>
          <a:bodyPr/>
          <a:lstStyle/>
          <a:p>
            <a:pPr algn="just"/>
            <a:r>
              <a:rPr lang="zh-TW" altLang="en-US" dirty="0" smtClean="0"/>
              <a:t>組織與廠商因履約管理產生爭議未能達成協議者，得以下列方式之一處理： </a:t>
            </a:r>
          </a:p>
          <a:p>
            <a:pPr lvl="1" algn="just"/>
            <a:r>
              <a:rPr lang="zh-TW" altLang="en-US" sz="2400" dirty="0" smtClean="0"/>
              <a:t>向採購申訴審議委員會申請調解</a:t>
            </a:r>
          </a:p>
          <a:p>
            <a:pPr lvl="1" algn="just"/>
            <a:r>
              <a:rPr lang="zh-TW" altLang="en-US" sz="2400" dirty="0" smtClean="0"/>
              <a:t>向仲裁機構提付仲裁</a:t>
            </a:r>
          </a:p>
          <a:p>
            <a:pPr algn="just"/>
            <a:r>
              <a:rPr lang="zh-TW" altLang="en-US" dirty="0" smtClean="0"/>
              <a:t>然若雙方於問題標準界定上有所爭議時</a:t>
            </a:r>
          </a:p>
          <a:p>
            <a:pPr lvl="1" algn="just"/>
            <a:r>
              <a:rPr lang="zh-TW" altLang="en-US" sz="2400" dirty="0" smtClean="0"/>
              <a:t>可蒐集發生的事證與相關資訊</a:t>
            </a:r>
          </a:p>
          <a:p>
            <a:pPr lvl="1" algn="just"/>
            <a:r>
              <a:rPr lang="zh-TW" altLang="en-US" sz="2400" dirty="0" smtClean="0"/>
              <a:t>尋求具公信力之第三者、學者專家、法院或調解委員會</a:t>
            </a:r>
            <a:r>
              <a:rPr lang="en-US" altLang="zh-TW" sz="2400" dirty="0" smtClean="0"/>
              <a:t>(</a:t>
            </a:r>
            <a:r>
              <a:rPr lang="zh-TW" altLang="en-US" sz="2400" dirty="0" smtClean="0"/>
              <a:t>如行政院公共工程委員會</a:t>
            </a:r>
            <a:r>
              <a:rPr lang="en-US" altLang="zh-TW" sz="2400" dirty="0" smtClean="0"/>
              <a:t>)</a:t>
            </a:r>
            <a:r>
              <a:rPr lang="zh-TW" altLang="en-US" sz="2400" dirty="0" smtClean="0"/>
              <a:t>等</a:t>
            </a:r>
          </a:p>
          <a:p>
            <a:pPr lvl="1" algn="just"/>
            <a:r>
              <a:rPr lang="zh-TW" altLang="en-US" sz="2400" dirty="0" smtClean="0"/>
              <a:t>進行問題的釐清與相關問題的調解</a:t>
            </a:r>
          </a:p>
          <a:p>
            <a:pPr algn="just"/>
            <a:endParaRPr lang="zh-TW" altLang="en-US" sz="2400" dirty="0" smtClean="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95</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9260815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kumimoji="1" lang="zh-TW" altLang="en-US" dirty="0" smtClean="0"/>
              <a:t>重要字辭與定義</a:t>
            </a:r>
            <a:endParaRPr kumimoji="1" lang="zh-TW" altLang="en-US" dirty="0"/>
          </a:p>
        </p:txBody>
      </p:sp>
      <p:sp>
        <p:nvSpPr>
          <p:cNvPr id="6" name="橢圓圖說文字 5"/>
          <p:cNvSpPr>
            <a:spLocks noChangeArrowheads="1"/>
          </p:cNvSpPr>
          <p:nvPr/>
        </p:nvSpPr>
        <p:spPr bwMode="auto">
          <a:xfrm>
            <a:off x="4521200" y="1417638"/>
            <a:ext cx="2879725" cy="1079500"/>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DDoS</a:t>
            </a:r>
            <a:endParaRPr lang="zh-TW" altLang="en-US" sz="2400" dirty="0">
              <a:solidFill>
                <a:srgbClr val="595959"/>
              </a:solidFill>
              <a:latin typeface="微軟正黑體" pitchFamily="34" charset="-120"/>
              <a:ea typeface="微軟正黑體" pitchFamily="34" charset="-120"/>
            </a:endParaRPr>
          </a:p>
        </p:txBody>
      </p:sp>
      <p:sp>
        <p:nvSpPr>
          <p:cNvPr id="8" name="橢圓圖說文字 7"/>
          <p:cNvSpPr>
            <a:spLocks noChangeArrowheads="1"/>
          </p:cNvSpPr>
          <p:nvPr/>
        </p:nvSpPr>
        <p:spPr bwMode="auto">
          <a:xfrm>
            <a:off x="3419475" y="2822575"/>
            <a:ext cx="2879725" cy="1081088"/>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可移動式設備</a:t>
            </a:r>
          </a:p>
        </p:txBody>
      </p:sp>
      <p:sp>
        <p:nvSpPr>
          <p:cNvPr id="9" name="橢圓圖說文字 8"/>
          <p:cNvSpPr>
            <a:spLocks noChangeArrowheads="1"/>
          </p:cNvSpPr>
          <p:nvPr/>
        </p:nvSpPr>
        <p:spPr bwMode="auto">
          <a:xfrm>
            <a:off x="1352550" y="1557338"/>
            <a:ext cx="2879725" cy="1079500"/>
          </a:xfrm>
          <a:prstGeom prst="wedgeEllipseCallout">
            <a:avLst>
              <a:gd name="adj1" fmla="val 21014"/>
              <a:gd name="adj2" fmla="val 83023"/>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木馬</a:t>
            </a:r>
          </a:p>
        </p:txBody>
      </p:sp>
      <p:sp>
        <p:nvSpPr>
          <p:cNvPr id="10" name="橢圓圖說文字 9"/>
          <p:cNvSpPr>
            <a:spLocks noChangeArrowheads="1"/>
          </p:cNvSpPr>
          <p:nvPr/>
        </p:nvSpPr>
        <p:spPr bwMode="auto">
          <a:xfrm>
            <a:off x="6530975" y="2346325"/>
            <a:ext cx="2879725" cy="1079500"/>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防毒</a:t>
            </a:r>
          </a:p>
        </p:txBody>
      </p:sp>
      <p:sp>
        <p:nvSpPr>
          <p:cNvPr id="12" name="橢圓圖說文字 11"/>
          <p:cNvSpPr>
            <a:spLocks noChangeArrowheads="1"/>
          </p:cNvSpPr>
          <p:nvPr/>
        </p:nvSpPr>
        <p:spPr bwMode="auto">
          <a:xfrm>
            <a:off x="6392863" y="3902075"/>
            <a:ext cx="3240087" cy="1079500"/>
          </a:xfrm>
          <a:prstGeom prst="wedgeEllipseCallout">
            <a:avLst>
              <a:gd name="adj1" fmla="val -54176"/>
              <a:gd name="adj2" fmla="val -6712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修補程式</a:t>
            </a:r>
          </a:p>
        </p:txBody>
      </p:sp>
      <p:sp>
        <p:nvSpPr>
          <p:cNvPr id="13" name="橢圓圖說文字 12"/>
          <p:cNvSpPr>
            <a:spLocks noChangeArrowheads="1"/>
          </p:cNvSpPr>
          <p:nvPr/>
        </p:nvSpPr>
        <p:spPr bwMode="auto">
          <a:xfrm>
            <a:off x="1076325" y="4465638"/>
            <a:ext cx="2305050" cy="1081087"/>
          </a:xfrm>
          <a:prstGeom prst="wedgeEllipseCallout">
            <a:avLst>
              <a:gd name="adj1" fmla="val 28241"/>
              <a:gd name="adj2" fmla="val -68218"/>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社交工程</a:t>
            </a:r>
          </a:p>
        </p:txBody>
      </p:sp>
      <p:sp>
        <p:nvSpPr>
          <p:cNvPr id="15" name="橢圓圖說文字 14"/>
          <p:cNvSpPr>
            <a:spLocks noChangeArrowheads="1"/>
          </p:cNvSpPr>
          <p:nvPr/>
        </p:nvSpPr>
        <p:spPr bwMode="auto">
          <a:xfrm>
            <a:off x="3800475" y="4767263"/>
            <a:ext cx="2528888" cy="1082675"/>
          </a:xfrm>
          <a:prstGeom prst="wedgeEllipseCallout">
            <a:avLst>
              <a:gd name="adj1" fmla="val 18065"/>
              <a:gd name="adj2" fmla="val -60528"/>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密碼強度</a:t>
            </a:r>
            <a:endParaRPr lang="zh-TW" altLang="en-US" sz="2400" dirty="0">
              <a:solidFill>
                <a:srgbClr val="595959"/>
              </a:solidFill>
              <a:latin typeface="微軟正黑體" pitchFamily="34" charset="-120"/>
              <a:ea typeface="微軟正黑體" pitchFamily="34" charset="-120"/>
            </a:endParaRPr>
          </a:p>
        </p:txBody>
      </p:sp>
      <p:sp>
        <p:nvSpPr>
          <p:cNvPr id="11274"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93BF63A3-6AB8-42B3-B5DD-861FE5B49E18}" type="slidenum">
              <a:rPr kumimoji="0" lang="zh-TW" altLang="en-US" smtClean="0">
                <a:solidFill>
                  <a:schemeClr val="bg1"/>
                </a:solidFill>
                <a:latin typeface="Times New Roman" pitchFamily="18" charset="0"/>
                <a:ea typeface="標楷體" pitchFamily="65" charset="-120"/>
              </a:rPr>
              <a:pPr/>
              <a:t>96</a:t>
            </a:fld>
            <a:endParaRPr kumimoji="0" lang="zh-TW" altLang="en-US" smtClean="0">
              <a:solidFill>
                <a:schemeClr val="bg1"/>
              </a:solidFill>
              <a:latin typeface="Times New Roman" pitchFamily="18" charset="0"/>
              <a:ea typeface="標楷體" pitchFamily="65" charset="-120"/>
            </a:endParaRPr>
          </a:p>
        </p:txBody>
      </p:sp>
      <p:sp>
        <p:nvSpPr>
          <p:cNvPr id="16" name="橢圓圖說文字 15"/>
          <p:cNvSpPr>
            <a:spLocks noChangeArrowheads="1"/>
          </p:cNvSpPr>
          <p:nvPr/>
        </p:nvSpPr>
        <p:spPr bwMode="auto">
          <a:xfrm>
            <a:off x="495300" y="3073400"/>
            <a:ext cx="2303463" cy="1081088"/>
          </a:xfrm>
          <a:prstGeom prst="wedgeEllipseCallout">
            <a:avLst>
              <a:gd name="adj1" fmla="val 58435"/>
              <a:gd name="adj2" fmla="val 18204"/>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病毒</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蠕蟲</a:t>
            </a:r>
          </a:p>
        </p:txBody>
      </p:sp>
    </p:spTree>
    <p:extLst>
      <p:ext uri="{BB962C8B-B14F-4D97-AF65-F5344CB8AC3E}">
        <p14:creationId xmlns:p14="http://schemas.microsoft.com/office/powerpoint/2010/main" val="37520781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kumimoji="1" lang="zh-TW" altLang="en-US" dirty="0" smtClean="0"/>
              <a:t>重要字辭與定義</a:t>
            </a:r>
            <a:endParaRPr kumimoji="1" lang="zh-TW" altLang="en-US" dirty="0"/>
          </a:p>
        </p:txBody>
      </p:sp>
      <p:sp>
        <p:nvSpPr>
          <p:cNvPr id="6" name="橢圓圖說文字 5"/>
          <p:cNvSpPr>
            <a:spLocks noChangeArrowheads="1"/>
          </p:cNvSpPr>
          <p:nvPr/>
        </p:nvSpPr>
        <p:spPr bwMode="auto">
          <a:xfrm>
            <a:off x="4413250" y="1398588"/>
            <a:ext cx="2376488" cy="1079500"/>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特權工具</a:t>
            </a:r>
          </a:p>
        </p:txBody>
      </p:sp>
      <p:sp>
        <p:nvSpPr>
          <p:cNvPr id="8" name="橢圓圖說文字 7"/>
          <p:cNvSpPr>
            <a:spLocks noChangeArrowheads="1"/>
          </p:cNvSpPr>
          <p:nvPr/>
        </p:nvSpPr>
        <p:spPr bwMode="auto">
          <a:xfrm>
            <a:off x="3419475" y="2822575"/>
            <a:ext cx="2879725" cy="1081088"/>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最低權限</a:t>
            </a:r>
          </a:p>
        </p:txBody>
      </p:sp>
      <p:sp>
        <p:nvSpPr>
          <p:cNvPr id="9" name="橢圓圖說文字 8"/>
          <p:cNvSpPr>
            <a:spLocks noChangeArrowheads="1"/>
          </p:cNvSpPr>
          <p:nvPr/>
        </p:nvSpPr>
        <p:spPr bwMode="auto">
          <a:xfrm>
            <a:off x="1352550" y="1557338"/>
            <a:ext cx="2879725" cy="1079500"/>
          </a:xfrm>
          <a:prstGeom prst="wedgeEllipseCallout">
            <a:avLst>
              <a:gd name="adj1" fmla="val 21014"/>
              <a:gd name="adj2" fmla="val 83023"/>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登入安全管控 </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錯誤訊息</a:t>
            </a:r>
            <a:r>
              <a:rPr lang="en-US" altLang="zh-TW" sz="2400">
                <a:solidFill>
                  <a:srgbClr val="595959"/>
                </a:solidFill>
                <a:latin typeface="微軟正黑體" pitchFamily="34" charset="-120"/>
                <a:ea typeface="微軟正黑體" pitchFamily="34" charset="-120"/>
              </a:rPr>
              <a:t>)</a:t>
            </a:r>
            <a:endParaRPr lang="zh-TW" altLang="en-US" sz="2400">
              <a:solidFill>
                <a:srgbClr val="595959"/>
              </a:solidFill>
              <a:latin typeface="微軟正黑體" pitchFamily="34" charset="-120"/>
              <a:ea typeface="微軟正黑體" pitchFamily="34" charset="-120"/>
            </a:endParaRPr>
          </a:p>
        </p:txBody>
      </p:sp>
      <p:sp>
        <p:nvSpPr>
          <p:cNvPr id="10" name="橢圓圖說文字 9"/>
          <p:cNvSpPr>
            <a:spLocks noChangeArrowheads="1"/>
          </p:cNvSpPr>
          <p:nvPr/>
        </p:nvSpPr>
        <p:spPr bwMode="auto">
          <a:xfrm>
            <a:off x="6292850" y="2513013"/>
            <a:ext cx="2879725" cy="1079500"/>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資料庫稽核</a:t>
            </a:r>
          </a:p>
        </p:txBody>
      </p:sp>
      <p:sp>
        <p:nvSpPr>
          <p:cNvPr id="11" name="橢圓圖說文字 10"/>
          <p:cNvSpPr>
            <a:spLocks noChangeArrowheads="1"/>
          </p:cNvSpPr>
          <p:nvPr/>
        </p:nvSpPr>
        <p:spPr bwMode="auto">
          <a:xfrm>
            <a:off x="227013" y="2871788"/>
            <a:ext cx="2447925" cy="1044575"/>
          </a:xfrm>
          <a:prstGeom prst="wedgeEllipseCallout">
            <a:avLst>
              <a:gd name="adj1" fmla="val 54685"/>
              <a:gd name="adj2" fmla="val -5037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WSUS/ Antivirus</a:t>
            </a:r>
            <a:endParaRPr lang="zh-TW" altLang="en-US" sz="2400" dirty="0">
              <a:solidFill>
                <a:srgbClr val="595959"/>
              </a:solidFill>
              <a:latin typeface="微軟正黑體" pitchFamily="34" charset="-120"/>
              <a:ea typeface="微軟正黑體" pitchFamily="34" charset="-120"/>
            </a:endParaRPr>
          </a:p>
        </p:txBody>
      </p:sp>
      <p:sp>
        <p:nvSpPr>
          <p:cNvPr id="12" name="橢圓圖說文字 11"/>
          <p:cNvSpPr>
            <a:spLocks noChangeArrowheads="1"/>
          </p:cNvSpPr>
          <p:nvPr/>
        </p:nvSpPr>
        <p:spPr bwMode="auto">
          <a:xfrm>
            <a:off x="6392863" y="3933825"/>
            <a:ext cx="3240087" cy="1079500"/>
          </a:xfrm>
          <a:prstGeom prst="wedgeEllipseCallout">
            <a:avLst>
              <a:gd name="adj1" fmla="val -54176"/>
              <a:gd name="adj2" fmla="val -6712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網頁攻擊手法 </a:t>
            </a:r>
            <a:r>
              <a:rPr lang="en-US" altLang="zh-TW" sz="2400" dirty="0">
                <a:solidFill>
                  <a:srgbClr val="595959"/>
                </a:solidFill>
                <a:latin typeface="微軟正黑體" pitchFamily="34" charset="-120"/>
                <a:ea typeface="微軟正黑體" pitchFamily="34" charset="-120"/>
              </a:rPr>
              <a:t>(SQL Injection, XSS</a:t>
            </a:r>
            <a:r>
              <a:rPr lang="mr-IN" altLang="zh-TW" sz="2400" dirty="0">
                <a:solidFill>
                  <a:srgbClr val="595959"/>
                </a:solidFill>
                <a:latin typeface="微軟正黑體" pitchFamily="34" charset="-120"/>
                <a:ea typeface="微軟正黑體" pitchFamily="34" charset="-120"/>
              </a:rPr>
              <a:t>…</a:t>
            </a:r>
            <a:r>
              <a:rPr lang="en-US" altLang="zh-TW" sz="2400" dirty="0">
                <a:solidFill>
                  <a:srgbClr val="595959"/>
                </a:solidFill>
                <a:latin typeface="微軟正黑體" pitchFamily="34" charset="-120"/>
                <a:ea typeface="微軟正黑體" pitchFamily="34" charset="-120"/>
              </a:rPr>
              <a:t>)</a:t>
            </a:r>
            <a:endParaRPr lang="zh-TW" altLang="en-US" sz="2400" dirty="0">
              <a:solidFill>
                <a:srgbClr val="595959"/>
              </a:solidFill>
              <a:latin typeface="微軟正黑體" pitchFamily="34" charset="-120"/>
              <a:ea typeface="微軟正黑體" pitchFamily="34" charset="-120"/>
            </a:endParaRPr>
          </a:p>
        </p:txBody>
      </p:sp>
      <p:sp>
        <p:nvSpPr>
          <p:cNvPr id="13" name="橢圓圖說文字 12"/>
          <p:cNvSpPr>
            <a:spLocks noChangeArrowheads="1"/>
          </p:cNvSpPr>
          <p:nvPr/>
        </p:nvSpPr>
        <p:spPr bwMode="auto">
          <a:xfrm>
            <a:off x="1155700" y="4086225"/>
            <a:ext cx="2305050" cy="1081088"/>
          </a:xfrm>
          <a:prstGeom prst="wedgeEllipseCallout">
            <a:avLst>
              <a:gd name="adj1" fmla="val 28241"/>
              <a:gd name="adj2" fmla="val -68218"/>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勒索軟體 </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對策</a:t>
            </a:r>
            <a:r>
              <a:rPr lang="en-US" altLang="zh-TW" sz="2400">
                <a:solidFill>
                  <a:srgbClr val="595959"/>
                </a:solidFill>
                <a:latin typeface="微軟正黑體" pitchFamily="34" charset="-120"/>
                <a:ea typeface="微軟正黑體" pitchFamily="34" charset="-120"/>
              </a:rPr>
              <a:t>)</a:t>
            </a:r>
          </a:p>
        </p:txBody>
      </p:sp>
      <p:sp>
        <p:nvSpPr>
          <p:cNvPr id="15" name="橢圓圖說文字 14"/>
          <p:cNvSpPr>
            <a:spLocks noChangeArrowheads="1"/>
          </p:cNvSpPr>
          <p:nvPr/>
        </p:nvSpPr>
        <p:spPr bwMode="auto">
          <a:xfrm>
            <a:off x="3595688" y="4265613"/>
            <a:ext cx="2527300" cy="1081087"/>
          </a:xfrm>
          <a:prstGeom prst="wedgeEllipseCallout">
            <a:avLst>
              <a:gd name="adj1" fmla="val 53449"/>
              <a:gd name="adj2" fmla="val 24056"/>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網頁安全</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監控</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置換</a:t>
            </a:r>
            <a:r>
              <a:rPr lang="en-US" altLang="zh-TW" sz="2400">
                <a:solidFill>
                  <a:srgbClr val="595959"/>
                </a:solidFill>
                <a:latin typeface="微軟正黑體" pitchFamily="34" charset="-120"/>
                <a:ea typeface="微軟正黑體" pitchFamily="34" charset="-120"/>
              </a:rPr>
              <a:t>)</a:t>
            </a:r>
            <a:endParaRPr lang="zh-TW" altLang="en-US" sz="2400">
              <a:solidFill>
                <a:srgbClr val="595959"/>
              </a:solidFill>
              <a:latin typeface="微軟正黑體" pitchFamily="34" charset="-120"/>
              <a:ea typeface="微軟正黑體" pitchFamily="34" charset="-120"/>
            </a:endParaRPr>
          </a:p>
        </p:txBody>
      </p:sp>
      <p:sp>
        <p:nvSpPr>
          <p:cNvPr id="12299"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655686B2-D828-4B12-9CAC-9F3F0C9E1267}" type="slidenum">
              <a:rPr kumimoji="0" lang="zh-TW" altLang="en-US" smtClean="0">
                <a:solidFill>
                  <a:schemeClr val="bg1"/>
                </a:solidFill>
                <a:latin typeface="Times New Roman" pitchFamily="18" charset="0"/>
                <a:ea typeface="標楷體" pitchFamily="65" charset="-120"/>
              </a:rPr>
              <a:pPr/>
              <a:t>97</a:t>
            </a:fld>
            <a:endParaRPr kumimoji="0" lang="zh-TW" altLang="en-US" smtClean="0">
              <a:solidFill>
                <a:schemeClr val="bg1"/>
              </a:solidFill>
              <a:latin typeface="Times New Roman" pitchFamily="18" charset="0"/>
              <a:ea typeface="標楷體" pitchFamily="65" charset="-120"/>
            </a:endParaRPr>
          </a:p>
        </p:txBody>
      </p:sp>
      <p:sp>
        <p:nvSpPr>
          <p:cNvPr id="16" name="橢圓圖說文字 15"/>
          <p:cNvSpPr>
            <a:spLocks noChangeArrowheads="1"/>
          </p:cNvSpPr>
          <p:nvPr/>
        </p:nvSpPr>
        <p:spPr bwMode="auto">
          <a:xfrm>
            <a:off x="5600700" y="5238750"/>
            <a:ext cx="3810000" cy="1081088"/>
          </a:xfrm>
          <a:prstGeom prst="wedgeEllipseCallout">
            <a:avLst>
              <a:gd name="adj1" fmla="val -18991"/>
              <a:gd name="adj2" fmla="val -69273"/>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mr-IN" altLang="zh-TW" sz="2400" dirty="0">
                <a:solidFill>
                  <a:srgbClr val="595959"/>
                </a:solidFill>
                <a:latin typeface="微軟正黑體" pitchFamily="34" charset="-120"/>
                <a:ea typeface="微軟正黑體" pitchFamily="34" charset="-120"/>
              </a:rPr>
              <a:t>…</a:t>
            </a:r>
            <a:r>
              <a:rPr lang="en-US" altLang="zh-TW" sz="2400" dirty="0">
                <a:solidFill>
                  <a:srgbClr val="595959"/>
                </a:solidFill>
                <a:latin typeface="微軟正黑體" pitchFamily="34" charset="-120"/>
                <a:ea typeface="微軟正黑體" pitchFamily="34" charset="-120"/>
              </a:rPr>
              <a:t> </a:t>
            </a:r>
            <a:r>
              <a:rPr lang="zh-TW" altLang="en-US" sz="2400" dirty="0">
                <a:solidFill>
                  <a:srgbClr val="595959"/>
                </a:solidFill>
                <a:latin typeface="微軟正黑體" pitchFamily="34" charset="-120"/>
                <a:ea typeface="微軟正黑體" pitchFamily="34" charset="-120"/>
              </a:rPr>
              <a:t>各種主機攻擊手法特性</a:t>
            </a:r>
            <a:r>
              <a:rPr lang="en-US" altLang="zh-TW" sz="2400" dirty="0">
                <a:solidFill>
                  <a:srgbClr val="595959"/>
                </a:solidFill>
                <a:latin typeface="微軟正黑體" pitchFamily="34" charset="-120"/>
                <a:ea typeface="微軟正黑體" pitchFamily="34" charset="-120"/>
              </a:rPr>
              <a:t> (Protocol)</a:t>
            </a:r>
            <a:endParaRPr lang="zh-TW" altLang="en-US" sz="2400" dirty="0">
              <a:solidFill>
                <a:srgbClr val="595959"/>
              </a:solidFill>
              <a:latin typeface="微軟正黑體" pitchFamily="34" charset="-120"/>
              <a:ea typeface="微軟正黑體" pitchFamily="34" charset="-120"/>
            </a:endParaRPr>
          </a:p>
        </p:txBody>
      </p:sp>
      <p:sp>
        <p:nvSpPr>
          <p:cNvPr id="17" name="橢圓圖說文字 16"/>
          <p:cNvSpPr>
            <a:spLocks noChangeArrowheads="1"/>
          </p:cNvSpPr>
          <p:nvPr/>
        </p:nvSpPr>
        <p:spPr bwMode="auto">
          <a:xfrm>
            <a:off x="1641475" y="5365750"/>
            <a:ext cx="2303463" cy="1081088"/>
          </a:xfrm>
          <a:prstGeom prst="wedgeEllipseCallout">
            <a:avLst>
              <a:gd name="adj1" fmla="val 28241"/>
              <a:gd name="adj2" fmla="val -68218"/>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WAF</a:t>
            </a:r>
          </a:p>
        </p:txBody>
      </p:sp>
      <p:sp>
        <p:nvSpPr>
          <p:cNvPr id="18" name="橢圓圖說文字 17"/>
          <p:cNvSpPr>
            <a:spLocks noChangeArrowheads="1"/>
          </p:cNvSpPr>
          <p:nvPr/>
        </p:nvSpPr>
        <p:spPr bwMode="auto">
          <a:xfrm>
            <a:off x="6835775" y="1176338"/>
            <a:ext cx="1827213" cy="1079500"/>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驗證碼</a:t>
            </a:r>
            <a:endParaRPr lang="zh-TW" altLang="en-US" sz="2400" dirty="0">
              <a:solidFill>
                <a:srgbClr val="595959"/>
              </a:solidFill>
              <a:latin typeface="微軟正黑體" pitchFamily="34" charset="-120"/>
              <a:ea typeface="微軟正黑體" pitchFamily="34" charset="-120"/>
            </a:endParaRPr>
          </a:p>
        </p:txBody>
      </p:sp>
    </p:spTree>
    <p:extLst>
      <p:ext uri="{BB962C8B-B14F-4D97-AF65-F5344CB8AC3E}">
        <p14:creationId xmlns:p14="http://schemas.microsoft.com/office/powerpoint/2010/main" val="41927851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kumimoji="1" lang="zh-TW" altLang="en-US" dirty="0" smtClean="0"/>
              <a:t>重要字辭與定義</a:t>
            </a:r>
            <a:endParaRPr kumimoji="1" lang="zh-TW" altLang="en-US" dirty="0"/>
          </a:p>
        </p:txBody>
      </p:sp>
      <p:sp>
        <p:nvSpPr>
          <p:cNvPr id="6" name="橢圓圖說文字 5"/>
          <p:cNvSpPr>
            <a:spLocks noChangeArrowheads="1"/>
          </p:cNvSpPr>
          <p:nvPr/>
        </p:nvSpPr>
        <p:spPr bwMode="auto">
          <a:xfrm>
            <a:off x="4521200" y="1417638"/>
            <a:ext cx="2879725" cy="1079500"/>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委外開發安全要求</a:t>
            </a:r>
          </a:p>
        </p:txBody>
      </p:sp>
      <p:sp>
        <p:nvSpPr>
          <p:cNvPr id="8" name="橢圓圖說文字 7"/>
          <p:cNvSpPr>
            <a:spLocks noChangeArrowheads="1"/>
          </p:cNvSpPr>
          <p:nvPr/>
        </p:nvSpPr>
        <p:spPr bwMode="auto">
          <a:xfrm>
            <a:off x="3419475" y="2822575"/>
            <a:ext cx="2879725" cy="1081088"/>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原碼檢測</a:t>
            </a:r>
          </a:p>
        </p:txBody>
      </p:sp>
      <p:sp>
        <p:nvSpPr>
          <p:cNvPr id="9" name="橢圓圖說文字 8"/>
          <p:cNvSpPr>
            <a:spLocks noChangeArrowheads="1"/>
          </p:cNvSpPr>
          <p:nvPr/>
        </p:nvSpPr>
        <p:spPr bwMode="auto">
          <a:xfrm>
            <a:off x="1352550" y="1557338"/>
            <a:ext cx="2879725" cy="1079500"/>
          </a:xfrm>
          <a:prstGeom prst="wedgeEllipseCallout">
            <a:avLst>
              <a:gd name="adj1" fmla="val 21014"/>
              <a:gd name="adj2" fmla="val 83023"/>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委外開發合約</a:t>
            </a:r>
          </a:p>
        </p:txBody>
      </p:sp>
      <p:sp>
        <p:nvSpPr>
          <p:cNvPr id="10" name="橢圓圖說文字 9"/>
          <p:cNvSpPr>
            <a:spLocks noChangeArrowheads="1"/>
          </p:cNvSpPr>
          <p:nvPr/>
        </p:nvSpPr>
        <p:spPr bwMode="auto">
          <a:xfrm>
            <a:off x="6530975" y="2346325"/>
            <a:ext cx="2879725" cy="1079500"/>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開發生命週期安全</a:t>
            </a:r>
          </a:p>
        </p:txBody>
      </p:sp>
      <p:sp>
        <p:nvSpPr>
          <p:cNvPr id="11" name="橢圓圖說文字 10"/>
          <p:cNvSpPr>
            <a:spLocks noChangeArrowheads="1"/>
          </p:cNvSpPr>
          <p:nvPr/>
        </p:nvSpPr>
        <p:spPr bwMode="auto">
          <a:xfrm>
            <a:off x="704850" y="3362325"/>
            <a:ext cx="2447925" cy="1044575"/>
          </a:xfrm>
          <a:prstGeom prst="wedgeEllipseCallout">
            <a:avLst>
              <a:gd name="adj1" fmla="val 54685"/>
              <a:gd name="adj2" fmla="val -5037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測試與驗收</a:t>
            </a:r>
          </a:p>
        </p:txBody>
      </p:sp>
      <p:sp>
        <p:nvSpPr>
          <p:cNvPr id="12" name="橢圓圖說文字 11"/>
          <p:cNvSpPr>
            <a:spLocks noChangeArrowheads="1"/>
          </p:cNvSpPr>
          <p:nvPr/>
        </p:nvSpPr>
        <p:spPr bwMode="auto">
          <a:xfrm>
            <a:off x="6392863" y="3902075"/>
            <a:ext cx="3240087" cy="1079500"/>
          </a:xfrm>
          <a:prstGeom prst="wedgeEllipseCallout">
            <a:avLst>
              <a:gd name="adj1" fmla="val -54176"/>
              <a:gd name="adj2" fmla="val -6712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安全規格分析</a:t>
            </a:r>
          </a:p>
        </p:txBody>
      </p:sp>
      <p:sp>
        <p:nvSpPr>
          <p:cNvPr id="13" name="橢圓圖說文字 12"/>
          <p:cNvSpPr>
            <a:spLocks noChangeArrowheads="1"/>
          </p:cNvSpPr>
          <p:nvPr/>
        </p:nvSpPr>
        <p:spPr bwMode="auto">
          <a:xfrm>
            <a:off x="952500" y="4591050"/>
            <a:ext cx="2305050" cy="1081088"/>
          </a:xfrm>
          <a:prstGeom prst="wedgeEllipseCallout">
            <a:avLst>
              <a:gd name="adj1" fmla="val 28241"/>
              <a:gd name="adj2" fmla="val -68218"/>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上線安全</a:t>
            </a:r>
          </a:p>
        </p:txBody>
      </p:sp>
      <p:sp>
        <p:nvSpPr>
          <p:cNvPr id="14" name="橢圓圖說文字 13"/>
          <p:cNvSpPr>
            <a:spLocks noChangeArrowheads="1"/>
          </p:cNvSpPr>
          <p:nvPr/>
        </p:nvSpPr>
        <p:spPr bwMode="auto">
          <a:xfrm>
            <a:off x="5600700" y="5238750"/>
            <a:ext cx="2528888" cy="1081088"/>
          </a:xfrm>
          <a:prstGeom prst="wedgeEllipseCallout">
            <a:avLst>
              <a:gd name="adj1" fmla="val -10120"/>
              <a:gd name="adj2" fmla="val -78468"/>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Roll back plan</a:t>
            </a:r>
            <a:endParaRPr lang="zh-TW" altLang="en-US" sz="2400" dirty="0">
              <a:solidFill>
                <a:srgbClr val="595959"/>
              </a:solidFill>
              <a:latin typeface="微軟正黑體" pitchFamily="34" charset="-120"/>
              <a:ea typeface="微軟正黑體" pitchFamily="34" charset="-120"/>
            </a:endParaRPr>
          </a:p>
        </p:txBody>
      </p:sp>
      <p:sp>
        <p:nvSpPr>
          <p:cNvPr id="15" name="橢圓圖說文字 14"/>
          <p:cNvSpPr>
            <a:spLocks noChangeArrowheads="1"/>
          </p:cNvSpPr>
          <p:nvPr/>
        </p:nvSpPr>
        <p:spPr bwMode="auto">
          <a:xfrm>
            <a:off x="3411538" y="4441825"/>
            <a:ext cx="2528887" cy="1081088"/>
          </a:xfrm>
          <a:prstGeom prst="wedgeEllipseCallout">
            <a:avLst>
              <a:gd name="adj1" fmla="val 53449"/>
              <a:gd name="adj2" fmla="val 24056"/>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Code review</a:t>
            </a:r>
            <a:endParaRPr lang="zh-TW" altLang="en-US" sz="2400" dirty="0">
              <a:solidFill>
                <a:srgbClr val="595959"/>
              </a:solidFill>
              <a:latin typeface="微軟正黑體" pitchFamily="34" charset="-120"/>
              <a:ea typeface="微軟正黑體" pitchFamily="34" charset="-120"/>
            </a:endParaRPr>
          </a:p>
        </p:txBody>
      </p:sp>
      <p:sp>
        <p:nvSpPr>
          <p:cNvPr id="13324"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DDD32C5A-EEA2-4B8E-8BA5-F4EAA99178A5}" type="slidenum">
              <a:rPr kumimoji="0" lang="zh-TW" altLang="en-US" smtClean="0">
                <a:solidFill>
                  <a:schemeClr val="bg1"/>
                </a:solidFill>
                <a:latin typeface="Times New Roman" pitchFamily="18" charset="0"/>
                <a:ea typeface="標楷體" pitchFamily="65" charset="-120"/>
              </a:rPr>
              <a:pPr/>
              <a:t>98</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9859428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42950" y="2130425"/>
            <a:ext cx="8420100" cy="1470025"/>
          </a:xfrm>
        </p:spPr>
        <p:txBody>
          <a:bodyPr/>
          <a:lstStyle/>
          <a:p>
            <a:pPr>
              <a:defRPr/>
            </a:pPr>
            <a:r>
              <a:rPr kumimoji="1" lang="zh-TW" altLang="en-US" dirty="0" smtClean="0"/>
              <a:t>範例考題</a:t>
            </a:r>
            <a:endParaRPr kumimoji="1" lang="zh-TW" altLang="en-US" dirty="0"/>
          </a:p>
        </p:txBody>
      </p:sp>
      <p:sp>
        <p:nvSpPr>
          <p:cNvPr id="3" name="副標題 2"/>
          <p:cNvSpPr>
            <a:spLocks noGrp="1"/>
          </p:cNvSpPr>
          <p:nvPr>
            <p:ph type="subTitle" idx="1"/>
          </p:nvPr>
        </p:nvSpPr>
        <p:spPr>
          <a:xfrm>
            <a:off x="1485900" y="3813175"/>
            <a:ext cx="6934200" cy="1752600"/>
          </a:xfrm>
        </p:spPr>
        <p:txBody>
          <a:bodyPr/>
          <a:lstStyle/>
          <a:p>
            <a:pPr>
              <a:defRPr/>
            </a:pPr>
            <a:endParaRPr kumimoji="1" lang="zh-TW" altLang="en-US"/>
          </a:p>
        </p:txBody>
      </p:sp>
      <p:sp>
        <p:nvSpPr>
          <p:cNvPr id="14340" name="投影片編號版面配置區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2F8FC857-BC02-4441-AAA9-CBD6D3D1C0BC}" type="slidenum">
              <a:rPr kumimoji="0" lang="zh-TW" altLang="en-US" smtClean="0">
                <a:solidFill>
                  <a:schemeClr val="bg1"/>
                </a:solidFill>
                <a:latin typeface="Times New Roman" pitchFamily="18" charset="0"/>
                <a:ea typeface="標楷體" pitchFamily="65" charset="-120"/>
              </a:rPr>
              <a:pPr/>
              <a:t>99</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60716765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8247</TotalTime>
  <Words>23633</Words>
  <Application>Microsoft Office PowerPoint</Application>
  <PresentationFormat>A4 紙張 (210x297 公釐)</PresentationFormat>
  <Paragraphs>2275</Paragraphs>
  <Slides>171</Slides>
  <Notes>144</Notes>
  <HiddenSlides>0</HiddenSlides>
  <MMClips>0</MMClips>
  <ScaleCrop>false</ScaleCrop>
  <HeadingPairs>
    <vt:vector size="8" baseType="variant">
      <vt:variant>
        <vt:lpstr>使用字型</vt:lpstr>
      </vt:variant>
      <vt:variant>
        <vt:i4>9</vt:i4>
      </vt:variant>
      <vt:variant>
        <vt:lpstr>佈景主題</vt:lpstr>
      </vt:variant>
      <vt:variant>
        <vt:i4>1</vt:i4>
      </vt:variant>
      <vt:variant>
        <vt:lpstr>內嵌 OLE 伺服程式</vt:lpstr>
      </vt:variant>
      <vt:variant>
        <vt:i4>1</vt:i4>
      </vt:variant>
      <vt:variant>
        <vt:lpstr>投影片標題</vt:lpstr>
      </vt:variant>
      <vt:variant>
        <vt:i4>171</vt:i4>
      </vt:variant>
    </vt:vector>
  </HeadingPairs>
  <TitlesOfParts>
    <vt:vector size="182" baseType="lpstr">
      <vt:lpstr>Arial Unicode MS</vt:lpstr>
      <vt:lpstr>華康儷中黑</vt:lpstr>
      <vt:lpstr>微軟正黑體</vt:lpstr>
      <vt:lpstr>新細明體</vt:lpstr>
      <vt:lpstr>標楷體</vt:lpstr>
      <vt:lpstr>Arial</vt:lpstr>
      <vt:lpstr>Calibri</vt:lpstr>
      <vt:lpstr>Times New Roman</vt:lpstr>
      <vt:lpstr>Wingdings</vt:lpstr>
      <vt:lpstr>Office 佈景主題</vt:lpstr>
      <vt:lpstr>Photo Editor Photo</vt:lpstr>
      <vt:lpstr>經濟部iPAS 「資訊安全工程師能力鑑定」</vt:lpstr>
      <vt:lpstr>PowerPoint 簡報</vt:lpstr>
      <vt:lpstr>評鑑主題六 網路與通訊安全</vt:lpstr>
      <vt:lpstr>針對網路各層的攻擊手法</vt:lpstr>
      <vt:lpstr>實體層</vt:lpstr>
      <vt:lpstr>資料連結層 – 封包監聽(1/2)</vt:lpstr>
      <vt:lpstr>資料連結層 – 封包監聽(2/2)</vt:lpstr>
      <vt:lpstr>資料連結層 – ARP Spoofing(1/2)</vt:lpstr>
      <vt:lpstr>資料連結層 – ARP Spoofing(2/2)</vt:lpstr>
      <vt:lpstr>網路層 – Source Route</vt:lpstr>
      <vt:lpstr>IP Spoofing與ARP Spoofing</vt:lpstr>
      <vt:lpstr>網路層 – Smurf Attack</vt:lpstr>
      <vt:lpstr>網路層 – Ping of Death</vt:lpstr>
      <vt:lpstr>連線層 – SYN Flood</vt:lpstr>
      <vt:lpstr>連線層 – 分散式阻斷服務攻擊(1/3)</vt:lpstr>
      <vt:lpstr>連線層 – 分散式阻斷服務攻擊(2/3)</vt:lpstr>
      <vt:lpstr>連線層 – 分散式阻斷服務攻擊(3/3)</vt:lpstr>
      <vt:lpstr>連線層 – Session Hijacking</vt:lpstr>
      <vt:lpstr>應用層 – DNS Poisoning</vt:lpstr>
      <vt:lpstr>應用層 – Brute force Login(1/2)</vt:lpstr>
      <vt:lpstr>應用層 – Brute force Login(2/2)</vt:lpstr>
      <vt:lpstr>應用層 – SQL Injection</vt:lpstr>
      <vt:lpstr>應用層 – Cross-Site Scripting</vt:lpstr>
      <vt:lpstr>從SWIFT通訊系統來看網路安全</vt:lpstr>
      <vt:lpstr>網路安全防禦系統</vt:lpstr>
      <vt:lpstr>防火牆系統(1/3)</vt:lpstr>
      <vt:lpstr>防火牆系統(2/3)</vt:lpstr>
      <vt:lpstr>補充:防火牆系統(3/3)</vt:lpstr>
      <vt:lpstr>入侵偵測與防禦系統(1/3)</vt:lpstr>
      <vt:lpstr>入侵偵測與防禦系統(2/3)</vt:lpstr>
      <vt:lpstr>補充:入侵偵測與防禦系統(3/3)</vt:lpstr>
      <vt:lpstr>虛擬私有網路系統(1/4)</vt:lpstr>
      <vt:lpstr>虛擬私有網路系統(2/4)</vt:lpstr>
      <vt:lpstr>虛擬私有網路系統(3/4)</vt:lpstr>
      <vt:lpstr>補充:虛擬私有網路系統(4/4)</vt:lpstr>
      <vt:lpstr>防毒系統(1/2)</vt:lpstr>
      <vt:lpstr>防毒系統(2/2)</vt:lpstr>
      <vt:lpstr>垃圾郵件過濾系統(1/3)</vt:lpstr>
      <vt:lpstr>垃圾郵件過濾系統(2/3)</vt:lpstr>
      <vt:lpstr>補充:垃圾郵件過濾系統(3/3)</vt:lpstr>
      <vt:lpstr>電子郵件社交工程攻擊與防護 </vt:lpstr>
      <vt:lpstr>網站應用程式防火牆(1/3) </vt:lpstr>
      <vt:lpstr>網站應用程式防火牆(2/3) </vt:lpstr>
      <vt:lpstr>補充:網站應用程式防火牆(3/3)</vt:lpstr>
      <vt:lpstr>重要字辭與定義</vt:lpstr>
      <vt:lpstr>重要字辭與定義 </vt:lpstr>
      <vt:lpstr>範例考題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評鑑主題七 作業系統與應用程式安全</vt:lpstr>
      <vt:lpstr>作業系統安全</vt:lpstr>
      <vt:lpstr>應用程式安全問題的基本觀念</vt:lpstr>
      <vt:lpstr>應用程式的威脅</vt:lpstr>
      <vt:lpstr>緩衝區溢位(Buffer overflow)</vt:lpstr>
      <vt:lpstr>惡意程式碼(1/2)</vt:lpstr>
      <vt:lpstr>補充:惡意程式碼(2/2)</vt:lpstr>
      <vt:lpstr>後門程式</vt:lpstr>
      <vt:lpstr>邏輯炸彈</vt:lpstr>
      <vt:lpstr>駭客手法演變</vt:lpstr>
      <vt:lpstr>OWASP Top 10 2007與2010</vt:lpstr>
      <vt:lpstr>OWASP Top 10 2017</vt:lpstr>
      <vt:lpstr>使用SSL就可以確保網站安全?</vt:lpstr>
      <vt:lpstr>已上線網站應用程式安全的防護</vt:lpstr>
      <vt:lpstr>補充:Web應用程式安全檢測方法</vt:lpstr>
      <vt:lpstr>應用程式安全控制</vt:lpstr>
      <vt:lpstr>變更控制(1/2)</vt:lpstr>
      <vt:lpstr>變更控制(2/2)</vt:lpstr>
      <vt:lpstr>職責區隔</vt:lpstr>
      <vt:lpstr>程式庫維護 </vt:lpstr>
      <vt:lpstr>應用程式的品質與安全檢測</vt:lpstr>
      <vt:lpstr>補充:行動應用(app)的安全問題</vt:lpstr>
      <vt:lpstr>程式與開發安全</vt:lpstr>
      <vt:lpstr>安全軟體開發生命週期簡介(1/3)</vt:lpstr>
      <vt:lpstr>安全軟體開發生命週期簡介(2/3)</vt:lpstr>
      <vt:lpstr>安全軟體開發生命週期簡介(3/3)</vt:lpstr>
      <vt:lpstr>委外作業資安要求</vt:lpstr>
      <vt:lpstr>計畫作業階段(1/2)</vt:lpstr>
      <vt:lpstr>計畫作業階段(2/2)</vt:lpstr>
      <vt:lpstr>招標階段</vt:lpstr>
      <vt:lpstr>決標階段</vt:lpstr>
      <vt:lpstr>履約管理階段(1/2)</vt:lpstr>
      <vt:lpstr>履約管理階段(2/2)</vt:lpstr>
      <vt:lpstr>驗收階段</vt:lpstr>
      <vt:lpstr>爭議處理 </vt:lpstr>
      <vt:lpstr>重要字辭與定義</vt:lpstr>
      <vt:lpstr>重要字辭與定義</vt:lpstr>
      <vt:lpstr>重要字辭與定義</vt:lpstr>
      <vt:lpstr>範例考題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評鑑主題八 資安維運技術</vt:lpstr>
      <vt:lpstr>弱點掃描 Vulnerability Scan</vt:lpstr>
      <vt:lpstr>滲透測試 Penetration Test</vt:lpstr>
      <vt:lpstr>資料備份(1/3)</vt:lpstr>
      <vt:lpstr>資料備份(2/3)</vt:lpstr>
      <vt:lpstr>補充:資料備份(3/3)</vt:lpstr>
      <vt:lpstr>電子資料儲存之安全威脅</vt:lpstr>
      <vt:lpstr>資訊安全監控中心(SOC)</vt:lpstr>
      <vt:lpstr>為什麼需要SOC？(1/2)</vt:lpstr>
      <vt:lpstr>為什麼需要SOC？(2/2)</vt:lpstr>
      <vt:lpstr>SOC的主要功能</vt:lpstr>
      <vt:lpstr>重要字辭與定義</vt:lpstr>
      <vt:lpstr>重要字辭與定義</vt:lpstr>
      <vt:lpstr>重要字辭與定義</vt:lpstr>
      <vt:lpstr>範例考題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評鑑主題九 新興科技安全</vt:lpstr>
      <vt:lpstr> 雲端運算的資訊安全</vt:lpstr>
      <vt:lpstr>雲端系統安全問題的源起</vt:lpstr>
      <vt:lpstr>補充:從不同的角度看雲端資安的問題(1/5)</vt:lpstr>
      <vt:lpstr>補充:從雲端服務的特性來看安全問題(2/5)</vt:lpstr>
      <vt:lpstr>從IaaS的角度看雲端資安問題(3/5)</vt:lpstr>
      <vt:lpstr>從PaaS的角度看雲端資安問題(4/5)</vt:lpstr>
      <vt:lpstr>從SaaS的角度看雲端資安問題(5/5)</vt:lpstr>
      <vt:lpstr>物聯網的資訊安全</vt:lpstr>
      <vt:lpstr>物聯網(IoT)的定義</vt:lpstr>
      <vt:lpstr>物聯網的安全威脅</vt:lpstr>
      <vt:lpstr>行動裝置與物聯網安全防護(1/2)</vt:lpstr>
      <vt:lpstr>行動裝置與物聯網安全防護(2/2)</vt:lpstr>
      <vt:lpstr>重要字辭與定義</vt:lpstr>
      <vt:lpstr>重要字辭與定義</vt:lpstr>
      <vt:lpstr>重要字辭與定義</vt:lpstr>
      <vt:lpstr>範例考題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問題與討論</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投影片模板</dc:title>
  <dc:creator>family</dc:creator>
  <cp:lastModifiedBy>中華軟協-張德維</cp:lastModifiedBy>
  <cp:revision>781</cp:revision>
  <cp:lastPrinted>2017-11-21T07:19:36Z</cp:lastPrinted>
  <dcterms:created xsi:type="dcterms:W3CDTF">2016-10-03T03:20:05Z</dcterms:created>
  <dcterms:modified xsi:type="dcterms:W3CDTF">2018-01-19T05:16:24Z</dcterms:modified>
</cp:coreProperties>
</file>