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9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49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2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2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1A77-0AFF-40EB-AD71-E7D6D6449D5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9717-23D9-4F44-BC2A-82464FCE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8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網路安全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參考書目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89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7196" y="669404"/>
            <a:ext cx="2158171" cy="29263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22109" y="168267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第一章 電腦網路基礎簡介</a:t>
            </a:r>
          </a:p>
          <a:p>
            <a:r>
              <a:rPr lang="en-US" altLang="zh-TW" sz="1200" dirty="0"/>
              <a:t>1-1 </a:t>
            </a:r>
            <a:r>
              <a:rPr lang="zh-TW" altLang="en-US" sz="1200" dirty="0"/>
              <a:t>認識電腦網路   </a:t>
            </a:r>
            <a:r>
              <a:rPr lang="en-US" altLang="zh-TW" sz="1200" dirty="0"/>
              <a:t>1-2 </a:t>
            </a:r>
            <a:r>
              <a:rPr lang="zh-TW" altLang="en-US" sz="1200" dirty="0"/>
              <a:t>電腦網路的種類</a:t>
            </a:r>
          </a:p>
          <a:p>
            <a:r>
              <a:rPr lang="en-US" altLang="zh-TW" sz="1200" dirty="0"/>
              <a:t>1-3 </a:t>
            </a:r>
            <a:r>
              <a:rPr lang="zh-TW" altLang="en-US" sz="1200" dirty="0"/>
              <a:t>網路拓樸</a:t>
            </a:r>
            <a:r>
              <a:rPr lang="en-US" altLang="zh-TW" sz="1200" dirty="0"/>
              <a:t>(Topology)  1-4 </a:t>
            </a:r>
            <a:r>
              <a:rPr lang="zh-TW" altLang="en-US" sz="1200" dirty="0"/>
              <a:t>電腦網路的基礎知識</a:t>
            </a:r>
          </a:p>
          <a:p>
            <a:endParaRPr lang="zh-TW" altLang="en-US" sz="1200" dirty="0"/>
          </a:p>
          <a:p>
            <a:r>
              <a:rPr lang="zh-TW" altLang="en-US" sz="1200" dirty="0"/>
              <a:t>第二章 硬體設備</a:t>
            </a:r>
            <a:r>
              <a:rPr lang="en-US" altLang="zh-TW" sz="1200" dirty="0"/>
              <a:t>(Network Hardware)</a:t>
            </a:r>
          </a:p>
          <a:p>
            <a:r>
              <a:rPr lang="en-US" altLang="zh-TW" sz="1200" dirty="0"/>
              <a:t>2-1 </a:t>
            </a:r>
            <a:r>
              <a:rPr lang="zh-TW" altLang="en-US" sz="1200" dirty="0"/>
              <a:t>通訊媒介  </a:t>
            </a:r>
            <a:r>
              <a:rPr lang="en-US" altLang="zh-TW" sz="1200" dirty="0"/>
              <a:t>2-2 </a:t>
            </a:r>
            <a:r>
              <a:rPr lang="zh-TW" altLang="en-US" sz="1200" dirty="0"/>
              <a:t>網路設備</a:t>
            </a:r>
          </a:p>
          <a:p>
            <a:r>
              <a:rPr lang="zh-TW" altLang="en-US" sz="1200" dirty="0"/>
              <a:t>第三章 通信協定</a:t>
            </a:r>
            <a:r>
              <a:rPr lang="en-US" altLang="zh-TW" sz="1200" dirty="0"/>
              <a:t>(Protocol)</a:t>
            </a:r>
          </a:p>
          <a:p>
            <a:r>
              <a:rPr lang="en-US" altLang="zh-TW" sz="1200" dirty="0"/>
              <a:t>3-1 UDP   3-2 TCP/IP   3-3 IPv4   3-4 IPv6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第四章 </a:t>
            </a:r>
            <a:r>
              <a:rPr lang="en-US" altLang="zh-TW" sz="1200" dirty="0"/>
              <a:t>OSI</a:t>
            </a:r>
            <a:r>
              <a:rPr lang="zh-TW" altLang="en-US" sz="1200" dirty="0"/>
              <a:t>參考模型</a:t>
            </a:r>
          </a:p>
          <a:p>
            <a:r>
              <a:rPr lang="en-US" altLang="zh-TW" sz="1200" dirty="0"/>
              <a:t>4-1 </a:t>
            </a:r>
            <a:r>
              <a:rPr lang="zh-TW" altLang="en-US" sz="1200" dirty="0"/>
              <a:t>網路模型簡介   </a:t>
            </a:r>
            <a:r>
              <a:rPr lang="en-US" altLang="zh-TW" sz="1200" dirty="0"/>
              <a:t>4-2 ISO</a:t>
            </a:r>
            <a:r>
              <a:rPr lang="zh-TW" altLang="en-US" sz="1200" dirty="0"/>
              <a:t>的 </a:t>
            </a:r>
            <a:r>
              <a:rPr lang="en-US" altLang="zh-TW" sz="1200" dirty="0"/>
              <a:t>OSI</a:t>
            </a:r>
            <a:r>
              <a:rPr lang="zh-TW" altLang="en-US" sz="1200" dirty="0"/>
              <a:t>參考模型</a:t>
            </a:r>
          </a:p>
          <a:p>
            <a:r>
              <a:rPr lang="zh-TW" altLang="en-US" sz="1200" dirty="0"/>
              <a:t>第五章 區域網路</a:t>
            </a:r>
            <a:r>
              <a:rPr lang="en-US" altLang="zh-TW" sz="1200" dirty="0"/>
              <a:t>(Local Area Networking)</a:t>
            </a:r>
          </a:p>
          <a:p>
            <a:r>
              <a:rPr lang="en-US" altLang="zh-TW" sz="1200" dirty="0"/>
              <a:t>5-1 </a:t>
            </a:r>
            <a:r>
              <a:rPr lang="zh-TW" altLang="en-US" sz="1200" dirty="0"/>
              <a:t>區域網路簡介   </a:t>
            </a:r>
            <a:r>
              <a:rPr lang="en-US" altLang="zh-TW" sz="1200" dirty="0"/>
              <a:t>5-2 </a:t>
            </a:r>
            <a:r>
              <a:rPr lang="zh-TW" altLang="en-US" sz="1200" dirty="0"/>
              <a:t>乙太網路   </a:t>
            </a:r>
            <a:r>
              <a:rPr lang="en-US" altLang="zh-TW" sz="1200" dirty="0"/>
              <a:t>5-3 IEEE 802.3</a:t>
            </a:r>
            <a:r>
              <a:rPr lang="zh-TW" altLang="en-US" sz="1200" dirty="0"/>
              <a:t>標準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第六章 廣域網路</a:t>
            </a:r>
            <a:r>
              <a:rPr lang="en-US" altLang="zh-TW" sz="1200" dirty="0"/>
              <a:t>(Wide Area Networks)</a:t>
            </a:r>
          </a:p>
          <a:p>
            <a:r>
              <a:rPr lang="en-US" altLang="zh-TW" sz="1200" dirty="0"/>
              <a:t>6-1 </a:t>
            </a:r>
            <a:r>
              <a:rPr lang="zh-TW" altLang="en-US" sz="1200" dirty="0"/>
              <a:t>廣域網路簡介   </a:t>
            </a:r>
            <a:r>
              <a:rPr lang="en-US" altLang="zh-TW" sz="1200" dirty="0"/>
              <a:t>6-2 ADSL</a:t>
            </a:r>
            <a:r>
              <a:rPr lang="zh-TW" altLang="en-US" sz="1200" dirty="0"/>
              <a:t>與 </a:t>
            </a:r>
            <a:r>
              <a:rPr lang="en-US" altLang="zh-TW" sz="1200" dirty="0"/>
              <a:t>Cable Modem</a:t>
            </a:r>
          </a:p>
          <a:p>
            <a:r>
              <a:rPr lang="en-US" altLang="zh-TW" sz="1200" dirty="0"/>
              <a:t>6-3 </a:t>
            </a:r>
            <a:r>
              <a:rPr lang="zh-TW" altLang="en-US" sz="1200" dirty="0"/>
              <a:t>光纖到府  </a:t>
            </a:r>
            <a:r>
              <a:rPr lang="en-US" altLang="zh-TW" sz="1200" dirty="0"/>
              <a:t>6-4 </a:t>
            </a:r>
            <a:r>
              <a:rPr lang="zh-TW" altLang="en-US" sz="1200" dirty="0"/>
              <a:t>專線  </a:t>
            </a:r>
            <a:r>
              <a:rPr lang="en-US" altLang="zh-TW" sz="1200" dirty="0"/>
              <a:t>6-5 </a:t>
            </a:r>
            <a:r>
              <a:rPr lang="zh-TW" altLang="en-US" sz="1200" dirty="0"/>
              <a:t>高速網路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第七章 無線網路</a:t>
            </a:r>
            <a:r>
              <a:rPr lang="en-US" altLang="zh-TW" sz="1200" dirty="0"/>
              <a:t>(Wireless Networks)</a:t>
            </a:r>
          </a:p>
          <a:p>
            <a:r>
              <a:rPr lang="en-US" altLang="zh-TW" sz="1200" dirty="0"/>
              <a:t>7-1 </a:t>
            </a:r>
            <a:r>
              <a:rPr lang="zh-TW" altLang="en-US" sz="1200" dirty="0"/>
              <a:t>無線網路簡介   </a:t>
            </a:r>
            <a:r>
              <a:rPr lang="en-US" altLang="zh-TW" sz="1200" dirty="0"/>
              <a:t>7-2 </a:t>
            </a:r>
            <a:r>
              <a:rPr lang="zh-TW" altLang="en-US" sz="1200" dirty="0"/>
              <a:t>無線區域網路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第八章 網路服務</a:t>
            </a:r>
            <a:r>
              <a:rPr lang="en-US" altLang="zh-TW" sz="1200" dirty="0"/>
              <a:t>(Networking Services)</a:t>
            </a:r>
          </a:p>
          <a:p>
            <a:r>
              <a:rPr lang="en-US" altLang="zh-TW" sz="1200" dirty="0"/>
              <a:t>8-1 </a:t>
            </a:r>
            <a:r>
              <a:rPr lang="zh-TW" altLang="en-US" sz="1200" dirty="0"/>
              <a:t>動態主機組態協定（</a:t>
            </a:r>
            <a:r>
              <a:rPr lang="en-US" altLang="zh-TW" sz="1200" dirty="0"/>
              <a:t>DHCP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/>
              <a:t>8-2 </a:t>
            </a:r>
            <a:r>
              <a:rPr lang="zh-TW" altLang="en-US" sz="1200" dirty="0"/>
              <a:t>網際網路名稱服務（</a:t>
            </a:r>
            <a:r>
              <a:rPr lang="en-US" altLang="zh-TW" sz="1200" dirty="0"/>
              <a:t>WINS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/>
              <a:t>8-3 </a:t>
            </a:r>
            <a:r>
              <a:rPr lang="zh-TW" altLang="en-US" sz="1200" dirty="0"/>
              <a:t>網域名稱系統（</a:t>
            </a:r>
            <a:r>
              <a:rPr lang="en-US" altLang="zh-TW" sz="1200" dirty="0"/>
              <a:t>DNS</a:t>
            </a:r>
            <a:r>
              <a:rPr lang="zh-TW" altLang="en-US" sz="1200" dirty="0"/>
              <a:t>）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第九章 命令方式操作</a:t>
            </a:r>
            <a:r>
              <a:rPr lang="en-US" altLang="zh-TW" sz="1200" dirty="0"/>
              <a:t>(TCP/IP in the Command-Line)</a:t>
            </a:r>
          </a:p>
          <a:p>
            <a:r>
              <a:rPr lang="en-US" altLang="zh-TW" sz="1200" dirty="0"/>
              <a:t>9-1 IPCONFIG   9-2 PING   9-3 TRACERT</a:t>
            </a:r>
          </a:p>
          <a:p>
            <a:r>
              <a:rPr lang="en-US" altLang="zh-TW" sz="1200" dirty="0"/>
              <a:t>9-4 NETSTAT  9-5 NSLOOKUP   9-6 PATHPING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第十章 網路安全</a:t>
            </a:r>
            <a:r>
              <a:rPr lang="en-US" altLang="zh-TW" sz="1200" dirty="0"/>
              <a:t>(Network Security)</a:t>
            </a:r>
          </a:p>
          <a:p>
            <a:r>
              <a:rPr lang="en-US" altLang="zh-TW" sz="1200" dirty="0"/>
              <a:t>10-1 Microsoft windows </a:t>
            </a:r>
            <a:r>
              <a:rPr lang="zh-TW" altLang="en-US" sz="1200" dirty="0"/>
              <a:t>系統的網路安全</a:t>
            </a:r>
          </a:p>
          <a:p>
            <a:r>
              <a:rPr lang="en-US" altLang="zh-TW" sz="1200" dirty="0"/>
              <a:t>10-2 </a:t>
            </a:r>
            <a:r>
              <a:rPr lang="zh-TW" altLang="en-US" sz="1200" dirty="0"/>
              <a:t>數位簽章  </a:t>
            </a:r>
            <a:r>
              <a:rPr lang="en-US" altLang="zh-TW" sz="1200" dirty="0"/>
              <a:t>10-3 </a:t>
            </a:r>
            <a:r>
              <a:rPr lang="zh-TW" altLang="en-US" sz="1200" dirty="0"/>
              <a:t>電子交易安全傳輸協定</a:t>
            </a:r>
          </a:p>
          <a:p>
            <a:r>
              <a:rPr lang="en-US" altLang="zh-TW" sz="1200" dirty="0"/>
              <a:t>10-4 </a:t>
            </a:r>
            <a:r>
              <a:rPr lang="zh-TW" altLang="en-US" sz="1200" dirty="0"/>
              <a:t>虛擬私人網路  </a:t>
            </a:r>
            <a:r>
              <a:rPr lang="en-US" altLang="zh-TW" sz="1200" dirty="0"/>
              <a:t>10-5 </a:t>
            </a:r>
            <a:r>
              <a:rPr lang="zh-TW" altLang="en-US" sz="1200" dirty="0"/>
              <a:t>防火牆  </a:t>
            </a:r>
            <a:r>
              <a:rPr lang="en-US" altLang="zh-TW" sz="1200" dirty="0"/>
              <a:t>10-6 </a:t>
            </a:r>
            <a:r>
              <a:rPr lang="zh-TW" altLang="en-US" sz="1200" dirty="0"/>
              <a:t>駭客相關知識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17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l="17195" t="5701" r="17940" b="6819"/>
          <a:stretch/>
        </p:blipFill>
        <p:spPr>
          <a:xfrm>
            <a:off x="2125361" y="457338"/>
            <a:ext cx="2150076" cy="28997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65589" y="457339"/>
            <a:ext cx="4572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第一章 網路的安全與管理簡介</a:t>
            </a:r>
          </a:p>
          <a:p>
            <a:r>
              <a:rPr lang="en-US" altLang="zh-TW" sz="1200" dirty="0"/>
              <a:t>1-1 </a:t>
            </a:r>
            <a:r>
              <a:rPr lang="zh-TW" altLang="en-US" sz="1200" dirty="0"/>
              <a:t>網路的安全問題    </a:t>
            </a:r>
            <a:r>
              <a:rPr lang="en-US" altLang="zh-TW" sz="1200" dirty="0"/>
              <a:t>1-2 </a:t>
            </a:r>
            <a:r>
              <a:rPr lang="zh-TW" altLang="en-US" sz="1200" dirty="0"/>
              <a:t>網路的安全措施與管理</a:t>
            </a:r>
          </a:p>
          <a:p>
            <a:endParaRPr lang="zh-TW" altLang="en-US" sz="1200" dirty="0"/>
          </a:p>
          <a:p>
            <a:r>
              <a:rPr lang="zh-TW" altLang="en-US" sz="1200" dirty="0"/>
              <a:t>第二章 安全層級</a:t>
            </a:r>
          </a:p>
          <a:p>
            <a:r>
              <a:rPr lang="en-US" altLang="zh-TW" sz="1200" dirty="0"/>
              <a:t>2-1 </a:t>
            </a:r>
            <a:r>
              <a:rPr lang="zh-TW" altLang="en-US" sz="1200" dirty="0"/>
              <a:t>核心安全原則</a:t>
            </a:r>
            <a:r>
              <a:rPr lang="en-US" altLang="zh-TW" sz="1200" dirty="0"/>
              <a:t>Understand Core Security Principles</a:t>
            </a:r>
          </a:p>
          <a:p>
            <a:r>
              <a:rPr lang="en-US" altLang="zh-TW" sz="1200" dirty="0"/>
              <a:t>2-2 </a:t>
            </a:r>
            <a:r>
              <a:rPr lang="zh-TW" altLang="en-US" sz="1200" dirty="0"/>
              <a:t>硬體安全</a:t>
            </a:r>
            <a:r>
              <a:rPr lang="en-US" altLang="zh-TW" sz="1200" dirty="0"/>
              <a:t>Understand Physical Security</a:t>
            </a:r>
          </a:p>
          <a:p>
            <a:r>
              <a:rPr lang="en-US" altLang="zh-TW" sz="1200" dirty="0"/>
              <a:t>2-3 </a:t>
            </a:r>
            <a:r>
              <a:rPr lang="zh-TW" altLang="en-US" sz="1200" dirty="0"/>
              <a:t>網路安全</a:t>
            </a:r>
            <a:r>
              <a:rPr lang="en-US" altLang="zh-TW" sz="1200" dirty="0"/>
              <a:t>Understand Internet Security</a:t>
            </a:r>
          </a:p>
          <a:p>
            <a:r>
              <a:rPr lang="en-US" altLang="zh-TW" sz="1200" dirty="0"/>
              <a:t>2-4 </a:t>
            </a:r>
            <a:r>
              <a:rPr lang="zh-TW" altLang="en-US" sz="1200" dirty="0"/>
              <a:t>無線網路安全</a:t>
            </a:r>
            <a:r>
              <a:rPr lang="en-US" altLang="zh-TW" sz="1200" dirty="0"/>
              <a:t>Understand Wireless Security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第三章 作業系統安全</a:t>
            </a:r>
            <a:r>
              <a:rPr lang="en-US" altLang="zh-TW" sz="1200" dirty="0"/>
              <a:t>(</a:t>
            </a:r>
            <a:r>
              <a:rPr lang="zh-TW" altLang="en-US" sz="1200" dirty="0"/>
              <a:t>一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3-1 Windows </a:t>
            </a:r>
            <a:r>
              <a:rPr lang="zh-TW" altLang="en-US" sz="1200" dirty="0"/>
              <a:t>系統的網路安全  </a:t>
            </a:r>
            <a:r>
              <a:rPr lang="en-US" altLang="zh-TW" sz="1200" dirty="0"/>
              <a:t>3-2 </a:t>
            </a:r>
            <a:r>
              <a:rPr lang="zh-TW" altLang="en-US" sz="1200" dirty="0"/>
              <a:t>使用者驗證</a:t>
            </a:r>
            <a:r>
              <a:rPr lang="en-US" altLang="zh-TW" sz="1200" dirty="0"/>
              <a:t>Understand User Authentication  3-3 </a:t>
            </a:r>
            <a:r>
              <a:rPr lang="zh-TW" altLang="en-US" sz="1200" dirty="0"/>
              <a:t>授權</a:t>
            </a:r>
            <a:r>
              <a:rPr lang="en-US" altLang="zh-TW" sz="1200" dirty="0"/>
              <a:t>Understand Permissions  3-4 </a:t>
            </a:r>
            <a:r>
              <a:rPr lang="zh-TW" altLang="en-US" sz="1200" dirty="0"/>
              <a:t>密碼原則</a:t>
            </a:r>
            <a:r>
              <a:rPr lang="en-US" altLang="zh-TW" sz="1200" dirty="0"/>
              <a:t>Understand Password Policies  3-5 </a:t>
            </a:r>
            <a:r>
              <a:rPr lang="zh-TW" altLang="en-US" sz="1200" dirty="0"/>
              <a:t>稽核原則</a:t>
            </a:r>
            <a:r>
              <a:rPr lang="en-US" altLang="zh-TW" sz="1200" dirty="0"/>
              <a:t>Understand Audit Policies</a:t>
            </a:r>
          </a:p>
          <a:p>
            <a:r>
              <a:rPr lang="zh-TW" altLang="en-US" sz="1200" dirty="0"/>
              <a:t>第四章 作業系統安全</a:t>
            </a:r>
            <a:r>
              <a:rPr lang="en-US" altLang="zh-TW" sz="1200" dirty="0"/>
              <a:t>(</a:t>
            </a:r>
            <a:r>
              <a:rPr lang="zh-TW" altLang="en-US" sz="1200" dirty="0"/>
              <a:t>二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4-1 </a:t>
            </a:r>
            <a:r>
              <a:rPr lang="zh-TW" altLang="en-US" sz="1200" dirty="0"/>
              <a:t>加密</a:t>
            </a:r>
            <a:r>
              <a:rPr lang="en-US" altLang="zh-TW" sz="1200" dirty="0"/>
              <a:t>Understand Encryption  4-2 </a:t>
            </a:r>
            <a:r>
              <a:rPr lang="zh-TW" altLang="en-US" sz="1200" dirty="0"/>
              <a:t>惡意軟體</a:t>
            </a:r>
            <a:r>
              <a:rPr lang="en-US" altLang="zh-TW" sz="1200" dirty="0"/>
              <a:t>Understand Malware</a:t>
            </a:r>
          </a:p>
          <a:p>
            <a:r>
              <a:rPr lang="en-US" altLang="zh-TW" sz="1200" dirty="0"/>
              <a:t>4-3 Windows 10</a:t>
            </a:r>
            <a:r>
              <a:rPr lang="zh-TW" altLang="en-US" sz="1200" dirty="0"/>
              <a:t>全面的安全性  </a:t>
            </a:r>
            <a:r>
              <a:rPr lang="en-US" altLang="zh-TW" sz="1200" dirty="0"/>
              <a:t>4-4 </a:t>
            </a:r>
            <a:r>
              <a:rPr lang="zh-TW" altLang="en-US" sz="1200" dirty="0"/>
              <a:t>補充</a:t>
            </a:r>
          </a:p>
          <a:p>
            <a:endParaRPr lang="zh-TW" altLang="en-US" sz="1200" dirty="0"/>
          </a:p>
          <a:p>
            <a:r>
              <a:rPr lang="zh-TW" altLang="en-US" sz="1200" dirty="0"/>
              <a:t>第五章 網路安全</a:t>
            </a:r>
          </a:p>
          <a:p>
            <a:r>
              <a:rPr lang="en-US" altLang="zh-TW" sz="1200" dirty="0"/>
              <a:t>5-1 </a:t>
            </a:r>
            <a:r>
              <a:rPr lang="zh-TW" altLang="en-US" sz="1200" dirty="0"/>
              <a:t>防火牆</a:t>
            </a:r>
            <a:r>
              <a:rPr lang="en-US" altLang="zh-TW" sz="1200" dirty="0"/>
              <a:t>Understand Dedicated Firewalls</a:t>
            </a:r>
          </a:p>
          <a:p>
            <a:r>
              <a:rPr lang="en-US" altLang="zh-TW" sz="1200" dirty="0"/>
              <a:t>5-2 </a:t>
            </a:r>
            <a:r>
              <a:rPr lang="zh-TW" altLang="en-US" sz="1200" dirty="0"/>
              <a:t>網路隔離</a:t>
            </a:r>
            <a:r>
              <a:rPr lang="en-US" altLang="zh-TW" sz="1200" dirty="0"/>
              <a:t>Understand Network Isolation</a:t>
            </a:r>
          </a:p>
          <a:p>
            <a:r>
              <a:rPr lang="en-US" altLang="zh-TW" sz="1200" dirty="0"/>
              <a:t>5-3 </a:t>
            </a:r>
            <a:r>
              <a:rPr lang="zh-TW" altLang="en-US" sz="1200" dirty="0"/>
              <a:t>安全協定</a:t>
            </a:r>
            <a:r>
              <a:rPr lang="en-US" altLang="zh-TW" sz="1200" dirty="0"/>
              <a:t>Understand Protocol Security</a:t>
            </a:r>
          </a:p>
          <a:p>
            <a:r>
              <a:rPr lang="en-US" altLang="zh-TW" sz="1200" dirty="0"/>
              <a:t>5-4 </a:t>
            </a:r>
            <a:r>
              <a:rPr lang="zh-TW" altLang="en-US" sz="1200" dirty="0"/>
              <a:t>常見網路攻擊方法</a:t>
            </a:r>
          </a:p>
          <a:p>
            <a:endParaRPr lang="zh-TW" altLang="en-US" sz="1200" dirty="0"/>
          </a:p>
          <a:p>
            <a:r>
              <a:rPr lang="zh-TW" altLang="en-US" sz="1200" dirty="0"/>
              <a:t>第六章 安全軟體</a:t>
            </a:r>
          </a:p>
          <a:p>
            <a:r>
              <a:rPr lang="en-US" altLang="zh-TW" sz="1200" dirty="0"/>
              <a:t>6-1</a:t>
            </a:r>
            <a:r>
              <a:rPr lang="zh-TW" altLang="en-US" sz="1200" dirty="0"/>
              <a:t>用戶端保護</a:t>
            </a:r>
            <a:r>
              <a:rPr lang="en-US" altLang="zh-TW" sz="1200" dirty="0"/>
              <a:t>Understand Client Protection</a:t>
            </a:r>
          </a:p>
          <a:p>
            <a:r>
              <a:rPr lang="en-US" altLang="zh-TW" sz="1200" dirty="0"/>
              <a:t>6-2</a:t>
            </a:r>
            <a:r>
              <a:rPr lang="zh-TW" altLang="en-US" sz="1200" dirty="0"/>
              <a:t>伺服器端保護</a:t>
            </a:r>
            <a:r>
              <a:rPr lang="en-US" altLang="zh-TW" sz="1200" dirty="0"/>
              <a:t>Understand Server Protection</a:t>
            </a:r>
          </a:p>
          <a:p>
            <a:r>
              <a:rPr lang="en-US" altLang="zh-TW" sz="1200" dirty="0"/>
              <a:t>6-3</a:t>
            </a:r>
            <a:r>
              <a:rPr lang="zh-TW" altLang="en-US" sz="1200" dirty="0"/>
              <a:t>電子郵件保護</a:t>
            </a:r>
            <a:r>
              <a:rPr lang="en-US" altLang="zh-TW" sz="1200" dirty="0"/>
              <a:t>Understand e-mail Protection</a:t>
            </a:r>
          </a:p>
          <a:p>
            <a:endParaRPr lang="en-US" altLang="zh-TW" sz="1200" dirty="0"/>
          </a:p>
          <a:p>
            <a:r>
              <a:rPr lang="zh-TW" altLang="en-US" sz="1200" dirty="0"/>
              <a:t>第七章 資訊安全相關重要知識</a:t>
            </a:r>
          </a:p>
          <a:p>
            <a:r>
              <a:rPr lang="en-US" altLang="zh-TW" sz="1200" dirty="0"/>
              <a:t>7-1 Hacker</a:t>
            </a:r>
            <a:r>
              <a:rPr lang="zh-TW" altLang="en-US" sz="1200" dirty="0"/>
              <a:t>相關知識  </a:t>
            </a:r>
            <a:r>
              <a:rPr lang="en-US" altLang="zh-TW" sz="1200" dirty="0"/>
              <a:t>7-2 </a:t>
            </a:r>
            <a:r>
              <a:rPr lang="zh-TW" altLang="en-US" sz="1200" dirty="0"/>
              <a:t>網路封包分析工具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07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021" y="292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網路分析完全實戰手冊 </a:t>
            </a:r>
            <a:r>
              <a:rPr lang="zh-TW" altLang="en-US" sz="3100" dirty="0" smtClean="0"/>
              <a:t>─ 使用 </a:t>
            </a:r>
            <a:r>
              <a:rPr lang="en-US" altLang="zh-TW" sz="3100" dirty="0" smtClean="0"/>
              <a:t>Wireshark (</a:t>
            </a:r>
            <a:r>
              <a:rPr lang="zh-TW" altLang="en-US" sz="3100" dirty="0" smtClean="0"/>
              <a:t>第二版</a:t>
            </a:r>
            <a:r>
              <a:rPr lang="en-US" altLang="zh-TW" sz="3100" dirty="0" smtClean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dirty="0" smtClean="0"/>
              <a:t>Network Analysis using Wireshark 2 Cookbook - Second Edition</a:t>
            </a:r>
            <a:br>
              <a:rPr lang="en-US" altLang="zh-TW" sz="1800" dirty="0" smtClean="0"/>
            </a:br>
            <a:r>
              <a:rPr lang="zh-TW" altLang="en-US" sz="1800" dirty="0" smtClean="0"/>
              <a:t>作者： </a:t>
            </a:r>
            <a:r>
              <a:rPr lang="en-US" altLang="zh-TW" sz="1800" dirty="0" smtClean="0"/>
              <a:t>Nagendra Kumar </a:t>
            </a:r>
            <a:r>
              <a:rPr lang="en-US" altLang="zh-TW" sz="1800" dirty="0" err="1" smtClean="0"/>
              <a:t>Nainar</a:t>
            </a:r>
            <a:r>
              <a:rPr lang="en-US" altLang="zh-TW" sz="1800" dirty="0" smtClean="0"/>
              <a:t>, Yogesh </a:t>
            </a:r>
            <a:r>
              <a:rPr lang="en-US" altLang="zh-TW" sz="1800" dirty="0" err="1" smtClean="0"/>
              <a:t>Ramdoss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Yoram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Orzach</a:t>
            </a:r>
            <a:r>
              <a:rPr lang="en-US" altLang="zh-TW" sz="1800" dirty="0" smtClean="0"/>
              <a:t>  </a:t>
            </a:r>
            <a:r>
              <a:rPr lang="zh-TW" altLang="en-US" sz="1800" dirty="0" smtClean="0"/>
              <a:t/>
            </a:r>
            <a:br>
              <a:rPr lang="zh-TW" altLang="en-US" sz="1800" dirty="0" smtClean="0"/>
            </a:br>
            <a:r>
              <a:rPr lang="zh-TW" altLang="en-US" sz="1800" dirty="0" smtClean="0"/>
              <a:t>譯者： 孫餘強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王濤</a:t>
            </a:r>
            <a:r>
              <a:rPr lang="zh-TW" altLang="en-US" sz="1600" dirty="0" smtClean="0"/>
              <a:t>博碩 </a:t>
            </a:r>
            <a:r>
              <a:rPr lang="zh-TW" altLang="en-US" sz="1800" dirty="0" smtClean="0"/>
              <a:t>出版社：出版日期：</a:t>
            </a:r>
            <a:r>
              <a:rPr lang="en-US" altLang="zh-TW" sz="1800" dirty="0" smtClean="0"/>
              <a:t>2019/06/17</a:t>
            </a:r>
            <a:endParaRPr lang="zh-TW" altLang="en-US" sz="1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021" y="1881773"/>
            <a:ext cx="4680010" cy="43513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5848" y="6311719"/>
            <a:ext cx="4937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https://www.books.com.tw/products/0010823951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237" y="2014078"/>
            <a:ext cx="2514600" cy="34290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3348" y="2301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資安專家談</a:t>
            </a:r>
            <a:r>
              <a:rPr lang="en-US" altLang="zh-TW" dirty="0" smtClean="0"/>
              <a:t>Wireshark</a:t>
            </a:r>
            <a:r>
              <a:rPr lang="zh-TW" altLang="en-US" dirty="0" smtClean="0"/>
              <a:t>｜</a:t>
            </a:r>
            <a:r>
              <a:rPr lang="en-US" altLang="zh-TW" dirty="0" smtClean="0"/>
              <a:t>Wireshark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Metasploit</a:t>
            </a:r>
            <a:r>
              <a:rPr lang="zh-TW" altLang="en-US" dirty="0" smtClean="0"/>
              <a:t>整合應用</a:t>
            </a:r>
          </a:p>
          <a:p>
            <a:r>
              <a:rPr lang="en-US" altLang="zh-TW" dirty="0" smtClean="0"/>
              <a:t>Wireshark for Security Professionals</a:t>
            </a:r>
          </a:p>
          <a:p>
            <a:r>
              <a:rPr lang="zh-TW" altLang="en-US" dirty="0" smtClean="0"/>
              <a:t>作者： </a:t>
            </a:r>
            <a:r>
              <a:rPr lang="en-US" altLang="zh-TW" dirty="0" err="1" smtClean="0"/>
              <a:t>Jessey</a:t>
            </a:r>
            <a:r>
              <a:rPr lang="en-US" altLang="zh-TW" dirty="0" smtClean="0"/>
              <a:t> Bullock, Jeff T. Parker  </a:t>
            </a:r>
          </a:p>
          <a:p>
            <a:r>
              <a:rPr lang="zh-TW" altLang="en-US" dirty="0" smtClean="0"/>
              <a:t>譯者： 江湖海</a:t>
            </a:r>
            <a:r>
              <a:rPr lang="zh-TW" altLang="en-US" dirty="0" smtClean="0"/>
              <a:t>碁峰</a:t>
            </a:r>
            <a:r>
              <a:rPr lang="zh-TW" altLang="en-US" dirty="0" smtClean="0"/>
              <a:t>出版社：出版日期：</a:t>
            </a:r>
            <a:r>
              <a:rPr lang="en-US" altLang="zh-TW" dirty="0" smtClean="0"/>
              <a:t>2018/07/12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616" y="5807631"/>
            <a:ext cx="4937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https://www.books.com.tw/products/0010792456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46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6297" y="0"/>
            <a:ext cx="2716428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Chapter 05   </a:t>
            </a:r>
            <a:r>
              <a:rPr lang="zh-TW" altLang="en-US" dirty="0" smtClean="0"/>
              <a:t>著色規則和資料封包匯出</a:t>
            </a:r>
          </a:p>
          <a:p>
            <a:pPr marL="0" indent="0">
              <a:buNone/>
            </a:pPr>
            <a:r>
              <a:rPr lang="en-US" altLang="zh-TW" dirty="0" smtClean="0"/>
              <a:t>5.1 </a:t>
            </a:r>
            <a:r>
              <a:rPr lang="zh-TW" altLang="en-US" dirty="0" smtClean="0"/>
              <a:t>認識著色規則</a:t>
            </a:r>
          </a:p>
          <a:p>
            <a:pPr marL="0" indent="0">
              <a:buNone/>
            </a:pPr>
            <a:r>
              <a:rPr lang="en-US" altLang="zh-TW" dirty="0" smtClean="0"/>
              <a:t>5.2 </a:t>
            </a:r>
            <a:r>
              <a:rPr lang="zh-TW" altLang="en-US" dirty="0" smtClean="0"/>
              <a:t>禁用著色規則 </a:t>
            </a:r>
          </a:p>
          <a:p>
            <a:pPr marL="0" indent="0">
              <a:buNone/>
            </a:pPr>
            <a:r>
              <a:rPr lang="en-US" altLang="zh-TW" dirty="0" smtClean="0"/>
              <a:t>5.3 </a:t>
            </a:r>
            <a:r>
              <a:rPr lang="zh-TW" altLang="en-US" dirty="0" smtClean="0"/>
              <a:t>建立使用者著色規則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匯出資料封包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Chapter 06   </a:t>
            </a:r>
            <a:r>
              <a:rPr lang="zh-TW" altLang="en-US" dirty="0" smtClean="0"/>
              <a:t>構建圖表</a:t>
            </a:r>
          </a:p>
          <a:p>
            <a:pPr marL="0" indent="0">
              <a:buNone/>
            </a:pPr>
            <a:r>
              <a:rPr lang="en-US" altLang="zh-TW" dirty="0" smtClean="0"/>
              <a:t>6.1 </a:t>
            </a:r>
            <a:r>
              <a:rPr lang="zh-TW" altLang="en-US" dirty="0" smtClean="0"/>
              <a:t>資料統計表</a:t>
            </a:r>
          </a:p>
          <a:p>
            <a:pPr marL="0" indent="0">
              <a:buNone/>
            </a:pPr>
            <a:r>
              <a:rPr lang="en-US" altLang="zh-TW" dirty="0" smtClean="0"/>
              <a:t>6.2 </a:t>
            </a:r>
            <a:r>
              <a:rPr lang="zh-TW" altLang="en-US" dirty="0" smtClean="0"/>
              <a:t>協定分層統計</a:t>
            </a:r>
          </a:p>
          <a:p>
            <a:pPr marL="0" indent="0">
              <a:buNone/>
            </a:pPr>
            <a:r>
              <a:rPr lang="en-US" altLang="zh-TW" dirty="0" smtClean="0"/>
              <a:t>6.3 </a:t>
            </a:r>
            <a:r>
              <a:rPr lang="zh-TW" altLang="en-US" dirty="0" smtClean="0"/>
              <a:t>圖表化顯示頻寬使用情況</a:t>
            </a:r>
          </a:p>
          <a:p>
            <a:pPr marL="0" indent="0">
              <a:buNone/>
            </a:pPr>
            <a:r>
              <a:rPr lang="en-US" altLang="zh-TW" dirty="0" smtClean="0"/>
              <a:t>6.4 </a:t>
            </a:r>
            <a:r>
              <a:rPr lang="zh-TW" altLang="en-US" dirty="0" smtClean="0"/>
              <a:t>專家資訊</a:t>
            </a:r>
          </a:p>
          <a:p>
            <a:pPr marL="0" indent="0">
              <a:buNone/>
            </a:pPr>
            <a:r>
              <a:rPr lang="en-US" altLang="zh-TW" dirty="0" smtClean="0"/>
              <a:t>6.5 </a:t>
            </a:r>
            <a:r>
              <a:rPr lang="zh-TW" altLang="en-US" dirty="0" smtClean="0"/>
              <a:t>建置各種網路錯誤圖表</a:t>
            </a:r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07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重組資料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重組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重組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Chapter 08   </a:t>
            </a:r>
            <a:r>
              <a:rPr lang="zh-TW" altLang="en-US" dirty="0" smtClean="0"/>
              <a:t>新增註釋</a:t>
            </a:r>
          </a:p>
          <a:p>
            <a:pPr marL="0" indent="0">
              <a:buNone/>
            </a:pPr>
            <a:r>
              <a:rPr lang="en-US" altLang="zh-TW" dirty="0" smtClean="0"/>
              <a:t>8.1 </a:t>
            </a:r>
            <a:r>
              <a:rPr lang="zh-TW" altLang="en-US" dirty="0" smtClean="0"/>
              <a:t>捕捉檔案註釋 </a:t>
            </a:r>
          </a:p>
          <a:p>
            <a:pPr marL="0" indent="0">
              <a:buNone/>
            </a:pPr>
            <a:r>
              <a:rPr lang="en-US" altLang="zh-TW" dirty="0" smtClean="0"/>
              <a:t>8.2 </a:t>
            </a:r>
            <a:r>
              <a:rPr lang="zh-TW" altLang="en-US" dirty="0" smtClean="0"/>
              <a:t>封包注釋 </a:t>
            </a:r>
          </a:p>
          <a:p>
            <a:pPr marL="0" indent="0">
              <a:buNone/>
            </a:pPr>
            <a:r>
              <a:rPr lang="en-US" altLang="zh-TW" dirty="0" smtClean="0"/>
              <a:t>8.3 </a:t>
            </a:r>
            <a:r>
              <a:rPr lang="zh-TW" altLang="en-US" dirty="0" smtClean="0"/>
              <a:t>匯出封包註釋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Chapter 09  </a:t>
            </a:r>
            <a:r>
              <a:rPr lang="zh-TW" altLang="en-US" dirty="0" smtClean="0"/>
              <a:t>捕捉、分割和合併資料</a:t>
            </a:r>
          </a:p>
          <a:p>
            <a:pPr marL="0" indent="0">
              <a:buNone/>
            </a:pPr>
            <a:r>
              <a:rPr lang="en-US" altLang="zh-TW" dirty="0" smtClean="0"/>
              <a:t>9.1 </a:t>
            </a:r>
            <a:r>
              <a:rPr lang="zh-TW" altLang="en-US" dirty="0" smtClean="0"/>
              <a:t>將大檔案分割為檔案集</a:t>
            </a:r>
          </a:p>
          <a:p>
            <a:pPr marL="0" indent="0">
              <a:buNone/>
            </a:pPr>
            <a:r>
              <a:rPr lang="en-US" altLang="zh-TW" dirty="0" smtClean="0"/>
              <a:t>9.2 </a:t>
            </a:r>
            <a:r>
              <a:rPr lang="zh-TW" altLang="en-US" dirty="0" smtClean="0"/>
              <a:t>合併多個捕捉檔案</a:t>
            </a:r>
          </a:p>
          <a:p>
            <a:pPr marL="0" indent="0">
              <a:buNone/>
            </a:pPr>
            <a:r>
              <a:rPr lang="en-US" altLang="zh-TW" dirty="0" smtClean="0"/>
              <a:t>9.3 </a:t>
            </a:r>
            <a:r>
              <a:rPr lang="zh-TW" altLang="en-US" dirty="0" smtClean="0"/>
              <a:t>命令列捕捉資料</a:t>
            </a:r>
          </a:p>
          <a:p>
            <a:pPr marL="0" indent="0">
              <a:buNone/>
            </a:pPr>
            <a:r>
              <a:rPr lang="en-US" altLang="zh-TW" dirty="0" smtClean="0"/>
              <a:t>9.4 </a:t>
            </a:r>
            <a:r>
              <a:rPr lang="zh-TW" altLang="en-US" dirty="0" smtClean="0"/>
              <a:t>匯出欄位值和統計資訊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197" y="219247"/>
            <a:ext cx="2923546" cy="40150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73743" y="219247"/>
            <a:ext cx="32571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Chapter 02   </a:t>
            </a:r>
            <a:r>
              <a:rPr lang="zh-TW" altLang="en-US" sz="1400" dirty="0" smtClean="0"/>
              <a:t>設定</a:t>
            </a:r>
            <a:r>
              <a:rPr lang="en-US" altLang="zh-TW" sz="1400" dirty="0" smtClean="0"/>
              <a:t>Wireshark </a:t>
            </a:r>
            <a:r>
              <a:rPr lang="zh-TW" altLang="en-US" sz="1400" dirty="0" smtClean="0"/>
              <a:t>視圖</a:t>
            </a:r>
          </a:p>
          <a:p>
            <a:r>
              <a:rPr lang="en-US" altLang="zh-TW" sz="1400" dirty="0" smtClean="0"/>
              <a:t>2.1 </a:t>
            </a:r>
            <a:r>
              <a:rPr lang="zh-TW" altLang="en-US" sz="1400" dirty="0" smtClean="0"/>
              <a:t>設定</a:t>
            </a:r>
            <a:r>
              <a:rPr lang="en-US" altLang="zh-TW" sz="1400" dirty="0" smtClean="0"/>
              <a:t>Packet List </a:t>
            </a:r>
            <a:r>
              <a:rPr lang="zh-TW" altLang="en-US" sz="1400" dirty="0" smtClean="0"/>
              <a:t>面板列 </a:t>
            </a:r>
          </a:p>
          <a:p>
            <a:r>
              <a:rPr lang="en-US" altLang="zh-TW" sz="1400" dirty="0" smtClean="0"/>
              <a:t>2.2 Wireshark </a:t>
            </a:r>
            <a:r>
              <a:rPr lang="zh-TW" altLang="en-US" sz="1400" dirty="0" smtClean="0"/>
              <a:t>分析器及</a:t>
            </a:r>
            <a:r>
              <a:rPr lang="en-US" altLang="zh-TW" sz="1400" dirty="0" smtClean="0"/>
              <a:t>Profile </a:t>
            </a:r>
            <a:r>
              <a:rPr lang="zh-TW" altLang="en-US" sz="1400" dirty="0" smtClean="0"/>
              <a:t>設定</a:t>
            </a:r>
          </a:p>
          <a:p>
            <a:r>
              <a:rPr lang="en-US" altLang="zh-TW" sz="1400" dirty="0" smtClean="0"/>
              <a:t>2.3 </a:t>
            </a:r>
            <a:r>
              <a:rPr lang="zh-TW" altLang="en-US" sz="1400" dirty="0" smtClean="0"/>
              <a:t>資料封包時間延遲 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Chapter 03   </a:t>
            </a:r>
            <a:r>
              <a:rPr lang="zh-TW" altLang="en-US" sz="1400" dirty="0" smtClean="0"/>
              <a:t>捕捉</a:t>
            </a:r>
            <a:r>
              <a:rPr lang="zh-TW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篩檢程式</a:t>
            </a:r>
            <a:r>
              <a:rPr lang="zh-TW" altLang="en-US" sz="1400" dirty="0" smtClean="0"/>
              <a:t>技巧</a:t>
            </a:r>
          </a:p>
          <a:p>
            <a:r>
              <a:rPr lang="en-US" altLang="zh-TW" sz="1400" dirty="0" smtClean="0"/>
              <a:t>3.1 </a:t>
            </a:r>
            <a:r>
              <a:rPr lang="zh-TW" altLang="en-US" sz="1400" dirty="0" smtClean="0"/>
              <a:t>捕捉篩檢程式簡介</a:t>
            </a:r>
          </a:p>
          <a:p>
            <a:r>
              <a:rPr lang="en-US" altLang="zh-TW" sz="1400" dirty="0" smtClean="0"/>
              <a:t>3.2 </a:t>
            </a:r>
            <a:r>
              <a:rPr lang="zh-TW" altLang="en-US" sz="1400" dirty="0" smtClean="0"/>
              <a:t>選擇捕捉位置</a:t>
            </a:r>
          </a:p>
          <a:p>
            <a:r>
              <a:rPr lang="en-US" altLang="zh-TW" sz="1400" dirty="0" smtClean="0"/>
              <a:t>3.3 </a:t>
            </a:r>
            <a:r>
              <a:rPr lang="zh-TW" altLang="en-US" sz="1400" dirty="0" smtClean="0"/>
              <a:t>選擇捕捉介面 </a:t>
            </a:r>
          </a:p>
          <a:p>
            <a:r>
              <a:rPr lang="en-US" altLang="zh-TW" sz="1400" dirty="0" smtClean="0"/>
              <a:t>3.4 </a:t>
            </a:r>
            <a:r>
              <a:rPr lang="zh-TW" altLang="en-US" sz="1400" dirty="0" smtClean="0"/>
              <a:t>捕捉乙太網資料</a:t>
            </a:r>
          </a:p>
          <a:p>
            <a:r>
              <a:rPr lang="en-US" altLang="zh-TW" sz="1400" dirty="0" smtClean="0"/>
              <a:t>3.5 </a:t>
            </a:r>
            <a:r>
              <a:rPr lang="zh-TW" altLang="en-US" sz="1400" dirty="0" smtClean="0"/>
              <a:t>捕捉無線資料</a:t>
            </a:r>
          </a:p>
          <a:p>
            <a:r>
              <a:rPr lang="en-US" altLang="zh-TW" sz="1400" dirty="0" smtClean="0"/>
              <a:t>3.6 </a:t>
            </a:r>
            <a:r>
              <a:rPr lang="zh-TW" altLang="en-US" sz="1400" dirty="0" smtClean="0"/>
              <a:t>處理大數據</a:t>
            </a:r>
          </a:p>
          <a:p>
            <a:r>
              <a:rPr lang="en-US" altLang="zh-TW" sz="1400" dirty="0" smtClean="0"/>
              <a:t>3.7 </a:t>
            </a:r>
            <a:r>
              <a:rPr lang="zh-TW" altLang="en-US" sz="1400" dirty="0" smtClean="0"/>
              <a:t>處理隨機發生的問題</a:t>
            </a:r>
          </a:p>
          <a:p>
            <a:r>
              <a:rPr lang="en-US" altLang="zh-TW" sz="1400" dirty="0" smtClean="0"/>
              <a:t>3.8 </a:t>
            </a:r>
            <a:r>
              <a:rPr lang="zh-TW" altLang="en-US" sz="1400" dirty="0" smtClean="0"/>
              <a:t>捕捉以</a:t>
            </a:r>
            <a:r>
              <a:rPr lang="en-US" altLang="zh-TW" sz="1400" dirty="0" smtClean="0"/>
              <a:t>MAC/IP </a:t>
            </a:r>
            <a:r>
              <a:rPr lang="zh-TW" altLang="en-US" sz="1400" dirty="0" smtClean="0"/>
              <a:t>位址為基礎資料</a:t>
            </a:r>
          </a:p>
          <a:p>
            <a:r>
              <a:rPr lang="en-US" altLang="zh-TW" sz="1400" dirty="0" smtClean="0"/>
              <a:t>3.9 </a:t>
            </a:r>
            <a:r>
              <a:rPr lang="zh-TW" altLang="en-US" sz="1400" dirty="0" smtClean="0"/>
              <a:t>捕捉通訊埠應用程式資料</a:t>
            </a:r>
          </a:p>
          <a:p>
            <a:r>
              <a:rPr lang="en-US" altLang="zh-TW" sz="1400" dirty="0" smtClean="0"/>
              <a:t>3.10 </a:t>
            </a:r>
            <a:r>
              <a:rPr lang="zh-TW" altLang="en-US" sz="1400" dirty="0" smtClean="0"/>
              <a:t>捕捉特定</a:t>
            </a:r>
            <a:r>
              <a:rPr lang="en-US" altLang="zh-TW" sz="1400" dirty="0" smtClean="0"/>
              <a:t>ICMP </a:t>
            </a:r>
            <a:r>
              <a:rPr lang="zh-TW" altLang="en-US" sz="1400" dirty="0" smtClean="0"/>
              <a:t>資料</a:t>
            </a:r>
          </a:p>
          <a:p>
            <a:endParaRPr lang="en-US" altLang="zh-TW" sz="1400" dirty="0" smtClean="0"/>
          </a:p>
          <a:p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04   </a:t>
            </a:r>
            <a:r>
              <a:rPr lang="zh-TW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顯示技巧</a:t>
            </a:r>
          </a:p>
          <a:p>
            <a:r>
              <a:rPr lang="en-US" altLang="zh-TW" sz="1400" dirty="0" smtClean="0"/>
              <a:t>4.1 </a:t>
            </a:r>
            <a:r>
              <a:rPr lang="zh-TW" altLang="en-US" sz="1400" dirty="0" smtClean="0"/>
              <a:t>顯示篩檢程式簡介</a:t>
            </a:r>
          </a:p>
          <a:p>
            <a:r>
              <a:rPr lang="en-US" altLang="zh-TW" sz="1400" dirty="0" smtClean="0"/>
              <a:t>4.2 </a:t>
            </a:r>
            <a:r>
              <a:rPr lang="zh-TW" altLang="en-US" sz="1400" dirty="0" smtClean="0"/>
              <a:t>使用顯示篩檢程式</a:t>
            </a:r>
          </a:p>
          <a:p>
            <a:r>
              <a:rPr lang="en-US" altLang="zh-TW" sz="1400" dirty="0" smtClean="0"/>
              <a:t>4.3 </a:t>
            </a:r>
            <a:r>
              <a:rPr lang="zh-TW" altLang="en-US" sz="1400" dirty="0" smtClean="0"/>
              <a:t>編輯和使用預設顯示篩檢程式 </a:t>
            </a:r>
          </a:p>
          <a:p>
            <a:r>
              <a:rPr lang="en-US" altLang="zh-TW" sz="1400" dirty="0" smtClean="0"/>
              <a:t>4.4 </a:t>
            </a:r>
            <a:r>
              <a:rPr lang="zh-TW" altLang="en-US" sz="1400" dirty="0" smtClean="0"/>
              <a:t>過濾顯示</a:t>
            </a:r>
            <a:r>
              <a:rPr lang="en-US" altLang="zh-TW" sz="1400" dirty="0" smtClean="0"/>
              <a:t>HTTP</a:t>
            </a:r>
          </a:p>
          <a:p>
            <a:r>
              <a:rPr lang="en-US" altLang="zh-TW" sz="1400" dirty="0" smtClean="0"/>
              <a:t>4.5 </a:t>
            </a:r>
            <a:r>
              <a:rPr lang="zh-TW" altLang="en-US" sz="1400" dirty="0" smtClean="0"/>
              <a:t>過濾顯示</a:t>
            </a:r>
            <a:r>
              <a:rPr lang="en-US" altLang="zh-TW" sz="1400" dirty="0" smtClean="0"/>
              <a:t>DHCP</a:t>
            </a:r>
          </a:p>
          <a:p>
            <a:r>
              <a:rPr lang="en-US" altLang="zh-TW" sz="1400" dirty="0" smtClean="0"/>
              <a:t>4.6 </a:t>
            </a:r>
            <a:r>
              <a:rPr lang="zh-TW" altLang="en-US" sz="1400" dirty="0" smtClean="0"/>
              <a:t>根據地址過濾顯示 </a:t>
            </a:r>
          </a:p>
          <a:p>
            <a:r>
              <a:rPr lang="en-US" altLang="zh-TW" sz="1400" dirty="0" smtClean="0"/>
              <a:t>4.7 </a:t>
            </a:r>
            <a:r>
              <a:rPr lang="zh-TW" altLang="en-US" sz="1400" dirty="0" smtClean="0"/>
              <a:t>過濾顯示單一的</a:t>
            </a:r>
            <a:r>
              <a:rPr lang="en-US" altLang="zh-TW" sz="1400" dirty="0" smtClean="0"/>
              <a:t>TCP/UDP </a:t>
            </a:r>
            <a:r>
              <a:rPr lang="zh-TW" altLang="en-US" sz="1400" dirty="0" smtClean="0"/>
              <a:t>階段</a:t>
            </a:r>
          </a:p>
          <a:p>
            <a:r>
              <a:rPr lang="en-US" altLang="zh-TW" sz="1400" dirty="0" smtClean="0"/>
              <a:t>4.8 </a:t>
            </a:r>
            <a:r>
              <a:rPr lang="zh-TW" altLang="en-US" sz="1400" dirty="0" smtClean="0"/>
              <a:t>使用複雜運算式過濾 </a:t>
            </a:r>
          </a:p>
          <a:p>
            <a:r>
              <a:rPr lang="en-US" altLang="zh-TW" sz="1400" dirty="0" smtClean="0"/>
              <a:t>4.9 </a:t>
            </a:r>
            <a:r>
              <a:rPr lang="zh-TW" altLang="en-US" sz="1400" dirty="0" smtClean="0"/>
              <a:t>發現通訊延遲</a:t>
            </a:r>
          </a:p>
          <a:p>
            <a:r>
              <a:rPr lang="en-US" altLang="zh-TW" sz="1400" dirty="0" smtClean="0"/>
              <a:t>4.10 </a:t>
            </a:r>
            <a:r>
              <a:rPr lang="zh-TW" altLang="en-US" sz="1400" dirty="0" smtClean="0"/>
              <a:t>設定顯示篩檢程式按鈕</a:t>
            </a:r>
          </a:p>
        </p:txBody>
      </p:sp>
      <p:sp>
        <p:nvSpPr>
          <p:cNvPr id="7" name="矩形 6"/>
          <p:cNvSpPr/>
          <p:nvPr/>
        </p:nvSpPr>
        <p:spPr>
          <a:xfrm>
            <a:off x="150197" y="4326796"/>
            <a:ext cx="292805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第</a:t>
            </a:r>
            <a:r>
              <a:rPr lang="en-US" altLang="zh-TW" sz="1400" dirty="0" smtClean="0"/>
              <a:t>1 </a:t>
            </a:r>
            <a:r>
              <a:rPr lang="zh-TW" altLang="en-US" sz="1400" dirty="0" smtClean="0"/>
              <a:t>篇 </a:t>
            </a:r>
            <a:r>
              <a:rPr lang="en-US" altLang="zh-TW" sz="1400" dirty="0" smtClean="0"/>
              <a:t>Wireshark </a:t>
            </a:r>
            <a:r>
              <a:rPr lang="zh-TW" altLang="en-US" sz="1400" dirty="0" smtClean="0"/>
              <a:t>應用篇</a:t>
            </a:r>
          </a:p>
          <a:p>
            <a:r>
              <a:rPr lang="en-US" altLang="zh-TW" sz="1400" dirty="0" smtClean="0"/>
              <a:t>Chapter 01   Wireshark </a:t>
            </a:r>
            <a:r>
              <a:rPr lang="zh-TW" altLang="en-US" sz="1400" dirty="0" smtClean="0"/>
              <a:t>的基礎知識</a:t>
            </a:r>
          </a:p>
          <a:p>
            <a:r>
              <a:rPr lang="en-US" altLang="zh-TW" sz="1200" dirty="0" smtClean="0"/>
              <a:t>1.1 Wireshark </a:t>
            </a:r>
            <a:r>
              <a:rPr lang="zh-TW" altLang="en-US" sz="1200" dirty="0" smtClean="0"/>
              <a:t>的功能</a:t>
            </a:r>
          </a:p>
          <a:p>
            <a:r>
              <a:rPr lang="en-US" altLang="zh-TW" sz="1200" dirty="0" smtClean="0"/>
              <a:t>1.2 </a:t>
            </a:r>
            <a:r>
              <a:rPr lang="zh-TW" altLang="en-US" sz="1200" dirty="0" smtClean="0"/>
              <a:t>安裝</a:t>
            </a:r>
            <a:r>
              <a:rPr lang="en-US" altLang="zh-TW" sz="1200" dirty="0" smtClean="0"/>
              <a:t>Wireshark</a:t>
            </a:r>
          </a:p>
          <a:p>
            <a:r>
              <a:rPr lang="en-US" altLang="zh-TW" sz="1200" dirty="0" smtClean="0"/>
              <a:t>1.3 Wireshark </a:t>
            </a:r>
            <a:r>
              <a:rPr lang="zh-TW" altLang="en-US" sz="1200" dirty="0" smtClean="0"/>
              <a:t>捕捉資料</a:t>
            </a:r>
          </a:p>
          <a:p>
            <a:r>
              <a:rPr lang="en-US" altLang="zh-TW" sz="1200" dirty="0" smtClean="0"/>
              <a:t>1.4 </a:t>
            </a:r>
            <a:r>
              <a:rPr lang="zh-TW" altLang="en-US" sz="1200" dirty="0" smtClean="0"/>
              <a:t>認識資料封包</a:t>
            </a:r>
          </a:p>
          <a:p>
            <a:r>
              <a:rPr lang="en-US" altLang="zh-TW" sz="1200" dirty="0" smtClean="0"/>
              <a:t>1.5 </a:t>
            </a:r>
            <a:r>
              <a:rPr lang="zh-TW" altLang="en-US" sz="1200" dirty="0" smtClean="0"/>
              <a:t>捕捉</a:t>
            </a:r>
            <a:r>
              <a:rPr lang="en-US" altLang="zh-TW" sz="1200" dirty="0" smtClean="0"/>
              <a:t>HTTP </a:t>
            </a:r>
            <a:r>
              <a:rPr lang="zh-TW" altLang="en-US" sz="1200" dirty="0" smtClean="0"/>
              <a:t>封包</a:t>
            </a:r>
          </a:p>
          <a:p>
            <a:r>
              <a:rPr lang="en-US" altLang="zh-TW" sz="1200" dirty="0" smtClean="0"/>
              <a:t>1.6 </a:t>
            </a:r>
            <a:r>
              <a:rPr lang="zh-TW" altLang="en-US" sz="1200" dirty="0" smtClean="0"/>
              <a:t>存取</a:t>
            </a:r>
            <a:r>
              <a:rPr lang="en-US" altLang="zh-TW" sz="1200" dirty="0" smtClean="0"/>
              <a:t>Wireshark </a:t>
            </a:r>
            <a:r>
              <a:rPr lang="zh-TW" altLang="en-US" sz="1200" dirty="0" smtClean="0"/>
              <a:t>資源 </a:t>
            </a:r>
          </a:p>
          <a:p>
            <a:r>
              <a:rPr lang="en-US" altLang="zh-TW" sz="1200" dirty="0" smtClean="0"/>
              <a:t>1.7 Wireshark </a:t>
            </a:r>
            <a:r>
              <a:rPr lang="zh-TW" altLang="en-US" sz="1200" dirty="0" smtClean="0"/>
              <a:t>快速入門</a:t>
            </a:r>
          </a:p>
          <a:p>
            <a:r>
              <a:rPr lang="en-US" altLang="zh-TW" sz="1200" dirty="0" smtClean="0"/>
              <a:t>1.8 </a:t>
            </a:r>
            <a:r>
              <a:rPr lang="zh-TW" altLang="en-US" sz="1200" dirty="0" smtClean="0"/>
              <a:t>分析網路資料 </a:t>
            </a:r>
          </a:p>
          <a:p>
            <a:r>
              <a:rPr lang="en-US" altLang="zh-TW" sz="1200" dirty="0" smtClean="0"/>
              <a:t>1.9 </a:t>
            </a:r>
            <a:r>
              <a:rPr lang="zh-TW" altLang="en-US" sz="1200" dirty="0" smtClean="0"/>
              <a:t>開啟其他工具捕捉的檔案 </a:t>
            </a: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30514" y="655852"/>
            <a:ext cx="3581400" cy="4105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篇 網路通訊協定分析篇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10   ARP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11  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網際網路協定（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12   UDP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13   TCP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14   ICMP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15   DHCP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16   DNS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17   HTTP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18   HTTPS 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19   FTP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20  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電子郵件封包截取分析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篇 實戰篇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21  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作業系統啟動過程封包截取分析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47485" y="5252566"/>
            <a:ext cx="2210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手寫板寫字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866" y="424392"/>
            <a:ext cx="2523067" cy="837142"/>
          </a:xfrm>
        </p:spPr>
        <p:txBody>
          <a:bodyPr/>
          <a:lstStyle/>
          <a:p>
            <a:r>
              <a:rPr lang="zh-TW" altLang="en-US" dirty="0" smtClean="0"/>
              <a:t>推薦好書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1866" y="1326621"/>
            <a:ext cx="3210801" cy="43513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733799" y="238125"/>
            <a:ext cx="8068733" cy="64844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章：封包分析與網路基本觀念</a:t>
            </a:r>
          </a:p>
          <a:p>
            <a:pPr marL="0" indent="0">
              <a:buNone/>
            </a:pPr>
            <a:r>
              <a:rPr lang="zh-TW" altLang="en-US" dirty="0"/>
              <a:t>何謂封包分析？它如何運作？本章涵蓋網路通訊和封包分析的一切基礎知識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章：開始傾聽線路</a:t>
            </a:r>
          </a:p>
          <a:p>
            <a:pPr marL="0" indent="0">
              <a:buNone/>
            </a:pPr>
            <a:r>
              <a:rPr lang="zh-TW" altLang="en-US" dirty="0" smtClean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章：</a:t>
            </a:r>
            <a:r>
              <a:rPr lang="en-US" altLang="zh-TW" dirty="0"/>
              <a:t>WIRESHARK</a:t>
            </a:r>
            <a:r>
              <a:rPr lang="zh-TW" altLang="en-US" dirty="0" smtClean="0"/>
              <a:t>簡介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章：處理捕捉到的封包</a:t>
            </a:r>
          </a:p>
          <a:p>
            <a:pPr marL="0" indent="0">
              <a:buNone/>
            </a:pPr>
            <a:r>
              <a:rPr lang="zh-TW" altLang="en-US" dirty="0" smtClean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章：</a:t>
            </a:r>
            <a:r>
              <a:rPr lang="en-US" altLang="zh-TW" dirty="0"/>
              <a:t>Wireshark</a:t>
            </a:r>
            <a:r>
              <a:rPr lang="zh-TW" altLang="en-US" dirty="0"/>
              <a:t>的進階功能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章：以指令列進行封包分析</a:t>
            </a:r>
          </a:p>
          <a:p>
            <a:pPr marL="0" indent="0">
              <a:buNone/>
            </a:pPr>
            <a:r>
              <a:rPr lang="zh-TW" altLang="en-US" dirty="0" smtClean="0"/>
              <a:t>教</a:t>
            </a:r>
            <a:r>
              <a:rPr lang="zh-TW" altLang="en-US" dirty="0"/>
              <a:t>你如何使用</a:t>
            </a:r>
            <a:r>
              <a:rPr lang="en-US" altLang="zh-TW" dirty="0" err="1"/>
              <a:t>TShark</a:t>
            </a:r>
            <a:r>
              <a:rPr lang="zh-TW" altLang="en-US" dirty="0"/>
              <a:t>和</a:t>
            </a:r>
            <a:r>
              <a:rPr lang="en-US" altLang="zh-TW" dirty="0" err="1"/>
              <a:t>tcpdump</a:t>
            </a:r>
            <a:r>
              <a:rPr lang="zh-TW" altLang="en-US" dirty="0"/>
              <a:t>這兩種最佳的指令列封包分析工具。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章：網路層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章：傳輸層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章：常見上層協定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10</a:t>
            </a:r>
            <a:r>
              <a:rPr lang="zh-TW" altLang="en-US" dirty="0"/>
              <a:t>章：真實世界裡的基本</a:t>
            </a:r>
            <a:r>
              <a:rPr lang="zh-TW" altLang="en-US" dirty="0" smtClean="0"/>
              <a:t>情境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11</a:t>
            </a:r>
            <a:r>
              <a:rPr lang="zh-TW" altLang="en-US" dirty="0"/>
              <a:t>章：與遲緩的網路</a:t>
            </a:r>
            <a:r>
              <a:rPr lang="zh-TW" altLang="en-US" dirty="0" smtClean="0"/>
              <a:t>對抗</a:t>
            </a:r>
            <a:r>
              <a:rPr lang="en-US" altLang="zh-TW" dirty="0" smtClean="0"/>
              <a:t>::</a:t>
            </a:r>
            <a:r>
              <a:rPr lang="zh-TW" altLang="en-US" dirty="0" smtClean="0"/>
              <a:t>如何</a:t>
            </a:r>
            <a:r>
              <a:rPr lang="zh-TW" altLang="en-US" dirty="0"/>
              <a:t>解決</a:t>
            </a:r>
            <a:r>
              <a:rPr lang="zh-TW" altLang="en-US" dirty="0" smtClean="0"/>
              <a:t>網路</a:t>
            </a:r>
            <a:r>
              <a:rPr lang="zh-TW" altLang="en-US" dirty="0"/>
              <a:t>效能不</a:t>
            </a:r>
            <a:r>
              <a:rPr lang="zh-TW" altLang="en-US" dirty="0" smtClean="0"/>
              <a:t>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第</a:t>
            </a:r>
            <a:r>
              <a:rPr lang="en-US" altLang="zh-TW" dirty="0"/>
              <a:t>12</a:t>
            </a:r>
            <a:r>
              <a:rPr lang="zh-TW" altLang="en-US" dirty="0"/>
              <a:t>章：資安封包分析</a:t>
            </a:r>
          </a:p>
          <a:p>
            <a:pPr marL="0" indent="0">
              <a:buNone/>
            </a:pPr>
            <a:r>
              <a:rPr lang="zh-TW" altLang="en-US" dirty="0" smtClean="0"/>
              <a:t>第</a:t>
            </a:r>
            <a:r>
              <a:rPr lang="en-US" altLang="zh-TW" dirty="0"/>
              <a:t>13</a:t>
            </a:r>
            <a:r>
              <a:rPr lang="zh-TW" altLang="en-US" dirty="0"/>
              <a:t>章：無線網路封包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4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9284" y="2079249"/>
            <a:ext cx="3314700" cy="33147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284" y="418455"/>
            <a:ext cx="7996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Attacking Network Protocols</a:t>
            </a:r>
            <a:r>
              <a:rPr lang="zh-TW" altLang="en-US" dirty="0" smtClean="0"/>
              <a:t>：王牌駭客的網路攻防手法大公開</a:t>
            </a:r>
          </a:p>
          <a:p>
            <a:r>
              <a:rPr lang="en-US" altLang="zh-TW" dirty="0" smtClean="0"/>
              <a:t>Attacking Network Protocols</a:t>
            </a:r>
          </a:p>
          <a:p>
            <a:r>
              <a:rPr lang="zh-TW" altLang="en-US" dirty="0" smtClean="0"/>
              <a:t>作者： </a:t>
            </a:r>
            <a:r>
              <a:rPr lang="en-US" altLang="zh-TW" dirty="0" smtClean="0"/>
              <a:t>James Forshaw  </a:t>
            </a:r>
            <a:r>
              <a:rPr lang="zh-TW" altLang="en-US" dirty="0" smtClean="0"/>
              <a:t> 譯者： 江湖海</a:t>
            </a:r>
          </a:p>
          <a:p>
            <a:r>
              <a:rPr lang="zh-TW" altLang="en-US" dirty="0" smtClean="0"/>
              <a:t>碁峰  </a:t>
            </a:r>
            <a:r>
              <a:rPr lang="zh-TW" altLang="en-US" dirty="0" smtClean="0"/>
              <a:t>出版社   出版日期：</a:t>
            </a:r>
            <a:r>
              <a:rPr lang="en-US" altLang="zh-TW" dirty="0" smtClean="0"/>
              <a:t>2018/11/28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8037" y="5807631"/>
            <a:ext cx="4937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https://www.books.com.tw/products/0010806254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00216"/>
            <a:ext cx="12192000" cy="990472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多練習範例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https://wiki.wireshark.org/SampleCaptures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34" y="1847936"/>
            <a:ext cx="8309363" cy="47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99734"/>
            <a:ext cx="11353800" cy="821124"/>
          </a:xfrm>
        </p:spPr>
        <p:txBody>
          <a:bodyPr/>
          <a:lstStyle/>
          <a:p>
            <a:r>
              <a:rPr lang="en-US" altLang="zh-TW" dirty="0" smtClean="0"/>
              <a:t>https://www.udemy.com/mastering-wireshark-2/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2" y="1389960"/>
            <a:ext cx="7541513" cy="47794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2" y="1131574"/>
            <a:ext cx="5025071" cy="55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5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1088</Words>
  <Application>Microsoft Office PowerPoint</Application>
  <PresentationFormat>寬螢幕</PresentationFormat>
  <Paragraphs>179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網路安全 參考書目</vt:lpstr>
      <vt:lpstr>網路分析完全實戰手冊 ─ 使用 Wireshark (第二版) Network Analysis using Wireshark 2 Cookbook - Second Edition 作者： Nagendra Kumar Nainar, Yogesh Ramdoss, Yoram Orzach   譯者： 孫餘強, 王濤博碩 出版社：出版日期：2019/06/17</vt:lpstr>
      <vt:lpstr>PowerPoint 簡報</vt:lpstr>
      <vt:lpstr>PowerPoint 簡報</vt:lpstr>
      <vt:lpstr>推薦好書</vt:lpstr>
      <vt:lpstr>PowerPoint 簡報</vt:lpstr>
      <vt:lpstr>很多練習範例 https://wiki.wireshark.org/SampleCaptures</vt:lpstr>
      <vt:lpstr>https://www.udemy.com/mastering-wireshark-2/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 參考書目</dc:title>
  <dc:creator>BREAKALLCTF{Letmeseesee}</dc:creator>
  <cp:lastModifiedBy>BREAKALLCTF{Letmeseesee}</cp:lastModifiedBy>
  <cp:revision>3</cp:revision>
  <dcterms:created xsi:type="dcterms:W3CDTF">2019-10-01T07:50:41Z</dcterms:created>
  <dcterms:modified xsi:type="dcterms:W3CDTF">2019-10-01T08:16:17Z</dcterms:modified>
</cp:coreProperties>
</file>