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11" r:id="rId2"/>
    <p:sldId id="612" r:id="rId3"/>
    <p:sldId id="556" r:id="rId4"/>
    <p:sldId id="547" r:id="rId5"/>
    <p:sldId id="549" r:id="rId6"/>
    <p:sldId id="550" r:id="rId7"/>
    <p:sldId id="614" r:id="rId8"/>
    <p:sldId id="557" r:id="rId9"/>
    <p:sldId id="548" r:id="rId10"/>
    <p:sldId id="559" r:id="rId11"/>
    <p:sldId id="613" r:id="rId12"/>
    <p:sldId id="609" r:id="rId13"/>
    <p:sldId id="610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195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4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06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74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46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37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02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54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43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42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5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46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60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51952-AC28-4C8E-9A6A-8209CDAA602D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72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zh.wikipedia.org/wiki/%E5%B0%81%E5%8C%8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95851" y="319149"/>
            <a:ext cx="10196149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</a:rPr>
              <a:t>新型態資安實務課程計畫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323333"/>
            <a:ext cx="1415772" cy="58477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教育部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2894275" y="2591676"/>
            <a:ext cx="7653982" cy="862628"/>
          </a:xfrm>
        </p:spPr>
        <p:txBody>
          <a:bodyPr>
            <a:normAutofit fontScale="90000"/>
          </a:bodyPr>
          <a:lstStyle/>
          <a:p>
            <a:r>
              <a:rPr lang="zh-TW" altLang="en-US" b="1" dirty="0" smtClean="0"/>
              <a:t>網路封</a:t>
            </a:r>
            <a:r>
              <a:rPr lang="zh-TW" altLang="en-US" b="1" dirty="0"/>
              <a:t>包</a:t>
            </a:r>
            <a:r>
              <a:rPr lang="zh-TW" altLang="en-US" b="1" dirty="0" smtClean="0"/>
              <a:t>分析</a:t>
            </a:r>
            <a:r>
              <a:rPr lang="en-US" altLang="zh-TW" b="1" dirty="0" smtClean="0"/>
              <a:t>::</a:t>
            </a:r>
            <a:r>
              <a:rPr lang="en-US" altLang="zh-TW" b="1" dirty="0" err="1" smtClean="0"/>
              <a:t>wireshark</a:t>
            </a:r>
            <a:endParaRPr lang="zh-TW" altLang="en-US" sz="3200" b="1" dirty="0"/>
          </a:p>
        </p:txBody>
      </p:sp>
      <p:sp>
        <p:nvSpPr>
          <p:cNvPr id="10" name="副標題 9"/>
          <p:cNvSpPr>
            <a:spLocks noGrp="1"/>
          </p:cNvSpPr>
          <p:nvPr>
            <p:ph type="subTitle" idx="1"/>
          </p:nvPr>
        </p:nvSpPr>
        <p:spPr>
          <a:xfrm>
            <a:off x="1524000" y="4107426"/>
            <a:ext cx="9144000" cy="1150374"/>
          </a:xfrm>
        </p:spPr>
        <p:txBody>
          <a:bodyPr/>
          <a:lstStyle/>
          <a:p>
            <a:pPr algn="l"/>
            <a:r>
              <a:rPr lang="zh-TW" altLang="en-US" b="1" dirty="0" smtClean="0"/>
              <a:t>授課教師</a:t>
            </a:r>
            <a:r>
              <a:rPr lang="en-US" altLang="zh-TW" b="1" dirty="0" smtClean="0"/>
              <a:t>:</a:t>
            </a:r>
            <a:endParaRPr lang="zh-TW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0" y="6070042"/>
            <a:ext cx="12192000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華康康楷體W5(P)" panose="03000500000000000000" pitchFamily="66" charset="-120"/>
                <a:ea typeface="華康康楷體W5(P)" panose="03000500000000000000" pitchFamily="66" charset="-120"/>
              </a:rPr>
              <a:t>資訊安全基礎實務</a:t>
            </a:r>
            <a:r>
              <a:rPr lang="zh-TW" altLang="en-US" sz="2800" smtClean="0">
                <a:latin typeface="華康康楷體W5(P)" panose="03000500000000000000" pitchFamily="66" charset="-120"/>
                <a:ea typeface="華康康楷體W5(P)" panose="03000500000000000000" pitchFamily="66" charset="-120"/>
              </a:rPr>
              <a:t>課程                           </a:t>
            </a:r>
            <a:r>
              <a:rPr lang="en-US" altLang="zh-TW" sz="2400" smtClean="0">
                <a:latin typeface="Adobe Gothic Std B" pitchFamily="34" charset="-128"/>
                <a:ea typeface="Adobe Gothic Std B" pitchFamily="34" charset="-128"/>
              </a:rPr>
              <a:t>A </a:t>
            </a:r>
            <a:r>
              <a:rPr lang="en-US" altLang="zh-TW" sz="2400" dirty="0">
                <a:latin typeface="Adobe Gothic Std B" pitchFamily="34" charset="-128"/>
                <a:ea typeface="Adobe Gothic Std B" pitchFamily="34" charset="-128"/>
              </a:rPr>
              <a:t>practical introduction to security</a:t>
            </a:r>
            <a:endParaRPr lang="zh-TW" altLang="en-US" sz="2400" dirty="0">
              <a:latin typeface="Adobe Gothic Std B" pitchFamily="34" charset="-128"/>
              <a:ea typeface="華康康楷體W5(P)" panose="030005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5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964" y="784225"/>
            <a:ext cx="9551943" cy="590444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498794" y="1185359"/>
            <a:ext cx="82266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來源</a:t>
            </a:r>
            <a:r>
              <a:rPr lang="en-US" altLang="zh-TW" dirty="0" smtClean="0">
                <a:solidFill>
                  <a:srgbClr val="FFFF00"/>
                </a:solidFill>
              </a:rPr>
              <a:t>IP</a:t>
            </a:r>
            <a:endParaRPr lang="en-US" altLang="zh-TW" dirty="0">
              <a:solidFill>
                <a:srgbClr val="FFFF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94194" y="1183784"/>
            <a:ext cx="82266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FF00"/>
                </a:solidFill>
              </a:rPr>
              <a:t>目</a:t>
            </a:r>
            <a:r>
              <a:rPr lang="zh-TW" altLang="en-US" dirty="0" smtClean="0">
                <a:solidFill>
                  <a:srgbClr val="FFFF00"/>
                </a:solidFill>
              </a:rPr>
              <a:t>的</a:t>
            </a:r>
            <a:r>
              <a:rPr lang="en-US" altLang="zh-TW" dirty="0" smtClean="0">
                <a:solidFill>
                  <a:srgbClr val="FFFF00"/>
                </a:solidFill>
              </a:rPr>
              <a:t>IP</a:t>
            </a:r>
            <a:endParaRPr lang="en-US" altLang="zh-TW" dirty="0">
              <a:solidFill>
                <a:srgbClr val="FFFF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44061" y="1180634"/>
            <a:ext cx="64633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協定</a:t>
            </a:r>
            <a:endParaRPr lang="en-US" altLang="zh-TW" dirty="0">
              <a:solidFill>
                <a:srgbClr val="FFFF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90392" y="414893"/>
            <a:ext cx="64633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長度</a:t>
            </a:r>
            <a:endParaRPr lang="en-US" altLang="zh-TW" dirty="0">
              <a:solidFill>
                <a:srgbClr val="FFFF00"/>
              </a:solidFill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5782733" y="797764"/>
            <a:ext cx="25400" cy="7522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421726" y="414893"/>
            <a:ext cx="64633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訊息</a:t>
            </a:r>
            <a:endParaRPr lang="en-US" altLang="zh-TW" dirty="0">
              <a:solidFill>
                <a:srgbClr val="FFFF00"/>
              </a:solidFill>
            </a:endParaRPr>
          </a:p>
        </p:txBody>
      </p:sp>
      <p:cxnSp>
        <p:nvCxnSpPr>
          <p:cNvPr id="14" name="直線單箭頭接點 13"/>
          <p:cNvCxnSpPr>
            <a:stCxn id="13" idx="2"/>
          </p:cNvCxnSpPr>
          <p:nvPr/>
        </p:nvCxnSpPr>
        <p:spPr>
          <a:xfrm flipH="1">
            <a:off x="6075078" y="784225"/>
            <a:ext cx="669814" cy="7725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41303" y="408593"/>
            <a:ext cx="64633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編號</a:t>
            </a:r>
            <a:endParaRPr lang="en-US" altLang="zh-TW" dirty="0">
              <a:solidFill>
                <a:srgbClr val="FFFF00"/>
              </a:solidFill>
            </a:endParaRPr>
          </a:p>
        </p:txBody>
      </p:sp>
      <p:cxnSp>
        <p:nvCxnSpPr>
          <p:cNvPr id="17" name="直線單箭頭接點 16"/>
          <p:cNvCxnSpPr>
            <a:stCxn id="16" idx="2"/>
          </p:cNvCxnSpPr>
          <p:nvPr/>
        </p:nvCxnSpPr>
        <p:spPr>
          <a:xfrm>
            <a:off x="764469" y="777925"/>
            <a:ext cx="612342" cy="7368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601237" y="298526"/>
            <a:ext cx="64633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時間</a:t>
            </a:r>
            <a:endParaRPr lang="en-US" altLang="zh-TW" dirty="0">
              <a:solidFill>
                <a:srgbClr val="FFFF00"/>
              </a:solidFill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1936072" y="646225"/>
            <a:ext cx="54082" cy="9105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68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 smtClean="0"/>
              <a:t>測試情境與分析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95980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910" y="1655696"/>
            <a:ext cx="4450988" cy="4926336"/>
          </a:xfrm>
          <a:prstGeom prst="rect">
            <a:avLst/>
          </a:prstGeom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65903" y="533168"/>
            <a:ext cx="12192000" cy="10270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Wireshark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善用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找出需要分析的封包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https://www.wireshark.org/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927" y="1655696"/>
            <a:ext cx="4034594" cy="492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0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016994"/>
            <a:ext cx="12180975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1500" dirty="0"/>
              <a:t>http://opencourse.ncyu.edu.tw/ncyu/file.php/15/week11/%E5%B0%81%E5%8C%85%E6%93%B7%E5%8F%96%E8%88%87%E5%88%86%E6%9E%90.pdf</a:t>
            </a:r>
            <a:endParaRPr lang="zh-TW" altLang="en-US" sz="15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0" y="185997"/>
            <a:ext cx="7665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TW" sz="4800" dirty="0" smtClean="0"/>
              <a:t>Wireshark</a:t>
            </a:r>
            <a:r>
              <a:rPr lang="zh-TW" altLang="en-US" sz="4800" dirty="0"/>
              <a:t>常用封包過濾條件</a:t>
            </a:r>
            <a:endParaRPr lang="en-US" altLang="zh-TW" sz="4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442434" y="1340159"/>
          <a:ext cx="5779633" cy="540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799"/>
                <a:gridCol w="888500"/>
                <a:gridCol w="1286934"/>
                <a:gridCol w="2692400"/>
              </a:tblGrid>
              <a:tr h="319436">
                <a:tc gridSpan="2">
                  <a:txBody>
                    <a:bodyPr/>
                    <a:lstStyle/>
                    <a:p>
                      <a:r>
                        <a:rPr lang="zh-TW" altLang="en-US" sz="1500" dirty="0" smtClean="0"/>
                        <a:t>類型</a:t>
                      </a:r>
                      <a:endParaRPr lang="zh-TW" alt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500" dirty="0" smtClean="0"/>
                        <a:t>作用說明</a:t>
                      </a:r>
                      <a:endParaRPr lang="zh-TW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500" dirty="0" smtClean="0"/>
                        <a:t>範例</a:t>
                      </a:r>
                      <a:endParaRPr lang="zh-TW" altLang="en-US" sz="1500" dirty="0"/>
                    </a:p>
                  </a:txBody>
                  <a:tcPr/>
                </a:tc>
              </a:tr>
              <a:tr h="319436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eth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dst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目的 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MAC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eth.dst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== </a:t>
                      </a:r>
                      <a:r>
                        <a:rPr lang="en-US" altLang="zh-TW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ff:ff:ff:ff:ff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1943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src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來源 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MAC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eth.src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== 00:e0:18:64:ce:f2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1943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addr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MAC 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位址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eth.addr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== </a:t>
                      </a:r>
                      <a:r>
                        <a:rPr lang="en-US" altLang="zh-TW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ff:ff:ff:ff:ff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47259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type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下一層協定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eth.type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== 0x0800(IP) </a:t>
                      </a:r>
                    </a:p>
                    <a:p>
                      <a:r>
                        <a:rPr lang="en-US" altLang="zh-TW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eth.type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== 0x0806(ARP)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19436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ip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dst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目的 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IP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ip.dst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==140.134.4.1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1943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src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來源 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IP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ip.src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== 140.134.30.72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1943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addr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IP 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位址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ip.addr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==140.134.30.72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669504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proto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下一層協定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ip.proto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== 0x06(TCP) </a:t>
                      </a:r>
                    </a:p>
                    <a:p>
                      <a:r>
                        <a:rPr lang="en-US" altLang="zh-TW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ip.proto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== 0x01(ICMP)</a:t>
                      </a:r>
                    </a:p>
                    <a:p>
                      <a:r>
                        <a:rPr lang="en-US" altLang="zh-TW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ip.proto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== 0x11(UDP)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1943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tcp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dstport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目的 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Port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tcp.dstport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== 80(HTTP)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1943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scrport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來源 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Port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tcp.scrport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==21(FTP)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1943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port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Port 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編號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tcp.port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==23(</a:t>
                      </a:r>
                      <a:r>
                        <a:rPr lang="en-US" altLang="zh-TW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Talnet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1943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udp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dstport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目的 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Port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ucp.dstport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== 53(DNS)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1943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scrport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來源 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Port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ucp.scrport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== 69(TSTP)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1943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port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Port 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編號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ucp.port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== 53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86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課程宗旨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113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本</a:t>
            </a:r>
            <a:r>
              <a:rPr lang="zh-TW" altLang="en-US" dirty="0" smtClean="0"/>
              <a:t>課程</a:t>
            </a:r>
            <a:r>
              <a:rPr lang="zh-TW" altLang="zh-TW" dirty="0" smtClean="0"/>
              <a:t>教導</a:t>
            </a:r>
            <a:r>
              <a:rPr lang="zh-TW" altLang="zh-TW" dirty="0" smtClean="0"/>
              <a:t>學生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wireshark</a:t>
            </a:r>
            <a:r>
              <a:rPr lang="zh-TW" altLang="en-US" dirty="0" smtClean="0"/>
              <a:t>進行</a:t>
            </a:r>
            <a:r>
              <a:rPr lang="zh-TW" altLang="zh-TW" dirty="0" smtClean="0"/>
              <a:t>網路</a:t>
            </a:r>
            <a:r>
              <a:rPr lang="zh-TW" altLang="zh-TW" dirty="0"/>
              <a:t>協定分析與攻擊封包分析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課程</a:t>
            </a:r>
            <a:r>
              <a:rPr lang="zh-TW" altLang="zh-TW" dirty="0" smtClean="0"/>
              <a:t>以</a:t>
            </a:r>
            <a:r>
              <a:rPr lang="en-US" altLang="zh-TW" dirty="0" err="1"/>
              <a:t>wireshark</a:t>
            </a:r>
            <a:r>
              <a:rPr lang="en-US" altLang="zh-TW" dirty="0"/>
              <a:t> /</a:t>
            </a:r>
            <a:r>
              <a:rPr lang="en-US" altLang="zh-TW" dirty="0" err="1"/>
              <a:t>tshark</a:t>
            </a:r>
            <a:r>
              <a:rPr lang="zh-TW" altLang="zh-TW" dirty="0"/>
              <a:t>讓學生由實作中了解</a:t>
            </a:r>
            <a:r>
              <a:rPr lang="en-US" altLang="zh-TW" dirty="0"/>
              <a:t>TCP/IP</a:t>
            </a:r>
            <a:r>
              <a:rPr lang="zh-TW" altLang="zh-TW" dirty="0"/>
              <a:t>網路協定中的</a:t>
            </a:r>
            <a:r>
              <a:rPr lang="en-US" altLang="zh-TW" dirty="0"/>
              <a:t>HTTP/TCP/DNS</a:t>
            </a:r>
            <a:r>
              <a:rPr lang="zh-TW" altLang="zh-TW" dirty="0"/>
              <a:t>　</a:t>
            </a:r>
            <a:r>
              <a:rPr lang="en-US" altLang="zh-TW" dirty="0"/>
              <a:t>/UDP/IP</a:t>
            </a:r>
            <a:r>
              <a:rPr lang="zh-TW" altLang="zh-TW" dirty="0"/>
              <a:t>協定規範。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課程</a:t>
            </a:r>
            <a:r>
              <a:rPr lang="zh-TW" altLang="zh-TW" dirty="0" smtClean="0"/>
              <a:t>以</a:t>
            </a:r>
            <a:r>
              <a:rPr lang="en-US" altLang="zh-TW" dirty="0"/>
              <a:t>CTF</a:t>
            </a:r>
            <a:r>
              <a:rPr lang="zh-TW" altLang="zh-TW" dirty="0"/>
              <a:t>題目來深刻化學生學習。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956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191" y="3315041"/>
            <a:ext cx="8369615" cy="28860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11191" y="1578819"/>
            <a:ext cx="38577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>
                <a:solidFill>
                  <a:schemeClr val="bg1"/>
                </a:solidFill>
              </a:rPr>
              <a:t>wireshark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68978" y="2425205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</a:rPr>
              <a:t>封包分析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07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547" y="1716468"/>
            <a:ext cx="8125985" cy="5022999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5903" y="533168"/>
            <a:ext cx="12192000" cy="1027070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Wireshark</a:t>
            </a:r>
            <a:b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https://www.wireshark.org/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19" y="3328182"/>
            <a:ext cx="10254361" cy="145707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1900" y="420242"/>
            <a:ext cx="3218799" cy="110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9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903" y="533168"/>
            <a:ext cx="12192000" cy="1027070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Wireshark</a:t>
            </a:r>
            <a:b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https://www.wireshark.org/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8027" y="1865754"/>
            <a:ext cx="5595551" cy="1263564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b="1" dirty="0"/>
              <a:t>Wireshark</a:t>
            </a:r>
            <a:r>
              <a:rPr lang="zh-TW" altLang="en-US" dirty="0"/>
              <a:t>（前稱</a:t>
            </a:r>
            <a:r>
              <a:rPr lang="en-US" altLang="zh-TW" b="1" dirty="0"/>
              <a:t>Ethereal</a:t>
            </a:r>
            <a:r>
              <a:rPr lang="zh-TW" altLang="en-US" dirty="0"/>
              <a:t>）是一個免費開源的網路</a:t>
            </a:r>
            <a:r>
              <a:rPr lang="zh-TW" altLang="en-US" dirty="0">
                <a:hlinkClick r:id="rId2" tooltip="封包"/>
              </a:rPr>
              <a:t>封包</a:t>
            </a:r>
            <a:r>
              <a:rPr lang="zh-TW" altLang="en-US" dirty="0"/>
              <a:t>分析</a:t>
            </a:r>
            <a:r>
              <a:rPr lang="zh-TW" altLang="en-US" dirty="0" smtClean="0"/>
              <a:t>軟體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網路</a:t>
            </a:r>
            <a:r>
              <a:rPr lang="zh-TW" altLang="en-US" dirty="0"/>
              <a:t>封包分析軟體的功能是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截取網路封包</a:t>
            </a:r>
            <a:r>
              <a:rPr lang="zh-TW" altLang="en-US" dirty="0"/>
              <a:t>，並盡可能顯示出最為</a:t>
            </a:r>
            <a:r>
              <a:rPr lang="zh-TW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詳細的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網路封包資料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902" y="3872567"/>
            <a:ext cx="5855387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/>
              <a:t>Wireshark</a:t>
            </a:r>
            <a:r>
              <a:rPr lang="zh-TW" altLang="en-US" sz="2800" b="1" dirty="0"/>
              <a:t>使用情境</a:t>
            </a:r>
            <a:r>
              <a:rPr lang="en-US" altLang="zh-TW" sz="2800" b="1" dirty="0"/>
              <a:t>:</a:t>
            </a:r>
            <a:endParaRPr lang="zh-TW" altLang="en-US" sz="2800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網路管理員</a:t>
            </a:r>
            <a:r>
              <a:rPr lang="zh-TW" altLang="en-US" sz="2000" dirty="0"/>
              <a:t>使用</a:t>
            </a:r>
            <a:r>
              <a:rPr lang="en-US" altLang="zh-TW" sz="2000" dirty="0"/>
              <a:t>Wireshark</a:t>
            </a:r>
            <a:r>
              <a:rPr lang="zh-TW" altLang="en-US" sz="2000" dirty="0"/>
              <a:t>來檢測網路問題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網路安全工程師</a:t>
            </a:r>
            <a:r>
              <a:rPr lang="zh-TW" altLang="en-US" sz="2000" dirty="0"/>
              <a:t>使用</a:t>
            </a:r>
            <a:r>
              <a:rPr lang="en-US" altLang="zh-TW" sz="2000" dirty="0"/>
              <a:t>Wireshark</a:t>
            </a:r>
            <a:r>
              <a:rPr lang="zh-TW" altLang="en-US" sz="2000" dirty="0"/>
              <a:t>來檢查資訊安全相關問題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000" dirty="0"/>
              <a:t>開發者使用</a:t>
            </a:r>
            <a:r>
              <a:rPr lang="en-US" altLang="zh-TW" sz="2000" dirty="0"/>
              <a:t>Wireshark</a:t>
            </a:r>
            <a:r>
              <a:rPr lang="zh-TW" altLang="en-US" sz="2000" dirty="0"/>
              <a:t>來為新的通訊協定除錯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000" dirty="0"/>
              <a:t>普通使用者使用</a:t>
            </a:r>
            <a:r>
              <a:rPr lang="en-US" altLang="zh-TW" sz="2000" dirty="0"/>
              <a:t>Wireshark</a:t>
            </a:r>
            <a:r>
              <a:rPr lang="zh-TW" altLang="en-US" sz="2000" dirty="0"/>
              <a:t>來學習網路協定的相關知識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03DD-6E6F-4126-B9A9-0E8A94E5A4BF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1900" y="420242"/>
            <a:ext cx="3218799" cy="1109931"/>
          </a:xfrm>
          <a:prstGeom prst="rect">
            <a:avLst/>
          </a:prstGeom>
        </p:spPr>
      </p:pic>
      <p:pic>
        <p:nvPicPr>
          <p:cNvPr id="7" name="內容版面配置區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6438" y="2496065"/>
            <a:ext cx="3011919" cy="413636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8783" y="1865754"/>
            <a:ext cx="2890161" cy="356027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78027" y="3197719"/>
            <a:ext cx="3419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Stable Release (</a:t>
            </a:r>
            <a:r>
              <a:rPr lang="en-US" altLang="zh-TW" dirty="0" smtClean="0"/>
              <a:t>2.6.11) : 2019.9.11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23400" y="129636"/>
            <a:ext cx="2713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https://wiki.wireshark.org/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84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465"/>
          <a:stretch/>
        </p:blipFill>
        <p:spPr>
          <a:xfrm>
            <a:off x="0" y="1486098"/>
            <a:ext cx="6793145" cy="5145362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65903" y="533168"/>
            <a:ext cx="12192000" cy="10270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Wireshark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使用者介面</a:t>
            </a:r>
            <a:endParaRPr lang="en-US" altLang="zh-TW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400" dirty="0">
                <a:solidFill>
                  <a:schemeClr val="bg1"/>
                </a:solidFill>
              </a:rPr>
              <a:t>https://www.wireshark.org/docs/wsug_html/#ChapterUsing</a:t>
            </a:r>
            <a:endParaRPr lang="en-US" altLang="zh-TW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5712" r="5055"/>
          <a:stretch/>
        </p:blipFill>
        <p:spPr>
          <a:xfrm>
            <a:off x="5633934" y="1560238"/>
            <a:ext cx="6500401" cy="51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smtClean="0"/>
              <a:t>Wireshark </a:t>
            </a:r>
            <a:r>
              <a:rPr lang="zh-TW" altLang="en-US" sz="6000" dirty="0" smtClean="0"/>
              <a:t>安裝</a:t>
            </a:r>
            <a:endParaRPr lang="en-US" altLang="zh-TW" sz="6000" dirty="0" smtClean="0"/>
          </a:p>
          <a:p>
            <a:pPr algn="ctr"/>
            <a:r>
              <a:rPr lang="en-US" altLang="zh-TW" sz="6000" dirty="0" smtClean="0"/>
              <a:t>@windows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617392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 smtClean="0"/>
              <a:t>測試情境與分析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927838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6467" y="1100667"/>
            <a:ext cx="999067" cy="454554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zh-TW" altLang="en-US" sz="3200" dirty="0" smtClean="0">
                <a:solidFill>
                  <a:srgbClr val="FFFF00"/>
                </a:solidFill>
              </a:rPr>
              <a:t>步驟</a:t>
            </a:r>
            <a:endParaRPr lang="zh-TW" altLang="en-US" sz="3200" dirty="0">
              <a:solidFill>
                <a:srgbClr val="FFFF00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9" t="8245"/>
          <a:stretch/>
        </p:blipFill>
        <p:spPr>
          <a:xfrm>
            <a:off x="1397002" y="3435731"/>
            <a:ext cx="5909732" cy="294774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32634" y="974001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smtClean="0"/>
              <a:t>1</a:t>
            </a:r>
            <a:endParaRPr lang="zh-TW" altLang="en-US" sz="4000" dirty="0"/>
          </a:p>
        </p:txBody>
      </p:sp>
      <p:sp>
        <p:nvSpPr>
          <p:cNvPr id="6" name="矩形 5"/>
          <p:cNvSpPr/>
          <p:nvPr/>
        </p:nvSpPr>
        <p:spPr>
          <a:xfrm>
            <a:off x="2194086" y="1062167"/>
            <a:ext cx="559345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先打開瀏覽器到</a:t>
            </a:r>
            <a:r>
              <a:rPr lang="en-US" altLang="zh-TW" sz="2000" dirty="0" smtClean="0"/>
              <a:t>www.pchome.com.tw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在網址欄輸入</a:t>
            </a:r>
            <a:r>
              <a:rPr lang="en-US" altLang="zh-TW" sz="2000" dirty="0" smtClean="0"/>
              <a:t>www.google.com==&gt;</a:t>
            </a:r>
            <a:r>
              <a:rPr lang="zh-TW" altLang="en-US" sz="2000" dirty="0" smtClean="0"/>
              <a:t>不要按</a:t>
            </a:r>
            <a:r>
              <a:rPr lang="en-US" altLang="zh-TW" sz="2000" dirty="0" smtClean="0"/>
              <a:t>enter</a:t>
            </a:r>
            <a:endParaRPr lang="zh-TW" altLang="en-US" sz="2000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7398485" y="2131179"/>
            <a:ext cx="999067" cy="45455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smtClean="0">
                <a:solidFill>
                  <a:srgbClr val="FFFF00"/>
                </a:solidFill>
              </a:rPr>
              <a:t>步驟</a:t>
            </a:r>
            <a:endParaRPr lang="zh-TW" altLang="en-US" sz="3200" dirty="0">
              <a:solidFill>
                <a:srgbClr val="FFFF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14652" y="2004513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smtClean="0"/>
              <a:t>2</a:t>
            </a:r>
            <a:endParaRPr lang="zh-TW" altLang="en-US" sz="4000" dirty="0"/>
          </a:p>
        </p:txBody>
      </p:sp>
      <p:sp>
        <p:nvSpPr>
          <p:cNvPr id="9" name="矩形 8"/>
          <p:cNvSpPr/>
          <p:nvPr/>
        </p:nvSpPr>
        <p:spPr>
          <a:xfrm>
            <a:off x="9236971" y="2118914"/>
            <a:ext cx="2069797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啟動</a:t>
            </a:r>
            <a:r>
              <a:rPr lang="en-US" altLang="zh-TW" sz="2000" dirty="0" err="1" smtClean="0"/>
              <a:t>wireshark</a:t>
            </a:r>
            <a:endParaRPr lang="en-US" altLang="zh-TW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開始傾聽封包</a:t>
            </a:r>
            <a:endParaRPr lang="en-US" altLang="zh-TW" sz="2000" dirty="0" smtClean="0"/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516467" y="2740110"/>
            <a:ext cx="999067" cy="45455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smtClean="0">
                <a:solidFill>
                  <a:srgbClr val="FFFF00"/>
                </a:solidFill>
              </a:rPr>
              <a:t>步驟</a:t>
            </a:r>
            <a:endParaRPr lang="zh-TW" altLang="en-US" sz="3200" dirty="0">
              <a:solidFill>
                <a:srgbClr val="FFFF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32634" y="2613444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smtClean="0"/>
              <a:t>3</a:t>
            </a:r>
            <a:endParaRPr lang="zh-TW" altLang="en-US" sz="4000" dirty="0"/>
          </a:p>
        </p:txBody>
      </p:sp>
      <p:sp>
        <p:nvSpPr>
          <p:cNvPr id="12" name="矩形 11"/>
          <p:cNvSpPr/>
          <p:nvPr/>
        </p:nvSpPr>
        <p:spPr>
          <a:xfrm>
            <a:off x="2354953" y="2727845"/>
            <a:ext cx="211917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瀏覽器</a:t>
            </a:r>
            <a:r>
              <a:rPr lang="zh-TW" altLang="en-US" sz="2000" dirty="0"/>
              <a:t>按</a:t>
            </a:r>
            <a:r>
              <a:rPr lang="en-US" altLang="zh-TW" sz="2000" dirty="0"/>
              <a:t>enter</a:t>
            </a:r>
            <a:endParaRPr lang="zh-TW" altLang="en-US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連線到</a:t>
            </a:r>
            <a:r>
              <a:rPr lang="en-US" altLang="zh-TW" sz="2000" dirty="0" smtClean="0"/>
              <a:t>google</a:t>
            </a:r>
          </a:p>
        </p:txBody>
      </p:sp>
      <p:sp>
        <p:nvSpPr>
          <p:cNvPr id="13" name="標題 1"/>
          <p:cNvSpPr txBox="1">
            <a:spLocks/>
          </p:cNvSpPr>
          <p:nvPr/>
        </p:nvSpPr>
        <p:spPr>
          <a:xfrm>
            <a:off x="7423834" y="3435731"/>
            <a:ext cx="999067" cy="45455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 smtClean="0">
                <a:solidFill>
                  <a:srgbClr val="FFFF00"/>
                </a:solidFill>
              </a:rPr>
              <a:t>步驟</a:t>
            </a:r>
            <a:endParaRPr lang="zh-TW" altLang="en-US" sz="3200" dirty="0">
              <a:solidFill>
                <a:srgbClr val="FFFF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540001" y="3309065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/>
              <a:t>4</a:t>
            </a:r>
            <a:endParaRPr lang="zh-TW" altLang="en-US" sz="4000" dirty="0"/>
          </a:p>
        </p:txBody>
      </p:sp>
      <p:sp>
        <p:nvSpPr>
          <p:cNvPr id="15" name="矩形 14"/>
          <p:cNvSpPr/>
          <p:nvPr/>
        </p:nvSpPr>
        <p:spPr>
          <a:xfrm>
            <a:off x="8136518" y="4145270"/>
            <a:ext cx="3188565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2000" dirty="0" smtClean="0"/>
              <a:t>一看到瀏覽器有</a:t>
            </a:r>
            <a:r>
              <a:rPr lang="en-US" altLang="zh-TW" sz="2000" dirty="0" smtClean="0"/>
              <a:t>google</a:t>
            </a:r>
            <a:r>
              <a:rPr lang="zh-TW" altLang="en-US" sz="2000" dirty="0" smtClean="0"/>
              <a:t>畫面</a:t>
            </a:r>
            <a:endParaRPr lang="en-US" altLang="zh-TW" sz="2000" dirty="0" smtClean="0"/>
          </a:p>
          <a:p>
            <a:r>
              <a:rPr lang="zh-TW" altLang="en-US" sz="2000" dirty="0" smtClean="0"/>
              <a:t>立刻停</a:t>
            </a:r>
            <a:r>
              <a:rPr lang="zh-TW" altLang="en-US" sz="2000" dirty="0"/>
              <a:t>止</a:t>
            </a:r>
            <a:r>
              <a:rPr lang="en-US" altLang="zh-TW" sz="2000" dirty="0" err="1" smtClean="0"/>
              <a:t>wireshark</a:t>
            </a:r>
            <a:r>
              <a:rPr lang="en-US" altLang="zh-TW" sz="2000" dirty="0" smtClean="0"/>
              <a:t>[stop]</a:t>
            </a:r>
          </a:p>
        </p:txBody>
      </p:sp>
      <p:sp>
        <p:nvSpPr>
          <p:cNvPr id="16" name="矩形 15"/>
          <p:cNvSpPr/>
          <p:nvPr/>
        </p:nvSpPr>
        <p:spPr>
          <a:xfrm>
            <a:off x="1515534" y="4716076"/>
            <a:ext cx="43396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動作要快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你只有約一秒的時間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標題 1"/>
          <p:cNvSpPr txBox="1">
            <a:spLocks/>
          </p:cNvSpPr>
          <p:nvPr/>
        </p:nvSpPr>
        <p:spPr>
          <a:xfrm>
            <a:off x="7423834" y="5087619"/>
            <a:ext cx="999067" cy="45455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 smtClean="0">
                <a:solidFill>
                  <a:srgbClr val="FFFF00"/>
                </a:solidFill>
              </a:rPr>
              <a:t>步驟</a:t>
            </a:r>
            <a:endParaRPr lang="zh-TW" altLang="en-US" sz="3200" dirty="0">
              <a:solidFill>
                <a:srgbClr val="FFFF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540001" y="4960953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smtClean="0"/>
              <a:t>5</a:t>
            </a:r>
            <a:endParaRPr lang="zh-TW" altLang="en-US" sz="4000" dirty="0"/>
          </a:p>
        </p:txBody>
      </p:sp>
      <p:sp>
        <p:nvSpPr>
          <p:cNvPr id="19" name="矩形 18"/>
          <p:cNvSpPr/>
          <p:nvPr/>
        </p:nvSpPr>
        <p:spPr>
          <a:xfrm>
            <a:off x="8191187" y="5812873"/>
            <a:ext cx="697627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檔</a:t>
            </a:r>
            <a:endParaRPr lang="en-US" altLang="zh-TW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177800"/>
            <a:ext cx="12192000" cy="7962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4000" dirty="0" smtClean="0"/>
              <a:t>測試案例</a:t>
            </a:r>
            <a:r>
              <a:rPr lang="en-US" altLang="zh-TW" sz="4000" dirty="0" smtClean="0"/>
              <a:t>::::</a:t>
            </a:r>
            <a:r>
              <a:rPr lang="zh-TW" altLang="en-US" sz="4000" dirty="0" smtClean="0"/>
              <a:t>封包側錄實戰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1603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8384</TotalTime>
  <Words>393</Words>
  <Application>Microsoft Office PowerPoint</Application>
  <PresentationFormat>寬螢幕</PresentationFormat>
  <Paragraphs>113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Adobe Gothic Std B</vt:lpstr>
      <vt:lpstr>華康康楷體W5(P)</vt:lpstr>
      <vt:lpstr>新細明體</vt:lpstr>
      <vt:lpstr>Arial</vt:lpstr>
      <vt:lpstr>Calibri</vt:lpstr>
      <vt:lpstr>Calibri Light</vt:lpstr>
      <vt:lpstr>Wingdings</vt:lpstr>
      <vt:lpstr>Office 佈景主題</vt:lpstr>
      <vt:lpstr>網路封包分析::wireshark</vt:lpstr>
      <vt:lpstr>課程宗旨</vt:lpstr>
      <vt:lpstr>PowerPoint 簡報</vt:lpstr>
      <vt:lpstr>Wireshark https://www.wireshark.org/</vt:lpstr>
      <vt:lpstr>Wireshark https://www.wireshark.org/</vt:lpstr>
      <vt:lpstr>PowerPoint 簡報</vt:lpstr>
      <vt:lpstr>PowerPoint 簡報</vt:lpstr>
      <vt:lpstr>PowerPoint 簡報</vt:lpstr>
      <vt:lpstr>步驟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攻擊你電腦的駭客技術 別以為使用最新的windows 10就不會被駭 駭客是如何製作惡意程式的密技大公開</dc:title>
  <dc:creator>ksu</dc:creator>
  <cp:lastModifiedBy>BREAKALLCTF{Letmeseesee}</cp:lastModifiedBy>
  <cp:revision>1076</cp:revision>
  <dcterms:created xsi:type="dcterms:W3CDTF">2017-03-24T04:26:28Z</dcterms:created>
  <dcterms:modified xsi:type="dcterms:W3CDTF">2019-10-01T08:21:47Z</dcterms:modified>
</cp:coreProperties>
</file>