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81" r:id="rId11"/>
    <p:sldId id="28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6" r:id="rId23"/>
    <p:sldId id="275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FEBD-30F2-4306-983E-E77605237375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5B37-7D16-46A3-AC2D-5044298C5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1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FEBD-30F2-4306-983E-E77605237375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5B37-7D16-46A3-AC2D-5044298C5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FEBD-30F2-4306-983E-E77605237375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5B37-7D16-46A3-AC2D-5044298C5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69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FEBD-30F2-4306-983E-E77605237375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5B37-7D16-46A3-AC2D-5044298C5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77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FEBD-30F2-4306-983E-E77605237375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5B37-7D16-46A3-AC2D-5044298C5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1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FEBD-30F2-4306-983E-E77605237375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5B37-7D16-46A3-AC2D-5044298C5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6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FEBD-30F2-4306-983E-E77605237375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5B37-7D16-46A3-AC2D-5044298C5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9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FEBD-30F2-4306-983E-E77605237375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5B37-7D16-46A3-AC2D-5044298C5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2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FEBD-30F2-4306-983E-E77605237375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5B37-7D16-46A3-AC2D-5044298C5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06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FEBD-30F2-4306-983E-E77605237375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5B37-7D16-46A3-AC2D-5044298C5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97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FEBD-30F2-4306-983E-E77605237375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5B37-7D16-46A3-AC2D-5044298C5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99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FEBD-30F2-4306-983E-E77605237375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55B37-7D16-46A3-AC2D-5044298C5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50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6888" y="724590"/>
            <a:ext cx="764711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新型態資安實務課程計畫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-1" y="727728"/>
            <a:ext cx="1107996" cy="4616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</a:t>
            </a: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2810656" y="3118484"/>
            <a:ext cx="1667790" cy="646971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292902" y="5032301"/>
            <a:ext cx="6858000" cy="862781"/>
          </a:xfrm>
        </p:spPr>
        <p:txBody>
          <a:bodyPr/>
          <a:lstStyle/>
          <a:p>
            <a:pPr algn="l"/>
            <a:r>
              <a:rPr lang="zh-TW" altLang="en-US" b="1" dirty="0" smtClean="0"/>
              <a:t>授課教師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0" y="5970440"/>
            <a:ext cx="9144000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100" dirty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資訊安全基礎實務課程                           </a:t>
            </a:r>
            <a:r>
              <a:rPr lang="en-US" altLang="zh-TW" dirty="0">
                <a:latin typeface="Adobe Gothic Std B" pitchFamily="34" charset="-128"/>
                <a:ea typeface="Adobe Gothic Std B" pitchFamily="34" charset="-128"/>
              </a:rPr>
              <a:t>A practical introduction to security</a:t>
            </a:r>
            <a:endParaRPr lang="zh-TW" altLang="en-US" dirty="0">
              <a:latin typeface="Adobe Gothic Std B" pitchFamily="34" charset="-128"/>
              <a:ea typeface="華康康楷體W5(P)" panose="03000500000000000000" pitchFamily="66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9212" y="1623383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模組三</a:t>
            </a:r>
            <a:r>
              <a:rPr lang="en-US" altLang="zh-TW" sz="3200" b="1" dirty="0" smtClean="0"/>
              <a:t>_</a:t>
            </a:r>
            <a:r>
              <a:rPr lang="zh-TW" altLang="en-US" sz="3200" b="1" dirty="0" smtClean="0"/>
              <a:t>網路安全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052145" y="3580789"/>
            <a:ext cx="2992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Domain </a:t>
            </a:r>
            <a:r>
              <a:rPr lang="en-US" altLang="zh-TW" dirty="0"/>
              <a:t>Name </a:t>
            </a:r>
            <a:r>
              <a:rPr lang="en-US" altLang="zh-TW" dirty="0" smtClean="0"/>
              <a:t>(System)Server</a:t>
            </a:r>
          </a:p>
          <a:p>
            <a:r>
              <a:rPr lang="zh-TW" altLang="en-US" dirty="0" smtClean="0"/>
              <a:t>網域名稱服務</a:t>
            </a:r>
            <a:r>
              <a:rPr lang="en-US" altLang="zh-TW" dirty="0" smtClean="0"/>
              <a:t>(</a:t>
            </a:r>
            <a:r>
              <a:rPr lang="zh-TW" altLang="en-US" dirty="0" smtClean="0"/>
              <a:t>伺服器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6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6744215" cy="870550"/>
          </a:xfrm>
        </p:spPr>
        <p:txBody>
          <a:bodyPr/>
          <a:lstStyle/>
          <a:p>
            <a:r>
              <a:rPr lang="zh-TW" altLang="en-US" b="1" dirty="0" smtClean="0"/>
              <a:t>網域</a:t>
            </a:r>
            <a:r>
              <a:rPr lang="zh-TW" altLang="en-US" b="1" dirty="0"/>
              <a:t>名稱系統階層的規格</a:t>
            </a:r>
          </a:p>
        </p:txBody>
      </p:sp>
      <p:graphicFrame>
        <p:nvGraphicFramePr>
          <p:cNvPr id="2970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11188" y="1412875"/>
          <a:ext cx="7993062" cy="519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點陣圖影像" r:id="rId3" imgW="3723810" imgH="2419048" progId="PBrush">
                  <p:embed/>
                </p:oleObj>
              </mc:Choice>
              <mc:Fallback>
                <p:oleObj name="點陣圖影像" r:id="rId3" imgW="3723810" imgH="24190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7993062" cy="519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97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en-US" altLang="zh-TW" sz="4000" b="1" dirty="0"/>
              <a:t>(3) </a:t>
            </a:r>
            <a:r>
              <a:rPr lang="zh-TW" altLang="en-US" sz="4000" b="1" dirty="0"/>
              <a:t>目前網域名稱系統階層的規格</a:t>
            </a:r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00113" y="1341438"/>
          <a:ext cx="741680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點陣圖影像" r:id="rId3" imgW="3696216" imgH="2647619" progId="PBrush">
                  <p:embed/>
                </p:oleObj>
              </mc:Choice>
              <mc:Fallback>
                <p:oleObj name="點陣圖影像" r:id="rId3" imgW="3696216" imgH="264761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438"/>
                        <a:ext cx="7416800" cy="536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22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08B8-766D-47FD-AA48-7B7B4B455323}" type="slidenum">
              <a:rPr lang="en-US" altLang="zh-TW"/>
              <a:pPr/>
              <a:t>12</a:t>
            </a:fld>
            <a:endParaRPr lang="en-US" altLang="zh-TW"/>
          </a:p>
        </p:txBody>
      </p:sp>
      <p:pic>
        <p:nvPicPr>
          <p:cNvPr id="26931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1"/>
          <a:stretch/>
        </p:blipFill>
        <p:spPr bwMode="auto">
          <a:xfrm>
            <a:off x="1176933" y="3237706"/>
            <a:ext cx="6561535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97757"/>
            <a:ext cx="9144000" cy="800894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名稱查詢流程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035969"/>
            <a:ext cx="8337550" cy="9167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當使用</a:t>
            </a:r>
            <a:r>
              <a:rPr lang="zh-TW" altLang="en-US" dirty="0"/>
              <a:t>瀏覽器閱讀網頁時</a:t>
            </a:r>
            <a:r>
              <a:rPr lang="en-US" altLang="zh-TW" dirty="0"/>
              <a:t>, </a:t>
            </a:r>
            <a:r>
              <a:rPr lang="zh-TW" altLang="en-US" dirty="0"/>
              <a:t>在網址列輸入網站的 </a:t>
            </a:r>
            <a:r>
              <a:rPr lang="en-US" altLang="zh-TW" dirty="0"/>
              <a:t>FQDN </a:t>
            </a:r>
            <a:r>
              <a:rPr lang="zh-TW" altLang="en-US" dirty="0"/>
              <a:t>後</a:t>
            </a:r>
            <a:r>
              <a:rPr lang="en-US" altLang="zh-TW" dirty="0"/>
              <a:t>, </a:t>
            </a:r>
            <a:r>
              <a:rPr lang="zh-TW" altLang="en-US" dirty="0"/>
              <a:t>作業系統會呼叫解析程式 </a:t>
            </a:r>
            <a:r>
              <a:rPr lang="en-US" altLang="zh-TW" dirty="0"/>
              <a:t>(Resolver, </a:t>
            </a:r>
            <a:r>
              <a:rPr lang="zh-TW" altLang="en-US" dirty="0"/>
              <a:t>亦即用戶端負責 </a:t>
            </a:r>
            <a:r>
              <a:rPr lang="en-US" altLang="zh-TW" dirty="0"/>
              <a:t>DNS </a:t>
            </a:r>
            <a:r>
              <a:rPr lang="zh-TW" altLang="en-US" dirty="0"/>
              <a:t>查詢的 </a:t>
            </a:r>
            <a:r>
              <a:rPr lang="en-US" altLang="zh-TW" dirty="0"/>
              <a:t>TCP/IP </a:t>
            </a:r>
            <a:r>
              <a:rPr lang="zh-TW" altLang="en-US" dirty="0"/>
              <a:t>軟體</a:t>
            </a:r>
            <a:r>
              <a:rPr lang="en-US" altLang="zh-TW" dirty="0"/>
              <a:t>), </a:t>
            </a:r>
            <a:r>
              <a:rPr lang="zh-TW" altLang="en-US" dirty="0"/>
              <a:t>開始解析此 </a:t>
            </a:r>
            <a:r>
              <a:rPr lang="en-US" altLang="zh-TW" dirty="0"/>
              <a:t>FQDN </a:t>
            </a:r>
            <a:r>
              <a:rPr lang="zh-TW" altLang="en-US" dirty="0"/>
              <a:t>所對應的 </a:t>
            </a:r>
            <a:r>
              <a:rPr lang="en-US" altLang="zh-TW" dirty="0"/>
              <a:t>IP </a:t>
            </a:r>
            <a:r>
              <a:rPr lang="zh-TW" altLang="en-US" dirty="0"/>
              <a:t>位</a:t>
            </a:r>
            <a:r>
              <a:rPr lang="zh-TW" altLang="en-US" dirty="0" smtClean="0"/>
              <a:t>址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717549" y="3338749"/>
            <a:ext cx="153118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100" dirty="0"/>
              <a:t>運作過程：</a:t>
            </a:r>
          </a:p>
        </p:txBody>
      </p:sp>
    </p:spTree>
    <p:extLst>
      <p:ext uri="{BB962C8B-B14F-4D97-AF65-F5344CB8AC3E}">
        <p14:creationId xmlns:p14="http://schemas.microsoft.com/office/powerpoint/2010/main" val="90145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72894" y="5673028"/>
            <a:ext cx="2153069" cy="278510"/>
          </a:xfrm>
        </p:spPr>
        <p:txBody>
          <a:bodyPr/>
          <a:lstStyle/>
          <a:p>
            <a:fld id="{1B9952D4-D2F9-4CDA-B958-36913CE5F97F}" type="slidenum">
              <a:rPr lang="en-US" altLang="zh-TW"/>
              <a:pPr/>
              <a:t>13</a:t>
            </a:fld>
            <a:endParaRPr lang="en-US" altLang="zh-TW"/>
          </a:p>
        </p:txBody>
      </p:sp>
      <p:grpSp>
        <p:nvGrpSpPr>
          <p:cNvPr id="281606" name="Group 6"/>
          <p:cNvGrpSpPr>
            <a:grpSpLocks/>
          </p:cNvGrpSpPr>
          <p:nvPr/>
        </p:nvGrpSpPr>
        <p:grpSpPr bwMode="auto">
          <a:xfrm>
            <a:off x="3326211" y="939801"/>
            <a:ext cx="4858939" cy="4927599"/>
            <a:chOff x="793" y="618"/>
            <a:chExt cx="3300" cy="3702"/>
          </a:xfrm>
        </p:grpSpPr>
        <p:pic>
          <p:nvPicPr>
            <p:cNvPr id="281604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618"/>
              <a:ext cx="3300" cy="3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160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4020"/>
              <a:ext cx="174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49763" y="5376779"/>
            <a:ext cx="2570820" cy="39233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zh-TW" altLang="en-US" sz="1800" dirty="0">
                <a:solidFill>
                  <a:schemeClr val="bg1"/>
                </a:solidFill>
              </a:rPr>
              <a:t>完整的</a:t>
            </a:r>
            <a:r>
              <a:rPr lang="en-US" altLang="zh-TW" sz="1800" dirty="0">
                <a:solidFill>
                  <a:schemeClr val="bg1"/>
                </a:solidFill>
              </a:rPr>
              <a:t>DNS</a:t>
            </a:r>
            <a:r>
              <a:rPr lang="zh-TW" altLang="en-US" sz="1800" dirty="0">
                <a:solidFill>
                  <a:schemeClr val="bg1"/>
                </a:solidFill>
              </a:rPr>
              <a:t>查詢流程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308100" y="1226344"/>
            <a:ext cx="194945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/>
              <a:t>反覆查詢</a:t>
            </a:r>
            <a:endParaRPr lang="zh-TW" altLang="en-US" sz="3300" dirty="0"/>
          </a:p>
        </p:txBody>
      </p:sp>
      <p:sp>
        <p:nvSpPr>
          <p:cNvPr id="9" name="矩形 8"/>
          <p:cNvSpPr/>
          <p:nvPr/>
        </p:nvSpPr>
        <p:spPr>
          <a:xfrm>
            <a:off x="1453122" y="1957001"/>
            <a:ext cx="1627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Iterative Query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682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8DB6-14C0-4202-A82F-7425C99A0567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DNS </a:t>
            </a:r>
            <a:r>
              <a:rPr lang="zh-TW" altLang="en-US" dirty="0"/>
              <a:t>封包格式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2050455"/>
            <a:ext cx="6571640" cy="18244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8650" y="4067127"/>
            <a:ext cx="70739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b="1" dirty="0"/>
              <a:t>表頭 </a:t>
            </a:r>
            <a:r>
              <a:rPr lang="en-US" altLang="zh-TW" b="1" dirty="0"/>
              <a:t>(Header) </a:t>
            </a:r>
            <a:r>
              <a:rPr lang="zh-TW" altLang="en-US" b="1" dirty="0"/>
              <a:t>的長度固定為 </a:t>
            </a:r>
            <a:r>
              <a:rPr lang="en-US" altLang="zh-TW" b="1" dirty="0"/>
              <a:t>12 Bytes, </a:t>
            </a:r>
            <a:r>
              <a:rPr lang="zh-TW" altLang="en-US" b="1" dirty="0"/>
              <a:t>但其它部分的長度則不固定</a:t>
            </a:r>
            <a:endParaRPr lang="en-US" altLang="zh-TW" b="1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b="1" dirty="0"/>
              <a:t>除了 </a:t>
            </a:r>
            <a:r>
              <a:rPr lang="en-US" altLang="zh-TW" b="1" dirty="0"/>
              <a:t>Question Section, </a:t>
            </a:r>
            <a:r>
              <a:rPr lang="zh-TW" altLang="en-US" b="1" dirty="0"/>
              <a:t>其它 </a:t>
            </a:r>
            <a:r>
              <a:rPr lang="en-US" altLang="zh-TW" b="1" dirty="0"/>
              <a:t>3 </a:t>
            </a:r>
            <a:r>
              <a:rPr lang="zh-TW" altLang="en-US" b="1" dirty="0"/>
              <a:t>個 </a:t>
            </a:r>
            <a:r>
              <a:rPr lang="en-US" altLang="zh-TW" b="1" dirty="0"/>
              <a:t>Section </a:t>
            </a:r>
            <a:r>
              <a:rPr lang="zh-TW" altLang="en-US" b="1" dirty="0"/>
              <a:t>未必在每個 </a:t>
            </a:r>
            <a:r>
              <a:rPr lang="en-US" altLang="zh-TW" b="1" dirty="0"/>
              <a:t>DNS </a:t>
            </a:r>
            <a:r>
              <a:rPr lang="zh-TW" altLang="en-US" b="1" dirty="0"/>
              <a:t>封包中都出現</a:t>
            </a:r>
            <a:r>
              <a:rPr lang="en-US" altLang="zh-TW" b="1" dirty="0"/>
              <a:t>, </a:t>
            </a:r>
            <a:r>
              <a:rPr lang="zh-TW" altLang="en-US" b="1" dirty="0"/>
              <a:t>而是視需要使用</a:t>
            </a:r>
            <a:endParaRPr lang="en-US" altLang="zh-TW" b="1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b="1" dirty="0"/>
              <a:t>例如：用戶端要求查詢 </a:t>
            </a:r>
            <a:r>
              <a:rPr lang="en-US" altLang="zh-TW" b="1" dirty="0"/>
              <a:t>FQDN </a:t>
            </a:r>
            <a:r>
              <a:rPr lang="zh-TW" altLang="en-US" b="1" dirty="0"/>
              <a:t>時</a:t>
            </a:r>
            <a:r>
              <a:rPr lang="en-US" altLang="zh-TW" b="1" dirty="0"/>
              <a:t>, </a:t>
            </a:r>
            <a:r>
              <a:rPr lang="zh-TW" altLang="en-US" b="1" dirty="0"/>
              <a:t>就不需要其它 </a:t>
            </a:r>
            <a:r>
              <a:rPr lang="en-US" altLang="zh-TW" b="1" dirty="0"/>
              <a:t>3 </a:t>
            </a:r>
            <a:r>
              <a:rPr lang="zh-TW" altLang="en-US" b="1" dirty="0"/>
              <a:t>個 </a:t>
            </a:r>
            <a:r>
              <a:rPr lang="en-US" altLang="zh-TW" b="1" dirty="0"/>
              <a:t>Section, </a:t>
            </a:r>
            <a:r>
              <a:rPr lang="zh-TW" altLang="en-US" b="1" dirty="0"/>
              <a:t>但是 </a:t>
            </a:r>
            <a:r>
              <a:rPr lang="en-US" altLang="zh-TW" b="1" dirty="0"/>
              <a:t>DNS</a:t>
            </a:r>
            <a:r>
              <a:rPr lang="zh-TW" altLang="en-US" b="1" dirty="0"/>
              <a:t>伺服器回覆時</a:t>
            </a:r>
            <a:r>
              <a:rPr lang="en-US" altLang="zh-TW" b="1" dirty="0"/>
              <a:t>, </a:t>
            </a:r>
            <a:r>
              <a:rPr lang="zh-TW" altLang="en-US" b="1" dirty="0"/>
              <a:t>就會使用到 </a:t>
            </a:r>
            <a:r>
              <a:rPr lang="en-US" altLang="zh-TW" b="1" dirty="0"/>
              <a:t>Answer Section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284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0861" y="717176"/>
            <a:ext cx="3794552" cy="773906"/>
          </a:xfrm>
        </p:spPr>
        <p:txBody>
          <a:bodyPr>
            <a:norm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封包表頭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772" y="1928416"/>
            <a:ext cx="6687284" cy="384373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45053" y="3290500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4156502" y="3290500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回應部分</a:t>
            </a:r>
          </a:p>
        </p:txBody>
      </p:sp>
      <p:sp>
        <p:nvSpPr>
          <p:cNvPr id="9" name="矩形 8"/>
          <p:cNvSpPr/>
          <p:nvPr/>
        </p:nvSpPr>
        <p:spPr>
          <a:xfrm>
            <a:off x="1445053" y="4531325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授權部分</a:t>
            </a:r>
          </a:p>
        </p:txBody>
      </p:sp>
      <p:sp>
        <p:nvSpPr>
          <p:cNvPr id="10" name="矩形 9"/>
          <p:cNvSpPr/>
          <p:nvPr/>
        </p:nvSpPr>
        <p:spPr>
          <a:xfrm>
            <a:off x="4105413" y="4465250"/>
            <a:ext cx="12234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額外紀錄部分</a:t>
            </a:r>
          </a:p>
        </p:txBody>
      </p:sp>
    </p:spTree>
    <p:extLst>
      <p:ext uri="{BB962C8B-B14F-4D97-AF65-F5344CB8AC3E}">
        <p14:creationId xmlns:p14="http://schemas.microsoft.com/office/powerpoint/2010/main" val="2168769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267-64FD-4D31-A1AB-63EF409D2C54}" type="slidenum">
              <a:rPr lang="en-US" altLang="zh-TW"/>
              <a:pPr/>
              <a:t>16</a:t>
            </a:fld>
            <a:endParaRPr lang="en-US" altLang="zh-TW" dirty="0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097" y="680984"/>
            <a:ext cx="7886700" cy="735806"/>
          </a:xfrm>
        </p:spPr>
        <p:txBody>
          <a:bodyPr/>
          <a:lstStyle/>
          <a:p>
            <a:r>
              <a:rPr lang="en-US" altLang="zh-TW" dirty="0" smtClean="0"/>
              <a:t>Answer </a:t>
            </a:r>
            <a:r>
              <a:rPr lang="en-US" altLang="zh-TW" dirty="0"/>
              <a:t>Section (</a:t>
            </a:r>
            <a:r>
              <a:rPr lang="zh-TW" altLang="en-US" dirty="0"/>
              <a:t>回應部分</a:t>
            </a:r>
            <a:r>
              <a:rPr lang="en-US" altLang="zh-TW" dirty="0"/>
              <a:t>)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53875"/>
            <a:ext cx="7886700" cy="79494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Answer Section </a:t>
            </a:r>
            <a:r>
              <a:rPr lang="zh-TW" altLang="en-US" dirty="0"/>
              <a:t>存放了要回應給用戶端的</a:t>
            </a:r>
            <a:r>
              <a:rPr lang="zh-TW" altLang="en-US" dirty="0" smtClean="0"/>
              <a:t>資料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包括 </a:t>
            </a:r>
            <a:r>
              <a:rPr lang="en-US" altLang="zh-TW" dirty="0"/>
              <a:t>6 </a:t>
            </a:r>
            <a:r>
              <a:rPr lang="zh-TW" altLang="en-US" dirty="0"/>
              <a:t>個欄位：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44" y="2348815"/>
            <a:ext cx="4680374" cy="34565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48902" y="2387282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資源名稱</a:t>
            </a:r>
          </a:p>
        </p:txBody>
      </p:sp>
      <p:sp>
        <p:nvSpPr>
          <p:cNvPr id="4" name="矩形 3"/>
          <p:cNvSpPr/>
          <p:nvPr/>
        </p:nvSpPr>
        <p:spPr>
          <a:xfrm>
            <a:off x="4478452" y="2746699"/>
            <a:ext cx="22400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存放查詢的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</a:t>
            </a: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欄位長度視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長度而定</a:t>
            </a:r>
          </a:p>
        </p:txBody>
      </p:sp>
      <p:sp>
        <p:nvSpPr>
          <p:cNvPr id="5" name="矩形 4"/>
          <p:cNvSpPr/>
          <p:nvPr/>
        </p:nvSpPr>
        <p:spPr>
          <a:xfrm>
            <a:off x="3477080" y="3352331"/>
            <a:ext cx="12234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資源紀錄類型</a:t>
            </a:r>
          </a:p>
        </p:txBody>
      </p:sp>
      <p:sp>
        <p:nvSpPr>
          <p:cNvPr id="10" name="矩形 9"/>
          <p:cNvSpPr/>
          <p:nvPr/>
        </p:nvSpPr>
        <p:spPr>
          <a:xfrm>
            <a:off x="56097" y="2466425"/>
            <a:ext cx="148380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資源紀錄</a:t>
            </a:r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(Resource Record)</a:t>
            </a:r>
            <a:endParaRPr lang="zh-TW" altLang="en-US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11761" y="2989073"/>
          <a:ext cx="3250011" cy="285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2545161"/>
              </a:tblGrid>
              <a:tr h="27813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SOA 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Start of Authority, </a:t>
                      </a:r>
                      <a:r>
                        <a:rPr lang="zh-TW" altLang="en-US" sz="900" dirty="0" smtClean="0"/>
                        <a:t>起始授權</a:t>
                      </a:r>
                      <a:endParaRPr lang="en-US" altLang="zh-TW" sz="900" dirty="0" smtClean="0"/>
                    </a:p>
                    <a:p>
                      <a:r>
                        <a:rPr lang="zh-TW" altLang="en-US" sz="900" dirty="0" smtClean="0"/>
                        <a:t>記錄此區域的授權資訊</a:t>
                      </a:r>
                      <a:r>
                        <a:rPr lang="en-US" altLang="zh-TW" sz="900" dirty="0" smtClean="0"/>
                        <a:t>, </a:t>
                      </a:r>
                      <a:r>
                        <a:rPr lang="zh-TW" altLang="en-US" sz="900" dirty="0" smtClean="0"/>
                        <a:t>包含主要名稱伺服器與管理此區域的負責人之電子郵件帳號、修改的版次、每筆紀錄在快取中存放的時間等等。</a:t>
                      </a:r>
                      <a:endParaRPr lang="zh-TW" altLang="en-US" sz="900" dirty="0"/>
                    </a:p>
                  </a:txBody>
                  <a:tcPr marL="68580" marR="68580" marT="34290" marB="34290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NS 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Name Server, </a:t>
                      </a:r>
                      <a:r>
                        <a:rPr lang="zh-TW" altLang="en-US" sz="1400" dirty="0" smtClean="0"/>
                        <a:t>名稱伺服器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900" dirty="0" smtClean="0"/>
                        <a:t>記錄管轄此區域的名稱伺服器</a:t>
                      </a:r>
                      <a:r>
                        <a:rPr lang="en-US" altLang="zh-TW" sz="900" dirty="0" smtClean="0"/>
                        <a:t>, </a:t>
                      </a:r>
                      <a:r>
                        <a:rPr lang="zh-TW" altLang="en-US" sz="900" dirty="0" smtClean="0"/>
                        <a:t>它包含了主要名稱伺服器和次要名稱伺服器。</a:t>
                      </a:r>
                    </a:p>
                  </a:txBody>
                  <a:tcPr marL="68580" marR="68580" marT="34290" marB="34290"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 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Address, </a:t>
                      </a:r>
                      <a:r>
                        <a:rPr lang="zh-TW" altLang="en-US" sz="1400" dirty="0" smtClean="0"/>
                        <a:t>位址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900" b="1" dirty="0" smtClean="0"/>
                        <a:t>FQDN </a:t>
                      </a:r>
                      <a:r>
                        <a:rPr lang="zh-TW" altLang="en-US" sz="900" b="1" dirty="0" smtClean="0"/>
                        <a:t>所對應的 </a:t>
                      </a:r>
                      <a:r>
                        <a:rPr lang="en-US" altLang="zh-TW" sz="900" b="1" dirty="0" smtClean="0"/>
                        <a:t>IP </a:t>
                      </a:r>
                      <a:r>
                        <a:rPr lang="zh-TW" altLang="en-US" sz="900" b="1" dirty="0" smtClean="0"/>
                        <a:t>位址</a:t>
                      </a:r>
                      <a:endParaRPr lang="zh-TW" altLang="en-US" sz="900" b="1" dirty="0"/>
                    </a:p>
                  </a:txBody>
                  <a:tcPr marL="68580" marR="68580" marT="34290" marB="34290"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CNAME 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Canonical Name, </a:t>
                      </a:r>
                      <a:r>
                        <a:rPr lang="zh-TW" altLang="en-US" sz="1400" dirty="0" smtClean="0"/>
                        <a:t>別名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記錄某台主機的別名。</a:t>
                      </a:r>
                      <a:endParaRPr lang="zh-TW" altLang="en-US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MX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 Mail Exchanger, </a:t>
                      </a:r>
                      <a:r>
                        <a:rPr lang="zh-TW" altLang="en-US" sz="1400" dirty="0" smtClean="0"/>
                        <a:t>郵件交換器</a:t>
                      </a:r>
                      <a:endParaRPr lang="en-US" altLang="zh-TW" sz="1400" dirty="0" smtClean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PTR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 (Pointer, </a:t>
                      </a:r>
                      <a:r>
                        <a:rPr lang="zh-TW" altLang="en-US" sz="1400" dirty="0" smtClean="0"/>
                        <a:t>反向查詢指標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061429" y="3358792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資源類型</a:t>
            </a:r>
          </a:p>
        </p:txBody>
      </p:sp>
      <p:sp>
        <p:nvSpPr>
          <p:cNvPr id="8" name="矩形 7"/>
          <p:cNvSpPr/>
          <p:nvPr/>
        </p:nvSpPr>
        <p:spPr>
          <a:xfrm>
            <a:off x="7747863" y="3348025"/>
            <a:ext cx="13389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所屬的網路類型</a:t>
            </a:r>
            <a:endParaRPr lang="en-US" altLang="zh-TW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</a:t>
            </a:r>
            <a:r>
              <a:rPr lang="en-US" altLang="zh-TW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</a:t>
            </a:r>
            <a:r>
              <a:rPr lang="zh-TW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</a:t>
            </a:r>
            <a:endParaRPr lang="en-US" altLang="zh-TW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</a:t>
            </a:r>
            <a:r>
              <a:rPr lang="zh-TW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欄位值固定為 </a:t>
            </a:r>
            <a:r>
              <a:rPr lang="en-US" altLang="zh-TW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72250" y="3974062"/>
            <a:ext cx="2514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資料保留在 </a:t>
            </a:r>
            <a:r>
              <a:rPr lang="en-US" altLang="zh-TW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伺服器快取中的時間</a:t>
            </a:r>
            <a:r>
              <a:rPr lang="en-US" altLang="zh-TW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以秒為計量單位</a:t>
            </a:r>
            <a:r>
              <a:rPr lang="en-US" altLang="zh-TW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若為 </a:t>
            </a:r>
            <a:r>
              <a:rPr lang="en-US" altLang="zh-TW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</a:t>
            </a:r>
            <a:r>
              <a:rPr lang="zh-TW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表示不存放在快取</a:t>
            </a:r>
          </a:p>
        </p:txBody>
      </p:sp>
      <p:sp>
        <p:nvSpPr>
          <p:cNvPr id="12" name="矩形 11"/>
          <p:cNvSpPr/>
          <p:nvPr/>
        </p:nvSpPr>
        <p:spPr>
          <a:xfrm>
            <a:off x="4062953" y="3902321"/>
            <a:ext cx="106420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存活時間</a:t>
            </a:r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To Live</a:t>
            </a:r>
            <a:endParaRPr lang="zh-TW" altLang="en-US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750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228" y="1772453"/>
            <a:ext cx="1314784" cy="30008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編號</a:t>
            </a:r>
            <a:r>
              <a:rPr lang="en-US" altLang="zh-TW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147</a:t>
            </a:r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的封包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612" y="950119"/>
            <a:ext cx="5688092" cy="496808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30" y="2203449"/>
            <a:ext cx="3750860" cy="215764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62309" y="1060451"/>
            <a:ext cx="2622834" cy="60016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</a:t>
            </a:r>
            <a:r>
              <a:rPr lang="zh-TW" altLang="en-US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查詢封包</a:t>
            </a:r>
          </a:p>
        </p:txBody>
      </p:sp>
    </p:spTree>
    <p:extLst>
      <p:ext uri="{BB962C8B-B14F-4D97-AF65-F5344CB8AC3E}">
        <p14:creationId xmlns:p14="http://schemas.microsoft.com/office/powerpoint/2010/main" val="20367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6428" y="2089954"/>
            <a:ext cx="1314784" cy="30008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編號</a:t>
            </a:r>
            <a:r>
              <a:rPr lang="en-US" altLang="zh-TW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147</a:t>
            </a:r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的封包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6111"/>
          <a:stretch/>
        </p:blipFill>
        <p:spPr>
          <a:xfrm>
            <a:off x="386428" y="2455068"/>
            <a:ext cx="6996748" cy="2682082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4184651" y="4176026"/>
            <a:ext cx="1509115" cy="2139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279900" y="4037526"/>
            <a:ext cx="9017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zh-TW" altLang="en-US" sz="135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查詢封包</a:t>
            </a:r>
          </a:p>
        </p:txBody>
      </p:sp>
      <p:sp>
        <p:nvSpPr>
          <p:cNvPr id="6" name="矩形 5"/>
          <p:cNvSpPr/>
          <p:nvPr/>
        </p:nvSpPr>
        <p:spPr>
          <a:xfrm>
            <a:off x="5693765" y="4037526"/>
            <a:ext cx="12234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/>
              <a:t>標準查詢封包</a:t>
            </a:r>
          </a:p>
        </p:txBody>
      </p:sp>
      <p:sp>
        <p:nvSpPr>
          <p:cNvPr id="14" name="矩形 13"/>
          <p:cNvSpPr/>
          <p:nvPr/>
        </p:nvSpPr>
        <p:spPr>
          <a:xfrm>
            <a:off x="4766102" y="4389940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/>
              <a:t>完整封包</a:t>
            </a:r>
          </a:p>
        </p:txBody>
      </p:sp>
      <p:sp>
        <p:nvSpPr>
          <p:cNvPr id="15" name="矩形 14"/>
          <p:cNvSpPr/>
          <p:nvPr/>
        </p:nvSpPr>
        <p:spPr>
          <a:xfrm>
            <a:off x="5774676" y="4528440"/>
            <a:ext cx="22417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/>
              <a:t>使用遞迴（</a:t>
            </a:r>
            <a:r>
              <a:rPr lang="en-US" altLang="zh-TW" sz="1350" dirty="0"/>
              <a:t>Recursive</a:t>
            </a:r>
            <a:r>
              <a:rPr lang="zh-TW" altLang="en-US" sz="1350" dirty="0"/>
              <a:t>）查詢</a:t>
            </a: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5020118" y="4666940"/>
            <a:ext cx="815532" cy="211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68133" y="1180275"/>
            <a:ext cx="2622834" cy="60016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</a:t>
            </a:r>
            <a:r>
              <a:rPr lang="zh-TW" altLang="en-US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查詢封包</a:t>
            </a:r>
          </a:p>
        </p:txBody>
      </p:sp>
    </p:spTree>
    <p:extLst>
      <p:ext uri="{BB962C8B-B14F-4D97-AF65-F5344CB8AC3E}">
        <p14:creationId xmlns:p14="http://schemas.microsoft.com/office/powerpoint/2010/main" val="31955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477" y="1791503"/>
            <a:ext cx="1314784" cy="30008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編號</a:t>
            </a:r>
            <a:r>
              <a:rPr lang="en-US" altLang="zh-TW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147</a:t>
            </a:r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的封包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90" y="2220908"/>
            <a:ext cx="4995674" cy="22621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91155" y="2839651"/>
            <a:ext cx="1547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所要查詢的 </a:t>
            </a:r>
            <a:r>
              <a:rPr lang="en-US" altLang="zh-TW" sz="135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endParaRPr lang="zh-TW" altLang="en-US" sz="135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0188" y="3735392"/>
            <a:ext cx="126509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對應的 </a:t>
            </a:r>
            <a:r>
              <a:rPr lang="en-US" altLang="zh-TW" sz="135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35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</a:t>
            </a:r>
          </a:p>
        </p:txBody>
      </p:sp>
      <p:sp>
        <p:nvSpPr>
          <p:cNvPr id="11" name="矩形 10"/>
          <p:cNvSpPr/>
          <p:nvPr/>
        </p:nvSpPr>
        <p:spPr>
          <a:xfrm>
            <a:off x="3739499" y="4016962"/>
            <a:ext cx="20537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此查詢是在 </a:t>
            </a:r>
            <a:r>
              <a:rPr lang="en-US" altLang="zh-TW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</a:t>
            </a:r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進行</a:t>
            </a:r>
          </a:p>
        </p:txBody>
      </p:sp>
      <p:sp>
        <p:nvSpPr>
          <p:cNvPr id="12" name="矩形 11"/>
          <p:cNvSpPr/>
          <p:nvPr/>
        </p:nvSpPr>
        <p:spPr>
          <a:xfrm>
            <a:off x="257558" y="1070759"/>
            <a:ext cx="2622834" cy="60016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</a:t>
            </a:r>
            <a:r>
              <a:rPr lang="zh-TW" altLang="en-US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查詢封包</a:t>
            </a:r>
          </a:p>
        </p:txBody>
      </p:sp>
    </p:spTree>
    <p:extLst>
      <p:ext uri="{BB962C8B-B14F-4D97-AF65-F5344CB8AC3E}">
        <p14:creationId xmlns:p14="http://schemas.microsoft.com/office/powerpoint/2010/main" val="1916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950" dirty="0"/>
              <a:t>DNS</a:t>
            </a:r>
            <a:endParaRPr lang="zh-TW" altLang="en-US" sz="495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45151"/>
            <a:ext cx="3107108" cy="19470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7850"/>
          <a:stretch/>
        </p:blipFill>
        <p:spPr>
          <a:xfrm>
            <a:off x="628650" y="2645305"/>
            <a:ext cx="3015284" cy="31466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37593" y="2493436"/>
            <a:ext cx="32778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700" dirty="0">
                <a:solidFill>
                  <a:schemeClr val="bg1"/>
                </a:solidFill>
              </a:rPr>
              <a:t>Domain Name System</a:t>
            </a:r>
            <a:endParaRPr lang="zh-TW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1393" y="1608238"/>
            <a:ext cx="41676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700" dirty="0">
                <a:solidFill>
                  <a:schemeClr val="bg1"/>
                </a:solidFill>
              </a:rPr>
              <a:t>dns.hinet.net        168.95.1.1</a:t>
            </a:r>
            <a:endParaRPr lang="zh-TW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20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386" y="937419"/>
            <a:ext cx="5038928" cy="49553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8477" y="1772453"/>
            <a:ext cx="1314784" cy="30008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編號</a:t>
            </a:r>
            <a:r>
              <a:rPr lang="en-US" altLang="zh-TW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</a:t>
            </a:r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的封包</a:t>
            </a:r>
          </a:p>
        </p:txBody>
      </p:sp>
      <p:sp>
        <p:nvSpPr>
          <p:cNvPr id="6" name="矩形 5"/>
          <p:cNvSpPr/>
          <p:nvPr/>
        </p:nvSpPr>
        <p:spPr>
          <a:xfrm>
            <a:off x="257558" y="1070759"/>
            <a:ext cx="2622834" cy="60016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</a:t>
            </a:r>
            <a:r>
              <a:rPr lang="zh-TW" alt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回答</a:t>
            </a:r>
            <a:r>
              <a:rPr lang="zh-TW" altLang="en-US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</a:t>
            </a:r>
          </a:p>
        </p:txBody>
      </p:sp>
    </p:spTree>
    <p:extLst>
      <p:ext uri="{BB962C8B-B14F-4D97-AF65-F5344CB8AC3E}">
        <p14:creationId xmlns:p14="http://schemas.microsoft.com/office/powerpoint/2010/main" val="17679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62334"/>
            <a:ext cx="9144000" cy="151400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DNS</a:t>
            </a:r>
            <a:r>
              <a:rPr lang="zh-TW" altLang="en-US" sz="5400" dirty="0" smtClean="0"/>
              <a:t>伺服器</a:t>
            </a:r>
            <a:endParaRPr lang="zh-TW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3787170" y="3244334"/>
            <a:ext cx="351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資源記錄</a:t>
            </a:r>
            <a:r>
              <a:rPr lang="zh-TW" altLang="en-US" dirty="0" smtClean="0"/>
              <a:t>類型</a:t>
            </a:r>
            <a:r>
              <a:rPr lang="en-US" altLang="zh-TW" dirty="0" smtClean="0"/>
              <a:t>resource record 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1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資源記錄</a:t>
            </a:r>
            <a:r>
              <a:rPr lang="zh-TW" altLang="en-US" dirty="0" smtClean="0"/>
              <a:t>類型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resource </a:t>
            </a:r>
            <a:r>
              <a:rPr lang="en-US" altLang="zh-TW" dirty="0"/>
              <a:t>record </a:t>
            </a:r>
            <a:r>
              <a:rPr lang="en-US" altLang="zh-TW" dirty="0" smtClean="0"/>
              <a:t>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5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62334"/>
            <a:ext cx="9144000" cy="151400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針對</a:t>
            </a:r>
            <a:r>
              <a:rPr lang="en-US" altLang="zh-TW" sz="5400" dirty="0" smtClean="0"/>
              <a:t>DNS</a:t>
            </a:r>
            <a:r>
              <a:rPr lang="zh-TW" altLang="en-US" sz="5400" dirty="0" smtClean="0"/>
              <a:t>的攻擊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994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90175"/>
            <a:ext cx="7886700" cy="849077"/>
          </a:xfrm>
        </p:spPr>
        <p:txBody>
          <a:bodyPr/>
          <a:lstStyle/>
          <a:p>
            <a:r>
              <a:rPr lang="zh-TW" altLang="en-US" dirty="0"/>
              <a:t>針對</a:t>
            </a:r>
            <a:r>
              <a:rPr lang="en-US" altLang="zh-TW" dirty="0"/>
              <a:t>DNS</a:t>
            </a:r>
            <a:r>
              <a:rPr lang="zh-TW" altLang="en-US" dirty="0"/>
              <a:t>的</a:t>
            </a:r>
            <a:r>
              <a:rPr lang="zh-TW" altLang="en-US" dirty="0" smtClean="0"/>
              <a:t>攻擊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6381186"/>
            <a:ext cx="6565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https://securitytrails.com/blog/most-popular-types-dns-attacks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5499" y="1498061"/>
            <a:ext cx="64690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DNS </a:t>
            </a:r>
            <a:r>
              <a:rPr lang="zh-TW" altLang="en-US" sz="2400" dirty="0"/>
              <a:t>放大</a:t>
            </a:r>
            <a:r>
              <a:rPr lang="zh-TW" altLang="en-US" sz="2400" dirty="0" smtClean="0"/>
              <a:t>攻擊</a:t>
            </a:r>
            <a:r>
              <a:rPr lang="en-US" altLang="zh-TW" sz="2400" dirty="0" smtClean="0"/>
              <a:t>DNS </a:t>
            </a:r>
            <a:r>
              <a:rPr lang="en-US" altLang="zh-TW" sz="2400" dirty="0"/>
              <a:t>flood </a:t>
            </a:r>
            <a:r>
              <a:rPr lang="en-US" altLang="zh-TW" sz="2400" dirty="0" smtClean="0"/>
              <a:t>attack</a:t>
            </a:r>
          </a:p>
          <a:p>
            <a:r>
              <a:rPr lang="en-US" altLang="zh-TW" sz="2400" dirty="0"/>
              <a:t>Distributed Reflection Denial of Service (</a:t>
            </a:r>
            <a:r>
              <a:rPr lang="en-US" altLang="zh-TW" sz="2400" dirty="0" err="1"/>
              <a:t>DRDoS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DNS cache </a:t>
            </a:r>
            <a:r>
              <a:rPr lang="en-US" altLang="zh-TW" sz="2400" dirty="0" smtClean="0"/>
              <a:t>poisoning(DNS spoofing)</a:t>
            </a:r>
          </a:p>
          <a:p>
            <a:r>
              <a:rPr lang="en-US" altLang="zh-TW" sz="2400" dirty="0"/>
              <a:t>DNS tunneling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Domain </a:t>
            </a:r>
            <a:r>
              <a:rPr lang="en-US" altLang="zh-TW" sz="2400" dirty="0" smtClean="0"/>
              <a:t>hijacking</a:t>
            </a:r>
          </a:p>
          <a:p>
            <a:r>
              <a:rPr lang="en-US" altLang="zh-TW" sz="2400" dirty="0"/>
              <a:t>DNS hijack attack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Random </a:t>
            </a:r>
            <a:r>
              <a:rPr lang="en-US" altLang="zh-TW" sz="2400" dirty="0"/>
              <a:t>subdomain </a:t>
            </a:r>
            <a:r>
              <a:rPr lang="en-US" altLang="zh-TW" sz="2400" dirty="0" smtClean="0"/>
              <a:t>attack</a:t>
            </a:r>
          </a:p>
          <a:p>
            <a:r>
              <a:rPr lang="en-US" altLang="zh-TW" sz="2400" dirty="0"/>
              <a:t>NXDOMAIN </a:t>
            </a:r>
            <a:r>
              <a:rPr lang="en-US" altLang="zh-TW" sz="2400" dirty="0" smtClean="0"/>
              <a:t>attack</a:t>
            </a:r>
            <a:endParaRPr lang="zh-TW" altLang="en-US" sz="2400" dirty="0"/>
          </a:p>
          <a:p>
            <a:r>
              <a:rPr lang="en-US" altLang="zh-TW" sz="2400" dirty="0" smtClean="0"/>
              <a:t>Phantom </a:t>
            </a:r>
            <a:r>
              <a:rPr lang="en-US" altLang="zh-TW" sz="2400" dirty="0"/>
              <a:t>domain attack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766716" y="1154241"/>
            <a:ext cx="2421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http://www.cc.ntu.edu.tw/chinese/epaper/0028/20140320_2808.html</a:t>
            </a:r>
          </a:p>
        </p:txBody>
      </p:sp>
    </p:spTree>
    <p:extLst>
      <p:ext uri="{BB962C8B-B14F-4D97-AF65-F5344CB8AC3E}">
        <p14:creationId xmlns:p14="http://schemas.microsoft.com/office/powerpoint/2010/main" val="24658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930" y="154214"/>
            <a:ext cx="8844197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DNS DDoS</a:t>
            </a:r>
            <a:r>
              <a:rPr lang="zh-TW" altLang="en-US" dirty="0"/>
              <a:t>：攻擊者大量的佔用攻擊目標的網路頻寬，大量耗用網路基礎設施連線狀態，企圖耗盡這些伺服器的網域名稱解析器，以及快取資料庫資源，甚至對</a:t>
            </a:r>
            <a:r>
              <a:rPr lang="en-US" altLang="zh-TW" dirty="0"/>
              <a:t>DNS</a:t>
            </a:r>
            <a:r>
              <a:rPr lang="zh-TW" altLang="en-US" dirty="0"/>
              <a:t>伺服器送出並不存在</a:t>
            </a:r>
            <a:r>
              <a:rPr lang="en-US" altLang="zh-TW" dirty="0"/>
              <a:t>DNS</a:t>
            </a:r>
            <a:r>
              <a:rPr lang="zh-TW" altLang="en-US" dirty="0"/>
              <a:t>快取資料的網域名稱解析請求，這些惡意行為都是屬於</a:t>
            </a:r>
            <a:r>
              <a:rPr lang="en-US" altLang="zh-TW" dirty="0"/>
              <a:t>DNS DDoS</a:t>
            </a:r>
            <a:r>
              <a:rPr lang="zh-TW" altLang="en-US" dirty="0"/>
              <a:t>攻擊。</a:t>
            </a:r>
            <a:r>
              <a:rPr lang="en-US" altLang="zh-TW" dirty="0"/>
              <a:t>[4]</a:t>
            </a:r>
          </a:p>
          <a:p>
            <a:r>
              <a:rPr lang="en-US" altLang="zh-TW" dirty="0"/>
              <a:t>DNS Cache Poisoning</a:t>
            </a:r>
            <a:r>
              <a:rPr lang="zh-TW" altLang="en-US" dirty="0"/>
              <a:t>：由於 </a:t>
            </a:r>
            <a:r>
              <a:rPr lang="en-US" altLang="zh-TW" dirty="0"/>
              <a:t>DNS </a:t>
            </a:r>
            <a:r>
              <a:rPr lang="zh-TW" altLang="en-US" dirty="0"/>
              <a:t>協定設計的缺陷，攻擊者可以利用其協定的弱點進行</a:t>
            </a:r>
            <a:r>
              <a:rPr lang="en-US" altLang="zh-TW" dirty="0"/>
              <a:t>DNS Cache Poisoning </a:t>
            </a:r>
            <a:r>
              <a:rPr lang="zh-TW" altLang="en-US" dirty="0"/>
              <a:t>攻擊，將偽造的惡意紀錄加入有弱點的 </a:t>
            </a:r>
            <a:r>
              <a:rPr lang="en-US" altLang="zh-TW" dirty="0"/>
              <a:t>DNS</a:t>
            </a:r>
            <a:r>
              <a:rPr lang="zh-TW" altLang="en-US" dirty="0"/>
              <a:t>，這將造成使用者雖然使用正常網域名稱存取網路服務，卻因受害 </a:t>
            </a:r>
            <a:r>
              <a:rPr lang="en-US" altLang="zh-TW" dirty="0"/>
              <a:t>DNS </a:t>
            </a:r>
            <a:r>
              <a:rPr lang="zh-TW" altLang="en-US" dirty="0"/>
              <a:t>將正常網域名稱對應至惡意</a:t>
            </a:r>
            <a:r>
              <a:rPr lang="en-US" altLang="zh-TW" dirty="0"/>
              <a:t>IP</a:t>
            </a:r>
            <a:r>
              <a:rPr lang="zh-TW" altLang="en-US" dirty="0"/>
              <a:t>位址，而造成使用者被引導至惡意網站</a:t>
            </a:r>
            <a:r>
              <a:rPr lang="en-US" altLang="zh-TW" dirty="0"/>
              <a:t>[5]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DNS Amplification</a:t>
            </a:r>
            <a:r>
              <a:rPr lang="zh-TW" altLang="en-US" dirty="0"/>
              <a:t>：攻擊者將</a:t>
            </a:r>
            <a:r>
              <a:rPr lang="en-US" altLang="zh-TW" dirty="0"/>
              <a:t>DNS</a:t>
            </a:r>
            <a:r>
              <a:rPr lang="zh-TW" altLang="en-US" dirty="0"/>
              <a:t>查詢封包中的來源</a:t>
            </a:r>
            <a:r>
              <a:rPr lang="en-US" altLang="zh-TW" dirty="0"/>
              <a:t>IP</a:t>
            </a:r>
            <a:r>
              <a:rPr lang="zh-TW" altLang="en-US" dirty="0"/>
              <a:t>位址偽造成受害主機的</a:t>
            </a:r>
            <a:r>
              <a:rPr lang="en-US" altLang="zh-TW" dirty="0"/>
              <a:t>IP</a:t>
            </a:r>
            <a:r>
              <a:rPr lang="zh-TW" altLang="en-US" dirty="0"/>
              <a:t>位址，向設定不良的</a:t>
            </a:r>
            <a:r>
              <a:rPr lang="en-US" altLang="zh-TW" dirty="0"/>
              <a:t>Open DNS Server</a:t>
            </a:r>
            <a:r>
              <a:rPr lang="zh-TW" altLang="en-US" dirty="0"/>
              <a:t>送出大量查詢封包，設定不良的</a:t>
            </a:r>
            <a:r>
              <a:rPr lang="en-US" altLang="zh-TW" dirty="0"/>
              <a:t>Open DNS Server</a:t>
            </a:r>
            <a:r>
              <a:rPr lang="zh-TW" altLang="en-US" dirty="0"/>
              <a:t>則會將大量查詢結果回應到受害主機，以</a:t>
            </a:r>
            <a:r>
              <a:rPr lang="en-US" altLang="zh-TW" dirty="0"/>
              <a:t>DDoS</a:t>
            </a:r>
            <a:r>
              <a:rPr lang="zh-TW" altLang="en-US" dirty="0"/>
              <a:t>的方式癱瘓受害的網路與主機資源。</a:t>
            </a:r>
            <a:r>
              <a:rPr lang="en-US" altLang="zh-TW" dirty="0"/>
              <a:t>[6]</a:t>
            </a:r>
          </a:p>
          <a:p>
            <a:r>
              <a:rPr lang="en-US" altLang="zh-TW" dirty="0"/>
              <a:t>DNS Man-in-Middle</a:t>
            </a:r>
            <a:r>
              <a:rPr lang="zh-TW" altLang="en-US" dirty="0"/>
              <a:t>：</a:t>
            </a:r>
            <a:r>
              <a:rPr lang="en-US" altLang="zh-TW" dirty="0"/>
              <a:t>DNS</a:t>
            </a:r>
            <a:r>
              <a:rPr lang="zh-TW" altLang="en-US" dirty="0"/>
              <a:t>中間人攻擊方式，以常見的</a:t>
            </a:r>
            <a:r>
              <a:rPr lang="en-US" altLang="zh-TW" dirty="0"/>
              <a:t>DNS</a:t>
            </a:r>
            <a:r>
              <a:rPr lang="zh-TW" altLang="en-US" dirty="0"/>
              <a:t>欺騙為例，受害者將其</a:t>
            </a:r>
            <a:r>
              <a:rPr lang="en-US" altLang="zh-TW" dirty="0"/>
              <a:t>DNS</a:t>
            </a:r>
            <a:r>
              <a:rPr lang="zh-TW" altLang="en-US" dirty="0"/>
              <a:t>請求發送給攻擊者，然後攻擊者以偽造的</a:t>
            </a:r>
            <a:r>
              <a:rPr lang="en-US" altLang="zh-TW" dirty="0"/>
              <a:t>DNS</a:t>
            </a:r>
            <a:r>
              <a:rPr lang="zh-TW" altLang="en-US" dirty="0"/>
              <a:t>查詢資訊回應受害者，將正確的</a:t>
            </a:r>
            <a:r>
              <a:rPr lang="en-US" altLang="zh-TW" dirty="0"/>
              <a:t>IP</a:t>
            </a:r>
            <a:r>
              <a:rPr lang="zh-TW" altLang="en-US" dirty="0"/>
              <a:t>位址替換為其他</a:t>
            </a:r>
            <a:r>
              <a:rPr lang="en-US" altLang="zh-TW" dirty="0"/>
              <a:t>IP</a:t>
            </a:r>
            <a:r>
              <a:rPr lang="zh-TW" altLang="en-US" dirty="0"/>
              <a:t>位址，之後受害者就登入了攻擊者指定</a:t>
            </a:r>
            <a:r>
              <a:rPr lang="en-US" altLang="zh-TW" dirty="0"/>
              <a:t>IP</a:t>
            </a:r>
            <a:r>
              <a:rPr lang="zh-TW" altLang="en-US" dirty="0"/>
              <a:t>位址的一個偽冒網站，例如某銀行網站，從而欺騙受害者輸入他們的銀行資訊，例如銀行帳號及密碼，然後駭客遂行不法的行為進行獲利。</a:t>
            </a:r>
            <a:r>
              <a:rPr lang="en-US" altLang="zh-TW" dirty="0"/>
              <a:t>[7]</a:t>
            </a:r>
          </a:p>
          <a:p>
            <a:r>
              <a:rPr lang="en-US" altLang="zh-TW" dirty="0"/>
              <a:t>DNS Hijacking</a:t>
            </a:r>
            <a:r>
              <a:rPr lang="zh-TW" altLang="en-US" dirty="0"/>
              <a:t>：</a:t>
            </a:r>
            <a:r>
              <a:rPr lang="en-US" altLang="zh-TW" dirty="0"/>
              <a:t>DNS</a:t>
            </a:r>
            <a:r>
              <a:rPr lang="zh-TW" altLang="en-US" dirty="0"/>
              <a:t>劫持就是經由劫持</a:t>
            </a:r>
            <a:r>
              <a:rPr lang="en-US" altLang="zh-TW" dirty="0"/>
              <a:t>DNS</a:t>
            </a:r>
            <a:r>
              <a:rPr lang="zh-TW" altLang="en-US" dirty="0"/>
              <a:t>伺服器，取得某網域名稱的解析記錄控制權，進而修改此網域名稱的解析結果，導致對該網域名稱的連結由原來的</a:t>
            </a:r>
            <a:r>
              <a:rPr lang="en-US" altLang="zh-TW" dirty="0"/>
              <a:t>IP</a:t>
            </a:r>
            <a:r>
              <a:rPr lang="zh-TW" altLang="en-US" dirty="0"/>
              <a:t>位址轉向到修改後的指定</a:t>
            </a:r>
            <a:r>
              <a:rPr lang="en-US" altLang="zh-TW" dirty="0"/>
              <a:t>IP</a:t>
            </a:r>
            <a:r>
              <a:rPr lang="zh-TW" altLang="en-US" dirty="0"/>
              <a:t>位址，其結果就是對特定的網址不能連結或連結到假冒的網址，從而達成竊取受害者的資料或破壞原有正常服務的目的。</a:t>
            </a:r>
            <a:r>
              <a:rPr lang="en-US" altLang="zh-TW" dirty="0"/>
              <a:t>DNS</a:t>
            </a:r>
            <a:r>
              <a:rPr lang="zh-TW" altLang="en-US" dirty="0"/>
              <a:t>劫持是通過篡改</a:t>
            </a:r>
            <a:r>
              <a:rPr lang="en-US" altLang="zh-TW" dirty="0"/>
              <a:t>DNS</a:t>
            </a:r>
            <a:r>
              <a:rPr lang="zh-TW" altLang="en-US" dirty="0"/>
              <a:t>伺服器上的資料，回應給受害者一個錯誤的查詢結果來實現攻擊目的。</a:t>
            </a:r>
            <a:r>
              <a:rPr lang="en-US" altLang="zh-TW" dirty="0"/>
              <a:t>[8]</a:t>
            </a:r>
          </a:p>
          <a:p>
            <a:r>
              <a:rPr lang="en-US" altLang="zh-TW" dirty="0"/>
              <a:t>DNS Pharming</a:t>
            </a:r>
            <a:r>
              <a:rPr lang="zh-TW" altLang="en-US" dirty="0"/>
              <a:t>：</a:t>
            </a:r>
            <a:r>
              <a:rPr lang="en-US" altLang="zh-TW" dirty="0"/>
              <a:t>DNS</a:t>
            </a:r>
            <a:r>
              <a:rPr lang="zh-TW" altLang="en-US" dirty="0"/>
              <a:t>網址嫁接攻擊是透過入侵 </a:t>
            </a:r>
            <a:r>
              <a:rPr lang="en-US" altLang="zh-TW" dirty="0"/>
              <a:t>DNS </a:t>
            </a:r>
            <a:r>
              <a:rPr lang="zh-TW" altLang="en-US" dirty="0"/>
              <a:t>主機直接修改 </a:t>
            </a:r>
            <a:r>
              <a:rPr lang="en-US" altLang="zh-TW" dirty="0"/>
              <a:t>DNS </a:t>
            </a:r>
            <a:r>
              <a:rPr lang="zh-TW" altLang="en-US" dirty="0"/>
              <a:t>指向，讓受害者的連線轉接至另一個惡意網站，所以一般使用者根本無法發現錯誤，</a:t>
            </a:r>
            <a:r>
              <a:rPr lang="en-US" altLang="zh-TW" dirty="0"/>
              <a:t>DNS Pharming</a:t>
            </a:r>
            <a:r>
              <a:rPr lang="zh-TW" altLang="en-US" dirty="0"/>
              <a:t>會顯示正常的網域名稱，除非網頁內容有瑕疵被發現，否則必須採用</a:t>
            </a:r>
            <a:r>
              <a:rPr lang="en-US" altLang="zh-TW" dirty="0"/>
              <a:t>https </a:t>
            </a:r>
            <a:r>
              <a:rPr lang="zh-TW" altLang="en-US" dirty="0"/>
              <a:t>加密認證或 </a:t>
            </a:r>
            <a:r>
              <a:rPr lang="en-US" altLang="zh-TW" dirty="0"/>
              <a:t>DNSSEC</a:t>
            </a:r>
            <a:r>
              <a:rPr lang="zh-TW" altLang="en-US" dirty="0"/>
              <a:t>才能避免此類問題的發生。</a:t>
            </a:r>
            <a:r>
              <a:rPr lang="en-US" altLang="zh-TW" dirty="0"/>
              <a:t>[9]</a:t>
            </a:r>
          </a:p>
          <a:p>
            <a:r>
              <a:rPr lang="en-US" altLang="zh-TW" dirty="0"/>
              <a:t>DNS Tunneling</a:t>
            </a:r>
            <a:r>
              <a:rPr lang="zh-TW" altLang="en-US" dirty="0"/>
              <a:t>：</a:t>
            </a:r>
            <a:r>
              <a:rPr lang="en-US" altLang="zh-TW" dirty="0"/>
              <a:t>DNS Tunneling</a:t>
            </a:r>
            <a:r>
              <a:rPr lang="zh-TW" altLang="en-US" dirty="0"/>
              <a:t>是隱蔽通道的一種，經由將其他通信協定封裝在</a:t>
            </a:r>
            <a:r>
              <a:rPr lang="en-US" altLang="zh-TW" dirty="0"/>
              <a:t>DNS</a:t>
            </a:r>
            <a:r>
              <a:rPr lang="zh-TW" altLang="en-US" dirty="0"/>
              <a:t>通信協定中傳輸，以突破企業安全機制的限制而完成非法通訊的過程。因為在網際網路的</a:t>
            </a:r>
            <a:r>
              <a:rPr lang="en-US" altLang="zh-TW" dirty="0"/>
              <a:t>DNS</a:t>
            </a:r>
            <a:r>
              <a:rPr lang="zh-TW" altLang="en-US" dirty="0"/>
              <a:t>是一個必不可少的基礎服務，所以大部分企業的防火牆和入侵檢測系統很少會過濾</a:t>
            </a:r>
            <a:r>
              <a:rPr lang="en-US" altLang="zh-TW" dirty="0"/>
              <a:t>DNS</a:t>
            </a:r>
            <a:r>
              <a:rPr lang="zh-TW" altLang="en-US" dirty="0"/>
              <a:t>流量，這就給</a:t>
            </a:r>
            <a:r>
              <a:rPr lang="en-US" altLang="zh-TW" dirty="0"/>
              <a:t>DNS</a:t>
            </a:r>
            <a:r>
              <a:rPr lang="zh-TW" altLang="en-US" dirty="0"/>
              <a:t>作為一種隱蔽通道提供了條件，從而可以利用它實現例如遠端控制，資料傳輸作業。現在越來越多的研究證明</a:t>
            </a:r>
            <a:r>
              <a:rPr lang="en-US" altLang="zh-TW" dirty="0"/>
              <a:t>DNS Tunneling</a:t>
            </a:r>
            <a:r>
              <a:rPr lang="zh-TW" altLang="en-US" dirty="0"/>
              <a:t>也經常在殭屍網路和</a:t>
            </a:r>
            <a:r>
              <a:rPr lang="en-US" altLang="zh-TW" dirty="0"/>
              <a:t>APT</a:t>
            </a:r>
            <a:r>
              <a:rPr lang="zh-TW" altLang="en-US" dirty="0"/>
              <a:t>攻擊中扮演著重要的角色。</a:t>
            </a:r>
            <a:r>
              <a:rPr lang="en-US" altLang="zh-TW" dirty="0"/>
              <a:t>[10]</a:t>
            </a:r>
          </a:p>
          <a:p>
            <a:r>
              <a:rPr lang="en-US" altLang="zh-TW" dirty="0"/>
              <a:t>DNS Based Exploits</a:t>
            </a:r>
            <a:r>
              <a:rPr lang="zh-TW" altLang="en-US" dirty="0"/>
              <a:t>：</a:t>
            </a:r>
            <a:r>
              <a:rPr lang="en-US" altLang="zh-TW" dirty="0"/>
              <a:t>DNS</a:t>
            </a:r>
            <a:r>
              <a:rPr lang="zh-TW" altLang="en-US" dirty="0"/>
              <a:t>漏洞攻擊是針對</a:t>
            </a:r>
            <a:r>
              <a:rPr lang="en-US" altLang="zh-TW" dirty="0"/>
              <a:t>DNS</a:t>
            </a:r>
            <a:r>
              <a:rPr lang="zh-TW" altLang="en-US" dirty="0"/>
              <a:t>軟體本身的漏洞進行攻擊。</a:t>
            </a:r>
          </a:p>
        </p:txBody>
      </p:sp>
    </p:spTree>
    <p:extLst>
      <p:ext uri="{BB962C8B-B14F-4D97-AF65-F5344CB8AC3E}">
        <p14:creationId xmlns:p14="http://schemas.microsoft.com/office/powerpoint/2010/main" val="20911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5198" y="4645916"/>
            <a:ext cx="42819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DNS</a:t>
            </a:r>
            <a:r>
              <a:rPr lang="zh-TW" altLang="en-US" sz="3600" dirty="0"/>
              <a:t>安全防護</a:t>
            </a:r>
            <a:r>
              <a:rPr lang="zh-TW" altLang="en-US" sz="3600" dirty="0" smtClean="0"/>
              <a:t>探討</a:t>
            </a:r>
            <a:endParaRPr lang="en-US" altLang="zh-TW" sz="3600" dirty="0" smtClean="0"/>
          </a:p>
          <a:p>
            <a:r>
              <a:rPr lang="en-US" altLang="zh-TW" dirty="0"/>
              <a:t>https://blog.twnic.net.tw/2018/01/31/273/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" y="859390"/>
            <a:ext cx="8991600" cy="761207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3000" dirty="0">
                <a:solidFill>
                  <a:schemeClr val="bg1"/>
                </a:solidFill>
              </a:rPr>
              <a:t>完整網域名稱</a:t>
            </a:r>
            <a:r>
              <a:rPr lang="en-US" altLang="zh-TW" sz="3000" dirty="0">
                <a:solidFill>
                  <a:schemeClr val="bg1"/>
                </a:solidFill>
              </a:rPr>
              <a:t> (FQDN, Fully Qualified Domain Name)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2901" y="4721052"/>
            <a:ext cx="8305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Q::</a:t>
            </a:r>
            <a:r>
              <a:rPr lang="zh-TW" altLang="en-US" dirty="0"/>
              <a:t>平常我們在輸入網址時</a:t>
            </a:r>
            <a:r>
              <a:rPr lang="en-US" altLang="zh-TW" dirty="0"/>
              <a:t>, </a:t>
            </a:r>
            <a:r>
              <a:rPr lang="zh-TW" altLang="en-US" dirty="0"/>
              <a:t>大多數都沒加上結尾的</a:t>
            </a:r>
            <a:r>
              <a:rPr lang="en-US" altLang="zh-TW" dirty="0"/>
              <a:t>『.』, </a:t>
            </a:r>
            <a:r>
              <a:rPr lang="zh-TW" altLang="en-US" dirty="0"/>
              <a:t>為何還是可以正常作業呢？</a:t>
            </a:r>
            <a:endParaRPr lang="en-US" altLang="zh-TW" dirty="0"/>
          </a:p>
          <a:p>
            <a:r>
              <a:rPr lang="en-US" altLang="zh-TW" dirty="0"/>
              <a:t>A::</a:t>
            </a:r>
            <a:r>
              <a:rPr lang="zh-TW" altLang="en-US" dirty="0"/>
              <a:t>大部份網路應用程式在解讀名稱時</a:t>
            </a:r>
            <a:r>
              <a:rPr lang="en-US" altLang="zh-TW" dirty="0"/>
              <a:t>, </a:t>
            </a:r>
            <a:r>
              <a:rPr lang="zh-TW" altLang="en-US" dirty="0"/>
              <a:t>會自動補上</a:t>
            </a:r>
            <a:r>
              <a:rPr lang="en-US" altLang="zh-TW" dirty="0"/>
              <a:t>『.』, </a:t>
            </a:r>
            <a:r>
              <a:rPr lang="zh-TW" altLang="en-US" dirty="0"/>
              <a:t>以方便我們使用</a:t>
            </a:r>
          </a:p>
        </p:txBody>
      </p:sp>
      <p:sp>
        <p:nvSpPr>
          <p:cNvPr id="5" name="矩形 4"/>
          <p:cNvSpPr/>
          <p:nvPr/>
        </p:nvSpPr>
        <p:spPr>
          <a:xfrm>
            <a:off x="1308098" y="3600359"/>
            <a:ext cx="6375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  <a:r>
              <a:rPr lang="zh-TW" altLang="en-US" sz="2400" dirty="0"/>
              <a:t>：</a:t>
            </a:r>
            <a:r>
              <a:rPr lang="en-US" altLang="zh-TW" sz="2400" dirty="0"/>
              <a:t>Web </a:t>
            </a:r>
            <a:r>
              <a:rPr lang="zh-TW" altLang="en-US" sz="2400" dirty="0"/>
              <a:t>伺服器的主機名稱。</a:t>
            </a:r>
          </a:p>
          <a:p>
            <a:r>
              <a:rPr lang="en-US" altLang="zh-TW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pchome.com.tw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TW" altLang="en-US" sz="2400" dirty="0"/>
              <a:t>：</a:t>
            </a:r>
            <a:r>
              <a:rPr lang="en-US" altLang="zh-TW" sz="2400" dirty="0"/>
              <a:t>Web </a:t>
            </a:r>
            <a:r>
              <a:rPr lang="zh-TW" altLang="en-US" sz="2400" dirty="0"/>
              <a:t>伺服器所在的網域名稱。</a:t>
            </a:r>
          </a:p>
        </p:txBody>
      </p:sp>
      <p:sp>
        <p:nvSpPr>
          <p:cNvPr id="6" name="矩形 5"/>
          <p:cNvSpPr/>
          <p:nvPr/>
        </p:nvSpPr>
        <p:spPr>
          <a:xfrm>
            <a:off x="82549" y="2423114"/>
            <a:ext cx="882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完整網域名稱</a:t>
            </a:r>
            <a:r>
              <a:rPr lang="en-US" altLang="zh-TW" dirty="0"/>
              <a:t> (FQDN, Fully Qualified Domain Name) ==『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主機名稱</a:t>
            </a:r>
            <a:r>
              <a:rPr lang="en-US" altLang="zh-TW" dirty="0"/>
              <a:t>』 + 『</a:t>
            </a:r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網域名稱</a:t>
            </a:r>
            <a:r>
              <a:rPr lang="en-US" altLang="zh-TW" dirty="0"/>
              <a:t>』 + 『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dirty="0"/>
              <a:t>』</a:t>
            </a:r>
          </a:p>
        </p:txBody>
      </p:sp>
      <p:sp>
        <p:nvSpPr>
          <p:cNvPr id="7" name="矩形 6"/>
          <p:cNvSpPr/>
          <p:nvPr/>
        </p:nvSpPr>
        <p:spPr>
          <a:xfrm>
            <a:off x="565151" y="2423114"/>
            <a:ext cx="43210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  <a:r>
              <a:rPr lang="en-US" altLang="zh-TW" sz="3300" dirty="0"/>
              <a:t>.</a:t>
            </a:r>
            <a:r>
              <a:rPr lang="en-US" altLang="zh-TW" sz="33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pchome.com.tw</a:t>
            </a:r>
            <a:r>
              <a:rPr lang="en-US" altLang="zh-TW" sz="7200" dirty="0">
                <a:solidFill>
                  <a:srgbClr val="7030A0"/>
                </a:solidFill>
              </a:rPr>
              <a:t>.</a:t>
            </a:r>
            <a:endParaRPr lang="zh-TW" altLang="en-US" sz="7200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91931" y="1835032"/>
            <a:ext cx="41676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700" dirty="0">
                <a:solidFill>
                  <a:srgbClr val="002060"/>
                </a:solidFill>
              </a:rPr>
              <a:t>dns.hinet.net        168.95.1.1</a:t>
            </a:r>
            <a:endParaRPr lang="zh-TW" altLang="en-US" sz="27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1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3BEE-DB97-4EC9-860D-4ADC71C8CBBC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9045"/>
            <a:ext cx="9144000" cy="761207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名稱解析</a:t>
            </a:r>
            <a:r>
              <a:rPr lang="en-US" altLang="zh-TW" sz="3600" dirty="0" smtClean="0">
                <a:solidFill>
                  <a:schemeClr val="bg1"/>
                </a:solidFill>
              </a:rPr>
              <a:t>[</a:t>
            </a:r>
            <a:r>
              <a:rPr lang="zh-TW" altLang="en-US" sz="3600" dirty="0" smtClean="0">
                <a:solidFill>
                  <a:schemeClr val="bg1"/>
                </a:solidFill>
              </a:rPr>
              <a:t>早期作法</a:t>
            </a:r>
            <a:r>
              <a:rPr lang="en-US" altLang="zh-TW" sz="3600" dirty="0" smtClean="0">
                <a:solidFill>
                  <a:schemeClr val="bg1"/>
                </a:solidFill>
              </a:rPr>
              <a:t>]::</a:t>
            </a:r>
            <a:r>
              <a:rPr lang="zh-TW" altLang="en-US" sz="3600" dirty="0" smtClean="0">
                <a:solidFill>
                  <a:schemeClr val="bg1"/>
                </a:solidFill>
              </a:rPr>
              <a:t>使用</a:t>
            </a:r>
            <a:r>
              <a:rPr lang="en-US" altLang="zh-TW" sz="3600" dirty="0">
                <a:solidFill>
                  <a:schemeClr val="bg1"/>
                </a:solidFill>
              </a:rPr>
              <a:t>Host file (</a:t>
            </a:r>
            <a:r>
              <a:rPr lang="zh-TW" altLang="en-US" sz="3600" dirty="0">
                <a:solidFill>
                  <a:schemeClr val="bg1"/>
                </a:solidFill>
              </a:rPr>
              <a:t>主機檔案</a:t>
            </a:r>
            <a:r>
              <a:rPr lang="en-US" altLang="zh-TW" sz="3600" dirty="0">
                <a:solidFill>
                  <a:schemeClr val="bg1"/>
                </a:solidFill>
              </a:rPr>
              <a:t>) 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226469"/>
            <a:ext cx="2000250" cy="4316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Host </a:t>
            </a:r>
            <a:r>
              <a:rPr lang="en-US" altLang="zh-TW" dirty="0"/>
              <a:t>file </a:t>
            </a:r>
            <a:r>
              <a:rPr lang="zh-TW" altLang="en-US" dirty="0" smtClean="0"/>
              <a:t>格式：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710803" y="3884764"/>
            <a:ext cx="74743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100" dirty="0"/>
              <a:t>Host file</a:t>
            </a:r>
            <a:r>
              <a:rPr lang="en-US" altLang="zh-TW" sz="2100" dirty="0">
                <a:sym typeface="Wingdings" panose="05000000000000000000" pitchFamily="2" charset="2"/>
              </a:rPr>
              <a:t></a:t>
            </a:r>
            <a:r>
              <a:rPr lang="en-US" altLang="zh-TW" sz="2100" dirty="0"/>
              <a:t> </a:t>
            </a:r>
            <a:r>
              <a:rPr lang="zh-TW" altLang="en-US" sz="2100" dirty="0"/>
              <a:t>單機使用</a:t>
            </a:r>
            <a:r>
              <a:rPr lang="en-US" altLang="zh-TW" sz="2100" dirty="0"/>
              <a:t>, </a:t>
            </a:r>
            <a:r>
              <a:rPr lang="zh-TW" altLang="en-US" sz="2100" dirty="0"/>
              <a:t>無法分享給其他電腦</a:t>
            </a:r>
            <a:r>
              <a:rPr lang="en-US" altLang="zh-TW" sz="2100" dirty="0"/>
              <a:t>,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100" dirty="0"/>
              <a:t>所以若要讓每台電腦都能利用相同的 </a:t>
            </a:r>
            <a:r>
              <a:rPr lang="en-US" altLang="zh-TW" sz="2100" dirty="0"/>
              <a:t>FQDN</a:t>
            </a:r>
            <a:r>
              <a:rPr lang="zh-TW" altLang="en-US" sz="2100" dirty="0"/>
              <a:t>連結到相同的主機</a:t>
            </a:r>
            <a:r>
              <a:rPr lang="en-US" altLang="zh-TW" sz="2100" dirty="0"/>
              <a:t>, </a:t>
            </a:r>
            <a:r>
              <a:rPr lang="zh-TW" altLang="en-US" sz="2100" dirty="0"/>
              <a:t>就必需為每一台電腦建立一份 </a:t>
            </a:r>
            <a:r>
              <a:rPr lang="en-US" altLang="zh-TW" sz="2100" dirty="0"/>
              <a:t>Host file</a:t>
            </a:r>
            <a:r>
              <a:rPr lang="zh-TW" altLang="en-US" sz="2100" dirty="0"/>
              <a:t>。</a:t>
            </a:r>
            <a:endParaRPr lang="en-US" altLang="zh-TW" sz="21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100" dirty="0"/>
              <a:t>若是某一台主機的 </a:t>
            </a:r>
            <a:r>
              <a:rPr lang="en-US" altLang="zh-TW" sz="2100" dirty="0"/>
              <a:t>FQDN </a:t>
            </a:r>
            <a:r>
              <a:rPr lang="zh-TW" altLang="en-US" sz="2100" dirty="0"/>
              <a:t>變更</a:t>
            </a:r>
            <a:r>
              <a:rPr lang="en-US" altLang="zh-TW" sz="2100" dirty="0"/>
              <a:t>, </a:t>
            </a:r>
            <a:r>
              <a:rPr lang="zh-TW" altLang="en-US" sz="2100" dirty="0"/>
              <a:t>就得到每一台電腦去更新。</a:t>
            </a:r>
          </a:p>
        </p:txBody>
      </p:sp>
      <p:sp>
        <p:nvSpPr>
          <p:cNvPr id="8" name="矩形 7"/>
          <p:cNvSpPr/>
          <p:nvPr/>
        </p:nvSpPr>
        <p:spPr>
          <a:xfrm>
            <a:off x="1569331" y="2777923"/>
            <a:ext cx="48886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300" dirty="0">
                <a:solidFill>
                  <a:srgbClr val="002060"/>
                </a:solidFill>
              </a:rPr>
              <a:t>168.95.1.1</a:t>
            </a:r>
            <a:r>
              <a:rPr lang="zh-TW" altLang="en-US" sz="3300" dirty="0">
                <a:solidFill>
                  <a:srgbClr val="002060"/>
                </a:solidFill>
              </a:rPr>
              <a:t>   </a:t>
            </a:r>
            <a:r>
              <a:rPr lang="en-US" altLang="zh-TW" sz="3300" dirty="0">
                <a:solidFill>
                  <a:srgbClr val="002060"/>
                </a:solidFill>
              </a:rPr>
              <a:t>dns.hinet.net</a:t>
            </a:r>
            <a:endParaRPr lang="zh-TW" altLang="en-US" sz="3300" dirty="0">
              <a:solidFill>
                <a:srgbClr val="00206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3401" y="2324363"/>
            <a:ext cx="3245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/>
              <a:t> </a:t>
            </a:r>
            <a:r>
              <a:rPr lang="en-US" altLang="zh-TW" sz="2400" dirty="0"/>
              <a:t>IP </a:t>
            </a:r>
            <a:r>
              <a:rPr lang="zh-TW" altLang="en-US" sz="2400" dirty="0"/>
              <a:t>位址和 </a:t>
            </a:r>
            <a:r>
              <a:rPr lang="en-US" altLang="zh-TW" sz="2400" dirty="0"/>
              <a:t>FQDN </a:t>
            </a:r>
            <a:r>
              <a:rPr lang="zh-TW" altLang="en-US" sz="2400" dirty="0"/>
              <a:t>的對照</a:t>
            </a:r>
          </a:p>
        </p:txBody>
      </p:sp>
    </p:spTree>
    <p:extLst>
      <p:ext uri="{BB962C8B-B14F-4D97-AF65-F5344CB8AC3E}">
        <p14:creationId xmlns:p14="http://schemas.microsoft.com/office/powerpoint/2010/main" val="24962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41" y="934620"/>
            <a:ext cx="8911652" cy="727944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</a:p>
        </p:txBody>
      </p:sp>
      <p:sp>
        <p:nvSpPr>
          <p:cNvPr id="4" name="矩形 3"/>
          <p:cNvSpPr/>
          <p:nvPr/>
        </p:nvSpPr>
        <p:spPr>
          <a:xfrm>
            <a:off x="542925" y="3344901"/>
            <a:ext cx="8058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TW" sz="2400" dirty="0"/>
              <a:t>DNS </a:t>
            </a:r>
            <a:r>
              <a:rPr lang="zh-TW" altLang="en-US" sz="2400" dirty="0"/>
              <a:t>系統是由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Server) </a:t>
            </a:r>
            <a:r>
              <a:rPr lang="zh-TW" altLang="en-US" sz="2400" dirty="0"/>
              <a:t>和 </a:t>
            </a:r>
            <a:r>
              <a:rPr lang="en-US" altLang="zh-TW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用戶端 </a:t>
            </a:r>
            <a:r>
              <a:rPr lang="en-US" altLang="zh-TW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Client) </a:t>
            </a:r>
            <a:r>
              <a:rPr lang="zh-TW" altLang="en-US" sz="2400" dirty="0"/>
              <a:t>所組成。</a:t>
            </a:r>
            <a:endParaRPr lang="en-US" altLang="zh-TW" sz="24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400" dirty="0"/>
              <a:t>當使用者在瀏覽器等應用程式中輸入一個 </a:t>
            </a:r>
            <a:r>
              <a:rPr lang="en-US" altLang="zh-TW" sz="2400" dirty="0"/>
              <a:t>FQDN </a:t>
            </a:r>
            <a:r>
              <a:rPr lang="zh-TW" altLang="en-US" sz="2400" dirty="0"/>
              <a:t>後</a:t>
            </a:r>
            <a:r>
              <a:rPr lang="en-US" altLang="zh-TW" sz="2400" dirty="0"/>
              <a:t>, DNS </a:t>
            </a:r>
            <a:r>
              <a:rPr lang="zh-TW" altLang="en-US" sz="2400" dirty="0"/>
              <a:t>用戶端會向 </a:t>
            </a:r>
            <a:r>
              <a:rPr lang="en-US" altLang="zh-TW" sz="2400" dirty="0"/>
              <a:t>DNS</a:t>
            </a:r>
            <a:r>
              <a:rPr lang="zh-TW" altLang="en-US" sz="2400" dirty="0"/>
              <a:t>伺服器要求查詢此 </a:t>
            </a:r>
            <a:r>
              <a:rPr lang="en-US" altLang="zh-TW" sz="2400" dirty="0"/>
              <a:t>FQDN </a:t>
            </a:r>
            <a:r>
              <a:rPr lang="zh-TW" altLang="en-US" sz="2400" dirty="0"/>
              <a:t>的 </a:t>
            </a:r>
            <a:r>
              <a:rPr lang="en-US" altLang="zh-TW" sz="2400" dirty="0"/>
              <a:t>IP </a:t>
            </a:r>
            <a:r>
              <a:rPr lang="zh-TW" altLang="en-US" sz="2400" dirty="0"/>
              <a:t>位址</a:t>
            </a:r>
            <a:r>
              <a:rPr lang="en-US" altLang="zh-TW" sz="2400" dirty="0"/>
              <a:t>, </a:t>
            </a:r>
            <a:r>
              <a:rPr lang="zh-TW" altLang="en-US" sz="2400" dirty="0"/>
              <a:t>而伺服器則會去對照其資料庫內的資料</a:t>
            </a:r>
            <a:r>
              <a:rPr lang="en-US" altLang="zh-TW" sz="2400" dirty="0"/>
              <a:t>, </a:t>
            </a:r>
            <a:r>
              <a:rPr lang="zh-TW" altLang="en-US" sz="2400" dirty="0"/>
              <a:t>並將 </a:t>
            </a:r>
            <a:r>
              <a:rPr lang="en-US" altLang="zh-TW" sz="2400" dirty="0"/>
              <a:t>IP </a:t>
            </a:r>
            <a:r>
              <a:rPr lang="zh-TW" altLang="en-US" sz="2400" dirty="0"/>
              <a:t>位址回覆給用戶端。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53" y="1658696"/>
            <a:ext cx="944118" cy="7560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91318" y="1380401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168.95.1.1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1318" y="2296271"/>
            <a:ext cx="11335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 </a:t>
            </a:r>
            <a:endParaRPr lang="en-US" altLang="zh-TW" sz="13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Server) </a:t>
            </a:r>
            <a:endParaRPr lang="zh-TW" alt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1672919" y="2137744"/>
            <a:ext cx="196720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DNS </a:t>
            </a:r>
            <a:r>
              <a:rPr lang="zh-TW" altLang="en-US" sz="1350" dirty="0"/>
              <a:t>用戶端 </a:t>
            </a:r>
            <a:r>
              <a:rPr lang="en-US" altLang="zh-TW" sz="1350" dirty="0"/>
              <a:t>(DNS Client) </a:t>
            </a:r>
            <a:endParaRPr lang="zh-TW" altLang="en-US" sz="1350" dirty="0"/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8419" y="2460148"/>
            <a:ext cx="992822" cy="549871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81350" y="2036720"/>
            <a:ext cx="2508250" cy="69836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494" y="2289218"/>
            <a:ext cx="6699313" cy="270823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1177497"/>
            <a:ext cx="9144000" cy="72794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</a:t>
            </a:r>
            <a:r>
              <a:rPr lang="zh-TW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解析</a:t>
            </a:r>
            <a:r>
              <a:rPr lang="en-US" altLang="zh-TW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altLang="zh-TW" sz="33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nslookup</a:t>
            </a:r>
            <a:endParaRPr lang="zh-TW" altLang="en-US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46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63796" y="2621987"/>
            <a:ext cx="358775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用戶端要求伺服器由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查出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位址的動作稱之為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正向名稱查詢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Name Query),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一般直接說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而伺服器查出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位址並回傳給用戶端的動作就叫做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正向名稱解析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Name Resolution),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一般又簡稱為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若要求由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位址查詢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則稱為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反向名稱查詢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(Reverse Name Query),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簡稱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反向查詢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而伺服器所對應的動作自然也就稱為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反向解析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1177497"/>
            <a:ext cx="9144000" cy="72794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3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33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endParaRPr lang="zh-TW" altLang="en-US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9342" y="4383901"/>
            <a:ext cx="134844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</a:t>
            </a:r>
          </a:p>
        </p:txBody>
      </p:sp>
      <p:sp>
        <p:nvSpPr>
          <p:cNvPr id="7" name="矩形 6"/>
          <p:cNvSpPr/>
          <p:nvPr/>
        </p:nvSpPr>
        <p:spPr>
          <a:xfrm>
            <a:off x="2009343" y="2591317"/>
            <a:ext cx="127995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dirty="0"/>
              <a:t>FQDN </a:t>
            </a:r>
            <a:endParaRPr lang="zh-TW" altLang="en-US" sz="36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235200" y="3312858"/>
            <a:ext cx="6350" cy="9727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92739" y="3177318"/>
            <a:ext cx="17026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669900"/>
                </a:solidFill>
              </a:rPr>
              <a:t>正向名稱查詢</a:t>
            </a:r>
            <a:r>
              <a:rPr lang="zh-TW" altLang="en-US" sz="1350" dirty="0"/>
              <a:t> </a:t>
            </a:r>
            <a:endParaRPr lang="en-US" altLang="zh-TW" sz="1350" dirty="0"/>
          </a:p>
          <a:p>
            <a:r>
              <a:rPr lang="en-US" altLang="zh-TW" sz="1350" dirty="0"/>
              <a:t>Forward Name Query</a:t>
            </a:r>
            <a:endParaRPr lang="zh-TW" altLang="en-US" sz="1350" dirty="0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3086100" y="3338642"/>
            <a:ext cx="6350" cy="921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46552" y="3882599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</a:t>
            </a:r>
          </a:p>
        </p:txBody>
      </p:sp>
      <p:sp>
        <p:nvSpPr>
          <p:cNvPr id="14" name="矩形 13"/>
          <p:cNvSpPr/>
          <p:nvPr/>
        </p:nvSpPr>
        <p:spPr>
          <a:xfrm>
            <a:off x="3289299" y="3244430"/>
            <a:ext cx="169155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反向名稱查詢 </a:t>
            </a:r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Name Query</a:t>
            </a: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反向查詢</a:t>
            </a:r>
          </a:p>
        </p:txBody>
      </p:sp>
    </p:spTree>
    <p:extLst>
      <p:ext uri="{BB962C8B-B14F-4D97-AF65-F5344CB8AC3E}">
        <p14:creationId xmlns:p14="http://schemas.microsoft.com/office/powerpoint/2010/main" val="36990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7592" y="2003063"/>
            <a:ext cx="3984315" cy="36059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4501" y="2395315"/>
            <a:ext cx="358775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網路主機多不勝數</a:t>
            </a:r>
            <a:r>
              <a:rPr lang="en-US" altLang="zh-TW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,</a:t>
            </a:r>
            <a:r>
              <a:rPr lang="zh-TW" altLang="en-US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無法全交由一台 </a:t>
            </a:r>
            <a:r>
              <a:rPr lang="en-US" altLang="zh-TW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DNS </a:t>
            </a:r>
            <a:r>
              <a:rPr lang="zh-TW" altLang="en-US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伺服器來做服務</a:t>
            </a:r>
            <a:endParaRPr lang="en-US" altLang="zh-TW" sz="1500" b="1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雖然網路是無國界、無地域性的</a:t>
            </a:r>
            <a:r>
              <a:rPr lang="en-US" altLang="zh-TW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, </a:t>
            </a:r>
            <a:r>
              <a:rPr lang="zh-TW" altLang="en-US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但連結到國外的速度總是比在國內慢</a:t>
            </a:r>
            <a:r>
              <a:rPr lang="en-US" altLang="zh-TW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, </a:t>
            </a:r>
            <a:r>
              <a:rPr lang="zh-TW" altLang="en-US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若是所有 </a:t>
            </a:r>
            <a:r>
              <a:rPr lang="en-US" altLang="zh-TW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DNS </a:t>
            </a:r>
            <a:r>
              <a:rPr lang="zh-TW" altLang="en-US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伺服器都集中在某一地點</a:t>
            </a:r>
            <a:r>
              <a:rPr lang="en-US" altLang="zh-TW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, </a:t>
            </a:r>
            <a:r>
              <a:rPr lang="zh-TW" altLang="en-US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那每次我們需要解析 </a:t>
            </a:r>
            <a:r>
              <a:rPr lang="en-US" altLang="zh-TW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FQDN </a:t>
            </a:r>
            <a:r>
              <a:rPr lang="zh-TW" altLang="en-US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時</a:t>
            </a:r>
            <a:r>
              <a:rPr lang="en-US" altLang="zh-TW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, </a:t>
            </a:r>
            <a:r>
              <a:rPr lang="zh-TW" altLang="en-US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都要連線到國外</a:t>
            </a:r>
            <a:r>
              <a:rPr lang="en-US" altLang="zh-TW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, </a:t>
            </a:r>
            <a:r>
              <a:rPr lang="zh-TW" altLang="en-US" sz="1500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實在很沒效率！</a:t>
            </a:r>
          </a:p>
        </p:txBody>
      </p:sp>
      <p:sp>
        <p:nvSpPr>
          <p:cNvPr id="8" name="矩形 7"/>
          <p:cNvSpPr/>
          <p:nvPr/>
        </p:nvSpPr>
        <p:spPr>
          <a:xfrm>
            <a:off x="108953" y="1905441"/>
            <a:ext cx="5930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TW" sz="2400" dirty="0"/>
              <a:t>DNS </a:t>
            </a:r>
            <a:r>
              <a:rPr lang="zh-TW" altLang="en-US" sz="2400" dirty="0"/>
              <a:t>系統採用樹狀階層式 </a:t>
            </a:r>
            <a:r>
              <a:rPr lang="en-US" altLang="zh-TW" sz="2400" dirty="0"/>
              <a:t>(Hierarchy) </a:t>
            </a:r>
            <a:r>
              <a:rPr lang="zh-TW" altLang="en-US" sz="2400" dirty="0"/>
              <a:t>架構</a:t>
            </a: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0" y="1177497"/>
            <a:ext cx="9144000" cy="72794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3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33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endParaRPr lang="zh-TW" altLang="en-US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700" y="4409207"/>
            <a:ext cx="392430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u"/>
            </a:pPr>
            <a:r>
              <a:rPr lang="zh-TW" altLang="en-US" sz="1350" b="1" dirty="0"/>
              <a:t>每個網域最少都由一台 </a:t>
            </a:r>
            <a:r>
              <a:rPr lang="en-US" altLang="zh-TW" sz="1350" b="1" dirty="0"/>
              <a:t>DNS </a:t>
            </a:r>
            <a:r>
              <a:rPr lang="zh-TW" altLang="en-US" sz="1350" b="1" dirty="0"/>
              <a:t>伺服器管轄</a:t>
            </a:r>
            <a:r>
              <a:rPr lang="en-US" altLang="zh-TW" sz="1350" b="1" dirty="0"/>
              <a:t>, </a:t>
            </a:r>
            <a:r>
              <a:rPr lang="zh-TW" altLang="en-US" sz="1350" b="1" dirty="0"/>
              <a:t>該伺服器就只需儲存其管轄網域內的資料</a:t>
            </a:r>
            <a:r>
              <a:rPr lang="en-US" altLang="zh-TW" sz="1350" b="1" dirty="0"/>
              <a:t>, </a:t>
            </a:r>
            <a:r>
              <a:rPr lang="zh-TW" altLang="en-US" sz="1350" b="1" dirty="0"/>
              <a:t>同時向上層網域的 </a:t>
            </a:r>
            <a:r>
              <a:rPr lang="en-US" altLang="zh-TW" sz="1350" b="1" dirty="0"/>
              <a:t>DNS </a:t>
            </a:r>
            <a:r>
              <a:rPr lang="zh-TW" altLang="en-US" sz="1350" b="1" dirty="0"/>
              <a:t>伺服器註冊</a:t>
            </a:r>
            <a:endParaRPr lang="en-US" altLang="zh-TW" sz="1350" b="1" dirty="0"/>
          </a:p>
          <a:p>
            <a:pPr marL="214313" indent="-214313">
              <a:buFont typeface="Wingdings" panose="05000000000000000000" pitchFamily="2" charset="2"/>
              <a:buChar char="u"/>
            </a:pPr>
            <a:endParaRPr lang="en-US" altLang="zh-TW" sz="1350" b="1" dirty="0"/>
          </a:p>
          <a:p>
            <a:pPr marL="214313" indent="-214313">
              <a:buFont typeface="Wingdings" panose="05000000000000000000" pitchFamily="2" charset="2"/>
              <a:buChar char="u"/>
            </a:pPr>
            <a:r>
              <a:rPr lang="zh-TW" altLang="en-US" sz="1350" b="1" dirty="0"/>
              <a:t>管轄 </a:t>
            </a:r>
            <a:r>
              <a:rPr lang="en-US" altLang="zh-TW" sz="1350" b="1" dirty="0"/>
              <a:t>『.pchome.com.tw.』 </a:t>
            </a:r>
            <a:r>
              <a:rPr lang="zh-TW" altLang="en-US" sz="1350" b="1" dirty="0"/>
              <a:t>的 </a:t>
            </a:r>
            <a:r>
              <a:rPr lang="en-US" altLang="zh-TW" sz="1350" b="1" dirty="0"/>
              <a:t>DNS </a:t>
            </a:r>
            <a:r>
              <a:rPr lang="zh-TW" altLang="en-US" sz="1350" b="1" dirty="0"/>
              <a:t>伺服器就要向管轄 </a:t>
            </a:r>
            <a:r>
              <a:rPr lang="en-US" altLang="zh-TW" sz="1350" b="1" dirty="0"/>
              <a:t>『.com.tw.』 </a:t>
            </a:r>
            <a:r>
              <a:rPr lang="zh-TW" altLang="en-US" sz="1350" b="1" dirty="0"/>
              <a:t>的伺服器註冊</a:t>
            </a:r>
            <a:r>
              <a:rPr lang="en-US" altLang="zh-TW" sz="1350" b="1" dirty="0"/>
              <a:t>, </a:t>
            </a:r>
            <a:r>
              <a:rPr lang="zh-TW" altLang="en-US" sz="1350" b="1" dirty="0"/>
              <a:t>層層向上註冊</a:t>
            </a:r>
            <a:r>
              <a:rPr lang="en-US" altLang="zh-TW" sz="1350" b="1" dirty="0"/>
              <a:t>, </a:t>
            </a:r>
            <a:r>
              <a:rPr lang="zh-TW" altLang="en-US" sz="1350" b="1" dirty="0"/>
              <a:t>直到位於樹狀階層最高點的 </a:t>
            </a:r>
            <a:r>
              <a:rPr lang="en-US" altLang="zh-TW" sz="1350" b="1" dirty="0"/>
              <a:t>DNS</a:t>
            </a:r>
            <a:r>
              <a:rPr lang="zh-TW" altLang="en-US" sz="1350" b="1" dirty="0"/>
              <a:t>伺服器為止。</a:t>
            </a:r>
          </a:p>
        </p:txBody>
      </p:sp>
    </p:spTree>
    <p:extLst>
      <p:ext uri="{BB962C8B-B14F-4D97-AF65-F5344CB8AC3E}">
        <p14:creationId xmlns:p14="http://schemas.microsoft.com/office/powerpoint/2010/main" val="1943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4256388" cy="845836"/>
          </a:xfrm>
        </p:spPr>
        <p:txBody>
          <a:bodyPr/>
          <a:lstStyle/>
          <a:p>
            <a:r>
              <a:rPr lang="zh-TW" altLang="en-US" b="1" dirty="0" smtClean="0"/>
              <a:t>網域</a:t>
            </a:r>
            <a:r>
              <a:rPr lang="zh-TW" altLang="en-US" b="1" dirty="0"/>
              <a:t>名稱的結構</a:t>
            </a: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4213" y="1557338"/>
          <a:ext cx="7723187" cy="503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點陣圖影像" r:id="rId3" imgW="3448531" imgH="2247619" progId="PBrush">
                  <p:embed/>
                </p:oleObj>
              </mc:Choice>
              <mc:Fallback>
                <p:oleObj name="點陣圖影像" r:id="rId3" imgW="3448531" imgH="224761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7723187" cy="503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6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1719</Words>
  <Application>Microsoft Office PowerPoint</Application>
  <PresentationFormat>如螢幕大小 (4:3)</PresentationFormat>
  <Paragraphs>155</Paragraphs>
  <Slides>26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Adobe Gothic Std B</vt:lpstr>
      <vt:lpstr>Adobe 仿宋 Std R</vt:lpstr>
      <vt:lpstr>華康康楷體W5(P)</vt:lpstr>
      <vt:lpstr>新細明體</vt:lpstr>
      <vt:lpstr>Arial</vt:lpstr>
      <vt:lpstr>Calibri</vt:lpstr>
      <vt:lpstr>Calibri Light</vt:lpstr>
      <vt:lpstr>Wingdings</vt:lpstr>
      <vt:lpstr>Office 佈景主題</vt:lpstr>
      <vt:lpstr>點陣圖影像</vt:lpstr>
      <vt:lpstr>DNS</vt:lpstr>
      <vt:lpstr>PowerPoint 簡報</vt:lpstr>
      <vt:lpstr>完整網域名稱 (FQDN, Fully Qualified Domain Name)</vt:lpstr>
      <vt:lpstr>名稱解析[早期作法]::使用Host file (主機檔案) </vt:lpstr>
      <vt:lpstr>DNS 名稱解析</vt:lpstr>
      <vt:lpstr>PowerPoint 簡報</vt:lpstr>
      <vt:lpstr>PowerPoint 簡報</vt:lpstr>
      <vt:lpstr>PowerPoint 簡報</vt:lpstr>
      <vt:lpstr>網域名稱的結構</vt:lpstr>
      <vt:lpstr>網域名稱系統階層的規格</vt:lpstr>
      <vt:lpstr>(3) 目前網域名稱系統階層的規格</vt:lpstr>
      <vt:lpstr>DNS 名稱查詢流程</vt:lpstr>
      <vt:lpstr>完整的DNS查詢流程</vt:lpstr>
      <vt:lpstr>DNS 封包格式</vt:lpstr>
      <vt:lpstr>DNS 封包表頭</vt:lpstr>
      <vt:lpstr>Answer Section (回應部分)</vt:lpstr>
      <vt:lpstr>PowerPoint 簡報</vt:lpstr>
      <vt:lpstr>PowerPoint 簡報</vt:lpstr>
      <vt:lpstr>PowerPoint 簡報</vt:lpstr>
      <vt:lpstr>PowerPoint 簡報</vt:lpstr>
      <vt:lpstr>PowerPoint 簡報</vt:lpstr>
      <vt:lpstr>資源記錄類型 resource record type</vt:lpstr>
      <vt:lpstr>PowerPoint 簡報</vt:lpstr>
      <vt:lpstr>針對DNS的攻擊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</dc:title>
  <dc:creator>BREAKALLCTF{Letmeseesee}</dc:creator>
  <cp:lastModifiedBy>BREAKALLCTF{Letmeseesee}</cp:lastModifiedBy>
  <cp:revision>10</cp:revision>
  <dcterms:created xsi:type="dcterms:W3CDTF">2019-10-01T05:49:58Z</dcterms:created>
  <dcterms:modified xsi:type="dcterms:W3CDTF">2019-10-01T08:16:31Z</dcterms:modified>
</cp:coreProperties>
</file>