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091F-A649-4BE5-B971-20FEE2D42FC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E29-8CD1-43B9-BBEE-DBBC090C9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15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091F-A649-4BE5-B971-20FEE2D42FC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E29-8CD1-43B9-BBEE-DBBC090C9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97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091F-A649-4BE5-B971-20FEE2D42FC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E29-8CD1-43B9-BBEE-DBBC090C9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25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091F-A649-4BE5-B971-20FEE2D42FC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E29-8CD1-43B9-BBEE-DBBC090C9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88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091F-A649-4BE5-B971-20FEE2D42FC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E29-8CD1-43B9-BBEE-DBBC090C9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22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091F-A649-4BE5-B971-20FEE2D42FC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E29-8CD1-43B9-BBEE-DBBC090C9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81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091F-A649-4BE5-B971-20FEE2D42FC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E29-8CD1-43B9-BBEE-DBBC090C9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94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091F-A649-4BE5-B971-20FEE2D42FC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E29-8CD1-43B9-BBEE-DBBC090C9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04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091F-A649-4BE5-B971-20FEE2D42FC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E29-8CD1-43B9-BBEE-DBBC090C9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85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091F-A649-4BE5-B971-20FEE2D42FC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E29-8CD1-43B9-BBEE-DBBC090C9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85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091F-A649-4BE5-B971-20FEE2D42FC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E29-8CD1-43B9-BBEE-DBBC090C9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49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091F-A649-4BE5-B971-20FEE2D42FC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BEE29-8CD1-43B9-BBEE-DBBC090C9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48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ME_typ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tools.ietf.org/html/rfc723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ist_of_HTTP_header_fields#origin-request-header" TargetMode="External"/><Relationship Id="rId5" Type="http://schemas.openxmlformats.org/officeDocument/2006/relationships/hyperlink" Target="https://en.wikipedia.org/wiki/Cross-origin_resource_sharing" TargetMode="External"/><Relationship Id="rId4" Type="http://schemas.openxmlformats.org/officeDocument/2006/relationships/hyperlink" Target="https://en.wikipedia.org/wiki/List_of_HTTP_header_fields#cite_note-CORS-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HTTP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30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474" y="1224491"/>
            <a:ext cx="5686883" cy="5421841"/>
          </a:xfrm>
          <a:prstGeom prst="rect">
            <a:avLst/>
          </a:prstGeo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406399" y="135995"/>
            <a:ext cx="5918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查看</a:t>
            </a:r>
            <a:r>
              <a:rPr lang="en-US" altLang="zh-TW" dirty="0" smtClean="0"/>
              <a:t>Http </a:t>
            </a:r>
            <a:r>
              <a:rPr lang="en-US" altLang="zh-TW" dirty="0" err="1" smtClean="0"/>
              <a:t>responce</a:t>
            </a:r>
            <a:r>
              <a:rPr lang="zh-TW" altLang="en-US" dirty="0" smtClean="0"/>
              <a:t>封包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972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47019"/>
            <a:ext cx="12192000" cy="1146804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 response message</a:t>
            </a: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sz="2000" dirty="0">
                <a:solidFill>
                  <a:schemeClr val="bg1"/>
                </a:solidFill>
              </a:rPr>
              <a:t>https://</a:t>
            </a:r>
            <a:r>
              <a:rPr lang="en-US" altLang="zh-TW" sz="2000" dirty="0" smtClean="0">
                <a:solidFill>
                  <a:schemeClr val="bg1"/>
                </a:solidFill>
              </a:rPr>
              <a:t>www.ntu.edu.sg/home/ehchua/programming/webprogramming/HTTP_Basics.html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02" y="3414598"/>
            <a:ext cx="7505384" cy="3186409"/>
          </a:xfrm>
          <a:prstGeom prst="rect">
            <a:avLst/>
          </a:prstGeom>
        </p:spPr>
      </p:pic>
      <p:pic>
        <p:nvPicPr>
          <p:cNvPr id="9" name="Picture 2" descr="“web server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001" y="2024015"/>
            <a:ext cx="2434281" cy="182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9502044" y="1623119"/>
            <a:ext cx="19159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700" dirty="0"/>
              <a:t>網站伺服器</a:t>
            </a:r>
            <a:endParaRPr lang="en-US" altLang="zh-TW" sz="2700" dirty="0"/>
          </a:p>
          <a:p>
            <a:r>
              <a:rPr lang="en-US" altLang="zh-TW" sz="2700" dirty="0"/>
              <a:t>Web Server</a:t>
            </a:r>
            <a:endParaRPr lang="zh-TW" altLang="en-US" sz="2700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4309879" y="2651900"/>
            <a:ext cx="4046818" cy="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“Database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62" y="3225508"/>
            <a:ext cx="956636" cy="132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9530285" y="4551866"/>
            <a:ext cx="22621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700" dirty="0"/>
              <a:t>資料庫伺服器</a:t>
            </a:r>
            <a:endParaRPr lang="en-US" altLang="zh-TW" sz="2700" dirty="0"/>
          </a:p>
          <a:p>
            <a:r>
              <a:rPr lang="en-US" altLang="zh-TW" sz="2100" dirty="0"/>
              <a:t>Database Server</a:t>
            </a:r>
            <a:endParaRPr lang="zh-TW" altLang="en-US" sz="2100" dirty="0"/>
          </a:p>
        </p:txBody>
      </p:sp>
      <p:sp>
        <p:nvSpPr>
          <p:cNvPr id="14" name="矩形 13"/>
          <p:cNvSpPr/>
          <p:nvPr/>
        </p:nvSpPr>
        <p:spPr>
          <a:xfrm>
            <a:off x="4742631" y="2040682"/>
            <a:ext cx="36140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Response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</a:t>
            </a:r>
            <a:endParaRPr lang="zh-TW" altLang="en-US" sz="3200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801" y="1457620"/>
            <a:ext cx="2965381" cy="182724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076041" y="5726286"/>
            <a:ext cx="3716402" cy="83099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message-header</a:t>
            </a:r>
            <a:r>
              <a:rPr lang="zh-TW" altLang="en-US" sz="2400" dirty="0" smtClean="0">
                <a:solidFill>
                  <a:schemeClr val="bg1"/>
                </a:solidFill>
              </a:rPr>
              <a:t>語法格式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zh-TW" sz="2400" dirty="0" smtClean="0">
                <a:solidFill>
                  <a:srgbClr val="00B0F0"/>
                </a:solidFill>
              </a:rPr>
              <a:t> </a:t>
            </a:r>
            <a:r>
              <a:rPr lang="en-US" altLang="zh-TW" sz="2400" dirty="0">
                <a:solidFill>
                  <a:srgbClr val="00B0F0"/>
                </a:solidFill>
              </a:rPr>
              <a:t>field-name </a:t>
            </a:r>
            <a:r>
              <a:rPr lang="en-US" altLang="zh-TW" sz="2400" dirty="0">
                <a:solidFill>
                  <a:schemeClr val="bg1"/>
                </a:solidFill>
              </a:rPr>
              <a:t>"</a:t>
            </a:r>
            <a:r>
              <a:rPr lang="en-US" altLang="zh-TW" sz="2400" dirty="0">
                <a:solidFill>
                  <a:srgbClr val="FF0000"/>
                </a:solidFill>
              </a:rPr>
              <a:t>:</a:t>
            </a:r>
            <a:r>
              <a:rPr lang="en-US" altLang="zh-TW" sz="2400" dirty="0">
                <a:solidFill>
                  <a:schemeClr val="bg1"/>
                </a:solidFill>
              </a:rPr>
              <a:t>" [ </a:t>
            </a:r>
            <a:r>
              <a:rPr lang="en-US" altLang="zh-TW" sz="2400" dirty="0">
                <a:solidFill>
                  <a:srgbClr val="FFC000"/>
                </a:solidFill>
              </a:rPr>
              <a:t>field-value</a:t>
            </a:r>
            <a:r>
              <a:rPr lang="en-US" altLang="zh-TW" sz="2400" dirty="0">
                <a:solidFill>
                  <a:schemeClr val="bg1"/>
                </a:solidFill>
              </a:rPr>
              <a:t> ]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7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“web server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99" y="1743357"/>
            <a:ext cx="2434281" cy="182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9366242" y="1342461"/>
            <a:ext cx="19159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700" dirty="0"/>
              <a:t>網站伺服器</a:t>
            </a:r>
            <a:endParaRPr lang="en-US" altLang="zh-TW" sz="2700" dirty="0"/>
          </a:p>
          <a:p>
            <a:r>
              <a:rPr lang="en-US" altLang="zh-TW" sz="2700" dirty="0"/>
              <a:t>Web Server</a:t>
            </a:r>
            <a:endParaRPr lang="zh-TW" altLang="en-US" sz="2700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4174077" y="2371242"/>
            <a:ext cx="4046818" cy="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“Database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160" y="2944850"/>
            <a:ext cx="956636" cy="132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9394483" y="4271208"/>
            <a:ext cx="22621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700" dirty="0"/>
              <a:t>資料庫伺服器</a:t>
            </a:r>
            <a:endParaRPr lang="en-US" altLang="zh-TW" sz="2700" dirty="0"/>
          </a:p>
          <a:p>
            <a:r>
              <a:rPr lang="en-US" altLang="zh-TW" sz="2100" dirty="0"/>
              <a:t>Database Server</a:t>
            </a:r>
            <a:endParaRPr lang="zh-TW" altLang="en-US" sz="2100" dirty="0"/>
          </a:p>
        </p:txBody>
      </p:sp>
      <p:sp>
        <p:nvSpPr>
          <p:cNvPr id="15" name="矩形 14"/>
          <p:cNvSpPr/>
          <p:nvPr/>
        </p:nvSpPr>
        <p:spPr>
          <a:xfrm>
            <a:off x="0" y="164789"/>
            <a:ext cx="12192000" cy="101566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Response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  封包內容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狀態碼</a:t>
            </a:r>
            <a:r>
              <a:rPr lang="en-US" altLang="zh-TW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(Response Status Codes</a:t>
            </a:r>
            <a:r>
              <a:rPr lang="en-US" altLang="zh-TW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en.wikipedia.org/wiki/List_of_HTTP_status_codes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點選此網站看看內容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06829" y="1760024"/>
            <a:ext cx="36140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Response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</a:t>
            </a:r>
            <a:endParaRPr lang="zh-TW" altLang="en-US" sz="3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01" y="1457620"/>
            <a:ext cx="2965381" cy="1827244"/>
          </a:xfrm>
          <a:prstGeom prst="rect">
            <a:avLst/>
          </a:prstGeom>
        </p:spPr>
      </p:pic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409801" y="3569068"/>
          <a:ext cx="89385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17"/>
                <a:gridCol w="2544024"/>
                <a:gridCol w="558207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狀態碼</a:t>
                      </a:r>
                      <a:endParaRPr lang="zh-TW" alt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類型</a:t>
                      </a:r>
                      <a:endParaRPr lang="zh-TW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1xx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訊息  </a:t>
                      </a:r>
                      <a:r>
                        <a:rPr lang="en-US" altLang="zh-TW" dirty="0" smtClean="0"/>
                        <a:t>Informational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請求已被伺服器接收，繼續處理   </a:t>
                      </a:r>
                      <a:r>
                        <a:rPr lang="en-US" altLang="zh-TW" dirty="0" smtClean="0"/>
                        <a:t>100–102</a:t>
                      </a:r>
                      <a:endParaRPr lang="zh-TW" altLang="en-US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2xx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成功  </a:t>
                      </a:r>
                      <a:r>
                        <a:rPr lang="en-US" altLang="zh-TW" dirty="0" smtClean="0"/>
                        <a:t>Successful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請求已成功被伺服器接收、理解、並接受</a:t>
                      </a: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200</a:t>
                      </a:r>
                      <a:r>
                        <a:rPr lang="en-US" altLang="zh-TW" dirty="0" smtClean="0"/>
                        <a:t>–206</a:t>
                      </a:r>
                      <a:endParaRPr lang="zh-TW" altLang="en-US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3xx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重新導 </a:t>
                      </a:r>
                      <a:r>
                        <a:rPr lang="en-US" altLang="zh-TW" dirty="0" smtClean="0"/>
                        <a:t>Redirection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需要後續操作才能完成這一請求  </a:t>
                      </a:r>
                      <a:r>
                        <a:rPr lang="en-US" altLang="zh-TW" dirty="0" smtClean="0"/>
                        <a:t>300–305</a:t>
                      </a:r>
                      <a:endParaRPr lang="zh-TW" altLang="en-US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4xx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請求錯誤</a:t>
                      </a:r>
                      <a:r>
                        <a:rPr lang="en-US" altLang="zh-TW" dirty="0" smtClean="0"/>
                        <a:t>Client error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請求含有詞法錯誤或者無法被執行 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400–415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5xx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伺服器錯誤</a:t>
                      </a:r>
                      <a:r>
                        <a:rPr lang="en-US" altLang="zh-TW" dirty="0" smtClean="0"/>
                        <a:t>Server error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伺服器在處理某個正確請求時發生錯誤  </a:t>
                      </a:r>
                      <a:r>
                        <a:rPr lang="en-US" altLang="zh-TW" dirty="0" smtClean="0"/>
                        <a:t>500–505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4715938" y="6078312"/>
            <a:ext cx="377218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期中考考題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altLang="zh-TW" sz="1600" dirty="0" smtClean="0"/>
              <a:t>200,301,400,401,402,403,404,405,505,511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433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Response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  封包內容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 </a:t>
            </a:r>
            <a:r>
              <a:rPr lang="zh-TW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</a:t>
            </a:r>
            <a:r>
              <a:rPr lang="zh-TW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標頭</a:t>
            </a:r>
            <a:r>
              <a:rPr lang="en-US" altLang="zh-TW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(Response Headers</a:t>
            </a:r>
            <a:r>
              <a:rPr lang="en-US" altLang="zh-TW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en.wikipedia.org/wiki/List_of_HTTP_header_fields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點選此網站看看內容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13" y="954686"/>
            <a:ext cx="2840393" cy="175022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286134" y="1175792"/>
            <a:ext cx="3664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重要</a:t>
            </a:r>
            <a:r>
              <a:rPr lang="zh-TW" altLang="en-US" dirty="0"/>
              <a:t>的</a:t>
            </a:r>
            <a:r>
              <a:rPr lang="zh-TW" altLang="en-US" dirty="0" smtClean="0"/>
              <a:t>回應</a:t>
            </a:r>
            <a:r>
              <a:rPr lang="zh-TW" altLang="en-US" dirty="0"/>
              <a:t>標頭</a:t>
            </a:r>
            <a:r>
              <a:rPr lang="en-US" altLang="zh-TW" dirty="0"/>
              <a:t>(Response Headers)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02979" y="2736270"/>
          <a:ext cx="11801503" cy="3752811"/>
        </p:xfrm>
        <a:graphic>
          <a:graphicData uri="http://schemas.openxmlformats.org/drawingml/2006/table">
            <a:tbl>
              <a:tblPr/>
              <a:tblGrid>
                <a:gridCol w="1720188"/>
                <a:gridCol w="6842599"/>
                <a:gridCol w="323871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Field name</a:t>
                      </a:r>
                    </a:p>
                  </a:txBody>
                  <a:tcPr marL="6297" marR="13775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32995"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Access-Control-XXX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Specifying which web sites can participate in </a:t>
                      </a:r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cross-origin resource sharing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Access-Control-Allow-Origin: *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81863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Allow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Valid methods for a specified resource. To be used for a </a:t>
                      </a:r>
                      <a:r>
                        <a:rPr lang="en-US" sz="14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405 Method not allowed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Allow: GET, HEAD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2448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Connection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Control options for the current connection and list of hop-by-hop response </a:t>
                      </a:r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fields.</a:t>
                      </a:r>
                      <a:endParaRPr lang="en-US" sz="1400" b="1" i="0" u="none" strike="noStrike" baseline="30000" dirty="0" smtClean="0">
                        <a:solidFill>
                          <a:srgbClr val="0B008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Must </a:t>
                      </a:r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not be used with HTTP/2</a:t>
                      </a:r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Connection: close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2972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Content-Encoding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The type of encoding used on the data. 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Content-Encoding: gzip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408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Content-Location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 alternate location for the returned data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Content-Location: /index.htm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408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Content-Type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The </a:t>
                      </a:r>
                      <a:r>
                        <a:rPr lang="en-US" sz="1400" b="1" u="none" strike="noStrike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3" tooltip="MIME type"/>
                        </a:rPr>
                        <a:t>MIME type</a:t>
                      </a:r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of this content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Content-Type: text/html; charset=utf-8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19646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Expires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Gives the date/time after which the response is considered stale (in "HTTP-date" format as defined by </a:t>
                      </a:r>
                      <a:r>
                        <a:rPr lang="en-US" sz="1400" b="1" u="none" strike="noStrike">
                          <a:solidFill>
                            <a:srgbClr val="6633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4"/>
                        </a:rPr>
                        <a:t>RFC 7231</a:t>
                      </a:r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Expires: Thu, 01 Dec 1994 16:00:00 GMT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81863"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Last-Modified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The last modified date for the requested object (in "HTTP-date" format as defined by </a:t>
                      </a:r>
                      <a:r>
                        <a:rPr lang="en-US" sz="1400" b="1" u="none" strike="noStrike">
                          <a:solidFill>
                            <a:srgbClr val="6633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4"/>
                        </a:rPr>
                        <a:t>RFC 7231</a:t>
                      </a:r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Last-Modified: Tue, 15 Nov 1994 12:45:26 GMT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408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Proxy-Authenticate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Request authentication to access the proxy.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Proxy-Authenticate: Basic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408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Server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 name for the server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Server: Apache/2.4.1 (Unix)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2972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Set-Cookie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 </a:t>
                      </a:r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 cookie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Set-Cookie: </a:t>
                      </a:r>
                      <a:r>
                        <a:rPr lang="en-US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UserID</a:t>
                      </a:r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</a:t>
                      </a:r>
                      <a:r>
                        <a:rPr lang="en-US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JohnDoe</a:t>
                      </a:r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; Max-Age=3600; Version=1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00755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WWW-Authenticate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Indicates the authentication scheme that should be used to access the requested entity.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WWW-Authenticate: Basic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9163" y="864473"/>
            <a:ext cx="4167090" cy="21229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50606" y="1829800"/>
            <a:ext cx="4961299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Access-Control-Allow-</a:t>
            </a: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Origin,Access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-Control-Allow-Credentials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Access-Control-Expose-</a:t>
            </a: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Headers,Access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-Control-Max-Age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Access-Control-Allow-</a:t>
            </a: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Methods,Access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-Control-Allow-Headers</a:t>
            </a:r>
            <a:endParaRPr lang="en-US" altLang="zh-TW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1711105" y="2381061"/>
            <a:ext cx="1439501" cy="6063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9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HTTP</a:t>
            </a:r>
            <a:endParaRPr lang="zh-TW" altLang="en-US" sz="6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1516833"/>
            <a:ext cx="3605789" cy="403504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37850"/>
          <a:stretch/>
        </p:blipFill>
        <p:spPr>
          <a:xfrm>
            <a:off x="7333422" y="1588206"/>
            <a:ext cx="4020378" cy="419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003" y="2491983"/>
            <a:ext cx="1708874" cy="106849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3157950" y="2802469"/>
            <a:ext cx="4293052" cy="9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“web server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99" y="1743357"/>
            <a:ext cx="2434281" cy="182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9366242" y="1342461"/>
            <a:ext cx="19159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700" dirty="0"/>
              <a:t>網站伺服器</a:t>
            </a:r>
            <a:endParaRPr lang="en-US" altLang="zh-TW" sz="2700" dirty="0"/>
          </a:p>
          <a:p>
            <a:r>
              <a:rPr lang="en-US" altLang="zh-TW" sz="2700" dirty="0"/>
              <a:t>Web Server</a:t>
            </a:r>
            <a:endParaRPr lang="zh-TW" altLang="en-US" sz="2700" dirty="0"/>
          </a:p>
        </p:txBody>
      </p:sp>
      <p:sp>
        <p:nvSpPr>
          <p:cNvPr id="8" name="矩形 7"/>
          <p:cNvSpPr/>
          <p:nvPr/>
        </p:nvSpPr>
        <p:spPr>
          <a:xfrm>
            <a:off x="316369" y="1644759"/>
            <a:ext cx="296106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客戶端程式</a:t>
            </a:r>
            <a:r>
              <a:rPr lang="en-US" altLang="zh-TW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(Client)</a:t>
            </a:r>
            <a:endParaRPr lang="zh-TW" alt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4021381" y="3023854"/>
            <a:ext cx="4046818" cy="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“Database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160" y="2944850"/>
            <a:ext cx="956636" cy="132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9394483" y="4271208"/>
            <a:ext cx="22621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700" dirty="0"/>
              <a:t>資料庫伺服器</a:t>
            </a:r>
            <a:endParaRPr lang="en-US" altLang="zh-TW" sz="2700" dirty="0"/>
          </a:p>
          <a:p>
            <a:r>
              <a:rPr lang="en-US" altLang="zh-TW" sz="2100" dirty="0"/>
              <a:t>Database Server</a:t>
            </a:r>
            <a:endParaRPr lang="zh-TW" altLang="en-US" sz="2100" dirty="0"/>
          </a:p>
        </p:txBody>
      </p:sp>
      <p:sp>
        <p:nvSpPr>
          <p:cNvPr id="15" name="矩形 14"/>
          <p:cNvSpPr/>
          <p:nvPr/>
        </p:nvSpPr>
        <p:spPr>
          <a:xfrm>
            <a:off x="0" y="492508"/>
            <a:ext cx="12192000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基本運作方式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:HTTP </a:t>
            </a:r>
            <a:r>
              <a:rPr lang="zh-TW" altLang="en-US" sz="3600" dirty="0">
                <a:solidFill>
                  <a:schemeClr val="bg1"/>
                </a:solidFill>
              </a:rPr>
              <a:t>協定</a:t>
            </a:r>
            <a:r>
              <a:rPr lang="en-US" altLang="zh-TW" sz="3600" dirty="0">
                <a:solidFill>
                  <a:schemeClr val="bg1"/>
                </a:solidFill>
              </a:rPr>
              <a:t>(Protocol)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82276" y="2160937"/>
            <a:ext cx="33673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請求</a:t>
            </a:r>
            <a:endParaRPr lang="zh-TW" altLang="en-US" sz="3200" dirty="0"/>
          </a:p>
        </p:txBody>
      </p:sp>
      <p:sp>
        <p:nvSpPr>
          <p:cNvPr id="20" name="矩形 19"/>
          <p:cNvSpPr/>
          <p:nvPr/>
        </p:nvSpPr>
        <p:spPr>
          <a:xfrm>
            <a:off x="4936809" y="3245244"/>
            <a:ext cx="36140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Response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</a:t>
            </a:r>
            <a:endParaRPr lang="zh-TW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5107949" y="3886776"/>
            <a:ext cx="3470181" cy="4001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Response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  封包內容</a:t>
            </a:r>
            <a:endParaRPr lang="zh-TW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168251" y="3952477"/>
            <a:ext cx="325730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請求 封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包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內容</a:t>
            </a:r>
            <a:endParaRPr lang="zh-TW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260339" y="4482641"/>
            <a:ext cx="434649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如何發出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(HTTP Request)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要求方法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(Request Methods)</a:t>
            </a: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GET,POST,DElETE,PUT.PATCH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,...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要求標頭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(Request Headers)</a:t>
            </a: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Connection,Content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Type,Accept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-Language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,...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斷行符號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(CRLF)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要求內容主體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(Request Body)</a:t>
            </a:r>
          </a:p>
        </p:txBody>
      </p:sp>
      <p:sp>
        <p:nvSpPr>
          <p:cNvPr id="10" name="矩形 9"/>
          <p:cNvSpPr/>
          <p:nvPr/>
        </p:nvSpPr>
        <p:spPr>
          <a:xfrm>
            <a:off x="5107949" y="4482641"/>
            <a:ext cx="3909302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如何回應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訊息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(HTTP Response)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回應狀態碼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(Response Status Codes)</a:t>
            </a: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HTTP/l.1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 OK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回應標頭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(Response Headers)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斷行符號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(CRLF)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回應內容主體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(Response Body)</a:t>
            </a:r>
          </a:p>
        </p:txBody>
      </p:sp>
      <p:sp>
        <p:nvSpPr>
          <p:cNvPr id="12" name="矩形 11"/>
          <p:cNvSpPr/>
          <p:nvPr/>
        </p:nvSpPr>
        <p:spPr>
          <a:xfrm>
            <a:off x="3454504" y="1334594"/>
            <a:ext cx="4948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client sends a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r>
              <a:rPr lang="en-US" altLang="zh-TW" dirty="0"/>
              <a:t> message to the server. 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server, in turn, returns a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r>
              <a:rPr lang="en-US" altLang="zh-TW" dirty="0"/>
              <a:t> message.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75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361" y="3376124"/>
            <a:ext cx="1708874" cy="106849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3157950" y="2802469"/>
            <a:ext cx="4293052" cy="984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“web server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99" y="1743357"/>
            <a:ext cx="2434281" cy="182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9366242" y="1342461"/>
            <a:ext cx="19159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700" dirty="0"/>
              <a:t>網站伺服器</a:t>
            </a:r>
            <a:endParaRPr lang="en-US" altLang="zh-TW" sz="2700" dirty="0"/>
          </a:p>
          <a:p>
            <a:r>
              <a:rPr lang="en-US" altLang="zh-TW" sz="2700" dirty="0"/>
              <a:t>Web Server</a:t>
            </a:r>
            <a:endParaRPr lang="zh-TW" altLang="en-US" sz="2700" dirty="0"/>
          </a:p>
        </p:txBody>
      </p:sp>
      <p:sp>
        <p:nvSpPr>
          <p:cNvPr id="8" name="矩形 7"/>
          <p:cNvSpPr/>
          <p:nvPr/>
        </p:nvSpPr>
        <p:spPr>
          <a:xfrm>
            <a:off x="280643" y="3010005"/>
            <a:ext cx="296106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客戶端程式</a:t>
            </a:r>
            <a:r>
              <a:rPr lang="en-US" altLang="zh-TW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(Client)</a:t>
            </a:r>
            <a:endParaRPr lang="zh-TW" alt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3871387" y="3023854"/>
            <a:ext cx="4196812" cy="9461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“Database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160" y="2944850"/>
            <a:ext cx="956636" cy="132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8139542" y="3432726"/>
            <a:ext cx="18846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/>
              <a:t>資料庫伺服器</a:t>
            </a:r>
            <a:endParaRPr lang="en-US" altLang="zh-TW" sz="2000" dirty="0"/>
          </a:p>
          <a:p>
            <a:r>
              <a:rPr lang="en-US" altLang="zh-TW" sz="2000" dirty="0"/>
              <a:t>Database Server</a:t>
            </a:r>
            <a:endParaRPr lang="zh-TW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0" y="168355"/>
            <a:ext cx="12192000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基本運作方式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:HTTP </a:t>
            </a:r>
            <a:r>
              <a:rPr lang="zh-TW" altLang="en-US" sz="3600" dirty="0">
                <a:solidFill>
                  <a:schemeClr val="bg1"/>
                </a:solidFill>
              </a:rPr>
              <a:t>協定</a:t>
            </a:r>
            <a:r>
              <a:rPr lang="en-US" altLang="zh-TW" sz="3600" dirty="0">
                <a:solidFill>
                  <a:schemeClr val="bg1"/>
                </a:solidFill>
              </a:rPr>
              <a:t>(Protocol)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9" y="788087"/>
            <a:ext cx="6248942" cy="21033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972" y="4563098"/>
            <a:ext cx="3632953" cy="218173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5203" y="772164"/>
            <a:ext cx="2416648" cy="1781046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4301953"/>
            <a:ext cx="6705600" cy="254317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8068199" y="201737"/>
            <a:ext cx="35229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</a:rPr>
              <a:t>https://www.ntu.edu.sg/home/ehchua/programming/webprogramming/HTTP_Basics.html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21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65400" cy="1325563"/>
          </a:xfrm>
        </p:spPr>
        <p:txBody>
          <a:bodyPr/>
          <a:lstStyle/>
          <a:p>
            <a:r>
              <a:rPr lang="zh-TW" altLang="en-US" dirty="0" smtClean="0"/>
              <a:t>查看</a:t>
            </a:r>
            <a:r>
              <a:rPr lang="en-US" altLang="zh-TW" dirty="0" smtClean="0"/>
              <a:t>Http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948" b="38830"/>
          <a:stretch/>
        </p:blipFill>
        <p:spPr>
          <a:xfrm>
            <a:off x="942232" y="1690688"/>
            <a:ext cx="10291273" cy="43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7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47019"/>
            <a:ext cx="12192000" cy="1146804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 request </a:t>
            </a:r>
            <a:r>
              <a:rPr lang="en-US" altLang="zh-TW" dirty="0" smtClean="0">
                <a:solidFill>
                  <a:schemeClr val="bg1"/>
                </a:solidFill>
              </a:rPr>
              <a:t>message</a:t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www.ntu.edu.sg/home/ehchua/programming/webprogramming/HTTP_Basics.html</a:t>
            </a:r>
            <a:endParaRPr lang="zh-TW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5119" y="3085148"/>
            <a:ext cx="7286323" cy="2448333"/>
          </a:xfrm>
          <a:prstGeom prst="rect">
            <a:avLst/>
          </a:prstGeom>
        </p:spPr>
      </p:pic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426" y="2328144"/>
            <a:ext cx="1708874" cy="1068492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3460373" y="2638630"/>
            <a:ext cx="4293052" cy="9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23632" y="1781655"/>
            <a:ext cx="296106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客戶端程式</a:t>
            </a:r>
            <a:r>
              <a:rPr lang="en-US" altLang="zh-TW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(Client)</a:t>
            </a:r>
            <a:endParaRPr lang="zh-TW" alt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84699" y="1997098"/>
            <a:ext cx="33673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請求</a:t>
            </a:r>
            <a:endParaRPr lang="zh-TW" altLang="en-US" sz="32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32" y="3453393"/>
            <a:ext cx="3451292" cy="207263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329005" y="5554548"/>
            <a:ext cx="3716402" cy="83099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message-header</a:t>
            </a:r>
            <a:r>
              <a:rPr lang="zh-TW" altLang="en-US" sz="2400" dirty="0" smtClean="0">
                <a:solidFill>
                  <a:schemeClr val="bg1"/>
                </a:solidFill>
              </a:rPr>
              <a:t>語法格式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zh-TW" sz="2400" dirty="0" smtClean="0">
                <a:solidFill>
                  <a:srgbClr val="00B0F0"/>
                </a:solidFill>
              </a:rPr>
              <a:t> </a:t>
            </a:r>
            <a:r>
              <a:rPr lang="en-US" altLang="zh-TW" sz="2400" dirty="0">
                <a:solidFill>
                  <a:srgbClr val="00B0F0"/>
                </a:solidFill>
              </a:rPr>
              <a:t>field-name </a:t>
            </a:r>
            <a:r>
              <a:rPr lang="en-US" altLang="zh-TW" sz="2400" dirty="0">
                <a:solidFill>
                  <a:schemeClr val="bg1"/>
                </a:solidFill>
              </a:rPr>
              <a:t>"</a:t>
            </a:r>
            <a:r>
              <a:rPr lang="en-US" altLang="zh-TW" sz="2400" dirty="0">
                <a:solidFill>
                  <a:srgbClr val="FF0000"/>
                </a:solidFill>
              </a:rPr>
              <a:t>:</a:t>
            </a:r>
            <a:r>
              <a:rPr lang="en-US" altLang="zh-TW" sz="2400" dirty="0">
                <a:solidFill>
                  <a:schemeClr val="bg1"/>
                </a:solidFill>
              </a:rPr>
              <a:t>" [ </a:t>
            </a:r>
            <a:r>
              <a:rPr lang="en-US" altLang="zh-TW" sz="2400" dirty="0">
                <a:solidFill>
                  <a:srgbClr val="FFC000"/>
                </a:solidFill>
              </a:rPr>
              <a:t>field-value</a:t>
            </a:r>
            <a:r>
              <a:rPr lang="en-US" altLang="zh-TW" sz="2400" dirty="0">
                <a:solidFill>
                  <a:schemeClr val="bg1"/>
                </a:solidFill>
              </a:rPr>
              <a:t> ]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034" y="1461558"/>
            <a:ext cx="7328770" cy="5066241"/>
          </a:xfrm>
          <a:prstGeom prst="rect">
            <a:avLst/>
          </a:prstGeo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406399" y="135995"/>
            <a:ext cx="5918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查看</a:t>
            </a:r>
            <a:r>
              <a:rPr lang="en-US" altLang="zh-TW" dirty="0" smtClean="0"/>
              <a:t>Http request</a:t>
            </a:r>
            <a:r>
              <a:rPr lang="zh-TW" altLang="en-US" dirty="0" smtClean="0"/>
              <a:t>封包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269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624" y="1486172"/>
            <a:ext cx="1708874" cy="106849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3324571" y="1796658"/>
            <a:ext cx="4293052" cy="9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87830" y="1052698"/>
            <a:ext cx="296106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客戶端程式</a:t>
            </a:r>
            <a:r>
              <a:rPr lang="en-US" altLang="zh-TW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(Client)</a:t>
            </a:r>
            <a:endParaRPr lang="zh-TW" alt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42191"/>
            <a:ext cx="12192000" cy="95410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請求 封包內容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 </a:t>
            </a:r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要求方法</a:t>
            </a:r>
            <a:r>
              <a:rPr lang="en-US" altLang="zh-TW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(Request Methods)</a:t>
            </a:r>
          </a:p>
          <a:p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</a:t>
            </a:r>
            <a: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zh.wikipedia.org/wiki/</a:t>
            </a:r>
            <a:r>
              <a:rPr lang="zh-TW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超文本傳輸</a:t>
            </a:r>
            <a:r>
              <a:rPr lang="zh-TW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協定      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點選此網站看看內容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TW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endParaRPr lang="en-US" altLang="zh-TW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14667" y="1306614"/>
            <a:ext cx="2572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請求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9" y="2689704"/>
            <a:ext cx="3553214" cy="2133846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695825" y="1863367"/>
          <a:ext cx="8385521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790"/>
                <a:gridCol w="7235731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方法</a:t>
                      </a:r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說明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GET</a:t>
                      </a:r>
                    </a:p>
                    <a:p>
                      <a:endParaRPr lang="zh-TW" alt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向指定的資源發出「顯示」請求。使用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GET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方法應該只用在讀取資料，而不應當被用於產生「副作用」的操作中，例如在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Web Application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中。其中一個原因是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GET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可能會被網路蜘蛛等隨意存取。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HEAD</a:t>
                      </a:r>
                    </a:p>
                    <a:p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GET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方法一樣，都是向伺服器發出指定資源的請求。</a:t>
                      </a:r>
                      <a:endParaRPr lang="en-US" altLang="zh-TW" sz="1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只不過伺服器將不傳回資源的本文部份。</a:t>
                      </a:r>
                      <a:endParaRPr lang="en-US" altLang="zh-TW" sz="1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好處在於，使用這個方法可以在不必傳輸全部內容的情況下，就可以取得其中「關於該資源的資訊」（元資訊或稱元資料）。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POST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向指定資源提交資料，請求伺服器進行處理（例如提交表單或者上傳檔案）。</a:t>
                      </a:r>
                      <a:endParaRPr lang="en-US" altLang="zh-TW" sz="14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資料被包含在請求本文中。這個請求可能會建立新的資源或修改現有資源，或二者皆有。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向指定資源位置上傳其最新內容。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請求伺服器刪除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Request-URI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所標識的資源。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回顯伺服器收到的請求，主要用於</a:t>
                      </a: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測試或診斷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這個方法可使伺服器傳回該資源所</a:t>
                      </a:r>
                      <a:r>
                        <a:rPr lang="zh-TW" altLang="en-US" sz="12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支援的所有</a:t>
                      </a:r>
                      <a:r>
                        <a:rPr lang="en-US" altLang="zh-TW" sz="12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</a:t>
                      </a:r>
                      <a:r>
                        <a:rPr lang="zh-TW" altLang="en-US" sz="12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請求方法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。</a:t>
                      </a:r>
                      <a:endParaRPr lang="en-US" altLang="zh-TW" sz="1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Describe the communication options for the target resource.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用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'*'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來代替資源名稱，向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Web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伺服器傳送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OPTIONS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請求，可以測試伺服器功能是否正常運作。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CONNECT</a:t>
                      </a:r>
                    </a:p>
                    <a:p>
                      <a:endParaRPr lang="zh-TW" alt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HTTP/1.1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協定中預留給能夠將連線改為管道方式的代理伺服器。</a:t>
                      </a:r>
                      <a:endParaRPr lang="en-US" altLang="zh-TW" sz="14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通常用於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SSL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加密伺服器的連結（經由非加密的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代理伺服器）。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6984245" y="1155125"/>
            <a:ext cx="53918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HTTP/1.1</a:t>
            </a:r>
            <a:r>
              <a:rPr lang="zh-TW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協定中共定義了八種</a:t>
            </a:r>
            <a:r>
              <a:rPr lang="zh-TW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動作</a:t>
            </a:r>
            <a:r>
              <a:rPr lang="en-US" altLang="zh-TW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TW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來</a:t>
            </a:r>
            <a:r>
              <a:rPr lang="zh-TW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以不同</a:t>
            </a:r>
            <a:r>
              <a:rPr lang="zh-TW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方式</a:t>
            </a:r>
            <a:endParaRPr lang="en-US" altLang="zh-TW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</a:t>
            </a:r>
            <a:r>
              <a:rPr lang="zh-TW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指定的資源</a:t>
            </a:r>
          </a:p>
        </p:txBody>
      </p:sp>
      <p:sp>
        <p:nvSpPr>
          <p:cNvPr id="16" name="矩形 15"/>
          <p:cNvSpPr/>
          <p:nvPr/>
        </p:nvSpPr>
        <p:spPr>
          <a:xfrm>
            <a:off x="187830" y="4879598"/>
            <a:ext cx="3451293" cy="1661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名稱是</a:t>
            </a:r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區分大小寫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伺服器至少應該實現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方法，其他方法都是可選的</a:t>
            </a: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所有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的方法支援的實現都應當符合下述的方法各自的語意定義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特定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伺服器還能夠擴充功能自訂的方法。例如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TW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PATCH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（由 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RFC 5789 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定義的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）用於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將局部修改應用到資源。</a:t>
            </a:r>
          </a:p>
        </p:txBody>
      </p:sp>
    </p:spTree>
    <p:extLst>
      <p:ext uri="{BB962C8B-B14F-4D97-AF65-F5344CB8AC3E}">
        <p14:creationId xmlns:p14="http://schemas.microsoft.com/office/powerpoint/2010/main" val="207610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624" y="1956952"/>
            <a:ext cx="1708874" cy="106849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3324571" y="2267438"/>
            <a:ext cx="4293052" cy="9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87830" y="1410463"/>
            <a:ext cx="296106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客戶端程式</a:t>
            </a:r>
            <a:r>
              <a:rPr lang="en-US" altLang="zh-TW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(Client)</a:t>
            </a:r>
            <a:endParaRPr lang="zh-TW" alt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90680"/>
            <a:ext cx="12192000" cy="95410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請求 封包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內容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要求標頭</a:t>
            </a:r>
            <a:r>
              <a:rPr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(Request Headers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en.wikipedia.org/wiki/List_of_HTTP_header_fields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點選此網站看看內容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zh-TW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48897" y="1625906"/>
            <a:ext cx="33673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請求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30" y="3082201"/>
            <a:ext cx="3451292" cy="207263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161576" y="24911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要求標頭</a:t>
            </a:r>
            <a:r>
              <a:rPr lang="en-US" altLang="zh-TW" dirty="0"/>
              <a:t>(Request Headers)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Connection,Content</a:t>
            </a:r>
            <a:r>
              <a:rPr lang="en-US" altLang="zh-TW" dirty="0"/>
              <a:t>-</a:t>
            </a:r>
            <a:r>
              <a:rPr lang="en-US" altLang="zh-TW" dirty="0" err="1"/>
              <a:t>Type,Accept</a:t>
            </a:r>
            <a:r>
              <a:rPr lang="en-US" altLang="zh-TW" dirty="0"/>
              <a:t>-Language,...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639122" y="2604224"/>
          <a:ext cx="8067166" cy="3910440"/>
        </p:xfrm>
        <a:graphic>
          <a:graphicData uri="http://schemas.openxmlformats.org/drawingml/2006/table">
            <a:tbl>
              <a:tblPr/>
              <a:tblGrid>
                <a:gridCol w="1440030"/>
                <a:gridCol w="2593553"/>
                <a:gridCol w="2788495"/>
                <a:gridCol w="1245088"/>
              </a:tblGrid>
              <a:tr h="1891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FF00"/>
                          </a:solidFill>
                          <a:effectLst/>
                        </a:rPr>
                        <a:t>Header field name</a:t>
                      </a:r>
                    </a:p>
                  </a:txBody>
                  <a:tcPr marL="47297" marR="103463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FF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FF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FF00"/>
                          </a:solidFill>
                          <a:effectLst/>
                        </a:rPr>
                        <a:t>Status</a:t>
                      </a:r>
                    </a:p>
                  </a:txBody>
                  <a:tcPr marL="47297" marR="103463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53348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Accept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Content-Types that are acceptable for the response. 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Accept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 </a:t>
                      </a:r>
                      <a:r>
                        <a:rPr lang="en-US" sz="1600" b="1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text/plain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Permanent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3108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Accept-Charset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Character sets that are acceptable.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Accept-Charset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 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  <a:effectLst/>
                        </a:rPr>
                        <a:t>utf-8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Permanent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5100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Accept-Encoding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List of acceptable encodings. 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Accept-Encoding: </a:t>
                      </a:r>
                      <a:r>
                        <a:rPr lang="en-US" sz="1200" dirty="0" err="1">
                          <a:effectLst/>
                        </a:rPr>
                        <a:t>gzip</a:t>
                      </a:r>
                      <a:r>
                        <a:rPr lang="en-US" sz="1200" dirty="0">
                          <a:effectLst/>
                        </a:rPr>
                        <a:t>, deflate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Permanent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9445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Accept-Language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List of acceptable human languages for response. 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Accept-Language: </a:t>
                      </a:r>
                      <a:r>
                        <a:rPr lang="en-US" sz="1200" dirty="0" err="1">
                          <a:effectLst/>
                        </a:rPr>
                        <a:t>en</a:t>
                      </a:r>
                      <a:r>
                        <a:rPr lang="en-US" sz="1200" dirty="0">
                          <a:effectLst/>
                        </a:rPr>
                        <a:t>-US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Permanent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71192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Accept-Datetime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Acceptable version in time.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Accept-</a:t>
                      </a:r>
                      <a:r>
                        <a:rPr lang="en-US" sz="1200" dirty="0" err="1">
                          <a:effectLst/>
                        </a:rPr>
                        <a:t>Datetime</a:t>
                      </a:r>
                      <a:r>
                        <a:rPr lang="en-US" sz="1200" dirty="0">
                          <a:effectLst/>
                        </a:rPr>
                        <a:t>: Thu, 31 May 2007 20:35:00 GMT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Provisional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0253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Access-Control-Request-Method,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Access-Control-Request-Headers</a:t>
                      </a:r>
                      <a:r>
                        <a:rPr lang="en-US" sz="12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[7]</a:t>
                      </a:r>
                      <a:endParaRPr lang="en-US" sz="1200">
                        <a:effectLst/>
                      </a:endParaRP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Initiates a request for </a:t>
                      </a:r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5" tooltip="Cross-origin resource sharing"/>
                        </a:rPr>
                        <a:t>cross-origin resource sharing</a:t>
                      </a:r>
                      <a:r>
                        <a:rPr lang="en-US" sz="1200">
                          <a:effectLst/>
                        </a:rPr>
                        <a:t>with </a:t>
                      </a:r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Origin</a:t>
                      </a:r>
                      <a:r>
                        <a:rPr lang="en-US" sz="1200">
                          <a:effectLst/>
                        </a:rPr>
                        <a:t> (below).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Access-Control-Request-Method: GET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Permanent: standard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72971">
                <a:tc>
                  <a:txBody>
                    <a:bodyPr/>
                    <a:lstStyle/>
                    <a:p>
                      <a:r>
                        <a:rPr lang="en-US" sz="1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Authorization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Authentication credentials for </a:t>
                      </a:r>
                      <a:r>
                        <a:rPr lang="en-US" sz="12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 authentication</a:t>
                      </a:r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Authorization: Basic QWxhZGRpbjpvcGVuIHNlc2FtZQ==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Permanent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832696" y="1661163"/>
            <a:ext cx="3716402" cy="83099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message-header</a:t>
            </a:r>
            <a:r>
              <a:rPr lang="zh-TW" altLang="en-US" sz="2400" dirty="0" smtClean="0">
                <a:solidFill>
                  <a:schemeClr val="bg1"/>
                </a:solidFill>
              </a:rPr>
              <a:t>語法格式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zh-TW" sz="2400" dirty="0" smtClean="0">
                <a:solidFill>
                  <a:srgbClr val="00B0F0"/>
                </a:solidFill>
              </a:rPr>
              <a:t> </a:t>
            </a:r>
            <a:r>
              <a:rPr lang="en-US" altLang="zh-TW" sz="2400" dirty="0">
                <a:solidFill>
                  <a:srgbClr val="00B0F0"/>
                </a:solidFill>
              </a:rPr>
              <a:t>field-name </a:t>
            </a:r>
            <a:r>
              <a:rPr lang="en-US" altLang="zh-TW" sz="2400" dirty="0">
                <a:solidFill>
                  <a:schemeClr val="bg1"/>
                </a:solidFill>
              </a:rPr>
              <a:t>"</a:t>
            </a:r>
            <a:r>
              <a:rPr lang="en-US" altLang="zh-TW" sz="2400" dirty="0">
                <a:solidFill>
                  <a:srgbClr val="FF0000"/>
                </a:solidFill>
              </a:rPr>
              <a:t>:</a:t>
            </a:r>
            <a:r>
              <a:rPr lang="en-US" altLang="zh-TW" sz="2400" dirty="0">
                <a:solidFill>
                  <a:schemeClr val="bg1"/>
                </a:solidFill>
              </a:rPr>
              <a:t>" [ </a:t>
            </a:r>
            <a:r>
              <a:rPr lang="en-US" altLang="zh-TW" sz="2400" dirty="0">
                <a:solidFill>
                  <a:srgbClr val="FFC000"/>
                </a:solidFill>
              </a:rPr>
              <a:t>field-value</a:t>
            </a:r>
            <a:r>
              <a:rPr lang="en-US" altLang="zh-TW" sz="2400" dirty="0">
                <a:solidFill>
                  <a:schemeClr val="bg1"/>
                </a:solidFill>
              </a:rPr>
              <a:t> ]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5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1130</Words>
  <Application>Microsoft Office PowerPoint</Application>
  <PresentationFormat>寬螢幕</PresentationFormat>
  <Paragraphs>195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Wingdings</vt:lpstr>
      <vt:lpstr>Office 佈景主題</vt:lpstr>
      <vt:lpstr>HTTP</vt:lpstr>
      <vt:lpstr>PowerPoint 簡報</vt:lpstr>
      <vt:lpstr>PowerPoint 簡報</vt:lpstr>
      <vt:lpstr>PowerPoint 簡報</vt:lpstr>
      <vt:lpstr>查看Http</vt:lpstr>
      <vt:lpstr>HTTP request message https://www.ntu.edu.sg/home/ehchua/programming/webprogramming/HTTP_Basics.html</vt:lpstr>
      <vt:lpstr>PowerPoint 簡報</vt:lpstr>
      <vt:lpstr>PowerPoint 簡報</vt:lpstr>
      <vt:lpstr>PowerPoint 簡報</vt:lpstr>
      <vt:lpstr>PowerPoint 簡報</vt:lpstr>
      <vt:lpstr>HTTP response message https://www.ntu.edu.sg/home/ehchua/programming/webprogramming/HTTP_Basics.html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>BREAKALLCTF{Letmeseesee}</dc:creator>
  <cp:lastModifiedBy>BREAKALLCTF{Letmeseesee}</cp:lastModifiedBy>
  <cp:revision>1</cp:revision>
  <dcterms:created xsi:type="dcterms:W3CDTF">2019-10-01T06:33:05Z</dcterms:created>
  <dcterms:modified xsi:type="dcterms:W3CDTF">2019-10-01T06:33:21Z</dcterms:modified>
</cp:coreProperties>
</file>