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0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DAB8C-4075-4BB9-895F-EB7722BB32E6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78C6E-252E-4A53-9A55-376327C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68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96EBE0C-4090-45FC-9C35-5BEDFCEAD54B}" type="slidenum">
              <a:rPr lang="zh-TW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438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27713B7-8D43-4230-82C2-E4AB7E59FEC8}" type="slidenum">
              <a:rPr lang="zh-TW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24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416C3DA-7693-422B-B0C6-3FF241B040F2}" type="slidenum">
              <a:rPr lang="zh-TW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55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05390B6-EFCB-408E-8D44-01B0BF7FF91C}" type="slidenum">
              <a:rPr lang="zh-TW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948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9A8A3CF-715D-402E-BC3A-8F0857FA48CE}" type="slidenum">
              <a:rPr lang="zh-TW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3789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7792F-6171-4887-934D-23FF8F16343E}" type="slidenum">
              <a:rPr lang="zh-TW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7575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D5CE216-F10C-4173-BC14-509BD5F8B22A}" type="slidenum">
              <a:rPr lang="zh-TW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0245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CC3AA0E-92F1-4A7E-9CF1-305BE49E81A6}" type="slidenum">
              <a:rPr lang="zh-TW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338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E04B4CE-5BA8-408A-A198-FA265F17A650}" type="slidenum">
              <a:rPr lang="zh-TW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673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93B8D60-4CE6-4AFD-A50E-F861D45E00D9}" type="slidenum">
              <a:rPr lang="zh-TW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38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642A8B2-CA20-4E19-8276-02B39EEC30B5}" type="slidenum">
              <a:rPr lang="zh-TW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020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48406D0-CBBA-41D3-A0AE-424F6CC810AB}" type="slidenum">
              <a:rPr lang="zh-TW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8548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85F12F1-1CDB-4F87-9614-48B9B1D813C5}" type="slidenum">
              <a:rPr lang="zh-TW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55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71B9FB6-AA58-42C8-A061-C3DF93FC55C1}" type="slidenum">
              <a:rPr lang="zh-TW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320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04A6A53-0DFC-46BF-99DC-52ECCDE2F50F}" type="slidenum">
              <a:rPr lang="zh-TW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22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4A830EF-133B-42D5-9196-EEEAD9C24925}" type="slidenum">
              <a:rPr lang="zh-TW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122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6AAE977-EB5D-4705-A88D-AEB75B24B770}" type="slidenum">
              <a:rPr lang="zh-TW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64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49470AF-DB11-4FCA-AF2D-66472D614000}" type="slidenum">
              <a:rPr lang="zh-TW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22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B463F2B-FA8F-45B0-9F6D-E96B35F1D47F}" type="slidenum">
              <a:rPr lang="zh-TW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047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041A6DE-FB79-4D07-A797-2AAA0914D8D6}" type="slidenum">
              <a:rPr lang="zh-TW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30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9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44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13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36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53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23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1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38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76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B055-258C-49F5-8947-B9A3C49F514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B957-1D99-4245-BD56-5017360CE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49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9" y="1096612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099750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571100" y="3259960"/>
            <a:ext cx="6883353" cy="64697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Windows</a:t>
            </a:r>
            <a:r>
              <a:rPr lang="zh-TW" altLang="en-US" dirty="0"/>
              <a:t>常用網路指令</a:t>
            </a:r>
            <a:endParaRPr lang="zh-TW" altLang="en-US" sz="2400" b="1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32941" y="4553902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" y="5964417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736" y="1911641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52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ipconfig /all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/>
          </p:nvPr>
        </p:nvGraphicFramePr>
        <p:xfrm>
          <a:off x="628650" y="1579734"/>
          <a:ext cx="8120062" cy="47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4" imgW="7498530" imgH="4295318" progId="">
                  <p:embed/>
                </p:oleObj>
              </mc:Choice>
              <mc:Fallback>
                <p:oleObj r:id="rId4" imgW="7498530" imgH="42953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579734"/>
                        <a:ext cx="8120062" cy="47355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1643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ipconfig  /displaydns</a:t>
            </a:r>
            <a:r>
              <a:rPr lang="en-US" altLang="zh-TW" smtClean="0"/>
              <a:t>  (1/2)</a:t>
            </a:r>
            <a:endParaRPr lang="zh-TW" altLang="en-US" smtClean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/>
          </p:nvPr>
        </p:nvGraphicFramePr>
        <p:xfrm>
          <a:off x="838758" y="1541248"/>
          <a:ext cx="683895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4" imgW="5200720" imgH="3935407" progId="">
                  <p:embed/>
                </p:oleObj>
              </mc:Choice>
              <mc:Fallback>
                <p:oleObj name="Visio" r:id="rId4" imgW="5200720" imgH="39354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758" y="1541248"/>
                        <a:ext cx="6838950" cy="51704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6980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ipconfig  /displaydns</a:t>
            </a:r>
            <a:r>
              <a:rPr lang="en-US" altLang="zh-TW" smtClean="0"/>
              <a:t>  (2/2)</a:t>
            </a:r>
            <a:endParaRPr lang="zh-TW" altLang="en-US" smtClean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/>
          </p:nvPr>
        </p:nvGraphicFramePr>
        <p:xfrm>
          <a:off x="1089025" y="1570383"/>
          <a:ext cx="696595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4" imgW="5092747" imgH="3642979" progId="">
                  <p:embed/>
                </p:oleObj>
              </mc:Choice>
              <mc:Fallback>
                <p:oleObj name="Visio" r:id="rId4" imgW="5092747" imgH="364297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570383"/>
                        <a:ext cx="6965950" cy="49752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5574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ping</a:t>
            </a:r>
            <a:r>
              <a:rPr lang="zh-TW" altLang="en-US" smtClean="0"/>
              <a:t>指令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968750"/>
            <a:ext cx="6851650" cy="527050"/>
          </a:xfrm>
          <a:solidFill>
            <a:schemeClr val="folHlink"/>
          </a:solidFill>
        </p:spPr>
        <p:txBody>
          <a:bodyPr/>
          <a:lstStyle/>
          <a:p>
            <a:pPr algn="l" eaLnBrk="1" hangingPunct="1"/>
            <a:r>
              <a:rPr lang="en-US" altLang="zh-TW" sz="2800">
                <a:ea typeface="華康細圓體" pitchFamily="49" charset="-120"/>
              </a:rPr>
              <a:t>ping  [</a:t>
            </a:r>
            <a:r>
              <a:rPr lang="zh-TW" altLang="en-US" sz="2800">
                <a:ea typeface="華康細圓體" pitchFamily="49" charset="-120"/>
              </a:rPr>
              <a:t>參數]  位址 </a:t>
            </a:r>
          </a:p>
        </p:txBody>
      </p:sp>
    </p:spTree>
    <p:extLst>
      <p:ext uri="{BB962C8B-B14F-4D97-AF65-F5344CB8AC3E}">
        <p14:creationId xmlns:p14="http://schemas.microsoft.com/office/powerpoint/2010/main" val="55752569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ping</a:t>
            </a:r>
            <a:r>
              <a:rPr lang="zh-TW" altLang="en-US" smtClean="0"/>
              <a:t>指令 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23850" y="1412875"/>
          <a:ext cx="86868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4" imgW="6325444" imgH="2709458" progId="">
                  <p:embed/>
                </p:oleObj>
              </mc:Choice>
              <mc:Fallback>
                <p:oleObj r:id="rId4" imgW="6325444" imgH="270945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8686800" cy="38369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0227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ping</a:t>
            </a:r>
            <a:r>
              <a:rPr lang="zh-TW" altLang="en-US" smtClean="0"/>
              <a:t>指令參數 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9" y="1406742"/>
            <a:ext cx="7672388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37934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ping  –a  </a:t>
            </a:r>
            <a:r>
              <a:rPr lang="zh-TW" altLang="en-US" smtClean="0"/>
              <a:t>位址 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373963" y="1690691"/>
          <a:ext cx="86868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4" imgW="5674229" imgH="2941151" progId="">
                  <p:embed/>
                </p:oleObj>
              </mc:Choice>
              <mc:Fallback>
                <p:oleObj r:id="rId4" imgW="5674229" imgH="29411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63" y="1690691"/>
                        <a:ext cx="8686800" cy="45370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6178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ping  –n  count  </a:t>
            </a:r>
            <a:r>
              <a:rPr lang="zh-TW" altLang="en-US" smtClean="0"/>
              <a:t>位址 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95288" y="1295400"/>
          <a:ext cx="8686800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4" imgW="6300700" imgH="3074993" progId="">
                  <p:embed/>
                </p:oleObj>
              </mc:Choice>
              <mc:Fallback>
                <p:oleObj r:id="rId4" imgW="6300700" imgH="307499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95400"/>
                        <a:ext cx="8686800" cy="43322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9887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ping  –l  size  </a:t>
            </a:r>
            <a:r>
              <a:rPr lang="zh-TW" altLang="en-US" smtClean="0"/>
              <a:t>位址 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/>
          </p:nvPr>
        </p:nvGraphicFramePr>
        <p:xfrm>
          <a:off x="370574" y="1690689"/>
          <a:ext cx="86868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4" imgW="5734964" imgH="2709458" progId="">
                  <p:embed/>
                </p:oleObj>
              </mc:Choice>
              <mc:Fallback>
                <p:oleObj r:id="rId4" imgW="5734964" imgH="270945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74" y="1690689"/>
                        <a:ext cx="8686800" cy="41656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71070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76400"/>
            <a:ext cx="6934200" cy="1752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tracert</a:t>
            </a:r>
            <a:r>
              <a:rPr lang="zh-TW" altLang="en-US" smtClean="0"/>
              <a:t>指令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968750"/>
            <a:ext cx="6851650" cy="527050"/>
          </a:xfrm>
          <a:solidFill>
            <a:schemeClr val="folHlink"/>
          </a:solidFill>
        </p:spPr>
        <p:txBody>
          <a:bodyPr/>
          <a:lstStyle/>
          <a:p>
            <a:pPr algn="l" eaLnBrk="1" hangingPunct="1"/>
            <a:r>
              <a:rPr lang="en-US" altLang="zh-TW" sz="2800">
                <a:ea typeface="華康細圓體" pitchFamily="49" charset="-120"/>
              </a:rPr>
              <a:t>tracert  [</a:t>
            </a:r>
            <a:r>
              <a:rPr lang="zh-TW" altLang="en-US" sz="2800">
                <a:ea typeface="華康細圓體" pitchFamily="49" charset="-120"/>
              </a:rPr>
              <a:t>參數]  位址 </a:t>
            </a:r>
          </a:p>
        </p:txBody>
      </p:sp>
    </p:spTree>
    <p:extLst>
      <p:ext uri="{BB962C8B-B14F-4D97-AF65-F5344CB8AC3E}">
        <p14:creationId xmlns:p14="http://schemas.microsoft.com/office/powerpoint/2010/main" val="135958107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1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170" y="2214404"/>
            <a:ext cx="642366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9238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tracert</a:t>
            </a:r>
            <a:r>
              <a:rPr lang="zh-TW" altLang="en-US" smtClean="0"/>
              <a:t>指令處理過程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先以</a:t>
            </a:r>
            <a:r>
              <a:rPr lang="en-US" altLang="zh-TW" smtClean="0"/>
              <a:t>TTL</a:t>
            </a:r>
            <a:r>
              <a:rPr lang="zh-TW" altLang="en-US" smtClean="0"/>
              <a:t>值為1的封包進行3次測試</a:t>
            </a:r>
          </a:p>
          <a:p>
            <a:pPr eaLnBrk="1" hangingPunct="1"/>
            <a:r>
              <a:rPr lang="zh-TW" altLang="en-US" smtClean="0"/>
              <a:t>再對</a:t>
            </a:r>
            <a:r>
              <a:rPr lang="en-US" altLang="zh-TW" smtClean="0"/>
              <a:t>TTL</a:t>
            </a:r>
            <a:r>
              <a:rPr lang="zh-TW" altLang="en-US" smtClean="0"/>
              <a:t>值為2的封包進行3次測試</a:t>
            </a:r>
          </a:p>
          <a:p>
            <a:pPr eaLnBrk="1" hangingPunct="1"/>
            <a:r>
              <a:rPr lang="zh-TW" altLang="en-US" smtClean="0"/>
              <a:t>以此類推逐一進行</a:t>
            </a:r>
          </a:p>
          <a:p>
            <a:pPr eaLnBrk="1" hangingPunct="1"/>
            <a:r>
              <a:rPr lang="zh-TW" altLang="en-US" smtClean="0"/>
              <a:t>直到測試封包來得及在</a:t>
            </a:r>
            <a:r>
              <a:rPr lang="en-US" altLang="zh-TW" smtClean="0"/>
              <a:t>TTL</a:t>
            </a:r>
            <a:r>
              <a:rPr lang="zh-TW" altLang="en-US" smtClean="0"/>
              <a:t>歸零前進行</a:t>
            </a:r>
            <a:r>
              <a:rPr lang="en-US" altLang="zh-TW" smtClean="0"/>
              <a:t>Echo Reply</a:t>
            </a:r>
            <a:r>
              <a:rPr lang="zh-TW" altLang="en-US" smtClean="0"/>
              <a:t>，便可以知道該節點的反應時程時間</a:t>
            </a:r>
          </a:p>
          <a:p>
            <a:pPr lvl="1" eaLnBrk="1" hangingPunct="1"/>
            <a:r>
              <a:rPr lang="zh-TW" altLang="en-US" smtClean="0"/>
              <a:t>但也因此使得</a:t>
            </a:r>
            <a:r>
              <a:rPr lang="en-US" altLang="zh-TW" smtClean="0"/>
              <a:t>tracert</a:t>
            </a:r>
            <a:r>
              <a:rPr lang="zh-TW" altLang="en-US" smtClean="0"/>
              <a:t>指令，對於距離遠節點的測試，所需花費的時程會相當久 </a:t>
            </a:r>
          </a:p>
        </p:txBody>
      </p:sp>
    </p:spTree>
    <p:extLst>
      <p:ext uri="{BB962C8B-B14F-4D97-AF65-F5344CB8AC3E}">
        <p14:creationId xmlns:p14="http://schemas.microsoft.com/office/powerpoint/2010/main" val="276862820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23850" y="2"/>
          <a:ext cx="8604250" cy="618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4" imgW="10074166" imgH="7260484" progId="">
                  <p:embed/>
                </p:oleObj>
              </mc:Choice>
              <mc:Fallback>
                <p:oleObj r:id="rId4" imgW="10074166" imgH="72604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"/>
                        <a:ext cx="8604250" cy="618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01674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tracert </a:t>
            </a:r>
            <a:r>
              <a:rPr lang="zh-TW" altLang="en-US" smtClean="0"/>
              <a:t>指令與參數 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/>
          </p:nvPr>
        </p:nvGraphicFramePr>
        <p:xfrm>
          <a:off x="481916" y="1366840"/>
          <a:ext cx="8507413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4" imgW="6706725" imgH="2343923" progId="">
                  <p:embed/>
                </p:oleObj>
              </mc:Choice>
              <mc:Fallback>
                <p:oleObj r:id="rId4" imgW="6706725" imgH="2343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16" y="1366840"/>
                        <a:ext cx="8507413" cy="29956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" y="4549346"/>
            <a:ext cx="7618412" cy="198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524933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tracert  -d  </a:t>
            </a:r>
            <a:r>
              <a:rPr lang="zh-TW" altLang="en-US" smtClean="0"/>
              <a:t>位址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只對目的端網域名稱進行了解，至於中間節點直接顯示</a:t>
            </a:r>
            <a:r>
              <a:rPr lang="en-US" altLang="zh-TW" smtClean="0"/>
              <a:t>IP</a:t>
            </a:r>
            <a:r>
              <a:rPr lang="zh-TW" altLang="en-US" smtClean="0"/>
              <a:t>位址，略去網域名稱查詢，加速</a:t>
            </a:r>
            <a:r>
              <a:rPr lang="en-US" altLang="zh-TW" smtClean="0"/>
              <a:t>tracert</a:t>
            </a:r>
            <a:r>
              <a:rPr lang="zh-TW" altLang="en-US" smtClean="0"/>
              <a:t>的偵測過程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/>
          </p:nvPr>
        </p:nvGraphicFramePr>
        <p:xfrm>
          <a:off x="761185" y="3173414"/>
          <a:ext cx="8132762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3" imgW="5734964" imgH="2160593" progId="">
                  <p:embed/>
                </p:oleObj>
              </mc:Choice>
              <mc:Fallback>
                <p:oleObj r:id="rId3" imgW="5734964" imgH="216059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85" y="3173414"/>
                        <a:ext cx="8132762" cy="31384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91706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tracert  -h  hops  </a:t>
            </a:r>
            <a:r>
              <a:rPr lang="zh-TW" altLang="en-US" smtClean="0"/>
              <a:t>位址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/>
              <a:t>預設的最大連結數目為30個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23850" y="1371602"/>
          <a:ext cx="8686800" cy="296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3" imgW="6815823" imgH="2160593" progId="">
                  <p:embed/>
                </p:oleObj>
              </mc:Choice>
              <mc:Fallback>
                <p:oleObj r:id="rId3" imgW="6815823" imgH="216059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71602"/>
                        <a:ext cx="8686800" cy="29638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97940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76400"/>
            <a:ext cx="6934200" cy="1600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arp</a:t>
            </a:r>
            <a:r>
              <a:rPr lang="zh-TW" altLang="en-US" smtClean="0"/>
              <a:t>指令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968750"/>
            <a:ext cx="6851650" cy="527050"/>
          </a:xfrm>
          <a:solidFill>
            <a:schemeClr val="folHlink"/>
          </a:solidFill>
        </p:spPr>
        <p:txBody>
          <a:bodyPr/>
          <a:lstStyle/>
          <a:p>
            <a:pPr algn="l" eaLnBrk="1" hangingPunct="1"/>
            <a:r>
              <a:rPr lang="en-US" altLang="zh-TW" sz="2800">
                <a:ea typeface="華康細圓體" pitchFamily="49" charset="-120"/>
              </a:rPr>
              <a:t>arp  [</a:t>
            </a:r>
            <a:r>
              <a:rPr lang="zh-TW" altLang="en-US" sz="2800">
                <a:ea typeface="華康細圓體" pitchFamily="49" charset="-120"/>
              </a:rPr>
              <a:t>參數]  [位址]  [實體位址] </a:t>
            </a:r>
          </a:p>
        </p:txBody>
      </p:sp>
    </p:spTree>
    <p:extLst>
      <p:ext uri="{BB962C8B-B14F-4D97-AF65-F5344CB8AC3E}">
        <p14:creationId xmlns:p14="http://schemas.microsoft.com/office/powerpoint/2010/main" val="1079960394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參數表 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90" y="2286000"/>
            <a:ext cx="86201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168655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arp  -a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/>
          </p:nvPr>
        </p:nvGraphicFramePr>
        <p:xfrm>
          <a:off x="228600" y="1690689"/>
          <a:ext cx="8686800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3" imgW="5083749" imgH="2253945" progId="">
                  <p:embed/>
                </p:oleObj>
              </mc:Choice>
              <mc:Fallback>
                <p:oleObj r:id="rId3" imgW="5083749" imgH="22539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90689"/>
                        <a:ext cx="8686800" cy="39004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28152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arp  -s  IP</a:t>
            </a:r>
            <a:r>
              <a:rPr lang="zh-TW" altLang="en-US" smtClean="0">
                <a:latin typeface="華康粗圓體" pitchFamily="49" charset="-120"/>
              </a:rPr>
              <a:t>位址  實體位址</a:t>
            </a:r>
            <a:r>
              <a:rPr lang="zh-TW" altLang="en-US" smtClean="0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永久保有某項</a:t>
            </a:r>
            <a:r>
              <a:rPr lang="en-US" altLang="zh-TW" dirty="0" smtClean="0"/>
              <a:t>ARP</a:t>
            </a:r>
            <a:r>
              <a:rPr lang="zh-TW" altLang="en-US" dirty="0" smtClean="0"/>
              <a:t>資料，即使沒有更新也不會被刪除，稱之為靜態資料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/>
          </p:nvPr>
        </p:nvGraphicFramePr>
        <p:xfrm>
          <a:off x="975972" y="2704028"/>
          <a:ext cx="6961187" cy="401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3" imgW="4922914" imgH="2794937" progId="">
                  <p:embed/>
                </p:oleObj>
              </mc:Choice>
              <mc:Fallback>
                <p:oleObj r:id="rId3" imgW="4922914" imgH="27949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972" y="2704028"/>
                        <a:ext cx="6961187" cy="40179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97016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route </a:t>
            </a:r>
            <a:r>
              <a:rPr lang="zh-TW" altLang="en-US" smtClean="0"/>
              <a:t>指令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968750"/>
            <a:ext cx="6851650" cy="527050"/>
          </a:xfrm>
          <a:solidFill>
            <a:schemeClr val="folHlink"/>
          </a:solidFill>
        </p:spPr>
        <p:txBody>
          <a:bodyPr/>
          <a:lstStyle/>
          <a:p>
            <a:pPr algn="l" eaLnBrk="1" hangingPunct="1"/>
            <a:r>
              <a:rPr lang="en-US" altLang="zh-TW" sz="2800">
                <a:ea typeface="華康細圓體" pitchFamily="49" charset="-120"/>
              </a:rPr>
              <a:t>route  [</a:t>
            </a:r>
            <a:r>
              <a:rPr lang="zh-TW" altLang="en-US" sz="2800">
                <a:ea typeface="華康細圓體" pitchFamily="49" charset="-120"/>
              </a:rPr>
              <a:t>參數]  [命令]  [位址] </a:t>
            </a:r>
          </a:p>
        </p:txBody>
      </p:sp>
    </p:spTree>
    <p:extLst>
      <p:ext uri="{BB962C8B-B14F-4D97-AF65-F5344CB8AC3E}">
        <p14:creationId xmlns:p14="http://schemas.microsoft.com/office/powerpoint/2010/main" val="422608910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1143000"/>
          </a:xfrm>
        </p:spPr>
        <p:txBody>
          <a:bodyPr/>
          <a:lstStyle/>
          <a:p>
            <a:pPr eaLnBrk="1" hangingPunct="1"/>
            <a:r>
              <a:rPr lang="zh-TW" altLang="en-US" smtClean="0"/>
              <a:t>大綱</a:t>
            </a:r>
          </a:p>
        </p:txBody>
      </p:sp>
      <p:sp>
        <p:nvSpPr>
          <p:cNvPr id="421890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1219200"/>
            <a:ext cx="4953000" cy="4940300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300"/>
              </a:spcAft>
              <a:buNone/>
            </a:pPr>
            <a:endParaRPr lang="zh-TW" altLang="en-US" sz="1000" dirty="0">
              <a:solidFill>
                <a:srgbClr val="336699"/>
              </a:solidFill>
              <a:ea typeface="華康粗圓體" pitchFamily="49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TW" altLang="en-US" b="0" dirty="0" smtClean="0">
                <a:solidFill>
                  <a:srgbClr val="800000"/>
                </a:solidFill>
                <a:ea typeface="華康粗圓體" pitchFamily="49" charset="-120"/>
              </a:rPr>
              <a:t> </a:t>
            </a:r>
            <a:r>
              <a:rPr lang="zh-TW" altLang="en-US" dirty="0" smtClean="0">
                <a:solidFill>
                  <a:srgbClr val="800000"/>
                </a:solidFill>
                <a:ea typeface="華康粗圓體" pitchFamily="49" charset="-120"/>
              </a:rPr>
              <a:t>前言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ipconfig </a:t>
            </a:r>
            <a:r>
              <a:rPr lang="zh-TW" altLang="en-US" dirty="0" smtClean="0">
                <a:solidFill>
                  <a:srgbClr val="800000"/>
                </a:solidFill>
                <a:ea typeface="華康粗圓體" pitchFamily="49" charset="-120"/>
              </a:rPr>
              <a:t>指令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ping </a:t>
            </a:r>
            <a:r>
              <a:rPr lang="zh-TW" altLang="en-US" dirty="0" smtClean="0">
                <a:solidFill>
                  <a:srgbClr val="800000"/>
                </a:solidFill>
                <a:ea typeface="華康粗圓體" pitchFamily="49" charset="-120"/>
              </a:rPr>
              <a:t>指令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</a:t>
            </a:r>
            <a:r>
              <a:rPr lang="en-US" altLang="zh-TW" dirty="0" err="1" smtClean="0">
                <a:solidFill>
                  <a:srgbClr val="800000"/>
                </a:solidFill>
                <a:ea typeface="華康粗圓體" pitchFamily="49" charset="-120"/>
              </a:rPr>
              <a:t>tracert</a:t>
            </a: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</a:t>
            </a:r>
            <a:r>
              <a:rPr lang="zh-TW" altLang="en-US" dirty="0" smtClean="0">
                <a:solidFill>
                  <a:srgbClr val="800000"/>
                </a:solidFill>
                <a:ea typeface="華康粗圓體" pitchFamily="49" charset="-120"/>
              </a:rPr>
              <a:t>指令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</a:t>
            </a:r>
            <a:r>
              <a:rPr lang="en-US" altLang="zh-TW" dirty="0" err="1" smtClean="0">
                <a:solidFill>
                  <a:srgbClr val="800000"/>
                </a:solidFill>
                <a:ea typeface="華康粗圓體" pitchFamily="49" charset="-120"/>
              </a:rPr>
              <a:t>arp</a:t>
            </a: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</a:t>
            </a:r>
            <a:r>
              <a:rPr lang="zh-TW" altLang="en-US" dirty="0" smtClean="0">
                <a:solidFill>
                  <a:srgbClr val="800000"/>
                </a:solidFill>
                <a:ea typeface="華康粗圓體" pitchFamily="49" charset="-120"/>
              </a:rPr>
              <a:t>指令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route </a:t>
            </a:r>
            <a:r>
              <a:rPr lang="zh-TW" altLang="en-US" dirty="0" smtClean="0">
                <a:solidFill>
                  <a:srgbClr val="800000"/>
                </a:solidFill>
                <a:ea typeface="華康粗圓體" pitchFamily="49" charset="-120"/>
              </a:rPr>
              <a:t>指令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</a:t>
            </a:r>
            <a:r>
              <a:rPr lang="en-US" altLang="zh-TW" dirty="0" err="1" smtClean="0">
                <a:solidFill>
                  <a:srgbClr val="800000"/>
                </a:solidFill>
                <a:ea typeface="華康粗圓體" pitchFamily="49" charset="-120"/>
              </a:rPr>
              <a:t>pathping</a:t>
            </a: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</a:t>
            </a:r>
            <a:r>
              <a:rPr lang="zh-TW" altLang="en-US" dirty="0" smtClean="0">
                <a:solidFill>
                  <a:srgbClr val="800000"/>
                </a:solidFill>
                <a:ea typeface="華康粗圓體" pitchFamily="49" charset="-120"/>
              </a:rPr>
              <a:t>指令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</a:t>
            </a:r>
            <a:r>
              <a:rPr lang="en-US" altLang="zh-TW" dirty="0" err="1" smtClean="0">
                <a:solidFill>
                  <a:srgbClr val="800000"/>
                </a:solidFill>
                <a:ea typeface="華康粗圓體" pitchFamily="49" charset="-120"/>
              </a:rPr>
              <a:t>netstat</a:t>
            </a:r>
            <a:r>
              <a:rPr lang="en-US" altLang="zh-TW" dirty="0" smtClean="0">
                <a:solidFill>
                  <a:srgbClr val="800000"/>
                </a:solidFill>
                <a:ea typeface="華康粗圓體" pitchFamily="49" charset="-120"/>
              </a:rPr>
              <a:t> </a:t>
            </a:r>
            <a:r>
              <a:rPr lang="zh-TW" altLang="en-US" dirty="0" smtClean="0">
                <a:solidFill>
                  <a:srgbClr val="800000"/>
                </a:solidFill>
                <a:ea typeface="華康粗圓體" pitchFamily="49" charset="-120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9135880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2"/>
            <a:ext cx="83820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route </a:t>
            </a:r>
            <a:r>
              <a:rPr lang="zh-TW" altLang="en-US" smtClean="0"/>
              <a:t>參數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00202"/>
            <a:ext cx="86868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5207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「</a:t>
            </a:r>
            <a:r>
              <a:rPr lang="en-US" altLang="zh-TW" smtClean="0"/>
              <a:t>route print」</a:t>
            </a:r>
            <a:r>
              <a:rPr lang="zh-TW" altLang="en-US" smtClean="0"/>
              <a:t>指令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/>
          </p:nvPr>
        </p:nvGraphicFramePr>
        <p:xfrm>
          <a:off x="628652" y="1557726"/>
          <a:ext cx="8137525" cy="472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Visio" r:id="rId3" imgW="7096065" imgH="4255345" progId="">
                  <p:embed/>
                </p:oleObj>
              </mc:Choice>
              <mc:Fallback>
                <p:oleObj name="Visio" r:id="rId3" imgW="7096065" imgH="4255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2" y="1557726"/>
                        <a:ext cx="8137525" cy="4729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41257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Windows </a:t>
            </a:r>
            <a:r>
              <a:rPr lang="zh-TW" altLang="en-US" smtClean="0"/>
              <a:t>的 </a:t>
            </a:r>
            <a:r>
              <a:rPr lang="en-US" altLang="zh-TW" smtClean="0"/>
              <a:t>Metric</a:t>
            </a:r>
            <a:r>
              <a:rPr lang="zh-TW" altLang="en-US" smtClean="0"/>
              <a:t>定義值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828800"/>
            <a:ext cx="86868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456011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38" y="228600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smtClean="0"/>
              <a:t>使用 </a:t>
            </a:r>
            <a:r>
              <a:rPr lang="en-US" altLang="zh-TW" smtClean="0">
                <a:ea typeface="華康細圓體" pitchFamily="49" charset="-120"/>
              </a:rPr>
              <a:t>add </a:t>
            </a:r>
            <a:r>
              <a:rPr lang="zh-TW" altLang="en-US" smtClean="0"/>
              <a:t>命令加入路徑 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/>
          </p:nvPr>
        </p:nvGraphicFramePr>
        <p:xfrm>
          <a:off x="391814" y="1208903"/>
          <a:ext cx="7993063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3" imgW="7001402" imgH="4440407" progId="">
                  <p:embed/>
                </p:oleObj>
              </mc:Choice>
              <mc:Fallback>
                <p:oleObj r:id="rId3" imgW="7001402" imgH="44404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14" y="1208903"/>
                        <a:ext cx="7993063" cy="5111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164853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route change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108075" y="914402"/>
          <a:ext cx="7856538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3" imgW="7606503" imgH="4720463" progId="">
                  <p:embed/>
                </p:oleObj>
              </mc:Choice>
              <mc:Fallback>
                <p:oleObj name="Visio" r:id="rId3" imgW="7606503" imgH="47204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914402"/>
                        <a:ext cx="7856538" cy="51784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876091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2"/>
            <a:ext cx="83820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smtClean="0"/>
              <a:t>運用</a:t>
            </a:r>
            <a:r>
              <a:rPr lang="zh-TW" altLang="en-US" smtClean="0">
                <a:ea typeface="華康細圓體" pitchFamily="49" charset="-120"/>
              </a:rPr>
              <a:t>「-</a:t>
            </a:r>
            <a:r>
              <a:rPr lang="en-US" altLang="zh-TW" smtClean="0">
                <a:ea typeface="華康細圓體" pitchFamily="49" charset="-120"/>
              </a:rPr>
              <a:t>p」</a:t>
            </a:r>
            <a:r>
              <a:rPr lang="zh-TW" altLang="en-US" smtClean="0"/>
              <a:t>參數設定永久路徑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116015" y="836613"/>
          <a:ext cx="7570787" cy="52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3" imgW="7001402" imgH="4631610" progId="">
                  <p:embed/>
                </p:oleObj>
              </mc:Choice>
              <mc:Fallback>
                <p:oleObj r:id="rId3" imgW="7001402" imgH="46316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5" y="836613"/>
                        <a:ext cx="7570787" cy="52308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644862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pathping</a:t>
            </a:r>
            <a:r>
              <a:rPr lang="zh-TW" altLang="en-US" smtClean="0"/>
              <a:t>指令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968750"/>
            <a:ext cx="6851650" cy="527050"/>
          </a:xfrm>
          <a:solidFill>
            <a:schemeClr val="folHlink"/>
          </a:solidFill>
        </p:spPr>
        <p:txBody>
          <a:bodyPr/>
          <a:lstStyle/>
          <a:p>
            <a:pPr algn="l" eaLnBrk="1" hangingPunct="1"/>
            <a:r>
              <a:rPr lang="en-US" altLang="zh-TW" sz="2800">
                <a:ea typeface="華康細圓體" pitchFamily="49" charset="-120"/>
              </a:rPr>
              <a:t>pathping  [</a:t>
            </a:r>
            <a:r>
              <a:rPr lang="zh-TW" altLang="en-US" sz="2800">
                <a:ea typeface="華康細圓體" pitchFamily="49" charset="-120"/>
              </a:rPr>
              <a:t>參數]  位址</a:t>
            </a:r>
            <a:r>
              <a:rPr lang="zh-TW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57362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pathping</a:t>
            </a:r>
            <a:r>
              <a:rPr lang="zh-TW" altLang="en-US" smtClean="0"/>
              <a:t>指令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TW" altLang="en-US" dirty="0" smtClean="0"/>
              <a:t>可說是</a:t>
            </a:r>
            <a:r>
              <a:rPr lang="en-US" altLang="zh-TW" dirty="0" err="1" smtClean="0"/>
              <a:t>tracert</a:t>
            </a:r>
            <a:r>
              <a:rPr lang="zh-TW" altLang="en-US" dirty="0" smtClean="0"/>
              <a:t>指令的加強版</a:t>
            </a:r>
          </a:p>
          <a:p>
            <a:pPr algn="just" eaLnBrk="1" hangingPunct="1"/>
            <a:r>
              <a:rPr lang="zh-TW" altLang="en-US" dirty="0" smtClean="0"/>
              <a:t>運用</a:t>
            </a:r>
            <a:r>
              <a:rPr lang="en-US" altLang="zh-TW" dirty="0" err="1" smtClean="0"/>
              <a:t>tracert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ping</a:t>
            </a:r>
            <a:r>
              <a:rPr lang="zh-TW" altLang="en-US" dirty="0" smtClean="0"/>
              <a:t>的功能進行更多統計</a:t>
            </a:r>
          </a:p>
          <a:p>
            <a:pPr lvl="1" algn="just" eaLnBrk="1" hangingPunct="1"/>
            <a:r>
              <a:rPr lang="zh-TW" altLang="en-US" dirty="0" smtClean="0"/>
              <a:t>預設測試次數由</a:t>
            </a:r>
            <a:r>
              <a:rPr lang="en-US" altLang="zh-TW" dirty="0" err="1" smtClean="0"/>
              <a:t>tracert</a:t>
            </a:r>
            <a:r>
              <a:rPr lang="zh-TW" altLang="en-US" dirty="0" smtClean="0"/>
              <a:t>的3次增為100次，</a:t>
            </a:r>
          </a:p>
          <a:p>
            <a:pPr lvl="1" algn="just" eaLnBrk="1" hangingPunct="1"/>
            <a:r>
              <a:rPr lang="zh-TW" altLang="en-US" dirty="0" smtClean="0"/>
              <a:t>處理過程會比</a:t>
            </a:r>
            <a:r>
              <a:rPr lang="en-US" altLang="zh-TW" dirty="0" err="1" smtClean="0"/>
              <a:t>tracert</a:t>
            </a:r>
            <a:r>
              <a:rPr lang="zh-TW" altLang="en-US" dirty="0" smtClean="0"/>
              <a:t>指令花費更多時間</a:t>
            </a:r>
          </a:p>
          <a:p>
            <a:pPr algn="just" eaLnBrk="1" hangingPunct="1"/>
            <a:r>
              <a:rPr lang="en-US" altLang="zh-TW" dirty="0" err="1" smtClean="0"/>
              <a:t>pathping</a:t>
            </a:r>
            <a:r>
              <a:rPr lang="zh-TW" altLang="en-US" dirty="0" smtClean="0"/>
              <a:t>指令的使用格式</a:t>
            </a:r>
          </a:p>
          <a:p>
            <a:pPr lvl="1" eaLnBrk="1" hangingPunct="1"/>
            <a:r>
              <a:rPr lang="en-US" altLang="zh-TW" dirty="0" err="1" smtClean="0"/>
              <a:t>pathping</a:t>
            </a:r>
            <a:r>
              <a:rPr lang="en-US" altLang="zh-TW" dirty="0" smtClean="0"/>
              <a:t>  [</a:t>
            </a:r>
            <a:r>
              <a:rPr lang="zh-TW" altLang="en-US" dirty="0" smtClean="0"/>
              <a:t>參數]  位址 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185265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pathping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/>
          </p:nvPr>
        </p:nvGraphicFramePr>
        <p:xfrm>
          <a:off x="534989" y="1548716"/>
          <a:ext cx="7980363" cy="48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3" imgW="7974288" imgH="4678849" progId="">
                  <p:embed/>
                </p:oleObj>
              </mc:Choice>
              <mc:Fallback>
                <p:oleObj r:id="rId3" imgW="7974288" imgH="467884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9" y="1548716"/>
                        <a:ext cx="7980363" cy="48180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878606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2"/>
            <a:ext cx="83820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pathping </a:t>
            </a:r>
            <a:r>
              <a:rPr lang="zh-TW" altLang="en-US" smtClean="0"/>
              <a:t>參數 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871540"/>
            <a:ext cx="8686800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98348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網路管理指令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84904"/>
            <a:ext cx="7829550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4986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2"/>
            <a:ext cx="8382000" cy="434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pathping  -n  </a:t>
            </a:r>
            <a:r>
              <a:rPr lang="zh-TW" altLang="en-US" smtClean="0"/>
              <a:t>位址 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619252" y="836615"/>
          <a:ext cx="6557963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Visio" r:id="rId3" imgW="5717575" imgH="4790586" progId="">
                  <p:embed/>
                </p:oleObj>
              </mc:Choice>
              <mc:Fallback>
                <p:oleObj name="Visio" r:id="rId3" imgW="5717575" imgH="47905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2" y="836615"/>
                        <a:ext cx="6557963" cy="53292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471391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490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pathping  -p  </a:t>
            </a:r>
            <a:r>
              <a:rPr lang="zh-TW" altLang="en-US" smtClean="0">
                <a:latin typeface="華康粗圓體" pitchFamily="49" charset="-120"/>
              </a:rPr>
              <a:t>時間  位址</a:t>
            </a:r>
            <a:r>
              <a:rPr lang="zh-TW" altLang="en-US" smtClean="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8458200" cy="5638800"/>
          </a:xfrm>
        </p:spPr>
        <p:txBody>
          <a:bodyPr/>
          <a:lstStyle/>
          <a:p>
            <a:pPr eaLnBrk="1" hangingPunct="1"/>
            <a:r>
              <a:rPr lang="zh-TW" altLang="en-US" smtClean="0"/>
              <a:t>50毫秒發出一個</a:t>
            </a:r>
            <a:r>
              <a:rPr lang="en-US" altLang="zh-TW" smtClean="0"/>
              <a:t>ping</a:t>
            </a:r>
            <a:r>
              <a:rPr lang="zh-TW" altLang="en-US" smtClean="0"/>
              <a:t>封包 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035050" y="1412877"/>
          <a:ext cx="75692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3" imgW="7954043" imgH="4625987" progId="">
                  <p:embed/>
                </p:oleObj>
              </mc:Choice>
              <mc:Fallback>
                <p:oleObj r:id="rId3" imgW="7954043" imgH="46259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412877"/>
                        <a:ext cx="7569200" cy="45370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903724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2"/>
            <a:ext cx="8382000" cy="434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pathping  -q  </a:t>
            </a:r>
            <a:r>
              <a:rPr lang="zh-TW" altLang="en-US" smtClean="0">
                <a:latin typeface="華康粗圓體" pitchFamily="49" charset="-120"/>
              </a:rPr>
              <a:t>次數  位址</a:t>
            </a:r>
            <a:r>
              <a:rPr lang="zh-TW" altLang="en-US" smtClean="0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8534400" cy="5715000"/>
          </a:xfrm>
        </p:spPr>
        <p:txBody>
          <a:bodyPr/>
          <a:lstStyle/>
          <a:p>
            <a:pPr eaLnBrk="1" hangingPunct="1"/>
            <a:r>
              <a:rPr lang="zh-TW" altLang="en-US" smtClean="0"/>
              <a:t>改變發送測試封包的數量 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042988" y="1412875"/>
          <a:ext cx="7632700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r:id="rId3" imgW="7990034" imgH="4696844" progId="">
                  <p:embed/>
                </p:oleObj>
              </mc:Choice>
              <mc:Fallback>
                <p:oleObj r:id="rId3" imgW="7990034" imgH="4696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7632700" cy="45545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646121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netstat</a:t>
            </a:r>
            <a:r>
              <a:rPr lang="zh-TW" altLang="en-US" smtClean="0"/>
              <a:t>指令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968750"/>
            <a:ext cx="6851650" cy="603250"/>
          </a:xfrm>
          <a:solidFill>
            <a:schemeClr val="folHlink"/>
          </a:solidFill>
        </p:spPr>
        <p:txBody>
          <a:bodyPr/>
          <a:lstStyle/>
          <a:p>
            <a:pPr algn="l" eaLnBrk="1" hangingPunct="1"/>
            <a:r>
              <a:rPr lang="en-US" altLang="zh-TW" sz="2800">
                <a:ea typeface="華康細圓體" pitchFamily="49" charset="-120"/>
              </a:rPr>
              <a:t>netstat  [</a:t>
            </a:r>
            <a:r>
              <a:rPr lang="zh-TW" altLang="en-US" sz="2800">
                <a:ea typeface="華康細圓體" pitchFamily="49" charset="-120"/>
              </a:rPr>
              <a:t>參數]</a:t>
            </a:r>
            <a:r>
              <a:rPr lang="zh-TW" altLang="en-US" smtClean="0"/>
              <a:t>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862210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netstat</a:t>
            </a:r>
            <a:r>
              <a:rPr lang="zh-TW" altLang="en-US" smtClean="0"/>
              <a:t>指令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TW" altLang="en-US" smtClean="0"/>
              <a:t>用來顯示各種通訊協定的統計和</a:t>
            </a:r>
            <a:r>
              <a:rPr lang="en-US" altLang="zh-TW" smtClean="0"/>
              <a:t>TCP/IP</a:t>
            </a:r>
            <a:r>
              <a:rPr lang="zh-TW" altLang="en-US" smtClean="0"/>
              <a:t>網路的連結狀態</a:t>
            </a:r>
          </a:p>
          <a:p>
            <a:pPr algn="just" eaLnBrk="1" hangingPunct="1"/>
            <a:r>
              <a:rPr lang="zh-TW" altLang="en-US" smtClean="0"/>
              <a:t>可以一目瞭然地知道自己的電腦跟什麼人連線，自己與他人開啟的連接埠有哪些</a:t>
            </a:r>
          </a:p>
          <a:p>
            <a:pPr algn="just" eaLnBrk="1" hangingPunct="1"/>
            <a:r>
              <a:rPr lang="en-US" altLang="zh-TW" smtClean="0"/>
              <a:t>netstat</a:t>
            </a:r>
            <a:r>
              <a:rPr lang="zh-TW" altLang="en-US" smtClean="0"/>
              <a:t>指令格式</a:t>
            </a:r>
          </a:p>
          <a:p>
            <a:pPr lvl="1" eaLnBrk="1" hangingPunct="1"/>
            <a:r>
              <a:rPr lang="en-US" altLang="zh-TW" smtClean="0"/>
              <a:t>netstat  [</a:t>
            </a:r>
            <a:r>
              <a:rPr lang="zh-TW" altLang="en-US" smtClean="0"/>
              <a:t>參數] </a:t>
            </a:r>
          </a:p>
          <a:p>
            <a:pPr eaLnBrk="1" hangingPunct="1"/>
            <a:r>
              <a:rPr lang="zh-TW" altLang="en-US" smtClean="0"/>
              <a:t>不設任何參數</a:t>
            </a:r>
          </a:p>
          <a:p>
            <a:pPr lvl="1" eaLnBrk="1" hangingPunct="1"/>
            <a:r>
              <a:rPr lang="zh-TW" altLang="en-US" smtClean="0"/>
              <a:t>對已啟用的連接埠 (</a:t>
            </a:r>
            <a:r>
              <a:rPr lang="en-US" altLang="zh-TW" smtClean="0"/>
              <a:t>Port) </a:t>
            </a:r>
            <a:r>
              <a:rPr lang="zh-TW" altLang="en-US" smtClean="0"/>
              <a:t>及其連線狀態進行顯示 </a:t>
            </a:r>
          </a:p>
        </p:txBody>
      </p:sp>
    </p:spTree>
    <p:extLst>
      <p:ext uri="{BB962C8B-B14F-4D97-AF65-F5344CB8AC3E}">
        <p14:creationId xmlns:p14="http://schemas.microsoft.com/office/powerpoint/2010/main" val="2136616958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執行</a:t>
            </a:r>
            <a:r>
              <a:rPr lang="en-US" altLang="zh-TW" smtClean="0">
                <a:ea typeface="華康細圓體" pitchFamily="49" charset="-120"/>
              </a:rPr>
              <a:t>netstat</a:t>
            </a:r>
            <a:r>
              <a:rPr lang="zh-TW" altLang="en-US" smtClean="0"/>
              <a:t>的結果 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/>
          </p:nvPr>
        </p:nvGraphicFramePr>
        <p:xfrm>
          <a:off x="365039" y="1621527"/>
          <a:ext cx="86868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r:id="rId3" imgW="7606503" imgH="3287566" progId="">
                  <p:embed/>
                </p:oleObj>
              </mc:Choice>
              <mc:Fallback>
                <p:oleObj r:id="rId3" imgW="7606503" imgH="328756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39" y="1621527"/>
                        <a:ext cx="8686800" cy="38830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328708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netstat</a:t>
            </a:r>
            <a:r>
              <a:rPr lang="zh-TW" altLang="en-US" smtClean="0"/>
              <a:t>狀態表列 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484315"/>
            <a:ext cx="861060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981098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netstat</a:t>
            </a:r>
            <a:r>
              <a:rPr lang="zh-TW" altLang="en-US" smtClean="0"/>
              <a:t>指令參數表 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28802"/>
            <a:ext cx="8686800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412146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2"/>
            <a:ext cx="8382000" cy="434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netstat  -n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8534400" cy="5791200"/>
          </a:xfrm>
        </p:spPr>
        <p:txBody>
          <a:bodyPr/>
          <a:lstStyle/>
          <a:p>
            <a:pPr lvl="1" eaLnBrk="1" hangingPunct="1"/>
            <a:r>
              <a:rPr lang="zh-TW" altLang="en-US" smtClean="0"/>
              <a:t>不把</a:t>
            </a:r>
            <a:r>
              <a:rPr lang="en-US" altLang="zh-TW" smtClean="0"/>
              <a:t>IP</a:t>
            </a:r>
            <a:r>
              <a:rPr lang="zh-TW" altLang="en-US" smtClean="0"/>
              <a:t>位址轉換成網域名稱，直接顯示</a:t>
            </a:r>
            <a:r>
              <a:rPr lang="en-US" altLang="zh-TW" smtClean="0"/>
              <a:t>IP</a:t>
            </a:r>
            <a:r>
              <a:rPr lang="zh-TW" altLang="en-US" smtClean="0"/>
              <a:t>位址以加快顯示速度 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979615" y="1628777"/>
          <a:ext cx="5545137" cy="451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3" imgW="6274831" imgH="5080375" progId="">
                  <p:embed/>
                </p:oleObj>
              </mc:Choice>
              <mc:Fallback>
                <p:oleObj r:id="rId3" imgW="6274831" imgH="50803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5" y="1628777"/>
                        <a:ext cx="5545137" cy="45132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983896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netstat  -e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8458200" cy="5867400"/>
          </a:xfrm>
        </p:spPr>
        <p:txBody>
          <a:bodyPr/>
          <a:lstStyle/>
          <a:p>
            <a:pPr eaLnBrk="1" hangingPunct="1"/>
            <a:r>
              <a:rPr lang="zh-TW" altLang="en-US" smtClean="0"/>
              <a:t>對介面接收與傳送封包進行概略統計 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827088" y="1557338"/>
          <a:ext cx="7715250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r:id="rId3" imgW="5051132" imgH="2343923" progId="">
                  <p:embed/>
                </p:oleObj>
              </mc:Choice>
              <mc:Fallback>
                <p:oleObj r:id="rId3" imgW="5051132" imgH="2343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7715250" cy="38274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37872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指令參數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有時需要部份參數配合，提供更多的功能 </a:t>
            </a:r>
          </a:p>
          <a:p>
            <a:pPr eaLnBrk="1" hangingPunct="1"/>
            <a:r>
              <a:rPr lang="zh-TW" altLang="en-US" smtClean="0"/>
              <a:t>參數可有可無，只是能獲得的資訊相對有限</a:t>
            </a:r>
          </a:p>
          <a:p>
            <a:pPr eaLnBrk="1" hangingPunct="1"/>
            <a:r>
              <a:rPr lang="zh-TW" altLang="en-US" smtClean="0"/>
              <a:t>指令參數有時只有一個，有時可以合併使用</a:t>
            </a:r>
          </a:p>
          <a:p>
            <a:pPr eaLnBrk="1" hangingPunct="1"/>
            <a:r>
              <a:rPr lang="zh-TW" altLang="en-US" smtClean="0"/>
              <a:t>要了解各指令的使用方法與參數說明，可透過在指令後加入「-?」或「/?」的方式取得 </a:t>
            </a:r>
          </a:p>
          <a:p>
            <a:pPr lvl="1" eaLnBrk="1" hangingPunct="1"/>
            <a:r>
              <a:rPr lang="en-US" altLang="zh-TW" smtClean="0"/>
              <a:t>Ex.  ping -?</a:t>
            </a:r>
          </a:p>
        </p:txBody>
      </p:sp>
    </p:spTree>
    <p:extLst>
      <p:ext uri="{BB962C8B-B14F-4D97-AF65-F5344CB8AC3E}">
        <p14:creationId xmlns:p14="http://schemas.microsoft.com/office/powerpoint/2010/main" val="27003512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netstat  -s  -p  </a:t>
            </a:r>
            <a:r>
              <a:rPr lang="zh-TW" altLang="en-US" smtClean="0"/>
              <a:t>協定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參數「-</a:t>
            </a:r>
            <a:r>
              <a:rPr lang="en-US" altLang="zh-TW" smtClean="0"/>
              <a:t>s」</a:t>
            </a:r>
            <a:r>
              <a:rPr lang="zh-TW" altLang="en-US" smtClean="0"/>
              <a:t>用來對每一個協定的各項統計資料進行表示</a:t>
            </a:r>
          </a:p>
          <a:p>
            <a:pPr eaLnBrk="1" hangingPunct="1"/>
            <a:r>
              <a:rPr lang="zh-TW" altLang="en-US" smtClean="0"/>
              <a:t>若只想觀察其中一種協定的統計資料，可以參數「-</a:t>
            </a:r>
            <a:r>
              <a:rPr lang="en-US" altLang="zh-TW" smtClean="0"/>
              <a:t>p」</a:t>
            </a:r>
            <a:r>
              <a:rPr lang="zh-TW" altLang="en-US" smtClean="0"/>
              <a:t>來選定協定</a:t>
            </a:r>
          </a:p>
          <a:p>
            <a:pPr lvl="1" eaLnBrk="1" hangingPunct="1"/>
            <a:r>
              <a:rPr lang="zh-TW" altLang="en-US" smtClean="0"/>
              <a:t>協定值內可以填入的協定有：</a:t>
            </a:r>
            <a:r>
              <a:rPr lang="en-US" altLang="zh-TW" smtClean="0"/>
              <a:t>IP、IPv6、ICMP、ICMPv6、TCP、TCPv6、UDP、UDPv6</a:t>
            </a:r>
            <a:r>
              <a:rPr lang="zh-TW" altLang="en-US" smtClean="0"/>
              <a:t>等等 </a:t>
            </a:r>
          </a:p>
        </p:txBody>
      </p:sp>
    </p:spTree>
    <p:extLst>
      <p:ext uri="{BB962C8B-B14F-4D97-AF65-F5344CB8AC3E}">
        <p14:creationId xmlns:p14="http://schemas.microsoft.com/office/powerpoint/2010/main" val="4135462873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490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netstat  -s  -p  icmp</a:t>
            </a:r>
            <a:r>
              <a:rPr lang="zh-TW" altLang="en-US" smtClean="0"/>
              <a:t> 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873250" y="838200"/>
          <a:ext cx="628015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3" imgW="4619238" imgH="3623858" progId="">
                  <p:embed/>
                </p:oleObj>
              </mc:Choice>
              <mc:Fallback>
                <p:oleObj r:id="rId3" imgW="4619238" imgH="362385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838200"/>
                        <a:ext cx="6280150" cy="53276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83698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 </a:t>
            </a:r>
            <a:r>
              <a:rPr lang="en-US" altLang="zh-TW" smtClean="0"/>
              <a:t>ping -?</a:t>
            </a:r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>
            <p:extLst/>
          </p:nvPr>
        </p:nvGraphicFramePr>
        <p:xfrm>
          <a:off x="778175" y="1538545"/>
          <a:ext cx="7891462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6706725" imgH="4171599" progId="">
                  <p:embed/>
                </p:oleObj>
              </mc:Choice>
              <mc:Fallback>
                <p:oleObj r:id="rId4" imgW="6706725" imgH="41715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75" y="1538545"/>
                        <a:ext cx="7891462" cy="50403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72269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 ipconfig </a:t>
            </a:r>
            <a:r>
              <a:rPr lang="zh-TW" altLang="en-US" smtClean="0"/>
              <a:t>指令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968750"/>
            <a:ext cx="6851650" cy="527050"/>
          </a:xfrm>
          <a:solidFill>
            <a:schemeClr val="folHlink"/>
          </a:solidFill>
        </p:spPr>
        <p:txBody>
          <a:bodyPr/>
          <a:lstStyle/>
          <a:p>
            <a:pPr algn="l" eaLnBrk="1" hangingPunct="1"/>
            <a:r>
              <a:rPr lang="en-US" altLang="zh-TW" sz="2800">
                <a:ea typeface="華康細圓體" pitchFamily="49" charset="-120"/>
              </a:rPr>
              <a:t>ipconfig  [</a:t>
            </a:r>
            <a:r>
              <a:rPr lang="zh-TW" altLang="en-US" sz="2800">
                <a:ea typeface="華康細圓體" pitchFamily="49" charset="-120"/>
              </a:rPr>
              <a:t>參數] </a:t>
            </a:r>
          </a:p>
        </p:txBody>
      </p:sp>
    </p:spTree>
    <p:extLst>
      <p:ext uri="{BB962C8B-B14F-4D97-AF65-F5344CB8AC3E}">
        <p14:creationId xmlns:p14="http://schemas.microsoft.com/office/powerpoint/2010/main" val="30563045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無參數</a:t>
            </a:r>
            <a:r>
              <a:rPr lang="zh-TW" altLang="en-US" smtClean="0">
                <a:ea typeface="華康細圓體" pitchFamily="49" charset="-120"/>
              </a:rPr>
              <a:t> </a:t>
            </a:r>
            <a:r>
              <a:rPr lang="en-US" altLang="zh-TW" smtClean="0">
                <a:ea typeface="華康細圓體" pitchFamily="49" charset="-120"/>
              </a:rPr>
              <a:t>ipconfig</a:t>
            </a:r>
            <a:r>
              <a:rPr lang="zh-TW" altLang="en-US" smtClean="0"/>
              <a:t>指令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49250" y="1524000"/>
          <a:ext cx="8686800" cy="36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5599997" imgH="2332676" progId="">
                  <p:embed/>
                </p:oleObj>
              </mc:Choice>
              <mc:Fallback>
                <p:oleObj name="Visio" r:id="rId4" imgW="5599997" imgH="23326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1524000"/>
                        <a:ext cx="8686800" cy="36782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0299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華康細圓體" pitchFamily="49" charset="-120"/>
              </a:rPr>
              <a:t>ipconfig</a:t>
            </a:r>
            <a:r>
              <a:rPr lang="zh-TW" altLang="en-US" smtClean="0"/>
              <a:t>的參數功能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2" y="1500188"/>
            <a:ext cx="87153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3227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702</Words>
  <Application>Microsoft Office PowerPoint</Application>
  <PresentationFormat>如螢幕大小 (4:3)</PresentationFormat>
  <Paragraphs>128</Paragraphs>
  <Slides>51</Slides>
  <Notes>20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3" baseType="lpstr">
      <vt:lpstr>Adobe Gothic Std B</vt:lpstr>
      <vt:lpstr>華康康楷體W5(P)</vt:lpstr>
      <vt:lpstr>華康粗圓體</vt:lpstr>
      <vt:lpstr>華康細圓體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Visio</vt:lpstr>
      <vt:lpstr>Windows常用網路指令</vt:lpstr>
      <vt:lpstr>PowerPoint 簡報</vt:lpstr>
      <vt:lpstr>大綱</vt:lpstr>
      <vt:lpstr>網路管理指令</vt:lpstr>
      <vt:lpstr>指令參數</vt:lpstr>
      <vt:lpstr> ping -?</vt:lpstr>
      <vt:lpstr> ipconfig 指令</vt:lpstr>
      <vt:lpstr>無參數 ipconfig指令</vt:lpstr>
      <vt:lpstr>ipconfig的參數功能 </vt:lpstr>
      <vt:lpstr>ipconfig /all </vt:lpstr>
      <vt:lpstr>ipconfig  /displaydns  (1/2)</vt:lpstr>
      <vt:lpstr>ipconfig  /displaydns  (2/2)</vt:lpstr>
      <vt:lpstr>ping指令</vt:lpstr>
      <vt:lpstr>ping指令 </vt:lpstr>
      <vt:lpstr>ping指令參數 </vt:lpstr>
      <vt:lpstr>ping  –a  位址 </vt:lpstr>
      <vt:lpstr>ping  –n  count  位址 </vt:lpstr>
      <vt:lpstr>ping  –l  size  位址 </vt:lpstr>
      <vt:lpstr>tracert指令 </vt:lpstr>
      <vt:lpstr>tracert指令處理過程</vt:lpstr>
      <vt:lpstr>PowerPoint 簡報</vt:lpstr>
      <vt:lpstr>tracert 指令與參數 </vt:lpstr>
      <vt:lpstr>tracert  -d  位址 </vt:lpstr>
      <vt:lpstr>tracert  -h  hops  位址 </vt:lpstr>
      <vt:lpstr>arp指令 </vt:lpstr>
      <vt:lpstr>參數表 </vt:lpstr>
      <vt:lpstr>arp  -a </vt:lpstr>
      <vt:lpstr>arp  -s  IP位址  實體位址 </vt:lpstr>
      <vt:lpstr>route 指令</vt:lpstr>
      <vt:lpstr>route 參數</vt:lpstr>
      <vt:lpstr>「route print」指令</vt:lpstr>
      <vt:lpstr>Windows 的 Metric定義值</vt:lpstr>
      <vt:lpstr>使用 add 命令加入路徑 </vt:lpstr>
      <vt:lpstr>route change </vt:lpstr>
      <vt:lpstr>運用「-p」參數設定永久路徑</vt:lpstr>
      <vt:lpstr>pathping指令 </vt:lpstr>
      <vt:lpstr>pathping指令</vt:lpstr>
      <vt:lpstr>pathping</vt:lpstr>
      <vt:lpstr>pathping 參數 </vt:lpstr>
      <vt:lpstr>pathping  -n  位址 </vt:lpstr>
      <vt:lpstr>pathping  -p  時間  位址 </vt:lpstr>
      <vt:lpstr>pathping  -q  次數  位址 </vt:lpstr>
      <vt:lpstr>netstat指令</vt:lpstr>
      <vt:lpstr>netstat指令</vt:lpstr>
      <vt:lpstr>執行netstat的結果 </vt:lpstr>
      <vt:lpstr>netstat狀態表列 </vt:lpstr>
      <vt:lpstr>netstat指令參數表 </vt:lpstr>
      <vt:lpstr>netstat  -n </vt:lpstr>
      <vt:lpstr>netstat  -e </vt:lpstr>
      <vt:lpstr>netstat  -s  -p  協定 </vt:lpstr>
      <vt:lpstr>netstat  -s  -p  icmp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Windows常用網路指令</dc:title>
  <dc:creator>BREAKALLCTF{Letmeseesee}</dc:creator>
  <cp:lastModifiedBy>BREAKALLCTF{Letmeseesee}</cp:lastModifiedBy>
  <cp:revision>2</cp:revision>
  <dcterms:created xsi:type="dcterms:W3CDTF">2019-10-01T05:32:59Z</dcterms:created>
  <dcterms:modified xsi:type="dcterms:W3CDTF">2019-10-01T06:37:47Z</dcterms:modified>
</cp:coreProperties>
</file>