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379" r:id="rId5"/>
    <p:sldId id="380" r:id="rId6"/>
    <p:sldId id="267" r:id="rId7"/>
    <p:sldId id="266" r:id="rId8"/>
    <p:sldId id="381" r:id="rId9"/>
    <p:sldId id="382" r:id="rId10"/>
    <p:sldId id="265" r:id="rId11"/>
    <p:sldId id="264" r:id="rId12"/>
    <p:sldId id="263" r:id="rId13"/>
    <p:sldId id="262" r:id="rId14"/>
    <p:sldId id="261" r:id="rId15"/>
    <p:sldId id="268" r:id="rId16"/>
    <p:sldId id="274" r:id="rId17"/>
    <p:sldId id="273" r:id="rId18"/>
    <p:sldId id="272" r:id="rId19"/>
    <p:sldId id="271" r:id="rId20"/>
    <p:sldId id="270" r:id="rId21"/>
    <p:sldId id="276" r:id="rId22"/>
    <p:sldId id="279" r:id="rId23"/>
    <p:sldId id="280" r:id="rId24"/>
    <p:sldId id="281" r:id="rId25"/>
    <p:sldId id="282" r:id="rId26"/>
    <p:sldId id="317" r:id="rId27"/>
    <p:sldId id="283" r:id="rId28"/>
    <p:sldId id="318"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19"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20" r:id="rId59"/>
    <p:sldId id="312" r:id="rId60"/>
    <p:sldId id="313" r:id="rId61"/>
    <p:sldId id="314" r:id="rId62"/>
    <p:sldId id="315" r:id="rId63"/>
    <p:sldId id="321" r:id="rId64"/>
    <p:sldId id="316" r:id="rId65"/>
    <p:sldId id="278" r:id="rId66"/>
    <p:sldId id="277" r:id="rId67"/>
    <p:sldId id="275" r:id="rId68"/>
    <p:sldId id="269" r:id="rId69"/>
    <p:sldId id="322" r:id="rId70"/>
    <p:sldId id="323" r:id="rId71"/>
    <p:sldId id="324" r:id="rId72"/>
    <p:sldId id="374" r:id="rId73"/>
    <p:sldId id="325" r:id="rId74"/>
    <p:sldId id="326" r:id="rId75"/>
    <p:sldId id="327" r:id="rId76"/>
    <p:sldId id="328" r:id="rId77"/>
    <p:sldId id="329" r:id="rId78"/>
    <p:sldId id="330" r:id="rId79"/>
    <p:sldId id="331" r:id="rId80"/>
    <p:sldId id="332" r:id="rId81"/>
    <p:sldId id="333" r:id="rId82"/>
    <p:sldId id="334" r:id="rId83"/>
    <p:sldId id="375"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77" r:id="rId98"/>
    <p:sldId id="348" r:id="rId99"/>
    <p:sldId id="349" r:id="rId100"/>
    <p:sldId id="350" r:id="rId101"/>
    <p:sldId id="351" r:id="rId102"/>
    <p:sldId id="376" r:id="rId103"/>
    <p:sldId id="352" r:id="rId104"/>
    <p:sldId id="354" r:id="rId105"/>
    <p:sldId id="355" r:id="rId106"/>
    <p:sldId id="356" r:id="rId107"/>
    <p:sldId id="357" r:id="rId108"/>
    <p:sldId id="358" r:id="rId109"/>
    <p:sldId id="378" r:id="rId110"/>
    <p:sldId id="359" r:id="rId111"/>
    <p:sldId id="360" r:id="rId112"/>
    <p:sldId id="361" r:id="rId113"/>
    <p:sldId id="362" r:id="rId114"/>
    <p:sldId id="363" r:id="rId115"/>
    <p:sldId id="364" r:id="rId116"/>
    <p:sldId id="260" r:id="rId1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2580" y="-7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398370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415201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40717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176243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360543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0344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7119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403602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1422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364982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0F3C971-A5B4-411D-BA7B-1B27FABEA2B5}" type="datetimeFigureOut">
              <a:rPr lang="zh-TW" altLang="en-US" smtClean="0"/>
              <a:t>2018/10/31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168202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3C971-A5B4-411D-BA7B-1B27FABEA2B5}" type="datetimeFigureOut">
              <a:rPr lang="zh-TW" altLang="en-US" smtClean="0"/>
              <a:t>2018/10/31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524833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smtClean="0">
                <a:effectLst>
                  <a:outerShdw blurRad="38100" dist="38100" dir="2700000" algn="tl">
                    <a:srgbClr val="000000">
                      <a:alpha val="43137"/>
                    </a:srgbClr>
                  </a:outerShdw>
                </a:effectLst>
              </a:rPr>
              <a:t>資訊安全技術</a:t>
            </a:r>
            <a:endParaRPr lang="zh-TW" altLang="en-US" b="1" dirty="0">
              <a:effectLst>
                <a:outerShdw blurRad="38100" dist="38100" dir="2700000" algn="tl">
                  <a:srgbClr val="000000">
                    <a:alpha val="43137"/>
                  </a:srgbClr>
                </a:outerShdw>
              </a:effectLst>
            </a:endParaRPr>
          </a:p>
        </p:txBody>
      </p:sp>
      <p:sp>
        <p:nvSpPr>
          <p:cNvPr id="3" name="副標題 2"/>
          <p:cNvSpPr>
            <a:spLocks noGrp="1"/>
          </p:cNvSpPr>
          <p:nvPr>
            <p:ph type="subTitle" idx="1"/>
          </p:nvPr>
        </p:nvSpPr>
        <p:spPr/>
        <p:txBody>
          <a:bodyPr/>
          <a:lstStyle/>
          <a:p>
            <a:endParaRPr lang="zh-TW" altLang="en-US"/>
          </a:p>
        </p:txBody>
      </p:sp>
      <p:sp>
        <p:nvSpPr>
          <p:cNvPr id="4" name="矩形 3"/>
          <p:cNvSpPr/>
          <p:nvPr/>
        </p:nvSpPr>
        <p:spPr>
          <a:xfrm>
            <a:off x="539552" y="260648"/>
            <a:ext cx="5338514" cy="769441"/>
          </a:xfrm>
          <a:prstGeom prst="rect">
            <a:avLst/>
          </a:prstGeom>
        </p:spPr>
        <p:txBody>
          <a:bodyPr wrap="square">
            <a:spAutoFit/>
          </a:bodyPr>
          <a:lstStyle/>
          <a:p>
            <a:pPr lvl="0" algn="ctr">
              <a:spcBef>
                <a:spcPct val="0"/>
              </a:spcBef>
            </a:pPr>
            <a:r>
              <a:rPr lang="en-US" altLang="zh-TW" sz="4400" dirty="0">
                <a:solidFill>
                  <a:prstClr val="black"/>
                </a:solidFill>
                <a:cs typeface="+mj-cs"/>
              </a:rPr>
              <a:t>IPAS</a:t>
            </a:r>
            <a:r>
              <a:rPr lang="zh-TW" altLang="en-US" sz="4400" dirty="0">
                <a:solidFill>
                  <a:prstClr val="black"/>
                </a:solidFill>
                <a:cs typeface="+mj-cs"/>
              </a:rPr>
              <a:t> 證照輔導班</a:t>
            </a:r>
          </a:p>
        </p:txBody>
      </p:sp>
    </p:spTree>
    <p:extLst>
      <p:ext uri="{BB962C8B-B14F-4D97-AF65-F5344CB8AC3E}">
        <p14:creationId xmlns:p14="http://schemas.microsoft.com/office/powerpoint/2010/main" val="1202749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SSH </a:t>
            </a:r>
            <a:r>
              <a:rPr lang="zh-TW" altLang="zh-TW" dirty="0"/>
              <a:t>常見的服務</a:t>
            </a:r>
            <a:r>
              <a:rPr lang="en-US" altLang="zh-TW" dirty="0"/>
              <a:t> Port </a:t>
            </a:r>
            <a:r>
              <a:rPr lang="zh-TW" altLang="zh-TW" dirty="0"/>
              <a:t>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22 (B) 23 (C) 24 (D) 25</a:t>
            </a:r>
            <a:endParaRPr lang="zh-TW" altLang="en-US" dirty="0"/>
          </a:p>
        </p:txBody>
      </p:sp>
    </p:spTree>
    <p:extLst>
      <p:ext uri="{BB962C8B-B14F-4D97-AF65-F5344CB8AC3E}">
        <p14:creationId xmlns:p14="http://schemas.microsoft.com/office/powerpoint/2010/main" val="371820905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fontScale="92500" lnSpcReduction="10000"/>
          </a:bodyPr>
          <a:lstStyle/>
          <a:p>
            <a:pPr marL="0" indent="0">
              <a:buNone/>
            </a:pPr>
            <a:r>
              <a:rPr lang="zh-TW" altLang="zh-TW" dirty="0"/>
              <a:t>隨雲端服務時代來臨，網路及系統架構逐漸擴張，安全控制議題也被彰顯。請問下列何者不屬於安全控制中的認證方法</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驗證（</a:t>
            </a:r>
            <a:r>
              <a:rPr lang="en-US" altLang="zh-TW" sz="2400" dirty="0"/>
              <a:t>Authentication</a:t>
            </a:r>
            <a:r>
              <a:rPr lang="zh-TW" altLang="zh-TW" sz="2400" dirty="0"/>
              <a:t>） </a:t>
            </a:r>
          </a:p>
          <a:p>
            <a:pPr marL="0" indent="0">
              <a:buNone/>
            </a:pPr>
            <a:r>
              <a:rPr lang="en-US" altLang="zh-TW" sz="2400" dirty="0" smtClean="0"/>
              <a:t> (</a:t>
            </a:r>
            <a:r>
              <a:rPr lang="en-US" altLang="zh-TW" sz="2400" dirty="0"/>
              <a:t>B) </a:t>
            </a:r>
            <a:r>
              <a:rPr lang="zh-TW" altLang="zh-TW" sz="2400" dirty="0"/>
              <a:t>帳號管理（</a:t>
            </a:r>
            <a:r>
              <a:rPr lang="en-US" altLang="zh-TW" sz="2400" dirty="0"/>
              <a:t>Accounting</a:t>
            </a:r>
            <a:r>
              <a:rPr lang="zh-TW" altLang="zh-TW" sz="2400" dirty="0"/>
              <a:t>） </a:t>
            </a:r>
          </a:p>
          <a:p>
            <a:pPr marL="0" indent="0">
              <a:buNone/>
            </a:pPr>
            <a:r>
              <a:rPr lang="en-US" altLang="zh-TW" sz="2400" dirty="0" smtClean="0"/>
              <a:t> (</a:t>
            </a:r>
            <a:r>
              <a:rPr lang="en-US" altLang="zh-TW" sz="2400" dirty="0"/>
              <a:t>C) </a:t>
            </a:r>
            <a:r>
              <a:rPr lang="zh-TW" altLang="zh-TW" sz="2400" dirty="0"/>
              <a:t>授權（</a:t>
            </a:r>
            <a:r>
              <a:rPr lang="en-US" altLang="zh-TW" sz="2400" dirty="0"/>
              <a:t>Authorization</a:t>
            </a:r>
            <a:r>
              <a:rPr lang="zh-TW" altLang="zh-TW" sz="2400" dirty="0"/>
              <a:t>） </a:t>
            </a:r>
          </a:p>
          <a:p>
            <a:pPr marL="0" indent="0">
              <a:buNone/>
            </a:pPr>
            <a:r>
              <a:rPr lang="en-US" altLang="zh-TW" sz="2400" dirty="0" smtClean="0"/>
              <a:t> (</a:t>
            </a:r>
            <a:r>
              <a:rPr lang="en-US" altLang="zh-TW" sz="2400" dirty="0"/>
              <a:t>D) </a:t>
            </a:r>
            <a:r>
              <a:rPr lang="zh-TW" altLang="zh-TW" sz="2400" dirty="0"/>
              <a:t>加密（</a:t>
            </a:r>
            <a:r>
              <a:rPr lang="en-US" altLang="zh-TW" sz="2400" dirty="0" smtClean="0"/>
              <a:t>Encryption</a:t>
            </a:r>
            <a:r>
              <a:rPr lang="zh-TW" altLang="zh-TW" sz="2400" dirty="0"/>
              <a:t>） </a:t>
            </a:r>
          </a:p>
          <a:p>
            <a:pPr marL="0" indent="0">
              <a:buNone/>
            </a:pPr>
            <a:endParaRPr lang="zh-TW" altLang="zh-TW" sz="2400" dirty="0"/>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6"/>
          </a:xfrm>
        </p:spPr>
        <p:txBody>
          <a:bodyPr>
            <a:normAutofit/>
          </a:bodyPr>
          <a:lstStyle/>
          <a:p>
            <a:pPr marL="0" indent="0">
              <a:buNone/>
            </a:pPr>
            <a:r>
              <a:rPr lang="zh-TW" altLang="zh-TW" dirty="0"/>
              <a:t>對雲端服務的安全管理而言，實施稽核是一項必要的作法，可確認雲端服務提供商是否已符合相關的資安要求。下列何者不是確保雲端服 務的安全需考量的事項</a:t>
            </a:r>
            <a:r>
              <a:rPr lang="zh-TW" altLang="zh-TW" dirty="0" smtClean="0"/>
              <a:t>？</a:t>
            </a:r>
            <a:endParaRPr lang="en-US" altLang="zh-TW" dirty="0" smtClean="0"/>
          </a:p>
          <a:p>
            <a:pPr marL="0" indent="0">
              <a:buNone/>
            </a:pPr>
            <a:endParaRPr lang="en-US" altLang="zh-TW" dirty="0" smtClean="0"/>
          </a:p>
          <a:p>
            <a:pPr marL="0" indent="0">
              <a:buNone/>
            </a:pPr>
            <a:r>
              <a:rPr lang="en-US" altLang="zh-TW" sz="2400" dirty="0" smtClean="0"/>
              <a:t> (</a:t>
            </a:r>
            <a:r>
              <a:rPr lang="en-US" altLang="zh-TW" sz="2400" dirty="0"/>
              <a:t>A) </a:t>
            </a:r>
            <a:r>
              <a:rPr lang="zh-TW" altLang="zh-TW" sz="2400" dirty="0"/>
              <a:t>用戶應選擇單一的雲端服務提供商所提供的服務 </a:t>
            </a:r>
          </a:p>
          <a:p>
            <a:pPr marL="0" indent="0">
              <a:buNone/>
            </a:pPr>
            <a:r>
              <a:rPr lang="en-US" altLang="zh-TW" sz="2400" dirty="0" smtClean="0"/>
              <a:t> (</a:t>
            </a:r>
            <a:r>
              <a:rPr lang="en-US" altLang="zh-TW" sz="2400" dirty="0"/>
              <a:t>B) </a:t>
            </a:r>
            <a:r>
              <a:rPr lang="zh-TW" altLang="zh-TW" sz="2400" dirty="0"/>
              <a:t>將實施稽核的權利納入合約之中</a:t>
            </a:r>
            <a:r>
              <a:rPr lang="en-US" altLang="zh-TW" sz="2400" dirty="0"/>
              <a:t> </a:t>
            </a:r>
            <a:endParaRPr lang="zh-TW" altLang="zh-TW" sz="2400" dirty="0"/>
          </a:p>
          <a:p>
            <a:pPr marL="0" indent="0">
              <a:buNone/>
            </a:pPr>
            <a:r>
              <a:rPr lang="en-US" altLang="zh-TW" sz="2400" dirty="0" smtClean="0"/>
              <a:t> (</a:t>
            </a:r>
            <a:r>
              <a:rPr lang="en-US" altLang="zh-TW" sz="2400" dirty="0"/>
              <a:t>C) </a:t>
            </a:r>
            <a:r>
              <a:rPr lang="zh-TW" altLang="zh-TW" sz="2400" dirty="0"/>
              <a:t>用戶應選擇熟悉雲端服務和法規的稽核人員 </a:t>
            </a:r>
          </a:p>
          <a:p>
            <a:pPr marL="0" indent="0">
              <a:buNone/>
            </a:pPr>
            <a:r>
              <a:rPr lang="en-US" altLang="zh-TW" sz="2400" dirty="0" smtClean="0"/>
              <a:t> (</a:t>
            </a:r>
            <a:r>
              <a:rPr lang="en-US" altLang="zh-TW" sz="2400" dirty="0"/>
              <a:t>D) </a:t>
            </a:r>
            <a:r>
              <a:rPr lang="zh-TW" altLang="zh-TW" sz="2400" dirty="0"/>
              <a:t>用戶可要求雲端服務提供商定期審查、更新、發佈和資</a:t>
            </a:r>
            <a:r>
              <a:rPr lang="zh-TW" altLang="zh-TW" sz="2400" dirty="0" smtClean="0"/>
              <a:t>安</a:t>
            </a:r>
            <a:r>
              <a:rPr lang="en-US" altLang="zh-TW" sz="2400" dirty="0" smtClean="0"/>
              <a:t/>
            </a:r>
            <a:br>
              <a:rPr lang="en-US" altLang="zh-TW" sz="2400" dirty="0" smtClean="0"/>
            </a:br>
            <a:r>
              <a:rPr lang="en-US" altLang="zh-TW" sz="2400" dirty="0" smtClean="0"/>
              <a:t>       </a:t>
            </a:r>
            <a:r>
              <a:rPr lang="zh-TW" altLang="zh-TW" sz="2400" dirty="0" smtClean="0"/>
              <a:t>有關</a:t>
            </a:r>
            <a:r>
              <a:rPr lang="zh-TW" altLang="zh-TW" sz="2400" dirty="0"/>
              <a:t>的流程</a:t>
            </a:r>
            <a:r>
              <a:rPr lang="zh-TW" altLang="zh-TW" sz="2400" dirty="0" smtClean="0"/>
              <a:t>與文件</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4.2</a:t>
            </a:r>
          </a:p>
          <a:p>
            <a:pPr algn="ctr"/>
            <a:r>
              <a:rPr lang="zh-TW" altLang="zh-TW" sz="4800" dirty="0"/>
              <a:t>行動裝置安全概論</a:t>
            </a:r>
            <a:endParaRPr lang="en-US" altLang="zh-TW" sz="4800" dirty="0"/>
          </a:p>
        </p:txBody>
      </p:sp>
    </p:spTree>
    <p:extLst>
      <p:ext uri="{BB962C8B-B14F-4D97-AF65-F5344CB8AC3E}">
        <p14:creationId xmlns:p14="http://schemas.microsoft.com/office/powerpoint/2010/main" val="28746455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buNone/>
            </a:pPr>
            <a:r>
              <a:rPr lang="zh-TW" altLang="zh-TW" dirty="0"/>
              <a:t>行動裝置經常需要安裝新的</a:t>
            </a:r>
            <a:r>
              <a:rPr lang="en-US" altLang="zh-TW" dirty="0"/>
              <a:t> APP</a:t>
            </a:r>
            <a:r>
              <a:rPr lang="zh-TW" altLang="zh-TW" dirty="0"/>
              <a:t>，如</a:t>
            </a:r>
            <a:r>
              <a:rPr lang="en-US" altLang="zh-TW" dirty="0"/>
              <a:t> Apple Store, Google Play </a:t>
            </a:r>
            <a:r>
              <a:rPr lang="zh-TW" altLang="zh-TW" dirty="0"/>
              <a:t>中下載。 請問下列何者不是下載</a:t>
            </a:r>
            <a:r>
              <a:rPr lang="en-US" altLang="zh-TW" dirty="0"/>
              <a:t> APP </a:t>
            </a:r>
            <a:r>
              <a:rPr lang="zh-TW" altLang="zh-TW" dirty="0"/>
              <a:t>應注意之安全事項</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a:t>
            </a:r>
            <a:r>
              <a:rPr lang="zh-TW" altLang="zh-TW" sz="2400" dirty="0"/>
              <a:t>確認欲下載</a:t>
            </a:r>
            <a:r>
              <a:rPr lang="en-US" altLang="zh-TW" sz="2400" dirty="0"/>
              <a:t> APP </a:t>
            </a:r>
            <a:r>
              <a:rPr lang="zh-TW" altLang="zh-TW" sz="2400" dirty="0"/>
              <a:t>的評比與權限設定 </a:t>
            </a:r>
            <a:endParaRPr lang="en-US" altLang="zh-TW" sz="2400" dirty="0" smtClean="0"/>
          </a:p>
          <a:p>
            <a:pPr marL="0" indent="0">
              <a:buNone/>
            </a:pPr>
            <a:r>
              <a:rPr lang="en-US" altLang="zh-TW" sz="2400" dirty="0"/>
              <a:t> </a:t>
            </a:r>
            <a:r>
              <a:rPr lang="en-US" altLang="zh-TW" sz="2400" dirty="0" smtClean="0"/>
              <a:t>(</a:t>
            </a:r>
            <a:r>
              <a:rPr lang="en-US" altLang="zh-TW" sz="2400" dirty="0"/>
              <a:t>B) </a:t>
            </a:r>
            <a:r>
              <a:rPr lang="zh-TW" altLang="zh-TW" sz="2400" dirty="0"/>
              <a:t>只在信譽良好網站或官方</a:t>
            </a:r>
            <a:r>
              <a:rPr lang="en-US" altLang="zh-TW" sz="2400" dirty="0"/>
              <a:t> APP </a:t>
            </a:r>
            <a:r>
              <a:rPr lang="zh-TW" altLang="zh-TW" sz="2400" dirty="0"/>
              <a:t>市集中下載</a:t>
            </a:r>
            <a:r>
              <a:rPr lang="en-US" altLang="zh-TW" sz="2400" dirty="0"/>
              <a:t> </a:t>
            </a:r>
            <a:endParaRPr lang="zh-TW" altLang="zh-TW" sz="2400" dirty="0"/>
          </a:p>
          <a:p>
            <a:pPr marL="0" indent="0">
              <a:buNone/>
            </a:pPr>
            <a:r>
              <a:rPr lang="en-US" altLang="zh-TW" sz="2400" dirty="0" smtClean="0"/>
              <a:t> (</a:t>
            </a:r>
            <a:r>
              <a:rPr lang="en-US" altLang="zh-TW" sz="2400" dirty="0"/>
              <a:t>C) </a:t>
            </a:r>
            <a:r>
              <a:rPr lang="zh-TW" altLang="zh-TW" sz="2400" dirty="0"/>
              <a:t>該</a:t>
            </a:r>
            <a:r>
              <a:rPr lang="en-US" altLang="zh-TW" sz="2400" dirty="0"/>
              <a:t> APP </a:t>
            </a:r>
            <a:r>
              <a:rPr lang="zh-TW" altLang="zh-TW" sz="2400" dirty="0"/>
              <a:t>是否需要付費</a:t>
            </a:r>
            <a:r>
              <a:rPr lang="en-US" altLang="zh-TW" sz="2400" dirty="0"/>
              <a:t> </a:t>
            </a:r>
            <a:endParaRPr lang="zh-TW" altLang="zh-TW" sz="2400" dirty="0"/>
          </a:p>
          <a:p>
            <a:pPr marL="0" indent="0">
              <a:buNone/>
            </a:pPr>
            <a:r>
              <a:rPr lang="en-US" altLang="zh-TW" sz="2400" dirty="0" smtClean="0"/>
              <a:t> (</a:t>
            </a:r>
            <a:r>
              <a:rPr lang="en-US" altLang="zh-TW" sz="2400" dirty="0"/>
              <a:t>D) </a:t>
            </a:r>
            <a:r>
              <a:rPr lang="zh-TW" altLang="zh-TW" sz="2400" dirty="0"/>
              <a:t>觀察使用者對該</a:t>
            </a:r>
            <a:r>
              <a:rPr lang="en-US" altLang="zh-TW" sz="2400" dirty="0"/>
              <a:t> APP </a:t>
            </a:r>
            <a:r>
              <a:rPr lang="zh-TW" altLang="zh-TW" sz="2400" dirty="0"/>
              <a:t>之評論</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關於提高行動裝置（如手機）本身的安全性，下列敘述何者不正確</a:t>
            </a:r>
            <a:r>
              <a:rPr lang="zh-TW" altLang="zh-TW" dirty="0" smtClean="0"/>
              <a:t>？</a:t>
            </a:r>
            <a:endParaRPr lang="en-US" altLang="zh-TW" dirty="0" smtClean="0"/>
          </a:p>
          <a:p>
            <a:pPr marL="0" indent="0">
              <a:buNone/>
            </a:pPr>
            <a:endParaRPr lang="zh-TW" altLang="en-US" dirty="0" smtClean="0"/>
          </a:p>
          <a:p>
            <a:pPr marL="0" indent="0" hangingPunct="0">
              <a:buNone/>
            </a:pPr>
            <a:r>
              <a:rPr lang="en-US" altLang="zh-TW" sz="2400" dirty="0" smtClean="0"/>
              <a:t> (</a:t>
            </a:r>
            <a:r>
              <a:rPr lang="en-US" altLang="zh-TW" sz="2400" dirty="0"/>
              <a:t>A) </a:t>
            </a:r>
            <a:r>
              <a:rPr lang="zh-TW" altLang="zh-TW" sz="2400" dirty="0"/>
              <a:t>開啟並設定開機</a:t>
            </a:r>
            <a:r>
              <a:rPr lang="zh-TW" altLang="zh-TW" sz="2400" dirty="0" smtClean="0"/>
              <a:t>密碼</a:t>
            </a:r>
            <a:endParaRPr lang="en-US" altLang="zh-TW" sz="2400" dirty="0" smtClean="0"/>
          </a:p>
          <a:p>
            <a:pPr marL="0" indent="0" hangingPunct="0">
              <a:buNone/>
            </a:pPr>
            <a:r>
              <a:rPr lang="en-US" altLang="zh-TW" sz="2400" dirty="0" smtClean="0"/>
              <a:t> </a:t>
            </a:r>
            <a:r>
              <a:rPr lang="en-US" altLang="zh-TW" sz="2400" dirty="0"/>
              <a:t>(B) </a:t>
            </a:r>
            <a:r>
              <a:rPr lang="zh-TW" altLang="zh-TW" sz="2400" dirty="0"/>
              <a:t>開啟並設定解鎖密碼 </a:t>
            </a:r>
          </a:p>
          <a:p>
            <a:pPr marL="0" indent="0">
              <a:buNone/>
            </a:pPr>
            <a:r>
              <a:rPr lang="en-US" altLang="zh-TW" sz="2400" dirty="0" smtClean="0"/>
              <a:t> (</a:t>
            </a:r>
            <a:r>
              <a:rPr lang="en-US" altLang="zh-TW" sz="2400" dirty="0"/>
              <a:t>C) </a:t>
            </a:r>
            <a:r>
              <a:rPr lang="zh-TW" altLang="zh-TW" sz="2400" dirty="0"/>
              <a:t>加大電池容量</a:t>
            </a:r>
            <a:r>
              <a:rPr lang="en-US" altLang="zh-TW" sz="2400" dirty="0"/>
              <a:t> </a:t>
            </a:r>
            <a:endParaRPr lang="en-US" altLang="zh-TW" sz="2400" dirty="0" smtClean="0"/>
          </a:p>
          <a:p>
            <a:pPr marL="0" indent="0">
              <a:buNone/>
            </a:pPr>
            <a:r>
              <a:rPr lang="en-US" altLang="zh-TW" sz="2400" dirty="0"/>
              <a:t> </a:t>
            </a:r>
            <a:r>
              <a:rPr lang="en-US" altLang="zh-TW" sz="2400" dirty="0" smtClean="0"/>
              <a:t>(</a:t>
            </a:r>
            <a:r>
              <a:rPr lang="en-US" altLang="zh-TW" sz="2400" dirty="0"/>
              <a:t>D) </a:t>
            </a:r>
            <a:r>
              <a:rPr lang="zh-TW" altLang="zh-TW" sz="2400" dirty="0"/>
              <a:t>開啟並設定手機自動鎖定功能</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關於行動裝置上的應用程式軟體安全，下列敘述何者不正確</a:t>
            </a:r>
            <a:r>
              <a:rPr lang="zh-TW" altLang="zh-TW" dirty="0" smtClean="0"/>
              <a:t>？</a:t>
            </a:r>
            <a:endParaRPr lang="en-US" altLang="zh-TW" dirty="0" smtClean="0"/>
          </a:p>
          <a:p>
            <a:pPr marL="0" indent="0">
              <a:buNone/>
            </a:pPr>
            <a:endParaRPr lang="zh-TW" altLang="en-US" dirty="0" smtClean="0"/>
          </a:p>
          <a:p>
            <a:pPr marL="0" indent="0">
              <a:buNone/>
            </a:pPr>
            <a:r>
              <a:rPr lang="en-US" altLang="zh-TW" sz="2400" dirty="0" smtClean="0"/>
              <a:t> (</a:t>
            </a:r>
            <a:r>
              <a:rPr lang="en-US" altLang="zh-TW" sz="2400" dirty="0"/>
              <a:t>A) </a:t>
            </a:r>
            <a:r>
              <a:rPr lang="zh-TW" altLang="zh-TW" sz="2400" dirty="0"/>
              <a:t>僅安裝可信賴來源之軟體</a:t>
            </a:r>
            <a:r>
              <a:rPr lang="en-US" altLang="zh-TW" sz="2400" dirty="0"/>
              <a:t> </a:t>
            </a:r>
            <a:endParaRPr lang="en-US" altLang="zh-TW" sz="2400" dirty="0" smtClean="0"/>
          </a:p>
          <a:p>
            <a:pPr marL="0" indent="0">
              <a:buNone/>
            </a:pPr>
            <a:r>
              <a:rPr lang="en-US" altLang="zh-TW" sz="2400" dirty="0"/>
              <a:t> </a:t>
            </a:r>
            <a:r>
              <a:rPr lang="en-US" altLang="zh-TW" sz="2400" dirty="0" smtClean="0"/>
              <a:t>(</a:t>
            </a:r>
            <a:r>
              <a:rPr lang="en-US" altLang="zh-TW" sz="2400" dirty="0"/>
              <a:t>B) </a:t>
            </a:r>
            <a:r>
              <a:rPr lang="zh-TW" altLang="zh-TW" sz="2400" dirty="0"/>
              <a:t>定期更新軟體</a:t>
            </a:r>
            <a:r>
              <a:rPr lang="en-US" altLang="zh-TW" sz="2400" dirty="0"/>
              <a:t>  </a:t>
            </a:r>
            <a:endParaRPr lang="zh-TW" altLang="zh-TW" sz="2400" dirty="0"/>
          </a:p>
          <a:p>
            <a:pPr marL="0" indent="0">
              <a:buNone/>
            </a:pPr>
            <a:r>
              <a:rPr lang="en-US" altLang="zh-TW" sz="2400" dirty="0" smtClean="0"/>
              <a:t> (</a:t>
            </a:r>
            <a:r>
              <a:rPr lang="en-US" altLang="zh-TW" sz="2400" dirty="0"/>
              <a:t>C) </a:t>
            </a:r>
            <a:r>
              <a:rPr lang="zh-TW" altLang="zh-TW" sz="2400" dirty="0"/>
              <a:t>安裝防毒</a:t>
            </a:r>
            <a:r>
              <a:rPr lang="zh-TW" altLang="zh-TW" sz="2400" dirty="0" smtClean="0"/>
              <a:t>軟體</a:t>
            </a:r>
            <a:endParaRPr lang="en-US" altLang="zh-TW" sz="2400" dirty="0" smtClean="0"/>
          </a:p>
          <a:p>
            <a:pPr marL="0" indent="0">
              <a:buNone/>
            </a:pPr>
            <a:r>
              <a:rPr lang="en-US" altLang="zh-TW" sz="2400" dirty="0" smtClean="0"/>
              <a:t> </a:t>
            </a:r>
            <a:r>
              <a:rPr lang="en-US" altLang="zh-TW" sz="2400" dirty="0"/>
              <a:t>(D) </a:t>
            </a:r>
            <a:r>
              <a:rPr lang="zh-TW" altLang="zh-TW" sz="2400" dirty="0"/>
              <a:t>可安裝破解版軟體節省荷包</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針對行動裝置的安全防護，下列敘述何者不正確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a:t>
            </a:r>
            <a:r>
              <a:rPr lang="zh-TW" altLang="zh-TW" sz="2400" dirty="0"/>
              <a:t>行動裝置充電時應儘量使用變壓器座充，避免連接電腦</a:t>
            </a:r>
            <a:r>
              <a:rPr lang="en-US" altLang="zh-TW" sz="2400" dirty="0"/>
              <a:t>  </a:t>
            </a:r>
          </a:p>
          <a:p>
            <a:pPr marL="0" indent="0">
              <a:buNone/>
            </a:pPr>
            <a:r>
              <a:rPr lang="en-US" altLang="zh-TW" sz="2400" dirty="0"/>
              <a:t> </a:t>
            </a:r>
            <a:r>
              <a:rPr lang="en-US" altLang="zh-TW" sz="2400" dirty="0" smtClean="0"/>
              <a:t>(</a:t>
            </a:r>
            <a:r>
              <a:rPr lang="en-US" altLang="zh-TW" sz="2400" dirty="0"/>
              <a:t>B)</a:t>
            </a:r>
            <a:r>
              <a:rPr lang="zh-TW" altLang="zh-TW" sz="2400" dirty="0"/>
              <a:t>行動裝置應設置密碼或鍵盤鎖等防護措施</a:t>
            </a:r>
            <a:r>
              <a:rPr lang="en-US" altLang="zh-TW" sz="2400" dirty="0"/>
              <a:t> </a:t>
            </a:r>
            <a:endParaRPr lang="zh-TW" altLang="zh-TW" sz="2400" dirty="0"/>
          </a:p>
          <a:p>
            <a:pPr marL="0" indent="0">
              <a:buNone/>
            </a:pPr>
            <a:r>
              <a:rPr lang="en-US" altLang="zh-TW" sz="2400" dirty="0" smtClean="0"/>
              <a:t> (</a:t>
            </a:r>
            <a:r>
              <a:rPr lang="en-US" altLang="zh-TW" sz="2400" dirty="0"/>
              <a:t>C)</a:t>
            </a:r>
            <a:r>
              <a:rPr lang="zh-TW" altLang="zh-TW" sz="2400" dirty="0"/>
              <a:t>行動裝置應避免下載或安裝來路不明之安裝程式</a:t>
            </a:r>
            <a:r>
              <a:rPr lang="en-US" altLang="zh-TW" sz="2400" dirty="0"/>
              <a:t>  </a:t>
            </a:r>
            <a:endParaRPr lang="zh-TW" altLang="zh-TW" sz="2400" dirty="0"/>
          </a:p>
          <a:p>
            <a:pPr marL="0" indent="0">
              <a:buNone/>
            </a:pPr>
            <a:r>
              <a:rPr lang="en-US" altLang="zh-TW" sz="2400" dirty="0" smtClean="0"/>
              <a:t> (</a:t>
            </a:r>
            <a:r>
              <a:rPr lang="en-US" altLang="zh-TW" sz="2400" dirty="0"/>
              <a:t>D)</a:t>
            </a:r>
            <a:r>
              <a:rPr lang="zh-TW" altLang="zh-TW" sz="2400" dirty="0"/>
              <a:t>行動裝置不會中毒，所以不需安裝防毒</a:t>
            </a:r>
            <a:r>
              <a:rPr lang="en-US" altLang="zh-TW" sz="2400" dirty="0"/>
              <a:t> App</a:t>
            </a:r>
            <a:r>
              <a:rPr lang="zh-TW" altLang="zh-TW" sz="2400" dirty="0"/>
              <a:t>，以免影響</a:t>
            </a:r>
            <a:r>
              <a:rPr lang="zh-TW" altLang="zh-TW" sz="2400" dirty="0" smtClean="0"/>
              <a:t>行動</a:t>
            </a:r>
            <a:r>
              <a:rPr lang="en-US" altLang="zh-TW" sz="2400" dirty="0" smtClean="0"/>
              <a:t/>
            </a:r>
            <a:br>
              <a:rPr lang="en-US" altLang="zh-TW" sz="2400" dirty="0" smtClean="0"/>
            </a:br>
            <a:r>
              <a:rPr lang="en-US" altLang="zh-TW" sz="2400" dirty="0" smtClean="0"/>
              <a:t>      </a:t>
            </a:r>
            <a:r>
              <a:rPr lang="zh-TW" altLang="zh-TW" sz="2400" dirty="0" smtClean="0"/>
              <a:t>裝置</a:t>
            </a:r>
            <a:r>
              <a:rPr lang="zh-TW" altLang="zh-TW" sz="2400" dirty="0"/>
              <a:t>安全</a:t>
            </a:r>
            <a:r>
              <a:rPr lang="zh-TW" altLang="zh-TW" sz="2400" dirty="0" smtClean="0"/>
              <a:t>與效能</a:t>
            </a:r>
            <a:endParaRPr lang="zh-TW" altLang="zh-TW" sz="2400" dirty="0"/>
          </a:p>
        </p:txBody>
      </p:sp>
    </p:spTree>
    <p:extLst>
      <p:ext uri="{BB962C8B-B14F-4D97-AF65-F5344CB8AC3E}">
        <p14:creationId xmlns:p14="http://schemas.microsoft.com/office/powerpoint/2010/main" val="25838541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buNone/>
            </a:pPr>
            <a:r>
              <a:rPr lang="zh-TW" altLang="zh-TW" dirty="0"/>
              <a:t>關於提高行動裝置連線的安全性，下列敘述何者不正確</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a:t>
            </a:r>
            <a:r>
              <a:rPr lang="zh-TW" altLang="zh-TW" sz="2400" dirty="0"/>
              <a:t>當不需要開啟定位功能（</a:t>
            </a:r>
            <a:r>
              <a:rPr lang="en-US" altLang="zh-TW" sz="2400" dirty="0"/>
              <a:t>GPS</a:t>
            </a:r>
            <a:r>
              <a:rPr lang="zh-TW" altLang="zh-TW" sz="2400" dirty="0"/>
              <a:t>）時，應保持關閉</a:t>
            </a:r>
            <a:r>
              <a:rPr lang="en-US" altLang="zh-TW" sz="2400" dirty="0"/>
              <a:t>  </a:t>
            </a:r>
            <a:endParaRPr lang="zh-TW" altLang="zh-TW" sz="2400" dirty="0"/>
          </a:p>
          <a:p>
            <a:pPr marL="0" indent="0" hangingPunct="0">
              <a:buNone/>
            </a:pPr>
            <a:r>
              <a:rPr lang="en-US" altLang="zh-TW" sz="2400" dirty="0" smtClean="0"/>
              <a:t> (</a:t>
            </a:r>
            <a:r>
              <a:rPr lang="en-US" altLang="zh-TW" sz="2400" dirty="0"/>
              <a:t>B)</a:t>
            </a:r>
            <a:r>
              <a:rPr lang="zh-TW" altLang="zh-TW" sz="2400" dirty="0"/>
              <a:t>當有第三方免費提供</a:t>
            </a:r>
            <a:r>
              <a:rPr lang="en-US" altLang="zh-TW" sz="2400" dirty="0"/>
              <a:t> Wi-Fi </a:t>
            </a:r>
            <a:r>
              <a:rPr lang="zh-TW" altLang="zh-TW" sz="2400" dirty="0"/>
              <a:t>服務時就直接用，不需了解</a:t>
            </a:r>
            <a:r>
              <a:rPr lang="zh-TW" altLang="zh-TW" sz="2400" dirty="0" smtClean="0"/>
              <a:t>服務</a:t>
            </a:r>
            <a:r>
              <a:rPr lang="en-US" altLang="zh-TW" sz="2400" dirty="0" smtClean="0"/>
              <a:t/>
            </a:r>
            <a:br>
              <a:rPr lang="en-US" altLang="zh-TW" sz="2400" dirty="0" smtClean="0"/>
            </a:br>
            <a:r>
              <a:rPr lang="en-US" altLang="zh-TW" sz="2400" dirty="0" smtClean="0"/>
              <a:t>      </a:t>
            </a:r>
            <a:r>
              <a:rPr lang="zh-TW" altLang="zh-TW" sz="2400" dirty="0" smtClean="0"/>
              <a:t>提供</a:t>
            </a:r>
            <a:r>
              <a:rPr lang="zh-TW" altLang="zh-TW" sz="2400" dirty="0"/>
              <a:t>者身份</a:t>
            </a:r>
            <a:r>
              <a:rPr lang="en-US" altLang="zh-TW" sz="2400" dirty="0"/>
              <a:t> </a:t>
            </a:r>
            <a:endParaRPr lang="zh-TW" altLang="zh-TW" sz="2400" dirty="0"/>
          </a:p>
          <a:p>
            <a:pPr marL="0" indent="0" hangingPunct="0">
              <a:buNone/>
            </a:pPr>
            <a:r>
              <a:rPr lang="en-US" altLang="zh-TW" sz="2400" dirty="0" smtClean="0"/>
              <a:t> (</a:t>
            </a:r>
            <a:r>
              <a:rPr lang="en-US" altLang="zh-TW" sz="2400" dirty="0"/>
              <a:t>C)</a:t>
            </a:r>
            <a:r>
              <a:rPr lang="zh-TW" altLang="zh-TW" sz="2400" dirty="0"/>
              <a:t>應小心使用藍牙功能，無使用需求時應予以關閉</a:t>
            </a:r>
            <a:r>
              <a:rPr lang="en-US" altLang="zh-TW" sz="2400" dirty="0"/>
              <a:t>  </a:t>
            </a:r>
            <a:endParaRPr lang="zh-TW" altLang="zh-TW" sz="2400" dirty="0"/>
          </a:p>
          <a:p>
            <a:pPr marL="0" indent="0" hangingPunct="0">
              <a:buNone/>
            </a:pPr>
            <a:r>
              <a:rPr lang="en-US" altLang="zh-TW" sz="2400" dirty="0" smtClean="0"/>
              <a:t> (</a:t>
            </a:r>
            <a:r>
              <a:rPr lang="en-US" altLang="zh-TW" sz="2400" dirty="0"/>
              <a:t>D)</a:t>
            </a:r>
            <a:r>
              <a:rPr lang="zh-TW" altLang="zh-TW" sz="2400" dirty="0"/>
              <a:t>當使用公眾場合所提供之手機充電功能時，應確保手機</a:t>
            </a:r>
            <a:r>
              <a:rPr lang="zh-TW" altLang="zh-TW" sz="2400" dirty="0" smtClean="0"/>
              <a:t>相</a:t>
            </a:r>
            <a:r>
              <a:rPr lang="en-US" altLang="zh-TW" sz="2400" dirty="0" smtClean="0"/>
              <a:t> </a:t>
            </a:r>
            <a:br>
              <a:rPr lang="en-US" altLang="zh-TW" sz="2400" dirty="0" smtClean="0"/>
            </a:br>
            <a:r>
              <a:rPr lang="en-US" altLang="zh-TW" sz="2400" dirty="0" smtClean="0"/>
              <a:t>       </a:t>
            </a:r>
            <a:r>
              <a:rPr lang="zh-TW" altLang="zh-TW" sz="2400" dirty="0" smtClean="0"/>
              <a:t>關</a:t>
            </a:r>
            <a:r>
              <a:rPr lang="zh-TW" altLang="zh-TW" sz="2400" dirty="0"/>
              <a:t>傳輸功能</a:t>
            </a:r>
            <a:r>
              <a:rPr lang="zh-TW" altLang="zh-TW" sz="2400" dirty="0" smtClean="0"/>
              <a:t>未被</a:t>
            </a:r>
            <a:r>
              <a:rPr lang="zh-TW" altLang="zh-TW" sz="2400" dirty="0"/>
              <a:t>開啟或先手動關閉</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關於行動裝置上運用</a:t>
            </a:r>
            <a:r>
              <a:rPr lang="en-US" altLang="zh-TW" dirty="0"/>
              <a:t> HCE</a:t>
            </a:r>
            <a:r>
              <a:rPr lang="zh-TW" altLang="zh-TW" dirty="0"/>
              <a:t>（</a:t>
            </a:r>
            <a:r>
              <a:rPr lang="en-US" altLang="zh-TW" dirty="0"/>
              <a:t>Host Card Emulation</a:t>
            </a:r>
            <a:r>
              <a:rPr lang="zh-TW" altLang="zh-TW" dirty="0"/>
              <a:t>）行動支付方式的安全，下列敘述何者不正確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從雲端支付平台取得的金鑰是有時效性的 </a:t>
            </a:r>
          </a:p>
          <a:p>
            <a:pPr marL="0" indent="0">
              <a:buNone/>
            </a:pPr>
            <a:r>
              <a:rPr lang="en-US" altLang="zh-TW" sz="2400" dirty="0" smtClean="0"/>
              <a:t> (</a:t>
            </a:r>
            <a:r>
              <a:rPr lang="en-US" altLang="zh-TW" sz="2400" dirty="0"/>
              <a:t>B) </a:t>
            </a:r>
            <a:r>
              <a:rPr lang="zh-TW" altLang="zh-TW" sz="2400" dirty="0"/>
              <a:t>無需挑選通過服務平台安全認證的手機 </a:t>
            </a:r>
          </a:p>
          <a:p>
            <a:pPr marL="0" indent="0">
              <a:buNone/>
            </a:pPr>
            <a:r>
              <a:rPr lang="en-US" altLang="zh-TW" sz="2400" dirty="0" smtClean="0"/>
              <a:t> (</a:t>
            </a:r>
            <a:r>
              <a:rPr lang="en-US" altLang="zh-TW" sz="2400" dirty="0"/>
              <a:t>C) </a:t>
            </a:r>
            <a:r>
              <a:rPr lang="zh-TW" altLang="zh-TW" sz="2400" dirty="0"/>
              <a:t>手機無需具備安全元件來儲存支付資訊 </a:t>
            </a:r>
          </a:p>
          <a:p>
            <a:pPr marL="0" indent="0">
              <a:buNone/>
            </a:pPr>
            <a:r>
              <a:rPr lang="en-US" altLang="zh-TW" sz="2400" dirty="0" smtClean="0"/>
              <a:t> (</a:t>
            </a:r>
            <a:r>
              <a:rPr lang="en-US" altLang="zh-TW" sz="2400" dirty="0"/>
              <a:t>D) </a:t>
            </a:r>
            <a:r>
              <a:rPr lang="zh-TW" altLang="zh-TW" sz="2400" dirty="0"/>
              <a:t>需更換具備安全防護特殊的</a:t>
            </a:r>
            <a:r>
              <a:rPr lang="en-US" altLang="zh-TW" sz="2400" dirty="0"/>
              <a:t> SIM </a:t>
            </a:r>
            <a:r>
              <a:rPr lang="zh-TW" altLang="zh-TW" sz="2400" dirty="0"/>
              <a:t>卡才能支援</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4.3</a:t>
            </a:r>
          </a:p>
          <a:p>
            <a:pPr algn="ctr"/>
            <a:r>
              <a:rPr lang="zh-TW" altLang="zh-TW" sz="4800" dirty="0"/>
              <a:t>物聯網安全概論</a:t>
            </a:r>
            <a:endParaRPr lang="en-US" altLang="zh-TW" sz="4800" dirty="0"/>
          </a:p>
        </p:txBody>
      </p:sp>
    </p:spTree>
    <p:extLst>
      <p:ext uri="{BB962C8B-B14F-4D97-AF65-F5344CB8AC3E}">
        <p14:creationId xmlns:p14="http://schemas.microsoft.com/office/powerpoint/2010/main" val="53474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下列哪個協定較為安全</a:t>
            </a:r>
            <a:r>
              <a:rPr lang="zh-TW" altLang="zh-TW" dirty="0" smtClean="0"/>
              <a:t>？</a:t>
            </a:r>
            <a:endParaRPr lang="en-US" altLang="zh-TW" dirty="0" smtClean="0"/>
          </a:p>
          <a:p>
            <a:pPr marL="0" indent="0">
              <a:buNone/>
            </a:pPr>
            <a:endParaRPr lang="zh-TW" altLang="en-US" dirty="0" smtClean="0"/>
          </a:p>
          <a:p>
            <a:pPr marL="0" indent="0">
              <a:buNone/>
            </a:pPr>
            <a:r>
              <a:rPr lang="en-US" altLang="zh-TW" sz="2400" dirty="0"/>
              <a:t>(A) HTTP (B) FTP (C) SSL (D) TELNET</a:t>
            </a:r>
            <a:endParaRPr lang="zh-TW" altLang="en-US" dirty="0"/>
          </a:p>
        </p:txBody>
      </p:sp>
    </p:spTree>
    <p:extLst>
      <p:ext uri="{BB962C8B-B14F-4D97-AF65-F5344CB8AC3E}">
        <p14:creationId xmlns:p14="http://schemas.microsoft.com/office/powerpoint/2010/main" val="11882012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在被認可的安全措施上，下列敘述何者不正確</a:t>
            </a:r>
            <a:r>
              <a:rPr lang="zh-TW" altLang="zh-TW" dirty="0" smtClean="0"/>
              <a:t>？</a:t>
            </a:r>
            <a:endParaRPr lang="en-US" altLang="zh-TW" dirty="0" smtClean="0"/>
          </a:p>
          <a:p>
            <a:pPr marL="0" indent="0">
              <a:buNone/>
            </a:pPr>
            <a:endParaRPr lang="zh-TW" altLang="en-US" dirty="0" smtClean="0"/>
          </a:p>
          <a:p>
            <a:pPr marL="0" indent="0">
              <a:buNone/>
            </a:pPr>
            <a:r>
              <a:rPr lang="en-US" altLang="zh-TW" sz="2400" dirty="0"/>
              <a:t> </a:t>
            </a:r>
            <a:r>
              <a:rPr lang="en-US" altLang="zh-TW" sz="2400" dirty="0" smtClean="0"/>
              <a:t>(A</a:t>
            </a:r>
            <a:r>
              <a:rPr lang="en-US" altLang="zh-TW" sz="2400" dirty="0"/>
              <a:t>) </a:t>
            </a:r>
            <a:r>
              <a:rPr lang="zh-TW" altLang="zh-TW" sz="2400" dirty="0"/>
              <a:t>建立</a:t>
            </a:r>
            <a:r>
              <a:rPr lang="en-US" altLang="zh-TW" sz="2400" dirty="0"/>
              <a:t> </a:t>
            </a:r>
            <a:r>
              <a:rPr lang="en-US" altLang="zh-TW" sz="2400" dirty="0" err="1"/>
              <a:t>IoT</a:t>
            </a:r>
            <a:r>
              <a:rPr lang="en-US" altLang="zh-TW" sz="2400" dirty="0"/>
              <a:t> </a:t>
            </a:r>
            <a:r>
              <a:rPr lang="zh-TW" altLang="zh-TW" sz="2400" dirty="0"/>
              <a:t>安全設計指導準則</a:t>
            </a:r>
            <a:r>
              <a:rPr lang="en-US" altLang="zh-TW" sz="2400" dirty="0"/>
              <a:t>  </a:t>
            </a:r>
            <a:endParaRPr lang="zh-TW" altLang="zh-TW" sz="2400" dirty="0"/>
          </a:p>
          <a:p>
            <a:pPr marL="0" indent="0">
              <a:buNone/>
            </a:pPr>
            <a:r>
              <a:rPr lang="en-US" altLang="zh-TW" sz="2400" dirty="0" smtClean="0"/>
              <a:t> (</a:t>
            </a:r>
            <a:r>
              <a:rPr lang="en-US" altLang="zh-TW" sz="2400" dirty="0"/>
              <a:t>B) </a:t>
            </a:r>
            <a:r>
              <a:rPr lang="zh-TW" altLang="zh-TW" sz="2400" dirty="0"/>
              <a:t>建立深層防護措施，分層防禦，以及常規性檢測工具  </a:t>
            </a:r>
          </a:p>
          <a:p>
            <a:pPr marL="0" indent="0">
              <a:buNone/>
            </a:pPr>
            <a:r>
              <a:rPr lang="en-US" altLang="zh-TW" sz="2400" dirty="0"/>
              <a:t> </a:t>
            </a:r>
            <a:r>
              <a:rPr lang="en-US" altLang="zh-TW" sz="2400" dirty="0" smtClean="0"/>
              <a:t>(</a:t>
            </a:r>
            <a:r>
              <a:rPr lang="en-US" altLang="zh-TW" sz="2400" dirty="0"/>
              <a:t>C) </a:t>
            </a:r>
            <a:r>
              <a:rPr lang="zh-TW" altLang="zh-TW" sz="2400" dirty="0"/>
              <a:t>建立</a:t>
            </a:r>
            <a:r>
              <a:rPr lang="en-US" altLang="zh-TW" sz="2400" dirty="0"/>
              <a:t> </a:t>
            </a:r>
            <a:r>
              <a:rPr lang="en-US" altLang="zh-TW" sz="2400" dirty="0" err="1"/>
              <a:t>IoT</a:t>
            </a:r>
            <a:r>
              <a:rPr lang="en-US" altLang="zh-TW" sz="2400" dirty="0"/>
              <a:t> </a:t>
            </a:r>
            <a:r>
              <a:rPr lang="zh-TW" altLang="zh-TW" sz="2400" dirty="0"/>
              <a:t>安全資訊分享平台 </a:t>
            </a:r>
          </a:p>
          <a:p>
            <a:pPr marL="0" indent="0">
              <a:buNone/>
            </a:pPr>
            <a:r>
              <a:rPr lang="en-US" altLang="zh-TW" sz="2400" dirty="0" smtClean="0"/>
              <a:t> (</a:t>
            </a:r>
            <a:r>
              <a:rPr lang="en-US" altLang="zh-TW" sz="2400" dirty="0"/>
              <a:t>D) </a:t>
            </a:r>
            <a:r>
              <a:rPr lang="zh-TW" altLang="zh-TW" sz="2400" dirty="0"/>
              <a:t>不同產業可以建立一致的</a:t>
            </a:r>
            <a:r>
              <a:rPr lang="en-US" altLang="zh-TW" sz="2400" dirty="0"/>
              <a:t> </a:t>
            </a:r>
            <a:r>
              <a:rPr lang="en-US" altLang="zh-TW" sz="2400" dirty="0" err="1"/>
              <a:t>IoT</a:t>
            </a:r>
            <a:r>
              <a:rPr lang="en-US" altLang="zh-TW" sz="2400" dirty="0"/>
              <a:t> </a:t>
            </a:r>
            <a:r>
              <a:rPr lang="zh-TW" altLang="zh-TW" sz="2400" dirty="0"/>
              <a:t>安全基礎規範</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291264" cy="5213176"/>
          </a:xfrm>
        </p:spPr>
        <p:txBody>
          <a:bodyPr>
            <a:normAutofit/>
          </a:bodyPr>
          <a:lstStyle/>
          <a:p>
            <a:pPr marL="0" indent="0">
              <a:buNone/>
            </a:pPr>
            <a:r>
              <a:rPr lang="zh-TW" altLang="zh-TW" dirty="0"/>
              <a:t>在物聯網裡，駭客可能會運用監聽程式（</a:t>
            </a:r>
            <a:r>
              <a:rPr lang="en-US" altLang="zh-TW" dirty="0"/>
              <a:t>Sniffer</a:t>
            </a:r>
            <a:r>
              <a:rPr lang="zh-TW" altLang="zh-TW" dirty="0"/>
              <a:t>），截取任何透過網路 傳送之未加密的資訊再加以竊取。這是屬於哪一類的攻擊手法</a:t>
            </a:r>
            <a:r>
              <a:rPr lang="zh-TW" altLang="zh-TW" dirty="0" smtClean="0"/>
              <a:t>？</a:t>
            </a:r>
            <a:endParaRPr lang="en-US" altLang="zh-TW" dirty="0" smtClean="0"/>
          </a:p>
          <a:p>
            <a:pPr marL="0" indent="0">
              <a:buNone/>
            </a:pPr>
            <a:endParaRPr lang="zh-TW" altLang="en-US" dirty="0" smtClean="0"/>
          </a:p>
          <a:p>
            <a:pPr marL="0" indent="0">
              <a:buNone/>
            </a:pPr>
            <a:r>
              <a:rPr lang="en-US" altLang="zh-TW" sz="2400" dirty="0" smtClean="0"/>
              <a:t> (</a:t>
            </a:r>
            <a:r>
              <a:rPr lang="en-US" altLang="zh-TW" sz="2400" dirty="0"/>
              <a:t>A) </a:t>
            </a:r>
            <a:r>
              <a:rPr lang="zh-TW" altLang="zh-TW" sz="2400" dirty="0"/>
              <a:t>監聽攻擊（</a:t>
            </a:r>
            <a:r>
              <a:rPr lang="en-US" altLang="zh-TW" sz="2400" dirty="0"/>
              <a:t>Sniffing Attack</a:t>
            </a:r>
            <a:r>
              <a:rPr lang="zh-TW" altLang="zh-TW" sz="2400" dirty="0" smtClean="0"/>
              <a:t>）</a:t>
            </a:r>
            <a:endParaRPr lang="en-US" altLang="zh-TW" sz="2400" dirty="0" smtClean="0"/>
          </a:p>
          <a:p>
            <a:pPr marL="0" indent="0">
              <a:buNone/>
            </a:pPr>
            <a:r>
              <a:rPr lang="en-US" altLang="zh-TW" sz="2400" dirty="0" smtClean="0"/>
              <a:t> </a:t>
            </a:r>
            <a:r>
              <a:rPr lang="en-US" altLang="zh-TW" sz="2400" dirty="0"/>
              <a:t>(B) </a:t>
            </a:r>
            <a:r>
              <a:rPr lang="zh-TW" altLang="zh-TW" sz="2400" dirty="0"/>
              <a:t>密碼攻擊（</a:t>
            </a:r>
            <a:r>
              <a:rPr lang="en-US" altLang="zh-TW" sz="2400" dirty="0"/>
              <a:t>Password-Based Attack</a:t>
            </a:r>
            <a:r>
              <a:rPr lang="zh-TW" altLang="zh-TW" sz="2400" dirty="0"/>
              <a:t>） </a:t>
            </a:r>
          </a:p>
          <a:p>
            <a:pPr marL="0" indent="0">
              <a:buNone/>
            </a:pPr>
            <a:r>
              <a:rPr lang="en-US" altLang="zh-TW" sz="2400" dirty="0" smtClean="0"/>
              <a:t> (</a:t>
            </a:r>
            <a:r>
              <a:rPr lang="en-US" altLang="zh-TW" sz="2400" dirty="0"/>
              <a:t>C) </a:t>
            </a:r>
            <a:r>
              <a:rPr lang="zh-TW" altLang="zh-TW" sz="2400" dirty="0"/>
              <a:t>金鑰淪陷攻擊（</a:t>
            </a:r>
            <a:r>
              <a:rPr lang="en-US" altLang="zh-TW" sz="2400" dirty="0"/>
              <a:t>Compromised-Key Attack</a:t>
            </a:r>
            <a:r>
              <a:rPr lang="zh-TW" altLang="zh-TW" sz="2400" dirty="0"/>
              <a:t>）</a:t>
            </a:r>
          </a:p>
          <a:p>
            <a:pPr marL="0" indent="0">
              <a:buNone/>
            </a:pPr>
            <a:r>
              <a:rPr lang="en-US" altLang="zh-TW" sz="2400" dirty="0"/>
              <a:t> </a:t>
            </a:r>
            <a:r>
              <a:rPr lang="en-US" altLang="zh-TW" sz="2400" dirty="0" smtClean="0"/>
              <a:t>(D</a:t>
            </a:r>
            <a:r>
              <a:rPr lang="en-US" altLang="zh-TW" sz="2400" dirty="0"/>
              <a:t>) </a:t>
            </a:r>
            <a:r>
              <a:rPr lang="zh-TW" altLang="zh-TW" sz="2400" dirty="0"/>
              <a:t>阻斷服務攻擊（</a:t>
            </a:r>
            <a:r>
              <a:rPr lang="en-US" altLang="zh-TW" sz="2400" dirty="0"/>
              <a:t>Denial-of-Service Attack</a:t>
            </a:r>
            <a:r>
              <a:rPr lang="zh-TW" altLang="zh-TW" sz="2400" dirty="0"/>
              <a:t>）</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當兩個物聯網裝置在通訊過程中，傳遞的憑證訊息遭攔截並透過此憑證模擬合法身分達到存取特定服務。請問以上描述屬於下列哪種攻擊手法</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a:t>
            </a:r>
            <a:r>
              <a:rPr lang="zh-TW" altLang="zh-TW" sz="2400" dirty="0"/>
              <a:t>中間人攻擊</a:t>
            </a:r>
            <a:r>
              <a:rPr lang="en-US" altLang="zh-TW" sz="2400" dirty="0"/>
              <a:t> </a:t>
            </a:r>
            <a:endParaRPr lang="en-US" altLang="zh-TW" sz="2400" dirty="0" smtClean="0"/>
          </a:p>
          <a:p>
            <a:pPr marL="0" indent="0">
              <a:buNone/>
            </a:pPr>
            <a:r>
              <a:rPr lang="en-US" altLang="zh-TW" sz="2400" dirty="0" smtClean="0"/>
              <a:t> (</a:t>
            </a:r>
            <a:r>
              <a:rPr lang="en-US" altLang="zh-TW" sz="2400" dirty="0"/>
              <a:t>B) </a:t>
            </a:r>
            <a:r>
              <a:rPr lang="zh-TW" altLang="zh-TW" sz="2400" dirty="0"/>
              <a:t>重送</a:t>
            </a:r>
            <a:r>
              <a:rPr lang="zh-TW" altLang="zh-TW" sz="2400" dirty="0" smtClean="0"/>
              <a:t>攻擊</a:t>
            </a:r>
            <a:endParaRPr lang="en-US" altLang="zh-TW" sz="2400" dirty="0" smtClean="0"/>
          </a:p>
          <a:p>
            <a:pPr marL="0" indent="0">
              <a:buNone/>
            </a:pPr>
            <a:r>
              <a:rPr lang="en-US" altLang="zh-TW" sz="2400" dirty="0" smtClean="0"/>
              <a:t> </a:t>
            </a:r>
            <a:r>
              <a:rPr lang="en-US" altLang="zh-TW" sz="2400" dirty="0"/>
              <a:t>(C) </a:t>
            </a:r>
            <a:r>
              <a:rPr lang="zh-TW" altLang="zh-TW" sz="2400" dirty="0"/>
              <a:t>冒充</a:t>
            </a:r>
            <a:r>
              <a:rPr lang="zh-TW" altLang="zh-TW" sz="2400" dirty="0" smtClean="0"/>
              <a:t>攻擊</a:t>
            </a:r>
            <a:endParaRPr lang="en-US" altLang="zh-TW" sz="2400" dirty="0" smtClean="0"/>
          </a:p>
          <a:p>
            <a:pPr marL="0" indent="0">
              <a:buNone/>
            </a:pPr>
            <a:r>
              <a:rPr lang="en-US" altLang="zh-TW" sz="2400" dirty="0" smtClean="0"/>
              <a:t> </a:t>
            </a:r>
            <a:r>
              <a:rPr lang="en-US" altLang="zh-TW" sz="2400" dirty="0"/>
              <a:t>(D) </a:t>
            </a:r>
            <a:r>
              <a:rPr lang="zh-TW" altLang="zh-TW" sz="2400" dirty="0"/>
              <a:t>監聽攻擊</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lgn="just" hangingPunct="0">
              <a:buNone/>
            </a:pPr>
            <a:r>
              <a:rPr lang="zh-TW" altLang="zh-TW" dirty="0"/>
              <a:t>在物聯網裡，電器設備透過無線通訊協定互聯時，有可能因為外來超 強訊號的干擾而產生「蓋臺」的現象，這是屬於哪一類的攻擊手法</a:t>
            </a:r>
            <a:r>
              <a:rPr lang="zh-TW" altLang="zh-TW" dirty="0" smtClean="0"/>
              <a:t>？</a:t>
            </a:r>
            <a:endParaRPr lang="en-US" altLang="zh-TW" dirty="0" smtClean="0"/>
          </a:p>
          <a:p>
            <a:pPr marL="0" indent="0">
              <a:buNone/>
            </a:pPr>
            <a:endParaRPr lang="en-US" altLang="zh-TW" dirty="0"/>
          </a:p>
          <a:p>
            <a:pPr marL="0" indent="0">
              <a:buNone/>
            </a:pPr>
            <a:r>
              <a:rPr lang="zh-TW" altLang="en-US" sz="2400" dirty="0" smtClean="0"/>
              <a:t> </a:t>
            </a:r>
            <a:r>
              <a:rPr lang="en-US" altLang="zh-TW" sz="2400" dirty="0"/>
              <a:t>(A) </a:t>
            </a:r>
            <a:r>
              <a:rPr lang="zh-TW" altLang="zh-TW" sz="2400" dirty="0"/>
              <a:t>中間人攻擊（</a:t>
            </a:r>
            <a:r>
              <a:rPr lang="en-US" altLang="zh-TW" sz="2400" dirty="0"/>
              <a:t>Man-In-The-Middle Attack</a:t>
            </a:r>
            <a:r>
              <a:rPr lang="zh-TW" altLang="zh-TW" sz="2400" dirty="0"/>
              <a:t>） </a:t>
            </a:r>
          </a:p>
          <a:p>
            <a:pPr marL="0" indent="0">
              <a:buNone/>
            </a:pPr>
            <a:r>
              <a:rPr lang="en-US" altLang="zh-TW" sz="2400" dirty="0"/>
              <a:t> </a:t>
            </a:r>
            <a:r>
              <a:rPr lang="en-US" altLang="zh-TW" sz="2400" dirty="0" smtClean="0"/>
              <a:t>(</a:t>
            </a:r>
            <a:r>
              <a:rPr lang="en-US" altLang="zh-TW" sz="2400" dirty="0"/>
              <a:t>B) </a:t>
            </a:r>
            <a:r>
              <a:rPr lang="zh-TW" altLang="zh-TW" sz="2400" dirty="0"/>
              <a:t>資料隱碼攻擊（</a:t>
            </a:r>
            <a:r>
              <a:rPr lang="en-US" altLang="zh-TW" sz="2400" dirty="0"/>
              <a:t>SQL Injection Attack</a:t>
            </a:r>
            <a:r>
              <a:rPr lang="zh-TW" altLang="zh-TW" sz="2400" dirty="0"/>
              <a:t>） </a:t>
            </a:r>
          </a:p>
          <a:p>
            <a:pPr marL="0" indent="0">
              <a:buNone/>
            </a:pPr>
            <a:r>
              <a:rPr lang="en-US" altLang="zh-TW" sz="2400" dirty="0"/>
              <a:t> </a:t>
            </a:r>
            <a:r>
              <a:rPr lang="en-US" altLang="zh-TW" sz="2400" dirty="0" smtClean="0"/>
              <a:t>(C</a:t>
            </a:r>
            <a:r>
              <a:rPr lang="en-US" altLang="zh-TW" sz="2400" dirty="0"/>
              <a:t>) </a:t>
            </a:r>
            <a:r>
              <a:rPr lang="zh-TW" altLang="zh-TW" sz="2400" dirty="0"/>
              <a:t>隱藏欄位攻擊（</a:t>
            </a:r>
            <a:r>
              <a:rPr lang="en-US" altLang="zh-TW" sz="2400" dirty="0"/>
              <a:t>Hidden-Field-Tampering Attack</a:t>
            </a:r>
            <a:r>
              <a:rPr lang="zh-TW" altLang="zh-TW" sz="2400" dirty="0"/>
              <a:t>） </a:t>
            </a:r>
          </a:p>
          <a:p>
            <a:pPr marL="0" indent="0">
              <a:buNone/>
            </a:pPr>
            <a:r>
              <a:rPr lang="en-US" altLang="zh-TW" sz="2400" dirty="0" smtClean="0"/>
              <a:t> (</a:t>
            </a:r>
            <a:r>
              <a:rPr lang="en-US" altLang="zh-TW" sz="2400" dirty="0"/>
              <a:t>D) </a:t>
            </a:r>
            <a:r>
              <a:rPr lang="zh-TW" altLang="zh-TW" sz="2400" dirty="0"/>
              <a:t>阻斷服務攻擊（</a:t>
            </a:r>
            <a:r>
              <a:rPr lang="en-US" altLang="zh-TW" sz="2400" dirty="0"/>
              <a:t>Denial-of-Service Attack</a:t>
            </a:r>
            <a:r>
              <a:rPr lang="zh-TW" altLang="zh-TW" sz="2400" dirty="0"/>
              <a:t>）</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7"/>
          </a:xfrm>
        </p:spPr>
        <p:txBody>
          <a:bodyPr>
            <a:normAutofit/>
          </a:bodyPr>
          <a:lstStyle/>
          <a:p>
            <a:pPr marL="0" indent="0">
              <a:buNone/>
            </a:pPr>
            <a:r>
              <a:rPr lang="zh-TW" altLang="zh-TW" dirty="0" smtClean="0"/>
              <a:t>目前在物聯網裡，連網的智慧家電多數是採用安全性不高的通訊協 定，駭客可以利用這些不安全的通訊協定，進行什麼樣的攻擊？</a:t>
            </a:r>
            <a:r>
              <a:rPr lang="zh-TW" altLang="en-US" dirty="0" smtClean="0"/>
              <a:t> </a:t>
            </a:r>
            <a:endParaRPr lang="en-US" altLang="zh-TW" dirty="0" smtClean="0"/>
          </a:p>
          <a:p>
            <a:pPr marL="514350" indent="-514350">
              <a:buAutoNum type="arabicParenBoth"/>
            </a:pPr>
            <a:r>
              <a:rPr lang="zh-TW" altLang="zh-TW" dirty="0" smtClean="0"/>
              <a:t>中間人攻擊（</a:t>
            </a:r>
            <a:r>
              <a:rPr lang="en-US" altLang="zh-TW" dirty="0" smtClean="0"/>
              <a:t>Man-in-the-Middle</a:t>
            </a:r>
            <a:r>
              <a:rPr lang="zh-TW" altLang="zh-TW" dirty="0" smtClean="0"/>
              <a:t>）</a:t>
            </a:r>
            <a:endParaRPr lang="en-US" altLang="zh-TW" dirty="0" smtClean="0"/>
          </a:p>
          <a:p>
            <a:pPr marL="514350" indent="-514350">
              <a:buAutoNum type="arabicParenBoth"/>
            </a:pPr>
            <a:r>
              <a:rPr lang="en-US" altLang="zh-TW" dirty="0" smtClean="0"/>
              <a:t> (</a:t>
            </a:r>
            <a:r>
              <a:rPr lang="en-US" altLang="zh-TW" dirty="0"/>
              <a:t>2) </a:t>
            </a:r>
            <a:r>
              <a:rPr lang="zh-TW" altLang="zh-TW" dirty="0"/>
              <a:t>劫持（</a:t>
            </a:r>
            <a:r>
              <a:rPr lang="en-US" altLang="zh-TW" dirty="0"/>
              <a:t>TCP/IP Hijacking</a:t>
            </a:r>
            <a:r>
              <a:rPr lang="zh-TW" altLang="zh-TW" dirty="0"/>
              <a:t>） </a:t>
            </a:r>
            <a:endParaRPr lang="en-US" altLang="zh-TW" dirty="0" smtClean="0"/>
          </a:p>
          <a:p>
            <a:pPr marL="514350" indent="-514350">
              <a:buAutoNum type="arabicParenBoth"/>
            </a:pPr>
            <a:r>
              <a:rPr lang="en-US" altLang="zh-TW" dirty="0" smtClean="0"/>
              <a:t>(</a:t>
            </a:r>
            <a:r>
              <a:rPr lang="en-US" altLang="zh-TW" dirty="0"/>
              <a:t>3) </a:t>
            </a:r>
            <a:r>
              <a:rPr lang="zh-TW" altLang="zh-TW" dirty="0"/>
              <a:t>重播攻擊（</a:t>
            </a:r>
            <a:r>
              <a:rPr lang="en-US" altLang="zh-TW" dirty="0"/>
              <a:t>Replay</a:t>
            </a:r>
            <a:r>
              <a:rPr lang="zh-TW" altLang="zh-TW" dirty="0" smtClean="0"/>
              <a:t>）</a:t>
            </a:r>
            <a:endParaRPr lang="en-US" altLang="zh-TW" dirty="0" smtClean="0"/>
          </a:p>
          <a:p>
            <a:pPr marL="514350" indent="-514350">
              <a:buAutoNum type="arabicParenBoth"/>
            </a:pPr>
            <a:r>
              <a:rPr lang="zh-TW" altLang="zh-TW" dirty="0" smtClean="0"/>
              <a:t> </a:t>
            </a:r>
            <a:r>
              <a:rPr lang="en-US" altLang="zh-TW" dirty="0" smtClean="0"/>
              <a:t>(</a:t>
            </a:r>
            <a:r>
              <a:rPr lang="en-US" altLang="zh-TW" dirty="0"/>
              <a:t>4) </a:t>
            </a:r>
            <a:r>
              <a:rPr lang="zh-TW" altLang="zh-TW" dirty="0"/>
              <a:t>垃圾搜尋攻擊（</a:t>
            </a:r>
            <a:r>
              <a:rPr lang="en-US" altLang="zh-TW" dirty="0"/>
              <a:t>Dumpster Diving</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(1), (2), (3)  (B) (1), (2), (4)   (C) (1), (3), (4)   (D) (2), (3), (4)</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物聯網安全漏洞有很多因素，下列敘述何者不正確</a:t>
            </a:r>
            <a:r>
              <a:rPr lang="zh-TW" altLang="zh-TW" dirty="0" smtClean="0"/>
              <a:t>？</a:t>
            </a:r>
            <a:endParaRPr lang="en-US" altLang="zh-TW" smtClean="0"/>
          </a:p>
          <a:p>
            <a:pPr marL="0" indent="0">
              <a:buNone/>
            </a:pPr>
            <a:endParaRPr lang="zh-TW" altLang="en-US" dirty="0" smtClean="0"/>
          </a:p>
          <a:p>
            <a:pPr marL="0" indent="0">
              <a:buNone/>
            </a:pPr>
            <a:r>
              <a:rPr lang="en-US" altLang="zh-TW" sz="2400" dirty="0" smtClean="0"/>
              <a:t> (</a:t>
            </a:r>
            <a:r>
              <a:rPr lang="en-US" altLang="zh-TW" sz="2400" dirty="0"/>
              <a:t>A) </a:t>
            </a:r>
            <a:r>
              <a:rPr lang="zh-TW" altLang="zh-TW" sz="2400" dirty="0"/>
              <a:t>物聯網軟體組件安全性不足，應將安全納入設計程序中 </a:t>
            </a:r>
          </a:p>
          <a:p>
            <a:pPr marL="0" indent="0">
              <a:buNone/>
            </a:pPr>
            <a:r>
              <a:rPr lang="en-US" altLang="zh-TW" sz="2400" dirty="0" smtClean="0"/>
              <a:t> (</a:t>
            </a:r>
            <a:r>
              <a:rPr lang="en-US" altLang="zh-TW" sz="2400" dirty="0"/>
              <a:t>B) </a:t>
            </a:r>
            <a:r>
              <a:rPr lang="zh-TW" altLang="zh-TW" sz="2400" dirty="0"/>
              <a:t>物聯網需要不斷的更新，並建立漏洞管理 </a:t>
            </a:r>
          </a:p>
          <a:p>
            <a:pPr marL="0" indent="0">
              <a:buNone/>
            </a:pPr>
            <a:r>
              <a:rPr lang="en-US" altLang="zh-TW" sz="2400" dirty="0" smtClean="0"/>
              <a:t> (</a:t>
            </a:r>
            <a:r>
              <a:rPr lang="en-US" altLang="zh-TW" sz="2400" dirty="0"/>
              <a:t>C) </a:t>
            </a:r>
            <a:r>
              <a:rPr lang="zh-TW" altLang="zh-TW" sz="2400" dirty="0"/>
              <a:t>物聯網安全必須建立在被驗證過的安全機制上 </a:t>
            </a:r>
          </a:p>
          <a:p>
            <a:pPr marL="0" indent="0">
              <a:buNone/>
            </a:pPr>
            <a:r>
              <a:rPr lang="en-US" altLang="zh-TW" sz="2400" dirty="0" smtClean="0"/>
              <a:t> (</a:t>
            </a:r>
            <a:r>
              <a:rPr lang="en-US" altLang="zh-TW" sz="2400" dirty="0"/>
              <a:t>D) </a:t>
            </a:r>
            <a:r>
              <a:rPr lang="zh-TW" altLang="zh-TW" sz="2400" dirty="0"/>
              <a:t>物聯網技術必須建立在黑盒子內，太透明風險更高 </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4800" dirty="0"/>
          </a:p>
        </p:txBody>
      </p:sp>
    </p:spTree>
    <p:extLst>
      <p:ext uri="{BB962C8B-B14F-4D97-AF65-F5344CB8AC3E}">
        <p14:creationId xmlns:p14="http://schemas.microsoft.com/office/powerpoint/2010/main" val="407127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20"/>
          </a:xfrm>
        </p:spPr>
        <p:txBody>
          <a:bodyPr>
            <a:normAutofit fontScale="92500"/>
          </a:bodyPr>
          <a:lstStyle/>
          <a:p>
            <a:pPr marL="0" indent="0">
              <a:buNone/>
            </a:pPr>
            <a:r>
              <a:rPr lang="zh-TW" altLang="zh-TW" sz="3500" dirty="0"/>
              <a:t>使用雲端架設的</a:t>
            </a:r>
            <a:r>
              <a:rPr lang="en-US" altLang="zh-TW" sz="3500" dirty="0"/>
              <a:t> Http </a:t>
            </a:r>
            <a:r>
              <a:rPr lang="zh-TW" altLang="zh-TW" sz="3500" dirty="0"/>
              <a:t>服務時，若伺服器回傳</a:t>
            </a:r>
            <a:r>
              <a:rPr lang="en-US" altLang="zh-TW" sz="3500" dirty="0"/>
              <a:t> 404 </a:t>
            </a:r>
            <a:r>
              <a:rPr lang="zh-TW" altLang="zh-TW" sz="3500" dirty="0"/>
              <a:t>的</a:t>
            </a:r>
            <a:r>
              <a:rPr lang="en-US" altLang="zh-TW" sz="3500" dirty="0"/>
              <a:t> HTTP </a:t>
            </a:r>
            <a:r>
              <a:rPr lang="zh-TW" altLang="zh-TW" sz="3500" dirty="0"/>
              <a:t>狀態碼，請 問是以下何種情況？</a:t>
            </a:r>
            <a:r>
              <a:rPr lang="zh-TW" altLang="en-US" sz="3500" dirty="0" smtClean="0"/>
              <a:t> </a:t>
            </a:r>
            <a:endParaRPr lang="en-US" altLang="zh-TW" sz="3500" dirty="0" smtClean="0"/>
          </a:p>
          <a:p>
            <a:pPr marL="0" indent="0">
              <a:buNone/>
            </a:pPr>
            <a:endParaRPr lang="zh-TW" altLang="en-US" dirty="0" smtClean="0"/>
          </a:p>
          <a:p>
            <a:pPr marL="0" indent="0">
              <a:buNone/>
            </a:pPr>
            <a:r>
              <a:rPr lang="en-US" altLang="zh-TW" sz="2600" dirty="0"/>
              <a:t>(A) </a:t>
            </a:r>
            <a:r>
              <a:rPr lang="en-US" altLang="zh-TW" sz="2600" dirty="0" smtClean="0"/>
              <a:t>Not </a:t>
            </a:r>
            <a:r>
              <a:rPr lang="en-US" altLang="zh-TW" sz="2600" dirty="0"/>
              <a:t>Found</a:t>
            </a:r>
            <a:r>
              <a:rPr lang="zh-TW" altLang="zh-TW" sz="2600" dirty="0"/>
              <a:t>，請求失敗，請求所希望得到的資源未在伺服器上被發現 </a:t>
            </a:r>
            <a:endParaRPr lang="en-US" altLang="zh-TW" sz="2600" dirty="0" smtClean="0"/>
          </a:p>
          <a:p>
            <a:pPr marL="0" indent="0">
              <a:buNone/>
            </a:pPr>
            <a:r>
              <a:rPr lang="en-US" altLang="zh-TW" sz="2600" dirty="0" smtClean="0"/>
              <a:t>(</a:t>
            </a:r>
            <a:r>
              <a:rPr lang="en-US" altLang="zh-TW" sz="2600" dirty="0"/>
              <a:t>B) OK</a:t>
            </a:r>
            <a:r>
              <a:rPr lang="zh-TW" altLang="zh-TW" sz="2600" dirty="0"/>
              <a:t>，請求已成功，所請求的回應標頭或資料本體將被送回 </a:t>
            </a:r>
          </a:p>
          <a:p>
            <a:pPr marL="0" indent="0">
              <a:buNone/>
            </a:pPr>
            <a:r>
              <a:rPr lang="en-US" altLang="zh-TW" sz="2600" dirty="0" smtClean="0"/>
              <a:t>(</a:t>
            </a:r>
            <a:r>
              <a:rPr lang="en-US" altLang="zh-TW" sz="2600" dirty="0"/>
              <a:t>C) Gateway Timeout</a:t>
            </a:r>
            <a:r>
              <a:rPr lang="zh-TW" altLang="zh-TW" sz="2600" dirty="0"/>
              <a:t>，伺服器嘗試執行請求時，未能及時從其他伺服器</a:t>
            </a:r>
            <a:r>
              <a:rPr lang="zh-TW" altLang="zh-TW" sz="2600" dirty="0" smtClean="0"/>
              <a:t>取得</a:t>
            </a:r>
            <a:r>
              <a:rPr lang="zh-TW" altLang="zh-TW" sz="2600" dirty="0"/>
              <a:t>回應 </a:t>
            </a:r>
          </a:p>
          <a:p>
            <a:pPr marL="0" indent="0">
              <a:buNone/>
            </a:pPr>
            <a:r>
              <a:rPr lang="en-US" altLang="zh-TW" sz="2600" dirty="0" smtClean="0"/>
              <a:t>(</a:t>
            </a:r>
            <a:r>
              <a:rPr lang="en-US" altLang="zh-TW" sz="2600" dirty="0"/>
              <a:t>D) I'm a teapot</a:t>
            </a:r>
            <a:r>
              <a:rPr lang="zh-TW" altLang="zh-TW" sz="2600" dirty="0"/>
              <a:t>，要求伺服器煮咖啡時應當回傳此狀態碼</a:t>
            </a:r>
            <a:r>
              <a:rPr lang="zh-TW" altLang="zh-TW" sz="3100" dirty="0"/>
              <a:t> </a:t>
            </a:r>
            <a:endParaRPr lang="zh-TW" altLang="zh-TW" sz="3400" dirty="0"/>
          </a:p>
          <a:p>
            <a:endParaRPr lang="zh-TW" altLang="en-US" dirty="0"/>
          </a:p>
        </p:txBody>
      </p:sp>
    </p:spTree>
    <p:extLst>
      <p:ext uri="{BB962C8B-B14F-4D97-AF65-F5344CB8AC3E}">
        <p14:creationId xmlns:p14="http://schemas.microsoft.com/office/powerpoint/2010/main" val="2354697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buNone/>
            </a:pPr>
            <a:r>
              <a:rPr lang="zh-TW" altLang="zh-TW" dirty="0"/>
              <a:t>下列何者是一般管理員採用動態路由協定（</a:t>
            </a:r>
            <a:r>
              <a:rPr lang="en-US" altLang="zh-TW" dirty="0"/>
              <a:t>Dynamic Routing Protocol</a:t>
            </a:r>
            <a:r>
              <a:rPr lang="zh-TW" altLang="zh-TW" dirty="0"/>
              <a:t>） 以取代靜態路由（</a:t>
            </a:r>
            <a:r>
              <a:rPr lang="en-US" altLang="zh-TW" dirty="0"/>
              <a:t>Static Routes</a:t>
            </a:r>
            <a:r>
              <a:rPr lang="zh-TW" altLang="zh-TW" dirty="0"/>
              <a:t>）的主要理由</a:t>
            </a:r>
            <a:r>
              <a:rPr lang="zh-TW" altLang="zh-TW" dirty="0" smtClean="0"/>
              <a:t>？</a:t>
            </a:r>
            <a:endParaRPr lang="en-US" altLang="zh-TW" dirty="0" smtClean="0"/>
          </a:p>
          <a:p>
            <a:pPr marL="0" indent="0">
              <a:buNone/>
            </a:pPr>
            <a:endParaRPr lang="zh-TW" altLang="en-US" dirty="0" smtClean="0"/>
          </a:p>
          <a:p>
            <a:pPr marL="0" indent="0">
              <a:buNone/>
            </a:pPr>
            <a:r>
              <a:rPr lang="en-US" altLang="zh-TW" sz="2400" dirty="0"/>
              <a:t>(A)</a:t>
            </a:r>
            <a:r>
              <a:rPr lang="zh-TW" altLang="zh-TW" sz="2400" dirty="0" smtClean="0"/>
              <a:t>動態</a:t>
            </a:r>
            <a:r>
              <a:rPr lang="zh-TW" altLang="zh-TW" sz="2400" dirty="0"/>
              <a:t>路由的路由器負載較輕 </a:t>
            </a:r>
            <a:r>
              <a:rPr lang="en-US" altLang="zh-TW" sz="2400" dirty="0"/>
              <a:t>  </a:t>
            </a:r>
            <a:endParaRPr lang="en-US" altLang="zh-TW" sz="2400" dirty="0" smtClean="0"/>
          </a:p>
          <a:p>
            <a:pPr marL="0" indent="0">
              <a:buNone/>
            </a:pPr>
            <a:r>
              <a:rPr lang="en-US" altLang="zh-TW" sz="2400" dirty="0" smtClean="0"/>
              <a:t>(</a:t>
            </a:r>
            <a:r>
              <a:rPr lang="en-US" altLang="zh-TW" sz="2400" dirty="0"/>
              <a:t>B) </a:t>
            </a:r>
            <a:r>
              <a:rPr lang="zh-TW" altLang="zh-TW" sz="2400" dirty="0"/>
              <a:t>動態路由能夠延展到較大的網絡 </a:t>
            </a:r>
            <a:endParaRPr lang="en-US" altLang="zh-TW" sz="2400" dirty="0" smtClean="0"/>
          </a:p>
          <a:p>
            <a:pPr marL="0" indent="0">
              <a:buNone/>
            </a:pPr>
            <a:r>
              <a:rPr lang="en-US" altLang="zh-TW" sz="2400" dirty="0" smtClean="0"/>
              <a:t>(</a:t>
            </a:r>
            <a:r>
              <a:rPr lang="en-US" altLang="zh-TW" sz="2400" dirty="0"/>
              <a:t>C) </a:t>
            </a:r>
            <a:r>
              <a:rPr lang="zh-TW" altLang="zh-TW" sz="2400" dirty="0"/>
              <a:t>動態路由較安全 </a:t>
            </a:r>
            <a:r>
              <a:rPr lang="en-US" altLang="zh-TW" sz="2400" dirty="0"/>
              <a:t>  </a:t>
            </a:r>
            <a:endParaRPr lang="en-US" altLang="zh-TW" sz="2400" dirty="0" smtClean="0"/>
          </a:p>
          <a:p>
            <a:pPr marL="0" indent="0">
              <a:buNone/>
            </a:pPr>
            <a:r>
              <a:rPr lang="en-US" altLang="zh-TW" sz="2400" dirty="0" smtClean="0"/>
              <a:t>(</a:t>
            </a:r>
            <a:r>
              <a:rPr lang="en-US" altLang="zh-TW" sz="2400" dirty="0"/>
              <a:t>D) </a:t>
            </a:r>
            <a:r>
              <a:rPr lang="zh-TW" altLang="zh-TW" sz="2400" dirty="0"/>
              <a:t>動態路由有較快的網路傳輸能力</a:t>
            </a:r>
            <a:endParaRPr lang="zh-TW" altLang="en-US" dirty="0"/>
          </a:p>
        </p:txBody>
      </p:sp>
    </p:spTree>
    <p:extLst>
      <p:ext uri="{BB962C8B-B14F-4D97-AF65-F5344CB8AC3E}">
        <p14:creationId xmlns:p14="http://schemas.microsoft.com/office/powerpoint/2010/main" val="3608697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lgn="just">
              <a:buNone/>
            </a:pPr>
            <a:r>
              <a:rPr lang="zh-TW" altLang="zh-TW" dirty="0"/>
              <a:t>公司的資安人員想要安全性的監控網路上所有的交換器和路由器的</a:t>
            </a:r>
            <a:r>
              <a:rPr lang="zh-TW" altLang="zh-TW" dirty="0" smtClean="0"/>
              <a:t>狀態</a:t>
            </a:r>
            <a:r>
              <a:rPr lang="zh-TW" altLang="zh-TW" dirty="0"/>
              <a:t>，請問他需要在每個設備上設定哪個協定？</a:t>
            </a:r>
            <a:r>
              <a:rPr lang="zh-TW" altLang="en-US" dirty="0" smtClean="0"/>
              <a:t> </a:t>
            </a:r>
            <a:endParaRPr lang="en-US" altLang="zh-TW" dirty="0" smtClean="0"/>
          </a:p>
          <a:p>
            <a:pPr marL="0" indent="0">
              <a:buNone/>
            </a:pPr>
            <a:endParaRPr lang="zh-TW" altLang="en-US" dirty="0" smtClean="0"/>
          </a:p>
          <a:p>
            <a:pPr marL="0" indent="0">
              <a:buNone/>
            </a:pPr>
            <a:r>
              <a:rPr lang="en-US" altLang="zh-TW" sz="2400" dirty="0"/>
              <a:t>(A)STP  (B)VLAN   (C)MPLS   (D)SNMPv3</a:t>
            </a:r>
            <a:endParaRPr lang="zh-TW" altLang="en-US" dirty="0"/>
          </a:p>
        </p:txBody>
      </p:sp>
    </p:spTree>
    <p:extLst>
      <p:ext uri="{BB962C8B-B14F-4D97-AF65-F5344CB8AC3E}">
        <p14:creationId xmlns:p14="http://schemas.microsoft.com/office/powerpoint/2010/main" val="2328116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lgn="just">
              <a:buNone/>
            </a:pPr>
            <a:r>
              <a:rPr lang="zh-TW" altLang="zh-TW" dirty="0"/>
              <a:t>公司管理員打算利用</a:t>
            </a:r>
            <a:r>
              <a:rPr lang="en-US" altLang="zh-TW" dirty="0"/>
              <a:t> </a:t>
            </a:r>
            <a:r>
              <a:rPr lang="en-US" altLang="zh-TW" dirty="0" err="1"/>
              <a:t>IPSec</a:t>
            </a:r>
            <a:r>
              <a:rPr lang="en-US" altLang="zh-TW" dirty="0"/>
              <a:t> </a:t>
            </a:r>
            <a:r>
              <a:rPr lang="zh-TW" altLang="zh-TW" dirty="0"/>
              <a:t>來確保封包內容傳輸的私密性（</a:t>
            </a:r>
            <a:r>
              <a:rPr lang="en-US" altLang="zh-TW" dirty="0"/>
              <a:t>Confidentiality</a:t>
            </a:r>
            <a:r>
              <a:rPr lang="zh-TW" altLang="zh-TW" dirty="0"/>
              <a:t>），請問管理員需要使用</a:t>
            </a:r>
            <a:r>
              <a:rPr lang="en-US" altLang="zh-TW" dirty="0"/>
              <a:t> IPsec </a:t>
            </a:r>
            <a:r>
              <a:rPr lang="zh-TW" altLang="zh-TW" dirty="0"/>
              <a:t>的哪項協定以達成目的</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(A)AH   (B) ESP  (C)IKE   (D)ISAKMP</a:t>
            </a:r>
            <a:endParaRPr lang="zh-TW" altLang="en-US" dirty="0"/>
          </a:p>
        </p:txBody>
      </p:sp>
    </p:spTree>
    <p:extLst>
      <p:ext uri="{BB962C8B-B14F-4D97-AF65-F5344CB8AC3E}">
        <p14:creationId xmlns:p14="http://schemas.microsoft.com/office/powerpoint/2010/main" val="4130924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a:bodyPr>
          <a:lstStyle/>
          <a:p>
            <a:pPr marL="0" indent="0">
              <a:buNone/>
            </a:pPr>
            <a:r>
              <a:rPr lang="zh-TW" altLang="zh-TW" dirty="0"/>
              <a:t>下列何者不是應用在「虛擬私有網路」（</a:t>
            </a:r>
            <a:r>
              <a:rPr lang="en-US" altLang="zh-TW" dirty="0"/>
              <a:t>VPN</a:t>
            </a:r>
            <a:r>
              <a:rPr lang="zh-TW" altLang="zh-TW" dirty="0"/>
              <a:t>）上的通訊協定</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zh-TW" altLang="zh-TW" sz="2400" dirty="0"/>
              <a:t> </a:t>
            </a:r>
            <a:r>
              <a:rPr lang="en-US" altLang="zh-TW" sz="2400" dirty="0"/>
              <a:t>(A)TFTP   (B)PPTP   (C)IPSEC   (D)SSL</a:t>
            </a:r>
            <a:endParaRPr lang="zh-TW" altLang="en-US" dirty="0"/>
          </a:p>
        </p:txBody>
      </p:sp>
    </p:spTree>
    <p:extLst>
      <p:ext uri="{BB962C8B-B14F-4D97-AF65-F5344CB8AC3E}">
        <p14:creationId xmlns:p14="http://schemas.microsoft.com/office/powerpoint/2010/main" val="3008784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請問常見的</a:t>
            </a:r>
            <a:r>
              <a:rPr lang="en-US" altLang="zh-TW" dirty="0"/>
              <a:t> DNS </a:t>
            </a:r>
            <a:r>
              <a:rPr lang="zh-TW" altLang="zh-TW" dirty="0"/>
              <a:t>資源記錄類型</a:t>
            </a:r>
            <a:r>
              <a:rPr lang="en-US" altLang="zh-TW" dirty="0"/>
              <a:t> CNAME </a:t>
            </a:r>
            <a:r>
              <a:rPr lang="zh-TW" altLang="zh-TW" dirty="0"/>
              <a:t>為？</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(A)IPv4 </a:t>
            </a:r>
            <a:r>
              <a:rPr lang="zh-TW" altLang="zh-TW" sz="2400" dirty="0"/>
              <a:t>主機位址</a:t>
            </a:r>
            <a:r>
              <a:rPr lang="en-US" altLang="zh-TW" sz="2400" dirty="0"/>
              <a:t>  (B)</a:t>
            </a:r>
            <a:r>
              <a:rPr lang="zh-TW" altLang="zh-TW" sz="2400" dirty="0"/>
              <a:t>文字字串</a:t>
            </a:r>
            <a:r>
              <a:rPr lang="en-US" altLang="zh-TW" sz="2400" dirty="0"/>
              <a:t>   (C)</a:t>
            </a:r>
            <a:r>
              <a:rPr lang="zh-TW" altLang="zh-TW" sz="2400" dirty="0"/>
              <a:t>郵件交換</a:t>
            </a:r>
            <a:r>
              <a:rPr lang="en-US" altLang="zh-TW" sz="2400" dirty="0"/>
              <a:t>   (D)</a:t>
            </a:r>
            <a:r>
              <a:rPr lang="zh-TW" altLang="zh-TW" sz="2400" dirty="0"/>
              <a:t>別名</a:t>
            </a:r>
            <a:endParaRPr lang="zh-TW" altLang="en-US" dirty="0"/>
          </a:p>
        </p:txBody>
      </p:sp>
    </p:spTree>
    <p:extLst>
      <p:ext uri="{BB962C8B-B14F-4D97-AF65-F5344CB8AC3E}">
        <p14:creationId xmlns:p14="http://schemas.microsoft.com/office/powerpoint/2010/main" val="2663123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80"/>
          </a:xfrm>
        </p:spPr>
        <p:txBody>
          <a:bodyPr>
            <a:normAutofit/>
          </a:bodyPr>
          <a:lstStyle/>
          <a:p>
            <a:pPr marL="0" indent="0" algn="just">
              <a:buNone/>
            </a:pPr>
            <a:r>
              <a:rPr lang="zh-TW" altLang="zh-TW" dirty="0"/>
              <a:t>公司管理人員正在設定交換器，並且需要確保只有授權的裝置才可以 透過交換器存取公司網路。下列何者為最安全的做法</a:t>
            </a:r>
            <a:r>
              <a:rPr lang="zh-TW" altLang="zh-TW" dirty="0" smtClean="0"/>
              <a:t>？</a:t>
            </a:r>
            <a:endParaRPr lang="en-US" altLang="zh-TW" dirty="0" smtClean="0"/>
          </a:p>
          <a:p>
            <a:pPr marL="0" indent="0">
              <a:buNone/>
            </a:pPr>
            <a:endParaRPr lang="zh-TW" altLang="en-US" dirty="0" smtClean="0"/>
          </a:p>
          <a:p>
            <a:pPr marL="0" indent="0" hangingPunct="0">
              <a:buNone/>
            </a:pPr>
            <a:r>
              <a:rPr lang="en-US" altLang="zh-TW" sz="2400" dirty="0"/>
              <a:t>(A</a:t>
            </a:r>
            <a:r>
              <a:rPr lang="en-US" altLang="zh-TW" sz="2400" dirty="0" smtClean="0"/>
              <a:t>)</a:t>
            </a:r>
            <a:r>
              <a:rPr lang="zh-TW" altLang="en-US" sz="2400" dirty="0" smtClean="0"/>
              <a:t> </a:t>
            </a:r>
            <a:r>
              <a:rPr lang="zh-TW" altLang="zh-TW" sz="2400" dirty="0" smtClean="0"/>
              <a:t>設定</a:t>
            </a:r>
            <a:r>
              <a:rPr lang="en-US" altLang="zh-TW" sz="2400" dirty="0"/>
              <a:t>MAC</a:t>
            </a:r>
            <a:r>
              <a:rPr lang="zh-TW" altLang="zh-TW" sz="2400" dirty="0"/>
              <a:t>篩選基礎的連接埠安全性（</a:t>
            </a:r>
            <a:r>
              <a:rPr lang="en-US" altLang="zh-TW" sz="2400" dirty="0"/>
              <a:t>Port Security</a:t>
            </a:r>
            <a:r>
              <a:rPr lang="zh-TW" altLang="zh-TW" sz="2400" dirty="0"/>
              <a:t>）</a:t>
            </a:r>
            <a:r>
              <a:rPr lang="en-US" altLang="zh-TW" sz="2400" dirty="0"/>
              <a:t> </a:t>
            </a:r>
            <a:endParaRPr lang="en-US" altLang="zh-TW" sz="2400" dirty="0" smtClean="0"/>
          </a:p>
          <a:p>
            <a:pPr marL="0" indent="0" hangingPunct="0">
              <a:buNone/>
            </a:pPr>
            <a:r>
              <a:rPr lang="en-US" altLang="zh-TW" sz="2400" dirty="0" smtClean="0"/>
              <a:t>(</a:t>
            </a:r>
            <a:r>
              <a:rPr lang="en-US" altLang="zh-TW" sz="2400" dirty="0"/>
              <a:t>B) </a:t>
            </a:r>
            <a:r>
              <a:rPr lang="zh-TW" altLang="zh-TW" sz="2400" dirty="0"/>
              <a:t>使用</a:t>
            </a:r>
            <a:r>
              <a:rPr lang="en-US" altLang="zh-TW" sz="2400" dirty="0"/>
              <a:t> 802.1x </a:t>
            </a:r>
            <a:endParaRPr lang="zh-TW" altLang="zh-TW" sz="2400" dirty="0"/>
          </a:p>
          <a:p>
            <a:pPr marL="0" indent="0" hangingPunct="0">
              <a:buNone/>
            </a:pPr>
            <a:r>
              <a:rPr lang="en-US" altLang="zh-TW" sz="2400" dirty="0"/>
              <a:t>(C) </a:t>
            </a:r>
            <a:r>
              <a:rPr lang="zh-TW" altLang="zh-TW" sz="2400" dirty="0"/>
              <a:t>創造每個裝置的</a:t>
            </a:r>
            <a:r>
              <a:rPr lang="en-US" altLang="zh-TW" sz="2400" dirty="0"/>
              <a:t> VLAN  </a:t>
            </a:r>
            <a:endParaRPr lang="en-US" altLang="zh-TW" sz="2400" dirty="0" smtClean="0"/>
          </a:p>
          <a:p>
            <a:pPr marL="0" indent="0" hangingPunct="0">
              <a:buNone/>
            </a:pPr>
            <a:r>
              <a:rPr lang="en-US" altLang="zh-TW" sz="2400" dirty="0" smtClean="0"/>
              <a:t>(</a:t>
            </a:r>
            <a:r>
              <a:rPr lang="en-US" altLang="zh-TW" sz="2400" dirty="0"/>
              <a:t>D) </a:t>
            </a:r>
            <a:r>
              <a:rPr lang="zh-TW" altLang="zh-TW" sz="2400" dirty="0"/>
              <a:t>啟用</a:t>
            </a:r>
            <a:r>
              <a:rPr lang="en-US" altLang="zh-TW" sz="2400" dirty="0"/>
              <a:t> BPDU Guard </a:t>
            </a:r>
            <a:r>
              <a:rPr lang="zh-TW" altLang="zh-TW" sz="2400" dirty="0"/>
              <a:t>功能</a:t>
            </a:r>
          </a:p>
          <a:p>
            <a:pPr marL="0" indent="0">
              <a:buNone/>
            </a:pPr>
            <a:endParaRPr lang="zh-TW" altLang="en-US" dirty="0"/>
          </a:p>
        </p:txBody>
      </p:sp>
    </p:spTree>
    <p:extLst>
      <p:ext uri="{BB962C8B-B14F-4D97-AF65-F5344CB8AC3E}">
        <p14:creationId xmlns:p14="http://schemas.microsoft.com/office/powerpoint/2010/main" val="3831693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buNone/>
            </a:pPr>
            <a:r>
              <a:rPr lang="zh-TW" altLang="zh-TW" dirty="0"/>
              <a:t>下列何者非社交工程攻擊方式</a:t>
            </a:r>
            <a:r>
              <a:rPr lang="zh-TW" altLang="zh-TW" dirty="0" smtClean="0"/>
              <a:t>？</a:t>
            </a:r>
            <a:endParaRPr lang="en-US" altLang="zh-TW" dirty="0" smtClean="0"/>
          </a:p>
          <a:p>
            <a:pPr marL="0" indent="0">
              <a:buNone/>
            </a:pPr>
            <a:endParaRPr lang="zh-TW" altLang="en-US" dirty="0" smtClean="0"/>
          </a:p>
          <a:p>
            <a:pPr marL="0" indent="0">
              <a:buNone/>
            </a:pPr>
            <a:r>
              <a:rPr lang="en-US" altLang="zh-TW" sz="2400" dirty="0" smtClean="0"/>
              <a:t>(</a:t>
            </a:r>
            <a:r>
              <a:rPr lang="en-US" altLang="zh-TW" sz="2400" dirty="0"/>
              <a:t>A)</a:t>
            </a:r>
            <a:r>
              <a:rPr lang="zh-TW" altLang="zh-TW" sz="2400" dirty="0"/>
              <a:t>利用電子郵件誘騙使用者登入偽裝之網站以騙取帳號及</a:t>
            </a:r>
            <a:r>
              <a:rPr lang="zh-TW" altLang="zh-TW" sz="2400" dirty="0" smtClean="0"/>
              <a:t>通行</a:t>
            </a:r>
            <a:r>
              <a:rPr lang="en-US" altLang="zh-TW" sz="2400" dirty="0" smtClean="0"/>
              <a:t/>
            </a:r>
            <a:br>
              <a:rPr lang="en-US" altLang="zh-TW" sz="2400" dirty="0" smtClean="0"/>
            </a:br>
            <a:r>
              <a:rPr lang="zh-TW" altLang="en-US" sz="2400" dirty="0" smtClean="0"/>
              <a:t>      </a:t>
            </a:r>
            <a:r>
              <a:rPr lang="zh-TW" altLang="zh-TW" sz="2400" dirty="0" smtClean="0"/>
              <a:t>碼 </a:t>
            </a:r>
            <a:endParaRPr lang="en-US" altLang="zh-TW" sz="2400" dirty="0" smtClean="0"/>
          </a:p>
          <a:p>
            <a:pPr marL="0" indent="0">
              <a:buNone/>
            </a:pPr>
            <a:r>
              <a:rPr lang="en-US" altLang="zh-TW" sz="2400" dirty="0" smtClean="0"/>
              <a:t>(</a:t>
            </a:r>
            <a:r>
              <a:rPr lang="en-US" altLang="zh-TW" sz="2400" dirty="0"/>
              <a:t>B)</a:t>
            </a:r>
            <a:r>
              <a:rPr lang="zh-TW" altLang="zh-TW" sz="2400" dirty="0"/>
              <a:t>利用程式設計缺陷，向程式寫入錯誤的內容 </a:t>
            </a:r>
          </a:p>
          <a:p>
            <a:pPr marL="0" indent="0">
              <a:buNone/>
            </a:pPr>
            <a:r>
              <a:rPr lang="en-US" altLang="zh-TW" sz="2400" dirty="0"/>
              <a:t>(C)</a:t>
            </a:r>
            <a:r>
              <a:rPr lang="zh-TW" altLang="zh-TW" sz="2400" dirty="0"/>
              <a:t>利用即時通訊軟體如</a:t>
            </a:r>
            <a:r>
              <a:rPr lang="en-US" altLang="zh-TW" sz="2400" dirty="0"/>
              <a:t> LINE</a:t>
            </a:r>
            <a:r>
              <a:rPr lang="zh-TW" altLang="zh-TW" sz="2400" dirty="0"/>
              <a:t>，偽裝親友來訊，誘騙點選來訊</a:t>
            </a:r>
            <a:r>
              <a:rPr lang="zh-TW" altLang="zh-TW" sz="2400" dirty="0" smtClean="0"/>
              <a:t>中</a:t>
            </a:r>
            <a:r>
              <a:rPr lang="zh-TW" altLang="en-US" sz="2400" dirty="0" smtClean="0"/>
              <a:t>  </a:t>
            </a:r>
            <a:r>
              <a:rPr lang="en-US" altLang="zh-TW" sz="2400" dirty="0" smtClean="0"/>
              <a:t/>
            </a:r>
            <a:br>
              <a:rPr lang="en-US" altLang="zh-TW" sz="2400" dirty="0" smtClean="0"/>
            </a:br>
            <a:r>
              <a:rPr lang="zh-TW" altLang="en-US" sz="2400" dirty="0" smtClean="0"/>
              <a:t>      </a:t>
            </a:r>
            <a:r>
              <a:rPr lang="zh-TW" altLang="zh-TW" sz="2400" dirty="0" smtClean="0"/>
              <a:t>之</a:t>
            </a:r>
            <a:r>
              <a:rPr lang="zh-TW" altLang="zh-TW" sz="2400" dirty="0"/>
              <a:t>連結</a:t>
            </a:r>
            <a:r>
              <a:rPr lang="zh-TW" altLang="zh-TW" sz="2400" dirty="0" smtClean="0"/>
              <a:t>後中毒 </a:t>
            </a:r>
            <a:endParaRPr lang="zh-TW" altLang="zh-TW" sz="2400" dirty="0"/>
          </a:p>
          <a:p>
            <a:pPr marL="0" indent="0">
              <a:buNone/>
            </a:pPr>
            <a:r>
              <a:rPr lang="en-US" altLang="zh-TW" sz="2400" dirty="0"/>
              <a:t>(D)</a:t>
            </a:r>
            <a:r>
              <a:rPr lang="zh-TW" altLang="zh-TW" sz="2400" dirty="0"/>
              <a:t>利用電話佯裝資訊人員，騙取帳號及通行碼</a:t>
            </a:r>
          </a:p>
          <a:p>
            <a:endParaRPr lang="zh-TW" altLang="en-US" dirty="0"/>
          </a:p>
        </p:txBody>
      </p:sp>
    </p:spTree>
    <p:extLst>
      <p:ext uri="{BB962C8B-B14F-4D97-AF65-F5344CB8AC3E}">
        <p14:creationId xmlns:p14="http://schemas.microsoft.com/office/powerpoint/2010/main" val="340501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1.1</a:t>
            </a:r>
          </a:p>
          <a:p>
            <a:pPr algn="ctr"/>
            <a:r>
              <a:rPr lang="zh-TW" altLang="en-US" sz="4800" dirty="0" smtClean="0"/>
              <a:t>網路安全</a:t>
            </a:r>
            <a:r>
              <a:rPr lang="en-US" altLang="zh-TW" sz="4800" dirty="0" smtClean="0"/>
              <a:t>(Network Security)</a:t>
            </a:r>
            <a:endParaRPr lang="en-US" altLang="zh-TW" sz="4800" dirty="0"/>
          </a:p>
        </p:txBody>
      </p:sp>
    </p:spTree>
    <p:extLst>
      <p:ext uri="{BB962C8B-B14F-4D97-AF65-F5344CB8AC3E}">
        <p14:creationId xmlns:p14="http://schemas.microsoft.com/office/powerpoint/2010/main" val="3318600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061047"/>
          </a:xfrm>
        </p:spPr>
        <p:txBody>
          <a:bodyPr>
            <a:normAutofit/>
          </a:bodyPr>
          <a:lstStyle/>
          <a:p>
            <a:pPr marL="0" indent="0">
              <a:buNone/>
            </a:pPr>
            <a:r>
              <a:rPr lang="zh-TW" altLang="zh-TW" dirty="0"/>
              <a:t>短時間內傳送大量的封包給另一部電腦的攻擊方式，稱之為</a:t>
            </a:r>
            <a:r>
              <a:rPr lang="zh-TW" altLang="zh-TW" dirty="0" smtClean="0"/>
              <a:t>？</a:t>
            </a:r>
            <a:endParaRPr lang="en-US" altLang="zh-TW" dirty="0" smtClean="0"/>
          </a:p>
          <a:p>
            <a:pPr marL="0" indent="0">
              <a:buNone/>
            </a:pPr>
            <a:endParaRPr lang="en-US" altLang="zh-TW" dirty="0" smtClean="0"/>
          </a:p>
          <a:p>
            <a:pPr marL="0" indent="0" hangingPunct="0">
              <a:buNone/>
            </a:pPr>
            <a:r>
              <a:rPr lang="en-US" altLang="zh-TW" sz="2400" dirty="0"/>
              <a:t>(A)</a:t>
            </a:r>
            <a:r>
              <a:rPr lang="zh-TW" altLang="zh-TW" sz="2400" dirty="0" smtClean="0"/>
              <a:t>木馬</a:t>
            </a:r>
            <a:r>
              <a:rPr lang="zh-TW" altLang="zh-TW" sz="2400" dirty="0"/>
              <a:t>程式或殭屍病毒 </a:t>
            </a:r>
            <a:r>
              <a:rPr lang="en-US" altLang="zh-TW" sz="2400" dirty="0"/>
              <a:t>  </a:t>
            </a:r>
            <a:endParaRPr lang="en-US" altLang="zh-TW" sz="2400" dirty="0" smtClean="0"/>
          </a:p>
          <a:p>
            <a:pPr marL="0" indent="0" hangingPunct="0">
              <a:buNone/>
            </a:pPr>
            <a:r>
              <a:rPr lang="en-US" altLang="zh-TW" sz="2400" dirty="0"/>
              <a:t>(B)</a:t>
            </a:r>
            <a:r>
              <a:rPr lang="zh-TW" altLang="zh-TW" sz="2400" dirty="0" smtClean="0"/>
              <a:t>釣魚</a:t>
            </a:r>
            <a:r>
              <a:rPr lang="zh-TW" altLang="zh-TW" sz="2400" dirty="0"/>
              <a:t>郵件攻擊 </a:t>
            </a:r>
          </a:p>
          <a:p>
            <a:pPr marL="0" indent="0">
              <a:buNone/>
            </a:pPr>
            <a:r>
              <a:rPr lang="en-US" altLang="zh-TW" sz="2400" dirty="0"/>
              <a:t>(C) </a:t>
            </a:r>
            <a:r>
              <a:rPr lang="zh-TW" altLang="zh-TW" sz="2400" dirty="0"/>
              <a:t>阻斷服務攻擊</a:t>
            </a:r>
            <a:r>
              <a:rPr lang="en-US" altLang="zh-TW" sz="2400" dirty="0"/>
              <a:t>    </a:t>
            </a:r>
            <a:endParaRPr lang="en-US" altLang="zh-TW" sz="2400" dirty="0" smtClean="0"/>
          </a:p>
          <a:p>
            <a:pPr marL="0" indent="0">
              <a:buNone/>
            </a:pPr>
            <a:r>
              <a:rPr lang="en-US" altLang="zh-TW" sz="2400" dirty="0" smtClean="0"/>
              <a:t>(</a:t>
            </a:r>
            <a:r>
              <a:rPr lang="en-US" altLang="zh-TW" sz="2400" dirty="0"/>
              <a:t>D) </a:t>
            </a:r>
            <a:r>
              <a:rPr lang="zh-TW" altLang="zh-TW" sz="2400" dirty="0"/>
              <a:t>中間人攻擊</a:t>
            </a:r>
          </a:p>
          <a:p>
            <a:endParaRPr lang="zh-TW" altLang="en-US" dirty="0"/>
          </a:p>
        </p:txBody>
      </p:sp>
    </p:spTree>
    <p:extLst>
      <p:ext uri="{BB962C8B-B14F-4D97-AF65-F5344CB8AC3E}">
        <p14:creationId xmlns:p14="http://schemas.microsoft.com/office/powerpoint/2010/main" val="576646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下列哪一項不是阻斷式服務攻擊（</a:t>
            </a:r>
            <a:r>
              <a:rPr lang="en-US" altLang="zh-TW" dirty="0"/>
              <a:t>Denial-of-Service Attack</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a:t>
            </a:r>
            <a:r>
              <a:rPr lang="en-US" altLang="zh-TW" sz="2400" dirty="0" smtClean="0"/>
              <a:t>)</a:t>
            </a:r>
            <a:r>
              <a:rPr lang="zh-TW" altLang="en-US" sz="2400" dirty="0" smtClean="0"/>
              <a:t> </a:t>
            </a:r>
            <a:r>
              <a:rPr lang="zh-TW" altLang="zh-TW" sz="2400" dirty="0" smtClean="0"/>
              <a:t>利用</a:t>
            </a:r>
            <a:r>
              <a:rPr lang="zh-TW" altLang="zh-TW" sz="2400" dirty="0"/>
              <a:t>程式漏洞消耗</a:t>
            </a:r>
            <a:r>
              <a:rPr lang="en-US" altLang="zh-TW" sz="2400" dirty="0"/>
              <a:t> 100%</a:t>
            </a:r>
            <a:r>
              <a:rPr lang="zh-TW" altLang="zh-TW" sz="2400" dirty="0"/>
              <a:t>的</a:t>
            </a:r>
            <a:r>
              <a:rPr lang="en-US" altLang="zh-TW" sz="2400" dirty="0"/>
              <a:t> CPU </a:t>
            </a:r>
            <a:r>
              <a:rPr lang="zh-TW" altLang="zh-TW" sz="2400" dirty="0"/>
              <a:t>運算能力 </a:t>
            </a:r>
            <a:endParaRPr lang="en-US" altLang="zh-TW" sz="2400" dirty="0" smtClean="0"/>
          </a:p>
          <a:p>
            <a:pPr marL="0" indent="0">
              <a:buNone/>
            </a:pPr>
            <a:r>
              <a:rPr lang="zh-TW" altLang="en-US" sz="2400" dirty="0" smtClean="0"/>
              <a:t> </a:t>
            </a:r>
            <a:r>
              <a:rPr lang="en-US" altLang="zh-TW" sz="2400" dirty="0" smtClean="0"/>
              <a:t>(</a:t>
            </a:r>
            <a:r>
              <a:rPr lang="en-US" altLang="zh-TW" sz="2400" dirty="0"/>
              <a:t>B</a:t>
            </a:r>
            <a:r>
              <a:rPr lang="en-US" altLang="zh-TW" sz="2400" dirty="0" smtClean="0"/>
              <a:t>)</a:t>
            </a:r>
            <a:r>
              <a:rPr lang="zh-TW" altLang="en-US" sz="2400" dirty="0" smtClean="0"/>
              <a:t> </a:t>
            </a:r>
            <a:r>
              <a:rPr lang="zh-TW" altLang="zh-TW" sz="2400" dirty="0" smtClean="0"/>
              <a:t>向</a:t>
            </a:r>
            <a:r>
              <a:rPr lang="zh-TW" altLang="zh-TW" sz="2400" dirty="0"/>
              <a:t>系统持續發送惡意封包，導致主機當機 </a:t>
            </a:r>
          </a:p>
          <a:p>
            <a:pPr marL="0" indent="0">
              <a:buNone/>
            </a:pPr>
            <a:r>
              <a:rPr lang="zh-TW" altLang="en-US" sz="2400" dirty="0"/>
              <a:t> </a:t>
            </a:r>
            <a:r>
              <a:rPr lang="en-US" altLang="zh-TW" sz="2400" dirty="0" smtClean="0"/>
              <a:t>(</a:t>
            </a:r>
            <a:r>
              <a:rPr lang="en-US" altLang="zh-TW" sz="2400" dirty="0"/>
              <a:t>C</a:t>
            </a:r>
            <a:r>
              <a:rPr lang="en-US" altLang="zh-TW" sz="2400" dirty="0" smtClean="0"/>
              <a:t>)</a:t>
            </a:r>
            <a:r>
              <a:rPr lang="zh-TW" altLang="en-US" sz="2400" dirty="0" smtClean="0"/>
              <a:t> </a:t>
            </a:r>
            <a:r>
              <a:rPr lang="zh-TW" altLang="zh-TW" sz="2400" dirty="0" smtClean="0"/>
              <a:t>寄</a:t>
            </a:r>
            <a:r>
              <a:rPr lang="zh-TW" altLang="zh-TW" sz="2400" dirty="0"/>
              <a:t>送釣魚郵件給公司所有</a:t>
            </a:r>
            <a:r>
              <a:rPr lang="zh-TW" altLang="zh-TW" sz="2400" dirty="0" smtClean="0"/>
              <a:t>人員</a:t>
            </a:r>
            <a:endParaRPr lang="en-US" altLang="zh-TW" sz="2400" dirty="0" smtClean="0"/>
          </a:p>
          <a:p>
            <a:pPr marL="0" indent="0">
              <a:buNone/>
            </a:pPr>
            <a:r>
              <a:rPr lang="zh-TW" altLang="en-US" sz="2400" dirty="0" smtClean="0"/>
              <a:t> </a:t>
            </a:r>
            <a:r>
              <a:rPr lang="en-US" altLang="zh-TW" sz="2400" dirty="0" smtClean="0"/>
              <a:t>(</a:t>
            </a:r>
            <a:r>
              <a:rPr lang="en-US" altLang="zh-TW" sz="2400" dirty="0"/>
              <a:t>D</a:t>
            </a:r>
            <a:r>
              <a:rPr lang="en-US" altLang="zh-TW" sz="2400" dirty="0" smtClean="0"/>
              <a:t>)</a:t>
            </a:r>
            <a:r>
              <a:rPr lang="zh-TW" altLang="en-US" sz="2400" dirty="0" smtClean="0"/>
              <a:t> </a:t>
            </a:r>
            <a:r>
              <a:rPr lang="zh-TW" altLang="zh-TW" sz="2400" dirty="0" smtClean="0"/>
              <a:t>向</a:t>
            </a:r>
            <a:r>
              <a:rPr lang="zh-TW" altLang="zh-TW" sz="2400" dirty="0"/>
              <a:t>某個電子郵件地址發送成千上萬封電子郵件</a:t>
            </a:r>
            <a:endParaRPr lang="zh-TW" altLang="en-US" sz="2400" dirty="0"/>
          </a:p>
        </p:txBody>
      </p:sp>
    </p:spTree>
    <p:extLst>
      <p:ext uri="{BB962C8B-B14F-4D97-AF65-F5344CB8AC3E}">
        <p14:creationId xmlns:p14="http://schemas.microsoft.com/office/powerpoint/2010/main" val="4018427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lgn="just">
              <a:buNone/>
            </a:pPr>
            <a:r>
              <a:rPr lang="zh-TW" altLang="zh-TW" dirty="0"/>
              <a:t>在未經授權的情況下取得網路傳輸資料，或者針對傳輸網路進行流量 分析，請問上述行為屬於下列何者常見的網路威脅</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a:t>
            </a:r>
            <a:r>
              <a:rPr lang="en-US" altLang="zh-TW" sz="2400" dirty="0" smtClean="0"/>
              <a:t>)</a:t>
            </a:r>
            <a:r>
              <a:rPr lang="zh-TW" altLang="en-US" sz="2400" dirty="0" smtClean="0"/>
              <a:t> </a:t>
            </a:r>
            <a:r>
              <a:rPr lang="zh-TW" altLang="zh-TW" sz="2400" dirty="0" smtClean="0"/>
              <a:t>截斷</a:t>
            </a:r>
            <a:r>
              <a:rPr lang="zh-TW" altLang="zh-TW" sz="2400" dirty="0"/>
              <a:t>（</a:t>
            </a:r>
            <a:r>
              <a:rPr lang="en-US" altLang="zh-TW" sz="2400" dirty="0"/>
              <a:t>Interruption</a:t>
            </a:r>
            <a:r>
              <a:rPr lang="zh-TW" altLang="zh-TW" sz="2400" dirty="0"/>
              <a:t>） </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B</a:t>
            </a:r>
            <a:r>
              <a:rPr lang="en-US" altLang="zh-TW" sz="2400" dirty="0" smtClean="0"/>
              <a:t>)</a:t>
            </a:r>
            <a:r>
              <a:rPr lang="zh-TW" altLang="en-US" sz="2400" dirty="0" smtClean="0"/>
              <a:t> </a:t>
            </a:r>
            <a:r>
              <a:rPr lang="zh-TW" altLang="zh-TW" sz="2400" dirty="0" smtClean="0"/>
              <a:t>竊取</a:t>
            </a:r>
            <a:r>
              <a:rPr lang="zh-TW" altLang="zh-TW" sz="2400" dirty="0"/>
              <a:t>（</a:t>
            </a:r>
            <a:r>
              <a:rPr lang="en-US" altLang="zh-TW" sz="2400" dirty="0"/>
              <a:t>Interception</a:t>
            </a:r>
            <a:r>
              <a:rPr lang="zh-TW" altLang="zh-TW" sz="2400" dirty="0"/>
              <a:t>）</a:t>
            </a:r>
          </a:p>
          <a:p>
            <a:pPr marL="0" indent="0">
              <a:buNone/>
            </a:pPr>
            <a:r>
              <a:rPr lang="zh-TW" altLang="en-US" sz="2400" dirty="0" smtClean="0"/>
              <a:t> </a:t>
            </a:r>
            <a:r>
              <a:rPr lang="en-US" altLang="zh-TW" sz="2400" dirty="0" smtClean="0"/>
              <a:t>(</a:t>
            </a:r>
            <a:r>
              <a:rPr lang="en-US" altLang="zh-TW" sz="2400" dirty="0"/>
              <a:t>C</a:t>
            </a:r>
            <a:r>
              <a:rPr lang="en-US" altLang="zh-TW" sz="2400" dirty="0" smtClean="0"/>
              <a:t>)</a:t>
            </a:r>
            <a:r>
              <a:rPr lang="zh-TW" altLang="en-US" sz="2400" dirty="0" smtClean="0"/>
              <a:t> </a:t>
            </a:r>
            <a:r>
              <a:rPr lang="zh-TW" altLang="zh-TW" sz="2400" dirty="0" smtClean="0"/>
              <a:t>偽造</a:t>
            </a:r>
            <a:r>
              <a:rPr lang="zh-TW" altLang="zh-TW" sz="2400" dirty="0"/>
              <a:t>（</a:t>
            </a:r>
            <a:r>
              <a:rPr lang="en-US" altLang="zh-TW" sz="2400" dirty="0"/>
              <a:t>Fabrication</a:t>
            </a:r>
            <a:r>
              <a:rPr lang="zh-TW"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D</a:t>
            </a:r>
            <a:r>
              <a:rPr lang="en-US" altLang="zh-TW" sz="2400" dirty="0" smtClean="0"/>
              <a:t>)</a:t>
            </a:r>
            <a:r>
              <a:rPr lang="zh-TW" altLang="en-US" sz="2400" dirty="0" smtClean="0"/>
              <a:t> </a:t>
            </a:r>
            <a:r>
              <a:rPr lang="zh-TW" altLang="zh-TW" sz="2400" dirty="0" smtClean="0"/>
              <a:t>篡改</a:t>
            </a:r>
            <a:r>
              <a:rPr lang="zh-TW" altLang="zh-TW" sz="2400" dirty="0"/>
              <a:t>（</a:t>
            </a:r>
            <a:r>
              <a:rPr lang="en-US" altLang="zh-TW" sz="2400" dirty="0"/>
              <a:t>Modification</a:t>
            </a:r>
            <a:r>
              <a:rPr lang="zh-TW" altLang="zh-TW" sz="2400" dirty="0"/>
              <a:t>）</a:t>
            </a:r>
          </a:p>
          <a:p>
            <a:pPr marL="0" indent="0">
              <a:buNone/>
            </a:pPr>
            <a:endParaRPr lang="zh-TW" altLang="en-US" dirty="0"/>
          </a:p>
        </p:txBody>
      </p:sp>
    </p:spTree>
    <p:extLst>
      <p:ext uri="{BB962C8B-B14F-4D97-AF65-F5344CB8AC3E}">
        <p14:creationId xmlns:p14="http://schemas.microsoft.com/office/powerpoint/2010/main" val="2592584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061048"/>
          </a:xfrm>
        </p:spPr>
        <p:txBody>
          <a:bodyPr>
            <a:normAutofit/>
          </a:bodyPr>
          <a:lstStyle/>
          <a:p>
            <a:pPr marL="0" indent="0">
              <a:buNone/>
            </a:pPr>
            <a:r>
              <a:rPr lang="zh-TW" altLang="zh-TW" dirty="0"/>
              <a:t>請問下列何者非</a:t>
            </a:r>
            <a:r>
              <a:rPr lang="en-US" altLang="zh-TW" dirty="0"/>
              <a:t> SYN SCAN </a:t>
            </a:r>
            <a:r>
              <a:rPr lang="zh-TW" altLang="zh-TW" dirty="0"/>
              <a:t>的優點</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快速及可靠</a:t>
            </a:r>
            <a:r>
              <a:rPr lang="en-US" altLang="zh-TW" sz="2400" dirty="0"/>
              <a:t> </a:t>
            </a:r>
            <a:endParaRPr lang="en-US" altLang="zh-TW" sz="2400" dirty="0" smtClean="0"/>
          </a:p>
          <a:p>
            <a:pPr marL="0" indent="0">
              <a:buNone/>
            </a:pPr>
            <a:r>
              <a:rPr lang="zh-TW" altLang="en-US" sz="2400" dirty="0"/>
              <a:t> </a:t>
            </a:r>
            <a:r>
              <a:rPr lang="zh-TW" altLang="en-US" sz="2400" dirty="0" smtClean="0"/>
              <a:t> </a:t>
            </a:r>
            <a:r>
              <a:rPr lang="en-US" altLang="zh-TW" sz="2400" dirty="0" smtClean="0"/>
              <a:t>(</a:t>
            </a:r>
            <a:r>
              <a:rPr lang="en-US" altLang="zh-TW" sz="2400" dirty="0"/>
              <a:t>B) </a:t>
            </a:r>
            <a:r>
              <a:rPr lang="zh-TW" altLang="zh-TW" sz="2400" dirty="0"/>
              <a:t>雜訊少 </a:t>
            </a:r>
          </a:p>
          <a:p>
            <a:pPr marL="0" indent="0">
              <a:buNone/>
            </a:pPr>
            <a:r>
              <a:rPr lang="zh-TW" altLang="en-US" sz="2400" dirty="0"/>
              <a:t> </a:t>
            </a:r>
            <a:r>
              <a:rPr lang="zh-TW" altLang="en-US" sz="2400" dirty="0" smtClean="0"/>
              <a:t> </a:t>
            </a:r>
            <a:r>
              <a:rPr lang="en-US" altLang="zh-TW" sz="2400" dirty="0" smtClean="0"/>
              <a:t>(</a:t>
            </a:r>
            <a:r>
              <a:rPr lang="en-US" altLang="zh-TW" sz="2400" dirty="0"/>
              <a:t>C) </a:t>
            </a:r>
            <a:r>
              <a:rPr lang="zh-TW" altLang="zh-TW" sz="2400" dirty="0"/>
              <a:t>所有平台（不管</a:t>
            </a:r>
            <a:r>
              <a:rPr lang="en-US" altLang="zh-TW" sz="2400" dirty="0"/>
              <a:t> TCP </a:t>
            </a:r>
            <a:r>
              <a:rPr lang="zh-TW" altLang="zh-TW" sz="2400" dirty="0"/>
              <a:t>堆疊實作）皆準確</a:t>
            </a:r>
            <a:r>
              <a:rPr lang="en-US" altLang="zh-TW" sz="2400" dirty="0"/>
              <a:t> </a:t>
            </a:r>
            <a:endParaRPr lang="en-US" altLang="zh-TW" sz="2400" dirty="0" smtClean="0"/>
          </a:p>
          <a:p>
            <a:pPr marL="0" indent="0">
              <a:buNone/>
            </a:pPr>
            <a:r>
              <a:rPr lang="zh-TW" altLang="en-US" sz="2400" dirty="0"/>
              <a:t> </a:t>
            </a:r>
            <a:r>
              <a:rPr lang="zh-TW" altLang="en-US" sz="2400" dirty="0" smtClean="0"/>
              <a:t> </a:t>
            </a:r>
            <a:r>
              <a:rPr lang="en-US" altLang="zh-TW" sz="2400" dirty="0" smtClean="0"/>
              <a:t>(</a:t>
            </a:r>
            <a:r>
              <a:rPr lang="en-US" altLang="zh-TW" sz="2400" dirty="0"/>
              <a:t>D) </a:t>
            </a:r>
            <a:r>
              <a:rPr lang="zh-TW" altLang="zh-TW" sz="2400" dirty="0"/>
              <a:t>不會被偵測</a:t>
            </a:r>
            <a:endParaRPr lang="zh-TW" altLang="en-US" dirty="0"/>
          </a:p>
        </p:txBody>
      </p:sp>
    </p:spTree>
    <p:extLst>
      <p:ext uri="{BB962C8B-B14F-4D97-AF65-F5344CB8AC3E}">
        <p14:creationId xmlns:p14="http://schemas.microsoft.com/office/powerpoint/2010/main" val="2477527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01007"/>
          </a:xfrm>
        </p:spPr>
        <p:txBody>
          <a:bodyPr>
            <a:normAutofit/>
          </a:bodyPr>
          <a:lstStyle/>
          <a:p>
            <a:pPr marL="0" indent="0">
              <a:buNone/>
            </a:pPr>
            <a:r>
              <a:rPr lang="zh-TW" altLang="zh-TW" dirty="0"/>
              <a:t>下列何種網路攻擊「不會」造成伺服器主機系統處理效率下降或發生錯誤</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smtClean="0"/>
              <a:t> </a:t>
            </a:r>
            <a:r>
              <a:rPr lang="en-US" altLang="zh-TW" sz="2400" dirty="0" smtClean="0"/>
              <a:t>(</a:t>
            </a:r>
            <a:r>
              <a:rPr lang="en-US" altLang="zh-TW" sz="2400" dirty="0"/>
              <a:t>A) </a:t>
            </a:r>
            <a:r>
              <a:rPr lang="zh-TW" altLang="zh-TW" sz="2400" dirty="0"/>
              <a:t>死亡偵測攻擊（</a:t>
            </a:r>
            <a:r>
              <a:rPr lang="en-US" altLang="zh-TW" sz="2400" dirty="0"/>
              <a:t>Ping-of-Death Attack</a:t>
            </a:r>
            <a:r>
              <a:rPr lang="zh-TW" altLang="zh-TW" sz="2400" dirty="0"/>
              <a:t>） </a:t>
            </a:r>
          </a:p>
          <a:p>
            <a:pPr marL="0" indent="0" hangingPunct="0">
              <a:buNone/>
            </a:pPr>
            <a:r>
              <a:rPr lang="zh-TW" altLang="en-US" sz="2400" dirty="0" smtClean="0"/>
              <a:t> </a:t>
            </a:r>
            <a:r>
              <a:rPr lang="en-US" altLang="zh-TW" sz="2400" dirty="0" smtClean="0"/>
              <a:t>(</a:t>
            </a:r>
            <a:r>
              <a:rPr lang="en-US" altLang="zh-TW" sz="2400" dirty="0"/>
              <a:t>B) </a:t>
            </a:r>
            <a:r>
              <a:rPr lang="zh-TW" altLang="zh-TW" sz="2400" dirty="0"/>
              <a:t>分割重組攻擊（</a:t>
            </a:r>
            <a:r>
              <a:rPr lang="en-US" altLang="zh-TW" sz="2400" dirty="0"/>
              <a:t>Teardrop Attack</a:t>
            </a:r>
            <a:r>
              <a:rPr lang="zh-TW" altLang="zh-TW" sz="2400" dirty="0"/>
              <a:t>） </a:t>
            </a:r>
          </a:p>
          <a:p>
            <a:pPr marL="0" indent="0">
              <a:buNone/>
            </a:pPr>
            <a:r>
              <a:rPr lang="zh-TW" altLang="en-US" sz="2400" dirty="0" smtClean="0"/>
              <a:t> </a:t>
            </a:r>
            <a:r>
              <a:rPr lang="en-US" altLang="zh-TW" sz="2400" dirty="0" smtClean="0"/>
              <a:t>(</a:t>
            </a:r>
            <a:r>
              <a:rPr lang="en-US" altLang="zh-TW" sz="2400" dirty="0"/>
              <a:t>C) </a:t>
            </a:r>
            <a:r>
              <a:rPr lang="zh-TW" altLang="zh-TW" sz="2400" dirty="0"/>
              <a:t>分散式攻擊（</a:t>
            </a:r>
            <a:r>
              <a:rPr lang="en-US" altLang="zh-TW" sz="2400" dirty="0"/>
              <a:t>Distributed Attack</a:t>
            </a:r>
            <a:r>
              <a:rPr lang="zh-TW" altLang="zh-TW" sz="2400" dirty="0"/>
              <a:t>） </a:t>
            </a:r>
          </a:p>
          <a:p>
            <a:pPr marL="0" indent="0">
              <a:buNone/>
            </a:pPr>
            <a:r>
              <a:rPr lang="zh-TW" altLang="en-US" sz="2400" dirty="0" smtClean="0"/>
              <a:t> </a:t>
            </a:r>
            <a:r>
              <a:rPr lang="en-US" altLang="zh-TW" sz="2400" dirty="0" smtClean="0"/>
              <a:t>(</a:t>
            </a:r>
            <a:r>
              <a:rPr lang="en-US" altLang="zh-TW" sz="2400" dirty="0"/>
              <a:t>D) </a:t>
            </a:r>
            <a:r>
              <a:rPr lang="zh-TW" altLang="zh-TW" sz="2400" dirty="0"/>
              <a:t>中間人攻擊（</a:t>
            </a:r>
            <a:r>
              <a:rPr lang="en-US" altLang="zh-TW" sz="2400" dirty="0"/>
              <a:t>Man-In-The-Middle Attack</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下列何者並非攻擊者入侵主機後，常見使用來下載外部後門的指令？</a:t>
            </a:r>
            <a:r>
              <a:rPr lang="zh-TW" altLang="en-US" dirty="0" smtClean="0"/>
              <a:t> </a:t>
            </a:r>
            <a:endParaRPr lang="en-US" altLang="zh-TW" dirty="0" smtClean="0"/>
          </a:p>
          <a:p>
            <a:pPr marL="0" indent="0">
              <a:buNone/>
            </a:pPr>
            <a:endParaRPr lang="en-US" altLang="zh-TW" dirty="0" smtClean="0"/>
          </a:p>
          <a:p>
            <a:pPr marL="0" indent="0">
              <a:buNone/>
            </a:pPr>
            <a:r>
              <a:rPr lang="zh-TW" altLang="en-US" sz="2400" dirty="0" smtClean="0"/>
              <a:t> </a:t>
            </a:r>
            <a:r>
              <a:rPr lang="en-US" altLang="zh-TW" sz="2400" dirty="0" smtClean="0"/>
              <a:t>(</a:t>
            </a:r>
            <a:r>
              <a:rPr lang="en-US" altLang="zh-TW" sz="2400" dirty="0"/>
              <a:t>A) PING </a:t>
            </a:r>
            <a:endParaRPr lang="en-US" altLang="zh-TW" sz="2400" dirty="0" smtClean="0"/>
          </a:p>
          <a:p>
            <a:pPr marL="0" indent="0">
              <a:buNone/>
            </a:pPr>
            <a:r>
              <a:rPr lang="zh-TW" altLang="en-US" sz="2400" dirty="0"/>
              <a:t> </a:t>
            </a:r>
            <a:r>
              <a:rPr lang="en-US" altLang="zh-TW" sz="2400" dirty="0" smtClean="0"/>
              <a:t>(</a:t>
            </a:r>
            <a:r>
              <a:rPr lang="en-US" altLang="zh-TW" sz="2400" dirty="0"/>
              <a:t>B) WGET </a:t>
            </a:r>
            <a:endParaRPr lang="en-US" altLang="zh-TW" sz="2400" dirty="0" smtClean="0"/>
          </a:p>
          <a:p>
            <a:pPr marL="0" indent="0">
              <a:buNone/>
            </a:pPr>
            <a:r>
              <a:rPr lang="zh-TW" altLang="en-US" sz="2400" dirty="0"/>
              <a:t> </a:t>
            </a:r>
            <a:r>
              <a:rPr lang="en-US" altLang="zh-TW" sz="2400" dirty="0" smtClean="0"/>
              <a:t>(</a:t>
            </a:r>
            <a:r>
              <a:rPr lang="en-US" altLang="zh-TW" sz="2400" dirty="0"/>
              <a:t>C) CURL </a:t>
            </a:r>
            <a:endParaRPr lang="en-US" altLang="zh-TW" sz="2400" dirty="0" smtClean="0"/>
          </a:p>
          <a:p>
            <a:pPr marL="0" indent="0">
              <a:buNone/>
            </a:pPr>
            <a:r>
              <a:rPr lang="zh-TW" altLang="en-US" sz="2400" dirty="0"/>
              <a:t> </a:t>
            </a:r>
            <a:r>
              <a:rPr lang="en-US" altLang="zh-TW" sz="2400" dirty="0" smtClean="0"/>
              <a:t>(</a:t>
            </a:r>
            <a:r>
              <a:rPr lang="en-US" altLang="zh-TW" sz="2400" dirty="0"/>
              <a:t>D) FTP</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1.2</a:t>
            </a:r>
          </a:p>
          <a:p>
            <a:pPr algn="ctr"/>
            <a:r>
              <a:rPr lang="zh-TW" altLang="zh-TW" sz="4800" dirty="0"/>
              <a:t>通訊安全</a:t>
            </a:r>
            <a:r>
              <a:rPr lang="en-US" altLang="zh-TW" sz="4800" dirty="0"/>
              <a:t>(Communication security)</a:t>
            </a:r>
          </a:p>
        </p:txBody>
      </p:sp>
    </p:spTree>
    <p:extLst>
      <p:ext uri="{BB962C8B-B14F-4D97-AF65-F5344CB8AC3E}">
        <p14:creationId xmlns:p14="http://schemas.microsoft.com/office/powerpoint/2010/main" val="3436874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下列何種安全機制最弱</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WEP  </a:t>
            </a:r>
            <a:endParaRPr lang="en-US" altLang="zh-TW" sz="2400" dirty="0" smtClean="0"/>
          </a:p>
          <a:p>
            <a:pPr marL="0" indent="0" hangingPunct="0">
              <a:buNone/>
            </a:pPr>
            <a:r>
              <a:rPr lang="zh-TW" altLang="en-US" sz="2400" dirty="0"/>
              <a:t> </a:t>
            </a:r>
            <a:r>
              <a:rPr lang="en-US" altLang="zh-TW" sz="2400" dirty="0" smtClean="0"/>
              <a:t>(</a:t>
            </a:r>
            <a:r>
              <a:rPr lang="en-US" altLang="zh-TW" sz="2400" dirty="0"/>
              <a:t>B) WPA  </a:t>
            </a:r>
            <a:endParaRPr lang="en-US" altLang="zh-TW" sz="2400" dirty="0" smtClean="0"/>
          </a:p>
          <a:p>
            <a:pPr marL="0" indent="0" hangingPunct="0">
              <a:buNone/>
            </a:pPr>
            <a:r>
              <a:rPr lang="zh-TW" altLang="en-US" sz="2400" dirty="0"/>
              <a:t> </a:t>
            </a:r>
            <a:r>
              <a:rPr lang="en-US" altLang="zh-TW" sz="2400" dirty="0" smtClean="0"/>
              <a:t>(</a:t>
            </a:r>
            <a:r>
              <a:rPr lang="en-US" altLang="zh-TW" sz="2400" dirty="0"/>
              <a:t>C) WPA2-Personal  </a:t>
            </a:r>
            <a:endParaRPr lang="en-US" altLang="zh-TW" sz="2400" dirty="0" smtClean="0"/>
          </a:p>
          <a:p>
            <a:pPr marL="0" indent="0" hangingPunct="0">
              <a:buNone/>
            </a:pPr>
            <a:r>
              <a:rPr lang="zh-TW" altLang="en-US" sz="2400" dirty="0" smtClean="0"/>
              <a:t> </a:t>
            </a:r>
            <a:r>
              <a:rPr lang="en-US" altLang="zh-TW" sz="2400" dirty="0" smtClean="0"/>
              <a:t>(</a:t>
            </a:r>
            <a:r>
              <a:rPr lang="en-US" altLang="zh-TW" sz="2400" dirty="0"/>
              <a:t>D) WPA2-Enterprise</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2.1</a:t>
            </a:r>
          </a:p>
          <a:p>
            <a:pPr algn="ctr"/>
            <a:r>
              <a:rPr lang="zh-TW" altLang="zh-TW" sz="4800" dirty="0"/>
              <a:t>作業系統安全</a:t>
            </a:r>
            <a:endParaRPr lang="en-US" altLang="zh-TW" sz="4800" dirty="0"/>
          </a:p>
        </p:txBody>
      </p:sp>
    </p:spTree>
    <p:extLst>
      <p:ext uri="{BB962C8B-B14F-4D97-AF65-F5344CB8AC3E}">
        <p14:creationId xmlns:p14="http://schemas.microsoft.com/office/powerpoint/2010/main" val="6563042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lnSpcReduction="10000"/>
          </a:bodyPr>
          <a:lstStyle/>
          <a:p>
            <a:pPr marL="0" indent="0" algn="just">
              <a:buNone/>
            </a:pPr>
            <a:r>
              <a:rPr lang="zh-TW" altLang="zh-TW" dirty="0"/>
              <a:t>當某一作業系統中的兩個程式因互相搶用資源而造成兩個程式均無法完成既定工作之結果，請問此現象稱為？</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碰撞（</a:t>
            </a:r>
            <a:r>
              <a:rPr lang="en-US" altLang="zh-TW" sz="2400" dirty="0"/>
              <a:t>Collision</a:t>
            </a:r>
            <a:r>
              <a:rPr lang="zh-TW" altLang="zh-TW" sz="2400" dirty="0"/>
              <a:t>）</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zh-TW" altLang="zh-TW" sz="2400" dirty="0"/>
              <a:t>死結（</a:t>
            </a:r>
            <a:r>
              <a:rPr lang="en-US" altLang="zh-TW" sz="2400" dirty="0"/>
              <a:t>Deadlock</a:t>
            </a:r>
            <a:r>
              <a:rPr lang="zh-TW"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C) </a:t>
            </a:r>
            <a:r>
              <a:rPr lang="zh-TW" altLang="zh-TW" sz="2400" dirty="0"/>
              <a:t>佇列（</a:t>
            </a:r>
            <a:r>
              <a:rPr lang="en-US" altLang="zh-TW" sz="2400" dirty="0" smtClean="0"/>
              <a:t>Queue</a:t>
            </a:r>
            <a:r>
              <a:rPr lang="zh-TW" altLang="zh-TW" sz="2400" dirty="0" smtClean="0"/>
              <a:t>）</a:t>
            </a:r>
            <a:r>
              <a:rPr lang="en-US" altLang="zh-TW" sz="2400" dirty="0" smtClean="0"/>
              <a:t>  </a:t>
            </a:r>
          </a:p>
          <a:p>
            <a:pPr marL="0" indent="0">
              <a:buNone/>
            </a:pPr>
            <a:r>
              <a:rPr lang="zh-TW" altLang="en-US" sz="2400" dirty="0"/>
              <a:t> </a:t>
            </a:r>
            <a:r>
              <a:rPr lang="en-US" altLang="zh-TW" sz="2400" dirty="0" smtClean="0"/>
              <a:t>(</a:t>
            </a:r>
            <a:r>
              <a:rPr lang="en-US" altLang="zh-TW" sz="2400" dirty="0"/>
              <a:t>D) </a:t>
            </a:r>
            <a:r>
              <a:rPr lang="zh-TW" altLang="zh-TW" sz="2400" dirty="0"/>
              <a:t>欺騙（</a:t>
            </a:r>
            <a:r>
              <a:rPr lang="en-US" altLang="zh-TW" sz="2400" dirty="0"/>
              <a:t>Spoof</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en-US" dirty="0" smtClean="0"/>
              <a:t>網際網路中主要的通訊協定模式有兩種 </a:t>
            </a:r>
            <a:r>
              <a:rPr lang="en-US" altLang="zh-TW" dirty="0" smtClean="0"/>
              <a:t>OSI 7 </a:t>
            </a:r>
            <a:r>
              <a:rPr lang="zh-TW" altLang="en-US" dirty="0" smtClean="0"/>
              <a:t>層及 </a:t>
            </a:r>
            <a:r>
              <a:rPr lang="en-US" altLang="zh-TW" dirty="0" smtClean="0"/>
              <a:t>TCP/IP </a:t>
            </a:r>
            <a:r>
              <a:rPr lang="zh-TW" altLang="en-US" dirty="0" smtClean="0"/>
              <a:t>協定組，請問在這兩個通訊協定模式中，負責傳輸封包（</a:t>
            </a:r>
            <a:r>
              <a:rPr lang="en-US" altLang="zh-TW" dirty="0" smtClean="0"/>
              <a:t>Packet</a:t>
            </a:r>
            <a:r>
              <a:rPr lang="zh-TW" altLang="en-US" dirty="0" smtClean="0"/>
              <a:t>）及選擇路徑（</a:t>
            </a:r>
            <a:r>
              <a:rPr lang="en-US" altLang="zh-TW" dirty="0" smtClean="0"/>
              <a:t>Routing</a:t>
            </a:r>
            <a:r>
              <a:rPr lang="zh-TW" altLang="en-US" dirty="0" smtClean="0"/>
              <a:t>），是那一層的工作？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 </a:t>
            </a:r>
            <a:r>
              <a:rPr lang="zh-TW" altLang="en-US" sz="2400" dirty="0" smtClean="0"/>
              <a:t>實體層（</a:t>
            </a:r>
            <a:r>
              <a:rPr lang="en-US" altLang="zh-TW" sz="2400" dirty="0" smtClean="0"/>
              <a:t>Physical Layer</a:t>
            </a:r>
            <a:r>
              <a:rPr lang="zh-TW" altLang="en-US" sz="2400" dirty="0" smtClean="0"/>
              <a:t>）  </a:t>
            </a:r>
            <a:r>
              <a:rPr lang="en-US" altLang="zh-TW" sz="2400" dirty="0" smtClean="0"/>
              <a:t>(B) </a:t>
            </a:r>
            <a:r>
              <a:rPr lang="zh-TW" altLang="en-US" sz="2400" dirty="0" smtClean="0"/>
              <a:t>資料鏈結層（</a:t>
            </a:r>
            <a:r>
              <a:rPr lang="en-US" altLang="zh-TW" sz="2400" dirty="0" smtClean="0"/>
              <a:t>Data-Link Layer</a:t>
            </a:r>
          </a:p>
          <a:p>
            <a:pPr marL="0" indent="0">
              <a:buNone/>
            </a:pPr>
            <a:r>
              <a:rPr lang="en-US" altLang="zh-TW" sz="2400" dirty="0" smtClean="0"/>
              <a:t>   (C) </a:t>
            </a:r>
            <a:r>
              <a:rPr lang="zh-TW" altLang="en-US" sz="2400" dirty="0" smtClean="0"/>
              <a:t>網路層（</a:t>
            </a:r>
            <a:r>
              <a:rPr lang="en-US" altLang="zh-TW" sz="2400" dirty="0" smtClean="0"/>
              <a:t>Network Layer</a:t>
            </a:r>
            <a:r>
              <a:rPr lang="zh-TW" altLang="en-US" sz="2400" dirty="0" smtClean="0"/>
              <a:t>）  </a:t>
            </a:r>
            <a:r>
              <a:rPr lang="en-US" altLang="zh-TW" sz="2400" dirty="0" smtClean="0"/>
              <a:t>(D) </a:t>
            </a:r>
            <a:r>
              <a:rPr lang="zh-TW" altLang="en-US" sz="2400" dirty="0" smtClean="0"/>
              <a:t>應用層（</a:t>
            </a:r>
            <a:r>
              <a:rPr lang="en-US" altLang="zh-TW" sz="2400" dirty="0" smtClean="0"/>
              <a:t>Application Layer</a:t>
            </a:r>
            <a:r>
              <a:rPr lang="zh-TW" altLang="en-US" sz="2400" dirty="0" smtClean="0"/>
              <a:t>）</a:t>
            </a:r>
          </a:p>
          <a:p>
            <a:endParaRPr lang="zh-TW" altLang="en-US" dirty="0"/>
          </a:p>
        </p:txBody>
      </p:sp>
    </p:spTree>
    <p:extLst>
      <p:ext uri="{BB962C8B-B14F-4D97-AF65-F5344CB8AC3E}">
        <p14:creationId xmlns:p14="http://schemas.microsoft.com/office/powerpoint/2010/main" val="3036680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2"/>
          </a:xfrm>
        </p:spPr>
        <p:txBody>
          <a:bodyPr>
            <a:normAutofit/>
          </a:bodyPr>
          <a:lstStyle/>
          <a:p>
            <a:pPr marL="0" indent="0" algn="just">
              <a:buNone/>
            </a:pPr>
            <a:r>
              <a:rPr lang="zh-TW" altLang="zh-TW" dirty="0"/>
              <a:t>公司某部門有台</a:t>
            </a:r>
            <a:r>
              <a:rPr lang="en-US" altLang="zh-TW" dirty="0"/>
              <a:t> Windows 10 </a:t>
            </a:r>
            <a:r>
              <a:rPr lang="zh-TW" altLang="zh-TW" dirty="0"/>
              <a:t>的電腦，允許所有部門員工登入使用，但基於安全性考量，除了管理員之外，希望能夠禁止一般員工在此電腦上使用</a:t>
            </a:r>
            <a:r>
              <a:rPr lang="en-US" altLang="zh-TW" dirty="0"/>
              <a:t> USB </a:t>
            </a:r>
            <a:r>
              <a:rPr lang="zh-TW" altLang="zh-TW" dirty="0"/>
              <a:t>行動碟，請問管理員應利用何種工具完成此項安全性需求作業？</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本機群組原則 </a:t>
            </a:r>
            <a:r>
              <a:rPr lang="en-US" altLang="zh-TW" sz="2400" dirty="0"/>
              <a:t> </a:t>
            </a:r>
            <a:r>
              <a:rPr lang="zh-TW" altLang="en-US" sz="2400" dirty="0" smtClean="0"/>
              <a:t> </a:t>
            </a:r>
            <a:r>
              <a:rPr lang="en-US" altLang="zh-TW" sz="2400" dirty="0" smtClean="0"/>
              <a:t>  </a:t>
            </a:r>
            <a:r>
              <a:rPr lang="en-US" altLang="zh-TW" sz="2400" dirty="0"/>
              <a:t>(B) </a:t>
            </a:r>
            <a:r>
              <a:rPr lang="zh-TW" altLang="zh-TW" sz="2400" dirty="0"/>
              <a:t>磁碟重組工具 </a:t>
            </a:r>
          </a:p>
          <a:p>
            <a:pPr marL="0" indent="0">
              <a:buNone/>
            </a:pPr>
            <a:r>
              <a:rPr lang="zh-TW" altLang="en-US" sz="2400" dirty="0" smtClean="0"/>
              <a:t> </a:t>
            </a:r>
            <a:r>
              <a:rPr lang="en-US" altLang="zh-TW" sz="2400" dirty="0" smtClean="0"/>
              <a:t>(</a:t>
            </a:r>
            <a:r>
              <a:rPr lang="en-US" altLang="zh-TW" sz="2400" dirty="0"/>
              <a:t>C) </a:t>
            </a:r>
            <a:r>
              <a:rPr lang="zh-TW" altLang="zh-TW" sz="2400" dirty="0"/>
              <a:t>行動裝置管理員 </a:t>
            </a:r>
            <a:r>
              <a:rPr lang="zh-TW" altLang="en-US" sz="2400" dirty="0" smtClean="0"/>
              <a:t>  </a:t>
            </a:r>
            <a:r>
              <a:rPr lang="zh-TW" altLang="zh-TW" sz="2400" dirty="0" smtClean="0"/>
              <a:t> </a:t>
            </a:r>
            <a:r>
              <a:rPr lang="en-US" altLang="zh-TW" sz="2400" dirty="0"/>
              <a:t>(D) </a:t>
            </a:r>
            <a:r>
              <a:rPr lang="zh-TW" altLang="zh-TW" sz="2400" dirty="0"/>
              <a:t>具有進階安全性的</a:t>
            </a:r>
            <a:r>
              <a:rPr lang="en-US" altLang="zh-TW" sz="2400" dirty="0"/>
              <a:t> Windows </a:t>
            </a:r>
            <a:r>
              <a:rPr lang="zh-TW" altLang="zh-TW" sz="2400" dirty="0"/>
              <a:t>防火牆</a:t>
            </a:r>
            <a:endParaRPr lang="zh-TW" altLang="en-US" dirty="0"/>
          </a:p>
        </p:txBody>
      </p:sp>
    </p:spTree>
    <p:extLst>
      <p:ext uri="{BB962C8B-B14F-4D97-AF65-F5344CB8AC3E}">
        <p14:creationId xmlns:p14="http://schemas.microsoft.com/office/powerpoint/2010/main" val="247752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a:t>
            </a:r>
            <a:r>
              <a:rPr lang="en-US" altLang="zh-TW" dirty="0" err="1"/>
              <a:t>ssh</a:t>
            </a:r>
            <a:r>
              <a:rPr lang="en-US" altLang="zh-TW" dirty="0"/>
              <a:t> </a:t>
            </a:r>
            <a:r>
              <a:rPr lang="zh-TW" altLang="zh-TW" dirty="0"/>
              <a:t>公私鑰存在</a:t>
            </a:r>
            <a:r>
              <a:rPr lang="en-US" altLang="zh-TW" dirty="0"/>
              <a:t> Linux </a:t>
            </a:r>
            <a:r>
              <a:rPr lang="zh-TW" altLang="zh-TW" dirty="0"/>
              <a:t>哪個目錄</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en-US" altLang="zh-TW" sz="2400" dirty="0" err="1"/>
              <a:t>ssh</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B) /home </a:t>
            </a:r>
            <a:endParaRPr lang="en-US" altLang="zh-TW" sz="2400" dirty="0" smtClean="0"/>
          </a:p>
          <a:p>
            <a:pPr marL="0" indent="0">
              <a:buNone/>
            </a:pPr>
            <a:r>
              <a:rPr lang="zh-TW" altLang="en-US" sz="2400" dirty="0" smtClean="0"/>
              <a:t> </a:t>
            </a:r>
            <a:r>
              <a:rPr lang="en-US" altLang="zh-TW" sz="2400" dirty="0" smtClean="0"/>
              <a:t>(</a:t>
            </a:r>
            <a:r>
              <a:rPr lang="en-US" altLang="zh-TW" sz="2400" dirty="0"/>
              <a:t>C) /</a:t>
            </a:r>
            <a:r>
              <a:rPr lang="en-US" altLang="zh-TW" sz="2400" dirty="0" err="1" smtClean="0"/>
              <a:t>etc</a:t>
            </a:r>
            <a:endParaRPr lang="en-US" altLang="zh-TW" sz="2400" dirty="0"/>
          </a:p>
          <a:p>
            <a:pPr marL="0" indent="0">
              <a:buNone/>
            </a:pPr>
            <a:r>
              <a:rPr lang="zh-TW" altLang="en-US" sz="2400" dirty="0"/>
              <a:t> </a:t>
            </a:r>
            <a:r>
              <a:rPr lang="en-US" altLang="zh-TW" sz="2400" dirty="0" smtClean="0"/>
              <a:t>(D</a:t>
            </a:r>
            <a:r>
              <a:rPr lang="en-US" altLang="zh-TW" sz="2400" dirty="0"/>
              <a:t>) user</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20"/>
          </a:xfrm>
        </p:spPr>
        <p:txBody>
          <a:bodyPr>
            <a:normAutofit lnSpcReduction="10000"/>
          </a:bodyPr>
          <a:lstStyle/>
          <a:p>
            <a:pPr marL="0" indent="0" algn="just" hangingPunct="0">
              <a:buNone/>
            </a:pPr>
            <a:r>
              <a:rPr lang="zh-TW" altLang="zh-TW" dirty="0"/>
              <a:t>下列何項</a:t>
            </a:r>
            <a:r>
              <a:rPr lang="en-US" altLang="zh-TW" dirty="0"/>
              <a:t> Windows </a:t>
            </a:r>
            <a:r>
              <a:rPr lang="zh-TW" altLang="zh-TW" dirty="0"/>
              <a:t>功能可以封鎖未經授權之應用程式的自動安裝，並 防止不小心變更系統的設定。即使系統管理員執行系統管理過程亦須 要由管理員主動同意或提供認證資訊才能執行</a:t>
            </a:r>
            <a:r>
              <a:rPr lang="zh-TW" altLang="zh-TW" dirty="0" smtClean="0"/>
              <a:t>？</a:t>
            </a:r>
            <a:endParaRPr lang="en-US" altLang="zh-TW" dirty="0" smtClean="0"/>
          </a:p>
          <a:p>
            <a:pPr marL="0" indent="0" algn="just" hangingPunc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具有進階安全性的</a:t>
            </a:r>
            <a:r>
              <a:rPr lang="en-US" altLang="zh-TW" sz="2400" dirty="0"/>
              <a:t> Windows </a:t>
            </a:r>
            <a:r>
              <a:rPr lang="zh-TW" altLang="zh-TW" sz="2400" dirty="0"/>
              <a:t>防火牆 </a:t>
            </a:r>
          </a:p>
          <a:p>
            <a:pPr marL="0" indent="0">
              <a:buNone/>
            </a:pPr>
            <a:r>
              <a:rPr lang="zh-TW" altLang="en-US" sz="2400" dirty="0" smtClean="0"/>
              <a:t> </a:t>
            </a:r>
            <a:r>
              <a:rPr lang="en-US" altLang="zh-TW" sz="2400" dirty="0" smtClean="0"/>
              <a:t>(</a:t>
            </a:r>
            <a:r>
              <a:rPr lang="en-US" altLang="zh-TW" sz="2400" dirty="0"/>
              <a:t>B) </a:t>
            </a:r>
            <a:r>
              <a:rPr lang="zh-TW" altLang="zh-TW" sz="2400" dirty="0"/>
              <a:t>使用者帳戶控制（</a:t>
            </a:r>
            <a:r>
              <a:rPr lang="en-US" altLang="zh-TW" sz="2400" dirty="0"/>
              <a:t>User Account Control</a:t>
            </a:r>
            <a:r>
              <a:rPr lang="zh-TW" altLang="zh-TW" sz="2400" dirty="0"/>
              <a:t>；</a:t>
            </a:r>
            <a:r>
              <a:rPr lang="en-US" altLang="zh-TW" sz="2400" dirty="0"/>
              <a:t>UAC</a:t>
            </a:r>
            <a:r>
              <a:rPr lang="zh-TW" altLang="zh-TW" sz="2400" dirty="0"/>
              <a:t>） </a:t>
            </a:r>
          </a:p>
          <a:p>
            <a:pPr marL="0" indent="0">
              <a:buNone/>
            </a:pPr>
            <a:r>
              <a:rPr lang="zh-TW" altLang="en-US" sz="2400" dirty="0"/>
              <a:t> </a:t>
            </a:r>
            <a:r>
              <a:rPr lang="en-US" altLang="zh-TW" sz="2400" dirty="0" smtClean="0"/>
              <a:t>(</a:t>
            </a:r>
            <a:r>
              <a:rPr lang="en-US" altLang="zh-TW" sz="2400" dirty="0"/>
              <a:t>C) </a:t>
            </a:r>
            <a:r>
              <a:rPr lang="zh-TW" altLang="zh-TW" sz="2400" dirty="0"/>
              <a:t>資源監視器（</a:t>
            </a:r>
            <a:r>
              <a:rPr lang="en-US" altLang="zh-TW" sz="2400" dirty="0"/>
              <a:t>Resource Monitor</a:t>
            </a:r>
            <a:r>
              <a:rPr lang="zh-TW" altLang="zh-TW" sz="2400" dirty="0"/>
              <a:t>） </a:t>
            </a:r>
          </a:p>
          <a:p>
            <a:pPr marL="0" indent="0">
              <a:buNone/>
            </a:pPr>
            <a:r>
              <a:rPr lang="zh-TW" altLang="en-US" sz="2400" dirty="0"/>
              <a:t> </a:t>
            </a:r>
            <a:r>
              <a:rPr lang="en-US" altLang="zh-TW" sz="2400" dirty="0" smtClean="0"/>
              <a:t>(</a:t>
            </a:r>
            <a:r>
              <a:rPr lang="en-US" altLang="zh-TW" sz="2400" dirty="0"/>
              <a:t>D) Windows Secondary Logon</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zh-TW" dirty="0"/>
              <a:t>下列何者非登入作業系統可使用的網路身分驗證服務</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Windows AD</a:t>
            </a:r>
            <a:r>
              <a:rPr lang="zh-TW" altLang="zh-TW" sz="2400" dirty="0"/>
              <a:t>（</a:t>
            </a:r>
            <a:r>
              <a:rPr lang="en-US" altLang="zh-TW" sz="2400" dirty="0"/>
              <a:t>Active Directory</a:t>
            </a:r>
            <a:r>
              <a:rPr lang="zh-TW" altLang="zh-TW" sz="2400" dirty="0"/>
              <a:t>）服務 </a:t>
            </a:r>
          </a:p>
          <a:p>
            <a:pPr marL="0" indent="0">
              <a:buNone/>
            </a:pPr>
            <a:r>
              <a:rPr lang="zh-TW" altLang="en-US" sz="2400" dirty="0"/>
              <a:t> </a:t>
            </a:r>
            <a:r>
              <a:rPr lang="en-US" altLang="zh-TW" sz="2400" dirty="0" smtClean="0"/>
              <a:t>(</a:t>
            </a:r>
            <a:r>
              <a:rPr lang="en-US" altLang="zh-TW" sz="2400" dirty="0"/>
              <a:t>B) LDAP</a:t>
            </a:r>
            <a:r>
              <a:rPr lang="zh-TW" altLang="zh-TW" sz="2400" dirty="0"/>
              <a:t>（</a:t>
            </a:r>
            <a:r>
              <a:rPr lang="en-US" altLang="zh-TW" sz="2400" dirty="0"/>
              <a:t>Lightweight Directory Access Protocol</a:t>
            </a:r>
            <a:r>
              <a:rPr lang="zh-TW" altLang="zh-TW" sz="2400" dirty="0"/>
              <a:t>）服務 </a:t>
            </a:r>
          </a:p>
          <a:p>
            <a:pPr marL="0" indent="0">
              <a:buNone/>
            </a:pPr>
            <a:r>
              <a:rPr lang="zh-TW" altLang="en-US" sz="2400" dirty="0"/>
              <a:t> </a:t>
            </a:r>
            <a:r>
              <a:rPr lang="en-US" altLang="zh-TW" sz="2400" dirty="0" smtClean="0"/>
              <a:t>(</a:t>
            </a:r>
            <a:r>
              <a:rPr lang="en-US" altLang="zh-TW" sz="2400" dirty="0"/>
              <a:t>C) NIS</a:t>
            </a:r>
            <a:r>
              <a:rPr lang="zh-TW" altLang="zh-TW" sz="2400" dirty="0"/>
              <a:t>（</a:t>
            </a:r>
            <a:r>
              <a:rPr lang="en-US" altLang="zh-TW" sz="2400" dirty="0"/>
              <a:t>Network Information Service</a:t>
            </a:r>
            <a:r>
              <a:rPr lang="zh-TW" altLang="zh-TW" sz="2400" dirty="0"/>
              <a:t>）服務 </a:t>
            </a:r>
          </a:p>
          <a:p>
            <a:pPr marL="0" indent="0">
              <a:buNone/>
            </a:pPr>
            <a:r>
              <a:rPr lang="zh-TW" altLang="en-US" sz="2400" dirty="0"/>
              <a:t> </a:t>
            </a:r>
            <a:r>
              <a:rPr lang="en-US" altLang="zh-TW" sz="2400" dirty="0" smtClean="0"/>
              <a:t>(</a:t>
            </a:r>
            <a:r>
              <a:rPr lang="en-US" altLang="zh-TW" sz="2400" dirty="0"/>
              <a:t>D) DHCP</a:t>
            </a:r>
            <a:r>
              <a:rPr lang="zh-TW" altLang="zh-TW" sz="2400" dirty="0"/>
              <a:t>（</a:t>
            </a:r>
            <a:r>
              <a:rPr lang="en-US" altLang="zh-TW" sz="2400" dirty="0"/>
              <a:t>Dynamic Host Configuration Protocol</a:t>
            </a:r>
            <a:r>
              <a:rPr lang="zh-TW" altLang="zh-TW" sz="2400" dirty="0"/>
              <a:t>）服務</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133056"/>
          </a:xfrm>
        </p:spPr>
        <p:txBody>
          <a:bodyPr>
            <a:normAutofit/>
          </a:bodyPr>
          <a:lstStyle/>
          <a:p>
            <a:pPr marL="0" indent="0" algn="just">
              <a:buNone/>
            </a:pPr>
            <a:r>
              <a:rPr lang="zh-TW" altLang="zh-TW" dirty="0"/>
              <a:t>請問針對作業系統訂定的資訊安全策略中，下列何種安全模式中「</a:t>
            </a:r>
            <a:r>
              <a:rPr lang="zh-TW" altLang="zh-TW" dirty="0" smtClean="0"/>
              <a:t>檔案</a:t>
            </a:r>
            <a:r>
              <a:rPr lang="zh-TW" altLang="zh-TW" dirty="0"/>
              <a:t>持有者」可授權決定「其他使用者」存取該檔案的權限</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a:t>
            </a:r>
            <a:r>
              <a:rPr lang="zh-TW" altLang="zh-TW" sz="2400" dirty="0"/>
              <a:t>自由存取控制（</a:t>
            </a:r>
            <a:r>
              <a:rPr lang="en-US" altLang="zh-TW" sz="2400" dirty="0"/>
              <a:t>Discretionary Access Control</a:t>
            </a:r>
            <a:r>
              <a:rPr lang="zh-TW" altLang="zh-TW" sz="2400" dirty="0"/>
              <a:t>，</a:t>
            </a:r>
            <a:r>
              <a:rPr lang="en-US" altLang="zh-TW" sz="2400" dirty="0"/>
              <a:t>DAC</a:t>
            </a:r>
            <a:r>
              <a:rPr lang="zh-TW" altLang="zh-TW" sz="2400" dirty="0"/>
              <a:t>） </a:t>
            </a:r>
          </a:p>
          <a:p>
            <a:pPr marL="0" indent="0">
              <a:buNone/>
            </a:pPr>
            <a:r>
              <a:rPr lang="zh-TW" altLang="en-US" sz="2400" dirty="0"/>
              <a:t> </a:t>
            </a:r>
            <a:r>
              <a:rPr lang="en-US" altLang="zh-TW" sz="2400" dirty="0" smtClean="0"/>
              <a:t>(</a:t>
            </a:r>
            <a:r>
              <a:rPr lang="en-US" altLang="zh-TW" sz="2400" dirty="0"/>
              <a:t>B)</a:t>
            </a:r>
            <a:r>
              <a:rPr lang="zh-TW" altLang="zh-TW" sz="2400" dirty="0"/>
              <a:t>強制性存取控制（</a:t>
            </a:r>
            <a:r>
              <a:rPr lang="en-US" altLang="zh-TW" sz="2400" dirty="0"/>
              <a:t>Mandatory Access Control</a:t>
            </a:r>
            <a:r>
              <a:rPr lang="zh-TW" altLang="zh-TW" sz="2400" dirty="0"/>
              <a:t>，</a:t>
            </a:r>
            <a:r>
              <a:rPr lang="en-US" altLang="zh-TW" sz="2400" dirty="0"/>
              <a:t>MAC</a:t>
            </a:r>
            <a:r>
              <a:rPr lang="zh-TW" altLang="zh-TW" sz="2400" dirty="0"/>
              <a:t>） </a:t>
            </a:r>
          </a:p>
          <a:p>
            <a:pPr marL="0" indent="0">
              <a:buNone/>
            </a:pPr>
            <a:r>
              <a:rPr lang="zh-TW" altLang="en-US" sz="2400" dirty="0"/>
              <a:t> </a:t>
            </a:r>
            <a:r>
              <a:rPr lang="en-US" altLang="zh-TW" sz="2400" dirty="0" smtClean="0"/>
              <a:t>(</a:t>
            </a:r>
            <a:r>
              <a:rPr lang="en-US" altLang="zh-TW" sz="2400" dirty="0"/>
              <a:t>C)</a:t>
            </a:r>
            <a:r>
              <a:rPr lang="zh-TW" altLang="zh-TW" sz="2400" dirty="0"/>
              <a:t>角色存取控制（</a:t>
            </a:r>
            <a:r>
              <a:rPr lang="en-US" altLang="zh-TW" sz="2400" dirty="0"/>
              <a:t>Role-based Access Control</a:t>
            </a:r>
            <a:r>
              <a:rPr lang="zh-TW" altLang="zh-TW" sz="2400" dirty="0"/>
              <a:t>，</a:t>
            </a:r>
            <a:r>
              <a:rPr lang="en-US" altLang="zh-TW" sz="2400" dirty="0"/>
              <a:t>RBAC</a:t>
            </a:r>
            <a:r>
              <a:rPr lang="zh-TW" altLang="zh-TW" sz="2400" dirty="0"/>
              <a:t>） </a:t>
            </a:r>
          </a:p>
          <a:p>
            <a:pPr marL="0" indent="0">
              <a:buNone/>
            </a:pPr>
            <a:r>
              <a:rPr lang="zh-TW" altLang="en-US" sz="2400" dirty="0"/>
              <a:t> </a:t>
            </a:r>
            <a:r>
              <a:rPr lang="en-US" altLang="zh-TW" sz="2400" dirty="0" smtClean="0"/>
              <a:t>(</a:t>
            </a:r>
            <a:r>
              <a:rPr lang="en-US" altLang="zh-TW" sz="2400" dirty="0"/>
              <a:t>D)</a:t>
            </a:r>
            <a:r>
              <a:rPr lang="zh-TW" altLang="zh-TW" sz="2400" dirty="0"/>
              <a:t>屬性存取控制（</a:t>
            </a:r>
            <a:r>
              <a:rPr lang="en-US" altLang="zh-TW" sz="2400" dirty="0"/>
              <a:t>Attribute-based Access Control</a:t>
            </a:r>
            <a:r>
              <a:rPr lang="zh-TW" altLang="zh-TW" sz="2400" dirty="0"/>
              <a:t>，</a:t>
            </a:r>
            <a:r>
              <a:rPr lang="en-US" altLang="zh-TW" sz="2400" dirty="0"/>
              <a:t>ABAC</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6"/>
          </a:xfrm>
        </p:spPr>
        <p:txBody>
          <a:bodyPr>
            <a:normAutofit/>
          </a:bodyPr>
          <a:lstStyle/>
          <a:p>
            <a:pPr marL="0" indent="0" algn="just">
              <a:buNone/>
            </a:pPr>
            <a:r>
              <a:rPr lang="zh-TW" altLang="zh-TW" dirty="0"/>
              <a:t>基於系統安全的基礎，系統管理者對所管理的伺服器（包含：應用程 式、平台、資料庫等）應進行相關安全性設定，下列敘述何者正確</a:t>
            </a:r>
            <a:r>
              <a:rPr lang="zh-TW" altLang="zh-TW" dirty="0" smtClean="0"/>
              <a:t>？</a:t>
            </a:r>
            <a:endParaRPr lang="en-US" altLang="zh-TW" dirty="0" smtClean="0"/>
          </a:p>
          <a:p>
            <a:pPr marL="0" indent="0">
              <a:buNone/>
            </a:pPr>
            <a:r>
              <a:rPr lang="zh-TW" altLang="en-US" dirty="0" smtClean="0"/>
              <a:t> </a:t>
            </a:r>
          </a:p>
          <a:p>
            <a:pPr marL="0" indent="0">
              <a:buNone/>
            </a:pPr>
            <a:r>
              <a:rPr lang="zh-TW" altLang="en-US" sz="2400" dirty="0"/>
              <a:t> </a:t>
            </a:r>
            <a:r>
              <a:rPr lang="en-US" altLang="zh-TW" sz="2400" dirty="0" smtClean="0"/>
              <a:t>(</a:t>
            </a:r>
            <a:r>
              <a:rPr lang="en-US" altLang="zh-TW" sz="2400" dirty="0"/>
              <a:t>A) </a:t>
            </a:r>
            <a:r>
              <a:rPr lang="zh-TW" altLang="zh-TW" sz="2400" dirty="0"/>
              <a:t>系統上線後仍保留預設帳戶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zh-TW" altLang="zh-TW" sz="2400" dirty="0"/>
              <a:t>使用系統預設開啟的連接埠 </a:t>
            </a:r>
          </a:p>
          <a:p>
            <a:pPr marL="0" indent="0">
              <a:buNone/>
            </a:pPr>
            <a:r>
              <a:rPr lang="zh-TW" altLang="en-US" sz="2400" dirty="0" smtClean="0"/>
              <a:t> </a:t>
            </a:r>
            <a:r>
              <a:rPr lang="en-US" altLang="zh-TW" sz="2400" dirty="0" smtClean="0"/>
              <a:t>(</a:t>
            </a:r>
            <a:r>
              <a:rPr lang="en-US" altLang="zh-TW" sz="2400" dirty="0"/>
              <a:t>C) </a:t>
            </a:r>
            <a:r>
              <a:rPr lang="zh-TW" altLang="zh-TW" sz="2400" dirty="0"/>
              <a:t>錯誤訊息應開放詳細資訊以便問題修正 </a:t>
            </a:r>
          </a:p>
          <a:p>
            <a:pPr marL="0" indent="0">
              <a:buNone/>
            </a:pPr>
            <a:r>
              <a:rPr lang="zh-TW" altLang="en-US" sz="2400" dirty="0" smtClean="0"/>
              <a:t> </a:t>
            </a:r>
            <a:r>
              <a:rPr lang="en-US" altLang="zh-TW" sz="2400" dirty="0" smtClean="0"/>
              <a:t>(</a:t>
            </a:r>
            <a:r>
              <a:rPr lang="en-US" altLang="zh-TW" sz="2400" dirty="0"/>
              <a:t>D) </a:t>
            </a:r>
            <a:r>
              <a:rPr lang="zh-TW" altLang="zh-TW" sz="2400" dirty="0"/>
              <a:t>過期的</a:t>
            </a:r>
            <a:r>
              <a:rPr lang="en-US" altLang="zh-TW" sz="2400" dirty="0"/>
              <a:t> OS</a:t>
            </a:r>
            <a:r>
              <a:rPr lang="zh-TW" altLang="zh-TW" sz="2400" dirty="0"/>
              <a:t>、</a:t>
            </a:r>
            <a:r>
              <a:rPr lang="en-US" altLang="zh-TW" sz="2400" dirty="0"/>
              <a:t>Web / App Server</a:t>
            </a:r>
            <a:r>
              <a:rPr lang="zh-TW" altLang="zh-TW" sz="2400" dirty="0"/>
              <a:t>、</a:t>
            </a:r>
            <a:r>
              <a:rPr lang="en-US" altLang="zh-TW" sz="2400" dirty="0"/>
              <a:t>DBMS</a:t>
            </a:r>
            <a:r>
              <a:rPr lang="zh-TW" altLang="zh-TW" sz="2400" dirty="0"/>
              <a:t>、</a:t>
            </a:r>
            <a:r>
              <a:rPr lang="en-US" altLang="zh-TW" sz="2400" dirty="0"/>
              <a:t>API</a:t>
            </a:r>
            <a:r>
              <a:rPr lang="zh-TW" altLang="zh-TW" sz="2400" dirty="0"/>
              <a:t>、函式庫等，</a:t>
            </a:r>
            <a:r>
              <a:rPr lang="zh-TW" altLang="zh-TW" sz="2400" dirty="0" smtClean="0"/>
              <a:t>應</a:t>
            </a:r>
            <a:endParaRPr lang="en-US" altLang="zh-TW" sz="2400" dirty="0" smtClean="0"/>
          </a:p>
          <a:p>
            <a:pPr marL="0" indent="0">
              <a:buNone/>
            </a:pPr>
            <a:r>
              <a:rPr lang="zh-TW" altLang="en-US" sz="2400" dirty="0"/>
              <a:t> </a:t>
            </a:r>
            <a:r>
              <a:rPr lang="zh-TW" altLang="en-US" sz="2400" dirty="0" smtClean="0"/>
              <a:t>       </a:t>
            </a:r>
            <a:r>
              <a:rPr lang="zh-TW" altLang="zh-TW" sz="2400" dirty="0" smtClean="0"/>
              <a:t>評估並進行</a:t>
            </a:r>
            <a:r>
              <a:rPr lang="zh-TW" altLang="zh-TW" sz="2400" dirty="0"/>
              <a:t>更新</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21088"/>
          </a:xfrm>
        </p:spPr>
        <p:txBody>
          <a:bodyPr>
            <a:normAutofit/>
          </a:bodyPr>
          <a:lstStyle/>
          <a:p>
            <a:pPr marL="0" indent="0">
              <a:buNone/>
            </a:pPr>
            <a:r>
              <a:rPr lang="zh-TW" altLang="zh-TW" dirty="0"/>
              <a:t>下列何者不是微軟</a:t>
            </a:r>
            <a:r>
              <a:rPr lang="en-US" altLang="zh-TW" dirty="0"/>
              <a:t> Windows </a:t>
            </a:r>
            <a:r>
              <a:rPr lang="zh-TW" altLang="zh-TW" dirty="0"/>
              <a:t>作業系統中，具特權權限之帳號</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a:t>
            </a:r>
            <a:r>
              <a:rPr lang="en-US" altLang="zh-TW" sz="2400" dirty="0"/>
              <a:t>) Administrator  </a:t>
            </a:r>
            <a:endParaRPr lang="en-US" altLang="zh-TW" sz="2400" dirty="0" smtClean="0"/>
          </a:p>
          <a:p>
            <a:pPr marL="0" indent="0">
              <a:buNone/>
            </a:pPr>
            <a:r>
              <a:rPr lang="en-US" altLang="zh-TW" sz="2400" dirty="0" smtClean="0"/>
              <a:t> (B</a:t>
            </a:r>
            <a:r>
              <a:rPr lang="en-US" altLang="zh-TW" sz="2400" dirty="0"/>
              <a:t>) root </a:t>
            </a:r>
            <a:endParaRPr lang="zh-TW" altLang="zh-TW" sz="2400" dirty="0"/>
          </a:p>
          <a:p>
            <a:pPr marL="0" indent="0">
              <a:buNone/>
            </a:pPr>
            <a:r>
              <a:rPr lang="zh-TW" altLang="en-US" sz="2400" dirty="0" smtClean="0"/>
              <a:t> </a:t>
            </a:r>
            <a:r>
              <a:rPr lang="en-US" altLang="zh-TW" sz="2400" dirty="0" smtClean="0"/>
              <a:t>(</a:t>
            </a:r>
            <a:r>
              <a:rPr lang="en-US" altLang="zh-TW" sz="2400" dirty="0"/>
              <a:t>C) </a:t>
            </a:r>
            <a:r>
              <a:rPr lang="zh-TW" altLang="zh-TW" sz="2400" dirty="0"/>
              <a:t>在</a:t>
            </a:r>
            <a:r>
              <a:rPr lang="en-US" altLang="zh-TW" sz="2400" dirty="0"/>
              <a:t> Administrators </a:t>
            </a:r>
            <a:r>
              <a:rPr lang="zh-TW" altLang="zh-TW" sz="2400" dirty="0"/>
              <a:t>群組中之一般使用者</a:t>
            </a:r>
            <a:r>
              <a:rPr lang="zh-TW" altLang="zh-TW" sz="2400" dirty="0" smtClean="0"/>
              <a:t>帳號</a:t>
            </a:r>
            <a:endParaRPr lang="en-US" altLang="zh-TW" sz="2400" dirty="0" smtClean="0"/>
          </a:p>
          <a:p>
            <a:pPr marL="0" indent="0">
              <a:buNone/>
            </a:pPr>
            <a:r>
              <a:rPr lang="en-US" altLang="zh-TW" sz="2400" dirty="0" smtClean="0"/>
              <a:t> </a:t>
            </a:r>
            <a:r>
              <a:rPr lang="en-US" altLang="zh-TW" sz="2400" dirty="0"/>
              <a:t>(D) Local System</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en-US" dirty="0" smtClean="0"/>
              <a:t>網際網路中主要的通訊協定模式有兩種 </a:t>
            </a:r>
            <a:r>
              <a:rPr lang="en-US" altLang="zh-TW" dirty="0" smtClean="0"/>
              <a:t>OSI 7 </a:t>
            </a:r>
            <a:r>
              <a:rPr lang="zh-TW" altLang="en-US" dirty="0" smtClean="0"/>
              <a:t>層及 </a:t>
            </a:r>
            <a:r>
              <a:rPr lang="en-US" altLang="zh-TW" dirty="0" smtClean="0"/>
              <a:t>TCP/IP </a:t>
            </a:r>
            <a:r>
              <a:rPr lang="zh-TW" altLang="en-US" dirty="0" smtClean="0"/>
              <a:t>協定組，請問在這兩個通訊協定模式中，負責傳輸封包（</a:t>
            </a:r>
            <a:r>
              <a:rPr lang="en-US" altLang="zh-TW" dirty="0" smtClean="0"/>
              <a:t>Packet</a:t>
            </a:r>
            <a:r>
              <a:rPr lang="zh-TW" altLang="en-US" dirty="0" smtClean="0"/>
              <a:t>）及選擇路徑（</a:t>
            </a:r>
            <a:r>
              <a:rPr lang="en-US" altLang="zh-TW" dirty="0" smtClean="0"/>
              <a:t>Routing</a:t>
            </a:r>
            <a:r>
              <a:rPr lang="zh-TW" altLang="en-US" dirty="0" smtClean="0"/>
              <a:t>），是那一層的工作？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 </a:t>
            </a:r>
            <a:r>
              <a:rPr lang="zh-TW" altLang="en-US" sz="2400" dirty="0" smtClean="0"/>
              <a:t>實體層（</a:t>
            </a:r>
            <a:r>
              <a:rPr lang="en-US" altLang="zh-TW" sz="2400" dirty="0" smtClean="0"/>
              <a:t>Physical Layer</a:t>
            </a:r>
            <a:r>
              <a:rPr lang="zh-TW" altLang="en-US" sz="2400" dirty="0" smtClean="0"/>
              <a:t>）  </a:t>
            </a:r>
            <a:r>
              <a:rPr lang="en-US" altLang="zh-TW" sz="2400" dirty="0" smtClean="0"/>
              <a:t>(B) </a:t>
            </a:r>
            <a:r>
              <a:rPr lang="zh-TW" altLang="en-US" sz="2400" dirty="0" smtClean="0"/>
              <a:t>資料鏈結層（</a:t>
            </a:r>
            <a:r>
              <a:rPr lang="en-US" altLang="zh-TW" sz="2400" dirty="0" smtClean="0"/>
              <a:t>Data-Link Layer</a:t>
            </a:r>
          </a:p>
          <a:p>
            <a:pPr marL="0" indent="0">
              <a:buNone/>
            </a:pPr>
            <a:r>
              <a:rPr lang="en-US" altLang="zh-TW" sz="2400" dirty="0" smtClean="0"/>
              <a:t>   (C) </a:t>
            </a:r>
            <a:r>
              <a:rPr lang="zh-TW" altLang="en-US" sz="2400" dirty="0" smtClean="0"/>
              <a:t>網路層（</a:t>
            </a:r>
            <a:r>
              <a:rPr lang="en-US" altLang="zh-TW" sz="2400" dirty="0" smtClean="0"/>
              <a:t>Network Layer</a:t>
            </a:r>
            <a:r>
              <a:rPr lang="zh-TW" altLang="en-US" sz="2400" dirty="0" smtClean="0"/>
              <a:t>）  </a:t>
            </a:r>
            <a:r>
              <a:rPr lang="en-US" altLang="zh-TW" sz="2400" dirty="0" smtClean="0"/>
              <a:t>(D) </a:t>
            </a:r>
            <a:r>
              <a:rPr lang="zh-TW" altLang="en-US" sz="2400" dirty="0" smtClean="0"/>
              <a:t>應用層（</a:t>
            </a:r>
            <a:r>
              <a:rPr lang="en-US" altLang="zh-TW" sz="2400" dirty="0" smtClean="0"/>
              <a:t>Application Layer</a:t>
            </a:r>
            <a:r>
              <a:rPr lang="zh-TW" altLang="en-US" sz="2400" dirty="0" smtClean="0"/>
              <a:t>）</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當作業系統安裝好之後，為了避免因為安全因素導致作業系統遭受駭客入侵，應採取下列何項措施較佳？</a:t>
            </a:r>
            <a:r>
              <a:rPr lang="zh-TW" altLang="en-US" dirty="0" smtClean="0"/>
              <a:t> </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a:t>
            </a:r>
            <a:r>
              <a:rPr lang="zh-TW" altLang="zh-TW" sz="2400" dirty="0"/>
              <a:t>更新病毒碼 </a:t>
            </a:r>
            <a:r>
              <a:rPr lang="en-US" altLang="zh-TW" sz="2400" dirty="0"/>
              <a:t>   </a:t>
            </a:r>
            <a:r>
              <a:rPr lang="zh-TW" altLang="en-US" sz="2400" dirty="0" smtClean="0"/>
              <a:t> </a:t>
            </a:r>
            <a:r>
              <a:rPr lang="en-US" altLang="zh-TW" sz="2400" dirty="0" smtClean="0"/>
              <a:t>(</a:t>
            </a:r>
            <a:r>
              <a:rPr lang="en-US" altLang="zh-TW" sz="2400" dirty="0"/>
              <a:t>B) </a:t>
            </a:r>
            <a:r>
              <a:rPr lang="zh-TW" altLang="zh-TW" sz="2400" dirty="0"/>
              <a:t>更新修補程式 </a:t>
            </a:r>
          </a:p>
          <a:p>
            <a:pPr marL="0" indent="0">
              <a:buNone/>
            </a:pPr>
            <a:r>
              <a:rPr lang="zh-TW" altLang="en-US" sz="2400" dirty="0" smtClean="0"/>
              <a:t> </a:t>
            </a:r>
            <a:r>
              <a:rPr lang="en-US" altLang="zh-TW" sz="2400" dirty="0" smtClean="0"/>
              <a:t>(</a:t>
            </a:r>
            <a:r>
              <a:rPr lang="en-US" altLang="zh-TW" sz="2400" dirty="0"/>
              <a:t>C) </a:t>
            </a:r>
            <a:r>
              <a:rPr lang="zh-TW" altLang="zh-TW" sz="2400" dirty="0"/>
              <a:t>更新防火牆設定 </a:t>
            </a:r>
            <a:r>
              <a:rPr lang="en-US" altLang="zh-TW" sz="2400" dirty="0"/>
              <a:t>   (D) </a:t>
            </a:r>
            <a:r>
              <a:rPr lang="zh-TW" altLang="zh-TW" sz="2400" dirty="0"/>
              <a:t>更新入侵偵測系統</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用在入侵和攻擊他人的電腦系統上，取得系統管理員的權限，具有隱藏和遠端操控的能力；電腦病毒、間諜軟體等也常使用來隱藏蹤跡。該工具軟體為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Cookie </a:t>
            </a:r>
            <a:endParaRPr lang="en-US" altLang="zh-TW" sz="2400" dirty="0" smtClean="0"/>
          </a:p>
          <a:p>
            <a:pPr marL="0" indent="0">
              <a:buNone/>
            </a:pPr>
            <a:r>
              <a:rPr lang="zh-TW" altLang="en-US" sz="2400" dirty="0" smtClean="0"/>
              <a:t> </a:t>
            </a:r>
            <a:r>
              <a:rPr lang="en-US" altLang="zh-TW" sz="2400" dirty="0" smtClean="0"/>
              <a:t>(</a:t>
            </a:r>
            <a:r>
              <a:rPr lang="en-US" altLang="zh-TW" sz="2400" dirty="0"/>
              <a:t>B) Rootkit </a:t>
            </a:r>
            <a:endParaRPr lang="en-US" altLang="zh-TW" sz="2400" dirty="0" smtClean="0"/>
          </a:p>
          <a:p>
            <a:pPr marL="0" indent="0">
              <a:buNone/>
            </a:pPr>
            <a:r>
              <a:rPr lang="zh-TW" altLang="en-US" sz="2400" dirty="0" smtClean="0"/>
              <a:t> </a:t>
            </a:r>
            <a:r>
              <a:rPr lang="en-US" altLang="zh-TW" sz="2400" dirty="0" smtClean="0"/>
              <a:t>(</a:t>
            </a:r>
            <a:r>
              <a:rPr lang="en-US" altLang="zh-TW" sz="2400" dirty="0"/>
              <a:t>C) Backdoor </a:t>
            </a:r>
            <a:endParaRPr lang="en-US" altLang="zh-TW" sz="2400" dirty="0" smtClean="0"/>
          </a:p>
          <a:p>
            <a:pPr marL="0" indent="0">
              <a:buNone/>
            </a:pPr>
            <a:r>
              <a:rPr lang="zh-TW" altLang="en-US" sz="2400" dirty="0" smtClean="0"/>
              <a:t> </a:t>
            </a:r>
            <a:r>
              <a:rPr lang="en-US" altLang="zh-TW" sz="2400" dirty="0" smtClean="0"/>
              <a:t>(</a:t>
            </a:r>
            <a:r>
              <a:rPr lang="en-US" altLang="zh-TW" sz="2400" dirty="0"/>
              <a:t>D) Phishing</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en-US" dirty="0" smtClean="0"/>
              <a:t>網際網路中主要的通訊協定模式有兩種 </a:t>
            </a:r>
            <a:r>
              <a:rPr lang="en-US" altLang="zh-TW" dirty="0" smtClean="0"/>
              <a:t>OSI 7 </a:t>
            </a:r>
            <a:r>
              <a:rPr lang="zh-TW" altLang="en-US" dirty="0" smtClean="0"/>
              <a:t>層及 </a:t>
            </a:r>
            <a:r>
              <a:rPr lang="en-US" altLang="zh-TW" dirty="0" smtClean="0"/>
              <a:t>TCP/IP </a:t>
            </a:r>
            <a:r>
              <a:rPr lang="zh-TW" altLang="en-US" dirty="0" smtClean="0"/>
              <a:t>協定組，請問在這兩個通訊協定模式中，負責傳輸封包（</a:t>
            </a:r>
            <a:r>
              <a:rPr lang="en-US" altLang="zh-TW" dirty="0" smtClean="0"/>
              <a:t>Packet</a:t>
            </a:r>
            <a:r>
              <a:rPr lang="zh-TW" altLang="en-US" dirty="0" smtClean="0"/>
              <a:t>）及選擇路徑（</a:t>
            </a:r>
            <a:r>
              <a:rPr lang="en-US" altLang="zh-TW" dirty="0" smtClean="0"/>
              <a:t>Routing</a:t>
            </a:r>
            <a:r>
              <a:rPr lang="zh-TW" altLang="en-US" dirty="0" smtClean="0"/>
              <a:t>），是那一層的工作？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 </a:t>
            </a:r>
            <a:r>
              <a:rPr lang="zh-TW" altLang="en-US" sz="2400" dirty="0" smtClean="0"/>
              <a:t>實體層（</a:t>
            </a:r>
            <a:r>
              <a:rPr lang="en-US" altLang="zh-TW" sz="2400" dirty="0" smtClean="0"/>
              <a:t>Physical Layer</a:t>
            </a:r>
            <a:r>
              <a:rPr lang="zh-TW" altLang="en-US" sz="2400" dirty="0" smtClean="0"/>
              <a:t>）  </a:t>
            </a:r>
            <a:r>
              <a:rPr lang="en-US" altLang="zh-TW" sz="2400" dirty="0" smtClean="0"/>
              <a:t>(B) </a:t>
            </a:r>
            <a:r>
              <a:rPr lang="zh-TW" altLang="en-US" sz="2400" dirty="0" smtClean="0"/>
              <a:t>資料鏈結層（</a:t>
            </a:r>
            <a:r>
              <a:rPr lang="en-US" altLang="zh-TW" sz="2400" dirty="0" smtClean="0"/>
              <a:t>Data-Link Layer</a:t>
            </a:r>
          </a:p>
          <a:p>
            <a:pPr marL="0" indent="0">
              <a:buNone/>
            </a:pPr>
            <a:r>
              <a:rPr lang="en-US" altLang="zh-TW" sz="2400" i="1" dirty="0" smtClean="0">
                <a:solidFill>
                  <a:srgbClr val="FF0000"/>
                </a:solidFill>
                <a:effectLst>
                  <a:outerShdw blurRad="38100" dist="38100" dir="2700000" algn="tl">
                    <a:srgbClr val="000000">
                      <a:alpha val="43137"/>
                    </a:srgbClr>
                  </a:outerShdw>
                </a:effectLst>
              </a:rPr>
              <a:t>   (C) </a:t>
            </a:r>
            <a:r>
              <a:rPr lang="zh-TW" altLang="en-US" sz="2400" i="1" dirty="0" smtClean="0">
                <a:solidFill>
                  <a:srgbClr val="FF0000"/>
                </a:solidFill>
                <a:effectLst>
                  <a:outerShdw blurRad="38100" dist="38100" dir="2700000" algn="tl">
                    <a:srgbClr val="000000">
                      <a:alpha val="43137"/>
                    </a:srgbClr>
                  </a:outerShdw>
                </a:effectLst>
              </a:rPr>
              <a:t>網路層（</a:t>
            </a:r>
            <a:r>
              <a:rPr lang="en-US" altLang="zh-TW" sz="2400" i="1" dirty="0" smtClean="0">
                <a:solidFill>
                  <a:srgbClr val="FF0000"/>
                </a:solidFill>
                <a:effectLst>
                  <a:outerShdw blurRad="38100" dist="38100" dir="2700000" algn="tl">
                    <a:srgbClr val="000000">
                      <a:alpha val="43137"/>
                    </a:srgbClr>
                  </a:outerShdw>
                </a:effectLst>
              </a:rPr>
              <a:t>Network Layer</a:t>
            </a:r>
            <a:r>
              <a:rPr lang="zh-TW" altLang="en-US" sz="2400" i="1" dirty="0" smtClean="0">
                <a:solidFill>
                  <a:srgbClr val="FF0000"/>
                </a:solidFill>
                <a:effectLst>
                  <a:outerShdw blurRad="38100" dist="38100" dir="2700000" algn="tl">
                    <a:srgbClr val="000000">
                      <a:alpha val="43137"/>
                    </a:srgbClr>
                  </a:outerShdw>
                </a:effectLst>
              </a:rPr>
              <a:t>）  </a:t>
            </a:r>
            <a:r>
              <a:rPr lang="en-US" altLang="zh-TW" sz="2400" i="1" dirty="0" smtClean="0">
                <a:effectLst>
                  <a:outerShdw blurRad="38100" dist="38100" dir="2700000" algn="tl">
                    <a:srgbClr val="000000">
                      <a:alpha val="43137"/>
                    </a:srgbClr>
                  </a:outerShdw>
                </a:effectLst>
              </a:rPr>
              <a:t>(</a:t>
            </a:r>
            <a:r>
              <a:rPr lang="en-US" altLang="zh-TW" sz="2400" dirty="0" smtClean="0"/>
              <a:t>D) </a:t>
            </a:r>
            <a:r>
              <a:rPr lang="zh-TW" altLang="en-US" sz="2400" dirty="0" smtClean="0"/>
              <a:t>應用層（</a:t>
            </a:r>
            <a:r>
              <a:rPr lang="en-US" altLang="zh-TW" sz="2400" dirty="0" smtClean="0"/>
              <a:t>Application Layer</a:t>
            </a:r>
            <a:r>
              <a:rPr lang="zh-TW" altLang="en-US" sz="2400" dirty="0" smtClean="0"/>
              <a:t>）</a:t>
            </a:r>
          </a:p>
          <a:p>
            <a:endParaRPr lang="zh-TW" altLang="en-US" dirty="0"/>
          </a:p>
        </p:txBody>
      </p:sp>
    </p:spTree>
    <p:extLst>
      <p:ext uri="{BB962C8B-B14F-4D97-AF65-F5344CB8AC3E}">
        <p14:creationId xmlns:p14="http://schemas.microsoft.com/office/powerpoint/2010/main" val="19292374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下列哪些是</a:t>
            </a:r>
            <a:r>
              <a:rPr lang="en-US" altLang="zh-TW" dirty="0"/>
              <a:t> rootkits </a:t>
            </a:r>
            <a:r>
              <a:rPr lang="zh-TW" altLang="zh-TW" dirty="0"/>
              <a:t>的主要特性</a:t>
            </a:r>
            <a:r>
              <a:rPr lang="zh-TW" altLang="zh-TW" dirty="0" smtClean="0"/>
              <a:t>？</a:t>
            </a:r>
            <a:endParaRPr lang="en-US" altLang="zh-TW" dirty="0" smtClean="0"/>
          </a:p>
          <a:p>
            <a:r>
              <a:rPr lang="en-US" altLang="zh-TW" dirty="0"/>
              <a:t>(1)</a:t>
            </a:r>
            <a:r>
              <a:rPr lang="zh-TW" altLang="zh-TW" dirty="0"/>
              <a:t>讓駭客取得最高權限 </a:t>
            </a:r>
            <a:r>
              <a:rPr lang="en-US" altLang="zh-TW" dirty="0"/>
              <a:t>  </a:t>
            </a:r>
            <a:endParaRPr lang="en-US" altLang="zh-TW" dirty="0" smtClean="0"/>
          </a:p>
          <a:p>
            <a:r>
              <a:rPr lang="en-US" altLang="zh-TW" dirty="0" smtClean="0"/>
              <a:t>(</a:t>
            </a:r>
            <a:r>
              <a:rPr lang="en-US" altLang="zh-TW" dirty="0"/>
              <a:t>2)</a:t>
            </a:r>
            <a:r>
              <a:rPr lang="zh-TW" altLang="zh-TW" dirty="0"/>
              <a:t>具隱藏性 </a:t>
            </a:r>
          </a:p>
          <a:p>
            <a:r>
              <a:rPr lang="en-US" altLang="zh-TW" dirty="0"/>
              <a:t>(3)</a:t>
            </a:r>
            <a:r>
              <a:rPr lang="zh-TW" altLang="zh-TW" dirty="0"/>
              <a:t>在系統內大量自我複製  </a:t>
            </a:r>
            <a:endParaRPr lang="en-US" altLang="zh-TW" dirty="0" smtClean="0"/>
          </a:p>
          <a:p>
            <a:r>
              <a:rPr lang="en-US" altLang="zh-TW" dirty="0" smtClean="0"/>
              <a:t>(</a:t>
            </a:r>
            <a:r>
              <a:rPr lang="en-US" altLang="zh-TW" dirty="0"/>
              <a:t>4)</a:t>
            </a:r>
            <a:r>
              <a:rPr lang="zh-TW" altLang="zh-TW" dirty="0"/>
              <a:t>讓駭客執行遠端</a:t>
            </a:r>
            <a:r>
              <a:rPr lang="zh-TW" altLang="zh-TW" dirty="0" smtClean="0"/>
              <a:t>控制</a:t>
            </a:r>
            <a:endParaRPr lang="en-US" altLang="zh-TW" dirty="0" smtClean="0"/>
          </a:p>
          <a:p>
            <a:endParaRPr lang="zh-TW" altLang="en-US" dirty="0" smtClean="0"/>
          </a:p>
          <a:p>
            <a:pPr marL="0" indent="0">
              <a:buNone/>
            </a:pPr>
            <a:r>
              <a:rPr lang="zh-TW" altLang="en-US" sz="2400" dirty="0" smtClean="0"/>
              <a:t>   </a:t>
            </a:r>
            <a:r>
              <a:rPr lang="en-US" altLang="zh-TW" sz="2400" dirty="0"/>
              <a:t>(A) (1)(2)(3)   (B) (1)(2)(4)   (C) (2)(3)(4)   (D) (1)(2)(3)(4)</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請問</a:t>
            </a:r>
            <a:r>
              <a:rPr lang="en-US" altLang="zh-TW" dirty="0"/>
              <a:t> 2017 </a:t>
            </a:r>
            <a:r>
              <a:rPr lang="zh-TW" altLang="zh-TW" dirty="0"/>
              <a:t>流行的</a:t>
            </a:r>
            <a:r>
              <a:rPr lang="en-US" altLang="zh-TW" dirty="0"/>
              <a:t> </a:t>
            </a:r>
            <a:r>
              <a:rPr lang="en-US" altLang="zh-TW" dirty="0" err="1"/>
              <a:t>wannacry</a:t>
            </a:r>
            <a:r>
              <a:rPr lang="en-US" altLang="zh-TW" dirty="0"/>
              <a:t> </a:t>
            </a:r>
            <a:r>
              <a:rPr lang="zh-TW" altLang="zh-TW" dirty="0"/>
              <a:t>攻擊是攻擊哪個服務</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SMB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en-US" altLang="zh-TW" sz="2400" dirty="0" smtClean="0"/>
              <a:t>SMTP</a:t>
            </a:r>
          </a:p>
          <a:p>
            <a:pPr marL="0" indent="0">
              <a:buNone/>
            </a:pPr>
            <a:r>
              <a:rPr lang="zh-TW" altLang="en-US" sz="2400" dirty="0"/>
              <a:t> </a:t>
            </a:r>
            <a:r>
              <a:rPr lang="en-US" altLang="zh-TW" sz="2400" dirty="0" smtClean="0"/>
              <a:t>(C</a:t>
            </a:r>
            <a:r>
              <a:rPr lang="en-US" altLang="zh-TW" sz="2400" dirty="0"/>
              <a:t>) </a:t>
            </a:r>
            <a:r>
              <a:rPr lang="en-US" altLang="zh-TW" sz="2400" dirty="0" smtClean="0"/>
              <a:t>HTTP</a:t>
            </a:r>
          </a:p>
          <a:p>
            <a:pPr marL="0" indent="0">
              <a:buNone/>
            </a:pPr>
            <a:r>
              <a:rPr lang="zh-TW" altLang="en-US" sz="2400" dirty="0"/>
              <a:t> </a:t>
            </a:r>
            <a:r>
              <a:rPr lang="en-US" altLang="zh-TW" sz="2400" dirty="0" smtClean="0"/>
              <a:t>(D</a:t>
            </a:r>
            <a:r>
              <a:rPr lang="en-US" altLang="zh-TW" sz="2400" dirty="0"/>
              <a:t>) FTP</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2.2</a:t>
            </a:r>
          </a:p>
          <a:p>
            <a:pPr algn="ctr"/>
            <a:r>
              <a:rPr lang="zh-TW" altLang="zh-TW" sz="4800" dirty="0"/>
              <a:t>作業系統與應用程式</a:t>
            </a:r>
            <a:r>
              <a:rPr lang="en-US" altLang="zh-TW" sz="4800" dirty="0"/>
              <a:t> </a:t>
            </a:r>
            <a:endParaRPr lang="en-US" altLang="zh-TW" sz="4800" dirty="0" smtClean="0"/>
          </a:p>
          <a:p>
            <a:pPr algn="ctr"/>
            <a:r>
              <a:rPr lang="en-US" altLang="zh-TW" sz="4800" dirty="0" smtClean="0"/>
              <a:t>(</a:t>
            </a:r>
            <a:r>
              <a:rPr lang="zh-TW" altLang="zh-TW" sz="4800" dirty="0"/>
              <a:t>含資料庫與網頁</a:t>
            </a:r>
            <a:r>
              <a:rPr lang="en-US" altLang="zh-TW" sz="4800" dirty="0"/>
              <a:t>)</a:t>
            </a:r>
            <a:r>
              <a:rPr lang="zh-TW" altLang="zh-TW" sz="4800" dirty="0"/>
              <a:t>攻擊手法</a:t>
            </a:r>
            <a:endParaRPr lang="en-US" altLang="zh-TW" sz="4800" dirty="0"/>
          </a:p>
        </p:txBody>
      </p:sp>
    </p:spTree>
    <p:extLst>
      <p:ext uri="{BB962C8B-B14F-4D97-AF65-F5344CB8AC3E}">
        <p14:creationId xmlns:p14="http://schemas.microsoft.com/office/powerpoint/2010/main" val="3186390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57800"/>
          </a:xfrm>
        </p:spPr>
        <p:txBody>
          <a:bodyPr>
            <a:normAutofit/>
          </a:bodyPr>
          <a:lstStyle/>
          <a:p>
            <a:pPr marL="0" indent="0">
              <a:buNone/>
            </a:pPr>
            <a:r>
              <a:rPr lang="zh-TW" altLang="zh-TW" dirty="0"/>
              <a:t>關於資安組織</a:t>
            </a:r>
            <a:r>
              <a:rPr lang="en-US" altLang="zh-TW" dirty="0"/>
              <a:t> OWASP</a:t>
            </a:r>
            <a:r>
              <a:rPr lang="zh-TW" altLang="zh-TW" dirty="0"/>
              <a:t>（開放</a:t>
            </a:r>
            <a:r>
              <a:rPr lang="en-US" altLang="zh-TW" dirty="0"/>
              <a:t> Web </a:t>
            </a:r>
            <a:r>
              <a:rPr lang="zh-TW" altLang="zh-TW" dirty="0"/>
              <a:t>軟體安全計畫</a:t>
            </a:r>
            <a:r>
              <a:rPr lang="en-US" altLang="zh-TW" dirty="0"/>
              <a:t>—Open Web Application Security Project</a:t>
            </a:r>
            <a:r>
              <a:rPr lang="zh-TW" altLang="zh-TW" dirty="0"/>
              <a:t>），下列敘述何者不正確</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a:t>
            </a:r>
            <a:r>
              <a:rPr lang="zh-TW" altLang="zh-TW" sz="2400" dirty="0"/>
              <a:t>是一個開放社群、營利性組織 </a:t>
            </a:r>
          </a:p>
          <a:p>
            <a:pPr marL="0" indent="0" hangingPunct="0">
              <a:buNone/>
            </a:pPr>
            <a:r>
              <a:rPr lang="zh-TW" altLang="en-US" sz="2400" dirty="0" smtClean="0"/>
              <a:t> </a:t>
            </a:r>
            <a:r>
              <a:rPr lang="en-US" altLang="zh-TW" sz="2400" dirty="0" smtClean="0"/>
              <a:t>(</a:t>
            </a:r>
            <a:r>
              <a:rPr lang="en-US" altLang="zh-TW" sz="2400" dirty="0"/>
              <a:t>B)</a:t>
            </a:r>
            <a:r>
              <a:rPr lang="zh-TW" altLang="zh-TW" sz="2400" dirty="0"/>
              <a:t>主要目標是研議協助解決</a:t>
            </a:r>
            <a:r>
              <a:rPr lang="en-US" altLang="zh-TW" sz="2400" dirty="0"/>
              <a:t> Web </a:t>
            </a:r>
            <a:r>
              <a:rPr lang="zh-TW" altLang="zh-TW" sz="2400" dirty="0"/>
              <a:t>軟體安全之標準、工具與</a:t>
            </a:r>
            <a:r>
              <a:rPr lang="zh-TW" altLang="zh-TW" sz="2400" dirty="0" smtClean="0"/>
              <a:t>技</a:t>
            </a:r>
            <a:r>
              <a:rPr lang="en-US" altLang="zh-TW" sz="2400" dirty="0" smtClean="0"/>
              <a:t/>
            </a:r>
            <a:br>
              <a:rPr lang="en-US" altLang="zh-TW" sz="2400" dirty="0" smtClean="0"/>
            </a:br>
            <a:r>
              <a:rPr lang="zh-TW" altLang="en-US" sz="2400" dirty="0" smtClean="0"/>
              <a:t>       </a:t>
            </a:r>
            <a:r>
              <a:rPr lang="zh-TW" altLang="zh-TW" sz="2400" dirty="0" smtClean="0"/>
              <a:t>術</a:t>
            </a:r>
            <a:r>
              <a:rPr lang="zh-TW" altLang="zh-TW" sz="2400" dirty="0"/>
              <a:t>文件 </a:t>
            </a:r>
          </a:p>
          <a:p>
            <a:pPr marL="0" indent="0" hangingPunct="0">
              <a:buNone/>
            </a:pPr>
            <a:r>
              <a:rPr lang="zh-TW" altLang="en-US" sz="2400" dirty="0" smtClean="0"/>
              <a:t> </a:t>
            </a:r>
            <a:r>
              <a:rPr lang="en-US" altLang="zh-TW" sz="2400" dirty="0" smtClean="0"/>
              <a:t>(</a:t>
            </a:r>
            <a:r>
              <a:rPr lang="en-US" altLang="zh-TW" sz="2400" dirty="0"/>
              <a:t>C)</a:t>
            </a:r>
            <a:r>
              <a:rPr lang="zh-TW" altLang="zh-TW" sz="2400" dirty="0"/>
              <a:t>長期協助政府或企業暸解並改善網頁應用程式與網頁</a:t>
            </a:r>
            <a:r>
              <a:rPr lang="zh-TW" altLang="zh-TW" sz="2400" dirty="0" smtClean="0"/>
              <a:t>服務</a:t>
            </a:r>
            <a:r>
              <a:rPr lang="en-US" altLang="zh-TW" sz="2400" dirty="0" smtClean="0"/>
              <a:t/>
            </a:r>
            <a:br>
              <a:rPr lang="en-US" altLang="zh-TW" sz="2400" dirty="0" smtClean="0"/>
            </a:br>
            <a:r>
              <a:rPr lang="zh-TW" altLang="en-US" sz="2400" dirty="0" smtClean="0"/>
              <a:t>       </a:t>
            </a:r>
            <a:r>
              <a:rPr lang="zh-TW" altLang="zh-TW" sz="2400" dirty="0" smtClean="0"/>
              <a:t>的</a:t>
            </a:r>
            <a:r>
              <a:rPr lang="zh-TW" altLang="zh-TW" sz="2400" dirty="0"/>
              <a:t>安全性 </a:t>
            </a:r>
          </a:p>
          <a:p>
            <a:pPr marL="0" indent="0" hangingPunct="0">
              <a:buNone/>
            </a:pPr>
            <a:r>
              <a:rPr lang="zh-TW" altLang="en-US" sz="2400" dirty="0" smtClean="0"/>
              <a:t> </a:t>
            </a:r>
            <a:r>
              <a:rPr lang="en-US" altLang="zh-TW" sz="2400" dirty="0" smtClean="0"/>
              <a:t>(D</a:t>
            </a:r>
            <a:r>
              <a:rPr lang="en-US" altLang="zh-TW" sz="2400" dirty="0"/>
              <a:t>)</a:t>
            </a:r>
            <a:r>
              <a:rPr lang="zh-TW" altLang="zh-TW" sz="2400" dirty="0"/>
              <a:t>美國聯邦貿易委員會（</a:t>
            </a:r>
            <a:r>
              <a:rPr lang="en-US" altLang="zh-TW" sz="2400" dirty="0"/>
              <a:t>FTC</a:t>
            </a:r>
            <a:r>
              <a:rPr lang="zh-TW" altLang="zh-TW" sz="2400" dirty="0"/>
              <a:t>）強烈建議所有企業需遵循</a:t>
            </a:r>
            <a:r>
              <a:rPr lang="en-US" altLang="zh-TW" sz="2400" dirty="0"/>
              <a:t> </a:t>
            </a:r>
            <a:br>
              <a:rPr lang="en-US" altLang="zh-TW" sz="2400" dirty="0"/>
            </a:br>
            <a:r>
              <a:rPr lang="zh-TW" altLang="en-US" sz="2400" dirty="0" smtClean="0"/>
              <a:t>      </a:t>
            </a:r>
            <a:r>
              <a:rPr lang="en-US" altLang="zh-TW" sz="2400" dirty="0" smtClean="0"/>
              <a:t>OWASP </a:t>
            </a:r>
            <a:r>
              <a:rPr lang="zh-TW" altLang="zh-TW" sz="2400" dirty="0"/>
              <a:t>所</a:t>
            </a:r>
            <a:r>
              <a:rPr lang="zh-TW" altLang="zh-TW" sz="2400" dirty="0" smtClean="0"/>
              <a:t>發佈</a:t>
            </a:r>
            <a:r>
              <a:rPr lang="zh-TW" altLang="zh-TW" sz="2400" dirty="0"/>
              <a:t>的十大</a:t>
            </a:r>
            <a:r>
              <a:rPr lang="en-US" altLang="zh-TW" sz="2400" dirty="0"/>
              <a:t> Web </a:t>
            </a:r>
            <a:r>
              <a:rPr lang="zh-TW" altLang="zh-TW" sz="2400" dirty="0"/>
              <a:t>弱點防護守則</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下列何者不是網頁攻擊手法</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Cross-Site Scripting    </a:t>
            </a:r>
            <a:endParaRPr lang="en-US" altLang="zh-TW" sz="2400" dirty="0" smtClean="0"/>
          </a:p>
          <a:p>
            <a:pPr marL="0" indent="0" hangingPunct="0">
              <a:buNone/>
            </a:pPr>
            <a:r>
              <a:rPr lang="zh-TW" altLang="en-US" sz="2400" dirty="0"/>
              <a:t> </a:t>
            </a:r>
            <a:r>
              <a:rPr lang="en-US" altLang="zh-TW" sz="2400" dirty="0" smtClean="0"/>
              <a:t>(</a:t>
            </a:r>
            <a:r>
              <a:rPr lang="en-US" altLang="zh-TW" sz="2400" dirty="0"/>
              <a:t>B) SQL Injection </a:t>
            </a:r>
            <a:endParaRPr lang="zh-TW" altLang="zh-TW" sz="2400" dirty="0"/>
          </a:p>
          <a:p>
            <a:pPr marL="0" indent="0">
              <a:buNone/>
            </a:pPr>
            <a:r>
              <a:rPr lang="zh-TW" altLang="en-US" sz="2400" dirty="0" smtClean="0"/>
              <a:t> </a:t>
            </a:r>
            <a:r>
              <a:rPr lang="en-US" altLang="zh-TW" sz="2400" dirty="0" smtClean="0"/>
              <a:t>(</a:t>
            </a:r>
            <a:r>
              <a:rPr lang="en-US" altLang="zh-TW" sz="2400" dirty="0"/>
              <a:t>C) Parameterized Query   </a:t>
            </a:r>
            <a:endParaRPr lang="en-US" altLang="zh-TW" sz="2400" dirty="0" smtClean="0"/>
          </a:p>
          <a:p>
            <a:pPr marL="0" indent="0">
              <a:buNone/>
            </a:pPr>
            <a:r>
              <a:rPr lang="zh-TW" altLang="en-US" sz="2400" dirty="0"/>
              <a:t> </a:t>
            </a:r>
            <a:r>
              <a:rPr lang="en-US" altLang="zh-TW" sz="2400" dirty="0" smtClean="0"/>
              <a:t>(</a:t>
            </a:r>
            <a:r>
              <a:rPr lang="en-US" altLang="zh-TW" sz="2400" dirty="0"/>
              <a:t>D) Cross-Site Request Forgery</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133055"/>
          </a:xfrm>
        </p:spPr>
        <p:txBody>
          <a:bodyPr>
            <a:normAutofit/>
          </a:bodyPr>
          <a:lstStyle/>
          <a:p>
            <a:pPr marL="0" indent="0">
              <a:buNone/>
            </a:pPr>
            <a:r>
              <a:rPr lang="zh-TW" altLang="zh-TW" dirty="0"/>
              <a:t>下列何者不是常見的</a:t>
            </a:r>
            <a:r>
              <a:rPr lang="en-US" altLang="zh-TW" dirty="0"/>
              <a:t> SQL Injection </a:t>
            </a:r>
            <a:r>
              <a:rPr lang="zh-TW" altLang="zh-TW" dirty="0"/>
              <a:t>自動化工具</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BEEF Framework  </a:t>
            </a:r>
            <a:endParaRPr lang="en-US" altLang="zh-TW" sz="2400" dirty="0" smtClean="0"/>
          </a:p>
          <a:p>
            <a:pPr marL="0" indent="0">
              <a:buNone/>
            </a:pPr>
            <a:r>
              <a:rPr lang="zh-TW" altLang="en-US" sz="2400" dirty="0"/>
              <a:t> </a:t>
            </a:r>
            <a:r>
              <a:rPr lang="en-US" altLang="zh-TW" sz="2400" dirty="0" smtClean="0"/>
              <a:t>(</a:t>
            </a:r>
            <a:r>
              <a:rPr lang="en-US" altLang="zh-TW" sz="2400" dirty="0"/>
              <a:t>B) SQLMAP </a:t>
            </a:r>
            <a:endParaRPr lang="en-US" altLang="zh-TW" sz="2400" dirty="0" smtClean="0"/>
          </a:p>
          <a:p>
            <a:pPr marL="0" indent="0">
              <a:buNone/>
            </a:pPr>
            <a:r>
              <a:rPr lang="en-US" altLang="zh-TW" sz="2400" dirty="0" smtClean="0"/>
              <a:t> </a:t>
            </a:r>
            <a:r>
              <a:rPr lang="en-US" altLang="zh-TW" sz="2400" dirty="0"/>
              <a:t>(C) </a:t>
            </a:r>
            <a:r>
              <a:rPr lang="en-US" altLang="zh-TW" sz="2400" dirty="0" smtClean="0"/>
              <a:t>BSQL</a:t>
            </a:r>
          </a:p>
          <a:p>
            <a:pPr marL="0" indent="0">
              <a:buNone/>
            </a:pPr>
            <a:r>
              <a:rPr lang="en-US" altLang="zh-TW" sz="2400" dirty="0" smtClean="0"/>
              <a:t> </a:t>
            </a:r>
            <a:r>
              <a:rPr lang="en-US" altLang="zh-TW" sz="2400" dirty="0"/>
              <a:t>(D) Bobcat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4"/>
          </a:xfrm>
        </p:spPr>
        <p:txBody>
          <a:bodyPr>
            <a:normAutofit/>
          </a:bodyPr>
          <a:lstStyle/>
          <a:p>
            <a:pPr marL="0" indent="0">
              <a:buNone/>
            </a:pPr>
            <a:r>
              <a:rPr lang="zh-TW" altLang="zh-TW" dirty="0"/>
              <a:t>關於跨站腳本攻擊（</a:t>
            </a:r>
            <a:r>
              <a:rPr lang="en-US" altLang="zh-TW" dirty="0"/>
              <a:t>Cross-Site Scripting, XSS</a:t>
            </a:r>
            <a:r>
              <a:rPr lang="zh-TW" altLang="zh-TW" dirty="0"/>
              <a:t>），下列敘述何者正確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過濾雙引號之符號 </a:t>
            </a:r>
            <a:endParaRPr lang="en-US" altLang="zh-TW" sz="2400" dirty="0" smtClean="0"/>
          </a:p>
          <a:p>
            <a:pPr marL="0" indent="0">
              <a:buNone/>
            </a:pPr>
            <a:r>
              <a:rPr lang="zh-TW" altLang="zh-TW" sz="2400" dirty="0" smtClean="0"/>
              <a:t> </a:t>
            </a:r>
            <a:r>
              <a:rPr lang="en-US" altLang="zh-TW" sz="2400" dirty="0"/>
              <a:t>(B) </a:t>
            </a:r>
            <a:r>
              <a:rPr lang="zh-TW" altLang="zh-TW" sz="2400" dirty="0"/>
              <a:t>使用</a:t>
            </a:r>
            <a:r>
              <a:rPr lang="en-US" altLang="zh-TW" sz="2400" dirty="0"/>
              <a:t> URL Encode </a:t>
            </a:r>
            <a:endParaRPr lang="zh-TW" altLang="zh-TW" sz="2400" dirty="0"/>
          </a:p>
          <a:p>
            <a:pPr marL="0" indent="0">
              <a:buNone/>
            </a:pPr>
            <a:r>
              <a:rPr lang="zh-TW" altLang="en-US" sz="2400" dirty="0" smtClean="0"/>
              <a:t> </a:t>
            </a:r>
            <a:r>
              <a:rPr lang="en-US" altLang="zh-TW" sz="2400" dirty="0" smtClean="0"/>
              <a:t>(</a:t>
            </a:r>
            <a:r>
              <a:rPr lang="en-US" altLang="zh-TW" sz="2400" dirty="0"/>
              <a:t>C) </a:t>
            </a:r>
            <a:r>
              <a:rPr lang="zh-TW" altLang="zh-TW" sz="2400" dirty="0"/>
              <a:t>使用正規表達式 </a:t>
            </a:r>
            <a:r>
              <a:rPr lang="en-US" altLang="zh-TW" sz="2400" dirty="0"/>
              <a:t> </a:t>
            </a:r>
            <a:endParaRPr lang="en-US" altLang="zh-TW" sz="2400" dirty="0" smtClean="0"/>
          </a:p>
          <a:p>
            <a:pPr marL="0" indent="0">
              <a:buNone/>
            </a:pPr>
            <a:r>
              <a:rPr lang="en-US" altLang="zh-TW" sz="2400" dirty="0" smtClean="0"/>
              <a:t> </a:t>
            </a:r>
            <a:r>
              <a:rPr lang="en-US" altLang="zh-TW" sz="2400" dirty="0"/>
              <a:t>(D) </a:t>
            </a:r>
            <a:r>
              <a:rPr lang="zh-TW" altLang="zh-TW" sz="2400" dirty="0"/>
              <a:t>使用</a:t>
            </a:r>
            <a:r>
              <a:rPr lang="en-US" altLang="zh-TW" sz="2400" dirty="0"/>
              <a:t> HTML Encode</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6"/>
          </a:xfrm>
        </p:spPr>
        <p:txBody>
          <a:bodyPr>
            <a:normAutofit/>
          </a:bodyPr>
          <a:lstStyle/>
          <a:p>
            <a:pPr marL="0" indent="0" algn="just" hangingPunct="0">
              <a:buNone/>
            </a:pPr>
            <a:r>
              <a:rPr lang="zh-TW" altLang="zh-TW" dirty="0"/>
              <a:t>有一種資安風險的描述為： 「因為開發者暴露了內部檔案、檔案夾、金鑰、或資料庫的紀錄，來作為</a:t>
            </a:r>
            <a:r>
              <a:rPr lang="en-US" altLang="zh-TW" dirty="0"/>
              <a:t> URL </a:t>
            </a:r>
            <a:r>
              <a:rPr lang="zh-TW" altLang="zh-TW" dirty="0"/>
              <a:t>或是</a:t>
            </a:r>
            <a:r>
              <a:rPr lang="en-US" altLang="zh-TW" dirty="0"/>
              <a:t> Form </a:t>
            </a:r>
            <a:r>
              <a:rPr lang="zh-TW" altLang="zh-TW" dirty="0"/>
              <a:t>的參數，使攻擊者可藉 由操作這些參數擅自進入其他</a:t>
            </a:r>
            <a:r>
              <a:rPr lang="en-US" altLang="zh-TW" dirty="0"/>
              <a:t> Objects </a:t>
            </a:r>
            <a:r>
              <a:rPr lang="zh-TW" altLang="zh-TW" dirty="0"/>
              <a:t>中」。此為下列何項風險的描述</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跨站腳本攻擊（</a:t>
            </a:r>
            <a:r>
              <a:rPr lang="en-US" altLang="zh-TW" sz="2400" dirty="0"/>
              <a:t>Cross-Site Scripting</a:t>
            </a:r>
            <a:r>
              <a:rPr lang="zh-TW" altLang="zh-TW" sz="2400" dirty="0"/>
              <a:t>） </a:t>
            </a:r>
          </a:p>
          <a:p>
            <a:pPr marL="0" indent="0">
              <a:buNone/>
            </a:pPr>
            <a:r>
              <a:rPr lang="zh-TW" altLang="en-US" sz="2400" dirty="0" smtClean="0"/>
              <a:t> </a:t>
            </a:r>
            <a:r>
              <a:rPr lang="en-US" altLang="zh-TW" sz="2400" dirty="0" smtClean="0"/>
              <a:t>(</a:t>
            </a:r>
            <a:r>
              <a:rPr lang="en-US" altLang="zh-TW" sz="2400" dirty="0"/>
              <a:t>B) API </a:t>
            </a:r>
            <a:r>
              <a:rPr lang="zh-TW" altLang="zh-TW" sz="2400" dirty="0"/>
              <a:t>未受防護（</a:t>
            </a:r>
            <a:r>
              <a:rPr lang="en-US" altLang="zh-TW" sz="2400" dirty="0" err="1"/>
              <a:t>Underprotected</a:t>
            </a:r>
            <a:r>
              <a:rPr lang="en-US" altLang="zh-TW" sz="2400" dirty="0"/>
              <a:t> APIs</a:t>
            </a:r>
            <a:r>
              <a:rPr lang="zh-TW" altLang="zh-TW" sz="2400" dirty="0"/>
              <a:t>）</a:t>
            </a:r>
          </a:p>
          <a:p>
            <a:pPr marL="0" indent="0">
              <a:buNone/>
            </a:pPr>
            <a:r>
              <a:rPr lang="zh-TW" altLang="en-US" sz="2400" dirty="0" smtClean="0"/>
              <a:t> </a:t>
            </a:r>
            <a:r>
              <a:rPr lang="en-US" altLang="zh-TW" sz="2400" dirty="0" smtClean="0"/>
              <a:t>(</a:t>
            </a:r>
            <a:r>
              <a:rPr lang="en-US" altLang="zh-TW" sz="2400" dirty="0"/>
              <a:t>C) </a:t>
            </a:r>
            <a:r>
              <a:rPr lang="zh-TW" altLang="zh-TW" sz="2400" dirty="0"/>
              <a:t>注入攻擊（</a:t>
            </a:r>
            <a:r>
              <a:rPr lang="en-US" altLang="zh-TW" sz="2400" dirty="0"/>
              <a:t>Injection</a:t>
            </a:r>
            <a:r>
              <a:rPr lang="zh-TW" altLang="zh-TW" sz="2400" dirty="0"/>
              <a:t>）</a:t>
            </a:r>
          </a:p>
          <a:p>
            <a:pPr marL="0" indent="0">
              <a:buNone/>
            </a:pPr>
            <a:r>
              <a:rPr lang="zh-TW" altLang="en-US" sz="2400" dirty="0" smtClean="0"/>
              <a:t> </a:t>
            </a:r>
            <a:r>
              <a:rPr lang="en-US" altLang="zh-TW" sz="2400" dirty="0" smtClean="0"/>
              <a:t>(</a:t>
            </a:r>
            <a:r>
              <a:rPr lang="en-US" altLang="zh-TW" sz="2400" dirty="0"/>
              <a:t>D) </a:t>
            </a:r>
            <a:r>
              <a:rPr lang="zh-TW" altLang="zh-TW" sz="2400" dirty="0"/>
              <a:t>無效的存取控制（</a:t>
            </a:r>
            <a:r>
              <a:rPr lang="en-US" altLang="zh-TW" sz="2400" dirty="0"/>
              <a:t>Broken Access Control</a:t>
            </a:r>
            <a:r>
              <a:rPr lang="zh-TW" altLang="zh-TW" sz="2400" dirty="0"/>
              <a:t>）</a:t>
            </a:r>
          </a:p>
          <a:p>
            <a:pPr marL="0" indent="0">
              <a:buNone/>
            </a:pP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845023"/>
          </a:xfrm>
        </p:spPr>
        <p:txBody>
          <a:bodyPr>
            <a:normAutofit/>
          </a:bodyPr>
          <a:lstStyle/>
          <a:p>
            <a:pPr marL="0" indent="0">
              <a:buNone/>
            </a:pPr>
            <a:r>
              <a:rPr lang="zh-TW" altLang="zh-TW" dirty="0"/>
              <a:t>下列何者不是</a:t>
            </a:r>
            <a:r>
              <a:rPr lang="en-US" altLang="zh-TW" dirty="0"/>
              <a:t> Server-side Injection </a:t>
            </a:r>
            <a:r>
              <a:rPr lang="zh-TW" altLang="zh-TW" dirty="0"/>
              <a:t>攻擊手法？</a:t>
            </a:r>
            <a:r>
              <a:rPr lang="zh-TW" altLang="en-US" dirty="0" smtClean="0"/>
              <a:t> </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Blind SQL Injection  </a:t>
            </a:r>
            <a:endParaRPr lang="en-US" altLang="zh-TW" sz="2400" dirty="0" smtClean="0"/>
          </a:p>
          <a:p>
            <a:pPr marL="0" indent="0" hangingPunct="0">
              <a:buNone/>
            </a:pPr>
            <a:r>
              <a:rPr lang="en-US" altLang="zh-TW" sz="2400" dirty="0" smtClean="0"/>
              <a:t> </a:t>
            </a:r>
            <a:r>
              <a:rPr lang="en-US" altLang="zh-TW" sz="2400" dirty="0"/>
              <a:t>(B) Hibernate Injection </a:t>
            </a:r>
          </a:p>
          <a:p>
            <a:pPr marL="0" indent="0" hangingPunct="0">
              <a:buNone/>
            </a:pPr>
            <a:r>
              <a:rPr lang="en-US" altLang="zh-TW" sz="2400" dirty="0" smtClean="0"/>
              <a:t> </a:t>
            </a:r>
            <a:r>
              <a:rPr lang="en-US" altLang="zh-TW" sz="2400" dirty="0"/>
              <a:t>(C) Command Injection  </a:t>
            </a:r>
            <a:endParaRPr lang="en-US" altLang="zh-TW" sz="2400" dirty="0" smtClean="0"/>
          </a:p>
          <a:p>
            <a:pPr marL="0" indent="0" hangingPunct="0">
              <a:buNone/>
            </a:pPr>
            <a:r>
              <a:rPr lang="en-US" altLang="zh-TW" sz="2400" dirty="0" smtClean="0"/>
              <a:t> </a:t>
            </a:r>
            <a:r>
              <a:rPr lang="en-US" altLang="zh-TW" sz="2400" dirty="0"/>
              <a:t>(D) XSS Injection</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4"/>
          </a:xfrm>
        </p:spPr>
        <p:txBody>
          <a:bodyPr>
            <a:normAutofit/>
          </a:bodyPr>
          <a:lstStyle/>
          <a:p>
            <a:pPr marL="0" indent="0" hangingPunct="0">
              <a:buNone/>
            </a:pPr>
            <a:r>
              <a:rPr lang="zh-TW" altLang="zh-TW" dirty="0"/>
              <a:t>攻擊者針對網站應用程式漏洞，將</a:t>
            </a:r>
            <a:r>
              <a:rPr lang="en-US" altLang="zh-TW" dirty="0"/>
              <a:t> HTML </a:t>
            </a:r>
            <a:r>
              <a:rPr lang="zh-TW" altLang="zh-TW" dirty="0"/>
              <a:t>或</a:t>
            </a:r>
            <a:r>
              <a:rPr lang="en-US" altLang="zh-TW" dirty="0"/>
              <a:t> Script </a:t>
            </a:r>
            <a:r>
              <a:rPr lang="zh-TW" altLang="zh-TW" dirty="0"/>
              <a:t>指令插入網頁中， 造成使用者瀏覽網頁時，執行攻擊者惡意製造的網頁程式。以上是說明哪一種攻擊手法</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000" dirty="0" smtClean="0"/>
              <a:t> </a:t>
            </a:r>
            <a:r>
              <a:rPr lang="en-US" altLang="zh-TW" sz="2400" dirty="0" smtClean="0"/>
              <a:t>(</a:t>
            </a:r>
            <a:r>
              <a:rPr lang="en-US" altLang="zh-TW" sz="2400" dirty="0"/>
              <a:t>A) </a:t>
            </a:r>
            <a:r>
              <a:rPr lang="zh-TW" altLang="zh-TW" sz="2400" dirty="0"/>
              <a:t>資料隱碼攻擊（</a:t>
            </a:r>
            <a:r>
              <a:rPr lang="en-US" altLang="zh-TW" sz="2400" dirty="0"/>
              <a:t>SQL injection</a:t>
            </a:r>
            <a:r>
              <a:rPr lang="zh-TW" altLang="zh-TW" sz="2400" dirty="0"/>
              <a:t>） </a:t>
            </a:r>
          </a:p>
          <a:p>
            <a:pPr marL="0" indent="0" hangingPunct="0">
              <a:buNone/>
            </a:pPr>
            <a:r>
              <a:rPr lang="zh-TW" altLang="en-US" sz="2400" dirty="0" smtClean="0"/>
              <a:t> </a:t>
            </a:r>
            <a:r>
              <a:rPr lang="en-US" altLang="zh-TW" sz="2400" dirty="0" smtClean="0"/>
              <a:t>(</a:t>
            </a:r>
            <a:r>
              <a:rPr lang="en-US" altLang="zh-TW" sz="2400" dirty="0"/>
              <a:t>B) </a:t>
            </a:r>
            <a:r>
              <a:rPr lang="zh-TW" altLang="zh-TW" sz="2400" dirty="0"/>
              <a:t>跨站請求偽照（</a:t>
            </a:r>
            <a:r>
              <a:rPr lang="en-US" altLang="zh-TW" sz="2400" dirty="0"/>
              <a:t>Cross-Site </a:t>
            </a:r>
            <a:r>
              <a:rPr lang="en-US" altLang="zh-TW" sz="2400" dirty="0" err="1"/>
              <a:t>RequestForgery</a:t>
            </a:r>
            <a:r>
              <a:rPr lang="en-US" altLang="zh-TW" sz="2400" dirty="0"/>
              <a:t>, CSRF</a:t>
            </a:r>
            <a:r>
              <a:rPr lang="zh-TW" altLang="zh-TW" sz="2400" dirty="0"/>
              <a:t>） </a:t>
            </a:r>
            <a:endParaRPr lang="en-US" altLang="zh-TW" sz="2400" dirty="0" smtClean="0"/>
          </a:p>
          <a:p>
            <a:pPr marL="0" indent="0" hangingPunct="0">
              <a:buNone/>
            </a:pPr>
            <a:r>
              <a:rPr lang="en-US" altLang="zh-TW" sz="2400" dirty="0" smtClean="0"/>
              <a:t> (</a:t>
            </a:r>
            <a:r>
              <a:rPr lang="en-US" altLang="zh-TW" sz="2400" dirty="0"/>
              <a:t>C) </a:t>
            </a:r>
            <a:r>
              <a:rPr lang="zh-TW" altLang="zh-TW" sz="2400" dirty="0"/>
              <a:t>跨網站腳本攻擊（</a:t>
            </a:r>
            <a:r>
              <a:rPr lang="en-US" altLang="zh-TW" sz="2400" dirty="0"/>
              <a:t>Cross-Site Scripting, XSS</a:t>
            </a:r>
            <a:r>
              <a:rPr lang="zh-TW" altLang="zh-TW" sz="2400" dirty="0"/>
              <a:t>） </a:t>
            </a:r>
          </a:p>
          <a:p>
            <a:pPr marL="0" indent="0" hangingPunct="0">
              <a:buNone/>
            </a:pPr>
            <a:r>
              <a:rPr lang="zh-TW" altLang="en-US" sz="2400" dirty="0"/>
              <a:t> </a:t>
            </a:r>
            <a:r>
              <a:rPr lang="en-US" altLang="zh-TW" sz="2400" dirty="0" smtClean="0"/>
              <a:t>(</a:t>
            </a:r>
            <a:r>
              <a:rPr lang="en-US" altLang="zh-TW" sz="2400" dirty="0"/>
              <a:t>D) </a:t>
            </a:r>
            <a:r>
              <a:rPr lang="zh-TW" altLang="zh-TW" sz="2400" dirty="0"/>
              <a:t>搜尋引擎攻擊（</a:t>
            </a:r>
            <a:r>
              <a:rPr lang="en-US" altLang="zh-TW" sz="2400" dirty="0"/>
              <a:t>Google Hacking</a:t>
            </a:r>
            <a:r>
              <a:rPr lang="zh-TW" altLang="zh-TW" sz="2400" dirty="0"/>
              <a:t>）</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404664"/>
            <a:ext cx="8419488" cy="619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03559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我們都知道要防止</a:t>
            </a:r>
            <a:r>
              <a:rPr lang="en-US" altLang="zh-TW" dirty="0"/>
              <a:t> XSS </a:t>
            </a:r>
            <a:r>
              <a:rPr lang="zh-TW" altLang="zh-TW" dirty="0"/>
              <a:t>跨網站指令碼攻擊必須過濾特殊字元，請問下 列何者不是我們應該過濾的特殊字元</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 </a:t>
            </a:r>
            <a:endParaRPr lang="en-US" altLang="zh-TW" sz="2400" dirty="0" smtClean="0"/>
          </a:p>
          <a:p>
            <a:pPr marL="0" indent="0">
              <a:buNone/>
            </a:pPr>
            <a:r>
              <a:rPr lang="en-US" altLang="zh-TW" sz="2400" dirty="0" smtClean="0"/>
              <a:t> </a:t>
            </a:r>
            <a:r>
              <a:rPr lang="en-US" altLang="zh-TW" sz="2400" dirty="0"/>
              <a:t>(B) &amp; </a:t>
            </a:r>
            <a:endParaRPr lang="en-US" altLang="zh-TW" sz="2400" dirty="0" smtClean="0"/>
          </a:p>
          <a:p>
            <a:pPr marL="0" indent="0">
              <a:buNone/>
            </a:pPr>
            <a:r>
              <a:rPr lang="en-US" altLang="zh-TW" sz="2400" dirty="0" smtClean="0"/>
              <a:t> </a:t>
            </a:r>
            <a:r>
              <a:rPr lang="en-US" altLang="zh-TW" sz="2400" dirty="0"/>
              <a:t>(C) “ </a:t>
            </a:r>
            <a:endParaRPr lang="en-US" altLang="zh-TW" sz="2400" dirty="0" smtClean="0"/>
          </a:p>
          <a:p>
            <a:pPr marL="0" indent="0">
              <a:buNone/>
            </a:pPr>
            <a:r>
              <a:rPr lang="en-US" altLang="zh-TW" sz="2400" dirty="0" smtClean="0"/>
              <a:t> </a:t>
            </a:r>
            <a:r>
              <a:rPr lang="en-US" altLang="zh-TW" sz="2400" dirty="0"/>
              <a:t>(D) ||</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關於跨站請求偽造（</a:t>
            </a:r>
            <a:r>
              <a:rPr lang="en-US" altLang="zh-TW" dirty="0"/>
              <a:t>Cross-Site Request Forgery, CSRF</a:t>
            </a:r>
            <a:r>
              <a:rPr lang="zh-TW" altLang="zh-TW" dirty="0"/>
              <a:t>），下列何者是最佳的解決辦法？</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a:t>
            </a:r>
            <a:r>
              <a:rPr lang="zh-TW" altLang="zh-TW" sz="2400" dirty="0"/>
              <a:t>加入</a:t>
            </a:r>
            <a:r>
              <a:rPr lang="en-US" altLang="zh-TW" sz="2400" dirty="0" err="1"/>
              <a:t>HttpOnly</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B)</a:t>
            </a:r>
            <a:r>
              <a:rPr lang="zh-TW" altLang="zh-TW" sz="2400" dirty="0"/>
              <a:t>過濾不必要特殊字元</a:t>
            </a:r>
            <a:r>
              <a:rPr lang="en-US" altLang="zh-TW" sz="2400" dirty="0"/>
              <a:t>   </a:t>
            </a:r>
            <a:endParaRPr lang="zh-TW" altLang="zh-TW" sz="2400" dirty="0"/>
          </a:p>
          <a:p>
            <a:pPr marL="0" indent="0">
              <a:buNone/>
            </a:pPr>
            <a:r>
              <a:rPr lang="zh-TW" altLang="en-US" sz="2400" dirty="0"/>
              <a:t> </a:t>
            </a:r>
            <a:r>
              <a:rPr lang="en-US" altLang="zh-TW" sz="2400" dirty="0" smtClean="0"/>
              <a:t>(</a:t>
            </a:r>
            <a:r>
              <a:rPr lang="en-US" altLang="zh-TW" sz="2400" dirty="0"/>
              <a:t>C)</a:t>
            </a:r>
            <a:r>
              <a:rPr lang="zh-TW" altLang="zh-TW" sz="2400" dirty="0"/>
              <a:t>加入圖形驗證碼</a:t>
            </a:r>
            <a:r>
              <a:rPr lang="en-US" altLang="zh-TW" sz="2400" dirty="0"/>
              <a:t> </a:t>
            </a:r>
            <a:endParaRPr lang="en-US" altLang="zh-TW" sz="2400" dirty="0" smtClean="0"/>
          </a:p>
          <a:p>
            <a:pPr marL="0" indent="0">
              <a:buNone/>
            </a:pPr>
            <a:r>
              <a:rPr lang="en-US" altLang="zh-TW" sz="2400" dirty="0" smtClean="0"/>
              <a:t> </a:t>
            </a:r>
            <a:r>
              <a:rPr lang="en-US" altLang="zh-TW" sz="2400" dirty="0"/>
              <a:t>(D)</a:t>
            </a:r>
            <a:r>
              <a:rPr lang="zh-TW" altLang="zh-TW" sz="2400" dirty="0"/>
              <a:t>使用</a:t>
            </a:r>
            <a:r>
              <a:rPr lang="en-US" altLang="zh-TW" sz="2400" dirty="0"/>
              <a:t> HTTPS</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4"/>
          </a:xfrm>
        </p:spPr>
        <p:txBody>
          <a:bodyPr>
            <a:normAutofit/>
          </a:bodyPr>
          <a:lstStyle/>
          <a:p>
            <a:pPr marL="0" indent="0">
              <a:buNone/>
            </a:pPr>
            <a:r>
              <a:rPr lang="zh-TW" altLang="zh-TW" dirty="0"/>
              <a:t>下列何者為防禦（</a:t>
            </a:r>
            <a:r>
              <a:rPr lang="en-US" altLang="zh-TW" dirty="0"/>
              <a:t>Cross-Site Scripting, XSS</a:t>
            </a:r>
            <a:r>
              <a:rPr lang="zh-TW" altLang="zh-TW" dirty="0"/>
              <a:t>）的最佳方式？</a:t>
            </a:r>
            <a:r>
              <a:rPr lang="en-US" altLang="zh-TW" dirty="0"/>
              <a:t> </a:t>
            </a:r>
            <a:endParaRPr lang="en-US" altLang="zh-TW" dirty="0" smtClean="0"/>
          </a:p>
          <a:p>
            <a:pPr marL="0" indent="0">
              <a:buNone/>
            </a:pPr>
            <a:endParaRPr lang="en-US" altLang="zh-TW" dirty="0" smtClean="0"/>
          </a:p>
          <a:p>
            <a:pPr marL="0" indent="0">
              <a:buNone/>
            </a:pPr>
            <a:r>
              <a:rPr lang="zh-TW" altLang="en-US" dirty="0" smtClean="0"/>
              <a:t> </a:t>
            </a:r>
            <a:r>
              <a:rPr lang="en-US" altLang="zh-TW" sz="2400" dirty="0" smtClean="0"/>
              <a:t>(</a:t>
            </a:r>
            <a:r>
              <a:rPr lang="en-US" altLang="zh-TW" sz="2400" dirty="0"/>
              <a:t>A</a:t>
            </a:r>
            <a:r>
              <a:rPr lang="en-US" altLang="zh-TW" sz="2400" dirty="0" smtClean="0"/>
              <a:t>)</a:t>
            </a:r>
            <a:r>
              <a:rPr lang="zh-TW" altLang="en-US" sz="2400" dirty="0" smtClean="0"/>
              <a:t> </a:t>
            </a:r>
            <a:r>
              <a:rPr lang="zh-TW" altLang="zh-TW" sz="2400" dirty="0" smtClean="0"/>
              <a:t>輸入</a:t>
            </a:r>
            <a:r>
              <a:rPr lang="zh-TW" altLang="zh-TW" sz="2400" dirty="0"/>
              <a:t>參數黑名單</a:t>
            </a:r>
            <a:r>
              <a:rPr lang="zh-TW" altLang="zh-TW" sz="2400" dirty="0" smtClean="0"/>
              <a:t>過濾</a:t>
            </a:r>
            <a:endParaRPr lang="en-US" altLang="zh-TW" sz="2400" dirty="0" smtClean="0"/>
          </a:p>
          <a:p>
            <a:pPr marL="0" indent="0">
              <a:buNone/>
            </a:pPr>
            <a:r>
              <a:rPr lang="zh-TW" altLang="en-US" sz="2400" dirty="0" smtClean="0"/>
              <a:t> </a:t>
            </a:r>
            <a:r>
              <a:rPr lang="en-US" altLang="zh-TW" sz="2400" dirty="0" smtClean="0"/>
              <a:t>(</a:t>
            </a:r>
            <a:r>
              <a:rPr lang="en-US" altLang="zh-TW" sz="2400" dirty="0"/>
              <a:t>B) </a:t>
            </a:r>
            <a:r>
              <a:rPr lang="zh-TW" altLang="zh-TW" sz="2400" dirty="0"/>
              <a:t>輸入參數白名單</a:t>
            </a:r>
            <a:r>
              <a:rPr lang="zh-TW" altLang="zh-TW" sz="2400" dirty="0" smtClean="0"/>
              <a:t>過濾</a:t>
            </a:r>
            <a:endParaRPr lang="en-US" altLang="zh-TW" sz="2400" dirty="0" smtClean="0"/>
          </a:p>
          <a:p>
            <a:pPr marL="0" indent="0">
              <a:buNone/>
            </a:pPr>
            <a:r>
              <a:rPr lang="zh-TW" altLang="en-US" sz="2400" dirty="0" smtClean="0"/>
              <a:t> </a:t>
            </a:r>
            <a:r>
              <a:rPr lang="en-US" altLang="zh-TW" sz="2400" dirty="0" smtClean="0"/>
              <a:t>(</a:t>
            </a:r>
            <a:r>
              <a:rPr lang="en-US" altLang="zh-TW" sz="2400" dirty="0"/>
              <a:t>C) </a:t>
            </a:r>
            <a:r>
              <a:rPr lang="zh-TW" altLang="zh-TW" sz="2400" dirty="0"/>
              <a:t>輸入參數長度</a:t>
            </a:r>
            <a:r>
              <a:rPr lang="zh-TW" altLang="zh-TW" sz="2400" dirty="0" smtClean="0"/>
              <a:t>過濾</a:t>
            </a:r>
            <a:endParaRPr lang="en-US" altLang="zh-TW" sz="2400" dirty="0" smtClean="0"/>
          </a:p>
          <a:p>
            <a:pPr marL="0" indent="0">
              <a:buNone/>
            </a:pPr>
            <a:r>
              <a:rPr lang="zh-TW" altLang="en-US" sz="2400" dirty="0" smtClean="0"/>
              <a:t> </a:t>
            </a:r>
            <a:r>
              <a:rPr lang="en-US" altLang="zh-TW" sz="2400" dirty="0" smtClean="0"/>
              <a:t>(</a:t>
            </a:r>
            <a:r>
              <a:rPr lang="en-US" altLang="zh-TW" sz="2400" dirty="0"/>
              <a:t>D) </a:t>
            </a:r>
            <a:r>
              <a:rPr lang="zh-TW" altLang="zh-TW" sz="2400" dirty="0"/>
              <a:t>輸出頁面過濾</a:t>
            </a:r>
            <a:r>
              <a:rPr lang="en-US" altLang="zh-TW" sz="2400" dirty="0"/>
              <a:t>HTTP Cookie </a:t>
            </a:r>
            <a:r>
              <a:rPr lang="zh-TW" altLang="zh-TW" sz="2400" dirty="0"/>
              <a:t>的用途是</a:t>
            </a:r>
            <a:r>
              <a:rPr lang="zh-TW" altLang="zh-TW" sz="2400" dirty="0" smtClean="0"/>
              <a:t>？</a:t>
            </a:r>
            <a:endParaRPr lang="en-US" altLang="zh-TW" sz="2400" dirty="0" smtClean="0"/>
          </a:p>
          <a:p>
            <a:pPr marL="0" indent="0">
              <a:buNone/>
            </a:pPr>
            <a:endParaRPr lang="zh-TW" altLang="en-US" dirty="0" smtClean="0"/>
          </a:p>
        </p:txBody>
      </p:sp>
    </p:spTree>
    <p:extLst>
      <p:ext uri="{BB962C8B-B14F-4D97-AF65-F5344CB8AC3E}">
        <p14:creationId xmlns:p14="http://schemas.microsoft.com/office/powerpoint/2010/main" val="247752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1"/>
          </a:xfrm>
        </p:spPr>
        <p:txBody>
          <a:bodyPr>
            <a:normAutofit/>
          </a:bodyPr>
          <a:lstStyle/>
          <a:p>
            <a:pPr marL="0" indent="0">
              <a:buNone/>
            </a:pPr>
            <a:r>
              <a:rPr lang="en-US" altLang="zh-TW" dirty="0"/>
              <a:t>HTTP Cookie </a:t>
            </a:r>
            <a:r>
              <a:rPr lang="zh-TW" altLang="zh-TW" dirty="0"/>
              <a:t>的用途是？</a:t>
            </a:r>
            <a:endParaRPr lang="en-US" altLang="zh-TW" dirty="0"/>
          </a:p>
          <a:p>
            <a:pPr marL="0" indent="0">
              <a:buNone/>
            </a:pPr>
            <a:endParaRPr lang="zh-TW" altLang="en-US" dirty="0"/>
          </a:p>
          <a:p>
            <a:pPr marL="0" indent="0">
              <a:buNone/>
            </a:pPr>
            <a:r>
              <a:rPr lang="zh-TW" altLang="en-US" dirty="0" smtClean="0"/>
              <a:t> </a:t>
            </a:r>
            <a:r>
              <a:rPr lang="en-US" altLang="zh-TW" sz="2400" dirty="0" smtClean="0"/>
              <a:t>(</a:t>
            </a:r>
            <a:r>
              <a:rPr lang="en-US" altLang="zh-TW" sz="2400" dirty="0"/>
              <a:t>A) </a:t>
            </a:r>
            <a:r>
              <a:rPr lang="zh-TW" altLang="zh-TW" sz="2400" dirty="0"/>
              <a:t>在瀏覽器中儲存資訊（如</a:t>
            </a:r>
            <a:r>
              <a:rPr lang="en-US" altLang="zh-TW" sz="2400" dirty="0"/>
              <a:t> Session ID </a:t>
            </a:r>
            <a:r>
              <a:rPr lang="zh-TW" altLang="zh-TW" sz="2400" dirty="0"/>
              <a:t>等） </a:t>
            </a:r>
            <a:endParaRPr lang="en-US" altLang="zh-TW" sz="2400" dirty="0"/>
          </a:p>
          <a:p>
            <a:pPr marL="0" indent="0">
              <a:buNone/>
            </a:pPr>
            <a:r>
              <a:rPr lang="zh-TW" altLang="en-US" sz="2400" dirty="0" smtClean="0"/>
              <a:t> </a:t>
            </a:r>
            <a:r>
              <a:rPr lang="en-US" altLang="zh-TW" sz="2400" dirty="0" smtClean="0"/>
              <a:t>(</a:t>
            </a:r>
            <a:r>
              <a:rPr lang="en-US" altLang="zh-TW" sz="2400" dirty="0"/>
              <a:t>B) </a:t>
            </a:r>
            <a:r>
              <a:rPr lang="zh-TW" altLang="zh-TW" sz="2400" dirty="0"/>
              <a:t>瀏覽器的設定檔 </a:t>
            </a:r>
          </a:p>
          <a:p>
            <a:pPr marL="0" indent="0">
              <a:buNone/>
            </a:pPr>
            <a:r>
              <a:rPr lang="zh-TW" altLang="en-US" sz="2400" dirty="0"/>
              <a:t> </a:t>
            </a:r>
            <a:r>
              <a:rPr lang="en-US" altLang="zh-TW" sz="2400" dirty="0"/>
              <a:t>(C) </a:t>
            </a:r>
            <a:r>
              <a:rPr lang="zh-TW" altLang="zh-TW" sz="2400" dirty="0"/>
              <a:t>幫助防禦</a:t>
            </a:r>
            <a:r>
              <a:rPr lang="en-US" altLang="zh-TW" sz="2400" dirty="0"/>
              <a:t> XSS </a:t>
            </a:r>
            <a:r>
              <a:rPr lang="zh-TW" altLang="zh-TW" sz="2400" dirty="0"/>
              <a:t>攻擊 </a:t>
            </a:r>
            <a:r>
              <a:rPr lang="en-US" altLang="zh-TW" sz="2400" dirty="0"/>
              <a:t> </a:t>
            </a:r>
          </a:p>
          <a:p>
            <a:pPr marL="0" indent="0">
              <a:buNone/>
            </a:pPr>
            <a:r>
              <a:rPr lang="en-US" altLang="zh-TW" sz="2400" dirty="0"/>
              <a:t> (D) </a:t>
            </a:r>
            <a:r>
              <a:rPr lang="zh-TW" altLang="zh-TW" sz="2400" dirty="0"/>
              <a:t>幫助防禦</a:t>
            </a:r>
            <a:r>
              <a:rPr lang="en-US" altLang="zh-TW" sz="2400" dirty="0"/>
              <a:t> XML Injection </a:t>
            </a:r>
            <a:r>
              <a:rPr lang="zh-TW" altLang="zh-TW" sz="2400" dirty="0"/>
              <a:t>攻擊</a:t>
            </a:r>
            <a:endParaRPr lang="zh-TW" altLang="en-US" sz="2400" dirty="0"/>
          </a:p>
          <a:p>
            <a:pPr marL="0" indent="0">
              <a:buNone/>
            </a:pPr>
            <a:r>
              <a:rPr lang="zh-TW" altLang="en-US" dirty="0" smtClean="0"/>
              <a:t> </a:t>
            </a:r>
            <a:endParaRPr lang="en-US" altLang="zh-TW" dirty="0" smtClean="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a:bodyPr>
          <a:lstStyle/>
          <a:p>
            <a:pPr marL="0" indent="0">
              <a:buNone/>
            </a:pPr>
            <a:r>
              <a:rPr lang="zh-TW" altLang="zh-TW" dirty="0"/>
              <a:t>請問防禦</a:t>
            </a:r>
            <a:r>
              <a:rPr lang="en-US" altLang="zh-TW" dirty="0"/>
              <a:t> SQL Injection </a:t>
            </a:r>
            <a:r>
              <a:rPr lang="zh-TW" altLang="zh-TW" dirty="0"/>
              <a:t>的最佳方式為下列何者</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黑名單</a:t>
            </a:r>
            <a:r>
              <a:rPr lang="zh-TW" altLang="zh-TW" sz="2400" dirty="0" smtClean="0"/>
              <a:t>過濾</a:t>
            </a:r>
            <a:endParaRPr lang="en-US" altLang="zh-TW" sz="2400" dirty="0" smtClean="0"/>
          </a:p>
          <a:p>
            <a:pPr marL="0" indent="0">
              <a:buNone/>
            </a:pPr>
            <a:r>
              <a:rPr lang="en-US" altLang="zh-TW" sz="2400" dirty="0" smtClean="0"/>
              <a:t> </a:t>
            </a:r>
            <a:r>
              <a:rPr lang="en-US" altLang="zh-TW" sz="2400" dirty="0"/>
              <a:t>(B) </a:t>
            </a:r>
            <a:r>
              <a:rPr lang="zh-TW" altLang="zh-TW" sz="2400" dirty="0"/>
              <a:t>參數長度過濾</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C) </a:t>
            </a:r>
            <a:r>
              <a:rPr lang="zh-TW" altLang="zh-TW" sz="2400" dirty="0"/>
              <a:t>輸出</a:t>
            </a:r>
            <a:r>
              <a:rPr lang="zh-TW" altLang="zh-TW" sz="2400" dirty="0" smtClean="0"/>
              <a:t>過濾</a:t>
            </a:r>
            <a:endParaRPr lang="en-US" altLang="zh-TW" sz="2400" dirty="0" smtClean="0"/>
          </a:p>
          <a:p>
            <a:pPr marL="0" indent="0">
              <a:buNone/>
            </a:pPr>
            <a:r>
              <a:rPr lang="en-US" altLang="zh-TW" sz="2400" dirty="0" smtClean="0"/>
              <a:t> </a:t>
            </a:r>
            <a:r>
              <a:rPr lang="en-US" altLang="zh-TW" sz="2400" dirty="0"/>
              <a:t>(D) Prepared Statement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下列何者不是</a:t>
            </a:r>
            <a:r>
              <a:rPr lang="en-US" altLang="zh-TW" dirty="0"/>
              <a:t> Blind SQL Injection </a:t>
            </a:r>
            <a:r>
              <a:rPr lang="zh-TW" altLang="zh-TW" dirty="0"/>
              <a:t>的特性？</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SQL </a:t>
            </a:r>
            <a:r>
              <a:rPr lang="zh-TW" altLang="zh-TW" sz="2400" dirty="0"/>
              <a:t>錯誤資訊會顯示在頁面中 </a:t>
            </a:r>
            <a:endParaRPr lang="en-US" altLang="zh-TW" sz="2400" dirty="0" smtClean="0"/>
          </a:p>
          <a:p>
            <a:pPr marL="0" indent="0">
              <a:buNone/>
            </a:pPr>
            <a:r>
              <a:rPr lang="zh-TW" altLang="en-US" sz="2400" dirty="0"/>
              <a:t> </a:t>
            </a:r>
            <a:r>
              <a:rPr lang="en-US" altLang="zh-TW" sz="2400" dirty="0" smtClean="0"/>
              <a:t>(</a:t>
            </a:r>
            <a:r>
              <a:rPr lang="en-US" altLang="zh-TW" sz="2400" dirty="0"/>
              <a:t>B) SQL </a:t>
            </a:r>
            <a:r>
              <a:rPr lang="zh-TW" altLang="zh-TW" sz="2400" dirty="0"/>
              <a:t>錯誤資訊不會顯示在頁面中 </a:t>
            </a:r>
          </a:p>
          <a:p>
            <a:pPr marL="0" indent="0">
              <a:buNone/>
            </a:pPr>
            <a:r>
              <a:rPr lang="en-US" altLang="zh-TW" sz="2400" dirty="0" smtClean="0"/>
              <a:t> (C</a:t>
            </a:r>
            <a:r>
              <a:rPr lang="en-US" altLang="zh-TW" sz="2400" dirty="0"/>
              <a:t>)</a:t>
            </a:r>
            <a:r>
              <a:rPr lang="zh-TW" altLang="zh-TW" sz="2400" dirty="0"/>
              <a:t>常利用</a:t>
            </a:r>
            <a:r>
              <a:rPr lang="en-US" altLang="zh-TW" sz="2400" dirty="0"/>
              <a:t> wait for delay </a:t>
            </a:r>
            <a:r>
              <a:rPr lang="zh-TW" altLang="zh-TW" sz="2400" dirty="0"/>
              <a:t>語法來測試 </a:t>
            </a:r>
          </a:p>
          <a:p>
            <a:pPr marL="0" indent="0">
              <a:buNone/>
            </a:pPr>
            <a:r>
              <a:rPr lang="en-US" altLang="zh-TW" sz="2400" dirty="0" smtClean="0"/>
              <a:t> </a:t>
            </a:r>
            <a:r>
              <a:rPr lang="en-US" altLang="zh-TW" sz="2400" dirty="0"/>
              <a:t>(D)</a:t>
            </a:r>
            <a:r>
              <a:rPr lang="zh-TW" altLang="zh-TW" sz="2400" dirty="0"/>
              <a:t>常與</a:t>
            </a:r>
            <a:r>
              <a:rPr lang="en-US" altLang="zh-TW" sz="2400" dirty="0"/>
              <a:t> Time base SQL injection </a:t>
            </a:r>
            <a:r>
              <a:rPr lang="zh-TW" altLang="zh-TW" sz="2400" dirty="0"/>
              <a:t>一起發生</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下列哪種方法可讓開發人員發現其撰寫的網頁程式碼是否存有輸入</a:t>
            </a:r>
            <a:r>
              <a:rPr lang="zh-TW" altLang="zh-TW" dirty="0" smtClean="0"/>
              <a:t>驗證</a:t>
            </a:r>
            <a:r>
              <a:rPr lang="zh-TW" altLang="zh-TW" dirty="0"/>
              <a:t>漏洞（</a:t>
            </a:r>
            <a:r>
              <a:rPr lang="en-US" altLang="zh-TW" dirty="0"/>
              <a:t>Input Validation Weaknesses</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a:t>
            </a:r>
            <a:r>
              <a:rPr lang="zh-TW" altLang="zh-TW" sz="2400" dirty="0"/>
              <a:t>反組譯應用程式執行碼</a:t>
            </a:r>
            <a:r>
              <a:rPr lang="en-US" altLang="zh-TW" sz="2400" dirty="0"/>
              <a:t>   </a:t>
            </a:r>
            <a:endParaRPr lang="en-US" altLang="zh-TW" sz="2400" dirty="0" smtClean="0"/>
          </a:p>
          <a:p>
            <a:pPr marL="0" indent="0" hangingPunct="0">
              <a:buNone/>
            </a:pPr>
            <a:r>
              <a:rPr lang="en-US" altLang="zh-TW" sz="2400" dirty="0" smtClean="0"/>
              <a:t> </a:t>
            </a:r>
            <a:r>
              <a:rPr lang="en-US" altLang="zh-TW" sz="2400" dirty="0"/>
              <a:t>(B)</a:t>
            </a:r>
            <a:r>
              <a:rPr lang="zh-TW" altLang="zh-TW" sz="2400" dirty="0"/>
              <a:t>迴歸測試（</a:t>
            </a:r>
            <a:r>
              <a:rPr lang="en-US" altLang="zh-TW" sz="2400" dirty="0"/>
              <a:t>Regression Testing</a:t>
            </a:r>
            <a:r>
              <a:rPr lang="zh-TW" altLang="zh-TW" sz="2400" dirty="0"/>
              <a:t>） </a:t>
            </a:r>
          </a:p>
          <a:p>
            <a:pPr marL="0" indent="0" hangingPunct="0">
              <a:buNone/>
            </a:pPr>
            <a:r>
              <a:rPr lang="zh-TW" altLang="en-US" sz="2400" dirty="0"/>
              <a:t> </a:t>
            </a:r>
            <a:r>
              <a:rPr lang="en-US" altLang="zh-TW" sz="2400" dirty="0" smtClean="0"/>
              <a:t>(</a:t>
            </a:r>
            <a:r>
              <a:rPr lang="en-US" altLang="zh-TW" sz="2400" dirty="0"/>
              <a:t>C)</a:t>
            </a:r>
            <a:r>
              <a:rPr lang="zh-TW" altLang="zh-TW" sz="2400" dirty="0"/>
              <a:t>模糊測試（</a:t>
            </a:r>
            <a:r>
              <a:rPr lang="en-US" altLang="zh-TW" sz="2400" dirty="0"/>
              <a:t>Fuzz Testing</a:t>
            </a:r>
            <a:r>
              <a:rPr lang="zh-TW" altLang="zh-TW" sz="2400" dirty="0" smtClean="0"/>
              <a:t>）</a:t>
            </a:r>
            <a:endParaRPr lang="en-US" altLang="zh-TW" sz="2400" dirty="0" smtClean="0"/>
          </a:p>
          <a:p>
            <a:pPr marL="0" indent="0" hangingPunct="0">
              <a:buNone/>
            </a:pPr>
            <a:r>
              <a:rPr lang="en-US" altLang="zh-TW" sz="2400" dirty="0" smtClean="0"/>
              <a:t> </a:t>
            </a:r>
            <a:r>
              <a:rPr lang="en-US" altLang="zh-TW" sz="2400" dirty="0"/>
              <a:t>(D)</a:t>
            </a:r>
            <a:r>
              <a:rPr lang="zh-TW" altLang="zh-TW" sz="2400" dirty="0"/>
              <a:t>使用除錯器（</a:t>
            </a:r>
            <a:r>
              <a:rPr lang="en-US" altLang="zh-TW" sz="2400" dirty="0"/>
              <a:t>Debugger</a:t>
            </a:r>
            <a:r>
              <a:rPr lang="zh-TW" altLang="zh-TW" sz="2400" dirty="0"/>
              <a:t>）逐步執行檢視 </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網頁中使用驗證碼</a:t>
            </a:r>
            <a:r>
              <a:rPr lang="en-US" altLang="zh-TW" dirty="0"/>
              <a:t>(CAPTCHA)</a:t>
            </a:r>
            <a:r>
              <a:rPr lang="zh-TW" altLang="zh-TW" dirty="0"/>
              <a:t>主要可防禦下列何種攻擊</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SQL </a:t>
            </a:r>
            <a:r>
              <a:rPr lang="zh-TW" altLang="zh-TW" sz="2400" dirty="0"/>
              <a:t>注入攻擊</a:t>
            </a:r>
            <a:r>
              <a:rPr lang="en-US" altLang="zh-TW" sz="2400" dirty="0"/>
              <a:t>(Injection)</a:t>
            </a:r>
            <a:r>
              <a:rPr lang="zh-TW" altLang="zh-TW" sz="2400" dirty="0"/>
              <a:t>。</a:t>
            </a:r>
            <a:r>
              <a:rPr lang="en-US" altLang="zh-TW" sz="2400" dirty="0"/>
              <a:t>   </a:t>
            </a:r>
          </a:p>
          <a:p>
            <a:pPr marL="0" indent="0">
              <a:buNone/>
            </a:pPr>
            <a:r>
              <a:rPr lang="en-US" altLang="zh-TW" sz="2400" dirty="0" smtClean="0"/>
              <a:t> (</a:t>
            </a:r>
            <a:r>
              <a:rPr lang="en-US" altLang="zh-TW" sz="2400" dirty="0"/>
              <a:t>B) </a:t>
            </a:r>
            <a:r>
              <a:rPr lang="zh-TW" altLang="zh-TW" sz="2400" dirty="0"/>
              <a:t>跨站腳本攻擊</a:t>
            </a:r>
            <a:r>
              <a:rPr lang="en-US" altLang="zh-TW" sz="2400" dirty="0"/>
              <a:t>(XSS)</a:t>
            </a:r>
            <a:r>
              <a:rPr lang="zh-TW" altLang="zh-TW" sz="2400" dirty="0"/>
              <a:t>。 </a:t>
            </a:r>
          </a:p>
          <a:p>
            <a:pPr marL="0" indent="0">
              <a:buNone/>
            </a:pPr>
            <a:r>
              <a:rPr lang="zh-TW" altLang="en-US" sz="2400" dirty="0"/>
              <a:t> </a:t>
            </a:r>
            <a:r>
              <a:rPr lang="en-US" altLang="zh-TW" sz="2400" dirty="0" smtClean="0"/>
              <a:t>(</a:t>
            </a:r>
            <a:r>
              <a:rPr lang="en-US" altLang="zh-TW" sz="2400" dirty="0"/>
              <a:t>C) </a:t>
            </a:r>
            <a:r>
              <a:rPr lang="zh-TW" altLang="zh-TW" sz="2400" dirty="0"/>
              <a:t>緩衝區易位攻擊</a:t>
            </a:r>
            <a:r>
              <a:rPr lang="en-US" altLang="zh-TW" sz="2400" dirty="0"/>
              <a:t>(Buffer Overflow)</a:t>
            </a:r>
            <a:r>
              <a:rPr lang="zh-TW" altLang="zh-TW" sz="2400" dirty="0"/>
              <a:t>。 </a:t>
            </a:r>
            <a:endParaRPr lang="en-US" altLang="zh-TW" sz="2400" dirty="0" smtClean="0"/>
          </a:p>
          <a:p>
            <a:pPr marL="0" indent="0">
              <a:buNone/>
            </a:pPr>
            <a:r>
              <a:rPr lang="en-US" altLang="zh-TW" sz="2400" dirty="0" smtClean="0"/>
              <a:t> </a:t>
            </a:r>
            <a:r>
              <a:rPr lang="en-US" altLang="zh-TW" sz="2400" dirty="0"/>
              <a:t>(D) </a:t>
            </a:r>
            <a:r>
              <a:rPr lang="zh-TW" altLang="zh-TW" sz="2400" dirty="0"/>
              <a:t>跨站偽造請求攻擊</a:t>
            </a:r>
            <a:r>
              <a:rPr lang="en-US" altLang="zh-TW" sz="2400" dirty="0"/>
              <a:t>(CSRF)</a:t>
            </a:r>
            <a:r>
              <a:rPr lang="zh-TW" altLang="zh-TW" sz="2400" dirty="0"/>
              <a:t>。</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2.3</a:t>
            </a:r>
          </a:p>
          <a:p>
            <a:pPr algn="ctr"/>
            <a:r>
              <a:rPr lang="zh-TW" altLang="zh-TW" sz="4800" dirty="0"/>
              <a:t>程式與開發安全</a:t>
            </a:r>
            <a:endParaRPr lang="en-US" altLang="zh-TW" sz="4800" dirty="0"/>
          </a:p>
        </p:txBody>
      </p:sp>
    </p:spTree>
    <p:extLst>
      <p:ext uri="{BB962C8B-B14F-4D97-AF65-F5344CB8AC3E}">
        <p14:creationId xmlns:p14="http://schemas.microsoft.com/office/powerpoint/2010/main" val="2361433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下列何者不是</a:t>
            </a:r>
            <a:r>
              <a:rPr lang="en-US" altLang="zh-TW" dirty="0"/>
              <a:t> Windows </a:t>
            </a:r>
            <a:r>
              <a:rPr lang="zh-TW" altLang="zh-TW" dirty="0"/>
              <a:t>安全開發必須注意的地方？</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Socket </a:t>
            </a:r>
            <a:r>
              <a:rPr lang="zh-TW" altLang="zh-TW" sz="2400" dirty="0"/>
              <a:t>設計</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zh-TW" altLang="zh-TW" sz="2400" dirty="0"/>
              <a:t>多執行緒</a:t>
            </a:r>
            <a:r>
              <a:rPr lang="zh-TW" altLang="zh-TW" sz="2400" dirty="0" smtClean="0"/>
              <a:t>設計</a:t>
            </a:r>
            <a:endParaRPr lang="en-US" altLang="zh-TW" sz="2400" dirty="0" smtClean="0"/>
          </a:p>
          <a:p>
            <a:pPr marL="0" indent="0">
              <a:buNone/>
            </a:pPr>
            <a:r>
              <a:rPr lang="en-US" altLang="zh-TW" sz="2400" dirty="0" smtClean="0"/>
              <a:t> </a:t>
            </a:r>
            <a:r>
              <a:rPr lang="en-US" altLang="zh-TW" sz="2400" dirty="0"/>
              <a:t>(C) </a:t>
            </a:r>
            <a:r>
              <a:rPr lang="zh-TW" altLang="zh-TW" sz="2400" dirty="0"/>
              <a:t>常駐程式設計</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D) </a:t>
            </a:r>
            <a:r>
              <a:rPr lang="zh-TW" altLang="zh-TW" sz="2400" dirty="0"/>
              <a:t>封包流量設計</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TCP/IP </a:t>
            </a:r>
            <a:r>
              <a:rPr lang="zh-TW" altLang="zh-TW" dirty="0"/>
              <a:t>通訊協定中，負責提供分段排序、錯誤控制、流量控制等工作是哪一層之任務？ </a:t>
            </a:r>
            <a:endParaRPr lang="en-US" altLang="zh-TW" dirty="0" smtClean="0"/>
          </a:p>
          <a:p>
            <a:pPr marL="0" indent="0">
              <a:buNone/>
            </a:pPr>
            <a:endParaRPr lang="en-US" altLang="zh-TW" dirty="0"/>
          </a:p>
          <a:p>
            <a:pPr marL="0" indent="0">
              <a:buNone/>
            </a:pPr>
            <a:r>
              <a:rPr lang="en-US" altLang="zh-TW" sz="2400" dirty="0" smtClean="0"/>
              <a:t>(</a:t>
            </a:r>
            <a:r>
              <a:rPr lang="en-US" altLang="zh-TW" sz="2400" dirty="0"/>
              <a:t>A) </a:t>
            </a:r>
            <a:r>
              <a:rPr lang="zh-TW" altLang="zh-TW" sz="2400" dirty="0"/>
              <a:t>應用層</a:t>
            </a:r>
            <a:r>
              <a:rPr lang="en-US" altLang="zh-TW" sz="2400" dirty="0"/>
              <a:t> (B) </a:t>
            </a:r>
            <a:r>
              <a:rPr lang="zh-TW" altLang="zh-TW" sz="2400" dirty="0"/>
              <a:t>會議層</a:t>
            </a:r>
            <a:r>
              <a:rPr lang="en-US" altLang="zh-TW" sz="2400" dirty="0"/>
              <a:t> (C) </a:t>
            </a:r>
            <a:r>
              <a:rPr lang="zh-TW" altLang="zh-TW" sz="2400" dirty="0"/>
              <a:t>傳輸層</a:t>
            </a:r>
            <a:r>
              <a:rPr lang="en-US" altLang="zh-TW" sz="2400" dirty="0"/>
              <a:t> (D) </a:t>
            </a:r>
            <a:r>
              <a:rPr lang="zh-TW" altLang="zh-TW" sz="2400" dirty="0"/>
              <a:t>網路層</a:t>
            </a:r>
            <a:endParaRPr lang="zh-TW" altLang="en-US" sz="2400" dirty="0"/>
          </a:p>
        </p:txBody>
      </p:sp>
    </p:spTree>
    <p:extLst>
      <p:ext uri="{BB962C8B-B14F-4D97-AF65-F5344CB8AC3E}">
        <p14:creationId xmlns:p14="http://schemas.microsoft.com/office/powerpoint/2010/main" val="662419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8"/>
          </a:xfrm>
        </p:spPr>
        <p:txBody>
          <a:bodyPr>
            <a:normAutofit/>
          </a:bodyPr>
          <a:lstStyle/>
          <a:p>
            <a:pPr marL="0" indent="0">
              <a:buNone/>
            </a:pPr>
            <a:r>
              <a:rPr lang="zh-TW" altLang="zh-TW" dirty="0"/>
              <a:t>安全性測試人員可以使用反組譯器（</a:t>
            </a:r>
            <a:r>
              <a:rPr lang="en-US" altLang="zh-TW" dirty="0"/>
              <a:t>Disassemblers</a:t>
            </a:r>
            <a:r>
              <a:rPr lang="zh-TW" altLang="zh-TW" dirty="0"/>
              <a:t>）、除錯器 （</a:t>
            </a:r>
            <a:r>
              <a:rPr lang="en-US" altLang="zh-TW" dirty="0"/>
              <a:t>Debuggers</a:t>
            </a:r>
            <a:r>
              <a:rPr lang="zh-TW" altLang="zh-TW" dirty="0"/>
              <a:t>）和反編譯器（</a:t>
            </a:r>
            <a:r>
              <a:rPr lang="en-US" altLang="zh-TW" dirty="0" err="1"/>
              <a:t>Decompilers</a:t>
            </a:r>
            <a:r>
              <a:rPr lang="zh-TW" altLang="zh-TW" dirty="0"/>
              <a:t>）來判斷與檢查，是否存在何種程式碼的弱點</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缺乏逆向工程（</a:t>
            </a:r>
            <a:r>
              <a:rPr lang="en-US" altLang="zh-TW" sz="2400" dirty="0"/>
              <a:t>Reverse Engineering</a:t>
            </a:r>
            <a:r>
              <a:rPr lang="zh-TW" altLang="zh-TW" sz="2400" dirty="0"/>
              <a:t>）保護 </a:t>
            </a:r>
          </a:p>
          <a:p>
            <a:pPr marL="0" indent="0">
              <a:buNone/>
            </a:pPr>
            <a:r>
              <a:rPr lang="zh-TW" altLang="en-US" sz="2400" dirty="0" smtClean="0"/>
              <a:t> </a:t>
            </a:r>
            <a:r>
              <a:rPr lang="en-US" altLang="zh-TW" sz="2400" dirty="0" smtClean="0"/>
              <a:t>(</a:t>
            </a:r>
            <a:r>
              <a:rPr lang="en-US" altLang="zh-TW" sz="2400" dirty="0"/>
              <a:t>B) </a:t>
            </a:r>
            <a:r>
              <a:rPr lang="zh-TW" altLang="zh-TW" sz="2400" dirty="0"/>
              <a:t>注入缺失（注射缺陷） </a:t>
            </a:r>
          </a:p>
          <a:p>
            <a:pPr marL="0" indent="0">
              <a:buNone/>
            </a:pPr>
            <a:r>
              <a:rPr lang="zh-TW" altLang="en-US" sz="2400" dirty="0" smtClean="0"/>
              <a:t> </a:t>
            </a:r>
            <a:r>
              <a:rPr lang="en-US" altLang="zh-TW" sz="2400" dirty="0" smtClean="0"/>
              <a:t>(</a:t>
            </a:r>
            <a:r>
              <a:rPr lang="en-US" altLang="zh-TW" sz="2400" dirty="0"/>
              <a:t>C) </a:t>
            </a:r>
            <a:r>
              <a:rPr lang="zh-TW" altLang="zh-TW" sz="2400" dirty="0"/>
              <a:t>跨網站指令碼（</a:t>
            </a:r>
            <a:r>
              <a:rPr lang="en-US" altLang="zh-TW" sz="2400" dirty="0"/>
              <a:t>Cross-Site Scripting</a:t>
            </a:r>
            <a:r>
              <a:rPr lang="zh-TW" altLang="zh-TW" sz="2400" dirty="0"/>
              <a:t>） </a:t>
            </a:r>
          </a:p>
          <a:p>
            <a:pPr marL="0" indent="0">
              <a:buNone/>
            </a:pPr>
            <a:r>
              <a:rPr lang="zh-TW" altLang="en-US" sz="2400" dirty="0" smtClean="0"/>
              <a:t> </a:t>
            </a:r>
            <a:r>
              <a:rPr lang="en-US" altLang="zh-TW" sz="2400" dirty="0" smtClean="0"/>
              <a:t>(</a:t>
            </a:r>
            <a:r>
              <a:rPr lang="en-US" altLang="zh-TW" sz="2400" dirty="0"/>
              <a:t>D) </a:t>
            </a:r>
            <a:r>
              <a:rPr lang="zh-TW" altLang="zh-TW" sz="2400" dirty="0"/>
              <a:t>不安全的物件參考（</a:t>
            </a:r>
            <a:r>
              <a:rPr lang="en-US" altLang="zh-TW" sz="2400" dirty="0"/>
              <a:t>Insecure Direct Object Reference</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1"/>
          </a:xfrm>
        </p:spPr>
        <p:txBody>
          <a:bodyPr>
            <a:normAutofit/>
          </a:bodyPr>
          <a:lstStyle/>
          <a:p>
            <a:pPr marL="0" indent="0">
              <a:buNone/>
            </a:pPr>
            <a:r>
              <a:rPr lang="zh-TW" altLang="zh-TW" dirty="0"/>
              <a:t>下列何者屬於開發安全方面需注意的問題</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部署時必須考量伺服器效能，避免導致應用程式效能低 </a:t>
            </a:r>
          </a:p>
          <a:p>
            <a:pPr marL="0" indent="0">
              <a:buNone/>
            </a:pPr>
            <a:r>
              <a:rPr lang="en-US" altLang="zh-TW" sz="2400" dirty="0" smtClean="0"/>
              <a:t> </a:t>
            </a:r>
            <a:r>
              <a:rPr lang="en-US" altLang="zh-TW" sz="2400" dirty="0"/>
              <a:t>(B) </a:t>
            </a:r>
            <a:r>
              <a:rPr lang="zh-TW" altLang="zh-TW" sz="2400" dirty="0"/>
              <a:t>應用程式設計必須設計多線程，用戶能對服務隨時存取 </a:t>
            </a:r>
          </a:p>
          <a:p>
            <a:pPr marL="0" indent="0">
              <a:buNone/>
            </a:pPr>
            <a:r>
              <a:rPr lang="en-US" altLang="zh-TW" sz="2400" dirty="0" smtClean="0"/>
              <a:t> </a:t>
            </a:r>
            <a:r>
              <a:rPr lang="en-US" altLang="zh-TW" sz="2400" dirty="0"/>
              <a:t>(C) </a:t>
            </a:r>
            <a:r>
              <a:rPr lang="zh-TW" altLang="zh-TW" sz="2400" dirty="0"/>
              <a:t>應用程式必須考量是否有</a:t>
            </a:r>
            <a:r>
              <a:rPr lang="en-US" altLang="zh-TW" sz="2400" dirty="0"/>
              <a:t> SQL </a:t>
            </a:r>
            <a:r>
              <a:rPr lang="zh-TW" altLang="zh-TW" sz="2400" dirty="0"/>
              <a:t>注入漏洞 </a:t>
            </a:r>
          </a:p>
          <a:p>
            <a:pPr marL="0" indent="0">
              <a:buNone/>
            </a:pPr>
            <a:r>
              <a:rPr lang="en-US" altLang="zh-TW" sz="2400" dirty="0" smtClean="0"/>
              <a:t> </a:t>
            </a:r>
            <a:r>
              <a:rPr lang="en-US" altLang="zh-TW" sz="2400" dirty="0"/>
              <a:t>(D) </a:t>
            </a:r>
            <a:r>
              <a:rPr lang="zh-TW" altLang="zh-TW" sz="2400" dirty="0"/>
              <a:t>應用程式必須考量</a:t>
            </a:r>
            <a:r>
              <a:rPr lang="en-US" altLang="zh-TW" sz="2400" dirty="0"/>
              <a:t> License </a:t>
            </a:r>
            <a:r>
              <a:rPr lang="zh-TW" altLang="zh-TW" sz="2400" dirty="0"/>
              <a:t>限制，避免出現無法部署其他</a:t>
            </a:r>
            <a:r>
              <a:rPr lang="zh-TW" altLang="zh-TW" sz="2400" dirty="0" smtClean="0"/>
              <a:t>伺</a:t>
            </a:r>
            <a:r>
              <a:rPr lang="en-US" altLang="zh-TW" sz="2400" dirty="0" smtClean="0"/>
              <a:t/>
            </a:r>
            <a:br>
              <a:rPr lang="en-US" altLang="zh-TW" sz="2400" dirty="0" smtClean="0"/>
            </a:br>
            <a:r>
              <a:rPr lang="zh-TW" altLang="en-US" sz="2400" dirty="0" smtClean="0"/>
              <a:t>        </a:t>
            </a:r>
            <a:r>
              <a:rPr lang="zh-TW" altLang="zh-TW" sz="2400" dirty="0" smtClean="0"/>
              <a:t>服</a:t>
            </a:r>
            <a:r>
              <a:rPr lang="zh-TW" altLang="zh-TW" sz="2400" dirty="0"/>
              <a:t>器</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在電子商務的交易過程中，可以運用「電子簽章技術」來確保資訊的哪一種特性</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可測試性 </a:t>
            </a:r>
            <a:endParaRPr lang="en-US" altLang="zh-TW" sz="2400" dirty="0" smtClean="0"/>
          </a:p>
          <a:p>
            <a:pPr marL="0" indent="0">
              <a:buNone/>
            </a:pPr>
            <a:r>
              <a:rPr lang="zh-TW" altLang="zh-TW" sz="2400" dirty="0" smtClean="0"/>
              <a:t> </a:t>
            </a:r>
            <a:r>
              <a:rPr lang="en-US" altLang="zh-TW" sz="2400" dirty="0"/>
              <a:t>(B) </a:t>
            </a:r>
            <a:r>
              <a:rPr lang="zh-TW" altLang="zh-TW" sz="2400" dirty="0"/>
              <a:t>可維護性 </a:t>
            </a:r>
            <a:endParaRPr lang="en-US" altLang="zh-TW" sz="2400" dirty="0" smtClean="0"/>
          </a:p>
          <a:p>
            <a:pPr marL="0" indent="0">
              <a:buNone/>
            </a:pPr>
            <a:r>
              <a:rPr lang="zh-TW" altLang="zh-TW" sz="2400" dirty="0" smtClean="0"/>
              <a:t> </a:t>
            </a:r>
            <a:r>
              <a:rPr lang="en-US" altLang="zh-TW" sz="2400" dirty="0"/>
              <a:t>(C) </a:t>
            </a:r>
            <a:r>
              <a:rPr lang="zh-TW" altLang="zh-TW" sz="2400" dirty="0"/>
              <a:t>不可否認</a:t>
            </a:r>
            <a:r>
              <a:rPr lang="zh-TW" altLang="zh-TW" sz="2400" dirty="0" smtClean="0"/>
              <a:t>性</a:t>
            </a:r>
            <a:endParaRPr lang="en-US" altLang="zh-TW" sz="2400" dirty="0" smtClean="0"/>
          </a:p>
          <a:p>
            <a:pPr marL="0" indent="0">
              <a:buNone/>
            </a:pPr>
            <a:r>
              <a:rPr lang="en-US" altLang="zh-TW" sz="2400" dirty="0" smtClean="0"/>
              <a:t> </a:t>
            </a:r>
            <a:r>
              <a:rPr lang="en-US" altLang="zh-TW" sz="2400" dirty="0"/>
              <a:t>(D) </a:t>
            </a:r>
            <a:r>
              <a:rPr lang="zh-TW" altLang="zh-TW" sz="2400" dirty="0"/>
              <a:t>易使用性</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3.1</a:t>
            </a:r>
          </a:p>
          <a:p>
            <a:pPr algn="ctr"/>
            <a:r>
              <a:rPr lang="zh-TW" altLang="zh-TW" sz="4800" dirty="0"/>
              <a:t>惡意程式防護與弱點管理</a:t>
            </a:r>
            <a:endParaRPr lang="en-US" altLang="zh-TW" sz="4800" dirty="0"/>
          </a:p>
        </p:txBody>
      </p:sp>
    </p:spTree>
    <p:extLst>
      <p:ext uri="{BB962C8B-B14F-4D97-AF65-F5344CB8AC3E}">
        <p14:creationId xmlns:p14="http://schemas.microsoft.com/office/powerpoint/2010/main" val="887099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5"/>
          </a:xfrm>
        </p:spPr>
        <p:txBody>
          <a:bodyPr>
            <a:normAutofit/>
          </a:bodyPr>
          <a:lstStyle/>
          <a:p>
            <a:pPr marL="0" indent="0" algn="just">
              <a:buNone/>
            </a:pPr>
            <a:r>
              <a:rPr lang="zh-TW" altLang="zh-TW" dirty="0"/>
              <a:t>當系統或應用程式上被發現具有弱點，但是在修補程式未發佈之前， 或是使用者更新前所進行的惡意攻擊行為，稱之為</a:t>
            </a:r>
            <a:r>
              <a:rPr lang="zh-TW" altLang="zh-TW" dirty="0" smtClean="0"/>
              <a:t>？</a:t>
            </a:r>
            <a:endParaRPr lang="en-US" altLang="zh-TW" dirty="0" smtClean="0"/>
          </a:p>
          <a:p>
            <a:pPr marL="0" indent="0" algn="just">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釣魚</a:t>
            </a:r>
            <a:r>
              <a:rPr lang="en-US" altLang="zh-TW" sz="2400" dirty="0"/>
              <a:t>(</a:t>
            </a:r>
            <a:r>
              <a:rPr lang="en-US" altLang="zh-TW" sz="2400" dirty="0" err="1"/>
              <a:t>phising</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zh-TW" altLang="zh-TW" sz="2400" dirty="0"/>
              <a:t>零時差攻擊</a:t>
            </a:r>
            <a:r>
              <a:rPr lang="en-US" altLang="zh-TW" sz="2400" dirty="0"/>
              <a:t>(zero day attack )</a:t>
            </a:r>
            <a:endParaRPr lang="zh-TW" altLang="zh-TW" sz="2400" dirty="0"/>
          </a:p>
          <a:p>
            <a:pPr marL="0" indent="0">
              <a:buNone/>
            </a:pPr>
            <a:r>
              <a:rPr lang="zh-TW" altLang="en-US" sz="2400" dirty="0" smtClean="0"/>
              <a:t> </a:t>
            </a:r>
            <a:r>
              <a:rPr lang="en-US" altLang="zh-TW" sz="2400" dirty="0" smtClean="0"/>
              <a:t>(</a:t>
            </a:r>
            <a:r>
              <a:rPr lang="en-US" altLang="zh-TW" sz="2400" dirty="0"/>
              <a:t>C) </a:t>
            </a:r>
            <a:r>
              <a:rPr lang="zh-TW" altLang="zh-TW" sz="2400" dirty="0"/>
              <a:t>暴力攻擊</a:t>
            </a:r>
            <a:r>
              <a:rPr lang="en-US" altLang="zh-TW" sz="2400" dirty="0"/>
              <a:t>(brute-force attack  </a:t>
            </a:r>
            <a:endParaRPr lang="en-US" altLang="zh-TW" sz="2400" dirty="0" smtClean="0"/>
          </a:p>
          <a:p>
            <a:pPr marL="0" indent="0">
              <a:buNone/>
            </a:pPr>
            <a:r>
              <a:rPr lang="en-US" altLang="zh-TW" sz="2400" dirty="0" smtClean="0"/>
              <a:t> </a:t>
            </a:r>
            <a:r>
              <a:rPr lang="en-US" altLang="zh-TW" sz="2400" dirty="0"/>
              <a:t>(D) </a:t>
            </a:r>
            <a:r>
              <a:rPr lang="zh-TW" altLang="zh-TW" sz="2400" dirty="0"/>
              <a:t>重送攻擊</a:t>
            </a:r>
            <a:r>
              <a:rPr lang="en-US" altLang="zh-TW" sz="2400" dirty="0"/>
              <a:t>(replay attack)</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1"/>
          </a:xfrm>
        </p:spPr>
        <p:txBody>
          <a:bodyPr>
            <a:normAutofit/>
          </a:bodyPr>
          <a:lstStyle/>
          <a:p>
            <a:pPr marL="0" indent="0">
              <a:buNone/>
            </a:pPr>
            <a:r>
              <a:rPr lang="zh-TW" altLang="zh-TW" dirty="0"/>
              <a:t>下列哪個檔案最可能內含巨集型病毒（</a:t>
            </a:r>
            <a:r>
              <a:rPr lang="en-US" altLang="zh-TW" dirty="0"/>
              <a:t>Macro Virus</a:t>
            </a:r>
            <a:r>
              <a:rPr lang="zh-TW" altLang="zh-TW" dirty="0"/>
              <a:t>）？</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staff.doc </a:t>
            </a:r>
            <a:endParaRPr lang="en-US" altLang="zh-TW" sz="2400" dirty="0" smtClean="0"/>
          </a:p>
          <a:p>
            <a:pPr marL="0" indent="0">
              <a:buNone/>
            </a:pPr>
            <a:r>
              <a:rPr lang="en-US" altLang="zh-TW" sz="2400" dirty="0" smtClean="0"/>
              <a:t> </a:t>
            </a:r>
            <a:r>
              <a:rPr lang="en-US" altLang="zh-TW" sz="2400" dirty="0"/>
              <a:t>(B) cmd.exe </a:t>
            </a:r>
            <a:endParaRPr lang="en-US" altLang="zh-TW" sz="2400" dirty="0" smtClean="0"/>
          </a:p>
          <a:p>
            <a:pPr marL="0" indent="0">
              <a:buNone/>
            </a:pPr>
            <a:r>
              <a:rPr lang="en-US" altLang="zh-TW" sz="2400" dirty="0" smtClean="0"/>
              <a:t> </a:t>
            </a:r>
            <a:r>
              <a:rPr lang="en-US" altLang="zh-TW" sz="2400" dirty="0"/>
              <a:t>(C) command.dll </a:t>
            </a:r>
            <a:endParaRPr lang="en-US" altLang="zh-TW" sz="2400" dirty="0" smtClean="0"/>
          </a:p>
          <a:p>
            <a:pPr marL="0" indent="0">
              <a:buNone/>
            </a:pPr>
            <a:r>
              <a:rPr lang="en-US" altLang="zh-TW" sz="2400" dirty="0" smtClean="0"/>
              <a:t> </a:t>
            </a:r>
            <a:r>
              <a:rPr lang="en-US" altLang="zh-TW" sz="2400" dirty="0"/>
              <a:t>(D) device.drv</a:t>
            </a:r>
            <a:endParaRPr lang="zh-TW" altLang="en-US" dirty="0"/>
          </a:p>
        </p:txBody>
      </p:sp>
    </p:spTree>
    <p:extLst>
      <p:ext uri="{BB962C8B-B14F-4D97-AF65-F5344CB8AC3E}">
        <p14:creationId xmlns:p14="http://schemas.microsoft.com/office/powerpoint/2010/main" val="16305820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認識惡意程式，下列敘述何者不正確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邏輯炸彈被設定在特定條件下啟動破壞攻擊行為 </a:t>
            </a:r>
          </a:p>
          <a:p>
            <a:pPr marL="0" indent="0">
              <a:buNone/>
            </a:pPr>
            <a:r>
              <a:rPr lang="zh-TW" altLang="en-US" sz="2400" dirty="0" smtClean="0"/>
              <a:t> </a:t>
            </a:r>
            <a:r>
              <a:rPr lang="en-US" altLang="zh-TW" sz="2400" dirty="0" smtClean="0"/>
              <a:t>(</a:t>
            </a:r>
            <a:r>
              <a:rPr lang="en-US" altLang="zh-TW" sz="2400" dirty="0"/>
              <a:t>B) </a:t>
            </a:r>
            <a:r>
              <a:rPr lang="zh-TW" altLang="zh-TW" sz="2400" dirty="0"/>
              <a:t>特洛伊木馬會自我複製，也會主動散播到別的電腦裡面 </a:t>
            </a:r>
          </a:p>
          <a:p>
            <a:pPr marL="0" indent="0">
              <a:buNone/>
            </a:pPr>
            <a:r>
              <a:rPr lang="zh-TW" altLang="en-US" sz="2400" dirty="0" smtClean="0"/>
              <a:t> </a:t>
            </a:r>
            <a:r>
              <a:rPr lang="en-US" altLang="zh-TW" sz="2400" dirty="0" smtClean="0"/>
              <a:t>(</a:t>
            </a:r>
            <a:r>
              <a:rPr lang="en-US" altLang="zh-TW" sz="2400" dirty="0"/>
              <a:t>C) </a:t>
            </a:r>
            <a:r>
              <a:rPr lang="zh-TW" altLang="zh-TW" sz="2400" dirty="0"/>
              <a:t>病毒會感染寄生或附著在別的電腦程式或文件檔案裡面 </a:t>
            </a:r>
          </a:p>
          <a:p>
            <a:pPr marL="0" indent="0">
              <a:buNone/>
            </a:pPr>
            <a:r>
              <a:rPr lang="zh-TW" altLang="en-US" sz="2400" dirty="0" smtClean="0"/>
              <a:t> </a:t>
            </a:r>
            <a:r>
              <a:rPr lang="en-US" altLang="zh-TW" sz="2400" dirty="0" smtClean="0"/>
              <a:t>(</a:t>
            </a:r>
            <a:r>
              <a:rPr lang="en-US" altLang="zh-TW" sz="2400" dirty="0"/>
              <a:t>D) </a:t>
            </a:r>
            <a:r>
              <a:rPr lang="zh-TW" altLang="zh-TW" sz="2400" dirty="0"/>
              <a:t>蠕蟲的特性是快速的自我繁殖感染其他的主機，發送</a:t>
            </a:r>
            <a:r>
              <a:rPr lang="zh-TW" altLang="zh-TW" sz="2400" dirty="0" smtClean="0"/>
              <a:t>大量</a:t>
            </a:r>
            <a:r>
              <a:rPr lang="en-US" altLang="zh-TW" sz="2400" dirty="0" smtClean="0"/>
              <a:t/>
            </a:r>
            <a:br>
              <a:rPr lang="en-US" altLang="zh-TW" sz="2400" dirty="0" smtClean="0"/>
            </a:br>
            <a:r>
              <a:rPr lang="zh-TW" altLang="en-US" sz="2400" dirty="0" smtClean="0"/>
              <a:t>       </a:t>
            </a:r>
            <a:r>
              <a:rPr lang="zh-TW" altLang="zh-TW" sz="2400" dirty="0" smtClean="0"/>
              <a:t>封</a:t>
            </a:r>
            <a:r>
              <a:rPr lang="zh-TW" altLang="zh-TW" sz="2400" dirty="0"/>
              <a:t>包， 使</a:t>
            </a:r>
            <a:r>
              <a:rPr lang="zh-TW" altLang="zh-TW" sz="2400" dirty="0" smtClean="0"/>
              <a:t>網路</a:t>
            </a:r>
            <a:r>
              <a:rPr lang="zh-TW" altLang="zh-TW" sz="2400" dirty="0"/>
              <a:t>癱瘓</a:t>
            </a:r>
            <a:endParaRPr lang="zh-TW" altLang="en-US" dirty="0"/>
          </a:p>
        </p:txBody>
      </p:sp>
    </p:spTree>
    <p:extLst>
      <p:ext uri="{BB962C8B-B14F-4D97-AF65-F5344CB8AC3E}">
        <p14:creationId xmlns:p14="http://schemas.microsoft.com/office/powerpoint/2010/main" val="852773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下列敘述何者正確</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a:t>
            </a:r>
            <a:r>
              <a:rPr lang="zh-TW" altLang="zh-TW" sz="2400" dirty="0"/>
              <a:t>巨集病毒只會感染</a:t>
            </a:r>
            <a:r>
              <a:rPr lang="en-US" altLang="zh-TW" sz="2400" dirty="0"/>
              <a:t> Excel </a:t>
            </a:r>
            <a:r>
              <a:rPr lang="zh-TW" altLang="zh-TW" sz="2400" dirty="0"/>
              <a:t>檔案，但不會感染</a:t>
            </a:r>
            <a:r>
              <a:rPr lang="en-US" altLang="zh-TW" sz="2400" dirty="0"/>
              <a:t> Word </a:t>
            </a:r>
            <a:r>
              <a:rPr lang="zh-TW" altLang="zh-TW" sz="2400" dirty="0"/>
              <a:t>檔案 </a:t>
            </a:r>
          </a:p>
          <a:p>
            <a:pPr marL="0" indent="0" hangingPunct="0">
              <a:buNone/>
            </a:pPr>
            <a:r>
              <a:rPr lang="zh-TW" altLang="en-US" sz="2400" dirty="0" smtClean="0"/>
              <a:t> </a:t>
            </a:r>
            <a:r>
              <a:rPr lang="en-US" altLang="zh-TW" sz="2400" dirty="0" smtClean="0"/>
              <a:t>(</a:t>
            </a:r>
            <a:r>
              <a:rPr lang="en-US" altLang="zh-TW" sz="2400" dirty="0"/>
              <a:t>B) </a:t>
            </a:r>
            <a:r>
              <a:rPr lang="zh-TW" altLang="zh-TW" sz="2400" dirty="0"/>
              <a:t>開機型病毒藏匿於硬碟非主要開機磁區 </a:t>
            </a:r>
          </a:p>
          <a:p>
            <a:pPr marL="0" indent="0">
              <a:buNone/>
            </a:pPr>
            <a:r>
              <a:rPr lang="zh-TW" altLang="en-US" sz="2400" dirty="0" smtClean="0"/>
              <a:t> </a:t>
            </a:r>
            <a:r>
              <a:rPr lang="en-US" altLang="zh-TW" sz="2400" dirty="0" smtClean="0"/>
              <a:t>(</a:t>
            </a:r>
            <a:r>
              <a:rPr lang="en-US" altLang="zh-TW" sz="2400" dirty="0"/>
              <a:t>C) </a:t>
            </a:r>
            <a:r>
              <a:rPr lang="zh-TW" altLang="zh-TW" sz="2400" dirty="0"/>
              <a:t>非常駐型病毒將自己寄生在</a:t>
            </a:r>
            <a:r>
              <a:rPr lang="en-US" altLang="zh-TW" sz="2400" dirty="0"/>
              <a:t> *.COM</a:t>
            </a:r>
            <a:r>
              <a:rPr lang="zh-TW" altLang="zh-TW" sz="2400" dirty="0"/>
              <a:t>、</a:t>
            </a:r>
            <a:r>
              <a:rPr lang="en-US" altLang="zh-TW" sz="2400" dirty="0"/>
              <a:t> *.EXE </a:t>
            </a:r>
            <a:r>
              <a:rPr lang="zh-TW" altLang="zh-TW" sz="2400" dirty="0"/>
              <a:t>或是</a:t>
            </a:r>
            <a:r>
              <a:rPr lang="en-US" altLang="zh-TW" sz="2400" dirty="0"/>
              <a:t> *.SYS </a:t>
            </a:r>
            <a:r>
              <a:rPr lang="zh-TW" altLang="zh-TW" sz="2400" dirty="0"/>
              <a:t>的</a:t>
            </a:r>
            <a:r>
              <a:rPr lang="zh-TW" altLang="zh-TW" sz="2400" dirty="0" smtClean="0"/>
              <a:t>檔</a:t>
            </a:r>
            <a:r>
              <a:rPr lang="en-US" altLang="zh-TW" sz="2400" dirty="0" smtClean="0"/>
              <a:t/>
            </a:r>
            <a:br>
              <a:rPr lang="en-US" altLang="zh-TW" sz="2400" dirty="0" smtClean="0"/>
            </a:br>
            <a:r>
              <a:rPr lang="zh-TW" altLang="en-US" sz="2400" dirty="0" smtClean="0"/>
              <a:t>       </a:t>
            </a:r>
            <a:r>
              <a:rPr lang="zh-TW" altLang="zh-TW" sz="2400" dirty="0" smtClean="0"/>
              <a:t>案</a:t>
            </a:r>
            <a:r>
              <a:rPr lang="zh-TW" altLang="zh-TW" sz="2400" dirty="0"/>
              <a:t>中 </a:t>
            </a:r>
          </a:p>
          <a:p>
            <a:pPr marL="0" indent="0">
              <a:buNone/>
            </a:pPr>
            <a:r>
              <a:rPr lang="zh-TW" altLang="en-US" sz="2400" dirty="0" smtClean="0"/>
              <a:t> </a:t>
            </a:r>
            <a:r>
              <a:rPr lang="en-US" altLang="zh-TW" sz="2400" dirty="0" smtClean="0"/>
              <a:t>(</a:t>
            </a:r>
            <a:r>
              <a:rPr lang="en-US" altLang="zh-TW" sz="2400" dirty="0"/>
              <a:t>D) </a:t>
            </a:r>
            <a:r>
              <a:rPr lang="zh-TW" altLang="zh-TW" sz="2400" dirty="0"/>
              <a:t>檔案型病毒只會感染</a:t>
            </a:r>
            <a:r>
              <a:rPr lang="en-US" altLang="zh-TW" sz="2400" dirty="0"/>
              <a:t> .COM </a:t>
            </a:r>
            <a:r>
              <a:rPr lang="zh-TW" altLang="zh-TW" sz="2400" dirty="0"/>
              <a:t>檔</a:t>
            </a:r>
            <a:endParaRPr lang="zh-TW" altLang="en-US" dirty="0"/>
          </a:p>
        </p:txBody>
      </p:sp>
    </p:spTree>
    <p:extLst>
      <p:ext uri="{BB962C8B-B14F-4D97-AF65-F5344CB8AC3E}">
        <p14:creationId xmlns:p14="http://schemas.microsoft.com/office/powerpoint/2010/main" val="42683556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下列何者不是電腦病毒的傳染途徑</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經由網路下載的軟體傳染</a:t>
            </a:r>
          </a:p>
          <a:p>
            <a:pPr marL="0" indent="0">
              <a:buNone/>
            </a:pPr>
            <a:r>
              <a:rPr lang="zh-TW" altLang="en-US" sz="2400" dirty="0" smtClean="0"/>
              <a:t> </a:t>
            </a:r>
            <a:r>
              <a:rPr lang="en-US" altLang="zh-TW" sz="2400" dirty="0" smtClean="0"/>
              <a:t>(</a:t>
            </a:r>
            <a:r>
              <a:rPr lang="en-US" altLang="zh-TW" sz="2400" dirty="0"/>
              <a:t>B) </a:t>
            </a:r>
            <a:r>
              <a:rPr lang="zh-TW" altLang="zh-TW" sz="2400" dirty="0"/>
              <a:t>經由電子郵件的附加檔案中傳染 </a:t>
            </a:r>
          </a:p>
          <a:p>
            <a:pPr marL="0" indent="0">
              <a:buNone/>
            </a:pPr>
            <a:r>
              <a:rPr lang="zh-TW" altLang="en-US" sz="2400" dirty="0" smtClean="0"/>
              <a:t> </a:t>
            </a:r>
            <a:r>
              <a:rPr lang="en-US" altLang="zh-TW" sz="2400" dirty="0" smtClean="0"/>
              <a:t>(</a:t>
            </a:r>
            <a:r>
              <a:rPr lang="en-US" altLang="zh-TW" sz="2400" dirty="0"/>
              <a:t>C) </a:t>
            </a:r>
            <a:r>
              <a:rPr lang="zh-TW" altLang="zh-TW" sz="2400" dirty="0"/>
              <a:t>經由應用程式存取資料庫資料 </a:t>
            </a:r>
          </a:p>
          <a:p>
            <a:pPr marL="0" indent="0">
              <a:buNone/>
            </a:pPr>
            <a:r>
              <a:rPr lang="zh-TW" altLang="en-US" sz="2400" dirty="0" smtClean="0"/>
              <a:t> </a:t>
            </a:r>
            <a:r>
              <a:rPr lang="en-US" altLang="zh-TW" sz="2400" dirty="0" smtClean="0"/>
              <a:t>(</a:t>
            </a:r>
            <a:r>
              <a:rPr lang="en-US" altLang="zh-TW" sz="2400" dirty="0"/>
              <a:t>D) </a:t>
            </a:r>
            <a:r>
              <a:rPr lang="zh-TW" altLang="zh-TW" sz="2400" dirty="0"/>
              <a:t>經由已被感染的可移式媒體（如：</a:t>
            </a:r>
            <a:r>
              <a:rPr lang="en-US" altLang="zh-TW" sz="2400" dirty="0"/>
              <a:t>USB</a:t>
            </a:r>
            <a:r>
              <a:rPr lang="zh-TW" altLang="zh-TW" sz="2400" dirty="0"/>
              <a:t>、</a:t>
            </a:r>
            <a:r>
              <a:rPr lang="en-US" altLang="zh-TW" sz="2400" dirty="0"/>
              <a:t>CD </a:t>
            </a:r>
            <a:r>
              <a:rPr lang="zh-TW" altLang="zh-TW" sz="2400" dirty="0"/>
              <a:t>等）</a:t>
            </a:r>
            <a:endParaRPr lang="zh-TW" altLang="en-US" dirty="0"/>
          </a:p>
        </p:txBody>
      </p:sp>
    </p:spTree>
    <p:extLst>
      <p:ext uri="{BB962C8B-B14F-4D97-AF65-F5344CB8AC3E}">
        <p14:creationId xmlns:p14="http://schemas.microsoft.com/office/powerpoint/2010/main" val="1978403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關於弱點掃描，下列敘述何者不正確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弱點掃描工具的使用，可能會觸發入侵偵測系統的警告 </a:t>
            </a:r>
          </a:p>
          <a:p>
            <a:pPr marL="0" indent="0">
              <a:buNone/>
            </a:pPr>
            <a:r>
              <a:rPr lang="zh-TW" altLang="en-US" sz="2400" dirty="0"/>
              <a:t> </a:t>
            </a:r>
            <a:r>
              <a:rPr lang="en-US" altLang="zh-TW" sz="2400" dirty="0" smtClean="0"/>
              <a:t>(</a:t>
            </a:r>
            <a:r>
              <a:rPr lang="en-US" altLang="zh-TW" sz="2400" dirty="0"/>
              <a:t>B) </a:t>
            </a:r>
            <a:r>
              <a:rPr lang="zh-TW" altLang="zh-TW" sz="2400" dirty="0"/>
              <a:t>弱點掃描可算是滲透測試的前置作業之一 </a:t>
            </a:r>
          </a:p>
          <a:p>
            <a:pPr marL="0" indent="0">
              <a:buNone/>
            </a:pPr>
            <a:r>
              <a:rPr lang="zh-TW" altLang="en-US" sz="2400" dirty="0" smtClean="0"/>
              <a:t> </a:t>
            </a:r>
            <a:r>
              <a:rPr lang="en-US" altLang="zh-TW" sz="2400" dirty="0" smtClean="0"/>
              <a:t>(</a:t>
            </a:r>
            <a:r>
              <a:rPr lang="en-US" altLang="zh-TW" sz="2400" dirty="0"/>
              <a:t>C) Ping </a:t>
            </a:r>
            <a:r>
              <a:rPr lang="zh-TW" altLang="zh-TW" sz="2400" dirty="0"/>
              <a:t>工具的使用，可算是弱點掃描的前置作業之一  </a:t>
            </a:r>
          </a:p>
          <a:p>
            <a:pPr marL="0" indent="0">
              <a:buNone/>
            </a:pPr>
            <a:r>
              <a:rPr lang="zh-TW" altLang="en-US" sz="2400" dirty="0" smtClean="0"/>
              <a:t> </a:t>
            </a:r>
            <a:r>
              <a:rPr lang="en-US" altLang="zh-TW" sz="2400" dirty="0" smtClean="0"/>
              <a:t>(</a:t>
            </a:r>
            <a:r>
              <a:rPr lang="en-US" altLang="zh-TW" sz="2400" dirty="0"/>
              <a:t>D) </a:t>
            </a:r>
            <a:r>
              <a:rPr lang="zh-TW" altLang="zh-TW" sz="2400" dirty="0"/>
              <a:t>部署</a:t>
            </a:r>
            <a:r>
              <a:rPr lang="en-US" altLang="zh-TW" sz="2400" dirty="0"/>
              <a:t> Web </a:t>
            </a:r>
            <a:r>
              <a:rPr lang="zh-TW" altLang="zh-TW" sz="2400" dirty="0"/>
              <a:t>應用程式防火牆，即可避免遭受弱點掃描的探測</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en-US" altLang="zh-TW" dirty="0" smtClean="0">
                <a:latin typeface="Arial"/>
                <a:ea typeface="PMingLiU"/>
                <a:cs typeface="Times New Roman"/>
              </a:rPr>
              <a:t>TCP/IP </a:t>
            </a:r>
            <a:r>
              <a:rPr lang="zh-TW" altLang="zh-TW" dirty="0">
                <a:latin typeface="Arial"/>
                <a:ea typeface="PMingLiU"/>
                <a:cs typeface="Times New Roman"/>
              </a:rPr>
              <a:t>通訊協定中，負責提供定址與路由工作的是哪一層之任務？</a:t>
            </a:r>
            <a:endParaRPr lang="en-US" altLang="zh-TW" dirty="0" smtClean="0"/>
          </a:p>
          <a:p>
            <a:pPr marL="0" indent="0">
              <a:buNone/>
            </a:pPr>
            <a:endParaRPr lang="zh-TW" altLang="en-US" dirty="0" smtClean="0"/>
          </a:p>
          <a:p>
            <a:pPr marL="0" indent="0">
              <a:buNone/>
            </a:pPr>
            <a:r>
              <a:rPr lang="en-US" altLang="zh-TW" sz="2400" dirty="0">
                <a:latin typeface="Arial"/>
                <a:ea typeface="PMingLiU"/>
                <a:cs typeface="Times New Roman"/>
              </a:rPr>
              <a:t>(A) </a:t>
            </a:r>
            <a:r>
              <a:rPr lang="zh-TW" altLang="zh-TW" sz="2400" dirty="0">
                <a:latin typeface="Arial"/>
                <a:ea typeface="PMingLiU"/>
                <a:cs typeface="Times New Roman"/>
              </a:rPr>
              <a:t>應用層</a:t>
            </a:r>
            <a:r>
              <a:rPr lang="en-US" altLang="zh-TW" sz="2400" dirty="0">
                <a:latin typeface="Arial"/>
                <a:ea typeface="PMingLiU"/>
                <a:cs typeface="Times New Roman"/>
              </a:rPr>
              <a:t> (B) </a:t>
            </a:r>
            <a:r>
              <a:rPr lang="zh-TW" altLang="zh-TW" sz="2400" dirty="0">
                <a:latin typeface="Arial"/>
                <a:ea typeface="PMingLiU"/>
                <a:cs typeface="Times New Roman"/>
              </a:rPr>
              <a:t>表達層</a:t>
            </a:r>
            <a:r>
              <a:rPr lang="en-US" altLang="zh-TW" sz="2400" dirty="0">
                <a:latin typeface="Arial"/>
                <a:ea typeface="PMingLiU"/>
                <a:cs typeface="Times New Roman"/>
              </a:rPr>
              <a:t> (C) </a:t>
            </a:r>
            <a:r>
              <a:rPr lang="zh-TW" altLang="zh-TW" sz="2400" dirty="0">
                <a:latin typeface="Arial"/>
                <a:ea typeface="PMingLiU"/>
                <a:cs typeface="Times New Roman"/>
              </a:rPr>
              <a:t>傳輸層</a:t>
            </a:r>
            <a:r>
              <a:rPr lang="en-US" altLang="zh-TW" sz="2400" dirty="0">
                <a:latin typeface="Arial"/>
                <a:ea typeface="PMingLiU"/>
                <a:cs typeface="Times New Roman"/>
              </a:rPr>
              <a:t> (D) </a:t>
            </a:r>
            <a:r>
              <a:rPr lang="zh-TW" altLang="zh-TW" sz="2400" dirty="0">
                <a:latin typeface="Arial"/>
                <a:ea typeface="PMingLiU"/>
                <a:cs typeface="Times New Roman"/>
              </a:rPr>
              <a:t>網路層</a:t>
            </a:r>
            <a:endParaRPr lang="zh-TW" altLang="en-US" sz="2400" dirty="0"/>
          </a:p>
        </p:txBody>
      </p:sp>
    </p:spTree>
    <p:extLst>
      <p:ext uri="{BB962C8B-B14F-4D97-AF65-F5344CB8AC3E}">
        <p14:creationId xmlns:p14="http://schemas.microsoft.com/office/powerpoint/2010/main" val="16022864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下列何者不是常見的弱點掃描工具之一</a:t>
            </a:r>
            <a:r>
              <a:rPr lang="zh-TW" altLang="zh-TW" dirty="0" smtClean="0"/>
              <a:t>？</a:t>
            </a:r>
            <a:endParaRPr lang="en-US" altLang="zh-TW" dirty="0" smtClean="0"/>
          </a:p>
          <a:p>
            <a:pPr marL="0" indent="0">
              <a:buNone/>
            </a:pPr>
            <a:r>
              <a:rPr lang="zh-TW" altLang="en-US" dirty="0" smtClean="0"/>
              <a:t> </a:t>
            </a:r>
          </a:p>
          <a:p>
            <a:pPr marL="0" indent="0" hangingPunct="0">
              <a:buNone/>
            </a:pPr>
            <a:r>
              <a:rPr lang="zh-TW" altLang="en-US" sz="2400" dirty="0"/>
              <a:t> </a:t>
            </a:r>
            <a:r>
              <a:rPr lang="en-US" altLang="zh-TW" sz="2400" dirty="0" smtClean="0"/>
              <a:t>(</a:t>
            </a:r>
            <a:r>
              <a:rPr lang="en-US" altLang="zh-TW" sz="2400" dirty="0"/>
              <a:t>A) Open Vulnerability Assessment System (</a:t>
            </a:r>
            <a:r>
              <a:rPr lang="en-US" altLang="zh-TW" sz="2400" dirty="0" err="1"/>
              <a:t>OpenVAS</a:t>
            </a:r>
            <a:r>
              <a:rPr lang="en-US" altLang="zh-TW" sz="2400" dirty="0"/>
              <a:t>) </a:t>
            </a:r>
            <a:endParaRPr lang="en-US" altLang="zh-TW" sz="2400" dirty="0" smtClean="0"/>
          </a:p>
          <a:p>
            <a:pPr marL="0" indent="0" hangingPunct="0">
              <a:buNone/>
            </a:pPr>
            <a:r>
              <a:rPr lang="en-US" altLang="zh-TW" sz="2400" dirty="0" smtClean="0"/>
              <a:t> </a:t>
            </a:r>
            <a:r>
              <a:rPr lang="en-US" altLang="zh-TW" sz="2400" dirty="0"/>
              <a:t>(B) Nessus  </a:t>
            </a:r>
            <a:endParaRPr lang="zh-TW" altLang="zh-TW" sz="2400" dirty="0"/>
          </a:p>
          <a:p>
            <a:pPr marL="0" indent="0" hangingPunct="0">
              <a:buNone/>
            </a:pPr>
            <a:r>
              <a:rPr lang="zh-TW" altLang="en-US" sz="2400" dirty="0"/>
              <a:t> </a:t>
            </a:r>
            <a:r>
              <a:rPr lang="en-US" altLang="zh-TW" sz="2400" dirty="0" smtClean="0"/>
              <a:t>(</a:t>
            </a:r>
            <a:r>
              <a:rPr lang="en-US" altLang="zh-TW" sz="2400" dirty="0"/>
              <a:t>C) </a:t>
            </a:r>
            <a:r>
              <a:rPr lang="en-US" altLang="zh-TW" sz="2400" dirty="0" err="1"/>
              <a:t>MegaSploit</a:t>
            </a:r>
            <a:r>
              <a:rPr lang="en-US" altLang="zh-TW" sz="2400" dirty="0"/>
              <a:t> </a:t>
            </a:r>
            <a:endParaRPr lang="en-US" altLang="zh-TW" sz="2400" dirty="0" smtClean="0"/>
          </a:p>
          <a:p>
            <a:pPr marL="0" indent="0" hangingPunct="0">
              <a:buNone/>
            </a:pPr>
            <a:r>
              <a:rPr lang="en-US" altLang="zh-TW" sz="2400" dirty="0" smtClean="0"/>
              <a:t> </a:t>
            </a:r>
            <a:r>
              <a:rPr lang="en-US" altLang="zh-TW" sz="2400" dirty="0"/>
              <a:t>(D) </a:t>
            </a:r>
            <a:r>
              <a:rPr lang="en-US" altLang="zh-TW" sz="2400" dirty="0" err="1"/>
              <a:t>Nmap</a:t>
            </a:r>
            <a:endParaRPr lang="zh-TW" altLang="zh-TW" sz="2400" dirty="0"/>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lgn="just">
              <a:buNone/>
            </a:pPr>
            <a:r>
              <a:rPr lang="zh-TW" altLang="zh-TW" dirty="0"/>
              <a:t>你的老闆閱讀了一篇關於新發現嚴重漏洞的文章，而廠商所提供的修復漏洞修正檔也已於今天被釋出，他要求你立即更新所有系統此一修正檔，請問你應該採用下列何種做法</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立即將修正檔套用到所有系統</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B) </a:t>
            </a:r>
            <a:r>
              <a:rPr lang="zh-TW" altLang="zh-TW" sz="2400" dirty="0"/>
              <a:t>先測試修正檔，無誤後再行修補 </a:t>
            </a:r>
            <a:endParaRPr lang="en-US" altLang="zh-TW" sz="2400" dirty="0" smtClean="0"/>
          </a:p>
          <a:p>
            <a:pPr marL="0" indent="0">
              <a:buNone/>
            </a:pPr>
            <a:r>
              <a:rPr lang="zh-TW" altLang="en-US" sz="2400" dirty="0"/>
              <a:t> </a:t>
            </a:r>
            <a:r>
              <a:rPr lang="en-US" altLang="zh-TW" sz="2400" dirty="0" smtClean="0"/>
              <a:t>(</a:t>
            </a:r>
            <a:r>
              <a:rPr lang="en-US" altLang="zh-TW" sz="2400" dirty="0"/>
              <a:t>C) </a:t>
            </a:r>
            <a:r>
              <a:rPr lang="zh-TW" altLang="zh-TW" sz="2400" dirty="0"/>
              <a:t>先更新防毒軟體之後再行修補</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D) </a:t>
            </a:r>
            <a:r>
              <a:rPr lang="zh-TW" altLang="zh-TW" sz="2400" dirty="0"/>
              <a:t>先執行漏洞掃描，再進行修正檔套用</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3.2</a:t>
            </a:r>
          </a:p>
          <a:p>
            <a:pPr algn="ctr"/>
            <a:r>
              <a:rPr lang="zh-TW" altLang="zh-TW" sz="4800" dirty="0"/>
              <a:t>資料安全及備份管理</a:t>
            </a:r>
            <a:endParaRPr lang="en-US" altLang="zh-TW" sz="4800" dirty="0"/>
          </a:p>
        </p:txBody>
      </p:sp>
    </p:spTree>
    <p:extLst>
      <p:ext uri="{BB962C8B-B14F-4D97-AF65-F5344CB8AC3E}">
        <p14:creationId xmlns:p14="http://schemas.microsoft.com/office/powerpoint/2010/main" val="27868529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下列何者不是資料外洩時，短期內所應採取的補救</a:t>
            </a:r>
            <a:r>
              <a:rPr lang="zh-TW" altLang="zh-TW" dirty="0" smtClean="0"/>
              <a:t>措施</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評估造成傷害的風險 </a:t>
            </a:r>
            <a:r>
              <a:rPr lang="en-US" altLang="zh-TW" sz="2400" dirty="0"/>
              <a:t> </a:t>
            </a:r>
            <a:endParaRPr lang="en-US" altLang="zh-TW" sz="2400" dirty="0" smtClean="0"/>
          </a:p>
          <a:p>
            <a:pPr marL="0" indent="0">
              <a:buNone/>
            </a:pPr>
            <a:r>
              <a:rPr lang="en-US" altLang="zh-TW" sz="2400" dirty="0" smtClean="0"/>
              <a:t> </a:t>
            </a:r>
            <a:r>
              <a:rPr lang="en-US" altLang="zh-TW" sz="2400" dirty="0"/>
              <a:t>(B) </a:t>
            </a:r>
            <a:r>
              <a:rPr lang="zh-TW" altLang="zh-TW" sz="2400" dirty="0"/>
              <a:t>立即收集有關外洩事故的重要資料 </a:t>
            </a:r>
          </a:p>
          <a:p>
            <a:pPr marL="0" indent="0">
              <a:buNone/>
            </a:pPr>
            <a:r>
              <a:rPr lang="zh-TW" altLang="en-US" sz="2400" dirty="0"/>
              <a:t> </a:t>
            </a:r>
            <a:r>
              <a:rPr lang="en-US" altLang="zh-TW" sz="2400" dirty="0" smtClean="0"/>
              <a:t>(</a:t>
            </a:r>
            <a:r>
              <a:rPr lang="en-US" altLang="zh-TW" sz="2400" dirty="0"/>
              <a:t>C) </a:t>
            </a:r>
            <a:r>
              <a:rPr lang="zh-TW" altLang="zh-TW" sz="2400" dirty="0"/>
              <a:t>採取適當措施，制止資料外洩 </a:t>
            </a:r>
            <a:r>
              <a:rPr lang="en-US" altLang="zh-TW" sz="2400" dirty="0"/>
              <a:t> </a:t>
            </a:r>
            <a:endParaRPr lang="en-US" altLang="zh-TW" sz="2400" dirty="0" smtClean="0"/>
          </a:p>
          <a:p>
            <a:pPr marL="0" indent="0">
              <a:buNone/>
            </a:pPr>
            <a:r>
              <a:rPr lang="en-US" altLang="zh-TW" sz="2400" dirty="0" smtClean="0"/>
              <a:t> </a:t>
            </a:r>
            <a:r>
              <a:rPr lang="en-US" altLang="zh-TW" sz="2400" dirty="0"/>
              <a:t>(D) </a:t>
            </a:r>
            <a:r>
              <a:rPr lang="zh-TW" altLang="zh-TW" sz="2400" dirty="0"/>
              <a:t>執行資訊事故安全教育訓練</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勒索軟體對於資料安全的傷害極大，請問下列敘述何者不正確</a:t>
            </a:r>
            <a:r>
              <a:rPr lang="zh-TW" altLang="zh-TW" dirty="0" smtClean="0"/>
              <a:t>？</a:t>
            </a:r>
            <a:endParaRPr lang="en-US" altLang="zh-TW" dirty="0" smtClean="0"/>
          </a:p>
          <a:p>
            <a:pPr marL="0" indent="0">
              <a:buNone/>
            </a:pPr>
            <a:endParaRPr lang="en-US" altLang="zh-TW" dirty="0" smtClean="0"/>
          </a:p>
          <a:p>
            <a:pPr marL="0" indent="0">
              <a:buNone/>
            </a:pPr>
            <a:r>
              <a:rPr lang="zh-TW" altLang="en-US" sz="2400" dirty="0"/>
              <a:t> </a:t>
            </a:r>
            <a:r>
              <a:rPr lang="en-US" altLang="zh-TW" sz="2400" dirty="0" smtClean="0"/>
              <a:t>(</a:t>
            </a:r>
            <a:r>
              <a:rPr lang="en-US" altLang="zh-TW" sz="2400" dirty="0"/>
              <a:t>A)</a:t>
            </a:r>
            <a:r>
              <a:rPr lang="zh-TW" altLang="zh-TW" sz="2400" dirty="0"/>
              <a:t>勒索軟體感染方式，利用加密方式將電腦資料加密勒索 </a:t>
            </a:r>
          </a:p>
          <a:p>
            <a:pPr marL="0" indent="0">
              <a:buNone/>
            </a:pPr>
            <a:r>
              <a:rPr lang="zh-TW" altLang="en-US" sz="2400" dirty="0"/>
              <a:t> </a:t>
            </a:r>
            <a:r>
              <a:rPr lang="en-US" altLang="zh-TW" sz="2400" dirty="0" smtClean="0"/>
              <a:t>(</a:t>
            </a:r>
            <a:r>
              <a:rPr lang="en-US" altLang="zh-TW" sz="2400" dirty="0"/>
              <a:t>B)</a:t>
            </a:r>
            <a:r>
              <a:rPr lang="zh-TW" altLang="zh-TW" sz="2400" dirty="0"/>
              <a:t>勒索軟體是透過網頁瀏覽或郵件感染造成，與網路無關 </a:t>
            </a:r>
          </a:p>
          <a:p>
            <a:pPr marL="0" indent="0">
              <a:buNone/>
            </a:pPr>
            <a:r>
              <a:rPr lang="zh-TW" altLang="en-US" sz="2400" dirty="0"/>
              <a:t> </a:t>
            </a:r>
            <a:r>
              <a:rPr lang="en-US" altLang="zh-TW" sz="2400" dirty="0" smtClean="0"/>
              <a:t>(</a:t>
            </a:r>
            <a:r>
              <a:rPr lang="en-US" altLang="zh-TW" sz="2400" dirty="0"/>
              <a:t>C)</a:t>
            </a:r>
            <a:r>
              <a:rPr lang="zh-TW" altLang="zh-TW" sz="2400" dirty="0"/>
              <a:t>勒索軟體會造成備份成本增加 </a:t>
            </a:r>
          </a:p>
          <a:p>
            <a:pPr marL="0" indent="0">
              <a:buNone/>
            </a:pPr>
            <a:r>
              <a:rPr lang="en-US" altLang="zh-TW" sz="2400" dirty="0" smtClean="0"/>
              <a:t> </a:t>
            </a:r>
            <a:r>
              <a:rPr lang="en-US" altLang="zh-TW" sz="2400" dirty="0"/>
              <a:t>(D)</a:t>
            </a:r>
            <a:r>
              <a:rPr lang="zh-TW" altLang="zh-TW" sz="2400" dirty="0"/>
              <a:t>勒索軟體會感染一般電腦也會感染到網路主機</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關於備份，下列敘述何者正確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差異備份係指與增量備份完成後之索引檔進行比對，</a:t>
            </a:r>
            <a:r>
              <a:rPr lang="zh-TW" altLang="zh-TW" sz="2400" dirty="0" smtClean="0"/>
              <a:t>只要</a:t>
            </a:r>
            <a:r>
              <a:rPr lang="en-US" altLang="zh-TW" sz="2400" dirty="0" smtClean="0"/>
              <a:t/>
            </a:r>
            <a:br>
              <a:rPr lang="en-US" altLang="zh-TW" sz="2400" dirty="0" smtClean="0"/>
            </a:br>
            <a:r>
              <a:rPr lang="zh-TW" altLang="en-US" sz="2400" dirty="0" smtClean="0"/>
              <a:t>       </a:t>
            </a:r>
            <a:r>
              <a:rPr lang="zh-TW" altLang="zh-TW" sz="2400" dirty="0" smtClean="0"/>
              <a:t>發生過變化之</a:t>
            </a:r>
            <a:r>
              <a:rPr lang="zh-TW" altLang="zh-TW" sz="2400" dirty="0"/>
              <a:t>文件都會再備份一次 </a:t>
            </a:r>
          </a:p>
          <a:p>
            <a:pPr marL="0" indent="0">
              <a:buNone/>
            </a:pPr>
            <a:r>
              <a:rPr lang="zh-TW" altLang="en-US" sz="2400" dirty="0" smtClean="0"/>
              <a:t> </a:t>
            </a:r>
            <a:r>
              <a:rPr lang="en-US" altLang="zh-TW" sz="2400" dirty="0" smtClean="0"/>
              <a:t>(</a:t>
            </a:r>
            <a:r>
              <a:rPr lang="en-US" altLang="zh-TW" sz="2400" dirty="0"/>
              <a:t>B) </a:t>
            </a:r>
            <a:r>
              <a:rPr lang="zh-TW" altLang="zh-TW" sz="2400" dirty="0"/>
              <a:t>完全備份係指與差異備份完成後之索引檔進行比對，</a:t>
            </a:r>
            <a:r>
              <a:rPr lang="zh-TW" altLang="zh-TW" sz="2400" dirty="0" smtClean="0"/>
              <a:t>只要</a:t>
            </a:r>
            <a:r>
              <a:rPr lang="zh-TW" altLang="en-US" sz="2400" dirty="0"/>
              <a:t> </a:t>
            </a:r>
            <a:r>
              <a:rPr lang="zh-TW" altLang="en-US" sz="2400" dirty="0" smtClean="0"/>
              <a:t>       </a:t>
            </a:r>
            <a:r>
              <a:rPr lang="en-US" altLang="zh-TW" sz="2400" dirty="0" smtClean="0"/>
              <a:t/>
            </a:r>
            <a:br>
              <a:rPr lang="en-US" altLang="zh-TW" sz="2400" dirty="0" smtClean="0"/>
            </a:br>
            <a:r>
              <a:rPr lang="zh-TW" altLang="en-US" sz="2400" dirty="0" smtClean="0"/>
              <a:t>       </a:t>
            </a:r>
            <a:r>
              <a:rPr lang="zh-TW" altLang="zh-TW" sz="2400" dirty="0" smtClean="0"/>
              <a:t>發生</a:t>
            </a:r>
            <a:r>
              <a:rPr lang="zh-TW" altLang="zh-TW" sz="2400" dirty="0"/>
              <a:t>過</a:t>
            </a:r>
            <a:r>
              <a:rPr lang="zh-TW" altLang="zh-TW" sz="2400" dirty="0" smtClean="0"/>
              <a:t>變化之</a:t>
            </a:r>
            <a:r>
              <a:rPr lang="zh-TW" altLang="zh-TW" sz="2400" dirty="0"/>
              <a:t>文件都會再備份一次 </a:t>
            </a:r>
            <a:endParaRPr lang="en-US" altLang="zh-TW" sz="2400" dirty="0" smtClean="0"/>
          </a:p>
          <a:p>
            <a:pPr marL="0" indent="0">
              <a:buNone/>
            </a:pPr>
            <a:r>
              <a:rPr lang="zh-TW" altLang="en-US" sz="2400" dirty="0" smtClean="0"/>
              <a:t> </a:t>
            </a:r>
            <a:r>
              <a:rPr lang="en-US" altLang="zh-TW" sz="2400" dirty="0" smtClean="0"/>
              <a:t>(C</a:t>
            </a:r>
            <a:r>
              <a:rPr lang="en-US" altLang="zh-TW" sz="2400" dirty="0"/>
              <a:t>) </a:t>
            </a:r>
            <a:r>
              <a:rPr lang="zh-TW" altLang="zh-TW" sz="2400" dirty="0"/>
              <a:t>差異備份係指與增量備份完成後之索引檔進行比對，</a:t>
            </a:r>
            <a:r>
              <a:rPr lang="zh-TW" altLang="zh-TW" sz="2400" dirty="0" smtClean="0"/>
              <a:t>只要</a:t>
            </a:r>
            <a:r>
              <a:rPr lang="en-US" altLang="zh-TW" sz="2400" dirty="0" smtClean="0"/>
              <a:t/>
            </a:r>
            <a:br>
              <a:rPr lang="en-US" altLang="zh-TW" sz="2400" dirty="0" smtClean="0"/>
            </a:br>
            <a:r>
              <a:rPr lang="zh-TW" altLang="en-US" sz="2400" dirty="0" smtClean="0"/>
              <a:t>       </a:t>
            </a:r>
            <a:r>
              <a:rPr lang="zh-TW" altLang="zh-TW" sz="2400" dirty="0" smtClean="0"/>
              <a:t>發生</a:t>
            </a:r>
            <a:r>
              <a:rPr lang="zh-TW" altLang="zh-TW" sz="2400" dirty="0"/>
              <a:t>過</a:t>
            </a:r>
            <a:r>
              <a:rPr lang="zh-TW" altLang="zh-TW" sz="2400" dirty="0" smtClean="0"/>
              <a:t>變化之</a:t>
            </a:r>
            <a:r>
              <a:rPr lang="zh-TW" altLang="zh-TW" sz="2400" dirty="0"/>
              <a:t>文件都會再備份一次 </a:t>
            </a:r>
          </a:p>
          <a:p>
            <a:pPr marL="0" indent="0">
              <a:buNone/>
            </a:pPr>
            <a:r>
              <a:rPr lang="zh-TW" altLang="en-US" sz="2400" dirty="0" smtClean="0"/>
              <a:t> </a:t>
            </a:r>
            <a:r>
              <a:rPr lang="en-US" altLang="zh-TW" sz="2400" dirty="0" smtClean="0"/>
              <a:t>(</a:t>
            </a:r>
            <a:r>
              <a:rPr lang="en-US" altLang="zh-TW" sz="2400" dirty="0"/>
              <a:t>D) </a:t>
            </a:r>
            <a:r>
              <a:rPr lang="zh-TW" altLang="zh-TW" sz="2400" dirty="0"/>
              <a:t>差異備份係指與完全備份完成後之索引檔進行比對，</a:t>
            </a:r>
            <a:r>
              <a:rPr lang="zh-TW" altLang="zh-TW" sz="2400" dirty="0" smtClean="0"/>
              <a:t>只要</a:t>
            </a:r>
            <a:r>
              <a:rPr lang="en-US" altLang="zh-TW" sz="2400" dirty="0" smtClean="0"/>
              <a:t/>
            </a:r>
            <a:br>
              <a:rPr lang="en-US" altLang="zh-TW" sz="2400" dirty="0" smtClean="0"/>
            </a:br>
            <a:r>
              <a:rPr lang="zh-TW" altLang="en-US" sz="2400" dirty="0" smtClean="0"/>
              <a:t>        </a:t>
            </a:r>
            <a:r>
              <a:rPr lang="zh-TW" altLang="zh-TW" sz="2400" dirty="0" smtClean="0"/>
              <a:t>發生</a:t>
            </a:r>
            <a:r>
              <a:rPr lang="zh-TW" altLang="zh-TW" sz="2400" dirty="0"/>
              <a:t>過變化</a:t>
            </a:r>
            <a:r>
              <a:rPr lang="zh-TW" altLang="zh-TW" sz="2400" dirty="0" smtClean="0"/>
              <a:t>之文件</a:t>
            </a:r>
            <a:r>
              <a:rPr lang="zh-TW" altLang="zh-TW" sz="2400" dirty="0"/>
              <a:t>都會再備份一次</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19"/>
          </a:xfrm>
        </p:spPr>
        <p:txBody>
          <a:bodyPr>
            <a:normAutofit fontScale="92500"/>
          </a:bodyPr>
          <a:lstStyle/>
          <a:p>
            <a:pPr marL="0" indent="0">
              <a:buNone/>
            </a:pPr>
            <a:r>
              <a:rPr lang="zh-TW" altLang="zh-TW" dirty="0"/>
              <a:t>依據資訊安全管理系統</a:t>
            </a:r>
            <a:r>
              <a:rPr lang="en-US" altLang="zh-TW" dirty="0"/>
              <a:t> CNS27001</a:t>
            </a:r>
            <a:r>
              <a:rPr lang="zh-TW" altLang="zh-TW" dirty="0"/>
              <a:t>、</a:t>
            </a:r>
            <a:r>
              <a:rPr lang="en-US" altLang="zh-TW" dirty="0"/>
              <a:t>CNS27002 </a:t>
            </a:r>
            <a:r>
              <a:rPr lang="zh-TW" altLang="zh-TW" dirty="0"/>
              <a:t>對資料備份的描述與要求，下列敘述何者不正確</a:t>
            </a:r>
            <a:r>
              <a:rPr lang="zh-TW" altLang="zh-TW" dirty="0" smtClean="0"/>
              <a:t>？</a:t>
            </a:r>
            <a:endParaRPr lang="en-US" altLang="zh-TW" dirty="0" smtClean="0"/>
          </a:p>
          <a:p>
            <a:pPr marL="0" indent="0">
              <a:buNone/>
            </a:pPr>
            <a:endParaRPr lang="en-US" altLang="zh-TW" dirty="0" smtClean="0"/>
          </a:p>
          <a:p>
            <a:pPr marL="0" indent="0">
              <a:buNone/>
            </a:pPr>
            <a:r>
              <a:rPr lang="zh-TW" altLang="en-US" sz="2400" dirty="0" smtClean="0"/>
              <a:t> </a:t>
            </a:r>
            <a:r>
              <a:rPr lang="en-US" altLang="zh-TW" sz="2400" dirty="0" smtClean="0"/>
              <a:t>(</a:t>
            </a:r>
            <a:r>
              <a:rPr lang="en-US" altLang="zh-TW" sz="2400" dirty="0"/>
              <a:t>A) </a:t>
            </a:r>
            <a:r>
              <a:rPr lang="zh-TW" altLang="zh-TW" sz="2400" dirty="0"/>
              <a:t>資料備份主要目的為防範資料漏失 </a:t>
            </a:r>
          </a:p>
          <a:p>
            <a:pPr marL="0" indent="0">
              <a:buNone/>
            </a:pPr>
            <a:r>
              <a:rPr lang="zh-TW" altLang="en-US" sz="2400" dirty="0" smtClean="0"/>
              <a:t> </a:t>
            </a:r>
            <a:r>
              <a:rPr lang="en-US" altLang="zh-TW" sz="2400" dirty="0" smtClean="0"/>
              <a:t>(</a:t>
            </a:r>
            <a:r>
              <a:rPr lang="en-US" altLang="zh-TW" sz="2400" dirty="0"/>
              <a:t>B) </a:t>
            </a:r>
            <a:r>
              <a:rPr lang="zh-TW" altLang="zh-TW" sz="2400" dirty="0"/>
              <a:t>組織宜建立備份政策，以定義組織對備份的相關要求 </a:t>
            </a:r>
          </a:p>
          <a:p>
            <a:pPr marL="0" indent="0">
              <a:buNone/>
            </a:pPr>
            <a:r>
              <a:rPr lang="zh-TW" altLang="en-US" sz="2400" dirty="0"/>
              <a:t> </a:t>
            </a:r>
            <a:r>
              <a:rPr lang="en-US" altLang="zh-TW" sz="2400" dirty="0" smtClean="0"/>
              <a:t>(</a:t>
            </a:r>
            <a:r>
              <a:rPr lang="en-US" altLang="zh-TW" sz="2400" dirty="0"/>
              <a:t>C) </a:t>
            </a:r>
            <a:r>
              <a:rPr lang="zh-TW" altLang="zh-TW" sz="2400" dirty="0"/>
              <a:t>備份資料的存放地點宜於遠端，以避免主要場域發生災難時不</a:t>
            </a:r>
            <a:r>
              <a:rPr lang="zh-TW" altLang="zh-TW" sz="2400" dirty="0" smtClean="0"/>
              <a:t>被</a:t>
            </a:r>
            <a:r>
              <a:rPr lang="en-US" altLang="zh-TW" sz="2400" dirty="0" smtClean="0"/>
              <a:t/>
            </a:r>
            <a:br>
              <a:rPr lang="en-US" altLang="zh-TW" sz="2400" dirty="0" smtClean="0"/>
            </a:br>
            <a:r>
              <a:rPr lang="zh-TW" altLang="en-US" sz="2400" dirty="0" smtClean="0"/>
              <a:t>       </a:t>
            </a:r>
            <a:r>
              <a:rPr lang="zh-TW" altLang="zh-TW" sz="2400" dirty="0" smtClean="0"/>
              <a:t>波及 </a:t>
            </a:r>
            <a:endParaRPr lang="zh-TW" altLang="zh-TW" sz="2400" dirty="0"/>
          </a:p>
          <a:p>
            <a:pPr marL="0" indent="0">
              <a:buNone/>
            </a:pPr>
            <a:r>
              <a:rPr lang="zh-TW" altLang="en-US" sz="2400" dirty="0" smtClean="0"/>
              <a:t> </a:t>
            </a:r>
            <a:r>
              <a:rPr lang="en-US" altLang="zh-TW" sz="2400" dirty="0" smtClean="0"/>
              <a:t>(</a:t>
            </a:r>
            <a:r>
              <a:rPr lang="en-US" altLang="zh-TW" sz="2400" dirty="0"/>
              <a:t>D) </a:t>
            </a:r>
            <a:r>
              <a:rPr lang="zh-TW" altLang="zh-TW" sz="2400" dirty="0"/>
              <a:t>備份資料測試復原時，應覆寫回原始媒體或系統，以確保資料</a:t>
            </a:r>
            <a:r>
              <a:rPr lang="zh-TW" altLang="zh-TW" sz="2400" dirty="0" smtClean="0"/>
              <a:t>復</a:t>
            </a:r>
            <a:r>
              <a:rPr lang="en-US" altLang="zh-TW" sz="2400" dirty="0" smtClean="0"/>
              <a:t/>
            </a:r>
            <a:br>
              <a:rPr lang="en-US" altLang="zh-TW" sz="2400" dirty="0" smtClean="0"/>
            </a:br>
            <a:r>
              <a:rPr lang="zh-TW" altLang="en-US" sz="2400" dirty="0" smtClean="0"/>
              <a:t>        </a:t>
            </a:r>
            <a:r>
              <a:rPr lang="zh-TW" altLang="zh-TW" sz="2400" dirty="0" smtClean="0"/>
              <a:t>原</a:t>
            </a:r>
            <a:r>
              <a:rPr lang="zh-TW" altLang="zh-TW" sz="2400" dirty="0"/>
              <a:t>之</a:t>
            </a:r>
            <a:r>
              <a:rPr lang="zh-TW" altLang="zh-TW" sz="2400" dirty="0" smtClean="0"/>
              <a:t>有效性</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關於保護公司內部機密性資料的備份，下列何者方式較佳？</a:t>
            </a:r>
            <a:r>
              <a:rPr lang="zh-TW" altLang="en-US" dirty="0" smtClean="0"/>
              <a:t> </a:t>
            </a:r>
            <a:endParaRPr lang="en-US" altLang="zh-TW" dirty="0" smtClean="0"/>
          </a:p>
          <a:p>
            <a:pPr marL="0" indent="0">
              <a:buNone/>
            </a:pPr>
            <a:endParaRPr lang="zh-TW" altLang="en-US" dirty="0" smtClean="0"/>
          </a:p>
          <a:p>
            <a:pPr marL="0" indent="0" hangingPunct="0">
              <a:buNone/>
            </a:pPr>
            <a:r>
              <a:rPr lang="zh-TW" altLang="en-US" sz="2400" dirty="0" smtClean="0"/>
              <a:t> </a:t>
            </a:r>
            <a:r>
              <a:rPr lang="en-US" altLang="zh-TW" sz="2400" dirty="0" smtClean="0"/>
              <a:t>(</a:t>
            </a:r>
            <a:r>
              <a:rPr lang="en-US" altLang="zh-TW" sz="2400" dirty="0"/>
              <a:t>A) </a:t>
            </a:r>
            <a:r>
              <a:rPr lang="zh-TW" altLang="zh-TW" sz="2400" dirty="0"/>
              <a:t>隱藏</a:t>
            </a:r>
            <a:r>
              <a:rPr lang="zh-TW" altLang="zh-TW" sz="2400" dirty="0" smtClean="0"/>
              <a:t>保護</a:t>
            </a:r>
            <a:endParaRPr lang="en-US" altLang="zh-TW" sz="2400" dirty="0" smtClean="0"/>
          </a:p>
          <a:p>
            <a:pPr marL="0" indent="0" hangingPunct="0">
              <a:buNone/>
            </a:pPr>
            <a:r>
              <a:rPr lang="en-US" altLang="zh-TW" sz="2400" dirty="0" smtClean="0"/>
              <a:t> </a:t>
            </a:r>
            <a:r>
              <a:rPr lang="en-US" altLang="zh-TW" sz="2400" dirty="0"/>
              <a:t>(B) </a:t>
            </a:r>
            <a:r>
              <a:rPr lang="zh-TW" altLang="zh-TW" sz="2400" dirty="0"/>
              <a:t>防寫</a:t>
            </a:r>
            <a:r>
              <a:rPr lang="zh-TW" altLang="zh-TW" sz="2400" dirty="0" smtClean="0"/>
              <a:t>保護</a:t>
            </a:r>
            <a:endParaRPr lang="en-US" altLang="zh-TW" sz="2400" dirty="0" smtClean="0"/>
          </a:p>
          <a:p>
            <a:pPr marL="0" indent="0" hangingPunct="0">
              <a:buNone/>
            </a:pPr>
            <a:r>
              <a:rPr lang="en-US" altLang="zh-TW" sz="2400" dirty="0" smtClean="0"/>
              <a:t> </a:t>
            </a:r>
            <a:r>
              <a:rPr lang="en-US" altLang="zh-TW" sz="2400" dirty="0"/>
              <a:t>(C) </a:t>
            </a:r>
            <a:r>
              <a:rPr lang="zh-TW" altLang="zh-TW" sz="2400" dirty="0"/>
              <a:t>加密保護</a:t>
            </a:r>
            <a:r>
              <a:rPr lang="en-US" altLang="zh-TW" sz="2400" dirty="0"/>
              <a:t> </a:t>
            </a:r>
            <a:endParaRPr lang="en-US" altLang="zh-TW" sz="2400" dirty="0" smtClean="0"/>
          </a:p>
          <a:p>
            <a:pPr marL="0" indent="0" hangingPunct="0">
              <a:buNone/>
            </a:pPr>
            <a:r>
              <a:rPr lang="zh-TW" altLang="en-US" sz="2400" dirty="0"/>
              <a:t> </a:t>
            </a:r>
            <a:r>
              <a:rPr lang="en-US" altLang="zh-TW" sz="2400" dirty="0" smtClean="0"/>
              <a:t>(</a:t>
            </a:r>
            <a:r>
              <a:rPr lang="en-US" altLang="zh-TW" sz="2400" dirty="0"/>
              <a:t>D) </a:t>
            </a:r>
            <a:r>
              <a:rPr lang="zh-TW" altLang="zh-TW" sz="2400" dirty="0"/>
              <a:t>雜湊保護</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7"/>
          </a:xfrm>
        </p:spPr>
        <p:txBody>
          <a:bodyPr>
            <a:normAutofit/>
          </a:bodyPr>
          <a:lstStyle/>
          <a:p>
            <a:pPr marL="0" indent="0">
              <a:buNone/>
            </a:pPr>
            <a:r>
              <a:rPr lang="zh-TW" altLang="zh-TW" dirty="0"/>
              <a:t>關於儲存媒體使用規範，下列敘述何者不正確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各式儲存媒體如識別卡、磁碟片、磁帶、光碟片及各式</a:t>
            </a:r>
            <a:r>
              <a:rPr lang="zh-TW" altLang="zh-TW" sz="2400" dirty="0" smtClean="0"/>
              <a:t>磁</a:t>
            </a:r>
            <a:r>
              <a:rPr lang="en-US" altLang="zh-TW" sz="2400" dirty="0" smtClean="0"/>
              <a:t/>
            </a:r>
            <a:br>
              <a:rPr lang="en-US" altLang="zh-TW" sz="2400" dirty="0" smtClean="0"/>
            </a:br>
            <a:r>
              <a:rPr lang="zh-TW" altLang="en-US" sz="2400" dirty="0" smtClean="0"/>
              <a:t>        </a:t>
            </a:r>
            <a:r>
              <a:rPr lang="zh-TW" altLang="zh-TW" sz="2400" dirty="0" smtClean="0"/>
              <a:t>碟</a:t>
            </a:r>
            <a:r>
              <a:rPr lang="zh-TW" altLang="zh-TW" sz="2400" dirty="0"/>
              <a:t>機等如須</a:t>
            </a:r>
            <a:r>
              <a:rPr lang="zh-TW" altLang="zh-TW" sz="2400" dirty="0" smtClean="0"/>
              <a:t>報</a:t>
            </a:r>
            <a:r>
              <a:rPr lang="zh-TW" altLang="zh-TW" sz="2400" dirty="0"/>
              <a:t>廢或不堪使用時，應將內含之資料加以清除</a:t>
            </a:r>
            <a:r>
              <a:rPr lang="zh-TW" altLang="zh-TW" sz="2400" dirty="0" smtClean="0"/>
              <a:t>，</a:t>
            </a:r>
            <a:r>
              <a:rPr lang="en-US" altLang="zh-TW" sz="2400" dirty="0" smtClean="0"/>
              <a:t/>
            </a:r>
            <a:br>
              <a:rPr lang="en-US" altLang="zh-TW" sz="2400" dirty="0" smtClean="0"/>
            </a:br>
            <a:r>
              <a:rPr lang="zh-TW" altLang="en-US" sz="2400" dirty="0" smtClean="0"/>
              <a:t>        </a:t>
            </a:r>
            <a:r>
              <a:rPr lang="zh-TW" altLang="zh-TW" sz="2400" dirty="0" smtClean="0"/>
              <a:t>以</a:t>
            </a:r>
            <a:r>
              <a:rPr lang="zh-TW" altLang="zh-TW" sz="2400" dirty="0"/>
              <a:t>確保</a:t>
            </a:r>
            <a:r>
              <a:rPr lang="zh-TW" altLang="zh-TW" sz="2400" dirty="0" smtClean="0"/>
              <a:t>資料安全 </a:t>
            </a:r>
            <a:endParaRPr lang="zh-TW" altLang="zh-TW" sz="2400" dirty="0"/>
          </a:p>
          <a:p>
            <a:pPr marL="0" indent="0">
              <a:buNone/>
            </a:pPr>
            <a:r>
              <a:rPr lang="zh-TW" altLang="en-US" sz="2400" dirty="0" smtClean="0"/>
              <a:t> </a:t>
            </a:r>
            <a:r>
              <a:rPr lang="en-US" altLang="zh-TW" sz="2400" dirty="0" smtClean="0"/>
              <a:t>(</a:t>
            </a:r>
            <a:r>
              <a:rPr lang="en-US" altLang="zh-TW" sz="2400" dirty="0"/>
              <a:t>B) </a:t>
            </a:r>
            <a:r>
              <a:rPr lang="zh-TW" altLang="zh-TW" sz="2400" dirty="0"/>
              <a:t>儲存機密資料之儲存媒體，必須遵照組織訂定之作業</a:t>
            </a:r>
            <a:r>
              <a:rPr lang="zh-TW" altLang="zh-TW" sz="2400" dirty="0" smtClean="0"/>
              <a:t>方式</a:t>
            </a:r>
            <a:r>
              <a:rPr lang="en-US" altLang="zh-TW" sz="2400" dirty="0" smtClean="0"/>
              <a:t/>
            </a:r>
            <a:br>
              <a:rPr lang="en-US" altLang="zh-TW" sz="2400" dirty="0" smtClean="0"/>
            </a:br>
            <a:r>
              <a:rPr lang="zh-TW" altLang="en-US" sz="2400" dirty="0" smtClean="0"/>
              <a:t>       </a:t>
            </a:r>
            <a:r>
              <a:rPr lang="zh-TW" altLang="zh-TW" sz="2400" dirty="0" smtClean="0"/>
              <a:t>進行</a:t>
            </a:r>
            <a:r>
              <a:rPr lang="zh-TW" altLang="zh-TW" sz="2400" dirty="0"/>
              <a:t>標示並</a:t>
            </a:r>
            <a:r>
              <a:rPr lang="zh-TW" altLang="zh-TW" sz="2400" dirty="0" smtClean="0"/>
              <a:t>妥善</a:t>
            </a:r>
            <a:r>
              <a:rPr lang="zh-TW" altLang="zh-TW" sz="2400" dirty="0"/>
              <a:t>保存 </a:t>
            </a:r>
          </a:p>
          <a:p>
            <a:pPr marL="0" indent="0">
              <a:buNone/>
            </a:pPr>
            <a:r>
              <a:rPr lang="zh-TW" altLang="en-US" sz="2400" dirty="0" smtClean="0"/>
              <a:t> </a:t>
            </a:r>
            <a:r>
              <a:rPr lang="en-US" altLang="zh-TW" sz="2400" dirty="0" smtClean="0"/>
              <a:t>(</a:t>
            </a:r>
            <a:r>
              <a:rPr lang="en-US" altLang="zh-TW" sz="2400" dirty="0"/>
              <a:t>C) </a:t>
            </a:r>
            <a:r>
              <a:rPr lang="zh-TW" altLang="zh-TW" sz="2400" dirty="0"/>
              <a:t>機密資料變動時，媒體標示需即時更新 </a:t>
            </a:r>
          </a:p>
          <a:p>
            <a:pPr marL="0" indent="0">
              <a:buNone/>
            </a:pPr>
            <a:r>
              <a:rPr lang="zh-TW" altLang="en-US" sz="2400" dirty="0" smtClean="0"/>
              <a:t> </a:t>
            </a:r>
            <a:r>
              <a:rPr lang="en-US" altLang="zh-TW" sz="2400" dirty="0" smtClean="0"/>
              <a:t>(</a:t>
            </a:r>
            <a:r>
              <a:rPr lang="en-US" altLang="zh-TW" sz="2400" dirty="0"/>
              <a:t>D) </a:t>
            </a:r>
            <a:r>
              <a:rPr lang="zh-TW" altLang="zh-TW" sz="2400" dirty="0"/>
              <a:t>備份媒體無需定期更新，僅以抽檢方式驗證其有效性</a:t>
            </a:r>
            <a:endParaRPr lang="zh-TW" altLang="en-US" sz="2400" dirty="0"/>
          </a:p>
        </p:txBody>
      </p:sp>
    </p:spTree>
    <p:extLst>
      <p:ext uri="{BB962C8B-B14F-4D97-AF65-F5344CB8AC3E}">
        <p14:creationId xmlns:p14="http://schemas.microsoft.com/office/powerpoint/2010/main" val="2583854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5"/>
          </a:xfrm>
        </p:spPr>
        <p:txBody>
          <a:bodyPr>
            <a:normAutofit/>
          </a:bodyPr>
          <a:lstStyle/>
          <a:p>
            <a:pPr marL="0" indent="0">
              <a:buNone/>
            </a:pPr>
            <a:r>
              <a:rPr lang="zh-TW" altLang="zh-TW" dirty="0"/>
              <a:t>關於備份管理作業，下列敘述何者不正確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資訊系統資料需排定備份計畫，並定期執行備份作業 </a:t>
            </a:r>
          </a:p>
          <a:p>
            <a:pPr marL="0" indent="0">
              <a:buNone/>
            </a:pPr>
            <a:r>
              <a:rPr lang="zh-TW" altLang="en-US" sz="2400" dirty="0" smtClean="0"/>
              <a:t> </a:t>
            </a:r>
            <a:r>
              <a:rPr lang="en-US" altLang="zh-TW" sz="2400" dirty="0" smtClean="0"/>
              <a:t>(</a:t>
            </a:r>
            <a:r>
              <a:rPr lang="en-US" altLang="zh-TW" sz="2400" dirty="0"/>
              <a:t>B) </a:t>
            </a:r>
            <a:r>
              <a:rPr lang="zh-TW" altLang="zh-TW" sz="2400" dirty="0"/>
              <a:t>系統備份結果之相關作業紀錄須留存備查 </a:t>
            </a:r>
          </a:p>
          <a:p>
            <a:pPr marL="0" indent="0">
              <a:buNone/>
            </a:pPr>
            <a:r>
              <a:rPr lang="zh-TW" altLang="en-US" sz="2400" dirty="0" smtClean="0"/>
              <a:t> </a:t>
            </a:r>
            <a:r>
              <a:rPr lang="en-US" altLang="zh-TW" sz="2400" dirty="0" smtClean="0"/>
              <a:t>(</a:t>
            </a:r>
            <a:r>
              <a:rPr lang="en-US" altLang="zh-TW" sz="2400" dirty="0"/>
              <a:t>C) </a:t>
            </a:r>
            <a:r>
              <a:rPr lang="zh-TW" altLang="zh-TW" sz="2400" dirty="0"/>
              <a:t>規劃備份作業應包含系統設定、應用程式及資料庫等項目</a:t>
            </a:r>
          </a:p>
          <a:p>
            <a:pPr marL="0" indent="0">
              <a:buNone/>
            </a:pPr>
            <a:r>
              <a:rPr lang="zh-TW" altLang="en-US" sz="2400" dirty="0" smtClean="0"/>
              <a:t> </a:t>
            </a:r>
            <a:r>
              <a:rPr lang="en-US" altLang="zh-TW" sz="2400" dirty="0" smtClean="0"/>
              <a:t>(</a:t>
            </a:r>
            <a:r>
              <a:rPr lang="en-US" altLang="zh-TW" sz="2400" dirty="0"/>
              <a:t>D) </a:t>
            </a:r>
            <a:r>
              <a:rPr lang="zh-TW" altLang="zh-TW" sz="2400" dirty="0"/>
              <a:t>備份資料需排定執行資料回復測試，並將測試結果記錄</a:t>
            </a:r>
            <a:r>
              <a:rPr lang="zh-TW" altLang="zh-TW" sz="2400" dirty="0" smtClean="0"/>
              <a:t>於</a:t>
            </a:r>
            <a:r>
              <a:rPr lang="en-US" altLang="zh-TW" sz="2400" dirty="0" smtClean="0"/>
              <a:t/>
            </a:r>
            <a:br>
              <a:rPr lang="en-US" altLang="zh-TW" sz="2400" dirty="0" smtClean="0"/>
            </a:br>
            <a:r>
              <a:rPr lang="zh-TW" altLang="en-US" sz="2400" dirty="0" smtClean="0"/>
              <a:t>       </a:t>
            </a:r>
            <a:r>
              <a:rPr lang="zh-TW" altLang="zh-TW" sz="2400" dirty="0" smtClean="0"/>
              <a:t>本</a:t>
            </a:r>
            <a:r>
              <a:rPr lang="zh-TW" altLang="zh-TW" sz="2400" dirty="0"/>
              <a:t>機紀錄檔</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en-US" altLang="zh-TW" dirty="0" smtClean="0">
                <a:latin typeface="Arial"/>
                <a:ea typeface="PMingLiU"/>
                <a:cs typeface="Times New Roman"/>
              </a:rPr>
              <a:t>TCP/IP </a:t>
            </a:r>
            <a:r>
              <a:rPr lang="zh-TW" altLang="zh-TW" dirty="0">
                <a:latin typeface="Arial"/>
                <a:ea typeface="PMingLiU"/>
                <a:cs typeface="Times New Roman"/>
              </a:rPr>
              <a:t>通訊協定中，負責提供</a:t>
            </a:r>
            <a:r>
              <a:rPr lang="zh-TW" altLang="zh-TW" b="1" dirty="0">
                <a:solidFill>
                  <a:srgbClr val="FF0000"/>
                </a:solidFill>
                <a:effectLst>
                  <a:outerShdw blurRad="38100" dist="38100" dir="2700000" algn="tl">
                    <a:srgbClr val="000000">
                      <a:alpha val="43137"/>
                    </a:srgbClr>
                  </a:outerShdw>
                </a:effectLst>
                <a:latin typeface="Arial"/>
                <a:ea typeface="PMingLiU"/>
                <a:cs typeface="Times New Roman"/>
              </a:rPr>
              <a:t>定址與路由</a:t>
            </a:r>
            <a:r>
              <a:rPr lang="zh-TW" altLang="zh-TW" dirty="0">
                <a:latin typeface="Arial"/>
                <a:ea typeface="PMingLiU"/>
                <a:cs typeface="Times New Roman"/>
              </a:rPr>
              <a:t>工作的是哪一層之任務？</a:t>
            </a:r>
            <a:endParaRPr lang="en-US" altLang="zh-TW" dirty="0" smtClean="0"/>
          </a:p>
          <a:p>
            <a:pPr marL="0" indent="0">
              <a:buNone/>
            </a:pPr>
            <a:endParaRPr lang="zh-TW" altLang="en-US" dirty="0" smtClean="0"/>
          </a:p>
          <a:p>
            <a:pPr marL="0" indent="0">
              <a:buNone/>
            </a:pPr>
            <a:r>
              <a:rPr lang="en-US" altLang="zh-TW" sz="2400" dirty="0">
                <a:latin typeface="Arial"/>
                <a:ea typeface="PMingLiU"/>
                <a:cs typeface="Times New Roman"/>
              </a:rPr>
              <a:t>(A) </a:t>
            </a:r>
            <a:r>
              <a:rPr lang="zh-TW" altLang="zh-TW" sz="2400" dirty="0">
                <a:latin typeface="Arial"/>
                <a:ea typeface="PMingLiU"/>
                <a:cs typeface="Times New Roman"/>
              </a:rPr>
              <a:t>應用層</a:t>
            </a:r>
            <a:r>
              <a:rPr lang="en-US" altLang="zh-TW" sz="2400" dirty="0">
                <a:latin typeface="Arial"/>
                <a:ea typeface="PMingLiU"/>
                <a:cs typeface="Times New Roman"/>
              </a:rPr>
              <a:t> (B) </a:t>
            </a:r>
            <a:r>
              <a:rPr lang="zh-TW" altLang="zh-TW" sz="2400" dirty="0">
                <a:latin typeface="Arial"/>
                <a:ea typeface="PMingLiU"/>
                <a:cs typeface="Times New Roman"/>
              </a:rPr>
              <a:t>表達層</a:t>
            </a:r>
            <a:r>
              <a:rPr lang="en-US" altLang="zh-TW" sz="2400" dirty="0">
                <a:latin typeface="Arial"/>
                <a:ea typeface="PMingLiU"/>
                <a:cs typeface="Times New Roman"/>
              </a:rPr>
              <a:t> (C) </a:t>
            </a:r>
            <a:r>
              <a:rPr lang="zh-TW" altLang="zh-TW" sz="2400" dirty="0">
                <a:latin typeface="Arial"/>
                <a:ea typeface="PMingLiU"/>
                <a:cs typeface="Times New Roman"/>
              </a:rPr>
              <a:t>傳輸層</a:t>
            </a:r>
            <a:r>
              <a:rPr lang="en-US" altLang="zh-TW" sz="2400" dirty="0">
                <a:latin typeface="Arial"/>
                <a:ea typeface="PMingLiU"/>
                <a:cs typeface="Times New Roman"/>
              </a:rPr>
              <a:t> (D) </a:t>
            </a:r>
            <a:r>
              <a:rPr lang="zh-TW" altLang="zh-TW" sz="2400" dirty="0">
                <a:latin typeface="Arial"/>
                <a:ea typeface="PMingLiU"/>
                <a:cs typeface="Times New Roman"/>
              </a:rPr>
              <a:t>網路層</a:t>
            </a:r>
            <a:endParaRPr lang="zh-TW" altLang="en-US" sz="2400" dirty="0"/>
          </a:p>
        </p:txBody>
      </p:sp>
    </p:spTree>
    <p:extLst>
      <p:ext uri="{BB962C8B-B14F-4D97-AF65-F5344CB8AC3E}">
        <p14:creationId xmlns:p14="http://schemas.microsoft.com/office/powerpoint/2010/main" val="1161949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19"/>
          </a:xfrm>
        </p:spPr>
        <p:txBody>
          <a:bodyPr>
            <a:normAutofit lnSpcReduction="10000"/>
          </a:bodyPr>
          <a:lstStyle/>
          <a:p>
            <a:pPr marL="0" indent="0">
              <a:buNone/>
            </a:pPr>
            <a:r>
              <a:rPr lang="zh-TW" altLang="zh-TW" dirty="0"/>
              <a:t>某組織之上班尖峰時間為上午</a:t>
            </a:r>
            <a:r>
              <a:rPr lang="en-US" altLang="zh-TW" dirty="0"/>
              <a:t> 9 </a:t>
            </a:r>
            <a:r>
              <a:rPr lang="zh-TW" altLang="zh-TW" dirty="0"/>
              <a:t>點至</a:t>
            </a:r>
            <a:r>
              <a:rPr lang="en-US" altLang="zh-TW" dirty="0"/>
              <a:t> 12 </a:t>
            </a:r>
            <a:r>
              <a:rPr lang="zh-TW" altLang="zh-TW" dirty="0"/>
              <a:t>點，下午為</a:t>
            </a:r>
            <a:r>
              <a:rPr lang="en-US" altLang="zh-TW" dirty="0"/>
              <a:t> 13 </a:t>
            </a:r>
            <a:r>
              <a:rPr lang="zh-TW" altLang="zh-TW" dirty="0"/>
              <a:t>至</a:t>
            </a:r>
            <a:r>
              <a:rPr lang="en-US" altLang="zh-TW" dirty="0"/>
              <a:t> 17 </a:t>
            </a:r>
            <a:r>
              <a:rPr lang="zh-TW" altLang="zh-TW" dirty="0"/>
              <a:t>點，該組織為了資料安全，採取備份控制措施，請問該組織的備份控制措施最佳策略，應為下列何者</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smtClean="0"/>
              <a:t> </a:t>
            </a:r>
            <a:r>
              <a:rPr lang="en-US" altLang="zh-TW" sz="2400" dirty="0" smtClean="0"/>
              <a:t>(</a:t>
            </a:r>
            <a:r>
              <a:rPr lang="en-US" altLang="zh-TW" sz="2400" dirty="0"/>
              <a:t>A) </a:t>
            </a:r>
            <a:r>
              <a:rPr lang="zh-TW" altLang="zh-TW" sz="2400" dirty="0"/>
              <a:t>中午</a:t>
            </a:r>
            <a:r>
              <a:rPr lang="en-US" altLang="zh-TW" sz="2400" dirty="0"/>
              <a:t> 12 </a:t>
            </a:r>
            <a:r>
              <a:rPr lang="zh-TW" altLang="zh-TW" sz="2400" dirty="0"/>
              <a:t>點執行完全備份，晚上</a:t>
            </a:r>
            <a:r>
              <a:rPr lang="en-US" altLang="zh-TW" sz="2400" dirty="0"/>
              <a:t> 20 </a:t>
            </a:r>
            <a:r>
              <a:rPr lang="zh-TW" altLang="zh-TW" sz="2400" dirty="0"/>
              <a:t>點進行差異備份 </a:t>
            </a:r>
          </a:p>
          <a:p>
            <a:pPr marL="0" indent="0" hangingPunct="0">
              <a:buNone/>
            </a:pPr>
            <a:r>
              <a:rPr lang="zh-TW" altLang="en-US" sz="2400" dirty="0" smtClean="0"/>
              <a:t> </a:t>
            </a:r>
            <a:r>
              <a:rPr lang="en-US" altLang="zh-TW" sz="2400" dirty="0" smtClean="0"/>
              <a:t>(</a:t>
            </a:r>
            <a:r>
              <a:rPr lang="en-US" altLang="zh-TW" sz="2400" dirty="0"/>
              <a:t>B) </a:t>
            </a:r>
            <a:r>
              <a:rPr lang="zh-TW" altLang="zh-TW" sz="2400" dirty="0"/>
              <a:t>中午</a:t>
            </a:r>
            <a:r>
              <a:rPr lang="en-US" altLang="zh-TW" sz="2400" dirty="0"/>
              <a:t> 12 </a:t>
            </a:r>
            <a:r>
              <a:rPr lang="zh-TW" altLang="zh-TW" sz="2400" dirty="0"/>
              <a:t>點執行差異備份，晚上</a:t>
            </a:r>
            <a:r>
              <a:rPr lang="en-US" altLang="zh-TW" sz="2400" dirty="0"/>
              <a:t> 20 </a:t>
            </a:r>
            <a:r>
              <a:rPr lang="zh-TW" altLang="zh-TW" sz="2400" dirty="0"/>
              <a:t>點進行完全備份 </a:t>
            </a:r>
          </a:p>
          <a:p>
            <a:pPr marL="0" indent="0" hangingPunct="0">
              <a:buNone/>
            </a:pPr>
            <a:r>
              <a:rPr lang="zh-TW" altLang="en-US" sz="2400" dirty="0" smtClean="0"/>
              <a:t> </a:t>
            </a:r>
            <a:r>
              <a:rPr lang="en-US" altLang="zh-TW" sz="2400" dirty="0" smtClean="0"/>
              <a:t>(</a:t>
            </a:r>
            <a:r>
              <a:rPr lang="en-US" altLang="zh-TW" sz="2400" dirty="0"/>
              <a:t>C) </a:t>
            </a:r>
            <a:r>
              <a:rPr lang="zh-TW" altLang="zh-TW" sz="2400" dirty="0"/>
              <a:t>上午</a:t>
            </a:r>
            <a:r>
              <a:rPr lang="en-US" altLang="zh-TW" sz="2400" dirty="0"/>
              <a:t> 10 </a:t>
            </a:r>
            <a:r>
              <a:rPr lang="zh-TW" altLang="zh-TW" sz="2400" dirty="0"/>
              <a:t>點執行完全備份，下午</a:t>
            </a:r>
            <a:r>
              <a:rPr lang="en-US" altLang="zh-TW" sz="2400" dirty="0"/>
              <a:t> 15 </a:t>
            </a:r>
            <a:r>
              <a:rPr lang="zh-TW" altLang="zh-TW" sz="2400" dirty="0"/>
              <a:t>點進行差異備份 </a:t>
            </a:r>
          </a:p>
          <a:p>
            <a:pPr marL="0" indent="0" hangingPunct="0">
              <a:buNone/>
            </a:pPr>
            <a:r>
              <a:rPr lang="zh-TW" altLang="en-US" sz="2400" dirty="0" smtClean="0"/>
              <a:t> </a:t>
            </a:r>
            <a:r>
              <a:rPr lang="en-US" altLang="zh-TW" sz="2400" dirty="0" smtClean="0"/>
              <a:t>(</a:t>
            </a:r>
            <a:r>
              <a:rPr lang="en-US" altLang="zh-TW" sz="2400" dirty="0"/>
              <a:t>D) </a:t>
            </a:r>
            <a:r>
              <a:rPr lang="zh-TW" altLang="zh-TW" sz="2400" dirty="0"/>
              <a:t>上午</a:t>
            </a:r>
            <a:r>
              <a:rPr lang="en-US" altLang="zh-TW" sz="2400" dirty="0"/>
              <a:t> 10 </a:t>
            </a:r>
            <a:r>
              <a:rPr lang="zh-TW" altLang="zh-TW" sz="2400" dirty="0"/>
              <a:t>點執行差異備份，下午</a:t>
            </a:r>
            <a:r>
              <a:rPr lang="en-US" altLang="zh-TW" sz="2400" dirty="0"/>
              <a:t> 15 </a:t>
            </a:r>
            <a:r>
              <a:rPr lang="zh-TW" altLang="zh-TW" sz="2400" dirty="0"/>
              <a:t>點進行完全備份 </a:t>
            </a:r>
          </a:p>
          <a:p>
            <a:pPr marL="0" indent="0" hangingPunct="0">
              <a:buNone/>
            </a:pPr>
            <a:r>
              <a:rPr lang="en-US" altLang="zh-TW" sz="2400" dirty="0"/>
              <a:t> </a:t>
            </a:r>
            <a:endParaRPr lang="zh-TW" altLang="zh-TW" sz="2400" dirty="0"/>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下列哪個資訊儲存媒體，相較於其他選項，不太適合企業作為大量資 料備份用途</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LTO Tape (F) SD Memory Card </a:t>
            </a:r>
            <a:endParaRPr lang="en-US" altLang="zh-TW" sz="2400" dirty="0" smtClean="0"/>
          </a:p>
          <a:p>
            <a:pPr marL="0" indent="0">
              <a:buNone/>
            </a:pPr>
            <a:r>
              <a:rPr lang="en-US" altLang="zh-TW" sz="2400" dirty="0" smtClean="0"/>
              <a:t> </a:t>
            </a:r>
            <a:r>
              <a:rPr lang="en-US" altLang="zh-TW" sz="2400" dirty="0"/>
              <a:t>(B) Disk Array</a:t>
            </a:r>
            <a:r>
              <a:rPr lang="zh-TW" altLang="zh-TW" sz="2400" dirty="0"/>
              <a:t>（磁碟陣列系統） </a:t>
            </a:r>
          </a:p>
          <a:p>
            <a:pPr marL="0" indent="0">
              <a:buNone/>
            </a:pPr>
            <a:r>
              <a:rPr lang="zh-TW" altLang="en-US" sz="2400" dirty="0" smtClean="0"/>
              <a:t> </a:t>
            </a:r>
            <a:r>
              <a:rPr lang="en-US" altLang="zh-TW" sz="2400" dirty="0" smtClean="0"/>
              <a:t>(</a:t>
            </a:r>
            <a:r>
              <a:rPr lang="en-US" altLang="zh-TW" sz="2400" dirty="0"/>
              <a:t>C) Tape Library</a:t>
            </a:r>
            <a:r>
              <a:rPr lang="zh-TW" altLang="zh-TW" sz="2400" dirty="0"/>
              <a:t>（磁帶櫃）</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8"/>
          </a:xfrm>
        </p:spPr>
        <p:txBody>
          <a:bodyPr>
            <a:normAutofit/>
          </a:bodyPr>
          <a:lstStyle/>
          <a:p>
            <a:pPr marL="0" indent="0">
              <a:buNone/>
            </a:pPr>
            <a:r>
              <a:rPr lang="zh-TW" altLang="zh-TW" dirty="0"/>
              <a:t>某一個組織針對先前備份的資料進行復原時，發現先前備份的資料無法順利還原，請問這個組織可能是在以下哪個環節上出了問題</a:t>
            </a:r>
            <a:r>
              <a:rPr lang="zh-TW" altLang="zh-TW" dirty="0" smtClean="0"/>
              <a:t>？</a:t>
            </a:r>
            <a:endParaRPr lang="en-US" altLang="zh-TW" dirty="0" smtClean="0"/>
          </a:p>
          <a:p>
            <a:pPr marL="0" indent="0">
              <a:buNone/>
            </a:pPr>
            <a:endParaRPr lang="en-US" altLang="zh-TW" dirty="0"/>
          </a:p>
          <a:p>
            <a:pPr marL="0" indent="0">
              <a:buNone/>
            </a:pPr>
            <a:r>
              <a:rPr lang="zh-TW" altLang="en-US" sz="2400" dirty="0" smtClean="0"/>
              <a:t> </a:t>
            </a:r>
            <a:r>
              <a:rPr lang="en-US" altLang="zh-TW" sz="2400" dirty="0" smtClean="0"/>
              <a:t>(A</a:t>
            </a:r>
            <a:r>
              <a:rPr lang="en-US" altLang="zh-TW" sz="2400" dirty="0"/>
              <a:t>) </a:t>
            </a:r>
            <a:r>
              <a:rPr lang="zh-TW" altLang="zh-TW" sz="2400" dirty="0"/>
              <a:t>沒有設定適當的</a:t>
            </a:r>
            <a:r>
              <a:rPr lang="en-US" altLang="zh-TW" sz="2400" dirty="0"/>
              <a:t> RTO </a:t>
            </a:r>
            <a:r>
              <a:rPr lang="zh-TW" altLang="zh-TW" sz="2400" dirty="0"/>
              <a:t>時間 </a:t>
            </a:r>
          </a:p>
          <a:p>
            <a:pPr marL="0" indent="0">
              <a:buNone/>
            </a:pPr>
            <a:r>
              <a:rPr lang="zh-TW" altLang="en-US" sz="2400" dirty="0"/>
              <a:t> </a:t>
            </a:r>
            <a:r>
              <a:rPr lang="en-US" altLang="zh-TW" sz="2400" dirty="0" smtClean="0"/>
              <a:t>(</a:t>
            </a:r>
            <a:r>
              <a:rPr lang="en-US" altLang="zh-TW" sz="2400" dirty="0"/>
              <a:t>B) </a:t>
            </a:r>
            <a:r>
              <a:rPr lang="zh-TW" altLang="zh-TW" sz="2400" dirty="0"/>
              <a:t>因為備份的時間太長，以致影響了復原的可靠度 </a:t>
            </a:r>
            <a:endParaRPr lang="en-US" altLang="zh-TW" sz="2400" dirty="0" smtClean="0"/>
          </a:p>
          <a:p>
            <a:pPr marL="0" indent="0">
              <a:buNone/>
            </a:pPr>
            <a:r>
              <a:rPr lang="zh-TW" altLang="en-US" sz="2400" dirty="0"/>
              <a:t> </a:t>
            </a:r>
            <a:r>
              <a:rPr lang="en-US" altLang="zh-TW" sz="2400" dirty="0" smtClean="0"/>
              <a:t>(</a:t>
            </a:r>
            <a:r>
              <a:rPr lang="en-US" altLang="zh-TW" sz="2400" dirty="0"/>
              <a:t>C) </a:t>
            </a:r>
            <a:r>
              <a:rPr lang="zh-TW" altLang="zh-TW" sz="2400" dirty="0"/>
              <a:t>因為先前備份好的媒體，沒有定期進行復原測試 </a:t>
            </a:r>
          </a:p>
          <a:p>
            <a:pPr marL="0" indent="0">
              <a:buNone/>
            </a:pPr>
            <a:r>
              <a:rPr lang="zh-TW" altLang="en-US" sz="2400" dirty="0" smtClean="0"/>
              <a:t> </a:t>
            </a:r>
            <a:r>
              <a:rPr lang="en-US" altLang="zh-TW" sz="2400" dirty="0" smtClean="0"/>
              <a:t>(</a:t>
            </a:r>
            <a:r>
              <a:rPr lang="en-US" altLang="zh-TW" sz="2400" dirty="0"/>
              <a:t>D) </a:t>
            </a:r>
            <a:r>
              <a:rPr lang="zh-TW" altLang="zh-TW" sz="2400" dirty="0"/>
              <a:t>組織在訂定備份政策時，沒有定義好要執行備份的頻率</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3.3</a:t>
            </a:r>
          </a:p>
          <a:p>
            <a:pPr algn="ctr"/>
            <a:r>
              <a:rPr lang="zh-TW" altLang="zh-TW" sz="4800" dirty="0"/>
              <a:t>日誌管理</a:t>
            </a:r>
            <a:endParaRPr lang="en-US" altLang="zh-TW" sz="4800" dirty="0"/>
          </a:p>
        </p:txBody>
      </p:sp>
    </p:spTree>
    <p:extLst>
      <p:ext uri="{BB962C8B-B14F-4D97-AF65-F5344CB8AC3E}">
        <p14:creationId xmlns:p14="http://schemas.microsoft.com/office/powerpoint/2010/main" val="20975018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請問系統管理人員登入成功或失敗，是否需留存相關紀錄</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a:t>
            </a:r>
            <a:r>
              <a:rPr lang="zh-TW" altLang="zh-TW" sz="2400" dirty="0"/>
              <a:t>登入成功不需要，登入失敗需要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zh-TW" altLang="zh-TW" sz="2400" dirty="0"/>
              <a:t>登入成功需要，登入失敗不需要 </a:t>
            </a:r>
          </a:p>
          <a:p>
            <a:pPr marL="0" indent="0">
              <a:buNone/>
            </a:pPr>
            <a:r>
              <a:rPr lang="zh-TW" altLang="en-US" sz="2400" dirty="0" smtClean="0"/>
              <a:t> </a:t>
            </a:r>
            <a:r>
              <a:rPr lang="en-US" altLang="zh-TW" sz="2400" dirty="0" smtClean="0"/>
              <a:t>(</a:t>
            </a:r>
            <a:r>
              <a:rPr lang="en-US" altLang="zh-TW" sz="2400" dirty="0"/>
              <a:t>C) </a:t>
            </a:r>
            <a:r>
              <a:rPr lang="zh-TW" altLang="zh-TW" sz="2400" dirty="0"/>
              <a:t>登入成功和失敗都需要 </a:t>
            </a:r>
            <a:r>
              <a:rPr lang="en-US" altLang="zh-TW" sz="2400" dirty="0"/>
              <a:t> </a:t>
            </a:r>
            <a:endParaRPr lang="en-US" altLang="zh-TW" sz="2400" dirty="0" smtClean="0"/>
          </a:p>
          <a:p>
            <a:pPr marL="0" indent="0">
              <a:buNone/>
            </a:pPr>
            <a:r>
              <a:rPr lang="en-US" altLang="zh-TW" sz="2400" dirty="0" smtClean="0"/>
              <a:t> </a:t>
            </a:r>
            <a:r>
              <a:rPr lang="en-US" altLang="zh-TW" sz="2400" dirty="0"/>
              <a:t>(D) </a:t>
            </a:r>
            <a:r>
              <a:rPr lang="zh-TW" altLang="zh-TW" sz="2400" dirty="0"/>
              <a:t>登入成功和失敗都不</a:t>
            </a:r>
            <a:r>
              <a:rPr lang="zh-TW" altLang="zh-TW" sz="2400" dirty="0" smtClean="0"/>
              <a:t>需要</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關於系統日誌的管理與分析，下列敘述何者不正確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每天不斷產生的日誌，資料量龐大，往往超出人力可以</a:t>
            </a:r>
            <a:r>
              <a:rPr lang="zh-TW" altLang="zh-TW" sz="2400" dirty="0" smtClean="0"/>
              <a:t>判</a:t>
            </a:r>
            <a:r>
              <a:rPr lang="en-US" altLang="zh-TW" sz="2400" dirty="0" smtClean="0"/>
              <a:t/>
            </a:r>
            <a:br>
              <a:rPr lang="en-US" altLang="zh-TW" sz="2400" dirty="0" smtClean="0"/>
            </a:br>
            <a:r>
              <a:rPr lang="zh-TW" altLang="en-US" sz="2400" dirty="0" smtClean="0"/>
              <a:t>       </a:t>
            </a:r>
            <a:r>
              <a:rPr lang="zh-TW" altLang="zh-TW" sz="2400" dirty="0" smtClean="0"/>
              <a:t>讀</a:t>
            </a:r>
            <a:r>
              <a:rPr lang="zh-TW" altLang="zh-TW" sz="2400" dirty="0"/>
              <a:t>的</a:t>
            </a:r>
            <a:r>
              <a:rPr lang="zh-TW" altLang="zh-TW" sz="2400" dirty="0" smtClean="0"/>
              <a:t>範圍 </a:t>
            </a:r>
            <a:endParaRPr lang="zh-TW" altLang="zh-TW" sz="2400" dirty="0"/>
          </a:p>
          <a:p>
            <a:pPr marL="0" indent="0">
              <a:buNone/>
            </a:pPr>
            <a:r>
              <a:rPr lang="zh-TW" altLang="en-US" sz="2400" dirty="0" smtClean="0"/>
              <a:t> </a:t>
            </a:r>
            <a:r>
              <a:rPr lang="en-US" altLang="zh-TW" sz="2400" dirty="0" smtClean="0"/>
              <a:t>(</a:t>
            </a:r>
            <a:r>
              <a:rPr lang="en-US" altLang="zh-TW" sz="2400" dirty="0"/>
              <a:t>B)</a:t>
            </a:r>
            <a:r>
              <a:rPr lang="zh-TW" altLang="zh-TW" sz="2400" dirty="0"/>
              <a:t>預設的</a:t>
            </a:r>
            <a:r>
              <a:rPr lang="en-US" altLang="zh-TW" sz="2400" dirty="0"/>
              <a:t> Syslog </a:t>
            </a:r>
            <a:r>
              <a:rPr lang="zh-TW" altLang="zh-TW" sz="2400" dirty="0"/>
              <a:t>本身沒有加密，但是不會遭到偽冒攻擊 </a:t>
            </a:r>
          </a:p>
          <a:p>
            <a:pPr marL="0" indent="0">
              <a:buNone/>
            </a:pPr>
            <a:r>
              <a:rPr lang="zh-TW" altLang="en-US" sz="2400" dirty="0" smtClean="0"/>
              <a:t> </a:t>
            </a:r>
            <a:r>
              <a:rPr lang="en-US" altLang="zh-TW" sz="2400" dirty="0" smtClean="0"/>
              <a:t>(</a:t>
            </a:r>
            <a:r>
              <a:rPr lang="en-US" altLang="zh-TW" sz="2400" dirty="0"/>
              <a:t>C) </a:t>
            </a:r>
            <a:r>
              <a:rPr lang="zh-TW" altLang="zh-TW" sz="2400" dirty="0"/>
              <a:t>混合式攻擊手法普遍，很難從單一設備上解讀出攻擊</a:t>
            </a:r>
            <a:r>
              <a:rPr lang="zh-TW" altLang="zh-TW" sz="2400" dirty="0" smtClean="0"/>
              <a:t>手法</a:t>
            </a:r>
            <a:r>
              <a:rPr lang="en-US" altLang="zh-TW" sz="2400" dirty="0" smtClean="0"/>
              <a:t/>
            </a:r>
            <a:br>
              <a:rPr lang="en-US" altLang="zh-TW" sz="2400" dirty="0" smtClean="0"/>
            </a:br>
            <a:r>
              <a:rPr lang="zh-TW" altLang="en-US" sz="2400" dirty="0" smtClean="0"/>
              <a:t>       </a:t>
            </a:r>
            <a:r>
              <a:rPr lang="zh-TW" altLang="zh-TW" sz="2400" dirty="0" smtClean="0"/>
              <a:t>的</a:t>
            </a:r>
            <a:r>
              <a:rPr lang="zh-TW" altLang="zh-TW" sz="2400" dirty="0"/>
              <a:t>資訊 </a:t>
            </a:r>
          </a:p>
          <a:p>
            <a:pPr marL="0" indent="0">
              <a:buNone/>
            </a:pPr>
            <a:r>
              <a:rPr lang="zh-TW" altLang="en-US" sz="2400" dirty="0" smtClean="0"/>
              <a:t> </a:t>
            </a:r>
            <a:r>
              <a:rPr lang="en-US" altLang="zh-TW" sz="2400" dirty="0" smtClean="0"/>
              <a:t>(</a:t>
            </a:r>
            <a:r>
              <a:rPr lang="en-US" altLang="zh-TW" sz="2400" dirty="0"/>
              <a:t>D)</a:t>
            </a:r>
            <a:r>
              <a:rPr lang="zh-TW" altLang="zh-TW" sz="2400" dirty="0"/>
              <a:t>不同設備所產生的日誌格式可能不一樣，會造成彙整上</a:t>
            </a:r>
            <a:r>
              <a:rPr lang="zh-TW" altLang="zh-TW" sz="2400" dirty="0" smtClean="0"/>
              <a:t>的</a:t>
            </a:r>
            <a:r>
              <a:rPr lang="en-US" altLang="zh-TW" sz="2400" dirty="0" smtClean="0"/>
              <a:t/>
            </a:r>
            <a:br>
              <a:rPr lang="en-US" altLang="zh-TW" sz="2400" dirty="0" smtClean="0"/>
            </a:br>
            <a:r>
              <a:rPr lang="zh-TW" altLang="en-US" sz="2400" dirty="0" smtClean="0"/>
              <a:t>       </a:t>
            </a:r>
            <a:r>
              <a:rPr lang="zh-TW" altLang="zh-TW" sz="2400" dirty="0" smtClean="0"/>
              <a:t>困難</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en-US" altLang="zh-TW" dirty="0"/>
              <a:t>Windows </a:t>
            </a:r>
            <a:r>
              <a:rPr lang="zh-TW" altLang="zh-TW" dirty="0"/>
              <a:t>作業系統中的事件檢視器，有三個較為重要之日誌檔，請問 此三個日誌檔分別為下列何者</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連結性日誌、系統日誌、應用程式日誌 </a:t>
            </a:r>
          </a:p>
          <a:p>
            <a:pPr marL="0" indent="0">
              <a:buNone/>
            </a:pPr>
            <a:r>
              <a:rPr lang="zh-TW" altLang="en-US" sz="2400" dirty="0" smtClean="0"/>
              <a:t> </a:t>
            </a:r>
            <a:r>
              <a:rPr lang="en-US" altLang="zh-TW" sz="2400" dirty="0" smtClean="0"/>
              <a:t>(</a:t>
            </a:r>
            <a:r>
              <a:rPr lang="en-US" altLang="zh-TW" sz="2400" dirty="0"/>
              <a:t>B) </a:t>
            </a:r>
            <a:r>
              <a:rPr lang="zh-TW" altLang="zh-TW" sz="2400" dirty="0"/>
              <a:t>安全性日誌、網路日誌、應用程式日誌 </a:t>
            </a:r>
          </a:p>
          <a:p>
            <a:pPr marL="0" indent="0">
              <a:buNone/>
            </a:pPr>
            <a:r>
              <a:rPr lang="zh-TW" altLang="en-US" sz="2400" dirty="0" smtClean="0"/>
              <a:t> </a:t>
            </a:r>
            <a:r>
              <a:rPr lang="en-US" altLang="zh-TW" sz="2400" dirty="0" smtClean="0"/>
              <a:t>(</a:t>
            </a:r>
            <a:r>
              <a:rPr lang="en-US" altLang="zh-TW" sz="2400" dirty="0"/>
              <a:t>C) </a:t>
            </a:r>
            <a:r>
              <a:rPr lang="zh-TW" altLang="zh-TW" sz="2400" dirty="0"/>
              <a:t>安全性日誌、系統日誌、本機防毒日誌 </a:t>
            </a:r>
          </a:p>
          <a:p>
            <a:pPr marL="0" indent="0">
              <a:buNone/>
            </a:pPr>
            <a:r>
              <a:rPr lang="zh-TW" altLang="en-US" sz="2400" dirty="0" smtClean="0"/>
              <a:t> </a:t>
            </a:r>
            <a:r>
              <a:rPr lang="en-US" altLang="zh-TW" sz="2400" dirty="0" smtClean="0"/>
              <a:t>(</a:t>
            </a:r>
            <a:r>
              <a:rPr lang="en-US" altLang="zh-TW" sz="2400" dirty="0"/>
              <a:t>D) </a:t>
            </a:r>
            <a:r>
              <a:rPr lang="zh-TW" altLang="zh-TW" sz="2400" dirty="0"/>
              <a:t>安全性日誌、系統日誌、應用程式日誌</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a:t>
            </a:r>
            <a:r>
              <a:rPr lang="en-US" altLang="zh-TW" dirty="0"/>
              <a:t> Syslog </a:t>
            </a:r>
            <a:r>
              <a:rPr lang="zh-TW" altLang="zh-TW" dirty="0"/>
              <a:t>系統日誌或系統記錄，下列敘述何者不正確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en-US" altLang="zh-TW" sz="2400" dirty="0" err="1"/>
              <a:t>SDyslog</a:t>
            </a:r>
            <a:r>
              <a:rPr lang="en-US" altLang="zh-TW" sz="2400" dirty="0"/>
              <a:t> </a:t>
            </a:r>
            <a:r>
              <a:rPr lang="zh-TW" altLang="zh-TW" sz="2400" dirty="0"/>
              <a:t>是一種用來在</a:t>
            </a:r>
            <a:r>
              <a:rPr lang="en-US" altLang="zh-TW" sz="2400" dirty="0"/>
              <a:t> TCP/IP </a:t>
            </a:r>
            <a:r>
              <a:rPr lang="zh-TW" altLang="zh-TW" sz="2400" dirty="0"/>
              <a:t>網路中傳遞記錄檔訊息的標準 </a:t>
            </a:r>
          </a:p>
          <a:p>
            <a:pPr marL="0" indent="0">
              <a:buNone/>
            </a:pPr>
            <a:r>
              <a:rPr lang="zh-TW" altLang="en-US" sz="2400" dirty="0" smtClean="0"/>
              <a:t> </a:t>
            </a:r>
            <a:r>
              <a:rPr lang="en-US" altLang="zh-TW" sz="2400" dirty="0" smtClean="0"/>
              <a:t>(</a:t>
            </a:r>
            <a:r>
              <a:rPr lang="en-US" altLang="zh-TW" sz="2400" dirty="0"/>
              <a:t>B) Syslog </a:t>
            </a:r>
            <a:r>
              <a:rPr lang="zh-TW" altLang="zh-TW" sz="2400" dirty="0"/>
              <a:t>系統日誌訊息可以被以</a:t>
            </a:r>
            <a:r>
              <a:rPr lang="en-US" altLang="zh-TW" sz="2400" dirty="0"/>
              <a:t> UDP </a:t>
            </a:r>
            <a:r>
              <a:rPr lang="zh-TW" altLang="zh-TW" sz="2400" dirty="0"/>
              <a:t>協定及</a:t>
            </a:r>
            <a:r>
              <a:rPr lang="en-US" altLang="zh-TW" sz="2400" dirty="0"/>
              <a:t> TCP </a:t>
            </a:r>
            <a:r>
              <a:rPr lang="zh-TW" altLang="zh-TW" sz="2400" dirty="0"/>
              <a:t>協定來傳送 </a:t>
            </a:r>
          </a:p>
          <a:p>
            <a:pPr marL="0" indent="0">
              <a:buNone/>
            </a:pPr>
            <a:r>
              <a:rPr lang="zh-TW" altLang="en-US" sz="2400" dirty="0" smtClean="0"/>
              <a:t> </a:t>
            </a:r>
            <a:r>
              <a:rPr lang="en-US" altLang="zh-TW" sz="2400" dirty="0" smtClean="0"/>
              <a:t>(</a:t>
            </a:r>
            <a:r>
              <a:rPr lang="en-US" altLang="zh-TW" sz="2400" dirty="0"/>
              <a:t>C) Syslog </a:t>
            </a:r>
            <a:r>
              <a:rPr lang="zh-TW" altLang="zh-TW" sz="2400" dirty="0"/>
              <a:t>通常被用於資訊系統管理及資安稽核 </a:t>
            </a:r>
          </a:p>
          <a:p>
            <a:pPr marL="0" indent="0">
              <a:buNone/>
            </a:pPr>
            <a:r>
              <a:rPr lang="zh-TW" altLang="en-US" sz="2400" dirty="0" smtClean="0"/>
              <a:t> </a:t>
            </a:r>
            <a:r>
              <a:rPr lang="en-US" altLang="zh-TW" sz="2400" dirty="0" smtClean="0"/>
              <a:t>(</a:t>
            </a:r>
            <a:r>
              <a:rPr lang="en-US" altLang="zh-TW" sz="2400" dirty="0"/>
              <a:t>D) Syslog </a:t>
            </a:r>
            <a:r>
              <a:rPr lang="zh-TW" altLang="zh-TW" sz="2400" dirty="0"/>
              <a:t>是以明碼型態被傳送，無法透過</a:t>
            </a:r>
            <a:r>
              <a:rPr lang="en-US" altLang="zh-TW" sz="2400" dirty="0"/>
              <a:t> SSL </a:t>
            </a:r>
            <a:r>
              <a:rPr lang="zh-TW" altLang="zh-TW" sz="2400" dirty="0"/>
              <a:t>或</a:t>
            </a:r>
            <a:r>
              <a:rPr lang="en-US" altLang="zh-TW" sz="2400" dirty="0"/>
              <a:t> TLS </a:t>
            </a:r>
            <a:r>
              <a:rPr lang="zh-TW" altLang="zh-TW" sz="2400" dirty="0"/>
              <a:t>方式加密</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21087"/>
          </a:xfrm>
        </p:spPr>
        <p:txBody>
          <a:bodyPr>
            <a:normAutofit/>
          </a:bodyPr>
          <a:lstStyle/>
          <a:p>
            <a:pPr marL="0" indent="0">
              <a:buNone/>
            </a:pPr>
            <a:r>
              <a:rPr lang="zh-TW" altLang="zh-TW" dirty="0"/>
              <a:t>關於「系統日誌」應該採取的適當保護措施，下列敘述何者不正確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防止侵害個人隱私，不須記錄使用者識別碼</a:t>
            </a:r>
            <a:r>
              <a:rPr lang="en-US" altLang="zh-TW" sz="2400" dirty="0"/>
              <a:t> </a:t>
            </a:r>
            <a:endParaRPr lang="en-US" altLang="zh-TW" sz="2400" dirty="0" smtClean="0"/>
          </a:p>
          <a:p>
            <a:pPr marL="0" indent="0">
              <a:buNone/>
            </a:pPr>
            <a:r>
              <a:rPr lang="en-US" altLang="zh-TW" sz="2400" dirty="0" smtClean="0"/>
              <a:t> </a:t>
            </a:r>
            <a:r>
              <a:rPr lang="en-US" altLang="zh-TW" sz="2400" dirty="0"/>
              <a:t>(B) </a:t>
            </a:r>
            <a:r>
              <a:rPr lang="zh-TW" altLang="zh-TW" sz="2400" dirty="0"/>
              <a:t>防止系統日誌被</a:t>
            </a:r>
            <a:r>
              <a:rPr lang="zh-TW" altLang="zh-TW" sz="2400" dirty="0" smtClean="0"/>
              <a:t>未經授權</a:t>
            </a:r>
            <a:r>
              <a:rPr lang="zh-TW" altLang="zh-TW" sz="2400" dirty="0"/>
              <a:t>的存取 </a:t>
            </a:r>
            <a:endParaRPr lang="en-US" altLang="zh-TW" sz="2400" dirty="0" smtClean="0"/>
          </a:p>
          <a:p>
            <a:pPr marL="0" indent="0">
              <a:buNone/>
            </a:pPr>
            <a:r>
              <a:rPr lang="zh-TW" altLang="zh-TW" sz="2400" dirty="0" smtClean="0"/>
              <a:t> </a:t>
            </a:r>
            <a:r>
              <a:rPr lang="en-US" altLang="zh-TW" sz="2400" dirty="0"/>
              <a:t>(C) </a:t>
            </a:r>
            <a:r>
              <a:rPr lang="zh-TW" altLang="zh-TW" sz="2400" dirty="0"/>
              <a:t>防範日誌記錄檔被修改或刪除 </a:t>
            </a:r>
            <a:endParaRPr lang="en-US" altLang="zh-TW" sz="2400" dirty="0" smtClean="0"/>
          </a:p>
          <a:p>
            <a:pPr marL="0" indent="0">
              <a:buNone/>
            </a:pPr>
            <a:r>
              <a:rPr lang="zh-TW" altLang="zh-TW" sz="2400" dirty="0" smtClean="0"/>
              <a:t> </a:t>
            </a:r>
            <a:r>
              <a:rPr lang="en-US" altLang="zh-TW" sz="2400" dirty="0"/>
              <a:t>(D) </a:t>
            </a:r>
            <a:r>
              <a:rPr lang="zh-TW" altLang="zh-TW" sz="2400" dirty="0"/>
              <a:t>防範超過</a:t>
            </a:r>
            <a:r>
              <a:rPr lang="zh-TW" altLang="zh-TW" sz="2400" dirty="0" smtClean="0"/>
              <a:t>媒體記錄</a:t>
            </a:r>
            <a:r>
              <a:rPr lang="zh-TW" altLang="zh-TW" sz="2400" dirty="0"/>
              <a:t>容量時所產生的錯誤</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請問「主要記錄系統本身登入</a:t>
            </a:r>
            <a:r>
              <a:rPr lang="en-US" altLang="zh-TW" dirty="0"/>
              <a:t>/</a:t>
            </a:r>
            <a:r>
              <a:rPr lang="zh-TW" altLang="zh-TW" dirty="0"/>
              <a:t>登出行為，例如系統管理人員透過遠端 登入系統等」係下列哪個記錄檔之功能</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a:t>
            </a:r>
            <a:r>
              <a:rPr lang="zh-TW" altLang="zh-TW" sz="2400" dirty="0"/>
              <a:t>系統日誌檔 </a:t>
            </a:r>
            <a:endParaRPr lang="en-US" altLang="zh-TW" sz="2400" dirty="0" smtClean="0"/>
          </a:p>
          <a:p>
            <a:pPr marL="0" indent="0">
              <a:buNone/>
            </a:pPr>
            <a:r>
              <a:rPr lang="zh-TW" altLang="zh-TW" sz="2400" dirty="0" smtClean="0"/>
              <a:t> </a:t>
            </a:r>
            <a:r>
              <a:rPr lang="en-US" altLang="zh-TW" sz="2400" dirty="0"/>
              <a:t>(B)</a:t>
            </a:r>
            <a:r>
              <a:rPr lang="zh-TW" altLang="zh-TW" sz="2400" dirty="0"/>
              <a:t>應用程式日誌檔  </a:t>
            </a:r>
            <a:endParaRPr lang="en-US" altLang="zh-TW" sz="2400" dirty="0" smtClean="0"/>
          </a:p>
          <a:p>
            <a:pPr marL="0" indent="0">
              <a:buNone/>
            </a:pPr>
            <a:r>
              <a:rPr lang="zh-TW" altLang="en-US" sz="2400" dirty="0"/>
              <a:t> </a:t>
            </a:r>
            <a:r>
              <a:rPr lang="en-US" altLang="zh-TW" sz="2400" dirty="0" smtClean="0"/>
              <a:t>(</a:t>
            </a:r>
            <a:r>
              <a:rPr lang="en-US" altLang="zh-TW" sz="2400" dirty="0"/>
              <a:t>C)</a:t>
            </a:r>
            <a:r>
              <a:rPr lang="zh-TW" altLang="zh-TW" sz="2400" dirty="0"/>
              <a:t>安全性日誌檔 </a:t>
            </a:r>
            <a:endParaRPr lang="en-US" altLang="zh-TW" sz="2400" dirty="0" smtClean="0"/>
          </a:p>
          <a:p>
            <a:pPr marL="0" indent="0">
              <a:buNone/>
            </a:pPr>
            <a:r>
              <a:rPr lang="zh-TW" altLang="zh-TW" sz="2400" dirty="0" smtClean="0"/>
              <a:t> </a:t>
            </a:r>
            <a:r>
              <a:rPr lang="en-US" altLang="zh-TW" sz="2400" dirty="0"/>
              <a:t>(D)</a:t>
            </a:r>
            <a:r>
              <a:rPr lang="zh-TW" altLang="zh-TW" sz="2400" dirty="0"/>
              <a:t>網路日誌</a:t>
            </a:r>
            <a:r>
              <a:rPr lang="zh-TW" altLang="zh-TW" sz="2400" dirty="0" smtClean="0"/>
              <a:t>檔</a:t>
            </a:r>
            <a:endParaRPr lang="zh-TW" altLang="zh-TW" sz="2400" dirty="0"/>
          </a:p>
        </p:txBody>
      </p:sp>
    </p:spTree>
    <p:extLst>
      <p:ext uri="{BB962C8B-B14F-4D97-AF65-F5344CB8AC3E}">
        <p14:creationId xmlns:p14="http://schemas.microsoft.com/office/powerpoint/2010/main" val="2583854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en-US" altLang="zh-TW" dirty="0" smtClean="0">
                <a:latin typeface="Arial"/>
                <a:ea typeface="PMingLiU"/>
                <a:cs typeface="Times New Roman"/>
              </a:rPr>
              <a:t>TCP/IP </a:t>
            </a:r>
            <a:r>
              <a:rPr lang="zh-TW" altLang="zh-TW" dirty="0">
                <a:latin typeface="Arial"/>
                <a:ea typeface="PMingLiU"/>
                <a:cs typeface="Times New Roman"/>
              </a:rPr>
              <a:t>通訊協定中，負責提供</a:t>
            </a:r>
            <a:r>
              <a:rPr lang="zh-TW" altLang="zh-TW" b="1" dirty="0">
                <a:solidFill>
                  <a:srgbClr val="FF0000"/>
                </a:solidFill>
                <a:effectLst>
                  <a:outerShdw blurRad="38100" dist="38100" dir="2700000" algn="tl">
                    <a:srgbClr val="000000">
                      <a:alpha val="43137"/>
                    </a:srgbClr>
                  </a:outerShdw>
                </a:effectLst>
                <a:latin typeface="Arial"/>
                <a:ea typeface="PMingLiU"/>
                <a:cs typeface="Times New Roman"/>
              </a:rPr>
              <a:t>定址與路由</a:t>
            </a:r>
            <a:r>
              <a:rPr lang="zh-TW" altLang="zh-TW" dirty="0">
                <a:latin typeface="Arial"/>
                <a:ea typeface="PMingLiU"/>
                <a:cs typeface="Times New Roman"/>
              </a:rPr>
              <a:t>工作的是哪一層之任務？</a:t>
            </a:r>
            <a:endParaRPr lang="en-US" altLang="zh-TW" dirty="0" smtClean="0"/>
          </a:p>
          <a:p>
            <a:pPr marL="0" indent="0">
              <a:buNone/>
            </a:pPr>
            <a:endParaRPr lang="zh-TW" altLang="en-US" dirty="0" smtClean="0"/>
          </a:p>
          <a:p>
            <a:pPr marL="0" indent="0">
              <a:buNone/>
            </a:pPr>
            <a:r>
              <a:rPr lang="en-US" altLang="zh-TW" sz="2400" dirty="0">
                <a:latin typeface="Arial"/>
                <a:ea typeface="PMingLiU"/>
                <a:cs typeface="Times New Roman"/>
              </a:rPr>
              <a:t>(A) </a:t>
            </a:r>
            <a:r>
              <a:rPr lang="zh-TW" altLang="zh-TW" sz="2400" dirty="0">
                <a:latin typeface="Arial"/>
                <a:ea typeface="PMingLiU"/>
                <a:cs typeface="Times New Roman"/>
              </a:rPr>
              <a:t>應用層</a:t>
            </a:r>
            <a:r>
              <a:rPr lang="en-US" altLang="zh-TW" sz="2400" dirty="0">
                <a:latin typeface="Arial"/>
                <a:ea typeface="PMingLiU"/>
                <a:cs typeface="Times New Roman"/>
              </a:rPr>
              <a:t> (B) </a:t>
            </a:r>
            <a:r>
              <a:rPr lang="zh-TW" altLang="zh-TW" sz="2400" dirty="0">
                <a:latin typeface="Arial"/>
                <a:ea typeface="PMingLiU"/>
                <a:cs typeface="Times New Roman"/>
              </a:rPr>
              <a:t>表達層</a:t>
            </a:r>
            <a:r>
              <a:rPr lang="en-US" altLang="zh-TW" sz="2400" dirty="0">
                <a:latin typeface="Arial"/>
                <a:ea typeface="PMingLiU"/>
                <a:cs typeface="Times New Roman"/>
              </a:rPr>
              <a:t> (C) </a:t>
            </a:r>
            <a:r>
              <a:rPr lang="zh-TW" altLang="zh-TW" sz="2400" dirty="0">
                <a:latin typeface="Arial"/>
                <a:ea typeface="PMingLiU"/>
                <a:cs typeface="Times New Roman"/>
              </a:rPr>
              <a:t>傳輸層</a:t>
            </a:r>
            <a:r>
              <a:rPr lang="en-US" altLang="zh-TW" sz="2400" dirty="0">
                <a:latin typeface="Arial"/>
                <a:ea typeface="PMingLiU"/>
                <a:cs typeface="Times New Roman"/>
              </a:rPr>
              <a:t> </a:t>
            </a:r>
            <a:r>
              <a:rPr lang="en-US" altLang="zh-TW" sz="2400" b="1" dirty="0">
                <a:solidFill>
                  <a:srgbClr val="FF0000"/>
                </a:solidFill>
                <a:effectLst>
                  <a:outerShdw blurRad="38100" dist="38100" dir="2700000" algn="tl">
                    <a:srgbClr val="000000">
                      <a:alpha val="43137"/>
                    </a:srgbClr>
                  </a:outerShdw>
                </a:effectLst>
                <a:latin typeface="Arial"/>
                <a:ea typeface="PMingLiU"/>
                <a:cs typeface="Times New Roman"/>
              </a:rPr>
              <a:t>(D) </a:t>
            </a:r>
            <a:r>
              <a:rPr lang="zh-TW" altLang="zh-TW" sz="2400" b="1" dirty="0">
                <a:solidFill>
                  <a:srgbClr val="FF0000"/>
                </a:solidFill>
                <a:effectLst>
                  <a:outerShdw blurRad="38100" dist="38100" dir="2700000" algn="tl">
                    <a:srgbClr val="000000">
                      <a:alpha val="43137"/>
                    </a:srgbClr>
                  </a:outerShdw>
                </a:effectLst>
                <a:latin typeface="Arial"/>
                <a:ea typeface="PMingLiU"/>
                <a:cs typeface="Times New Roman"/>
              </a:rPr>
              <a:t>網路層</a:t>
            </a:r>
            <a:endParaRPr lang="zh-TW" altLang="en-US"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99966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「留存日誌」是為了達成資訊安全的何種特性</a:t>
            </a:r>
            <a:r>
              <a:rPr lang="zh-TW" altLang="zh-TW" dirty="0" smtClean="0"/>
              <a:t>？</a:t>
            </a:r>
            <a:endParaRPr lang="en-US" altLang="zh-TW" dirty="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機密性（</a:t>
            </a:r>
            <a:r>
              <a:rPr lang="en-US" altLang="zh-TW" sz="2400" dirty="0"/>
              <a:t>Confidentiality</a:t>
            </a:r>
            <a:r>
              <a:rPr lang="zh-TW" altLang="zh-TW" sz="2400" dirty="0" smtClean="0"/>
              <a:t>）</a:t>
            </a:r>
            <a:endParaRPr lang="en-US" altLang="zh-TW" sz="2400" dirty="0" smtClean="0"/>
          </a:p>
          <a:p>
            <a:pPr marL="0" indent="0">
              <a:buNone/>
            </a:pPr>
            <a:r>
              <a:rPr lang="en-US" altLang="zh-TW" sz="2400" dirty="0" smtClean="0"/>
              <a:t> </a:t>
            </a:r>
            <a:r>
              <a:rPr lang="en-US" altLang="zh-TW" sz="2400" dirty="0"/>
              <a:t>(B) </a:t>
            </a:r>
            <a:r>
              <a:rPr lang="zh-TW" altLang="zh-TW" sz="2400" dirty="0"/>
              <a:t>可用性（</a:t>
            </a:r>
            <a:r>
              <a:rPr lang="en-US" altLang="zh-TW" sz="2400" dirty="0"/>
              <a:t>Availability</a:t>
            </a:r>
            <a:r>
              <a:rPr lang="zh-TW" altLang="zh-TW" sz="2400" dirty="0"/>
              <a:t>） </a:t>
            </a:r>
          </a:p>
          <a:p>
            <a:pPr marL="0" indent="0">
              <a:buNone/>
            </a:pPr>
            <a:r>
              <a:rPr lang="zh-TW" altLang="en-US" sz="2400" dirty="0" smtClean="0"/>
              <a:t> </a:t>
            </a:r>
            <a:r>
              <a:rPr lang="en-US" altLang="zh-TW" sz="2400" dirty="0" smtClean="0"/>
              <a:t>(</a:t>
            </a:r>
            <a:r>
              <a:rPr lang="en-US" altLang="zh-TW" sz="2400" dirty="0"/>
              <a:t>C) </a:t>
            </a:r>
            <a:r>
              <a:rPr lang="zh-TW" altLang="zh-TW" sz="2400" dirty="0"/>
              <a:t>可靠性（</a:t>
            </a:r>
            <a:r>
              <a:rPr lang="en-US" altLang="zh-TW" sz="2400" dirty="0"/>
              <a:t>Reliability</a:t>
            </a:r>
            <a:r>
              <a:rPr lang="zh-TW" altLang="zh-TW" sz="2400" dirty="0" smtClean="0"/>
              <a:t>）</a:t>
            </a:r>
            <a:endParaRPr lang="en-US" altLang="zh-TW" sz="2400" dirty="0" smtClean="0"/>
          </a:p>
          <a:p>
            <a:pPr marL="0" indent="0">
              <a:buNone/>
            </a:pPr>
            <a:r>
              <a:rPr lang="zh-TW" altLang="zh-TW" sz="2400" dirty="0" smtClean="0"/>
              <a:t> </a:t>
            </a:r>
            <a:r>
              <a:rPr lang="en-US" altLang="zh-TW" sz="2400" dirty="0" smtClean="0"/>
              <a:t>(</a:t>
            </a:r>
            <a:r>
              <a:rPr lang="en-US" altLang="zh-TW" sz="2400" dirty="0"/>
              <a:t>D) </a:t>
            </a:r>
            <a:r>
              <a:rPr lang="zh-TW" altLang="zh-TW" sz="2400" dirty="0"/>
              <a:t>不可否認性（</a:t>
            </a:r>
            <a:r>
              <a:rPr lang="en-US" altLang="zh-TW" sz="2400" dirty="0"/>
              <a:t>Non-Repudiation</a:t>
            </a:r>
            <a:r>
              <a:rPr lang="zh-TW" altLang="zh-TW" sz="2400" dirty="0"/>
              <a:t>）</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下列何者並非防毒軟體偵測的方式</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smtClean="0"/>
              <a:t> </a:t>
            </a:r>
            <a:r>
              <a:rPr lang="en-US" altLang="zh-TW" sz="2400" dirty="0" smtClean="0"/>
              <a:t>(</a:t>
            </a:r>
            <a:r>
              <a:rPr lang="en-US" altLang="zh-TW" sz="2400" dirty="0"/>
              <a:t>A)</a:t>
            </a:r>
            <a:r>
              <a:rPr lang="zh-TW" altLang="zh-TW" sz="2400" dirty="0" smtClean="0"/>
              <a:t>特徵</a:t>
            </a:r>
            <a:r>
              <a:rPr lang="zh-TW" altLang="zh-TW" sz="2400" dirty="0"/>
              <a:t>碼掃描 </a:t>
            </a:r>
            <a:endParaRPr lang="en-US" altLang="zh-TW" sz="2400" dirty="0" smtClean="0"/>
          </a:p>
          <a:p>
            <a:pPr marL="0" indent="0" hangingPunct="0">
              <a:buNone/>
            </a:pPr>
            <a:r>
              <a:rPr lang="zh-TW" altLang="en-US" sz="2400" dirty="0" smtClean="0"/>
              <a:t> </a:t>
            </a:r>
            <a:r>
              <a:rPr lang="en-US" altLang="zh-TW" sz="2400" dirty="0" smtClean="0"/>
              <a:t>(</a:t>
            </a:r>
            <a:r>
              <a:rPr lang="en-US" altLang="zh-TW" sz="2400" dirty="0"/>
              <a:t>B) </a:t>
            </a:r>
            <a:r>
              <a:rPr lang="zh-TW" altLang="zh-TW" sz="2400" dirty="0"/>
              <a:t>檔案完整性掃描 </a:t>
            </a:r>
            <a:endParaRPr lang="en-US" altLang="zh-TW" sz="2400" dirty="0" smtClean="0"/>
          </a:p>
          <a:p>
            <a:pPr marL="0" indent="0" hangingPunct="0">
              <a:buNone/>
            </a:pPr>
            <a:r>
              <a:rPr lang="zh-TW" altLang="en-US" sz="2400" dirty="0" smtClean="0"/>
              <a:t> </a:t>
            </a:r>
            <a:r>
              <a:rPr lang="en-US" altLang="zh-TW" sz="2400" dirty="0" smtClean="0"/>
              <a:t>(</a:t>
            </a:r>
            <a:r>
              <a:rPr lang="en-US" altLang="zh-TW" sz="2400" dirty="0"/>
              <a:t>C) </a:t>
            </a:r>
            <a:r>
              <a:rPr lang="zh-TW" altLang="zh-TW" sz="2400" dirty="0"/>
              <a:t>沙箱檢測 </a:t>
            </a:r>
            <a:endParaRPr lang="en-US" altLang="zh-TW" sz="2400" dirty="0" smtClean="0"/>
          </a:p>
          <a:p>
            <a:pPr marL="0" indent="0" hangingPunct="0">
              <a:buNone/>
            </a:pPr>
            <a:r>
              <a:rPr lang="zh-TW" altLang="en-US" sz="2400" dirty="0" smtClean="0"/>
              <a:t> </a:t>
            </a:r>
            <a:r>
              <a:rPr lang="en-US" altLang="zh-TW" sz="2400" dirty="0" smtClean="0"/>
              <a:t>(</a:t>
            </a:r>
            <a:r>
              <a:rPr lang="en-US" altLang="zh-TW" sz="2400" dirty="0"/>
              <a:t>D) </a:t>
            </a:r>
            <a:r>
              <a:rPr lang="zh-TW" altLang="zh-TW" sz="2400" dirty="0"/>
              <a:t>程式碼檢核</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「虛擬私有網路</a:t>
            </a:r>
            <a:r>
              <a:rPr lang="en-US" altLang="zh-TW" dirty="0"/>
              <a:t>(VPN)</a:t>
            </a:r>
            <a:r>
              <a:rPr lang="zh-TW" altLang="zh-TW" dirty="0"/>
              <a:t>」主要是透過什麼技術來建立網路上的安全通訊連線</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a:t>
            </a:r>
            <a:r>
              <a:rPr lang="zh-TW" altLang="zh-TW" sz="2400" dirty="0"/>
              <a:t>通道</a:t>
            </a:r>
            <a:r>
              <a:rPr lang="en-US" altLang="zh-TW" sz="2400" dirty="0"/>
              <a:t>(Tunnel)</a:t>
            </a:r>
            <a:r>
              <a:rPr lang="zh-TW" altLang="zh-TW" sz="2400" dirty="0"/>
              <a:t>技術  </a:t>
            </a:r>
            <a:endParaRPr lang="en-US" altLang="zh-TW" sz="2400" dirty="0" smtClean="0"/>
          </a:p>
          <a:p>
            <a:pPr marL="0" indent="0">
              <a:buNone/>
            </a:pPr>
            <a:r>
              <a:rPr lang="zh-TW" altLang="zh-TW" sz="2400" dirty="0" smtClean="0"/>
              <a:t> </a:t>
            </a:r>
            <a:r>
              <a:rPr lang="en-US" altLang="zh-TW" sz="2400" dirty="0"/>
              <a:t>(B) </a:t>
            </a:r>
            <a:r>
              <a:rPr lang="zh-TW" altLang="zh-TW" sz="2400" dirty="0"/>
              <a:t>資料壓縮技術</a:t>
            </a:r>
          </a:p>
          <a:p>
            <a:pPr marL="0" indent="0">
              <a:buNone/>
            </a:pPr>
            <a:r>
              <a:rPr lang="zh-TW" altLang="en-US" sz="2400" dirty="0" smtClean="0"/>
              <a:t> </a:t>
            </a:r>
            <a:r>
              <a:rPr lang="en-US" altLang="zh-TW" sz="2400" dirty="0" smtClean="0"/>
              <a:t>(</a:t>
            </a:r>
            <a:r>
              <a:rPr lang="en-US" altLang="zh-TW" sz="2400" dirty="0"/>
              <a:t>C) </a:t>
            </a:r>
            <a:r>
              <a:rPr lang="zh-TW" altLang="zh-TW" sz="2400" dirty="0"/>
              <a:t>調變與解調變技術  </a:t>
            </a:r>
            <a:endParaRPr lang="en-US" altLang="zh-TW" sz="2400" dirty="0" smtClean="0"/>
          </a:p>
          <a:p>
            <a:pPr marL="0" indent="0">
              <a:buNone/>
            </a:pPr>
            <a:r>
              <a:rPr lang="zh-TW" altLang="zh-TW" sz="2400" dirty="0" smtClean="0"/>
              <a:t> </a:t>
            </a:r>
            <a:r>
              <a:rPr lang="en-US" altLang="zh-TW" sz="2400" dirty="0"/>
              <a:t>(D) </a:t>
            </a:r>
            <a:r>
              <a:rPr lang="zh-TW" altLang="zh-TW" sz="2400" dirty="0"/>
              <a:t>無線通訊技術</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lnSpcReduction="10000"/>
          </a:bodyPr>
          <a:lstStyle/>
          <a:p>
            <a:pPr marL="0" indent="0" algn="just">
              <a:buNone/>
            </a:pPr>
            <a:r>
              <a:rPr lang="en-US" altLang="zh-TW" dirty="0"/>
              <a:t>Bob </a:t>
            </a:r>
            <a:r>
              <a:rPr lang="zh-TW" altLang="zh-TW" dirty="0"/>
              <a:t>過去兩週一直在試圖滲透一個遠端的生產系統。 某一次，他能夠進入系統，並使用該系統三週的時間。 殊不知，執法機構也正在記錄他的每一項活動，並在後來成為證據。 該組織使用一種虛擬環境來捕獲</a:t>
            </a:r>
            <a:r>
              <a:rPr lang="en-US" altLang="zh-TW" dirty="0"/>
              <a:t> Bob</a:t>
            </a:r>
            <a:r>
              <a:rPr lang="zh-TW" altLang="zh-TW" dirty="0"/>
              <a:t>。 這種虛擬環境是什麼</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a:t>
            </a:r>
            <a:r>
              <a:rPr lang="zh-TW" altLang="zh-TW" sz="2400" dirty="0"/>
              <a:t>一種用來困住駭客的蜜罐技術</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B)</a:t>
            </a:r>
            <a:r>
              <a:rPr lang="zh-TW" altLang="zh-TW" sz="2400" dirty="0"/>
              <a:t>一種使用特洛伊木馬的命令系統 </a:t>
            </a:r>
            <a:endParaRPr lang="en-US" altLang="zh-TW" sz="2400" dirty="0"/>
          </a:p>
          <a:p>
            <a:pPr marL="0" indent="0">
              <a:buNone/>
            </a:pPr>
            <a:r>
              <a:rPr lang="zh-TW" altLang="en-US" sz="2400" dirty="0" smtClean="0"/>
              <a:t> </a:t>
            </a:r>
            <a:r>
              <a:rPr lang="en-US" altLang="zh-TW" sz="2400" dirty="0" smtClean="0"/>
              <a:t>(</a:t>
            </a:r>
            <a:r>
              <a:rPr lang="en-US" altLang="zh-TW" sz="2400" dirty="0"/>
              <a:t>C</a:t>
            </a:r>
            <a:r>
              <a:rPr lang="en-US" altLang="zh-TW" sz="2400" dirty="0" smtClean="0"/>
              <a:t>)</a:t>
            </a:r>
            <a:r>
              <a:rPr lang="zh-TW" altLang="zh-TW" sz="2400" dirty="0" smtClean="0"/>
              <a:t>一種</a:t>
            </a:r>
            <a:r>
              <a:rPr lang="zh-TW" altLang="zh-TW" sz="2400" dirty="0"/>
              <a:t>用來困住登入後使用者的環境</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D)</a:t>
            </a:r>
            <a:r>
              <a:rPr lang="zh-TW" altLang="zh-TW" sz="2400" dirty="0"/>
              <a:t>一種用來困住登入前使用者的</a:t>
            </a:r>
            <a:r>
              <a:rPr lang="zh-TW" altLang="zh-TW" sz="2400" dirty="0" smtClean="0"/>
              <a:t>環境</a:t>
            </a:r>
            <a:endParaRPr lang="zh-TW" altLang="zh-TW" sz="2400" dirty="0"/>
          </a:p>
        </p:txBody>
      </p:sp>
    </p:spTree>
    <p:extLst>
      <p:ext uri="{BB962C8B-B14F-4D97-AF65-F5344CB8AC3E}">
        <p14:creationId xmlns:p14="http://schemas.microsoft.com/office/powerpoint/2010/main" val="25838541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關於雲端蜜罐（</a:t>
            </a:r>
            <a:r>
              <a:rPr lang="en-US" altLang="zh-TW" dirty="0"/>
              <a:t>Honeypot</a:t>
            </a:r>
            <a:r>
              <a:rPr lang="zh-TW" altLang="zh-TW" dirty="0"/>
              <a:t>）技術，下列敘述何者不正確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任何攻擊蜜罐的行為都是可疑</a:t>
            </a:r>
            <a:r>
              <a:rPr lang="zh-TW" altLang="zh-TW" sz="2400" dirty="0" smtClean="0"/>
              <a:t>的</a:t>
            </a:r>
            <a:endParaRPr lang="en-US" altLang="zh-TW" sz="2400" dirty="0" smtClean="0"/>
          </a:p>
          <a:p>
            <a:pPr marL="0" indent="0">
              <a:buNone/>
            </a:pPr>
            <a:r>
              <a:rPr lang="en-US" altLang="zh-TW" sz="2400" dirty="0" smtClean="0"/>
              <a:t> </a:t>
            </a:r>
            <a:r>
              <a:rPr lang="en-US" altLang="zh-TW" sz="2400" dirty="0"/>
              <a:t>(B) </a:t>
            </a:r>
            <a:r>
              <a:rPr lang="zh-TW" altLang="zh-TW" sz="2400" dirty="0"/>
              <a:t>通常設置在真正的運作環境之中 </a:t>
            </a:r>
          </a:p>
          <a:p>
            <a:pPr marL="0" indent="0">
              <a:buNone/>
            </a:pPr>
            <a:r>
              <a:rPr lang="zh-TW" altLang="en-US" sz="2400" dirty="0" smtClean="0"/>
              <a:t> </a:t>
            </a:r>
            <a:r>
              <a:rPr lang="en-US" altLang="zh-TW" sz="2400" dirty="0" smtClean="0"/>
              <a:t>(</a:t>
            </a:r>
            <a:r>
              <a:rPr lang="en-US" altLang="zh-TW" sz="2400" dirty="0"/>
              <a:t>C) </a:t>
            </a:r>
            <a:r>
              <a:rPr lang="zh-TW" altLang="zh-TW" sz="2400" dirty="0"/>
              <a:t>偽裝成有利用價值的網路、資料或電腦系統，並在裡面</a:t>
            </a:r>
            <a:r>
              <a:rPr lang="zh-TW" altLang="zh-TW" sz="2400" dirty="0" smtClean="0"/>
              <a:t>設</a:t>
            </a:r>
            <a:r>
              <a:rPr lang="en-US" altLang="zh-TW" sz="2400" dirty="0" smtClean="0"/>
              <a:t/>
            </a:r>
            <a:br>
              <a:rPr lang="en-US" altLang="zh-TW" sz="2400" dirty="0" smtClean="0"/>
            </a:br>
            <a:r>
              <a:rPr lang="zh-TW" altLang="en-US" sz="2400" dirty="0" smtClean="0"/>
              <a:t>       </a:t>
            </a:r>
            <a:r>
              <a:rPr lang="zh-TW" altLang="zh-TW" sz="2400" dirty="0" smtClean="0"/>
              <a:t>置</a:t>
            </a:r>
            <a:r>
              <a:rPr lang="zh-TW" altLang="zh-TW" sz="2400" dirty="0"/>
              <a:t>漏洞，</a:t>
            </a:r>
            <a:r>
              <a:rPr lang="zh-TW" altLang="zh-TW" sz="2400" dirty="0" smtClean="0"/>
              <a:t>誘使</a:t>
            </a:r>
            <a:r>
              <a:rPr lang="zh-TW" altLang="zh-TW" sz="2400" dirty="0"/>
              <a:t>駭客攻擊 </a:t>
            </a:r>
            <a:endParaRPr lang="en-US" altLang="zh-TW" sz="2400" dirty="0" smtClean="0"/>
          </a:p>
          <a:p>
            <a:pPr marL="0" indent="0">
              <a:buNone/>
            </a:pPr>
            <a:r>
              <a:rPr lang="zh-TW" altLang="zh-TW" sz="2400" dirty="0" smtClean="0"/>
              <a:t> </a:t>
            </a:r>
            <a:r>
              <a:rPr lang="en-US" altLang="zh-TW" sz="2400" dirty="0"/>
              <a:t>(D) </a:t>
            </a:r>
            <a:r>
              <a:rPr lang="zh-TW" altLang="zh-TW" sz="2400" dirty="0"/>
              <a:t>為取得電腦病毒樣本的其中一種方法 </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請問防火牆的功能為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a:t>
            </a:r>
            <a:r>
              <a:rPr lang="zh-TW" altLang="zh-TW" sz="2400" dirty="0"/>
              <a:t>檢核原始碼安全 </a:t>
            </a:r>
            <a:endParaRPr lang="en-US" altLang="zh-TW" sz="2400" dirty="0" smtClean="0"/>
          </a:p>
          <a:p>
            <a:pPr marL="0" indent="0">
              <a:buNone/>
            </a:pPr>
            <a:r>
              <a:rPr lang="zh-TW" altLang="zh-TW" sz="2400" dirty="0" smtClean="0"/>
              <a:t> </a:t>
            </a:r>
            <a:r>
              <a:rPr lang="en-US" altLang="zh-TW" sz="2400" dirty="0"/>
              <a:t>(B) </a:t>
            </a:r>
            <a:r>
              <a:rPr lang="zh-TW" altLang="zh-TW" sz="2400" dirty="0"/>
              <a:t>保護網路安全 </a:t>
            </a:r>
            <a:endParaRPr lang="en-US" altLang="zh-TW" sz="2400" dirty="0" smtClean="0"/>
          </a:p>
          <a:p>
            <a:pPr marL="0" indent="0">
              <a:buNone/>
            </a:pPr>
            <a:r>
              <a:rPr lang="zh-TW" altLang="zh-TW" sz="2400" dirty="0" smtClean="0"/>
              <a:t> </a:t>
            </a:r>
            <a:r>
              <a:rPr lang="en-US" altLang="zh-TW" sz="2400" dirty="0"/>
              <a:t>(C) </a:t>
            </a:r>
            <a:r>
              <a:rPr lang="zh-TW" altLang="zh-TW" sz="2400" dirty="0"/>
              <a:t>保護實體安全 </a:t>
            </a:r>
            <a:r>
              <a:rPr lang="en-US" altLang="zh-TW" sz="2400" dirty="0"/>
              <a:t> </a:t>
            </a:r>
            <a:endParaRPr lang="en-US" altLang="zh-TW" sz="2400" dirty="0" smtClean="0"/>
          </a:p>
          <a:p>
            <a:pPr marL="0" indent="0">
              <a:buNone/>
            </a:pPr>
            <a:r>
              <a:rPr lang="en-US" altLang="zh-TW" sz="2400" dirty="0" smtClean="0"/>
              <a:t> </a:t>
            </a:r>
            <a:r>
              <a:rPr lang="en-US" altLang="zh-TW" sz="2400" dirty="0"/>
              <a:t>(D) </a:t>
            </a:r>
            <a:r>
              <a:rPr lang="zh-TW" altLang="zh-TW" sz="2400" dirty="0"/>
              <a:t>保護人員安全</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59"/>
          </a:xfrm>
        </p:spPr>
        <p:txBody>
          <a:bodyPr>
            <a:normAutofit/>
          </a:bodyPr>
          <a:lstStyle/>
          <a:p>
            <a:pPr marL="0" indent="0">
              <a:buNone/>
            </a:pPr>
            <a:r>
              <a:rPr lang="zh-TW" altLang="zh-TW" dirty="0"/>
              <a:t>有一種防火牆的功能如下：「檢查來源端及目的端的</a:t>
            </a:r>
            <a:r>
              <a:rPr lang="en-US" altLang="zh-TW" dirty="0"/>
              <a:t> IP </a:t>
            </a:r>
            <a:r>
              <a:rPr lang="zh-TW" altLang="zh-TW" dirty="0"/>
              <a:t>位址、埠號 （</a:t>
            </a:r>
            <a:r>
              <a:rPr lang="en-US" altLang="zh-TW" dirty="0"/>
              <a:t>Port</a:t>
            </a:r>
            <a:r>
              <a:rPr lang="zh-TW" altLang="zh-TW" dirty="0"/>
              <a:t>），若有符合網路安全管理人員所設定的安全規則就准許通過，否則拒絕其進入。」請問此為何種防火牆的描述</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a:t>
            </a:r>
            <a:r>
              <a:rPr lang="zh-TW" altLang="zh-TW" sz="2400" dirty="0"/>
              <a:t>應用代理閘道（</a:t>
            </a:r>
            <a:r>
              <a:rPr lang="en-US" altLang="zh-TW" sz="2400" dirty="0"/>
              <a:t>Application-Proxy</a:t>
            </a:r>
            <a:r>
              <a:rPr lang="zh-TW" altLang="zh-TW" sz="2400" dirty="0"/>
              <a:t>）防火牆 </a:t>
            </a:r>
          </a:p>
          <a:p>
            <a:pPr marL="0" indent="0">
              <a:buNone/>
            </a:pPr>
            <a:r>
              <a:rPr lang="zh-TW" altLang="en-US" sz="2400" dirty="0" smtClean="0"/>
              <a:t> </a:t>
            </a:r>
            <a:r>
              <a:rPr lang="en-US" altLang="zh-TW" sz="2400" dirty="0" smtClean="0"/>
              <a:t>(</a:t>
            </a:r>
            <a:r>
              <a:rPr lang="en-US" altLang="zh-TW" sz="2400" dirty="0"/>
              <a:t>B)</a:t>
            </a:r>
            <a:r>
              <a:rPr lang="zh-TW" altLang="zh-TW" sz="2400" dirty="0"/>
              <a:t>狀態檢查（</a:t>
            </a:r>
            <a:r>
              <a:rPr lang="en-US" altLang="zh-TW" sz="2400" dirty="0" err="1"/>
              <a:t>Stateful</a:t>
            </a:r>
            <a:r>
              <a:rPr lang="en-US" altLang="zh-TW" sz="2400" dirty="0"/>
              <a:t> inspection</a:t>
            </a:r>
            <a:r>
              <a:rPr lang="zh-TW" altLang="zh-TW" sz="2400" dirty="0"/>
              <a:t>）防火牆 </a:t>
            </a:r>
          </a:p>
          <a:p>
            <a:pPr marL="0" indent="0">
              <a:buNone/>
            </a:pPr>
            <a:r>
              <a:rPr lang="zh-TW" altLang="en-US" sz="2400" dirty="0" smtClean="0"/>
              <a:t> </a:t>
            </a:r>
            <a:r>
              <a:rPr lang="en-US" altLang="zh-TW" sz="2400" dirty="0" smtClean="0"/>
              <a:t>(</a:t>
            </a:r>
            <a:r>
              <a:rPr lang="en-US" altLang="zh-TW" sz="2400" dirty="0"/>
              <a:t>C)</a:t>
            </a:r>
            <a:r>
              <a:rPr lang="zh-TW" altLang="zh-TW" sz="2400" dirty="0"/>
              <a:t>封包過濾（</a:t>
            </a:r>
            <a:r>
              <a:rPr lang="en-US" altLang="zh-TW" sz="2400" dirty="0"/>
              <a:t>Packet Filter</a:t>
            </a:r>
            <a:r>
              <a:rPr lang="zh-TW" altLang="zh-TW" sz="2400" dirty="0"/>
              <a:t>）防火牆 </a:t>
            </a:r>
            <a:r>
              <a:rPr lang="en-US" altLang="zh-TW" sz="2400" dirty="0"/>
              <a:t>  </a:t>
            </a:r>
            <a:endParaRPr lang="en-US" altLang="zh-TW" sz="2400" dirty="0" smtClean="0"/>
          </a:p>
          <a:p>
            <a:pPr marL="0" indent="0">
              <a:buNone/>
            </a:pPr>
            <a:r>
              <a:rPr lang="en-US" altLang="zh-TW" sz="2400" dirty="0"/>
              <a:t> </a:t>
            </a:r>
            <a:r>
              <a:rPr lang="en-US" altLang="zh-TW" sz="2400" dirty="0" smtClean="0"/>
              <a:t>(</a:t>
            </a:r>
            <a:r>
              <a:rPr lang="en-US" altLang="zh-TW" sz="2400" dirty="0"/>
              <a:t>D) </a:t>
            </a:r>
            <a:r>
              <a:rPr lang="zh-TW" altLang="zh-TW" sz="2400" dirty="0"/>
              <a:t>個人（</a:t>
            </a:r>
            <a:r>
              <a:rPr lang="en-US" altLang="zh-TW" sz="2400" dirty="0"/>
              <a:t>Personal</a:t>
            </a:r>
            <a:r>
              <a:rPr lang="zh-TW" altLang="zh-TW" sz="2400" dirty="0"/>
              <a:t>）防火牆</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4.1</a:t>
            </a:r>
          </a:p>
          <a:p>
            <a:pPr algn="ctr"/>
            <a:r>
              <a:rPr lang="zh-TW" altLang="zh-TW" sz="4800" dirty="0"/>
              <a:t>雲端安全概論</a:t>
            </a:r>
            <a:endParaRPr lang="en-US" altLang="zh-TW" sz="4800" dirty="0"/>
          </a:p>
        </p:txBody>
      </p:sp>
    </p:spTree>
    <p:extLst>
      <p:ext uri="{BB962C8B-B14F-4D97-AF65-F5344CB8AC3E}">
        <p14:creationId xmlns:p14="http://schemas.microsoft.com/office/powerpoint/2010/main" val="36122362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1"/>
          </a:xfrm>
        </p:spPr>
        <p:txBody>
          <a:bodyPr>
            <a:normAutofit/>
          </a:bodyPr>
          <a:lstStyle/>
          <a:p>
            <a:pPr marL="0" indent="0">
              <a:buNone/>
            </a:pPr>
            <a:r>
              <a:rPr lang="zh-TW" altLang="zh-TW" dirty="0"/>
              <a:t>下列哪種行為可能會威脅雲端帳號的安全</a:t>
            </a:r>
            <a:r>
              <a:rPr lang="zh-TW" altLang="zh-TW" dirty="0" smtClean="0"/>
              <a:t>？</a:t>
            </a:r>
            <a:endParaRPr lang="en-US" altLang="zh-TW" dirty="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使用有公信力的</a:t>
            </a:r>
            <a:r>
              <a:rPr lang="zh-TW" altLang="zh-TW" sz="2400" dirty="0" smtClean="0"/>
              <a:t>服務</a:t>
            </a:r>
            <a:endParaRPr lang="en-US" altLang="zh-TW" sz="2400" dirty="0" smtClean="0"/>
          </a:p>
          <a:p>
            <a:pPr marL="0" indent="0">
              <a:buNone/>
            </a:pPr>
            <a:r>
              <a:rPr lang="en-US" altLang="zh-TW" sz="2400" dirty="0" smtClean="0"/>
              <a:t> </a:t>
            </a:r>
            <a:r>
              <a:rPr lang="en-US" altLang="zh-TW" sz="2400" dirty="0"/>
              <a:t>(B) </a:t>
            </a:r>
            <a:r>
              <a:rPr lang="zh-TW" altLang="zh-TW" sz="2400" dirty="0"/>
              <a:t>在不同網站使用不同帳號與密碼 </a:t>
            </a:r>
          </a:p>
          <a:p>
            <a:pPr marL="0" indent="0">
              <a:buNone/>
            </a:pPr>
            <a:r>
              <a:rPr lang="en-US" altLang="zh-TW" sz="2400" dirty="0" smtClean="0"/>
              <a:t> (</a:t>
            </a:r>
            <a:r>
              <a:rPr lang="en-US" altLang="zh-TW" sz="2400" dirty="0"/>
              <a:t>C) </a:t>
            </a:r>
            <a:r>
              <a:rPr lang="zh-TW" altLang="zh-TW" sz="2400" dirty="0"/>
              <a:t>避免使用陌生電腦登入雲端服務帳號 </a:t>
            </a:r>
          </a:p>
          <a:p>
            <a:pPr marL="0" indent="0">
              <a:buNone/>
            </a:pPr>
            <a:r>
              <a:rPr lang="en-US" altLang="zh-TW" sz="2400" dirty="0" smtClean="0"/>
              <a:t> (</a:t>
            </a:r>
            <a:r>
              <a:rPr lang="en-US" altLang="zh-TW" sz="2400" dirty="0"/>
              <a:t>D) </a:t>
            </a:r>
            <a:r>
              <a:rPr lang="zh-TW" altLang="zh-TW" sz="2400" dirty="0"/>
              <a:t>使用瀏覽器會記錄帳號密碼的便利功能</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19"/>
          </a:xfrm>
        </p:spPr>
        <p:txBody>
          <a:bodyPr>
            <a:normAutofit/>
          </a:bodyPr>
          <a:lstStyle/>
          <a:p>
            <a:pPr marL="0" indent="0">
              <a:buNone/>
            </a:pPr>
            <a:r>
              <a:rPr lang="zh-TW" altLang="zh-TW" dirty="0"/>
              <a:t>下列哪種行為可能會威脅雲端帳號的安全？</a:t>
            </a:r>
            <a:endParaRPr lang="zh-TW" altLang="en-US" dirty="0" smtClean="0"/>
          </a:p>
          <a:p>
            <a:pPr marL="0" indent="0">
              <a:buNone/>
            </a:pPr>
            <a:endParaRPr lang="en-US" altLang="zh-TW" sz="2400" dirty="0" smtClean="0"/>
          </a:p>
          <a:p>
            <a:pPr marL="0" indent="0">
              <a:buNone/>
            </a:pPr>
            <a:r>
              <a:rPr lang="en-US" altLang="zh-TW" sz="2400" dirty="0"/>
              <a:t> </a:t>
            </a:r>
            <a:r>
              <a:rPr lang="en-US" altLang="zh-TW" sz="2400" dirty="0" smtClean="0"/>
              <a:t>(</a:t>
            </a:r>
            <a:r>
              <a:rPr lang="en-US" altLang="zh-TW" sz="2400" dirty="0"/>
              <a:t>A) </a:t>
            </a:r>
            <a:r>
              <a:rPr lang="zh-TW" altLang="zh-TW" sz="2400" dirty="0"/>
              <a:t>使用有公信力的服務</a:t>
            </a:r>
            <a:r>
              <a:rPr lang="en-US" altLang="zh-TW" sz="2400" dirty="0"/>
              <a:t> </a:t>
            </a:r>
            <a:endParaRPr lang="en-US" altLang="zh-TW" sz="2400" dirty="0" smtClean="0"/>
          </a:p>
          <a:p>
            <a:pPr marL="0" indent="0">
              <a:buNone/>
            </a:pPr>
            <a:r>
              <a:rPr lang="en-US" altLang="zh-TW" sz="2400" dirty="0"/>
              <a:t> </a:t>
            </a:r>
            <a:r>
              <a:rPr lang="en-US" altLang="zh-TW" sz="2400" dirty="0" smtClean="0"/>
              <a:t>(</a:t>
            </a:r>
            <a:r>
              <a:rPr lang="en-US" altLang="zh-TW" sz="2400" dirty="0"/>
              <a:t>B) </a:t>
            </a:r>
            <a:r>
              <a:rPr lang="zh-TW" altLang="zh-TW" sz="2400" dirty="0"/>
              <a:t>在不同網站使用不同帳號與密碼 </a:t>
            </a:r>
          </a:p>
          <a:p>
            <a:pPr marL="0" indent="0">
              <a:buNone/>
            </a:pPr>
            <a:r>
              <a:rPr lang="en-US" altLang="zh-TW" sz="2400" dirty="0"/>
              <a:t> </a:t>
            </a:r>
            <a:r>
              <a:rPr lang="en-US" altLang="zh-TW" sz="2400" dirty="0" smtClean="0"/>
              <a:t>(</a:t>
            </a:r>
            <a:r>
              <a:rPr lang="en-US" altLang="zh-TW" sz="2400" dirty="0"/>
              <a:t>C) </a:t>
            </a:r>
            <a:r>
              <a:rPr lang="zh-TW" altLang="zh-TW" sz="2400" dirty="0"/>
              <a:t>避免使用陌生電腦登入雲端服務帳號</a:t>
            </a:r>
            <a:r>
              <a:rPr lang="en-US" altLang="zh-TW" sz="2400" dirty="0"/>
              <a:t> </a:t>
            </a:r>
            <a:endParaRPr lang="en-US" altLang="zh-TW" sz="2400" dirty="0" smtClean="0"/>
          </a:p>
          <a:p>
            <a:pPr marL="0" indent="0">
              <a:buNone/>
            </a:pPr>
            <a:r>
              <a:rPr lang="en-US" altLang="zh-TW" sz="2400" dirty="0"/>
              <a:t> </a:t>
            </a:r>
            <a:r>
              <a:rPr lang="en-US" altLang="zh-TW" sz="2400" dirty="0" smtClean="0"/>
              <a:t>(</a:t>
            </a:r>
            <a:r>
              <a:rPr lang="en-US" altLang="zh-TW" sz="2400" dirty="0"/>
              <a:t>D) </a:t>
            </a:r>
            <a:r>
              <a:rPr lang="zh-TW" altLang="zh-TW" sz="2400" dirty="0"/>
              <a:t>使用瀏覽器會記錄帳號</a:t>
            </a:r>
            <a:r>
              <a:rPr lang="zh-TW" altLang="zh-TW" sz="2400" dirty="0" smtClean="0"/>
              <a:t>密碼的</a:t>
            </a:r>
            <a:r>
              <a:rPr lang="zh-TW" altLang="zh-TW" sz="2400" dirty="0"/>
              <a:t>便利功能</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6330</Words>
  <Application>Microsoft Office PowerPoint</Application>
  <PresentationFormat>如螢幕大小 (4:3)</PresentationFormat>
  <Paragraphs>601</Paragraphs>
  <Slides>116</Slides>
  <Notes>0</Notes>
  <HiddenSlides>0</HiddenSlides>
  <MMClips>0</MMClips>
  <ScaleCrop>false</ScaleCrop>
  <HeadingPairs>
    <vt:vector size="4" baseType="variant">
      <vt:variant>
        <vt:lpstr>佈景主題</vt:lpstr>
      </vt:variant>
      <vt:variant>
        <vt:i4>1</vt:i4>
      </vt:variant>
      <vt:variant>
        <vt:lpstr>投影片標題</vt:lpstr>
      </vt:variant>
      <vt:variant>
        <vt:i4>116</vt:i4>
      </vt:variant>
    </vt:vector>
  </HeadingPairs>
  <TitlesOfParts>
    <vt:vector size="117" baseType="lpstr">
      <vt:lpstr>Office 佈景主題</vt:lpstr>
      <vt:lpstr>資訊安全技術</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資訊安全技術</dc:title>
  <dc:creator>TB</dc:creator>
  <cp:lastModifiedBy>KSUIE</cp:lastModifiedBy>
  <cp:revision>23</cp:revision>
  <dcterms:created xsi:type="dcterms:W3CDTF">2018-10-15T13:01:54Z</dcterms:created>
  <dcterms:modified xsi:type="dcterms:W3CDTF">2018-10-31T10:29:20Z</dcterms:modified>
</cp:coreProperties>
</file>