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7"/>
  </p:notesMasterIdLst>
  <p:handoutMasterIdLst>
    <p:handoutMasterId r:id="rId148"/>
  </p:handoutMasterIdLst>
  <p:sldIdLst>
    <p:sldId id="568" r:id="rId2"/>
    <p:sldId id="822" r:id="rId3"/>
    <p:sldId id="823" r:id="rId4"/>
    <p:sldId id="825" r:id="rId5"/>
    <p:sldId id="639" r:id="rId6"/>
    <p:sldId id="691" r:id="rId7"/>
    <p:sldId id="651" r:id="rId8"/>
    <p:sldId id="808" r:id="rId9"/>
    <p:sldId id="815" r:id="rId10"/>
    <p:sldId id="814" r:id="rId11"/>
    <p:sldId id="816" r:id="rId12"/>
    <p:sldId id="817" r:id="rId13"/>
    <p:sldId id="692" r:id="rId14"/>
    <p:sldId id="693" r:id="rId15"/>
    <p:sldId id="694" r:id="rId16"/>
    <p:sldId id="699" r:id="rId17"/>
    <p:sldId id="680" r:id="rId18"/>
    <p:sldId id="674" r:id="rId19"/>
    <p:sldId id="702" r:id="rId20"/>
    <p:sldId id="698" r:id="rId21"/>
    <p:sldId id="704" r:id="rId22"/>
    <p:sldId id="677" r:id="rId23"/>
    <p:sldId id="832" r:id="rId24"/>
    <p:sldId id="828" r:id="rId25"/>
    <p:sldId id="831" r:id="rId26"/>
    <p:sldId id="830" r:id="rId27"/>
    <p:sldId id="849" r:id="rId28"/>
    <p:sldId id="829" r:id="rId29"/>
    <p:sldId id="834" r:id="rId30"/>
    <p:sldId id="833" r:id="rId31"/>
    <p:sldId id="695" r:id="rId32"/>
    <p:sldId id="713" r:id="rId33"/>
    <p:sldId id="710" r:id="rId34"/>
    <p:sldId id="712" r:id="rId35"/>
    <p:sldId id="705" r:id="rId36"/>
    <p:sldId id="716" r:id="rId37"/>
    <p:sldId id="717" r:id="rId38"/>
    <p:sldId id="721" r:id="rId39"/>
    <p:sldId id="708" r:id="rId40"/>
    <p:sldId id="660" r:id="rId41"/>
    <p:sldId id="838" r:id="rId42"/>
    <p:sldId id="839" r:id="rId43"/>
    <p:sldId id="840" r:id="rId44"/>
    <p:sldId id="842" r:id="rId45"/>
    <p:sldId id="841" r:id="rId46"/>
    <p:sldId id="845" r:id="rId47"/>
    <p:sldId id="844" r:id="rId48"/>
    <p:sldId id="843" r:id="rId49"/>
    <p:sldId id="848" r:id="rId50"/>
    <p:sldId id="714" r:id="rId51"/>
    <p:sldId id="724" r:id="rId52"/>
    <p:sldId id="726" r:id="rId53"/>
    <p:sldId id="727" r:id="rId54"/>
    <p:sldId id="728" r:id="rId55"/>
    <p:sldId id="729" r:id="rId56"/>
    <p:sldId id="730" r:id="rId57"/>
    <p:sldId id="731" r:id="rId58"/>
    <p:sldId id="732" r:id="rId59"/>
    <p:sldId id="733" r:id="rId60"/>
    <p:sldId id="734" r:id="rId61"/>
    <p:sldId id="735" r:id="rId62"/>
    <p:sldId id="736" r:id="rId63"/>
    <p:sldId id="737" r:id="rId64"/>
    <p:sldId id="662" r:id="rId65"/>
    <p:sldId id="663" r:id="rId66"/>
    <p:sldId id="664" r:id="rId67"/>
    <p:sldId id="850" r:id="rId68"/>
    <p:sldId id="855" r:id="rId69"/>
    <p:sldId id="854" r:id="rId70"/>
    <p:sldId id="853" r:id="rId71"/>
    <p:sldId id="852" r:id="rId72"/>
    <p:sldId id="851" r:id="rId73"/>
    <p:sldId id="858" r:id="rId74"/>
    <p:sldId id="857" r:id="rId75"/>
    <p:sldId id="856" r:id="rId76"/>
    <p:sldId id="859" r:id="rId77"/>
    <p:sldId id="860" r:id="rId78"/>
    <p:sldId id="738" r:id="rId79"/>
    <p:sldId id="767" r:id="rId80"/>
    <p:sldId id="768" r:id="rId81"/>
    <p:sldId id="769" r:id="rId82"/>
    <p:sldId id="770" r:id="rId83"/>
    <p:sldId id="771" r:id="rId84"/>
    <p:sldId id="772" r:id="rId85"/>
    <p:sldId id="773" r:id="rId86"/>
    <p:sldId id="774" r:id="rId87"/>
    <p:sldId id="775" r:id="rId88"/>
    <p:sldId id="776" r:id="rId89"/>
    <p:sldId id="777" r:id="rId90"/>
    <p:sldId id="826" r:id="rId91"/>
    <p:sldId id="740" r:id="rId92"/>
    <p:sldId id="741" r:id="rId93"/>
    <p:sldId id="742" r:id="rId94"/>
    <p:sldId id="744" r:id="rId95"/>
    <p:sldId id="745" r:id="rId96"/>
    <p:sldId id="746" r:id="rId97"/>
    <p:sldId id="819" r:id="rId98"/>
    <p:sldId id="754" r:id="rId99"/>
    <p:sldId id="755" r:id="rId100"/>
    <p:sldId id="756" r:id="rId101"/>
    <p:sldId id="757" r:id="rId102"/>
    <p:sldId id="758" r:id="rId103"/>
    <p:sldId id="759" r:id="rId104"/>
    <p:sldId id="760" r:id="rId105"/>
    <p:sldId id="761" r:id="rId106"/>
    <p:sldId id="762" r:id="rId107"/>
    <p:sldId id="763" r:id="rId108"/>
    <p:sldId id="764" r:id="rId109"/>
    <p:sldId id="765" r:id="rId110"/>
    <p:sldId id="766" r:id="rId111"/>
    <p:sldId id="666" r:id="rId112"/>
    <p:sldId id="667" r:id="rId113"/>
    <p:sldId id="668" r:id="rId114"/>
    <p:sldId id="861" r:id="rId115"/>
    <p:sldId id="864" r:id="rId116"/>
    <p:sldId id="863" r:id="rId117"/>
    <p:sldId id="862" r:id="rId118"/>
    <p:sldId id="868" r:id="rId119"/>
    <p:sldId id="867" r:id="rId120"/>
    <p:sldId id="866" r:id="rId121"/>
    <p:sldId id="865" r:id="rId122"/>
    <p:sldId id="779" r:id="rId123"/>
    <p:sldId id="820" r:id="rId124"/>
    <p:sldId id="821" r:id="rId125"/>
    <p:sldId id="795" r:id="rId126"/>
    <p:sldId id="796" r:id="rId127"/>
    <p:sldId id="797" r:id="rId128"/>
    <p:sldId id="798" r:id="rId129"/>
    <p:sldId id="799" r:id="rId130"/>
    <p:sldId id="801" r:id="rId131"/>
    <p:sldId id="802" r:id="rId132"/>
    <p:sldId id="807" r:id="rId133"/>
    <p:sldId id="803" r:id="rId134"/>
    <p:sldId id="804" r:id="rId135"/>
    <p:sldId id="805" r:id="rId136"/>
    <p:sldId id="806" r:id="rId137"/>
    <p:sldId id="794" r:id="rId138"/>
    <p:sldId id="672" r:id="rId139"/>
    <p:sldId id="869" r:id="rId140"/>
    <p:sldId id="870" r:id="rId141"/>
    <p:sldId id="873" r:id="rId142"/>
    <p:sldId id="872" r:id="rId143"/>
    <p:sldId id="871" r:id="rId144"/>
    <p:sldId id="874" r:id="rId145"/>
    <p:sldId id="678" r:id="rId146"/>
  </p:sldIdLst>
  <p:sldSz cx="9906000" cy="6858000" type="A4"/>
  <p:notesSz cx="7102475" cy="10233025"/>
  <p:defaultTextStyle>
    <a:defPPr>
      <a:defRPr lang="zh-TW"/>
    </a:defPPr>
    <a:lvl1pPr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2">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000"/>
    <a:srgbClr val="CCFFCC"/>
    <a:srgbClr val="CCFFFF"/>
    <a:srgbClr val="FFFFCC"/>
    <a:srgbClr val="FFFFFF"/>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5"/>
    <p:restoredTop sz="72561" autoAdjust="0"/>
  </p:normalViewPr>
  <p:slideViewPr>
    <p:cSldViewPr>
      <p:cViewPr varScale="1">
        <p:scale>
          <a:sx n="54" d="100"/>
          <a:sy n="54" d="100"/>
        </p:scale>
        <p:origin x="1824" y="48"/>
      </p:cViewPr>
      <p:guideLst>
        <p:guide orient="horz" pos="2160"/>
        <p:guide pos="3120"/>
      </p:guideLst>
    </p:cSldViewPr>
  </p:slideViewPr>
  <p:notesTextViewPr>
    <p:cViewPr>
      <p:scale>
        <a:sx n="1" d="1"/>
        <a:sy n="1" d="1"/>
      </p:scale>
      <p:origin x="0" y="0"/>
    </p:cViewPr>
  </p:notesTextViewPr>
  <p:sorterViewPr>
    <p:cViewPr>
      <p:scale>
        <a:sx n="100" d="100"/>
        <a:sy n="100" d="100"/>
      </p:scale>
      <p:origin x="0" y="7710"/>
    </p:cViewPr>
  </p:sorterViewPr>
  <p:notesViewPr>
    <p:cSldViewPr>
      <p:cViewPr varScale="1">
        <p:scale>
          <a:sx n="47" d="100"/>
          <a:sy n="47" d="100"/>
        </p:scale>
        <p:origin x="-3012" y="-114"/>
      </p:cViewPr>
      <p:guideLst>
        <p:guide orient="horz" pos="3222"/>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handoutMaster" Target="handoutMasters/handout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D7B6BB-D262-A040-A24E-86409C0AD190}"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zh-TW" altLang="en-US"/>
        </a:p>
      </dgm:t>
    </dgm:pt>
    <dgm:pt modelId="{FF9488AF-1473-D442-8E6D-FC48FD85EE24}">
      <dgm:prSet phldrT="[文字]" custT="1"/>
      <dgm:spPr/>
      <dgm:t>
        <a:bodyPr/>
        <a:lstStyle/>
        <a:p>
          <a:r>
            <a:rPr lang="zh-TW" altLang="en-US" sz="2800" b="1" i="0" smtClean="0">
              <a:latin typeface="微軟正黑體" panose="020B0604030504040204" pitchFamily="34" charset="-120"/>
              <a:ea typeface="微軟正黑體" panose="020B0604030504040204" pitchFamily="34" charset="-120"/>
            </a:rPr>
            <a:t>政策</a:t>
          </a:r>
          <a:r>
            <a:rPr lang="en-US" altLang="zh-TW" sz="2800" b="1" i="0" smtClean="0">
              <a:latin typeface="微軟正黑體" panose="020B0604030504040204" pitchFamily="34" charset="-120"/>
              <a:ea typeface="微軟正黑體" panose="020B0604030504040204" pitchFamily="34" charset="-120"/>
            </a:rPr>
            <a:t>/</a:t>
          </a:r>
          <a:r>
            <a:rPr lang="zh-TW" altLang="en-US" sz="2800" b="1" i="0" smtClean="0">
              <a:latin typeface="微軟正黑體" panose="020B0604030504040204" pitchFamily="34" charset="-120"/>
              <a:ea typeface="微軟正黑體" panose="020B0604030504040204" pitchFamily="34" charset="-120"/>
            </a:rPr>
            <a:t>目標</a:t>
          </a:r>
          <a:endParaRPr lang="zh-TW" altLang="en-US" sz="2800" b="1" i="0" dirty="0">
            <a:latin typeface="微軟正黑體" panose="020B0604030504040204" pitchFamily="34" charset="-120"/>
            <a:ea typeface="微軟正黑體" panose="020B0604030504040204" pitchFamily="34" charset="-120"/>
          </a:endParaRPr>
        </a:p>
      </dgm:t>
    </dgm:pt>
    <dgm:pt modelId="{0BAED171-13E6-914F-BD75-5E8266E0C225}" type="parTrans" cxnId="{56965CCA-C9D6-CA4A-B807-7A7B574A0CB1}">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450F9BA9-F799-7046-9D61-92F0ECA1D8EB}" type="sibTrans" cxnId="{56965CCA-C9D6-CA4A-B807-7A7B574A0CB1}">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E64E8B3E-06FD-EC4D-AB6D-2B5B136AE8F5}">
      <dgm:prSet phldrT="[文字]" custT="1"/>
      <dgm:spPr/>
      <dgm:t>
        <a:bodyPr lIns="36000" tIns="216000" rIns="36000" bIns="36000"/>
        <a:lstStyle/>
        <a:p>
          <a:pPr>
            <a:lnSpc>
              <a:spcPts val="2700"/>
            </a:lnSpc>
            <a:spcAft>
              <a:spcPts val="0"/>
            </a:spcAft>
          </a:pPr>
          <a:r>
            <a:rPr lang="zh-TW" altLang="en-US" sz="2400" b="1" i="0" smtClean="0">
              <a:latin typeface="微軟正黑體" panose="020B0604030504040204" pitchFamily="34" charset="-120"/>
              <a:ea typeface="微軟正黑體" panose="020B0604030504040204" pitchFamily="34" charset="-120"/>
            </a:rPr>
            <a:t>風險分析</a:t>
          </a:r>
          <a:endParaRPr lang="en-US" altLang="zh-TW" sz="2400" b="1" i="0" smtClean="0">
            <a:latin typeface="微軟正黑體" panose="020B0604030504040204" pitchFamily="34" charset="-120"/>
            <a:ea typeface="微軟正黑體" panose="020B0604030504040204" pitchFamily="34" charset="-120"/>
          </a:endParaRPr>
        </a:p>
        <a:p>
          <a:pPr>
            <a:lnSpc>
              <a:spcPts val="2700"/>
            </a:lnSpc>
            <a:spcAft>
              <a:spcPts val="0"/>
            </a:spcAft>
          </a:pPr>
          <a:r>
            <a:rPr lang="zh-TW" altLang="en-US" sz="2400" b="1" i="0" smtClean="0">
              <a:latin typeface="微軟正黑體" panose="020B0604030504040204" pitchFamily="34" charset="-120"/>
              <a:ea typeface="微軟正黑體" panose="020B0604030504040204" pitchFamily="34" charset="-120"/>
            </a:rPr>
            <a:t>風險評鑑</a:t>
          </a:r>
          <a:endParaRPr lang="zh-TW" altLang="en-US" sz="2400" b="1" i="0" dirty="0">
            <a:latin typeface="微軟正黑體" panose="020B0604030504040204" pitchFamily="34" charset="-120"/>
            <a:ea typeface="微軟正黑體" panose="020B0604030504040204" pitchFamily="34" charset="-120"/>
          </a:endParaRPr>
        </a:p>
      </dgm:t>
    </dgm:pt>
    <dgm:pt modelId="{91AF7015-6158-6B41-9DE3-CDAFC634770A}" type="parTrans" cxnId="{F4F9808B-77B1-2F4A-9913-6D72BFE866F0}">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0EC9A93B-FBE6-FE45-81C9-CB85DC912584}" type="sibTrans" cxnId="{F4F9808B-77B1-2F4A-9913-6D72BFE866F0}">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6247CD41-CD46-9643-AF8B-F9807A6ED024}">
      <dgm:prSet phldrT="[文字]" custT="1"/>
      <dgm:spPr/>
      <dgm:t>
        <a:bodyPr/>
        <a:lstStyle/>
        <a:p>
          <a:r>
            <a:rPr lang="zh-TW" altLang="en-US" sz="2800" b="1" i="0" smtClean="0">
              <a:latin typeface="微軟正黑體" panose="020B0604030504040204" pitchFamily="34" charset="-120"/>
              <a:ea typeface="微軟正黑體" panose="020B0604030504040204" pitchFamily="34" charset="-120"/>
            </a:rPr>
            <a:t>決定管控</a:t>
          </a:r>
          <a:endParaRPr lang="zh-TW" altLang="en-US" sz="2800" b="1" i="0" dirty="0">
            <a:latin typeface="微軟正黑體" panose="020B0604030504040204" pitchFamily="34" charset="-120"/>
            <a:ea typeface="微軟正黑體" panose="020B0604030504040204" pitchFamily="34" charset="-120"/>
          </a:endParaRPr>
        </a:p>
      </dgm:t>
    </dgm:pt>
    <dgm:pt modelId="{334D4F14-6242-8E4D-8012-05B46E46DF7A}" type="parTrans" cxnId="{8B081E49-484E-3947-BA8B-32D06FEA5DF2}">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3BD7CAD5-0D4D-174F-A054-7995334F9F21}" type="sibTrans" cxnId="{8B081E49-484E-3947-BA8B-32D06FEA5DF2}">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D4F3F0EE-EB87-774E-AF0B-D571DA6A9F2D}">
      <dgm:prSet phldrT="[文字]" custT="1"/>
      <dgm:spPr/>
      <dgm:t>
        <a:bodyPr/>
        <a:lstStyle/>
        <a:p>
          <a:pPr>
            <a:lnSpc>
              <a:spcPts val="2700"/>
            </a:lnSpc>
            <a:spcAft>
              <a:spcPts val="0"/>
            </a:spcAft>
          </a:pPr>
          <a:r>
            <a:rPr lang="zh-TW" altLang="en-US" sz="2400" b="1" i="0" smtClean="0">
              <a:latin typeface="微軟正黑體" panose="020B0604030504040204" pitchFamily="34" charset="-120"/>
              <a:ea typeface="微軟正黑體" panose="020B0604030504040204" pitchFamily="34" charset="-120"/>
            </a:rPr>
            <a:t>有效性量測</a:t>
          </a:r>
          <a:r>
            <a:rPr lang="en-US" altLang="zh-TW" sz="2400" b="1" i="0" smtClean="0">
              <a:latin typeface="微軟正黑體" panose="020B0604030504040204" pitchFamily="34" charset="-120"/>
              <a:ea typeface="微軟正黑體" panose="020B0604030504040204" pitchFamily="34" charset="-120"/>
            </a:rPr>
            <a:t>/</a:t>
          </a:r>
        </a:p>
        <a:p>
          <a:pPr>
            <a:lnSpc>
              <a:spcPts val="2700"/>
            </a:lnSpc>
            <a:spcAft>
              <a:spcPts val="0"/>
            </a:spcAft>
          </a:pPr>
          <a:r>
            <a:rPr lang="zh-TW" altLang="en-US" sz="2400" b="1" i="0" smtClean="0">
              <a:latin typeface="微軟正黑體" panose="020B0604030504040204" pitchFamily="34" charset="-120"/>
              <a:ea typeface="微軟正黑體" panose="020B0604030504040204" pitchFamily="34" charset="-120"/>
            </a:rPr>
            <a:t>管理審查</a:t>
          </a:r>
          <a:r>
            <a:rPr lang="en-US" altLang="zh-TW" sz="2400" b="1" i="0" smtClean="0">
              <a:latin typeface="微軟正黑體" panose="020B0604030504040204" pitchFamily="34" charset="-120"/>
              <a:ea typeface="微軟正黑體" panose="020B0604030504040204" pitchFamily="34" charset="-120"/>
            </a:rPr>
            <a:t>/</a:t>
          </a:r>
          <a:r>
            <a:rPr lang="zh-TW" altLang="en-US" sz="2400" b="1" i="0" smtClean="0">
              <a:latin typeface="微軟正黑體" panose="020B0604030504040204" pitchFamily="34" charset="-120"/>
              <a:ea typeface="微軟正黑體" panose="020B0604030504040204" pitchFamily="34" charset="-120"/>
            </a:rPr>
            <a:t>查核</a:t>
          </a:r>
          <a:endParaRPr lang="zh-TW" altLang="en-US" sz="2400" b="1" i="0" dirty="0">
            <a:latin typeface="微軟正黑體" panose="020B0604030504040204" pitchFamily="34" charset="-120"/>
            <a:ea typeface="微軟正黑體" panose="020B0604030504040204" pitchFamily="34" charset="-120"/>
          </a:endParaRPr>
        </a:p>
      </dgm:t>
    </dgm:pt>
    <dgm:pt modelId="{41C1B91D-0B91-1B48-A2D0-8DD193E2766C}" type="parTrans" cxnId="{D5D775EC-94B7-F74E-B37F-B0AE58DF8C55}">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353E5888-892A-5143-8445-817ACCE6AB9A}" type="sibTrans" cxnId="{D5D775EC-94B7-F74E-B37F-B0AE58DF8C55}">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D88C96B9-C3DD-ED4E-B3D2-6F58E4C77013}">
      <dgm:prSet custT="1"/>
      <dgm:spPr/>
      <dgm:t>
        <a:bodyPr/>
        <a:lstStyle/>
        <a:p>
          <a:r>
            <a:rPr lang="zh-TW" altLang="en-US" sz="2800" b="1" i="0" smtClean="0">
              <a:latin typeface="微軟正黑體" panose="020B0604030504040204" pitchFamily="34" charset="-120"/>
              <a:ea typeface="微軟正黑體" panose="020B0604030504040204" pitchFamily="34" charset="-120"/>
            </a:rPr>
            <a:t>持續改善</a:t>
          </a:r>
          <a:endParaRPr lang="zh-TW" altLang="en-US" sz="2800" b="1" i="0" dirty="0">
            <a:latin typeface="微軟正黑體" panose="020B0604030504040204" pitchFamily="34" charset="-120"/>
            <a:ea typeface="微軟正黑體" panose="020B0604030504040204" pitchFamily="34" charset="-120"/>
          </a:endParaRPr>
        </a:p>
      </dgm:t>
    </dgm:pt>
    <dgm:pt modelId="{4450E0A6-5D5F-0C4F-818E-BC39DE52C5AA}" type="parTrans" cxnId="{5E182F27-27B1-8749-897C-F3CF201EE8D9}">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0B65FD85-23D2-B245-862D-7B3B56088D1C}" type="sibTrans" cxnId="{5E182F27-27B1-8749-897C-F3CF201EE8D9}">
      <dgm:prSet/>
      <dgm:spPr/>
      <dgm:t>
        <a:bodyPr/>
        <a:lstStyle/>
        <a:p>
          <a:endParaRPr lang="zh-TW" altLang="en-US" sz="3200" b="1" i="0">
            <a:solidFill>
              <a:schemeClr val="tx1"/>
            </a:solidFill>
            <a:latin typeface="微軟正黑體" panose="020B0604030504040204" pitchFamily="34" charset="-120"/>
            <a:ea typeface="微軟正黑體" panose="020B0604030504040204" pitchFamily="34" charset="-120"/>
          </a:endParaRPr>
        </a:p>
      </dgm:t>
    </dgm:pt>
    <dgm:pt modelId="{D1FE168A-CEAD-4405-9249-64F7FB8B9171}" type="pres">
      <dgm:prSet presAssocID="{02D7B6BB-D262-A040-A24E-86409C0AD190}" presName="Name0" presStyleCnt="0">
        <dgm:presLayoutVars>
          <dgm:dir/>
          <dgm:resizeHandles val="exact"/>
        </dgm:presLayoutVars>
      </dgm:prSet>
      <dgm:spPr/>
      <dgm:t>
        <a:bodyPr/>
        <a:lstStyle/>
        <a:p>
          <a:endParaRPr lang="zh-TW" altLang="en-US"/>
        </a:p>
      </dgm:t>
    </dgm:pt>
    <dgm:pt modelId="{58F14158-4C05-4BD8-AB2D-B9901927441D}" type="pres">
      <dgm:prSet presAssocID="{02D7B6BB-D262-A040-A24E-86409C0AD190}" presName="cycle" presStyleCnt="0"/>
      <dgm:spPr/>
      <dgm:t>
        <a:bodyPr/>
        <a:lstStyle/>
        <a:p>
          <a:endParaRPr lang="zh-TW" altLang="en-US"/>
        </a:p>
      </dgm:t>
    </dgm:pt>
    <dgm:pt modelId="{0A952DE3-4445-49F9-B64E-86C8D3798482}" type="pres">
      <dgm:prSet presAssocID="{FF9488AF-1473-D442-8E6D-FC48FD85EE24}" presName="nodeFirstNode" presStyleLbl="node1" presStyleIdx="0" presStyleCnt="5" custScaleY="81863">
        <dgm:presLayoutVars>
          <dgm:bulletEnabled val="1"/>
        </dgm:presLayoutVars>
      </dgm:prSet>
      <dgm:spPr/>
      <dgm:t>
        <a:bodyPr/>
        <a:lstStyle/>
        <a:p>
          <a:endParaRPr lang="zh-TW" altLang="en-US"/>
        </a:p>
      </dgm:t>
    </dgm:pt>
    <dgm:pt modelId="{CEF4986A-A464-4C11-BF20-7A00C0B61A33}" type="pres">
      <dgm:prSet presAssocID="{450F9BA9-F799-7046-9D61-92F0ECA1D8EB}" presName="sibTransFirstNode" presStyleLbl="bgShp" presStyleIdx="0" presStyleCnt="1"/>
      <dgm:spPr/>
      <dgm:t>
        <a:bodyPr/>
        <a:lstStyle/>
        <a:p>
          <a:endParaRPr lang="zh-TW" altLang="en-US"/>
        </a:p>
      </dgm:t>
    </dgm:pt>
    <dgm:pt modelId="{ED5FAD42-C3FB-4EDF-BCC6-125FD9439EC3}" type="pres">
      <dgm:prSet presAssocID="{E64E8B3E-06FD-EC4D-AB6D-2B5B136AE8F5}" presName="nodeFollowingNodes" presStyleLbl="node1" presStyleIdx="1" presStyleCnt="5" custScaleY="81863" custRadScaleRad="116905" custRadScaleInc="4953">
        <dgm:presLayoutVars>
          <dgm:bulletEnabled val="1"/>
        </dgm:presLayoutVars>
      </dgm:prSet>
      <dgm:spPr/>
      <dgm:t>
        <a:bodyPr/>
        <a:lstStyle/>
        <a:p>
          <a:endParaRPr lang="zh-TW" altLang="en-US"/>
        </a:p>
      </dgm:t>
    </dgm:pt>
    <dgm:pt modelId="{60A24C6B-E2D2-4170-A88D-80EBD6C2EA65}" type="pres">
      <dgm:prSet presAssocID="{6247CD41-CD46-9643-AF8B-F9807A6ED024}" presName="nodeFollowingNodes" presStyleLbl="node1" presStyleIdx="2" presStyleCnt="5" custScaleY="81863" custRadScaleRad="123295" custRadScaleInc="-29835">
        <dgm:presLayoutVars>
          <dgm:bulletEnabled val="1"/>
        </dgm:presLayoutVars>
      </dgm:prSet>
      <dgm:spPr/>
      <dgm:t>
        <a:bodyPr/>
        <a:lstStyle/>
        <a:p>
          <a:endParaRPr lang="zh-TW" altLang="en-US"/>
        </a:p>
      </dgm:t>
    </dgm:pt>
    <dgm:pt modelId="{F413D089-78D5-4E08-9290-BA1BF9003C11}" type="pres">
      <dgm:prSet presAssocID="{D4F3F0EE-EB87-774E-AF0B-D571DA6A9F2D}" presName="nodeFollowingNodes" presStyleLbl="node1" presStyleIdx="3" presStyleCnt="5" custScaleY="81863" custRadScaleRad="108174" custRadScaleInc="23576">
        <dgm:presLayoutVars>
          <dgm:bulletEnabled val="1"/>
        </dgm:presLayoutVars>
      </dgm:prSet>
      <dgm:spPr/>
      <dgm:t>
        <a:bodyPr/>
        <a:lstStyle/>
        <a:p>
          <a:endParaRPr lang="zh-TW" altLang="en-US"/>
        </a:p>
      </dgm:t>
    </dgm:pt>
    <dgm:pt modelId="{02BB01B6-CBDA-4FDC-9DEE-84D7C406318D}" type="pres">
      <dgm:prSet presAssocID="{D88C96B9-C3DD-ED4E-B3D2-6F58E4C77013}" presName="nodeFollowingNodes" presStyleLbl="node1" presStyleIdx="4" presStyleCnt="5" custScaleY="81863" custRadScaleRad="116930" custRadScaleInc="-4958">
        <dgm:presLayoutVars>
          <dgm:bulletEnabled val="1"/>
        </dgm:presLayoutVars>
      </dgm:prSet>
      <dgm:spPr/>
      <dgm:t>
        <a:bodyPr/>
        <a:lstStyle/>
        <a:p>
          <a:endParaRPr lang="zh-TW" altLang="en-US"/>
        </a:p>
      </dgm:t>
    </dgm:pt>
  </dgm:ptLst>
  <dgm:cxnLst>
    <dgm:cxn modelId="{C96AF972-27D9-498D-A1AC-7B6A6418F3A9}" type="presOf" srcId="{D4F3F0EE-EB87-774E-AF0B-D571DA6A9F2D}" destId="{F413D089-78D5-4E08-9290-BA1BF9003C11}" srcOrd="0" destOrd="0" presId="urn:microsoft.com/office/officeart/2005/8/layout/cycle3"/>
    <dgm:cxn modelId="{8B081E49-484E-3947-BA8B-32D06FEA5DF2}" srcId="{02D7B6BB-D262-A040-A24E-86409C0AD190}" destId="{6247CD41-CD46-9643-AF8B-F9807A6ED024}" srcOrd="2" destOrd="0" parTransId="{334D4F14-6242-8E4D-8012-05B46E46DF7A}" sibTransId="{3BD7CAD5-0D4D-174F-A054-7995334F9F21}"/>
    <dgm:cxn modelId="{D5D775EC-94B7-F74E-B37F-B0AE58DF8C55}" srcId="{02D7B6BB-D262-A040-A24E-86409C0AD190}" destId="{D4F3F0EE-EB87-774E-AF0B-D571DA6A9F2D}" srcOrd="3" destOrd="0" parTransId="{41C1B91D-0B91-1B48-A2D0-8DD193E2766C}" sibTransId="{353E5888-892A-5143-8445-817ACCE6AB9A}"/>
    <dgm:cxn modelId="{0B4419D9-9432-4765-962D-55F4EC259C2F}" type="presOf" srcId="{02D7B6BB-D262-A040-A24E-86409C0AD190}" destId="{D1FE168A-CEAD-4405-9249-64F7FB8B9171}" srcOrd="0" destOrd="0" presId="urn:microsoft.com/office/officeart/2005/8/layout/cycle3"/>
    <dgm:cxn modelId="{369B969D-4AAF-4275-AAF5-176D981DFB39}" type="presOf" srcId="{FF9488AF-1473-D442-8E6D-FC48FD85EE24}" destId="{0A952DE3-4445-49F9-B64E-86C8D3798482}" srcOrd="0" destOrd="0" presId="urn:microsoft.com/office/officeart/2005/8/layout/cycle3"/>
    <dgm:cxn modelId="{4BC56A08-DE28-41F3-B130-909B25EC63A4}" type="presOf" srcId="{6247CD41-CD46-9643-AF8B-F9807A6ED024}" destId="{60A24C6B-E2D2-4170-A88D-80EBD6C2EA65}" srcOrd="0" destOrd="0" presId="urn:microsoft.com/office/officeart/2005/8/layout/cycle3"/>
    <dgm:cxn modelId="{8732E90F-0CB1-4E78-90EB-923179AA37D0}" type="presOf" srcId="{D88C96B9-C3DD-ED4E-B3D2-6F58E4C77013}" destId="{02BB01B6-CBDA-4FDC-9DEE-84D7C406318D}" srcOrd="0" destOrd="0" presId="urn:microsoft.com/office/officeart/2005/8/layout/cycle3"/>
    <dgm:cxn modelId="{F4F9808B-77B1-2F4A-9913-6D72BFE866F0}" srcId="{02D7B6BB-D262-A040-A24E-86409C0AD190}" destId="{E64E8B3E-06FD-EC4D-AB6D-2B5B136AE8F5}" srcOrd="1" destOrd="0" parTransId="{91AF7015-6158-6B41-9DE3-CDAFC634770A}" sibTransId="{0EC9A93B-FBE6-FE45-81C9-CB85DC912584}"/>
    <dgm:cxn modelId="{81DC530A-9D6E-4CC9-B366-5230CC289EE1}" type="presOf" srcId="{450F9BA9-F799-7046-9D61-92F0ECA1D8EB}" destId="{CEF4986A-A464-4C11-BF20-7A00C0B61A33}" srcOrd="0" destOrd="0" presId="urn:microsoft.com/office/officeart/2005/8/layout/cycle3"/>
    <dgm:cxn modelId="{56965CCA-C9D6-CA4A-B807-7A7B574A0CB1}" srcId="{02D7B6BB-D262-A040-A24E-86409C0AD190}" destId="{FF9488AF-1473-D442-8E6D-FC48FD85EE24}" srcOrd="0" destOrd="0" parTransId="{0BAED171-13E6-914F-BD75-5E8266E0C225}" sibTransId="{450F9BA9-F799-7046-9D61-92F0ECA1D8EB}"/>
    <dgm:cxn modelId="{4F7A5776-72D2-488F-AE75-0CD5DFF7E8CF}" type="presOf" srcId="{E64E8B3E-06FD-EC4D-AB6D-2B5B136AE8F5}" destId="{ED5FAD42-C3FB-4EDF-BCC6-125FD9439EC3}" srcOrd="0" destOrd="0" presId="urn:microsoft.com/office/officeart/2005/8/layout/cycle3"/>
    <dgm:cxn modelId="{5E182F27-27B1-8749-897C-F3CF201EE8D9}" srcId="{02D7B6BB-D262-A040-A24E-86409C0AD190}" destId="{D88C96B9-C3DD-ED4E-B3D2-6F58E4C77013}" srcOrd="4" destOrd="0" parTransId="{4450E0A6-5D5F-0C4F-818E-BC39DE52C5AA}" sibTransId="{0B65FD85-23D2-B245-862D-7B3B56088D1C}"/>
    <dgm:cxn modelId="{68076B55-0F3A-4A0F-B4E2-BE5B6C11E0CC}" type="presParOf" srcId="{D1FE168A-CEAD-4405-9249-64F7FB8B9171}" destId="{58F14158-4C05-4BD8-AB2D-B9901927441D}" srcOrd="0" destOrd="0" presId="urn:microsoft.com/office/officeart/2005/8/layout/cycle3"/>
    <dgm:cxn modelId="{51035E2A-1726-410F-A96D-4E318EC9CD91}" type="presParOf" srcId="{58F14158-4C05-4BD8-AB2D-B9901927441D}" destId="{0A952DE3-4445-49F9-B64E-86C8D3798482}" srcOrd="0" destOrd="0" presId="urn:microsoft.com/office/officeart/2005/8/layout/cycle3"/>
    <dgm:cxn modelId="{CB9B8C25-0D0B-41DD-9537-7BB64BA1D3B5}" type="presParOf" srcId="{58F14158-4C05-4BD8-AB2D-B9901927441D}" destId="{CEF4986A-A464-4C11-BF20-7A00C0B61A33}" srcOrd="1" destOrd="0" presId="urn:microsoft.com/office/officeart/2005/8/layout/cycle3"/>
    <dgm:cxn modelId="{EDEF250E-AE71-4F77-A074-3C18025B99AC}" type="presParOf" srcId="{58F14158-4C05-4BD8-AB2D-B9901927441D}" destId="{ED5FAD42-C3FB-4EDF-BCC6-125FD9439EC3}" srcOrd="2" destOrd="0" presId="urn:microsoft.com/office/officeart/2005/8/layout/cycle3"/>
    <dgm:cxn modelId="{4EAD8001-2D1E-4C89-BDE5-95AA896B914A}" type="presParOf" srcId="{58F14158-4C05-4BD8-AB2D-B9901927441D}" destId="{60A24C6B-E2D2-4170-A88D-80EBD6C2EA65}" srcOrd="3" destOrd="0" presId="urn:microsoft.com/office/officeart/2005/8/layout/cycle3"/>
    <dgm:cxn modelId="{F31A32DF-15CA-4E74-A60A-704E8B094C4E}" type="presParOf" srcId="{58F14158-4C05-4BD8-AB2D-B9901927441D}" destId="{F413D089-78D5-4E08-9290-BA1BF9003C11}" srcOrd="4" destOrd="0" presId="urn:microsoft.com/office/officeart/2005/8/layout/cycle3"/>
    <dgm:cxn modelId="{5E5AF672-E3D2-4B4B-B96E-69BC56F5D365}" type="presParOf" srcId="{58F14158-4C05-4BD8-AB2D-B9901927441D}" destId="{02BB01B6-CBDA-4FDC-9DEE-84D7C406318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7F392E-7E31-4727-B65C-5160D73F9073}" type="doc">
      <dgm:prSet loTypeId="urn:microsoft.com/office/officeart/2005/8/layout/venn1" loCatId="relationship" qsTypeId="urn:microsoft.com/office/officeart/2005/8/quickstyle/simple1" qsCatId="simple" csTypeId="urn:microsoft.com/office/officeart/2005/8/colors/colorful1" csCatId="colorful" phldr="1"/>
      <dgm:spPr/>
    </dgm:pt>
    <dgm:pt modelId="{F2E8DE66-A761-48BB-9D2C-3769C79EC5B8}">
      <dgm:prSet phldrT="[文字]"/>
      <dgm:spPr/>
      <dgm:t>
        <a:bodyPr/>
        <a:lstStyle/>
        <a:p>
          <a:r>
            <a:rPr lang="zh-TW" altLang="en-US" b="1" dirty="0" smtClean="0">
              <a:latin typeface="微軟正黑體" pitchFamily="34" charset="-120"/>
              <a:ea typeface="微軟正黑體" pitchFamily="34" charset="-120"/>
            </a:rPr>
            <a:t>統御</a:t>
          </a:r>
          <a:endParaRPr lang="zh-TW" altLang="en-US" b="1" dirty="0">
            <a:latin typeface="微軟正黑體" pitchFamily="34" charset="-120"/>
            <a:ea typeface="微軟正黑體" pitchFamily="34" charset="-120"/>
          </a:endParaRPr>
        </a:p>
      </dgm:t>
    </dgm:pt>
    <dgm:pt modelId="{3B0651B7-6D73-4EA3-8354-AD830A7EEDDE}" type="parTrans" cxnId="{9117B6FC-2A5A-404A-97BB-3761036CB9C0}">
      <dgm:prSet/>
      <dgm:spPr/>
      <dgm:t>
        <a:bodyPr/>
        <a:lstStyle/>
        <a:p>
          <a:endParaRPr lang="zh-TW" altLang="en-US" b="1">
            <a:solidFill>
              <a:schemeClr val="tx1"/>
            </a:solidFill>
            <a:latin typeface="微軟正黑體" pitchFamily="34" charset="-120"/>
            <a:ea typeface="微軟正黑體" pitchFamily="34" charset="-120"/>
          </a:endParaRPr>
        </a:p>
      </dgm:t>
    </dgm:pt>
    <dgm:pt modelId="{33C44B41-0B07-484C-AE59-17CE1600B72C}" type="sibTrans" cxnId="{9117B6FC-2A5A-404A-97BB-3761036CB9C0}">
      <dgm:prSet/>
      <dgm:spPr/>
      <dgm:t>
        <a:bodyPr/>
        <a:lstStyle/>
        <a:p>
          <a:endParaRPr lang="zh-TW" altLang="en-US" b="1">
            <a:solidFill>
              <a:schemeClr val="tx1"/>
            </a:solidFill>
            <a:latin typeface="微軟正黑體" pitchFamily="34" charset="-120"/>
            <a:ea typeface="微軟正黑體" pitchFamily="34" charset="-120"/>
          </a:endParaRPr>
        </a:p>
      </dgm:t>
    </dgm:pt>
    <dgm:pt modelId="{7432CFC7-3466-4F18-8B42-90E7852AD100}">
      <dgm:prSet phldrT="[文字]"/>
      <dgm:spPr/>
      <dgm:t>
        <a:bodyPr/>
        <a:lstStyle/>
        <a:p>
          <a:r>
            <a:rPr lang="zh-TW" altLang="en-US" b="1" dirty="0" smtClean="0">
              <a:latin typeface="微軟正黑體" pitchFamily="34" charset="-120"/>
              <a:ea typeface="微軟正黑體" pitchFamily="34" charset="-120"/>
            </a:rPr>
            <a:t>資源</a:t>
          </a:r>
          <a:endParaRPr lang="zh-TW" altLang="en-US" b="1" dirty="0">
            <a:latin typeface="微軟正黑體" pitchFamily="34" charset="-120"/>
            <a:ea typeface="微軟正黑體" pitchFamily="34" charset="-120"/>
          </a:endParaRPr>
        </a:p>
      </dgm:t>
    </dgm:pt>
    <dgm:pt modelId="{9F7DDCE0-8FA2-4C54-B340-4393777FB75C}" type="parTrans" cxnId="{5D8175F4-D9FD-47B6-99C6-3834CDB3DBB7}">
      <dgm:prSet/>
      <dgm:spPr/>
      <dgm:t>
        <a:bodyPr/>
        <a:lstStyle/>
        <a:p>
          <a:endParaRPr lang="zh-TW" altLang="en-US" b="1">
            <a:solidFill>
              <a:schemeClr val="tx1"/>
            </a:solidFill>
            <a:latin typeface="微軟正黑體" pitchFamily="34" charset="-120"/>
            <a:ea typeface="微軟正黑體" pitchFamily="34" charset="-120"/>
          </a:endParaRPr>
        </a:p>
      </dgm:t>
    </dgm:pt>
    <dgm:pt modelId="{7062EC75-FFF3-482C-A262-6A02523CACD9}" type="sibTrans" cxnId="{5D8175F4-D9FD-47B6-99C6-3834CDB3DBB7}">
      <dgm:prSet/>
      <dgm:spPr/>
      <dgm:t>
        <a:bodyPr/>
        <a:lstStyle/>
        <a:p>
          <a:endParaRPr lang="zh-TW" altLang="en-US" b="1">
            <a:solidFill>
              <a:schemeClr val="tx1"/>
            </a:solidFill>
            <a:latin typeface="微軟正黑體" pitchFamily="34" charset="-120"/>
            <a:ea typeface="微軟正黑體" pitchFamily="34" charset="-120"/>
          </a:endParaRPr>
        </a:p>
      </dgm:t>
    </dgm:pt>
    <dgm:pt modelId="{383FD673-C426-4C97-92EC-71C66FA8F094}">
      <dgm:prSet/>
      <dgm:spPr/>
      <dgm:t>
        <a:bodyPr/>
        <a:lstStyle/>
        <a:p>
          <a:r>
            <a:rPr lang="zh-TW" altLang="en-US" b="1" dirty="0" smtClean="0">
              <a:latin typeface="微軟正黑體" pitchFamily="34" charset="-120"/>
              <a:ea typeface="微軟正黑體" pitchFamily="34" charset="-120"/>
            </a:rPr>
            <a:t>文件</a:t>
          </a:r>
          <a:endParaRPr lang="zh-TW" altLang="en-US" b="1" dirty="0">
            <a:latin typeface="微軟正黑體" pitchFamily="34" charset="-120"/>
            <a:ea typeface="微軟正黑體" pitchFamily="34" charset="-120"/>
          </a:endParaRPr>
        </a:p>
      </dgm:t>
    </dgm:pt>
    <dgm:pt modelId="{ED7774D3-78D9-48B8-8810-7BBAF5AA1E1D}" type="parTrans" cxnId="{4971F876-3439-49D8-84E9-39EA559C2E3B}">
      <dgm:prSet/>
      <dgm:spPr/>
      <dgm:t>
        <a:bodyPr/>
        <a:lstStyle/>
        <a:p>
          <a:endParaRPr lang="zh-TW" altLang="en-US" b="1">
            <a:solidFill>
              <a:schemeClr val="tx1"/>
            </a:solidFill>
            <a:latin typeface="微軟正黑體" pitchFamily="34" charset="-120"/>
            <a:ea typeface="微軟正黑體" pitchFamily="34" charset="-120"/>
          </a:endParaRPr>
        </a:p>
      </dgm:t>
    </dgm:pt>
    <dgm:pt modelId="{081BDFB2-FDF8-4D9B-AC9F-7533C49AE1A1}" type="sibTrans" cxnId="{4971F876-3439-49D8-84E9-39EA559C2E3B}">
      <dgm:prSet/>
      <dgm:spPr/>
      <dgm:t>
        <a:bodyPr/>
        <a:lstStyle/>
        <a:p>
          <a:endParaRPr lang="zh-TW" altLang="en-US" b="1">
            <a:solidFill>
              <a:schemeClr val="tx1"/>
            </a:solidFill>
            <a:latin typeface="微軟正黑體" pitchFamily="34" charset="-120"/>
            <a:ea typeface="微軟正黑體" pitchFamily="34" charset="-120"/>
          </a:endParaRPr>
        </a:p>
      </dgm:t>
    </dgm:pt>
    <dgm:pt modelId="{5ABE0A08-F04D-4536-BB46-AF7C8EADD158}" type="pres">
      <dgm:prSet presAssocID="{3B7F392E-7E31-4727-B65C-5160D73F9073}" presName="compositeShape" presStyleCnt="0">
        <dgm:presLayoutVars>
          <dgm:chMax val="7"/>
          <dgm:dir/>
          <dgm:resizeHandles val="exact"/>
        </dgm:presLayoutVars>
      </dgm:prSet>
      <dgm:spPr/>
    </dgm:pt>
    <dgm:pt modelId="{93DE8AEB-94BB-467D-B4DC-39AE97394405}" type="pres">
      <dgm:prSet presAssocID="{F2E8DE66-A761-48BB-9D2C-3769C79EC5B8}" presName="circ1" presStyleLbl="vennNode1" presStyleIdx="0" presStyleCnt="3"/>
      <dgm:spPr/>
      <dgm:t>
        <a:bodyPr/>
        <a:lstStyle/>
        <a:p>
          <a:endParaRPr lang="zh-TW" altLang="en-US"/>
        </a:p>
      </dgm:t>
    </dgm:pt>
    <dgm:pt modelId="{DC69E913-85D8-4DF0-89BB-AEB5620D2D13}" type="pres">
      <dgm:prSet presAssocID="{F2E8DE66-A761-48BB-9D2C-3769C79EC5B8}" presName="circ1Tx" presStyleLbl="revTx" presStyleIdx="0" presStyleCnt="0">
        <dgm:presLayoutVars>
          <dgm:chMax val="0"/>
          <dgm:chPref val="0"/>
          <dgm:bulletEnabled val="1"/>
        </dgm:presLayoutVars>
      </dgm:prSet>
      <dgm:spPr/>
      <dgm:t>
        <a:bodyPr/>
        <a:lstStyle/>
        <a:p>
          <a:endParaRPr lang="zh-TW" altLang="en-US"/>
        </a:p>
      </dgm:t>
    </dgm:pt>
    <dgm:pt modelId="{6DED6FBA-2E0F-40DF-9523-0CCEFB3AD111}" type="pres">
      <dgm:prSet presAssocID="{383FD673-C426-4C97-92EC-71C66FA8F094}" presName="circ2" presStyleLbl="vennNode1" presStyleIdx="1" presStyleCnt="3"/>
      <dgm:spPr/>
      <dgm:t>
        <a:bodyPr/>
        <a:lstStyle/>
        <a:p>
          <a:endParaRPr lang="zh-TW" altLang="en-US"/>
        </a:p>
      </dgm:t>
    </dgm:pt>
    <dgm:pt modelId="{0F5F4CCB-18AF-46A1-AA8F-9094EC8A0EAE}" type="pres">
      <dgm:prSet presAssocID="{383FD673-C426-4C97-92EC-71C66FA8F094}" presName="circ2Tx" presStyleLbl="revTx" presStyleIdx="0" presStyleCnt="0">
        <dgm:presLayoutVars>
          <dgm:chMax val="0"/>
          <dgm:chPref val="0"/>
          <dgm:bulletEnabled val="1"/>
        </dgm:presLayoutVars>
      </dgm:prSet>
      <dgm:spPr/>
      <dgm:t>
        <a:bodyPr/>
        <a:lstStyle/>
        <a:p>
          <a:endParaRPr lang="zh-TW" altLang="en-US"/>
        </a:p>
      </dgm:t>
    </dgm:pt>
    <dgm:pt modelId="{E3005612-1259-3A40-8E5D-B68212EDBDDF}" type="pres">
      <dgm:prSet presAssocID="{7432CFC7-3466-4F18-8B42-90E7852AD100}" presName="circ3" presStyleLbl="vennNode1" presStyleIdx="2" presStyleCnt="3"/>
      <dgm:spPr/>
      <dgm:t>
        <a:bodyPr/>
        <a:lstStyle/>
        <a:p>
          <a:endParaRPr lang="zh-TW" altLang="en-US"/>
        </a:p>
      </dgm:t>
    </dgm:pt>
    <dgm:pt modelId="{25206DE0-DE63-7443-819B-DBD7D5A52308}" type="pres">
      <dgm:prSet presAssocID="{7432CFC7-3466-4F18-8B42-90E7852AD100}" presName="circ3Tx" presStyleLbl="revTx" presStyleIdx="0" presStyleCnt="0">
        <dgm:presLayoutVars>
          <dgm:chMax val="0"/>
          <dgm:chPref val="0"/>
          <dgm:bulletEnabled val="1"/>
        </dgm:presLayoutVars>
      </dgm:prSet>
      <dgm:spPr/>
      <dgm:t>
        <a:bodyPr/>
        <a:lstStyle/>
        <a:p>
          <a:endParaRPr lang="zh-TW" altLang="en-US"/>
        </a:p>
      </dgm:t>
    </dgm:pt>
  </dgm:ptLst>
  <dgm:cxnLst>
    <dgm:cxn modelId="{772CBA93-AB4F-40D1-9435-1EAD2BD0A8F6}" type="presOf" srcId="{3B7F392E-7E31-4727-B65C-5160D73F9073}" destId="{5ABE0A08-F04D-4536-BB46-AF7C8EADD158}" srcOrd="0" destOrd="0" presId="urn:microsoft.com/office/officeart/2005/8/layout/venn1"/>
    <dgm:cxn modelId="{DA105306-850A-44C7-8EE5-5C0418D6CEDE}" type="presOf" srcId="{F2E8DE66-A761-48BB-9D2C-3769C79EC5B8}" destId="{93DE8AEB-94BB-467D-B4DC-39AE97394405}" srcOrd="0" destOrd="0" presId="urn:microsoft.com/office/officeart/2005/8/layout/venn1"/>
    <dgm:cxn modelId="{4971F876-3439-49D8-84E9-39EA559C2E3B}" srcId="{3B7F392E-7E31-4727-B65C-5160D73F9073}" destId="{383FD673-C426-4C97-92EC-71C66FA8F094}" srcOrd="1" destOrd="0" parTransId="{ED7774D3-78D9-48B8-8810-7BBAF5AA1E1D}" sibTransId="{081BDFB2-FDF8-4D9B-AC9F-7533C49AE1A1}"/>
    <dgm:cxn modelId="{9117B6FC-2A5A-404A-97BB-3761036CB9C0}" srcId="{3B7F392E-7E31-4727-B65C-5160D73F9073}" destId="{F2E8DE66-A761-48BB-9D2C-3769C79EC5B8}" srcOrd="0" destOrd="0" parTransId="{3B0651B7-6D73-4EA3-8354-AD830A7EEDDE}" sibTransId="{33C44B41-0B07-484C-AE59-17CE1600B72C}"/>
    <dgm:cxn modelId="{93582E98-C606-402B-BBD4-22371A18B0CA}" type="presOf" srcId="{7432CFC7-3466-4F18-8B42-90E7852AD100}" destId="{25206DE0-DE63-7443-819B-DBD7D5A52308}" srcOrd="1" destOrd="0" presId="urn:microsoft.com/office/officeart/2005/8/layout/venn1"/>
    <dgm:cxn modelId="{5D8175F4-D9FD-47B6-99C6-3834CDB3DBB7}" srcId="{3B7F392E-7E31-4727-B65C-5160D73F9073}" destId="{7432CFC7-3466-4F18-8B42-90E7852AD100}" srcOrd="2" destOrd="0" parTransId="{9F7DDCE0-8FA2-4C54-B340-4393777FB75C}" sibTransId="{7062EC75-FFF3-482C-A262-6A02523CACD9}"/>
    <dgm:cxn modelId="{3290DD78-D29C-42E4-BB71-C76508CFBEF4}" type="presOf" srcId="{383FD673-C426-4C97-92EC-71C66FA8F094}" destId="{0F5F4CCB-18AF-46A1-AA8F-9094EC8A0EAE}" srcOrd="1" destOrd="0" presId="urn:microsoft.com/office/officeart/2005/8/layout/venn1"/>
    <dgm:cxn modelId="{42B123C1-0046-46E1-AA52-B1E352B7E62A}" type="presOf" srcId="{383FD673-C426-4C97-92EC-71C66FA8F094}" destId="{6DED6FBA-2E0F-40DF-9523-0CCEFB3AD111}" srcOrd="0" destOrd="0" presId="urn:microsoft.com/office/officeart/2005/8/layout/venn1"/>
    <dgm:cxn modelId="{C1E3ED1A-A819-4C43-A8CB-6761832A9402}" type="presOf" srcId="{F2E8DE66-A761-48BB-9D2C-3769C79EC5B8}" destId="{DC69E913-85D8-4DF0-89BB-AEB5620D2D13}" srcOrd="1" destOrd="0" presId="urn:microsoft.com/office/officeart/2005/8/layout/venn1"/>
    <dgm:cxn modelId="{1ED1DC72-D5DB-4837-9CDD-49E5A84EE15E}" type="presOf" srcId="{7432CFC7-3466-4F18-8B42-90E7852AD100}" destId="{E3005612-1259-3A40-8E5D-B68212EDBDDF}" srcOrd="0" destOrd="0" presId="urn:microsoft.com/office/officeart/2005/8/layout/venn1"/>
    <dgm:cxn modelId="{2F52E4A1-6AC8-4B85-AF8E-CA52032D68EA}" type="presParOf" srcId="{5ABE0A08-F04D-4536-BB46-AF7C8EADD158}" destId="{93DE8AEB-94BB-467D-B4DC-39AE97394405}" srcOrd="0" destOrd="0" presId="urn:microsoft.com/office/officeart/2005/8/layout/venn1"/>
    <dgm:cxn modelId="{2ECC221B-1392-471C-81FA-02AE4BD95AC4}" type="presParOf" srcId="{5ABE0A08-F04D-4536-BB46-AF7C8EADD158}" destId="{DC69E913-85D8-4DF0-89BB-AEB5620D2D13}" srcOrd="1" destOrd="0" presId="urn:microsoft.com/office/officeart/2005/8/layout/venn1"/>
    <dgm:cxn modelId="{4B92D0F3-D106-464E-8D89-CF5981272D37}" type="presParOf" srcId="{5ABE0A08-F04D-4536-BB46-AF7C8EADD158}" destId="{6DED6FBA-2E0F-40DF-9523-0CCEFB3AD111}" srcOrd="2" destOrd="0" presId="urn:microsoft.com/office/officeart/2005/8/layout/venn1"/>
    <dgm:cxn modelId="{9C74E07B-43E5-47E1-B0A8-EA0879111886}" type="presParOf" srcId="{5ABE0A08-F04D-4536-BB46-AF7C8EADD158}" destId="{0F5F4CCB-18AF-46A1-AA8F-9094EC8A0EAE}" srcOrd="3" destOrd="0" presId="urn:microsoft.com/office/officeart/2005/8/layout/venn1"/>
    <dgm:cxn modelId="{E2EE5C97-D14F-4D08-9088-837014F1C7C8}" type="presParOf" srcId="{5ABE0A08-F04D-4536-BB46-AF7C8EADD158}" destId="{E3005612-1259-3A40-8E5D-B68212EDBDDF}" srcOrd="4" destOrd="0" presId="urn:microsoft.com/office/officeart/2005/8/layout/venn1"/>
    <dgm:cxn modelId="{F65DE2F2-0678-4ACA-BBF7-6531E3CB038F}" type="presParOf" srcId="{5ABE0A08-F04D-4536-BB46-AF7C8EADD158}" destId="{25206DE0-DE63-7443-819B-DBD7D5A52308}" srcOrd="5"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7413A-5358-A04D-A534-D63DE4E73387}" type="doc">
      <dgm:prSet loTypeId="urn:microsoft.com/office/officeart/2005/8/layout/cycle2" loCatId="" qsTypeId="urn:microsoft.com/office/officeart/2005/8/quickstyle/simple5" qsCatId="simple" csTypeId="urn:microsoft.com/office/officeart/2005/8/colors/colorful1" csCatId="colorful" phldr="1"/>
      <dgm:spPr/>
      <dgm:t>
        <a:bodyPr/>
        <a:lstStyle/>
        <a:p>
          <a:endParaRPr lang="zh-TW" altLang="en-US"/>
        </a:p>
      </dgm:t>
    </dgm:pt>
    <dgm:pt modelId="{BBDF1ED0-2547-A946-99DD-BAB361DB0BD9}">
      <dgm:prSet phldrT="[文字]"/>
      <dgm:spPr/>
      <dgm:t>
        <a:bodyPr/>
        <a:lstStyle/>
        <a:p>
          <a:r>
            <a:rPr lang="en-US" altLang="zh-TW" smtClean="0">
              <a:latin typeface="微軟正黑體" panose="020B0604030504040204" pitchFamily="34" charset="-120"/>
              <a:ea typeface="微軟正黑體" panose="020B0604030504040204" pitchFamily="34" charset="-120"/>
            </a:rPr>
            <a:t>Plan</a:t>
          </a:r>
          <a:endParaRPr lang="zh-TW" altLang="en-US" dirty="0">
            <a:latin typeface="微軟正黑體" panose="020B0604030504040204" pitchFamily="34" charset="-120"/>
            <a:ea typeface="微軟正黑體" panose="020B0604030504040204" pitchFamily="34" charset="-120"/>
          </a:endParaRPr>
        </a:p>
      </dgm:t>
    </dgm:pt>
    <dgm:pt modelId="{358AF43B-5D7E-3449-92DF-0C8B6C4A1641}" type="parTrans" cxnId="{0E17E21A-213B-CC44-84AE-B5B0D2199A7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4AEE511-3217-684A-993F-DDF34DD1F83E}" type="sibTrans" cxnId="{0E17E21A-213B-CC44-84AE-B5B0D2199A7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1645F51-47DA-F94E-B57B-657A789E6A00}">
      <dgm:prSet phldrT="[文字]"/>
      <dgm:spPr/>
      <dgm:t>
        <a:bodyPr/>
        <a:lstStyle/>
        <a:p>
          <a:r>
            <a:rPr lang="en-US" altLang="zh-TW" dirty="0" smtClean="0">
              <a:latin typeface="微軟正黑體" panose="020B0604030504040204" pitchFamily="34" charset="-120"/>
              <a:ea typeface="微軟正黑體" panose="020B0604030504040204" pitchFamily="34" charset="-120"/>
            </a:rPr>
            <a:t>Do</a:t>
          </a:r>
          <a:endParaRPr lang="zh-TW" altLang="en-US" dirty="0">
            <a:latin typeface="微軟正黑體" panose="020B0604030504040204" pitchFamily="34" charset="-120"/>
            <a:ea typeface="微軟正黑體" panose="020B0604030504040204" pitchFamily="34" charset="-120"/>
          </a:endParaRPr>
        </a:p>
      </dgm:t>
    </dgm:pt>
    <dgm:pt modelId="{4D98F34D-18B8-CD4C-AC2C-3E6CD92B2BB6}" type="parTrans" cxnId="{2CF4448D-131A-4145-A918-B25AB98EB88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5B93DAD-E28A-1440-AC09-46ACBB45F9E5}" type="sibTrans" cxnId="{2CF4448D-131A-4145-A918-B25AB98EB88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94447C0-81EC-FA4D-8198-39DE1E066914}">
      <dgm:prSet phldrT="[文字]"/>
      <dgm:spPr/>
      <dgm:t>
        <a:bodyPr/>
        <a:lstStyle/>
        <a:p>
          <a:r>
            <a:rPr lang="en-US" altLang="zh-TW" dirty="0" smtClean="0">
              <a:latin typeface="微軟正黑體" panose="020B0604030504040204" pitchFamily="34" charset="-120"/>
              <a:ea typeface="微軟正黑體" panose="020B0604030504040204" pitchFamily="34" charset="-120"/>
            </a:rPr>
            <a:t>Check</a:t>
          </a:r>
          <a:endParaRPr lang="zh-TW" altLang="en-US" dirty="0">
            <a:latin typeface="微軟正黑體" panose="020B0604030504040204" pitchFamily="34" charset="-120"/>
            <a:ea typeface="微軟正黑體" panose="020B0604030504040204" pitchFamily="34" charset="-120"/>
          </a:endParaRPr>
        </a:p>
      </dgm:t>
    </dgm:pt>
    <dgm:pt modelId="{B29F4506-668F-2842-AD41-15B8300BBE94}" type="parTrans" cxnId="{BAF8FFCC-6151-2242-B7F3-F2591A406A33}">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FB863A3-9FF7-564B-90D2-CF930249D713}" type="sibTrans" cxnId="{BAF8FFCC-6151-2242-B7F3-F2591A406A33}">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AEDAB33-2110-1246-B771-2437F4AE2542}">
      <dgm:prSet phldrT="[文字]"/>
      <dgm:spPr/>
      <dgm:t>
        <a:bodyPr/>
        <a:lstStyle/>
        <a:p>
          <a:r>
            <a:rPr lang="en-US" altLang="zh-TW" dirty="0" smtClean="0">
              <a:latin typeface="微軟正黑體" panose="020B0604030504040204" pitchFamily="34" charset="-120"/>
              <a:ea typeface="微軟正黑體" panose="020B0604030504040204" pitchFamily="34" charset="-120"/>
            </a:rPr>
            <a:t>Act</a:t>
          </a:r>
          <a:endParaRPr lang="zh-TW" altLang="en-US" dirty="0">
            <a:latin typeface="微軟正黑體" panose="020B0604030504040204" pitchFamily="34" charset="-120"/>
            <a:ea typeface="微軟正黑體" panose="020B0604030504040204" pitchFamily="34" charset="-120"/>
          </a:endParaRPr>
        </a:p>
      </dgm:t>
    </dgm:pt>
    <dgm:pt modelId="{BB8ECD6C-0668-1E48-A9F4-29BB2E6289B0}" type="parTrans" cxnId="{23E11471-6A50-5448-8324-6EA58823C849}">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536742B-5E53-1341-9361-CA4D247AB119}" type="sibTrans" cxnId="{23E11471-6A50-5448-8324-6EA58823C849}">
      <dgm:prSet/>
      <dgm:spPr/>
      <dgm:t>
        <a:bodyPr/>
        <a:lstStyle/>
        <a:p>
          <a:endParaRPr lang="zh-TW" altLang="en-US">
            <a:latin typeface="微軟正黑體" panose="020B0604030504040204" pitchFamily="34" charset="-120"/>
            <a:ea typeface="微軟正黑體" panose="020B0604030504040204" pitchFamily="34" charset="-120"/>
          </a:endParaRPr>
        </a:p>
      </dgm:t>
    </dgm:pt>
    <dgm:pt modelId="{2061BF5F-0590-C64D-A050-1F5D95B1B6E4}" type="pres">
      <dgm:prSet presAssocID="{09A7413A-5358-A04D-A534-D63DE4E73387}" presName="cycle" presStyleCnt="0">
        <dgm:presLayoutVars>
          <dgm:dir/>
          <dgm:resizeHandles val="exact"/>
        </dgm:presLayoutVars>
      </dgm:prSet>
      <dgm:spPr/>
      <dgm:t>
        <a:bodyPr/>
        <a:lstStyle/>
        <a:p>
          <a:endParaRPr lang="zh-TW" altLang="en-US"/>
        </a:p>
      </dgm:t>
    </dgm:pt>
    <dgm:pt modelId="{8DBBF473-B5B9-D144-8A41-62882B25777F}" type="pres">
      <dgm:prSet presAssocID="{BBDF1ED0-2547-A946-99DD-BAB361DB0BD9}" presName="node" presStyleLbl="node1" presStyleIdx="0" presStyleCnt="4">
        <dgm:presLayoutVars>
          <dgm:bulletEnabled val="1"/>
        </dgm:presLayoutVars>
      </dgm:prSet>
      <dgm:spPr/>
      <dgm:t>
        <a:bodyPr/>
        <a:lstStyle/>
        <a:p>
          <a:endParaRPr lang="zh-TW" altLang="en-US"/>
        </a:p>
      </dgm:t>
    </dgm:pt>
    <dgm:pt modelId="{413B61F5-BD91-F64F-BCC3-20285024662C}" type="pres">
      <dgm:prSet presAssocID="{C4AEE511-3217-684A-993F-DDF34DD1F83E}" presName="sibTrans" presStyleLbl="sibTrans2D1" presStyleIdx="0" presStyleCnt="4"/>
      <dgm:spPr/>
      <dgm:t>
        <a:bodyPr/>
        <a:lstStyle/>
        <a:p>
          <a:endParaRPr lang="zh-TW" altLang="en-US"/>
        </a:p>
      </dgm:t>
    </dgm:pt>
    <dgm:pt modelId="{3F4A3DB5-87C8-7A43-8631-FE0A4994B907}" type="pres">
      <dgm:prSet presAssocID="{C4AEE511-3217-684A-993F-DDF34DD1F83E}" presName="connectorText" presStyleLbl="sibTrans2D1" presStyleIdx="0" presStyleCnt="4"/>
      <dgm:spPr/>
      <dgm:t>
        <a:bodyPr/>
        <a:lstStyle/>
        <a:p>
          <a:endParaRPr lang="zh-TW" altLang="en-US"/>
        </a:p>
      </dgm:t>
    </dgm:pt>
    <dgm:pt modelId="{640DBCF8-C6C5-834C-B3E7-72965E92E165}" type="pres">
      <dgm:prSet presAssocID="{41645F51-47DA-F94E-B57B-657A789E6A00}" presName="node" presStyleLbl="node1" presStyleIdx="1" presStyleCnt="4">
        <dgm:presLayoutVars>
          <dgm:bulletEnabled val="1"/>
        </dgm:presLayoutVars>
      </dgm:prSet>
      <dgm:spPr/>
      <dgm:t>
        <a:bodyPr/>
        <a:lstStyle/>
        <a:p>
          <a:endParaRPr lang="zh-TW" altLang="en-US"/>
        </a:p>
      </dgm:t>
    </dgm:pt>
    <dgm:pt modelId="{89AA79C2-3FF9-964F-9B0F-81FAC8F57903}" type="pres">
      <dgm:prSet presAssocID="{C5B93DAD-E28A-1440-AC09-46ACBB45F9E5}" presName="sibTrans" presStyleLbl="sibTrans2D1" presStyleIdx="1" presStyleCnt="4"/>
      <dgm:spPr/>
      <dgm:t>
        <a:bodyPr/>
        <a:lstStyle/>
        <a:p>
          <a:endParaRPr lang="zh-TW" altLang="en-US"/>
        </a:p>
      </dgm:t>
    </dgm:pt>
    <dgm:pt modelId="{58306742-1817-6D4B-9369-5BCD86BB2053}" type="pres">
      <dgm:prSet presAssocID="{C5B93DAD-E28A-1440-AC09-46ACBB45F9E5}" presName="connectorText" presStyleLbl="sibTrans2D1" presStyleIdx="1" presStyleCnt="4"/>
      <dgm:spPr/>
      <dgm:t>
        <a:bodyPr/>
        <a:lstStyle/>
        <a:p>
          <a:endParaRPr lang="zh-TW" altLang="en-US"/>
        </a:p>
      </dgm:t>
    </dgm:pt>
    <dgm:pt modelId="{7BEDE04B-99E3-9444-8926-236CD2D4F0B0}" type="pres">
      <dgm:prSet presAssocID="{A94447C0-81EC-FA4D-8198-39DE1E066914}" presName="node" presStyleLbl="node1" presStyleIdx="2" presStyleCnt="4">
        <dgm:presLayoutVars>
          <dgm:bulletEnabled val="1"/>
        </dgm:presLayoutVars>
      </dgm:prSet>
      <dgm:spPr/>
      <dgm:t>
        <a:bodyPr/>
        <a:lstStyle/>
        <a:p>
          <a:endParaRPr lang="zh-TW" altLang="en-US"/>
        </a:p>
      </dgm:t>
    </dgm:pt>
    <dgm:pt modelId="{37FB17FE-762B-7D4E-AE23-92E8FBCCB5E1}" type="pres">
      <dgm:prSet presAssocID="{DFB863A3-9FF7-564B-90D2-CF930249D713}" presName="sibTrans" presStyleLbl="sibTrans2D1" presStyleIdx="2" presStyleCnt="4"/>
      <dgm:spPr/>
      <dgm:t>
        <a:bodyPr/>
        <a:lstStyle/>
        <a:p>
          <a:endParaRPr lang="zh-TW" altLang="en-US"/>
        </a:p>
      </dgm:t>
    </dgm:pt>
    <dgm:pt modelId="{1F61307E-40E5-E048-92B6-BBB977B7C624}" type="pres">
      <dgm:prSet presAssocID="{DFB863A3-9FF7-564B-90D2-CF930249D713}" presName="connectorText" presStyleLbl="sibTrans2D1" presStyleIdx="2" presStyleCnt="4"/>
      <dgm:spPr/>
      <dgm:t>
        <a:bodyPr/>
        <a:lstStyle/>
        <a:p>
          <a:endParaRPr lang="zh-TW" altLang="en-US"/>
        </a:p>
      </dgm:t>
    </dgm:pt>
    <dgm:pt modelId="{19F18684-B4B4-6541-B562-DF739A2DDA45}" type="pres">
      <dgm:prSet presAssocID="{DAEDAB33-2110-1246-B771-2437F4AE2542}" presName="node" presStyleLbl="node1" presStyleIdx="3" presStyleCnt="4">
        <dgm:presLayoutVars>
          <dgm:bulletEnabled val="1"/>
        </dgm:presLayoutVars>
      </dgm:prSet>
      <dgm:spPr/>
      <dgm:t>
        <a:bodyPr/>
        <a:lstStyle/>
        <a:p>
          <a:endParaRPr lang="zh-TW" altLang="en-US"/>
        </a:p>
      </dgm:t>
    </dgm:pt>
    <dgm:pt modelId="{60D2D667-B924-F14B-88E7-956C75C1D963}" type="pres">
      <dgm:prSet presAssocID="{8536742B-5E53-1341-9361-CA4D247AB119}" presName="sibTrans" presStyleLbl="sibTrans2D1" presStyleIdx="3" presStyleCnt="4"/>
      <dgm:spPr/>
      <dgm:t>
        <a:bodyPr/>
        <a:lstStyle/>
        <a:p>
          <a:endParaRPr lang="zh-TW" altLang="en-US"/>
        </a:p>
      </dgm:t>
    </dgm:pt>
    <dgm:pt modelId="{D4932264-7E39-F246-8AFE-7D2A93CD3B04}" type="pres">
      <dgm:prSet presAssocID="{8536742B-5E53-1341-9361-CA4D247AB119}" presName="connectorText" presStyleLbl="sibTrans2D1" presStyleIdx="3" presStyleCnt="4"/>
      <dgm:spPr/>
      <dgm:t>
        <a:bodyPr/>
        <a:lstStyle/>
        <a:p>
          <a:endParaRPr lang="zh-TW" altLang="en-US"/>
        </a:p>
      </dgm:t>
    </dgm:pt>
  </dgm:ptLst>
  <dgm:cxnLst>
    <dgm:cxn modelId="{475677F8-1010-4795-AE4D-C90DD2A61732}" type="presOf" srcId="{C4AEE511-3217-684A-993F-DDF34DD1F83E}" destId="{413B61F5-BD91-F64F-BCC3-20285024662C}" srcOrd="0" destOrd="0" presId="urn:microsoft.com/office/officeart/2005/8/layout/cycle2"/>
    <dgm:cxn modelId="{23E11471-6A50-5448-8324-6EA58823C849}" srcId="{09A7413A-5358-A04D-A534-D63DE4E73387}" destId="{DAEDAB33-2110-1246-B771-2437F4AE2542}" srcOrd="3" destOrd="0" parTransId="{BB8ECD6C-0668-1E48-A9F4-29BB2E6289B0}" sibTransId="{8536742B-5E53-1341-9361-CA4D247AB119}"/>
    <dgm:cxn modelId="{3620F8F7-C03B-4444-91C5-60AD5F7BBBC7}" type="presOf" srcId="{DFB863A3-9FF7-564B-90D2-CF930249D713}" destId="{1F61307E-40E5-E048-92B6-BBB977B7C624}" srcOrd="1" destOrd="0" presId="urn:microsoft.com/office/officeart/2005/8/layout/cycle2"/>
    <dgm:cxn modelId="{CFA71281-8590-4099-9A94-A9A44DA72904}" type="presOf" srcId="{41645F51-47DA-F94E-B57B-657A789E6A00}" destId="{640DBCF8-C6C5-834C-B3E7-72965E92E165}" srcOrd="0" destOrd="0" presId="urn:microsoft.com/office/officeart/2005/8/layout/cycle2"/>
    <dgm:cxn modelId="{93F25C90-4072-4248-A88A-2178F4A41E7C}" type="presOf" srcId="{C4AEE511-3217-684A-993F-DDF34DD1F83E}" destId="{3F4A3DB5-87C8-7A43-8631-FE0A4994B907}" srcOrd="1" destOrd="0" presId="urn:microsoft.com/office/officeart/2005/8/layout/cycle2"/>
    <dgm:cxn modelId="{F1250F3A-27A4-4ECA-929F-A676B78DCE49}" type="presOf" srcId="{8536742B-5E53-1341-9361-CA4D247AB119}" destId="{D4932264-7E39-F246-8AFE-7D2A93CD3B04}" srcOrd="1" destOrd="0" presId="urn:microsoft.com/office/officeart/2005/8/layout/cycle2"/>
    <dgm:cxn modelId="{BAF8FFCC-6151-2242-B7F3-F2591A406A33}" srcId="{09A7413A-5358-A04D-A534-D63DE4E73387}" destId="{A94447C0-81EC-FA4D-8198-39DE1E066914}" srcOrd="2" destOrd="0" parTransId="{B29F4506-668F-2842-AD41-15B8300BBE94}" sibTransId="{DFB863A3-9FF7-564B-90D2-CF930249D713}"/>
    <dgm:cxn modelId="{06975DFE-F715-4558-948F-09B03FAE2C28}" type="presOf" srcId="{A94447C0-81EC-FA4D-8198-39DE1E066914}" destId="{7BEDE04B-99E3-9444-8926-236CD2D4F0B0}" srcOrd="0" destOrd="0" presId="urn:microsoft.com/office/officeart/2005/8/layout/cycle2"/>
    <dgm:cxn modelId="{0E17E21A-213B-CC44-84AE-B5B0D2199A78}" srcId="{09A7413A-5358-A04D-A534-D63DE4E73387}" destId="{BBDF1ED0-2547-A946-99DD-BAB361DB0BD9}" srcOrd="0" destOrd="0" parTransId="{358AF43B-5D7E-3449-92DF-0C8B6C4A1641}" sibTransId="{C4AEE511-3217-684A-993F-DDF34DD1F83E}"/>
    <dgm:cxn modelId="{2CF4448D-131A-4145-A918-B25AB98EB887}" srcId="{09A7413A-5358-A04D-A534-D63DE4E73387}" destId="{41645F51-47DA-F94E-B57B-657A789E6A00}" srcOrd="1" destOrd="0" parTransId="{4D98F34D-18B8-CD4C-AC2C-3E6CD92B2BB6}" sibTransId="{C5B93DAD-E28A-1440-AC09-46ACBB45F9E5}"/>
    <dgm:cxn modelId="{7FBFEE1C-ECD8-4C6D-BE38-E2E035C9B8D4}" type="presOf" srcId="{C5B93DAD-E28A-1440-AC09-46ACBB45F9E5}" destId="{58306742-1817-6D4B-9369-5BCD86BB2053}" srcOrd="1" destOrd="0" presId="urn:microsoft.com/office/officeart/2005/8/layout/cycle2"/>
    <dgm:cxn modelId="{CF09A587-CFCB-4EFC-A599-FD673EE818B5}" type="presOf" srcId="{09A7413A-5358-A04D-A534-D63DE4E73387}" destId="{2061BF5F-0590-C64D-A050-1F5D95B1B6E4}" srcOrd="0" destOrd="0" presId="urn:microsoft.com/office/officeart/2005/8/layout/cycle2"/>
    <dgm:cxn modelId="{1F4D1FFD-C027-417F-A042-961BDA622473}" type="presOf" srcId="{BBDF1ED0-2547-A946-99DD-BAB361DB0BD9}" destId="{8DBBF473-B5B9-D144-8A41-62882B25777F}" srcOrd="0" destOrd="0" presId="urn:microsoft.com/office/officeart/2005/8/layout/cycle2"/>
    <dgm:cxn modelId="{3EB45168-7D6B-4A0B-917B-33BE3EA74FB3}" type="presOf" srcId="{C5B93DAD-E28A-1440-AC09-46ACBB45F9E5}" destId="{89AA79C2-3FF9-964F-9B0F-81FAC8F57903}" srcOrd="0" destOrd="0" presId="urn:microsoft.com/office/officeart/2005/8/layout/cycle2"/>
    <dgm:cxn modelId="{EC90436D-74CF-4407-976E-01CF5C110353}" type="presOf" srcId="{DFB863A3-9FF7-564B-90D2-CF930249D713}" destId="{37FB17FE-762B-7D4E-AE23-92E8FBCCB5E1}" srcOrd="0" destOrd="0" presId="urn:microsoft.com/office/officeart/2005/8/layout/cycle2"/>
    <dgm:cxn modelId="{D0A294E9-B73A-4A3A-933F-FBFFAE9E8ED0}" type="presOf" srcId="{8536742B-5E53-1341-9361-CA4D247AB119}" destId="{60D2D667-B924-F14B-88E7-956C75C1D963}" srcOrd="0" destOrd="0" presId="urn:microsoft.com/office/officeart/2005/8/layout/cycle2"/>
    <dgm:cxn modelId="{CED9E042-7061-4D4A-A703-526FD0989C21}" type="presOf" srcId="{DAEDAB33-2110-1246-B771-2437F4AE2542}" destId="{19F18684-B4B4-6541-B562-DF739A2DDA45}" srcOrd="0" destOrd="0" presId="urn:microsoft.com/office/officeart/2005/8/layout/cycle2"/>
    <dgm:cxn modelId="{2DB6EBFF-85AE-4E83-940F-359E28DD500E}" type="presParOf" srcId="{2061BF5F-0590-C64D-A050-1F5D95B1B6E4}" destId="{8DBBF473-B5B9-D144-8A41-62882B25777F}" srcOrd="0" destOrd="0" presId="urn:microsoft.com/office/officeart/2005/8/layout/cycle2"/>
    <dgm:cxn modelId="{FEC32F56-290D-4DCA-93E1-6E6F624691B7}" type="presParOf" srcId="{2061BF5F-0590-C64D-A050-1F5D95B1B6E4}" destId="{413B61F5-BD91-F64F-BCC3-20285024662C}" srcOrd="1" destOrd="0" presId="urn:microsoft.com/office/officeart/2005/8/layout/cycle2"/>
    <dgm:cxn modelId="{837A2904-538C-4A78-80C8-53DD9E8DAC8F}" type="presParOf" srcId="{413B61F5-BD91-F64F-BCC3-20285024662C}" destId="{3F4A3DB5-87C8-7A43-8631-FE0A4994B907}" srcOrd="0" destOrd="0" presId="urn:microsoft.com/office/officeart/2005/8/layout/cycle2"/>
    <dgm:cxn modelId="{AB1A957B-FCEC-4ECB-93B5-0E1DB9FD904C}" type="presParOf" srcId="{2061BF5F-0590-C64D-A050-1F5D95B1B6E4}" destId="{640DBCF8-C6C5-834C-B3E7-72965E92E165}" srcOrd="2" destOrd="0" presId="urn:microsoft.com/office/officeart/2005/8/layout/cycle2"/>
    <dgm:cxn modelId="{CC910343-0D7C-4E10-8363-2EA0B33CAE19}" type="presParOf" srcId="{2061BF5F-0590-C64D-A050-1F5D95B1B6E4}" destId="{89AA79C2-3FF9-964F-9B0F-81FAC8F57903}" srcOrd="3" destOrd="0" presId="urn:microsoft.com/office/officeart/2005/8/layout/cycle2"/>
    <dgm:cxn modelId="{2CD6364A-89AE-4F69-8BFC-F23614FC80FB}" type="presParOf" srcId="{89AA79C2-3FF9-964F-9B0F-81FAC8F57903}" destId="{58306742-1817-6D4B-9369-5BCD86BB2053}" srcOrd="0" destOrd="0" presId="urn:microsoft.com/office/officeart/2005/8/layout/cycle2"/>
    <dgm:cxn modelId="{8C7A4C48-BCF9-4BBE-A37F-58D96B8E7975}" type="presParOf" srcId="{2061BF5F-0590-C64D-A050-1F5D95B1B6E4}" destId="{7BEDE04B-99E3-9444-8926-236CD2D4F0B0}" srcOrd="4" destOrd="0" presId="urn:microsoft.com/office/officeart/2005/8/layout/cycle2"/>
    <dgm:cxn modelId="{DBCBF5F0-FCF9-4EBA-B563-51D18E6B5086}" type="presParOf" srcId="{2061BF5F-0590-C64D-A050-1F5D95B1B6E4}" destId="{37FB17FE-762B-7D4E-AE23-92E8FBCCB5E1}" srcOrd="5" destOrd="0" presId="urn:microsoft.com/office/officeart/2005/8/layout/cycle2"/>
    <dgm:cxn modelId="{F2CBA421-70FF-4CD5-8F96-0423B2366D64}" type="presParOf" srcId="{37FB17FE-762B-7D4E-AE23-92E8FBCCB5E1}" destId="{1F61307E-40E5-E048-92B6-BBB977B7C624}" srcOrd="0" destOrd="0" presId="urn:microsoft.com/office/officeart/2005/8/layout/cycle2"/>
    <dgm:cxn modelId="{EFE98F29-F185-44C3-A3E0-4A22CCF7C08C}" type="presParOf" srcId="{2061BF5F-0590-C64D-A050-1F5D95B1B6E4}" destId="{19F18684-B4B4-6541-B562-DF739A2DDA45}" srcOrd="6" destOrd="0" presId="urn:microsoft.com/office/officeart/2005/8/layout/cycle2"/>
    <dgm:cxn modelId="{5B92AF8A-2F53-4D10-B2D2-2C244FFE1071}" type="presParOf" srcId="{2061BF5F-0590-C64D-A050-1F5D95B1B6E4}" destId="{60D2D667-B924-F14B-88E7-956C75C1D963}" srcOrd="7" destOrd="0" presId="urn:microsoft.com/office/officeart/2005/8/layout/cycle2"/>
    <dgm:cxn modelId="{1D24E0A3-9644-47C5-A6A0-F8846D77BD95}" type="presParOf" srcId="{60D2D667-B924-F14B-88E7-956C75C1D963}" destId="{D4932264-7E39-F246-8AFE-7D2A93CD3B04}" srcOrd="0" destOrd="0" presId="urn:microsoft.com/office/officeart/2005/8/layout/cycle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FCEDBF-1E2B-4446-8273-C067FB074A72}" type="doc">
      <dgm:prSet loTypeId="urn:microsoft.com/office/officeart/2005/8/layout/cycle1" loCatId="cycle" qsTypeId="urn:microsoft.com/office/officeart/2005/8/quickstyle/3d7" qsCatId="3D" csTypeId="urn:microsoft.com/office/officeart/2005/8/colors/accent1_2" csCatId="accent1" phldr="1"/>
      <dgm:spPr/>
      <dgm:t>
        <a:bodyPr/>
        <a:lstStyle/>
        <a:p>
          <a:endParaRPr lang="zh-TW" altLang="en-US"/>
        </a:p>
      </dgm:t>
    </dgm:pt>
    <dgm:pt modelId="{A5D994E2-61DF-4C6F-82AC-FBFB69712BEC}">
      <dgm:prSet phldrT="[文字]" custT="1"/>
      <dgm:spPr/>
      <dgm:t>
        <a:bodyPr/>
        <a:lstStyle/>
        <a:p>
          <a:r>
            <a:rPr lang="zh-TW" altLang="en-US" sz="2400" b="1" smtClean="0">
              <a:solidFill>
                <a:srgbClr val="FF0000"/>
              </a:solidFill>
            </a:rPr>
            <a:t>準備</a:t>
          </a:r>
          <a:endParaRPr lang="zh-TW" altLang="en-US" sz="2400" b="1" dirty="0">
            <a:solidFill>
              <a:srgbClr val="FF0000"/>
            </a:solidFill>
          </a:endParaRPr>
        </a:p>
      </dgm:t>
    </dgm:pt>
    <dgm:pt modelId="{068E15EA-65E2-49EF-B3AB-7B39B13964E8}" type="parTrans" cxnId="{7D76F520-21E7-42C9-BCDB-8539D76F404C}">
      <dgm:prSet/>
      <dgm:spPr/>
      <dgm:t>
        <a:bodyPr/>
        <a:lstStyle/>
        <a:p>
          <a:endParaRPr lang="zh-TW" altLang="en-US">
            <a:solidFill>
              <a:srgbClr val="FF0000"/>
            </a:solidFill>
          </a:endParaRPr>
        </a:p>
      </dgm:t>
    </dgm:pt>
    <dgm:pt modelId="{33F52BEA-9601-4CBD-8C36-0E68E4CA10FB}" type="sibTrans" cxnId="{7D76F520-21E7-42C9-BCDB-8539D76F404C}">
      <dgm:prSet/>
      <dgm:spPr/>
      <dgm:t>
        <a:bodyPr/>
        <a:lstStyle/>
        <a:p>
          <a:endParaRPr lang="zh-TW" altLang="en-US">
            <a:solidFill>
              <a:srgbClr val="FF0000"/>
            </a:solidFill>
          </a:endParaRPr>
        </a:p>
      </dgm:t>
    </dgm:pt>
    <dgm:pt modelId="{3B2E8ECB-B64A-4120-B65C-3880BDA56315}">
      <dgm:prSet custT="1"/>
      <dgm:spPr/>
      <dgm:t>
        <a:bodyPr/>
        <a:lstStyle/>
        <a:p>
          <a:r>
            <a:rPr lang="zh-TW" altLang="en-US" sz="2400" b="1" smtClean="0">
              <a:solidFill>
                <a:srgbClr val="FF0000"/>
              </a:solidFill>
            </a:rPr>
            <a:t>識別</a:t>
          </a:r>
          <a:endParaRPr lang="zh-TW" altLang="en-US" sz="2400" b="1" dirty="0" smtClean="0">
            <a:solidFill>
              <a:srgbClr val="FF0000"/>
            </a:solidFill>
          </a:endParaRPr>
        </a:p>
      </dgm:t>
    </dgm:pt>
    <dgm:pt modelId="{17E8D0ED-2D7B-4D96-BF8A-D210F9FF25DA}" type="parTrans" cxnId="{BA317A9F-17C6-4597-BDA3-81440435EF27}">
      <dgm:prSet/>
      <dgm:spPr/>
      <dgm:t>
        <a:bodyPr/>
        <a:lstStyle/>
        <a:p>
          <a:endParaRPr lang="zh-TW" altLang="en-US">
            <a:solidFill>
              <a:srgbClr val="FF0000"/>
            </a:solidFill>
          </a:endParaRPr>
        </a:p>
      </dgm:t>
    </dgm:pt>
    <dgm:pt modelId="{E9E06ACE-2113-4847-9D4B-C6F391BF5554}" type="sibTrans" cxnId="{BA317A9F-17C6-4597-BDA3-81440435EF27}">
      <dgm:prSet/>
      <dgm:spPr/>
      <dgm:t>
        <a:bodyPr/>
        <a:lstStyle/>
        <a:p>
          <a:endParaRPr lang="zh-TW" altLang="en-US">
            <a:solidFill>
              <a:srgbClr val="FF0000"/>
            </a:solidFill>
          </a:endParaRPr>
        </a:p>
      </dgm:t>
    </dgm:pt>
    <dgm:pt modelId="{DC342F2E-AD43-45C4-B2D6-3868E76A3950}">
      <dgm:prSet custT="1"/>
      <dgm:spPr/>
      <dgm:t>
        <a:bodyPr/>
        <a:lstStyle/>
        <a:p>
          <a:r>
            <a:rPr lang="zh-TW" altLang="en-US" sz="2400" b="1" smtClean="0">
              <a:solidFill>
                <a:srgbClr val="FF0000"/>
              </a:solidFill>
            </a:rPr>
            <a:t>封鎖</a:t>
          </a:r>
          <a:endParaRPr lang="zh-TW" altLang="en-US" sz="2400" b="1" dirty="0" smtClean="0">
            <a:solidFill>
              <a:srgbClr val="FF0000"/>
            </a:solidFill>
          </a:endParaRPr>
        </a:p>
      </dgm:t>
    </dgm:pt>
    <dgm:pt modelId="{9DBFA9FF-FFB2-4086-A693-89E75F66B4FE}" type="parTrans" cxnId="{C423FA2C-A96A-4669-9B70-EBD96BAA1519}">
      <dgm:prSet/>
      <dgm:spPr/>
      <dgm:t>
        <a:bodyPr/>
        <a:lstStyle/>
        <a:p>
          <a:endParaRPr lang="zh-TW" altLang="en-US">
            <a:solidFill>
              <a:srgbClr val="FF0000"/>
            </a:solidFill>
          </a:endParaRPr>
        </a:p>
      </dgm:t>
    </dgm:pt>
    <dgm:pt modelId="{C3BC8073-06B2-495E-88CF-FF49E4184F0B}" type="sibTrans" cxnId="{C423FA2C-A96A-4669-9B70-EBD96BAA1519}">
      <dgm:prSet/>
      <dgm:spPr/>
      <dgm:t>
        <a:bodyPr/>
        <a:lstStyle/>
        <a:p>
          <a:endParaRPr lang="zh-TW" altLang="en-US">
            <a:solidFill>
              <a:srgbClr val="FF0000"/>
            </a:solidFill>
          </a:endParaRPr>
        </a:p>
      </dgm:t>
    </dgm:pt>
    <dgm:pt modelId="{6AF663AA-10C9-4638-92BF-111BBAC8401E}">
      <dgm:prSet custT="1"/>
      <dgm:spPr/>
      <dgm:t>
        <a:bodyPr/>
        <a:lstStyle/>
        <a:p>
          <a:r>
            <a:rPr lang="zh-TW" altLang="en-US" sz="2400" b="1" smtClean="0">
              <a:solidFill>
                <a:srgbClr val="FF0000"/>
              </a:solidFill>
            </a:rPr>
            <a:t>根除</a:t>
          </a:r>
          <a:endParaRPr lang="zh-TW" altLang="en-US" sz="2400" b="1" dirty="0" smtClean="0">
            <a:solidFill>
              <a:srgbClr val="FF0000"/>
            </a:solidFill>
          </a:endParaRPr>
        </a:p>
      </dgm:t>
    </dgm:pt>
    <dgm:pt modelId="{51064CE4-86A4-4F9D-8F36-2AF463B2D163}" type="parTrans" cxnId="{5E291C56-7E1D-417C-B95B-1C2B4456FD85}">
      <dgm:prSet/>
      <dgm:spPr/>
      <dgm:t>
        <a:bodyPr/>
        <a:lstStyle/>
        <a:p>
          <a:endParaRPr lang="zh-TW" altLang="en-US">
            <a:solidFill>
              <a:srgbClr val="FF0000"/>
            </a:solidFill>
          </a:endParaRPr>
        </a:p>
      </dgm:t>
    </dgm:pt>
    <dgm:pt modelId="{FAFD1E06-DE70-4788-9A0B-87505090A005}" type="sibTrans" cxnId="{5E291C56-7E1D-417C-B95B-1C2B4456FD85}">
      <dgm:prSet/>
      <dgm:spPr/>
      <dgm:t>
        <a:bodyPr/>
        <a:lstStyle/>
        <a:p>
          <a:endParaRPr lang="zh-TW" altLang="en-US">
            <a:solidFill>
              <a:srgbClr val="FF0000"/>
            </a:solidFill>
          </a:endParaRPr>
        </a:p>
      </dgm:t>
    </dgm:pt>
    <dgm:pt modelId="{51124529-2651-4C8A-ADB9-22235BF316F6}">
      <dgm:prSet custT="1"/>
      <dgm:spPr/>
      <dgm:t>
        <a:bodyPr/>
        <a:lstStyle/>
        <a:p>
          <a:r>
            <a:rPr lang="zh-TW" altLang="en-US" sz="2400" b="1" smtClean="0">
              <a:solidFill>
                <a:srgbClr val="FF0000"/>
              </a:solidFill>
            </a:rPr>
            <a:t>回復</a:t>
          </a:r>
          <a:endParaRPr lang="zh-TW" altLang="en-US" sz="2400" b="1" dirty="0" smtClean="0">
            <a:solidFill>
              <a:srgbClr val="FF0000"/>
            </a:solidFill>
          </a:endParaRPr>
        </a:p>
      </dgm:t>
    </dgm:pt>
    <dgm:pt modelId="{C2B98A1D-D078-40B6-B4E9-B3761B62DC03}" type="parTrans" cxnId="{3AE8BD43-25CC-4A48-92D3-27EC09EBAD37}">
      <dgm:prSet/>
      <dgm:spPr/>
      <dgm:t>
        <a:bodyPr/>
        <a:lstStyle/>
        <a:p>
          <a:endParaRPr lang="zh-TW" altLang="en-US">
            <a:solidFill>
              <a:srgbClr val="FF0000"/>
            </a:solidFill>
          </a:endParaRPr>
        </a:p>
      </dgm:t>
    </dgm:pt>
    <dgm:pt modelId="{32A03EDA-7995-4A5D-9B27-495B1043F918}" type="sibTrans" cxnId="{3AE8BD43-25CC-4A48-92D3-27EC09EBAD37}">
      <dgm:prSet/>
      <dgm:spPr/>
      <dgm:t>
        <a:bodyPr/>
        <a:lstStyle/>
        <a:p>
          <a:endParaRPr lang="zh-TW" altLang="en-US">
            <a:solidFill>
              <a:srgbClr val="FF0000"/>
            </a:solidFill>
          </a:endParaRPr>
        </a:p>
      </dgm:t>
    </dgm:pt>
    <dgm:pt modelId="{B16B1F8F-EFB2-41A0-9BFC-93279CE46B54}">
      <dgm:prSet custT="1"/>
      <dgm:spPr/>
      <dgm:t>
        <a:bodyPr/>
        <a:lstStyle/>
        <a:p>
          <a:r>
            <a:rPr lang="zh-TW" altLang="en-US" sz="2400" b="1" dirty="0" smtClean="0">
              <a:solidFill>
                <a:srgbClr val="FF0000"/>
              </a:solidFill>
            </a:rPr>
            <a:t>經驗學習</a:t>
          </a:r>
          <a:endParaRPr lang="en-US" altLang="zh-TW" sz="2400" b="1" dirty="0" smtClean="0">
            <a:solidFill>
              <a:srgbClr val="FF0000"/>
            </a:solidFill>
          </a:endParaRPr>
        </a:p>
      </dgm:t>
    </dgm:pt>
    <dgm:pt modelId="{726301DD-DD60-4267-9F7D-1740AA4BFF1F}" type="parTrans" cxnId="{3B26AB36-6B13-4AE6-B929-597983B5118C}">
      <dgm:prSet/>
      <dgm:spPr/>
      <dgm:t>
        <a:bodyPr/>
        <a:lstStyle/>
        <a:p>
          <a:endParaRPr lang="zh-TW" altLang="en-US">
            <a:solidFill>
              <a:srgbClr val="FF0000"/>
            </a:solidFill>
          </a:endParaRPr>
        </a:p>
      </dgm:t>
    </dgm:pt>
    <dgm:pt modelId="{E6BF9BFA-A525-438D-BD77-98D9FE0983F7}" type="sibTrans" cxnId="{3B26AB36-6B13-4AE6-B929-597983B5118C}">
      <dgm:prSet/>
      <dgm:spPr/>
      <dgm:t>
        <a:bodyPr/>
        <a:lstStyle/>
        <a:p>
          <a:endParaRPr lang="zh-TW" altLang="en-US">
            <a:solidFill>
              <a:srgbClr val="FF0000"/>
            </a:solidFill>
          </a:endParaRPr>
        </a:p>
      </dgm:t>
    </dgm:pt>
    <dgm:pt modelId="{9EDB26D8-9961-4D87-9392-CE97C0A25D92}" type="pres">
      <dgm:prSet presAssocID="{55FCEDBF-1E2B-4446-8273-C067FB074A72}" presName="cycle" presStyleCnt="0">
        <dgm:presLayoutVars>
          <dgm:dir/>
          <dgm:resizeHandles val="exact"/>
        </dgm:presLayoutVars>
      </dgm:prSet>
      <dgm:spPr/>
      <dgm:t>
        <a:bodyPr/>
        <a:lstStyle/>
        <a:p>
          <a:endParaRPr lang="zh-TW" altLang="en-US"/>
        </a:p>
      </dgm:t>
    </dgm:pt>
    <dgm:pt modelId="{5869CEC9-65E8-4586-AEE9-9F39EF08FB1F}" type="pres">
      <dgm:prSet presAssocID="{A5D994E2-61DF-4C6F-82AC-FBFB69712BEC}" presName="dummy" presStyleCnt="0"/>
      <dgm:spPr/>
    </dgm:pt>
    <dgm:pt modelId="{4EB5B4CA-D147-456A-AC08-FE5DE63EB07A}" type="pres">
      <dgm:prSet presAssocID="{A5D994E2-61DF-4C6F-82AC-FBFB69712BEC}" presName="node" presStyleLbl="revTx" presStyleIdx="0" presStyleCnt="6">
        <dgm:presLayoutVars>
          <dgm:bulletEnabled val="1"/>
        </dgm:presLayoutVars>
      </dgm:prSet>
      <dgm:spPr/>
      <dgm:t>
        <a:bodyPr/>
        <a:lstStyle/>
        <a:p>
          <a:endParaRPr lang="zh-TW" altLang="en-US"/>
        </a:p>
      </dgm:t>
    </dgm:pt>
    <dgm:pt modelId="{27DD272D-C9D4-42CF-AC51-CB5F906AE979}" type="pres">
      <dgm:prSet presAssocID="{33F52BEA-9601-4CBD-8C36-0E68E4CA10FB}" presName="sibTrans" presStyleLbl="node1" presStyleIdx="0" presStyleCnt="6"/>
      <dgm:spPr/>
      <dgm:t>
        <a:bodyPr/>
        <a:lstStyle/>
        <a:p>
          <a:endParaRPr lang="zh-TW" altLang="en-US"/>
        </a:p>
      </dgm:t>
    </dgm:pt>
    <dgm:pt modelId="{CD9B1500-BEDA-40D1-923D-A7A84A6D434C}" type="pres">
      <dgm:prSet presAssocID="{3B2E8ECB-B64A-4120-B65C-3880BDA56315}" presName="dummy" presStyleCnt="0"/>
      <dgm:spPr/>
    </dgm:pt>
    <dgm:pt modelId="{91B1018F-04AA-4C8C-95A2-A90F3654D3AA}" type="pres">
      <dgm:prSet presAssocID="{3B2E8ECB-B64A-4120-B65C-3880BDA56315}" presName="node" presStyleLbl="revTx" presStyleIdx="1" presStyleCnt="6">
        <dgm:presLayoutVars>
          <dgm:bulletEnabled val="1"/>
        </dgm:presLayoutVars>
      </dgm:prSet>
      <dgm:spPr/>
      <dgm:t>
        <a:bodyPr/>
        <a:lstStyle/>
        <a:p>
          <a:endParaRPr lang="zh-TW" altLang="en-US"/>
        </a:p>
      </dgm:t>
    </dgm:pt>
    <dgm:pt modelId="{9A2F66DE-6E44-43CC-BB09-36DE629625D5}" type="pres">
      <dgm:prSet presAssocID="{E9E06ACE-2113-4847-9D4B-C6F391BF5554}" presName="sibTrans" presStyleLbl="node1" presStyleIdx="1" presStyleCnt="6"/>
      <dgm:spPr/>
      <dgm:t>
        <a:bodyPr/>
        <a:lstStyle/>
        <a:p>
          <a:endParaRPr lang="zh-TW" altLang="en-US"/>
        </a:p>
      </dgm:t>
    </dgm:pt>
    <dgm:pt modelId="{E7C130A6-7C5B-4CD3-9209-6DFCA10F90CF}" type="pres">
      <dgm:prSet presAssocID="{DC342F2E-AD43-45C4-B2D6-3868E76A3950}" presName="dummy" presStyleCnt="0"/>
      <dgm:spPr/>
    </dgm:pt>
    <dgm:pt modelId="{B2FE2D10-7A7A-4FF2-B69F-F218E8775047}" type="pres">
      <dgm:prSet presAssocID="{DC342F2E-AD43-45C4-B2D6-3868E76A3950}" presName="node" presStyleLbl="revTx" presStyleIdx="2" presStyleCnt="6">
        <dgm:presLayoutVars>
          <dgm:bulletEnabled val="1"/>
        </dgm:presLayoutVars>
      </dgm:prSet>
      <dgm:spPr/>
      <dgm:t>
        <a:bodyPr/>
        <a:lstStyle/>
        <a:p>
          <a:endParaRPr lang="zh-TW" altLang="en-US"/>
        </a:p>
      </dgm:t>
    </dgm:pt>
    <dgm:pt modelId="{25AED384-5C68-4854-9F0C-9C537425F85F}" type="pres">
      <dgm:prSet presAssocID="{C3BC8073-06B2-495E-88CF-FF49E4184F0B}" presName="sibTrans" presStyleLbl="node1" presStyleIdx="2" presStyleCnt="6"/>
      <dgm:spPr/>
      <dgm:t>
        <a:bodyPr/>
        <a:lstStyle/>
        <a:p>
          <a:endParaRPr lang="zh-TW" altLang="en-US"/>
        </a:p>
      </dgm:t>
    </dgm:pt>
    <dgm:pt modelId="{887C7629-CF50-4736-9AEF-633B83058F28}" type="pres">
      <dgm:prSet presAssocID="{6AF663AA-10C9-4638-92BF-111BBAC8401E}" presName="dummy" presStyleCnt="0"/>
      <dgm:spPr/>
    </dgm:pt>
    <dgm:pt modelId="{F2C1CC35-D82D-4A8A-88D7-B6C9278F4E69}" type="pres">
      <dgm:prSet presAssocID="{6AF663AA-10C9-4638-92BF-111BBAC8401E}" presName="node" presStyleLbl="revTx" presStyleIdx="3" presStyleCnt="6">
        <dgm:presLayoutVars>
          <dgm:bulletEnabled val="1"/>
        </dgm:presLayoutVars>
      </dgm:prSet>
      <dgm:spPr/>
      <dgm:t>
        <a:bodyPr/>
        <a:lstStyle/>
        <a:p>
          <a:endParaRPr lang="zh-TW" altLang="en-US"/>
        </a:p>
      </dgm:t>
    </dgm:pt>
    <dgm:pt modelId="{48E6F09C-F39D-4B9B-9A6B-2E9426609D10}" type="pres">
      <dgm:prSet presAssocID="{FAFD1E06-DE70-4788-9A0B-87505090A005}" presName="sibTrans" presStyleLbl="node1" presStyleIdx="3" presStyleCnt="6"/>
      <dgm:spPr/>
      <dgm:t>
        <a:bodyPr/>
        <a:lstStyle/>
        <a:p>
          <a:endParaRPr lang="zh-TW" altLang="en-US"/>
        </a:p>
      </dgm:t>
    </dgm:pt>
    <dgm:pt modelId="{70CB1F07-34F8-43EC-830E-00D0296BE9F9}" type="pres">
      <dgm:prSet presAssocID="{51124529-2651-4C8A-ADB9-22235BF316F6}" presName="dummy" presStyleCnt="0"/>
      <dgm:spPr/>
    </dgm:pt>
    <dgm:pt modelId="{CB3FAC01-6297-4CBB-9602-60A6EBDA0D60}" type="pres">
      <dgm:prSet presAssocID="{51124529-2651-4C8A-ADB9-22235BF316F6}" presName="node" presStyleLbl="revTx" presStyleIdx="4" presStyleCnt="6">
        <dgm:presLayoutVars>
          <dgm:bulletEnabled val="1"/>
        </dgm:presLayoutVars>
      </dgm:prSet>
      <dgm:spPr/>
      <dgm:t>
        <a:bodyPr/>
        <a:lstStyle/>
        <a:p>
          <a:endParaRPr lang="zh-TW" altLang="en-US"/>
        </a:p>
      </dgm:t>
    </dgm:pt>
    <dgm:pt modelId="{4391CE38-6EE5-4C51-882D-81392AEFD613}" type="pres">
      <dgm:prSet presAssocID="{32A03EDA-7995-4A5D-9B27-495B1043F918}" presName="sibTrans" presStyleLbl="node1" presStyleIdx="4" presStyleCnt="6"/>
      <dgm:spPr/>
      <dgm:t>
        <a:bodyPr/>
        <a:lstStyle/>
        <a:p>
          <a:endParaRPr lang="zh-TW" altLang="en-US"/>
        </a:p>
      </dgm:t>
    </dgm:pt>
    <dgm:pt modelId="{CE548823-753B-48D2-9BD5-D0140289FCCD}" type="pres">
      <dgm:prSet presAssocID="{B16B1F8F-EFB2-41A0-9BFC-93279CE46B54}" presName="dummy" presStyleCnt="0"/>
      <dgm:spPr/>
    </dgm:pt>
    <dgm:pt modelId="{076F97EA-242C-4AA2-A2B5-FFA412326DA5}" type="pres">
      <dgm:prSet presAssocID="{B16B1F8F-EFB2-41A0-9BFC-93279CE46B54}" presName="node" presStyleLbl="revTx" presStyleIdx="5" presStyleCnt="6">
        <dgm:presLayoutVars>
          <dgm:bulletEnabled val="1"/>
        </dgm:presLayoutVars>
      </dgm:prSet>
      <dgm:spPr/>
      <dgm:t>
        <a:bodyPr/>
        <a:lstStyle/>
        <a:p>
          <a:endParaRPr lang="zh-TW" altLang="en-US"/>
        </a:p>
      </dgm:t>
    </dgm:pt>
    <dgm:pt modelId="{87AA3999-A05C-4246-AC49-42FA38B0AD41}" type="pres">
      <dgm:prSet presAssocID="{E6BF9BFA-A525-438D-BD77-98D9FE0983F7}" presName="sibTrans" presStyleLbl="node1" presStyleIdx="5" presStyleCnt="6"/>
      <dgm:spPr/>
      <dgm:t>
        <a:bodyPr/>
        <a:lstStyle/>
        <a:p>
          <a:endParaRPr lang="zh-TW" altLang="en-US"/>
        </a:p>
      </dgm:t>
    </dgm:pt>
  </dgm:ptLst>
  <dgm:cxnLst>
    <dgm:cxn modelId="{5E291C56-7E1D-417C-B95B-1C2B4456FD85}" srcId="{55FCEDBF-1E2B-4446-8273-C067FB074A72}" destId="{6AF663AA-10C9-4638-92BF-111BBAC8401E}" srcOrd="3" destOrd="0" parTransId="{51064CE4-86A4-4F9D-8F36-2AF463B2D163}" sibTransId="{FAFD1E06-DE70-4788-9A0B-87505090A005}"/>
    <dgm:cxn modelId="{7D76F520-21E7-42C9-BCDB-8539D76F404C}" srcId="{55FCEDBF-1E2B-4446-8273-C067FB074A72}" destId="{A5D994E2-61DF-4C6F-82AC-FBFB69712BEC}" srcOrd="0" destOrd="0" parTransId="{068E15EA-65E2-49EF-B3AB-7B39B13964E8}" sibTransId="{33F52BEA-9601-4CBD-8C36-0E68E4CA10FB}"/>
    <dgm:cxn modelId="{DE70EFB4-C1C9-4FD7-B235-E8E20FF29923}" type="presOf" srcId="{A5D994E2-61DF-4C6F-82AC-FBFB69712BEC}" destId="{4EB5B4CA-D147-456A-AC08-FE5DE63EB07A}" srcOrd="0" destOrd="0" presId="urn:microsoft.com/office/officeart/2005/8/layout/cycle1"/>
    <dgm:cxn modelId="{C423FA2C-A96A-4669-9B70-EBD96BAA1519}" srcId="{55FCEDBF-1E2B-4446-8273-C067FB074A72}" destId="{DC342F2E-AD43-45C4-B2D6-3868E76A3950}" srcOrd="2" destOrd="0" parTransId="{9DBFA9FF-FFB2-4086-A693-89E75F66B4FE}" sibTransId="{C3BC8073-06B2-495E-88CF-FF49E4184F0B}"/>
    <dgm:cxn modelId="{3B27F1FB-4419-47A1-BA82-4EF98D34F176}" type="presOf" srcId="{6AF663AA-10C9-4638-92BF-111BBAC8401E}" destId="{F2C1CC35-D82D-4A8A-88D7-B6C9278F4E69}" srcOrd="0" destOrd="0" presId="urn:microsoft.com/office/officeart/2005/8/layout/cycle1"/>
    <dgm:cxn modelId="{A6E73BEE-89E4-43BA-AD29-3FBCFFC6FDE6}" type="presOf" srcId="{32A03EDA-7995-4A5D-9B27-495B1043F918}" destId="{4391CE38-6EE5-4C51-882D-81392AEFD613}" srcOrd="0" destOrd="0" presId="urn:microsoft.com/office/officeart/2005/8/layout/cycle1"/>
    <dgm:cxn modelId="{9FC2B86C-B31B-47EB-8811-53717137DB39}" type="presOf" srcId="{3B2E8ECB-B64A-4120-B65C-3880BDA56315}" destId="{91B1018F-04AA-4C8C-95A2-A90F3654D3AA}" srcOrd="0" destOrd="0" presId="urn:microsoft.com/office/officeart/2005/8/layout/cycle1"/>
    <dgm:cxn modelId="{956B68B1-B65B-4282-9563-2B8A896D6EB7}" type="presOf" srcId="{51124529-2651-4C8A-ADB9-22235BF316F6}" destId="{CB3FAC01-6297-4CBB-9602-60A6EBDA0D60}" srcOrd="0" destOrd="0" presId="urn:microsoft.com/office/officeart/2005/8/layout/cycle1"/>
    <dgm:cxn modelId="{C38351E9-0073-4B78-AE05-F2D0B2276828}" type="presOf" srcId="{33F52BEA-9601-4CBD-8C36-0E68E4CA10FB}" destId="{27DD272D-C9D4-42CF-AC51-CB5F906AE979}" srcOrd="0" destOrd="0" presId="urn:microsoft.com/office/officeart/2005/8/layout/cycle1"/>
    <dgm:cxn modelId="{3AE8BD43-25CC-4A48-92D3-27EC09EBAD37}" srcId="{55FCEDBF-1E2B-4446-8273-C067FB074A72}" destId="{51124529-2651-4C8A-ADB9-22235BF316F6}" srcOrd="4" destOrd="0" parTransId="{C2B98A1D-D078-40B6-B4E9-B3761B62DC03}" sibTransId="{32A03EDA-7995-4A5D-9B27-495B1043F918}"/>
    <dgm:cxn modelId="{52463FE2-7EB3-4A34-B694-3CEF6A7B2F36}" type="presOf" srcId="{B16B1F8F-EFB2-41A0-9BFC-93279CE46B54}" destId="{076F97EA-242C-4AA2-A2B5-FFA412326DA5}" srcOrd="0" destOrd="0" presId="urn:microsoft.com/office/officeart/2005/8/layout/cycle1"/>
    <dgm:cxn modelId="{536017E0-5C65-4209-8D72-7B40B172B6E1}" type="presOf" srcId="{E9E06ACE-2113-4847-9D4B-C6F391BF5554}" destId="{9A2F66DE-6E44-43CC-BB09-36DE629625D5}" srcOrd="0" destOrd="0" presId="urn:microsoft.com/office/officeart/2005/8/layout/cycle1"/>
    <dgm:cxn modelId="{00B40EEE-2A63-48AE-8D71-F53F4A413862}" type="presOf" srcId="{55FCEDBF-1E2B-4446-8273-C067FB074A72}" destId="{9EDB26D8-9961-4D87-9392-CE97C0A25D92}" srcOrd="0" destOrd="0" presId="urn:microsoft.com/office/officeart/2005/8/layout/cycle1"/>
    <dgm:cxn modelId="{C018E4F8-6AED-4BB8-99E6-00F729449E1B}" type="presOf" srcId="{E6BF9BFA-A525-438D-BD77-98D9FE0983F7}" destId="{87AA3999-A05C-4246-AC49-42FA38B0AD41}" srcOrd="0" destOrd="0" presId="urn:microsoft.com/office/officeart/2005/8/layout/cycle1"/>
    <dgm:cxn modelId="{5747A3D8-2FD4-4CE4-9246-857BE757E7FF}" type="presOf" srcId="{FAFD1E06-DE70-4788-9A0B-87505090A005}" destId="{48E6F09C-F39D-4B9B-9A6B-2E9426609D10}" srcOrd="0" destOrd="0" presId="urn:microsoft.com/office/officeart/2005/8/layout/cycle1"/>
    <dgm:cxn modelId="{3B26AB36-6B13-4AE6-B929-597983B5118C}" srcId="{55FCEDBF-1E2B-4446-8273-C067FB074A72}" destId="{B16B1F8F-EFB2-41A0-9BFC-93279CE46B54}" srcOrd="5" destOrd="0" parTransId="{726301DD-DD60-4267-9F7D-1740AA4BFF1F}" sibTransId="{E6BF9BFA-A525-438D-BD77-98D9FE0983F7}"/>
    <dgm:cxn modelId="{80C8BF57-2B60-4952-A863-DBAE30074B96}" type="presOf" srcId="{DC342F2E-AD43-45C4-B2D6-3868E76A3950}" destId="{B2FE2D10-7A7A-4FF2-B69F-F218E8775047}" srcOrd="0" destOrd="0" presId="urn:microsoft.com/office/officeart/2005/8/layout/cycle1"/>
    <dgm:cxn modelId="{3DCC8744-5948-45EA-A757-A619E2CB3936}" type="presOf" srcId="{C3BC8073-06B2-495E-88CF-FF49E4184F0B}" destId="{25AED384-5C68-4854-9F0C-9C537425F85F}" srcOrd="0" destOrd="0" presId="urn:microsoft.com/office/officeart/2005/8/layout/cycle1"/>
    <dgm:cxn modelId="{BA317A9F-17C6-4597-BDA3-81440435EF27}" srcId="{55FCEDBF-1E2B-4446-8273-C067FB074A72}" destId="{3B2E8ECB-B64A-4120-B65C-3880BDA56315}" srcOrd="1" destOrd="0" parTransId="{17E8D0ED-2D7B-4D96-BF8A-D210F9FF25DA}" sibTransId="{E9E06ACE-2113-4847-9D4B-C6F391BF5554}"/>
    <dgm:cxn modelId="{650C083B-0E97-44AD-9E21-8F1C6E506B21}" type="presParOf" srcId="{9EDB26D8-9961-4D87-9392-CE97C0A25D92}" destId="{5869CEC9-65E8-4586-AEE9-9F39EF08FB1F}" srcOrd="0" destOrd="0" presId="urn:microsoft.com/office/officeart/2005/8/layout/cycle1"/>
    <dgm:cxn modelId="{F795FDD6-9587-4CE7-A391-2261D41E3EE0}" type="presParOf" srcId="{9EDB26D8-9961-4D87-9392-CE97C0A25D92}" destId="{4EB5B4CA-D147-456A-AC08-FE5DE63EB07A}" srcOrd="1" destOrd="0" presId="urn:microsoft.com/office/officeart/2005/8/layout/cycle1"/>
    <dgm:cxn modelId="{8887593B-82A8-4A92-9ED7-0E8F73E25749}" type="presParOf" srcId="{9EDB26D8-9961-4D87-9392-CE97C0A25D92}" destId="{27DD272D-C9D4-42CF-AC51-CB5F906AE979}" srcOrd="2" destOrd="0" presId="urn:microsoft.com/office/officeart/2005/8/layout/cycle1"/>
    <dgm:cxn modelId="{73F2F277-13A6-4A72-9B1A-145610701DA0}" type="presParOf" srcId="{9EDB26D8-9961-4D87-9392-CE97C0A25D92}" destId="{CD9B1500-BEDA-40D1-923D-A7A84A6D434C}" srcOrd="3" destOrd="0" presId="urn:microsoft.com/office/officeart/2005/8/layout/cycle1"/>
    <dgm:cxn modelId="{A083C2DC-D449-49E5-B2EA-86BA5182F4D1}" type="presParOf" srcId="{9EDB26D8-9961-4D87-9392-CE97C0A25D92}" destId="{91B1018F-04AA-4C8C-95A2-A90F3654D3AA}" srcOrd="4" destOrd="0" presId="urn:microsoft.com/office/officeart/2005/8/layout/cycle1"/>
    <dgm:cxn modelId="{604F21FB-1187-409E-AA6A-4FA0729B5844}" type="presParOf" srcId="{9EDB26D8-9961-4D87-9392-CE97C0A25D92}" destId="{9A2F66DE-6E44-43CC-BB09-36DE629625D5}" srcOrd="5" destOrd="0" presId="urn:microsoft.com/office/officeart/2005/8/layout/cycle1"/>
    <dgm:cxn modelId="{FB57E485-CC97-4717-BDE0-1237F5CBD001}" type="presParOf" srcId="{9EDB26D8-9961-4D87-9392-CE97C0A25D92}" destId="{E7C130A6-7C5B-4CD3-9209-6DFCA10F90CF}" srcOrd="6" destOrd="0" presId="urn:microsoft.com/office/officeart/2005/8/layout/cycle1"/>
    <dgm:cxn modelId="{5EFEC6FE-83BC-4B18-A2E6-1B20A46471AE}" type="presParOf" srcId="{9EDB26D8-9961-4D87-9392-CE97C0A25D92}" destId="{B2FE2D10-7A7A-4FF2-B69F-F218E8775047}" srcOrd="7" destOrd="0" presId="urn:microsoft.com/office/officeart/2005/8/layout/cycle1"/>
    <dgm:cxn modelId="{3A0581FB-B100-48B1-9561-EC594B220E5F}" type="presParOf" srcId="{9EDB26D8-9961-4D87-9392-CE97C0A25D92}" destId="{25AED384-5C68-4854-9F0C-9C537425F85F}" srcOrd="8" destOrd="0" presId="urn:microsoft.com/office/officeart/2005/8/layout/cycle1"/>
    <dgm:cxn modelId="{76E48CF4-9BAF-482D-9A2C-BC074827AE09}" type="presParOf" srcId="{9EDB26D8-9961-4D87-9392-CE97C0A25D92}" destId="{887C7629-CF50-4736-9AEF-633B83058F28}" srcOrd="9" destOrd="0" presId="urn:microsoft.com/office/officeart/2005/8/layout/cycle1"/>
    <dgm:cxn modelId="{9ADA2A99-9E25-44AD-A180-46E7C827EF8B}" type="presParOf" srcId="{9EDB26D8-9961-4D87-9392-CE97C0A25D92}" destId="{F2C1CC35-D82D-4A8A-88D7-B6C9278F4E69}" srcOrd="10" destOrd="0" presId="urn:microsoft.com/office/officeart/2005/8/layout/cycle1"/>
    <dgm:cxn modelId="{AFE36783-D261-4302-AB0D-16945E802C8B}" type="presParOf" srcId="{9EDB26D8-9961-4D87-9392-CE97C0A25D92}" destId="{48E6F09C-F39D-4B9B-9A6B-2E9426609D10}" srcOrd="11" destOrd="0" presId="urn:microsoft.com/office/officeart/2005/8/layout/cycle1"/>
    <dgm:cxn modelId="{F9D44BEA-415F-4E9D-93BF-3DC127F2A6BF}" type="presParOf" srcId="{9EDB26D8-9961-4D87-9392-CE97C0A25D92}" destId="{70CB1F07-34F8-43EC-830E-00D0296BE9F9}" srcOrd="12" destOrd="0" presId="urn:microsoft.com/office/officeart/2005/8/layout/cycle1"/>
    <dgm:cxn modelId="{DE5B36C5-7988-4178-9843-8B9219730B09}" type="presParOf" srcId="{9EDB26D8-9961-4D87-9392-CE97C0A25D92}" destId="{CB3FAC01-6297-4CBB-9602-60A6EBDA0D60}" srcOrd="13" destOrd="0" presId="urn:microsoft.com/office/officeart/2005/8/layout/cycle1"/>
    <dgm:cxn modelId="{317ED6FE-5D8D-4A2A-9C82-3CF3DD585B8B}" type="presParOf" srcId="{9EDB26D8-9961-4D87-9392-CE97C0A25D92}" destId="{4391CE38-6EE5-4C51-882D-81392AEFD613}" srcOrd="14" destOrd="0" presId="urn:microsoft.com/office/officeart/2005/8/layout/cycle1"/>
    <dgm:cxn modelId="{DAF9CF90-9127-486B-B1F2-4635C46D151E}" type="presParOf" srcId="{9EDB26D8-9961-4D87-9392-CE97C0A25D92}" destId="{CE548823-753B-48D2-9BD5-D0140289FCCD}" srcOrd="15" destOrd="0" presId="urn:microsoft.com/office/officeart/2005/8/layout/cycle1"/>
    <dgm:cxn modelId="{7CACA118-D7E1-497E-80CA-C6955E3D3A40}" type="presParOf" srcId="{9EDB26D8-9961-4D87-9392-CE97C0A25D92}" destId="{076F97EA-242C-4AA2-A2B5-FFA412326DA5}" srcOrd="16" destOrd="0" presId="urn:microsoft.com/office/officeart/2005/8/layout/cycle1"/>
    <dgm:cxn modelId="{BD9D5C3B-5F47-40B0-8559-9FCF1BDF3CE6}" type="presParOf" srcId="{9EDB26D8-9961-4D87-9392-CE97C0A25D92}" destId="{87AA3999-A05C-4246-AC49-42FA38B0AD41}"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18A0DE-7FB4-4A94-9F10-5D15DF0F8396}" type="doc">
      <dgm:prSet loTypeId="urn:microsoft.com/office/officeart/2005/8/layout/chevron1" loCatId="process" qsTypeId="urn:microsoft.com/office/officeart/2005/8/quickstyle/simple4" qsCatId="simple" csTypeId="urn:microsoft.com/office/officeart/2005/8/colors/colorful3" csCatId="colorful" phldr="1"/>
      <dgm:spPr/>
    </dgm:pt>
    <dgm:pt modelId="{A4C21A2A-242C-4D00-B11D-F0DBD808CFEA}">
      <dgm:prSet phldrT="[Text]" custT="1"/>
      <dgm:spPr>
        <a:xfrm>
          <a:off x="4655110" y="371187"/>
          <a:ext cx="1539607" cy="703762"/>
        </a:xfrm>
      </dgm:spPr>
      <dgm:t>
        <a:bodyPr/>
        <a:lstStyle/>
        <a:p>
          <a:pPr>
            <a:lnSpc>
              <a:spcPts val="2300"/>
            </a:lnSpc>
            <a:spcAft>
              <a:spcPts val="0"/>
            </a:spcAft>
          </a:pPr>
          <a:r>
            <a:rPr lang="zh-TW" altLang="en-US" sz="2000" b="1" dirty="0" smtClean="0">
              <a:latin typeface="+mn-ea"/>
              <a:ea typeface="+mn-ea"/>
              <a:cs typeface="+mn-cs"/>
            </a:rPr>
            <a:t>執行營運衝擊分析</a:t>
          </a:r>
          <a:r>
            <a:rPr lang="en-US" altLang="zh-TW" sz="2000" b="1" dirty="0" smtClean="0">
              <a:latin typeface="+mn-ea"/>
              <a:ea typeface="+mn-ea"/>
              <a:cs typeface="+mn-cs"/>
            </a:rPr>
            <a:t>(BIA)</a:t>
          </a:r>
          <a:endParaRPr lang="zh-TW" altLang="en-US" sz="2000" b="1" dirty="0">
            <a:latin typeface="+mn-ea"/>
            <a:ea typeface="+mn-ea"/>
            <a:cs typeface="+mn-cs"/>
          </a:endParaRPr>
        </a:p>
      </dgm:t>
    </dgm:pt>
    <dgm:pt modelId="{63CC7BBF-35B2-4008-8851-80E42C32B483}" type="parTrans" cxnId="{03C31DC3-3953-4E3C-95AD-2DB26BC917DE}">
      <dgm:prSet/>
      <dgm:spPr/>
      <dgm:t>
        <a:bodyPr/>
        <a:lstStyle/>
        <a:p>
          <a:endParaRPr lang="zh-TW" altLang="en-US" sz="2000"/>
        </a:p>
      </dgm:t>
    </dgm:pt>
    <dgm:pt modelId="{B04E6D21-9A07-4F5D-8722-C38317B4B5D3}" type="sibTrans" cxnId="{03C31DC3-3953-4E3C-95AD-2DB26BC917DE}">
      <dgm:prSet/>
      <dgm:spPr/>
      <dgm:t>
        <a:bodyPr/>
        <a:lstStyle/>
        <a:p>
          <a:endParaRPr lang="zh-TW" altLang="en-US" sz="2000"/>
        </a:p>
      </dgm:t>
    </dgm:pt>
    <dgm:pt modelId="{152E86AE-FAD2-40A0-BF65-6E6FCFBC32EE}">
      <dgm:prSet phldrT="[Text]" custT="1"/>
      <dgm:spPr>
        <a:xfrm>
          <a:off x="6737632" y="371187"/>
          <a:ext cx="1539607" cy="703762"/>
        </a:xfrm>
      </dgm:spPr>
      <dgm:t>
        <a:bodyPr/>
        <a:lstStyle/>
        <a:p>
          <a:pPr>
            <a:lnSpc>
              <a:spcPts val="2300"/>
            </a:lnSpc>
            <a:spcAft>
              <a:spcPts val="0"/>
            </a:spcAft>
          </a:pPr>
          <a:r>
            <a:rPr lang="zh-TW" altLang="en-US" sz="2000" b="1" dirty="0" smtClean="0">
              <a:latin typeface="+mn-ea"/>
              <a:ea typeface="+mn-ea"/>
              <a:cs typeface="+mn-cs"/>
            </a:rPr>
            <a:t>執行測試計畫</a:t>
          </a:r>
          <a:endParaRPr lang="zh-TW" altLang="en-US" sz="2000" b="1" dirty="0">
            <a:latin typeface="+mn-ea"/>
            <a:ea typeface="+mn-ea"/>
            <a:cs typeface="+mn-cs"/>
          </a:endParaRPr>
        </a:p>
      </dgm:t>
    </dgm:pt>
    <dgm:pt modelId="{1E2D60AF-F332-4991-B038-1E17A6FDB20D}" type="parTrans" cxnId="{A5E0C9FD-91FF-4B60-AB69-33ACEF863FB3}">
      <dgm:prSet/>
      <dgm:spPr/>
      <dgm:t>
        <a:bodyPr/>
        <a:lstStyle/>
        <a:p>
          <a:endParaRPr lang="zh-TW" altLang="en-US" sz="2000"/>
        </a:p>
      </dgm:t>
    </dgm:pt>
    <dgm:pt modelId="{8A454A54-F650-4D43-B92A-7E575800DC17}" type="sibTrans" cxnId="{A5E0C9FD-91FF-4B60-AB69-33ACEF863FB3}">
      <dgm:prSet/>
      <dgm:spPr/>
      <dgm:t>
        <a:bodyPr/>
        <a:lstStyle/>
        <a:p>
          <a:endParaRPr lang="zh-TW" altLang="en-US" sz="2000"/>
        </a:p>
      </dgm:t>
    </dgm:pt>
    <dgm:pt modelId="{003F4F7D-7882-4D0F-8627-FB68B2F17935}">
      <dgm:prSet phldrT="[Text]" custT="1"/>
      <dgm:spPr>
        <a:xfrm>
          <a:off x="2572587" y="371187"/>
          <a:ext cx="1539607" cy="703762"/>
        </a:xfrm>
      </dgm:spPr>
      <dgm:t>
        <a:bodyPr/>
        <a:lstStyle/>
        <a:p>
          <a:pPr>
            <a:lnSpc>
              <a:spcPts val="2300"/>
            </a:lnSpc>
            <a:spcAft>
              <a:spcPts val="0"/>
            </a:spcAft>
          </a:pPr>
          <a:r>
            <a:rPr lang="zh-TW" altLang="en-US" sz="2000" b="1" dirty="0" smtClean="0">
              <a:latin typeface="+mn-ea"/>
              <a:ea typeface="+mn-ea"/>
              <a:cs typeface="+mn-cs"/>
            </a:rPr>
            <a:t>業務營運持續</a:t>
          </a:r>
          <a:endParaRPr lang="en-US" altLang="zh-TW" sz="2000" b="1" dirty="0" smtClean="0">
            <a:latin typeface="+mn-ea"/>
            <a:ea typeface="+mn-ea"/>
            <a:cs typeface="+mn-cs"/>
          </a:endParaRPr>
        </a:p>
        <a:p>
          <a:pPr>
            <a:lnSpc>
              <a:spcPts val="2300"/>
            </a:lnSpc>
            <a:spcAft>
              <a:spcPts val="0"/>
            </a:spcAft>
          </a:pPr>
          <a:r>
            <a:rPr lang="zh-TW" altLang="en-US" sz="2000" b="1" dirty="0" smtClean="0">
              <a:latin typeface="+mn-ea"/>
              <a:ea typeface="+mn-ea"/>
              <a:cs typeface="+mn-cs"/>
            </a:rPr>
            <a:t>作業</a:t>
          </a:r>
          <a:endParaRPr lang="zh-TW" altLang="en-US" sz="2000" b="1" dirty="0">
            <a:latin typeface="+mn-ea"/>
            <a:ea typeface="+mn-ea"/>
            <a:cs typeface="+mn-cs"/>
          </a:endParaRPr>
        </a:p>
      </dgm:t>
    </dgm:pt>
    <dgm:pt modelId="{20867559-C45F-4CB9-9B0F-2B4CCBF47941}" type="sibTrans" cxnId="{EA01CF1B-481B-4920-B478-33BE51860CB9}">
      <dgm:prSet/>
      <dgm:spPr/>
      <dgm:t>
        <a:bodyPr/>
        <a:lstStyle/>
        <a:p>
          <a:endParaRPr lang="zh-TW" altLang="en-US" sz="2000"/>
        </a:p>
      </dgm:t>
    </dgm:pt>
    <dgm:pt modelId="{00057F0F-BD25-4FEE-85FE-2B219AEC9EB9}" type="parTrans" cxnId="{EA01CF1B-481B-4920-B478-33BE51860CB9}">
      <dgm:prSet/>
      <dgm:spPr/>
      <dgm:t>
        <a:bodyPr/>
        <a:lstStyle/>
        <a:p>
          <a:endParaRPr lang="zh-TW" altLang="en-US" sz="2000"/>
        </a:p>
      </dgm:t>
    </dgm:pt>
    <dgm:pt modelId="{BFB7142D-0E73-48FF-88DF-9CA4800167D5}" type="pres">
      <dgm:prSet presAssocID="{2C18A0DE-7FB4-4A94-9F10-5D15DF0F8396}" presName="Name0" presStyleCnt="0">
        <dgm:presLayoutVars>
          <dgm:dir/>
          <dgm:animLvl val="lvl"/>
          <dgm:resizeHandles val="exact"/>
        </dgm:presLayoutVars>
      </dgm:prSet>
      <dgm:spPr/>
    </dgm:pt>
    <dgm:pt modelId="{C37E3C87-485E-454B-B7C6-0FF15CAEBFCC}" type="pres">
      <dgm:prSet presAssocID="{003F4F7D-7882-4D0F-8627-FB68B2F17935}" presName="parTxOnly" presStyleLbl="node1" presStyleIdx="0" presStyleCnt="3">
        <dgm:presLayoutVars>
          <dgm:chMax val="0"/>
          <dgm:chPref val="0"/>
          <dgm:bulletEnabled val="1"/>
        </dgm:presLayoutVars>
      </dgm:prSet>
      <dgm:spPr/>
      <dgm:t>
        <a:bodyPr/>
        <a:lstStyle/>
        <a:p>
          <a:endParaRPr lang="zh-TW" altLang="en-US"/>
        </a:p>
      </dgm:t>
    </dgm:pt>
    <dgm:pt modelId="{D5B210FA-168E-4A9D-A1DA-A64026934E08}" type="pres">
      <dgm:prSet presAssocID="{20867559-C45F-4CB9-9B0F-2B4CCBF47941}" presName="parTxOnlySpace" presStyleCnt="0"/>
      <dgm:spPr/>
    </dgm:pt>
    <dgm:pt modelId="{AD0B11E7-21EC-4355-B442-FD748B55CB79}" type="pres">
      <dgm:prSet presAssocID="{A4C21A2A-242C-4D00-B11D-F0DBD808CFEA}" presName="parTxOnly" presStyleLbl="node1" presStyleIdx="1" presStyleCnt="3">
        <dgm:presLayoutVars>
          <dgm:chMax val="0"/>
          <dgm:chPref val="0"/>
          <dgm:bulletEnabled val="1"/>
        </dgm:presLayoutVars>
      </dgm:prSet>
      <dgm:spPr/>
      <dgm:t>
        <a:bodyPr/>
        <a:lstStyle/>
        <a:p>
          <a:endParaRPr lang="zh-TW" altLang="en-US"/>
        </a:p>
      </dgm:t>
    </dgm:pt>
    <dgm:pt modelId="{2A03D587-CB15-40DB-ABBB-AE6FAE2BFBC2}" type="pres">
      <dgm:prSet presAssocID="{B04E6D21-9A07-4F5D-8722-C38317B4B5D3}" presName="parTxOnlySpace" presStyleCnt="0"/>
      <dgm:spPr/>
    </dgm:pt>
    <dgm:pt modelId="{634738AA-5D02-4855-B239-D9515DDC6402}" type="pres">
      <dgm:prSet presAssocID="{152E86AE-FAD2-40A0-BF65-6E6FCFBC32EE}" presName="parTxOnly" presStyleLbl="node1" presStyleIdx="2" presStyleCnt="3">
        <dgm:presLayoutVars>
          <dgm:chMax val="0"/>
          <dgm:chPref val="0"/>
          <dgm:bulletEnabled val="1"/>
        </dgm:presLayoutVars>
      </dgm:prSet>
      <dgm:spPr/>
      <dgm:t>
        <a:bodyPr/>
        <a:lstStyle/>
        <a:p>
          <a:endParaRPr lang="zh-TW" altLang="en-US"/>
        </a:p>
      </dgm:t>
    </dgm:pt>
  </dgm:ptLst>
  <dgm:cxnLst>
    <dgm:cxn modelId="{2AEB1950-3948-46BB-918A-F7C44DCE5859}" type="presOf" srcId="{003F4F7D-7882-4D0F-8627-FB68B2F17935}" destId="{C37E3C87-485E-454B-B7C6-0FF15CAEBFCC}" srcOrd="0" destOrd="0" presId="urn:microsoft.com/office/officeart/2005/8/layout/chevron1"/>
    <dgm:cxn modelId="{899449DC-FD8F-4BA3-ABC6-659303477FFA}" type="presOf" srcId="{152E86AE-FAD2-40A0-BF65-6E6FCFBC32EE}" destId="{634738AA-5D02-4855-B239-D9515DDC6402}" srcOrd="0" destOrd="0" presId="urn:microsoft.com/office/officeart/2005/8/layout/chevron1"/>
    <dgm:cxn modelId="{5965066F-6976-4951-909D-27116899B94C}" type="presOf" srcId="{2C18A0DE-7FB4-4A94-9F10-5D15DF0F8396}" destId="{BFB7142D-0E73-48FF-88DF-9CA4800167D5}" srcOrd="0" destOrd="0" presId="urn:microsoft.com/office/officeart/2005/8/layout/chevron1"/>
    <dgm:cxn modelId="{EA01CF1B-481B-4920-B478-33BE51860CB9}" srcId="{2C18A0DE-7FB4-4A94-9F10-5D15DF0F8396}" destId="{003F4F7D-7882-4D0F-8627-FB68B2F17935}" srcOrd="0" destOrd="0" parTransId="{00057F0F-BD25-4FEE-85FE-2B219AEC9EB9}" sibTransId="{20867559-C45F-4CB9-9B0F-2B4CCBF47941}"/>
    <dgm:cxn modelId="{8AAF3221-9ED5-48A9-8945-6C1303A631E0}" type="presOf" srcId="{A4C21A2A-242C-4D00-B11D-F0DBD808CFEA}" destId="{AD0B11E7-21EC-4355-B442-FD748B55CB79}" srcOrd="0" destOrd="0" presId="urn:microsoft.com/office/officeart/2005/8/layout/chevron1"/>
    <dgm:cxn modelId="{03C31DC3-3953-4E3C-95AD-2DB26BC917DE}" srcId="{2C18A0DE-7FB4-4A94-9F10-5D15DF0F8396}" destId="{A4C21A2A-242C-4D00-B11D-F0DBD808CFEA}" srcOrd="1" destOrd="0" parTransId="{63CC7BBF-35B2-4008-8851-80E42C32B483}" sibTransId="{B04E6D21-9A07-4F5D-8722-C38317B4B5D3}"/>
    <dgm:cxn modelId="{A5E0C9FD-91FF-4B60-AB69-33ACEF863FB3}" srcId="{2C18A0DE-7FB4-4A94-9F10-5D15DF0F8396}" destId="{152E86AE-FAD2-40A0-BF65-6E6FCFBC32EE}" srcOrd="2" destOrd="0" parTransId="{1E2D60AF-F332-4991-B038-1E17A6FDB20D}" sibTransId="{8A454A54-F650-4D43-B92A-7E575800DC17}"/>
    <dgm:cxn modelId="{ED6D50A9-B2E0-4873-B68F-1F2552E360DB}" type="presParOf" srcId="{BFB7142D-0E73-48FF-88DF-9CA4800167D5}" destId="{C37E3C87-485E-454B-B7C6-0FF15CAEBFCC}" srcOrd="0" destOrd="0" presId="urn:microsoft.com/office/officeart/2005/8/layout/chevron1"/>
    <dgm:cxn modelId="{25489C84-3B7F-47C3-B517-FDC89C48D028}" type="presParOf" srcId="{BFB7142D-0E73-48FF-88DF-9CA4800167D5}" destId="{D5B210FA-168E-4A9D-A1DA-A64026934E08}" srcOrd="1" destOrd="0" presId="urn:microsoft.com/office/officeart/2005/8/layout/chevron1"/>
    <dgm:cxn modelId="{113DB247-163E-435C-92FB-70FE5BDD3A36}" type="presParOf" srcId="{BFB7142D-0E73-48FF-88DF-9CA4800167D5}" destId="{AD0B11E7-21EC-4355-B442-FD748B55CB79}" srcOrd="2" destOrd="0" presId="urn:microsoft.com/office/officeart/2005/8/layout/chevron1"/>
    <dgm:cxn modelId="{02AAD8C3-2D7A-43C6-8429-DCED80E393D5}" type="presParOf" srcId="{BFB7142D-0E73-48FF-88DF-9CA4800167D5}" destId="{2A03D587-CB15-40DB-ABBB-AE6FAE2BFBC2}" srcOrd="3" destOrd="0" presId="urn:microsoft.com/office/officeart/2005/8/layout/chevron1"/>
    <dgm:cxn modelId="{3AD32D33-3431-4B82-80A5-182306E3149D}" type="presParOf" srcId="{BFB7142D-0E73-48FF-88DF-9CA4800167D5}" destId="{634738AA-5D02-4855-B239-D9515DDC640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25B8BA-E701-4C4F-82C0-29A0E0E471FD}" type="doc">
      <dgm:prSet loTypeId="urn:microsoft.com/office/officeart/2005/8/layout/radial5" loCatId="cycle" qsTypeId="urn:microsoft.com/office/officeart/2005/8/quickstyle/simple4" qsCatId="simple" csTypeId="urn:microsoft.com/office/officeart/2005/8/colors/colorful1#1" csCatId="colorful" phldr="1"/>
      <dgm:spPr/>
      <dgm:t>
        <a:bodyPr/>
        <a:lstStyle/>
        <a:p>
          <a:endParaRPr lang="zh-TW" altLang="en-US"/>
        </a:p>
      </dgm:t>
    </dgm:pt>
    <dgm:pt modelId="{1E267575-4838-44FA-B2C3-7A1D8A440BA5}">
      <dgm:prSet phldrT="[文字]" custT="1"/>
      <dgm:spPr/>
      <dgm:t>
        <a:bodyPr/>
        <a:lstStyle/>
        <a:p>
          <a:r>
            <a:rPr lang="zh-TW" altLang="en-US" sz="1400" dirty="0" smtClean="0"/>
            <a:t>現今資訊系統對資訊稽查人員之衝擊</a:t>
          </a:r>
          <a:endParaRPr lang="zh-TW" altLang="en-US" sz="1400" dirty="0"/>
        </a:p>
      </dgm:t>
    </dgm:pt>
    <dgm:pt modelId="{653F002F-98C7-4846-B602-145D86BDE1E4}" type="parTrans" cxnId="{3E6C1270-F2FE-4D4B-9F30-4FA9C944469F}">
      <dgm:prSet/>
      <dgm:spPr/>
      <dgm:t>
        <a:bodyPr/>
        <a:lstStyle/>
        <a:p>
          <a:endParaRPr lang="zh-TW" altLang="en-US" sz="1400"/>
        </a:p>
      </dgm:t>
    </dgm:pt>
    <dgm:pt modelId="{A2332E33-6F6A-408B-813F-C6B0AFBE6573}" type="sibTrans" cxnId="{3E6C1270-F2FE-4D4B-9F30-4FA9C944469F}">
      <dgm:prSet/>
      <dgm:spPr/>
      <dgm:t>
        <a:bodyPr/>
        <a:lstStyle/>
        <a:p>
          <a:endParaRPr lang="zh-TW" altLang="en-US" sz="1400"/>
        </a:p>
      </dgm:t>
    </dgm:pt>
    <dgm:pt modelId="{CFEDD993-C539-4A88-8C47-D01EB82705C7}">
      <dgm:prSet phldrT="[文字]" custT="1"/>
      <dgm:spPr/>
      <dgm:t>
        <a:bodyPr/>
        <a:lstStyle/>
        <a:p>
          <a:r>
            <a:rPr lang="zh-TW" altLang="en-US" sz="1400" dirty="0" smtClean="0"/>
            <a:t>資訊系統複雜化</a:t>
          </a:r>
          <a:endParaRPr lang="zh-TW" altLang="en-US" sz="1400" dirty="0"/>
        </a:p>
      </dgm:t>
    </dgm:pt>
    <dgm:pt modelId="{F48405B4-DEDA-485C-900E-C5AFC78B9D0E}" type="parTrans" cxnId="{3CB4C4FB-1257-4616-AE18-80234E369201}">
      <dgm:prSet custT="1"/>
      <dgm:spPr/>
      <dgm:t>
        <a:bodyPr/>
        <a:lstStyle/>
        <a:p>
          <a:endParaRPr lang="zh-TW" altLang="en-US" sz="1400"/>
        </a:p>
      </dgm:t>
    </dgm:pt>
    <dgm:pt modelId="{73B8E28C-4170-45A4-A75E-7FC3A046DEBD}" type="sibTrans" cxnId="{3CB4C4FB-1257-4616-AE18-80234E369201}">
      <dgm:prSet/>
      <dgm:spPr/>
      <dgm:t>
        <a:bodyPr/>
        <a:lstStyle/>
        <a:p>
          <a:endParaRPr lang="zh-TW" altLang="en-US" sz="1400"/>
        </a:p>
      </dgm:t>
    </dgm:pt>
    <dgm:pt modelId="{979A4C1C-4ED9-443B-BE1E-3B868777EA16}">
      <dgm:prSet phldrT="[文字]"/>
      <dgm:spPr/>
      <dgm:t>
        <a:bodyPr/>
        <a:lstStyle/>
        <a:p>
          <a:endParaRPr lang="zh-TW" altLang="en-US" sz="1400" dirty="0"/>
        </a:p>
      </dgm:t>
    </dgm:pt>
    <dgm:pt modelId="{0562C3D9-49A9-45BB-8626-3324B593C4C2}" type="parTrans" cxnId="{C4F50796-0B19-4D0F-80E8-A4EF652D87DA}">
      <dgm:prSet/>
      <dgm:spPr/>
      <dgm:t>
        <a:bodyPr/>
        <a:lstStyle/>
        <a:p>
          <a:endParaRPr lang="zh-TW" altLang="en-US" sz="1400"/>
        </a:p>
      </dgm:t>
    </dgm:pt>
    <dgm:pt modelId="{EE551706-CB61-44AE-94F4-A298D6BCF951}" type="sibTrans" cxnId="{C4F50796-0B19-4D0F-80E8-A4EF652D87DA}">
      <dgm:prSet/>
      <dgm:spPr/>
      <dgm:t>
        <a:bodyPr/>
        <a:lstStyle/>
        <a:p>
          <a:endParaRPr lang="zh-TW" altLang="en-US" sz="1400"/>
        </a:p>
      </dgm:t>
    </dgm:pt>
    <dgm:pt modelId="{3BDB0A83-C567-4328-A0B1-E163B8E0F73C}">
      <dgm:prSet custT="1"/>
      <dgm:spPr/>
      <dgm:t>
        <a:bodyPr/>
        <a:lstStyle/>
        <a:p>
          <a:r>
            <a:rPr lang="zh-TW" altLang="en-US" sz="1400" dirty="0" smtClean="0"/>
            <a:t>內部控制方法之改變</a:t>
          </a:r>
        </a:p>
      </dgm:t>
    </dgm:pt>
    <dgm:pt modelId="{358002F4-E256-4DEC-B751-3E61E225E97E}" type="parTrans" cxnId="{3CFFF1B9-5FB5-41AF-9D51-E3529C632D08}">
      <dgm:prSet custT="1"/>
      <dgm:spPr/>
      <dgm:t>
        <a:bodyPr/>
        <a:lstStyle/>
        <a:p>
          <a:endParaRPr lang="zh-TW" altLang="en-US" sz="1400"/>
        </a:p>
      </dgm:t>
    </dgm:pt>
    <dgm:pt modelId="{F7D1BD98-0C53-4C9F-B7E7-28FC6B13C656}" type="sibTrans" cxnId="{3CFFF1B9-5FB5-41AF-9D51-E3529C632D08}">
      <dgm:prSet/>
      <dgm:spPr/>
      <dgm:t>
        <a:bodyPr/>
        <a:lstStyle/>
        <a:p>
          <a:endParaRPr lang="zh-TW" altLang="en-US" sz="1400"/>
        </a:p>
      </dgm:t>
    </dgm:pt>
    <dgm:pt modelId="{03C88E24-9FAD-48BA-989E-0323A390C092}">
      <dgm:prSet custT="1"/>
      <dgm:spPr/>
      <dgm:t>
        <a:bodyPr/>
        <a:lstStyle/>
        <a:p>
          <a:r>
            <a:rPr lang="zh-TW" altLang="en-US" sz="1400" dirty="0" smtClean="0"/>
            <a:t>稽查軌跡之改變</a:t>
          </a:r>
        </a:p>
      </dgm:t>
    </dgm:pt>
    <dgm:pt modelId="{6F22E1BB-625C-4F83-A9F7-72B70667AFF8}" type="parTrans" cxnId="{65A49334-B4DA-494C-B9B1-36EA9366DB8D}">
      <dgm:prSet custT="1"/>
      <dgm:spPr/>
      <dgm:t>
        <a:bodyPr/>
        <a:lstStyle/>
        <a:p>
          <a:endParaRPr lang="zh-TW" altLang="en-US" sz="1400"/>
        </a:p>
      </dgm:t>
    </dgm:pt>
    <dgm:pt modelId="{042717B4-E191-4714-B776-5E09A086E8BD}" type="sibTrans" cxnId="{65A49334-B4DA-494C-B9B1-36EA9366DB8D}">
      <dgm:prSet/>
      <dgm:spPr/>
      <dgm:t>
        <a:bodyPr/>
        <a:lstStyle/>
        <a:p>
          <a:endParaRPr lang="zh-TW" altLang="en-US" sz="1400"/>
        </a:p>
      </dgm:t>
    </dgm:pt>
    <dgm:pt modelId="{0EB21141-963F-41BE-8E73-2FD6FAAAC347}">
      <dgm:prSet custT="1"/>
      <dgm:spPr/>
      <dgm:t>
        <a:bodyPr/>
        <a:lstStyle/>
        <a:p>
          <a:r>
            <a:rPr lang="zh-TW" altLang="en-US" sz="1400" smtClean="0"/>
            <a:t>資料儲存處理方式之改變</a:t>
          </a:r>
          <a:endParaRPr lang="zh-TW" altLang="en-US" sz="1400" dirty="0" smtClean="0"/>
        </a:p>
      </dgm:t>
    </dgm:pt>
    <dgm:pt modelId="{8A31AB06-1925-41C9-A521-1E138F98A216}" type="parTrans" cxnId="{6F63B84F-29A8-43DD-AF10-17E61D7612E7}">
      <dgm:prSet custT="1"/>
      <dgm:spPr/>
      <dgm:t>
        <a:bodyPr/>
        <a:lstStyle/>
        <a:p>
          <a:endParaRPr lang="zh-TW" altLang="en-US" sz="1400"/>
        </a:p>
      </dgm:t>
    </dgm:pt>
    <dgm:pt modelId="{57CE4A94-7341-4C84-BC48-1FFC813AB351}" type="sibTrans" cxnId="{6F63B84F-29A8-43DD-AF10-17E61D7612E7}">
      <dgm:prSet/>
      <dgm:spPr/>
      <dgm:t>
        <a:bodyPr/>
        <a:lstStyle/>
        <a:p>
          <a:endParaRPr lang="zh-TW" altLang="en-US" sz="1400"/>
        </a:p>
      </dgm:t>
    </dgm:pt>
    <dgm:pt modelId="{ADC08D23-3BCD-4B86-B075-241BED2887D1}">
      <dgm:prSet custT="1"/>
      <dgm:spPr/>
      <dgm:t>
        <a:bodyPr/>
        <a:lstStyle/>
        <a:p>
          <a:r>
            <a:rPr lang="zh-TW" altLang="en-US" sz="1400" smtClean="0"/>
            <a:t>電腦犯罪潛在巨大危機</a:t>
          </a:r>
          <a:endParaRPr lang="zh-TW" altLang="en-US" sz="1400" dirty="0" smtClean="0"/>
        </a:p>
      </dgm:t>
    </dgm:pt>
    <dgm:pt modelId="{B2C3FE78-7A0C-49DE-B95C-6CDCA0B8A8A3}" type="parTrans" cxnId="{53CCBFD4-6821-4B0E-9581-4F4A4927CFAB}">
      <dgm:prSet custT="1"/>
      <dgm:spPr/>
      <dgm:t>
        <a:bodyPr/>
        <a:lstStyle/>
        <a:p>
          <a:endParaRPr lang="zh-TW" altLang="en-US" sz="1400"/>
        </a:p>
      </dgm:t>
    </dgm:pt>
    <dgm:pt modelId="{9E8B6841-7874-48AE-B72F-B179E45F00C1}" type="sibTrans" cxnId="{53CCBFD4-6821-4B0E-9581-4F4A4927CFAB}">
      <dgm:prSet/>
      <dgm:spPr/>
      <dgm:t>
        <a:bodyPr/>
        <a:lstStyle/>
        <a:p>
          <a:endParaRPr lang="zh-TW" altLang="en-US" sz="1400"/>
        </a:p>
      </dgm:t>
    </dgm:pt>
    <dgm:pt modelId="{2D2A49A6-B536-4AB2-B23D-7EAFE894D32F}">
      <dgm:prSet custT="1"/>
      <dgm:spPr/>
      <dgm:t>
        <a:bodyPr/>
        <a:lstStyle/>
        <a:p>
          <a:r>
            <a:rPr lang="zh-TW" altLang="en-US" sz="1400" dirty="0" smtClean="0"/>
            <a:t>須專家協助稽查工作</a:t>
          </a:r>
        </a:p>
      </dgm:t>
    </dgm:pt>
    <dgm:pt modelId="{34036AAA-F974-4F50-80BF-2DE976926EEC}" type="parTrans" cxnId="{B8A8050E-9E25-4EFA-8669-7D5509991602}">
      <dgm:prSet custT="1"/>
      <dgm:spPr/>
      <dgm:t>
        <a:bodyPr/>
        <a:lstStyle/>
        <a:p>
          <a:endParaRPr lang="zh-TW" altLang="en-US" sz="1400"/>
        </a:p>
      </dgm:t>
    </dgm:pt>
    <dgm:pt modelId="{F89DBE99-CE26-4CE0-88D7-2A4D0613A2A2}" type="sibTrans" cxnId="{B8A8050E-9E25-4EFA-8669-7D5509991602}">
      <dgm:prSet/>
      <dgm:spPr/>
      <dgm:t>
        <a:bodyPr/>
        <a:lstStyle/>
        <a:p>
          <a:endParaRPr lang="zh-TW" altLang="en-US" sz="1400"/>
        </a:p>
      </dgm:t>
    </dgm:pt>
    <dgm:pt modelId="{9E611D3A-3460-4D98-BD63-FE3C1CB5397F}">
      <dgm:prSet custT="1"/>
      <dgm:spPr/>
      <dgm:t>
        <a:bodyPr/>
        <a:lstStyle/>
        <a:p>
          <a:r>
            <a:rPr lang="zh-TW" altLang="en-US" sz="1400" dirty="0" smtClean="0"/>
            <a:t>利用電腦軟體∕環境執行稽查工作</a:t>
          </a:r>
        </a:p>
      </dgm:t>
    </dgm:pt>
    <dgm:pt modelId="{F7C60894-3623-4B77-B5FA-893AFEE1FAC6}" type="parTrans" cxnId="{ADAE7509-532B-481F-B80B-78EABDFE3972}">
      <dgm:prSet custT="1"/>
      <dgm:spPr/>
      <dgm:t>
        <a:bodyPr/>
        <a:lstStyle/>
        <a:p>
          <a:endParaRPr lang="zh-TW" altLang="en-US" sz="1400"/>
        </a:p>
      </dgm:t>
    </dgm:pt>
    <dgm:pt modelId="{7C22F3F4-57FF-4841-AEAD-38CF0231DC19}" type="sibTrans" cxnId="{ADAE7509-532B-481F-B80B-78EABDFE3972}">
      <dgm:prSet/>
      <dgm:spPr/>
      <dgm:t>
        <a:bodyPr/>
        <a:lstStyle/>
        <a:p>
          <a:endParaRPr lang="zh-TW" altLang="en-US" sz="1400"/>
        </a:p>
      </dgm:t>
    </dgm:pt>
    <dgm:pt modelId="{5D565EAD-C305-4725-BF1C-3343865AEA93}" type="pres">
      <dgm:prSet presAssocID="{D625B8BA-E701-4C4F-82C0-29A0E0E471FD}" presName="Name0" presStyleCnt="0">
        <dgm:presLayoutVars>
          <dgm:chMax val="1"/>
          <dgm:dir/>
          <dgm:animLvl val="ctr"/>
          <dgm:resizeHandles val="exact"/>
        </dgm:presLayoutVars>
      </dgm:prSet>
      <dgm:spPr/>
      <dgm:t>
        <a:bodyPr/>
        <a:lstStyle/>
        <a:p>
          <a:endParaRPr lang="zh-TW" altLang="en-US"/>
        </a:p>
      </dgm:t>
    </dgm:pt>
    <dgm:pt modelId="{97A5FAE8-8241-4FA1-ACD4-EE7D2723B84D}" type="pres">
      <dgm:prSet presAssocID="{1E267575-4838-44FA-B2C3-7A1D8A440BA5}" presName="centerShape" presStyleLbl="node0" presStyleIdx="0" presStyleCnt="1"/>
      <dgm:spPr/>
      <dgm:t>
        <a:bodyPr/>
        <a:lstStyle/>
        <a:p>
          <a:endParaRPr lang="zh-TW" altLang="en-US"/>
        </a:p>
      </dgm:t>
    </dgm:pt>
    <dgm:pt modelId="{ABD502C1-0D57-436E-856B-15D923E715BC}" type="pres">
      <dgm:prSet presAssocID="{F48405B4-DEDA-485C-900E-C5AFC78B9D0E}" presName="parTrans" presStyleLbl="sibTrans2D1" presStyleIdx="0" presStyleCnt="7"/>
      <dgm:spPr/>
      <dgm:t>
        <a:bodyPr/>
        <a:lstStyle/>
        <a:p>
          <a:endParaRPr lang="zh-TW" altLang="en-US"/>
        </a:p>
      </dgm:t>
    </dgm:pt>
    <dgm:pt modelId="{69BAC7E5-FDA8-469C-99DF-E6CAF6DB5BBD}" type="pres">
      <dgm:prSet presAssocID="{F48405B4-DEDA-485C-900E-C5AFC78B9D0E}" presName="connectorText" presStyleLbl="sibTrans2D1" presStyleIdx="0" presStyleCnt="7"/>
      <dgm:spPr/>
      <dgm:t>
        <a:bodyPr/>
        <a:lstStyle/>
        <a:p>
          <a:endParaRPr lang="zh-TW" altLang="en-US"/>
        </a:p>
      </dgm:t>
    </dgm:pt>
    <dgm:pt modelId="{2C00300B-7AC2-4D67-8014-62CE6D4F73D9}" type="pres">
      <dgm:prSet presAssocID="{CFEDD993-C539-4A88-8C47-D01EB82705C7}" presName="node" presStyleLbl="node1" presStyleIdx="0" presStyleCnt="7">
        <dgm:presLayoutVars>
          <dgm:bulletEnabled val="1"/>
        </dgm:presLayoutVars>
      </dgm:prSet>
      <dgm:spPr/>
      <dgm:t>
        <a:bodyPr/>
        <a:lstStyle/>
        <a:p>
          <a:endParaRPr lang="zh-TW" altLang="en-US"/>
        </a:p>
      </dgm:t>
    </dgm:pt>
    <dgm:pt modelId="{3784D78E-8C4B-4B21-B841-DB1DEB61643C}" type="pres">
      <dgm:prSet presAssocID="{358002F4-E256-4DEC-B751-3E61E225E97E}" presName="parTrans" presStyleLbl="sibTrans2D1" presStyleIdx="1" presStyleCnt="7"/>
      <dgm:spPr/>
      <dgm:t>
        <a:bodyPr/>
        <a:lstStyle/>
        <a:p>
          <a:endParaRPr lang="zh-TW" altLang="en-US"/>
        </a:p>
      </dgm:t>
    </dgm:pt>
    <dgm:pt modelId="{89D794F8-8940-46EE-A68F-5B25FDFC0CAA}" type="pres">
      <dgm:prSet presAssocID="{358002F4-E256-4DEC-B751-3E61E225E97E}" presName="connectorText" presStyleLbl="sibTrans2D1" presStyleIdx="1" presStyleCnt="7"/>
      <dgm:spPr/>
      <dgm:t>
        <a:bodyPr/>
        <a:lstStyle/>
        <a:p>
          <a:endParaRPr lang="zh-TW" altLang="en-US"/>
        </a:p>
      </dgm:t>
    </dgm:pt>
    <dgm:pt modelId="{530465F3-7CB0-4B41-B24A-8EE845BF3955}" type="pres">
      <dgm:prSet presAssocID="{3BDB0A83-C567-4328-A0B1-E163B8E0F73C}" presName="node" presStyleLbl="node1" presStyleIdx="1" presStyleCnt="7">
        <dgm:presLayoutVars>
          <dgm:bulletEnabled val="1"/>
        </dgm:presLayoutVars>
      </dgm:prSet>
      <dgm:spPr/>
      <dgm:t>
        <a:bodyPr/>
        <a:lstStyle/>
        <a:p>
          <a:endParaRPr lang="zh-TW" altLang="en-US"/>
        </a:p>
      </dgm:t>
    </dgm:pt>
    <dgm:pt modelId="{13D63CC4-A07D-462D-A644-4886BA4FFBFA}" type="pres">
      <dgm:prSet presAssocID="{6F22E1BB-625C-4F83-A9F7-72B70667AFF8}" presName="parTrans" presStyleLbl="sibTrans2D1" presStyleIdx="2" presStyleCnt="7"/>
      <dgm:spPr/>
      <dgm:t>
        <a:bodyPr/>
        <a:lstStyle/>
        <a:p>
          <a:endParaRPr lang="zh-TW" altLang="en-US"/>
        </a:p>
      </dgm:t>
    </dgm:pt>
    <dgm:pt modelId="{47AC4232-7EFF-496C-80EF-5C4D15E36145}" type="pres">
      <dgm:prSet presAssocID="{6F22E1BB-625C-4F83-A9F7-72B70667AFF8}" presName="connectorText" presStyleLbl="sibTrans2D1" presStyleIdx="2" presStyleCnt="7"/>
      <dgm:spPr/>
      <dgm:t>
        <a:bodyPr/>
        <a:lstStyle/>
        <a:p>
          <a:endParaRPr lang="zh-TW" altLang="en-US"/>
        </a:p>
      </dgm:t>
    </dgm:pt>
    <dgm:pt modelId="{650D9C4B-7C68-4197-924A-A308548A3AB8}" type="pres">
      <dgm:prSet presAssocID="{03C88E24-9FAD-48BA-989E-0323A390C092}" presName="node" presStyleLbl="node1" presStyleIdx="2" presStyleCnt="7">
        <dgm:presLayoutVars>
          <dgm:bulletEnabled val="1"/>
        </dgm:presLayoutVars>
      </dgm:prSet>
      <dgm:spPr/>
      <dgm:t>
        <a:bodyPr/>
        <a:lstStyle/>
        <a:p>
          <a:endParaRPr lang="zh-TW" altLang="en-US"/>
        </a:p>
      </dgm:t>
    </dgm:pt>
    <dgm:pt modelId="{93EB7F61-A417-4393-A2A6-B02702DBE4AD}" type="pres">
      <dgm:prSet presAssocID="{8A31AB06-1925-41C9-A521-1E138F98A216}" presName="parTrans" presStyleLbl="sibTrans2D1" presStyleIdx="3" presStyleCnt="7"/>
      <dgm:spPr/>
      <dgm:t>
        <a:bodyPr/>
        <a:lstStyle/>
        <a:p>
          <a:endParaRPr lang="zh-TW" altLang="en-US"/>
        </a:p>
      </dgm:t>
    </dgm:pt>
    <dgm:pt modelId="{D376D47B-850D-4DB1-89CB-D5B4B9987383}" type="pres">
      <dgm:prSet presAssocID="{8A31AB06-1925-41C9-A521-1E138F98A216}" presName="connectorText" presStyleLbl="sibTrans2D1" presStyleIdx="3" presStyleCnt="7"/>
      <dgm:spPr/>
      <dgm:t>
        <a:bodyPr/>
        <a:lstStyle/>
        <a:p>
          <a:endParaRPr lang="zh-TW" altLang="en-US"/>
        </a:p>
      </dgm:t>
    </dgm:pt>
    <dgm:pt modelId="{B40D2737-1ED0-40B3-AA10-2533177E426E}" type="pres">
      <dgm:prSet presAssocID="{0EB21141-963F-41BE-8E73-2FD6FAAAC347}" presName="node" presStyleLbl="node1" presStyleIdx="3" presStyleCnt="7">
        <dgm:presLayoutVars>
          <dgm:bulletEnabled val="1"/>
        </dgm:presLayoutVars>
      </dgm:prSet>
      <dgm:spPr/>
      <dgm:t>
        <a:bodyPr/>
        <a:lstStyle/>
        <a:p>
          <a:endParaRPr lang="zh-TW" altLang="en-US"/>
        </a:p>
      </dgm:t>
    </dgm:pt>
    <dgm:pt modelId="{03B506A9-FA4C-45D6-9027-F8DAA144D76E}" type="pres">
      <dgm:prSet presAssocID="{B2C3FE78-7A0C-49DE-B95C-6CDCA0B8A8A3}" presName="parTrans" presStyleLbl="sibTrans2D1" presStyleIdx="4" presStyleCnt="7"/>
      <dgm:spPr/>
      <dgm:t>
        <a:bodyPr/>
        <a:lstStyle/>
        <a:p>
          <a:endParaRPr lang="zh-TW" altLang="en-US"/>
        </a:p>
      </dgm:t>
    </dgm:pt>
    <dgm:pt modelId="{27332E2D-6FE0-4138-B2BF-9009DC50ADBC}" type="pres">
      <dgm:prSet presAssocID="{B2C3FE78-7A0C-49DE-B95C-6CDCA0B8A8A3}" presName="connectorText" presStyleLbl="sibTrans2D1" presStyleIdx="4" presStyleCnt="7"/>
      <dgm:spPr/>
      <dgm:t>
        <a:bodyPr/>
        <a:lstStyle/>
        <a:p>
          <a:endParaRPr lang="zh-TW" altLang="en-US"/>
        </a:p>
      </dgm:t>
    </dgm:pt>
    <dgm:pt modelId="{90B48210-F3F4-46EB-AD80-B35581AABCCE}" type="pres">
      <dgm:prSet presAssocID="{ADC08D23-3BCD-4B86-B075-241BED2887D1}" presName="node" presStyleLbl="node1" presStyleIdx="4" presStyleCnt="7">
        <dgm:presLayoutVars>
          <dgm:bulletEnabled val="1"/>
        </dgm:presLayoutVars>
      </dgm:prSet>
      <dgm:spPr/>
      <dgm:t>
        <a:bodyPr/>
        <a:lstStyle/>
        <a:p>
          <a:endParaRPr lang="zh-TW" altLang="en-US"/>
        </a:p>
      </dgm:t>
    </dgm:pt>
    <dgm:pt modelId="{E964D211-7326-42C7-80BA-F12F494B5AE8}" type="pres">
      <dgm:prSet presAssocID="{34036AAA-F974-4F50-80BF-2DE976926EEC}" presName="parTrans" presStyleLbl="sibTrans2D1" presStyleIdx="5" presStyleCnt="7"/>
      <dgm:spPr/>
      <dgm:t>
        <a:bodyPr/>
        <a:lstStyle/>
        <a:p>
          <a:endParaRPr lang="zh-TW" altLang="en-US"/>
        </a:p>
      </dgm:t>
    </dgm:pt>
    <dgm:pt modelId="{420B6924-4863-4749-88D8-700F553D306A}" type="pres">
      <dgm:prSet presAssocID="{34036AAA-F974-4F50-80BF-2DE976926EEC}" presName="connectorText" presStyleLbl="sibTrans2D1" presStyleIdx="5" presStyleCnt="7"/>
      <dgm:spPr/>
      <dgm:t>
        <a:bodyPr/>
        <a:lstStyle/>
        <a:p>
          <a:endParaRPr lang="zh-TW" altLang="en-US"/>
        </a:p>
      </dgm:t>
    </dgm:pt>
    <dgm:pt modelId="{22200621-75B5-462C-8751-0FCF57AB2F2D}" type="pres">
      <dgm:prSet presAssocID="{2D2A49A6-B536-4AB2-B23D-7EAFE894D32F}" presName="node" presStyleLbl="node1" presStyleIdx="5" presStyleCnt="7">
        <dgm:presLayoutVars>
          <dgm:bulletEnabled val="1"/>
        </dgm:presLayoutVars>
      </dgm:prSet>
      <dgm:spPr/>
      <dgm:t>
        <a:bodyPr/>
        <a:lstStyle/>
        <a:p>
          <a:endParaRPr lang="zh-TW" altLang="en-US"/>
        </a:p>
      </dgm:t>
    </dgm:pt>
    <dgm:pt modelId="{4A3DB854-7E29-44DB-954B-F0B7C9E0CC3A}" type="pres">
      <dgm:prSet presAssocID="{F7C60894-3623-4B77-B5FA-893AFEE1FAC6}" presName="parTrans" presStyleLbl="sibTrans2D1" presStyleIdx="6" presStyleCnt="7"/>
      <dgm:spPr/>
      <dgm:t>
        <a:bodyPr/>
        <a:lstStyle/>
        <a:p>
          <a:endParaRPr lang="zh-TW" altLang="en-US"/>
        </a:p>
      </dgm:t>
    </dgm:pt>
    <dgm:pt modelId="{C37AE8C2-7A7D-44EB-A109-FCBA987D3B9A}" type="pres">
      <dgm:prSet presAssocID="{F7C60894-3623-4B77-B5FA-893AFEE1FAC6}" presName="connectorText" presStyleLbl="sibTrans2D1" presStyleIdx="6" presStyleCnt="7"/>
      <dgm:spPr/>
      <dgm:t>
        <a:bodyPr/>
        <a:lstStyle/>
        <a:p>
          <a:endParaRPr lang="zh-TW" altLang="en-US"/>
        </a:p>
      </dgm:t>
    </dgm:pt>
    <dgm:pt modelId="{C000E025-00C7-43DC-8F65-4517F954DA87}" type="pres">
      <dgm:prSet presAssocID="{9E611D3A-3460-4D98-BD63-FE3C1CB5397F}" presName="node" presStyleLbl="node1" presStyleIdx="6" presStyleCnt="7">
        <dgm:presLayoutVars>
          <dgm:bulletEnabled val="1"/>
        </dgm:presLayoutVars>
      </dgm:prSet>
      <dgm:spPr/>
      <dgm:t>
        <a:bodyPr/>
        <a:lstStyle/>
        <a:p>
          <a:endParaRPr lang="zh-TW" altLang="en-US"/>
        </a:p>
      </dgm:t>
    </dgm:pt>
  </dgm:ptLst>
  <dgm:cxnLst>
    <dgm:cxn modelId="{53CCBFD4-6821-4B0E-9581-4F4A4927CFAB}" srcId="{1E267575-4838-44FA-B2C3-7A1D8A440BA5}" destId="{ADC08D23-3BCD-4B86-B075-241BED2887D1}" srcOrd="4" destOrd="0" parTransId="{B2C3FE78-7A0C-49DE-B95C-6CDCA0B8A8A3}" sibTransId="{9E8B6841-7874-48AE-B72F-B179E45F00C1}"/>
    <dgm:cxn modelId="{A48F5D1E-4BE2-43C6-A671-18CBBF484935}" type="presOf" srcId="{2D2A49A6-B536-4AB2-B23D-7EAFE894D32F}" destId="{22200621-75B5-462C-8751-0FCF57AB2F2D}" srcOrd="0" destOrd="0" presId="urn:microsoft.com/office/officeart/2005/8/layout/radial5"/>
    <dgm:cxn modelId="{3CB4C4FB-1257-4616-AE18-80234E369201}" srcId="{1E267575-4838-44FA-B2C3-7A1D8A440BA5}" destId="{CFEDD993-C539-4A88-8C47-D01EB82705C7}" srcOrd="0" destOrd="0" parTransId="{F48405B4-DEDA-485C-900E-C5AFC78B9D0E}" sibTransId="{73B8E28C-4170-45A4-A75E-7FC3A046DEBD}"/>
    <dgm:cxn modelId="{15449430-06D4-4663-B6CD-7A1CCA22D244}" type="presOf" srcId="{B2C3FE78-7A0C-49DE-B95C-6CDCA0B8A8A3}" destId="{27332E2D-6FE0-4138-B2BF-9009DC50ADBC}" srcOrd="1" destOrd="0" presId="urn:microsoft.com/office/officeart/2005/8/layout/radial5"/>
    <dgm:cxn modelId="{7F24CCFB-F82C-45D7-92E5-59EF8A8099B1}" type="presOf" srcId="{F48405B4-DEDA-485C-900E-C5AFC78B9D0E}" destId="{69BAC7E5-FDA8-469C-99DF-E6CAF6DB5BBD}" srcOrd="1" destOrd="0" presId="urn:microsoft.com/office/officeart/2005/8/layout/radial5"/>
    <dgm:cxn modelId="{3E6C1270-F2FE-4D4B-9F30-4FA9C944469F}" srcId="{D625B8BA-E701-4C4F-82C0-29A0E0E471FD}" destId="{1E267575-4838-44FA-B2C3-7A1D8A440BA5}" srcOrd="0" destOrd="0" parTransId="{653F002F-98C7-4846-B602-145D86BDE1E4}" sibTransId="{A2332E33-6F6A-408B-813F-C6B0AFBE6573}"/>
    <dgm:cxn modelId="{10601F4D-4332-4333-B9C0-AAB2AE590D0C}" type="presOf" srcId="{9E611D3A-3460-4D98-BD63-FE3C1CB5397F}" destId="{C000E025-00C7-43DC-8F65-4517F954DA87}" srcOrd="0" destOrd="0" presId="urn:microsoft.com/office/officeart/2005/8/layout/radial5"/>
    <dgm:cxn modelId="{1E611969-98C7-4A37-B264-2512DD47D7E1}" type="presOf" srcId="{B2C3FE78-7A0C-49DE-B95C-6CDCA0B8A8A3}" destId="{03B506A9-FA4C-45D6-9027-F8DAA144D76E}" srcOrd="0" destOrd="0" presId="urn:microsoft.com/office/officeart/2005/8/layout/radial5"/>
    <dgm:cxn modelId="{8FAF2E47-1740-4835-9075-34CD463A0C1A}" type="presOf" srcId="{1E267575-4838-44FA-B2C3-7A1D8A440BA5}" destId="{97A5FAE8-8241-4FA1-ACD4-EE7D2723B84D}" srcOrd="0" destOrd="0" presId="urn:microsoft.com/office/officeart/2005/8/layout/radial5"/>
    <dgm:cxn modelId="{650CF120-8225-41DB-845A-DE63F126E498}" type="presOf" srcId="{CFEDD993-C539-4A88-8C47-D01EB82705C7}" destId="{2C00300B-7AC2-4D67-8014-62CE6D4F73D9}" srcOrd="0" destOrd="0" presId="urn:microsoft.com/office/officeart/2005/8/layout/radial5"/>
    <dgm:cxn modelId="{5FC74916-7AD0-4E11-BBE5-7C96F57B17F2}" type="presOf" srcId="{0EB21141-963F-41BE-8E73-2FD6FAAAC347}" destId="{B40D2737-1ED0-40B3-AA10-2533177E426E}" srcOrd="0" destOrd="0" presId="urn:microsoft.com/office/officeart/2005/8/layout/radial5"/>
    <dgm:cxn modelId="{547FF373-3031-4C9E-A4FE-13C8E8C7CA4A}" type="presOf" srcId="{6F22E1BB-625C-4F83-A9F7-72B70667AFF8}" destId="{13D63CC4-A07D-462D-A644-4886BA4FFBFA}" srcOrd="0" destOrd="0" presId="urn:microsoft.com/office/officeart/2005/8/layout/radial5"/>
    <dgm:cxn modelId="{C4F50796-0B19-4D0F-80E8-A4EF652D87DA}" srcId="{D625B8BA-E701-4C4F-82C0-29A0E0E471FD}" destId="{979A4C1C-4ED9-443B-BE1E-3B868777EA16}" srcOrd="1" destOrd="0" parTransId="{0562C3D9-49A9-45BB-8626-3324B593C4C2}" sibTransId="{EE551706-CB61-44AE-94F4-A298D6BCF951}"/>
    <dgm:cxn modelId="{1237F2F2-4180-4F1F-AFC9-6BB3E3ED6591}" type="presOf" srcId="{8A31AB06-1925-41C9-A521-1E138F98A216}" destId="{93EB7F61-A417-4393-A2A6-B02702DBE4AD}" srcOrd="0" destOrd="0" presId="urn:microsoft.com/office/officeart/2005/8/layout/radial5"/>
    <dgm:cxn modelId="{10488EF6-003C-4DBB-AC81-2ADDA486CC72}" type="presOf" srcId="{D625B8BA-E701-4C4F-82C0-29A0E0E471FD}" destId="{5D565EAD-C305-4725-BF1C-3343865AEA93}" srcOrd="0" destOrd="0" presId="urn:microsoft.com/office/officeart/2005/8/layout/radial5"/>
    <dgm:cxn modelId="{FC8B718B-ED48-4B68-A61E-89B866BBD4C6}" type="presOf" srcId="{3BDB0A83-C567-4328-A0B1-E163B8E0F73C}" destId="{530465F3-7CB0-4B41-B24A-8EE845BF3955}" srcOrd="0" destOrd="0" presId="urn:microsoft.com/office/officeart/2005/8/layout/radial5"/>
    <dgm:cxn modelId="{B8A8050E-9E25-4EFA-8669-7D5509991602}" srcId="{1E267575-4838-44FA-B2C3-7A1D8A440BA5}" destId="{2D2A49A6-B536-4AB2-B23D-7EAFE894D32F}" srcOrd="5" destOrd="0" parTransId="{34036AAA-F974-4F50-80BF-2DE976926EEC}" sibTransId="{F89DBE99-CE26-4CE0-88D7-2A4D0613A2A2}"/>
    <dgm:cxn modelId="{9703B19E-F2F8-4C01-ACA7-AAD9583EED03}" type="presOf" srcId="{F7C60894-3623-4B77-B5FA-893AFEE1FAC6}" destId="{4A3DB854-7E29-44DB-954B-F0B7C9E0CC3A}" srcOrd="0" destOrd="0" presId="urn:microsoft.com/office/officeart/2005/8/layout/radial5"/>
    <dgm:cxn modelId="{65A49334-B4DA-494C-B9B1-36EA9366DB8D}" srcId="{1E267575-4838-44FA-B2C3-7A1D8A440BA5}" destId="{03C88E24-9FAD-48BA-989E-0323A390C092}" srcOrd="2" destOrd="0" parTransId="{6F22E1BB-625C-4F83-A9F7-72B70667AFF8}" sibTransId="{042717B4-E191-4714-B776-5E09A086E8BD}"/>
    <dgm:cxn modelId="{442EE7E5-3B71-4D86-A69D-40F240829969}" type="presOf" srcId="{34036AAA-F974-4F50-80BF-2DE976926EEC}" destId="{E964D211-7326-42C7-80BA-F12F494B5AE8}" srcOrd="0" destOrd="0" presId="urn:microsoft.com/office/officeart/2005/8/layout/radial5"/>
    <dgm:cxn modelId="{2FA39CCD-D6C8-42C9-B98A-21CCC740989B}" type="presOf" srcId="{F7C60894-3623-4B77-B5FA-893AFEE1FAC6}" destId="{C37AE8C2-7A7D-44EB-A109-FCBA987D3B9A}" srcOrd="1" destOrd="0" presId="urn:microsoft.com/office/officeart/2005/8/layout/radial5"/>
    <dgm:cxn modelId="{15715AB9-99DF-41DC-919E-11D86CEA5880}" type="presOf" srcId="{8A31AB06-1925-41C9-A521-1E138F98A216}" destId="{D376D47B-850D-4DB1-89CB-D5B4B9987383}" srcOrd="1" destOrd="0" presId="urn:microsoft.com/office/officeart/2005/8/layout/radial5"/>
    <dgm:cxn modelId="{ADAE7509-532B-481F-B80B-78EABDFE3972}" srcId="{1E267575-4838-44FA-B2C3-7A1D8A440BA5}" destId="{9E611D3A-3460-4D98-BD63-FE3C1CB5397F}" srcOrd="6" destOrd="0" parTransId="{F7C60894-3623-4B77-B5FA-893AFEE1FAC6}" sibTransId="{7C22F3F4-57FF-4841-AEAD-38CF0231DC19}"/>
    <dgm:cxn modelId="{E2B8E371-0CB7-45C0-B7D0-0F7210EDD084}" type="presOf" srcId="{ADC08D23-3BCD-4B86-B075-241BED2887D1}" destId="{90B48210-F3F4-46EB-AD80-B35581AABCCE}" srcOrd="0" destOrd="0" presId="urn:microsoft.com/office/officeart/2005/8/layout/radial5"/>
    <dgm:cxn modelId="{97BB7231-7D45-487A-91F1-11FE68763F45}" type="presOf" srcId="{34036AAA-F974-4F50-80BF-2DE976926EEC}" destId="{420B6924-4863-4749-88D8-700F553D306A}" srcOrd="1" destOrd="0" presId="urn:microsoft.com/office/officeart/2005/8/layout/radial5"/>
    <dgm:cxn modelId="{96B3F34F-88F9-4626-AC8E-70E7027836B1}" type="presOf" srcId="{6F22E1BB-625C-4F83-A9F7-72B70667AFF8}" destId="{47AC4232-7EFF-496C-80EF-5C4D15E36145}" srcOrd="1" destOrd="0" presId="urn:microsoft.com/office/officeart/2005/8/layout/radial5"/>
    <dgm:cxn modelId="{AE583F72-FD78-4A01-B258-D5A4D95A411F}" type="presOf" srcId="{03C88E24-9FAD-48BA-989E-0323A390C092}" destId="{650D9C4B-7C68-4197-924A-A308548A3AB8}" srcOrd="0" destOrd="0" presId="urn:microsoft.com/office/officeart/2005/8/layout/radial5"/>
    <dgm:cxn modelId="{3CFFF1B9-5FB5-41AF-9D51-E3529C632D08}" srcId="{1E267575-4838-44FA-B2C3-7A1D8A440BA5}" destId="{3BDB0A83-C567-4328-A0B1-E163B8E0F73C}" srcOrd="1" destOrd="0" parTransId="{358002F4-E256-4DEC-B751-3E61E225E97E}" sibTransId="{F7D1BD98-0C53-4C9F-B7E7-28FC6B13C656}"/>
    <dgm:cxn modelId="{5EDD1D3B-1E3E-4AFD-9A17-3682B1204469}" type="presOf" srcId="{358002F4-E256-4DEC-B751-3E61E225E97E}" destId="{89D794F8-8940-46EE-A68F-5B25FDFC0CAA}" srcOrd="1" destOrd="0" presId="urn:microsoft.com/office/officeart/2005/8/layout/radial5"/>
    <dgm:cxn modelId="{797A75DC-0CED-48E5-98BF-644ECCDA140D}" type="presOf" srcId="{358002F4-E256-4DEC-B751-3E61E225E97E}" destId="{3784D78E-8C4B-4B21-B841-DB1DEB61643C}" srcOrd="0" destOrd="0" presId="urn:microsoft.com/office/officeart/2005/8/layout/radial5"/>
    <dgm:cxn modelId="{0D51DFC6-D98C-4F79-8701-1087BD22D12E}" type="presOf" srcId="{F48405B4-DEDA-485C-900E-C5AFC78B9D0E}" destId="{ABD502C1-0D57-436E-856B-15D923E715BC}" srcOrd="0" destOrd="0" presId="urn:microsoft.com/office/officeart/2005/8/layout/radial5"/>
    <dgm:cxn modelId="{6F63B84F-29A8-43DD-AF10-17E61D7612E7}" srcId="{1E267575-4838-44FA-B2C3-7A1D8A440BA5}" destId="{0EB21141-963F-41BE-8E73-2FD6FAAAC347}" srcOrd="3" destOrd="0" parTransId="{8A31AB06-1925-41C9-A521-1E138F98A216}" sibTransId="{57CE4A94-7341-4C84-BC48-1FFC813AB351}"/>
    <dgm:cxn modelId="{65026F6D-FB03-4376-B83D-811418892C77}" type="presParOf" srcId="{5D565EAD-C305-4725-BF1C-3343865AEA93}" destId="{97A5FAE8-8241-4FA1-ACD4-EE7D2723B84D}" srcOrd="0" destOrd="0" presId="urn:microsoft.com/office/officeart/2005/8/layout/radial5"/>
    <dgm:cxn modelId="{C3299B5D-2664-4454-84E5-7125BA754AB9}" type="presParOf" srcId="{5D565EAD-C305-4725-BF1C-3343865AEA93}" destId="{ABD502C1-0D57-436E-856B-15D923E715BC}" srcOrd="1" destOrd="0" presId="urn:microsoft.com/office/officeart/2005/8/layout/radial5"/>
    <dgm:cxn modelId="{A4AF1ED4-AF8A-4B06-B161-DD719F65E73C}" type="presParOf" srcId="{ABD502C1-0D57-436E-856B-15D923E715BC}" destId="{69BAC7E5-FDA8-469C-99DF-E6CAF6DB5BBD}" srcOrd="0" destOrd="0" presId="urn:microsoft.com/office/officeart/2005/8/layout/radial5"/>
    <dgm:cxn modelId="{ADB5AFFC-455B-4C89-B2E9-8B3879F8F9E6}" type="presParOf" srcId="{5D565EAD-C305-4725-BF1C-3343865AEA93}" destId="{2C00300B-7AC2-4D67-8014-62CE6D4F73D9}" srcOrd="2" destOrd="0" presId="urn:microsoft.com/office/officeart/2005/8/layout/radial5"/>
    <dgm:cxn modelId="{2A7AC5E0-F681-4487-BDEF-EE3CD71BEEE6}" type="presParOf" srcId="{5D565EAD-C305-4725-BF1C-3343865AEA93}" destId="{3784D78E-8C4B-4B21-B841-DB1DEB61643C}" srcOrd="3" destOrd="0" presId="urn:microsoft.com/office/officeart/2005/8/layout/radial5"/>
    <dgm:cxn modelId="{3DEDE381-1556-49DC-9CBE-DDA271DC9125}" type="presParOf" srcId="{3784D78E-8C4B-4B21-B841-DB1DEB61643C}" destId="{89D794F8-8940-46EE-A68F-5B25FDFC0CAA}" srcOrd="0" destOrd="0" presId="urn:microsoft.com/office/officeart/2005/8/layout/radial5"/>
    <dgm:cxn modelId="{05EBA130-D9D7-4617-BDBF-1814D285E48B}" type="presParOf" srcId="{5D565EAD-C305-4725-BF1C-3343865AEA93}" destId="{530465F3-7CB0-4B41-B24A-8EE845BF3955}" srcOrd="4" destOrd="0" presId="urn:microsoft.com/office/officeart/2005/8/layout/radial5"/>
    <dgm:cxn modelId="{A68573C4-85B7-4998-8BCE-55131A5609EE}" type="presParOf" srcId="{5D565EAD-C305-4725-BF1C-3343865AEA93}" destId="{13D63CC4-A07D-462D-A644-4886BA4FFBFA}" srcOrd="5" destOrd="0" presId="urn:microsoft.com/office/officeart/2005/8/layout/radial5"/>
    <dgm:cxn modelId="{01D95111-3AEE-41E2-983D-CBDB760FE813}" type="presParOf" srcId="{13D63CC4-A07D-462D-A644-4886BA4FFBFA}" destId="{47AC4232-7EFF-496C-80EF-5C4D15E36145}" srcOrd="0" destOrd="0" presId="urn:microsoft.com/office/officeart/2005/8/layout/radial5"/>
    <dgm:cxn modelId="{FBEDD107-32C5-4639-9AC7-915248B6CA4C}" type="presParOf" srcId="{5D565EAD-C305-4725-BF1C-3343865AEA93}" destId="{650D9C4B-7C68-4197-924A-A308548A3AB8}" srcOrd="6" destOrd="0" presId="urn:microsoft.com/office/officeart/2005/8/layout/radial5"/>
    <dgm:cxn modelId="{CC85B98E-0A9C-400A-B5FE-9430FC7F9874}" type="presParOf" srcId="{5D565EAD-C305-4725-BF1C-3343865AEA93}" destId="{93EB7F61-A417-4393-A2A6-B02702DBE4AD}" srcOrd="7" destOrd="0" presId="urn:microsoft.com/office/officeart/2005/8/layout/radial5"/>
    <dgm:cxn modelId="{C5508594-C778-4A0A-9496-551C09C423B3}" type="presParOf" srcId="{93EB7F61-A417-4393-A2A6-B02702DBE4AD}" destId="{D376D47B-850D-4DB1-89CB-D5B4B9987383}" srcOrd="0" destOrd="0" presId="urn:microsoft.com/office/officeart/2005/8/layout/radial5"/>
    <dgm:cxn modelId="{420A897E-1C1E-4C94-AF6F-6AD4F2DDDE61}" type="presParOf" srcId="{5D565EAD-C305-4725-BF1C-3343865AEA93}" destId="{B40D2737-1ED0-40B3-AA10-2533177E426E}" srcOrd="8" destOrd="0" presId="urn:microsoft.com/office/officeart/2005/8/layout/radial5"/>
    <dgm:cxn modelId="{3637FD9B-AB4E-406F-8622-511D98133AF8}" type="presParOf" srcId="{5D565EAD-C305-4725-BF1C-3343865AEA93}" destId="{03B506A9-FA4C-45D6-9027-F8DAA144D76E}" srcOrd="9" destOrd="0" presId="urn:microsoft.com/office/officeart/2005/8/layout/radial5"/>
    <dgm:cxn modelId="{ADB0B31E-AC22-445F-986A-6CCB04DFFD48}" type="presParOf" srcId="{03B506A9-FA4C-45D6-9027-F8DAA144D76E}" destId="{27332E2D-6FE0-4138-B2BF-9009DC50ADBC}" srcOrd="0" destOrd="0" presId="urn:microsoft.com/office/officeart/2005/8/layout/radial5"/>
    <dgm:cxn modelId="{15E83127-C0E9-4B15-A866-39D6C3FF076F}" type="presParOf" srcId="{5D565EAD-C305-4725-BF1C-3343865AEA93}" destId="{90B48210-F3F4-46EB-AD80-B35581AABCCE}" srcOrd="10" destOrd="0" presId="urn:microsoft.com/office/officeart/2005/8/layout/radial5"/>
    <dgm:cxn modelId="{82E4F910-A951-4896-957A-B6F2E14818B3}" type="presParOf" srcId="{5D565EAD-C305-4725-BF1C-3343865AEA93}" destId="{E964D211-7326-42C7-80BA-F12F494B5AE8}" srcOrd="11" destOrd="0" presId="urn:microsoft.com/office/officeart/2005/8/layout/radial5"/>
    <dgm:cxn modelId="{AD705D26-456F-49A4-985C-333ACC91CBD5}" type="presParOf" srcId="{E964D211-7326-42C7-80BA-F12F494B5AE8}" destId="{420B6924-4863-4749-88D8-700F553D306A}" srcOrd="0" destOrd="0" presId="urn:microsoft.com/office/officeart/2005/8/layout/radial5"/>
    <dgm:cxn modelId="{C3AD5195-2EC7-417E-B45A-077F19C8AC39}" type="presParOf" srcId="{5D565EAD-C305-4725-BF1C-3343865AEA93}" destId="{22200621-75B5-462C-8751-0FCF57AB2F2D}" srcOrd="12" destOrd="0" presId="urn:microsoft.com/office/officeart/2005/8/layout/radial5"/>
    <dgm:cxn modelId="{29FC85C6-8C01-48D5-9C09-697F38D6C8A2}" type="presParOf" srcId="{5D565EAD-C305-4725-BF1C-3343865AEA93}" destId="{4A3DB854-7E29-44DB-954B-F0B7C9E0CC3A}" srcOrd="13" destOrd="0" presId="urn:microsoft.com/office/officeart/2005/8/layout/radial5"/>
    <dgm:cxn modelId="{029FE797-C6E3-41EE-8ACB-BAA517496845}" type="presParOf" srcId="{4A3DB854-7E29-44DB-954B-F0B7C9E0CC3A}" destId="{C37AE8C2-7A7D-44EB-A109-FCBA987D3B9A}" srcOrd="0" destOrd="0" presId="urn:microsoft.com/office/officeart/2005/8/layout/radial5"/>
    <dgm:cxn modelId="{00D7B0F5-6488-4DF2-BEDB-07C3E85FBE44}" type="presParOf" srcId="{5D565EAD-C305-4725-BF1C-3343865AEA93}" destId="{C000E025-00C7-43DC-8F65-4517F954DA87}"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5B4CA-D147-456A-AC08-FE5DE63EB07A}">
      <dsp:nvSpPr>
        <dsp:cNvPr id="0" name=""/>
        <dsp:cNvSpPr/>
      </dsp:nvSpPr>
      <dsp:spPr>
        <a:xfrm>
          <a:off x="3813805" y="9062"/>
          <a:ext cx="831949" cy="83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kern="1200" smtClean="0">
              <a:solidFill>
                <a:srgbClr val="FF0000"/>
              </a:solidFill>
            </a:rPr>
            <a:t>準備</a:t>
          </a:r>
          <a:endParaRPr lang="zh-TW" altLang="en-US" sz="2400" b="1" kern="1200" dirty="0">
            <a:solidFill>
              <a:srgbClr val="FF0000"/>
            </a:solidFill>
          </a:endParaRPr>
        </a:p>
      </dsp:txBody>
      <dsp:txXfrm>
        <a:off x="3813805" y="9062"/>
        <a:ext cx="831949" cy="831949"/>
      </dsp:txXfrm>
    </dsp:sp>
    <dsp:sp modelId="{27DD272D-C9D4-42CF-AC51-CB5F906AE979}">
      <dsp:nvSpPr>
        <dsp:cNvPr id="0" name=""/>
        <dsp:cNvSpPr/>
      </dsp:nvSpPr>
      <dsp:spPr>
        <a:xfrm>
          <a:off x="1270689" y="689"/>
          <a:ext cx="4062620" cy="4062620"/>
        </a:xfrm>
        <a:prstGeom prst="circularArrow">
          <a:avLst>
            <a:gd name="adj1" fmla="val 3993"/>
            <a:gd name="adj2" fmla="val 250521"/>
            <a:gd name="adj3" fmla="val 20572208"/>
            <a:gd name="adj4" fmla="val 18984027"/>
            <a:gd name="adj5" fmla="val 465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91B1018F-04AA-4C8C-95A2-A90F3654D3AA}">
      <dsp:nvSpPr>
        <dsp:cNvPr id="0" name=""/>
        <dsp:cNvSpPr/>
      </dsp:nvSpPr>
      <dsp:spPr>
        <a:xfrm>
          <a:off x="4741586" y="1616025"/>
          <a:ext cx="831949" cy="83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kern="1200" smtClean="0">
              <a:solidFill>
                <a:srgbClr val="FF0000"/>
              </a:solidFill>
            </a:rPr>
            <a:t>識別</a:t>
          </a:r>
          <a:endParaRPr lang="zh-TW" altLang="en-US" sz="2400" b="1" kern="1200" dirty="0" smtClean="0">
            <a:solidFill>
              <a:srgbClr val="FF0000"/>
            </a:solidFill>
          </a:endParaRPr>
        </a:p>
      </dsp:txBody>
      <dsp:txXfrm>
        <a:off x="4741586" y="1616025"/>
        <a:ext cx="831949" cy="831949"/>
      </dsp:txXfrm>
    </dsp:sp>
    <dsp:sp modelId="{9A2F66DE-6E44-43CC-BB09-36DE629625D5}">
      <dsp:nvSpPr>
        <dsp:cNvPr id="0" name=""/>
        <dsp:cNvSpPr/>
      </dsp:nvSpPr>
      <dsp:spPr>
        <a:xfrm>
          <a:off x="1270689" y="689"/>
          <a:ext cx="4062620" cy="4062620"/>
        </a:xfrm>
        <a:prstGeom prst="circularArrow">
          <a:avLst>
            <a:gd name="adj1" fmla="val 3993"/>
            <a:gd name="adj2" fmla="val 250521"/>
            <a:gd name="adj3" fmla="val 2365452"/>
            <a:gd name="adj4" fmla="val 777270"/>
            <a:gd name="adj5" fmla="val 465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2FE2D10-7A7A-4FF2-B69F-F218E8775047}">
      <dsp:nvSpPr>
        <dsp:cNvPr id="0" name=""/>
        <dsp:cNvSpPr/>
      </dsp:nvSpPr>
      <dsp:spPr>
        <a:xfrm>
          <a:off x="3813805" y="3222988"/>
          <a:ext cx="831949" cy="83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kern="1200" smtClean="0">
              <a:solidFill>
                <a:srgbClr val="FF0000"/>
              </a:solidFill>
            </a:rPr>
            <a:t>封鎖</a:t>
          </a:r>
          <a:endParaRPr lang="zh-TW" altLang="en-US" sz="2400" b="1" kern="1200" dirty="0" smtClean="0">
            <a:solidFill>
              <a:srgbClr val="FF0000"/>
            </a:solidFill>
          </a:endParaRPr>
        </a:p>
      </dsp:txBody>
      <dsp:txXfrm>
        <a:off x="3813805" y="3222988"/>
        <a:ext cx="831949" cy="831949"/>
      </dsp:txXfrm>
    </dsp:sp>
    <dsp:sp modelId="{25AED384-5C68-4854-9F0C-9C537425F85F}">
      <dsp:nvSpPr>
        <dsp:cNvPr id="0" name=""/>
        <dsp:cNvSpPr/>
      </dsp:nvSpPr>
      <dsp:spPr>
        <a:xfrm>
          <a:off x="1270689" y="689"/>
          <a:ext cx="4062620" cy="4062620"/>
        </a:xfrm>
        <a:prstGeom prst="circularArrow">
          <a:avLst>
            <a:gd name="adj1" fmla="val 3993"/>
            <a:gd name="adj2" fmla="val 250521"/>
            <a:gd name="adj3" fmla="val 6110142"/>
            <a:gd name="adj4" fmla="val 4439337"/>
            <a:gd name="adj5" fmla="val 465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2C1CC35-D82D-4A8A-88D7-B6C9278F4E69}">
      <dsp:nvSpPr>
        <dsp:cNvPr id="0" name=""/>
        <dsp:cNvSpPr/>
      </dsp:nvSpPr>
      <dsp:spPr>
        <a:xfrm>
          <a:off x="1958244" y="3222988"/>
          <a:ext cx="831949" cy="83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kern="1200" smtClean="0">
              <a:solidFill>
                <a:srgbClr val="FF0000"/>
              </a:solidFill>
            </a:rPr>
            <a:t>根除</a:t>
          </a:r>
          <a:endParaRPr lang="zh-TW" altLang="en-US" sz="2400" b="1" kern="1200" dirty="0" smtClean="0">
            <a:solidFill>
              <a:srgbClr val="FF0000"/>
            </a:solidFill>
          </a:endParaRPr>
        </a:p>
      </dsp:txBody>
      <dsp:txXfrm>
        <a:off x="1958244" y="3222988"/>
        <a:ext cx="831949" cy="831949"/>
      </dsp:txXfrm>
    </dsp:sp>
    <dsp:sp modelId="{48E6F09C-F39D-4B9B-9A6B-2E9426609D10}">
      <dsp:nvSpPr>
        <dsp:cNvPr id="0" name=""/>
        <dsp:cNvSpPr/>
      </dsp:nvSpPr>
      <dsp:spPr>
        <a:xfrm>
          <a:off x="1270689" y="689"/>
          <a:ext cx="4062620" cy="4062620"/>
        </a:xfrm>
        <a:prstGeom prst="circularArrow">
          <a:avLst>
            <a:gd name="adj1" fmla="val 3993"/>
            <a:gd name="adj2" fmla="val 250521"/>
            <a:gd name="adj3" fmla="val 9772208"/>
            <a:gd name="adj4" fmla="val 8184027"/>
            <a:gd name="adj5" fmla="val 465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B3FAC01-6297-4CBB-9602-60A6EBDA0D60}">
      <dsp:nvSpPr>
        <dsp:cNvPr id="0" name=""/>
        <dsp:cNvSpPr/>
      </dsp:nvSpPr>
      <dsp:spPr>
        <a:xfrm>
          <a:off x="1030464" y="1616025"/>
          <a:ext cx="831949" cy="83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kern="1200" smtClean="0">
              <a:solidFill>
                <a:srgbClr val="FF0000"/>
              </a:solidFill>
            </a:rPr>
            <a:t>回復</a:t>
          </a:r>
          <a:endParaRPr lang="zh-TW" altLang="en-US" sz="2400" b="1" kern="1200" dirty="0" smtClean="0">
            <a:solidFill>
              <a:srgbClr val="FF0000"/>
            </a:solidFill>
          </a:endParaRPr>
        </a:p>
      </dsp:txBody>
      <dsp:txXfrm>
        <a:off x="1030464" y="1616025"/>
        <a:ext cx="831949" cy="831949"/>
      </dsp:txXfrm>
    </dsp:sp>
    <dsp:sp modelId="{4391CE38-6EE5-4C51-882D-81392AEFD613}">
      <dsp:nvSpPr>
        <dsp:cNvPr id="0" name=""/>
        <dsp:cNvSpPr/>
      </dsp:nvSpPr>
      <dsp:spPr>
        <a:xfrm>
          <a:off x="1270689" y="689"/>
          <a:ext cx="4062620" cy="4062620"/>
        </a:xfrm>
        <a:prstGeom prst="circularArrow">
          <a:avLst>
            <a:gd name="adj1" fmla="val 3993"/>
            <a:gd name="adj2" fmla="val 250521"/>
            <a:gd name="adj3" fmla="val 13165452"/>
            <a:gd name="adj4" fmla="val 11577270"/>
            <a:gd name="adj5" fmla="val 465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76F97EA-242C-4AA2-A2B5-FFA412326DA5}">
      <dsp:nvSpPr>
        <dsp:cNvPr id="0" name=""/>
        <dsp:cNvSpPr/>
      </dsp:nvSpPr>
      <dsp:spPr>
        <a:xfrm>
          <a:off x="1958244" y="9062"/>
          <a:ext cx="831949" cy="831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kern="1200" dirty="0" smtClean="0">
              <a:solidFill>
                <a:srgbClr val="FF0000"/>
              </a:solidFill>
            </a:rPr>
            <a:t>經驗學習</a:t>
          </a:r>
          <a:endParaRPr lang="en-US" altLang="zh-TW" sz="2400" b="1" kern="1200" dirty="0" smtClean="0">
            <a:solidFill>
              <a:srgbClr val="FF0000"/>
            </a:solidFill>
          </a:endParaRPr>
        </a:p>
      </dsp:txBody>
      <dsp:txXfrm>
        <a:off x="1958244" y="9062"/>
        <a:ext cx="831949" cy="831949"/>
      </dsp:txXfrm>
    </dsp:sp>
    <dsp:sp modelId="{87AA3999-A05C-4246-AC49-42FA38B0AD41}">
      <dsp:nvSpPr>
        <dsp:cNvPr id="0" name=""/>
        <dsp:cNvSpPr/>
      </dsp:nvSpPr>
      <dsp:spPr>
        <a:xfrm>
          <a:off x="1270689" y="689"/>
          <a:ext cx="4062620" cy="4062620"/>
        </a:xfrm>
        <a:prstGeom prst="circularArrow">
          <a:avLst>
            <a:gd name="adj1" fmla="val 3993"/>
            <a:gd name="adj2" fmla="val 250521"/>
            <a:gd name="adj3" fmla="val 16910142"/>
            <a:gd name="adj4" fmla="val 15239337"/>
            <a:gd name="adj5" fmla="val 465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E3C87-485E-454B-B7C6-0FF15CAEBFCC}">
      <dsp:nvSpPr>
        <dsp:cNvPr id="0" name=""/>
        <dsp:cNvSpPr/>
      </dsp:nvSpPr>
      <dsp:spPr>
        <a:xfrm>
          <a:off x="2636" y="0"/>
          <a:ext cx="3211795" cy="1010048"/>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ts val="2300"/>
            </a:lnSpc>
            <a:spcBef>
              <a:spcPct val="0"/>
            </a:spcBef>
            <a:spcAft>
              <a:spcPts val="0"/>
            </a:spcAft>
          </a:pPr>
          <a:r>
            <a:rPr lang="zh-TW" altLang="en-US" sz="2000" b="1" kern="1200" dirty="0" smtClean="0">
              <a:latin typeface="+mn-ea"/>
              <a:ea typeface="+mn-ea"/>
              <a:cs typeface="+mn-cs"/>
            </a:rPr>
            <a:t>業務營運持續</a:t>
          </a:r>
          <a:endParaRPr lang="en-US" altLang="zh-TW" sz="2000" b="1" kern="1200" dirty="0" smtClean="0">
            <a:latin typeface="+mn-ea"/>
            <a:ea typeface="+mn-ea"/>
            <a:cs typeface="+mn-cs"/>
          </a:endParaRPr>
        </a:p>
        <a:p>
          <a:pPr lvl="0" algn="ctr" defTabSz="889000">
            <a:lnSpc>
              <a:spcPts val="2300"/>
            </a:lnSpc>
            <a:spcBef>
              <a:spcPct val="0"/>
            </a:spcBef>
            <a:spcAft>
              <a:spcPts val="0"/>
            </a:spcAft>
          </a:pPr>
          <a:r>
            <a:rPr lang="zh-TW" altLang="en-US" sz="2000" b="1" kern="1200" dirty="0" smtClean="0">
              <a:latin typeface="+mn-ea"/>
              <a:ea typeface="+mn-ea"/>
              <a:cs typeface="+mn-cs"/>
            </a:rPr>
            <a:t>作業</a:t>
          </a:r>
          <a:endParaRPr lang="zh-TW" altLang="en-US" sz="2000" b="1" kern="1200" dirty="0">
            <a:latin typeface="+mn-ea"/>
            <a:ea typeface="+mn-ea"/>
            <a:cs typeface="+mn-cs"/>
          </a:endParaRPr>
        </a:p>
      </dsp:txBody>
      <dsp:txXfrm>
        <a:off x="507660" y="0"/>
        <a:ext cx="2201747" cy="1010048"/>
      </dsp:txXfrm>
    </dsp:sp>
    <dsp:sp modelId="{AD0B11E7-21EC-4355-B442-FD748B55CB79}">
      <dsp:nvSpPr>
        <dsp:cNvPr id="0" name=""/>
        <dsp:cNvSpPr/>
      </dsp:nvSpPr>
      <dsp:spPr>
        <a:xfrm>
          <a:off x="2893251" y="0"/>
          <a:ext cx="3211795" cy="1010048"/>
        </a:xfrm>
        <a:prstGeom prst="chevron">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ts val="2300"/>
            </a:lnSpc>
            <a:spcBef>
              <a:spcPct val="0"/>
            </a:spcBef>
            <a:spcAft>
              <a:spcPts val="0"/>
            </a:spcAft>
          </a:pPr>
          <a:r>
            <a:rPr lang="zh-TW" altLang="en-US" sz="2000" b="1" kern="1200" dirty="0" smtClean="0">
              <a:latin typeface="+mn-ea"/>
              <a:ea typeface="+mn-ea"/>
              <a:cs typeface="+mn-cs"/>
            </a:rPr>
            <a:t>執行營運衝擊分析</a:t>
          </a:r>
          <a:r>
            <a:rPr lang="en-US" altLang="zh-TW" sz="2000" b="1" kern="1200" dirty="0" smtClean="0">
              <a:latin typeface="+mn-ea"/>
              <a:ea typeface="+mn-ea"/>
              <a:cs typeface="+mn-cs"/>
            </a:rPr>
            <a:t>(BIA)</a:t>
          </a:r>
          <a:endParaRPr lang="zh-TW" altLang="en-US" sz="2000" b="1" kern="1200" dirty="0">
            <a:latin typeface="+mn-ea"/>
            <a:ea typeface="+mn-ea"/>
            <a:cs typeface="+mn-cs"/>
          </a:endParaRPr>
        </a:p>
      </dsp:txBody>
      <dsp:txXfrm>
        <a:off x="3398275" y="0"/>
        <a:ext cx="2201747" cy="1010048"/>
      </dsp:txXfrm>
    </dsp:sp>
    <dsp:sp modelId="{634738AA-5D02-4855-B239-D9515DDC6402}">
      <dsp:nvSpPr>
        <dsp:cNvPr id="0" name=""/>
        <dsp:cNvSpPr/>
      </dsp:nvSpPr>
      <dsp:spPr>
        <a:xfrm>
          <a:off x="5783867" y="0"/>
          <a:ext cx="3211795" cy="1010048"/>
        </a:xfrm>
        <a:prstGeom prst="chevron">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ts val="2300"/>
            </a:lnSpc>
            <a:spcBef>
              <a:spcPct val="0"/>
            </a:spcBef>
            <a:spcAft>
              <a:spcPts val="0"/>
            </a:spcAft>
          </a:pPr>
          <a:r>
            <a:rPr lang="zh-TW" altLang="en-US" sz="2000" b="1" kern="1200" dirty="0" smtClean="0">
              <a:latin typeface="+mn-ea"/>
              <a:ea typeface="+mn-ea"/>
              <a:cs typeface="+mn-cs"/>
            </a:rPr>
            <a:t>執行測試計畫</a:t>
          </a:r>
          <a:endParaRPr lang="zh-TW" altLang="en-US" sz="2000" b="1" kern="1200" dirty="0">
            <a:latin typeface="+mn-ea"/>
            <a:ea typeface="+mn-ea"/>
            <a:cs typeface="+mn-cs"/>
          </a:endParaRPr>
        </a:p>
      </dsp:txBody>
      <dsp:txXfrm>
        <a:off x="6288891" y="0"/>
        <a:ext cx="2201747" cy="1010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163" cy="511175"/>
          </a:xfrm>
          <a:prstGeom prst="rect">
            <a:avLst/>
          </a:prstGeom>
        </p:spPr>
        <p:txBody>
          <a:bodyPr vert="horz" lIns="94650" tIns="47325" rIns="94650" bIns="47325" rtlCol="0"/>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4022725" y="0"/>
            <a:ext cx="3078163" cy="511175"/>
          </a:xfrm>
          <a:prstGeom prst="rect">
            <a:avLst/>
          </a:prstGeom>
        </p:spPr>
        <p:txBody>
          <a:bodyPr vert="horz" lIns="94650" tIns="47325" rIns="94650" bIns="47325" rtlCol="0"/>
          <a:lstStyle>
            <a:lvl1pPr algn="r" eaLnBrk="1" fontAlgn="auto" hangingPunct="1">
              <a:spcBef>
                <a:spcPts val="0"/>
              </a:spcBef>
              <a:spcAft>
                <a:spcPts val="0"/>
              </a:spcAft>
              <a:defRPr kumimoji="0" sz="1200">
                <a:latin typeface="+mn-lt"/>
                <a:ea typeface="+mn-ea"/>
              </a:defRPr>
            </a:lvl1pPr>
          </a:lstStyle>
          <a:p>
            <a:pPr>
              <a:defRPr/>
            </a:pPr>
            <a:fld id="{2A293848-352E-43F3-8600-A805B606CFA6}" type="datetimeFigureOut">
              <a:rPr lang="zh-TW" altLang="en-US"/>
              <a:pPr>
                <a:defRPr/>
              </a:pPr>
              <a:t>2018/1/17</a:t>
            </a:fld>
            <a:endParaRPr lang="zh-TW" altLang="en-US"/>
          </a:p>
        </p:txBody>
      </p:sp>
      <p:sp>
        <p:nvSpPr>
          <p:cNvPr id="4" name="頁尾版面配置區 3"/>
          <p:cNvSpPr>
            <a:spLocks noGrp="1"/>
          </p:cNvSpPr>
          <p:nvPr>
            <p:ph type="ftr" sz="quarter" idx="2"/>
          </p:nvPr>
        </p:nvSpPr>
        <p:spPr>
          <a:xfrm>
            <a:off x="0" y="9720263"/>
            <a:ext cx="3078163" cy="511175"/>
          </a:xfrm>
          <a:prstGeom prst="rect">
            <a:avLst/>
          </a:prstGeom>
        </p:spPr>
        <p:txBody>
          <a:bodyPr vert="horz" lIns="94650" tIns="47325" rIns="94650" bIns="47325" rtlCol="0" anchor="b"/>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4022725" y="9720263"/>
            <a:ext cx="3078163" cy="511175"/>
          </a:xfrm>
          <a:prstGeom prst="rect">
            <a:avLst/>
          </a:prstGeom>
        </p:spPr>
        <p:txBody>
          <a:bodyPr vert="horz" wrap="square" lIns="94650" tIns="47325" rIns="94650" bIns="47325" numCol="1" anchor="b" anchorCtr="0" compatLnSpc="1">
            <a:prstTxWarp prst="textNoShape">
              <a:avLst/>
            </a:prstTxWarp>
          </a:bodyPr>
          <a:lstStyle>
            <a:lvl1pPr algn="r" eaLnBrk="1" hangingPunct="1">
              <a:defRPr kumimoji="0" sz="1200">
                <a:latin typeface="Calibri" pitchFamily="34" charset="0"/>
              </a:defRPr>
            </a:lvl1pPr>
          </a:lstStyle>
          <a:p>
            <a:pPr>
              <a:defRPr/>
            </a:pPr>
            <a:fld id="{1088F9C5-4559-4850-AA67-89202363D459}" type="slidenum">
              <a:rPr lang="zh-TW" altLang="en-US"/>
              <a:pPr>
                <a:defRPr/>
              </a:pPr>
              <a:t>‹#›</a:t>
            </a:fld>
            <a:endParaRPr lang="zh-TW" altLang="en-US"/>
          </a:p>
        </p:txBody>
      </p:sp>
    </p:spTree>
    <p:extLst>
      <p:ext uri="{BB962C8B-B14F-4D97-AF65-F5344CB8AC3E}">
        <p14:creationId xmlns:p14="http://schemas.microsoft.com/office/powerpoint/2010/main" val="3870521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163" cy="511175"/>
          </a:xfrm>
          <a:prstGeom prst="rect">
            <a:avLst/>
          </a:prstGeom>
        </p:spPr>
        <p:txBody>
          <a:bodyPr vert="horz" lIns="94650" tIns="47325" rIns="94650" bIns="47325" rtlCol="0"/>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4022725" y="0"/>
            <a:ext cx="3078163" cy="511175"/>
          </a:xfrm>
          <a:prstGeom prst="rect">
            <a:avLst/>
          </a:prstGeom>
        </p:spPr>
        <p:txBody>
          <a:bodyPr vert="horz" lIns="94650" tIns="47325" rIns="94650" bIns="47325" rtlCol="0"/>
          <a:lstStyle>
            <a:lvl1pPr algn="r" eaLnBrk="1" fontAlgn="auto" hangingPunct="1">
              <a:spcBef>
                <a:spcPts val="0"/>
              </a:spcBef>
              <a:spcAft>
                <a:spcPts val="0"/>
              </a:spcAft>
              <a:defRPr kumimoji="0" sz="1200">
                <a:latin typeface="+mn-lt"/>
                <a:ea typeface="+mn-ea"/>
              </a:defRPr>
            </a:lvl1pPr>
          </a:lstStyle>
          <a:p>
            <a:pPr>
              <a:defRPr/>
            </a:pPr>
            <a:fld id="{99861FF4-8A92-4C81-A0D8-2990C12B7C29}" type="datetimeFigureOut">
              <a:rPr lang="zh-TW" altLang="en-US"/>
              <a:pPr>
                <a:defRPr/>
              </a:pPr>
              <a:t>2018/1/17</a:t>
            </a:fld>
            <a:endParaRPr lang="zh-TW" altLang="en-US"/>
          </a:p>
        </p:txBody>
      </p:sp>
      <p:sp>
        <p:nvSpPr>
          <p:cNvPr id="4" name="投影片圖像版面配置區 3"/>
          <p:cNvSpPr>
            <a:spLocks noGrp="1" noRot="1" noChangeAspect="1"/>
          </p:cNvSpPr>
          <p:nvPr>
            <p:ph type="sldImg" idx="2"/>
          </p:nvPr>
        </p:nvSpPr>
        <p:spPr>
          <a:xfrm>
            <a:off x="781050" y="768350"/>
            <a:ext cx="5540375" cy="3835400"/>
          </a:xfrm>
          <a:prstGeom prst="rect">
            <a:avLst/>
          </a:prstGeom>
          <a:noFill/>
          <a:ln w="12700">
            <a:solidFill>
              <a:prstClr val="black"/>
            </a:solidFill>
          </a:ln>
        </p:spPr>
        <p:txBody>
          <a:bodyPr vert="horz" lIns="94650" tIns="47325" rIns="94650" bIns="47325" rtlCol="0" anchor="ctr"/>
          <a:lstStyle/>
          <a:p>
            <a:pPr lvl="0"/>
            <a:endParaRPr lang="zh-TW" altLang="en-US" noProof="0"/>
          </a:p>
        </p:txBody>
      </p:sp>
      <p:sp>
        <p:nvSpPr>
          <p:cNvPr id="5" name="備忘稿版面配置區 4"/>
          <p:cNvSpPr>
            <a:spLocks noGrp="1"/>
          </p:cNvSpPr>
          <p:nvPr>
            <p:ph type="body" sz="quarter" idx="3"/>
          </p:nvPr>
        </p:nvSpPr>
        <p:spPr>
          <a:xfrm>
            <a:off x="711200" y="4860925"/>
            <a:ext cx="5680075" cy="4603750"/>
          </a:xfrm>
          <a:prstGeom prst="rect">
            <a:avLst/>
          </a:prstGeom>
        </p:spPr>
        <p:txBody>
          <a:bodyPr vert="horz" lIns="94650" tIns="47325" rIns="94650" bIns="47325"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720263"/>
            <a:ext cx="3078163" cy="511175"/>
          </a:xfrm>
          <a:prstGeom prst="rect">
            <a:avLst/>
          </a:prstGeom>
        </p:spPr>
        <p:txBody>
          <a:bodyPr vert="horz" lIns="94650" tIns="47325" rIns="94650" bIns="47325" rtlCol="0" anchor="b"/>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4022725" y="9720263"/>
            <a:ext cx="3078163" cy="511175"/>
          </a:xfrm>
          <a:prstGeom prst="rect">
            <a:avLst/>
          </a:prstGeom>
        </p:spPr>
        <p:txBody>
          <a:bodyPr vert="horz" wrap="square" lIns="94650" tIns="47325" rIns="94650" bIns="47325" numCol="1" anchor="b" anchorCtr="0" compatLnSpc="1">
            <a:prstTxWarp prst="textNoShape">
              <a:avLst/>
            </a:prstTxWarp>
          </a:bodyPr>
          <a:lstStyle>
            <a:lvl1pPr algn="r" eaLnBrk="1" hangingPunct="1">
              <a:defRPr kumimoji="0" sz="1200">
                <a:latin typeface="Calibri" pitchFamily="34" charset="0"/>
              </a:defRPr>
            </a:lvl1pPr>
          </a:lstStyle>
          <a:p>
            <a:pPr>
              <a:defRPr/>
            </a:pPr>
            <a:fld id="{28C11C19-8F05-401F-A014-2B5065218642}" type="slidenum">
              <a:rPr lang="zh-TW" altLang="en-US"/>
              <a:pPr>
                <a:defRPr/>
              </a:pPr>
              <a:t>‹#›</a:t>
            </a:fld>
            <a:endParaRPr lang="zh-TW" altLang="en-US"/>
          </a:p>
        </p:txBody>
      </p:sp>
    </p:spTree>
    <p:extLst>
      <p:ext uri="{BB962C8B-B14F-4D97-AF65-F5344CB8AC3E}">
        <p14:creationId xmlns:p14="http://schemas.microsoft.com/office/powerpoint/2010/main" val="4154394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327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5DA43FD7-5DF4-4E22-9CED-7480FA5EC30F}" type="slidenum">
              <a:rPr kumimoji="0" lang="zh-TW" altLang="en-US" smtClean="0">
                <a:latin typeface="Calibri" pitchFamily="34" charset="0"/>
              </a:rPr>
              <a:pPr/>
              <a:t>1</a:t>
            </a:fld>
            <a:endParaRPr kumimoji="0" lang="zh-TW" altLang="en-US" smtClean="0">
              <a:latin typeface="Calibri" pitchFamily="34" charset="0"/>
            </a:endParaRPr>
          </a:p>
        </p:txBody>
      </p:sp>
    </p:spTree>
    <p:extLst>
      <p:ext uri="{BB962C8B-B14F-4D97-AF65-F5344CB8AC3E}">
        <p14:creationId xmlns:p14="http://schemas.microsoft.com/office/powerpoint/2010/main" val="1297652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795338" y="771525"/>
            <a:ext cx="5576887" cy="38623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資訊安全的三個主要目標</a:t>
            </a:r>
          </a:p>
          <a:p>
            <a:pPr algn="just" eaLnBrk="1" hangingPunct="1"/>
            <a:r>
              <a:rPr lang="zh-TW" altLang="en-US" dirty="0" smtClean="0"/>
              <a:t>資訊安全的主要目標，基本上就是保護資訊的「機密性</a:t>
            </a:r>
            <a:r>
              <a:rPr lang="en-US" altLang="zh-TW" dirty="0" smtClean="0"/>
              <a:t>(Confidentiality)</a:t>
            </a:r>
            <a:r>
              <a:rPr lang="zh-TW" altLang="en-US" dirty="0" smtClean="0"/>
              <a:t>」、「完整性</a:t>
            </a:r>
            <a:r>
              <a:rPr lang="en-US" altLang="zh-TW" dirty="0" smtClean="0"/>
              <a:t>(Integrity)</a:t>
            </a:r>
            <a:r>
              <a:rPr lang="zh-TW" altLang="en-US" dirty="0" smtClean="0"/>
              <a:t>」及「可用性</a:t>
            </a:r>
            <a:r>
              <a:rPr lang="en-US" altLang="zh-TW" dirty="0" smtClean="0"/>
              <a:t>(Availability)</a:t>
            </a:r>
            <a:r>
              <a:rPr lang="zh-TW" altLang="en-US" dirty="0" smtClean="0"/>
              <a:t>」</a:t>
            </a:r>
            <a:r>
              <a:rPr lang="en-US" altLang="zh-TW" dirty="0" smtClean="0"/>
              <a:t>(</a:t>
            </a:r>
            <a:r>
              <a:rPr lang="zh-TW" altLang="en-US" dirty="0" smtClean="0"/>
              <a:t>簡稱</a:t>
            </a:r>
            <a:r>
              <a:rPr lang="en-US" altLang="zh-TW" dirty="0" smtClean="0"/>
              <a:t>C.I.A.)</a:t>
            </a:r>
            <a:r>
              <a:rPr lang="zh-TW" altLang="en-US" dirty="0" smtClean="0"/>
              <a:t>。</a:t>
            </a:r>
            <a:endParaRPr lang="en-US" altLang="zh-TW" dirty="0" smtClean="0"/>
          </a:p>
          <a:p>
            <a:pPr marL="488639" lvl="1" indent="-300701" algn="just" eaLnBrk="1" hangingPunct="1">
              <a:buFont typeface="Wingdings" panose="05000000000000000000" pitchFamily="2" charset="2"/>
              <a:buChar char="ü"/>
            </a:pPr>
            <a:r>
              <a:rPr lang="zh-TW" altLang="en-US" dirty="0" smtClean="0"/>
              <a:t>機密性：指的是資訊之秘密性與隱私性，通常大家對資訊安全的認知，都僅限於保護資訊的機密性，避免機密資訊被故意或非故意的揭露與外洩。例如：軍事情報、商業秘密、民眾醫療紀錄及個人資料等，都是比較注重在保護其資訊的機密性。</a:t>
            </a:r>
          </a:p>
          <a:p>
            <a:pPr marL="488639" lvl="1" indent="-300701" algn="just" eaLnBrk="1" hangingPunct="1">
              <a:buFont typeface="Wingdings" panose="05000000000000000000" pitchFamily="2" charset="2"/>
              <a:buChar char="ü"/>
            </a:pPr>
            <a:r>
              <a:rPr lang="zh-TW" altLang="en-US" dirty="0" smtClean="0"/>
              <a:t>完整性：指的是資訊或系統之正確性，應防制人為刻意竄改與自然雜訊干擾，防制假冒或未授權方式存取系統資源進行資料之處理或更改。完整性的確保，包含：確保資訊沒有被非授權人員非授權竄改、確保資訊沒有被合法人員非授權修改及確保資訊內外的一致性。例如：金融資訊、新聞資訊及精密設計圖等，都是比較注重在保護其資訊的完整性與正確性。</a:t>
            </a:r>
          </a:p>
          <a:p>
            <a:pPr marL="488639" lvl="1" indent="-300701" algn="just" eaLnBrk="1" hangingPunct="1">
              <a:buFont typeface="Wingdings" panose="05000000000000000000" pitchFamily="2" charset="2"/>
              <a:buChar char="ü"/>
            </a:pPr>
            <a:r>
              <a:rPr lang="zh-TW" altLang="en-US" dirty="0" smtClean="0"/>
              <a:t>可用性：資訊與資訊處理的可獲得性，應避免資訊因系統故障或人為惡意的阻斷服務。通常資訊管理人員日常維護時比較注重在資訊的可用性維護，但卻不知道可用性維護也是保護資訊安全的主要目標之一。</a:t>
            </a:r>
            <a:endParaRPr lang="en-US" altLang="zh-TW" dirty="0" smtClean="0"/>
          </a:p>
          <a:p>
            <a:pPr algn="just" eaLnBrk="1" hangingPunct="1"/>
            <a:r>
              <a:rPr lang="zh-TW" altLang="en-US" dirty="0" smtClean="0"/>
              <a:t>在分析資訊面臨的安全問題與風險時，經常可以從這三個目標各別分析威脅對資訊之</a:t>
            </a:r>
            <a:r>
              <a:rPr lang="en-US" altLang="zh-TW" dirty="0" smtClean="0"/>
              <a:t>C.I.A.</a:t>
            </a:r>
            <a:r>
              <a:rPr lang="zh-TW" altLang="en-US" dirty="0" smtClean="0"/>
              <a:t>的損害或在</a:t>
            </a:r>
            <a:r>
              <a:rPr lang="en-US" altLang="zh-TW" dirty="0" smtClean="0"/>
              <a:t>C.I.A.</a:t>
            </a:r>
            <a:r>
              <a:rPr lang="zh-TW" altLang="en-US" dirty="0" smtClean="0"/>
              <a:t>上所產生的不同風險。</a:t>
            </a:r>
          </a:p>
        </p:txBody>
      </p:sp>
    </p:spTree>
    <p:extLst>
      <p:ext uri="{BB962C8B-B14F-4D97-AF65-F5344CB8AC3E}">
        <p14:creationId xmlns:p14="http://schemas.microsoft.com/office/powerpoint/2010/main" val="289206212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120</a:t>
            </a:fld>
            <a:endParaRPr lang="zh-TW" altLang="en-US"/>
          </a:p>
        </p:txBody>
      </p:sp>
    </p:spTree>
    <p:extLst>
      <p:ext uri="{BB962C8B-B14F-4D97-AF65-F5344CB8AC3E}">
        <p14:creationId xmlns:p14="http://schemas.microsoft.com/office/powerpoint/2010/main" val="199216190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121</a:t>
            </a:fld>
            <a:endParaRPr lang="zh-TW" altLang="en-US"/>
          </a:p>
        </p:txBody>
      </p:sp>
    </p:spTree>
    <p:extLst>
      <p:ext uri="{BB962C8B-B14F-4D97-AF65-F5344CB8AC3E}">
        <p14:creationId xmlns:p14="http://schemas.microsoft.com/office/powerpoint/2010/main" val="14342343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eaLnBrk="1" hangingPunct="1">
              <a:spcBef>
                <a:spcPct val="0"/>
              </a:spcBef>
              <a:buClr>
                <a:srgbClr val="000000"/>
              </a:buClr>
            </a:pPr>
            <a:r>
              <a:rPr kumimoji="0" lang="zh-TW" altLang="en-US" dirty="0" smtClean="0">
                <a:latin typeface="微軟正黑體" panose="020B0604030504040204" pitchFamily="34" charset="-120"/>
                <a:ea typeface="微軟正黑體" panose="020B0604030504040204" pitchFamily="34" charset="-120"/>
              </a:rPr>
              <a:t>所謂的個人資料是什麼呢</a:t>
            </a:r>
            <a:r>
              <a:rPr kumimoji="0" lang="en-US" altLang="zh-TW" dirty="0" smtClean="0">
                <a:latin typeface="微軟正黑體" panose="020B0604030504040204" pitchFamily="34" charset="-120"/>
                <a:ea typeface="微軟正黑體" panose="020B0604030504040204" pitchFamily="34" charset="-120"/>
              </a:rPr>
              <a:t>?</a:t>
            </a:r>
            <a:r>
              <a:rPr kumimoji="0" lang="zh-TW" altLang="en-US" dirty="0" smtClean="0">
                <a:latin typeface="微軟正黑體" panose="020B0604030504040204" pitchFamily="34" charset="-120"/>
                <a:ea typeface="微軟正黑體" panose="020B0604030504040204" pitchFamily="34" charset="-120"/>
              </a:rPr>
              <a:t>在</a:t>
            </a:r>
            <a:r>
              <a:rPr kumimoji="0" lang="en-US" altLang="zh-TW" dirty="0" smtClean="0">
                <a:latin typeface="微軟正黑體" panose="020B0604030504040204" pitchFamily="34" charset="-120"/>
                <a:ea typeface="微軟正黑體" panose="020B0604030504040204" pitchFamily="34" charset="-120"/>
              </a:rPr>
              <a:t>《</a:t>
            </a:r>
            <a:r>
              <a:rPr kumimoji="0" lang="zh-TW" altLang="en-US" dirty="0" smtClean="0">
                <a:latin typeface="微軟正黑體" panose="020B0604030504040204" pitchFamily="34" charset="-120"/>
                <a:ea typeface="微軟正黑體" panose="020B0604030504040204" pitchFamily="34" charset="-120"/>
              </a:rPr>
              <a:t>個人資料保護法</a:t>
            </a:r>
            <a:r>
              <a:rPr kumimoji="0" lang="en-US" altLang="zh-TW" dirty="0" smtClean="0">
                <a:latin typeface="微軟正黑體" panose="020B0604030504040204" pitchFamily="34" charset="-120"/>
                <a:ea typeface="微軟正黑體" panose="020B0604030504040204" pitchFamily="34" charset="-120"/>
              </a:rPr>
              <a:t>》</a:t>
            </a:r>
            <a:r>
              <a:rPr kumimoji="0" lang="zh-TW" altLang="en-US" dirty="0" smtClean="0">
                <a:latin typeface="微軟正黑體" panose="020B0604030504040204" pitchFamily="34" charset="-120"/>
                <a:ea typeface="微軟正黑體" panose="020B0604030504040204" pitchFamily="34" charset="-120"/>
              </a:rPr>
              <a:t>第</a:t>
            </a:r>
            <a:r>
              <a:rPr kumimoji="0" lang="en-US" altLang="zh-TW" dirty="0" smtClean="0">
                <a:latin typeface="微軟正黑體" panose="020B0604030504040204" pitchFamily="34" charset="-120"/>
                <a:ea typeface="微軟正黑體" panose="020B0604030504040204" pitchFamily="34" charset="-120"/>
              </a:rPr>
              <a:t>2</a:t>
            </a:r>
            <a:r>
              <a:rPr kumimoji="0" lang="zh-TW" altLang="en-US" dirty="0" smtClean="0">
                <a:latin typeface="微軟正黑體" panose="020B0604030504040204" pitchFamily="34" charset="-120"/>
                <a:ea typeface="微軟正黑體" panose="020B0604030504040204" pitchFamily="34" charset="-120"/>
              </a:rPr>
              <a:t>條，本法用詞的定義第一點得知，所謂個人資料指的是自然人之姓名、出生年月日、國民身分證統一編號、護照號碼、特徵、指紋、婚 姻、家庭、教育、職業、病歷、醫療、基因、性生活、健康檢查、犯罪前科、聯絡方式、財務情況、社會活動及其他得以直接或間接方式識別該個人之資料。</a:t>
            </a:r>
          </a:p>
          <a:p>
            <a:pPr algn="just" eaLnBrk="1" hangingPunct="1"/>
            <a:r>
              <a:rPr kumimoji="0" lang="zh-TW" altLang="en-US" dirty="0" smtClean="0">
                <a:solidFill>
                  <a:srgbClr val="000000"/>
                </a:solidFill>
                <a:latin typeface="微軟正黑體" panose="020B0604030504040204" pitchFamily="34" charset="-120"/>
                <a:ea typeface="微軟正黑體" panose="020B0604030504040204" pitchFamily="34" charset="-120"/>
              </a:rPr>
              <a:t>在規範地區的部份，</a:t>
            </a:r>
            <a:r>
              <a:rPr kumimoji="0" lang="zh-TW" altLang="en-US" dirty="0" smtClean="0">
                <a:latin typeface="微軟正黑體" panose="020B0604030504040204" pitchFamily="34" charset="-120"/>
                <a:ea typeface="微軟正黑體" panose="020B0604030504040204" pitchFamily="34" charset="-120"/>
              </a:rPr>
              <a:t>只要是具有中華民國國籍的自然人，個人資料不論在境內或境外，皆受此法保護。</a:t>
            </a:r>
          </a:p>
          <a:p>
            <a:pPr algn="just" eaLnBrk="1" hangingPunct="1"/>
            <a:r>
              <a:rPr kumimoji="0" lang="zh-TW" altLang="en-US" dirty="0" smtClean="0">
                <a:solidFill>
                  <a:srgbClr val="000000"/>
                </a:solidFill>
                <a:latin typeface="微軟正黑體" panose="020B0604030504040204" pitchFamily="34" charset="-120"/>
                <a:ea typeface="微軟正黑體" panose="020B0604030504040204" pitchFamily="34" charset="-120"/>
              </a:rPr>
              <a:t>不過，如果自然人是單純為了個人、家庭活動蒐集個人資料，或是於公開場所蒐集而沒有與其他個人資料連結的影音資料等等，並不在本法適用範圍內。</a:t>
            </a:r>
          </a:p>
          <a:p>
            <a:pPr algn="just" eaLnBrk="1" hangingPunct="1"/>
            <a:r>
              <a:rPr kumimoji="0" lang="zh-TW" altLang="en-US" dirty="0" smtClean="0">
                <a:solidFill>
                  <a:srgbClr val="FF0000"/>
                </a:solidFill>
                <a:latin typeface="微軟正黑體" panose="020B0604030504040204" pitchFamily="34" charset="-120"/>
                <a:ea typeface="微軟正黑體" panose="020B0604030504040204" pitchFamily="34" charset="-120"/>
              </a:rPr>
              <a:t>像是媽祖繞境的公開活動，在現場所拍攝下來的影音資料，若未與其他個人資料結合，就不在本法要求的保護規範內了。</a:t>
            </a:r>
            <a:endParaRPr lang="en-US" altLang="zh-TW" dirty="0" smtClean="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123</a:t>
            </a:fld>
            <a:endParaRPr lang="zh-TW" altLang="en-US"/>
          </a:p>
        </p:txBody>
      </p:sp>
    </p:spTree>
    <p:extLst>
      <p:ext uri="{BB962C8B-B14F-4D97-AF65-F5344CB8AC3E}">
        <p14:creationId xmlns:p14="http://schemas.microsoft.com/office/powerpoint/2010/main" val="195051754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smtClean="0">
                <a:solidFill>
                  <a:srgbClr val="FF0000"/>
                </a:solidFill>
              </a:rPr>
              <a:t>特種個人資料</a:t>
            </a:r>
            <a:r>
              <a:rPr lang="en-US" altLang="zh-TW" sz="1200" dirty="0" smtClean="0"/>
              <a:t>(</a:t>
            </a:r>
            <a:r>
              <a:rPr lang="zh-TW" altLang="en-US" sz="1200" dirty="0" smtClean="0"/>
              <a:t>以下簡稱特種個資</a:t>
            </a:r>
            <a:r>
              <a:rPr lang="en-US" altLang="zh-TW" sz="1200" dirty="0" smtClean="0"/>
              <a:t>)</a:t>
            </a:r>
            <a:r>
              <a:rPr lang="zh-TW" altLang="en-US" sz="1200" dirty="0" smtClean="0"/>
              <a:t>，依據我國個資法之定義，包括個人資料中有關</a:t>
            </a:r>
            <a:r>
              <a:rPr lang="zh-TW" altLang="en-US" sz="1200" dirty="0" smtClean="0">
                <a:solidFill>
                  <a:srgbClr val="FF0000"/>
                </a:solidFill>
              </a:rPr>
              <a:t>病歷、醫療、基因、性生活、健康檢查及犯罪前科</a:t>
            </a:r>
            <a:r>
              <a:rPr lang="zh-TW" altLang="en-US" sz="1200" dirty="0" smtClean="0"/>
              <a:t>等內容，特種個資除符合我國個資法中所列之特定情形外，不得蒐集、處理或利用</a:t>
            </a:r>
            <a:r>
              <a:rPr lang="zh-TW" altLang="en-US" sz="1200" dirty="0" smtClean="0">
                <a:solidFill>
                  <a:srgbClr val="FF0000"/>
                </a:solidFill>
              </a:rPr>
              <a:t>。</a:t>
            </a:r>
            <a:endParaRPr lang="en-US" altLang="zh-TW" sz="1200" dirty="0" smtClean="0">
              <a:latin typeface="Arial" panose="020B0604020202020204" pitchFamily="34" charset="0"/>
              <a:ea typeface="新細明體" panose="02020500000000000000" pitchFamily="18" charset="-120"/>
            </a:endParaRPr>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124</a:t>
            </a:fld>
            <a:endParaRPr lang="zh-TW" altLang="en-US"/>
          </a:p>
        </p:txBody>
      </p:sp>
    </p:spTree>
    <p:extLst>
      <p:ext uri="{BB962C8B-B14F-4D97-AF65-F5344CB8AC3E}">
        <p14:creationId xmlns:p14="http://schemas.microsoft.com/office/powerpoint/2010/main" val="16172443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795338" y="771525"/>
            <a:ext cx="5576887" cy="3862388"/>
          </a:xfrm>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smtClean="0"/>
          </a:p>
        </p:txBody>
      </p:sp>
    </p:spTree>
    <p:extLst>
      <p:ext uri="{BB962C8B-B14F-4D97-AF65-F5344CB8AC3E}">
        <p14:creationId xmlns:p14="http://schemas.microsoft.com/office/powerpoint/2010/main" val="1448709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795338" y="771525"/>
            <a:ext cx="5576887" cy="3862388"/>
          </a:xfrm>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TW" b="1" dirty="0" smtClean="0">
                <a:latin typeface="微軟正黑體" panose="020B0604030504040204" pitchFamily="34" charset="-120"/>
                <a:ea typeface="微軟正黑體" panose="020B0604030504040204" pitchFamily="34" charset="-120"/>
              </a:rPr>
              <a:t>ISO/IEC 29100 </a:t>
            </a:r>
            <a:r>
              <a:rPr lang="zh-TW" altLang="en-US" b="1" dirty="0" smtClean="0">
                <a:latin typeface="微軟正黑體" panose="020B0604030504040204" pitchFamily="34" charset="-120"/>
                <a:ea typeface="微軟正黑體" panose="020B0604030504040204" pitchFamily="34" charset="-120"/>
              </a:rPr>
              <a:t>標準的目的</a:t>
            </a:r>
          </a:p>
          <a:p>
            <a:pPr marL="488639" lvl="1" indent="-187938" algn="just">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協助組織以高階的管理架構來保護其資通訊系統中足資辨識個人的資訊。</a:t>
            </a:r>
          </a:p>
          <a:p>
            <a:pPr marL="488639" lvl="1" indent="-187938" algn="just">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協助組織定義與資通訊環境中有關個人資訊的隱私安全保護要求。</a:t>
            </a:r>
          </a:p>
        </p:txBody>
      </p:sp>
    </p:spTree>
    <p:extLst>
      <p:ext uri="{BB962C8B-B14F-4D97-AF65-F5344CB8AC3E}">
        <p14:creationId xmlns:p14="http://schemas.microsoft.com/office/powerpoint/2010/main" val="32692746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781050" y="766763"/>
            <a:ext cx="5546725" cy="3840162"/>
          </a:xfrm>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832" tIns="47417" rIns="94832" bIns="47417"/>
          <a:lstStyle/>
          <a:p>
            <a:pPr algn="just" eaLnBrk="1" hangingPunct="1"/>
            <a:r>
              <a:rPr lang="zh-TW" altLang="en-US" dirty="0" smtClean="0"/>
              <a:t>某些組織如</a:t>
            </a:r>
            <a:r>
              <a:rPr lang="en-US" altLang="zh-TW" dirty="0" smtClean="0"/>
              <a:t>:</a:t>
            </a:r>
            <a:r>
              <a:rPr lang="zh-TW" altLang="en-US" dirty="0" smtClean="0"/>
              <a:t>金融壽險、人力銀行等，因業務的關係極易擁有個資，首先對個資的定義需有明確的了解，在個資法第</a:t>
            </a:r>
            <a:r>
              <a:rPr lang="en-US" altLang="zh-TW" dirty="0" smtClean="0"/>
              <a:t>2</a:t>
            </a:r>
            <a:r>
              <a:rPr lang="zh-TW" altLang="en-US" dirty="0" smtClean="0"/>
              <a:t>條中對個人資料有清楚的定義。</a:t>
            </a:r>
          </a:p>
          <a:p>
            <a:pPr algn="just" eaLnBrk="1" hangingPunct="1"/>
            <a:r>
              <a:rPr lang="zh-TW" altLang="en-US" dirty="0" smtClean="0"/>
              <a:t>指自然人之姓名、出生年月日、國民身分證統一編號、護照號碼、特徵、指紋、婚姻、家庭、教育、職業、病歷、醫療、基因、性生活、健康檢查、犯罪前科、聯絡方式、財務情況、社會活動及其他得以直接或間接方式識別該個人之資料。</a:t>
            </a:r>
          </a:p>
          <a:p>
            <a:pPr algn="just" eaLnBrk="1" hangingPunct="1"/>
            <a:r>
              <a:rPr lang="zh-TW" altLang="en-US" dirty="0" smtClean="0"/>
              <a:t>組織內如何清查是否握有個資？可透過管理面的手段進行清查。清查的方式可要求擁有者填報與造冊。確實掌握個資的所在，方能進行適切的保護。</a:t>
            </a:r>
          </a:p>
          <a:p>
            <a:pPr algn="just" eaLnBrk="1" hangingPunct="1"/>
            <a:r>
              <a:rPr lang="zh-TW" altLang="en-US" dirty="0" smtClean="0"/>
              <a:t>此外，也可以透過檢索技術來達成，全文檢索技術可透過工具程式自動過濾關鍵字找出可能的個資，找到的漏網之魚後，再進一步加強保護。不過組織內所有資料的全文檢索，往往需先對所有使用者的檔案開放相關權限給檢索工具，因此風險相對較大。</a:t>
            </a:r>
          </a:p>
          <a:p>
            <a:pPr algn="just" eaLnBrk="1" hangingPunct="1"/>
            <a:r>
              <a:rPr lang="zh-TW" altLang="en-US" dirty="0" smtClean="0"/>
              <a:t>另一種防護的方法則是將資料進行去個資化，在不影響日常作業的前提下，儘量把個資資料去個資化，也就是刪除或分割資料，讓資料不再具有個資的特性，達到保護的目的。</a:t>
            </a:r>
          </a:p>
        </p:txBody>
      </p:sp>
      <p:sp>
        <p:nvSpPr>
          <p:cNvPr id="31748" name="投影片編號版面配置區 1"/>
          <p:cNvSpPr>
            <a:spLocks noGrp="1"/>
          </p:cNvSpPr>
          <p:nvPr>
            <p:ph type="sldNum" sz="quarter" idx="4294967295"/>
          </p:nvPr>
        </p:nvSpPr>
        <p:spPr bwMode="auto">
          <a:xfrm>
            <a:off x="4022448" y="9719316"/>
            <a:ext cx="3078352" cy="51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b="1">
                <a:solidFill>
                  <a:schemeClr val="tx1"/>
                </a:solidFill>
                <a:latin typeface="Times New Roman" panose="02020603050405020304" pitchFamily="18" charset="0"/>
                <a:ea typeface="標楷體" panose="03000509000000000000" pitchFamily="65" charset="-120"/>
              </a:defRPr>
            </a:lvl1pPr>
            <a:lvl2pPr marL="775714" indent="-298352">
              <a:defRPr sz="3800" b="1">
                <a:solidFill>
                  <a:schemeClr val="tx1"/>
                </a:solidFill>
                <a:latin typeface="Times New Roman" panose="02020603050405020304" pitchFamily="18" charset="0"/>
                <a:ea typeface="標楷體" panose="03000509000000000000" pitchFamily="65" charset="-120"/>
              </a:defRPr>
            </a:lvl2pPr>
            <a:lvl3pPr marL="1193406" indent="-238681">
              <a:defRPr sz="3800" b="1">
                <a:solidFill>
                  <a:schemeClr val="tx1"/>
                </a:solidFill>
                <a:latin typeface="Times New Roman" panose="02020603050405020304" pitchFamily="18" charset="0"/>
                <a:ea typeface="標楷體" panose="03000509000000000000" pitchFamily="65" charset="-120"/>
              </a:defRPr>
            </a:lvl3pPr>
            <a:lvl4pPr marL="1670769" indent="-238681">
              <a:defRPr sz="3800" b="1">
                <a:solidFill>
                  <a:schemeClr val="tx1"/>
                </a:solidFill>
                <a:latin typeface="Times New Roman" panose="02020603050405020304" pitchFamily="18" charset="0"/>
                <a:ea typeface="標楷體" panose="03000509000000000000" pitchFamily="65" charset="-120"/>
              </a:defRPr>
            </a:lvl4pPr>
            <a:lvl5pPr marL="2148131" indent="-238681">
              <a:defRPr sz="3800" b="1">
                <a:solidFill>
                  <a:schemeClr val="tx1"/>
                </a:solidFill>
                <a:latin typeface="Times New Roman" panose="02020603050405020304" pitchFamily="18" charset="0"/>
                <a:ea typeface="標楷體" panose="03000509000000000000" pitchFamily="65" charset="-120"/>
              </a:defRPr>
            </a:lvl5pPr>
            <a:lvl6pPr marL="2625494"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6pPr>
            <a:lvl7pPr marL="3102856"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7pPr>
            <a:lvl8pPr marL="3580219"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8pPr>
            <a:lvl9pPr marL="4057581"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9pPr>
          </a:lstStyle>
          <a:p>
            <a:fld id="{84CDD0DD-03ED-4F01-8742-E211D53FEF42}" type="slidenum">
              <a:rPr lang="en-US" altLang="zh-TW"/>
              <a:pPr/>
              <a:t>127</a:t>
            </a:fld>
            <a:endParaRPr lang="en-US" altLang="zh-TW"/>
          </a:p>
        </p:txBody>
      </p:sp>
    </p:spTree>
    <p:extLst>
      <p:ext uri="{BB962C8B-B14F-4D97-AF65-F5344CB8AC3E}">
        <p14:creationId xmlns:p14="http://schemas.microsoft.com/office/powerpoint/2010/main" val="345183553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781050" y="766763"/>
            <a:ext cx="5546725" cy="3840162"/>
          </a:xfrm>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832" tIns="47417" rIns="94832" bIns="47417"/>
          <a:lstStyle/>
          <a:p>
            <a:pPr algn="just"/>
            <a:r>
              <a:rPr lang="zh-TW" altLang="en-US" dirty="0" smtClean="0"/>
              <a:t>常見的電子資料蒐集安全威脅有以下二類：</a:t>
            </a:r>
            <a:endParaRPr lang="en-US" altLang="zh-TW" dirty="0" smtClean="0"/>
          </a:p>
          <a:p>
            <a:pPr marL="488639" lvl="1" indent="-300701" algn="just">
              <a:buFont typeface="Wingdings" panose="05000000000000000000" pitchFamily="2" charset="2"/>
              <a:buChar char="ü"/>
            </a:pPr>
            <a:r>
              <a:rPr lang="zh-TW" altLang="en-US" dirty="0" smtClean="0"/>
              <a:t>未落實資料分級：</a:t>
            </a:r>
          </a:p>
          <a:p>
            <a:pPr marL="714164" lvl="2" indent="-300701" algn="just">
              <a:buFont typeface="Wingdings" panose="05000000000000000000" pitchFamily="2" charset="2"/>
              <a:buChar char="Ø"/>
            </a:pPr>
            <a:r>
              <a:rPr lang="zh-TW" altLang="en-US" dirty="0" smtClean="0"/>
              <a:t>電子檔案未依分級受妥善防護，導致資料外洩、遭竄改或毀損。應列為機密等級的資料被當作一般資料進行處理。</a:t>
            </a:r>
          </a:p>
          <a:p>
            <a:pPr marL="714164" lvl="2" indent="-300701" algn="just">
              <a:buFont typeface="Wingdings" panose="05000000000000000000" pitchFamily="2" charset="2"/>
              <a:buChar char="Ø"/>
            </a:pPr>
            <a:r>
              <a:rPr lang="zh-TW" altLang="en-US" dirty="0" smtClean="0"/>
              <a:t>這些資料，若發生資安事故後，由於沒有任何對應的防護措施。因此，不易追蹤來源與釐清責任，也無法進行補強矯正措施。</a:t>
            </a:r>
            <a:endParaRPr lang="en-US" altLang="zh-TW" dirty="0" smtClean="0"/>
          </a:p>
          <a:p>
            <a:pPr marL="488639" lvl="1" indent="-300701" algn="just">
              <a:buFont typeface="Wingdings" panose="05000000000000000000" pitchFamily="2" charset="2"/>
              <a:buChar char="ü"/>
            </a:pPr>
            <a:r>
              <a:rPr lang="zh-TW" altLang="en-US" dirty="0" smtClean="0"/>
              <a:t>引用不當資料：</a:t>
            </a:r>
          </a:p>
          <a:p>
            <a:pPr marL="714164" lvl="2" indent="-300701" algn="just">
              <a:buFont typeface="Wingdings" panose="05000000000000000000" pitchFamily="2" charset="2"/>
              <a:buChar char="Ø"/>
            </a:pPr>
            <a:r>
              <a:rPr lang="zh-TW" altLang="en-US" dirty="0" smtClean="0"/>
              <a:t>蒐集得來的資料不當，會導致電子檔案的內容發生謬誤。</a:t>
            </a:r>
          </a:p>
          <a:p>
            <a:pPr marL="714164" lvl="2" indent="-300701" algn="just">
              <a:buFont typeface="Wingdings" panose="05000000000000000000" pitchFamily="2" charset="2"/>
              <a:buChar char="Ø"/>
            </a:pPr>
            <a:r>
              <a:rPr lang="zh-TW" altLang="en-US" dirty="0" smtClean="0"/>
              <a:t>所蒐集的資料若未獲得授權，有侵害他人版權之虞。</a:t>
            </a:r>
          </a:p>
          <a:p>
            <a:pPr marL="714164" lvl="2" indent="-300701" algn="just">
              <a:buFont typeface="Wingdings" panose="05000000000000000000" pitchFamily="2" charset="2"/>
              <a:buChar char="Ø"/>
            </a:pPr>
            <a:r>
              <a:rPr lang="zh-TW" altLang="en-US" dirty="0" smtClean="0"/>
              <a:t>不當使用個人隱私資料，將違反個資法的規定。</a:t>
            </a:r>
          </a:p>
          <a:p>
            <a:pPr marL="714164" lvl="2" indent="-300701" algn="just">
              <a:buFont typeface="Wingdings" panose="05000000000000000000" pitchFamily="2" charset="2"/>
              <a:buChar char="Ø"/>
            </a:pPr>
            <a:r>
              <a:rPr lang="zh-TW" altLang="en-US" dirty="0" smtClean="0"/>
              <a:t>這些問題，都必須加以注意，並研擬好的解決方案。</a:t>
            </a:r>
          </a:p>
        </p:txBody>
      </p:sp>
      <p:sp>
        <p:nvSpPr>
          <p:cNvPr id="37892" name="投影片編號版面配置區 1"/>
          <p:cNvSpPr>
            <a:spLocks noGrp="1"/>
          </p:cNvSpPr>
          <p:nvPr>
            <p:ph type="sldNum" sz="quarter" idx="4294967295"/>
          </p:nvPr>
        </p:nvSpPr>
        <p:spPr bwMode="auto">
          <a:xfrm>
            <a:off x="4022448" y="9719316"/>
            <a:ext cx="3078352" cy="51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b="1">
                <a:solidFill>
                  <a:schemeClr val="tx1"/>
                </a:solidFill>
                <a:latin typeface="Times New Roman" panose="02020603050405020304" pitchFamily="18" charset="0"/>
                <a:ea typeface="標楷體" panose="03000509000000000000" pitchFamily="65" charset="-120"/>
              </a:defRPr>
            </a:lvl1pPr>
            <a:lvl2pPr marL="775714" indent="-298352">
              <a:defRPr sz="3800" b="1">
                <a:solidFill>
                  <a:schemeClr val="tx1"/>
                </a:solidFill>
                <a:latin typeface="Times New Roman" panose="02020603050405020304" pitchFamily="18" charset="0"/>
                <a:ea typeface="標楷體" panose="03000509000000000000" pitchFamily="65" charset="-120"/>
              </a:defRPr>
            </a:lvl2pPr>
            <a:lvl3pPr marL="1193406" indent="-238681">
              <a:defRPr sz="3800" b="1">
                <a:solidFill>
                  <a:schemeClr val="tx1"/>
                </a:solidFill>
                <a:latin typeface="Times New Roman" panose="02020603050405020304" pitchFamily="18" charset="0"/>
                <a:ea typeface="標楷體" panose="03000509000000000000" pitchFamily="65" charset="-120"/>
              </a:defRPr>
            </a:lvl3pPr>
            <a:lvl4pPr marL="1670769" indent="-238681">
              <a:defRPr sz="3800" b="1">
                <a:solidFill>
                  <a:schemeClr val="tx1"/>
                </a:solidFill>
                <a:latin typeface="Times New Roman" panose="02020603050405020304" pitchFamily="18" charset="0"/>
                <a:ea typeface="標楷體" panose="03000509000000000000" pitchFamily="65" charset="-120"/>
              </a:defRPr>
            </a:lvl4pPr>
            <a:lvl5pPr marL="2148131" indent="-238681">
              <a:defRPr sz="3800" b="1">
                <a:solidFill>
                  <a:schemeClr val="tx1"/>
                </a:solidFill>
                <a:latin typeface="Times New Roman" panose="02020603050405020304" pitchFamily="18" charset="0"/>
                <a:ea typeface="標楷體" panose="03000509000000000000" pitchFamily="65" charset="-120"/>
              </a:defRPr>
            </a:lvl5pPr>
            <a:lvl6pPr marL="2625494"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6pPr>
            <a:lvl7pPr marL="3102856"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7pPr>
            <a:lvl8pPr marL="3580219"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8pPr>
            <a:lvl9pPr marL="4057581"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9pPr>
          </a:lstStyle>
          <a:p>
            <a:fld id="{A181C94E-5389-45B0-9E6C-C8856DF7006D}" type="slidenum">
              <a:rPr lang="en-US" altLang="zh-TW"/>
              <a:pPr/>
              <a:t>128</a:t>
            </a:fld>
            <a:endParaRPr lang="en-US" altLang="zh-TW"/>
          </a:p>
        </p:txBody>
      </p:sp>
    </p:spTree>
    <p:extLst>
      <p:ext uri="{BB962C8B-B14F-4D97-AF65-F5344CB8AC3E}">
        <p14:creationId xmlns:p14="http://schemas.microsoft.com/office/powerpoint/2010/main" val="14282108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781050" y="766763"/>
            <a:ext cx="5546725" cy="3840162"/>
          </a:xfrm>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832" tIns="47417" rIns="94832" bIns="47417"/>
          <a:lstStyle/>
          <a:p>
            <a:pPr algn="just"/>
            <a:r>
              <a:rPr lang="zh-TW" altLang="en-US" dirty="0" smtClean="0"/>
              <a:t>檔案的存取權限有以下幾種：</a:t>
            </a:r>
          </a:p>
          <a:p>
            <a:pPr marL="488639" lvl="1" indent="-300701" algn="just">
              <a:buFont typeface="Wingdings" panose="05000000000000000000" pitchFamily="2" charset="2"/>
              <a:buChar char="ü"/>
            </a:pPr>
            <a:r>
              <a:rPr lang="zh-TW" altLang="en-US" dirty="0" smtClean="0"/>
              <a:t>讀取權限：可開啟檔案，讀取內容，進而針對檔案進行修改、新增及刪除等。</a:t>
            </a:r>
          </a:p>
          <a:p>
            <a:pPr marL="488639" lvl="1" indent="-300701" algn="just">
              <a:buFont typeface="Wingdings" panose="05000000000000000000" pitchFamily="2" charset="2"/>
              <a:buChar char="ü"/>
            </a:pPr>
            <a:r>
              <a:rPr lang="zh-TW" altLang="en-US" dirty="0" smtClean="0"/>
              <a:t>列印權限：可將檔案印出為紙本或轉為其他電子檔案格式</a:t>
            </a:r>
            <a:r>
              <a:rPr lang="en-US" altLang="zh-TW" dirty="0" smtClean="0"/>
              <a:t>(</a:t>
            </a:r>
            <a:r>
              <a:rPr lang="zh-TW" altLang="en-US" dirty="0" smtClean="0"/>
              <a:t>例如：</a:t>
            </a:r>
            <a:r>
              <a:rPr lang="en-US" altLang="zh-TW" dirty="0" smtClean="0"/>
              <a:t>PDF)</a:t>
            </a:r>
            <a:r>
              <a:rPr lang="zh-TW" altLang="en-US" dirty="0" smtClean="0"/>
              <a:t>。</a:t>
            </a:r>
          </a:p>
          <a:p>
            <a:pPr marL="488639" lvl="1" indent="-300701" algn="just">
              <a:buFont typeface="Wingdings" panose="05000000000000000000" pitchFamily="2" charset="2"/>
              <a:buChar char="ü"/>
            </a:pPr>
            <a:r>
              <a:rPr lang="zh-TW" altLang="en-US" dirty="0" smtClean="0"/>
              <a:t>複製貼上權限：利用「複製」與「貼上」功能，可將檔案內容複製至另一個未受管控的檔案中，藉此產生一份新的文件，重新賦予權限，以規避管理。</a:t>
            </a:r>
          </a:p>
        </p:txBody>
      </p:sp>
      <p:sp>
        <p:nvSpPr>
          <p:cNvPr id="39940" name="投影片編號版面配置區 1"/>
          <p:cNvSpPr>
            <a:spLocks noGrp="1"/>
          </p:cNvSpPr>
          <p:nvPr>
            <p:ph type="sldNum" sz="quarter" idx="4294967295"/>
          </p:nvPr>
        </p:nvSpPr>
        <p:spPr bwMode="auto">
          <a:xfrm>
            <a:off x="4022448" y="9719316"/>
            <a:ext cx="3078352" cy="51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b="1">
                <a:solidFill>
                  <a:schemeClr val="tx1"/>
                </a:solidFill>
                <a:latin typeface="Times New Roman" panose="02020603050405020304" pitchFamily="18" charset="0"/>
                <a:ea typeface="標楷體" panose="03000509000000000000" pitchFamily="65" charset="-120"/>
              </a:defRPr>
            </a:lvl1pPr>
            <a:lvl2pPr marL="775714" indent="-298352">
              <a:defRPr sz="3800" b="1">
                <a:solidFill>
                  <a:schemeClr val="tx1"/>
                </a:solidFill>
                <a:latin typeface="Times New Roman" panose="02020603050405020304" pitchFamily="18" charset="0"/>
                <a:ea typeface="標楷體" panose="03000509000000000000" pitchFamily="65" charset="-120"/>
              </a:defRPr>
            </a:lvl2pPr>
            <a:lvl3pPr marL="1193406" indent="-238681">
              <a:defRPr sz="3800" b="1">
                <a:solidFill>
                  <a:schemeClr val="tx1"/>
                </a:solidFill>
                <a:latin typeface="Times New Roman" panose="02020603050405020304" pitchFamily="18" charset="0"/>
                <a:ea typeface="標楷體" panose="03000509000000000000" pitchFamily="65" charset="-120"/>
              </a:defRPr>
            </a:lvl3pPr>
            <a:lvl4pPr marL="1670769" indent="-238681">
              <a:defRPr sz="3800" b="1">
                <a:solidFill>
                  <a:schemeClr val="tx1"/>
                </a:solidFill>
                <a:latin typeface="Times New Roman" panose="02020603050405020304" pitchFamily="18" charset="0"/>
                <a:ea typeface="標楷體" panose="03000509000000000000" pitchFamily="65" charset="-120"/>
              </a:defRPr>
            </a:lvl4pPr>
            <a:lvl5pPr marL="2148131" indent="-238681">
              <a:defRPr sz="3800" b="1">
                <a:solidFill>
                  <a:schemeClr val="tx1"/>
                </a:solidFill>
                <a:latin typeface="Times New Roman" panose="02020603050405020304" pitchFamily="18" charset="0"/>
                <a:ea typeface="標楷體" panose="03000509000000000000" pitchFamily="65" charset="-120"/>
              </a:defRPr>
            </a:lvl5pPr>
            <a:lvl6pPr marL="2625494"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6pPr>
            <a:lvl7pPr marL="3102856"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7pPr>
            <a:lvl8pPr marL="3580219"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8pPr>
            <a:lvl9pPr marL="4057581"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9pPr>
          </a:lstStyle>
          <a:p>
            <a:fld id="{82B21B06-8A9A-4E83-ADCD-8F62E0558DBE}" type="slidenum">
              <a:rPr lang="en-US" altLang="zh-TW"/>
              <a:pPr/>
              <a:t>129</a:t>
            </a:fld>
            <a:endParaRPr lang="en-US" altLang="zh-TW"/>
          </a:p>
        </p:txBody>
      </p:sp>
    </p:spTree>
    <p:extLst>
      <p:ext uri="{BB962C8B-B14F-4D97-AF65-F5344CB8AC3E}">
        <p14:creationId xmlns:p14="http://schemas.microsoft.com/office/powerpoint/2010/main" val="240409476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781050" y="766763"/>
            <a:ext cx="5546725" cy="3840162"/>
          </a:xfrm>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832" tIns="47417" rIns="94832" bIns="47417"/>
          <a:lstStyle/>
          <a:p>
            <a:pPr algn="just"/>
            <a:r>
              <a:rPr lang="zh-TW" altLang="en-US" dirty="0" smtClean="0"/>
              <a:t>電子資料處理時可能發生的安全威脅包括有：資料外洩、資料毀損及資料內容錯誤。</a:t>
            </a:r>
            <a:endParaRPr lang="en-US" altLang="zh-TW" dirty="0" smtClean="0"/>
          </a:p>
          <a:p>
            <a:pPr marL="488639" lvl="1" indent="-300701" algn="just">
              <a:buFont typeface="Wingdings" panose="05000000000000000000" pitchFamily="2" charset="2"/>
              <a:buChar char="ü"/>
            </a:pPr>
            <a:r>
              <a:rPr lang="zh-TW" altLang="en-US" dirty="0" smtClean="0"/>
              <a:t>資料外洩：檔案遭列印為紙本流出時，若是沒有浮水印或註記機密等級、檔案名稱及儲存路徑等，將不利於事後之追查。駭客亦可透過軟體的暫存檔案，搜尋你近期內所處理過之文件，迅速進行資料竊取行為。</a:t>
            </a:r>
          </a:p>
          <a:p>
            <a:pPr marL="488639" lvl="1" indent="-300701" algn="just">
              <a:buFont typeface="Wingdings" panose="05000000000000000000" pitchFamily="2" charset="2"/>
              <a:buChar char="ü"/>
            </a:pPr>
            <a:r>
              <a:rPr lang="zh-TW" altLang="en-US" dirty="0" smtClean="0"/>
              <a:t>資料毀損：因編輯作業操作疏失而導致資料遺失。</a:t>
            </a:r>
          </a:p>
          <a:p>
            <a:pPr marL="488639" lvl="1" indent="-300701" algn="just">
              <a:buFont typeface="Wingdings" panose="05000000000000000000" pitchFamily="2" charset="2"/>
              <a:buChar char="ü"/>
            </a:pPr>
            <a:r>
              <a:rPr lang="zh-TW" altLang="en-US" dirty="0" smtClean="0"/>
              <a:t>資料內容錯誤：人為操作的疏忽導致內容不正確，有可能影響民眾權益，尤其是有關個人資料的處理，更要特別小心，保持資料之正確性。若檔案未進行版本管控，缺乏追蹤修訂紀錄，發生錯誤後，不易修補。</a:t>
            </a:r>
          </a:p>
        </p:txBody>
      </p:sp>
      <p:sp>
        <p:nvSpPr>
          <p:cNvPr id="48132" name="投影片編號版面配置區 1"/>
          <p:cNvSpPr>
            <a:spLocks noGrp="1"/>
          </p:cNvSpPr>
          <p:nvPr>
            <p:ph type="sldNum" sz="quarter" idx="4294967295"/>
          </p:nvPr>
        </p:nvSpPr>
        <p:spPr bwMode="auto">
          <a:xfrm>
            <a:off x="4022448" y="9719316"/>
            <a:ext cx="3078352" cy="51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b="1">
                <a:solidFill>
                  <a:schemeClr val="tx1"/>
                </a:solidFill>
                <a:latin typeface="Times New Roman" panose="02020603050405020304" pitchFamily="18" charset="0"/>
                <a:ea typeface="標楷體" panose="03000509000000000000" pitchFamily="65" charset="-120"/>
              </a:defRPr>
            </a:lvl1pPr>
            <a:lvl2pPr marL="775714" indent="-298352">
              <a:defRPr sz="3800" b="1">
                <a:solidFill>
                  <a:schemeClr val="tx1"/>
                </a:solidFill>
                <a:latin typeface="Times New Roman" panose="02020603050405020304" pitchFamily="18" charset="0"/>
                <a:ea typeface="標楷體" panose="03000509000000000000" pitchFamily="65" charset="-120"/>
              </a:defRPr>
            </a:lvl2pPr>
            <a:lvl3pPr marL="1193406" indent="-238681">
              <a:defRPr sz="3800" b="1">
                <a:solidFill>
                  <a:schemeClr val="tx1"/>
                </a:solidFill>
                <a:latin typeface="Times New Roman" panose="02020603050405020304" pitchFamily="18" charset="0"/>
                <a:ea typeface="標楷體" panose="03000509000000000000" pitchFamily="65" charset="-120"/>
              </a:defRPr>
            </a:lvl3pPr>
            <a:lvl4pPr marL="1670769" indent="-238681">
              <a:defRPr sz="3800" b="1">
                <a:solidFill>
                  <a:schemeClr val="tx1"/>
                </a:solidFill>
                <a:latin typeface="Times New Roman" panose="02020603050405020304" pitchFamily="18" charset="0"/>
                <a:ea typeface="標楷體" panose="03000509000000000000" pitchFamily="65" charset="-120"/>
              </a:defRPr>
            </a:lvl4pPr>
            <a:lvl5pPr marL="2148131" indent="-238681">
              <a:defRPr sz="3800" b="1">
                <a:solidFill>
                  <a:schemeClr val="tx1"/>
                </a:solidFill>
                <a:latin typeface="Times New Roman" panose="02020603050405020304" pitchFamily="18" charset="0"/>
                <a:ea typeface="標楷體" panose="03000509000000000000" pitchFamily="65" charset="-120"/>
              </a:defRPr>
            </a:lvl5pPr>
            <a:lvl6pPr marL="2625494"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6pPr>
            <a:lvl7pPr marL="3102856"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7pPr>
            <a:lvl8pPr marL="3580219"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8pPr>
            <a:lvl9pPr marL="4057581"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9pPr>
          </a:lstStyle>
          <a:p>
            <a:fld id="{4713DD97-9574-4D44-9322-064D4F969063}" type="slidenum">
              <a:rPr lang="en-US" altLang="zh-TW"/>
              <a:pPr/>
              <a:t>130</a:t>
            </a:fld>
            <a:endParaRPr lang="en-US" altLang="zh-TW"/>
          </a:p>
        </p:txBody>
      </p:sp>
    </p:spTree>
    <p:extLst>
      <p:ext uri="{BB962C8B-B14F-4D97-AF65-F5344CB8AC3E}">
        <p14:creationId xmlns:p14="http://schemas.microsoft.com/office/powerpoint/2010/main" val="3704925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795338" y="771525"/>
            <a:ext cx="5576887" cy="38623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zh-TW" altLang="en-US" dirty="0" smtClean="0"/>
              <a:t>保護資訊的</a:t>
            </a:r>
            <a:r>
              <a:rPr lang="en-US" altLang="zh-TW" dirty="0" smtClean="0"/>
              <a:t>C.I.A</a:t>
            </a:r>
            <a:r>
              <a:rPr lang="zh-TW" altLang="en-US" dirty="0" smtClean="0"/>
              <a:t>，實務上通常沒有辦法使用一種技術或方法，就可以同時達到保護資訊</a:t>
            </a:r>
            <a:r>
              <a:rPr lang="en-US" altLang="zh-TW" dirty="0" smtClean="0"/>
              <a:t>C.I.A.</a:t>
            </a:r>
            <a:r>
              <a:rPr lang="zh-TW" altLang="en-US" dirty="0" smtClean="0"/>
              <a:t>的三大目標。針對保護資訊的不同目標，會採用不同的技術或方法：</a:t>
            </a:r>
          </a:p>
          <a:p>
            <a:pPr marL="488639" lvl="1" indent="-300701" algn="just" eaLnBrk="1" hangingPunct="1">
              <a:lnSpc>
                <a:spcPct val="90000"/>
              </a:lnSpc>
              <a:buFont typeface="Wingdings" panose="05000000000000000000" pitchFamily="2" charset="2"/>
              <a:buChar char="ü"/>
            </a:pPr>
            <a:r>
              <a:rPr lang="zh-TW" altLang="en-US" dirty="0" smtClean="0"/>
              <a:t>機密性保護：可採用加解密技術，例如：</a:t>
            </a:r>
            <a:r>
              <a:rPr lang="en-US" altLang="zh-TW" dirty="0" smtClean="0"/>
              <a:t>DES</a:t>
            </a:r>
            <a:r>
              <a:rPr lang="zh-TW" altLang="en-US" dirty="0" smtClean="0"/>
              <a:t>、</a:t>
            </a:r>
            <a:r>
              <a:rPr lang="en-US" altLang="zh-TW" dirty="0" smtClean="0"/>
              <a:t>AES</a:t>
            </a:r>
            <a:r>
              <a:rPr lang="zh-TW" altLang="en-US" dirty="0" smtClean="0"/>
              <a:t>或</a:t>
            </a:r>
            <a:r>
              <a:rPr lang="en-US" altLang="zh-TW" dirty="0" smtClean="0"/>
              <a:t>RC</a:t>
            </a:r>
            <a:r>
              <a:rPr lang="zh-TW" altLang="en-US" dirty="0" smtClean="0"/>
              <a:t>等加解密演算法對資料進行加密保護，只有具備解密金鑰的授權人員才得以解密，或者運用存取控制技術，讓非授權人員無法存取到機密資訊。</a:t>
            </a:r>
          </a:p>
          <a:p>
            <a:pPr marL="488639" lvl="1" indent="-300701" algn="just" eaLnBrk="1" hangingPunct="1">
              <a:lnSpc>
                <a:spcPct val="90000"/>
              </a:lnSpc>
              <a:buFont typeface="Wingdings" panose="05000000000000000000" pitchFamily="2" charset="2"/>
              <a:buChar char="ü"/>
            </a:pPr>
            <a:r>
              <a:rPr lang="zh-TW" altLang="en-US" dirty="0" smtClean="0"/>
              <a:t>完整性保護：可採用雜湊函數與數位簽章技術，例如：</a:t>
            </a:r>
            <a:r>
              <a:rPr lang="en-US" altLang="zh-TW" dirty="0" smtClean="0"/>
              <a:t>SHA</a:t>
            </a:r>
            <a:r>
              <a:rPr lang="zh-TW" altLang="en-US" dirty="0" smtClean="0"/>
              <a:t>、</a:t>
            </a:r>
            <a:r>
              <a:rPr lang="en-US" altLang="zh-TW" dirty="0" smtClean="0"/>
              <a:t>MD</a:t>
            </a:r>
            <a:r>
              <a:rPr lang="zh-TW" altLang="en-US" dirty="0" smtClean="0"/>
              <a:t>或</a:t>
            </a:r>
            <a:r>
              <a:rPr lang="en-US" altLang="zh-TW" dirty="0" smtClean="0"/>
              <a:t>RSA</a:t>
            </a:r>
            <a:r>
              <a:rPr lang="zh-TW" altLang="en-US" dirty="0" smtClean="0"/>
              <a:t>等雜湊函數或數位簽章演算法，檢驗資訊在傳遞過程或保存期間沒有被竄改，或者也可運用存取控制技術，讓非授權人員無法竄改資訊的內容。</a:t>
            </a:r>
          </a:p>
          <a:p>
            <a:pPr marL="488639" lvl="1" indent="-300701" algn="just" eaLnBrk="1" hangingPunct="1">
              <a:lnSpc>
                <a:spcPct val="90000"/>
              </a:lnSpc>
              <a:buFont typeface="Wingdings" panose="05000000000000000000" pitchFamily="2" charset="2"/>
              <a:buChar char="ü"/>
            </a:pPr>
            <a:r>
              <a:rPr lang="zh-TW" altLang="en-US" dirty="0" smtClean="0"/>
              <a:t>可用性保護：可透過妥善的容量規劃確保系統資源</a:t>
            </a:r>
            <a:r>
              <a:rPr lang="en-US" altLang="zh-TW" dirty="0" smtClean="0"/>
              <a:t>(</a:t>
            </a:r>
            <a:r>
              <a:rPr lang="zh-TW" altLang="en-US" dirty="0" smtClean="0"/>
              <a:t>例如：磁碟空間、頻寬、記憶體及運算能力等</a:t>
            </a:r>
            <a:r>
              <a:rPr lang="en-US" altLang="zh-TW" dirty="0" smtClean="0"/>
              <a:t>)</a:t>
            </a:r>
            <a:r>
              <a:rPr lang="zh-TW" altLang="en-US" dirty="0" smtClean="0"/>
              <a:t>有足夠的容量可使用。透過備份機制，當系統故障時可由回存作業回復正常運作，透過容錯能力、備援及負載平衡技術，讓系統即使故障了也可以立即回復持續運作。也可透過存取控制技術，讓惡意破壞系統運作的行為無法發生，確保資訊的可用性。</a:t>
            </a:r>
          </a:p>
          <a:p>
            <a:pPr algn="just" eaLnBrk="1" hangingPunct="1">
              <a:lnSpc>
                <a:spcPct val="90000"/>
              </a:lnSpc>
            </a:pPr>
            <a:r>
              <a:rPr lang="zh-TW" altLang="en-US" dirty="0" smtClean="0"/>
              <a:t>建議學員在分析資訊安全的問題與思考其解決方案時，可以先將問題歸類，確定是屬於「機密性問題」、「完整性問題」或「可用性問題」後，就會比較容易對應到合適的解決方案。在同一個問題中可能同時包含有多重類別，例如：電腦被植入後門程式的問題，即同時破壞了電腦系統的「機密性」、「完整性」及「可用性」，因為後門程式的非授權植入，先破壞了電腦系統的完整性，接下來後門程式將電腦中的檔案外傳，就喪失了電腦系統的機密性，若後門程式具備蠕蟲密集感染的行為，也會導致電腦系統效能降低，網路頻寬被塞爆，因而降低了電腦系統的可用性。</a:t>
            </a:r>
            <a:endParaRPr lang="en-US" altLang="zh-TW" dirty="0" smtClean="0"/>
          </a:p>
          <a:p>
            <a:pPr marL="300701" indent="-300701" algn="just" defTabSz="954725" eaLnBrk="1" hangingPunct="1">
              <a:lnSpc>
                <a:spcPct val="90000"/>
              </a:lnSpc>
              <a:spcBef>
                <a:spcPts val="209"/>
              </a:spcBef>
              <a:spcAft>
                <a:spcPts val="209"/>
              </a:spcAft>
              <a:buFont typeface="Wingdings" panose="05000000000000000000" pitchFamily="2" charset="2"/>
              <a:buChar char="l"/>
              <a:defRPr/>
            </a:pPr>
            <a:r>
              <a:rPr lang="zh-TW" altLang="en-US" b="1" dirty="0" smtClean="0">
                <a:solidFill>
                  <a:srgbClr val="FF0000"/>
                </a:solidFill>
              </a:rPr>
              <a:t>要達到什麼樣的</a:t>
            </a:r>
            <a:r>
              <a:rPr lang="en-US" altLang="zh-TW" b="1" dirty="0" smtClean="0">
                <a:solidFill>
                  <a:srgbClr val="FF0000"/>
                </a:solidFill>
              </a:rPr>
              <a:t>C.I.A.</a:t>
            </a:r>
            <a:r>
              <a:rPr lang="zh-TW" altLang="en-US" b="1" dirty="0" smtClean="0">
                <a:solidFill>
                  <a:srgbClr val="FF0000"/>
                </a:solidFill>
              </a:rPr>
              <a:t>的要求還是要回歸到法規的遵循，另外則是要確認所保護的對象，例如資訊系統，要先盤點出來。</a:t>
            </a:r>
            <a:endParaRPr lang="en-US" altLang="zh-TW" b="1" dirty="0" smtClean="0">
              <a:solidFill>
                <a:srgbClr val="FF0000"/>
              </a:solidFill>
            </a:endParaRPr>
          </a:p>
          <a:p>
            <a:pPr marL="300701" indent="-300701" algn="just" defTabSz="954725" eaLnBrk="1" hangingPunct="1">
              <a:lnSpc>
                <a:spcPct val="90000"/>
              </a:lnSpc>
              <a:spcBef>
                <a:spcPts val="209"/>
              </a:spcBef>
              <a:spcAft>
                <a:spcPts val="209"/>
              </a:spcAft>
              <a:buFont typeface="Wingdings" panose="05000000000000000000" pitchFamily="2" charset="2"/>
              <a:buChar char="l"/>
              <a:defRPr/>
            </a:pPr>
            <a:r>
              <a:rPr lang="zh-TW" altLang="en-US" b="1" dirty="0" smtClean="0">
                <a:solidFill>
                  <a:srgbClr val="FF0000"/>
                </a:solidFill>
              </a:rPr>
              <a:t>存取控制讓駭客無法順利進入系統，資安保護還要考量到「不可否認性」，讓違法者無法否認。</a:t>
            </a:r>
            <a:endParaRPr lang="zh-TW" altLang="en-US" dirty="0" smtClean="0"/>
          </a:p>
        </p:txBody>
      </p:sp>
    </p:spTree>
    <p:extLst>
      <p:ext uri="{BB962C8B-B14F-4D97-AF65-F5344CB8AC3E}">
        <p14:creationId xmlns:p14="http://schemas.microsoft.com/office/powerpoint/2010/main" val="255771092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781050" y="766763"/>
            <a:ext cx="5546725" cy="3840162"/>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832" tIns="47417" rIns="94832" bIns="47417"/>
          <a:lstStyle/>
          <a:p>
            <a:pPr algn="just"/>
            <a:r>
              <a:rPr lang="zh-TW" altLang="en-US" b="0" dirty="0" smtClean="0"/>
              <a:t>電子資料處理的防護有以下幾種方法：</a:t>
            </a:r>
          </a:p>
          <a:p>
            <a:pPr marL="488639" lvl="1" indent="-300701" algn="just">
              <a:buFont typeface="Wingdings" panose="05000000000000000000" pitchFamily="2" charset="2"/>
              <a:buChar char="ü"/>
            </a:pPr>
            <a:r>
              <a:rPr lang="zh-TW" altLang="en-US" b="0" dirty="0" smtClean="0"/>
              <a:t>於電腦中安裝暫存檔清除工具，可減少資訊殘存問題的發生 ，可定期清理，或設定為電腦每次開機時即自動執行。</a:t>
            </a:r>
            <a:endParaRPr lang="en-US" altLang="zh-TW" b="0" dirty="0" smtClean="0"/>
          </a:p>
          <a:p>
            <a:pPr marL="488639" lvl="1" indent="-300701" algn="just" defTabSz="954725">
              <a:lnSpc>
                <a:spcPct val="120000"/>
              </a:lnSpc>
              <a:spcBef>
                <a:spcPts val="209"/>
              </a:spcBef>
              <a:spcAft>
                <a:spcPts val="209"/>
              </a:spcAft>
              <a:buFont typeface="Wingdings" panose="05000000000000000000" pitchFamily="2" charset="2"/>
              <a:buChar char="ü"/>
              <a:defRPr/>
            </a:pPr>
            <a:r>
              <a:rPr lang="zh-TW" altLang="en-US" b="0" dirty="0" smtClean="0">
                <a:solidFill>
                  <a:srgbClr val="FF0000"/>
                </a:solidFill>
              </a:rPr>
              <a:t>確認雲端儲存的資料在合約終止後是否完全清除 </a:t>
            </a:r>
            <a:r>
              <a:rPr lang="zh-TW" altLang="en-US" b="0" dirty="0" smtClean="0"/>
              <a:t>。</a:t>
            </a:r>
            <a:endParaRPr lang="zh-TW" altLang="en-US" b="0" dirty="0" smtClean="0">
              <a:solidFill>
                <a:srgbClr val="FF0000"/>
              </a:solidFill>
            </a:endParaRPr>
          </a:p>
          <a:p>
            <a:pPr marL="488639" lvl="1" indent="-300701" algn="just">
              <a:buFont typeface="Wingdings" panose="05000000000000000000" pitchFamily="2" charset="2"/>
              <a:buChar char="ü"/>
            </a:pPr>
            <a:r>
              <a:rPr lang="zh-TW" altLang="en-US" b="0" dirty="0" smtClean="0"/>
              <a:t>文件管理系統具有良好的版本管理功能。</a:t>
            </a:r>
          </a:p>
          <a:p>
            <a:pPr marL="488639" lvl="1" indent="-300701" algn="just">
              <a:buFont typeface="Wingdings" panose="05000000000000000000" pitchFamily="2" charset="2"/>
              <a:buChar char="ü"/>
            </a:pPr>
            <a:r>
              <a:rPr lang="zh-TW" altLang="en-US" b="0" dirty="0" smtClean="0"/>
              <a:t>透過相關工具軟體進行存取權限管理。</a:t>
            </a:r>
          </a:p>
          <a:p>
            <a:pPr marL="488639" lvl="1" indent="-300701" algn="just">
              <a:buFont typeface="Wingdings" panose="05000000000000000000" pitchFamily="2" charset="2"/>
              <a:buChar char="ü"/>
            </a:pPr>
            <a:r>
              <a:rPr lang="zh-TW" altLang="en-US" b="0" dirty="0" smtClean="0"/>
              <a:t>使用稽核工具記錄使用者的存取行為，以嚇阻非授權存取與具有權限人員進行不合理之非法存取</a:t>
            </a:r>
            <a:r>
              <a:rPr lang="en-US" altLang="zh-TW" b="0" dirty="0" smtClean="0"/>
              <a:t>(</a:t>
            </a:r>
            <a:r>
              <a:rPr lang="zh-TW" altLang="en-US" b="0" dirty="0" smtClean="0"/>
              <a:t>防範內賊</a:t>
            </a:r>
            <a:r>
              <a:rPr lang="en-US" altLang="zh-TW" b="0" dirty="0" smtClean="0"/>
              <a:t>)</a:t>
            </a:r>
            <a:r>
              <a:rPr lang="zh-TW" altLang="en-US" b="0" dirty="0" smtClean="0"/>
              <a:t>。但是要注意，稽核紀錄應完整保全，稽核紀錄檔應有獨立之伺服器保管，並且應有簽章之機制，以確保其具備證據能力。</a:t>
            </a:r>
          </a:p>
        </p:txBody>
      </p:sp>
      <p:sp>
        <p:nvSpPr>
          <p:cNvPr id="50180" name="投影片編號版面配置區 1"/>
          <p:cNvSpPr>
            <a:spLocks noGrp="1"/>
          </p:cNvSpPr>
          <p:nvPr>
            <p:ph type="sldNum" sz="quarter" idx="4294967295"/>
          </p:nvPr>
        </p:nvSpPr>
        <p:spPr bwMode="auto">
          <a:xfrm>
            <a:off x="4022448" y="9719316"/>
            <a:ext cx="3078352" cy="51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b="1">
                <a:solidFill>
                  <a:schemeClr val="tx1"/>
                </a:solidFill>
                <a:latin typeface="Times New Roman" panose="02020603050405020304" pitchFamily="18" charset="0"/>
                <a:ea typeface="標楷體" panose="03000509000000000000" pitchFamily="65" charset="-120"/>
              </a:defRPr>
            </a:lvl1pPr>
            <a:lvl2pPr marL="775714" indent="-298352">
              <a:defRPr sz="3800" b="1">
                <a:solidFill>
                  <a:schemeClr val="tx1"/>
                </a:solidFill>
                <a:latin typeface="Times New Roman" panose="02020603050405020304" pitchFamily="18" charset="0"/>
                <a:ea typeface="標楷體" panose="03000509000000000000" pitchFamily="65" charset="-120"/>
              </a:defRPr>
            </a:lvl2pPr>
            <a:lvl3pPr marL="1193406" indent="-238681">
              <a:defRPr sz="3800" b="1">
                <a:solidFill>
                  <a:schemeClr val="tx1"/>
                </a:solidFill>
                <a:latin typeface="Times New Roman" panose="02020603050405020304" pitchFamily="18" charset="0"/>
                <a:ea typeface="標楷體" panose="03000509000000000000" pitchFamily="65" charset="-120"/>
              </a:defRPr>
            </a:lvl3pPr>
            <a:lvl4pPr marL="1670769" indent="-238681">
              <a:defRPr sz="3800" b="1">
                <a:solidFill>
                  <a:schemeClr val="tx1"/>
                </a:solidFill>
                <a:latin typeface="Times New Roman" panose="02020603050405020304" pitchFamily="18" charset="0"/>
                <a:ea typeface="標楷體" panose="03000509000000000000" pitchFamily="65" charset="-120"/>
              </a:defRPr>
            </a:lvl4pPr>
            <a:lvl5pPr marL="2148131" indent="-238681">
              <a:defRPr sz="3800" b="1">
                <a:solidFill>
                  <a:schemeClr val="tx1"/>
                </a:solidFill>
                <a:latin typeface="Times New Roman" panose="02020603050405020304" pitchFamily="18" charset="0"/>
                <a:ea typeface="標楷體" panose="03000509000000000000" pitchFamily="65" charset="-120"/>
              </a:defRPr>
            </a:lvl5pPr>
            <a:lvl6pPr marL="2625494"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6pPr>
            <a:lvl7pPr marL="3102856"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7pPr>
            <a:lvl8pPr marL="3580219"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8pPr>
            <a:lvl9pPr marL="4057581" indent="-238681" eaLnBrk="0" fontAlgn="base" hangingPunct="0">
              <a:spcBef>
                <a:spcPct val="0"/>
              </a:spcBef>
              <a:spcAft>
                <a:spcPct val="0"/>
              </a:spcAft>
              <a:defRPr sz="3800" b="1">
                <a:solidFill>
                  <a:schemeClr val="tx1"/>
                </a:solidFill>
                <a:latin typeface="Times New Roman" panose="02020603050405020304" pitchFamily="18" charset="0"/>
                <a:ea typeface="標楷體" panose="03000509000000000000" pitchFamily="65" charset="-120"/>
              </a:defRPr>
            </a:lvl9pPr>
          </a:lstStyle>
          <a:p>
            <a:fld id="{270DC75E-77F3-43E6-9EED-2426F4A30CE1}" type="slidenum">
              <a:rPr lang="en-US" altLang="zh-TW"/>
              <a:pPr/>
              <a:t>131</a:t>
            </a:fld>
            <a:endParaRPr lang="en-US" altLang="zh-TW"/>
          </a:p>
        </p:txBody>
      </p:sp>
    </p:spTree>
    <p:extLst>
      <p:ext uri="{BB962C8B-B14F-4D97-AF65-F5344CB8AC3E}">
        <p14:creationId xmlns:p14="http://schemas.microsoft.com/office/powerpoint/2010/main" val="162934768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8EAD07F-4447-4131-A657-A8B692620280}" type="slidenum">
              <a:rPr lang="zh-TW" altLang="en-US" smtClean="0"/>
              <a:pPr>
                <a:defRPr/>
              </a:pPr>
              <a:t>133</a:t>
            </a:fld>
            <a:endParaRPr lang="en-US" altLang="zh-TW"/>
          </a:p>
        </p:txBody>
      </p:sp>
    </p:spTree>
    <p:extLst>
      <p:ext uri="{BB962C8B-B14F-4D97-AF65-F5344CB8AC3E}">
        <p14:creationId xmlns:p14="http://schemas.microsoft.com/office/powerpoint/2010/main" val="29680815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139</a:t>
            </a:fld>
            <a:endParaRPr lang="zh-TW" altLang="en-US"/>
          </a:p>
        </p:txBody>
      </p:sp>
    </p:spTree>
    <p:extLst>
      <p:ext uri="{BB962C8B-B14F-4D97-AF65-F5344CB8AC3E}">
        <p14:creationId xmlns:p14="http://schemas.microsoft.com/office/powerpoint/2010/main" val="34976341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140</a:t>
            </a:fld>
            <a:endParaRPr lang="zh-TW" altLang="en-US"/>
          </a:p>
        </p:txBody>
      </p:sp>
    </p:spTree>
    <p:extLst>
      <p:ext uri="{BB962C8B-B14F-4D97-AF65-F5344CB8AC3E}">
        <p14:creationId xmlns:p14="http://schemas.microsoft.com/office/powerpoint/2010/main" val="268108872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141</a:t>
            </a:fld>
            <a:endParaRPr lang="zh-TW" altLang="en-US"/>
          </a:p>
        </p:txBody>
      </p:sp>
    </p:spTree>
    <p:extLst>
      <p:ext uri="{BB962C8B-B14F-4D97-AF65-F5344CB8AC3E}">
        <p14:creationId xmlns:p14="http://schemas.microsoft.com/office/powerpoint/2010/main" val="31768156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142</a:t>
            </a:fld>
            <a:endParaRPr lang="zh-TW" altLang="en-US"/>
          </a:p>
        </p:txBody>
      </p:sp>
    </p:spTree>
    <p:extLst>
      <p:ext uri="{BB962C8B-B14F-4D97-AF65-F5344CB8AC3E}">
        <p14:creationId xmlns:p14="http://schemas.microsoft.com/office/powerpoint/2010/main" val="348916039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143</a:t>
            </a:fld>
            <a:endParaRPr lang="zh-TW" altLang="en-US"/>
          </a:p>
        </p:txBody>
      </p:sp>
    </p:spTree>
    <p:extLst>
      <p:ext uri="{BB962C8B-B14F-4D97-AF65-F5344CB8AC3E}">
        <p14:creationId xmlns:p14="http://schemas.microsoft.com/office/powerpoint/2010/main" val="84307931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144</a:t>
            </a:fld>
            <a:endParaRPr lang="zh-TW" altLang="en-US"/>
          </a:p>
        </p:txBody>
      </p:sp>
    </p:spTree>
    <p:extLst>
      <p:ext uri="{BB962C8B-B14F-4D97-AF65-F5344CB8AC3E}">
        <p14:creationId xmlns:p14="http://schemas.microsoft.com/office/powerpoint/2010/main" val="423226981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影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kumimoji="1" lang="zh-TW" altLang="en-US" smtClean="0"/>
          </a:p>
        </p:txBody>
      </p:sp>
      <p:sp>
        <p:nvSpPr>
          <p:cNvPr id="358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46791B42-7B81-4538-9FE5-1E0C7CC601F5}" type="slidenum">
              <a:rPr kumimoji="0" lang="zh-TW" altLang="en-US" smtClean="0">
                <a:latin typeface="Calibri" pitchFamily="34" charset="0"/>
              </a:rPr>
              <a:pPr/>
              <a:t>145</a:t>
            </a:fld>
            <a:endParaRPr kumimoji="0" lang="zh-TW" altLang="en-US" smtClean="0">
              <a:latin typeface="Calibri" pitchFamily="34" charset="0"/>
            </a:endParaRPr>
          </a:p>
        </p:txBody>
      </p:sp>
    </p:spTree>
    <p:extLst>
      <p:ext uri="{BB962C8B-B14F-4D97-AF65-F5344CB8AC3E}">
        <p14:creationId xmlns:p14="http://schemas.microsoft.com/office/powerpoint/2010/main" val="4101147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algn="just"/>
            <a:r>
              <a:rPr kumimoji="1" lang="zh-TW" altLang="zh-TW" sz="1500" dirty="0">
                <a:latin typeface="微軟正黑體" panose="020B0604030504040204" pitchFamily="34" charset="-120"/>
                <a:ea typeface="微軟正黑體" panose="020B0604030504040204" pitchFamily="34" charset="-120"/>
              </a:rPr>
              <a:t>英國國家標準主要由英國標準協會（</a:t>
            </a:r>
            <a:r>
              <a:rPr kumimoji="1" lang="en-US" altLang="zh-TW" sz="1500" dirty="0">
                <a:latin typeface="微軟正黑體" panose="020B0604030504040204" pitchFamily="34" charset="-120"/>
                <a:ea typeface="微軟正黑體" panose="020B0604030504040204" pitchFamily="34" charset="-120"/>
              </a:rPr>
              <a:t>British Standards Institution </a:t>
            </a:r>
            <a:r>
              <a:rPr kumimoji="1" lang="zh-TW" altLang="zh-TW" sz="1500" dirty="0">
                <a:latin typeface="微軟正黑體" panose="020B0604030504040204" pitchFamily="34" charset="-120"/>
                <a:ea typeface="微軟正黑體" panose="020B0604030504040204" pitchFamily="34" charset="-120"/>
              </a:rPr>
              <a:t>簡稱</a:t>
            </a:r>
            <a:r>
              <a:rPr kumimoji="1" lang="en-US" altLang="zh-TW" sz="1500" dirty="0">
                <a:latin typeface="微軟正黑體" panose="020B0604030504040204" pitchFamily="34" charset="-120"/>
                <a:ea typeface="微軟正黑體" panose="020B0604030504040204" pitchFamily="34" charset="-120"/>
              </a:rPr>
              <a:t>BSI</a:t>
            </a:r>
            <a:r>
              <a:rPr kumimoji="1" lang="zh-TW" altLang="zh-TW" sz="1500" dirty="0">
                <a:latin typeface="微軟正黑體" panose="020B0604030504040204" pitchFamily="34" charset="-120"/>
                <a:ea typeface="微軟正黑體" panose="020B0604030504040204" pitchFamily="34" charset="-120"/>
              </a:rPr>
              <a:t>）負責發展</a:t>
            </a:r>
            <a:r>
              <a:rPr kumimoji="1" lang="en-US" altLang="zh-TW" sz="1500" dirty="0">
                <a:latin typeface="微軟正黑體" panose="020B0604030504040204" pitchFamily="34" charset="-120"/>
                <a:ea typeface="微軟正黑體" panose="020B0604030504040204" pitchFamily="34" charset="-120"/>
              </a:rPr>
              <a:t>BS7799 </a:t>
            </a:r>
            <a:r>
              <a:rPr kumimoji="1" lang="zh-TW" altLang="zh-TW" sz="1500" dirty="0">
                <a:latin typeface="微軟正黑體" panose="020B0604030504040204" pitchFamily="34" charset="-120"/>
                <a:ea typeface="微軟正黑體" panose="020B0604030504040204" pitchFamily="34" charset="-120"/>
              </a:rPr>
              <a:t>安全標準</a:t>
            </a:r>
            <a:r>
              <a:rPr kumimoji="1" lang="zh-TW" altLang="en-US" sz="1500" dirty="0">
                <a:latin typeface="微軟正黑體" panose="020B0604030504040204" pitchFamily="34" charset="-120"/>
                <a:ea typeface="微軟正黑體" panose="020B0604030504040204" pitchFamily="34" charset="-120"/>
              </a:rPr>
              <a:t>，</a:t>
            </a:r>
            <a:r>
              <a:rPr kumimoji="1" lang="zh-TW" altLang="zh-TW" sz="1500" dirty="0">
                <a:latin typeface="微軟正黑體" panose="020B0604030504040204" pitchFamily="34" charset="-120"/>
                <a:ea typeface="微軟正黑體" panose="020B0604030504040204" pitchFamily="34" charset="-120"/>
              </a:rPr>
              <a:t>分為</a:t>
            </a:r>
            <a:r>
              <a:rPr kumimoji="1" lang="en-US" altLang="zh-TW" sz="1500" dirty="0">
                <a:latin typeface="微軟正黑體" panose="020B0604030504040204" pitchFamily="34" charset="-120"/>
                <a:ea typeface="微軟正黑體" panose="020B0604030504040204" pitchFamily="34" charset="-120"/>
              </a:rPr>
              <a:t>PART-1 </a:t>
            </a:r>
            <a:r>
              <a:rPr kumimoji="1" lang="zh-TW" altLang="zh-TW" sz="1500" dirty="0">
                <a:latin typeface="微軟正黑體" panose="020B0604030504040204" pitchFamily="34" charset="-120"/>
                <a:ea typeface="微軟正黑體" panose="020B0604030504040204" pitchFamily="34" charset="-120"/>
              </a:rPr>
              <a:t>及</a:t>
            </a:r>
            <a:r>
              <a:rPr kumimoji="1" lang="en-US" altLang="zh-TW" sz="1500" dirty="0">
                <a:latin typeface="微軟正黑體" panose="020B0604030504040204" pitchFamily="34" charset="-120"/>
                <a:ea typeface="微軟正黑體" panose="020B0604030504040204" pitchFamily="34" charset="-120"/>
              </a:rPr>
              <a:t>PART-2 </a:t>
            </a:r>
            <a:r>
              <a:rPr kumimoji="1" lang="zh-TW" altLang="zh-TW" sz="1500" dirty="0">
                <a:latin typeface="微軟正黑體" panose="020B0604030504040204" pitchFamily="34" charset="-120"/>
                <a:ea typeface="微軟正黑體" panose="020B0604030504040204" pitchFamily="34" charset="-120"/>
              </a:rPr>
              <a:t>，其中</a:t>
            </a:r>
            <a:r>
              <a:rPr kumimoji="1" lang="en-US" altLang="zh-TW" sz="1500" dirty="0">
                <a:latin typeface="微軟正黑體" panose="020B0604030504040204" pitchFamily="34" charset="-120"/>
                <a:ea typeface="微軟正黑體" panose="020B0604030504040204" pitchFamily="34" charset="-120"/>
              </a:rPr>
              <a:t>PART-1 </a:t>
            </a:r>
            <a:r>
              <a:rPr kumimoji="1" lang="zh-TW" altLang="zh-TW" sz="1500" dirty="0">
                <a:latin typeface="微軟正黑體" panose="020B0604030504040204" pitchFamily="34" charset="-120"/>
                <a:ea typeface="微軟正黑體" panose="020B0604030504040204" pitchFamily="34" charset="-120"/>
              </a:rPr>
              <a:t>為操作指引（</a:t>
            </a:r>
            <a:r>
              <a:rPr kumimoji="1" lang="en-US" altLang="zh-TW" sz="1500" dirty="0">
                <a:latin typeface="微軟正黑體" panose="020B0604030504040204" pitchFamily="34" charset="-120"/>
                <a:ea typeface="微軟正黑體" panose="020B0604030504040204" pitchFamily="34" charset="-120"/>
              </a:rPr>
              <a:t>Code of practice</a:t>
            </a:r>
            <a:r>
              <a:rPr kumimoji="1" lang="zh-TW" altLang="zh-TW" sz="1500" dirty="0">
                <a:latin typeface="微軟正黑體" panose="020B0604030504040204" pitchFamily="34" charset="-120"/>
                <a:ea typeface="微軟正黑體" panose="020B0604030504040204" pitchFamily="34" charset="-120"/>
              </a:rPr>
              <a:t>）提供資訊安全領域操作性指引，</a:t>
            </a:r>
            <a:r>
              <a:rPr kumimoji="1" lang="en-US" altLang="zh-TW" sz="1500" dirty="0">
                <a:latin typeface="微軟正黑體" panose="020B0604030504040204" pitchFamily="34" charset="-120"/>
                <a:ea typeface="微軟正黑體" panose="020B0604030504040204" pitchFamily="34" charset="-120"/>
              </a:rPr>
              <a:t>PART-2 </a:t>
            </a:r>
            <a:r>
              <a:rPr kumimoji="1" lang="zh-TW" altLang="zh-TW" sz="1500" dirty="0">
                <a:latin typeface="微軟正黑體" panose="020B0604030504040204" pitchFamily="34" charset="-120"/>
                <a:ea typeface="微軟正黑體" panose="020B0604030504040204" pitchFamily="34" charset="-120"/>
              </a:rPr>
              <a:t>部分主要為資訊安全管理系統（</a:t>
            </a:r>
            <a:r>
              <a:rPr kumimoji="1" lang="en-US" altLang="zh-TW" sz="1500" dirty="0">
                <a:latin typeface="微軟正黑體" panose="020B0604030504040204" pitchFamily="34" charset="-120"/>
                <a:ea typeface="微軟正黑體" panose="020B0604030504040204" pitchFamily="34" charset="-120"/>
              </a:rPr>
              <a:t>ISMS</a:t>
            </a:r>
            <a:r>
              <a:rPr kumimoji="1" lang="zh-TW" altLang="zh-TW" sz="1500" dirty="0">
                <a:latin typeface="微軟正黑體" panose="020B0604030504040204" pitchFamily="34" charset="-120"/>
                <a:ea typeface="微軟正黑體" panose="020B0604030504040204" pitchFamily="34" charset="-120"/>
              </a:rPr>
              <a:t>）與安全控制項之描述。</a:t>
            </a:r>
            <a:endParaRPr kumimoji="1" lang="en-US" altLang="zh-TW" sz="1500" dirty="0">
              <a:latin typeface="微軟正黑體" panose="020B0604030504040204" pitchFamily="34" charset="-120"/>
              <a:ea typeface="微軟正黑體" panose="020B0604030504040204" pitchFamily="34" charset="-120"/>
            </a:endParaRPr>
          </a:p>
          <a:p>
            <a:pPr marL="300701" indent="-300701" algn="just" defTabSz="954725">
              <a:lnSpc>
                <a:spcPct val="120000"/>
              </a:lnSpc>
              <a:spcBef>
                <a:spcPts val="209"/>
              </a:spcBef>
              <a:spcAft>
                <a:spcPts val="209"/>
              </a:spcAft>
              <a:buFont typeface="Wingdings" panose="05000000000000000000" pitchFamily="2" charset="2"/>
              <a:buChar char="l"/>
              <a:defRPr/>
            </a:pPr>
            <a:r>
              <a:rPr kumimoji="1" lang="en-US" altLang="zh-TW" sz="1500" dirty="0">
                <a:latin typeface="微軟正黑體" panose="020B0604030504040204" pitchFamily="34" charset="-120"/>
                <a:ea typeface="微軟正黑體" panose="020B0604030504040204" pitchFamily="34" charset="-120"/>
              </a:rPr>
              <a:t>BS7799 </a:t>
            </a:r>
            <a:r>
              <a:rPr kumimoji="1" lang="zh-TW" altLang="zh-TW" sz="1500" dirty="0">
                <a:latin typeface="微軟正黑體" panose="020B0604030504040204" pitchFamily="34" charset="-120"/>
                <a:ea typeface="微軟正黑體" panose="020B0604030504040204" pitchFamily="34" charset="-120"/>
              </a:rPr>
              <a:t>經過多次修改後於</a:t>
            </a:r>
            <a:r>
              <a:rPr kumimoji="1" lang="en-US" altLang="zh-TW" sz="1500" dirty="0">
                <a:latin typeface="微軟正黑體" panose="020B0604030504040204" pitchFamily="34" charset="-120"/>
                <a:ea typeface="微軟正黑體" panose="020B0604030504040204" pitchFamily="34" charset="-120"/>
              </a:rPr>
              <a:t>2000 </a:t>
            </a:r>
            <a:r>
              <a:rPr kumimoji="1" lang="zh-TW" altLang="zh-TW" sz="1500" dirty="0">
                <a:latin typeface="微軟正黑體" panose="020B0604030504040204" pitchFamily="34" charset="-120"/>
                <a:ea typeface="微軟正黑體" panose="020B0604030504040204" pitchFamily="34" charset="-120"/>
              </a:rPr>
              <a:t>年正式成為</a:t>
            </a:r>
            <a:r>
              <a:rPr kumimoji="1" lang="en-US" altLang="zh-TW" sz="1500" dirty="0">
                <a:latin typeface="微軟正黑體" panose="020B0604030504040204" pitchFamily="34" charset="-120"/>
                <a:ea typeface="微軟正黑體" panose="020B0604030504040204" pitchFamily="34" charset="-120"/>
              </a:rPr>
              <a:t>ISO/IEC 17799</a:t>
            </a:r>
            <a:r>
              <a:rPr kumimoji="1" lang="zh-TW" altLang="zh-TW" sz="1500" dirty="0">
                <a:latin typeface="微軟正黑體" panose="020B0604030504040204" pitchFamily="34" charset="-120"/>
                <a:ea typeface="微軟正黑體" panose="020B0604030504040204" pitchFamily="34" charset="-120"/>
              </a:rPr>
              <a:t>國際標準，</a:t>
            </a:r>
            <a:r>
              <a:rPr kumimoji="1" lang="en-US" altLang="zh-TW" sz="1500" dirty="0">
                <a:latin typeface="微軟正黑體" panose="020B0604030504040204" pitchFamily="34" charset="-120"/>
                <a:ea typeface="微軟正黑體" panose="020B0604030504040204" pitchFamily="34" charset="-120"/>
              </a:rPr>
              <a:t>2005 </a:t>
            </a:r>
            <a:r>
              <a:rPr kumimoji="1" lang="zh-TW" altLang="zh-TW" sz="1500" dirty="0">
                <a:latin typeface="微軟正黑體" panose="020B0604030504040204" pitchFamily="34" charset="-120"/>
                <a:ea typeface="微軟正黑體" panose="020B0604030504040204" pitchFamily="34" charset="-120"/>
              </a:rPr>
              <a:t>年修訂新版之</a:t>
            </a:r>
            <a:r>
              <a:rPr kumimoji="1" lang="en-US" altLang="zh-TW" sz="1500" dirty="0">
                <a:latin typeface="微軟正黑體" panose="020B0604030504040204" pitchFamily="34" charset="-120"/>
                <a:ea typeface="微軟正黑體" panose="020B0604030504040204" pitchFamily="34" charset="-120"/>
              </a:rPr>
              <a:t>ISO/IEC 17799</a:t>
            </a:r>
            <a:r>
              <a:rPr kumimoji="1" lang="zh-TW" altLang="zh-TW" sz="1500" dirty="0">
                <a:latin typeface="微軟正黑體" panose="020B0604030504040204" pitchFamily="34" charset="-120"/>
                <a:ea typeface="微軟正黑體" panose="020B0604030504040204" pitchFamily="34" charset="-120"/>
              </a:rPr>
              <a:t>：</a:t>
            </a:r>
            <a:r>
              <a:rPr kumimoji="1" lang="en-US" altLang="zh-TW" sz="1500" dirty="0">
                <a:latin typeface="微軟正黑體" panose="020B0604030504040204" pitchFamily="34" charset="-120"/>
                <a:ea typeface="微軟正黑體" panose="020B0604030504040204" pitchFamily="34" charset="-120"/>
              </a:rPr>
              <a:t>2005</a:t>
            </a:r>
            <a:r>
              <a:rPr kumimoji="1" lang="zh-TW" altLang="zh-TW" sz="1500" dirty="0">
                <a:latin typeface="微軟正黑體" panose="020B0604030504040204" pitchFamily="34" charset="-120"/>
                <a:ea typeface="微軟正黑體" panose="020B0604030504040204" pitchFamily="34" charset="-120"/>
              </a:rPr>
              <a:t>，其內容與</a:t>
            </a:r>
            <a:r>
              <a:rPr kumimoji="1" lang="en-US" altLang="zh-TW" sz="1500" dirty="0">
                <a:latin typeface="微軟正黑體" panose="020B0604030504040204" pitchFamily="34" charset="-120"/>
                <a:ea typeface="微軟正黑體" panose="020B0604030504040204" pitchFamily="34" charset="-120"/>
              </a:rPr>
              <a:t>BS7799 PART-1 </a:t>
            </a:r>
            <a:r>
              <a:rPr kumimoji="1" lang="zh-TW" altLang="zh-TW" sz="1500" dirty="0">
                <a:latin typeface="微軟正黑體" panose="020B0604030504040204" pitchFamily="34" charset="-120"/>
                <a:ea typeface="微軟正黑體" panose="020B0604030504040204" pitchFamily="34" charset="-120"/>
              </a:rPr>
              <a:t>雷同，同時</a:t>
            </a:r>
            <a:r>
              <a:rPr kumimoji="1" lang="en-US" altLang="zh-TW" sz="1500" dirty="0">
                <a:latin typeface="微軟正黑體" panose="020B0604030504040204" pitchFamily="34" charset="-120"/>
                <a:ea typeface="微軟正黑體" panose="020B0604030504040204" pitchFamily="34" charset="-120"/>
              </a:rPr>
              <a:t> BS7799-PART-2 </a:t>
            </a:r>
            <a:r>
              <a:rPr kumimoji="1" lang="zh-TW" altLang="zh-TW" sz="1500" dirty="0">
                <a:latin typeface="微軟正黑體" panose="020B0604030504040204" pitchFamily="34" charset="-120"/>
                <a:ea typeface="微軟正黑體" panose="020B0604030504040204" pitchFamily="34" charset="-120"/>
              </a:rPr>
              <a:t>也正式成為</a:t>
            </a:r>
            <a:r>
              <a:rPr kumimoji="1" lang="en-US" altLang="zh-TW" sz="1500" dirty="0">
                <a:latin typeface="微軟正黑體" panose="020B0604030504040204" pitchFamily="34" charset="-120"/>
                <a:ea typeface="微軟正黑體" panose="020B0604030504040204" pitchFamily="34" charset="-120"/>
              </a:rPr>
              <a:t> ISO 27001</a:t>
            </a:r>
            <a:r>
              <a:rPr kumimoji="1" lang="zh-TW" altLang="zh-TW" sz="1500" dirty="0">
                <a:latin typeface="微軟正黑體" panose="020B0604030504040204" pitchFamily="34" charset="-120"/>
                <a:ea typeface="微軟正黑體" panose="020B0604030504040204" pitchFamily="34" charset="-120"/>
              </a:rPr>
              <a:t>。</a:t>
            </a:r>
            <a:endParaRPr kumimoji="1" lang="en-US" altLang="zh-TW" sz="1500" dirty="0">
              <a:latin typeface="微軟正黑體" panose="020B0604030504040204" pitchFamily="34" charset="-120"/>
              <a:ea typeface="微軟正黑體" panose="020B0604030504040204" pitchFamily="34" charset="-120"/>
            </a:endParaRPr>
          </a:p>
          <a:p>
            <a:pPr marL="300701" indent="-300701" algn="just" defTabSz="954725">
              <a:lnSpc>
                <a:spcPct val="120000"/>
              </a:lnSpc>
              <a:spcBef>
                <a:spcPts val="209"/>
              </a:spcBef>
              <a:spcAft>
                <a:spcPts val="209"/>
              </a:spcAft>
              <a:buFont typeface="Wingdings" panose="05000000000000000000" pitchFamily="2" charset="2"/>
              <a:buChar char="l"/>
              <a:defRPr/>
            </a:pPr>
            <a:r>
              <a:rPr kumimoji="1" lang="en-US" altLang="zh-TW" sz="1500" dirty="0">
                <a:latin typeface="微軟正黑體" panose="020B0604030504040204" pitchFamily="34" charset="-120"/>
                <a:ea typeface="微軟正黑體" panose="020B0604030504040204" pitchFamily="34" charset="-120"/>
              </a:rPr>
              <a:t>ISO/IEC 17799</a:t>
            </a:r>
            <a:r>
              <a:rPr kumimoji="1" lang="zh-TW" altLang="zh-TW" sz="1500" dirty="0">
                <a:latin typeface="微軟正黑體" panose="020B0604030504040204" pitchFamily="34" charset="-120"/>
                <a:ea typeface="微軟正黑體" panose="020B0604030504040204" pitchFamily="34" charset="-120"/>
              </a:rPr>
              <a:t>：</a:t>
            </a:r>
            <a:r>
              <a:rPr kumimoji="1" lang="en-US" altLang="zh-TW" sz="1500" dirty="0">
                <a:latin typeface="微軟正黑體" panose="020B0604030504040204" pitchFamily="34" charset="-120"/>
                <a:ea typeface="微軟正黑體" panose="020B0604030504040204" pitchFamily="34" charset="-120"/>
              </a:rPr>
              <a:t>2005 </a:t>
            </a:r>
            <a:r>
              <a:rPr kumimoji="1" lang="zh-TW" altLang="zh-TW" sz="1500" dirty="0">
                <a:latin typeface="微軟正黑體" panose="020B0604030504040204" pitchFamily="34" charset="-120"/>
                <a:ea typeface="微軟正黑體" panose="020B0604030504040204" pitchFamily="34" charset="-120"/>
              </a:rPr>
              <a:t>之主要內容包含安全政策、資訊安全組織、資產管理、人力資源安全、實體及環境安全、存取控制、資訊系統需求、發展及維護、資安事件管理、營運持續管理、符合性等十一個安全控制領域，共有</a:t>
            </a:r>
            <a:r>
              <a:rPr kumimoji="1" lang="en-US" altLang="zh-TW" sz="1500" dirty="0">
                <a:latin typeface="微軟正黑體" panose="020B0604030504040204" pitchFamily="34" charset="-120"/>
                <a:ea typeface="微軟正黑體" panose="020B0604030504040204" pitchFamily="34" charset="-120"/>
              </a:rPr>
              <a:t>133 </a:t>
            </a:r>
            <a:r>
              <a:rPr kumimoji="1" lang="zh-TW" altLang="zh-TW" sz="1500" dirty="0">
                <a:latin typeface="微軟正黑體" panose="020B0604030504040204" pitchFamily="34" charset="-120"/>
                <a:ea typeface="微軟正黑體" panose="020B0604030504040204" pitchFamily="34" charset="-120"/>
              </a:rPr>
              <a:t>個安全控制措施。此標準建議採用流程導向（</a:t>
            </a:r>
            <a:r>
              <a:rPr kumimoji="1" lang="en-US" altLang="zh-TW" sz="1500" dirty="0">
                <a:latin typeface="微軟正黑體" panose="020B0604030504040204" pitchFamily="34" charset="-120"/>
                <a:ea typeface="微軟正黑體" panose="020B0604030504040204" pitchFamily="34" charset="-120"/>
              </a:rPr>
              <a:t>process approach</a:t>
            </a:r>
            <a:r>
              <a:rPr kumimoji="1" lang="zh-TW" altLang="zh-TW" sz="1500" dirty="0">
                <a:latin typeface="微軟正黑體" panose="020B0604030504040204" pitchFamily="34" charset="-120"/>
                <a:ea typeface="微軟正黑體" panose="020B0604030504040204" pitchFamily="34" charset="-120"/>
              </a:rPr>
              <a:t>）方法論，以</a:t>
            </a:r>
            <a:r>
              <a:rPr kumimoji="1" lang="en-US" altLang="zh-TW" sz="1500" dirty="0">
                <a:latin typeface="微軟正黑體" panose="020B0604030504040204" pitchFamily="34" charset="-120"/>
                <a:ea typeface="微軟正黑體" panose="020B0604030504040204" pitchFamily="34" charset="-120"/>
              </a:rPr>
              <a:t>PDCA</a:t>
            </a:r>
            <a:r>
              <a:rPr kumimoji="1" lang="zh-TW" altLang="zh-TW" sz="1500" dirty="0">
                <a:latin typeface="微軟正黑體" panose="020B0604030504040204" pitchFamily="34" charset="-120"/>
                <a:ea typeface="微軟正黑體" panose="020B0604030504040204" pitchFamily="34" charset="-120"/>
              </a:rPr>
              <a:t>模式，即計畫（</a:t>
            </a:r>
            <a:r>
              <a:rPr kumimoji="1" lang="en-US" altLang="zh-TW" sz="1500" dirty="0" smtClean="0">
                <a:latin typeface="微軟正黑體" panose="020B0604030504040204" pitchFamily="34" charset="-120"/>
                <a:ea typeface="微軟正黑體" panose="020B0604030504040204" pitchFamily="34" charset="-120"/>
              </a:rPr>
              <a:t>Plan</a:t>
            </a:r>
            <a:r>
              <a:rPr kumimoji="1" lang="zh-TW" altLang="zh-TW" sz="1500" dirty="0">
                <a:latin typeface="微軟正黑體" panose="020B0604030504040204" pitchFamily="34" charset="-120"/>
                <a:ea typeface="微軟正黑體" panose="020B0604030504040204" pitchFamily="34" charset="-120"/>
              </a:rPr>
              <a:t>）、執行（</a:t>
            </a:r>
            <a:r>
              <a:rPr kumimoji="1" lang="en-US" altLang="zh-TW" sz="1500" dirty="0">
                <a:latin typeface="微軟正黑體" panose="020B0604030504040204" pitchFamily="34" charset="-120"/>
                <a:ea typeface="微軟正黑體" panose="020B0604030504040204" pitchFamily="34" charset="-120"/>
              </a:rPr>
              <a:t>Do</a:t>
            </a:r>
            <a:r>
              <a:rPr kumimoji="1" lang="zh-TW" altLang="zh-TW" sz="1500" dirty="0">
                <a:latin typeface="微軟正黑體" panose="020B0604030504040204" pitchFamily="34" charset="-120"/>
                <a:ea typeface="微軟正黑體" panose="020B0604030504040204" pitchFamily="34" charset="-120"/>
              </a:rPr>
              <a:t>）、檢查（</a:t>
            </a:r>
            <a:r>
              <a:rPr kumimoji="1" lang="en-US" altLang="zh-TW" sz="1500" dirty="0">
                <a:latin typeface="微軟正黑體" panose="020B0604030504040204" pitchFamily="34" charset="-120"/>
                <a:ea typeface="微軟正黑體" panose="020B0604030504040204" pitchFamily="34" charset="-120"/>
              </a:rPr>
              <a:t>Check</a:t>
            </a:r>
            <a:r>
              <a:rPr kumimoji="1" lang="zh-TW" altLang="zh-TW" sz="1500" dirty="0">
                <a:latin typeface="微軟正黑體" panose="020B0604030504040204" pitchFamily="34" charset="-120"/>
                <a:ea typeface="微軟正黑體" panose="020B0604030504040204" pitchFamily="34" charset="-120"/>
              </a:rPr>
              <a:t>）、改善（</a:t>
            </a:r>
            <a:r>
              <a:rPr kumimoji="1" lang="en-US" altLang="zh-TW" sz="1500" dirty="0">
                <a:latin typeface="微軟正黑體" panose="020B0604030504040204" pitchFamily="34" charset="-120"/>
                <a:ea typeface="微軟正黑體" panose="020B0604030504040204" pitchFamily="34" charset="-120"/>
              </a:rPr>
              <a:t>Action</a:t>
            </a:r>
            <a:r>
              <a:rPr kumimoji="1" lang="zh-TW" altLang="zh-TW" sz="1500" dirty="0">
                <a:latin typeface="微軟正黑體" panose="020B0604030504040204" pitchFamily="34" charset="-120"/>
                <a:ea typeface="微軟正黑體" panose="020B0604030504040204" pitchFamily="34" charset="-120"/>
              </a:rPr>
              <a:t>），應用</a:t>
            </a:r>
            <a:r>
              <a:rPr kumimoji="1" lang="zh-TW" altLang="zh-TW" sz="1500" dirty="0" smtClean="0">
                <a:latin typeface="微軟正黑體" panose="020B0604030504040204" pitchFamily="34" charset="-120"/>
                <a:ea typeface="微軟正黑體" panose="020B0604030504040204" pitchFamily="34" charset="-120"/>
              </a:rPr>
              <a:t>於</a:t>
            </a:r>
            <a:r>
              <a:rPr kumimoji="1" lang="zh-TW" altLang="en-US" sz="1500" dirty="0" smtClean="0">
                <a:latin typeface="微軟正黑體" panose="020B0604030504040204" pitchFamily="34" charset="-120"/>
                <a:ea typeface="微軟正黑體" panose="020B0604030504040204" pitchFamily="34" charset="-120"/>
              </a:rPr>
              <a:t>組織</a:t>
            </a:r>
            <a:r>
              <a:rPr kumimoji="1" lang="zh-TW" altLang="zh-TW" sz="1500" dirty="0" smtClean="0">
                <a:latin typeface="微軟正黑體" panose="020B0604030504040204" pitchFamily="34" charset="-120"/>
                <a:ea typeface="微軟正黑體" panose="020B0604030504040204" pitchFamily="34" charset="-120"/>
              </a:rPr>
              <a:t>資訊安全</a:t>
            </a:r>
            <a:r>
              <a:rPr kumimoji="1" lang="zh-TW" altLang="zh-TW" sz="1500" dirty="0">
                <a:latin typeface="微軟正黑體" panose="020B0604030504040204" pitchFamily="34" charset="-120"/>
                <a:ea typeface="微軟正黑體" panose="020B0604030504040204" pitchFamily="34" charset="-120"/>
              </a:rPr>
              <a:t>工作上，以建立、實施、操作、監督、維護並持續</a:t>
            </a:r>
            <a:r>
              <a:rPr kumimoji="1" lang="zh-TW" altLang="zh-TW" sz="1500" dirty="0" smtClean="0">
                <a:latin typeface="微軟正黑體" panose="020B0604030504040204" pitchFamily="34" charset="-120"/>
                <a:ea typeface="微軟正黑體" panose="020B0604030504040204" pitchFamily="34" charset="-120"/>
              </a:rPr>
              <a:t>改進</a:t>
            </a:r>
            <a:r>
              <a:rPr kumimoji="1" lang="zh-TW" altLang="en-US" sz="1500" dirty="0" smtClean="0">
                <a:latin typeface="微軟正黑體" panose="020B0604030504040204" pitchFamily="34" charset="-120"/>
                <a:ea typeface="微軟正黑體" panose="020B0604030504040204" pitchFamily="34" charset="-120"/>
              </a:rPr>
              <a:t>組織</a:t>
            </a:r>
            <a:r>
              <a:rPr kumimoji="1" lang="zh-TW" altLang="zh-TW" sz="1500" dirty="0" smtClean="0">
                <a:latin typeface="微軟正黑體" panose="020B0604030504040204" pitchFamily="34" charset="-120"/>
                <a:ea typeface="微軟正黑體" panose="020B0604030504040204" pitchFamily="34" charset="-120"/>
              </a:rPr>
              <a:t>資訊</a:t>
            </a:r>
            <a:r>
              <a:rPr kumimoji="1" lang="zh-TW" altLang="zh-TW" sz="1500" dirty="0">
                <a:latin typeface="微軟正黑體" panose="020B0604030504040204" pitchFamily="34" charset="-120"/>
                <a:ea typeface="微軟正黑體" panose="020B0604030504040204" pitchFamily="34" charset="-120"/>
              </a:rPr>
              <a:t>作業安全，以管理角度為出發點，建立與</a:t>
            </a:r>
            <a:r>
              <a:rPr kumimoji="1" lang="zh-TW" altLang="zh-TW" sz="1500" dirty="0" smtClean="0">
                <a:latin typeface="微軟正黑體" panose="020B0604030504040204" pitchFamily="34" charset="-120"/>
                <a:ea typeface="微軟正黑體" panose="020B0604030504040204" pitchFamily="34" charset="-120"/>
              </a:rPr>
              <a:t>維護</a:t>
            </a:r>
            <a:r>
              <a:rPr kumimoji="1" lang="zh-TW" altLang="en-US" sz="1500" dirty="0" smtClean="0">
                <a:latin typeface="微軟正黑體" panose="020B0604030504040204" pitchFamily="34" charset="-120"/>
                <a:ea typeface="微軟正黑體" panose="020B0604030504040204" pitchFamily="34" charset="-120"/>
              </a:rPr>
              <a:t>組織</a:t>
            </a:r>
            <a:r>
              <a:rPr kumimoji="1" lang="zh-TW" altLang="zh-TW" sz="1500" dirty="0" smtClean="0">
                <a:latin typeface="微軟正黑體" panose="020B0604030504040204" pitchFamily="34" charset="-120"/>
                <a:ea typeface="微軟正黑體" panose="020B0604030504040204" pitchFamily="34" charset="-120"/>
              </a:rPr>
              <a:t>之</a:t>
            </a:r>
            <a:r>
              <a:rPr kumimoji="1" lang="zh-TW" altLang="zh-TW" sz="1500" dirty="0">
                <a:latin typeface="微軟正黑體" panose="020B0604030504040204" pitchFamily="34" charset="-120"/>
                <a:ea typeface="微軟正黑體" panose="020B0604030504040204" pitchFamily="34" charset="-120"/>
              </a:rPr>
              <a:t>資訊安全管理系統。</a:t>
            </a:r>
            <a:endParaRPr kumimoji="1" lang="en-US" altLang="zh-TW" sz="1500" dirty="0">
              <a:latin typeface="微軟正黑體" panose="020B0604030504040204" pitchFamily="34" charset="-120"/>
              <a:ea typeface="微軟正黑體" panose="020B0604030504040204" pitchFamily="34" charset="-120"/>
            </a:endParaRPr>
          </a:p>
          <a:p>
            <a:pPr lvl="0" algn="just"/>
            <a:r>
              <a:rPr kumimoji="1" lang="en-US" altLang="zh-TW" sz="1500" dirty="0">
                <a:latin typeface="微軟正黑體" panose="020B0604030504040204" pitchFamily="34" charset="-120"/>
                <a:ea typeface="微軟正黑體" panose="020B0604030504040204" pitchFamily="34" charset="-120"/>
              </a:rPr>
              <a:t>CNS/ISO 27001</a:t>
            </a:r>
            <a:r>
              <a:rPr lang="zh-TW" altLang="zh-TW" kern="1200" dirty="0" smtClean="0">
                <a:solidFill>
                  <a:schemeClr val="tx1"/>
                </a:solidFill>
              </a:rPr>
              <a:t>目的</a:t>
            </a:r>
            <a:r>
              <a:rPr lang="zh-TW" altLang="en-US" kern="1200" dirty="0" smtClean="0">
                <a:solidFill>
                  <a:schemeClr val="tx1"/>
                </a:solidFill>
              </a:rPr>
              <a:t>在於</a:t>
            </a:r>
            <a:r>
              <a:rPr lang="zh-TW" altLang="zh-TW" kern="1200" dirty="0" smtClean="0">
                <a:solidFill>
                  <a:schemeClr val="tx1"/>
                </a:solidFill>
              </a:rPr>
              <a:t>制定一個用</a:t>
            </a:r>
            <a:r>
              <a:rPr lang="zh-TW" altLang="en-US" kern="1200" dirty="0" smtClean="0">
                <a:solidFill>
                  <a:schemeClr val="tx1"/>
                </a:solidFill>
              </a:rPr>
              <a:t>來</a:t>
            </a:r>
            <a:r>
              <a:rPr lang="zh-TW" altLang="zh-TW" kern="1200" dirty="0" smtClean="0">
                <a:solidFill>
                  <a:schemeClr val="tx1"/>
                </a:solidFill>
              </a:rPr>
              <a:t>建立、實作、運作、監視、審查、維持及改進「資訊安全管理系統」</a:t>
            </a:r>
            <a:r>
              <a:rPr lang="en-US" altLang="zh-TW" kern="1200" dirty="0" smtClean="0">
                <a:solidFill>
                  <a:schemeClr val="tx1"/>
                </a:solidFill>
              </a:rPr>
              <a:t>(Information Security Management System, ISMS)</a:t>
            </a:r>
            <a:r>
              <a:rPr lang="zh-TW" altLang="en-US" kern="1200" dirty="0" smtClean="0">
                <a:solidFill>
                  <a:schemeClr val="tx1"/>
                </a:solidFill>
              </a:rPr>
              <a:t>的</a:t>
            </a:r>
            <a:r>
              <a:rPr lang="zh-TW" altLang="zh-TW" kern="1200" dirty="0" smtClean="0">
                <a:solidFill>
                  <a:schemeClr val="tx1"/>
                </a:solidFill>
              </a:rPr>
              <a:t>模型。</a:t>
            </a:r>
            <a:r>
              <a:rPr lang="zh-TW" altLang="en-US" kern="1200" dirty="0" smtClean="0">
                <a:solidFill>
                  <a:schemeClr val="tx1"/>
                </a:solidFill>
              </a:rPr>
              <a:t>組織</a:t>
            </a:r>
            <a:r>
              <a:rPr lang="zh-TW" altLang="zh-TW" kern="1200" dirty="0" smtClean="0">
                <a:solidFill>
                  <a:schemeClr val="tx1"/>
                </a:solidFill>
              </a:rPr>
              <a:t>的</a:t>
            </a:r>
            <a:r>
              <a:rPr lang="en-US" altLang="zh-TW" kern="1200" dirty="0" smtClean="0">
                <a:solidFill>
                  <a:schemeClr val="tx1"/>
                </a:solidFill>
              </a:rPr>
              <a:t>ISMS</a:t>
            </a:r>
            <a:r>
              <a:rPr lang="zh-TW" altLang="zh-TW" kern="1200" dirty="0" smtClean="0">
                <a:solidFill>
                  <a:schemeClr val="tx1"/>
                </a:solidFill>
              </a:rPr>
              <a:t>之設計與實作受其</a:t>
            </a:r>
            <a:r>
              <a:rPr lang="zh-TW" altLang="en-US" kern="1200" dirty="0" smtClean="0">
                <a:solidFill>
                  <a:schemeClr val="tx1"/>
                </a:solidFill>
              </a:rPr>
              <a:t>特有的</a:t>
            </a:r>
            <a:r>
              <a:rPr lang="zh-TW" altLang="zh-TW" kern="1200" dirty="0" smtClean="0">
                <a:solidFill>
                  <a:schemeClr val="tx1"/>
                </a:solidFill>
              </a:rPr>
              <a:t>需求與目標、安全要求、所採用的過程，以及</a:t>
            </a:r>
            <a:r>
              <a:rPr lang="zh-TW" altLang="en-US" kern="1200" dirty="0" smtClean="0">
                <a:solidFill>
                  <a:schemeClr val="tx1"/>
                </a:solidFill>
              </a:rPr>
              <a:t>組織的</a:t>
            </a:r>
            <a:r>
              <a:rPr lang="zh-TW" altLang="zh-TW" kern="1200" dirty="0" smtClean="0">
                <a:solidFill>
                  <a:schemeClr val="tx1"/>
                </a:solidFill>
              </a:rPr>
              <a:t>規模與架構所影響。</a:t>
            </a:r>
            <a:endParaRPr lang="en-US" altLang="zh-TW" kern="1200" dirty="0" smtClean="0">
              <a:solidFill>
                <a:schemeClr val="tx1"/>
              </a:solidFill>
            </a:endParaRPr>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16</a:t>
            </a:fld>
            <a:endParaRPr lang="en-US" altLang="zh-TW" dirty="0"/>
          </a:p>
        </p:txBody>
      </p:sp>
    </p:spTree>
    <p:extLst>
      <p:ext uri="{BB962C8B-B14F-4D97-AF65-F5344CB8AC3E}">
        <p14:creationId xmlns:p14="http://schemas.microsoft.com/office/powerpoint/2010/main" val="72405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1" name="投影片影像版面配置區 1"/>
          <p:cNvSpPr>
            <a:spLocks noGrp="1" noRot="1" noChangeAspect="1" noTextEdit="1"/>
          </p:cNvSpPr>
          <p:nvPr>
            <p:ph type="sldImg"/>
          </p:nvPr>
        </p:nvSpPr>
        <p:spPr bwMode="auto">
          <a:xfrm>
            <a:off x="782638" y="768350"/>
            <a:ext cx="5537200" cy="3835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42"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TW" altLang="en-US" dirty="0" smtClean="0">
                <a:latin typeface="Calibri" charset="0"/>
              </a:rPr>
              <a:t>國際標準組織</a:t>
            </a:r>
            <a:r>
              <a:rPr lang="en-US" altLang="zh-TW" dirty="0" smtClean="0">
                <a:latin typeface="Calibri" charset="0"/>
              </a:rPr>
              <a:t>(ISO)</a:t>
            </a:r>
            <a:r>
              <a:rPr lang="zh-TW" altLang="en-US" dirty="0" smtClean="0">
                <a:latin typeface="Calibri" charset="0"/>
              </a:rPr>
              <a:t>於</a:t>
            </a:r>
            <a:r>
              <a:rPr lang="en-US" altLang="zh-TW" dirty="0" smtClean="0">
                <a:latin typeface="Calibri" charset="0"/>
              </a:rPr>
              <a:t>2013</a:t>
            </a:r>
            <a:r>
              <a:rPr lang="zh-TW" altLang="en-US" dirty="0" smtClean="0">
                <a:latin typeface="Calibri" charset="0"/>
              </a:rPr>
              <a:t>年</a:t>
            </a:r>
            <a:r>
              <a:rPr lang="en-US" altLang="zh-TW" dirty="0" smtClean="0">
                <a:latin typeface="Calibri" charset="0"/>
              </a:rPr>
              <a:t>10</a:t>
            </a:r>
            <a:r>
              <a:rPr lang="zh-TW" altLang="en-US" dirty="0" smtClean="0">
                <a:latin typeface="Calibri" charset="0"/>
              </a:rPr>
              <a:t>月</a:t>
            </a:r>
            <a:r>
              <a:rPr lang="en-US" altLang="zh-TW" dirty="0" smtClean="0">
                <a:latin typeface="Calibri" charset="0"/>
              </a:rPr>
              <a:t>1</a:t>
            </a:r>
            <a:r>
              <a:rPr lang="zh-TW" altLang="en-US" dirty="0" smtClean="0">
                <a:latin typeface="Calibri" charset="0"/>
              </a:rPr>
              <a:t>日</a:t>
            </a:r>
            <a:r>
              <a:rPr lang="en-US" altLang="zh-TW" dirty="0" smtClean="0">
                <a:latin typeface="Calibri" charset="0"/>
              </a:rPr>
              <a:t>ISO</a:t>
            </a:r>
            <a:r>
              <a:rPr lang="zh-TW" altLang="en-US" dirty="0" smtClean="0">
                <a:latin typeface="Calibri" charset="0"/>
              </a:rPr>
              <a:t>年會中，正式推出新改版的資安認證標準</a:t>
            </a:r>
            <a:r>
              <a:rPr lang="en-US" altLang="zh-TW" dirty="0" smtClean="0">
                <a:latin typeface="Calibri" charset="0"/>
              </a:rPr>
              <a:t>ISO 27001</a:t>
            </a:r>
            <a:r>
              <a:rPr lang="zh-TW" altLang="en-US" dirty="0" smtClean="0">
                <a:latin typeface="Calibri" charset="0"/>
              </a:rPr>
              <a:t>：</a:t>
            </a:r>
            <a:r>
              <a:rPr lang="en-US" altLang="zh-TW" dirty="0" smtClean="0">
                <a:latin typeface="Calibri" charset="0"/>
              </a:rPr>
              <a:t>2013</a:t>
            </a:r>
            <a:r>
              <a:rPr lang="zh-TW" altLang="en-US" dirty="0" smtClean="0">
                <a:latin typeface="Calibri" charset="0"/>
              </a:rPr>
              <a:t>，這也是</a:t>
            </a:r>
            <a:r>
              <a:rPr lang="en-US" altLang="zh-TW" dirty="0" smtClean="0">
                <a:latin typeface="Calibri" charset="0"/>
              </a:rPr>
              <a:t>ISO 27001</a:t>
            </a:r>
            <a:r>
              <a:rPr lang="zh-TW" altLang="en-US" dirty="0" smtClean="0">
                <a:latin typeface="Calibri" charset="0"/>
              </a:rPr>
              <a:t>自從</a:t>
            </a:r>
            <a:r>
              <a:rPr lang="en-US" altLang="zh-TW" dirty="0" smtClean="0">
                <a:latin typeface="Calibri" charset="0"/>
              </a:rPr>
              <a:t>2005</a:t>
            </a:r>
            <a:r>
              <a:rPr lang="zh-TW" altLang="en-US" dirty="0" smtClean="0">
                <a:latin typeface="Calibri" charset="0"/>
              </a:rPr>
              <a:t>年正式成為國際標準之後的首次改版。</a:t>
            </a:r>
            <a:endParaRPr lang="en-US" altLang="zh-TW" dirty="0" smtClean="0">
              <a:latin typeface="Calibri" charset="0"/>
            </a:endParaRPr>
          </a:p>
          <a:p>
            <a:r>
              <a:rPr lang="zh-TW" altLang="en-US" dirty="0" smtClean="0">
                <a:latin typeface="Calibri" charset="0"/>
              </a:rPr>
              <a:t>在舊版</a:t>
            </a:r>
            <a:r>
              <a:rPr lang="en-US" altLang="zh-TW" dirty="0" smtClean="0">
                <a:latin typeface="Calibri" charset="0"/>
              </a:rPr>
              <a:t>ISO 27001</a:t>
            </a:r>
            <a:r>
              <a:rPr lang="zh-TW" altLang="en-US" dirty="0" smtClean="0">
                <a:latin typeface="Calibri" charset="0"/>
              </a:rPr>
              <a:t>：</a:t>
            </a:r>
            <a:r>
              <a:rPr lang="en-US" altLang="zh-TW" dirty="0" smtClean="0">
                <a:latin typeface="Calibri" charset="0"/>
              </a:rPr>
              <a:t>2005</a:t>
            </a:r>
            <a:r>
              <a:rPr lang="zh-TW" altLang="en-US" dirty="0" smtClean="0">
                <a:latin typeface="Calibri" charset="0"/>
              </a:rPr>
              <a:t>有許多的內容規範重複性較高，等到</a:t>
            </a:r>
            <a:r>
              <a:rPr lang="en-US" altLang="zh-TW" dirty="0" smtClean="0">
                <a:latin typeface="Calibri" charset="0"/>
              </a:rPr>
              <a:t>2013</a:t>
            </a:r>
            <a:r>
              <a:rPr lang="zh-TW" altLang="en-US" dirty="0" smtClean="0">
                <a:latin typeface="Calibri" charset="0"/>
              </a:rPr>
              <a:t>新版推出時，已納入</a:t>
            </a:r>
            <a:r>
              <a:rPr lang="en-US" altLang="zh-TW" dirty="0" smtClean="0">
                <a:latin typeface="Calibri" charset="0"/>
              </a:rPr>
              <a:t>2005</a:t>
            </a:r>
            <a:r>
              <a:rPr lang="zh-TW" altLang="en-US" dirty="0" smtClean="0">
                <a:latin typeface="Calibri" charset="0"/>
              </a:rPr>
              <a:t>年版本的使用者意見，並考慮過去</a:t>
            </a:r>
            <a:r>
              <a:rPr lang="en-US" altLang="zh-TW" dirty="0" smtClean="0">
                <a:latin typeface="Calibri" charset="0"/>
              </a:rPr>
              <a:t>8</a:t>
            </a:r>
            <a:r>
              <a:rPr lang="zh-TW" altLang="en-US" dirty="0" smtClean="0">
                <a:latin typeface="Calibri" charset="0"/>
              </a:rPr>
              <a:t>年科技環境的改變而有所調整。像是，整個控制措施從</a:t>
            </a:r>
            <a:r>
              <a:rPr lang="en-US" altLang="zh-TW" dirty="0" smtClean="0">
                <a:latin typeface="Calibri" charset="0"/>
              </a:rPr>
              <a:t>133</a:t>
            </a:r>
            <a:r>
              <a:rPr lang="zh-TW" altLang="en-US" dirty="0" smtClean="0">
                <a:latin typeface="Calibri" charset="0"/>
              </a:rPr>
              <a:t>個減少為</a:t>
            </a:r>
            <a:r>
              <a:rPr lang="en-US" altLang="zh-TW" dirty="0" smtClean="0">
                <a:latin typeface="Calibri" charset="0"/>
              </a:rPr>
              <a:t>113</a:t>
            </a:r>
            <a:r>
              <a:rPr lang="zh-TW" altLang="en-US" dirty="0" smtClean="0">
                <a:latin typeface="Calibri" charset="0"/>
              </a:rPr>
              <a:t>個，重新改寫控制措施的聲明並整併重複的條文，但是，控制措施的領域卻從原本</a:t>
            </a:r>
            <a:r>
              <a:rPr lang="en-US" altLang="zh-TW" dirty="0" smtClean="0">
                <a:latin typeface="Calibri" charset="0"/>
              </a:rPr>
              <a:t>11</a:t>
            </a:r>
            <a:r>
              <a:rPr lang="zh-TW" altLang="en-US" dirty="0" smtClean="0">
                <a:latin typeface="Calibri" charset="0"/>
              </a:rPr>
              <a:t>個增加為</a:t>
            </a:r>
            <a:r>
              <a:rPr lang="en-US" altLang="zh-TW" dirty="0" smtClean="0">
                <a:latin typeface="Calibri" charset="0"/>
              </a:rPr>
              <a:t>14</a:t>
            </a:r>
            <a:r>
              <a:rPr lang="zh-TW" altLang="en-US" dirty="0" smtClean="0">
                <a:latin typeface="Calibri" charset="0"/>
              </a:rPr>
              <a:t>個。首先，新增的是許多加密與安全基礎的「密碼學」（</a:t>
            </a:r>
            <a:r>
              <a:rPr lang="en-US" altLang="zh-TW" dirty="0" smtClean="0">
                <a:latin typeface="Calibri" charset="0"/>
              </a:rPr>
              <a:t>Cryptography</a:t>
            </a:r>
            <a:r>
              <a:rPr lang="zh-TW" altLang="en-US" dirty="0" smtClean="0">
                <a:latin typeface="Calibri" charset="0"/>
              </a:rPr>
              <a:t>），再者，隨著企業委外與合作關係的密切，「供應商關係管理」（</a:t>
            </a:r>
            <a:r>
              <a:rPr lang="en-US" altLang="zh-TW" dirty="0" smtClean="0">
                <a:latin typeface="Calibri" charset="0"/>
              </a:rPr>
              <a:t>Supplier Relationships</a:t>
            </a:r>
            <a:r>
              <a:rPr lang="zh-TW" altLang="en-US" dirty="0" smtClean="0">
                <a:latin typeface="Calibri" charset="0"/>
              </a:rPr>
              <a:t>）也成為企業資安重要的環節，在新版中，密碼學和供應商管理則成為單獨的領域。</a:t>
            </a:r>
          </a:p>
          <a:p>
            <a:r>
              <a:rPr lang="zh-TW" altLang="en-US" dirty="0" smtClean="0">
                <a:latin typeface="Calibri" charset="0"/>
              </a:rPr>
              <a:t>其他新增的部份則是，舊版中的「溝通與執行」（</a:t>
            </a:r>
            <a:r>
              <a:rPr lang="en-US" altLang="zh-TW" dirty="0" smtClean="0">
                <a:latin typeface="Calibri" charset="0"/>
              </a:rPr>
              <a:t>Communications &amp; Operations</a:t>
            </a:r>
            <a:r>
              <a:rPr lang="zh-TW" altLang="en-US" dirty="0" smtClean="0">
                <a:latin typeface="Calibri" charset="0"/>
              </a:rPr>
              <a:t>）領域，因應新科技的發展，拆成「操作安全」（</a:t>
            </a:r>
            <a:r>
              <a:rPr lang="en-US" altLang="zh-TW" dirty="0" smtClean="0">
                <a:latin typeface="Calibri" charset="0"/>
              </a:rPr>
              <a:t>Operations security</a:t>
            </a:r>
            <a:r>
              <a:rPr lang="zh-TW" altLang="en-US" dirty="0" smtClean="0">
                <a:latin typeface="Calibri" charset="0"/>
              </a:rPr>
              <a:t>）和「通訊安全」（</a:t>
            </a:r>
            <a:r>
              <a:rPr lang="en-US" altLang="zh-TW" dirty="0" smtClean="0">
                <a:latin typeface="Calibri" charset="0"/>
              </a:rPr>
              <a:t>Communications security</a:t>
            </a:r>
            <a:r>
              <a:rPr lang="zh-TW" altLang="en-US" dirty="0" smtClean="0">
                <a:latin typeface="Calibri" charset="0"/>
              </a:rPr>
              <a:t>），並正式納入行動裝置的控管。現在則將軟體開發和維護獨立出來，成為操作安全的一部分。</a:t>
            </a:r>
            <a:endParaRPr lang="zh-TW" altLang="en-US" dirty="0">
              <a:latin typeface="Calibri" charset="0"/>
            </a:endParaRPr>
          </a:p>
        </p:txBody>
      </p:sp>
      <p:sp>
        <p:nvSpPr>
          <p:cNvPr id="522243"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Arial" charset="0"/>
                <a:ea typeface="新細明體" charset="0"/>
                <a:cs typeface="新細明體" charset="0"/>
              </a:defRPr>
            </a:lvl1pPr>
            <a:lvl2pPr marL="770068" indent="-296180">
              <a:defRPr kumimoji="1" sz="2500">
                <a:solidFill>
                  <a:schemeClr val="tx1"/>
                </a:solidFill>
                <a:latin typeface="Arial" charset="0"/>
                <a:ea typeface="新細明體" charset="0"/>
              </a:defRPr>
            </a:lvl2pPr>
            <a:lvl3pPr marL="1184720" indent="-236944">
              <a:defRPr kumimoji="1" sz="2500">
                <a:solidFill>
                  <a:schemeClr val="tx1"/>
                </a:solidFill>
                <a:latin typeface="Arial" charset="0"/>
                <a:ea typeface="新細明體" charset="0"/>
              </a:defRPr>
            </a:lvl3pPr>
            <a:lvl4pPr marL="1658607" indent="-236944">
              <a:defRPr kumimoji="1" sz="2500">
                <a:solidFill>
                  <a:schemeClr val="tx1"/>
                </a:solidFill>
                <a:latin typeface="Arial" charset="0"/>
                <a:ea typeface="新細明體" charset="0"/>
              </a:defRPr>
            </a:lvl4pPr>
            <a:lvl5pPr marL="2132495" indent="-236944">
              <a:defRPr kumimoji="1" sz="2500">
                <a:solidFill>
                  <a:schemeClr val="tx1"/>
                </a:solidFill>
                <a:latin typeface="Arial" charset="0"/>
                <a:ea typeface="新細明體" charset="0"/>
              </a:defRPr>
            </a:lvl5pPr>
            <a:lvl6pPr marL="2606383" indent="-236944" fontAlgn="base">
              <a:spcBef>
                <a:spcPct val="0"/>
              </a:spcBef>
              <a:spcAft>
                <a:spcPct val="0"/>
              </a:spcAft>
              <a:defRPr kumimoji="1" sz="2500">
                <a:solidFill>
                  <a:schemeClr val="tx1"/>
                </a:solidFill>
                <a:latin typeface="Arial" charset="0"/>
                <a:ea typeface="新細明體" charset="0"/>
              </a:defRPr>
            </a:lvl6pPr>
            <a:lvl7pPr marL="3080271" indent="-236944" fontAlgn="base">
              <a:spcBef>
                <a:spcPct val="0"/>
              </a:spcBef>
              <a:spcAft>
                <a:spcPct val="0"/>
              </a:spcAft>
              <a:defRPr kumimoji="1" sz="2500">
                <a:solidFill>
                  <a:schemeClr val="tx1"/>
                </a:solidFill>
                <a:latin typeface="Arial" charset="0"/>
                <a:ea typeface="新細明體" charset="0"/>
              </a:defRPr>
            </a:lvl7pPr>
            <a:lvl8pPr marL="3554159" indent="-236944" fontAlgn="base">
              <a:spcBef>
                <a:spcPct val="0"/>
              </a:spcBef>
              <a:spcAft>
                <a:spcPct val="0"/>
              </a:spcAft>
              <a:defRPr kumimoji="1" sz="2500">
                <a:solidFill>
                  <a:schemeClr val="tx1"/>
                </a:solidFill>
                <a:latin typeface="Arial" charset="0"/>
                <a:ea typeface="新細明體" charset="0"/>
              </a:defRPr>
            </a:lvl8pPr>
            <a:lvl9pPr marL="4028046" indent="-236944" fontAlgn="base">
              <a:spcBef>
                <a:spcPct val="0"/>
              </a:spcBef>
              <a:spcAft>
                <a:spcPct val="0"/>
              </a:spcAft>
              <a:defRPr kumimoji="1" sz="2500">
                <a:solidFill>
                  <a:schemeClr val="tx1"/>
                </a:solidFill>
                <a:latin typeface="Arial" charset="0"/>
                <a:ea typeface="新細明體" charset="0"/>
              </a:defRPr>
            </a:lvl9pPr>
          </a:lstStyle>
          <a:p>
            <a:fld id="{E3BB872D-68B8-5C4B-A65B-2786F90ED435}" type="slidenum">
              <a:rPr kumimoji="0" lang="en-US" altLang="zh-TW" sz="1200">
                <a:latin typeface="Calibri" charset="0"/>
                <a:ea typeface="標楷體" charset="0"/>
                <a:cs typeface="標楷體" charset="0"/>
              </a:rPr>
              <a:pPr/>
              <a:t>17</a:t>
            </a:fld>
            <a:endParaRPr kumimoji="0" lang="en-US" altLang="zh-TW" sz="1200">
              <a:latin typeface="Calibri" charset="0"/>
              <a:ea typeface="標楷體" charset="0"/>
              <a:cs typeface="標楷體" charset="0"/>
            </a:endParaRPr>
          </a:p>
        </p:txBody>
      </p:sp>
    </p:spTree>
    <p:extLst>
      <p:ext uri="{BB962C8B-B14F-4D97-AF65-F5344CB8AC3E}">
        <p14:creationId xmlns:p14="http://schemas.microsoft.com/office/powerpoint/2010/main" val="248186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algn="just" defTabSz="955298">
              <a:lnSpc>
                <a:spcPts val="1463"/>
              </a:lnSpc>
            </a:pPr>
            <a:r>
              <a:rPr lang="zh-TW" altLang="zh-TW" dirty="0" smtClean="0"/>
              <a:t>建立符合管理標準的管理目標及監督方式，確保</a:t>
            </a:r>
            <a:r>
              <a:rPr lang="zh-TW" altLang="en-US" dirty="0" smtClean="0"/>
              <a:t>組織</a:t>
            </a:r>
            <a:r>
              <a:rPr lang="zh-TW" altLang="zh-TW" dirty="0" smtClean="0"/>
              <a:t>達成對於資訊系統相關資訊的機密性、完整性及可用性之保護。</a:t>
            </a:r>
            <a:endParaRPr lang="en-US" altLang="zh-TW" sz="1500" dirty="0">
              <a:solidFill>
                <a:srgbClr val="FF0000"/>
              </a:solidFill>
            </a:endParaRPr>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19</a:t>
            </a:fld>
            <a:endParaRPr lang="en-US" altLang="zh-TW" dirty="0"/>
          </a:p>
        </p:txBody>
      </p:sp>
    </p:spTree>
    <p:extLst>
      <p:ext uri="{BB962C8B-B14F-4D97-AF65-F5344CB8AC3E}">
        <p14:creationId xmlns:p14="http://schemas.microsoft.com/office/powerpoint/2010/main" val="469420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795338" y="771525"/>
            <a:ext cx="5576887" cy="38623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資訊安全名詞的定義：</a:t>
            </a:r>
            <a:endParaRPr lang="en-US" altLang="zh-TW" dirty="0" smtClean="0"/>
          </a:p>
          <a:p>
            <a:pPr marL="488639" lvl="1" indent="-300701" algn="just" eaLnBrk="1" hangingPunct="1">
              <a:buFont typeface="Wingdings" panose="05000000000000000000" pitchFamily="2" charset="2"/>
              <a:buChar char="ü"/>
            </a:pPr>
            <a:r>
              <a:rPr lang="zh-TW" altLang="en-US" dirty="0" smtClean="0"/>
              <a:t>資產</a:t>
            </a:r>
            <a:r>
              <a:rPr lang="en-US" altLang="zh-TW" dirty="0" smtClean="0"/>
              <a:t>(Asset)</a:t>
            </a:r>
            <a:r>
              <a:rPr lang="zh-TW" altLang="en-US" dirty="0" smtClean="0"/>
              <a:t>：一種實體或邏輯的資源，對組織而言是有價值的</a:t>
            </a:r>
            <a:r>
              <a:rPr lang="en-US" altLang="zh-TW" dirty="0" smtClean="0"/>
              <a:t>(</a:t>
            </a:r>
            <a:r>
              <a:rPr lang="zh-TW" altLang="en-US" dirty="0" smtClean="0"/>
              <a:t>包含：軟體、人員、設施、服務及信譽等</a:t>
            </a:r>
            <a:r>
              <a:rPr lang="en-US" altLang="zh-TW" dirty="0" smtClean="0"/>
              <a:t>)</a:t>
            </a:r>
            <a:r>
              <a:rPr lang="zh-TW" altLang="en-US" dirty="0" smtClean="0"/>
              <a:t>。</a:t>
            </a:r>
          </a:p>
          <a:p>
            <a:pPr marL="488639" lvl="1" indent="-300701" algn="just" eaLnBrk="1" hangingPunct="1">
              <a:buFont typeface="Wingdings" panose="05000000000000000000" pitchFamily="2" charset="2"/>
              <a:buChar char="ü"/>
            </a:pPr>
            <a:r>
              <a:rPr lang="zh-TW" altLang="en-US" dirty="0" smtClean="0"/>
              <a:t>弱點</a:t>
            </a:r>
            <a:r>
              <a:rPr lang="en-US" altLang="zh-TW" dirty="0" smtClean="0"/>
              <a:t>(Vulnerability)</a:t>
            </a:r>
            <a:r>
              <a:rPr lang="zh-TW" altLang="en-US" dirty="0" smtClean="0"/>
              <a:t>：資產本身具備的脆弱性，若被揭露會造成資訊機密性、完整性及可用性的損害。</a:t>
            </a:r>
          </a:p>
          <a:p>
            <a:pPr marL="488639" lvl="1" indent="-300701" algn="just" eaLnBrk="1" hangingPunct="1">
              <a:buFont typeface="Wingdings" panose="05000000000000000000" pitchFamily="2" charset="2"/>
              <a:buChar char="ü"/>
            </a:pPr>
            <a:r>
              <a:rPr lang="zh-TW" altLang="en-US" dirty="0" smtClean="0"/>
              <a:t>威脅</a:t>
            </a:r>
            <a:r>
              <a:rPr lang="en-US" altLang="zh-TW" dirty="0" smtClean="0"/>
              <a:t>(Threat)</a:t>
            </a:r>
            <a:r>
              <a:rPr lang="zh-TW" altLang="en-US" dirty="0" smtClean="0"/>
              <a:t>：資產外在揭露弱點的個體。</a:t>
            </a:r>
          </a:p>
          <a:p>
            <a:pPr marL="488639" lvl="1" indent="-300701" algn="just" eaLnBrk="1" hangingPunct="1">
              <a:buFont typeface="Wingdings" panose="05000000000000000000" pitchFamily="2" charset="2"/>
              <a:buChar char="ü"/>
            </a:pPr>
            <a:r>
              <a:rPr lang="zh-TW" altLang="en-US" dirty="0" smtClean="0"/>
              <a:t>風險</a:t>
            </a:r>
            <a:r>
              <a:rPr lang="en-US" altLang="zh-TW" dirty="0" smtClean="0"/>
              <a:t>(Risk)</a:t>
            </a:r>
            <a:r>
              <a:rPr lang="zh-TW" altLang="en-US" dirty="0" smtClean="0"/>
              <a:t>：當威脅成功揭露弱點後可能產生的損害程度。</a:t>
            </a:r>
          </a:p>
          <a:p>
            <a:pPr marL="488639" lvl="1" indent="-300701" algn="just" eaLnBrk="1" hangingPunct="1">
              <a:buFont typeface="Wingdings" panose="05000000000000000000" pitchFamily="2" charset="2"/>
              <a:buChar char="ü"/>
            </a:pPr>
            <a:r>
              <a:rPr lang="zh-TW" altLang="en-US" dirty="0" smtClean="0"/>
              <a:t>控制措施</a:t>
            </a:r>
            <a:r>
              <a:rPr lang="en-US" altLang="zh-TW" dirty="0" smtClean="0"/>
              <a:t>(Control</a:t>
            </a:r>
            <a:r>
              <a:rPr lang="zh-TW" altLang="en-US" dirty="0" smtClean="0"/>
              <a:t>、</a:t>
            </a:r>
            <a:r>
              <a:rPr lang="en-US" altLang="zh-TW" dirty="0" smtClean="0"/>
              <a:t>Safeguards</a:t>
            </a:r>
            <a:r>
              <a:rPr lang="zh-TW" altLang="en-US" dirty="0" smtClean="0"/>
              <a:t>或</a:t>
            </a:r>
            <a:r>
              <a:rPr lang="en-US" altLang="zh-TW" dirty="0" smtClean="0"/>
              <a:t>Countermeasure)</a:t>
            </a:r>
            <a:r>
              <a:rPr lang="zh-TW" altLang="en-US" dirty="0" smtClean="0"/>
              <a:t>：用來降低風險發生的措施或防護機制。</a:t>
            </a:r>
          </a:p>
        </p:txBody>
      </p:sp>
    </p:spTree>
    <p:extLst>
      <p:ext uri="{BB962C8B-B14F-4D97-AF65-F5344CB8AC3E}">
        <p14:creationId xmlns:p14="http://schemas.microsoft.com/office/powerpoint/2010/main" val="3445314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795338" y="771525"/>
            <a:ext cx="5576887" cy="38623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TW" altLang="en-US" dirty="0" smtClean="0"/>
          </a:p>
        </p:txBody>
      </p:sp>
    </p:spTree>
    <p:extLst>
      <p:ext uri="{BB962C8B-B14F-4D97-AF65-F5344CB8AC3E}">
        <p14:creationId xmlns:p14="http://schemas.microsoft.com/office/powerpoint/2010/main" val="344531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23</a:t>
            </a:fld>
            <a:endParaRPr lang="zh-TW" altLang="en-US"/>
          </a:p>
        </p:txBody>
      </p:sp>
    </p:spTree>
    <p:extLst>
      <p:ext uri="{BB962C8B-B14F-4D97-AF65-F5344CB8AC3E}">
        <p14:creationId xmlns:p14="http://schemas.microsoft.com/office/powerpoint/2010/main" val="1677760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24</a:t>
            </a:fld>
            <a:endParaRPr lang="zh-TW" altLang="en-US"/>
          </a:p>
        </p:txBody>
      </p:sp>
    </p:spTree>
    <p:extLst>
      <p:ext uri="{BB962C8B-B14F-4D97-AF65-F5344CB8AC3E}">
        <p14:creationId xmlns:p14="http://schemas.microsoft.com/office/powerpoint/2010/main" val="3446023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25</a:t>
            </a:fld>
            <a:endParaRPr lang="zh-TW" altLang="en-US"/>
          </a:p>
        </p:txBody>
      </p:sp>
    </p:spTree>
    <p:extLst>
      <p:ext uri="{BB962C8B-B14F-4D97-AF65-F5344CB8AC3E}">
        <p14:creationId xmlns:p14="http://schemas.microsoft.com/office/powerpoint/2010/main" val="196918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4A66D953-55C4-498D-AE00-93B9534654BA}" type="slidenum">
              <a:rPr kumimoji="0" lang="en-US" altLang="zh-TW" smtClean="0">
                <a:latin typeface="Calibri" pitchFamily="34" charset="0"/>
              </a:rPr>
              <a:pPr/>
              <a:t>5</a:t>
            </a:fld>
            <a:endParaRPr kumimoji="0" lang="en-US" altLang="zh-TW" smtClean="0">
              <a:latin typeface="Calibri" pitchFamily="34" charset="0"/>
            </a:endParaRPr>
          </a:p>
        </p:txBody>
      </p:sp>
    </p:spTree>
    <p:extLst>
      <p:ext uri="{BB962C8B-B14F-4D97-AF65-F5344CB8AC3E}">
        <p14:creationId xmlns:p14="http://schemas.microsoft.com/office/powerpoint/2010/main" val="1331040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26</a:t>
            </a:fld>
            <a:endParaRPr lang="zh-TW" altLang="en-US"/>
          </a:p>
        </p:txBody>
      </p:sp>
    </p:spTree>
    <p:extLst>
      <p:ext uri="{BB962C8B-B14F-4D97-AF65-F5344CB8AC3E}">
        <p14:creationId xmlns:p14="http://schemas.microsoft.com/office/powerpoint/2010/main" val="3770909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27</a:t>
            </a:fld>
            <a:endParaRPr lang="zh-TW" altLang="en-US"/>
          </a:p>
        </p:txBody>
      </p:sp>
    </p:spTree>
    <p:extLst>
      <p:ext uri="{BB962C8B-B14F-4D97-AF65-F5344CB8AC3E}">
        <p14:creationId xmlns:p14="http://schemas.microsoft.com/office/powerpoint/2010/main" val="374017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28</a:t>
            </a:fld>
            <a:endParaRPr lang="zh-TW" altLang="en-US"/>
          </a:p>
        </p:txBody>
      </p:sp>
    </p:spTree>
    <p:extLst>
      <p:ext uri="{BB962C8B-B14F-4D97-AF65-F5344CB8AC3E}">
        <p14:creationId xmlns:p14="http://schemas.microsoft.com/office/powerpoint/2010/main" val="505031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29</a:t>
            </a:fld>
            <a:endParaRPr lang="zh-TW" altLang="en-US"/>
          </a:p>
        </p:txBody>
      </p:sp>
    </p:spTree>
    <p:extLst>
      <p:ext uri="{BB962C8B-B14F-4D97-AF65-F5344CB8AC3E}">
        <p14:creationId xmlns:p14="http://schemas.microsoft.com/office/powerpoint/2010/main" val="3405001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30</a:t>
            </a:fld>
            <a:endParaRPr lang="zh-TW" altLang="en-US"/>
          </a:p>
        </p:txBody>
      </p:sp>
    </p:spTree>
    <p:extLst>
      <p:ext uri="{BB962C8B-B14F-4D97-AF65-F5344CB8AC3E}">
        <p14:creationId xmlns:p14="http://schemas.microsoft.com/office/powerpoint/2010/main" val="1664759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28EAD07F-4447-4131-A657-A8B692620280}" type="slidenum">
              <a:rPr lang="zh-TW" altLang="en-US" smtClean="0"/>
              <a:pPr>
                <a:defRPr/>
              </a:pPr>
              <a:t>33</a:t>
            </a:fld>
            <a:endParaRPr lang="en-US" altLang="zh-TW"/>
          </a:p>
        </p:txBody>
      </p:sp>
    </p:spTree>
    <p:extLst>
      <p:ext uri="{BB962C8B-B14F-4D97-AF65-F5344CB8AC3E}">
        <p14:creationId xmlns:p14="http://schemas.microsoft.com/office/powerpoint/2010/main" val="342433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795338" y="771525"/>
            <a:ext cx="5576887" cy="3862388"/>
          </a:xfrm>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80000"/>
              </a:lnSpc>
            </a:pPr>
            <a:r>
              <a:rPr lang="zh-TW" altLang="en-US" dirty="0" smtClean="0"/>
              <a:t>風險的定義</a:t>
            </a:r>
            <a:endParaRPr lang="en-US" altLang="zh-TW" dirty="0" smtClean="0"/>
          </a:p>
          <a:p>
            <a:pPr marL="488639" lvl="1" indent="-300701" algn="just" eaLnBrk="1" hangingPunct="1">
              <a:lnSpc>
                <a:spcPct val="80000"/>
              </a:lnSpc>
              <a:buFont typeface="Wingdings" panose="05000000000000000000" pitchFamily="2" charset="2"/>
              <a:buChar char="ü"/>
            </a:pPr>
            <a:r>
              <a:rPr lang="zh-TW" altLang="en-US" dirty="0" smtClean="0"/>
              <a:t>所謂「風險」是指「威脅」利用其相對應「脆弱性」直接或間接造成組織一個或一群「資訊資產」受到「衝擊</a:t>
            </a:r>
            <a:r>
              <a:rPr lang="en-US" altLang="zh-TW" dirty="0" smtClean="0"/>
              <a:t>(Impact)</a:t>
            </a:r>
            <a:r>
              <a:rPr lang="zh-TW" altLang="en-US" dirty="0" smtClean="0"/>
              <a:t>」的「可能性」</a:t>
            </a:r>
          </a:p>
          <a:p>
            <a:pPr marL="824578" lvl="2" indent="-298352" algn="just" eaLnBrk="1" hangingPunct="1">
              <a:lnSpc>
                <a:spcPct val="80000"/>
              </a:lnSpc>
              <a:buFont typeface="Wingdings" panose="05000000000000000000" pitchFamily="2" charset="2"/>
              <a:buChar char="Ø"/>
            </a:pPr>
            <a:r>
              <a:rPr lang="zh-TW" altLang="en-US" dirty="0" smtClean="0"/>
              <a:t>例如：當</a:t>
            </a:r>
            <a:r>
              <a:rPr lang="en-US" altLang="zh-TW" dirty="0" smtClean="0"/>
              <a:t>Slammer</a:t>
            </a:r>
            <a:r>
              <a:rPr lang="zh-TW" altLang="en-US" dirty="0" smtClean="0"/>
              <a:t>蠕蟲</a:t>
            </a:r>
            <a:r>
              <a:rPr lang="en-US" altLang="zh-TW" dirty="0" smtClean="0"/>
              <a:t>(</a:t>
            </a:r>
            <a:r>
              <a:rPr lang="zh-TW" altLang="en-US" dirty="0" smtClean="0"/>
              <a:t>威脅</a:t>
            </a:r>
            <a:r>
              <a:rPr lang="en-US" altLang="zh-TW" dirty="0" smtClean="0"/>
              <a:t>)</a:t>
            </a:r>
            <a:r>
              <a:rPr lang="zh-TW" altLang="en-US" dirty="0" smtClean="0"/>
              <a:t>利用</a:t>
            </a:r>
            <a:r>
              <a:rPr lang="en-US" altLang="zh-TW" dirty="0" smtClean="0"/>
              <a:t>Microsoft SQL Server 2000</a:t>
            </a:r>
            <a:r>
              <a:rPr lang="zh-TW" altLang="en-US" dirty="0" smtClean="0"/>
              <a:t>的</a:t>
            </a:r>
            <a:r>
              <a:rPr lang="en-US" altLang="zh-TW" dirty="0" smtClean="0"/>
              <a:t>MS04-011</a:t>
            </a:r>
            <a:r>
              <a:rPr lang="zh-TW" altLang="en-US" dirty="0" smtClean="0"/>
              <a:t>的系統漏洞</a:t>
            </a:r>
            <a:r>
              <a:rPr lang="en-US" altLang="zh-TW" dirty="0" smtClean="0"/>
              <a:t>(</a:t>
            </a:r>
            <a:r>
              <a:rPr lang="zh-TW" altLang="en-US" dirty="0" smtClean="0"/>
              <a:t>弱點</a:t>
            </a:r>
            <a:r>
              <a:rPr lang="en-US" altLang="zh-TW" dirty="0" smtClean="0"/>
              <a:t>)</a:t>
            </a:r>
            <a:r>
              <a:rPr lang="zh-TW" altLang="en-US" dirty="0" smtClean="0"/>
              <a:t>，造成組織內部網路</a:t>
            </a:r>
            <a:r>
              <a:rPr lang="en-US" altLang="zh-TW" dirty="0" smtClean="0"/>
              <a:t>(</a:t>
            </a:r>
            <a:r>
              <a:rPr lang="zh-TW" altLang="en-US" dirty="0" smtClean="0"/>
              <a:t>資訊資產</a:t>
            </a:r>
            <a:r>
              <a:rPr lang="en-US" altLang="zh-TW" dirty="0" smtClean="0"/>
              <a:t>)</a:t>
            </a:r>
            <a:r>
              <a:rPr lang="zh-TW" altLang="en-US" dirty="0" smtClean="0"/>
              <a:t>的頻寬被塞滿，並導致所有網路服務與連線不正常，無法正常作業</a:t>
            </a:r>
            <a:r>
              <a:rPr lang="en-US" altLang="zh-TW" dirty="0" smtClean="0"/>
              <a:t>(</a:t>
            </a:r>
            <a:r>
              <a:rPr lang="zh-TW" altLang="en-US" dirty="0" smtClean="0"/>
              <a:t>衝擊</a:t>
            </a:r>
            <a:r>
              <a:rPr lang="en-US" altLang="zh-TW" dirty="0" smtClean="0"/>
              <a:t>)</a:t>
            </a:r>
            <a:r>
              <a:rPr lang="zh-TW" altLang="en-US" dirty="0" smtClean="0"/>
              <a:t>。</a:t>
            </a:r>
          </a:p>
          <a:p>
            <a:pPr marL="488639" lvl="1" indent="-300701" algn="just" eaLnBrk="1" hangingPunct="1">
              <a:lnSpc>
                <a:spcPct val="80000"/>
              </a:lnSpc>
              <a:buFont typeface="Wingdings" panose="05000000000000000000" pitchFamily="2" charset="2"/>
              <a:buChar char="ü"/>
            </a:pPr>
            <a:r>
              <a:rPr lang="zh-TW" altLang="en-US" dirty="0" smtClean="0"/>
              <a:t>風險透過「衝擊」與其「可能性」</a:t>
            </a:r>
            <a:r>
              <a:rPr lang="en-US" altLang="zh-TW" dirty="0" smtClean="0"/>
              <a:t>2 </a:t>
            </a:r>
            <a:r>
              <a:rPr lang="zh-TW" altLang="en-US" dirty="0" smtClean="0"/>
              <a:t>個因素的結合定義其影響程度或損害程度</a:t>
            </a:r>
          </a:p>
          <a:p>
            <a:pPr marL="824578" lvl="2" indent="-298352" algn="just" eaLnBrk="1" hangingPunct="1">
              <a:lnSpc>
                <a:spcPct val="80000"/>
              </a:lnSpc>
              <a:buFont typeface="Wingdings" panose="05000000000000000000" pitchFamily="2" charset="2"/>
              <a:buChar char="Ø"/>
            </a:pPr>
            <a:r>
              <a:rPr lang="zh-TW" altLang="en-US" dirty="0" smtClean="0"/>
              <a:t>例如：前項例子的潛在風險就是：</a:t>
            </a:r>
            <a:r>
              <a:rPr lang="en-US" altLang="zh-TW" dirty="0" smtClean="0"/>
              <a:t>(</a:t>
            </a:r>
            <a:r>
              <a:rPr lang="zh-TW" altLang="en-US" dirty="0" smtClean="0"/>
              <a:t>發生組織內部網路的頻寬被塞滿，並導致所有網路服務及連線不正常的衝擊</a:t>
            </a:r>
            <a:r>
              <a:rPr lang="en-US" altLang="zh-TW" dirty="0" smtClean="0"/>
              <a:t>) x (</a:t>
            </a:r>
            <a:r>
              <a:rPr lang="zh-TW" altLang="en-US" dirty="0" smtClean="0"/>
              <a:t>衝擊發生的可能性</a:t>
            </a:r>
            <a:r>
              <a:rPr lang="en-US" altLang="zh-TW" dirty="0" smtClean="0"/>
              <a:t>)</a:t>
            </a:r>
            <a:r>
              <a:rPr lang="zh-TW" altLang="en-US" dirty="0" smtClean="0"/>
              <a:t>。</a:t>
            </a:r>
          </a:p>
          <a:p>
            <a:pPr marL="488639" lvl="1" indent="-300701" algn="just" eaLnBrk="1" hangingPunct="1">
              <a:lnSpc>
                <a:spcPct val="80000"/>
              </a:lnSpc>
              <a:buFont typeface="Wingdings" panose="05000000000000000000" pitchFamily="2" charset="2"/>
              <a:buChar char="ü"/>
            </a:pPr>
            <a:r>
              <a:rPr lang="zh-TW" altLang="en-US" dirty="0" smtClean="0"/>
              <a:t>「可能性」則利用「威脅發生的頻率」與「脆弱性被利用的難易度」來計算</a:t>
            </a:r>
          </a:p>
          <a:p>
            <a:pPr marL="824578" lvl="2" indent="-298352" algn="just" eaLnBrk="1" hangingPunct="1">
              <a:lnSpc>
                <a:spcPct val="80000"/>
              </a:lnSpc>
              <a:buFont typeface="Wingdings" panose="05000000000000000000" pitchFamily="2" charset="2"/>
              <a:buChar char="Ø"/>
            </a:pPr>
            <a:r>
              <a:rPr lang="zh-TW" altLang="en-US" dirty="0" smtClean="0"/>
              <a:t>例如：前項例子中「可能性」的分析就依據「</a:t>
            </a:r>
            <a:r>
              <a:rPr lang="en-US" altLang="zh-TW" dirty="0" smtClean="0"/>
              <a:t>Slammer</a:t>
            </a:r>
            <a:r>
              <a:rPr lang="zh-TW" altLang="en-US" dirty="0" smtClean="0"/>
              <a:t>蠕蟲發生的機率，在</a:t>
            </a:r>
            <a:r>
              <a:rPr lang="en-US" altLang="zh-TW" dirty="0" smtClean="0"/>
              <a:t>Internet</a:t>
            </a:r>
            <a:r>
              <a:rPr lang="zh-TW" altLang="en-US" dirty="0" smtClean="0"/>
              <a:t>網路上</a:t>
            </a:r>
            <a:r>
              <a:rPr lang="en-US" altLang="zh-TW" dirty="0" smtClean="0"/>
              <a:t>Slammer</a:t>
            </a:r>
            <a:r>
              <a:rPr lang="zh-TW" altLang="en-US" dirty="0" smtClean="0"/>
              <a:t>蠕蟲每日至少發生</a:t>
            </a:r>
            <a:r>
              <a:rPr lang="en-US" altLang="zh-TW" dirty="0" smtClean="0"/>
              <a:t>100</a:t>
            </a:r>
            <a:r>
              <a:rPr lang="zh-TW" altLang="en-US" dirty="0" smtClean="0"/>
              <a:t>次攻擊事件，但</a:t>
            </a:r>
            <a:r>
              <a:rPr lang="en-US" altLang="zh-TW" dirty="0" smtClean="0"/>
              <a:t>Intranet</a:t>
            </a:r>
            <a:r>
              <a:rPr lang="zh-TW" altLang="en-US" dirty="0" smtClean="0"/>
              <a:t>上幾乎不再出現」；「</a:t>
            </a:r>
            <a:r>
              <a:rPr lang="en-US" altLang="zh-TW" dirty="0" smtClean="0"/>
              <a:t>Microsoft SQL Server 2000</a:t>
            </a:r>
            <a:r>
              <a:rPr lang="zh-TW" altLang="en-US" dirty="0" smtClean="0"/>
              <a:t>的</a:t>
            </a:r>
            <a:r>
              <a:rPr lang="en-US" altLang="zh-TW" dirty="0" smtClean="0"/>
              <a:t>MS04-011</a:t>
            </a:r>
            <a:r>
              <a:rPr lang="zh-TW" altLang="en-US" dirty="0" smtClean="0"/>
              <a:t>的系統漏洞被利用的難易度，在目前組織的</a:t>
            </a:r>
            <a:r>
              <a:rPr lang="en-US" altLang="zh-TW" dirty="0" smtClean="0"/>
              <a:t>Microsoft SQL</a:t>
            </a:r>
            <a:r>
              <a:rPr lang="zh-TW" altLang="en-US" dirty="0" smtClean="0"/>
              <a:t>皆已升級到</a:t>
            </a:r>
            <a:r>
              <a:rPr lang="en-US" altLang="zh-TW" dirty="0" smtClean="0"/>
              <a:t>Microsoft SQL Server 2005</a:t>
            </a:r>
            <a:r>
              <a:rPr lang="zh-TW" altLang="en-US" dirty="0" smtClean="0"/>
              <a:t>版以上的情況下，已完全沒有</a:t>
            </a:r>
            <a:r>
              <a:rPr lang="en-US" altLang="zh-TW" dirty="0" smtClean="0"/>
              <a:t>MS04-011</a:t>
            </a:r>
            <a:r>
              <a:rPr lang="zh-TW" altLang="en-US" dirty="0" smtClean="0"/>
              <a:t>的漏洞」。因此決定其「可能性為 </a:t>
            </a:r>
            <a:r>
              <a:rPr lang="en-US" altLang="zh-TW" dirty="0" smtClean="0"/>
              <a:t>0 </a:t>
            </a:r>
            <a:r>
              <a:rPr lang="zh-TW" altLang="en-US" dirty="0" smtClean="0"/>
              <a:t>」。所以其潛在的風險</a:t>
            </a:r>
            <a:r>
              <a:rPr lang="en-US" altLang="zh-TW" dirty="0" smtClean="0"/>
              <a:t>=(</a:t>
            </a:r>
            <a:r>
              <a:rPr lang="zh-TW" altLang="en-US" dirty="0" smtClean="0"/>
              <a:t>發生組織內部網路的頻寬被塞滿，並導致所有網路服務與連線不正常的衝擊</a:t>
            </a:r>
            <a:r>
              <a:rPr lang="en-US" altLang="zh-TW" dirty="0" smtClean="0"/>
              <a:t>) x (</a:t>
            </a:r>
            <a:r>
              <a:rPr lang="zh-TW" altLang="en-US" dirty="0" smtClean="0"/>
              <a:t>衝擊發生的可能性為</a:t>
            </a:r>
            <a:r>
              <a:rPr lang="en-US" altLang="zh-TW" dirty="0" smtClean="0"/>
              <a:t> 0 )</a:t>
            </a:r>
            <a:r>
              <a:rPr lang="zh-TW" altLang="en-US" dirty="0" smtClean="0"/>
              <a:t>，其潛在的風險 </a:t>
            </a:r>
            <a:r>
              <a:rPr lang="en-US" altLang="zh-TW" dirty="0" smtClean="0"/>
              <a:t>= 0</a:t>
            </a:r>
            <a:r>
              <a:rPr lang="zh-TW" altLang="en-US" dirty="0" smtClean="0"/>
              <a:t>。</a:t>
            </a:r>
            <a:endParaRPr lang="en-US" altLang="zh-TW" dirty="0" smtClean="0"/>
          </a:p>
          <a:p>
            <a:pPr marL="488639" lvl="1" indent="-300701" algn="just" eaLnBrk="1" hangingPunct="1">
              <a:lnSpc>
                <a:spcPct val="80000"/>
              </a:lnSpc>
              <a:buFont typeface="Wingdings" panose="05000000000000000000" pitchFamily="2" charset="2"/>
              <a:buChar char="ü"/>
            </a:pPr>
            <a:r>
              <a:rPr lang="zh-TW" altLang="en-US" dirty="0" smtClean="0"/>
              <a:t>風險管理的目標</a:t>
            </a:r>
          </a:p>
          <a:p>
            <a:pPr marL="824578" lvl="2" indent="-298352" algn="just" eaLnBrk="1" hangingPunct="1">
              <a:lnSpc>
                <a:spcPct val="80000"/>
              </a:lnSpc>
              <a:buFont typeface="Wingdings" panose="05000000000000000000" pitchFamily="2" charset="2"/>
              <a:buChar char="Ø"/>
            </a:pPr>
            <a:r>
              <a:rPr lang="zh-TW" altLang="en-US" dirty="0" smtClean="0"/>
              <a:t>目標並不是將風險降至「零」，因為即使付出巨大的代價也無法達成，而是應追求在最低的防護成本投入下獲得最優化的安全性</a:t>
            </a:r>
            <a:r>
              <a:rPr lang="en-US" altLang="zh-TW" b="1" dirty="0" smtClean="0"/>
              <a:t>(</a:t>
            </a:r>
            <a:r>
              <a:rPr lang="zh-TW" altLang="en-US" b="1" dirty="0" smtClean="0"/>
              <a:t>最優化非最強固，而是最合適</a:t>
            </a:r>
            <a:r>
              <a:rPr lang="en-US" altLang="zh-TW" dirty="0" smtClean="0"/>
              <a:t>)</a:t>
            </a:r>
            <a:r>
              <a:rPr lang="zh-TW" altLang="en-US" dirty="0" smtClean="0"/>
              <a:t>。</a:t>
            </a:r>
          </a:p>
        </p:txBody>
      </p:sp>
    </p:spTree>
    <p:extLst>
      <p:ext uri="{BB962C8B-B14F-4D97-AF65-F5344CB8AC3E}">
        <p14:creationId xmlns:p14="http://schemas.microsoft.com/office/powerpoint/2010/main" val="1102043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795338" y="771525"/>
            <a:ext cx="5576887" cy="3862388"/>
          </a:xfrm>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TW" altLang="en-US" sz="1500" dirty="0">
                <a:latin typeface="微軟正黑體" panose="020B0604030504040204" pitchFamily="34" charset="-120"/>
                <a:ea typeface="微軟正黑體" panose="020B0604030504040204" pitchFamily="34" charset="-120"/>
              </a:rPr>
              <a:t>風險接受準則的主要目的在於決定風險處理之範圍</a:t>
            </a:r>
            <a:r>
              <a:rPr kumimoji="1" lang="zh-TW" altLang="en-US" sz="1500" dirty="0" smtClean="0">
                <a:latin typeface="微軟正黑體" panose="020B0604030504040204" pitchFamily="34" charset="-120"/>
                <a:ea typeface="微軟正黑體" panose="020B0604030504040204" pitchFamily="34" charset="-120"/>
              </a:rPr>
              <a:t>。組織會</a:t>
            </a:r>
            <a:r>
              <a:rPr kumimoji="1" lang="zh-TW" altLang="en-US" sz="1500" dirty="0">
                <a:latin typeface="微軟正黑體" panose="020B0604030504040204" pitchFamily="34" charset="-120"/>
                <a:ea typeface="微軟正黑體" panose="020B0604030504040204" pitchFamily="34" charset="-120"/>
              </a:rPr>
              <a:t>因其所負責任務的類別與性質、服務對象、內部資源及經費預算等因素，影響其風險處理的範圍，亦即在有限資源下決定那些風險因影響層面較大需優先進行處理，那些風險因影響層面較小在資源不足情況下暫時予以接受而保留該等風險。</a:t>
            </a:r>
            <a:endParaRPr kumimoji="1" lang="en-US" altLang="zh-TW" sz="1500" dirty="0">
              <a:latin typeface="微軟正黑體" panose="020B0604030504040204" pitchFamily="34" charset="-120"/>
              <a:ea typeface="微軟正黑體" panose="020B0604030504040204" pitchFamily="34" charset="-120"/>
            </a:endParaRPr>
          </a:p>
          <a:p>
            <a:pPr algn="just" eaLnBrk="1" hangingPunct="1"/>
            <a:r>
              <a:rPr lang="zh-TW" altLang="en-US" dirty="0" smtClean="0"/>
              <a:t>制定風險接受準則用途：用來判斷風險是否可以接受或必須要進行處理的原則。</a:t>
            </a:r>
          </a:p>
          <a:p>
            <a:pPr marL="300701" lvl="1" algn="just" eaLnBrk="1" hangingPunct="1"/>
            <a:r>
              <a:rPr lang="zh-TW" altLang="en-US" dirty="0" smtClean="0"/>
              <a:t>可接受風險的評估原則內容描述範例如下：</a:t>
            </a:r>
          </a:p>
          <a:p>
            <a:pPr marL="488639" lvl="1" indent="-187938" algn="just" eaLnBrk="1" hangingPunct="1">
              <a:buFont typeface="Wingdings" panose="05000000000000000000" pitchFamily="2" charset="2"/>
              <a:buChar char="ü"/>
            </a:pPr>
            <a:r>
              <a:rPr lang="zh-TW" altLang="en-US" dirty="0" smtClean="0"/>
              <a:t>普級風險且衝擊類型非屬人員生命與法律規範相關。</a:t>
            </a:r>
          </a:p>
          <a:p>
            <a:pPr marL="488639" lvl="1" indent="-187938" algn="just" eaLnBrk="1" hangingPunct="1">
              <a:buFont typeface="Wingdings" panose="05000000000000000000" pitchFamily="2" charset="2"/>
              <a:buChar char="ü"/>
            </a:pPr>
            <a:r>
              <a:rPr lang="zh-TW" altLang="en-US" dirty="0" smtClean="0"/>
              <a:t>中級風險且衝擊類型屬可用性之風險。</a:t>
            </a:r>
          </a:p>
          <a:p>
            <a:pPr marL="488639" lvl="1" indent="-187938" algn="just" eaLnBrk="1" hangingPunct="1">
              <a:buFont typeface="Wingdings" panose="05000000000000000000" pitchFamily="2" charset="2"/>
              <a:buChar char="ü"/>
            </a:pPr>
            <a:r>
              <a:rPr lang="zh-TW" altLang="en-US" dirty="0" smtClean="0"/>
              <a:t>凡與人員生命相關之衝擊所產生之風險一律不得接受。</a:t>
            </a:r>
          </a:p>
          <a:p>
            <a:pPr marL="488639" lvl="1" indent="-187938" algn="just" eaLnBrk="1" hangingPunct="1">
              <a:buFont typeface="Wingdings" panose="05000000000000000000" pitchFamily="2" charset="2"/>
              <a:buChar char="ü"/>
            </a:pPr>
            <a:r>
              <a:rPr lang="zh-TW" altLang="en-US" dirty="0" smtClean="0"/>
              <a:t>凡與法律與規範相關之衝擊類型一律不得接受。</a:t>
            </a:r>
            <a:endParaRPr lang="en-US" altLang="zh-TW" dirty="0" smtClean="0"/>
          </a:p>
          <a:p>
            <a:pPr marL="300701" lvl="1" algn="just" eaLnBrk="1" hangingPunct="1"/>
            <a:r>
              <a:rPr lang="zh-TW" altLang="en-US" dirty="0" smtClean="0"/>
              <a:t>其中清楚描述了哪些類型的風險是組織可以接受的，而哪些類型的風險是組織不能接受且必須要處理的風險。</a:t>
            </a:r>
            <a:endParaRPr lang="en-US" altLang="zh-TW" dirty="0" smtClean="0"/>
          </a:p>
          <a:p>
            <a:pPr marL="300701" indent="-300701" algn="just" eaLnBrk="1" hangingPunct="1"/>
            <a:r>
              <a:rPr lang="zh-TW" altLang="en-US" dirty="0" smtClean="0"/>
              <a:t>組織可依據政策、目標及業務關係定義可接受或不可接受的狀況與條件。</a:t>
            </a:r>
            <a:endParaRPr lang="en-US" altLang="zh-TW" dirty="0" smtClean="0"/>
          </a:p>
          <a:p>
            <a:pPr marL="300701" indent="-300701" algn="just" eaLnBrk="1" hangingPunct="1"/>
            <a:r>
              <a:rPr lang="zh-TW" altLang="en-US" dirty="0" smtClean="0"/>
              <a:t>一般如果出現下列情況時可參考慮接受風險：</a:t>
            </a:r>
            <a:endParaRPr lang="en-US" altLang="zh-TW" dirty="0" smtClean="0"/>
          </a:p>
          <a:p>
            <a:pPr marL="488639" lvl="1" indent="-187938" algn="just" eaLnBrk="1" hangingPunct="1">
              <a:buFont typeface="Wingdings" panose="05000000000000000000" pitchFamily="2" charset="2"/>
              <a:buChar char="ü"/>
            </a:pPr>
            <a:r>
              <a:rPr lang="zh-TW" altLang="en-US" dirty="0" smtClean="0"/>
              <a:t>風險處理成本高過潛在的損失。</a:t>
            </a:r>
          </a:p>
          <a:p>
            <a:pPr marL="488639" lvl="1" indent="-187938" algn="just" eaLnBrk="1" hangingPunct="1">
              <a:buFont typeface="Wingdings" panose="05000000000000000000" pitchFamily="2" charset="2"/>
              <a:buChar char="ü"/>
            </a:pPr>
            <a:r>
              <a:rPr lang="zh-TW" altLang="en-US" dirty="0" smtClean="0"/>
              <a:t>風險一旦發生，組織有能力處理相關安全事故。</a:t>
            </a:r>
          </a:p>
          <a:p>
            <a:pPr marL="488639" lvl="1" indent="-187938" algn="just" eaLnBrk="1" hangingPunct="1">
              <a:buFont typeface="Wingdings" panose="05000000000000000000" pitchFamily="2" charset="2"/>
              <a:buChar char="ü"/>
            </a:pPr>
            <a:r>
              <a:rPr lang="zh-TW" altLang="en-US" dirty="0" smtClean="0"/>
              <a:t>尚無有效處理風險的技術。</a:t>
            </a:r>
          </a:p>
        </p:txBody>
      </p:sp>
    </p:spTree>
    <p:extLst>
      <p:ext uri="{BB962C8B-B14F-4D97-AF65-F5344CB8AC3E}">
        <p14:creationId xmlns:p14="http://schemas.microsoft.com/office/powerpoint/2010/main" val="4254462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795338" y="771525"/>
            <a:ext cx="5576887" cy="3862388"/>
          </a:xfrm>
          <a:ln/>
        </p:spPr>
      </p:sp>
      <p:sp>
        <p:nvSpPr>
          <p:cNvPr id="177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80000"/>
              </a:lnSpc>
              <a:spcBef>
                <a:spcPct val="25000"/>
              </a:spcBef>
            </a:pPr>
            <a:r>
              <a:rPr lang="zh-TW" altLang="en-US" dirty="0" smtClean="0"/>
              <a:t>風險識別 </a:t>
            </a:r>
            <a:r>
              <a:rPr lang="en-US" altLang="zh-TW" dirty="0" smtClean="0"/>
              <a:t>– </a:t>
            </a:r>
            <a:r>
              <a:rPr lang="zh-TW" altLang="en-US" dirty="0" smtClean="0"/>
              <a:t>資產識別</a:t>
            </a:r>
          </a:p>
          <a:p>
            <a:pPr algn="just" eaLnBrk="1" hangingPunct="1">
              <a:lnSpc>
                <a:spcPct val="80000"/>
              </a:lnSpc>
              <a:spcBef>
                <a:spcPct val="25000"/>
              </a:spcBef>
            </a:pPr>
            <a:r>
              <a:rPr lang="zh-TW" altLang="en-US" dirty="0" smtClean="0"/>
              <a:t>風險識別階段首先必須進行資產識別，而資產識別包含「資產清查」與「資產分類」，最後產出「資訊資產清冊」。</a:t>
            </a:r>
            <a:endParaRPr lang="en-US" altLang="zh-TW" dirty="0" smtClean="0"/>
          </a:p>
          <a:p>
            <a:pPr marL="488639" lvl="1" indent="-300701" algn="just" eaLnBrk="1" hangingPunct="1">
              <a:lnSpc>
                <a:spcPct val="80000"/>
              </a:lnSpc>
              <a:spcBef>
                <a:spcPct val="25000"/>
              </a:spcBef>
              <a:buFont typeface="Wingdings" panose="05000000000000000000" pitchFamily="2" charset="2"/>
              <a:buChar char="ü"/>
            </a:pPr>
            <a:r>
              <a:rPr lang="zh-TW" altLang="en-US" dirty="0" smtClean="0"/>
              <a:t>資產清查</a:t>
            </a:r>
          </a:p>
          <a:p>
            <a:pPr marL="714164" lvl="2" indent="-187938" algn="just" eaLnBrk="1" hangingPunct="1">
              <a:lnSpc>
                <a:spcPct val="80000"/>
              </a:lnSpc>
              <a:spcBef>
                <a:spcPct val="25000"/>
              </a:spcBef>
              <a:buFont typeface="Wingdings" panose="05000000000000000000" pitchFamily="2" charset="2"/>
              <a:buChar char="Ø"/>
            </a:pPr>
            <a:r>
              <a:rPr lang="zh-TW" altLang="en-US" dirty="0" smtClean="0"/>
              <a:t>清查範圍應與建立全景時定義之範圍一致。</a:t>
            </a:r>
          </a:p>
          <a:p>
            <a:pPr marL="714164" lvl="2" indent="-187938" algn="just" eaLnBrk="1" hangingPunct="1">
              <a:lnSpc>
                <a:spcPct val="80000"/>
              </a:lnSpc>
              <a:spcBef>
                <a:spcPct val="25000"/>
              </a:spcBef>
              <a:buFont typeface="Wingdings" panose="05000000000000000000" pitchFamily="2" charset="2"/>
              <a:buChar char="Ø"/>
            </a:pPr>
            <a:r>
              <a:rPr lang="zh-TW" altLang="en-US" dirty="0" smtClean="0"/>
              <a:t>組織可藉由此資訊系統所提供的「業務流程活動」識別該資訊系統資訊資產。舉凡業務流程活動中之資源保管人及其所需使用之「資源」與「資源保管人」、「規範」及執行關鍵活動中所產生的「紀錄」與最後之輸出與「度量標準」等，均可視為「資訊資產」。例如：茲運用多數政府機關皆具備之「同仁入口網」資訊系統取得「最新消息」為例，說明「資訊資產識別」的過程：</a:t>
            </a:r>
          </a:p>
          <a:p>
            <a:pPr lvl="3" algn="just" eaLnBrk="1" hangingPunct="1">
              <a:lnSpc>
                <a:spcPct val="80000"/>
              </a:lnSpc>
              <a:spcBef>
                <a:spcPct val="25000"/>
              </a:spcBef>
              <a:buFontTx/>
              <a:buChar char="•"/>
            </a:pPr>
            <a:r>
              <a:rPr lang="zh-TW" altLang="en-US" dirty="0" smtClean="0"/>
              <a:t>輸入：誰提供「最新消息」的內容。</a:t>
            </a:r>
          </a:p>
          <a:p>
            <a:pPr lvl="3" algn="just" eaLnBrk="1" hangingPunct="1">
              <a:lnSpc>
                <a:spcPct val="80000"/>
              </a:lnSpc>
              <a:spcBef>
                <a:spcPct val="25000"/>
              </a:spcBef>
              <a:buFontTx/>
              <a:buChar char="•"/>
            </a:pPr>
            <a:r>
              <a:rPr lang="zh-TW" altLang="en-US" dirty="0" smtClean="0"/>
              <a:t>關鍵活動：新增、修改及刪除「最新消息」。</a:t>
            </a:r>
          </a:p>
          <a:p>
            <a:pPr lvl="3" algn="just" eaLnBrk="1" hangingPunct="1">
              <a:lnSpc>
                <a:spcPct val="80000"/>
              </a:lnSpc>
              <a:spcBef>
                <a:spcPct val="25000"/>
              </a:spcBef>
              <a:buFontTx/>
              <a:buChar char="•"/>
            </a:pPr>
            <a:r>
              <a:rPr lang="zh-TW" altLang="en-US" dirty="0" smtClean="0"/>
              <a:t>資源與資源保管人：瞭解有哪些軟硬體設備組成「同仁入口網」最新消息的功能與其相關的管理人員等，例如誰管理伺服器、系統軟體、資料庫及應用系統等。</a:t>
            </a:r>
          </a:p>
          <a:p>
            <a:pPr lvl="3" algn="just" eaLnBrk="1" hangingPunct="1">
              <a:lnSpc>
                <a:spcPct val="80000"/>
              </a:lnSpc>
              <a:spcBef>
                <a:spcPct val="25000"/>
              </a:spcBef>
              <a:buFontTx/>
              <a:buChar char="•"/>
            </a:pPr>
            <a:r>
              <a:rPr lang="zh-TW" altLang="en-US" dirty="0" smtClean="0"/>
              <a:t>規範：「最新消息」內容的管理流程文件、軟硬體設備的管理文件及「最新消息」的存取權限文件等。</a:t>
            </a:r>
          </a:p>
          <a:p>
            <a:pPr lvl="3" algn="just" eaLnBrk="1" hangingPunct="1">
              <a:lnSpc>
                <a:spcPct val="80000"/>
              </a:lnSpc>
              <a:spcBef>
                <a:spcPct val="25000"/>
              </a:spcBef>
              <a:buFontTx/>
              <a:buChar char="•"/>
            </a:pPr>
            <a:r>
              <a:rPr lang="zh-TW" altLang="en-US" dirty="0" smtClean="0"/>
              <a:t>紀錄：管理軟硬體的系統軌跡</a:t>
            </a:r>
            <a:r>
              <a:rPr lang="en-US" altLang="zh-TW" dirty="0" smtClean="0"/>
              <a:t>(logs)</a:t>
            </a:r>
            <a:r>
              <a:rPr lang="zh-TW" altLang="en-US" dirty="0" smtClean="0"/>
              <a:t>與存取最新消息的紀錄等「最新消息」。</a:t>
            </a:r>
          </a:p>
          <a:p>
            <a:pPr lvl="3" algn="just" eaLnBrk="1" hangingPunct="1">
              <a:lnSpc>
                <a:spcPct val="80000"/>
              </a:lnSpc>
              <a:spcBef>
                <a:spcPct val="25000"/>
              </a:spcBef>
              <a:buFontTx/>
              <a:buChar char="•"/>
            </a:pPr>
            <a:r>
              <a:rPr lang="zh-TW" altLang="en-US" dirty="0" smtClean="0"/>
              <a:t>輸出：「最新消息」。</a:t>
            </a:r>
          </a:p>
          <a:p>
            <a:pPr lvl="3" algn="just" eaLnBrk="1" hangingPunct="1">
              <a:lnSpc>
                <a:spcPct val="80000"/>
              </a:lnSpc>
              <a:spcBef>
                <a:spcPct val="25000"/>
              </a:spcBef>
              <a:buFontTx/>
              <a:buChar char="•"/>
            </a:pPr>
            <a:r>
              <a:rPr lang="zh-TW" altLang="en-US" dirty="0" smtClean="0"/>
              <a:t>度量標準：例如伺服器容量的「極限值」，如果目前資料量已達「極限值」，則需要提出「提升伺服器容量」的變更需求。</a:t>
            </a:r>
          </a:p>
          <a:p>
            <a:pPr marL="488639" lvl="1" indent="-300701" algn="just" eaLnBrk="1" hangingPunct="1">
              <a:lnSpc>
                <a:spcPct val="80000"/>
              </a:lnSpc>
              <a:spcBef>
                <a:spcPct val="25000"/>
              </a:spcBef>
              <a:buFont typeface="Wingdings" panose="05000000000000000000" pitchFamily="2" charset="2"/>
              <a:buChar char="ü"/>
            </a:pPr>
            <a:r>
              <a:rPr lang="zh-TW" altLang="en-US" dirty="0" smtClean="0"/>
              <a:t>資產分類</a:t>
            </a:r>
          </a:p>
          <a:p>
            <a:pPr marL="714164" lvl="2" indent="-187938" algn="just" eaLnBrk="1" hangingPunct="1">
              <a:lnSpc>
                <a:spcPct val="80000"/>
              </a:lnSpc>
              <a:spcBef>
                <a:spcPct val="25000"/>
              </a:spcBef>
              <a:buFont typeface="Wingdings" panose="05000000000000000000" pitchFamily="2" charset="2"/>
              <a:buChar char="Ø"/>
            </a:pPr>
            <a:r>
              <a:rPr lang="zh-TW" altLang="en-US" dirty="0" smtClean="0"/>
              <a:t>依據建立全景階段的「風險評估準則</a:t>
            </a:r>
            <a:r>
              <a:rPr lang="en-US" altLang="zh-TW" dirty="0" smtClean="0"/>
              <a:t>(</a:t>
            </a:r>
            <a:r>
              <a:rPr lang="zh-TW" altLang="en-US" dirty="0" smtClean="0"/>
              <a:t>資產的分類方式</a:t>
            </a:r>
            <a:r>
              <a:rPr lang="en-US" altLang="zh-TW" dirty="0" smtClean="0"/>
              <a:t>)</a:t>
            </a:r>
            <a:r>
              <a:rPr lang="zh-TW" altLang="en-US" dirty="0" smtClean="0"/>
              <a:t>」進行資產分類。</a:t>
            </a:r>
          </a:p>
          <a:p>
            <a:pPr marL="488639" lvl="1" indent="-300701" algn="just" eaLnBrk="1" hangingPunct="1">
              <a:lnSpc>
                <a:spcPct val="80000"/>
              </a:lnSpc>
              <a:spcBef>
                <a:spcPct val="25000"/>
              </a:spcBef>
              <a:buFont typeface="Wingdings" panose="05000000000000000000" pitchFamily="2" charset="2"/>
              <a:buChar char="ü"/>
            </a:pPr>
            <a:r>
              <a:rPr lang="zh-TW" altLang="en-US" dirty="0" smtClean="0"/>
              <a:t>產出「資訊資產清冊」</a:t>
            </a:r>
          </a:p>
          <a:p>
            <a:pPr marL="714164" lvl="2" indent="-187938" algn="just" eaLnBrk="1" hangingPunct="1">
              <a:lnSpc>
                <a:spcPct val="80000"/>
              </a:lnSpc>
              <a:spcBef>
                <a:spcPct val="25000"/>
              </a:spcBef>
              <a:buFont typeface="Wingdings" panose="05000000000000000000" pitchFamily="2" charset="2"/>
              <a:buChar char="Ø"/>
            </a:pPr>
            <a:r>
              <a:rPr lang="zh-TW" altLang="en-US" dirty="0" smtClean="0"/>
              <a:t>藉由上述的程序，即可識別出「同仁入口網」資訊資產，包括資訊資產所屬部門、保管人、資訊資產名稱、資訊資產類別及數量。若資訊資產的數量多，無法用確切數字代表時，則用「</a:t>
            </a:r>
            <a:r>
              <a:rPr lang="en-US" altLang="zh-TW" dirty="0" smtClean="0"/>
              <a:t>N</a:t>
            </a:r>
            <a:r>
              <a:rPr lang="zh-TW" altLang="en-US" dirty="0" smtClean="0"/>
              <a:t>」代表。</a:t>
            </a:r>
          </a:p>
        </p:txBody>
      </p:sp>
    </p:spTree>
    <p:extLst>
      <p:ext uri="{BB962C8B-B14F-4D97-AF65-F5344CB8AC3E}">
        <p14:creationId xmlns:p14="http://schemas.microsoft.com/office/powerpoint/2010/main" val="1035660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795338" y="771525"/>
            <a:ext cx="5576887" cy="3862388"/>
          </a:xfrm>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風險之處理方式可分為下列四種：</a:t>
            </a:r>
          </a:p>
          <a:p>
            <a:pPr marL="488639" lvl="1" indent="-300701" algn="just" defTabSz="954725" eaLnBrk="1" hangingPunct="1">
              <a:lnSpc>
                <a:spcPct val="120000"/>
              </a:lnSpc>
              <a:spcBef>
                <a:spcPts val="209"/>
              </a:spcBef>
              <a:spcAft>
                <a:spcPts val="209"/>
              </a:spcAft>
              <a:buFont typeface="Wingdings" panose="05000000000000000000" pitchFamily="2" charset="2"/>
              <a:buChar char="ü"/>
              <a:defRPr/>
            </a:pPr>
            <a:r>
              <a:rPr lang="zh-TW" altLang="en-US" dirty="0" smtClean="0"/>
              <a:t>風險修改</a:t>
            </a:r>
            <a:r>
              <a:rPr lang="en-US" altLang="zh-TW" dirty="0" smtClean="0"/>
              <a:t>(</a:t>
            </a:r>
            <a:r>
              <a:rPr lang="zh-TW" altLang="en-US" dirty="0" smtClean="0"/>
              <a:t>風險降低</a:t>
            </a:r>
            <a:r>
              <a:rPr lang="en-US" altLang="zh-TW" dirty="0" smtClean="0"/>
              <a:t>)</a:t>
            </a:r>
            <a:r>
              <a:rPr lang="zh-TW" altLang="en-US" dirty="0" smtClean="0"/>
              <a:t>：建置「合適的」安全防護措施，降低潛在風險，有可能透過威脅的阻止或消滅</a:t>
            </a:r>
            <a:r>
              <a:rPr lang="en-US" altLang="zh-TW" dirty="0" smtClean="0"/>
              <a:t>(</a:t>
            </a:r>
            <a:r>
              <a:rPr lang="zh-TW" altLang="en-US" dirty="0" smtClean="0"/>
              <a:t>例如：透過防火牆避免非授權的網路存取行為</a:t>
            </a:r>
            <a:r>
              <a:rPr lang="en-US" altLang="zh-TW" dirty="0" smtClean="0"/>
              <a:t>)</a:t>
            </a:r>
            <a:r>
              <a:rPr lang="zh-TW" altLang="en-US" dirty="0" smtClean="0"/>
              <a:t>、弱點的修補或降低暴露的機率</a:t>
            </a:r>
            <a:r>
              <a:rPr lang="en-US" altLang="zh-TW" dirty="0" smtClean="0"/>
              <a:t>(</a:t>
            </a:r>
            <a:r>
              <a:rPr lang="zh-TW" altLang="en-US" dirty="0" smtClean="0"/>
              <a:t>例如：</a:t>
            </a:r>
            <a:r>
              <a:rPr lang="en-US" altLang="zh-TW" dirty="0" smtClean="0"/>
              <a:t>Microsoft SQL Server 2000</a:t>
            </a:r>
            <a:r>
              <a:rPr lang="zh-TW" altLang="en-US" dirty="0" smtClean="0"/>
              <a:t>的</a:t>
            </a:r>
            <a:r>
              <a:rPr lang="en-US" altLang="zh-TW" dirty="0" smtClean="0"/>
              <a:t>MS04-011</a:t>
            </a:r>
            <a:r>
              <a:rPr lang="zh-TW" altLang="en-US" dirty="0" smtClean="0"/>
              <a:t>的漏洞，上修補程式後，</a:t>
            </a:r>
            <a:r>
              <a:rPr lang="en-US" altLang="zh-TW" dirty="0" smtClean="0"/>
              <a:t>Slammer</a:t>
            </a:r>
            <a:r>
              <a:rPr lang="zh-TW" altLang="en-US" dirty="0" smtClean="0"/>
              <a:t>蠕蟲便無法攻擊成功</a:t>
            </a:r>
            <a:r>
              <a:rPr lang="en-US" altLang="zh-TW" dirty="0" smtClean="0"/>
              <a:t>)</a:t>
            </a:r>
            <a:r>
              <a:rPr lang="zh-TW" altLang="en-US" dirty="0" smtClean="0"/>
              <a:t>。</a:t>
            </a:r>
            <a:endParaRPr lang="en-US" altLang="zh-TW" dirty="0" smtClean="0"/>
          </a:p>
          <a:p>
            <a:pPr marL="488639" lvl="1" indent="-300701" algn="just" defTabSz="954725" eaLnBrk="1" hangingPunct="1">
              <a:lnSpc>
                <a:spcPct val="120000"/>
              </a:lnSpc>
              <a:spcBef>
                <a:spcPts val="209"/>
              </a:spcBef>
              <a:spcAft>
                <a:spcPts val="209"/>
              </a:spcAft>
              <a:buFont typeface="Wingdings" panose="05000000000000000000" pitchFamily="2" charset="2"/>
              <a:buChar char="ü"/>
              <a:defRPr/>
            </a:pPr>
            <a:r>
              <a:rPr lang="zh-TW" altLang="en-US" dirty="0" smtClean="0"/>
              <a:t>風險分擔：透過保險的機制，將風險轉嫁給保險公司，一旦風險產生時，可有補償的機制降低損失。</a:t>
            </a:r>
            <a:endParaRPr lang="en-US" altLang="zh-TW" dirty="0" smtClean="0"/>
          </a:p>
          <a:p>
            <a:pPr marL="488639" lvl="1" indent="-300701" algn="just" defTabSz="954725" eaLnBrk="1" hangingPunct="1">
              <a:lnSpc>
                <a:spcPct val="120000"/>
              </a:lnSpc>
              <a:spcBef>
                <a:spcPts val="209"/>
              </a:spcBef>
              <a:spcAft>
                <a:spcPts val="209"/>
              </a:spcAft>
              <a:buFont typeface="Wingdings" panose="05000000000000000000" pitchFamily="2" charset="2"/>
              <a:buChar char="ü"/>
              <a:defRPr/>
            </a:pPr>
            <a:r>
              <a:rPr lang="zh-TW" altLang="en-US" dirty="0" smtClean="0"/>
              <a:t>風險保留</a:t>
            </a:r>
            <a:r>
              <a:rPr lang="en-US" altLang="zh-TW" dirty="0" smtClean="0"/>
              <a:t>(</a:t>
            </a:r>
            <a:r>
              <a:rPr lang="zh-TW" altLang="en-US" dirty="0" smtClean="0"/>
              <a:t>風險接受</a:t>
            </a:r>
            <a:r>
              <a:rPr lang="en-US" altLang="zh-TW" dirty="0" smtClean="0"/>
              <a:t>)</a:t>
            </a:r>
            <a:r>
              <a:rPr lang="zh-TW" altLang="en-US" dirty="0" smtClean="0"/>
              <a:t>：無法處理的風險或者影響很小的風險，組織可採用接受的方式來處理，但若因無法處理而接受的風險，應被定期檢討是否有合適的處理方式。下列狀況可能會採接受風險的處理方式：</a:t>
            </a:r>
          </a:p>
          <a:p>
            <a:pPr marL="824578" lvl="2" indent="-298352" algn="just" eaLnBrk="1" hangingPunct="1">
              <a:buFont typeface="Wingdings" panose="05000000000000000000" pitchFamily="2" charset="2"/>
              <a:buChar char="Ø"/>
            </a:pPr>
            <a:r>
              <a:rPr lang="zh-TW" altLang="en-US" dirty="0" smtClean="0"/>
              <a:t>風險處理成本高過損失。</a:t>
            </a:r>
          </a:p>
          <a:p>
            <a:pPr marL="824578" lvl="2" indent="-298352" algn="just" eaLnBrk="1" hangingPunct="1">
              <a:buFont typeface="Wingdings" panose="05000000000000000000" pitchFamily="2" charset="2"/>
              <a:buChar char="Ø"/>
            </a:pPr>
            <a:r>
              <a:rPr lang="zh-TW" altLang="en-US" dirty="0" smtClean="0"/>
              <a:t>有能力處理相關安全事故。</a:t>
            </a:r>
          </a:p>
          <a:p>
            <a:pPr marL="824578" lvl="2" indent="-298352" algn="just" eaLnBrk="1" hangingPunct="1">
              <a:buFont typeface="Wingdings" panose="05000000000000000000" pitchFamily="2" charset="2"/>
              <a:buChar char="Ø"/>
            </a:pPr>
            <a:r>
              <a:rPr lang="zh-TW" altLang="en-US" dirty="0" smtClean="0"/>
              <a:t>尚無有效處理風險的技術。</a:t>
            </a:r>
            <a:endParaRPr lang="en-US" altLang="zh-TW" dirty="0" smtClean="0"/>
          </a:p>
          <a:p>
            <a:pPr marL="488639" lvl="1" indent="-300701" algn="just" eaLnBrk="1" hangingPunct="1">
              <a:buFont typeface="Wingdings" panose="05000000000000000000" pitchFamily="2" charset="2"/>
              <a:buChar char="ü"/>
            </a:pPr>
            <a:r>
              <a:rPr lang="zh-TW" altLang="en-US" dirty="0" smtClean="0"/>
              <a:t>風險避免：如果因某些不必要的活動或網路服務，而導致風險產生時，可以考慮停掉相關活動或服務，就可以避免風險的產生。</a:t>
            </a:r>
            <a:r>
              <a:rPr lang="en-US" altLang="zh-TW" dirty="0" smtClean="0"/>
              <a:t>(</a:t>
            </a:r>
            <a:r>
              <a:rPr lang="zh-TW" altLang="en-US" dirty="0" smtClean="0"/>
              <a:t>例如：停掉系統上不需要的網路服務</a:t>
            </a:r>
            <a:r>
              <a:rPr lang="en-US" altLang="zh-TW" dirty="0" smtClean="0"/>
              <a:t>)</a:t>
            </a:r>
            <a:r>
              <a:rPr lang="zh-TW" altLang="en-US" dirty="0" smtClean="0"/>
              <a:t> 。</a:t>
            </a:r>
          </a:p>
        </p:txBody>
      </p:sp>
    </p:spTree>
    <p:extLst>
      <p:ext uri="{BB962C8B-B14F-4D97-AF65-F5344CB8AC3E}">
        <p14:creationId xmlns:p14="http://schemas.microsoft.com/office/powerpoint/2010/main" val="99453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436"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CB329BF-6160-4F96-B36F-5DA5C2AF12E0}" type="slidenum">
              <a:rPr lang="en-US" altLang="zh-TW" smtClean="0"/>
              <a:pPr>
                <a:defRPr/>
              </a:pPr>
              <a:t>6</a:t>
            </a:fld>
            <a:endParaRPr lang="en-US" altLang="zh-TW" smtClean="0"/>
          </a:p>
        </p:txBody>
      </p:sp>
    </p:spTree>
    <p:extLst>
      <p:ext uri="{BB962C8B-B14F-4D97-AF65-F5344CB8AC3E}">
        <p14:creationId xmlns:p14="http://schemas.microsoft.com/office/powerpoint/2010/main" val="545378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795338" y="771525"/>
            <a:ext cx="5576887" cy="38623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TW" altLang="en-US" dirty="0" smtClean="0"/>
          </a:p>
        </p:txBody>
      </p:sp>
    </p:spTree>
    <p:extLst>
      <p:ext uri="{BB962C8B-B14F-4D97-AF65-F5344CB8AC3E}">
        <p14:creationId xmlns:p14="http://schemas.microsoft.com/office/powerpoint/2010/main" val="3445314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41</a:t>
            </a:fld>
            <a:endParaRPr lang="zh-TW" altLang="en-US"/>
          </a:p>
        </p:txBody>
      </p:sp>
    </p:spTree>
    <p:extLst>
      <p:ext uri="{BB962C8B-B14F-4D97-AF65-F5344CB8AC3E}">
        <p14:creationId xmlns:p14="http://schemas.microsoft.com/office/powerpoint/2010/main" val="3737630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42</a:t>
            </a:fld>
            <a:endParaRPr lang="zh-TW" altLang="en-US"/>
          </a:p>
        </p:txBody>
      </p:sp>
    </p:spTree>
    <p:extLst>
      <p:ext uri="{BB962C8B-B14F-4D97-AF65-F5344CB8AC3E}">
        <p14:creationId xmlns:p14="http://schemas.microsoft.com/office/powerpoint/2010/main" val="3080397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43</a:t>
            </a:fld>
            <a:endParaRPr lang="zh-TW" altLang="en-US"/>
          </a:p>
        </p:txBody>
      </p:sp>
    </p:spTree>
    <p:extLst>
      <p:ext uri="{BB962C8B-B14F-4D97-AF65-F5344CB8AC3E}">
        <p14:creationId xmlns:p14="http://schemas.microsoft.com/office/powerpoint/2010/main" val="3198853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44</a:t>
            </a:fld>
            <a:endParaRPr lang="zh-TW" altLang="en-US"/>
          </a:p>
        </p:txBody>
      </p:sp>
    </p:spTree>
    <p:extLst>
      <p:ext uri="{BB962C8B-B14F-4D97-AF65-F5344CB8AC3E}">
        <p14:creationId xmlns:p14="http://schemas.microsoft.com/office/powerpoint/2010/main" val="808668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45</a:t>
            </a:fld>
            <a:endParaRPr lang="zh-TW" altLang="en-US"/>
          </a:p>
        </p:txBody>
      </p:sp>
    </p:spTree>
    <p:extLst>
      <p:ext uri="{BB962C8B-B14F-4D97-AF65-F5344CB8AC3E}">
        <p14:creationId xmlns:p14="http://schemas.microsoft.com/office/powerpoint/2010/main" val="28544533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46</a:t>
            </a:fld>
            <a:endParaRPr lang="zh-TW" altLang="en-US"/>
          </a:p>
        </p:txBody>
      </p:sp>
    </p:spTree>
    <p:extLst>
      <p:ext uri="{BB962C8B-B14F-4D97-AF65-F5344CB8AC3E}">
        <p14:creationId xmlns:p14="http://schemas.microsoft.com/office/powerpoint/2010/main" val="253941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47</a:t>
            </a:fld>
            <a:endParaRPr lang="zh-TW" altLang="en-US"/>
          </a:p>
        </p:txBody>
      </p:sp>
    </p:spTree>
    <p:extLst>
      <p:ext uri="{BB962C8B-B14F-4D97-AF65-F5344CB8AC3E}">
        <p14:creationId xmlns:p14="http://schemas.microsoft.com/office/powerpoint/2010/main" val="1677200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48</a:t>
            </a:fld>
            <a:endParaRPr lang="zh-TW" altLang="en-US"/>
          </a:p>
        </p:txBody>
      </p:sp>
    </p:spTree>
    <p:extLst>
      <p:ext uri="{BB962C8B-B14F-4D97-AF65-F5344CB8AC3E}">
        <p14:creationId xmlns:p14="http://schemas.microsoft.com/office/powerpoint/2010/main" val="4474052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49</a:t>
            </a:fld>
            <a:endParaRPr lang="zh-TW" altLang="en-US"/>
          </a:p>
        </p:txBody>
      </p:sp>
    </p:spTree>
    <p:extLst>
      <p:ext uri="{BB962C8B-B14F-4D97-AF65-F5344CB8AC3E}">
        <p14:creationId xmlns:p14="http://schemas.microsoft.com/office/powerpoint/2010/main" val="418600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r>
              <a:rPr lang="zh-TW" altLang="en-US" i="0" dirty="0" smtClean="0"/>
              <a:t>民國</a:t>
            </a:r>
            <a:r>
              <a:rPr lang="en-US" altLang="zh-TW" i="0" dirty="0" smtClean="0"/>
              <a:t>99</a:t>
            </a:r>
            <a:r>
              <a:rPr lang="zh-TW" altLang="en-US" i="0" dirty="0" smtClean="0"/>
              <a:t>年資通安全政策白皮書明白揭露了全球資訊安全威脅的趨勢在隨著資訊科技產業轉變、民間企業與一般消費者行為習慣改變之後，資訊安全的威脅亦隨之持續增加，諸如：</a:t>
            </a:r>
            <a:endParaRPr lang="en-US" altLang="zh-TW" i="0" dirty="0" smtClean="0"/>
          </a:p>
          <a:p>
            <a:pPr marL="468000" lvl="1" indent="-288000" algn="just">
              <a:buFont typeface="Wingdings" panose="05000000000000000000" pitchFamily="2" charset="2"/>
              <a:buChar char="ü"/>
            </a:pPr>
            <a:r>
              <a:rPr lang="zh-TW" altLang="en-US" i="0" dirty="0" smtClean="0"/>
              <a:t>關鍵資訊基礎設施威脅升溫。</a:t>
            </a:r>
            <a:endParaRPr lang="en-US" altLang="zh-TW" i="0" dirty="0" smtClean="0"/>
          </a:p>
          <a:p>
            <a:pPr marL="468000" lvl="1" indent="-288000" algn="just">
              <a:buFont typeface="Wingdings" panose="05000000000000000000" pitchFamily="2" charset="2"/>
              <a:buChar char="ü"/>
            </a:pPr>
            <a:r>
              <a:rPr lang="zh-TW" altLang="en-US" i="0" dirty="0" smtClean="0"/>
              <a:t>熱門社交網站成為個資外洩的新管道。</a:t>
            </a:r>
            <a:endParaRPr lang="en-US" altLang="zh-TW" i="0" dirty="0" smtClean="0"/>
          </a:p>
          <a:p>
            <a:pPr marL="468000" lvl="1" indent="-288000" algn="just">
              <a:buFont typeface="Wingdings" panose="05000000000000000000" pitchFamily="2" charset="2"/>
              <a:buChar char="ü"/>
            </a:pPr>
            <a:r>
              <a:rPr lang="zh-TW" altLang="en-US" i="0" dirty="0" smtClean="0"/>
              <a:t>社交工程攻擊手法愈加細膩。</a:t>
            </a:r>
            <a:endParaRPr lang="en-US" altLang="zh-TW" i="0" dirty="0" smtClean="0"/>
          </a:p>
          <a:p>
            <a:pPr marL="468000" lvl="1" indent="-288000" algn="just">
              <a:buFont typeface="Wingdings" panose="05000000000000000000" pitchFamily="2" charset="2"/>
              <a:buChar char="ü"/>
            </a:pPr>
            <a:r>
              <a:rPr lang="zh-TW" altLang="en-US" i="0" dirty="0" smtClean="0"/>
              <a:t>組織化網路犯罪與詐騙更形猖獗。</a:t>
            </a:r>
            <a:endParaRPr lang="en-US" altLang="zh-TW" i="0" dirty="0" smtClean="0"/>
          </a:p>
          <a:p>
            <a:pPr marL="468000" lvl="1" indent="-288000" algn="just">
              <a:buFont typeface="Wingdings" panose="05000000000000000000" pitchFamily="2" charset="2"/>
              <a:buChar char="ü"/>
            </a:pPr>
            <a:r>
              <a:rPr lang="zh-TW" altLang="en-US" i="0" dirty="0" smtClean="0"/>
              <a:t>雲端運算伴隨新資安威脅。</a:t>
            </a:r>
            <a:endParaRPr lang="en-US" altLang="zh-TW" i="0" dirty="0" smtClean="0"/>
          </a:p>
          <a:p>
            <a:pPr marL="468000" lvl="1" indent="-288000" algn="just">
              <a:buFont typeface="Wingdings" panose="05000000000000000000" pitchFamily="2" charset="2"/>
              <a:buChar char="ü"/>
            </a:pPr>
            <a:r>
              <a:rPr lang="zh-TW" altLang="en-US" i="0" dirty="0" smtClean="0"/>
              <a:t>手機成新興資安威脅平台。</a:t>
            </a:r>
            <a:endParaRPr lang="en-US" altLang="zh-TW" i="0" dirty="0" smtClean="0"/>
          </a:p>
          <a:p>
            <a:pPr marL="468000" lvl="1" indent="-288000" algn="just">
              <a:buFont typeface="Wingdings" panose="05000000000000000000" pitchFamily="2" charset="2"/>
              <a:buChar char="ü"/>
            </a:pPr>
            <a:r>
              <a:rPr lang="zh-TW" altLang="en-US" i="0" dirty="0" smtClean="0"/>
              <a:t>針對網頁攻擊將持續增加。</a:t>
            </a:r>
            <a:endParaRPr lang="en-US" altLang="zh-TW" i="0" dirty="0" smtClean="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8</a:t>
            </a:fld>
            <a:endParaRPr lang="zh-TW" altLang="en-US"/>
          </a:p>
        </p:txBody>
      </p:sp>
    </p:spTree>
    <p:extLst>
      <p:ext uri="{BB962C8B-B14F-4D97-AF65-F5344CB8AC3E}">
        <p14:creationId xmlns:p14="http://schemas.microsoft.com/office/powerpoint/2010/main" val="3122756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5338" y="771525"/>
            <a:ext cx="5576887" cy="3862388"/>
          </a:xfrm>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存取控制的定義</a:t>
            </a:r>
            <a:endParaRPr lang="en-US" altLang="zh-TW" dirty="0" smtClean="0"/>
          </a:p>
          <a:p>
            <a:pPr marL="488639" lvl="1" indent="-300701" algn="just" eaLnBrk="1" hangingPunct="1">
              <a:buFont typeface="Wingdings" panose="05000000000000000000" pitchFamily="2" charset="2"/>
              <a:buChar char="ü"/>
            </a:pPr>
            <a:r>
              <a:rPr lang="zh-TW" altLang="en-US" dirty="0" smtClean="0"/>
              <a:t>主體</a:t>
            </a:r>
            <a:r>
              <a:rPr lang="en-US" altLang="zh-TW" dirty="0" smtClean="0"/>
              <a:t>(Subject)</a:t>
            </a:r>
            <a:r>
              <a:rPr lang="zh-TW" altLang="en-US" dirty="0" smtClean="0"/>
              <a:t>：為主動發起存取行為的個體，通常為資料流的起點，例如：使用者與處理程式皆可能是發起存取行為之個體。</a:t>
            </a:r>
          </a:p>
          <a:p>
            <a:pPr marL="488639" lvl="1" indent="-300701" algn="just" eaLnBrk="1" hangingPunct="1">
              <a:buFont typeface="Wingdings" panose="05000000000000000000" pitchFamily="2" charset="2"/>
              <a:buChar char="ü"/>
            </a:pPr>
            <a:r>
              <a:rPr lang="zh-TW" altLang="en-US" dirty="0" smtClean="0"/>
              <a:t>物件</a:t>
            </a:r>
            <a:r>
              <a:rPr lang="en-US" altLang="zh-TW" dirty="0" smtClean="0"/>
              <a:t>(Object)</a:t>
            </a:r>
            <a:r>
              <a:rPr lang="zh-TW" altLang="en-US" dirty="0" smtClean="0"/>
              <a:t>：為被動存取的個體，通常為資料的接收端與保存端，例如：檔案、資料庫及處理程式等。</a:t>
            </a:r>
          </a:p>
          <a:p>
            <a:pPr marL="488639" lvl="1" indent="-300701" algn="just" eaLnBrk="1" hangingPunct="1">
              <a:buFont typeface="Wingdings" panose="05000000000000000000" pitchFamily="2" charset="2"/>
              <a:buChar char="ü"/>
            </a:pPr>
            <a:r>
              <a:rPr lang="zh-TW" altLang="en-US" dirty="0" smtClean="0"/>
              <a:t>存取</a:t>
            </a:r>
            <a:r>
              <a:rPr lang="en-US" altLang="zh-TW" dirty="0" smtClean="0"/>
              <a:t>(Access)</a:t>
            </a:r>
            <a:r>
              <a:rPr lang="zh-TW" altLang="en-US" dirty="0" smtClean="0"/>
              <a:t>：為主體對物件進行某些動作，例如：讀取、修改、刪除、建立或執行。</a:t>
            </a:r>
          </a:p>
          <a:p>
            <a:pPr marL="488639" lvl="1" indent="-300701" algn="just" eaLnBrk="1" hangingPunct="1">
              <a:buFont typeface="Wingdings" panose="05000000000000000000" pitchFamily="2" charset="2"/>
              <a:buChar char="ü"/>
            </a:pPr>
            <a:r>
              <a:rPr lang="zh-TW" altLang="en-US" dirty="0" smtClean="0"/>
              <a:t>存取規則</a:t>
            </a:r>
            <a:r>
              <a:rPr lang="en-US" altLang="zh-TW" dirty="0" smtClean="0"/>
              <a:t>(Access Rule)</a:t>
            </a:r>
            <a:r>
              <a:rPr lang="zh-TW" altLang="en-US" dirty="0" smtClean="0"/>
              <a:t>：為「可強制控管」主體與物件之間存取路徑的控制機制。例如：防火牆的存取規則可以強制控制內外網路進出。</a:t>
            </a:r>
          </a:p>
          <a:p>
            <a:pPr marL="488639" lvl="1" indent="-300701" algn="just" eaLnBrk="1" hangingPunct="1">
              <a:buFont typeface="Wingdings" panose="05000000000000000000" pitchFamily="2" charset="2"/>
              <a:buChar char="ü"/>
            </a:pPr>
            <a:r>
              <a:rPr lang="zh-TW" altLang="en-US" dirty="0" smtClean="0"/>
              <a:t>信賴路徑</a:t>
            </a:r>
            <a:r>
              <a:rPr lang="en-US" altLang="zh-TW" dirty="0" smtClean="0"/>
              <a:t>(Trusted Path)</a:t>
            </a:r>
            <a:r>
              <a:rPr lang="zh-TW" altLang="en-US" dirty="0" smtClean="0"/>
              <a:t>：為可確保主體能存取到其「所預期」存取到之物件的路徑，例如：使用者必須簽入後才能存取系統資源，未經過簽入的過程要能確保無法進行任何存取。</a:t>
            </a:r>
          </a:p>
        </p:txBody>
      </p:sp>
    </p:spTree>
    <p:extLst>
      <p:ext uri="{BB962C8B-B14F-4D97-AF65-F5344CB8AC3E}">
        <p14:creationId xmlns:p14="http://schemas.microsoft.com/office/powerpoint/2010/main" val="3554562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795338" y="771525"/>
            <a:ext cx="5576887" cy="3862388"/>
          </a:xfrm>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存取控制的類型</a:t>
            </a:r>
          </a:p>
          <a:p>
            <a:pPr algn="just" eaLnBrk="1" hangingPunct="1"/>
            <a:r>
              <a:rPr lang="zh-TW" altLang="en-US" dirty="0" smtClean="0"/>
              <a:t>存取控制不只是應用在電腦系統中，可以區分為實體類控制、技術類控制及管理類控制</a:t>
            </a:r>
            <a:r>
              <a:rPr lang="en-US" altLang="zh-TW" dirty="0" smtClean="0"/>
              <a:t>(</a:t>
            </a:r>
            <a:r>
              <a:rPr lang="zh-TW" altLang="en-US" dirty="0" smtClean="0"/>
              <a:t>也可分成所謂的</a:t>
            </a:r>
            <a:r>
              <a:rPr lang="en-US" altLang="zh-TW" dirty="0" smtClean="0"/>
              <a:t>physical access control</a:t>
            </a:r>
            <a:r>
              <a:rPr lang="zh-TW" altLang="en-US" dirty="0" smtClean="0"/>
              <a:t>與</a:t>
            </a:r>
            <a:r>
              <a:rPr lang="en-US" altLang="zh-TW" dirty="0" smtClean="0"/>
              <a:t>logical access control)</a:t>
            </a:r>
            <a:r>
              <a:rPr lang="zh-TW" altLang="en-US" dirty="0" smtClean="0"/>
              <a:t>。</a:t>
            </a:r>
          </a:p>
          <a:p>
            <a:pPr marL="488639" lvl="1" indent="-300701" algn="just" eaLnBrk="1" hangingPunct="1">
              <a:buFont typeface="Wingdings" panose="05000000000000000000" pitchFamily="2" charset="2"/>
              <a:buChar char="ü"/>
            </a:pPr>
            <a:r>
              <a:rPr lang="zh-TW" altLang="en-US" dirty="0" smtClean="0"/>
              <a:t>實體類控制</a:t>
            </a:r>
            <a:r>
              <a:rPr lang="en-US" altLang="zh-TW" dirty="0" smtClean="0"/>
              <a:t>(Physical Controls)</a:t>
            </a:r>
            <a:r>
              <a:rPr lang="zh-TW" altLang="en-US" dirty="0" smtClean="0"/>
              <a:t>，例如：門、窗、圍牆、鎖及警衛等。</a:t>
            </a:r>
          </a:p>
          <a:p>
            <a:pPr marL="488639" lvl="1" indent="-300701" algn="just" eaLnBrk="1" hangingPunct="1">
              <a:buFont typeface="Wingdings" panose="05000000000000000000" pitchFamily="2" charset="2"/>
              <a:buChar char="ü"/>
            </a:pPr>
            <a:r>
              <a:rPr lang="zh-TW" altLang="en-US" dirty="0" smtClean="0"/>
              <a:t>技術類控制</a:t>
            </a:r>
            <a:r>
              <a:rPr lang="en-US" altLang="zh-TW" dirty="0" smtClean="0"/>
              <a:t>(Technical Controls)</a:t>
            </a:r>
            <a:r>
              <a:rPr lang="zh-TW" altLang="en-US" dirty="0" smtClean="0"/>
              <a:t>，例如：通行碼鑑別、加解密技術、生物特徵識別技術、防火牆系統、入侵偵測及防禦系統等。</a:t>
            </a:r>
          </a:p>
          <a:p>
            <a:pPr marL="488639" lvl="1" indent="-300701" algn="just" eaLnBrk="1" hangingPunct="1">
              <a:buFont typeface="Wingdings" panose="05000000000000000000" pitchFamily="2" charset="2"/>
              <a:buChar char="ü"/>
            </a:pPr>
            <a:r>
              <a:rPr lang="zh-TW" altLang="en-US" dirty="0" smtClean="0"/>
              <a:t>管理類控制</a:t>
            </a:r>
            <a:r>
              <a:rPr lang="en-US" altLang="zh-TW" dirty="0" smtClean="0"/>
              <a:t>(Administrative Controls)</a:t>
            </a:r>
            <a:r>
              <a:rPr lang="zh-TW" altLang="en-US" dirty="0" smtClean="0"/>
              <a:t>，例如：政策與程序、安全認知訓練及風險管理等。</a:t>
            </a:r>
          </a:p>
        </p:txBody>
      </p:sp>
    </p:spTree>
    <p:extLst>
      <p:ext uri="{BB962C8B-B14F-4D97-AF65-F5344CB8AC3E}">
        <p14:creationId xmlns:p14="http://schemas.microsoft.com/office/powerpoint/2010/main" val="845535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795338" y="771525"/>
            <a:ext cx="5576887" cy="3862388"/>
          </a:xfrm>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存取控制的功能</a:t>
            </a:r>
            <a:endParaRPr lang="en-US" altLang="zh-TW" dirty="0" smtClean="0"/>
          </a:p>
          <a:p>
            <a:pPr algn="just" eaLnBrk="1" hangingPunct="1"/>
            <a:r>
              <a:rPr lang="zh-TW" altLang="en-US" dirty="0" smtClean="0"/>
              <a:t>依其「控制的效果」可以區分成下列不同功能性的存取控制：</a:t>
            </a:r>
            <a:endParaRPr lang="en-US" altLang="zh-TW" dirty="0" smtClean="0"/>
          </a:p>
          <a:p>
            <a:pPr marL="488639" lvl="1" indent="-300701" algn="just" eaLnBrk="1" hangingPunct="1">
              <a:buFont typeface="Wingdings" panose="05000000000000000000" pitchFamily="2" charset="2"/>
              <a:buChar char="ü"/>
            </a:pPr>
            <a:r>
              <a:rPr lang="zh-TW" altLang="en-US" dirty="0" smtClean="0"/>
              <a:t>防禦性：讓不當的損害事件不會發生</a:t>
            </a:r>
            <a:r>
              <a:rPr lang="en-US" altLang="zh-TW" dirty="0" smtClean="0"/>
              <a:t>(</a:t>
            </a:r>
            <a:r>
              <a:rPr lang="zh-TW" altLang="en-US" dirty="0" smtClean="0"/>
              <a:t>消除威脅或弱點</a:t>
            </a:r>
            <a:r>
              <a:rPr lang="en-US" altLang="zh-TW" dirty="0" smtClean="0"/>
              <a:t>)</a:t>
            </a:r>
            <a:r>
              <a:rPr lang="zh-TW" altLang="en-US" dirty="0" smtClean="0"/>
              <a:t>，例如：透過防火牆將外部流量區隔在</a:t>
            </a:r>
            <a:r>
              <a:rPr lang="en-US" altLang="zh-TW" dirty="0" smtClean="0"/>
              <a:t>DMZ</a:t>
            </a:r>
            <a:r>
              <a:rPr lang="zh-TW" altLang="en-US" dirty="0" smtClean="0"/>
              <a:t>區域，以保持內部電腦不被外部直接存取。</a:t>
            </a:r>
          </a:p>
          <a:p>
            <a:pPr marL="488639" lvl="1" indent="-300701" algn="just" eaLnBrk="1" hangingPunct="1">
              <a:buFont typeface="Wingdings" panose="05000000000000000000" pitchFamily="2" charset="2"/>
              <a:buChar char="ü"/>
            </a:pPr>
            <a:r>
              <a:rPr lang="zh-TW" altLang="en-US" dirty="0" smtClean="0"/>
              <a:t>偵測性：當發生不當的損害事件時可被識別，以利即時處理</a:t>
            </a:r>
            <a:r>
              <a:rPr lang="en-US" altLang="zh-TW" dirty="0" smtClean="0"/>
              <a:t>(</a:t>
            </a:r>
            <a:r>
              <a:rPr lang="zh-TW" altLang="en-US" dirty="0" smtClean="0"/>
              <a:t>入侵偵測與煙霧偵測</a:t>
            </a:r>
            <a:r>
              <a:rPr lang="en-US" altLang="zh-TW" dirty="0" smtClean="0"/>
              <a:t>)</a:t>
            </a:r>
            <a:r>
              <a:rPr lang="zh-TW" altLang="en-US" dirty="0" smtClean="0"/>
              <a:t>。例如：系統可用性偵測的網管系統與監控異常攻擊行為的入侵偵測系統。</a:t>
            </a:r>
          </a:p>
          <a:p>
            <a:pPr marL="488639" lvl="1" indent="-300701" algn="just" eaLnBrk="1" hangingPunct="1">
              <a:buFont typeface="Wingdings" panose="05000000000000000000" pitchFamily="2" charset="2"/>
              <a:buChar char="ü"/>
            </a:pPr>
            <a:r>
              <a:rPr lang="zh-TW" altLang="en-US" dirty="0" smtClean="0"/>
              <a:t>矯正性：發生不當的損害事件時可立即防制</a:t>
            </a:r>
            <a:r>
              <a:rPr lang="en-US" altLang="zh-TW" dirty="0" smtClean="0"/>
              <a:t>(</a:t>
            </a:r>
            <a:r>
              <a:rPr lang="zh-TW" altLang="en-US" dirty="0" smtClean="0"/>
              <a:t>滅火設備</a:t>
            </a:r>
            <a:r>
              <a:rPr lang="en-US" altLang="zh-TW" dirty="0" smtClean="0"/>
              <a:t>)</a:t>
            </a:r>
            <a:r>
              <a:rPr lang="zh-TW" altLang="en-US" dirty="0" smtClean="0"/>
              <a:t>。例如：自動化灑水系統，當偵測到火災發生時可立即滅火。</a:t>
            </a:r>
          </a:p>
          <a:p>
            <a:pPr marL="488639" lvl="1" indent="-300701" algn="just" eaLnBrk="1" hangingPunct="1">
              <a:buFont typeface="Wingdings" panose="05000000000000000000" pitchFamily="2" charset="2"/>
              <a:buChar char="ü"/>
            </a:pPr>
            <a:r>
              <a:rPr lang="zh-TW" altLang="en-US" dirty="0" smtClean="0"/>
              <a:t>嚇阻性：降低威脅發生的意圖，但無法阻擋</a:t>
            </a:r>
            <a:r>
              <a:rPr lang="en-US" altLang="zh-TW" dirty="0" smtClean="0"/>
              <a:t>(CCTV)</a:t>
            </a:r>
            <a:r>
              <a:rPr lang="zh-TW" altLang="en-US" dirty="0" smtClean="0"/>
              <a:t>。例如：錄影系統，雖無法阻擋入侵，但具有嚇阻效果。</a:t>
            </a:r>
            <a:r>
              <a:rPr lang="en-US" altLang="zh-TW" dirty="0" smtClean="0"/>
              <a:t>CCTV</a:t>
            </a:r>
            <a:r>
              <a:rPr lang="zh-TW" altLang="en-US" dirty="0" smtClean="0"/>
              <a:t>指閉路電視</a:t>
            </a:r>
            <a:r>
              <a:rPr lang="en-US" altLang="zh-TW" dirty="0" smtClean="0"/>
              <a:t>(closed circuit television)</a:t>
            </a:r>
            <a:r>
              <a:rPr lang="zh-TW" altLang="en-US" dirty="0" smtClean="0"/>
              <a:t> 。</a:t>
            </a:r>
          </a:p>
          <a:p>
            <a:pPr marL="488639" lvl="1" indent="-300701" algn="just" eaLnBrk="1" hangingPunct="1">
              <a:buFont typeface="Wingdings" panose="05000000000000000000" pitchFamily="2" charset="2"/>
              <a:buChar char="ü"/>
            </a:pPr>
            <a:r>
              <a:rPr lang="zh-TW" altLang="en-US" dirty="0" smtClean="0"/>
              <a:t>復原性：發生不當損害後可回復原來的正常運作。例如：備份或備援系統，當主要系統無法運作時備援系統可接手。</a:t>
            </a:r>
          </a:p>
          <a:p>
            <a:pPr marL="488639" lvl="1" indent="-300701" algn="just" eaLnBrk="1" hangingPunct="1">
              <a:buFont typeface="Wingdings" panose="05000000000000000000" pitchFamily="2" charset="2"/>
              <a:buChar char="ü"/>
            </a:pPr>
            <a:r>
              <a:rPr lang="zh-TW" altLang="en-US" dirty="0" smtClean="0"/>
              <a:t>補償性：對其他控制措施提供選項的控制措施。當組織因特定資訊系統本質與作業環境，或者控制措施實作的成本效益太低導致無法實作某項安全控制措施時，有時候需要採用補償性安全控制措施。例如：原控制措施要求為「採用自動化機制維護一份最新、完整、精確及隨時可取得的資訊系統基準組態。」，但組織評估採自動化的系統維護資訊系統基準組態需要花費龐大的成本且成本效益太低，因此組織可考慮採用人工維護基準組態的補償性控制措施。</a:t>
            </a:r>
          </a:p>
        </p:txBody>
      </p:sp>
    </p:spTree>
    <p:extLst>
      <p:ext uri="{BB962C8B-B14F-4D97-AF65-F5344CB8AC3E}">
        <p14:creationId xmlns:p14="http://schemas.microsoft.com/office/powerpoint/2010/main" val="16919562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795338" y="771525"/>
            <a:ext cx="5576887" cy="3862388"/>
          </a:xfrm>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存取控制的管理</a:t>
            </a:r>
            <a:endParaRPr lang="en-US" altLang="zh-TW" dirty="0" smtClean="0"/>
          </a:p>
          <a:p>
            <a:pPr algn="just" eaLnBrk="1" hangingPunct="1"/>
            <a:r>
              <a:rPr lang="zh-TW" altLang="en-US" dirty="0" smtClean="0"/>
              <a:t>可區分為三個項目：</a:t>
            </a:r>
          </a:p>
          <a:p>
            <a:pPr marL="488639" lvl="1" indent="-300701" algn="just" eaLnBrk="1" hangingPunct="1">
              <a:buFont typeface="Wingdings" panose="05000000000000000000" pitchFamily="2" charset="2"/>
              <a:buChar char="ü"/>
            </a:pPr>
            <a:r>
              <a:rPr lang="zh-TW" altLang="en-US" dirty="0" smtClean="0"/>
              <a:t>帳號管理</a:t>
            </a:r>
            <a:r>
              <a:rPr lang="en-US" altLang="zh-TW" dirty="0" smtClean="0"/>
              <a:t>(</a:t>
            </a:r>
            <a:r>
              <a:rPr lang="zh-TW" altLang="en-US" dirty="0" smtClean="0"/>
              <a:t>身分識別與鑑別</a:t>
            </a:r>
            <a:r>
              <a:rPr lang="en-US" altLang="zh-TW" dirty="0" smtClean="0"/>
              <a:t>)</a:t>
            </a:r>
            <a:r>
              <a:rPr lang="zh-TW" altLang="en-US" dirty="0" smtClean="0"/>
              <a:t>：主要管理的內容是使用者之身分識別與鑑別。</a:t>
            </a:r>
          </a:p>
          <a:p>
            <a:pPr marL="824578" lvl="2" indent="-298352" algn="just" eaLnBrk="1" hangingPunct="1">
              <a:buFont typeface="Wingdings" panose="05000000000000000000" pitchFamily="2" charset="2"/>
              <a:buChar char="Ø"/>
            </a:pPr>
            <a:r>
              <a:rPr lang="zh-TW" altLang="en-US" dirty="0" smtClean="0"/>
              <a:t>身分識別</a:t>
            </a:r>
            <a:r>
              <a:rPr lang="en-US" altLang="zh-TW" dirty="0" smtClean="0"/>
              <a:t>(Identification)</a:t>
            </a:r>
            <a:r>
              <a:rPr lang="zh-TW" altLang="en-US" dirty="0" smtClean="0"/>
              <a:t>：用以識別主體身分的唯一代碼，這個代碼與一個使用者的真實身分連結在資訊系統中代表該使用者。通常主體在進行存取行為時告知資訊系統的身分識別資訊，例如：帳戶、使用者代號及使用者名稱。</a:t>
            </a:r>
          </a:p>
          <a:p>
            <a:pPr marL="824578" lvl="2" indent="-298352" algn="just" eaLnBrk="1" hangingPunct="1">
              <a:buFont typeface="Wingdings" panose="05000000000000000000" pitchFamily="2" charset="2"/>
              <a:buChar char="Ø"/>
            </a:pPr>
            <a:r>
              <a:rPr lang="zh-TW" altLang="en-US" dirty="0" smtClean="0"/>
              <a:t>身分鑑別</a:t>
            </a:r>
            <a:r>
              <a:rPr lang="en-US" altLang="zh-TW" dirty="0" smtClean="0"/>
              <a:t>(Authentication)</a:t>
            </a:r>
            <a:r>
              <a:rPr lang="zh-TW" altLang="en-US" dirty="0" smtClean="0"/>
              <a:t>：用來驗證存取主體身分的技術，例如：通行碼、生物特徵及動態通行碼等。</a:t>
            </a:r>
            <a:endParaRPr lang="en-US" altLang="zh-TW" dirty="0" smtClean="0"/>
          </a:p>
          <a:p>
            <a:pPr marL="488639" lvl="1" indent="-300701" algn="just" eaLnBrk="1" hangingPunct="1">
              <a:buFont typeface="Wingdings" panose="05000000000000000000" pitchFamily="2" charset="2"/>
              <a:buChar char="ü"/>
            </a:pPr>
            <a:r>
              <a:rPr lang="zh-TW" altLang="en-US" dirty="0" smtClean="0"/>
              <a:t>授權</a:t>
            </a:r>
            <a:r>
              <a:rPr lang="en-US" altLang="zh-TW" dirty="0" smtClean="0"/>
              <a:t>(Authorization)</a:t>
            </a:r>
            <a:r>
              <a:rPr lang="zh-TW" altLang="en-US" dirty="0" smtClean="0"/>
              <a:t>：決定主體是否能夠存取物件的判斷準則。</a:t>
            </a:r>
          </a:p>
          <a:p>
            <a:pPr marL="488639" lvl="1" indent="-300701" algn="just" eaLnBrk="1" hangingPunct="1">
              <a:buFont typeface="Wingdings" panose="05000000000000000000" pitchFamily="2" charset="2"/>
              <a:buChar char="ü"/>
            </a:pPr>
            <a:r>
              <a:rPr lang="zh-TW" altLang="en-US" dirty="0" smtClean="0"/>
              <a:t>可歸責性</a:t>
            </a:r>
            <a:r>
              <a:rPr lang="en-US" altLang="zh-TW" dirty="0" smtClean="0"/>
              <a:t>(Accountability)</a:t>
            </a:r>
            <a:r>
              <a:rPr lang="zh-TW" altLang="en-US" dirty="0" smtClean="0"/>
              <a:t>：包含稽核紀錄</a:t>
            </a:r>
            <a:r>
              <a:rPr lang="en-US" altLang="zh-TW" dirty="0" smtClean="0"/>
              <a:t>(Auditing)</a:t>
            </a:r>
            <a:r>
              <a:rPr lang="zh-TW" altLang="en-US" dirty="0" smtClean="0"/>
              <a:t>與存取行為不可否認的可歸責性機制。</a:t>
            </a:r>
          </a:p>
        </p:txBody>
      </p:sp>
    </p:spTree>
    <p:extLst>
      <p:ext uri="{BB962C8B-B14F-4D97-AF65-F5344CB8AC3E}">
        <p14:creationId xmlns:p14="http://schemas.microsoft.com/office/powerpoint/2010/main" val="12234666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795338" y="771525"/>
            <a:ext cx="5576887" cy="3862388"/>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授權原則</a:t>
            </a:r>
          </a:p>
          <a:p>
            <a:pPr marL="488639" lvl="1" indent="-300701" algn="just" eaLnBrk="1" hangingPunct="1">
              <a:buFont typeface="Wingdings" panose="05000000000000000000" pitchFamily="2" charset="2"/>
              <a:buChar char="ü"/>
            </a:pPr>
            <a:r>
              <a:rPr lang="zh-TW" altLang="en-US" dirty="0" smtClean="0"/>
              <a:t>業務需知原則：組織應於授與人員存取權限時，僅提供人員其執行業務上所需知道的資訊為基本原則，即使在存取控制政策規範中，可授予特定職位人員存取特定等級之資訊，若與業務不相關之資訊也不應開放。</a:t>
            </a:r>
          </a:p>
          <a:p>
            <a:pPr marL="488639" lvl="1" indent="-300701" algn="just" eaLnBrk="1" hangingPunct="1">
              <a:buFont typeface="Wingdings" panose="05000000000000000000" pitchFamily="2" charset="2"/>
              <a:buChar char="ü"/>
            </a:pPr>
            <a:r>
              <a:rPr lang="zh-TW" altLang="en-US" dirty="0" smtClean="0"/>
              <a:t>最低權限原則</a:t>
            </a:r>
          </a:p>
          <a:p>
            <a:pPr marL="824578" lvl="2" indent="-298352" algn="just" eaLnBrk="1" hangingPunct="1">
              <a:buFont typeface="Wingdings" panose="05000000000000000000" pitchFamily="2" charset="2"/>
              <a:buChar char="Ø"/>
            </a:pPr>
            <a:r>
              <a:rPr lang="zh-TW" altLang="en-US" dirty="0" smtClean="0"/>
              <a:t>權限開放時採用最低權限原則，不論是程式執行或使用者都以不超出其所需資訊的存取權限來執行，不開放不需要的權限給執行程式或人員。例如：</a:t>
            </a:r>
            <a:r>
              <a:rPr lang="en-US" altLang="zh-TW" dirty="0" smtClean="0"/>
              <a:t>Web</a:t>
            </a:r>
            <a:r>
              <a:rPr lang="zh-TW" altLang="en-US" dirty="0" smtClean="0"/>
              <a:t>伺服器不需要系統管理的權限，就不要配發系統管理權限的帳號讓</a:t>
            </a:r>
            <a:r>
              <a:rPr lang="en-US" altLang="zh-TW" dirty="0" smtClean="0"/>
              <a:t>Web</a:t>
            </a:r>
            <a:r>
              <a:rPr lang="zh-TW" altLang="en-US" dirty="0" smtClean="0"/>
              <a:t>伺服器使用，否則如果</a:t>
            </a:r>
            <a:r>
              <a:rPr lang="en-US" altLang="zh-TW" dirty="0" smtClean="0"/>
              <a:t>Web</a:t>
            </a:r>
            <a:r>
              <a:rPr lang="zh-TW" altLang="en-US" dirty="0" smtClean="0"/>
              <a:t>應用程式具有命令注入</a:t>
            </a:r>
            <a:r>
              <a:rPr lang="en-US" altLang="zh-TW" dirty="0" smtClean="0"/>
              <a:t>(Command Injection)</a:t>
            </a:r>
            <a:r>
              <a:rPr lang="zh-TW" altLang="en-US" dirty="0" smtClean="0"/>
              <a:t>的漏洞時，攻擊者就可以繼承</a:t>
            </a:r>
            <a:r>
              <a:rPr lang="en-US" altLang="zh-TW" dirty="0" smtClean="0"/>
              <a:t>Web</a:t>
            </a:r>
            <a:r>
              <a:rPr lang="zh-TW" altLang="en-US" dirty="0" smtClean="0"/>
              <a:t>伺服器的系統管理者權限來執行任何指令。</a:t>
            </a:r>
          </a:p>
          <a:p>
            <a:pPr marL="488639" lvl="1" indent="-300701" algn="just" eaLnBrk="1" hangingPunct="1">
              <a:buFont typeface="Wingdings" panose="05000000000000000000" pitchFamily="2" charset="2"/>
              <a:buChar char="ü"/>
            </a:pPr>
            <a:r>
              <a:rPr lang="zh-TW" altLang="en-US" dirty="0" smtClean="0"/>
              <a:t>職務區隔</a:t>
            </a:r>
          </a:p>
          <a:p>
            <a:pPr marL="824578" lvl="2" indent="-298352" algn="just" eaLnBrk="1" hangingPunct="1">
              <a:buFont typeface="Wingdings" panose="05000000000000000000" pitchFamily="2" charset="2"/>
              <a:buChar char="Ø"/>
            </a:pPr>
            <a:r>
              <a:rPr lang="zh-TW" altLang="en-US" dirty="0" smtClean="0"/>
              <a:t>「重要」的工作任務可切割由多人負責，避免需共謀進行的惡意行為</a:t>
            </a:r>
            <a:r>
              <a:rPr lang="en-US" altLang="zh-TW" dirty="0" smtClean="0"/>
              <a:t>(</a:t>
            </a:r>
            <a:r>
              <a:rPr lang="zh-TW" altLang="en-US" dirty="0" smtClean="0"/>
              <a:t>例如：掌管存取安全的人員不應擔任安全稽核的工作，或者程式設計師不能負責程式上線的工作</a:t>
            </a:r>
            <a:r>
              <a:rPr lang="en-US" altLang="zh-TW" dirty="0" smtClean="0"/>
              <a:t>)</a:t>
            </a:r>
            <a:r>
              <a:rPr lang="zh-TW" altLang="en-US" dirty="0" smtClean="0"/>
              <a:t> 。</a:t>
            </a:r>
            <a:endParaRPr lang="en-US" altLang="zh-TW" dirty="0" smtClean="0"/>
          </a:p>
          <a:p>
            <a:pPr marL="488639" lvl="1" indent="-300701" algn="just" eaLnBrk="1" hangingPunct="1">
              <a:buFont typeface="Wingdings" panose="05000000000000000000" pitchFamily="2" charset="2"/>
              <a:buChar char="ü"/>
            </a:pPr>
            <a:r>
              <a:rPr lang="zh-TW" altLang="en-US" dirty="0" smtClean="0"/>
              <a:t>特殊權限管理</a:t>
            </a:r>
          </a:p>
          <a:p>
            <a:pPr marL="824578" lvl="2" indent="-298352" algn="just" eaLnBrk="1" hangingPunct="1">
              <a:buFont typeface="Wingdings" panose="05000000000000000000" pitchFamily="2" charset="2"/>
              <a:buChar char="Ø"/>
            </a:pPr>
            <a:r>
              <a:rPr lang="zh-TW" altLang="en-US" dirty="0" smtClean="0"/>
              <a:t>對於系統管理者帳號與相關安全組態設定權限應採特別的控管方式，例如：特權申請流程應由較高權責主管核准，並詳細記錄特權人員與特權指令的存取行為。</a:t>
            </a:r>
          </a:p>
        </p:txBody>
      </p:sp>
    </p:spTree>
    <p:extLst>
      <p:ext uri="{BB962C8B-B14F-4D97-AF65-F5344CB8AC3E}">
        <p14:creationId xmlns:p14="http://schemas.microsoft.com/office/powerpoint/2010/main" val="20891232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795338" y="771525"/>
            <a:ext cx="5576887" cy="3862388"/>
          </a:xfrm>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實體環境的存取控制</a:t>
            </a:r>
          </a:p>
          <a:p>
            <a:pPr algn="just" eaLnBrk="1" hangingPunct="1"/>
            <a:r>
              <a:rPr lang="zh-TW" altLang="en-US" dirty="0" smtClean="0"/>
              <a:t>下列則以實體環境中的案例，對照存取控管的應用：</a:t>
            </a:r>
          </a:p>
          <a:p>
            <a:pPr marL="488639" lvl="1" indent="-300701" algn="just" eaLnBrk="1" hangingPunct="1">
              <a:buFont typeface="Wingdings" panose="05000000000000000000" pitchFamily="2" charset="2"/>
              <a:buChar char="ü"/>
            </a:pPr>
            <a:r>
              <a:rPr lang="zh-TW" altLang="en-US" dirty="0" smtClean="0"/>
              <a:t>存取控制的角色。</a:t>
            </a:r>
          </a:p>
          <a:p>
            <a:pPr marL="824578" lvl="2" indent="-298352" algn="just" eaLnBrk="1" hangingPunct="1">
              <a:buFont typeface="Wingdings" panose="05000000000000000000" pitchFamily="2" charset="2"/>
              <a:buChar char="Ø"/>
            </a:pPr>
            <a:r>
              <a:rPr lang="zh-TW" altLang="en-US" dirty="0" smtClean="0"/>
              <a:t>主體：人員。</a:t>
            </a:r>
          </a:p>
          <a:p>
            <a:pPr marL="824578" lvl="2" indent="-298352" algn="just" eaLnBrk="1" hangingPunct="1">
              <a:buFont typeface="Wingdings" panose="05000000000000000000" pitchFamily="2" charset="2"/>
              <a:buChar char="Ø"/>
            </a:pPr>
            <a:r>
              <a:rPr lang="zh-TW" altLang="en-US" dirty="0" smtClean="0"/>
              <a:t>物件：機房、線路室、保險櫃及電腦等。</a:t>
            </a:r>
          </a:p>
          <a:p>
            <a:pPr marL="824578" lvl="2" indent="-298352" algn="just" eaLnBrk="1" hangingPunct="1">
              <a:buFont typeface="Wingdings" panose="05000000000000000000" pitchFamily="2" charset="2"/>
              <a:buChar char="Ø"/>
            </a:pPr>
            <a:r>
              <a:rPr lang="zh-TW" altLang="en-US" dirty="0" smtClean="0"/>
              <a:t>存取規則：只有在職員工能從</a:t>
            </a:r>
            <a:r>
              <a:rPr lang="en-US" altLang="zh-TW" dirty="0" smtClean="0"/>
              <a:t>1F</a:t>
            </a:r>
            <a:r>
              <a:rPr lang="zh-TW" altLang="en-US" dirty="0" smtClean="0"/>
              <a:t>大門進出。</a:t>
            </a:r>
          </a:p>
          <a:p>
            <a:pPr marL="824578" lvl="2" indent="-298352" algn="just" eaLnBrk="1" hangingPunct="1">
              <a:buFont typeface="Wingdings" panose="05000000000000000000" pitchFamily="2" charset="2"/>
              <a:buChar char="Ø"/>
            </a:pPr>
            <a:r>
              <a:rPr lang="zh-TW" altLang="en-US" dirty="0" smtClean="0"/>
              <a:t>強制信賴路徑：</a:t>
            </a:r>
            <a:r>
              <a:rPr lang="en-US" altLang="zh-TW" dirty="0" smtClean="0"/>
              <a:t>2M</a:t>
            </a:r>
            <a:r>
              <a:rPr lang="zh-TW" altLang="en-US" dirty="0" smtClean="0"/>
              <a:t>圍牆加電網、獨棟建物且與其他建物棟距</a:t>
            </a:r>
            <a:r>
              <a:rPr lang="en-US" altLang="zh-TW" dirty="0" smtClean="0"/>
              <a:t>20M</a:t>
            </a:r>
            <a:r>
              <a:rPr lang="zh-TW" altLang="en-US" dirty="0" smtClean="0"/>
              <a:t>以上</a:t>
            </a:r>
            <a:r>
              <a:rPr lang="en-US" altLang="zh-TW" dirty="0" smtClean="0"/>
              <a:t>(</a:t>
            </a:r>
            <a:r>
              <a:rPr lang="zh-TW" altLang="en-US" dirty="0" smtClean="0"/>
              <a:t>強制性足夠嗎？</a:t>
            </a:r>
            <a:r>
              <a:rPr lang="en-US" altLang="zh-TW" dirty="0" smtClean="0"/>
              <a:t>)</a:t>
            </a:r>
            <a:r>
              <a:rPr lang="zh-TW" altLang="en-US" dirty="0" smtClean="0"/>
              <a:t>。</a:t>
            </a:r>
            <a:endParaRPr lang="en-US" altLang="zh-TW" dirty="0" smtClean="0"/>
          </a:p>
          <a:p>
            <a:pPr marL="488639" lvl="1" indent="-300701" algn="just" eaLnBrk="1" hangingPunct="1">
              <a:buFont typeface="Wingdings" panose="05000000000000000000" pitchFamily="2" charset="2"/>
              <a:buChar char="ü"/>
            </a:pPr>
            <a:r>
              <a:rPr lang="zh-TW" altLang="en-US" dirty="0" smtClean="0"/>
              <a:t>存取控制的管理。</a:t>
            </a:r>
          </a:p>
          <a:p>
            <a:pPr marL="824578" lvl="2" indent="-298352" algn="just" eaLnBrk="1" hangingPunct="1">
              <a:buFont typeface="Wingdings" panose="05000000000000000000" pitchFamily="2" charset="2"/>
              <a:buChar char="Ø"/>
            </a:pPr>
            <a:r>
              <a:rPr lang="zh-TW" altLang="en-US" dirty="0" smtClean="0"/>
              <a:t>鑑別：門口警衛檢查人員通行證。</a:t>
            </a:r>
            <a:endParaRPr lang="en-US" altLang="zh-TW" dirty="0" smtClean="0"/>
          </a:p>
          <a:p>
            <a:pPr marL="824578" lvl="2" indent="-298352" algn="just" eaLnBrk="1" hangingPunct="1">
              <a:buFont typeface="Wingdings" panose="05000000000000000000" pitchFamily="2" charset="2"/>
              <a:buChar char="Ø"/>
            </a:pPr>
            <a:r>
              <a:rPr lang="zh-TW" altLang="en-US" dirty="0" smtClean="0"/>
              <a:t>授權：通行證有效且為在職員工者放行，無效或非在職員工則不放行。</a:t>
            </a:r>
          </a:p>
          <a:p>
            <a:pPr marL="824578" lvl="2" indent="-298352" algn="just" eaLnBrk="1" hangingPunct="1">
              <a:buFont typeface="Wingdings" panose="05000000000000000000" pitchFamily="2" charset="2"/>
              <a:buChar char="Ø"/>
            </a:pPr>
            <a:r>
              <a:rPr lang="zh-TW" altLang="en-US" dirty="0" smtClean="0"/>
              <a:t>可歸責性：登記人員進出的時間、目的、攜入或攜出的物品。</a:t>
            </a:r>
          </a:p>
        </p:txBody>
      </p:sp>
    </p:spTree>
    <p:extLst>
      <p:ext uri="{BB962C8B-B14F-4D97-AF65-F5344CB8AC3E}">
        <p14:creationId xmlns:p14="http://schemas.microsoft.com/office/powerpoint/2010/main" val="2713929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795338" y="771525"/>
            <a:ext cx="5576887" cy="3862388"/>
          </a:xfrm>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作業系統的存取控制</a:t>
            </a:r>
          </a:p>
          <a:p>
            <a:pPr algn="just" eaLnBrk="1" hangingPunct="1"/>
            <a:r>
              <a:rPr lang="zh-TW" altLang="en-US" dirty="0" smtClean="0"/>
              <a:t>下列則以作業系統中的案例，對照存取控管的應用：</a:t>
            </a:r>
          </a:p>
          <a:p>
            <a:pPr marL="488639" lvl="1" indent="-300701" algn="just" eaLnBrk="1" hangingPunct="1">
              <a:buFont typeface="Wingdings" panose="05000000000000000000" pitchFamily="2" charset="2"/>
              <a:buChar char="ü"/>
            </a:pPr>
            <a:r>
              <a:rPr lang="zh-TW" altLang="en-US" dirty="0" smtClean="0"/>
              <a:t>存取控制的角色。</a:t>
            </a:r>
          </a:p>
          <a:p>
            <a:pPr marL="824578" lvl="2" indent="-298352" algn="just" eaLnBrk="1" hangingPunct="1">
              <a:buFont typeface="Wingdings" panose="05000000000000000000" pitchFamily="2" charset="2"/>
              <a:buChar char="Ø"/>
            </a:pPr>
            <a:r>
              <a:rPr lang="zh-TW" altLang="en-US" dirty="0" smtClean="0"/>
              <a:t>主體：人員與執行中的程式</a:t>
            </a:r>
            <a:r>
              <a:rPr lang="en-US" altLang="zh-TW" dirty="0" smtClean="0"/>
              <a:t>(Process)</a:t>
            </a:r>
            <a:r>
              <a:rPr lang="zh-TW" altLang="en-US" dirty="0" smtClean="0"/>
              <a:t>。</a:t>
            </a:r>
          </a:p>
          <a:p>
            <a:pPr marL="824578" lvl="2" indent="-298352" algn="just" eaLnBrk="1" hangingPunct="1">
              <a:buFont typeface="Wingdings" panose="05000000000000000000" pitchFamily="2" charset="2"/>
              <a:buChar char="Ø"/>
            </a:pPr>
            <a:r>
              <a:rPr lang="zh-TW" altLang="en-US" dirty="0" smtClean="0"/>
              <a:t>物件：檔案、資料庫、其他執行中的程式及記憶體等。</a:t>
            </a:r>
          </a:p>
          <a:p>
            <a:pPr marL="824578" lvl="2" indent="-298352" algn="just" eaLnBrk="1" hangingPunct="1">
              <a:buFont typeface="Wingdings" panose="05000000000000000000" pitchFamily="2" charset="2"/>
              <a:buChar char="Ø"/>
            </a:pPr>
            <a:r>
              <a:rPr lang="zh-TW" altLang="en-US" dirty="0" smtClean="0"/>
              <a:t>存取規則：通行碼檔案只能被管理者存取。</a:t>
            </a:r>
          </a:p>
          <a:p>
            <a:pPr marL="824578" lvl="2" indent="-298352" algn="just" eaLnBrk="1" hangingPunct="1">
              <a:buFont typeface="Wingdings" panose="05000000000000000000" pitchFamily="2" charset="2"/>
              <a:buChar char="Ø"/>
            </a:pPr>
            <a:r>
              <a:rPr lang="zh-TW" altLang="en-US" dirty="0" smtClean="0"/>
              <a:t>強制信賴路徑：所有磁碟機的檔案存取由</a:t>
            </a:r>
            <a:r>
              <a:rPr lang="en-US" altLang="zh-TW" dirty="0" smtClean="0"/>
              <a:t>OS</a:t>
            </a:r>
            <a:r>
              <a:rPr lang="zh-TW" altLang="en-US" dirty="0" smtClean="0"/>
              <a:t>控制，一般程式不能直接存取磁碟機，使用者所執行的程式繼承該使用者的身分與權限</a:t>
            </a:r>
            <a:r>
              <a:rPr lang="en-US" altLang="zh-TW" dirty="0" smtClean="0"/>
              <a:t>(</a:t>
            </a:r>
            <a:r>
              <a:rPr lang="zh-TW" altLang="en-US" dirty="0" smtClean="0"/>
              <a:t>強制性足夠嗎？</a:t>
            </a:r>
            <a:r>
              <a:rPr lang="en-US" altLang="zh-TW" dirty="0" smtClean="0"/>
              <a:t>)</a:t>
            </a:r>
            <a:r>
              <a:rPr lang="zh-TW" altLang="en-US" dirty="0" smtClean="0"/>
              <a:t>。</a:t>
            </a:r>
            <a:endParaRPr lang="en-US" altLang="zh-TW" dirty="0" smtClean="0"/>
          </a:p>
          <a:p>
            <a:pPr marL="488639" lvl="1" indent="-300701" algn="just" eaLnBrk="1" hangingPunct="1">
              <a:buFont typeface="Wingdings" panose="05000000000000000000" pitchFamily="2" charset="2"/>
              <a:buChar char="ü"/>
            </a:pPr>
            <a:r>
              <a:rPr lang="zh-TW" altLang="en-US" dirty="0" smtClean="0"/>
              <a:t>存取控制的管理。</a:t>
            </a:r>
          </a:p>
          <a:p>
            <a:pPr marL="824578" lvl="2" indent="-298352" algn="just" eaLnBrk="1" hangingPunct="1">
              <a:buFont typeface="Wingdings" panose="05000000000000000000" pitchFamily="2" charset="2"/>
              <a:buChar char="Ø"/>
            </a:pPr>
            <a:r>
              <a:rPr lang="zh-TW" altLang="en-US" dirty="0" smtClean="0"/>
              <a:t>鑑別：簽入作業</a:t>
            </a:r>
            <a:r>
              <a:rPr lang="en-US" altLang="zh-TW" dirty="0" smtClean="0"/>
              <a:t>(</a:t>
            </a:r>
            <a:r>
              <a:rPr lang="zh-TW" altLang="en-US" dirty="0" smtClean="0"/>
              <a:t>帳號通行碼比對正確</a:t>
            </a:r>
            <a:r>
              <a:rPr lang="en-US" altLang="zh-TW" dirty="0" smtClean="0"/>
              <a:t>)</a:t>
            </a:r>
            <a:r>
              <a:rPr lang="zh-TW" altLang="en-US" dirty="0" smtClean="0"/>
              <a:t>。</a:t>
            </a:r>
          </a:p>
          <a:p>
            <a:pPr marL="824578" lvl="2" indent="-298352" algn="just" eaLnBrk="1" hangingPunct="1">
              <a:buFont typeface="Wingdings" panose="05000000000000000000" pitchFamily="2" charset="2"/>
              <a:buChar char="Ø"/>
            </a:pPr>
            <a:r>
              <a:rPr lang="zh-TW" altLang="en-US" dirty="0" smtClean="0"/>
              <a:t>授權：是否為管理者群組？是否符合檔案存取權限？</a:t>
            </a:r>
          </a:p>
          <a:p>
            <a:pPr marL="824578" lvl="2" indent="-298352" algn="just" eaLnBrk="1" hangingPunct="1">
              <a:buFont typeface="Wingdings" panose="05000000000000000000" pitchFamily="2" charset="2"/>
              <a:buChar char="Ø"/>
            </a:pPr>
            <a:r>
              <a:rPr lang="zh-TW" altLang="en-US" dirty="0" smtClean="0"/>
              <a:t>可歸責性：檔案開啟、修改及刪除都被記錄下來，包含時間與存取者等。</a:t>
            </a:r>
          </a:p>
        </p:txBody>
      </p:sp>
    </p:spTree>
    <p:extLst>
      <p:ext uri="{BB962C8B-B14F-4D97-AF65-F5344CB8AC3E}">
        <p14:creationId xmlns:p14="http://schemas.microsoft.com/office/powerpoint/2010/main" val="30749227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795338" y="771525"/>
            <a:ext cx="5576887" cy="3862388"/>
          </a:xfrm>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應用系統的存取控制</a:t>
            </a:r>
          </a:p>
          <a:p>
            <a:pPr algn="just" eaLnBrk="1" hangingPunct="1"/>
            <a:r>
              <a:rPr lang="zh-TW" altLang="en-US" dirty="0" smtClean="0"/>
              <a:t>下列則以應用系統中的案例，對照存取控管的應用：</a:t>
            </a:r>
          </a:p>
          <a:p>
            <a:pPr marL="488639" lvl="1" indent="-300701" algn="just" eaLnBrk="1" hangingPunct="1">
              <a:buFont typeface="Wingdings" panose="05000000000000000000" pitchFamily="2" charset="2"/>
              <a:buChar char="ü"/>
            </a:pPr>
            <a:r>
              <a:rPr lang="zh-TW" altLang="en-US" dirty="0" smtClean="0"/>
              <a:t>存取控制的角色。</a:t>
            </a:r>
          </a:p>
          <a:p>
            <a:pPr marL="824578" lvl="2" indent="-298352" algn="just" eaLnBrk="1" hangingPunct="1">
              <a:buFont typeface="Wingdings" panose="05000000000000000000" pitchFamily="2" charset="2"/>
              <a:buChar char="Ø"/>
            </a:pPr>
            <a:r>
              <a:rPr lang="zh-TW" altLang="en-US" dirty="0" smtClean="0"/>
              <a:t>主體：人員。</a:t>
            </a:r>
            <a:endParaRPr lang="en-US" altLang="zh-TW" dirty="0" smtClean="0"/>
          </a:p>
          <a:p>
            <a:pPr marL="824578" lvl="2" indent="-298352" algn="just" eaLnBrk="1" hangingPunct="1">
              <a:buFont typeface="Wingdings" panose="05000000000000000000" pitchFamily="2" charset="2"/>
              <a:buChar char="Ø"/>
            </a:pPr>
            <a:r>
              <a:rPr lang="zh-TW" altLang="en-US" dirty="0" smtClean="0"/>
              <a:t>物件：檔案與資料庫等。</a:t>
            </a:r>
          </a:p>
          <a:p>
            <a:pPr marL="824578" lvl="2" indent="-298352" algn="just" eaLnBrk="1" hangingPunct="1">
              <a:buFont typeface="Wingdings" panose="05000000000000000000" pitchFamily="2" charset="2"/>
              <a:buChar char="Ø"/>
            </a:pPr>
            <a:r>
              <a:rPr lang="zh-TW" altLang="en-US" dirty="0" smtClean="0"/>
              <a:t>存取規則：只有主管才能簽核其部屬的假單。</a:t>
            </a:r>
          </a:p>
          <a:p>
            <a:pPr marL="824578" lvl="2" indent="-298352" algn="just" eaLnBrk="1" hangingPunct="1">
              <a:buFont typeface="Wingdings" panose="05000000000000000000" pitchFamily="2" charset="2"/>
              <a:buChar char="Ø"/>
            </a:pPr>
            <a:r>
              <a:rPr lang="zh-TW" altLang="en-US" dirty="0" smtClean="0"/>
              <a:t>強制信賴路徑：所有簽核動作集中於個別程式處理，且配合電子簽章技術</a:t>
            </a:r>
            <a:r>
              <a:rPr lang="en-US" altLang="zh-TW" dirty="0" smtClean="0"/>
              <a:t>(</a:t>
            </a:r>
            <a:r>
              <a:rPr lang="zh-TW" altLang="en-US" dirty="0" smtClean="0"/>
              <a:t>強制性足夠嗎？</a:t>
            </a:r>
            <a:r>
              <a:rPr lang="en-US" altLang="zh-TW" dirty="0" smtClean="0"/>
              <a:t>)</a:t>
            </a:r>
            <a:r>
              <a:rPr lang="zh-TW" altLang="en-US" dirty="0" smtClean="0"/>
              <a:t>。</a:t>
            </a:r>
            <a:endParaRPr lang="en-US" altLang="zh-TW" dirty="0" smtClean="0"/>
          </a:p>
          <a:p>
            <a:pPr marL="488639" lvl="1" indent="-300701" algn="just" eaLnBrk="1" hangingPunct="1">
              <a:buFont typeface="Wingdings" panose="05000000000000000000" pitchFamily="2" charset="2"/>
              <a:buChar char="ü"/>
            </a:pPr>
            <a:r>
              <a:rPr lang="zh-TW" altLang="en-US" dirty="0" smtClean="0"/>
              <a:t>存取控制的管理。</a:t>
            </a:r>
          </a:p>
          <a:p>
            <a:pPr marL="824578" lvl="2" indent="-298352" algn="just" eaLnBrk="1" hangingPunct="1">
              <a:buFont typeface="Wingdings" panose="05000000000000000000" pitchFamily="2" charset="2"/>
              <a:buChar char="Ø"/>
            </a:pPr>
            <a:r>
              <a:rPr lang="zh-TW" altLang="en-US" dirty="0" smtClean="0"/>
              <a:t>鑑別：應用程式簽入作業</a:t>
            </a:r>
            <a:r>
              <a:rPr lang="en-US" altLang="zh-TW" dirty="0" smtClean="0"/>
              <a:t>(</a:t>
            </a:r>
            <a:r>
              <a:rPr lang="zh-TW" altLang="en-US" dirty="0" smtClean="0"/>
              <a:t>帳號通行碼比對正確</a:t>
            </a:r>
            <a:r>
              <a:rPr lang="en-US" altLang="zh-TW" dirty="0" smtClean="0"/>
              <a:t>)</a:t>
            </a:r>
            <a:r>
              <a:rPr lang="zh-TW" altLang="en-US" dirty="0" smtClean="0"/>
              <a:t>。</a:t>
            </a:r>
          </a:p>
          <a:p>
            <a:pPr marL="824578" lvl="2" indent="-298352" algn="just" eaLnBrk="1" hangingPunct="1">
              <a:buFont typeface="Wingdings" panose="05000000000000000000" pitchFamily="2" charset="2"/>
              <a:buChar char="Ø"/>
            </a:pPr>
            <a:r>
              <a:rPr lang="zh-TW" altLang="en-US" dirty="0" smtClean="0"/>
              <a:t>授權：是否為主管？請假人是否為其部屬？</a:t>
            </a:r>
          </a:p>
          <a:p>
            <a:pPr marL="824578" lvl="2" indent="-298352" algn="just" eaLnBrk="1" hangingPunct="1">
              <a:buFont typeface="Wingdings" panose="05000000000000000000" pitchFamily="2" charset="2"/>
              <a:buChar char="Ø"/>
            </a:pPr>
            <a:r>
              <a:rPr lang="zh-TW" altLang="en-US" dirty="0" smtClean="0"/>
              <a:t>可歸責性：所有簽核動作都應記錄，包含時間、申請人、簽核人及簽核結果等。</a:t>
            </a:r>
          </a:p>
        </p:txBody>
      </p:sp>
    </p:spTree>
    <p:extLst>
      <p:ext uri="{BB962C8B-B14F-4D97-AF65-F5344CB8AC3E}">
        <p14:creationId xmlns:p14="http://schemas.microsoft.com/office/powerpoint/2010/main" val="24878172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795338" y="771525"/>
            <a:ext cx="5576887" cy="3862388"/>
          </a:xfrm>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網路服務的存取控制</a:t>
            </a:r>
          </a:p>
          <a:p>
            <a:pPr algn="just" eaLnBrk="1" hangingPunct="1"/>
            <a:r>
              <a:rPr lang="zh-TW" altLang="en-US" dirty="0" smtClean="0"/>
              <a:t>下列則以網路服務中的案例，對照存取控管的應用：</a:t>
            </a:r>
          </a:p>
          <a:p>
            <a:pPr marL="488639" lvl="1" indent="-300701" algn="just" eaLnBrk="1" hangingPunct="1">
              <a:buFont typeface="Wingdings" panose="05000000000000000000" pitchFamily="2" charset="2"/>
              <a:buChar char="ü"/>
            </a:pPr>
            <a:r>
              <a:rPr lang="zh-TW" altLang="en-US" dirty="0" smtClean="0"/>
              <a:t>存取控制的角色</a:t>
            </a:r>
          </a:p>
          <a:p>
            <a:pPr marL="824578" lvl="2" indent="-298352" algn="just" eaLnBrk="1" hangingPunct="1">
              <a:buFont typeface="Wingdings" panose="05000000000000000000" pitchFamily="2" charset="2"/>
              <a:buChar char="Ø"/>
            </a:pPr>
            <a:r>
              <a:rPr lang="zh-TW" altLang="en-US" dirty="0" smtClean="0"/>
              <a:t>主體：人員、執行中的程式</a:t>
            </a:r>
            <a:r>
              <a:rPr lang="en-US" altLang="zh-TW" dirty="0" smtClean="0"/>
              <a:t>(Process)</a:t>
            </a:r>
            <a:r>
              <a:rPr lang="zh-TW" altLang="en-US" dirty="0" smtClean="0"/>
              <a:t>及傳送端設備等。</a:t>
            </a:r>
          </a:p>
          <a:p>
            <a:pPr marL="824578" lvl="2" indent="-298352" algn="just" eaLnBrk="1" hangingPunct="1">
              <a:buFont typeface="Wingdings" panose="05000000000000000000" pitchFamily="2" charset="2"/>
              <a:buChar char="Ø"/>
            </a:pPr>
            <a:r>
              <a:rPr lang="zh-TW" altLang="en-US" dirty="0" smtClean="0"/>
              <a:t>物件：網路服務</a:t>
            </a:r>
            <a:r>
              <a:rPr lang="en-US" altLang="zh-TW" dirty="0" smtClean="0"/>
              <a:t>(</a:t>
            </a:r>
            <a:r>
              <a:rPr lang="zh-TW" altLang="en-US" dirty="0" smtClean="0"/>
              <a:t>例如：電子郵件與網站存取</a:t>
            </a:r>
            <a:r>
              <a:rPr lang="en-US" altLang="zh-TW" dirty="0" smtClean="0"/>
              <a:t>)</a:t>
            </a:r>
            <a:r>
              <a:rPr lang="zh-TW" altLang="en-US" dirty="0" smtClean="0"/>
              <a:t>。</a:t>
            </a:r>
          </a:p>
          <a:p>
            <a:pPr marL="824578" lvl="2" indent="-298352" algn="just" eaLnBrk="1" hangingPunct="1">
              <a:buFont typeface="Wingdings" panose="05000000000000000000" pitchFamily="2" charset="2"/>
              <a:buChar char="Ø"/>
            </a:pPr>
            <a:r>
              <a:rPr lang="zh-TW" altLang="en-US" dirty="0" smtClean="0"/>
              <a:t>存取規則：內部電子郵件必須透過內部郵件伺服器對外傳送。</a:t>
            </a:r>
          </a:p>
          <a:p>
            <a:pPr marL="824578" lvl="2" indent="-298352" algn="just" eaLnBrk="1" hangingPunct="1">
              <a:buFont typeface="Wingdings" panose="05000000000000000000" pitchFamily="2" charset="2"/>
              <a:buChar char="Ø"/>
            </a:pPr>
            <a:r>
              <a:rPr lang="zh-TW" altLang="en-US" dirty="0" smtClean="0"/>
              <a:t>強制信賴路徑：防火牆只開放內部郵件伺服器</a:t>
            </a:r>
            <a:r>
              <a:rPr lang="en-US" altLang="zh-TW" dirty="0" smtClean="0"/>
              <a:t>IP</a:t>
            </a:r>
            <a:r>
              <a:rPr lang="zh-TW" altLang="en-US" dirty="0" smtClean="0"/>
              <a:t>可對外傳送電子郵件</a:t>
            </a:r>
            <a:r>
              <a:rPr lang="en-US" altLang="zh-TW" dirty="0" smtClean="0"/>
              <a:t>(</a:t>
            </a:r>
            <a:r>
              <a:rPr lang="zh-TW" altLang="en-US" dirty="0" smtClean="0"/>
              <a:t>強制性足夠嗎？</a:t>
            </a:r>
            <a:r>
              <a:rPr lang="en-US" altLang="zh-TW" dirty="0" smtClean="0"/>
              <a:t>)</a:t>
            </a:r>
            <a:r>
              <a:rPr lang="zh-TW" altLang="en-US" dirty="0" smtClean="0"/>
              <a:t>。</a:t>
            </a:r>
          </a:p>
          <a:p>
            <a:pPr marL="488639" lvl="1" indent="-300701" algn="just" eaLnBrk="1" hangingPunct="1">
              <a:buFont typeface="Wingdings" panose="05000000000000000000" pitchFamily="2" charset="2"/>
              <a:buChar char="ü"/>
            </a:pPr>
            <a:r>
              <a:rPr lang="zh-TW" altLang="en-US" dirty="0" smtClean="0"/>
              <a:t>存取控制的管理</a:t>
            </a:r>
          </a:p>
          <a:p>
            <a:pPr marL="824578" lvl="2" indent="-298352" algn="just" eaLnBrk="1" hangingPunct="1">
              <a:buFont typeface="Wingdings" panose="05000000000000000000" pitchFamily="2" charset="2"/>
              <a:buChar char="Ø"/>
            </a:pPr>
            <a:r>
              <a:rPr lang="zh-TW" altLang="en-US" dirty="0" smtClean="0"/>
              <a:t>鑑別：來源</a:t>
            </a:r>
            <a:r>
              <a:rPr lang="en-US" altLang="zh-TW" dirty="0" smtClean="0"/>
              <a:t>IP</a:t>
            </a:r>
            <a:r>
              <a:rPr lang="zh-TW" altLang="en-US" dirty="0" smtClean="0"/>
              <a:t>。</a:t>
            </a:r>
          </a:p>
          <a:p>
            <a:pPr marL="824578" lvl="2" indent="-298352" algn="just" eaLnBrk="1" hangingPunct="1">
              <a:buFont typeface="Wingdings" panose="05000000000000000000" pitchFamily="2" charset="2"/>
              <a:buChar char="Ø"/>
            </a:pPr>
            <a:r>
              <a:rPr lang="zh-TW" altLang="en-US" dirty="0" smtClean="0"/>
              <a:t>授權：是否為內部郵件伺服器？是否為對外寄送信件的連線？</a:t>
            </a:r>
          </a:p>
          <a:p>
            <a:pPr marL="824578" lvl="2" indent="-298352" algn="just" eaLnBrk="1" hangingPunct="1">
              <a:buFont typeface="Wingdings" panose="05000000000000000000" pitchFamily="2" charset="2"/>
              <a:buChar char="Ø"/>
            </a:pPr>
            <a:r>
              <a:rPr lang="zh-TW" altLang="en-US" dirty="0" smtClean="0"/>
              <a:t>可歸責性：防火牆記錄所有進出的網路連線請求。</a:t>
            </a:r>
          </a:p>
        </p:txBody>
      </p:sp>
    </p:spTree>
    <p:extLst>
      <p:ext uri="{BB962C8B-B14F-4D97-AF65-F5344CB8AC3E}">
        <p14:creationId xmlns:p14="http://schemas.microsoft.com/office/powerpoint/2010/main" val="23311510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795338" y="771525"/>
            <a:ext cx="5576887" cy="3862388"/>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身份認證可依其使用鑑別因素的數量與類型來區分，例如：通行碼是屬於「基於所知」鑑別因素；生物特徵是屬於「與生俱備」鑑別因素；智慧卡則是屬於「基於所有」鑑別因素。鑑別符可大致區分為單因素鑑別與多因素鑑別。</a:t>
            </a:r>
          </a:p>
          <a:p>
            <a:pPr marL="488639" lvl="1" indent="-300701" algn="just" eaLnBrk="1" hangingPunct="1">
              <a:buFont typeface="Wingdings" panose="05000000000000000000" pitchFamily="2" charset="2"/>
              <a:buChar char="ü"/>
            </a:pPr>
            <a:r>
              <a:rPr lang="zh-TW" altLang="en-US" dirty="0" smtClean="0"/>
              <a:t>單因素鑑別：只使用其中一種鑑別因素的鑑別來完成身分鑑別，例如：通行碼是屬於「基於所知」，可被用來鑑別遠端使用者。</a:t>
            </a:r>
          </a:p>
          <a:p>
            <a:pPr marL="488639" lvl="1" indent="-300701" algn="just" eaLnBrk="1" hangingPunct="1">
              <a:buFont typeface="Wingdings" panose="05000000000000000000" pitchFamily="2" charset="2"/>
              <a:buChar char="ü"/>
            </a:pPr>
            <a:r>
              <a:rPr lang="zh-TW" altLang="en-US" dirty="0" smtClean="0"/>
              <a:t>多因素鑑別：同時使用兩種或兩種以上鑑別因素來完成身分鑑別，例如：在智慧卡中的私密金鑰要透過個人識別碼</a:t>
            </a:r>
            <a:r>
              <a:rPr lang="en-US" altLang="zh-TW" dirty="0" smtClean="0"/>
              <a:t>(PIN)</a:t>
            </a:r>
            <a:r>
              <a:rPr lang="zh-TW" altLang="en-US" dirty="0" smtClean="0"/>
              <a:t>來啟用，個人識別碼屬「基於所知」，而智慧卡則屬「基於所有」。</a:t>
            </a:r>
          </a:p>
        </p:txBody>
      </p:sp>
    </p:spTree>
    <p:extLst>
      <p:ext uri="{BB962C8B-B14F-4D97-AF65-F5344CB8AC3E}">
        <p14:creationId xmlns:p14="http://schemas.microsoft.com/office/powerpoint/2010/main" val="1318296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r>
              <a:rPr lang="zh-TW" altLang="en-US" sz="1400" dirty="0" smtClean="0"/>
              <a:t>科技部針對我國資通安全防護機制及未來調整方向之專案報告中也提到了有關目前全球所共同面臨的五大資訊安全威脅包含下列各類型：</a:t>
            </a:r>
            <a:endParaRPr lang="en-US" altLang="zh-TW" sz="1400" dirty="0" smtClean="0"/>
          </a:p>
          <a:p>
            <a:pPr marL="468000" lvl="1" indent="-288000" algn="just">
              <a:buFont typeface="Wingdings" panose="05000000000000000000" pitchFamily="2" charset="2"/>
              <a:buChar char="ü"/>
            </a:pPr>
            <a:r>
              <a:rPr lang="zh-TW" altLang="en-US" sz="1400" dirty="0" smtClean="0"/>
              <a:t>個人隱私資料遭竊及金融詐騙頻傳。</a:t>
            </a:r>
            <a:endParaRPr lang="zh-TW" altLang="zh-TW" sz="1400" dirty="0" smtClean="0"/>
          </a:p>
          <a:p>
            <a:pPr marL="468000" lvl="1" indent="-288000" algn="just">
              <a:buFont typeface="Wingdings" panose="05000000000000000000" pitchFamily="2" charset="2"/>
              <a:buChar char="ü"/>
            </a:pPr>
            <a:r>
              <a:rPr lang="zh-TW" altLang="en-US" sz="1400" dirty="0" smtClean="0"/>
              <a:t>全球資訊安全供應商已成為駭客攻擊目標。</a:t>
            </a:r>
            <a:endParaRPr lang="zh-TW" altLang="zh-TW" sz="1400" dirty="0" smtClean="0"/>
          </a:p>
          <a:p>
            <a:pPr marL="468000" lvl="1" indent="-288000" algn="just">
              <a:buFont typeface="Wingdings" panose="05000000000000000000" pitchFamily="2" charset="2"/>
              <a:buChar char="ü"/>
            </a:pPr>
            <a:r>
              <a:rPr lang="zh-TW" altLang="en-US" sz="1400" dirty="0" smtClean="0"/>
              <a:t>關鍵資訊基礎設施遭實體破壞的風險因透過開放系統與網際網路而倍增。</a:t>
            </a:r>
            <a:endParaRPr lang="zh-TW" altLang="zh-TW" sz="1400" dirty="0" smtClean="0"/>
          </a:p>
          <a:p>
            <a:pPr marL="468000" lvl="1" indent="-288000" algn="just">
              <a:buFont typeface="Wingdings" panose="05000000000000000000" pitchFamily="2" charset="2"/>
              <a:buChar char="ü"/>
            </a:pPr>
            <a:r>
              <a:rPr lang="zh-TW" altLang="en-US" sz="1400" dirty="0" smtClean="0"/>
              <a:t>組織型駭客以</a:t>
            </a:r>
            <a:r>
              <a:rPr lang="en-US" altLang="zh-TW" sz="1400" dirty="0" smtClean="0"/>
              <a:t>APT</a:t>
            </a:r>
            <a:r>
              <a:rPr lang="zh-TW" altLang="en-US" sz="1400" dirty="0" smtClean="0"/>
              <a:t>攻擊竊取公務、國防以及企業之商業機密。</a:t>
            </a:r>
            <a:endParaRPr lang="zh-TW" altLang="zh-TW" sz="1400" dirty="0" smtClean="0"/>
          </a:p>
          <a:p>
            <a:pPr marL="468000" lvl="1" indent="-288000" algn="just">
              <a:buFont typeface="Wingdings" panose="05000000000000000000" pitchFamily="2" charset="2"/>
              <a:buChar char="ü"/>
            </a:pPr>
            <a:r>
              <a:rPr lang="zh-TW" altLang="en-US" sz="1400" dirty="0" smtClean="0"/>
              <a:t>透過資訊戰與分散式阻斷服務攻擊的手法藉以癱瘓國家網路運作。</a:t>
            </a:r>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9</a:t>
            </a:fld>
            <a:endParaRPr lang="zh-TW" altLang="en-US"/>
          </a:p>
        </p:txBody>
      </p:sp>
    </p:spTree>
    <p:extLst>
      <p:ext uri="{BB962C8B-B14F-4D97-AF65-F5344CB8AC3E}">
        <p14:creationId xmlns:p14="http://schemas.microsoft.com/office/powerpoint/2010/main" val="3392331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795338" y="771525"/>
            <a:ext cx="5576887" cy="3862388"/>
          </a:xfrm>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通行碼身分鑑別技術</a:t>
            </a:r>
            <a:r>
              <a:rPr lang="en-US" altLang="zh-TW" dirty="0" smtClean="0"/>
              <a:t>(1/2)</a:t>
            </a:r>
          </a:p>
          <a:p>
            <a:pPr marL="488639" lvl="1" indent="-300701" algn="just" eaLnBrk="1" hangingPunct="1">
              <a:buFont typeface="Wingdings" panose="05000000000000000000" pitchFamily="2" charset="2"/>
              <a:buChar char="ü"/>
            </a:pPr>
            <a:r>
              <a:rPr lang="zh-TW" altLang="en-US" dirty="0" smtClean="0"/>
              <a:t>目前使用「最廣泛」也「最簡便」的身分鑑別技術，因其容易實作且建置與管理成本較低。</a:t>
            </a:r>
          </a:p>
          <a:p>
            <a:pPr marL="488639" lvl="1" indent="-300701" algn="just" eaLnBrk="1" hangingPunct="1">
              <a:buFont typeface="Wingdings" panose="05000000000000000000" pitchFamily="2" charset="2"/>
              <a:buChar char="ü"/>
            </a:pPr>
            <a:r>
              <a:rPr lang="zh-TW" altLang="en-US" dirty="0" smtClean="0"/>
              <a:t>但由於使用者端的防護疏失，也是最不安全的身分鑑別技術，例如：</a:t>
            </a:r>
          </a:p>
          <a:p>
            <a:pPr marL="824578" lvl="2" indent="-298352" algn="just" eaLnBrk="1" hangingPunct="1">
              <a:buFont typeface="Wingdings" panose="05000000000000000000" pitchFamily="2" charset="2"/>
              <a:buChar char="Ø"/>
            </a:pPr>
            <a:r>
              <a:rPr lang="zh-TW" altLang="en-US" dirty="0" smtClean="0"/>
              <a:t>使用者選用了「懶人通行碼」，例如：通行碼與帳號相同、字典可以查到的英文單字或用自已的電話號碼。</a:t>
            </a:r>
          </a:p>
          <a:p>
            <a:pPr marL="824578" lvl="2" indent="-298352" algn="just" eaLnBrk="1" hangingPunct="1">
              <a:buFont typeface="Wingdings" panose="05000000000000000000" pitchFamily="2" charset="2"/>
              <a:buChar char="Ø"/>
            </a:pPr>
            <a:r>
              <a:rPr lang="zh-TW" altLang="en-US" dirty="0" smtClean="0"/>
              <a:t>與其他使用者共用通行碼，導致可歸責性被破壞。</a:t>
            </a:r>
          </a:p>
          <a:p>
            <a:pPr marL="824578" lvl="2" indent="-298352" algn="just" eaLnBrk="1" hangingPunct="1">
              <a:buFont typeface="Wingdings" panose="05000000000000000000" pitchFamily="2" charset="2"/>
              <a:buChar char="Ø"/>
            </a:pPr>
            <a:r>
              <a:rPr lang="zh-TW" altLang="en-US" dirty="0" smtClean="0"/>
              <a:t>為了怕忘記，將通行碼貼在螢幕上，讓其他人可以很容易知道其通行碼。</a:t>
            </a:r>
          </a:p>
          <a:p>
            <a:pPr marL="824578" lvl="2" indent="-298352" algn="just" eaLnBrk="1" hangingPunct="1">
              <a:buFont typeface="Wingdings" panose="05000000000000000000" pitchFamily="2" charset="2"/>
              <a:buChar char="Ø"/>
            </a:pPr>
            <a:r>
              <a:rPr lang="zh-TW" altLang="en-US" dirty="0" smtClean="0"/>
              <a:t>使用者怕忘記通行碼，因而從不更改通行碼。</a:t>
            </a:r>
          </a:p>
          <a:p>
            <a:pPr marL="824578" lvl="2" indent="-298352" algn="just" eaLnBrk="1" hangingPunct="1">
              <a:buFont typeface="Wingdings" panose="05000000000000000000" pitchFamily="2" charset="2"/>
              <a:buChar char="Ø"/>
            </a:pPr>
            <a:r>
              <a:rPr lang="zh-TW" altLang="en-US" dirty="0" smtClean="0"/>
              <a:t>輸入通行碼時被別人看到所輸入的通行碼。</a:t>
            </a:r>
            <a:endParaRPr lang="en-US" altLang="zh-TW" dirty="0" smtClean="0"/>
          </a:p>
          <a:p>
            <a:pPr marL="488639" lvl="1" indent="-300701" algn="just" eaLnBrk="1" hangingPunct="1">
              <a:buFont typeface="Wingdings" panose="05000000000000000000" pitchFamily="2" charset="2"/>
              <a:buChar char="ü"/>
            </a:pPr>
            <a:r>
              <a:rPr lang="zh-TW" altLang="en-US" dirty="0" smtClean="0"/>
              <a:t>太長的通行碼理論上較安全，但由於大部分人無法記憶太長的通行碼，因而造成使用者將通行碼抄寫在紙張上的狀況，反而易使通行碼外洩。</a:t>
            </a:r>
            <a:endParaRPr lang="en-US" altLang="zh-TW" dirty="0" smtClean="0"/>
          </a:p>
          <a:p>
            <a:pPr marL="488639" lvl="1" indent="-300701" algn="just" eaLnBrk="1" hangingPunct="1">
              <a:buFont typeface="Wingdings" panose="05000000000000000000" pitchFamily="2" charset="2"/>
              <a:buChar char="ü"/>
            </a:pPr>
            <a:r>
              <a:rPr lang="zh-TW" altLang="en-US" dirty="0" smtClean="0"/>
              <a:t>針對通行碼的攻擊</a:t>
            </a:r>
          </a:p>
          <a:p>
            <a:pPr marL="824578" lvl="2" indent="-298352" algn="just" eaLnBrk="1" hangingPunct="1">
              <a:buFont typeface="Wingdings" panose="05000000000000000000" pitchFamily="2" charset="2"/>
              <a:buChar char="Ø"/>
            </a:pPr>
            <a:r>
              <a:rPr lang="zh-TW" altLang="en-US" dirty="0" smtClean="0"/>
              <a:t>字典猜測法：針對懶人通行碼，直接用字典上的單字來猜測。</a:t>
            </a:r>
          </a:p>
          <a:p>
            <a:pPr marL="824578" lvl="2" indent="-298352" algn="just" eaLnBrk="1" hangingPunct="1">
              <a:buFont typeface="Wingdings" panose="05000000000000000000" pitchFamily="2" charset="2"/>
              <a:buChar char="Ø"/>
            </a:pPr>
            <a:r>
              <a:rPr lang="zh-TW" altLang="en-US" dirty="0" smtClean="0"/>
              <a:t>暴力式通行碼猜測：透過字元的組合變化，一一猜測通行碼。</a:t>
            </a:r>
          </a:p>
          <a:p>
            <a:pPr marL="824578" lvl="2" indent="-298352" algn="just" eaLnBrk="1" hangingPunct="1">
              <a:buFont typeface="Wingdings" panose="05000000000000000000" pitchFamily="2" charset="2"/>
              <a:buChar char="Ø"/>
            </a:pPr>
            <a:r>
              <a:rPr lang="zh-TW" altLang="en-US" dirty="0" smtClean="0"/>
              <a:t>通行碼監聽：在網路上直接監聽使用者輸入的通行碼封包。</a:t>
            </a:r>
          </a:p>
        </p:txBody>
      </p:sp>
    </p:spTree>
    <p:extLst>
      <p:ext uri="{BB962C8B-B14F-4D97-AF65-F5344CB8AC3E}">
        <p14:creationId xmlns:p14="http://schemas.microsoft.com/office/powerpoint/2010/main" val="33420227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795338" y="771525"/>
            <a:ext cx="5576887" cy="3862388"/>
          </a:xfrm>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通行碼身分鑑別技術</a:t>
            </a:r>
            <a:r>
              <a:rPr lang="en-US" altLang="zh-TW" dirty="0" smtClean="0"/>
              <a:t>(2/2)</a:t>
            </a:r>
          </a:p>
          <a:p>
            <a:pPr marL="488639" lvl="1" indent="-300701" algn="just" eaLnBrk="1" hangingPunct="1">
              <a:buFont typeface="Wingdings" panose="05000000000000000000" pitchFamily="2" charset="2"/>
              <a:buChar char="ü"/>
            </a:pPr>
            <a:r>
              <a:rPr lang="zh-TW" altLang="en-US" dirty="0" smtClean="0"/>
              <a:t>避免通行碼被破解的防護措施如下：</a:t>
            </a:r>
            <a:endParaRPr lang="en-US" altLang="zh-TW" dirty="0" smtClean="0"/>
          </a:p>
          <a:p>
            <a:pPr marL="714164" lvl="2" indent="-187938" algn="just" defTabSz="954725" eaLnBrk="1" hangingPunct="1">
              <a:lnSpc>
                <a:spcPct val="120000"/>
              </a:lnSpc>
              <a:spcBef>
                <a:spcPts val="209"/>
              </a:spcBef>
              <a:spcAft>
                <a:spcPts val="209"/>
              </a:spcAft>
              <a:buFont typeface="Wingdings" panose="05000000000000000000" pitchFamily="2" charset="2"/>
              <a:buChar char="Ø"/>
              <a:defRPr/>
            </a:pPr>
            <a:r>
              <a:rPr lang="zh-TW" altLang="en-US" dirty="0" smtClean="0"/>
              <a:t>系統強制要求長度至少</a:t>
            </a:r>
            <a:r>
              <a:rPr lang="en-US" altLang="zh-TW" dirty="0" smtClean="0"/>
              <a:t>8</a:t>
            </a:r>
            <a:r>
              <a:rPr lang="zh-TW" altLang="en-US" dirty="0" smtClean="0"/>
              <a:t>碼，應包含文字、數字及符號，包含大小寫，且在字典中查不到。或</a:t>
            </a:r>
            <a:r>
              <a:rPr lang="zh-TW" altLang="zh-TW" b="0" dirty="0" smtClean="0">
                <a:solidFill>
                  <a:srgbClr val="FF0000"/>
                </a:solidFill>
              </a:rPr>
              <a:t>以中文字注音符號按鍵來設定</a:t>
            </a:r>
            <a:r>
              <a:rPr lang="zh-TW" altLang="en-US" dirty="0" smtClean="0"/>
              <a:t>。</a:t>
            </a:r>
          </a:p>
          <a:p>
            <a:pPr marL="714164" lvl="2" indent="-187938" algn="just" eaLnBrk="1" hangingPunct="1">
              <a:buFont typeface="Wingdings" panose="05000000000000000000" pitchFamily="2" charset="2"/>
              <a:buChar char="Ø"/>
            </a:pPr>
            <a:r>
              <a:rPr lang="zh-TW" altLang="en-US" dirty="0" smtClean="0"/>
              <a:t>系統強制要求使用者定期更換通行碼。</a:t>
            </a:r>
          </a:p>
          <a:p>
            <a:pPr marL="714164" lvl="2" indent="-187938" algn="just" eaLnBrk="1" hangingPunct="1">
              <a:buFont typeface="Wingdings" panose="05000000000000000000" pitchFamily="2" charset="2"/>
              <a:buChar char="Ø"/>
            </a:pPr>
            <a:r>
              <a:rPr lang="zh-TW" altLang="en-US" dirty="0" smtClean="0"/>
              <a:t>系統判斷通行碼不重覆使用。</a:t>
            </a:r>
          </a:p>
          <a:p>
            <a:pPr marL="714164" lvl="2" indent="-187938" algn="just" eaLnBrk="1" hangingPunct="1">
              <a:buFont typeface="Wingdings" panose="05000000000000000000" pitchFamily="2" charset="2"/>
              <a:buChar char="Ø"/>
            </a:pPr>
            <a:r>
              <a:rPr lang="zh-TW" altLang="en-US" dirty="0" smtClean="0"/>
              <a:t>可限制通行碼容許簽入失敗的次數，對於連續失敗的簽入應發出警告通知給管理者，也可以自動封鎖該帳號或延遲簽入一段時間。</a:t>
            </a:r>
          </a:p>
          <a:p>
            <a:pPr marL="714164" lvl="2" indent="-187938" algn="just" eaLnBrk="1" hangingPunct="1">
              <a:buFont typeface="Wingdings" panose="05000000000000000000" pitchFamily="2" charset="2"/>
              <a:buChar char="Ø"/>
            </a:pPr>
            <a:r>
              <a:rPr lang="zh-TW" altLang="en-US" dirty="0" smtClean="0"/>
              <a:t>簽入成功或失敗都應被記錄。</a:t>
            </a:r>
          </a:p>
          <a:p>
            <a:pPr marL="714164" lvl="2" indent="-187938" algn="just" eaLnBrk="1" hangingPunct="1">
              <a:buFont typeface="Wingdings" panose="05000000000000000000" pitchFamily="2" charset="2"/>
              <a:buChar char="Ø"/>
            </a:pPr>
            <a:r>
              <a:rPr lang="zh-TW" altLang="en-US" dirty="0" smtClean="0"/>
              <a:t>使用通行碼檢測工具尋找脆弱通行碼，若系統自動要求通行碼長度與複雜度可不必進行這項檢測。</a:t>
            </a:r>
          </a:p>
          <a:p>
            <a:pPr marL="714164" lvl="2" indent="-187938" algn="just" eaLnBrk="1" hangingPunct="1">
              <a:buFont typeface="Wingdings" panose="05000000000000000000" pitchFamily="2" charset="2"/>
              <a:buChar char="Ø"/>
            </a:pPr>
            <a:r>
              <a:rPr lang="zh-TW" altLang="en-US" dirty="0" smtClean="0"/>
              <a:t>通行碼不以明碼方式儲存，可採用湊雜與加密方式來儲存。</a:t>
            </a:r>
          </a:p>
          <a:p>
            <a:pPr marL="714164" lvl="2" indent="-187938" algn="just" eaLnBrk="1" hangingPunct="1">
              <a:buFont typeface="Wingdings" panose="05000000000000000000" pitchFamily="2" charset="2"/>
              <a:buChar char="Ø"/>
            </a:pPr>
            <a:r>
              <a:rPr lang="zh-TW" altLang="en-US" dirty="0" smtClean="0"/>
              <a:t>通行碼不以明碼方式在網路上傳送，可採用加密方式傳送。</a:t>
            </a:r>
          </a:p>
          <a:p>
            <a:pPr marL="714164" lvl="2" indent="-187938" algn="just" eaLnBrk="1" hangingPunct="1">
              <a:buFont typeface="Wingdings" panose="05000000000000000000" pitchFamily="2" charset="2"/>
              <a:buChar char="Ø"/>
            </a:pPr>
            <a:r>
              <a:rPr lang="zh-TW" altLang="en-US" dirty="0" smtClean="0"/>
              <a:t>加強保護集中存放通行碼的伺服器，一旦這個身分鑑別伺服器被破解，所有存取控管機制便會失效。</a:t>
            </a:r>
          </a:p>
        </p:txBody>
      </p:sp>
    </p:spTree>
    <p:extLst>
      <p:ext uri="{BB962C8B-B14F-4D97-AF65-F5344CB8AC3E}">
        <p14:creationId xmlns:p14="http://schemas.microsoft.com/office/powerpoint/2010/main" val="1731503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795338" y="771525"/>
            <a:ext cx="5576887" cy="3862388"/>
          </a:xfrm>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一次性通行碼身分鑑別技術</a:t>
            </a:r>
            <a:r>
              <a:rPr lang="en-US" altLang="zh-TW" dirty="0" smtClean="0"/>
              <a:t>(1/3)</a:t>
            </a:r>
          </a:p>
          <a:p>
            <a:pPr marL="488639" lvl="1" indent="-300701" algn="just" eaLnBrk="1" hangingPunct="1">
              <a:buFont typeface="Wingdings" panose="05000000000000000000" pitchFamily="2" charset="2"/>
              <a:buChar char="ü"/>
            </a:pPr>
            <a:r>
              <a:rPr lang="zh-TW" altLang="en-US" dirty="0" smtClean="0"/>
              <a:t>一次性通行碼或稱動態通行碼的特質。</a:t>
            </a:r>
          </a:p>
          <a:p>
            <a:pPr marL="824578" lvl="2" indent="-298352" algn="just" eaLnBrk="1" hangingPunct="1">
              <a:buFont typeface="Wingdings" panose="05000000000000000000" pitchFamily="2" charset="2"/>
              <a:buChar char="Ø"/>
            </a:pPr>
            <a:r>
              <a:rPr lang="zh-TW" altLang="en-US" dirty="0" smtClean="0"/>
              <a:t>由隨身攜帶的代碼</a:t>
            </a:r>
            <a:r>
              <a:rPr lang="en-US" altLang="zh-TW" dirty="0" smtClean="0"/>
              <a:t>(Token)</a:t>
            </a:r>
            <a:r>
              <a:rPr lang="zh-TW" altLang="en-US" dirty="0" smtClean="0"/>
              <a:t>或軟體自動產生簽入用通行碼。</a:t>
            </a:r>
          </a:p>
          <a:p>
            <a:pPr marL="824578" lvl="2" indent="-298352" algn="just" eaLnBrk="1" hangingPunct="1">
              <a:buFont typeface="Wingdings" panose="05000000000000000000" pitchFamily="2" charset="2"/>
              <a:buChar char="Ø"/>
            </a:pPr>
            <a:r>
              <a:rPr lang="zh-TW" altLang="en-US" dirty="0" smtClean="0"/>
              <a:t>簽入時每次產生的通行碼只能使用一次。</a:t>
            </a:r>
          </a:p>
          <a:p>
            <a:pPr marL="824578" lvl="2" indent="-298352" algn="just" eaLnBrk="1" hangingPunct="1">
              <a:buFont typeface="Wingdings" panose="05000000000000000000" pitchFamily="2" charset="2"/>
              <a:buChar char="Ø"/>
            </a:pPr>
            <a:r>
              <a:rPr lang="zh-TW" altLang="en-US" dirty="0" smtClean="0"/>
              <a:t>可防止通行碼被竊聽而偽冒簽入的問題，因為通行碼使用一次後就不再有效，即使攻擊者在中途竊聽到通行碼，也無法成功簽入。</a:t>
            </a:r>
          </a:p>
          <a:p>
            <a:pPr marL="824578" lvl="2" indent="-298352" algn="just" eaLnBrk="1" hangingPunct="1">
              <a:buFont typeface="Wingdings" panose="05000000000000000000" pitchFamily="2" charset="2"/>
              <a:buChar char="Ø"/>
            </a:pPr>
            <a:r>
              <a:rPr lang="zh-TW" altLang="en-US" dirty="0" smtClean="0"/>
              <a:t>可防止通行碼猜測攻擊，一次性通行碼被猜中的機率已大幅降低。</a:t>
            </a:r>
          </a:p>
        </p:txBody>
      </p:sp>
    </p:spTree>
    <p:extLst>
      <p:ext uri="{BB962C8B-B14F-4D97-AF65-F5344CB8AC3E}">
        <p14:creationId xmlns:p14="http://schemas.microsoft.com/office/powerpoint/2010/main" val="14655546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67</a:t>
            </a:fld>
            <a:endParaRPr lang="zh-TW" altLang="en-US"/>
          </a:p>
        </p:txBody>
      </p:sp>
    </p:spTree>
    <p:extLst>
      <p:ext uri="{BB962C8B-B14F-4D97-AF65-F5344CB8AC3E}">
        <p14:creationId xmlns:p14="http://schemas.microsoft.com/office/powerpoint/2010/main" val="34772807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68</a:t>
            </a:fld>
            <a:endParaRPr lang="zh-TW" altLang="en-US"/>
          </a:p>
        </p:txBody>
      </p:sp>
    </p:spTree>
    <p:extLst>
      <p:ext uri="{BB962C8B-B14F-4D97-AF65-F5344CB8AC3E}">
        <p14:creationId xmlns:p14="http://schemas.microsoft.com/office/powerpoint/2010/main" val="37082265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69</a:t>
            </a:fld>
            <a:endParaRPr lang="zh-TW" altLang="en-US"/>
          </a:p>
        </p:txBody>
      </p:sp>
    </p:spTree>
    <p:extLst>
      <p:ext uri="{BB962C8B-B14F-4D97-AF65-F5344CB8AC3E}">
        <p14:creationId xmlns:p14="http://schemas.microsoft.com/office/powerpoint/2010/main" val="40910658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70</a:t>
            </a:fld>
            <a:endParaRPr lang="zh-TW" altLang="en-US"/>
          </a:p>
        </p:txBody>
      </p:sp>
    </p:spTree>
    <p:extLst>
      <p:ext uri="{BB962C8B-B14F-4D97-AF65-F5344CB8AC3E}">
        <p14:creationId xmlns:p14="http://schemas.microsoft.com/office/powerpoint/2010/main" val="1986714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71</a:t>
            </a:fld>
            <a:endParaRPr lang="zh-TW" altLang="en-US"/>
          </a:p>
        </p:txBody>
      </p:sp>
    </p:spTree>
    <p:extLst>
      <p:ext uri="{BB962C8B-B14F-4D97-AF65-F5344CB8AC3E}">
        <p14:creationId xmlns:p14="http://schemas.microsoft.com/office/powerpoint/2010/main" val="26537691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72</a:t>
            </a:fld>
            <a:endParaRPr lang="zh-TW" altLang="en-US"/>
          </a:p>
        </p:txBody>
      </p:sp>
    </p:spTree>
    <p:extLst>
      <p:ext uri="{BB962C8B-B14F-4D97-AF65-F5344CB8AC3E}">
        <p14:creationId xmlns:p14="http://schemas.microsoft.com/office/powerpoint/2010/main" val="30227023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73</a:t>
            </a:fld>
            <a:endParaRPr lang="zh-TW" altLang="en-US"/>
          </a:p>
        </p:txBody>
      </p:sp>
    </p:spTree>
    <p:extLst>
      <p:ext uri="{BB962C8B-B14F-4D97-AF65-F5344CB8AC3E}">
        <p14:creationId xmlns:p14="http://schemas.microsoft.com/office/powerpoint/2010/main" val="4249732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可</a:t>
            </a:r>
            <a:r>
              <a:rPr lang="zh-TW" altLang="en-US" b="0" dirty="0" smtClean="0"/>
              <a:t>參考「</a:t>
            </a:r>
            <a:r>
              <a:rPr kumimoji="1" lang="zh-TW" altLang="zh-TW" sz="1200" dirty="0" smtClean="0">
                <a:latin typeface="微軟正黑體" panose="020B0604030504040204" pitchFamily="34" charset="-120"/>
                <a:ea typeface="微軟正黑體" panose="020B0604030504040204" pitchFamily="34" charset="-120"/>
              </a:rPr>
              <a:t>關鍵資訊基礎建設保護政策指引</a:t>
            </a:r>
            <a:r>
              <a:rPr kumimoji="1" lang="zh-TW" altLang="en-US" sz="1200" dirty="0" smtClean="0">
                <a:latin typeface="微軟正黑體" panose="020B0604030504040204" pitchFamily="34" charset="-120"/>
                <a:ea typeface="微軟正黑體" panose="020B0604030504040204" pitchFamily="34" charset="-120"/>
              </a:rPr>
              <a:t>」</a:t>
            </a:r>
            <a:r>
              <a:rPr kumimoji="1" lang="zh-TW" altLang="zh-TW" sz="1200" dirty="0" smtClean="0">
                <a:latin typeface="微軟正黑體" panose="020B0604030504040204" pitchFamily="34" charset="-120"/>
                <a:ea typeface="微軟正黑體" panose="020B0604030504040204" pitchFamily="34" charset="-120"/>
              </a:rPr>
              <a:t>行政院科技顧問組</a:t>
            </a:r>
            <a:r>
              <a:rPr kumimoji="1" lang="zh-TW" altLang="en-US" sz="1200" dirty="0" smtClean="0">
                <a:latin typeface="微軟正黑體" panose="020B0604030504040204" pitchFamily="34" charset="-120"/>
                <a:ea typeface="微軟正黑體" panose="020B0604030504040204" pitchFamily="34" charset="-120"/>
              </a:rPr>
              <a:t>。</a:t>
            </a:r>
            <a:endParaRPr lang="zh-TW" altLang="en-US" dirty="0" smtClean="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10</a:t>
            </a:fld>
            <a:endParaRPr lang="zh-TW" altLang="en-US"/>
          </a:p>
        </p:txBody>
      </p:sp>
    </p:spTree>
    <p:extLst>
      <p:ext uri="{BB962C8B-B14F-4D97-AF65-F5344CB8AC3E}">
        <p14:creationId xmlns:p14="http://schemas.microsoft.com/office/powerpoint/2010/main" val="1580602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74</a:t>
            </a:fld>
            <a:endParaRPr lang="zh-TW" altLang="en-US"/>
          </a:p>
        </p:txBody>
      </p:sp>
    </p:spTree>
    <p:extLst>
      <p:ext uri="{BB962C8B-B14F-4D97-AF65-F5344CB8AC3E}">
        <p14:creationId xmlns:p14="http://schemas.microsoft.com/office/powerpoint/2010/main" val="38026187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75</a:t>
            </a:fld>
            <a:endParaRPr lang="zh-TW" altLang="en-US"/>
          </a:p>
        </p:txBody>
      </p:sp>
    </p:spTree>
    <p:extLst>
      <p:ext uri="{BB962C8B-B14F-4D97-AF65-F5344CB8AC3E}">
        <p14:creationId xmlns:p14="http://schemas.microsoft.com/office/powerpoint/2010/main" val="14891739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76</a:t>
            </a:fld>
            <a:endParaRPr lang="zh-TW" altLang="en-US"/>
          </a:p>
        </p:txBody>
      </p:sp>
    </p:spTree>
    <p:extLst>
      <p:ext uri="{BB962C8B-B14F-4D97-AF65-F5344CB8AC3E}">
        <p14:creationId xmlns:p14="http://schemas.microsoft.com/office/powerpoint/2010/main" val="35544971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77</a:t>
            </a:fld>
            <a:endParaRPr lang="zh-TW" altLang="en-US"/>
          </a:p>
        </p:txBody>
      </p:sp>
    </p:spTree>
    <p:extLst>
      <p:ext uri="{BB962C8B-B14F-4D97-AF65-F5344CB8AC3E}">
        <p14:creationId xmlns:p14="http://schemas.microsoft.com/office/powerpoint/2010/main" val="21731476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xfrm>
            <a:off x="795338" y="771525"/>
            <a:ext cx="5576887" cy="3862388"/>
          </a:xfrm>
          <a:ln/>
        </p:spPr>
      </p:sp>
      <p:sp>
        <p:nvSpPr>
          <p:cNvPr id="385027"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資安事</a:t>
            </a:r>
            <a:r>
              <a:rPr lang="zh-TW" altLang="en-US" sz="1500" dirty="0">
                <a:solidFill>
                  <a:srgbClr val="FF0000"/>
                </a:solidFill>
              </a:rPr>
              <a:t>故</a:t>
            </a:r>
            <a:r>
              <a:rPr lang="zh-TW" altLang="en-US" dirty="0" smtClean="0"/>
              <a:t>處理的目的如下：</a:t>
            </a:r>
            <a:endParaRPr lang="en-US" altLang="zh-TW" dirty="0" smtClean="0"/>
          </a:p>
          <a:p>
            <a:pPr marL="488639" lvl="1" indent="-300701" algn="just" eaLnBrk="1" hangingPunct="1">
              <a:buFont typeface="Wingdings" panose="05000000000000000000" pitchFamily="2" charset="2"/>
              <a:buChar char="ü"/>
            </a:pPr>
            <a:r>
              <a:rPr lang="zh-TW" altLang="en-US" dirty="0" smtClean="0"/>
              <a:t>可透過數位鑑識技術確認資安事</a:t>
            </a:r>
            <a:r>
              <a:rPr lang="zh-TW" altLang="en-US" sz="1500" dirty="0">
                <a:solidFill>
                  <a:srgbClr val="FF0000"/>
                </a:solidFill>
              </a:rPr>
              <a:t>故</a:t>
            </a:r>
            <a:r>
              <a:rPr lang="zh-TW" altLang="en-US" dirty="0" smtClean="0"/>
              <a:t>是否發生，並瞭解影響範圍與入侵的原因。</a:t>
            </a:r>
            <a:endParaRPr lang="en-US" altLang="zh-TW" dirty="0" smtClean="0"/>
          </a:p>
          <a:p>
            <a:pPr marL="488639" lvl="1" indent="-300701" algn="just" eaLnBrk="1" hangingPunct="1">
              <a:buFont typeface="Wingdings" panose="05000000000000000000" pitchFamily="2" charset="2"/>
              <a:buChar char="ü"/>
            </a:pPr>
            <a:r>
              <a:rPr lang="zh-TW" altLang="en-US" dirty="0" smtClean="0"/>
              <a:t>透過緊急快速的處理反應，降低因資安事</a:t>
            </a:r>
            <a:r>
              <a:rPr lang="zh-TW" altLang="en-US" sz="1500" dirty="0">
                <a:solidFill>
                  <a:srgbClr val="FF0000"/>
                </a:solidFill>
              </a:rPr>
              <a:t>故</a:t>
            </a:r>
            <a:r>
              <a:rPr lang="zh-TW" altLang="en-US" dirty="0" smtClean="0"/>
              <a:t>對業務與網路服務的中斷時間。</a:t>
            </a:r>
            <a:endParaRPr lang="en-US" altLang="zh-TW" dirty="0" smtClean="0"/>
          </a:p>
          <a:p>
            <a:pPr marL="488639" lvl="1" indent="-300701" algn="just" eaLnBrk="1" hangingPunct="1">
              <a:buFont typeface="Wingdings" panose="05000000000000000000" pitchFamily="2" charset="2"/>
              <a:buChar char="ü"/>
            </a:pPr>
            <a:r>
              <a:rPr lang="zh-TW" altLang="en-US" dirty="0" smtClean="0"/>
              <a:t>資安事</a:t>
            </a:r>
            <a:r>
              <a:rPr lang="zh-TW" altLang="en-US" sz="1500" dirty="0">
                <a:solidFill>
                  <a:srgbClr val="FF0000"/>
                </a:solidFill>
              </a:rPr>
              <a:t>故</a:t>
            </a:r>
            <a:r>
              <a:rPr lang="zh-TW" altLang="en-US" dirty="0" smtClean="0"/>
              <a:t>處理時必須提供精準與及時的資訊給相關部門與主管，以正確快速的溝通資安事件處理現況。</a:t>
            </a:r>
            <a:endParaRPr lang="en-US" altLang="zh-TW" dirty="0" smtClean="0"/>
          </a:p>
          <a:p>
            <a:pPr marL="488639" lvl="1" indent="-300701" algn="just" eaLnBrk="1" hangingPunct="1">
              <a:buFont typeface="Wingdings" panose="05000000000000000000" pitchFamily="2" charset="2"/>
              <a:buChar char="ü"/>
            </a:pPr>
            <a:r>
              <a:rPr lang="zh-TW" altLang="en-US" dirty="0" smtClean="0"/>
              <a:t>透過合法的電腦犯罪蒐集程序，以保障由政策與法律要求的權利。</a:t>
            </a:r>
            <a:endParaRPr lang="en-US" altLang="zh-TW" dirty="0" smtClean="0"/>
          </a:p>
          <a:p>
            <a:pPr marL="488639" lvl="1" indent="-300701" algn="just" eaLnBrk="1" hangingPunct="1">
              <a:buFont typeface="Wingdings" panose="05000000000000000000" pitchFamily="2" charset="2"/>
              <a:buChar char="ü"/>
            </a:pPr>
            <a:r>
              <a:rPr lang="zh-TW" altLang="en-US" dirty="0" smtClean="0"/>
              <a:t>對於資安事</a:t>
            </a:r>
            <a:r>
              <a:rPr lang="zh-TW" altLang="en-US" sz="1500" dirty="0">
                <a:solidFill>
                  <a:srgbClr val="FF0000"/>
                </a:solidFill>
              </a:rPr>
              <a:t>故</a:t>
            </a:r>
            <a:r>
              <a:rPr lang="zh-TW" altLang="en-US" dirty="0" smtClean="0"/>
              <a:t>處理過程中所蒐集之證據，應實作控制措施以維護證據之「監管鏈」，才能確保證據的有效性。</a:t>
            </a:r>
            <a:endParaRPr lang="en-US" altLang="zh-TW" dirty="0" smtClean="0"/>
          </a:p>
          <a:p>
            <a:pPr marL="488639" lvl="1" indent="-300701" algn="just" eaLnBrk="1" hangingPunct="1">
              <a:buFont typeface="Wingdings" panose="05000000000000000000" pitchFamily="2" charset="2"/>
              <a:buChar char="ü"/>
            </a:pPr>
            <a:r>
              <a:rPr lang="zh-TW" altLang="en-US" dirty="0" smtClean="0"/>
              <a:t>提供充分有效的犯罪證據，讓法務組織可對惡意者提起訴訟。</a:t>
            </a:r>
            <a:endParaRPr lang="en-US" altLang="zh-TW" dirty="0" smtClean="0"/>
          </a:p>
        </p:txBody>
      </p:sp>
    </p:spTree>
    <p:extLst>
      <p:ext uri="{BB962C8B-B14F-4D97-AF65-F5344CB8AC3E}">
        <p14:creationId xmlns:p14="http://schemas.microsoft.com/office/powerpoint/2010/main" val="16030313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Rot="1" noChangeAspect="1" noChangeArrowheads="1" noTextEdit="1"/>
          </p:cNvSpPr>
          <p:nvPr>
            <p:ph type="sldImg"/>
          </p:nvPr>
        </p:nvSpPr>
        <p:spPr>
          <a:xfrm>
            <a:off x="795338" y="771525"/>
            <a:ext cx="5576887" cy="3862388"/>
          </a:xfrm>
          <a:ln/>
        </p:spPr>
      </p:sp>
      <p:sp>
        <p:nvSpPr>
          <p:cNvPr id="387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有效的資安事</a:t>
            </a:r>
            <a:r>
              <a:rPr lang="zh-TW" altLang="en-US" sz="1500" dirty="0">
                <a:solidFill>
                  <a:srgbClr val="FF0000"/>
                </a:solidFill>
              </a:rPr>
              <a:t>故</a:t>
            </a:r>
            <a:r>
              <a:rPr lang="zh-TW" altLang="en-US" dirty="0" smtClean="0"/>
              <a:t>處理計畫</a:t>
            </a:r>
            <a:endParaRPr lang="en-US" altLang="zh-TW" dirty="0" smtClean="0"/>
          </a:p>
          <a:p>
            <a:pPr algn="just" eaLnBrk="1" hangingPunct="1"/>
            <a:r>
              <a:rPr lang="zh-TW" altLang="en-US" dirty="0" smtClean="0"/>
              <a:t>資安事</a:t>
            </a:r>
            <a:r>
              <a:rPr lang="zh-TW" altLang="en-US" sz="1500" dirty="0">
                <a:solidFill>
                  <a:srgbClr val="FF0000"/>
                </a:solidFill>
              </a:rPr>
              <a:t>故</a:t>
            </a:r>
            <a:r>
              <a:rPr lang="zh-TW" altLang="en-US" dirty="0" smtClean="0"/>
              <a:t>處理計畫是否有效，可從下列層面來觀察：</a:t>
            </a:r>
            <a:endParaRPr lang="en-US" altLang="zh-TW" dirty="0" smtClean="0"/>
          </a:p>
          <a:p>
            <a:pPr marL="488639" lvl="1" indent="-300701" algn="just" eaLnBrk="1" hangingPunct="1">
              <a:buFont typeface="Wingdings" panose="05000000000000000000" pitchFamily="2" charset="2"/>
              <a:buChar char="ü"/>
            </a:pPr>
            <a:r>
              <a:rPr kumimoji="0" lang="zh-TW" altLang="en-US" dirty="0" smtClean="0"/>
              <a:t>組織是否定期重新審查資安事</a:t>
            </a:r>
            <a:r>
              <a:rPr lang="zh-TW" altLang="en-US" sz="1500" dirty="0">
                <a:solidFill>
                  <a:srgbClr val="FF0000"/>
                </a:solidFill>
              </a:rPr>
              <a:t>故</a:t>
            </a:r>
            <a:r>
              <a:rPr kumimoji="0" lang="zh-TW" altLang="en-US" dirty="0" smtClean="0"/>
              <a:t>處理計畫文件，以更新人員、科技及業務處理流程。</a:t>
            </a:r>
            <a:endParaRPr kumimoji="0" lang="en-US" altLang="zh-TW" dirty="0" smtClean="0"/>
          </a:p>
          <a:p>
            <a:pPr marL="488639" lvl="1" indent="-300701" algn="just" eaLnBrk="1" hangingPunct="1">
              <a:buFont typeface="Wingdings" panose="05000000000000000000" pitchFamily="2" charset="2"/>
              <a:buChar char="ü"/>
            </a:pPr>
            <a:r>
              <a:rPr kumimoji="0" lang="zh-TW" altLang="en-US" dirty="0" smtClean="0"/>
              <a:t>組織是否定期訓練其人員有關資安事</a:t>
            </a:r>
            <a:r>
              <a:rPr lang="zh-TW" altLang="en-US" sz="1500" dirty="0">
                <a:solidFill>
                  <a:srgbClr val="FF0000"/>
                </a:solidFill>
              </a:rPr>
              <a:t>故</a:t>
            </a:r>
            <a:r>
              <a:rPr kumimoji="0" lang="zh-TW" altLang="en-US" dirty="0" smtClean="0"/>
              <a:t>處理之組織分工與權責、資訊安全技能、危機處理、數位鑑識與調查技能及溝通能力。</a:t>
            </a:r>
            <a:endParaRPr kumimoji="0" lang="en-US" altLang="zh-TW" dirty="0" smtClean="0"/>
          </a:p>
          <a:p>
            <a:pPr marL="488639" lvl="1" indent="-300701" algn="just" eaLnBrk="1" hangingPunct="1">
              <a:buFont typeface="Wingdings" panose="05000000000000000000" pitchFamily="2" charset="2"/>
              <a:buChar char="ü"/>
            </a:pPr>
            <a:r>
              <a:rPr kumimoji="0" lang="zh-TW" altLang="en-US" dirty="0" smtClean="0"/>
              <a:t>組織是否為資安事</a:t>
            </a:r>
            <a:r>
              <a:rPr lang="zh-TW" altLang="en-US" sz="1500" dirty="0">
                <a:solidFill>
                  <a:srgbClr val="FF0000"/>
                </a:solidFill>
              </a:rPr>
              <a:t>故</a:t>
            </a:r>
            <a:r>
              <a:rPr kumimoji="0" lang="zh-TW" altLang="en-US" dirty="0" smtClean="0"/>
              <a:t>處理提供財務支持，例如：編列預算、額外的設備、專業人員、員工薪資及訓練費用。</a:t>
            </a:r>
            <a:endParaRPr kumimoji="0" lang="en-US" altLang="zh-TW" dirty="0" smtClean="0"/>
          </a:p>
          <a:p>
            <a:pPr marL="488639" lvl="1" indent="-300701" algn="just" eaLnBrk="1" hangingPunct="1">
              <a:buFont typeface="Wingdings" panose="05000000000000000000" pitchFamily="2" charset="2"/>
              <a:buChar char="ü"/>
            </a:pPr>
            <a:r>
              <a:rPr kumimoji="0" lang="zh-TW" altLang="en-US" dirty="0" smtClean="0"/>
              <a:t>組織是否定期演練資安事</a:t>
            </a:r>
            <a:r>
              <a:rPr lang="zh-TW" altLang="en-US" sz="1500" dirty="0">
                <a:solidFill>
                  <a:srgbClr val="FF0000"/>
                </a:solidFill>
              </a:rPr>
              <a:t>故</a:t>
            </a:r>
            <a:r>
              <a:rPr kumimoji="0" lang="zh-TW" altLang="en-US" dirty="0" smtClean="0"/>
              <a:t>處理計畫，並定期驗證與修正作業流程。</a:t>
            </a:r>
            <a:endParaRPr lang="en-US" altLang="zh-TW" dirty="0" smtClean="0"/>
          </a:p>
        </p:txBody>
      </p:sp>
    </p:spTree>
    <p:extLst>
      <p:ext uri="{BB962C8B-B14F-4D97-AF65-F5344CB8AC3E}">
        <p14:creationId xmlns:p14="http://schemas.microsoft.com/office/powerpoint/2010/main" val="3643213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xfrm>
            <a:off x="800100" y="773113"/>
            <a:ext cx="5572125" cy="3859212"/>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23"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126" tIns="48063" rIns="96126" bIns="48063"/>
          <a:lstStyle/>
          <a:p>
            <a:pPr algn="just" eaLnBrk="1" hangingPunct="1"/>
            <a:r>
              <a:rPr lang="zh-TW" altLang="en-US" dirty="0" smtClean="0"/>
              <a:t>資安事故處理程序</a:t>
            </a:r>
          </a:p>
          <a:p>
            <a:pPr algn="just" eaLnBrk="1" hangingPunct="1"/>
            <a:r>
              <a:rPr lang="zh-TW" altLang="en-US" dirty="0" smtClean="0"/>
              <a:t>依據</a:t>
            </a:r>
            <a:r>
              <a:rPr lang="en-US" altLang="zh-TW" dirty="0" smtClean="0"/>
              <a:t>CERT/CC</a:t>
            </a:r>
            <a:r>
              <a:rPr lang="zh-TW" altLang="en-US" dirty="0" smtClean="0"/>
              <a:t>的建議，資安事故處理程序可區分為下列六個步驟：</a:t>
            </a:r>
            <a:endParaRPr lang="en-US" altLang="zh-TW" dirty="0" smtClean="0"/>
          </a:p>
          <a:p>
            <a:pPr marL="488639" lvl="1" indent="-187938" algn="just" eaLnBrk="1" hangingPunct="1">
              <a:buFont typeface="Wingdings" panose="05000000000000000000" pitchFamily="2" charset="2"/>
              <a:buChar char="ü"/>
            </a:pPr>
            <a:r>
              <a:rPr lang="zh-TW" altLang="en-US" dirty="0" smtClean="0"/>
              <a:t>準備：資安事件處理時所需之專業人員、組織分工、處理與鑑識的訓練、計畫與程序的編撰及模擬演練。</a:t>
            </a:r>
          </a:p>
          <a:p>
            <a:pPr marL="488639" lvl="1" indent="-187938" algn="just" eaLnBrk="1" hangingPunct="1">
              <a:buFont typeface="Wingdings" panose="05000000000000000000" pitchFamily="2" charset="2"/>
              <a:buChar char="ü"/>
            </a:pPr>
            <a:r>
              <a:rPr lang="zh-TW" altLang="en-US" dirty="0" smtClean="0"/>
              <a:t>識別：當資安事故發生時，第一步驟是識別資安事故的嚴重性與影響範圍。</a:t>
            </a:r>
          </a:p>
          <a:p>
            <a:pPr marL="488639" lvl="1" indent="-187938" algn="just" eaLnBrk="1" hangingPunct="1">
              <a:buFont typeface="Wingdings" panose="05000000000000000000" pitchFamily="2" charset="2"/>
              <a:buChar char="ü"/>
            </a:pPr>
            <a:r>
              <a:rPr lang="zh-TW" altLang="en-US" dirty="0" smtClean="0"/>
              <a:t>封鎖：封鎖入侵來源，以避免災害擴大。</a:t>
            </a:r>
          </a:p>
          <a:p>
            <a:pPr marL="488639" lvl="1" indent="-187938" algn="just" eaLnBrk="1" hangingPunct="1">
              <a:buFont typeface="Wingdings" panose="05000000000000000000" pitchFamily="2" charset="2"/>
              <a:buChar char="ü"/>
            </a:pPr>
            <a:r>
              <a:rPr lang="zh-TW" altLang="en-US" dirty="0" smtClean="0"/>
              <a:t>根除：徹底清除被植入</a:t>
            </a:r>
            <a:r>
              <a:rPr lang="en-US" altLang="zh-TW" dirty="0" smtClean="0"/>
              <a:t>a</a:t>
            </a:r>
            <a:r>
              <a:rPr lang="zh-TW" altLang="en-US" dirty="0" smtClean="0"/>
              <a:t>的惡意程式並修補被入侵的管道。</a:t>
            </a:r>
          </a:p>
          <a:p>
            <a:pPr marL="488639" lvl="1" indent="-187938" algn="just" eaLnBrk="1" hangingPunct="1">
              <a:buFont typeface="Wingdings" panose="05000000000000000000" pitchFamily="2" charset="2"/>
              <a:buChar char="ü"/>
            </a:pPr>
            <a:r>
              <a:rPr lang="zh-TW" altLang="en-US" dirty="0" smtClean="0"/>
              <a:t>回復：被入侵的系統回復至正常運作的狀況。</a:t>
            </a:r>
          </a:p>
          <a:p>
            <a:pPr marL="488639" lvl="1" indent="-187938" algn="just" eaLnBrk="1" hangingPunct="1">
              <a:buFont typeface="Wingdings" panose="05000000000000000000" pitchFamily="2" charset="2"/>
              <a:buChar char="ü"/>
            </a:pPr>
            <a:r>
              <a:rPr lang="zh-TW" altLang="en-US" dirty="0" smtClean="0"/>
              <a:t>經驗學習：在事故中學習到相關的經驗，並反應在資安政策與防護措施上，以避免相同問題再度發生。</a:t>
            </a:r>
          </a:p>
        </p:txBody>
      </p:sp>
    </p:spTree>
    <p:extLst>
      <p:ext uri="{BB962C8B-B14F-4D97-AF65-F5344CB8AC3E}">
        <p14:creationId xmlns:p14="http://schemas.microsoft.com/office/powerpoint/2010/main" val="28030571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xfrm>
            <a:off x="800100" y="773113"/>
            <a:ext cx="5572125" cy="3859212"/>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1"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126" tIns="48063" rIns="96126" bIns="48063"/>
          <a:lstStyle/>
          <a:p>
            <a:pPr algn="just" eaLnBrk="1" hangingPunct="1"/>
            <a:r>
              <a:rPr lang="zh-TW" altLang="en-US" dirty="0" smtClean="0"/>
              <a:t>資安事故處理程序 </a:t>
            </a:r>
            <a:r>
              <a:rPr lang="en-US" altLang="zh-TW" dirty="0" smtClean="0"/>
              <a:t>– </a:t>
            </a:r>
            <a:r>
              <a:rPr lang="zh-TW" altLang="en-US" dirty="0" smtClean="0"/>
              <a:t>準備</a:t>
            </a:r>
            <a:r>
              <a:rPr lang="en-US" altLang="zh-TW" dirty="0" smtClean="0"/>
              <a:t>(1/2)</a:t>
            </a:r>
            <a:endParaRPr lang="zh-TW" altLang="en-US" dirty="0" smtClean="0"/>
          </a:p>
          <a:p>
            <a:pPr marL="300701" indent="-300701" algn="just" eaLnBrk="1" hangingPunct="1">
              <a:buFont typeface="Wingdings" panose="05000000000000000000" pitchFamily="2" charset="2"/>
              <a:buChar char="l"/>
            </a:pPr>
            <a:r>
              <a:rPr lang="zh-TW" altLang="en-US" dirty="0" smtClean="0"/>
              <a:t>資安事故成功處理的關鍵是事前的「準備」，有完整的準備，在緊急事故發生時就愈能有效快速的反應與處理。準備事項包含下列項目：</a:t>
            </a:r>
            <a:endParaRPr lang="en-US" altLang="zh-TW" dirty="0" smtClean="0"/>
          </a:p>
          <a:p>
            <a:pPr marL="488639" lvl="1" indent="-187938" algn="just" eaLnBrk="1" hangingPunct="1">
              <a:buFont typeface="Wingdings" panose="05000000000000000000" pitchFamily="2" charset="2"/>
              <a:buChar char="ü"/>
            </a:pPr>
            <a:r>
              <a:rPr lang="zh-TW" altLang="en-US" dirty="0" smtClean="0"/>
              <a:t>組織資安事故處理小組：建立資安事件處理的人力資源，並規劃人員與部門的分工與責任。</a:t>
            </a:r>
          </a:p>
          <a:p>
            <a:pPr marL="488639" lvl="1" indent="-187938" algn="just" eaLnBrk="1" hangingPunct="1">
              <a:buFont typeface="Wingdings" panose="05000000000000000000" pitchFamily="2" charset="2"/>
              <a:buChar char="ü"/>
            </a:pPr>
            <a:r>
              <a:rPr lang="zh-TW" altLang="en-US" dirty="0" smtClean="0"/>
              <a:t>建立資安事故處理策略：用來指導資安事件處理時的方向與原則。</a:t>
            </a:r>
            <a:endParaRPr lang="en-US" altLang="zh-TW" dirty="0" smtClean="0"/>
          </a:p>
          <a:p>
            <a:pPr marL="488639" lvl="1" indent="-187938" algn="just" eaLnBrk="1" hangingPunct="1">
              <a:buFont typeface="Wingdings" panose="05000000000000000000" pitchFamily="2" charset="2"/>
              <a:buChar char="ü"/>
            </a:pPr>
            <a:r>
              <a:rPr lang="zh-TW" altLang="en-US" dirty="0" smtClean="0"/>
              <a:t>設計資安事故處理程序：讓相關處理人員有明確的處理步驟可遵循。</a:t>
            </a:r>
          </a:p>
          <a:p>
            <a:pPr marL="488639" lvl="1" indent="-187938" algn="just" eaLnBrk="1" hangingPunct="1">
              <a:buFont typeface="Wingdings" panose="05000000000000000000" pitchFamily="2" charset="2"/>
              <a:buChar char="ü"/>
            </a:pPr>
            <a:r>
              <a:rPr lang="zh-TW" altLang="en-US" dirty="0" smtClean="0"/>
              <a:t>建立溝通管道與方式：在緊急事故發生時，需要有安全且快速的溝通管道。</a:t>
            </a:r>
          </a:p>
          <a:p>
            <a:pPr marL="488639" lvl="1" indent="-187938" algn="just" eaLnBrk="1" hangingPunct="1">
              <a:buFont typeface="Wingdings" panose="05000000000000000000" pitchFamily="2" charset="2"/>
              <a:buChar char="ü"/>
            </a:pPr>
            <a:r>
              <a:rPr lang="zh-TW" altLang="en-US" dirty="0" smtClean="0"/>
              <a:t>蒐集所需資源：對於資安事件處理過程中所需的資源，應事先準備妥當。</a:t>
            </a:r>
          </a:p>
          <a:p>
            <a:pPr marL="488639" lvl="1" indent="-187938" algn="just" eaLnBrk="1" hangingPunct="1">
              <a:buFont typeface="Wingdings" panose="05000000000000000000" pitchFamily="2" charset="2"/>
              <a:buChar char="ü"/>
            </a:pPr>
            <a:r>
              <a:rPr lang="zh-TW" altLang="en-US" dirty="0" smtClean="0"/>
              <a:t>練習、練習、再練習：唯有不斷的演練才能讓人員熟悉意外事件的處理方式。</a:t>
            </a:r>
          </a:p>
        </p:txBody>
      </p:sp>
    </p:spTree>
    <p:extLst>
      <p:ext uri="{BB962C8B-B14F-4D97-AF65-F5344CB8AC3E}">
        <p14:creationId xmlns:p14="http://schemas.microsoft.com/office/powerpoint/2010/main" val="27439903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800100" y="773113"/>
            <a:ext cx="5572125" cy="3859212"/>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3219"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126" tIns="48063" rIns="96126" bIns="48063"/>
          <a:lstStyle/>
          <a:p>
            <a:pPr algn="just" eaLnBrk="1" hangingPunct="1"/>
            <a:r>
              <a:rPr lang="zh-TW" altLang="en-US" dirty="0" smtClean="0"/>
              <a:t>資安事故處理程序 </a:t>
            </a:r>
            <a:r>
              <a:rPr lang="en-US" altLang="zh-TW" dirty="0" smtClean="0"/>
              <a:t>– </a:t>
            </a:r>
            <a:r>
              <a:rPr lang="zh-TW" altLang="en-US" dirty="0" smtClean="0"/>
              <a:t>準備</a:t>
            </a:r>
            <a:r>
              <a:rPr lang="en-US" altLang="zh-TW" dirty="0" smtClean="0"/>
              <a:t>(2/2)</a:t>
            </a:r>
            <a:endParaRPr lang="zh-TW" altLang="en-US" dirty="0" smtClean="0"/>
          </a:p>
          <a:p>
            <a:pPr marL="300701" indent="-300701" algn="just" eaLnBrk="1" hangingPunct="1">
              <a:buFont typeface="Wingdings" panose="05000000000000000000" pitchFamily="2" charset="2"/>
              <a:buChar char="l"/>
            </a:pPr>
            <a:r>
              <a:rPr lang="zh-TW" altLang="en-US" dirty="0" smtClean="0"/>
              <a:t>資安事故處理小組應包含有下列人員或部門</a:t>
            </a:r>
            <a:endParaRPr lang="en-US" altLang="zh-TW" dirty="0" smtClean="0"/>
          </a:p>
          <a:p>
            <a:pPr marL="488639" lvl="1" indent="-187938" algn="just" eaLnBrk="1" hangingPunct="1">
              <a:buFont typeface="Wingdings" panose="05000000000000000000" pitchFamily="2" charset="2"/>
              <a:buChar char="ü"/>
            </a:pPr>
            <a:r>
              <a:rPr lang="zh-TW" altLang="en-US" dirty="0" smtClean="0"/>
              <a:t>技術部門</a:t>
            </a:r>
            <a:r>
              <a:rPr lang="en-US" altLang="zh-TW" dirty="0" smtClean="0"/>
              <a:t>(IT</a:t>
            </a:r>
            <a:r>
              <a:rPr lang="zh-TW" altLang="en-US" dirty="0" smtClean="0"/>
              <a:t>、資訊安全及系統管理者</a:t>
            </a:r>
            <a:r>
              <a:rPr lang="en-US" altLang="zh-TW" dirty="0" smtClean="0"/>
              <a:t>)</a:t>
            </a:r>
            <a:r>
              <a:rPr lang="zh-TW" altLang="en-US" dirty="0" smtClean="0"/>
              <a:t>：資安事故大都與資訊系統有關，因此資訊系統相關人員應被納入。</a:t>
            </a:r>
          </a:p>
          <a:p>
            <a:pPr marL="488639" lvl="1" indent="-187938" algn="just" eaLnBrk="1" hangingPunct="1">
              <a:buFont typeface="Wingdings" panose="05000000000000000000" pitchFamily="2" charset="2"/>
              <a:buChar char="ü"/>
            </a:pPr>
            <a:r>
              <a:rPr lang="zh-TW" altLang="en-US" dirty="0" smtClean="0"/>
              <a:t>管理人員：當資安事件發生時可以快速決策的管理人員。</a:t>
            </a:r>
            <a:endParaRPr lang="en-US" altLang="zh-TW" dirty="0" smtClean="0"/>
          </a:p>
          <a:p>
            <a:pPr marL="488639" lvl="1" indent="-187938" algn="just" eaLnBrk="1" hangingPunct="1">
              <a:buFont typeface="Wingdings" panose="05000000000000000000" pitchFamily="2" charset="2"/>
              <a:buChar char="ü"/>
            </a:pPr>
            <a:r>
              <a:rPr lang="zh-TW" altLang="en-US" dirty="0" smtClean="0"/>
              <a:t>法務部門：若涉及電腦犯罪時，需法務部門人員提供協助與指導。</a:t>
            </a:r>
            <a:endParaRPr lang="en-US" altLang="zh-TW" dirty="0" smtClean="0"/>
          </a:p>
          <a:p>
            <a:pPr marL="488639" lvl="1" indent="-187938" algn="just" eaLnBrk="1" hangingPunct="1">
              <a:buFont typeface="Wingdings" panose="05000000000000000000" pitchFamily="2" charset="2"/>
              <a:buChar char="ü"/>
            </a:pPr>
            <a:r>
              <a:rPr lang="zh-TW" altLang="en-US" dirty="0" smtClean="0"/>
              <a:t>數位鑑識專家：須具備分析犯罪事證的專業人員。</a:t>
            </a:r>
            <a:endParaRPr lang="en-US" altLang="zh-TW" dirty="0" smtClean="0"/>
          </a:p>
          <a:p>
            <a:pPr marL="488639" lvl="1" indent="-187938" algn="just" eaLnBrk="1" hangingPunct="1">
              <a:buFont typeface="Wingdings" panose="05000000000000000000" pitchFamily="2" charset="2"/>
              <a:buChar char="ü"/>
            </a:pPr>
            <a:r>
              <a:rPr lang="zh-TW" altLang="en-US" dirty="0" smtClean="0"/>
              <a:t>公共關係部門：當資安事件涉及公共事務</a:t>
            </a:r>
            <a:r>
              <a:rPr lang="en-US" altLang="zh-TW" dirty="0" smtClean="0"/>
              <a:t>(</a:t>
            </a:r>
            <a:r>
              <a:rPr lang="zh-TW" altLang="en-US" dirty="0" smtClean="0"/>
              <a:t>例如：民眾個資外洩</a:t>
            </a:r>
            <a:r>
              <a:rPr lang="en-US" altLang="zh-TW" dirty="0" smtClean="0"/>
              <a:t>)</a:t>
            </a:r>
            <a:r>
              <a:rPr lang="zh-TW" altLang="en-US" dirty="0" smtClean="0"/>
              <a:t>或商譽損害時，應由統一的窗口對外部溝通。</a:t>
            </a:r>
          </a:p>
          <a:p>
            <a:pPr marL="488639" lvl="1" indent="-187938" algn="just" eaLnBrk="1" hangingPunct="1">
              <a:buFont typeface="Wingdings" panose="05000000000000000000" pitchFamily="2" charset="2"/>
              <a:buChar char="ü"/>
            </a:pPr>
            <a:r>
              <a:rPr lang="zh-TW" altLang="en-US" dirty="0" smtClean="0"/>
              <a:t>人力資源部門：若資安事件涉及內部人員時，需人力資源部門提供協助。</a:t>
            </a:r>
            <a:endParaRPr lang="en-US" altLang="zh-TW" dirty="0" smtClean="0"/>
          </a:p>
          <a:p>
            <a:pPr marL="488639" lvl="1" indent="-187938" algn="just" eaLnBrk="1" hangingPunct="1">
              <a:buFont typeface="Wingdings" panose="05000000000000000000" pitchFamily="2" charset="2"/>
              <a:buChar char="ü"/>
            </a:pPr>
            <a:r>
              <a:rPr lang="zh-TW" altLang="en-US" dirty="0" smtClean="0"/>
              <a:t>實體安全與維護部門：若資安事件涉及實體入侵時，應由實體安全與維護部門提供協助。</a:t>
            </a:r>
            <a:endParaRPr lang="en-US" altLang="zh-TW" dirty="0" smtClean="0"/>
          </a:p>
          <a:p>
            <a:pPr marL="488639" lvl="1" indent="-187938" algn="just" eaLnBrk="1" hangingPunct="1">
              <a:buFont typeface="Wingdings" panose="05000000000000000000" pitchFamily="2" charset="2"/>
              <a:buChar char="ü"/>
            </a:pPr>
            <a:r>
              <a:rPr lang="zh-TW" altLang="en-US" dirty="0" smtClean="0"/>
              <a:t>通訊部門：資安事件可能藉由電腦或電話網路入侵，因此通訊部門應提供協助。</a:t>
            </a:r>
          </a:p>
        </p:txBody>
      </p:sp>
    </p:spTree>
    <p:extLst>
      <p:ext uri="{BB962C8B-B14F-4D97-AF65-F5344CB8AC3E}">
        <p14:creationId xmlns:p14="http://schemas.microsoft.com/office/powerpoint/2010/main" val="2391928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ChangeArrowheads="1" noTextEdit="1"/>
          </p:cNvSpPr>
          <p:nvPr>
            <p:ph type="sldImg"/>
          </p:nvPr>
        </p:nvSpPr>
        <p:spPr>
          <a:xfrm>
            <a:off x="800100" y="773113"/>
            <a:ext cx="5572125" cy="3859212"/>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5267"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126" tIns="48063" rIns="96126" bIns="48063"/>
          <a:lstStyle/>
          <a:p>
            <a:pPr algn="just" eaLnBrk="1" hangingPunct="1"/>
            <a:r>
              <a:rPr lang="zh-TW" altLang="en-US" dirty="0" smtClean="0"/>
              <a:t>資安事故處理程序 </a:t>
            </a:r>
            <a:r>
              <a:rPr lang="en-US" altLang="zh-TW" dirty="0" smtClean="0"/>
              <a:t>– </a:t>
            </a:r>
            <a:r>
              <a:rPr lang="zh-TW" altLang="en-US" dirty="0" smtClean="0"/>
              <a:t>識別</a:t>
            </a:r>
            <a:r>
              <a:rPr lang="en-US" altLang="zh-TW" dirty="0" smtClean="0"/>
              <a:t>(1/2)</a:t>
            </a:r>
            <a:endParaRPr lang="zh-TW" altLang="en-US" dirty="0" smtClean="0"/>
          </a:p>
          <a:p>
            <a:pPr algn="just" eaLnBrk="1" hangingPunct="1"/>
            <a:r>
              <a:rPr lang="zh-TW" altLang="en-US" dirty="0" smtClean="0"/>
              <a:t>當資安事故發生時，第一步驟是識別資安事故的嚴重性與影響範圍。資安事件雖無法完全防制，但必須被偵測。</a:t>
            </a:r>
          </a:p>
          <a:p>
            <a:pPr marL="488639" lvl="1" indent="-300701" algn="just" eaLnBrk="1" hangingPunct="1">
              <a:buFont typeface="Wingdings" panose="05000000000000000000" pitchFamily="2" charset="2"/>
              <a:buChar char="ü"/>
            </a:pPr>
            <a:r>
              <a:rPr lang="zh-TW" altLang="en-US" dirty="0" smtClean="0"/>
              <a:t>識別資安事故的意圖是屬於故意或無意，若為故意之行為應推論其動機為何？有利於後續的處理分析。</a:t>
            </a:r>
            <a:endParaRPr lang="en-US" altLang="zh-TW" dirty="0" smtClean="0"/>
          </a:p>
          <a:p>
            <a:pPr marL="488639" lvl="1" indent="-300701" algn="just" eaLnBrk="1" hangingPunct="1">
              <a:buFont typeface="Wingdings" panose="05000000000000000000" pitchFamily="2" charset="2"/>
              <a:buChar char="ü"/>
            </a:pPr>
            <a:r>
              <a:rPr lang="zh-TW" altLang="en-US" dirty="0" smtClean="0"/>
              <a:t>確認資安事故入侵受損的範圍，包含：哪些系統、人員及資訊資產。</a:t>
            </a:r>
            <a:endParaRPr lang="en-US" altLang="zh-TW" dirty="0" smtClean="0"/>
          </a:p>
          <a:p>
            <a:pPr marL="488639" lvl="1" indent="-300701" algn="just" eaLnBrk="1" hangingPunct="1">
              <a:buFont typeface="Wingdings" panose="05000000000000000000" pitchFamily="2" charset="2"/>
              <a:buChar char="ü"/>
            </a:pPr>
            <a:r>
              <a:rPr lang="zh-TW" altLang="en-US" dirty="0" smtClean="0"/>
              <a:t>保留證據以確認資安事故的事實，並成為進行訴訟時的有效證明。</a:t>
            </a:r>
            <a:endParaRPr lang="en-US" altLang="zh-TW" dirty="0" smtClean="0"/>
          </a:p>
          <a:p>
            <a:pPr marL="488639" lvl="1" indent="-300701" algn="just" eaLnBrk="1" hangingPunct="1">
              <a:buFont typeface="Wingdings" panose="05000000000000000000" pitchFamily="2" charset="2"/>
              <a:buChar char="ü"/>
            </a:pPr>
            <a:r>
              <a:rPr lang="zh-TW" altLang="en-US" dirty="0" smtClean="0"/>
              <a:t>識別系統上可疑的事故，有利於發現入侵的來源與入侵標的，例如：</a:t>
            </a:r>
          </a:p>
          <a:p>
            <a:pPr marL="824578" lvl="2" indent="-298352" algn="just" eaLnBrk="1" hangingPunct="1">
              <a:buFont typeface="Wingdings" panose="05000000000000000000" pitchFamily="2" charset="2"/>
              <a:buChar char="Ø"/>
            </a:pPr>
            <a:r>
              <a:rPr lang="zh-TW" altLang="en-US" dirty="0" smtClean="0"/>
              <a:t>是否有新增帳號、新建檔案及不明的檔案的修改。</a:t>
            </a:r>
          </a:p>
          <a:p>
            <a:pPr marL="824578" lvl="2" indent="-298352" algn="just" eaLnBrk="1" hangingPunct="1">
              <a:buFont typeface="Wingdings" panose="05000000000000000000" pitchFamily="2" charset="2"/>
              <a:buChar char="Ø"/>
            </a:pPr>
            <a:r>
              <a:rPr lang="zh-TW" altLang="en-US" dirty="0" smtClean="0"/>
              <a:t>在入侵偵測系統觸發的攻擊事件，可瞭解入侵者的攻擊手法，但注意！入侵偵測系統也可能有無法偵測到的攻擊手法。</a:t>
            </a:r>
            <a:endParaRPr lang="en-US" altLang="zh-TW" dirty="0" smtClean="0"/>
          </a:p>
          <a:p>
            <a:pPr marL="824578" lvl="2" indent="-298352" algn="just" eaLnBrk="1" hangingPunct="1">
              <a:buFont typeface="Wingdings" panose="05000000000000000000" pitchFamily="2" charset="2"/>
              <a:buChar char="Ø"/>
            </a:pPr>
            <a:r>
              <a:rPr lang="zh-TW" altLang="en-US" dirty="0" smtClean="0"/>
              <a:t>防火牆存取紀錄可知道攻擊來源的存取目的位址與服務埠。</a:t>
            </a:r>
          </a:p>
          <a:p>
            <a:pPr marL="824578" lvl="2" indent="-298352" algn="just" eaLnBrk="1" hangingPunct="1">
              <a:buFont typeface="Wingdings" panose="05000000000000000000" pitchFamily="2" charset="2"/>
              <a:buChar char="Ø"/>
            </a:pPr>
            <a:r>
              <a:rPr lang="zh-TW" altLang="en-US" dirty="0" smtClean="0"/>
              <a:t>有效能變差、服務無回應及系統不穩定的現象，可能是駭客執行的不當指令所造成。</a:t>
            </a:r>
          </a:p>
          <a:p>
            <a:pPr marL="488639" lvl="1" indent="-300701" algn="just" eaLnBrk="1" hangingPunct="1">
              <a:buFont typeface="Wingdings" panose="05000000000000000000" pitchFamily="2" charset="2"/>
              <a:buChar char="ü"/>
            </a:pPr>
            <a:r>
              <a:rPr lang="zh-TW" altLang="en-US" dirty="0" smtClean="0"/>
              <a:t>透過網路封包的蒐集工具監聽正在進行的攻擊行為，可以掌握攻擊標的與進行的非授權行為有哪些。</a:t>
            </a:r>
          </a:p>
        </p:txBody>
      </p:sp>
    </p:spTree>
    <p:extLst>
      <p:ext uri="{BB962C8B-B14F-4D97-AF65-F5344CB8AC3E}">
        <p14:creationId xmlns:p14="http://schemas.microsoft.com/office/powerpoint/2010/main" val="336168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r>
              <a:rPr kumimoji="1" lang="zh-TW" altLang="zh-TW" sz="1200" dirty="0" smtClean="0">
                <a:latin typeface="微軟正黑體" panose="020B0604030504040204" pitchFamily="34" charset="-120"/>
                <a:ea typeface="微軟正黑體" panose="020B0604030504040204" pitchFamily="34" charset="-120"/>
              </a:rPr>
              <a:t>關鍵資訊基礎建設保護不僅僅是領域內各</a:t>
            </a:r>
            <a:r>
              <a:rPr kumimoji="1" lang="zh-TW" altLang="en-US" sz="1200" dirty="0" smtClean="0">
                <a:latin typeface="微軟正黑體" panose="020B0604030504040204" pitchFamily="34" charset="-120"/>
                <a:ea typeface="微軟正黑體" panose="020B0604030504040204" pitchFamily="34" charset="-120"/>
              </a:rPr>
              <a:t>組織</a:t>
            </a:r>
            <a:r>
              <a:rPr kumimoji="1" lang="zh-TW" altLang="zh-TW" sz="1200" dirty="0" smtClean="0">
                <a:latin typeface="微軟正黑體" panose="020B0604030504040204" pitchFamily="34" charset="-120"/>
                <a:ea typeface="微軟正黑體" panose="020B0604030504040204" pitchFamily="34" charset="-120"/>
              </a:rPr>
              <a:t>的協同保護，亦牽涉到跨領域的協同合作。例如金融與醫療系統仰賴電力與電信以維持資訊機房、資訊設備的運作，亦仰賴網路系統的傳遞資訊。一旦這些底層系統失效，將嚴重影響金融與醫療體系的運作。可見關鍵資訊基礎建設的任一缺口對於民眾生命財產、生態環境、經濟、政治與國家安全均會產生重大的影響。</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a:t>
            </a:fld>
            <a:endParaRPr lang="zh-TW" altLang="en-US"/>
          </a:p>
        </p:txBody>
      </p:sp>
    </p:spTree>
    <p:extLst>
      <p:ext uri="{BB962C8B-B14F-4D97-AF65-F5344CB8AC3E}">
        <p14:creationId xmlns:p14="http://schemas.microsoft.com/office/powerpoint/2010/main" val="7986259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xfrm>
            <a:off x="800100" y="773113"/>
            <a:ext cx="5572125" cy="3859212"/>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7315"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126" tIns="48063" rIns="96126" bIns="48063"/>
          <a:lstStyle/>
          <a:p>
            <a:pPr algn="just" eaLnBrk="1" hangingPunct="1"/>
            <a:r>
              <a:rPr lang="zh-TW" altLang="en-US" dirty="0" smtClean="0"/>
              <a:t>資安事故處理程序 </a:t>
            </a:r>
            <a:r>
              <a:rPr lang="en-US" altLang="zh-TW" dirty="0" smtClean="0"/>
              <a:t>– </a:t>
            </a:r>
            <a:r>
              <a:rPr lang="zh-TW" altLang="en-US" dirty="0" smtClean="0"/>
              <a:t>識別</a:t>
            </a:r>
            <a:r>
              <a:rPr lang="en-US" altLang="zh-TW" dirty="0" smtClean="0"/>
              <a:t>(2/2)</a:t>
            </a:r>
            <a:endParaRPr lang="zh-TW" altLang="en-US" dirty="0" smtClean="0"/>
          </a:p>
          <a:p>
            <a:pPr marL="488639" lvl="1" indent="-300701" algn="just" eaLnBrk="1" hangingPunct="1">
              <a:buFont typeface="Wingdings" panose="05000000000000000000" pitchFamily="2" charset="2"/>
              <a:buChar char="ü"/>
            </a:pPr>
            <a:r>
              <a:rPr lang="zh-TW" altLang="en-US" dirty="0" smtClean="0"/>
              <a:t>數位證據的取得時，應採用被接受的磁碟映像複製工具</a:t>
            </a:r>
            <a:r>
              <a:rPr lang="en-US" altLang="zh-TW" dirty="0" smtClean="0"/>
              <a:t>(</a:t>
            </a:r>
            <a:r>
              <a:rPr lang="zh-TW" altLang="en-US" dirty="0" smtClean="0"/>
              <a:t>所有磁區的複製，配合雜湊函數以檢驗被複製出來的資料沒有被竄改</a:t>
            </a:r>
            <a:r>
              <a:rPr lang="en-US" altLang="zh-TW" dirty="0" smtClean="0"/>
              <a:t>)</a:t>
            </a:r>
            <a:r>
              <a:rPr lang="zh-TW" altLang="en-US" dirty="0" smtClean="0"/>
              <a:t>將證據由被入侵的系統中複製出來，所有的分析與鑑識工作應由被複製出來的媒體上執行，儘量避免在被入侵的系統線上進行分析。可配合錄影機記錄螢幕顯示的內容與採證的過程。</a:t>
            </a:r>
          </a:p>
          <a:p>
            <a:pPr marL="488639" lvl="1" indent="-300701" algn="just" eaLnBrk="1" hangingPunct="1">
              <a:buFont typeface="Wingdings" panose="05000000000000000000" pitchFamily="2" charset="2"/>
              <a:buChar char="ü"/>
            </a:pPr>
            <a:r>
              <a:rPr lang="zh-TW" altLang="en-US" dirty="0" smtClean="0"/>
              <a:t>識別出來的相關證物從發現到提出至法院必須有完整明確的監管紀錄，而有效的證據監管紀錄至少具備下列條件：</a:t>
            </a:r>
            <a:endParaRPr lang="en-US" altLang="zh-TW" dirty="0" smtClean="0"/>
          </a:p>
          <a:p>
            <a:pPr marL="824578" lvl="2" indent="-298352" algn="just" eaLnBrk="1" hangingPunct="1">
              <a:buFont typeface="Wingdings" panose="05000000000000000000" pitchFamily="2" charset="2"/>
              <a:buChar char="Ø"/>
            </a:pPr>
            <a:r>
              <a:rPr lang="zh-TW" altLang="en-US" dirty="0" smtClean="0"/>
              <a:t>每一項證據必須由可證明身分的人員所保管。</a:t>
            </a:r>
            <a:endParaRPr lang="en-US" altLang="zh-TW" dirty="0" smtClean="0"/>
          </a:p>
          <a:p>
            <a:pPr marL="824578" lvl="2" indent="-298352" algn="just" eaLnBrk="1" hangingPunct="1">
              <a:buFont typeface="Wingdings" panose="05000000000000000000" pitchFamily="2" charset="2"/>
              <a:buChar char="Ø"/>
            </a:pPr>
            <a:r>
              <a:rPr lang="zh-TW" altLang="en-US" dirty="0" smtClean="0"/>
              <a:t>當保管人交接時必須被記錄。</a:t>
            </a:r>
            <a:endParaRPr lang="en-US" altLang="zh-TW" dirty="0" smtClean="0"/>
          </a:p>
          <a:p>
            <a:pPr marL="824578" lvl="2" indent="-298352" algn="just" eaLnBrk="1" hangingPunct="1">
              <a:buFont typeface="Wingdings" panose="05000000000000000000" pitchFamily="2" charset="2"/>
              <a:buChar char="Ø"/>
            </a:pPr>
            <a:r>
              <a:rPr lang="zh-TW" altLang="en-US" dirty="0" smtClean="0"/>
              <a:t>在儲存體中的證物必須被保護，以免被污染或變更。</a:t>
            </a:r>
          </a:p>
        </p:txBody>
      </p:sp>
    </p:spTree>
    <p:extLst>
      <p:ext uri="{BB962C8B-B14F-4D97-AF65-F5344CB8AC3E}">
        <p14:creationId xmlns:p14="http://schemas.microsoft.com/office/powerpoint/2010/main" val="4784757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Rot="1" noChangeAspect="1" noChangeArrowheads="1" noTextEdit="1"/>
          </p:cNvSpPr>
          <p:nvPr>
            <p:ph type="sldImg"/>
          </p:nvPr>
        </p:nvSpPr>
        <p:spPr>
          <a:xfrm>
            <a:off x="800100" y="773113"/>
            <a:ext cx="5572125" cy="3859212"/>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63"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126" tIns="48063" rIns="96126" bIns="48063"/>
          <a:lstStyle/>
          <a:p>
            <a:pPr algn="just" eaLnBrk="1" hangingPunct="1"/>
            <a:r>
              <a:rPr lang="zh-TW" altLang="en-US" dirty="0" smtClean="0"/>
              <a:t>資安事故處理程序 </a:t>
            </a:r>
            <a:r>
              <a:rPr lang="en-US" altLang="zh-TW" dirty="0" smtClean="0"/>
              <a:t>– </a:t>
            </a:r>
            <a:r>
              <a:rPr lang="zh-TW" altLang="en-US" dirty="0" smtClean="0"/>
              <a:t>封鎖</a:t>
            </a:r>
          </a:p>
          <a:p>
            <a:pPr algn="just" eaLnBrk="1" hangingPunct="1"/>
            <a:r>
              <a:rPr lang="zh-TW" altLang="en-US" dirty="0" smtClean="0"/>
              <a:t>當資安事故已被識別且相關證物的監管鏈已被建立後，接下來就開始「封鎖」入侵來源，以避免災害擴大。</a:t>
            </a:r>
            <a:endParaRPr lang="en-US" altLang="zh-TW" dirty="0" smtClean="0"/>
          </a:p>
          <a:p>
            <a:pPr marL="488639" lvl="1" indent="-300701" algn="just" eaLnBrk="1" hangingPunct="1">
              <a:buFont typeface="Wingdings" panose="05000000000000000000" pitchFamily="2" charset="2"/>
              <a:buChar char="ü"/>
            </a:pPr>
            <a:r>
              <a:rPr lang="zh-TW" altLang="en-US" dirty="0" smtClean="0"/>
              <a:t>識別可信任來源且只允許可信任來源的存取，而可信任來源的識別不只是來源網路地址或設備，也包含使用者的身分。</a:t>
            </a:r>
            <a:endParaRPr lang="en-US" altLang="zh-TW" dirty="0" smtClean="0"/>
          </a:p>
          <a:p>
            <a:pPr marL="488639" lvl="1" indent="-300701" algn="just" eaLnBrk="1" hangingPunct="1">
              <a:buFont typeface="Wingdings" panose="05000000000000000000" pitchFamily="2" charset="2"/>
              <a:buChar char="ü"/>
            </a:pPr>
            <a:r>
              <a:rPr lang="zh-TW" altLang="en-US" dirty="0" smtClean="0"/>
              <a:t>當封鎖行動開始時，應避免驚動入侵者以避免證據被銷毀。</a:t>
            </a:r>
            <a:endParaRPr lang="en-US" altLang="zh-TW" dirty="0" smtClean="0"/>
          </a:p>
          <a:p>
            <a:pPr marL="488639" lvl="1" indent="-300701" algn="just" eaLnBrk="1" hangingPunct="1">
              <a:buFont typeface="Wingdings" panose="05000000000000000000" pitchFamily="2" charset="2"/>
              <a:buChar char="ü"/>
            </a:pPr>
            <a:r>
              <a:rPr lang="zh-TW" altLang="en-US" dirty="0" smtClean="0"/>
              <a:t>在此同時應開始進行細部的證據分析與數位鑑識的動作。</a:t>
            </a:r>
            <a:endParaRPr lang="en-US" altLang="zh-TW" dirty="0" smtClean="0"/>
          </a:p>
          <a:p>
            <a:pPr marL="488639" lvl="1" indent="-300701" algn="just" eaLnBrk="1" hangingPunct="1">
              <a:buFont typeface="Wingdings" panose="05000000000000000000" pitchFamily="2" charset="2"/>
              <a:buChar char="ü"/>
            </a:pPr>
            <a:r>
              <a:rPr lang="zh-TW" altLang="en-US" dirty="0" smtClean="0"/>
              <a:t>減緩攻擊的封鎖行動包含下列：</a:t>
            </a:r>
          </a:p>
          <a:p>
            <a:pPr marL="824578" lvl="2" indent="-298352" algn="just" eaLnBrk="1" hangingPunct="1">
              <a:buFont typeface="Wingdings" panose="05000000000000000000" pitchFamily="2" charset="2"/>
              <a:buChar char="Ø"/>
            </a:pPr>
            <a:r>
              <a:rPr lang="zh-TW" altLang="en-US" dirty="0" smtClean="0"/>
              <a:t>變更通行碼與權限：讓攻擊者無法再使用即用權限登入。</a:t>
            </a:r>
          </a:p>
          <a:p>
            <a:pPr marL="824578" lvl="2" indent="-298352" algn="just" eaLnBrk="1" hangingPunct="1">
              <a:buFont typeface="Wingdings" panose="05000000000000000000" pitchFamily="2" charset="2"/>
              <a:buChar char="Ø"/>
            </a:pPr>
            <a:r>
              <a:rPr lang="zh-TW" altLang="en-US" dirty="0" smtClean="0"/>
              <a:t>變更主機名稱與</a:t>
            </a:r>
            <a:r>
              <a:rPr lang="en-US" altLang="zh-TW" dirty="0" smtClean="0"/>
              <a:t>IP</a:t>
            </a:r>
            <a:r>
              <a:rPr lang="zh-TW" altLang="en-US" dirty="0" smtClean="0"/>
              <a:t>位址：讓攻擊者無法連上系統。</a:t>
            </a:r>
            <a:endParaRPr lang="en-US" altLang="zh-TW" dirty="0" smtClean="0"/>
          </a:p>
          <a:p>
            <a:pPr marL="824578" lvl="2" indent="-298352" algn="just" eaLnBrk="1" hangingPunct="1">
              <a:buFont typeface="Wingdings" panose="05000000000000000000" pitchFamily="2" charset="2"/>
              <a:buChar char="Ø"/>
            </a:pPr>
            <a:r>
              <a:rPr lang="zh-TW" altLang="en-US" dirty="0" smtClean="0"/>
              <a:t>將可疑的流量導到不存在的位址：對於可疑的連線流量，可透過防火牆或路由器導到不存在的位址，讓可疑的連線可以被監控。</a:t>
            </a:r>
            <a:endParaRPr lang="en-US" altLang="zh-TW" dirty="0" smtClean="0"/>
          </a:p>
          <a:p>
            <a:pPr marL="824578" lvl="2" indent="-298352" algn="just" eaLnBrk="1" hangingPunct="1">
              <a:buFont typeface="Wingdings" panose="05000000000000000000" pitchFamily="2" charset="2"/>
              <a:buChar char="Ø"/>
            </a:pPr>
            <a:r>
              <a:rPr lang="zh-TW" altLang="en-US" dirty="0" smtClean="0"/>
              <a:t>阻擋攻擊來源</a:t>
            </a:r>
            <a:r>
              <a:rPr lang="en-US" altLang="zh-TW" dirty="0" smtClean="0"/>
              <a:t>IP</a:t>
            </a:r>
            <a:r>
              <a:rPr lang="zh-TW" altLang="en-US" dirty="0" smtClean="0"/>
              <a:t>或網段：在防火牆或路由器上直接封鎖攻擊的來源位址或網段。</a:t>
            </a:r>
            <a:endParaRPr lang="en-US" altLang="zh-TW" dirty="0" smtClean="0"/>
          </a:p>
          <a:p>
            <a:pPr marL="824578" lvl="2" indent="-298352" algn="just" eaLnBrk="1" hangingPunct="1">
              <a:buFont typeface="Wingdings" panose="05000000000000000000" pitchFamily="2" charset="2"/>
              <a:buChar char="Ø"/>
            </a:pPr>
            <a:r>
              <a:rPr lang="zh-TW" altLang="en-US" dirty="0" smtClean="0"/>
              <a:t>在類似系統上更新修補程式：若有發現入侵者的攻擊路徑與運用的弱點時，應立即修補該弱點，並於類似的系統上進行修補。</a:t>
            </a:r>
            <a:endParaRPr lang="en-US" altLang="zh-TW" dirty="0" smtClean="0"/>
          </a:p>
          <a:p>
            <a:pPr marL="824578" lvl="2" indent="-298352" algn="just" eaLnBrk="1" hangingPunct="1">
              <a:buFont typeface="Wingdings" panose="05000000000000000000" pitchFamily="2" charset="2"/>
              <a:buChar char="Ø"/>
            </a:pPr>
            <a:r>
              <a:rPr lang="zh-TW" altLang="en-US" dirty="0" smtClean="0"/>
              <a:t>關閉服務：關閉不必要的服務，以避免不必要的服務被攻擊者所運用。</a:t>
            </a:r>
          </a:p>
        </p:txBody>
      </p:sp>
    </p:spTree>
    <p:extLst>
      <p:ext uri="{BB962C8B-B14F-4D97-AF65-F5344CB8AC3E}">
        <p14:creationId xmlns:p14="http://schemas.microsoft.com/office/powerpoint/2010/main" val="1353202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Rot="1" noChangeAspect="1" noChangeArrowheads="1" noTextEdit="1"/>
          </p:cNvSpPr>
          <p:nvPr>
            <p:ph type="sldImg"/>
          </p:nvPr>
        </p:nvSpPr>
        <p:spPr>
          <a:xfrm>
            <a:off x="800100" y="773113"/>
            <a:ext cx="5572125" cy="3859212"/>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1411"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126" tIns="48063" rIns="96126" bIns="48063"/>
          <a:lstStyle/>
          <a:p>
            <a:pPr algn="just" eaLnBrk="1" hangingPunct="1"/>
            <a:r>
              <a:rPr lang="zh-TW" altLang="en-US" dirty="0" smtClean="0"/>
              <a:t>資安事故處理程序 </a:t>
            </a:r>
            <a:r>
              <a:rPr lang="en-US" altLang="zh-TW" dirty="0" smtClean="0"/>
              <a:t>– </a:t>
            </a:r>
            <a:r>
              <a:rPr lang="zh-TW" altLang="en-US" dirty="0" smtClean="0"/>
              <a:t>根除</a:t>
            </a:r>
          </a:p>
          <a:p>
            <a:pPr algn="just" eaLnBrk="1" hangingPunct="1"/>
            <a:r>
              <a:rPr lang="zh-TW" altLang="en-US" dirty="0" smtClean="0"/>
              <a:t>一旦資安事故已被控制，接下來要從系統或網路中完全移除惡意程式。</a:t>
            </a:r>
          </a:p>
          <a:p>
            <a:pPr marL="488639" lvl="1" indent="-300701" algn="just" eaLnBrk="1" hangingPunct="1">
              <a:buFont typeface="Wingdings" panose="05000000000000000000" pitchFamily="2" charset="2"/>
              <a:buChar char="ü"/>
            </a:pPr>
            <a:r>
              <a:rPr lang="zh-TW" altLang="en-US" dirty="0" smtClean="0"/>
              <a:t>首先是決定採用移除或回存方式根除被植入的惡意程式。</a:t>
            </a:r>
          </a:p>
          <a:p>
            <a:pPr marL="824578" lvl="2" indent="-298352" algn="just" eaLnBrk="1" hangingPunct="1">
              <a:buFont typeface="Wingdings" panose="05000000000000000000" pitchFamily="2" charset="2"/>
              <a:buChar char="Ø"/>
            </a:pPr>
            <a:r>
              <a:rPr lang="zh-TW" altLang="en-US" dirty="0" smtClean="0"/>
              <a:t>若採移除方式，需確定是否可以完全移除乾淨。</a:t>
            </a:r>
          </a:p>
          <a:p>
            <a:pPr marL="824578" lvl="2" indent="-298352" algn="just" eaLnBrk="1" hangingPunct="1">
              <a:buFont typeface="Wingdings" panose="05000000000000000000" pitchFamily="2" charset="2"/>
              <a:buChar char="Ø"/>
            </a:pPr>
            <a:r>
              <a:rPr lang="zh-TW" altLang="en-US" dirty="0" smtClean="0"/>
              <a:t>若採回存方式，需檢查備份資料中可能就存有惡意程式。</a:t>
            </a:r>
          </a:p>
          <a:p>
            <a:pPr marL="488639" lvl="1" indent="-300701" algn="just" eaLnBrk="1" hangingPunct="1">
              <a:buFont typeface="Wingdings" panose="05000000000000000000" pitchFamily="2" charset="2"/>
              <a:buChar char="ü"/>
            </a:pPr>
            <a:r>
              <a:rPr lang="zh-TW" altLang="en-US" dirty="0" smtClean="0"/>
              <a:t>接下來是強化防禦機制，可採用下列方法來強化：</a:t>
            </a:r>
          </a:p>
          <a:p>
            <a:pPr marL="824578" lvl="2" indent="-298352" algn="just" eaLnBrk="1" hangingPunct="1">
              <a:buFont typeface="Wingdings" panose="05000000000000000000" pitchFamily="2" charset="2"/>
              <a:buChar char="Ø"/>
            </a:pPr>
            <a:r>
              <a:rPr lang="zh-TW" altLang="en-US" dirty="0" smtClean="0"/>
              <a:t>建立額外的偵測與防禦方法，例如：設定客製的入侵偵測規則，以發現是否有類似的攻擊行為。</a:t>
            </a:r>
          </a:p>
          <a:p>
            <a:pPr marL="824578" lvl="2" indent="-298352" algn="just" eaLnBrk="1" hangingPunct="1">
              <a:buFont typeface="Wingdings" panose="05000000000000000000" pitchFamily="2" charset="2"/>
              <a:buChar char="Ø"/>
            </a:pPr>
            <a:r>
              <a:rPr lang="zh-TW" altLang="en-US" dirty="0" smtClean="0"/>
              <a:t>提升稽核紀錄的詳細程度，例如：將作業系統的稽核紀錄全部開啟，但有可能導致系統效能降低。</a:t>
            </a:r>
          </a:p>
          <a:p>
            <a:pPr marL="824578" lvl="2" indent="-298352" algn="just" eaLnBrk="1" hangingPunct="1">
              <a:buFont typeface="Wingdings" panose="05000000000000000000" pitchFamily="2" charset="2"/>
              <a:buChar char="Ø"/>
            </a:pPr>
            <a:r>
              <a:rPr lang="zh-TW" altLang="en-US" dirty="0" smtClean="0"/>
              <a:t>在其他系統中尋找已發現的惡意程式，也許攻擊者已在其他系統上植入類似的惡意程式，必要時應擴大受害的檢查範圍。</a:t>
            </a:r>
          </a:p>
          <a:p>
            <a:pPr marL="824578" lvl="2" indent="-298352" algn="just" eaLnBrk="1" hangingPunct="1">
              <a:buFont typeface="Wingdings" panose="05000000000000000000" pitchFamily="2" charset="2"/>
              <a:buChar char="Ø"/>
            </a:pPr>
            <a:r>
              <a:rPr lang="zh-TW" altLang="en-US" dirty="0" smtClean="0"/>
              <a:t>更嚴謹控管存取來源，例如：要求連線來源使用固定的</a:t>
            </a:r>
            <a:r>
              <a:rPr lang="en-US" altLang="zh-TW" dirty="0" smtClean="0"/>
              <a:t>IP</a:t>
            </a:r>
            <a:r>
              <a:rPr lang="zh-TW" altLang="en-US" dirty="0" smtClean="0"/>
              <a:t>位址，並在防火牆中設定只允許特定來源</a:t>
            </a:r>
            <a:r>
              <a:rPr lang="en-US" altLang="zh-TW" dirty="0" smtClean="0"/>
              <a:t>IP</a:t>
            </a:r>
            <a:r>
              <a:rPr lang="zh-TW" altLang="en-US" dirty="0" smtClean="0"/>
              <a:t>的存取。</a:t>
            </a:r>
          </a:p>
        </p:txBody>
      </p:sp>
    </p:spTree>
    <p:extLst>
      <p:ext uri="{BB962C8B-B14F-4D97-AF65-F5344CB8AC3E}">
        <p14:creationId xmlns:p14="http://schemas.microsoft.com/office/powerpoint/2010/main" val="24826369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Rot="1" noChangeAspect="1" noChangeArrowheads="1" noTextEdit="1"/>
          </p:cNvSpPr>
          <p:nvPr>
            <p:ph type="sldImg"/>
          </p:nvPr>
        </p:nvSpPr>
        <p:spPr>
          <a:xfrm>
            <a:off x="800100" y="773113"/>
            <a:ext cx="5572125" cy="3859212"/>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3459"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126" tIns="48063" rIns="96126" bIns="48063"/>
          <a:lstStyle/>
          <a:p>
            <a:pPr algn="just" eaLnBrk="1" hangingPunct="1"/>
            <a:r>
              <a:rPr lang="zh-TW" altLang="en-US" dirty="0" smtClean="0"/>
              <a:t>資安事故處理程序 </a:t>
            </a:r>
            <a:r>
              <a:rPr lang="en-US" altLang="zh-TW" dirty="0" smtClean="0"/>
              <a:t>– </a:t>
            </a:r>
            <a:r>
              <a:rPr lang="zh-TW" altLang="en-US" dirty="0" smtClean="0"/>
              <a:t>復原</a:t>
            </a:r>
          </a:p>
          <a:p>
            <a:pPr algn="just" eaLnBrk="1" hangingPunct="1"/>
            <a:r>
              <a:rPr lang="zh-TW" altLang="en-US" dirty="0" smtClean="0"/>
              <a:t>一旦威脅被根除，接下來應開始將業務與服務回復至正常運作狀態。</a:t>
            </a:r>
          </a:p>
          <a:p>
            <a:pPr marL="300701" indent="-300701" algn="just" eaLnBrk="1" hangingPunct="1">
              <a:buFont typeface="Wingdings" panose="05000000000000000000" pitchFamily="2" charset="2"/>
              <a:buChar char="l"/>
            </a:pPr>
            <a:r>
              <a:rPr lang="zh-TW" altLang="en-US" dirty="0" smtClean="0"/>
              <a:t>在復原階段應加強監控以偵測攻擊是否再發生，可透過下列方式來監控：</a:t>
            </a:r>
          </a:p>
          <a:p>
            <a:pPr marL="488639" lvl="1" indent="-187938" algn="just" eaLnBrk="1" hangingPunct="1">
              <a:buFont typeface="Wingdings" panose="05000000000000000000" pitchFamily="2" charset="2"/>
              <a:buChar char="ü"/>
            </a:pPr>
            <a:r>
              <a:rPr lang="zh-TW" altLang="en-US" dirty="0" smtClean="0"/>
              <a:t>客製化入侵偵測規則，以發現是否有類似的攻擊行為。</a:t>
            </a:r>
          </a:p>
          <a:p>
            <a:pPr marL="488639" lvl="1" indent="-187938" algn="just" eaLnBrk="1" hangingPunct="1">
              <a:buFont typeface="Wingdings" panose="05000000000000000000" pitchFamily="2" charset="2"/>
              <a:buChar char="ü"/>
            </a:pPr>
            <a:r>
              <a:rPr lang="zh-TW" altLang="en-US" dirty="0" smtClean="0"/>
              <a:t>在網路、主機及應用程式中，額外實作更詳細的稽核紀錄。</a:t>
            </a:r>
          </a:p>
        </p:txBody>
      </p:sp>
    </p:spTree>
    <p:extLst>
      <p:ext uri="{BB962C8B-B14F-4D97-AF65-F5344CB8AC3E}">
        <p14:creationId xmlns:p14="http://schemas.microsoft.com/office/powerpoint/2010/main" val="12359359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Rot="1" noChangeAspect="1" noChangeArrowheads="1" noTextEdit="1"/>
          </p:cNvSpPr>
          <p:nvPr>
            <p:ph type="sldImg"/>
          </p:nvPr>
        </p:nvSpPr>
        <p:spPr>
          <a:xfrm>
            <a:off x="800100" y="773113"/>
            <a:ext cx="5572125" cy="3859212"/>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5507" name="Rectangle 3"/>
          <p:cNvSpPr>
            <a:spLocks noGrp="1" noChangeArrowheads="1"/>
          </p:cNvSpPr>
          <p:nvPr>
            <p:ph type="body" idx="1"/>
          </p:nvPr>
        </p:nvSpPr>
        <p:spPr>
          <a:xfrm>
            <a:off x="955813" y="4890119"/>
            <a:ext cx="5256132" cy="4633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126" tIns="48063" rIns="96126" bIns="48063"/>
          <a:lstStyle/>
          <a:p>
            <a:pPr algn="just" eaLnBrk="1" hangingPunct="1"/>
            <a:r>
              <a:rPr lang="zh-TW" altLang="en-US" dirty="0" smtClean="0"/>
              <a:t>資安事故處理程序 </a:t>
            </a:r>
            <a:r>
              <a:rPr lang="en-US" altLang="zh-TW" dirty="0" smtClean="0"/>
              <a:t>– </a:t>
            </a:r>
            <a:r>
              <a:rPr lang="zh-TW" altLang="en-US" dirty="0" smtClean="0"/>
              <a:t>經驗學習</a:t>
            </a:r>
          </a:p>
          <a:p>
            <a:pPr algn="just" eaLnBrk="1" hangingPunct="1"/>
            <a:r>
              <a:rPr lang="zh-TW" altLang="en-US" dirty="0" smtClean="0"/>
              <a:t>通常在資安事故處理之後最能提高相關人員的資安警覺意識，資安負責人員可運用經驗學習會議深化資安防護的意識。</a:t>
            </a:r>
            <a:endParaRPr lang="en-US" altLang="zh-TW" dirty="0" smtClean="0"/>
          </a:p>
          <a:p>
            <a:pPr marL="488639" lvl="1" indent="-300701" algn="just" eaLnBrk="1" hangingPunct="1">
              <a:buFont typeface="Wingdings" panose="05000000000000000000" pitchFamily="2" charset="2"/>
              <a:buChar char="ü"/>
            </a:pPr>
            <a:r>
              <a:rPr lang="zh-TW" altLang="en-US" dirty="0" smtClean="0"/>
              <a:t>召開經驗學習會議</a:t>
            </a:r>
          </a:p>
          <a:p>
            <a:pPr marL="824578" lvl="2" indent="-298352" algn="just" eaLnBrk="1" hangingPunct="1">
              <a:buFont typeface="Wingdings" panose="05000000000000000000" pitchFamily="2" charset="2"/>
              <a:buChar char="Ø"/>
            </a:pPr>
            <a:r>
              <a:rPr lang="zh-TW" altLang="en-US" dirty="0" smtClean="0"/>
              <a:t>在相關處理人員記憶猶新的情況下，通常建議在一個月內召開，千萬不要等到大家都遺忘了之後才召開。</a:t>
            </a:r>
          </a:p>
          <a:p>
            <a:pPr marL="824578" lvl="2" indent="-298352" algn="just" eaLnBrk="1" hangingPunct="1">
              <a:buFont typeface="Wingdings" panose="05000000000000000000" pitchFamily="2" charset="2"/>
              <a:buChar char="Ø"/>
            </a:pPr>
            <a:r>
              <a:rPr lang="zh-TW" altLang="en-US" dirty="0" smtClean="0"/>
              <a:t>讓組織在資安事故中學習防護經驗，瞭解攻擊入侵的手法後更能體會到未曾考慮到的防護漏洞。</a:t>
            </a:r>
          </a:p>
          <a:p>
            <a:pPr marL="824578" lvl="2" indent="-298352" algn="just" eaLnBrk="1" hangingPunct="1">
              <a:buFont typeface="Wingdings" panose="05000000000000000000" pitchFamily="2" charset="2"/>
              <a:buChar char="Ø"/>
            </a:pPr>
            <a:r>
              <a:rPr lang="zh-TW" altLang="en-US" dirty="0" smtClean="0"/>
              <a:t>針對學到的經驗應修改相關政策或程序，以利未來安全防護機制實作時可避免重蹈覆轍。</a:t>
            </a:r>
          </a:p>
        </p:txBody>
      </p:sp>
    </p:spTree>
    <p:extLst>
      <p:ext uri="{BB962C8B-B14F-4D97-AF65-F5344CB8AC3E}">
        <p14:creationId xmlns:p14="http://schemas.microsoft.com/office/powerpoint/2010/main" val="29600004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795338" y="771525"/>
            <a:ext cx="5576887" cy="3862388"/>
          </a:xfrm>
          <a:ln/>
        </p:spPr>
      </p:sp>
      <p:sp>
        <p:nvSpPr>
          <p:cNvPr id="244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台灣因所處的地理位置關係，經常發生地震與颱風等天災。台灣位於環太平洋地震帶，每年經常出現大大小小的地震，尤其以</a:t>
            </a:r>
            <a:r>
              <a:rPr lang="en-US" altLang="zh-TW" dirty="0" smtClean="0"/>
              <a:t>88</a:t>
            </a:r>
            <a:r>
              <a:rPr lang="zh-TW" altLang="en-US" dirty="0" smtClean="0"/>
              <a:t>年之</a:t>
            </a:r>
            <a:r>
              <a:rPr lang="en-US" altLang="zh-TW" dirty="0" smtClean="0"/>
              <a:t>921</a:t>
            </a:r>
            <a:r>
              <a:rPr lang="zh-TW" altLang="en-US" dirty="0" smtClean="0"/>
              <a:t>大地震造成最為嚴重，造成全台</a:t>
            </a:r>
            <a:r>
              <a:rPr lang="en-US" altLang="zh-TW" dirty="0" smtClean="0"/>
              <a:t>2474</a:t>
            </a:r>
            <a:r>
              <a:rPr lang="zh-TW" altLang="en-US" dirty="0" smtClean="0"/>
              <a:t>人死亡或失蹤，近</a:t>
            </a:r>
            <a:r>
              <a:rPr lang="en-US" altLang="zh-TW" dirty="0" smtClean="0"/>
              <a:t>11</a:t>
            </a:r>
            <a:r>
              <a:rPr lang="zh-TW" altLang="en-US" dirty="0" smtClean="0"/>
              <a:t>萬戶的房屋全倒或半倒的災情，是近百年來規模最大的地震。台灣同時也位在太平洋颱風必經的路徑上，每年的夏秋季節，颱風總會挾著狂風驟雨肆虐台灣，造成風災、水災、山崩或土石流等災害，也導致生命與財產的損失。另外人為的火災也是台灣經常會發生的大型災害，根據內政部消防署的統計，</a:t>
            </a:r>
            <a:r>
              <a:rPr lang="en-US" altLang="zh-TW" dirty="0" smtClean="0"/>
              <a:t>97</a:t>
            </a:r>
            <a:r>
              <a:rPr lang="zh-TW" altLang="en-US" dirty="0" smtClean="0"/>
              <a:t>與</a:t>
            </a:r>
            <a:r>
              <a:rPr lang="en-US" altLang="zh-TW" dirty="0" smtClean="0"/>
              <a:t>98</a:t>
            </a:r>
            <a:r>
              <a:rPr lang="zh-TW" altLang="en-US" dirty="0" smtClean="0"/>
              <a:t>年每年都會發生約</a:t>
            </a:r>
            <a:r>
              <a:rPr lang="en-US" altLang="zh-TW" dirty="0" smtClean="0"/>
              <a:t>2600</a:t>
            </a:r>
            <a:r>
              <a:rPr lang="zh-TW" altLang="en-US" dirty="0" smtClean="0"/>
              <a:t>件的火災，造成</a:t>
            </a:r>
            <a:r>
              <a:rPr lang="en-US" altLang="zh-TW" dirty="0" smtClean="0"/>
              <a:t>100</a:t>
            </a:r>
            <a:r>
              <a:rPr lang="zh-TW" altLang="en-US" dirty="0" smtClean="0"/>
              <a:t>多人死亡與</a:t>
            </a:r>
            <a:r>
              <a:rPr lang="en-US" altLang="zh-TW" dirty="0" smtClean="0"/>
              <a:t>300</a:t>
            </a:r>
            <a:r>
              <a:rPr lang="zh-TW" altLang="en-US" dirty="0" smtClean="0"/>
              <a:t>多人受傷，還有</a:t>
            </a:r>
            <a:r>
              <a:rPr lang="en-US" altLang="zh-TW" dirty="0" smtClean="0"/>
              <a:t>10</a:t>
            </a:r>
            <a:r>
              <a:rPr lang="zh-TW" altLang="en-US" dirty="0" smtClean="0"/>
              <a:t>幾億的財物損失。</a:t>
            </a:r>
          </a:p>
          <a:p>
            <a:pPr algn="just" eaLnBrk="1" hangingPunct="1"/>
            <a:r>
              <a:rPr lang="zh-TW" altLang="en-US" dirty="0" smtClean="0"/>
              <a:t>因此，組織應能未雨綢繆，事前準備災害的應變與復原重建的計畫，以避免大型的天災、人禍及意外導致「關鍵資訊業務」的中斷而產生更深更廣泛的連帶損害，這就是為什麼資訊安全的防護中，會談到「業務永續運作計畫」的原因。</a:t>
            </a:r>
          </a:p>
        </p:txBody>
      </p:sp>
    </p:spTree>
    <p:extLst>
      <p:ext uri="{BB962C8B-B14F-4D97-AF65-F5344CB8AC3E}">
        <p14:creationId xmlns:p14="http://schemas.microsoft.com/office/powerpoint/2010/main" val="39950607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795338" y="771525"/>
            <a:ext cx="5576887" cy="3862388"/>
          </a:xfrm>
          <a:ln/>
        </p:spPr>
      </p:sp>
      <p:sp>
        <p:nvSpPr>
          <p:cNvPr id="246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0" lang="zh-TW" altLang="en-US" dirty="0" smtClean="0"/>
              <a:t>業務永續運作計畫之目的</a:t>
            </a:r>
            <a:endParaRPr kumimoji="0" lang="en-US" altLang="zh-TW" dirty="0" smtClean="0"/>
          </a:p>
          <a:p>
            <a:pPr marL="488639" lvl="1" indent="-300701" algn="just" eaLnBrk="1" hangingPunct="1">
              <a:buFont typeface="Wingdings" panose="05000000000000000000" pitchFamily="2" charset="2"/>
              <a:buChar char="ü"/>
            </a:pPr>
            <a:r>
              <a:rPr lang="zh-TW" altLang="en-US" dirty="0" smtClean="0"/>
              <a:t>防止業務活動中斷，確保重要關鍵業務流程不受重大故障與災難的影響：業務永續運作計畫的重點在於「關鍵業務」的永續運作，如何在組織內這麼多的業務中識別出那些業務才是關鍵業務，將是業務永續運作計畫的重要工作。</a:t>
            </a:r>
          </a:p>
          <a:p>
            <a:pPr marL="488639" lvl="1" indent="-300701" algn="just" eaLnBrk="1" hangingPunct="1">
              <a:buFont typeface="Wingdings" panose="05000000000000000000" pitchFamily="2" charset="2"/>
              <a:buChar char="ü"/>
            </a:pPr>
            <a:r>
              <a:rPr lang="zh-TW" altLang="en-US" dirty="0" smtClean="0"/>
              <a:t>結合預防與復原措施，將風險造成的影響降低到可以接受的等級：業務永續運作計畫的擬定不只是災害發生時的復原與重建，其更積極的義意在於事前的防禦工作，以避免災害的發生，或者當災害發生時可以降低損失。</a:t>
            </a:r>
          </a:p>
          <a:p>
            <a:pPr marL="488639" lvl="1" indent="-300701" algn="just" eaLnBrk="1" hangingPunct="1">
              <a:buFont typeface="Wingdings" panose="05000000000000000000" pitchFamily="2" charset="2"/>
              <a:buChar char="ü"/>
            </a:pPr>
            <a:r>
              <a:rPr lang="zh-TW" altLang="en-US" dirty="0" smtClean="0"/>
              <a:t>分析災難、安全缺失及服務損失的後果。制定與實施應變計畫，確保在要求的時間內恢復業務流程：關鍵業務到底能夠承受中斷多久的時間？組織的業務永續運作計畫要準備多少資源，讓關鍵業務在容許的最大中斷時間內復原，是業務永續運作計畫的主要目標。</a:t>
            </a:r>
          </a:p>
          <a:p>
            <a:pPr marL="488639" lvl="1" indent="-300701" algn="just" eaLnBrk="1" hangingPunct="1">
              <a:buFont typeface="Wingdings" panose="05000000000000000000" pitchFamily="2" charset="2"/>
              <a:buChar char="ü"/>
            </a:pPr>
            <a:r>
              <a:rPr lang="zh-TW" altLang="en-US" dirty="0" smtClean="0"/>
              <a:t>選用控制措施降低風險，限制破壞性事件造成的後果，確保重要作業能及時復原：事先部署相關控制措施，以避免災害發生時的損害。</a:t>
            </a:r>
            <a:endParaRPr kumimoji="0" lang="zh-TW" altLang="en-US" dirty="0" smtClean="0"/>
          </a:p>
        </p:txBody>
      </p:sp>
    </p:spTree>
    <p:extLst>
      <p:ext uri="{BB962C8B-B14F-4D97-AF65-F5344CB8AC3E}">
        <p14:creationId xmlns:p14="http://schemas.microsoft.com/office/powerpoint/2010/main" val="27078433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795338" y="771525"/>
            <a:ext cx="5576887" cy="3862388"/>
          </a:xfrm>
          <a:ln/>
        </p:spPr>
      </p:sp>
      <p:sp>
        <p:nvSpPr>
          <p:cNvPr id="248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業務永續管理的發展沿革</a:t>
            </a:r>
            <a:endParaRPr lang="en-US" altLang="zh-TW" dirty="0" smtClean="0"/>
          </a:p>
          <a:p>
            <a:pPr marL="488639" lvl="1" indent="-300701" algn="just" eaLnBrk="1" hangingPunct="1">
              <a:buFont typeface="Wingdings" panose="05000000000000000000" pitchFamily="2" charset="2"/>
              <a:buChar char="ü"/>
            </a:pPr>
            <a:r>
              <a:rPr lang="zh-TW" altLang="en-US" dirty="0" smtClean="0"/>
              <a:t>備援計畫</a:t>
            </a:r>
            <a:r>
              <a:rPr lang="en-US" altLang="zh-TW" dirty="0" smtClean="0"/>
              <a:t>(Plan B)</a:t>
            </a:r>
            <a:r>
              <a:rPr lang="zh-TW" altLang="en-US" dirty="0" smtClean="0"/>
              <a:t>：早期的業務永續運作的概念只侷限於特定重大活動的備援方案，所謂的第二或第三備援方案，例如：國慶表演若沒有下雨就在廣場盛大舉辦，但如遇大雨則移到小巨蛋舉辦。</a:t>
            </a:r>
          </a:p>
          <a:p>
            <a:pPr marL="488639" lvl="1" indent="-300701" algn="just" eaLnBrk="1" hangingPunct="1">
              <a:buFont typeface="Wingdings" panose="05000000000000000000" pitchFamily="2" charset="2"/>
              <a:buChar char="ü"/>
            </a:pPr>
            <a:r>
              <a:rPr lang="zh-TW" altLang="en-US" dirty="0" smtClean="0"/>
              <a:t>災害復原計畫</a:t>
            </a:r>
            <a:r>
              <a:rPr lang="en-US" altLang="zh-TW" dirty="0" smtClean="0"/>
              <a:t>(Disaster Recovery Plan, DRP)</a:t>
            </a:r>
            <a:r>
              <a:rPr lang="zh-TW" altLang="en-US" dirty="0" smtClean="0"/>
              <a:t>：比較偏向</a:t>
            </a:r>
            <a:r>
              <a:rPr lang="en-US" altLang="zh-TW" dirty="0" smtClean="0"/>
              <a:t>IT</a:t>
            </a:r>
            <a:r>
              <a:rPr lang="zh-TW" altLang="en-US" dirty="0" smtClean="0"/>
              <a:t>資訊系統的災害復原，其包含的範圍較小，也比較屬於技術性的文件，並沒有整合業務流程前後關聯性的概念。</a:t>
            </a:r>
          </a:p>
          <a:p>
            <a:pPr marL="488639" lvl="1" indent="-300701" algn="just" eaLnBrk="1" hangingPunct="1">
              <a:buFont typeface="Wingdings" panose="05000000000000000000" pitchFamily="2" charset="2"/>
              <a:buChar char="ü"/>
            </a:pPr>
            <a:r>
              <a:rPr lang="zh-TW" altLang="en-US" dirty="0" smtClean="0"/>
              <a:t>業務永續計畫</a:t>
            </a:r>
            <a:r>
              <a:rPr lang="en-US" altLang="zh-TW" dirty="0" smtClean="0"/>
              <a:t>(Business Continuity Plan, BCP)</a:t>
            </a:r>
            <a:r>
              <a:rPr lang="zh-TW" altLang="en-US" dirty="0" smtClean="0"/>
              <a:t>：範圍已經延伸至組織整體考量，以關鍵業務流程為主軸，規劃關鍵業務復原所有需要的相關資源，包含：場所、人力、通訊、資訊及支援性資源等。</a:t>
            </a:r>
          </a:p>
          <a:p>
            <a:pPr marL="488639" lvl="1" indent="-300701" algn="just" eaLnBrk="1" hangingPunct="1">
              <a:buFont typeface="Wingdings" panose="05000000000000000000" pitchFamily="2" charset="2"/>
              <a:buChar char="ü"/>
            </a:pPr>
            <a:r>
              <a:rPr lang="zh-TW" altLang="en-US" dirty="0" smtClean="0"/>
              <a:t>業務永續運作管理</a:t>
            </a:r>
            <a:r>
              <a:rPr lang="en-US" altLang="zh-TW" dirty="0" smtClean="0"/>
              <a:t>(Business Continuity Management, BCM)</a:t>
            </a:r>
            <a:r>
              <a:rPr lang="zh-TW" altLang="en-US" dirty="0" smtClean="0"/>
              <a:t>：計畫若沒有加入「持續維護更新」的管理循環，很容易變成束之高閣的文件，一旦真正發生問題，才發現沒有人熟悉緊急處理程序，所有復原與重建步驟也都不適用目前現況。所以</a:t>
            </a:r>
            <a:r>
              <a:rPr lang="en-US" altLang="zh-TW" dirty="0" smtClean="0"/>
              <a:t>BCM</a:t>
            </a:r>
            <a:r>
              <a:rPr lang="zh-TW" altLang="en-US" dirty="0" smtClean="0"/>
              <a:t>是延伸了</a:t>
            </a:r>
            <a:r>
              <a:rPr lang="en-US" altLang="zh-TW" dirty="0" smtClean="0"/>
              <a:t>BCP</a:t>
            </a:r>
            <a:r>
              <a:rPr lang="zh-TW" altLang="en-US" dirty="0" smtClean="0"/>
              <a:t>的概念，加入「持續維護更新」的管理循環，以維持</a:t>
            </a:r>
            <a:r>
              <a:rPr lang="en-US" altLang="zh-TW" dirty="0" smtClean="0"/>
              <a:t>BCP</a:t>
            </a:r>
            <a:r>
              <a:rPr lang="zh-TW" altLang="en-US" dirty="0" smtClean="0"/>
              <a:t>的有效性。</a:t>
            </a:r>
          </a:p>
        </p:txBody>
      </p:sp>
    </p:spTree>
    <p:extLst>
      <p:ext uri="{BB962C8B-B14F-4D97-AF65-F5344CB8AC3E}">
        <p14:creationId xmlns:p14="http://schemas.microsoft.com/office/powerpoint/2010/main" val="27159460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795338" y="771525"/>
            <a:ext cx="5576887" cy="3862388"/>
          </a:xfrm>
          <a:ln/>
        </p:spPr>
      </p:sp>
      <p:sp>
        <p:nvSpPr>
          <p:cNvPr id="252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業務永續運作管理程序</a:t>
            </a:r>
          </a:p>
          <a:p>
            <a:pPr algn="just" eaLnBrk="1" hangingPunct="1"/>
            <a:r>
              <a:rPr lang="zh-TW" altLang="en-US" dirty="0" smtClean="0"/>
              <a:t>包含下列步驟：</a:t>
            </a:r>
            <a:endParaRPr lang="en-US" altLang="zh-TW" dirty="0" smtClean="0"/>
          </a:p>
          <a:p>
            <a:pPr marL="488639" lvl="1" indent="-300701" algn="just" eaLnBrk="1" hangingPunct="1">
              <a:buFont typeface="Wingdings" panose="05000000000000000000" pitchFamily="2" charset="2"/>
              <a:buChar char="ü"/>
            </a:pPr>
            <a:r>
              <a:rPr kumimoji="0" lang="zh-TW" altLang="en-US" dirty="0" smtClean="0"/>
              <a:t>業務永續運作的需求</a:t>
            </a:r>
            <a:r>
              <a:rPr lang="zh-TW" altLang="en-US" dirty="0" smtClean="0"/>
              <a:t>。</a:t>
            </a:r>
            <a:endParaRPr kumimoji="0" lang="zh-TW" altLang="en-US" dirty="0" smtClean="0"/>
          </a:p>
          <a:p>
            <a:pPr marL="488639" lvl="1" indent="-300701" algn="just" eaLnBrk="1" hangingPunct="1">
              <a:buFont typeface="Wingdings" panose="05000000000000000000" pitchFamily="2" charset="2"/>
              <a:buChar char="ü"/>
            </a:pPr>
            <a:r>
              <a:rPr kumimoji="0" lang="zh-TW" altLang="en-US" dirty="0" smtClean="0"/>
              <a:t>營運衝擊分析</a:t>
            </a:r>
            <a:r>
              <a:rPr lang="zh-TW" altLang="en-US" dirty="0" smtClean="0"/>
              <a:t>。</a:t>
            </a:r>
            <a:endParaRPr kumimoji="0" lang="zh-TW" altLang="en-US" dirty="0" smtClean="0"/>
          </a:p>
          <a:p>
            <a:pPr marL="488639" lvl="1" indent="-300701" algn="just" eaLnBrk="1" hangingPunct="1">
              <a:buFont typeface="Wingdings" panose="05000000000000000000" pitchFamily="2" charset="2"/>
              <a:buChar char="ü"/>
            </a:pPr>
            <a:r>
              <a:rPr kumimoji="0" lang="zh-TW" altLang="en-US" dirty="0" smtClean="0"/>
              <a:t>識別防禦性控制措施</a:t>
            </a:r>
            <a:r>
              <a:rPr lang="zh-TW" altLang="en-US" dirty="0" smtClean="0"/>
              <a:t>。</a:t>
            </a:r>
            <a:endParaRPr kumimoji="0" lang="zh-TW" altLang="en-US" dirty="0" smtClean="0"/>
          </a:p>
          <a:p>
            <a:pPr marL="488639" lvl="1" indent="-300701" algn="just" eaLnBrk="1" hangingPunct="1">
              <a:buFont typeface="Wingdings" panose="05000000000000000000" pitchFamily="2" charset="2"/>
              <a:buChar char="ü"/>
            </a:pPr>
            <a:r>
              <a:rPr kumimoji="0" lang="zh-TW" altLang="en-US" dirty="0" smtClean="0"/>
              <a:t>發展復原策略</a:t>
            </a:r>
            <a:r>
              <a:rPr lang="zh-TW" altLang="en-US" dirty="0" smtClean="0"/>
              <a:t>。</a:t>
            </a:r>
            <a:endParaRPr kumimoji="0" lang="zh-TW" altLang="en-US" dirty="0" smtClean="0"/>
          </a:p>
          <a:p>
            <a:pPr marL="488639" lvl="1" indent="-300701" algn="just" eaLnBrk="1" hangingPunct="1">
              <a:buFont typeface="Wingdings" panose="05000000000000000000" pitchFamily="2" charset="2"/>
              <a:buChar char="ü"/>
            </a:pPr>
            <a:r>
              <a:rPr kumimoji="0" lang="zh-TW" altLang="en-US" dirty="0" smtClean="0"/>
              <a:t>發展業務永續運作計畫</a:t>
            </a:r>
            <a:r>
              <a:rPr lang="zh-TW" altLang="en-US" dirty="0" smtClean="0"/>
              <a:t>。</a:t>
            </a:r>
            <a:endParaRPr kumimoji="0" lang="zh-TW" altLang="en-US" dirty="0" smtClean="0"/>
          </a:p>
          <a:p>
            <a:pPr marL="488639" lvl="1" indent="-300701" algn="just" eaLnBrk="1" hangingPunct="1">
              <a:buFont typeface="Wingdings" panose="05000000000000000000" pitchFamily="2" charset="2"/>
              <a:buChar char="ü"/>
            </a:pPr>
            <a:r>
              <a:rPr kumimoji="0" lang="zh-TW" altLang="en-US" dirty="0" smtClean="0"/>
              <a:t>測試與演練</a:t>
            </a:r>
            <a:r>
              <a:rPr lang="zh-TW" altLang="en-US" dirty="0" smtClean="0"/>
              <a:t>。</a:t>
            </a:r>
            <a:endParaRPr kumimoji="0" lang="zh-TW" altLang="en-US" dirty="0" smtClean="0"/>
          </a:p>
          <a:p>
            <a:pPr marL="488639" lvl="1" indent="-300701" algn="just" eaLnBrk="1" hangingPunct="1">
              <a:buFont typeface="Wingdings" panose="05000000000000000000" pitchFamily="2" charset="2"/>
              <a:buChar char="ü"/>
            </a:pPr>
            <a:r>
              <a:rPr kumimoji="0" lang="zh-TW" altLang="en-US" dirty="0" smtClean="0"/>
              <a:t>維護業務永續運作計畫</a:t>
            </a:r>
            <a:r>
              <a:rPr lang="zh-TW" altLang="en-US" dirty="0" smtClean="0"/>
              <a:t>。</a:t>
            </a:r>
            <a:endParaRPr kumimoji="0" lang="en-US" altLang="zh-TW" dirty="0" smtClean="0"/>
          </a:p>
          <a:p>
            <a:pPr algn="just" eaLnBrk="1" hangingPunct="1"/>
            <a:r>
              <a:rPr kumimoji="0" lang="zh-TW" altLang="en-US" dirty="0" smtClean="0"/>
              <a:t>必須獲得高階管理人員「認同與支持」：業務永續運作管理是策略性的作業，如果高階管理人員的危機意識不足，很容易變成是「有做有交待」就可以的計畫，最後變成無用與無效的計畫文件。</a:t>
            </a:r>
          </a:p>
          <a:p>
            <a:pPr algn="just" eaLnBrk="1" hangingPunct="1"/>
            <a:r>
              <a:rPr kumimoji="0" lang="zh-TW" altLang="en-US" dirty="0" smtClean="0"/>
              <a:t>必須是關鍵業務所有相關部門投入，而非只是資訊部門的責任：雖然在資訊安全課程中說明</a:t>
            </a:r>
            <a:r>
              <a:rPr kumimoji="0" lang="en-US" altLang="zh-TW" dirty="0" smtClean="0"/>
              <a:t>BCM</a:t>
            </a:r>
            <a:r>
              <a:rPr kumimoji="0" lang="zh-TW" altLang="en-US" dirty="0" smtClean="0"/>
              <a:t>，但並不是代表</a:t>
            </a:r>
            <a:r>
              <a:rPr kumimoji="0" lang="en-US" altLang="zh-TW" dirty="0" smtClean="0"/>
              <a:t>BCM</a:t>
            </a:r>
            <a:r>
              <a:rPr kumimoji="0" lang="zh-TW" altLang="en-US" dirty="0" smtClean="0"/>
              <a:t>一定是由資訊部門所主導，因為</a:t>
            </a:r>
            <a:r>
              <a:rPr kumimoji="0" lang="en-US" altLang="zh-TW" dirty="0" smtClean="0"/>
              <a:t>BCM</a:t>
            </a:r>
            <a:r>
              <a:rPr kumimoji="0" lang="zh-TW" altLang="en-US" dirty="0" smtClean="0"/>
              <a:t>的主軸是「關鍵業務」，是從「業務流程」的思維來規劃，因此必須要關鍵業務所有相關部門的投入，才可能完整</a:t>
            </a:r>
            <a:r>
              <a:rPr kumimoji="0" lang="en-US" altLang="zh-TW" dirty="0" smtClean="0"/>
              <a:t>BCM</a:t>
            </a:r>
            <a:r>
              <a:rPr kumimoji="0" lang="zh-TW" altLang="en-US" dirty="0" smtClean="0"/>
              <a:t>的作業。</a:t>
            </a:r>
          </a:p>
        </p:txBody>
      </p:sp>
    </p:spTree>
    <p:extLst>
      <p:ext uri="{BB962C8B-B14F-4D97-AF65-F5344CB8AC3E}">
        <p14:creationId xmlns:p14="http://schemas.microsoft.com/office/powerpoint/2010/main" val="4638079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795338" y="771525"/>
            <a:ext cx="5576887" cy="3862388"/>
          </a:xfrm>
          <a:ln/>
        </p:spPr>
      </p:sp>
      <p:sp>
        <p:nvSpPr>
          <p:cNvPr id="254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業務永續運作的需求</a:t>
            </a:r>
          </a:p>
          <a:p>
            <a:pPr algn="just" eaLnBrk="1" hangingPunct="1"/>
            <a:r>
              <a:rPr lang="zh-TW" altLang="en-US" dirty="0" smtClean="0"/>
              <a:t>定義出組織業務永續運作的需求。</a:t>
            </a:r>
            <a:endParaRPr lang="en-US" altLang="zh-TW" dirty="0" smtClean="0"/>
          </a:p>
          <a:p>
            <a:pPr marL="488639" lvl="1" indent="-300701" algn="just" eaLnBrk="1" hangingPunct="1">
              <a:buFont typeface="Wingdings" panose="05000000000000000000" pitchFamily="2" charset="2"/>
              <a:buChar char="ü"/>
            </a:pPr>
            <a:r>
              <a:rPr lang="zh-TW" altLang="en-US" dirty="0" smtClean="0"/>
              <a:t>法律、規範及合約的要求：相關法律、規範及合約要求組織業務持續運作方面的要求，是基本必須達到的最低要求。</a:t>
            </a:r>
          </a:p>
          <a:p>
            <a:pPr marL="488639" lvl="1" indent="-300701" algn="just" eaLnBrk="1" hangingPunct="1">
              <a:buFont typeface="Wingdings" panose="05000000000000000000" pitchFamily="2" charset="2"/>
              <a:buChar char="ü"/>
            </a:pPr>
            <a:r>
              <a:rPr lang="zh-TW" altLang="en-US" dirty="0" smtClean="0"/>
              <a:t>定義範圍：定義業務永續運作管理的範圍，可以從</a:t>
            </a:r>
            <a:r>
              <a:rPr lang="en-US" altLang="zh-TW" dirty="0" smtClean="0"/>
              <a:t>BCP</a:t>
            </a:r>
            <a:r>
              <a:rPr lang="zh-TW" altLang="en-US" dirty="0" smtClean="0"/>
              <a:t>需要處理的災害類型</a:t>
            </a:r>
            <a:r>
              <a:rPr lang="en-US" altLang="zh-TW" dirty="0" smtClean="0"/>
              <a:t>(</a:t>
            </a:r>
            <a:r>
              <a:rPr lang="zh-TW" altLang="en-US" dirty="0" smtClean="0"/>
              <a:t>例如：天災與人禍</a:t>
            </a:r>
            <a:r>
              <a:rPr lang="en-US" altLang="zh-TW" dirty="0" smtClean="0"/>
              <a:t>)</a:t>
            </a:r>
            <a:r>
              <a:rPr lang="zh-TW" altLang="en-US" dirty="0" smtClean="0"/>
              <a:t>來定義，也可以從業務範圍或特定區域與特定業務來定義。</a:t>
            </a:r>
          </a:p>
          <a:p>
            <a:pPr marL="488639" lvl="1" indent="-300701" algn="just" eaLnBrk="1" hangingPunct="1">
              <a:buFont typeface="Wingdings" panose="05000000000000000000" pitchFamily="2" charset="2"/>
              <a:buChar char="ü"/>
            </a:pPr>
            <a:r>
              <a:rPr lang="zh-TW" altLang="en-US" dirty="0" smtClean="0"/>
              <a:t>參與角色：可以包含下列人員與部門。</a:t>
            </a:r>
            <a:endParaRPr lang="en-US" altLang="zh-TW" dirty="0" smtClean="0"/>
          </a:p>
          <a:p>
            <a:pPr marL="714164" lvl="2" indent="-187938" algn="just" defTabSz="954725" eaLnBrk="1" hangingPunct="1">
              <a:lnSpc>
                <a:spcPct val="120000"/>
              </a:lnSpc>
              <a:spcBef>
                <a:spcPts val="209"/>
              </a:spcBef>
              <a:spcAft>
                <a:spcPts val="209"/>
              </a:spcAft>
              <a:buFont typeface="Wingdings" panose="05000000000000000000" pitchFamily="2" charset="2"/>
              <a:buChar char="Ø"/>
              <a:defRPr/>
            </a:pPr>
            <a:r>
              <a:rPr lang="zh-TW" altLang="en-US" dirty="0" smtClean="0"/>
              <a:t>計畫主要負責人。</a:t>
            </a:r>
          </a:p>
          <a:p>
            <a:pPr marL="714164" lvl="2" indent="-187938" algn="just" eaLnBrk="1" hangingPunct="1">
              <a:buFont typeface="Wingdings" panose="05000000000000000000" pitchFamily="2" charset="2"/>
              <a:buChar char="Ø"/>
            </a:pPr>
            <a:r>
              <a:rPr lang="zh-TW" altLang="en-US" dirty="0" smtClean="0"/>
              <a:t>各部門主管與高階管理人。</a:t>
            </a:r>
          </a:p>
          <a:p>
            <a:pPr marL="714164" lvl="2" indent="-187938" algn="just" eaLnBrk="1" hangingPunct="1">
              <a:buFont typeface="Wingdings" panose="05000000000000000000" pitchFamily="2" charset="2"/>
              <a:buChar char="Ø"/>
            </a:pPr>
            <a:r>
              <a:rPr lang="en-US" altLang="zh-TW" dirty="0" smtClean="0"/>
              <a:t>IT</a:t>
            </a:r>
            <a:r>
              <a:rPr lang="zh-TW" altLang="en-US" dirty="0" smtClean="0"/>
              <a:t>部門、安全部門及通訊部門。</a:t>
            </a:r>
          </a:p>
          <a:p>
            <a:pPr marL="714164" lvl="2" indent="-187938" algn="just" eaLnBrk="1" hangingPunct="1">
              <a:buFont typeface="Wingdings" panose="05000000000000000000" pitchFamily="2" charset="2"/>
              <a:buChar char="Ø"/>
            </a:pPr>
            <a:r>
              <a:rPr lang="zh-TW" altLang="en-US" dirty="0" smtClean="0"/>
              <a:t>法務部門。</a:t>
            </a:r>
          </a:p>
          <a:p>
            <a:pPr marL="714164" lvl="2" indent="-187938" algn="just" eaLnBrk="1" hangingPunct="1">
              <a:buFont typeface="Wingdings" panose="05000000000000000000" pitchFamily="2" charset="2"/>
              <a:buChar char="Ø"/>
            </a:pPr>
            <a:r>
              <a:rPr lang="zh-TW" altLang="en-US" dirty="0" smtClean="0"/>
              <a:t>當災害發生時需要執行</a:t>
            </a:r>
            <a:r>
              <a:rPr lang="en-US" altLang="zh-TW" dirty="0" smtClean="0"/>
              <a:t>BCP</a:t>
            </a:r>
            <a:r>
              <a:rPr lang="zh-TW" altLang="en-US" dirty="0" smtClean="0"/>
              <a:t>計畫的部門都應參與</a:t>
            </a:r>
            <a:r>
              <a:rPr lang="en-US" altLang="zh-TW" dirty="0" smtClean="0"/>
              <a:t>BCP</a:t>
            </a:r>
            <a:r>
              <a:rPr lang="zh-TW" altLang="en-US" dirty="0" smtClean="0"/>
              <a:t>的發展。</a:t>
            </a:r>
          </a:p>
          <a:p>
            <a:pPr algn="just" eaLnBrk="1" hangingPunct="1"/>
            <a:endParaRPr lang="zh-TW" altLang="en-US" dirty="0" smtClean="0"/>
          </a:p>
        </p:txBody>
      </p:sp>
    </p:spTree>
    <p:extLst>
      <p:ext uri="{BB962C8B-B14F-4D97-AF65-F5344CB8AC3E}">
        <p14:creationId xmlns:p14="http://schemas.microsoft.com/office/powerpoint/2010/main" val="3527536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根據美國國土安全部</a:t>
            </a:r>
            <a:r>
              <a:rPr lang="en-US" altLang="zh-TW" dirty="0" smtClean="0">
                <a:latin typeface="微軟正黑體" panose="020B0604030504040204" pitchFamily="34" charset="-120"/>
                <a:ea typeface="微軟正黑體" panose="020B0604030504040204" pitchFamily="34" charset="-120"/>
              </a:rPr>
              <a:t>(DHS)</a:t>
            </a:r>
            <a:r>
              <a:rPr lang="zh-TW" altLang="en-US" dirty="0" smtClean="0">
                <a:latin typeface="微軟正黑體" panose="020B0604030504040204" pitchFamily="34" charset="-120"/>
                <a:ea typeface="微軟正黑體" panose="020B0604030504040204" pitchFamily="34" charset="-120"/>
              </a:rPr>
              <a:t>所屬的工業控制系統緊急應變小組</a:t>
            </a:r>
            <a:r>
              <a:rPr lang="en-US" altLang="zh-TW" dirty="0" smtClean="0">
                <a:latin typeface="微軟正黑體" panose="020B0604030504040204" pitchFamily="34" charset="-120"/>
                <a:ea typeface="微軟正黑體" panose="020B0604030504040204" pitchFamily="34" charset="-120"/>
              </a:rPr>
              <a:t>(Industrial Control Systems Cyber Emergency Response Team</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ICS-CERT)</a:t>
            </a:r>
            <a:r>
              <a:rPr lang="zh-TW" altLang="en-US" dirty="0" smtClean="0">
                <a:latin typeface="微軟正黑體" panose="020B0604030504040204" pitchFamily="34" charset="-120"/>
                <a:ea typeface="微軟正黑體" panose="020B0604030504040204" pitchFamily="34" charset="-120"/>
              </a:rPr>
              <a:t> 針對</a:t>
            </a:r>
            <a:r>
              <a:rPr lang="en-US" altLang="zh-TW" dirty="0" smtClean="0">
                <a:latin typeface="微軟正黑體" panose="020B0604030504040204" pitchFamily="34" charset="-120"/>
                <a:ea typeface="微軟正黑體" panose="020B0604030504040204" pitchFamily="34" charset="-120"/>
              </a:rPr>
              <a:t>2013</a:t>
            </a:r>
            <a:r>
              <a:rPr lang="zh-TW" altLang="en-US" dirty="0" smtClean="0">
                <a:latin typeface="微軟正黑體" panose="020B0604030504040204" pitchFamily="34" charset="-120"/>
                <a:ea typeface="微軟正黑體" panose="020B0604030504040204" pitchFamily="34" charset="-120"/>
              </a:rPr>
              <a:t>年，美國包括油、水、電和核能電廠等關鍵基礎建設統計，光是</a:t>
            </a:r>
            <a:r>
              <a:rPr lang="en-US" altLang="zh-TW" dirty="0" smtClean="0">
                <a:latin typeface="微軟正黑體" panose="020B0604030504040204" pitchFamily="34" charset="-120"/>
                <a:ea typeface="微軟正黑體" panose="020B0604030504040204" pitchFamily="34" charset="-120"/>
              </a:rPr>
              <a:t>2013</a:t>
            </a:r>
            <a:r>
              <a:rPr lang="zh-TW" altLang="en-US" dirty="0" smtClean="0">
                <a:latin typeface="微軟正黑體" panose="020B0604030504040204" pitchFamily="34" charset="-120"/>
                <a:ea typeface="微軟正黑體" panose="020B0604030504040204" pitchFamily="34" charset="-120"/>
              </a:rPr>
              <a:t>年遭到外部駭客攻擊的次數就高達</a:t>
            </a:r>
            <a:r>
              <a:rPr lang="en-US" altLang="zh-TW" dirty="0" smtClean="0">
                <a:latin typeface="微軟正黑體" panose="020B0604030504040204" pitchFamily="34" charset="-120"/>
                <a:ea typeface="微軟正黑體" panose="020B0604030504040204" pitchFamily="34" charset="-120"/>
              </a:rPr>
              <a:t>257</a:t>
            </a:r>
            <a:r>
              <a:rPr lang="zh-TW" altLang="en-US" dirty="0" smtClean="0">
                <a:latin typeface="微軟正黑體" panose="020B0604030504040204" pitchFamily="34" charset="-120"/>
                <a:ea typeface="微軟正黑體" panose="020B0604030504040204" pitchFamily="34" charset="-120"/>
              </a:rPr>
              <a:t>次，其中就有一半的攻擊事件是鎖定能源設備，而攻擊核電廠設備的攻擊事件，一年甚至有</a:t>
            </a:r>
            <a:r>
              <a:rPr lang="en-US" altLang="zh-TW" dirty="0" smtClean="0">
                <a:latin typeface="微軟正黑體" panose="020B0604030504040204" pitchFamily="34" charset="-120"/>
                <a:ea typeface="微軟正黑體" panose="020B0604030504040204" pitchFamily="34" charset="-120"/>
              </a:rPr>
              <a:t>10</a:t>
            </a:r>
            <a:r>
              <a:rPr lang="zh-TW" altLang="en-US" dirty="0" smtClean="0">
                <a:latin typeface="微軟正黑體" panose="020B0604030504040204" pitchFamily="34" charset="-120"/>
                <a:ea typeface="微軟正黑體" panose="020B0604030504040204" pitchFamily="34" charset="-120"/>
              </a:rPr>
              <a:t>起之多。</a:t>
            </a:r>
            <a:r>
              <a:rPr lang="zh-TW" altLang="zh-TW" dirty="0" smtClean="0">
                <a:latin typeface="微軟正黑體" panose="020B0604030504040204" pitchFamily="34" charset="-120"/>
                <a:ea typeface="微軟正黑體" panose="020B0604030504040204" pitchFamily="34" charset="-120"/>
              </a:rPr>
              <a:t> </a:t>
            </a:r>
            <a:endParaRPr lang="zh-TW" altLang="en-US" dirty="0" smtClean="0">
              <a:latin typeface="微軟正黑體" panose="020B0604030504040204" pitchFamily="34" charset="-12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12</a:t>
            </a:fld>
            <a:endParaRPr lang="zh-TW" altLang="en-US"/>
          </a:p>
        </p:txBody>
      </p:sp>
    </p:spTree>
    <p:extLst>
      <p:ext uri="{BB962C8B-B14F-4D97-AF65-F5344CB8AC3E}">
        <p14:creationId xmlns:p14="http://schemas.microsoft.com/office/powerpoint/2010/main" val="219350581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795338" y="771525"/>
            <a:ext cx="5576887" cy="3862388"/>
          </a:xfrm>
          <a:ln/>
        </p:spPr>
      </p:sp>
      <p:sp>
        <p:nvSpPr>
          <p:cNvPr id="257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營運衝擊分析</a:t>
            </a:r>
          </a:p>
          <a:p>
            <a:pPr marL="488639" lvl="1" indent="-300701" algn="just" eaLnBrk="1" hangingPunct="1">
              <a:buFont typeface="Wingdings" panose="05000000000000000000" pitchFamily="2" charset="2"/>
              <a:buChar char="ü"/>
            </a:pPr>
            <a:r>
              <a:rPr lang="zh-TW" altLang="en-US" dirty="0" smtClean="0"/>
              <a:t>營運衝擊分析</a:t>
            </a:r>
            <a:r>
              <a:rPr lang="en-US" altLang="zh-TW" dirty="0" smtClean="0"/>
              <a:t>(Business Impact Analysis)</a:t>
            </a:r>
            <a:r>
              <a:rPr lang="zh-TW" altLang="en-US" dirty="0" smtClean="0"/>
              <a:t>，簡稱</a:t>
            </a:r>
            <a:r>
              <a:rPr lang="en-US" altLang="zh-TW" dirty="0" smtClean="0"/>
              <a:t>BIA</a:t>
            </a:r>
            <a:r>
              <a:rPr lang="zh-TW" altLang="en-US" dirty="0" smtClean="0"/>
              <a:t>，用來識別關鍵業務、瞭解當災害發生後的嚴重程度及需要多少時間來處理。</a:t>
            </a:r>
          </a:p>
          <a:p>
            <a:pPr marL="488639" lvl="1" indent="-300701" algn="just" eaLnBrk="1" hangingPunct="1">
              <a:buFont typeface="Wingdings" panose="05000000000000000000" pitchFamily="2" charset="2"/>
              <a:buChar char="ü"/>
            </a:pPr>
            <a:r>
              <a:rPr lang="en-US" altLang="zh-TW" dirty="0" smtClean="0"/>
              <a:t>BIA</a:t>
            </a:r>
            <a:r>
              <a:rPr lang="zh-TW" altLang="en-US" dirty="0" smtClean="0"/>
              <a:t>的步驟如下：</a:t>
            </a:r>
          </a:p>
          <a:p>
            <a:pPr lvl="2" algn="just" eaLnBrk="1" hangingPunct="1">
              <a:buFontTx/>
              <a:buAutoNum type="arabicPeriod"/>
            </a:pPr>
            <a:r>
              <a:rPr lang="zh-TW" altLang="en-US" dirty="0" smtClean="0"/>
              <a:t>識別組織的關鍵業務功能。</a:t>
            </a:r>
          </a:p>
          <a:p>
            <a:pPr lvl="2" algn="just" eaLnBrk="1" hangingPunct="1">
              <a:buFontTx/>
              <a:buAutoNum type="arabicPeriod"/>
            </a:pPr>
            <a:r>
              <a:rPr lang="zh-TW" altLang="en-US" dirty="0" smtClean="0"/>
              <a:t>識別關鍵業務所仰賴的資源。</a:t>
            </a:r>
          </a:p>
          <a:p>
            <a:pPr lvl="2" algn="just" eaLnBrk="1" hangingPunct="1">
              <a:buFontTx/>
              <a:buAutoNum type="arabicPeriod"/>
            </a:pPr>
            <a:r>
              <a:rPr lang="zh-TW" altLang="en-US" dirty="0" smtClean="0"/>
              <a:t>計算關鍵業務可容許缺少資源的時間。</a:t>
            </a:r>
          </a:p>
          <a:p>
            <a:pPr lvl="2" algn="just" eaLnBrk="1" hangingPunct="1">
              <a:buFontTx/>
              <a:buAutoNum type="arabicPeriod"/>
            </a:pPr>
            <a:r>
              <a:rPr lang="zh-TW" altLang="en-US" dirty="0" smtClean="0"/>
              <a:t>識別關鍵業務面臨的威脅與弱點。</a:t>
            </a:r>
          </a:p>
          <a:p>
            <a:pPr lvl="2" algn="just" eaLnBrk="1" hangingPunct="1">
              <a:buFontTx/>
              <a:buAutoNum type="arabicPeriod"/>
            </a:pPr>
            <a:r>
              <a:rPr lang="zh-TW" altLang="en-US" dirty="0" smtClean="0"/>
              <a:t>計算不同業務功能的風險。</a:t>
            </a:r>
          </a:p>
          <a:p>
            <a:pPr lvl="2" algn="just" eaLnBrk="1" hangingPunct="1">
              <a:buFontTx/>
              <a:buAutoNum type="arabicPeriod"/>
            </a:pPr>
            <a:r>
              <a:rPr lang="zh-TW" altLang="en-US" dirty="0" smtClean="0"/>
              <a:t>確認業務功能與資源復原的先後順序。</a:t>
            </a:r>
          </a:p>
        </p:txBody>
      </p:sp>
    </p:spTree>
    <p:extLst>
      <p:ext uri="{BB962C8B-B14F-4D97-AF65-F5344CB8AC3E}">
        <p14:creationId xmlns:p14="http://schemas.microsoft.com/office/powerpoint/2010/main" val="21721925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xfrm>
            <a:off x="795338" y="771525"/>
            <a:ext cx="5576887" cy="3862388"/>
          </a:xfrm>
          <a:ln/>
        </p:spPr>
      </p:sp>
      <p:sp>
        <p:nvSpPr>
          <p:cNvPr id="273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發展復原策略</a:t>
            </a:r>
            <a:r>
              <a:rPr lang="en-US" altLang="zh-TW" dirty="0" smtClean="0"/>
              <a:t>(1/4)</a:t>
            </a:r>
            <a:endParaRPr lang="zh-TW" altLang="en-US" dirty="0" smtClean="0"/>
          </a:p>
          <a:p>
            <a:pPr algn="just" eaLnBrk="1" hangingPunct="1"/>
            <a:r>
              <a:rPr lang="zh-TW" altLang="en-US" dirty="0" smtClean="0"/>
              <a:t>是撰擬</a:t>
            </a:r>
            <a:r>
              <a:rPr lang="en-US" altLang="zh-TW" dirty="0" smtClean="0"/>
              <a:t>BCP</a:t>
            </a:r>
            <a:r>
              <a:rPr lang="zh-TW" altLang="en-US" dirty="0" smtClean="0"/>
              <a:t>的前置作業，復原策略發展之目的為「指導復原作業的規劃方式與規模</a:t>
            </a:r>
            <a:r>
              <a:rPr lang="en-US" altLang="zh-TW" dirty="0" smtClean="0"/>
              <a:t>(</a:t>
            </a:r>
            <a:r>
              <a:rPr lang="zh-TW" altLang="en-US" dirty="0" smtClean="0"/>
              <a:t>成本</a:t>
            </a:r>
            <a:r>
              <a:rPr lang="en-US" altLang="zh-TW" dirty="0" smtClean="0"/>
              <a:t>)</a:t>
            </a:r>
            <a:r>
              <a:rPr lang="zh-TW" altLang="en-US" dirty="0" smtClean="0"/>
              <a:t>」，並應參考最大容許中斷時間的要求訂定。例如：在關鍵業務最大容許中斷時間為 </a:t>
            </a:r>
            <a:r>
              <a:rPr lang="en-US" altLang="zh-TW" dirty="0" smtClean="0"/>
              <a:t>8 </a:t>
            </a:r>
            <a:r>
              <a:rPr lang="zh-TW" altLang="en-US" dirty="0" smtClean="0"/>
              <a:t>小時的需求下，設施場所復原策略就應該選擇以</a:t>
            </a:r>
            <a:r>
              <a:rPr lang="en-US" altLang="zh-TW" dirty="0" smtClean="0"/>
              <a:t>Hot Site</a:t>
            </a:r>
            <a:r>
              <a:rPr lang="zh-TW" altLang="en-US" dirty="0" smtClean="0"/>
              <a:t>的方式規劃備援場所，以利關鍵業務的復原確保可以在</a:t>
            </a:r>
            <a:r>
              <a:rPr lang="en-US" altLang="zh-TW" dirty="0" smtClean="0"/>
              <a:t>8</a:t>
            </a:r>
            <a:r>
              <a:rPr lang="zh-TW" altLang="en-US" dirty="0" smtClean="0"/>
              <a:t>小時內完成。</a:t>
            </a:r>
            <a:endParaRPr lang="en-US" altLang="zh-TW" dirty="0" smtClean="0"/>
          </a:p>
          <a:p>
            <a:pPr marL="488639" lvl="1" indent="-300701" algn="just" eaLnBrk="1" hangingPunct="1">
              <a:buFont typeface="Wingdings" panose="05000000000000000000" pitchFamily="2" charset="2"/>
              <a:buChar char="ü"/>
            </a:pPr>
            <a:r>
              <a:rPr lang="zh-TW" altLang="en-US" dirty="0" smtClean="0"/>
              <a:t>必須包含下列復原策略：</a:t>
            </a:r>
          </a:p>
          <a:p>
            <a:pPr marL="824578" lvl="2" indent="-298352" algn="just" eaLnBrk="1" hangingPunct="1">
              <a:buFont typeface="Wingdings" panose="05000000000000000000" pitchFamily="2" charset="2"/>
              <a:buChar char="Ø"/>
            </a:pPr>
            <a:r>
              <a:rPr lang="zh-TW" altLang="en-US" dirty="0" smtClean="0"/>
              <a:t>業務流程復原策略。</a:t>
            </a:r>
          </a:p>
          <a:p>
            <a:pPr marL="824578" lvl="2" indent="-298352" algn="just" eaLnBrk="1" hangingPunct="1">
              <a:buFont typeface="Wingdings" panose="05000000000000000000" pitchFamily="2" charset="2"/>
              <a:buChar char="Ø"/>
            </a:pPr>
            <a:r>
              <a:rPr lang="zh-TW" altLang="en-US" dirty="0" smtClean="0"/>
              <a:t>設施場所復原策略。</a:t>
            </a:r>
          </a:p>
          <a:p>
            <a:pPr marL="824578" lvl="2" indent="-298352" algn="just" eaLnBrk="1" hangingPunct="1">
              <a:buFont typeface="Wingdings" panose="05000000000000000000" pitchFamily="2" charset="2"/>
              <a:buChar char="Ø"/>
            </a:pPr>
            <a:r>
              <a:rPr lang="zh-TW" altLang="en-US" dirty="0" smtClean="0"/>
              <a:t>供應與技術復原策略。</a:t>
            </a:r>
          </a:p>
          <a:p>
            <a:pPr marL="824578" lvl="2" indent="-298352" algn="just" eaLnBrk="1" hangingPunct="1">
              <a:buFont typeface="Wingdings" panose="05000000000000000000" pitchFamily="2" charset="2"/>
              <a:buChar char="Ø"/>
            </a:pPr>
            <a:r>
              <a:rPr lang="zh-TW" altLang="en-US" dirty="0" smtClean="0"/>
              <a:t>使用者環境復原策略。</a:t>
            </a:r>
          </a:p>
          <a:p>
            <a:pPr marL="824578" lvl="2" indent="-298352" algn="just" eaLnBrk="1" hangingPunct="1">
              <a:buFont typeface="Wingdings" panose="05000000000000000000" pitchFamily="2" charset="2"/>
              <a:buChar char="Ø"/>
            </a:pPr>
            <a:r>
              <a:rPr lang="zh-TW" altLang="en-US" dirty="0" smtClean="0"/>
              <a:t>資料復原策略。</a:t>
            </a:r>
            <a:endParaRPr lang="en-US" altLang="zh-TW" dirty="0" smtClean="0"/>
          </a:p>
          <a:p>
            <a:pPr marL="488639" lvl="1" indent="-300701" algn="just" eaLnBrk="1" hangingPunct="1">
              <a:buFont typeface="Wingdings" panose="05000000000000000000" pitchFamily="2" charset="2"/>
              <a:buChar char="ü"/>
            </a:pPr>
            <a:r>
              <a:rPr lang="zh-TW" altLang="en-US" dirty="0" smtClean="0"/>
              <a:t>業務流程復原策略：</a:t>
            </a:r>
          </a:p>
          <a:p>
            <a:pPr marL="824578" lvl="2" indent="-298352" algn="just" eaLnBrk="1" hangingPunct="1">
              <a:buFont typeface="Wingdings" panose="05000000000000000000" pitchFamily="2" charset="2"/>
              <a:buChar char="Ø"/>
            </a:pPr>
            <a:r>
              <a:rPr lang="zh-TW" altLang="en-US" dirty="0" smtClean="0"/>
              <a:t>其他業務處理流程</a:t>
            </a:r>
            <a:r>
              <a:rPr lang="en-US" altLang="zh-TW" dirty="0" smtClean="0"/>
              <a:t>(</a:t>
            </a:r>
            <a:r>
              <a:rPr lang="zh-TW" altLang="en-US" dirty="0" smtClean="0"/>
              <a:t>自動 </a:t>
            </a:r>
            <a:r>
              <a:rPr lang="en-US" altLang="zh-TW" dirty="0" smtClean="0"/>
              <a:t>vs </a:t>
            </a:r>
            <a:r>
              <a:rPr lang="zh-TW" altLang="en-US" dirty="0" smtClean="0"/>
              <a:t>人工</a:t>
            </a:r>
            <a:r>
              <a:rPr lang="en-US" altLang="zh-TW" dirty="0" smtClean="0"/>
              <a:t>)</a:t>
            </a:r>
            <a:r>
              <a:rPr lang="zh-TW" altLang="en-US" dirty="0" smtClean="0"/>
              <a:t>：是否考量採用其他業務處理流程？例如：改用人工作業流程，也是一種可以被接受的策略，但人員訓練的內容，是否包含在沒有自動化系統的情況下，如何以人工處理流程執行關鍵業務？</a:t>
            </a:r>
          </a:p>
          <a:p>
            <a:pPr marL="824578" lvl="2" indent="-298352" algn="just" eaLnBrk="1" hangingPunct="1">
              <a:buFont typeface="Wingdings" panose="05000000000000000000" pitchFamily="2" charset="2"/>
              <a:buChar char="Ø"/>
            </a:pPr>
            <a:r>
              <a:rPr lang="zh-TW" altLang="en-US" dirty="0" smtClean="0"/>
              <a:t>業務處理流程重建：改用較簡單的作業流程，也許會喪失某些較不重要的控制環節，但還是可以讓關鍵業務順利運作。</a:t>
            </a:r>
          </a:p>
        </p:txBody>
      </p:sp>
    </p:spTree>
    <p:extLst>
      <p:ext uri="{BB962C8B-B14F-4D97-AF65-F5344CB8AC3E}">
        <p14:creationId xmlns:p14="http://schemas.microsoft.com/office/powerpoint/2010/main" val="16251690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xfrm>
            <a:off x="795338" y="771525"/>
            <a:ext cx="5576887" cy="3862388"/>
          </a:xfrm>
          <a:ln/>
        </p:spPr>
      </p:sp>
      <p:sp>
        <p:nvSpPr>
          <p:cNvPr id="275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spcBef>
                <a:spcPct val="0"/>
              </a:spcBef>
            </a:pPr>
            <a:r>
              <a:rPr lang="zh-TW" altLang="en-US" dirty="0" smtClean="0"/>
              <a:t>發展復原策略</a:t>
            </a:r>
            <a:r>
              <a:rPr lang="en-US" altLang="zh-TW" dirty="0" smtClean="0"/>
              <a:t>(2/4)</a:t>
            </a:r>
          </a:p>
          <a:p>
            <a:pPr marL="300701" indent="-300701" algn="just" eaLnBrk="1" hangingPunct="1">
              <a:lnSpc>
                <a:spcPct val="90000"/>
              </a:lnSpc>
              <a:spcBef>
                <a:spcPct val="0"/>
              </a:spcBef>
              <a:buFont typeface="Wingdings" panose="05000000000000000000" pitchFamily="2" charset="2"/>
              <a:buChar char="l"/>
            </a:pPr>
            <a:r>
              <a:rPr lang="zh-TW" altLang="en-US" dirty="0" smtClean="0"/>
              <a:t>設施場所復原策略</a:t>
            </a:r>
          </a:p>
          <a:p>
            <a:pPr marL="488639" lvl="1" indent="-187938" algn="just" eaLnBrk="1" hangingPunct="1">
              <a:lnSpc>
                <a:spcPct val="90000"/>
              </a:lnSpc>
              <a:spcBef>
                <a:spcPct val="0"/>
              </a:spcBef>
              <a:buFont typeface="Wingdings" panose="05000000000000000000" pitchFamily="2" charset="2"/>
              <a:buChar char="ü"/>
            </a:pPr>
            <a:r>
              <a:rPr lang="zh-TW" altLang="en-US" dirty="0" smtClean="0"/>
              <a:t>在最大容許中斷時間的考量下，應決定採用何種設施場所備援機制，通常設施場所備援方式可分</a:t>
            </a:r>
            <a:r>
              <a:rPr lang="en-US" altLang="zh-TW" dirty="0" smtClean="0"/>
              <a:t>Hot Site</a:t>
            </a:r>
            <a:r>
              <a:rPr lang="zh-TW" altLang="en-US" dirty="0" smtClean="0"/>
              <a:t>、</a:t>
            </a:r>
            <a:r>
              <a:rPr lang="en-US" altLang="zh-TW" dirty="0" smtClean="0"/>
              <a:t>Warm Site</a:t>
            </a:r>
            <a:r>
              <a:rPr lang="zh-TW" altLang="en-US" dirty="0" smtClean="0"/>
              <a:t>或</a:t>
            </a:r>
            <a:r>
              <a:rPr lang="en-US" altLang="zh-TW" dirty="0" smtClean="0"/>
              <a:t>Cold Site</a:t>
            </a:r>
            <a:r>
              <a:rPr lang="zh-TW" altLang="en-US" dirty="0" smtClean="0"/>
              <a:t>三種選項。</a:t>
            </a:r>
          </a:p>
          <a:p>
            <a:pPr marL="714164" lvl="2" indent="-225526" algn="just" eaLnBrk="1" hangingPunct="1">
              <a:lnSpc>
                <a:spcPct val="90000"/>
              </a:lnSpc>
              <a:spcBef>
                <a:spcPct val="0"/>
              </a:spcBef>
              <a:buFont typeface="Wingdings" panose="05000000000000000000" pitchFamily="2" charset="2"/>
              <a:buChar char="Ø"/>
            </a:pPr>
            <a:r>
              <a:rPr lang="en-US" altLang="zh-TW" dirty="0" smtClean="0"/>
              <a:t>Hot Site</a:t>
            </a:r>
            <a:r>
              <a:rPr lang="zh-TW" altLang="en-US" dirty="0" smtClean="0"/>
              <a:t>：已備妥大部份所需的場所、設施及軟硬體，只要花數個小時的時間就可以回復運作，但投入的成本最高。</a:t>
            </a:r>
          </a:p>
          <a:p>
            <a:pPr marL="714164" lvl="2" indent="-225526" algn="just" eaLnBrk="1" hangingPunct="1">
              <a:lnSpc>
                <a:spcPct val="90000"/>
              </a:lnSpc>
              <a:spcBef>
                <a:spcPct val="0"/>
              </a:spcBef>
              <a:buFont typeface="Wingdings" panose="05000000000000000000" pitchFamily="2" charset="2"/>
              <a:buChar char="Ø"/>
            </a:pPr>
            <a:r>
              <a:rPr lang="en-US" altLang="zh-TW" dirty="0" smtClean="0"/>
              <a:t>Warm Site</a:t>
            </a:r>
            <a:r>
              <a:rPr lang="zh-TW" altLang="en-US" dirty="0" smtClean="0"/>
              <a:t>已備妥相關場所與設施，但只準備部份較難準備的軟硬體，復原時還需額外準備其他軟硬體設備，需要花費</a:t>
            </a:r>
            <a:r>
              <a:rPr lang="en-US" altLang="zh-TW" dirty="0" smtClean="0"/>
              <a:t>1</a:t>
            </a:r>
            <a:r>
              <a:rPr lang="zh-TW" altLang="en-US" dirty="0" smtClean="0"/>
              <a:t>天或更長的時間來復原，投入成本較</a:t>
            </a:r>
            <a:r>
              <a:rPr lang="en-US" altLang="zh-TW" dirty="0" smtClean="0"/>
              <a:t>Hot Site</a:t>
            </a:r>
            <a:r>
              <a:rPr lang="zh-TW" altLang="en-US" dirty="0" smtClean="0"/>
              <a:t>為低。</a:t>
            </a:r>
          </a:p>
          <a:p>
            <a:pPr marL="714164" lvl="2" indent="-225526" algn="just" eaLnBrk="1" hangingPunct="1">
              <a:lnSpc>
                <a:spcPct val="90000"/>
              </a:lnSpc>
              <a:spcBef>
                <a:spcPct val="0"/>
              </a:spcBef>
              <a:buFont typeface="Wingdings" panose="05000000000000000000" pitchFamily="2" charset="2"/>
              <a:buChar char="Ø"/>
            </a:pPr>
            <a:r>
              <a:rPr lang="en-US" altLang="zh-TW" dirty="0" smtClean="0"/>
              <a:t>Cold Site</a:t>
            </a:r>
            <a:r>
              <a:rPr lang="zh-TW" altLang="en-US" dirty="0" smtClean="0"/>
              <a:t>只備妥相關場所與設施，缺乏軟硬體設備，復原需要數天的時間，但成本是最低的。</a:t>
            </a:r>
          </a:p>
          <a:p>
            <a:pPr marL="488639" lvl="1" indent="-187938" algn="just" eaLnBrk="1" hangingPunct="1">
              <a:lnSpc>
                <a:spcPct val="90000"/>
              </a:lnSpc>
              <a:spcBef>
                <a:spcPct val="0"/>
              </a:spcBef>
              <a:buFont typeface="Wingdings" panose="05000000000000000000" pitchFamily="2" charset="2"/>
              <a:buChar char="ü"/>
            </a:pPr>
            <a:r>
              <a:rPr lang="zh-TW" altLang="en-US" dirty="0" smtClean="0"/>
              <a:t>組織除了向服務業者租用所需的場所外，也可以採用「同業互惠合作」、「自建備援場所」及「自建分散式多重處理機制」的方式考量設施場所的復原策略。</a:t>
            </a:r>
          </a:p>
          <a:p>
            <a:pPr marL="714164" lvl="2" indent="-225526" algn="just" eaLnBrk="1" hangingPunct="1">
              <a:lnSpc>
                <a:spcPct val="90000"/>
              </a:lnSpc>
              <a:spcBef>
                <a:spcPct val="0"/>
              </a:spcBef>
              <a:buFont typeface="Wingdings" panose="05000000000000000000" pitchFamily="2" charset="2"/>
              <a:buChar char="Ø"/>
            </a:pPr>
            <a:r>
              <a:rPr lang="zh-TW" altLang="en-US" dirty="0" smtClean="0"/>
              <a:t>同業互惠合作：跟其他類似性質與層級之政府組織合作，彼此分享備援場所與設備，例如：遠傳電信與台灣大哥大電信各規劃一個空間當作彼此的備援機房。</a:t>
            </a:r>
          </a:p>
          <a:p>
            <a:pPr marL="714164" lvl="2" indent="-225526" algn="just" eaLnBrk="1" hangingPunct="1">
              <a:lnSpc>
                <a:spcPct val="90000"/>
              </a:lnSpc>
              <a:spcBef>
                <a:spcPct val="0"/>
              </a:spcBef>
              <a:buFont typeface="Wingdings" panose="05000000000000000000" pitchFamily="2" charset="2"/>
              <a:buChar char="Ø"/>
            </a:pPr>
            <a:r>
              <a:rPr lang="zh-TW" altLang="en-US" dirty="0" smtClean="0"/>
              <a:t>自建備援場所：在經費預算足夠且場所的要求有其特殊性或安全性考量時，可採用自行建立的方式。</a:t>
            </a:r>
          </a:p>
          <a:p>
            <a:pPr marL="714164" lvl="2" indent="-225526" algn="just" eaLnBrk="1" hangingPunct="1">
              <a:lnSpc>
                <a:spcPct val="90000"/>
              </a:lnSpc>
              <a:spcBef>
                <a:spcPct val="0"/>
              </a:spcBef>
              <a:buFont typeface="Wingdings" panose="05000000000000000000" pitchFamily="2" charset="2"/>
              <a:buChar char="Ø"/>
            </a:pPr>
            <a:r>
              <a:rPr lang="zh-TW" altLang="en-US" dirty="0" smtClean="0"/>
              <a:t>自建分散式多重處理機制：組織本身組織夠大，有機房分散在北、中、南時，可考慮將系統分散在不同位置處理，當一個機房受到損害時，其他的機房可立即接替受損機房的所有業務。</a:t>
            </a:r>
          </a:p>
          <a:p>
            <a:pPr marL="488639" lvl="1" indent="-187938" algn="just" eaLnBrk="1" hangingPunct="1">
              <a:lnSpc>
                <a:spcPct val="90000"/>
              </a:lnSpc>
              <a:spcBef>
                <a:spcPct val="0"/>
              </a:spcBef>
              <a:buFont typeface="Wingdings" panose="05000000000000000000" pitchFamily="2" charset="2"/>
              <a:buChar char="ü"/>
            </a:pPr>
            <a:r>
              <a:rPr lang="zh-TW" altLang="en-US" dirty="0" smtClean="0"/>
              <a:t>組織在選擇備援場所的位置時，應與主要場所間有足夠合理的距離，以避免因同一災害反而兩邊同時受損的風險。</a:t>
            </a:r>
          </a:p>
        </p:txBody>
      </p:sp>
    </p:spTree>
    <p:extLst>
      <p:ext uri="{BB962C8B-B14F-4D97-AF65-F5344CB8AC3E}">
        <p14:creationId xmlns:p14="http://schemas.microsoft.com/office/powerpoint/2010/main" val="29612176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795338" y="771525"/>
            <a:ext cx="5576887" cy="3862388"/>
          </a:xfrm>
          <a:ln/>
        </p:spPr>
      </p:sp>
      <p:sp>
        <p:nvSpPr>
          <p:cNvPr id="277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TW" altLang="en-US" dirty="0" smtClean="0"/>
              <a:t>發展復原策略</a:t>
            </a:r>
            <a:r>
              <a:rPr lang="en-US" altLang="zh-TW" dirty="0" smtClean="0"/>
              <a:t>(3/4)</a:t>
            </a:r>
          </a:p>
          <a:p>
            <a:pPr marL="488639" lvl="1" indent="-187938" eaLnBrk="1" hangingPunct="1">
              <a:lnSpc>
                <a:spcPct val="90000"/>
              </a:lnSpc>
              <a:buFont typeface="Wingdings" panose="05000000000000000000" pitchFamily="2" charset="2"/>
              <a:buChar char="ü"/>
            </a:pPr>
            <a:r>
              <a:rPr lang="zh-TW" altLang="en-US" dirty="0" smtClean="0"/>
              <a:t>供應與技術復原策略，應包含下列項目，並思考所需資源是否要事先準備？或者與廠商簽訂緊急租賃合約？</a:t>
            </a:r>
          </a:p>
          <a:p>
            <a:pPr marL="714164" lvl="2" indent="-225526" eaLnBrk="1" hangingPunct="1">
              <a:lnSpc>
                <a:spcPct val="90000"/>
              </a:lnSpc>
              <a:buFont typeface="Wingdings" panose="05000000000000000000" pitchFamily="2" charset="2"/>
              <a:buChar char="Ø"/>
            </a:pPr>
            <a:r>
              <a:rPr lang="zh-TW" altLang="en-US" dirty="0" smtClean="0"/>
              <a:t>網路與電腦設備。</a:t>
            </a:r>
          </a:p>
          <a:p>
            <a:pPr marL="714164" lvl="2" indent="-225526" eaLnBrk="1" hangingPunct="1">
              <a:lnSpc>
                <a:spcPct val="90000"/>
              </a:lnSpc>
              <a:buFont typeface="Wingdings" panose="05000000000000000000" pitchFamily="2" charset="2"/>
              <a:buChar char="Ø"/>
            </a:pPr>
            <a:r>
              <a:rPr lang="zh-TW" altLang="en-US" dirty="0" smtClean="0"/>
              <a:t>語音與資料通訊。</a:t>
            </a:r>
          </a:p>
          <a:p>
            <a:pPr marL="714164" lvl="2" indent="-225526" eaLnBrk="1" hangingPunct="1">
              <a:lnSpc>
                <a:spcPct val="90000"/>
              </a:lnSpc>
              <a:buFont typeface="Wingdings" panose="05000000000000000000" pitchFamily="2" charset="2"/>
              <a:buChar char="Ø"/>
            </a:pPr>
            <a:r>
              <a:rPr lang="zh-TW" altLang="en-US" dirty="0" smtClean="0"/>
              <a:t>人力資源。</a:t>
            </a:r>
          </a:p>
          <a:p>
            <a:pPr marL="714164" lvl="2" indent="-225526" eaLnBrk="1" hangingPunct="1">
              <a:lnSpc>
                <a:spcPct val="90000"/>
              </a:lnSpc>
              <a:buFont typeface="Wingdings" panose="05000000000000000000" pitchFamily="2" charset="2"/>
              <a:buChar char="Ø"/>
            </a:pPr>
            <a:r>
              <a:rPr lang="zh-TW" altLang="en-US" dirty="0" smtClean="0"/>
              <a:t>人員與設備的運送。</a:t>
            </a:r>
          </a:p>
          <a:p>
            <a:pPr marL="714164" lvl="2" indent="-225526" eaLnBrk="1" hangingPunct="1">
              <a:lnSpc>
                <a:spcPct val="90000"/>
              </a:lnSpc>
              <a:buFont typeface="Wingdings" panose="05000000000000000000" pitchFamily="2" charset="2"/>
              <a:buChar char="Ø"/>
            </a:pPr>
            <a:r>
              <a:rPr lang="zh-TW" altLang="en-US" dirty="0" smtClean="0"/>
              <a:t>作業環境</a:t>
            </a:r>
            <a:r>
              <a:rPr lang="en-US" altLang="zh-TW" dirty="0" smtClean="0"/>
              <a:t>(</a:t>
            </a:r>
            <a:r>
              <a:rPr lang="zh-TW" altLang="en-US" dirty="0" smtClean="0"/>
              <a:t>空調等</a:t>
            </a:r>
            <a:r>
              <a:rPr lang="en-US" altLang="zh-TW" dirty="0" smtClean="0"/>
              <a:t>)</a:t>
            </a:r>
            <a:r>
              <a:rPr lang="zh-TW" altLang="en-US" dirty="0" smtClean="0"/>
              <a:t> 。</a:t>
            </a:r>
            <a:endParaRPr lang="en-US" altLang="zh-TW" dirty="0" smtClean="0"/>
          </a:p>
          <a:p>
            <a:pPr marL="714164" lvl="2" indent="-225526" eaLnBrk="1" hangingPunct="1">
              <a:lnSpc>
                <a:spcPct val="90000"/>
              </a:lnSpc>
              <a:buFont typeface="Wingdings" panose="05000000000000000000" pitchFamily="2" charset="2"/>
              <a:buChar char="Ø"/>
            </a:pPr>
            <a:r>
              <a:rPr lang="zh-TW" altLang="en-US" dirty="0" smtClean="0"/>
              <a:t>資料與人員安全。</a:t>
            </a:r>
          </a:p>
          <a:p>
            <a:pPr marL="714164" lvl="2" indent="-225526" eaLnBrk="1" hangingPunct="1">
              <a:lnSpc>
                <a:spcPct val="90000"/>
              </a:lnSpc>
              <a:buFont typeface="Wingdings" panose="05000000000000000000" pitchFamily="2" charset="2"/>
              <a:buChar char="Ø"/>
            </a:pPr>
            <a:r>
              <a:rPr lang="zh-TW" altLang="en-US" dirty="0" smtClean="0"/>
              <a:t>耗材。</a:t>
            </a:r>
          </a:p>
          <a:p>
            <a:pPr marL="714164" lvl="2" indent="-225526" eaLnBrk="1" hangingPunct="1">
              <a:lnSpc>
                <a:spcPct val="90000"/>
              </a:lnSpc>
              <a:buFont typeface="Wingdings" panose="05000000000000000000" pitchFamily="2" charset="2"/>
              <a:buChar char="Ø"/>
            </a:pPr>
            <a:r>
              <a:rPr lang="zh-TW" altLang="en-US" dirty="0" smtClean="0"/>
              <a:t>文件。</a:t>
            </a:r>
            <a:endParaRPr lang="en-US" altLang="zh-TW" dirty="0" smtClean="0"/>
          </a:p>
          <a:p>
            <a:pPr marL="488639" lvl="1" indent="-187938" eaLnBrk="1" hangingPunct="1">
              <a:lnSpc>
                <a:spcPct val="90000"/>
              </a:lnSpc>
              <a:buFont typeface="Wingdings" panose="05000000000000000000" pitchFamily="2" charset="2"/>
              <a:buChar char="ü"/>
            </a:pPr>
            <a:r>
              <a:rPr lang="zh-TW" altLang="en-US" dirty="0" smtClean="0"/>
              <a:t>使用者環境復原策略</a:t>
            </a:r>
          </a:p>
          <a:p>
            <a:pPr marL="714164" lvl="2" indent="-225526" eaLnBrk="1" hangingPunct="1">
              <a:lnSpc>
                <a:spcPct val="90000"/>
              </a:lnSpc>
              <a:buFont typeface="Wingdings" panose="05000000000000000000" pitchFamily="2" charset="2"/>
              <a:buChar char="Ø"/>
            </a:pPr>
            <a:r>
              <a:rPr lang="zh-TW" altLang="en-US" dirty="0" smtClean="0"/>
              <a:t>發展災害情況下的通報網：當災害發生造成現有通報機制損害時，應如何通報相關人員？個人使用的手機應該是目前相當合適的方案。</a:t>
            </a:r>
          </a:p>
          <a:p>
            <a:pPr marL="714164" lvl="2" indent="-225526" eaLnBrk="1" hangingPunct="1">
              <a:lnSpc>
                <a:spcPct val="90000"/>
              </a:lnSpc>
              <a:buFont typeface="Wingdings" panose="05000000000000000000" pitchFamily="2" charset="2"/>
              <a:buChar char="Ø"/>
            </a:pPr>
            <a:r>
              <a:rPr lang="zh-TW" altLang="en-US" dirty="0" smtClean="0"/>
              <a:t>識別關鍵使用者以利關鍵業務的運作：有哪些使用者為關鍵使用者？其備援人員是誰？應該識別清楚。</a:t>
            </a:r>
            <a:endParaRPr lang="en-US" altLang="zh-TW" dirty="0" smtClean="0"/>
          </a:p>
          <a:p>
            <a:pPr marL="714164" lvl="2" indent="-225526" eaLnBrk="1" hangingPunct="1">
              <a:lnSpc>
                <a:spcPct val="90000"/>
              </a:lnSpc>
              <a:buFont typeface="Wingdings" panose="05000000000000000000" pitchFamily="2" charset="2"/>
              <a:buChar char="Ø"/>
            </a:pPr>
            <a:r>
              <a:rPr lang="zh-TW" altLang="en-US" dirty="0" smtClean="0"/>
              <a:t>必要時發展人員運送至備援場所的程序：當啟用備援場所時，大部份的人員立即會面臨交通上的問題，組織可視需要集中準備交通工具</a:t>
            </a:r>
            <a:r>
              <a:rPr lang="en-US" altLang="zh-TW" dirty="0" smtClean="0"/>
              <a:t>(</a:t>
            </a:r>
            <a:r>
              <a:rPr lang="zh-TW" altLang="en-US" dirty="0" smtClean="0"/>
              <a:t>例如：巴士</a:t>
            </a:r>
            <a:r>
              <a:rPr lang="en-US" altLang="zh-TW" dirty="0" smtClean="0"/>
              <a:t>)</a:t>
            </a:r>
            <a:r>
              <a:rPr lang="zh-TW" altLang="en-US" dirty="0" smtClean="0"/>
              <a:t>運送相關人員到備援場所。</a:t>
            </a:r>
          </a:p>
        </p:txBody>
      </p:sp>
    </p:spTree>
    <p:extLst>
      <p:ext uri="{BB962C8B-B14F-4D97-AF65-F5344CB8AC3E}">
        <p14:creationId xmlns:p14="http://schemas.microsoft.com/office/powerpoint/2010/main" val="366107217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xfrm>
            <a:off x="795338" y="771525"/>
            <a:ext cx="5576887" cy="3862388"/>
          </a:xfrm>
          <a:ln/>
        </p:spPr>
      </p:sp>
      <p:sp>
        <p:nvSpPr>
          <p:cNvPr id="279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TW" altLang="en-US" dirty="0" smtClean="0"/>
              <a:t>發展復原策略</a:t>
            </a:r>
            <a:r>
              <a:rPr lang="en-US" altLang="zh-TW" dirty="0" smtClean="0"/>
              <a:t>(4/4)</a:t>
            </a:r>
          </a:p>
          <a:p>
            <a:pPr marL="488639" lvl="1" indent="-187938" eaLnBrk="1" hangingPunct="1">
              <a:buFont typeface="Wingdings" panose="05000000000000000000" pitchFamily="2" charset="2"/>
              <a:buChar char="ü"/>
            </a:pPr>
            <a:r>
              <a:rPr lang="zh-TW" altLang="en-US" dirty="0" smtClean="0"/>
              <a:t>資料復原策略：資料復原的方式受到其備份方式的影響，組織考量最大可容許中斷時間規劃資料備份與復原的機制。</a:t>
            </a:r>
            <a:endParaRPr lang="en-US" altLang="zh-TW" dirty="0" smtClean="0"/>
          </a:p>
          <a:p>
            <a:pPr marL="714164" lvl="2" indent="-225526" eaLnBrk="1" hangingPunct="1">
              <a:buFont typeface="Wingdings" panose="05000000000000000000" pitchFamily="2" charset="2"/>
              <a:buChar char="Ø"/>
            </a:pPr>
            <a:r>
              <a:rPr lang="zh-TW" altLang="en-US" dirty="0" smtClean="0"/>
              <a:t>備份：定時將資料備份到磁帶或磁碟的作法，成本最低廉。</a:t>
            </a:r>
          </a:p>
          <a:p>
            <a:pPr marL="714164" lvl="2" indent="-225526" eaLnBrk="1" hangingPunct="1">
              <a:buFont typeface="Wingdings" panose="05000000000000000000" pitchFamily="2" charset="2"/>
              <a:buChar char="Ø"/>
            </a:pPr>
            <a:r>
              <a:rPr lang="zh-TW" altLang="en-US" dirty="0" smtClean="0"/>
              <a:t>異地備份：定時將備份的資料送到備異地備援場所保管，備份的傳送方式可採網路傳送或備份媒體的運送。注意傳送與運輸時資料的保護。</a:t>
            </a:r>
            <a:endParaRPr lang="en-US" altLang="zh-TW" dirty="0" smtClean="0"/>
          </a:p>
          <a:p>
            <a:pPr marL="714164" lvl="2" indent="-225526" eaLnBrk="1" hangingPunct="1">
              <a:buFont typeface="Wingdings" panose="05000000000000000000" pitchFamily="2" charset="2"/>
              <a:buChar char="Ø"/>
            </a:pPr>
            <a:r>
              <a:rPr lang="zh-TW" altLang="en-US" dirty="0" smtClean="0"/>
              <a:t>異地備援：即時將資料備份到異地備援的系統，是最昂貴的作法，但資料復原的速度也最快。</a:t>
            </a:r>
            <a:endParaRPr lang="en-US" altLang="zh-TW" dirty="0" smtClean="0"/>
          </a:p>
          <a:p>
            <a:pPr marL="488639" lvl="1" indent="-187938" eaLnBrk="1" hangingPunct="1">
              <a:buFont typeface="Wingdings" panose="05000000000000000000" pitchFamily="2" charset="2"/>
              <a:buChar char="ü"/>
            </a:pPr>
            <a:r>
              <a:rPr lang="zh-TW" altLang="en-US" dirty="0" smtClean="0"/>
              <a:t>其他注意事項。</a:t>
            </a:r>
          </a:p>
          <a:p>
            <a:pPr marL="714164" lvl="2" indent="-225526" eaLnBrk="1" hangingPunct="1">
              <a:buFont typeface="Wingdings" panose="05000000000000000000" pitchFamily="2" charset="2"/>
              <a:buChar char="Ø"/>
            </a:pPr>
            <a:r>
              <a:rPr lang="zh-TW" altLang="en-US" dirty="0" smtClean="0"/>
              <a:t>備援與復原機制的選擇應考量成本效益與復原時效。</a:t>
            </a:r>
          </a:p>
          <a:p>
            <a:pPr marL="714164" lvl="2" indent="-225526" eaLnBrk="1" hangingPunct="1">
              <a:buFont typeface="Wingdings" panose="05000000000000000000" pitchFamily="2" charset="2"/>
              <a:buChar char="Ø"/>
            </a:pPr>
            <a:r>
              <a:rPr lang="zh-TW" altLang="en-US" dirty="0" smtClean="0"/>
              <a:t>備份與備援機制上的安全要求應與線上相同，備份資料也包含與線上系統相同的機敏資料。</a:t>
            </a:r>
          </a:p>
          <a:p>
            <a:pPr marL="714164" lvl="2" indent="-225526" eaLnBrk="1" hangingPunct="1">
              <a:buFont typeface="Wingdings" panose="05000000000000000000" pitchFamily="2" charset="2"/>
              <a:buChar char="Ø"/>
            </a:pPr>
            <a:r>
              <a:rPr lang="zh-TW" altLang="en-US" dirty="0" smtClean="0"/>
              <a:t>備份與備援機制應定期測試與演練，確保備份資料可被正常回存後使用。</a:t>
            </a:r>
          </a:p>
        </p:txBody>
      </p:sp>
    </p:spTree>
    <p:extLst>
      <p:ext uri="{BB962C8B-B14F-4D97-AF65-F5344CB8AC3E}">
        <p14:creationId xmlns:p14="http://schemas.microsoft.com/office/powerpoint/2010/main" val="6052610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xfrm>
            <a:off x="795338" y="771525"/>
            <a:ext cx="5576887" cy="3862388"/>
          </a:xfrm>
          <a:ln/>
        </p:spPr>
      </p:sp>
      <p:sp>
        <p:nvSpPr>
          <p:cNvPr id="281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zh-TW" altLang="en-US" dirty="0" smtClean="0"/>
              <a:t>發展業務永續運作計畫</a:t>
            </a:r>
            <a:r>
              <a:rPr lang="en-US" altLang="zh-TW" dirty="0" smtClean="0"/>
              <a:t>(1/4)</a:t>
            </a:r>
            <a:endParaRPr lang="zh-TW" altLang="en-US" dirty="0" smtClean="0"/>
          </a:p>
          <a:p>
            <a:pPr algn="just" eaLnBrk="1" hangingPunct="1">
              <a:lnSpc>
                <a:spcPct val="90000"/>
              </a:lnSpc>
            </a:pPr>
            <a:r>
              <a:rPr lang="zh-TW" altLang="en-US" dirty="0" smtClean="0"/>
              <a:t>業務永續運作計畫的工作時程，主要分為下列三個階段：</a:t>
            </a:r>
            <a:endParaRPr lang="en-US" altLang="zh-TW" dirty="0" smtClean="0"/>
          </a:p>
          <a:p>
            <a:pPr marL="488639" lvl="1" indent="-187938" algn="just" eaLnBrk="1" hangingPunct="1">
              <a:lnSpc>
                <a:spcPct val="90000"/>
              </a:lnSpc>
              <a:buFont typeface="Wingdings" panose="05000000000000000000" pitchFamily="2" charset="2"/>
              <a:buChar char="ü"/>
            </a:pPr>
            <a:r>
              <a:rPr kumimoji="0" lang="zh-TW" altLang="en-US" dirty="0" smtClean="0"/>
              <a:t>啟動階段：指災害發生後至決定啟動</a:t>
            </a:r>
            <a:r>
              <a:rPr kumimoji="0" lang="en-US" altLang="zh-TW" dirty="0" smtClean="0"/>
              <a:t>BCP</a:t>
            </a:r>
            <a:r>
              <a:rPr kumimoji="0" lang="zh-TW" altLang="en-US" dirty="0" smtClean="0"/>
              <a:t>的期間。</a:t>
            </a:r>
          </a:p>
          <a:p>
            <a:pPr lvl="2" algn="just" eaLnBrk="1" hangingPunct="1">
              <a:lnSpc>
                <a:spcPct val="90000"/>
              </a:lnSpc>
            </a:pPr>
            <a:r>
              <a:rPr kumimoji="0" lang="zh-TW" altLang="en-US" dirty="0" smtClean="0"/>
              <a:t>主要工作是災害緊急處理避免災害擴大，快速評估災害損壞狀況，決定是否啟動業務永續運作計畫。</a:t>
            </a:r>
            <a:endParaRPr kumimoji="0" lang="en-US" altLang="zh-TW" dirty="0" smtClean="0"/>
          </a:p>
          <a:p>
            <a:pPr marL="488639" lvl="1" indent="-187938" algn="just" eaLnBrk="1" hangingPunct="1">
              <a:lnSpc>
                <a:spcPct val="90000"/>
              </a:lnSpc>
              <a:buFont typeface="Wingdings" panose="05000000000000000000" pitchFamily="2" charset="2"/>
              <a:buChar char="ü"/>
            </a:pPr>
            <a:r>
              <a:rPr lang="zh-TW" altLang="en-US" dirty="0" smtClean="0"/>
              <a:t>復原階段：指啟動</a:t>
            </a:r>
            <a:r>
              <a:rPr lang="en-US" altLang="zh-TW" dirty="0" smtClean="0"/>
              <a:t>BCP</a:t>
            </a:r>
            <a:r>
              <a:rPr lang="zh-TW" altLang="en-US" dirty="0" smtClean="0"/>
              <a:t>後至備援機制與業務開始啟動的期間。</a:t>
            </a:r>
          </a:p>
          <a:p>
            <a:pPr lvl="2" algn="just" eaLnBrk="1" hangingPunct="1">
              <a:lnSpc>
                <a:spcPct val="90000"/>
              </a:lnSpc>
            </a:pPr>
            <a:r>
              <a:rPr lang="zh-TW" altLang="en-US" dirty="0" smtClean="0"/>
              <a:t>主要工作是讓關鍵業務可以在備援場所中運作。</a:t>
            </a:r>
          </a:p>
          <a:p>
            <a:pPr marL="488639" lvl="1" indent="-187938" algn="just" eaLnBrk="1" hangingPunct="1">
              <a:lnSpc>
                <a:spcPct val="90000"/>
              </a:lnSpc>
              <a:buFont typeface="Wingdings" panose="05000000000000000000" pitchFamily="2" charset="2"/>
              <a:buChar char="ü"/>
            </a:pPr>
            <a:r>
              <a:rPr lang="zh-TW" altLang="en-US" dirty="0" smtClean="0"/>
              <a:t>重建階段：指啟動重建至業務回復到正常運作的期間，如果資源足夠，啟動重建的階段不見得要等到復原階段完成後。</a:t>
            </a:r>
            <a:endParaRPr lang="en-US" altLang="zh-TW" dirty="0" smtClean="0"/>
          </a:p>
          <a:p>
            <a:pPr marL="488639" lvl="1" indent="-187938" algn="just" eaLnBrk="1" hangingPunct="1">
              <a:lnSpc>
                <a:spcPct val="90000"/>
              </a:lnSpc>
              <a:buFont typeface="Wingdings" panose="05000000000000000000" pitchFamily="2" charset="2"/>
              <a:buChar char="ü"/>
            </a:pPr>
            <a:r>
              <a:rPr lang="zh-TW" altLang="en-US" dirty="0" smtClean="0"/>
              <a:t>文件大綱，可參考下列章節架構：</a:t>
            </a:r>
          </a:p>
          <a:p>
            <a:pPr marL="714164" lvl="2" indent="-225526" algn="just" eaLnBrk="1" hangingPunct="1">
              <a:lnSpc>
                <a:spcPct val="90000"/>
              </a:lnSpc>
              <a:buFont typeface="Wingdings" panose="05000000000000000000" pitchFamily="2" charset="2"/>
              <a:buChar char="Ø"/>
            </a:pPr>
            <a:r>
              <a:rPr lang="zh-TW" altLang="en-US" dirty="0" smtClean="0"/>
              <a:t>前言</a:t>
            </a:r>
          </a:p>
          <a:p>
            <a:pPr marL="939690" lvl="3" indent="-187938" algn="just" eaLnBrk="1" hangingPunct="1">
              <a:lnSpc>
                <a:spcPct val="90000"/>
              </a:lnSpc>
              <a:buFont typeface="Arial" panose="020B0604020202020204" pitchFamily="34" charset="0"/>
              <a:buChar char="•"/>
            </a:pPr>
            <a:r>
              <a:rPr lang="zh-TW" altLang="en-US" dirty="0" smtClean="0"/>
              <a:t>目標、適用範圍、角色與權責及定義。</a:t>
            </a:r>
          </a:p>
          <a:p>
            <a:pPr marL="714164" lvl="2" indent="-225526" algn="just" eaLnBrk="1" hangingPunct="1">
              <a:lnSpc>
                <a:spcPct val="90000"/>
              </a:lnSpc>
              <a:buFont typeface="Wingdings" panose="05000000000000000000" pitchFamily="2" charset="2"/>
              <a:buChar char="Ø"/>
            </a:pPr>
            <a:r>
              <a:rPr lang="zh-TW" altLang="en-US" dirty="0" smtClean="0"/>
              <a:t>啟動階段</a:t>
            </a:r>
          </a:p>
          <a:p>
            <a:pPr marL="939690" lvl="3" indent="-187938" algn="just" eaLnBrk="1" hangingPunct="1">
              <a:lnSpc>
                <a:spcPct val="90000"/>
              </a:lnSpc>
              <a:buFont typeface="Arial" panose="020B0604020202020204" pitchFamily="34" charset="0"/>
              <a:buChar char="•"/>
            </a:pPr>
            <a:r>
              <a:rPr lang="zh-TW" altLang="en-US" dirty="0" smtClean="0"/>
              <a:t>通報作業程序、損害評估、計畫啟動及緊急處理程序。</a:t>
            </a:r>
          </a:p>
          <a:p>
            <a:pPr marL="714164" lvl="2" indent="-225526" algn="just" eaLnBrk="1" hangingPunct="1">
              <a:lnSpc>
                <a:spcPct val="90000"/>
              </a:lnSpc>
              <a:buFont typeface="Wingdings" panose="05000000000000000000" pitchFamily="2" charset="2"/>
              <a:buChar char="Ø"/>
            </a:pPr>
            <a:r>
              <a:rPr lang="zh-TW" altLang="en-US" dirty="0" smtClean="0"/>
              <a:t>復原階段</a:t>
            </a:r>
          </a:p>
          <a:p>
            <a:pPr marL="939690" lvl="3" indent="-187938" algn="just" eaLnBrk="1" hangingPunct="1">
              <a:lnSpc>
                <a:spcPct val="90000"/>
              </a:lnSpc>
              <a:buFont typeface="Arial" panose="020B0604020202020204" pitchFamily="34" charset="0"/>
              <a:buChar char="•"/>
            </a:pPr>
            <a:r>
              <a:rPr lang="zh-TW" altLang="en-US" dirty="0" smtClean="0"/>
              <a:t>移轉到備援系統、業務處理復原及復原程序。</a:t>
            </a:r>
          </a:p>
          <a:p>
            <a:pPr marL="714164" lvl="2" indent="-225526" algn="just" eaLnBrk="1" hangingPunct="1">
              <a:lnSpc>
                <a:spcPct val="90000"/>
              </a:lnSpc>
              <a:buFont typeface="Wingdings" panose="05000000000000000000" pitchFamily="2" charset="2"/>
              <a:buChar char="Ø"/>
            </a:pPr>
            <a:r>
              <a:rPr lang="zh-TW" altLang="en-US" dirty="0" smtClean="0"/>
              <a:t>重建階段</a:t>
            </a:r>
          </a:p>
          <a:p>
            <a:pPr marL="939690" lvl="3" indent="-187938" algn="just" eaLnBrk="1" hangingPunct="1">
              <a:lnSpc>
                <a:spcPct val="90000"/>
              </a:lnSpc>
              <a:buFont typeface="Arial" panose="020B0604020202020204" pitchFamily="34" charset="0"/>
              <a:buChar char="•"/>
            </a:pPr>
            <a:r>
              <a:rPr lang="zh-TW" altLang="en-US" dirty="0" smtClean="0"/>
              <a:t>場所復原、環境測試及作業遷移。</a:t>
            </a:r>
          </a:p>
          <a:p>
            <a:pPr marL="714164" lvl="2" indent="-225526" algn="just" eaLnBrk="1" hangingPunct="1">
              <a:lnSpc>
                <a:spcPct val="90000"/>
              </a:lnSpc>
              <a:buFont typeface="Wingdings" panose="05000000000000000000" pitchFamily="2" charset="2"/>
              <a:buChar char="Ø"/>
            </a:pPr>
            <a:r>
              <a:rPr lang="zh-TW" altLang="en-US" dirty="0" smtClean="0"/>
              <a:t>附錄</a:t>
            </a:r>
          </a:p>
          <a:p>
            <a:pPr marL="939690" lvl="3" indent="-187938" algn="just" eaLnBrk="1" hangingPunct="1">
              <a:lnSpc>
                <a:spcPct val="90000"/>
              </a:lnSpc>
              <a:buFont typeface="Arial" panose="020B0604020202020204" pitchFamily="34" charset="0"/>
              <a:buChar char="•"/>
            </a:pPr>
            <a:r>
              <a:rPr lang="zh-TW" altLang="en-US" dirty="0" smtClean="0"/>
              <a:t>通報網路與系統需求。</a:t>
            </a:r>
          </a:p>
        </p:txBody>
      </p:sp>
    </p:spTree>
    <p:extLst>
      <p:ext uri="{BB962C8B-B14F-4D97-AF65-F5344CB8AC3E}">
        <p14:creationId xmlns:p14="http://schemas.microsoft.com/office/powerpoint/2010/main" val="199643576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795338" y="771525"/>
            <a:ext cx="5576887" cy="3862388"/>
          </a:xfrm>
          <a:ln/>
        </p:spPr>
      </p:sp>
      <p:sp>
        <p:nvSpPr>
          <p:cNvPr id="283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發展業務永續運作計畫</a:t>
            </a:r>
            <a:r>
              <a:rPr lang="en-US" altLang="zh-TW" dirty="0" smtClean="0"/>
              <a:t>(2/4)</a:t>
            </a:r>
          </a:p>
          <a:p>
            <a:pPr marL="300701" indent="-300701" algn="just" eaLnBrk="1" hangingPunct="1">
              <a:buFont typeface="Wingdings" panose="05000000000000000000" pitchFamily="2" charset="2"/>
              <a:buChar char="l"/>
            </a:pPr>
            <a:r>
              <a:rPr lang="zh-TW" altLang="en-US" dirty="0" smtClean="0"/>
              <a:t>前言：本章節主要描述的內容以「適用範圍」與「角色與權責」。</a:t>
            </a:r>
            <a:endParaRPr lang="en-US" altLang="zh-TW" dirty="0" smtClean="0"/>
          </a:p>
          <a:p>
            <a:pPr marL="488639" lvl="1" indent="-187938" algn="just" eaLnBrk="1" hangingPunct="1">
              <a:buFont typeface="Wingdings" panose="05000000000000000000" pitchFamily="2" charset="2"/>
              <a:buChar char="ü"/>
            </a:pPr>
            <a:r>
              <a:rPr lang="zh-TW" altLang="en-US" dirty="0" smtClean="0"/>
              <a:t>適用範圍：可以將範圍定義為特定關鍵業務</a:t>
            </a:r>
            <a:r>
              <a:rPr lang="en-US" altLang="zh-TW" dirty="0" smtClean="0"/>
              <a:t>(</a:t>
            </a:r>
            <a:r>
              <a:rPr lang="zh-TW" altLang="en-US" dirty="0" smtClean="0"/>
              <a:t>包含人員、場所及資訊系統等</a:t>
            </a:r>
            <a:r>
              <a:rPr lang="en-US" altLang="zh-TW" dirty="0" smtClean="0"/>
              <a:t>)</a:t>
            </a:r>
            <a:r>
              <a:rPr lang="zh-TW" altLang="en-US" dirty="0" smtClean="0"/>
              <a:t>或以持定區域的業務定義範圍。</a:t>
            </a:r>
          </a:p>
          <a:p>
            <a:pPr marL="488639" lvl="1" indent="-187938" algn="just" eaLnBrk="1" hangingPunct="1">
              <a:buFont typeface="Wingdings" panose="05000000000000000000" pitchFamily="2" charset="2"/>
              <a:buChar char="ü"/>
            </a:pPr>
            <a:r>
              <a:rPr lang="zh-TW" altLang="en-US" dirty="0" smtClean="0"/>
              <a:t>角色與權責：定義當災害發生後相關部門或人員所應扮演的角色與其權責分工，可建議包含的角色：損害評估小組、法務小組、媒體公關小組、搬遷小組、復原小組、安全小組及網路與通訊小組等。並明確定義與外部關係人</a:t>
            </a:r>
            <a:r>
              <a:rPr lang="en-US" altLang="zh-TW" dirty="0" smtClean="0"/>
              <a:t>(</a:t>
            </a:r>
            <a:r>
              <a:rPr lang="zh-TW" altLang="en-US" dirty="0" smtClean="0"/>
              <a:t>例如：媒體、客戶、緊急救難服務及供應商等</a:t>
            </a:r>
            <a:r>
              <a:rPr lang="en-US" altLang="zh-TW" dirty="0" smtClean="0"/>
              <a:t>)</a:t>
            </a:r>
            <a:r>
              <a:rPr lang="zh-TW" altLang="en-US" dirty="0" smtClean="0"/>
              <a:t>溝通的窗口。</a:t>
            </a:r>
            <a:endParaRPr lang="en-US" altLang="zh-TW" dirty="0" smtClean="0"/>
          </a:p>
        </p:txBody>
      </p:sp>
    </p:spTree>
    <p:extLst>
      <p:ext uri="{BB962C8B-B14F-4D97-AF65-F5344CB8AC3E}">
        <p14:creationId xmlns:p14="http://schemas.microsoft.com/office/powerpoint/2010/main" val="37473145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xfrm>
            <a:off x="795338" y="771525"/>
            <a:ext cx="5576887" cy="3862388"/>
          </a:xfrm>
          <a:ln/>
        </p:spPr>
      </p:sp>
      <p:sp>
        <p:nvSpPr>
          <p:cNvPr id="285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zh-TW" altLang="en-US" dirty="0" smtClean="0"/>
              <a:t>發展業務永續運作計畫</a:t>
            </a:r>
            <a:r>
              <a:rPr lang="en-US" altLang="zh-TW" dirty="0" smtClean="0"/>
              <a:t>(3/4)</a:t>
            </a:r>
          </a:p>
          <a:p>
            <a:pPr marL="488639" lvl="1" indent="-300701" algn="just" eaLnBrk="1" hangingPunct="1">
              <a:lnSpc>
                <a:spcPct val="90000"/>
              </a:lnSpc>
              <a:buFont typeface="Wingdings" panose="05000000000000000000" pitchFamily="2" charset="2"/>
              <a:buChar char="ü"/>
            </a:pPr>
            <a:r>
              <a:rPr lang="zh-TW" altLang="en-US" dirty="0" smtClean="0"/>
              <a:t>啟動階段：</a:t>
            </a:r>
            <a:r>
              <a:rPr kumimoji="0" lang="zh-TW" altLang="en-US" dirty="0" smtClean="0"/>
              <a:t>指災害發生後至決定啟動</a:t>
            </a:r>
            <a:r>
              <a:rPr kumimoji="0" lang="en-US" altLang="zh-TW" dirty="0" smtClean="0"/>
              <a:t>BCP</a:t>
            </a:r>
            <a:r>
              <a:rPr kumimoji="0" lang="zh-TW" altLang="en-US" dirty="0" smtClean="0"/>
              <a:t>的期間，應包含下列內容：</a:t>
            </a:r>
            <a:endParaRPr lang="zh-TW" altLang="en-US" dirty="0" smtClean="0"/>
          </a:p>
          <a:p>
            <a:pPr marL="824578" lvl="2" indent="-298352" algn="just" eaLnBrk="1" hangingPunct="1">
              <a:lnSpc>
                <a:spcPct val="90000"/>
              </a:lnSpc>
              <a:buFont typeface="Wingdings" panose="05000000000000000000" pitchFamily="2" charset="2"/>
              <a:buChar char="Ø"/>
            </a:pPr>
            <a:r>
              <a:rPr lang="zh-TW" altLang="en-US" dirty="0" smtClean="0"/>
              <a:t>緊急處理程序：當重大災害發生時首要任務就是相關緊急處理程序，目的是確保人員性命的安全並降低災害的損失，所以可視災害類型訂定不同的緊急處理程序，例如：</a:t>
            </a:r>
          </a:p>
          <a:p>
            <a:pPr marL="1200454" lvl="4" indent="-298352" algn="just" eaLnBrk="1" hangingPunct="1">
              <a:lnSpc>
                <a:spcPct val="90000"/>
              </a:lnSpc>
              <a:buFont typeface="Arial" panose="020B0604020202020204" pitchFamily="34" charset="0"/>
              <a:buChar char="•"/>
            </a:pPr>
            <a:r>
              <a:rPr lang="zh-TW" altLang="en-US" dirty="0" smtClean="0"/>
              <a:t>人員疏散程序。</a:t>
            </a:r>
          </a:p>
          <a:p>
            <a:pPr marL="1200454" lvl="4" indent="-298352" algn="just" eaLnBrk="1" hangingPunct="1">
              <a:lnSpc>
                <a:spcPct val="90000"/>
              </a:lnSpc>
              <a:buFont typeface="Arial" panose="020B0604020202020204" pitchFamily="34" charset="0"/>
              <a:buChar char="•"/>
            </a:pPr>
            <a:r>
              <a:rPr lang="zh-TW" altLang="en-US" dirty="0" smtClean="0"/>
              <a:t>急救步驟</a:t>
            </a:r>
            <a:r>
              <a:rPr lang="en-US" altLang="zh-TW" dirty="0" smtClean="0"/>
              <a:t>(CPR)</a:t>
            </a:r>
            <a:r>
              <a:rPr lang="zh-TW" altLang="en-US" dirty="0" smtClean="0"/>
              <a:t>。</a:t>
            </a:r>
            <a:endParaRPr lang="en-US" altLang="zh-TW" dirty="0" smtClean="0"/>
          </a:p>
          <a:p>
            <a:pPr marL="1200454" lvl="4" indent="-298352" algn="just" eaLnBrk="1" hangingPunct="1">
              <a:lnSpc>
                <a:spcPct val="90000"/>
              </a:lnSpc>
              <a:buFont typeface="Arial" panose="020B0604020202020204" pitchFamily="34" charset="0"/>
              <a:buChar char="•"/>
            </a:pPr>
            <a:r>
              <a:rPr lang="zh-TW" altLang="en-US" dirty="0" smtClean="0"/>
              <a:t>火災緊急處理程序。</a:t>
            </a:r>
          </a:p>
          <a:p>
            <a:pPr marL="1200454" lvl="4" indent="-298352" algn="just" eaLnBrk="1" hangingPunct="1">
              <a:lnSpc>
                <a:spcPct val="90000"/>
              </a:lnSpc>
              <a:buFont typeface="Arial" panose="020B0604020202020204" pitchFamily="34" charset="0"/>
              <a:buChar char="•"/>
            </a:pPr>
            <a:r>
              <a:rPr lang="zh-TW" altLang="en-US" dirty="0" smtClean="0"/>
              <a:t>地震緊急處理程序。</a:t>
            </a:r>
            <a:endParaRPr lang="en-US" altLang="zh-TW" dirty="0" smtClean="0"/>
          </a:p>
          <a:p>
            <a:pPr marL="824578" lvl="2" indent="-298352" algn="just" eaLnBrk="1" hangingPunct="1">
              <a:lnSpc>
                <a:spcPct val="90000"/>
              </a:lnSpc>
              <a:buFont typeface="Wingdings" panose="05000000000000000000" pitchFamily="2" charset="2"/>
              <a:buChar char="Ø"/>
            </a:pPr>
            <a:r>
              <a:rPr lang="zh-TW" altLang="en-US" dirty="0" smtClean="0"/>
              <a:t>損害評估程序：用來決定是否啟動</a:t>
            </a:r>
            <a:r>
              <a:rPr lang="en-US" altLang="zh-TW" dirty="0" smtClean="0"/>
              <a:t>BCP</a:t>
            </a:r>
            <a:r>
              <a:rPr lang="zh-TW" altLang="en-US" dirty="0" smtClean="0"/>
              <a:t>，通常定義簡單的判斷條件即可，不需要冗長的分析評估作業，因為在緊急狀況下，通常沒有足夠的時間可以做詳細的評估。</a:t>
            </a:r>
            <a:endParaRPr lang="en-US" altLang="zh-TW" dirty="0" smtClean="0"/>
          </a:p>
          <a:p>
            <a:pPr marL="824578" lvl="2" indent="-298352" algn="just" eaLnBrk="1" hangingPunct="1">
              <a:lnSpc>
                <a:spcPct val="90000"/>
              </a:lnSpc>
              <a:buFont typeface="Wingdings" panose="05000000000000000000" pitchFamily="2" charset="2"/>
              <a:buChar char="Ø"/>
            </a:pPr>
            <a:r>
              <a:rPr lang="zh-TW" altLang="en-US" dirty="0" smtClean="0"/>
              <a:t>復原人員的通報程序：一旦決定啟動</a:t>
            </a:r>
            <a:r>
              <a:rPr lang="en-US" altLang="zh-TW" dirty="0" smtClean="0"/>
              <a:t>BCP</a:t>
            </a:r>
            <a:r>
              <a:rPr lang="zh-TW" altLang="en-US" dirty="0" smtClean="0"/>
              <a:t>後，相關復原人員的「通報方式」與「通報內容」，必須事先定義清楚，讓復原人員瞭解狀況與所需的判斷資訊。</a:t>
            </a:r>
          </a:p>
          <a:p>
            <a:pPr marL="488639" lvl="1" indent="-300701" algn="just" eaLnBrk="1" hangingPunct="1">
              <a:lnSpc>
                <a:spcPct val="90000"/>
              </a:lnSpc>
              <a:buFont typeface="Wingdings" panose="05000000000000000000" pitchFamily="2" charset="2"/>
              <a:buChar char="ü"/>
            </a:pPr>
            <a:r>
              <a:rPr lang="zh-TW" altLang="en-US" dirty="0" smtClean="0"/>
              <a:t>復原階段：主要目的是讓關鍵業務回復至暫時可運作的狀態，所以本章節內容主要以相關的復原程序為主。</a:t>
            </a:r>
          </a:p>
          <a:p>
            <a:pPr marL="824578" lvl="2" indent="-298352" algn="just" eaLnBrk="1" hangingPunct="1">
              <a:lnSpc>
                <a:spcPct val="90000"/>
              </a:lnSpc>
              <a:buFont typeface="Wingdings" panose="05000000000000000000" pitchFamily="2" charset="2"/>
              <a:buChar char="Ø"/>
            </a:pPr>
            <a:r>
              <a:rPr lang="zh-TW" altLang="en-US" dirty="0" smtClean="0"/>
              <a:t>復原程序：應包含各項「業務」與「所需資源」回復至可運作狀態的每一步動作，而且必須在可容許中斷的時間內完成。</a:t>
            </a:r>
          </a:p>
        </p:txBody>
      </p:sp>
    </p:spTree>
    <p:extLst>
      <p:ext uri="{BB962C8B-B14F-4D97-AF65-F5344CB8AC3E}">
        <p14:creationId xmlns:p14="http://schemas.microsoft.com/office/powerpoint/2010/main" val="9611058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795338" y="771525"/>
            <a:ext cx="5576887" cy="3862388"/>
          </a:xfrm>
          <a:ln/>
        </p:spPr>
      </p:sp>
      <p:sp>
        <p:nvSpPr>
          <p:cNvPr id="287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TW" altLang="en-US" dirty="0" smtClean="0"/>
              <a:t>發展業務永續運作計畫</a:t>
            </a:r>
            <a:r>
              <a:rPr lang="en-US" altLang="zh-TW" dirty="0" smtClean="0"/>
              <a:t>(4/4)</a:t>
            </a:r>
          </a:p>
          <a:p>
            <a:pPr marL="300701" indent="-300701" eaLnBrk="1" hangingPunct="1">
              <a:buFont typeface="Wingdings" panose="05000000000000000000" pitchFamily="2" charset="2"/>
              <a:buChar char="ü"/>
            </a:pPr>
            <a:r>
              <a:rPr lang="zh-TW" altLang="en-US" dirty="0" smtClean="0"/>
              <a:t>重建階段：主要目的是讓關鍵業務從暫時運作狀態，在原地點或其他地點回復到一般正常作業。</a:t>
            </a:r>
          </a:p>
          <a:p>
            <a:pPr marL="488639" lvl="1" indent="-187938" eaLnBrk="1" hangingPunct="1">
              <a:buFont typeface="Wingdings" panose="05000000000000000000" pitchFamily="2" charset="2"/>
              <a:buChar char="Ø"/>
            </a:pPr>
            <a:r>
              <a:rPr lang="zh-TW" altLang="en-US" dirty="0" smtClean="0"/>
              <a:t>在重建後的新環境應執行相關系統與作業的測試。</a:t>
            </a:r>
          </a:p>
          <a:p>
            <a:pPr marL="488639" lvl="1" indent="-187938" eaLnBrk="1" hangingPunct="1">
              <a:buFont typeface="Wingdings" panose="05000000000000000000" pitchFamily="2" charset="2"/>
              <a:buChar char="Ø"/>
            </a:pPr>
            <a:r>
              <a:rPr lang="zh-TW" altLang="en-US" dirty="0" smtClean="0"/>
              <a:t>由較不重要的業務功能先移轉至新環境。</a:t>
            </a:r>
          </a:p>
        </p:txBody>
      </p:sp>
    </p:spTree>
    <p:extLst>
      <p:ext uri="{BB962C8B-B14F-4D97-AF65-F5344CB8AC3E}">
        <p14:creationId xmlns:p14="http://schemas.microsoft.com/office/powerpoint/2010/main" val="16655375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795338" y="771525"/>
            <a:ext cx="5576887" cy="3862388"/>
          </a:xfrm>
          <a:ln/>
        </p:spPr>
      </p:sp>
      <p:sp>
        <p:nvSpPr>
          <p:cNvPr id="289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測試與演練</a:t>
            </a:r>
            <a:r>
              <a:rPr lang="en-US" altLang="zh-TW" dirty="0" smtClean="0"/>
              <a:t>(1/3)</a:t>
            </a:r>
          </a:p>
          <a:p>
            <a:pPr marL="488639" lvl="1" indent="-300701" algn="just" eaLnBrk="1" hangingPunct="1">
              <a:buFont typeface="Wingdings" panose="05000000000000000000" pitchFamily="2" charset="2"/>
              <a:buChar char="ü"/>
            </a:pPr>
            <a:r>
              <a:rPr lang="zh-TW" altLang="en-US" dirty="0" smtClean="0"/>
              <a:t>目的：在檢驗</a:t>
            </a:r>
            <a:r>
              <a:rPr lang="en-US" altLang="zh-TW" dirty="0" smtClean="0"/>
              <a:t>BCP</a:t>
            </a:r>
            <a:r>
              <a:rPr lang="zh-TW" altLang="en-US" dirty="0" smtClean="0"/>
              <a:t>的可行性並補強未考量之缺陷，透過測試與演練的過程中，經常可以發生編撰</a:t>
            </a:r>
            <a:r>
              <a:rPr lang="en-US" altLang="zh-TW" dirty="0" smtClean="0"/>
              <a:t>BCP</a:t>
            </a:r>
            <a:r>
              <a:rPr lang="zh-TW" altLang="en-US" dirty="0" smtClean="0"/>
              <a:t>時沒有考慮到的問題，或者原本設計不當的地方，因此為了確保</a:t>
            </a:r>
            <a:r>
              <a:rPr lang="en-US" altLang="zh-TW" dirty="0" smtClean="0"/>
              <a:t>BCP</a:t>
            </a:r>
            <a:r>
              <a:rPr lang="zh-TW" altLang="en-US" dirty="0" smtClean="0"/>
              <a:t>的可行性，</a:t>
            </a:r>
            <a:r>
              <a:rPr lang="en-US" altLang="zh-TW" dirty="0" smtClean="0"/>
              <a:t>BCP</a:t>
            </a:r>
            <a:r>
              <a:rPr lang="zh-TW" altLang="en-US" dirty="0" smtClean="0"/>
              <a:t>的測試與演練是必要的。另外測試與演練還可確保復原計畫與步驟能在最大可容許中斷時間內完成，並且讓相關人員熟悉相關災害復原的作業。</a:t>
            </a:r>
            <a:endParaRPr lang="en-US" altLang="zh-TW" dirty="0" smtClean="0"/>
          </a:p>
          <a:p>
            <a:pPr marL="488639" lvl="1" indent="-300701" algn="just" eaLnBrk="1" hangingPunct="1">
              <a:buFont typeface="Wingdings" panose="05000000000000000000" pitchFamily="2" charset="2"/>
              <a:buChar char="ü"/>
            </a:pPr>
            <a:r>
              <a:rPr lang="zh-TW" altLang="en-US" dirty="0" smtClean="0"/>
              <a:t>測試方式：</a:t>
            </a:r>
            <a:endParaRPr lang="en-US" altLang="zh-TW" dirty="0" smtClean="0"/>
          </a:p>
          <a:p>
            <a:pPr marL="824578" lvl="2" indent="-298352" algn="just" eaLnBrk="1" hangingPunct="1">
              <a:buFont typeface="Wingdings" panose="05000000000000000000" pitchFamily="2" charset="2"/>
              <a:buChar char="Ø"/>
            </a:pPr>
            <a:r>
              <a:rPr lang="zh-TW" altLang="en-US" dirty="0" smtClean="0"/>
              <a:t>檢核表測試：由部門個別由文件中檢視其所負責的</a:t>
            </a:r>
            <a:r>
              <a:rPr lang="en-US" altLang="zh-TW" dirty="0" smtClean="0"/>
              <a:t>BCP</a:t>
            </a:r>
            <a:r>
              <a:rPr lang="zh-TW" altLang="en-US" dirty="0" smtClean="0"/>
              <a:t>工作，動員的資源較少，但無法得知不同部門間的合作與溝通的結果。</a:t>
            </a:r>
          </a:p>
          <a:p>
            <a:pPr marL="824578" lvl="2" indent="-298352" algn="just" eaLnBrk="1" hangingPunct="1">
              <a:buFont typeface="Wingdings" panose="05000000000000000000" pitchFamily="2" charset="2"/>
              <a:buChar char="Ø"/>
            </a:pPr>
            <a:r>
              <a:rPr lang="zh-TW" altLang="en-US" dirty="0" smtClean="0"/>
              <a:t>整合測試：由各部門一起由文件中檢視</a:t>
            </a:r>
            <a:r>
              <a:rPr lang="en-US" altLang="zh-TW" dirty="0" smtClean="0"/>
              <a:t>BCP</a:t>
            </a:r>
            <a:r>
              <a:rPr lang="zh-TW" altLang="en-US" dirty="0" smtClean="0"/>
              <a:t>過程，對各部門間需相互配合的工作可進行溝通，以確定</a:t>
            </a:r>
            <a:r>
              <a:rPr lang="en-US" altLang="zh-TW" dirty="0" smtClean="0"/>
              <a:t>BCP</a:t>
            </a:r>
            <a:r>
              <a:rPr lang="zh-TW" altLang="en-US" dirty="0" smtClean="0"/>
              <a:t>的分工是否恰當，但無法模擬不同的災害類型或損壞情況來應變。</a:t>
            </a:r>
          </a:p>
          <a:p>
            <a:pPr marL="824578" lvl="2" indent="-298352" algn="just" eaLnBrk="1" hangingPunct="1">
              <a:buFont typeface="Wingdings" panose="05000000000000000000" pitchFamily="2" charset="2"/>
              <a:buChar char="Ø"/>
            </a:pPr>
            <a:r>
              <a:rPr lang="zh-TW" altLang="en-US" dirty="0" smtClean="0"/>
              <a:t>狀況模擬測試：測試演練前先假設發生災害的狀況與程度，由各部門於紙上模擬災害情境與復原過程，可以檢測出</a:t>
            </a:r>
            <a:r>
              <a:rPr lang="en-US" altLang="zh-TW" dirty="0" smtClean="0"/>
              <a:t>BCP</a:t>
            </a:r>
            <a:r>
              <a:rPr lang="zh-TW" altLang="en-US" dirty="0" smtClean="0"/>
              <a:t>在不同災害情況下，是否都足以應變，也可以演練出相關人員是否能依不同的狀況，做出最好的判斷與決策。但這種模擬測試還是缺乏實際執行復原與重建的經驗。</a:t>
            </a:r>
          </a:p>
        </p:txBody>
      </p:sp>
    </p:spTree>
    <p:extLst>
      <p:ext uri="{BB962C8B-B14F-4D97-AF65-F5344CB8AC3E}">
        <p14:creationId xmlns:p14="http://schemas.microsoft.com/office/powerpoint/2010/main" val="3251107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82638" y="768350"/>
            <a:ext cx="5537200" cy="3835400"/>
          </a:xfrm>
        </p:spPr>
      </p:sp>
      <p:sp>
        <p:nvSpPr>
          <p:cNvPr id="3" name="備忘稿版面配置區 2"/>
          <p:cNvSpPr>
            <a:spLocks noGrp="1"/>
          </p:cNvSpPr>
          <p:nvPr>
            <p:ph type="body" idx="1"/>
          </p:nvPr>
        </p:nvSpPr>
        <p:spPr/>
        <p:txBody>
          <a:bodyPr/>
          <a:lstStyle/>
          <a:p>
            <a:pPr marL="300701" indent="-300701" algn="just" defTabSz="954725">
              <a:lnSpc>
                <a:spcPct val="120000"/>
              </a:lnSpc>
              <a:spcBef>
                <a:spcPts val="209"/>
              </a:spcBef>
              <a:spcAft>
                <a:spcPts val="209"/>
              </a:spcAft>
              <a:buFont typeface="Wingdings" panose="05000000000000000000" pitchFamily="2" charset="2"/>
              <a:buChar char="l"/>
              <a:defRPr/>
            </a:pPr>
            <a:r>
              <a:rPr lang="zh-TW" altLang="en-US" sz="1200" b="0" dirty="0" smtClean="0"/>
              <a:t>烏克蘭在民國</a:t>
            </a:r>
            <a:r>
              <a:rPr lang="en-US" altLang="zh-TW" sz="1200" b="0" dirty="0" smtClean="0"/>
              <a:t>104</a:t>
            </a:r>
            <a:r>
              <a:rPr lang="zh-TW" altLang="en-US" sz="1200" b="0" dirty="0" smtClean="0"/>
              <a:t>年</a:t>
            </a:r>
            <a:r>
              <a:rPr lang="en-US" altLang="zh-TW" sz="1200" b="0" dirty="0" smtClean="0"/>
              <a:t>12</a:t>
            </a:r>
            <a:r>
              <a:rPr lang="zh-TW" altLang="en-US" sz="1200" b="0" dirty="0" smtClean="0"/>
              <a:t>月因為</a:t>
            </a:r>
            <a:r>
              <a:rPr lang="en-US" altLang="zh-TW" sz="1200" b="0" dirty="0" err="1" smtClean="0"/>
              <a:t>BlackEnergy</a:t>
            </a:r>
            <a:r>
              <a:rPr lang="zh-TW" altLang="en-US" sz="1200" b="0" dirty="0" smtClean="0"/>
              <a:t>惡意軟體的攻擊造成大停電，引起大家對於</a:t>
            </a:r>
            <a:r>
              <a:rPr lang="en-US" altLang="zh-TW" sz="1200" b="0" dirty="0" smtClean="0"/>
              <a:t>SCADA(supervisory control and</a:t>
            </a:r>
            <a:r>
              <a:rPr lang="en-US" altLang="zh-TW" sz="1200" b="0" baseline="0" dirty="0" smtClean="0"/>
              <a:t> data acquisition)</a:t>
            </a:r>
            <a:r>
              <a:rPr lang="zh-TW" altLang="en-US" sz="1200" b="0" baseline="0" dirty="0" smtClean="0"/>
              <a:t>被惡意程式攻擊的注意。</a:t>
            </a:r>
            <a:endParaRPr lang="en-US" altLang="zh-TW" sz="1200" b="0" dirty="0" smtClean="0"/>
          </a:p>
          <a:p>
            <a:pPr marL="300701" indent="-300701" algn="just" defTabSz="954725">
              <a:lnSpc>
                <a:spcPct val="120000"/>
              </a:lnSpc>
              <a:spcBef>
                <a:spcPts val="209"/>
              </a:spcBef>
              <a:spcAft>
                <a:spcPts val="209"/>
              </a:spcAft>
              <a:buFont typeface="Wingdings" panose="05000000000000000000" pitchFamily="2" charset="2"/>
              <a:buChar char="l"/>
              <a:defRPr/>
            </a:pPr>
            <a:r>
              <a:rPr lang="zh-TW" altLang="en-US" sz="1200" b="0" dirty="0" smtClean="0"/>
              <a:t>我們可以嘗試想像當關鍵基礎設施遭到資安攻擊而停擺時，會造成多大的影響，偏偏現代生活的眾多設施越來越倚賴資訊技術。物聯網帶來了生活的方便，但是駭客以資安方式攻擊的管道也變多了，大家必須了解資安的素養與專業是現代公民需要培養的生活與工作知能，這也是本課程要達成的主要目標之一。</a:t>
            </a:r>
            <a:endParaRPr lang="en-US" altLang="zh-TW" sz="1200" b="0" dirty="0" smtClean="0"/>
          </a:p>
          <a:p>
            <a:pPr marL="300701" indent="-300701" algn="just" defTabSz="954725">
              <a:lnSpc>
                <a:spcPct val="120000"/>
              </a:lnSpc>
              <a:spcBef>
                <a:spcPts val="209"/>
              </a:spcBef>
              <a:spcAft>
                <a:spcPts val="209"/>
              </a:spcAft>
              <a:buFont typeface="Wingdings" panose="05000000000000000000" pitchFamily="2" charset="2"/>
              <a:buChar char="l"/>
              <a:defRPr/>
            </a:pPr>
            <a:r>
              <a:rPr lang="zh-TW" altLang="en-US" sz="1200" b="0" dirty="0" smtClean="0"/>
              <a:t>針對</a:t>
            </a:r>
            <a:r>
              <a:rPr lang="zh-TW" altLang="en-US" sz="1200" b="0" dirty="0" smtClean="0">
                <a:solidFill>
                  <a:srgbClr val="FF0000"/>
                </a:solidFill>
              </a:rPr>
              <a:t>智慧型行動裝置</a:t>
            </a:r>
            <a:r>
              <a:rPr lang="zh-TW" altLang="en-US" sz="1200" b="0" dirty="0" smtClean="0"/>
              <a:t>的攻擊已有前例，在技術上也可以將惡意程式隔離出來進行其行為的瞭解與測試，由於行動支付、手機驗證等功能越來越普及，使用者增加，容易成為駭客的鎖定目標。</a:t>
            </a:r>
            <a:endParaRPr lang="en-US" altLang="zh-TW" sz="1200" b="0" dirty="0" smtClean="0"/>
          </a:p>
          <a:p>
            <a:pPr marL="300701" indent="-300701" algn="just" defTabSz="954725">
              <a:lnSpc>
                <a:spcPct val="120000"/>
              </a:lnSpc>
              <a:spcBef>
                <a:spcPts val="209"/>
              </a:spcBef>
              <a:spcAft>
                <a:spcPts val="209"/>
              </a:spcAft>
              <a:buFont typeface="Wingdings" panose="05000000000000000000" pitchFamily="2" charset="2"/>
              <a:buChar char="l"/>
              <a:defRPr/>
            </a:pPr>
            <a:r>
              <a:rPr lang="zh-TW" altLang="en-US" sz="1200" b="0" dirty="0" smtClean="0"/>
              <a:t>民國</a:t>
            </a:r>
            <a:r>
              <a:rPr lang="en-US" altLang="zh-TW" sz="1200" b="0" dirty="0" smtClean="0"/>
              <a:t>106</a:t>
            </a:r>
            <a:r>
              <a:rPr lang="zh-TW" altLang="en-US" sz="1200" b="0" dirty="0" smtClean="0"/>
              <a:t>年夏天大潭電廠造成全國大停電雖然是人為操作的疏忽，不是來自刻意的攻擊，但是影響的範圍廣泛，也引起一般人對於關鍵基礎設施保護的醒思。</a:t>
            </a:r>
            <a:endParaRPr lang="zh-TW" altLang="en-US" sz="1200" b="0" dirty="0"/>
          </a:p>
        </p:txBody>
      </p:sp>
      <p:sp>
        <p:nvSpPr>
          <p:cNvPr id="4" name="投影片編號版面配置區 3"/>
          <p:cNvSpPr>
            <a:spLocks noGrp="1"/>
          </p:cNvSpPr>
          <p:nvPr>
            <p:ph type="sldNum" sz="quarter" idx="10"/>
          </p:nvPr>
        </p:nvSpPr>
        <p:spPr/>
        <p:txBody>
          <a:bodyPr/>
          <a:lstStyle/>
          <a:p>
            <a:pPr>
              <a:defRPr/>
            </a:pPr>
            <a:fld id="{6F0553E3-DD3F-4F94-8493-D9B2334F3DDF}" type="slidenum">
              <a:rPr lang="en-US" altLang="zh-TW" smtClean="0"/>
              <a:pPr>
                <a:defRPr/>
              </a:pPr>
              <a:t>13</a:t>
            </a:fld>
            <a:endParaRPr lang="en-US" altLang="zh-TW" dirty="0"/>
          </a:p>
        </p:txBody>
      </p:sp>
    </p:spTree>
    <p:extLst>
      <p:ext uri="{BB962C8B-B14F-4D97-AF65-F5344CB8AC3E}">
        <p14:creationId xmlns:p14="http://schemas.microsoft.com/office/powerpoint/2010/main" val="37350978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795338" y="771525"/>
            <a:ext cx="5576887" cy="3862388"/>
          </a:xfrm>
          <a:ln/>
        </p:spPr>
      </p:sp>
      <p:sp>
        <p:nvSpPr>
          <p:cNvPr id="291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測試與演練</a:t>
            </a:r>
            <a:r>
              <a:rPr lang="en-US" altLang="zh-TW" dirty="0" smtClean="0"/>
              <a:t>(2/3)</a:t>
            </a:r>
          </a:p>
          <a:p>
            <a:pPr marL="488639" lvl="1" indent="-300701" algn="just" eaLnBrk="1" hangingPunct="1">
              <a:buFont typeface="Wingdings" panose="05000000000000000000" pitchFamily="2" charset="2"/>
              <a:buChar char="ü"/>
            </a:pPr>
            <a:r>
              <a:rPr lang="zh-TW" altLang="en-US" dirty="0" smtClean="0"/>
              <a:t>測試方式：</a:t>
            </a:r>
            <a:endParaRPr lang="en-US" altLang="zh-TW" dirty="0" smtClean="0"/>
          </a:p>
          <a:p>
            <a:pPr marL="824578" lvl="2" indent="-298352" algn="just" eaLnBrk="1" hangingPunct="1">
              <a:buFont typeface="Wingdings" panose="05000000000000000000" pitchFamily="2" charset="2"/>
              <a:buChar char="Ø"/>
            </a:pPr>
            <a:r>
              <a:rPr lang="zh-TW" altLang="en-US" dirty="0" smtClean="0"/>
              <a:t>並行測試：實際將部份系統與業務移轉到備援場所，但原場所仍持續運作，可實際操作復原步驟能否順利進行，可實際測試能否在最大容許中斷時間內復原，也讓相關部門與人員都有實際的應變能力，但如果操作或規劃不當，可能出現線上部份業務因移轉或切換動作導致無法正常運作的干擾狀況。</a:t>
            </a:r>
          </a:p>
          <a:p>
            <a:pPr marL="824578" lvl="2" indent="-298352" algn="just" eaLnBrk="1" hangingPunct="1">
              <a:buFont typeface="Wingdings" panose="05000000000000000000" pitchFamily="2" charset="2"/>
              <a:buChar char="Ø"/>
            </a:pPr>
            <a:r>
              <a:rPr lang="zh-TW" altLang="en-US" dirty="0" smtClean="0"/>
              <a:t>完全中斷測試：實際中斷原場所系統與服務，實際模擬</a:t>
            </a:r>
            <a:r>
              <a:rPr lang="en-US" altLang="zh-TW" dirty="0" smtClean="0"/>
              <a:t>BCP</a:t>
            </a:r>
            <a:r>
              <a:rPr lang="zh-TW" altLang="en-US" dirty="0" smtClean="0"/>
              <a:t>的復原階段與重建階段，是唯一可以實際測試到重建階段的方式，但這種測試所需投入的資源最多，而且關鍵業務必須中斷一段時間，並需承擔部份業務可能無法及時復原運作；且重建階段演練時，資料若需回存到原系統，可能導致資料錯亂的風險。</a:t>
            </a:r>
            <a:endParaRPr lang="en-US" altLang="zh-TW" dirty="0" smtClean="0"/>
          </a:p>
          <a:p>
            <a:pPr marL="488639" lvl="1" indent="-300701" algn="just" eaLnBrk="1" hangingPunct="1">
              <a:buFont typeface="Wingdings" panose="05000000000000000000" pitchFamily="2" charset="2"/>
              <a:buChar char="ü"/>
            </a:pPr>
            <a:r>
              <a:rPr lang="zh-TW" altLang="en-US" dirty="0" smtClean="0"/>
              <a:t>測試與演練的時機：建議</a:t>
            </a:r>
            <a:r>
              <a:rPr lang="en-US" altLang="zh-TW" dirty="0" smtClean="0"/>
              <a:t>BCP</a:t>
            </a:r>
            <a:r>
              <a:rPr lang="zh-TW" altLang="en-US" dirty="0" smtClean="0"/>
              <a:t>可每年定期進行測試與演練，但演練範圍或模擬的災害狀況每年應不一樣。或者當</a:t>
            </a:r>
            <a:r>
              <a:rPr lang="en-US" altLang="zh-TW" dirty="0" smtClean="0"/>
              <a:t>BCP</a:t>
            </a:r>
            <a:r>
              <a:rPr lang="zh-TW" altLang="en-US" dirty="0" smtClean="0"/>
              <a:t>有重大變更時可額外進行。</a:t>
            </a:r>
          </a:p>
        </p:txBody>
      </p:sp>
    </p:spTree>
    <p:extLst>
      <p:ext uri="{BB962C8B-B14F-4D97-AF65-F5344CB8AC3E}">
        <p14:creationId xmlns:p14="http://schemas.microsoft.com/office/powerpoint/2010/main" val="11179411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xfrm>
            <a:off x="795338" y="771525"/>
            <a:ext cx="5576887" cy="3862388"/>
          </a:xfrm>
          <a:ln/>
        </p:spPr>
      </p:sp>
      <p:sp>
        <p:nvSpPr>
          <p:cNvPr id="293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測試與演練</a:t>
            </a:r>
            <a:r>
              <a:rPr lang="en-US" altLang="zh-TW" dirty="0" smtClean="0"/>
              <a:t>(3/3)</a:t>
            </a:r>
          </a:p>
          <a:p>
            <a:pPr algn="just" eaLnBrk="1" hangingPunct="1"/>
            <a:endParaRPr lang="en-US" altLang="zh-TW" dirty="0" smtClean="0"/>
          </a:p>
          <a:p>
            <a:pPr marL="488639" lvl="1" indent="-300701" algn="just" eaLnBrk="1" hangingPunct="1">
              <a:buFont typeface="Wingdings" panose="05000000000000000000" pitchFamily="2" charset="2"/>
              <a:buChar char="ü"/>
            </a:pPr>
            <a:r>
              <a:rPr lang="zh-TW" altLang="en-US" dirty="0" smtClean="0"/>
              <a:t>人員訓練的需求：對人員進行</a:t>
            </a:r>
            <a:r>
              <a:rPr lang="en-US" altLang="zh-TW" dirty="0" smtClean="0"/>
              <a:t>BCP</a:t>
            </a:r>
            <a:r>
              <a:rPr lang="zh-TW" altLang="en-US" dirty="0" smtClean="0"/>
              <a:t>的訓練時，應於課程中說明下列與人員相關的</a:t>
            </a:r>
            <a:r>
              <a:rPr lang="en-US" altLang="zh-TW" dirty="0" smtClean="0"/>
              <a:t>BCP</a:t>
            </a:r>
            <a:r>
              <a:rPr lang="zh-TW" altLang="en-US" dirty="0" smtClean="0"/>
              <a:t>工作內容。</a:t>
            </a:r>
          </a:p>
          <a:p>
            <a:pPr marL="824578" lvl="2" indent="-298352" algn="just" eaLnBrk="1" hangingPunct="1">
              <a:buFont typeface="Wingdings" panose="05000000000000000000" pitchFamily="2" charset="2"/>
              <a:buChar char="Ø"/>
            </a:pPr>
            <a:r>
              <a:rPr lang="en-US" altLang="zh-TW" dirty="0" smtClean="0"/>
              <a:t>BCP</a:t>
            </a:r>
            <a:r>
              <a:rPr lang="zh-TW" altLang="en-US" dirty="0" smtClean="0"/>
              <a:t>的目的。</a:t>
            </a:r>
          </a:p>
          <a:p>
            <a:pPr marL="824578" lvl="2" indent="-298352" algn="just" eaLnBrk="1" hangingPunct="1">
              <a:buFont typeface="Wingdings" panose="05000000000000000000" pitchFamily="2" charset="2"/>
              <a:buChar char="Ø"/>
            </a:pPr>
            <a:r>
              <a:rPr lang="en-US" altLang="zh-TW" dirty="0" smtClean="0"/>
              <a:t>BCP</a:t>
            </a:r>
            <a:r>
              <a:rPr lang="zh-TW" altLang="en-US" dirty="0" smtClean="0"/>
              <a:t>的角色與權責：瞭解分工內容與權責。</a:t>
            </a:r>
          </a:p>
          <a:p>
            <a:pPr marL="824578" lvl="2" indent="-298352" algn="just" eaLnBrk="1" hangingPunct="1">
              <a:buFont typeface="Wingdings" panose="05000000000000000000" pitchFamily="2" charset="2"/>
              <a:buChar char="Ø"/>
            </a:pPr>
            <a:r>
              <a:rPr lang="zh-TW" altLang="en-US" dirty="0" smtClean="0"/>
              <a:t>復原小組間的協調與溝通：瞭解緊急狀況下溝通與協調的方法。</a:t>
            </a:r>
          </a:p>
          <a:p>
            <a:pPr marL="824578" lvl="2" indent="-298352" algn="just" eaLnBrk="1" hangingPunct="1">
              <a:buFont typeface="Wingdings" panose="05000000000000000000" pitchFamily="2" charset="2"/>
              <a:buChar char="Ø"/>
            </a:pPr>
            <a:r>
              <a:rPr lang="zh-TW" altLang="en-US" dirty="0" smtClean="0"/>
              <a:t>處理回報程序：回報</a:t>
            </a:r>
            <a:r>
              <a:rPr lang="en-US" altLang="zh-TW" dirty="0" smtClean="0"/>
              <a:t>BCP</a:t>
            </a:r>
            <a:r>
              <a:rPr lang="zh-TW" altLang="en-US" dirty="0" smtClean="0"/>
              <a:t>執行狀況的方法與步驟。</a:t>
            </a:r>
          </a:p>
          <a:p>
            <a:pPr marL="824578" lvl="2" indent="-298352" algn="just" eaLnBrk="1" hangingPunct="1">
              <a:buFont typeface="Wingdings" panose="05000000000000000000" pitchFamily="2" charset="2"/>
              <a:buChar char="Ø"/>
            </a:pPr>
            <a:r>
              <a:rPr lang="zh-TW" altLang="en-US" dirty="0" smtClean="0"/>
              <a:t>安全要求：人員在執行</a:t>
            </a:r>
            <a:r>
              <a:rPr lang="en-US" altLang="zh-TW" dirty="0" smtClean="0"/>
              <a:t>BCP</a:t>
            </a:r>
            <a:r>
              <a:rPr lang="zh-TW" altLang="en-US" dirty="0" smtClean="0"/>
              <a:t>時應遵守的安全規範。</a:t>
            </a:r>
            <a:endParaRPr lang="en-US" altLang="zh-TW" dirty="0" smtClean="0"/>
          </a:p>
          <a:p>
            <a:pPr marL="824578" lvl="2" indent="-298352" algn="just" eaLnBrk="1" hangingPunct="1">
              <a:buFont typeface="Wingdings" panose="05000000000000000000" pitchFamily="2" charset="2"/>
              <a:buChar char="Ø"/>
            </a:pPr>
            <a:r>
              <a:rPr lang="zh-TW" altLang="en-US" dirty="0" smtClean="0"/>
              <a:t>各小組在不同階段中的工作。</a:t>
            </a:r>
          </a:p>
          <a:p>
            <a:pPr marL="824578" lvl="2" indent="-298352" algn="just" eaLnBrk="1" hangingPunct="1">
              <a:buFont typeface="Wingdings" panose="05000000000000000000" pitchFamily="2" charset="2"/>
              <a:buChar char="Ø"/>
            </a:pPr>
            <a:r>
              <a:rPr lang="zh-TW" altLang="en-US" dirty="0" smtClean="0"/>
              <a:t>特定人員在不同階段中的責任。</a:t>
            </a:r>
            <a:endParaRPr lang="en-US" altLang="zh-TW" dirty="0" smtClean="0"/>
          </a:p>
          <a:p>
            <a:pPr marL="824578" lvl="2" indent="-298352" algn="just" eaLnBrk="1" hangingPunct="1">
              <a:buFont typeface="Wingdings" panose="05000000000000000000" pitchFamily="2" charset="2"/>
              <a:buChar char="Ø"/>
            </a:pPr>
            <a:endParaRPr lang="zh-TW" altLang="en-US" dirty="0" smtClean="0"/>
          </a:p>
          <a:p>
            <a:pPr marL="488639" lvl="1" indent="-300701" algn="just" eaLnBrk="1" hangingPunct="1">
              <a:buFont typeface="Wingdings" panose="05000000000000000000" pitchFamily="2" charset="2"/>
              <a:buChar char="ü"/>
            </a:pPr>
            <a:r>
              <a:rPr lang="zh-TW" altLang="en-US" dirty="0" smtClean="0"/>
              <a:t>在測試與演練中學習。</a:t>
            </a:r>
          </a:p>
          <a:p>
            <a:pPr marL="824578" lvl="2" indent="-298352" algn="just" eaLnBrk="1" hangingPunct="1">
              <a:buFont typeface="Wingdings" panose="05000000000000000000" pitchFamily="2" charset="2"/>
              <a:buChar char="Ø"/>
            </a:pPr>
            <a:r>
              <a:rPr lang="zh-TW" altLang="en-US" dirty="0" smtClean="0"/>
              <a:t>測試結果與經驗應被記錄：在測試過程中，應記錄相關的測試或演練過程與結果，以利後續的測試與演練結果的檢討。</a:t>
            </a:r>
            <a:endParaRPr lang="en-US" altLang="zh-TW" dirty="0" smtClean="0"/>
          </a:p>
          <a:p>
            <a:pPr marL="824578" lvl="2" indent="-298352" algn="just" eaLnBrk="1" hangingPunct="1">
              <a:buFont typeface="Wingdings" panose="05000000000000000000" pitchFamily="2" charset="2"/>
              <a:buChar char="Ø"/>
            </a:pPr>
            <a:r>
              <a:rPr lang="zh-TW" altLang="en-US" dirty="0" smtClean="0"/>
              <a:t>彙整測試結果並於測試後進行檢討，以改善現有</a:t>
            </a:r>
            <a:r>
              <a:rPr lang="en-US" altLang="zh-TW" dirty="0" smtClean="0"/>
              <a:t>BCP</a:t>
            </a:r>
            <a:r>
              <a:rPr lang="zh-TW" altLang="en-US" dirty="0" smtClean="0"/>
              <a:t>的缺失：召開測試或演練成果的檢討會議，蒐集測試相關的缺失，並討論解決問題的方案。</a:t>
            </a:r>
          </a:p>
          <a:p>
            <a:pPr algn="just" eaLnBrk="1" hangingPunct="1"/>
            <a:endParaRPr lang="zh-TW" altLang="en-US" dirty="0" smtClean="0"/>
          </a:p>
          <a:p>
            <a:pPr algn="just" eaLnBrk="1" hangingPunct="1"/>
            <a:endParaRPr lang="zh-TW" altLang="en-US" dirty="0" smtClean="0"/>
          </a:p>
        </p:txBody>
      </p:sp>
    </p:spTree>
    <p:extLst>
      <p:ext uri="{BB962C8B-B14F-4D97-AF65-F5344CB8AC3E}">
        <p14:creationId xmlns:p14="http://schemas.microsoft.com/office/powerpoint/2010/main" val="41659899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a:xfrm>
            <a:off x="795338" y="771525"/>
            <a:ext cx="5576887" cy="3862388"/>
          </a:xfrm>
          <a:ln/>
        </p:spPr>
      </p:sp>
      <p:sp>
        <p:nvSpPr>
          <p:cNvPr id="295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維護業務永續運作計畫</a:t>
            </a:r>
            <a:endParaRPr lang="en-US" altLang="zh-TW" dirty="0" smtClean="0"/>
          </a:p>
          <a:p>
            <a:pPr marL="488639" lvl="1" indent="-300701" algn="just" eaLnBrk="1" hangingPunct="1">
              <a:buFont typeface="Wingdings" panose="05000000000000000000" pitchFamily="2" charset="2"/>
              <a:buChar char="ü"/>
            </a:pPr>
            <a:r>
              <a:rPr lang="zh-TW" altLang="en-US" dirty="0" smtClean="0"/>
              <a:t>目的</a:t>
            </a:r>
          </a:p>
          <a:p>
            <a:pPr marL="824578" lvl="2" indent="-298352" algn="just" eaLnBrk="1" hangingPunct="1">
              <a:buFont typeface="Wingdings" panose="05000000000000000000" pitchFamily="2" charset="2"/>
              <a:buChar char="Ø"/>
            </a:pPr>
            <a:r>
              <a:rPr lang="zh-TW" altLang="en-US" dirty="0" smtClean="0"/>
              <a:t>確保</a:t>
            </a:r>
            <a:r>
              <a:rPr lang="en-US" altLang="zh-TW" dirty="0" smtClean="0"/>
              <a:t>BCP</a:t>
            </a:r>
            <a:r>
              <a:rPr lang="zh-TW" altLang="en-US" dirty="0" smtClean="0"/>
              <a:t>可符合組織現況需求，避免</a:t>
            </a:r>
            <a:r>
              <a:rPr lang="en-US" altLang="zh-TW" dirty="0" smtClean="0"/>
              <a:t>BCP</a:t>
            </a:r>
            <a:r>
              <a:rPr lang="zh-TW" altLang="en-US" dirty="0" smtClean="0"/>
              <a:t>因下列因素變成不符現況的需求。</a:t>
            </a:r>
            <a:endParaRPr lang="en-US" altLang="zh-TW" dirty="0" smtClean="0"/>
          </a:p>
          <a:p>
            <a:pPr marL="488639" lvl="1" indent="-300701" algn="just" eaLnBrk="1" hangingPunct="1">
              <a:buFont typeface="Wingdings" panose="05000000000000000000" pitchFamily="2" charset="2"/>
              <a:buChar char="ü"/>
            </a:pPr>
            <a:r>
              <a:rPr lang="en-US" altLang="zh-TW" dirty="0" smtClean="0"/>
              <a:t>BCP</a:t>
            </a:r>
            <a:r>
              <a:rPr lang="zh-TW" altLang="en-US" dirty="0" smtClean="0"/>
              <a:t>會因下列因素變成不符現況需求。</a:t>
            </a:r>
          </a:p>
          <a:p>
            <a:pPr marL="824578" lvl="2" indent="-298352" algn="just" eaLnBrk="1" hangingPunct="1">
              <a:buFont typeface="Wingdings" panose="05000000000000000000" pitchFamily="2" charset="2"/>
              <a:buChar char="Ø"/>
            </a:pPr>
            <a:r>
              <a:rPr lang="zh-TW" altLang="en-US" dirty="0" smtClean="0"/>
              <a:t>科技的快速變動或軟體升級：因科技的快速變動，備援與回存的方法與技術更有效率，或者軟體升級導致原有的備援方案無法支援新的環境。</a:t>
            </a:r>
          </a:p>
          <a:p>
            <a:pPr marL="824578" lvl="2" indent="-298352" algn="just" eaLnBrk="1" hangingPunct="1">
              <a:buFont typeface="Wingdings" panose="05000000000000000000" pitchFamily="2" charset="2"/>
              <a:buChar char="Ø"/>
            </a:pPr>
            <a:r>
              <a:rPr lang="zh-TW" altLang="en-US" dirty="0" smtClean="0"/>
              <a:t>組織組織變更：因為組織的分工方式改變、合併或裁減部門與人員，也需調整</a:t>
            </a:r>
            <a:r>
              <a:rPr lang="en-US" altLang="zh-TW" dirty="0" smtClean="0"/>
              <a:t>BCP</a:t>
            </a:r>
            <a:r>
              <a:rPr lang="zh-TW" altLang="en-US" dirty="0" smtClean="0"/>
              <a:t>的權責。</a:t>
            </a:r>
            <a:endParaRPr lang="en-US" altLang="zh-TW" dirty="0" smtClean="0"/>
          </a:p>
          <a:p>
            <a:pPr marL="488639" lvl="1" indent="-300701" algn="just" eaLnBrk="1" hangingPunct="1">
              <a:buFont typeface="Wingdings" panose="05000000000000000000" pitchFamily="2" charset="2"/>
              <a:buChar char="ü"/>
            </a:pPr>
            <a:r>
              <a:rPr lang="zh-TW" altLang="en-US" dirty="0" smtClean="0"/>
              <a:t>如何確保</a:t>
            </a:r>
            <a:r>
              <a:rPr lang="en-US" altLang="zh-TW" dirty="0" smtClean="0"/>
              <a:t>BCP</a:t>
            </a:r>
            <a:r>
              <a:rPr lang="zh-TW" altLang="en-US" dirty="0" smtClean="0"/>
              <a:t>可符合現況。</a:t>
            </a:r>
          </a:p>
          <a:p>
            <a:pPr marL="824578" lvl="2" indent="-298352" algn="just" eaLnBrk="1" hangingPunct="1">
              <a:buFont typeface="Wingdings" panose="05000000000000000000" pitchFamily="2" charset="2"/>
              <a:buChar char="Ø"/>
            </a:pPr>
            <a:r>
              <a:rPr lang="zh-TW" altLang="en-US" dirty="0" smtClean="0"/>
              <a:t>指派專責人員或部門負責持續更新：將更新</a:t>
            </a:r>
            <a:r>
              <a:rPr lang="en-US" altLang="zh-TW" dirty="0" smtClean="0"/>
              <a:t>BCP</a:t>
            </a:r>
            <a:r>
              <a:rPr lang="zh-TW" altLang="en-US" dirty="0" smtClean="0"/>
              <a:t>視為人員或部門的工作職責。</a:t>
            </a:r>
          </a:p>
          <a:p>
            <a:pPr marL="824578" lvl="2" indent="-298352" algn="just" eaLnBrk="1" hangingPunct="1">
              <a:buFont typeface="Wingdings" panose="05000000000000000000" pitchFamily="2" charset="2"/>
              <a:buChar char="Ø"/>
            </a:pPr>
            <a:r>
              <a:rPr lang="zh-TW" altLang="en-US" dirty="0" smtClean="0"/>
              <a:t>將計畫的審查加入組織定期稽核項目：由稽核體系強化</a:t>
            </a:r>
            <a:r>
              <a:rPr lang="en-US" altLang="zh-TW" dirty="0" smtClean="0"/>
              <a:t>BCP</a:t>
            </a:r>
            <a:r>
              <a:rPr lang="zh-TW" altLang="en-US" dirty="0" smtClean="0"/>
              <a:t>的有效性。</a:t>
            </a:r>
          </a:p>
          <a:p>
            <a:pPr marL="824578" lvl="2" indent="-298352" algn="just" eaLnBrk="1" hangingPunct="1">
              <a:buFont typeface="Wingdings" panose="05000000000000000000" pitchFamily="2" charset="2"/>
              <a:buChar char="Ø"/>
            </a:pPr>
            <a:r>
              <a:rPr lang="zh-TW" altLang="en-US" dirty="0" smtClean="0"/>
              <a:t>在變更控制程序中審查是否需要更新</a:t>
            </a:r>
            <a:r>
              <a:rPr lang="en-US" altLang="zh-TW" dirty="0" smtClean="0"/>
              <a:t>BCP</a:t>
            </a:r>
            <a:r>
              <a:rPr lang="zh-TW" altLang="en-US" dirty="0" smtClean="0"/>
              <a:t>：以利</a:t>
            </a:r>
            <a:r>
              <a:rPr lang="en-US" altLang="zh-TW" dirty="0" smtClean="0"/>
              <a:t>BCP</a:t>
            </a:r>
            <a:r>
              <a:rPr lang="zh-TW" altLang="en-US" dirty="0" smtClean="0"/>
              <a:t>可被隨時更新以符合現況。</a:t>
            </a:r>
          </a:p>
        </p:txBody>
      </p:sp>
    </p:spTree>
    <p:extLst>
      <p:ext uri="{BB962C8B-B14F-4D97-AF65-F5344CB8AC3E}">
        <p14:creationId xmlns:p14="http://schemas.microsoft.com/office/powerpoint/2010/main" val="243463049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a:xfrm>
            <a:off x="795338" y="771525"/>
            <a:ext cx="5576887" cy="3862388"/>
          </a:xfrm>
          <a:ln/>
        </p:spPr>
      </p:sp>
      <p:sp>
        <p:nvSpPr>
          <p:cNvPr id="297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TW" altLang="en-US" dirty="0" smtClean="0"/>
              <a:t>如何判斷</a:t>
            </a:r>
            <a:r>
              <a:rPr lang="en-US" altLang="zh-TW" dirty="0" smtClean="0"/>
              <a:t>BCP</a:t>
            </a:r>
            <a:r>
              <a:rPr lang="zh-TW" altLang="en-US" dirty="0" smtClean="0"/>
              <a:t>是正確且有效的？</a:t>
            </a:r>
          </a:p>
          <a:p>
            <a:pPr algn="just" eaLnBrk="1" hangingPunct="1"/>
            <a:r>
              <a:rPr lang="zh-TW" altLang="en-US" dirty="0" smtClean="0"/>
              <a:t>滿足下列條件之</a:t>
            </a:r>
            <a:r>
              <a:rPr lang="en-US" altLang="zh-TW" dirty="0" smtClean="0"/>
              <a:t>BCP</a:t>
            </a:r>
            <a:r>
              <a:rPr lang="zh-TW" altLang="en-US" dirty="0" smtClean="0"/>
              <a:t>才能視為正確有效的計畫。</a:t>
            </a:r>
          </a:p>
          <a:p>
            <a:pPr marL="488639" lvl="1" indent="-300701" algn="just" eaLnBrk="1" hangingPunct="1">
              <a:buFont typeface="Wingdings" panose="05000000000000000000" pitchFamily="2" charset="2"/>
              <a:buChar char="ü"/>
            </a:pPr>
            <a:r>
              <a:rPr lang="zh-TW" altLang="en-US" dirty="0" smtClean="0"/>
              <a:t>在可容許中斷時間內可以復原</a:t>
            </a:r>
            <a:r>
              <a:rPr lang="en-US" altLang="zh-TW" dirty="0" smtClean="0"/>
              <a:t>(</a:t>
            </a:r>
            <a:r>
              <a:rPr lang="zh-TW" altLang="en-US" dirty="0" smtClean="0"/>
              <a:t>這是最重要的項目</a:t>
            </a:r>
            <a:r>
              <a:rPr lang="en-US" altLang="zh-TW" dirty="0" smtClean="0"/>
              <a:t>)</a:t>
            </a:r>
            <a:r>
              <a:rPr lang="zh-TW" altLang="en-US" dirty="0" smtClean="0"/>
              <a:t>。</a:t>
            </a:r>
          </a:p>
          <a:p>
            <a:pPr marL="488639" lvl="1" indent="-300701" algn="just" eaLnBrk="1" hangingPunct="1">
              <a:buFont typeface="Wingdings" panose="05000000000000000000" pitchFamily="2" charset="2"/>
              <a:buChar char="ü"/>
            </a:pPr>
            <a:r>
              <a:rPr lang="zh-TW" altLang="en-US" dirty="0" smtClean="0"/>
              <a:t>在暫時備援環境中的作業是適當可行的。</a:t>
            </a:r>
          </a:p>
          <a:p>
            <a:pPr marL="488639" lvl="1" indent="-300701" algn="just" eaLnBrk="1" hangingPunct="1">
              <a:buFont typeface="Wingdings" panose="05000000000000000000" pitchFamily="2" charset="2"/>
              <a:buChar char="ü"/>
            </a:pPr>
            <a:r>
              <a:rPr lang="zh-TW" altLang="en-US" dirty="0" smtClean="0"/>
              <a:t>備份資料可以被成功回存。</a:t>
            </a:r>
          </a:p>
          <a:p>
            <a:pPr marL="488639" lvl="1" indent="-300701" algn="just" eaLnBrk="1" hangingPunct="1">
              <a:buFont typeface="Wingdings" panose="05000000000000000000" pitchFamily="2" charset="2"/>
              <a:buChar char="ü"/>
            </a:pPr>
            <a:r>
              <a:rPr lang="zh-TW" altLang="en-US" dirty="0" smtClean="0"/>
              <a:t>緊急處理人員、服務人員及合約要求人員在可接受的時間內能到達。</a:t>
            </a:r>
          </a:p>
          <a:p>
            <a:pPr marL="488639" lvl="1" indent="-300701" algn="just" eaLnBrk="1" hangingPunct="1">
              <a:buFont typeface="Wingdings" panose="05000000000000000000" pitchFamily="2" charset="2"/>
              <a:buChar char="ü"/>
            </a:pPr>
            <a:r>
              <a:rPr lang="zh-TW" altLang="en-US" dirty="0" smtClean="0"/>
              <a:t>小組成員瞭解現有</a:t>
            </a:r>
            <a:r>
              <a:rPr lang="en-US" altLang="zh-TW" dirty="0" smtClean="0"/>
              <a:t>BCP</a:t>
            </a:r>
            <a:r>
              <a:rPr lang="zh-TW" altLang="en-US" dirty="0" smtClean="0"/>
              <a:t>內容。</a:t>
            </a:r>
          </a:p>
          <a:p>
            <a:pPr marL="488639" lvl="1" indent="-300701" algn="just" eaLnBrk="1" hangingPunct="1">
              <a:buFont typeface="Wingdings" panose="05000000000000000000" pitchFamily="2" charset="2"/>
              <a:buChar char="ü"/>
            </a:pPr>
            <a:r>
              <a:rPr lang="zh-TW" altLang="en-US" dirty="0" smtClean="0"/>
              <a:t>小組成員可執行</a:t>
            </a:r>
            <a:r>
              <a:rPr lang="en-US" altLang="zh-TW" dirty="0" smtClean="0"/>
              <a:t>BCP</a:t>
            </a:r>
            <a:r>
              <a:rPr lang="zh-TW" altLang="en-US" dirty="0" smtClean="0"/>
              <a:t>中的職責。</a:t>
            </a:r>
          </a:p>
          <a:p>
            <a:pPr marL="488639" lvl="1" indent="-300701" algn="just" eaLnBrk="1" hangingPunct="1">
              <a:buFont typeface="Wingdings" panose="05000000000000000000" pitchFamily="2" charset="2"/>
              <a:buChar char="ü"/>
            </a:pPr>
            <a:r>
              <a:rPr lang="en-US" altLang="zh-TW" dirty="0" smtClean="0"/>
              <a:t>BCP</a:t>
            </a:r>
            <a:r>
              <a:rPr lang="zh-TW" altLang="en-US" dirty="0" smtClean="0"/>
              <a:t>與現況需求是符合的。</a:t>
            </a:r>
          </a:p>
        </p:txBody>
      </p:sp>
    </p:spTree>
    <p:extLst>
      <p:ext uri="{BB962C8B-B14F-4D97-AF65-F5344CB8AC3E}">
        <p14:creationId xmlns:p14="http://schemas.microsoft.com/office/powerpoint/2010/main" val="35339512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114</a:t>
            </a:fld>
            <a:endParaRPr lang="zh-TW" altLang="en-US"/>
          </a:p>
        </p:txBody>
      </p:sp>
    </p:spTree>
    <p:extLst>
      <p:ext uri="{BB962C8B-B14F-4D97-AF65-F5344CB8AC3E}">
        <p14:creationId xmlns:p14="http://schemas.microsoft.com/office/powerpoint/2010/main" val="11469467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115</a:t>
            </a:fld>
            <a:endParaRPr lang="zh-TW" altLang="en-US"/>
          </a:p>
        </p:txBody>
      </p:sp>
    </p:spTree>
    <p:extLst>
      <p:ext uri="{BB962C8B-B14F-4D97-AF65-F5344CB8AC3E}">
        <p14:creationId xmlns:p14="http://schemas.microsoft.com/office/powerpoint/2010/main" val="16366125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116</a:t>
            </a:fld>
            <a:endParaRPr lang="zh-TW" altLang="en-US"/>
          </a:p>
        </p:txBody>
      </p:sp>
    </p:spTree>
    <p:extLst>
      <p:ext uri="{BB962C8B-B14F-4D97-AF65-F5344CB8AC3E}">
        <p14:creationId xmlns:p14="http://schemas.microsoft.com/office/powerpoint/2010/main" val="163428274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117</a:t>
            </a:fld>
            <a:endParaRPr lang="zh-TW" altLang="en-US"/>
          </a:p>
        </p:txBody>
      </p:sp>
    </p:spTree>
    <p:extLst>
      <p:ext uri="{BB962C8B-B14F-4D97-AF65-F5344CB8AC3E}">
        <p14:creationId xmlns:p14="http://schemas.microsoft.com/office/powerpoint/2010/main" val="145025858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118</a:t>
            </a:fld>
            <a:endParaRPr lang="zh-TW" altLang="en-US"/>
          </a:p>
        </p:txBody>
      </p:sp>
    </p:spTree>
    <p:extLst>
      <p:ext uri="{BB962C8B-B14F-4D97-AF65-F5344CB8AC3E}">
        <p14:creationId xmlns:p14="http://schemas.microsoft.com/office/powerpoint/2010/main" val="372996218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
            </a:r>
            <a:endParaRPr lang="zh-TW" altLang="en-US" dirty="0"/>
          </a:p>
        </p:txBody>
      </p:sp>
      <p:sp>
        <p:nvSpPr>
          <p:cNvPr id="4" name="投影片編號版面配置區 3"/>
          <p:cNvSpPr>
            <a:spLocks noGrp="1"/>
          </p:cNvSpPr>
          <p:nvPr>
            <p:ph type="sldNum" sz="quarter" idx="10"/>
          </p:nvPr>
        </p:nvSpPr>
        <p:spPr/>
        <p:txBody>
          <a:bodyPr/>
          <a:lstStyle/>
          <a:p>
            <a:pPr>
              <a:defRPr/>
            </a:pPr>
            <a:fld id="{28C11C19-8F05-401F-A014-2B5065218642}" type="slidenum">
              <a:rPr lang="zh-TW" altLang="en-US" smtClean="0"/>
              <a:pPr>
                <a:defRPr/>
              </a:pPr>
              <a:t>119</a:t>
            </a:fld>
            <a:endParaRPr lang="zh-TW" altLang="en-US"/>
          </a:p>
        </p:txBody>
      </p:sp>
    </p:spTree>
    <p:extLst>
      <p:ext uri="{BB962C8B-B14F-4D97-AF65-F5344CB8AC3E}">
        <p14:creationId xmlns:p14="http://schemas.microsoft.com/office/powerpoint/2010/main" val="63263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7"/>
            <a:ext cx="8420100" cy="1470025"/>
          </a:xfrm>
        </p:spPr>
        <p:txBody>
          <a:bodyPr/>
          <a:lstStyle>
            <a:lvl1pPr>
              <a:defRPr b="1">
                <a:solidFill>
                  <a:schemeClr val="accent3">
                    <a:lumMod val="50000"/>
                  </a:schemeClr>
                </a:solidFill>
                <a:latin typeface="微軟正黑體" pitchFamily="34" charset="-120"/>
                <a:ea typeface="微軟正黑體"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485900" y="3813043"/>
            <a:ext cx="6934200" cy="1752600"/>
          </a:xfrm>
        </p:spPr>
        <p:txBody>
          <a:bodyPr>
            <a:normAutofit/>
          </a:bodyPr>
          <a:lstStyle>
            <a:lvl1pPr marL="0" indent="0" algn="ctr">
              <a:buNone/>
              <a:defRPr sz="2400">
                <a:solidFill>
                  <a:schemeClr val="tx1">
                    <a:tint val="7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TW" altLang="en-US" dirty="0"/>
          </a:p>
        </p:txBody>
      </p:sp>
      <p:sp>
        <p:nvSpPr>
          <p:cNvPr id="4" name="投影片編號版面配置區 5"/>
          <p:cNvSpPr>
            <a:spLocks noGrp="1"/>
          </p:cNvSpPr>
          <p:nvPr>
            <p:ph type="sldNum" sz="quarter" idx="10"/>
          </p:nvPr>
        </p:nvSpPr>
        <p:spPr>
          <a:xfrm>
            <a:off x="3797300" y="6742113"/>
            <a:ext cx="2311400" cy="90487"/>
          </a:xfrm>
        </p:spPr>
        <p:txBody>
          <a:bodyPr/>
          <a:lstStyle>
            <a:lvl1pPr>
              <a:defRPr/>
            </a:lvl1pPr>
          </a:lstStyle>
          <a:p>
            <a:pPr>
              <a:defRPr/>
            </a:pPr>
            <a:fld id="{462B63BE-5C22-4389-BD78-8923850FB848}" type="slidenum">
              <a:rPr lang="zh-TW" altLang="en-US"/>
              <a:pPr>
                <a:defRPr/>
              </a:pPr>
              <a:t>‹#›</a:t>
            </a:fld>
            <a:endParaRPr lang="zh-TW" altLang="en-US"/>
          </a:p>
        </p:txBody>
      </p:sp>
    </p:spTree>
    <p:extLst>
      <p:ext uri="{BB962C8B-B14F-4D97-AF65-F5344CB8AC3E}">
        <p14:creationId xmlns:p14="http://schemas.microsoft.com/office/powerpoint/2010/main" val="202533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13813" y="95250"/>
            <a:ext cx="920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b="1">
                <a:solidFill>
                  <a:schemeClr val="accent3">
                    <a:lumMod val="50000"/>
                  </a:schemeClr>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投影片編號版面配置區 5"/>
          <p:cNvSpPr>
            <a:spLocks noGrp="1"/>
          </p:cNvSpPr>
          <p:nvPr>
            <p:ph type="sldNum" sz="quarter" idx="10"/>
          </p:nvPr>
        </p:nvSpPr>
        <p:spPr>
          <a:xfrm>
            <a:off x="3797300" y="6742113"/>
            <a:ext cx="2311400" cy="90487"/>
          </a:xfrm>
        </p:spPr>
        <p:txBody>
          <a:bodyPr/>
          <a:lstStyle>
            <a:lvl1pPr>
              <a:defRPr/>
            </a:lvl1pPr>
          </a:lstStyle>
          <a:p>
            <a:pPr>
              <a:defRPr/>
            </a:pPr>
            <a:fld id="{CDA6E032-8A91-4F5C-A8F2-E87014A36469}" type="slidenum">
              <a:rPr lang="zh-TW" altLang="en-US"/>
              <a:pPr>
                <a:defRPr/>
              </a:pPr>
              <a:t>‹#›</a:t>
            </a:fld>
            <a:endParaRPr lang="zh-TW" altLang="en-US"/>
          </a:p>
        </p:txBody>
      </p:sp>
    </p:spTree>
    <p:extLst>
      <p:ext uri="{BB962C8B-B14F-4D97-AF65-F5344CB8AC3E}">
        <p14:creationId xmlns:p14="http://schemas.microsoft.com/office/powerpoint/2010/main" val="379303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818621" y="115888"/>
            <a:ext cx="8502650" cy="865187"/>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95300" y="1052513"/>
            <a:ext cx="4375150" cy="518477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35550" y="1052513"/>
            <a:ext cx="4375150" cy="518477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sldNum" sz="quarter" idx="10"/>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20476560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sldNum" sz="quarter" idx="10"/>
          </p:nvPr>
        </p:nvSpPr>
        <p:spPr>
          <a:ln/>
        </p:spPr>
        <p:txBody>
          <a:bodyPr/>
          <a:lstStyle>
            <a:lvl1pPr>
              <a:defRPr/>
            </a:lvl1pPr>
          </a:lstStyle>
          <a:p>
            <a:pPr>
              <a:defRPr/>
            </a:pPr>
            <a:endParaRPr lang="en-US" altLang="zh-TW" dirty="0"/>
          </a:p>
        </p:txBody>
      </p:sp>
    </p:spTree>
    <p:extLst>
      <p:ext uri="{BB962C8B-B14F-4D97-AF65-F5344CB8AC3E}">
        <p14:creationId xmlns:p14="http://schemas.microsoft.com/office/powerpoint/2010/main" val="3531234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 name="投影片編號版面配置區 5"/>
          <p:cNvSpPr>
            <a:spLocks noGrp="1"/>
          </p:cNvSpPr>
          <p:nvPr>
            <p:ph type="sldNum" sz="quarter" idx="4"/>
          </p:nvPr>
        </p:nvSpPr>
        <p:spPr>
          <a:xfrm>
            <a:off x="3797300" y="6711950"/>
            <a:ext cx="2311400" cy="1492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200">
                <a:solidFill>
                  <a:schemeClr val="bg1"/>
                </a:solidFill>
                <a:latin typeface="Times New Roman" pitchFamily="18" charset="0"/>
                <a:ea typeface="標楷體" pitchFamily="65" charset="-120"/>
              </a:defRPr>
            </a:lvl1pPr>
          </a:lstStyle>
          <a:p>
            <a:pPr>
              <a:defRPr/>
            </a:pPr>
            <a:fld id="{55B5C0FB-8231-4DA7-8329-518BD9E275CC}"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3" r:id="rId3"/>
    <p:sldLayoutId id="2147483844" r:id="rId4"/>
  </p:sldLayoutIdLst>
  <p:hf hdr="0" ftr="0" dt="0"/>
  <p:txStyles>
    <p:titleStyle>
      <a:lvl1pPr algn="ctr" rtl="0" eaLnBrk="0" fontAlgn="base" hangingPunct="0">
        <a:spcBef>
          <a:spcPct val="0"/>
        </a:spcBef>
        <a:spcAft>
          <a:spcPct val="0"/>
        </a:spcAft>
        <a:defRPr sz="4400" b="1" kern="1200">
          <a:solidFill>
            <a:srgbClr val="4F6228"/>
          </a:solidFill>
          <a:latin typeface="微軟正黑體" pitchFamily="34" charset="-120"/>
          <a:ea typeface="微軟正黑體" pitchFamily="34" charset="-120"/>
          <a:cs typeface="+mj-cs"/>
        </a:defRPr>
      </a:lvl1pPr>
      <a:lvl2pPr algn="ctr" rtl="0" eaLnBrk="0" fontAlgn="base" hangingPunct="0">
        <a:spcBef>
          <a:spcPct val="0"/>
        </a:spcBef>
        <a:spcAft>
          <a:spcPct val="0"/>
        </a:spcAft>
        <a:defRPr sz="4400" b="1">
          <a:solidFill>
            <a:srgbClr val="4F6228"/>
          </a:solidFill>
          <a:latin typeface="微軟正黑體" pitchFamily="34" charset="-120"/>
          <a:ea typeface="微軟正黑體" pitchFamily="34" charset="-120"/>
        </a:defRPr>
      </a:lvl2pPr>
      <a:lvl3pPr algn="ctr" rtl="0" eaLnBrk="0" fontAlgn="base" hangingPunct="0">
        <a:spcBef>
          <a:spcPct val="0"/>
        </a:spcBef>
        <a:spcAft>
          <a:spcPct val="0"/>
        </a:spcAft>
        <a:defRPr sz="4400" b="1">
          <a:solidFill>
            <a:srgbClr val="4F6228"/>
          </a:solidFill>
          <a:latin typeface="微軟正黑體" pitchFamily="34" charset="-120"/>
          <a:ea typeface="微軟正黑體" pitchFamily="34" charset="-120"/>
        </a:defRPr>
      </a:lvl3pPr>
      <a:lvl4pPr algn="ctr" rtl="0" eaLnBrk="0" fontAlgn="base" hangingPunct="0">
        <a:spcBef>
          <a:spcPct val="0"/>
        </a:spcBef>
        <a:spcAft>
          <a:spcPct val="0"/>
        </a:spcAft>
        <a:defRPr sz="4400" b="1">
          <a:solidFill>
            <a:srgbClr val="4F6228"/>
          </a:solidFill>
          <a:latin typeface="微軟正黑體" pitchFamily="34" charset="-120"/>
          <a:ea typeface="微軟正黑體" pitchFamily="34" charset="-120"/>
        </a:defRPr>
      </a:lvl4pPr>
      <a:lvl5pPr algn="ctr" rtl="0" eaLnBrk="0" fontAlgn="base" hangingPunct="0">
        <a:spcBef>
          <a:spcPct val="0"/>
        </a:spcBef>
        <a:spcAft>
          <a:spcPct val="0"/>
        </a:spcAft>
        <a:defRPr sz="4400" b="1">
          <a:solidFill>
            <a:srgbClr val="4F6228"/>
          </a:solidFill>
          <a:latin typeface="微軟正黑體" pitchFamily="34" charset="-120"/>
          <a:ea typeface="微軟正黑體" pitchFamily="34" charset="-120"/>
        </a:defRPr>
      </a:lvl5pPr>
      <a:lvl6pPr marL="457200" algn="ctr" rtl="0" fontAlgn="base">
        <a:spcBef>
          <a:spcPct val="0"/>
        </a:spcBef>
        <a:spcAft>
          <a:spcPct val="0"/>
        </a:spcAft>
        <a:defRPr sz="4400" b="1">
          <a:solidFill>
            <a:srgbClr val="4F6228"/>
          </a:solidFill>
          <a:latin typeface="微軟正黑體" pitchFamily="34" charset="-120"/>
          <a:ea typeface="微軟正黑體" pitchFamily="34" charset="-120"/>
        </a:defRPr>
      </a:lvl6pPr>
      <a:lvl7pPr marL="914400" algn="ctr" rtl="0" fontAlgn="base">
        <a:spcBef>
          <a:spcPct val="0"/>
        </a:spcBef>
        <a:spcAft>
          <a:spcPct val="0"/>
        </a:spcAft>
        <a:defRPr sz="4400" b="1">
          <a:solidFill>
            <a:srgbClr val="4F6228"/>
          </a:solidFill>
          <a:latin typeface="微軟正黑體" pitchFamily="34" charset="-120"/>
          <a:ea typeface="微軟正黑體" pitchFamily="34" charset="-120"/>
        </a:defRPr>
      </a:lvl7pPr>
      <a:lvl8pPr marL="1371600" algn="ctr" rtl="0" fontAlgn="base">
        <a:spcBef>
          <a:spcPct val="0"/>
        </a:spcBef>
        <a:spcAft>
          <a:spcPct val="0"/>
        </a:spcAft>
        <a:defRPr sz="4400" b="1">
          <a:solidFill>
            <a:srgbClr val="4F6228"/>
          </a:solidFill>
          <a:latin typeface="微軟正黑體" pitchFamily="34" charset="-120"/>
          <a:ea typeface="微軟正黑體" pitchFamily="34" charset="-120"/>
        </a:defRPr>
      </a:lvl8pPr>
      <a:lvl9pPr marL="1828800" algn="ctr" rtl="0" fontAlgn="base">
        <a:spcBef>
          <a:spcPct val="0"/>
        </a:spcBef>
        <a:spcAft>
          <a:spcPct val="0"/>
        </a:spcAft>
        <a:defRPr sz="4400" b="1">
          <a:solidFill>
            <a:srgbClr val="4F6228"/>
          </a:solidFill>
          <a:latin typeface="微軟正黑體" pitchFamily="34" charset="-120"/>
          <a:ea typeface="微軟正黑體" pitchFamily="34" charset="-120"/>
        </a:defRPr>
      </a:lvl9pPr>
    </p:titleStyle>
    <p:bodyStyle>
      <a:lvl1pPr marL="342900" indent="-342900" algn="l" rtl="0" eaLnBrk="0" fontAlgn="base" hangingPunct="0">
        <a:spcBef>
          <a:spcPct val="20000"/>
        </a:spcBef>
        <a:spcAft>
          <a:spcPct val="0"/>
        </a:spcAft>
        <a:buFont typeface="Arial" pitchFamily="34" charset="0"/>
        <a:buChar char="•"/>
        <a:defRPr sz="3200" kern="1200">
          <a:solidFill>
            <a:srgbClr val="595959"/>
          </a:solidFill>
          <a:latin typeface="微軟正黑體" pitchFamily="34" charset="-120"/>
          <a:ea typeface="微軟正黑體" pitchFamily="34"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rgbClr val="595959"/>
          </a:solidFill>
          <a:latin typeface="微軟正黑體" pitchFamily="34" charset="-120"/>
          <a:ea typeface="微軟正黑體" pitchFamily="34"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rgbClr val="595959"/>
          </a:solidFill>
          <a:latin typeface="微軟正黑體" pitchFamily="34" charset="-120"/>
          <a:ea typeface="微軟正黑體" pitchFamily="34"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rgbClr val="59595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a:xfrm>
            <a:off x="631825" y="1052513"/>
            <a:ext cx="8569325" cy="1470025"/>
          </a:xfrm>
          <a:solidFill>
            <a:schemeClr val="accent1"/>
          </a:solidFill>
        </p:spPr>
        <p:txBody>
          <a:bodyPr/>
          <a:lstStyle/>
          <a:p>
            <a:r>
              <a:rPr lang="zh-TW" altLang="en-US" dirty="0" smtClean="0">
                <a:solidFill>
                  <a:schemeClr val="bg1"/>
                </a:solidFill>
              </a:rPr>
              <a:t>經濟部</a:t>
            </a:r>
            <a:r>
              <a:rPr lang="en-US" altLang="zh-TW" dirty="0" err="1" smtClean="0">
                <a:solidFill>
                  <a:schemeClr val="bg1"/>
                </a:solidFill>
              </a:rPr>
              <a:t>iPAS</a:t>
            </a:r>
            <a:r>
              <a:rPr lang="en-US" altLang="zh-TW" dirty="0" smtClean="0">
                <a:solidFill>
                  <a:schemeClr val="bg1"/>
                </a:solidFill>
              </a:rPr>
              <a:t/>
            </a:r>
            <a:br>
              <a:rPr lang="en-US" altLang="zh-TW" dirty="0" smtClean="0">
                <a:solidFill>
                  <a:schemeClr val="bg1"/>
                </a:solidFill>
              </a:rPr>
            </a:br>
            <a:r>
              <a:rPr lang="zh-TW" altLang="en-US" dirty="0" smtClean="0">
                <a:solidFill>
                  <a:schemeClr val="bg1"/>
                </a:solidFill>
              </a:rPr>
              <a:t>「</a:t>
            </a:r>
            <a:r>
              <a:rPr lang="zh-TW" altLang="en-US" dirty="0">
                <a:solidFill>
                  <a:schemeClr val="bg1"/>
                </a:solidFill>
              </a:rPr>
              <a:t>資訊安全工程師能力鑑定</a:t>
            </a:r>
            <a:r>
              <a:rPr lang="zh-TW" altLang="en-US" dirty="0" smtClean="0">
                <a:solidFill>
                  <a:schemeClr val="bg1"/>
                </a:solidFill>
              </a:rPr>
              <a:t>」</a:t>
            </a:r>
          </a:p>
        </p:txBody>
      </p:sp>
      <p:sp>
        <p:nvSpPr>
          <p:cNvPr id="4099" name="矩形 1"/>
          <p:cNvSpPr>
            <a:spLocks noChangeArrowheads="1"/>
          </p:cNvSpPr>
          <p:nvPr/>
        </p:nvSpPr>
        <p:spPr bwMode="auto">
          <a:xfrm>
            <a:off x="632521" y="2867452"/>
            <a:ext cx="865645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kumimoji="0" lang="zh-TW" altLang="en-US" sz="4800" b="1" dirty="0" smtClean="0">
                <a:latin typeface="微軟正黑體" pitchFamily="34" charset="-120"/>
                <a:ea typeface="微軟正黑體" pitchFamily="34" charset="-120"/>
              </a:rPr>
              <a:t>種子師資研習營</a:t>
            </a:r>
            <a:endParaRPr kumimoji="0" lang="en-US" altLang="zh-TW" sz="4800" b="1" dirty="0" smtClean="0">
              <a:latin typeface="微軟正黑體" pitchFamily="34" charset="-120"/>
              <a:ea typeface="微軟正黑體" pitchFamily="34" charset="-120"/>
            </a:endParaRPr>
          </a:p>
          <a:p>
            <a:pPr algn="ctr" eaLnBrk="1" hangingPunct="1"/>
            <a:r>
              <a:rPr kumimoji="0" lang="en-US" altLang="zh-TW" sz="4800" b="1" dirty="0" smtClean="0">
                <a:latin typeface="微軟正黑體" pitchFamily="34" charset="-120"/>
                <a:ea typeface="微軟正黑體" pitchFamily="34" charset="-120"/>
              </a:rPr>
              <a:t>Day 1</a:t>
            </a:r>
            <a:endParaRPr kumimoji="0" lang="zh-TW" altLang="zh-TW" sz="4800" b="1" dirty="0">
              <a:latin typeface="微軟正黑體" pitchFamily="34" charset="-120"/>
              <a:ea typeface="微軟正黑體" pitchFamily="34" charset="-120"/>
            </a:endParaRPr>
          </a:p>
        </p:txBody>
      </p:sp>
      <p:sp>
        <p:nvSpPr>
          <p:cNvPr id="4100" name="投影片編號版面配置區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8AD6CD1B-5341-4B42-88B2-5E0A2053F291}" type="slidenum">
              <a:rPr kumimoji="0" lang="zh-TW" altLang="en-US" smtClean="0">
                <a:solidFill>
                  <a:schemeClr val="bg1"/>
                </a:solidFill>
                <a:latin typeface="Times New Roman" pitchFamily="18" charset="0"/>
                <a:ea typeface="標楷體" pitchFamily="65" charset="-120"/>
              </a:rPr>
              <a:pPr/>
              <a:t>1</a:t>
            </a:fld>
            <a:endParaRPr kumimoji="0" lang="zh-TW" altLang="en-US" smtClean="0">
              <a:solidFill>
                <a:schemeClr val="bg1"/>
              </a:solidFill>
              <a:latin typeface="Times New Roman" pitchFamily="18" charset="0"/>
              <a:ea typeface="標楷體" pitchFamily="65" charset="-120"/>
            </a:endParaRPr>
          </a:p>
        </p:txBody>
      </p:sp>
      <p:sp>
        <p:nvSpPr>
          <p:cNvPr id="5" name="矩形 1"/>
          <p:cNvSpPr>
            <a:spLocks noChangeArrowheads="1"/>
          </p:cNvSpPr>
          <p:nvPr/>
        </p:nvSpPr>
        <p:spPr bwMode="auto">
          <a:xfrm>
            <a:off x="632520" y="4800054"/>
            <a:ext cx="865645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r>
              <a:rPr kumimoji="0" lang="zh-TW" altLang="en-US" sz="3200" dirty="0" smtClean="0">
                <a:solidFill>
                  <a:schemeClr val="accent6"/>
                </a:solidFill>
                <a:latin typeface="微軟正黑體" panose="020B0604030504040204" pitchFamily="34" charset="-120"/>
                <a:ea typeface="微軟正黑體" panose="020B0604030504040204" pitchFamily="34" charset="-120"/>
              </a:rPr>
              <a:t>中華民國資訊軟體協會</a:t>
            </a:r>
            <a:endParaRPr kumimoji="0" lang="en-US" altLang="zh-TW" sz="3200" dirty="0" smtClean="0">
              <a:solidFill>
                <a:schemeClr val="accent6"/>
              </a:solidFill>
              <a:latin typeface="微軟正黑體" panose="020B0604030504040204" pitchFamily="34" charset="-120"/>
              <a:ea typeface="微軟正黑體" panose="020B0604030504040204" pitchFamily="34" charset="-120"/>
            </a:endParaRPr>
          </a:p>
          <a:p>
            <a:pPr algn="ctr" eaLnBrk="1" hangingPunct="1"/>
            <a:r>
              <a:rPr kumimoji="0" lang="zh-TW" altLang="en-US" sz="3200" dirty="0" smtClean="0">
                <a:solidFill>
                  <a:schemeClr val="accent6"/>
                </a:solidFill>
                <a:latin typeface="微軟正黑體" panose="020B0604030504040204" pitchFamily="34" charset="-120"/>
                <a:ea typeface="微軟正黑體" panose="020B0604030504040204" pitchFamily="34" charset="-120"/>
              </a:rPr>
              <a:t>資安服務處 張德維</a:t>
            </a:r>
            <a:endParaRPr kumimoji="0" lang="zh-TW" altLang="zh-TW" sz="3200" dirty="0">
              <a:solidFill>
                <a:schemeClr val="accent6"/>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關鍵資訊基礎建設</a:t>
            </a:r>
          </a:p>
        </p:txBody>
      </p:sp>
      <p:sp>
        <p:nvSpPr>
          <p:cNvPr id="3" name="內容版面配置區 2"/>
          <p:cNvSpPr>
            <a:spLocks noGrp="1"/>
          </p:cNvSpPr>
          <p:nvPr>
            <p:ph idx="1"/>
          </p:nvPr>
        </p:nvSpPr>
        <p:spPr/>
        <p:txBody>
          <a:bodyPr/>
          <a:lstStyle/>
          <a:p>
            <a:r>
              <a:rPr lang="zh-TW" altLang="zh-TW" sz="2400" dirty="0"/>
              <a:t>關鍵基礎建設</a:t>
            </a:r>
            <a:r>
              <a:rPr lang="en-US" altLang="zh-TW" sz="2400">
                <a:latin typeface="Arial" panose="020B0604020202020204" pitchFamily="34" charset="0"/>
                <a:cs typeface="Arial" panose="020B0604020202020204" pitchFamily="34" charset="0"/>
              </a:rPr>
              <a:t>(</a:t>
            </a:r>
            <a:r>
              <a:rPr lang="en-US" altLang="zh-TW" sz="2400" smtClean="0">
                <a:latin typeface="Arial" panose="020B0604020202020204" pitchFamily="34" charset="0"/>
                <a:cs typeface="Arial" panose="020B0604020202020204" pitchFamily="34" charset="0"/>
              </a:rPr>
              <a:t>Critical </a:t>
            </a:r>
            <a:r>
              <a:rPr lang="en-US" altLang="zh-TW" sz="2400" dirty="0">
                <a:latin typeface="Arial" panose="020B0604020202020204" pitchFamily="34" charset="0"/>
                <a:cs typeface="Arial" panose="020B0604020202020204" pitchFamily="34" charset="0"/>
              </a:rPr>
              <a:t>Infrastructure, CI)</a:t>
            </a:r>
            <a:r>
              <a:rPr lang="zh-TW" altLang="zh-TW" sz="2400" dirty="0"/>
              <a:t>，泛指一個國家為了維持民生、經濟與政府等相關運作而提供之基本設施與服務，包括實體以及以資訊電子為基礎之系統</a:t>
            </a:r>
            <a:endParaRPr lang="en-US" altLang="zh-TW" sz="2400" dirty="0"/>
          </a:p>
          <a:p>
            <a:r>
              <a:rPr lang="zh-TW" altLang="zh-TW" sz="2400" b="1" dirty="0">
                <a:solidFill>
                  <a:srgbClr val="FF0000"/>
                </a:solidFill>
              </a:rPr>
              <a:t>關鍵資訊基礎建設</a:t>
            </a:r>
            <a:r>
              <a:rPr lang="en-US" altLang="zh-TW" sz="2400" b="1">
                <a:solidFill>
                  <a:srgbClr val="FF0000"/>
                </a:solidFill>
                <a:latin typeface="Arial" panose="020B0604020202020204" pitchFamily="34" charset="0"/>
                <a:cs typeface="Arial" panose="020B0604020202020204" pitchFamily="34" charset="0"/>
              </a:rPr>
              <a:t>(</a:t>
            </a:r>
            <a:r>
              <a:rPr lang="en-US" altLang="zh-TW" sz="2400" b="1" smtClean="0">
                <a:solidFill>
                  <a:srgbClr val="FF0000"/>
                </a:solidFill>
                <a:latin typeface="Arial" panose="020B0604020202020204" pitchFamily="34" charset="0"/>
                <a:cs typeface="Arial" panose="020B0604020202020204" pitchFamily="34" charset="0"/>
              </a:rPr>
              <a:t>Critical </a:t>
            </a:r>
            <a:r>
              <a:rPr lang="en-US" altLang="zh-TW" sz="2400" b="1" dirty="0">
                <a:solidFill>
                  <a:srgbClr val="FF0000"/>
                </a:solidFill>
                <a:latin typeface="Arial" panose="020B0604020202020204" pitchFamily="34" charset="0"/>
                <a:cs typeface="Arial" panose="020B0604020202020204" pitchFamily="34" charset="0"/>
              </a:rPr>
              <a:t>Information Infrastructure, CII)</a:t>
            </a:r>
            <a:r>
              <a:rPr lang="zh-TW" altLang="zh-TW" sz="2400" dirty="0"/>
              <a:t>則支持關鍵基礎建設</a:t>
            </a:r>
            <a:r>
              <a:rPr lang="en-US" altLang="zh-TW" sz="2400" dirty="0"/>
              <a:t>(CI)</a:t>
            </a:r>
            <a:r>
              <a:rPr lang="zh-TW" altLang="zh-TW" sz="2400" dirty="0"/>
              <a:t>所需之資訊系統</a:t>
            </a:r>
            <a:endParaRPr lang="en-US" altLang="zh-TW" sz="2400" dirty="0"/>
          </a:p>
          <a:p>
            <a:pPr lvl="1"/>
            <a:r>
              <a:rPr lang="zh-TW" altLang="zh-TW" b="1" dirty="0">
                <a:solidFill>
                  <a:srgbClr val="FF0000"/>
                </a:solidFill>
              </a:rPr>
              <a:t>關鍵基礎建設保護</a:t>
            </a:r>
            <a:r>
              <a:rPr lang="en-US" altLang="zh-TW" b="1">
                <a:solidFill>
                  <a:srgbClr val="FF0000"/>
                </a:solidFill>
                <a:latin typeface="Arial" panose="020B0604020202020204" pitchFamily="34" charset="0"/>
                <a:cs typeface="Arial" panose="020B0604020202020204" pitchFamily="34" charset="0"/>
              </a:rPr>
              <a:t>(</a:t>
            </a:r>
            <a:r>
              <a:rPr lang="en-US" altLang="zh-TW" b="1" smtClean="0">
                <a:solidFill>
                  <a:srgbClr val="FF0000"/>
                </a:solidFill>
                <a:latin typeface="Arial" panose="020B0604020202020204" pitchFamily="34" charset="0"/>
                <a:cs typeface="Arial" panose="020B0604020202020204" pitchFamily="34" charset="0"/>
              </a:rPr>
              <a:t>Critical </a:t>
            </a:r>
            <a:r>
              <a:rPr lang="en-US" altLang="zh-TW" b="1" dirty="0">
                <a:solidFill>
                  <a:srgbClr val="FF0000"/>
                </a:solidFill>
                <a:latin typeface="Arial" panose="020B0604020202020204" pitchFamily="34" charset="0"/>
                <a:cs typeface="Arial" panose="020B0604020202020204" pitchFamily="34" charset="0"/>
              </a:rPr>
              <a:t>Infrastructure Protection, CIP)</a:t>
            </a:r>
            <a:r>
              <a:rPr lang="zh-TW" altLang="zh-TW" dirty="0"/>
              <a:t>，則代表保護關鍵基礎建設</a:t>
            </a:r>
            <a:r>
              <a:rPr lang="en-US" altLang="zh-TW" dirty="0"/>
              <a:t>(CI)</a:t>
            </a:r>
            <a:r>
              <a:rPr lang="zh-TW" altLang="zh-TW" dirty="0"/>
              <a:t>之政策與作為</a:t>
            </a:r>
            <a:endParaRPr lang="en-US" altLang="zh-TW" dirty="0"/>
          </a:p>
          <a:p>
            <a:pPr lvl="1"/>
            <a:r>
              <a:rPr lang="zh-TW" altLang="zh-TW" dirty="0"/>
              <a:t>關鍵資訊基礎建設保護</a:t>
            </a:r>
            <a:r>
              <a:rPr lang="en-US" altLang="zh-TW"/>
              <a:t>(</a:t>
            </a:r>
            <a:r>
              <a:rPr lang="en-US" altLang="zh-TW" smtClean="0"/>
              <a:t>Critical </a:t>
            </a:r>
            <a:r>
              <a:rPr lang="en-US" altLang="zh-TW" dirty="0"/>
              <a:t>Information Infrastructure Protection, CIIP)</a:t>
            </a:r>
            <a:r>
              <a:rPr lang="zh-TW" altLang="zh-TW" dirty="0"/>
              <a:t> 是保護關鍵資訊基礎建設</a:t>
            </a:r>
            <a:r>
              <a:rPr lang="en-US" altLang="zh-TW" dirty="0"/>
              <a:t>(CII)</a:t>
            </a:r>
            <a:r>
              <a:rPr lang="zh-TW" altLang="zh-TW" dirty="0"/>
              <a:t>之政策與作為</a:t>
            </a: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10</a:t>
            </a:fld>
            <a:endParaRPr lang="zh-TW" altLang="en-US"/>
          </a:p>
        </p:txBody>
      </p:sp>
    </p:spTree>
    <p:extLst>
      <p:ext uri="{BB962C8B-B14F-4D97-AF65-F5344CB8AC3E}">
        <p14:creationId xmlns:p14="http://schemas.microsoft.com/office/powerpoint/2010/main" val="277688294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2"/>
          <p:cNvSpPr>
            <a:spLocks noGrp="1" noChangeArrowheads="1"/>
          </p:cNvSpPr>
          <p:nvPr>
            <p:ph type="title"/>
          </p:nvPr>
        </p:nvSpPr>
        <p:spPr>
          <a:xfrm>
            <a:off x="1208585" y="117028"/>
            <a:ext cx="8080400" cy="935708"/>
          </a:xfrm>
        </p:spPr>
        <p:txBody>
          <a:bodyPr/>
          <a:lstStyle/>
          <a:p>
            <a:r>
              <a:rPr lang="zh-TW" altLang="en-US" dirty="0" smtClean="0"/>
              <a:t>發展復原策略</a:t>
            </a:r>
            <a:r>
              <a:rPr lang="en-US" altLang="zh-TW" dirty="0" smtClean="0"/>
              <a:t>(3/4)</a:t>
            </a:r>
            <a:endParaRPr lang="zh-TW" altLang="en-US" dirty="0" smtClean="0"/>
          </a:p>
        </p:txBody>
      </p:sp>
      <p:sp>
        <p:nvSpPr>
          <p:cNvPr id="276484" name="Rectangle 3"/>
          <p:cNvSpPr>
            <a:spLocks noGrp="1" noChangeArrowheads="1"/>
          </p:cNvSpPr>
          <p:nvPr>
            <p:ph type="body" idx="1"/>
          </p:nvPr>
        </p:nvSpPr>
        <p:spPr>
          <a:xfrm>
            <a:off x="662523" y="1052736"/>
            <a:ext cx="8743877" cy="5229320"/>
          </a:xfrm>
        </p:spPr>
        <p:txBody>
          <a:bodyPr/>
          <a:lstStyle/>
          <a:p>
            <a:pPr algn="just"/>
            <a:r>
              <a:rPr lang="zh-TW" altLang="en-US" sz="2400" dirty="0" smtClean="0"/>
              <a:t>供應與技術復原</a:t>
            </a:r>
          </a:p>
          <a:p>
            <a:pPr lvl="1" algn="just"/>
            <a:r>
              <a:rPr lang="zh-TW" altLang="en-US" sz="2000" dirty="0" smtClean="0"/>
              <a:t>網路與電腦設備</a:t>
            </a:r>
          </a:p>
          <a:p>
            <a:pPr lvl="1" algn="just"/>
            <a:r>
              <a:rPr lang="zh-TW" altLang="en-US" sz="2000" dirty="0" smtClean="0"/>
              <a:t>語音與資料通訊</a:t>
            </a:r>
          </a:p>
          <a:p>
            <a:pPr lvl="1" algn="just"/>
            <a:r>
              <a:rPr lang="zh-TW" altLang="en-US" sz="2000" dirty="0" smtClean="0"/>
              <a:t>人力資源</a:t>
            </a:r>
          </a:p>
          <a:p>
            <a:pPr lvl="1" algn="just"/>
            <a:r>
              <a:rPr lang="zh-TW" altLang="en-US" sz="2000" dirty="0" smtClean="0"/>
              <a:t>人員與設備的運送</a:t>
            </a:r>
          </a:p>
          <a:p>
            <a:pPr lvl="1" algn="just"/>
            <a:r>
              <a:rPr lang="zh-TW" altLang="en-US" sz="2000" dirty="0" smtClean="0"/>
              <a:t>作業環境</a:t>
            </a:r>
            <a:r>
              <a:rPr lang="en-US" altLang="zh-TW" sz="2000" dirty="0" smtClean="0"/>
              <a:t>(</a:t>
            </a:r>
            <a:r>
              <a:rPr lang="zh-TW" altLang="en-US" sz="2000" dirty="0" smtClean="0"/>
              <a:t>空調等</a:t>
            </a:r>
            <a:r>
              <a:rPr lang="en-US" altLang="zh-TW" sz="2000" dirty="0" smtClean="0"/>
              <a:t>)</a:t>
            </a:r>
          </a:p>
          <a:p>
            <a:pPr lvl="1" algn="just"/>
            <a:r>
              <a:rPr lang="zh-TW" altLang="en-US" sz="2000" dirty="0" smtClean="0"/>
              <a:t>資料與人員安全</a:t>
            </a:r>
          </a:p>
          <a:p>
            <a:pPr lvl="1" algn="just"/>
            <a:r>
              <a:rPr lang="zh-TW" altLang="en-US" sz="2000" dirty="0" smtClean="0"/>
              <a:t>耗材</a:t>
            </a:r>
          </a:p>
          <a:p>
            <a:pPr lvl="1" algn="just"/>
            <a:r>
              <a:rPr lang="zh-TW" altLang="en-US" sz="2000" dirty="0" smtClean="0"/>
              <a:t>文件</a:t>
            </a:r>
          </a:p>
          <a:p>
            <a:pPr algn="just"/>
            <a:r>
              <a:rPr lang="zh-TW" altLang="en-US" sz="2400" dirty="0" smtClean="0"/>
              <a:t>使用者環境復原</a:t>
            </a:r>
          </a:p>
          <a:p>
            <a:pPr lvl="1" algn="just"/>
            <a:r>
              <a:rPr lang="zh-TW" altLang="en-US" sz="2000" dirty="0" smtClean="0"/>
              <a:t>發展災害情況下的通報網</a:t>
            </a:r>
          </a:p>
          <a:p>
            <a:pPr lvl="1" algn="just"/>
            <a:r>
              <a:rPr lang="zh-TW" altLang="en-US" sz="2000" dirty="0" smtClean="0"/>
              <a:t>識別關鍵使用者以利關鍵業務的運作</a:t>
            </a:r>
          </a:p>
          <a:p>
            <a:pPr lvl="1" algn="just"/>
            <a:r>
              <a:rPr lang="zh-TW" altLang="en-US" sz="2000" dirty="0" smtClean="0"/>
              <a:t>必要時發展人員運送至備援場所的程序</a:t>
            </a: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2569" y="2213925"/>
            <a:ext cx="4198917" cy="2906942"/>
          </a:xfrm>
          <a:prstGeom prst="rect">
            <a:avLst/>
          </a:prstGeom>
          <a:ln>
            <a:noFill/>
          </a:ln>
          <a:effectLst>
            <a:softEdge rad="112500"/>
          </a:effectLst>
        </p:spPr>
      </p:pic>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8212350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2"/>
          <p:cNvSpPr>
            <a:spLocks noGrp="1" noChangeArrowheads="1"/>
          </p:cNvSpPr>
          <p:nvPr>
            <p:ph type="title"/>
          </p:nvPr>
        </p:nvSpPr>
        <p:spPr>
          <a:xfrm>
            <a:off x="1208585" y="117028"/>
            <a:ext cx="8080400" cy="935708"/>
          </a:xfrm>
        </p:spPr>
        <p:txBody>
          <a:bodyPr/>
          <a:lstStyle/>
          <a:p>
            <a:r>
              <a:rPr lang="zh-TW" altLang="en-US" dirty="0" smtClean="0"/>
              <a:t>發展復原策略</a:t>
            </a:r>
            <a:r>
              <a:rPr lang="en-US" altLang="zh-TW" dirty="0" smtClean="0"/>
              <a:t>(4/4)</a:t>
            </a:r>
            <a:endParaRPr lang="zh-TW" altLang="en-US" dirty="0" smtClean="0"/>
          </a:p>
        </p:txBody>
      </p:sp>
      <p:sp>
        <p:nvSpPr>
          <p:cNvPr id="278532" name="Rectangle 3"/>
          <p:cNvSpPr>
            <a:spLocks noGrp="1" noChangeArrowheads="1"/>
          </p:cNvSpPr>
          <p:nvPr>
            <p:ph type="body" idx="1"/>
          </p:nvPr>
        </p:nvSpPr>
        <p:spPr>
          <a:xfrm>
            <a:off x="662523" y="1052736"/>
            <a:ext cx="8743877" cy="5229320"/>
          </a:xfrm>
        </p:spPr>
        <p:txBody>
          <a:bodyPr/>
          <a:lstStyle/>
          <a:p>
            <a:pPr algn="just"/>
            <a:r>
              <a:rPr lang="zh-TW" altLang="en-US" dirty="0" smtClean="0"/>
              <a:t>資料復原</a:t>
            </a:r>
          </a:p>
          <a:p>
            <a:pPr lvl="1" algn="just"/>
            <a:r>
              <a:rPr lang="zh-TW" altLang="en-US" dirty="0" smtClean="0"/>
              <a:t>備份</a:t>
            </a:r>
          </a:p>
          <a:p>
            <a:pPr lvl="1" algn="just"/>
            <a:r>
              <a:rPr lang="zh-TW" altLang="en-US" dirty="0" smtClean="0"/>
              <a:t>異地備份</a:t>
            </a:r>
          </a:p>
          <a:p>
            <a:pPr lvl="1" algn="just"/>
            <a:r>
              <a:rPr lang="zh-TW" altLang="en-US" dirty="0" smtClean="0"/>
              <a:t>異地備援</a:t>
            </a:r>
          </a:p>
          <a:p>
            <a:pPr algn="just"/>
            <a:r>
              <a:rPr lang="zh-TW" altLang="en-US" dirty="0" smtClean="0"/>
              <a:t>其他注意事項</a:t>
            </a:r>
          </a:p>
          <a:p>
            <a:pPr lvl="1" algn="just"/>
            <a:r>
              <a:rPr lang="zh-TW" altLang="en-US" dirty="0" smtClean="0"/>
              <a:t>備援與復原機制的選擇應考量成本效益</a:t>
            </a:r>
          </a:p>
          <a:p>
            <a:pPr lvl="1" algn="just"/>
            <a:r>
              <a:rPr lang="zh-TW" altLang="en-US" dirty="0" smtClean="0"/>
              <a:t>備份與備援機制的安全要求應與線上相同</a:t>
            </a:r>
          </a:p>
          <a:p>
            <a:pPr lvl="1" algn="just"/>
            <a:r>
              <a:rPr lang="zh-TW" altLang="en-US" dirty="0" smtClean="0"/>
              <a:t>備份與備援機制應定期測試與演練</a:t>
            </a: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4018" y="1052736"/>
            <a:ext cx="3432381" cy="2376264"/>
          </a:xfrm>
          <a:prstGeom prst="rect">
            <a:avLst/>
          </a:prstGeom>
          <a:ln>
            <a:noFill/>
          </a:ln>
          <a:effectLst>
            <a:softEdge rad="112500"/>
          </a:effectLst>
        </p:spPr>
      </p:pic>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10434455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479"/>
          <p:cNvSpPr>
            <a:spLocks noGrp="1" noChangeArrowheads="1"/>
          </p:cNvSpPr>
          <p:nvPr>
            <p:ph type="body" idx="1"/>
          </p:nvPr>
        </p:nvSpPr>
        <p:spPr>
          <a:xfrm>
            <a:off x="662523" y="1052736"/>
            <a:ext cx="8743877" cy="5229320"/>
          </a:xfrm>
        </p:spPr>
        <p:txBody>
          <a:bodyPr/>
          <a:lstStyle/>
          <a:p>
            <a:r>
              <a:rPr lang="en-US" altLang="zh-TW" sz="2600" dirty="0" smtClean="0"/>
              <a:t>BCP</a:t>
            </a:r>
            <a:r>
              <a:rPr lang="zh-TW" altLang="en-US" dirty="0" smtClean="0"/>
              <a:t>時程</a:t>
            </a:r>
          </a:p>
        </p:txBody>
      </p:sp>
      <p:grpSp>
        <p:nvGrpSpPr>
          <p:cNvPr id="280580" name="Group 649"/>
          <p:cNvGrpSpPr>
            <a:grpSpLocks/>
          </p:cNvGrpSpPr>
          <p:nvPr/>
        </p:nvGrpSpPr>
        <p:grpSpPr bwMode="auto">
          <a:xfrm>
            <a:off x="1989020" y="1987550"/>
            <a:ext cx="4602162" cy="3621088"/>
            <a:chOff x="1111" y="1252"/>
            <a:chExt cx="2676" cy="2281"/>
          </a:xfrm>
        </p:grpSpPr>
        <p:sp>
          <p:nvSpPr>
            <p:cNvPr id="280624" name="Rectangle 5"/>
            <p:cNvSpPr>
              <a:spLocks noChangeArrowheads="1"/>
            </p:cNvSpPr>
            <p:nvPr/>
          </p:nvSpPr>
          <p:spPr bwMode="auto">
            <a:xfrm>
              <a:off x="1111" y="1434"/>
              <a:ext cx="499" cy="1769"/>
            </a:xfrm>
            <a:prstGeom prst="rect">
              <a:avLst/>
            </a:prstGeom>
            <a:solidFill>
              <a:srgbClr val="FF9900"/>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3600">
                <a:latin typeface="+mn-ea"/>
                <a:ea typeface="+mn-ea"/>
              </a:endParaRPr>
            </a:p>
          </p:txBody>
        </p:sp>
        <p:sp>
          <p:nvSpPr>
            <p:cNvPr id="351238" name="Text Box 6"/>
            <p:cNvSpPr txBox="1">
              <a:spLocks noChangeArrowheads="1"/>
            </p:cNvSpPr>
            <p:nvPr/>
          </p:nvSpPr>
          <p:spPr bwMode="auto">
            <a:xfrm>
              <a:off x="1111" y="1252"/>
              <a:ext cx="525"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400" b="0" dirty="0">
                  <a:latin typeface="+mn-ea"/>
                  <a:ea typeface="+mn-ea"/>
                </a:rPr>
                <a:t>災害發生</a:t>
              </a:r>
            </a:p>
          </p:txBody>
        </p:sp>
        <p:sp>
          <p:nvSpPr>
            <p:cNvPr id="280626" name="Rectangle 7"/>
            <p:cNvSpPr>
              <a:spLocks noChangeArrowheads="1"/>
            </p:cNvSpPr>
            <p:nvPr/>
          </p:nvSpPr>
          <p:spPr bwMode="auto">
            <a:xfrm>
              <a:off x="1610" y="1434"/>
              <a:ext cx="862" cy="1769"/>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3600">
                <a:latin typeface="+mn-ea"/>
                <a:ea typeface="+mn-ea"/>
              </a:endParaRPr>
            </a:p>
          </p:txBody>
        </p:sp>
        <p:sp>
          <p:nvSpPr>
            <p:cNvPr id="351240" name="Text Box 8"/>
            <p:cNvSpPr txBox="1">
              <a:spLocks noChangeArrowheads="1"/>
            </p:cNvSpPr>
            <p:nvPr/>
          </p:nvSpPr>
          <p:spPr bwMode="auto">
            <a:xfrm>
              <a:off x="1720" y="1252"/>
              <a:ext cx="525"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400" b="0" dirty="0">
                  <a:latin typeface="+mn-ea"/>
                  <a:ea typeface="+mn-ea"/>
                </a:rPr>
                <a:t>暫停作業</a:t>
              </a:r>
            </a:p>
          </p:txBody>
        </p:sp>
        <p:sp>
          <p:nvSpPr>
            <p:cNvPr id="280628" name="Rectangle 9"/>
            <p:cNvSpPr>
              <a:spLocks noChangeArrowheads="1"/>
            </p:cNvSpPr>
            <p:nvPr/>
          </p:nvSpPr>
          <p:spPr bwMode="auto">
            <a:xfrm>
              <a:off x="2472" y="1434"/>
              <a:ext cx="590" cy="1769"/>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3600">
                <a:latin typeface="+mn-ea"/>
                <a:ea typeface="+mn-ea"/>
              </a:endParaRPr>
            </a:p>
          </p:txBody>
        </p:sp>
        <p:sp>
          <p:nvSpPr>
            <p:cNvPr id="351242" name="Text Box 10"/>
            <p:cNvSpPr txBox="1">
              <a:spLocks noChangeArrowheads="1"/>
            </p:cNvSpPr>
            <p:nvPr/>
          </p:nvSpPr>
          <p:spPr bwMode="auto">
            <a:xfrm>
              <a:off x="2427" y="1252"/>
              <a:ext cx="525"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400" b="0">
                  <a:latin typeface="+mn-ea"/>
                  <a:ea typeface="+mn-ea"/>
                </a:rPr>
                <a:t>暫時作業</a:t>
              </a:r>
            </a:p>
          </p:txBody>
        </p:sp>
        <p:sp>
          <p:nvSpPr>
            <p:cNvPr id="280630" name="Rectangle 11"/>
            <p:cNvSpPr>
              <a:spLocks noChangeArrowheads="1"/>
            </p:cNvSpPr>
            <p:nvPr/>
          </p:nvSpPr>
          <p:spPr bwMode="auto">
            <a:xfrm>
              <a:off x="3061" y="1434"/>
              <a:ext cx="726" cy="1769"/>
            </a:xfrm>
            <a:prstGeom prst="rect">
              <a:avLst/>
            </a:prstGeom>
            <a:solidFill>
              <a:srgbClr val="00FF00"/>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3600">
                <a:latin typeface="+mn-ea"/>
                <a:ea typeface="+mn-ea"/>
              </a:endParaRPr>
            </a:p>
          </p:txBody>
        </p:sp>
        <p:sp>
          <p:nvSpPr>
            <p:cNvPr id="351244" name="Text Box 12"/>
            <p:cNvSpPr txBox="1">
              <a:spLocks noChangeArrowheads="1"/>
            </p:cNvSpPr>
            <p:nvPr/>
          </p:nvSpPr>
          <p:spPr bwMode="auto">
            <a:xfrm>
              <a:off x="3127" y="1252"/>
              <a:ext cx="525"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400" b="0">
                  <a:latin typeface="+mn-ea"/>
                  <a:ea typeface="+mn-ea"/>
                </a:rPr>
                <a:t>正常作業</a:t>
              </a:r>
            </a:p>
          </p:txBody>
        </p:sp>
        <p:sp>
          <p:nvSpPr>
            <p:cNvPr id="280632" name="Line 14"/>
            <p:cNvSpPr>
              <a:spLocks noChangeShapeType="1"/>
            </p:cNvSpPr>
            <p:nvPr/>
          </p:nvSpPr>
          <p:spPr bwMode="auto">
            <a:xfrm>
              <a:off x="1610" y="1804"/>
              <a:ext cx="227"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280633" name="Line 15"/>
            <p:cNvSpPr>
              <a:spLocks noChangeShapeType="1"/>
            </p:cNvSpPr>
            <p:nvPr/>
          </p:nvSpPr>
          <p:spPr bwMode="auto">
            <a:xfrm>
              <a:off x="1701" y="1935"/>
              <a:ext cx="227"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280634" name="Line 434"/>
            <p:cNvSpPr>
              <a:spLocks noChangeShapeType="1"/>
            </p:cNvSpPr>
            <p:nvPr/>
          </p:nvSpPr>
          <p:spPr bwMode="auto">
            <a:xfrm>
              <a:off x="1927" y="2183"/>
              <a:ext cx="137"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280635" name="AutoShape 437"/>
            <p:cNvSpPr>
              <a:spLocks noChangeArrowheads="1"/>
            </p:cNvSpPr>
            <p:nvPr/>
          </p:nvSpPr>
          <p:spPr bwMode="auto">
            <a:xfrm>
              <a:off x="1890" y="2015"/>
              <a:ext cx="91" cy="91"/>
            </a:xfrm>
            <a:prstGeom prst="flowChartDecision">
              <a:avLst/>
            </a:prstGeom>
            <a:solidFill>
              <a:srgbClr val="3366FF"/>
            </a:solidFill>
            <a:ln w="9525" algn="ctr">
              <a:solidFill>
                <a:srgbClr val="0000FF"/>
              </a:solidFill>
              <a:miter lim="800000"/>
              <a:headEnd/>
              <a:tailEnd/>
            </a:ln>
            <a:effectLst/>
            <a:extLs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3600">
                <a:latin typeface="+mn-ea"/>
                <a:ea typeface="+mn-ea"/>
              </a:endParaRPr>
            </a:p>
          </p:txBody>
        </p:sp>
        <p:sp>
          <p:nvSpPr>
            <p:cNvPr id="280636" name="Line 442"/>
            <p:cNvSpPr>
              <a:spLocks noChangeShapeType="1"/>
            </p:cNvSpPr>
            <p:nvPr/>
          </p:nvSpPr>
          <p:spPr bwMode="auto">
            <a:xfrm>
              <a:off x="2063" y="2319"/>
              <a:ext cx="409" cy="0"/>
            </a:xfrm>
            <a:prstGeom prst="line">
              <a:avLst/>
            </a:prstGeom>
            <a:noFill/>
            <a:ln w="57150">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280637" name="Line 452"/>
            <p:cNvSpPr>
              <a:spLocks noChangeShapeType="1"/>
            </p:cNvSpPr>
            <p:nvPr/>
          </p:nvSpPr>
          <p:spPr bwMode="auto">
            <a:xfrm>
              <a:off x="1610" y="1661"/>
              <a:ext cx="454" cy="0"/>
            </a:xfrm>
            <a:prstGeom prst="line">
              <a:avLst/>
            </a:prstGeom>
            <a:noFill/>
            <a:ln w="57150">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280638" name="Line 462"/>
            <p:cNvSpPr>
              <a:spLocks noChangeShapeType="1"/>
            </p:cNvSpPr>
            <p:nvPr/>
          </p:nvSpPr>
          <p:spPr bwMode="auto">
            <a:xfrm>
              <a:off x="2064" y="2463"/>
              <a:ext cx="317"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280639" name="Line 467"/>
            <p:cNvSpPr>
              <a:spLocks noChangeShapeType="1"/>
            </p:cNvSpPr>
            <p:nvPr/>
          </p:nvSpPr>
          <p:spPr bwMode="auto">
            <a:xfrm>
              <a:off x="2291" y="2592"/>
              <a:ext cx="181"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280640" name="Line 468"/>
            <p:cNvSpPr>
              <a:spLocks noChangeShapeType="1"/>
            </p:cNvSpPr>
            <p:nvPr/>
          </p:nvSpPr>
          <p:spPr bwMode="auto">
            <a:xfrm>
              <a:off x="2200" y="2728"/>
              <a:ext cx="862" cy="0"/>
            </a:xfrm>
            <a:prstGeom prst="line">
              <a:avLst/>
            </a:prstGeom>
            <a:noFill/>
            <a:ln w="57150">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280641" name="Line 475"/>
            <p:cNvSpPr>
              <a:spLocks noChangeShapeType="1"/>
            </p:cNvSpPr>
            <p:nvPr/>
          </p:nvSpPr>
          <p:spPr bwMode="auto">
            <a:xfrm>
              <a:off x="2200" y="2864"/>
              <a:ext cx="635"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280642" name="Line 476"/>
            <p:cNvSpPr>
              <a:spLocks noChangeShapeType="1"/>
            </p:cNvSpPr>
            <p:nvPr/>
          </p:nvSpPr>
          <p:spPr bwMode="auto">
            <a:xfrm>
              <a:off x="2381" y="3000"/>
              <a:ext cx="499"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sp>
          <p:nvSpPr>
            <p:cNvPr id="280643" name="Line 477"/>
            <p:cNvSpPr>
              <a:spLocks noChangeShapeType="1"/>
            </p:cNvSpPr>
            <p:nvPr/>
          </p:nvSpPr>
          <p:spPr bwMode="auto">
            <a:xfrm>
              <a:off x="2881" y="3136"/>
              <a:ext cx="181"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grpSp>
          <p:nvGrpSpPr>
            <p:cNvPr id="280644" name="Group 648"/>
            <p:cNvGrpSpPr>
              <a:grpSpLocks/>
            </p:cNvGrpSpPr>
            <p:nvPr/>
          </p:nvGrpSpPr>
          <p:grpSpPr bwMode="auto">
            <a:xfrm>
              <a:off x="1111" y="3294"/>
              <a:ext cx="1361" cy="239"/>
              <a:chOff x="1111" y="3294"/>
              <a:chExt cx="1361" cy="239"/>
            </a:xfrm>
          </p:grpSpPr>
          <p:sp>
            <p:nvSpPr>
              <p:cNvPr id="280645" name="Line 644"/>
              <p:cNvSpPr>
                <a:spLocks noChangeShapeType="1"/>
              </p:cNvSpPr>
              <p:nvPr/>
            </p:nvSpPr>
            <p:spPr bwMode="auto">
              <a:xfrm>
                <a:off x="1111" y="329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280646" name="Line 645"/>
              <p:cNvSpPr>
                <a:spLocks noChangeShapeType="1"/>
              </p:cNvSpPr>
              <p:nvPr/>
            </p:nvSpPr>
            <p:spPr bwMode="auto">
              <a:xfrm>
                <a:off x="2472" y="329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280647" name="Line 646"/>
              <p:cNvSpPr>
                <a:spLocks noChangeShapeType="1"/>
              </p:cNvSpPr>
              <p:nvPr/>
            </p:nvSpPr>
            <p:spPr bwMode="auto">
              <a:xfrm>
                <a:off x="1111" y="3385"/>
                <a:ext cx="1361"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351879" name="Text Box 647"/>
              <p:cNvSpPr txBox="1">
                <a:spLocks noChangeArrowheads="1"/>
              </p:cNvSpPr>
              <p:nvPr/>
            </p:nvSpPr>
            <p:spPr bwMode="auto">
              <a:xfrm>
                <a:off x="1434" y="3339"/>
                <a:ext cx="734" cy="194"/>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400" b="0">
                    <a:latin typeface="+mn-ea"/>
                    <a:ea typeface="+mn-ea"/>
                  </a:rPr>
                  <a:t>容許中斷時間</a:t>
                </a:r>
              </a:p>
            </p:txBody>
          </p:sp>
        </p:grpSp>
      </p:grpSp>
      <p:sp>
        <p:nvSpPr>
          <p:cNvPr id="280581" name="Rectangle 2"/>
          <p:cNvSpPr>
            <a:spLocks noGrp="1" noChangeArrowheads="1"/>
          </p:cNvSpPr>
          <p:nvPr>
            <p:ph type="title"/>
          </p:nvPr>
        </p:nvSpPr>
        <p:spPr>
          <a:xfrm>
            <a:off x="1208585" y="117028"/>
            <a:ext cx="8080400" cy="935708"/>
          </a:xfrm>
        </p:spPr>
        <p:txBody>
          <a:bodyPr/>
          <a:lstStyle/>
          <a:p>
            <a:r>
              <a:rPr lang="zh-TW" altLang="en-US" dirty="0" smtClean="0"/>
              <a:t>發展業務永續運作計畫</a:t>
            </a:r>
            <a:r>
              <a:rPr lang="en-US" altLang="zh-TW" dirty="0" smtClean="0"/>
              <a:t>(1/4)</a:t>
            </a:r>
          </a:p>
        </p:txBody>
      </p:sp>
      <p:sp>
        <p:nvSpPr>
          <p:cNvPr id="280582" name="Rectangle 4"/>
          <p:cNvSpPr>
            <a:spLocks noChangeArrowheads="1"/>
          </p:cNvSpPr>
          <p:nvPr/>
        </p:nvSpPr>
        <p:spPr bwMode="auto">
          <a:xfrm>
            <a:off x="6904211" y="1052513"/>
            <a:ext cx="2729309" cy="5329237"/>
          </a:xfrm>
          <a:prstGeom prst="rect">
            <a:avLst/>
          </a:prstGeom>
          <a:solidFill>
            <a:srgbClr val="CCFFCC"/>
          </a:solidFill>
          <a:ln w="9525">
            <a:solidFill>
              <a:schemeClr val="tx1"/>
            </a:solidFill>
            <a:miter lim="800000"/>
            <a:headEnd/>
            <a:tailEnd/>
          </a:ln>
        </p:spPr>
        <p:txBody>
          <a:bodyPr/>
          <a:lstStyle>
            <a:lvl1pPr marL="342900" indent="-342900">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nSpc>
                <a:spcPct val="80000"/>
              </a:lnSpc>
              <a:buFont typeface="Wingdings" panose="05000000000000000000" pitchFamily="2" charset="2"/>
              <a:buChar char="l"/>
            </a:pPr>
            <a:r>
              <a:rPr lang="zh-TW" altLang="en-US" sz="1600" b="0" i="0" dirty="0">
                <a:latin typeface="+mn-ea"/>
                <a:ea typeface="+mn-ea"/>
              </a:rPr>
              <a:t>前言</a:t>
            </a:r>
          </a:p>
          <a:p>
            <a:pPr lvl="1">
              <a:lnSpc>
                <a:spcPct val="80000"/>
              </a:lnSpc>
            </a:pPr>
            <a:r>
              <a:rPr lang="zh-TW" altLang="en-US" sz="1600" b="0" i="0" dirty="0">
                <a:latin typeface="+mn-ea"/>
                <a:ea typeface="+mn-ea"/>
              </a:rPr>
              <a:t>目標</a:t>
            </a:r>
          </a:p>
          <a:p>
            <a:pPr lvl="1">
              <a:lnSpc>
                <a:spcPct val="80000"/>
              </a:lnSpc>
            </a:pPr>
            <a:r>
              <a:rPr lang="zh-TW" altLang="en-US" sz="1600" b="0" i="0" dirty="0">
                <a:latin typeface="+mn-ea"/>
                <a:ea typeface="+mn-ea"/>
              </a:rPr>
              <a:t>適用範圍</a:t>
            </a:r>
          </a:p>
          <a:p>
            <a:pPr lvl="1">
              <a:lnSpc>
                <a:spcPct val="80000"/>
              </a:lnSpc>
            </a:pPr>
            <a:r>
              <a:rPr lang="zh-TW" altLang="en-US" sz="1600" b="0" i="0" dirty="0">
                <a:latin typeface="+mn-ea"/>
                <a:ea typeface="+mn-ea"/>
              </a:rPr>
              <a:t>角色與權責</a:t>
            </a:r>
          </a:p>
          <a:p>
            <a:pPr lvl="1">
              <a:lnSpc>
                <a:spcPct val="80000"/>
              </a:lnSpc>
            </a:pPr>
            <a:r>
              <a:rPr lang="zh-TW" altLang="en-US" sz="1600" b="0" i="0" dirty="0">
                <a:latin typeface="+mn-ea"/>
                <a:ea typeface="+mn-ea"/>
              </a:rPr>
              <a:t>定義</a:t>
            </a:r>
          </a:p>
          <a:p>
            <a:pPr>
              <a:lnSpc>
                <a:spcPct val="80000"/>
              </a:lnSpc>
              <a:buFont typeface="Wingdings" panose="05000000000000000000" pitchFamily="2" charset="2"/>
              <a:buChar char="l"/>
            </a:pPr>
            <a:r>
              <a:rPr lang="zh-TW" altLang="en-US" sz="1600" b="0" i="0" dirty="0">
                <a:latin typeface="+mn-ea"/>
                <a:ea typeface="+mn-ea"/>
              </a:rPr>
              <a:t>啟動階段</a:t>
            </a:r>
          </a:p>
          <a:p>
            <a:pPr lvl="1">
              <a:lnSpc>
                <a:spcPct val="80000"/>
              </a:lnSpc>
            </a:pPr>
            <a:r>
              <a:rPr lang="zh-TW" altLang="en-US" sz="1600" b="0" i="0" dirty="0">
                <a:latin typeface="+mn-ea"/>
                <a:ea typeface="+mn-ea"/>
              </a:rPr>
              <a:t>通報作業程序</a:t>
            </a:r>
          </a:p>
          <a:p>
            <a:pPr lvl="1">
              <a:lnSpc>
                <a:spcPct val="80000"/>
              </a:lnSpc>
            </a:pPr>
            <a:r>
              <a:rPr lang="zh-TW" altLang="en-US" sz="1600" b="0" i="0" dirty="0">
                <a:latin typeface="+mn-ea"/>
                <a:ea typeface="+mn-ea"/>
              </a:rPr>
              <a:t>損害評估</a:t>
            </a:r>
          </a:p>
          <a:p>
            <a:pPr lvl="1">
              <a:lnSpc>
                <a:spcPct val="80000"/>
              </a:lnSpc>
            </a:pPr>
            <a:r>
              <a:rPr lang="zh-TW" altLang="en-US" sz="1600" b="0" i="0" dirty="0">
                <a:latin typeface="+mn-ea"/>
                <a:ea typeface="+mn-ea"/>
              </a:rPr>
              <a:t>計畫啟動</a:t>
            </a:r>
          </a:p>
          <a:p>
            <a:pPr lvl="1">
              <a:lnSpc>
                <a:spcPct val="80000"/>
              </a:lnSpc>
            </a:pPr>
            <a:r>
              <a:rPr lang="zh-TW" altLang="en-US" sz="1600" b="0" i="0" dirty="0">
                <a:latin typeface="+mn-ea"/>
                <a:ea typeface="+mn-ea"/>
              </a:rPr>
              <a:t>緊急處理程序</a:t>
            </a:r>
          </a:p>
          <a:p>
            <a:pPr>
              <a:lnSpc>
                <a:spcPct val="80000"/>
              </a:lnSpc>
              <a:buFont typeface="Wingdings" panose="05000000000000000000" pitchFamily="2" charset="2"/>
              <a:buChar char="l"/>
            </a:pPr>
            <a:r>
              <a:rPr lang="zh-TW" altLang="en-US" sz="1600" b="0" i="0" dirty="0">
                <a:latin typeface="+mn-ea"/>
                <a:ea typeface="+mn-ea"/>
              </a:rPr>
              <a:t>復原階段</a:t>
            </a:r>
          </a:p>
          <a:p>
            <a:pPr lvl="1">
              <a:lnSpc>
                <a:spcPct val="80000"/>
              </a:lnSpc>
            </a:pPr>
            <a:r>
              <a:rPr lang="zh-TW" altLang="en-US" sz="1600" b="0" i="0" dirty="0">
                <a:latin typeface="+mn-ea"/>
                <a:ea typeface="+mn-ea"/>
              </a:rPr>
              <a:t>移轉到備援系統</a:t>
            </a:r>
          </a:p>
          <a:p>
            <a:pPr lvl="1">
              <a:lnSpc>
                <a:spcPct val="80000"/>
              </a:lnSpc>
            </a:pPr>
            <a:r>
              <a:rPr lang="zh-TW" altLang="en-US" sz="1600" b="0" i="0" dirty="0">
                <a:latin typeface="+mn-ea"/>
                <a:ea typeface="+mn-ea"/>
              </a:rPr>
              <a:t>業務處理復原</a:t>
            </a:r>
          </a:p>
          <a:p>
            <a:pPr lvl="1">
              <a:lnSpc>
                <a:spcPct val="80000"/>
              </a:lnSpc>
            </a:pPr>
            <a:r>
              <a:rPr lang="zh-TW" altLang="en-US" sz="1600" b="0" i="0" dirty="0">
                <a:latin typeface="+mn-ea"/>
                <a:ea typeface="+mn-ea"/>
              </a:rPr>
              <a:t>復原程序</a:t>
            </a:r>
          </a:p>
          <a:p>
            <a:pPr>
              <a:lnSpc>
                <a:spcPct val="80000"/>
              </a:lnSpc>
              <a:buFont typeface="Wingdings" panose="05000000000000000000" pitchFamily="2" charset="2"/>
              <a:buChar char="l"/>
            </a:pPr>
            <a:r>
              <a:rPr lang="zh-TW" altLang="en-US" sz="1600" b="0" i="0" dirty="0">
                <a:latin typeface="+mn-ea"/>
                <a:ea typeface="+mn-ea"/>
              </a:rPr>
              <a:t>重建階段</a:t>
            </a:r>
          </a:p>
          <a:p>
            <a:pPr lvl="1">
              <a:lnSpc>
                <a:spcPct val="80000"/>
              </a:lnSpc>
            </a:pPr>
            <a:r>
              <a:rPr lang="zh-TW" altLang="en-US" sz="1600" b="0" i="0" dirty="0">
                <a:latin typeface="+mn-ea"/>
                <a:ea typeface="+mn-ea"/>
              </a:rPr>
              <a:t>場所復原</a:t>
            </a:r>
          </a:p>
          <a:p>
            <a:pPr lvl="1">
              <a:lnSpc>
                <a:spcPct val="80000"/>
              </a:lnSpc>
            </a:pPr>
            <a:r>
              <a:rPr lang="zh-TW" altLang="en-US" sz="1600" b="0" i="0" dirty="0">
                <a:latin typeface="+mn-ea"/>
                <a:ea typeface="+mn-ea"/>
              </a:rPr>
              <a:t>環境測試</a:t>
            </a:r>
          </a:p>
          <a:p>
            <a:pPr lvl="1">
              <a:lnSpc>
                <a:spcPct val="80000"/>
              </a:lnSpc>
            </a:pPr>
            <a:r>
              <a:rPr lang="zh-TW" altLang="en-US" sz="1600" b="0" i="0" dirty="0">
                <a:latin typeface="+mn-ea"/>
                <a:ea typeface="+mn-ea"/>
              </a:rPr>
              <a:t>作業遷移</a:t>
            </a:r>
          </a:p>
          <a:p>
            <a:pPr>
              <a:lnSpc>
                <a:spcPct val="80000"/>
              </a:lnSpc>
              <a:buFont typeface="Wingdings" panose="05000000000000000000" pitchFamily="2" charset="2"/>
              <a:buChar char="l"/>
            </a:pPr>
            <a:r>
              <a:rPr lang="zh-TW" altLang="en-US" sz="1600" b="0" i="0" dirty="0">
                <a:latin typeface="+mn-ea"/>
                <a:ea typeface="+mn-ea"/>
              </a:rPr>
              <a:t>附錄</a:t>
            </a:r>
          </a:p>
          <a:p>
            <a:pPr lvl="1">
              <a:lnSpc>
                <a:spcPct val="80000"/>
              </a:lnSpc>
            </a:pPr>
            <a:r>
              <a:rPr lang="zh-TW" altLang="en-US" sz="1600" b="0" i="0" dirty="0">
                <a:latin typeface="+mn-ea"/>
                <a:ea typeface="+mn-ea"/>
              </a:rPr>
              <a:t>通報網路</a:t>
            </a:r>
          </a:p>
          <a:p>
            <a:pPr lvl="1">
              <a:lnSpc>
                <a:spcPct val="80000"/>
              </a:lnSpc>
            </a:pPr>
            <a:r>
              <a:rPr lang="zh-TW" altLang="en-US" sz="1600" b="0" i="0" dirty="0">
                <a:latin typeface="+mn-ea"/>
                <a:ea typeface="+mn-ea"/>
              </a:rPr>
              <a:t>系統需求</a:t>
            </a:r>
          </a:p>
        </p:txBody>
      </p:sp>
      <p:graphicFrame>
        <p:nvGraphicFramePr>
          <p:cNvPr id="351875" name="Group 643"/>
          <p:cNvGraphicFramePr>
            <a:graphicFrameLocks noGrp="1"/>
          </p:cNvGraphicFramePr>
          <p:nvPr>
            <p:ph idx="4294967295"/>
            <p:extLst>
              <p:ext uri="{D42A27DB-BD31-4B8C-83A1-F6EECF244321}">
                <p14:modId xmlns:p14="http://schemas.microsoft.com/office/powerpoint/2010/main" val="57168736"/>
              </p:ext>
            </p:extLst>
          </p:nvPr>
        </p:nvGraphicFramePr>
        <p:xfrm>
          <a:off x="429169" y="2527300"/>
          <a:ext cx="6162015" cy="2560644"/>
        </p:xfrm>
        <a:graphic>
          <a:graphicData uri="http://schemas.openxmlformats.org/drawingml/2006/table">
            <a:tbl>
              <a:tblPr/>
              <a:tblGrid>
                <a:gridCol w="1559852">
                  <a:extLst>
                    <a:ext uri="{9D8B030D-6E8A-4147-A177-3AD203B41FA5}">
                      <a16:colId xmlns="" xmlns:a16="http://schemas.microsoft.com/office/drawing/2014/main" val="20000"/>
                    </a:ext>
                  </a:extLst>
                </a:gridCol>
                <a:gridCol w="4602163">
                  <a:extLst>
                    <a:ext uri="{9D8B030D-6E8A-4147-A177-3AD203B41FA5}">
                      <a16:colId xmlns="" xmlns:a16="http://schemas.microsoft.com/office/drawing/2014/main" val="20001"/>
                    </a:ext>
                  </a:extLst>
                </a:gridCol>
              </a:tblGrid>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0" lang="zh-TW" altLang="en-US" sz="1400" b="0" i="0" u="none" strike="noStrike" cap="none" normalizeH="0" baseline="0" dirty="0" smtClean="0">
                          <a:ln>
                            <a:noFill/>
                          </a:ln>
                          <a:solidFill>
                            <a:schemeClr val="tx1"/>
                          </a:solidFill>
                          <a:effectLst/>
                          <a:latin typeface="+mn-ea"/>
                          <a:ea typeface="+mn-ea"/>
                        </a:rPr>
                        <a:t>啟動階段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0" lang="zh-TW" altLang="en-US" sz="1400" b="0" i="0" u="none" strike="noStrike" cap="none" normalizeH="0" baseline="0" smtClean="0">
                          <a:ln>
                            <a:noFill/>
                          </a:ln>
                          <a:solidFill>
                            <a:schemeClr val="tx1"/>
                          </a:solidFill>
                          <a:effectLst/>
                          <a:latin typeface="+mn-ea"/>
                          <a:ea typeface="+mn-ea"/>
                        </a:rPr>
                        <a:t>　緊急處理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0" lang="zh-TW" altLang="en-US" sz="1400" b="0" i="0" u="none" strike="noStrike" cap="none" normalizeH="0" baseline="0" smtClean="0">
                          <a:ln>
                            <a:noFill/>
                          </a:ln>
                          <a:solidFill>
                            <a:schemeClr val="tx1"/>
                          </a:solidFill>
                          <a:effectLst/>
                          <a:latin typeface="+mn-ea"/>
                          <a:ea typeface="+mn-ea"/>
                        </a:rPr>
                        <a:t>　災害評估</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1" lang="zh-TW" altLang="en-US" sz="1400" b="0" i="0" u="none" strike="noStrike" cap="none" normalizeH="0" baseline="0" smtClean="0">
                          <a:ln>
                            <a:noFill/>
                          </a:ln>
                          <a:solidFill>
                            <a:schemeClr val="tx1"/>
                          </a:solidFill>
                          <a:effectLst/>
                          <a:latin typeface="+mn-ea"/>
                          <a:ea typeface="+mn-ea"/>
                        </a:rPr>
                        <a:t>　是否啟動</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1" lang="zh-TW" altLang="en-US" sz="1400" b="0" i="0" u="none" strike="noStrike" cap="none" normalizeH="0" baseline="0" smtClean="0">
                          <a:ln>
                            <a:noFill/>
                          </a:ln>
                          <a:solidFill>
                            <a:schemeClr val="tx1"/>
                          </a:solidFill>
                          <a:effectLst/>
                          <a:latin typeface="+mn-ea"/>
                          <a:ea typeface="+mn-ea"/>
                        </a:rPr>
                        <a:t>　通報作業</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1" lang="zh-TW" altLang="en-US" sz="1400" b="0" i="0" u="none" strike="noStrike" cap="none" normalizeH="0" baseline="0" smtClean="0">
                          <a:ln>
                            <a:noFill/>
                          </a:ln>
                          <a:solidFill>
                            <a:schemeClr val="tx1"/>
                          </a:solidFill>
                          <a:effectLst/>
                          <a:latin typeface="+mn-ea"/>
                          <a:ea typeface="+mn-ea"/>
                        </a:rPr>
                        <a:t>復原階段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1" lang="zh-TW" altLang="en-US" sz="1400" b="0" i="0" u="none" strike="noStrike" cap="none" normalizeH="0" baseline="0" dirty="0" smtClean="0">
                          <a:ln>
                            <a:noFill/>
                          </a:ln>
                          <a:solidFill>
                            <a:schemeClr val="tx1"/>
                          </a:solidFill>
                          <a:effectLst/>
                          <a:latin typeface="+mn-ea"/>
                          <a:ea typeface="+mn-ea"/>
                        </a:rPr>
                        <a:t>　移轉至備援系統</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1" lang="zh-TW" altLang="en-US" sz="1400" b="0" i="0" u="none" strike="noStrike" cap="none" normalizeH="0" baseline="0" smtClean="0">
                          <a:ln>
                            <a:noFill/>
                          </a:ln>
                          <a:solidFill>
                            <a:schemeClr val="tx1"/>
                          </a:solidFill>
                          <a:effectLst/>
                          <a:latin typeface="+mn-ea"/>
                          <a:ea typeface="+mn-ea"/>
                        </a:rPr>
                        <a:t>　業務處理復原</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1" lang="zh-TW" altLang="en-US" sz="1400" b="0" i="0" u="none" strike="noStrike" cap="none" normalizeH="0" baseline="0" smtClean="0">
                          <a:ln>
                            <a:noFill/>
                          </a:ln>
                          <a:solidFill>
                            <a:schemeClr val="tx1"/>
                          </a:solidFill>
                          <a:effectLst/>
                          <a:latin typeface="+mn-ea"/>
                          <a:ea typeface="+mn-ea"/>
                        </a:rPr>
                        <a:t>重建階段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1" lang="zh-TW" altLang="en-US" sz="1400" b="0" i="0" u="none" strike="noStrike" cap="none" normalizeH="0" baseline="0" smtClean="0">
                          <a:ln>
                            <a:noFill/>
                          </a:ln>
                          <a:solidFill>
                            <a:schemeClr val="tx1"/>
                          </a:solidFill>
                          <a:effectLst/>
                          <a:latin typeface="+mn-ea"/>
                          <a:ea typeface="+mn-ea"/>
                        </a:rPr>
                        <a:t>　場所復原</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1" lang="zh-TW" altLang="en-US" sz="1400" b="0" i="0" u="none" strike="noStrike" cap="none" normalizeH="0" baseline="0" smtClean="0">
                          <a:ln>
                            <a:noFill/>
                          </a:ln>
                          <a:solidFill>
                            <a:schemeClr val="tx1"/>
                          </a:solidFill>
                          <a:effectLst/>
                          <a:latin typeface="+mn-ea"/>
                          <a:ea typeface="+mn-ea"/>
                        </a:rPr>
                        <a:t>　作業遷移</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r h="213387">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r>
                        <a:rPr kumimoji="1" lang="zh-TW" altLang="en-US" sz="1400" b="0" i="0" u="none" strike="noStrike" cap="none" normalizeH="0" baseline="0" smtClean="0">
                          <a:ln>
                            <a:noFill/>
                          </a:ln>
                          <a:solidFill>
                            <a:schemeClr val="tx1"/>
                          </a:solidFill>
                          <a:effectLst/>
                          <a:latin typeface="+mn-ea"/>
                          <a:ea typeface="+mn-ea"/>
                        </a:rPr>
                        <a:t>　環境測試</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Tx/>
                        <a:buSzPct val="65000"/>
                        <a:buFontTx/>
                        <a:buNone/>
                        <a:tabLst/>
                      </a:pPr>
                      <a:endParaRPr kumimoji="1" lang="zh-TW" altLang="en-US" sz="1400" b="0" i="0" u="none" strike="noStrike" cap="none" normalizeH="0" baseline="0" dirty="0" smtClean="0">
                        <a:ln>
                          <a:noFill/>
                        </a:ln>
                        <a:solidFill>
                          <a:schemeClr val="tx1"/>
                        </a:solidFill>
                        <a:effectLst/>
                        <a:latin typeface="+mn-ea"/>
                        <a:ea typeface="+mn-ea"/>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1"/>
                  </a:ext>
                </a:extLst>
              </a:tr>
            </a:tbl>
          </a:graphicData>
        </a:graphic>
      </p:graphicFrame>
      <p:sp>
        <p:nvSpPr>
          <p:cNvPr id="32"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2720665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2"/>
          <p:cNvSpPr>
            <a:spLocks noGrp="1" noChangeArrowheads="1"/>
          </p:cNvSpPr>
          <p:nvPr>
            <p:ph type="title"/>
          </p:nvPr>
        </p:nvSpPr>
        <p:spPr>
          <a:xfrm>
            <a:off x="1208585" y="117028"/>
            <a:ext cx="8080400" cy="935708"/>
          </a:xfrm>
        </p:spPr>
        <p:txBody>
          <a:bodyPr/>
          <a:lstStyle/>
          <a:p>
            <a:r>
              <a:rPr lang="zh-TW" altLang="en-US" smtClean="0"/>
              <a:t>發展業務永續運作計畫</a:t>
            </a:r>
            <a:r>
              <a:rPr lang="en-US" altLang="zh-TW" smtClean="0"/>
              <a:t>(2/4)</a:t>
            </a:r>
            <a:endParaRPr lang="zh-TW" altLang="en-US" smtClean="0"/>
          </a:p>
        </p:txBody>
      </p:sp>
      <p:sp>
        <p:nvSpPr>
          <p:cNvPr id="282628" name="Rectangle 3"/>
          <p:cNvSpPr>
            <a:spLocks noGrp="1" noChangeArrowheads="1"/>
          </p:cNvSpPr>
          <p:nvPr>
            <p:ph type="body" idx="1"/>
          </p:nvPr>
        </p:nvSpPr>
        <p:spPr>
          <a:xfrm>
            <a:off x="718120" y="1052736"/>
            <a:ext cx="8915400" cy="5805264"/>
          </a:xfrm>
        </p:spPr>
        <p:txBody>
          <a:bodyPr/>
          <a:lstStyle/>
          <a:p>
            <a:pPr algn="just"/>
            <a:r>
              <a:rPr lang="zh-TW" altLang="en-US" sz="1800" dirty="0" smtClean="0"/>
              <a:t>前言</a:t>
            </a:r>
          </a:p>
          <a:p>
            <a:pPr lvl="1" algn="just"/>
            <a:r>
              <a:rPr lang="zh-TW" altLang="en-US" sz="1800" dirty="0" smtClean="0"/>
              <a:t>目標</a:t>
            </a:r>
          </a:p>
          <a:p>
            <a:pPr lvl="1" algn="just"/>
            <a:r>
              <a:rPr lang="zh-TW" altLang="en-US" sz="1800" dirty="0" smtClean="0"/>
              <a:t>適用範圍</a:t>
            </a:r>
          </a:p>
          <a:p>
            <a:pPr lvl="1" algn="just"/>
            <a:r>
              <a:rPr lang="zh-TW" altLang="en-US" sz="1800" dirty="0" smtClean="0"/>
              <a:t>角色與權責</a:t>
            </a:r>
          </a:p>
          <a:p>
            <a:pPr lvl="2" algn="just">
              <a:buFont typeface="Wingdings" panose="05000000000000000000" pitchFamily="2" charset="2"/>
              <a:buChar char="Ø"/>
            </a:pPr>
            <a:r>
              <a:rPr lang="zh-TW" altLang="en-US" sz="1800" dirty="0" smtClean="0"/>
              <a:t>損害評估小組</a:t>
            </a:r>
          </a:p>
          <a:p>
            <a:pPr lvl="2" algn="just">
              <a:buFont typeface="Wingdings" panose="05000000000000000000" pitchFamily="2" charset="2"/>
              <a:buChar char="Ø"/>
            </a:pPr>
            <a:r>
              <a:rPr lang="zh-TW" altLang="en-US" sz="1800" dirty="0" smtClean="0"/>
              <a:t>法務小組</a:t>
            </a:r>
          </a:p>
          <a:p>
            <a:pPr lvl="2" algn="just">
              <a:buFont typeface="Wingdings" panose="05000000000000000000" pitchFamily="2" charset="2"/>
              <a:buChar char="Ø"/>
            </a:pPr>
            <a:r>
              <a:rPr lang="zh-TW" altLang="en-US" sz="1800" dirty="0" smtClean="0"/>
              <a:t>媒體公關小組</a:t>
            </a:r>
          </a:p>
          <a:p>
            <a:pPr lvl="2" algn="just">
              <a:buFont typeface="Wingdings" panose="05000000000000000000" pitchFamily="2" charset="2"/>
              <a:buChar char="Ø"/>
            </a:pPr>
            <a:r>
              <a:rPr lang="zh-TW" altLang="en-US" sz="1800" dirty="0" smtClean="0"/>
              <a:t>搬遷小組</a:t>
            </a:r>
          </a:p>
          <a:p>
            <a:pPr lvl="2" algn="just">
              <a:buFont typeface="Wingdings" panose="05000000000000000000" pitchFamily="2" charset="2"/>
              <a:buChar char="Ø"/>
            </a:pPr>
            <a:r>
              <a:rPr lang="zh-TW" altLang="en-US" sz="1800" dirty="0" smtClean="0"/>
              <a:t>復原小組</a:t>
            </a:r>
          </a:p>
          <a:p>
            <a:pPr lvl="2" algn="just">
              <a:buFont typeface="Wingdings" panose="05000000000000000000" pitchFamily="2" charset="2"/>
              <a:buChar char="Ø"/>
            </a:pPr>
            <a:r>
              <a:rPr lang="zh-TW" altLang="en-US" sz="1800" dirty="0" smtClean="0"/>
              <a:t>安全小組</a:t>
            </a:r>
          </a:p>
          <a:p>
            <a:pPr lvl="2" algn="just">
              <a:buFont typeface="Wingdings" panose="05000000000000000000" pitchFamily="2" charset="2"/>
              <a:buChar char="Ø"/>
            </a:pPr>
            <a:r>
              <a:rPr lang="zh-TW" altLang="en-US" sz="1800" dirty="0" smtClean="0"/>
              <a:t>網路與通訊小組</a:t>
            </a:r>
          </a:p>
          <a:p>
            <a:pPr lvl="1" algn="just"/>
            <a:r>
              <a:rPr lang="zh-TW" altLang="en-US" sz="1800" dirty="0" smtClean="0"/>
              <a:t>應明確定義與外部關係人溝通的窗口</a:t>
            </a:r>
            <a:endParaRPr lang="en-US" altLang="zh-TW" sz="1800" dirty="0" smtClean="0"/>
          </a:p>
          <a:p>
            <a:pPr lvl="2" algn="just">
              <a:buFont typeface="Wingdings" panose="05000000000000000000" pitchFamily="2" charset="2"/>
              <a:buChar char="Ø"/>
            </a:pPr>
            <a:r>
              <a:rPr lang="zh-TW" altLang="en-US" sz="1800" dirty="0" smtClean="0"/>
              <a:t>媒體</a:t>
            </a:r>
          </a:p>
          <a:p>
            <a:pPr lvl="2" algn="just">
              <a:buFont typeface="Wingdings" panose="05000000000000000000" pitchFamily="2" charset="2"/>
              <a:buChar char="Ø"/>
            </a:pPr>
            <a:r>
              <a:rPr lang="zh-TW" altLang="en-US" sz="1800" dirty="0" smtClean="0"/>
              <a:t>客戶</a:t>
            </a:r>
          </a:p>
          <a:p>
            <a:pPr lvl="2" algn="just">
              <a:buFont typeface="Wingdings" panose="05000000000000000000" pitchFamily="2" charset="2"/>
              <a:buChar char="Ø"/>
            </a:pPr>
            <a:r>
              <a:rPr lang="zh-TW" altLang="en-US" sz="1800" dirty="0" smtClean="0"/>
              <a:t>緊急救難服務</a:t>
            </a:r>
          </a:p>
          <a:p>
            <a:pPr lvl="2" algn="just">
              <a:buFont typeface="Wingdings" panose="05000000000000000000" pitchFamily="2" charset="2"/>
              <a:buChar char="Ø"/>
            </a:pPr>
            <a:r>
              <a:rPr lang="zh-TW" altLang="en-US" sz="1800" dirty="0" smtClean="0"/>
              <a:t>供應商</a:t>
            </a: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556792"/>
            <a:ext cx="4172913" cy="2888940"/>
          </a:xfrm>
          <a:prstGeom prst="rect">
            <a:avLst/>
          </a:prstGeom>
          <a:ln>
            <a:noFill/>
          </a:ln>
          <a:effectLst>
            <a:softEdge rad="112500"/>
          </a:effectLst>
        </p:spPr>
      </p:pic>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27230169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2"/>
          <p:cNvSpPr>
            <a:spLocks noGrp="1" noChangeArrowheads="1"/>
          </p:cNvSpPr>
          <p:nvPr>
            <p:ph type="title"/>
          </p:nvPr>
        </p:nvSpPr>
        <p:spPr>
          <a:xfrm>
            <a:off x="1208585" y="117028"/>
            <a:ext cx="8080400" cy="935708"/>
          </a:xfrm>
        </p:spPr>
        <p:txBody>
          <a:bodyPr/>
          <a:lstStyle/>
          <a:p>
            <a:r>
              <a:rPr lang="zh-TW" altLang="en-US" dirty="0" smtClean="0"/>
              <a:t>發展業務永續運作計畫</a:t>
            </a:r>
            <a:r>
              <a:rPr lang="en-US" altLang="zh-TW" dirty="0" smtClean="0"/>
              <a:t>(3/4)</a:t>
            </a:r>
            <a:endParaRPr lang="zh-TW" altLang="en-US" dirty="0" smtClean="0"/>
          </a:p>
        </p:txBody>
      </p:sp>
      <p:sp>
        <p:nvSpPr>
          <p:cNvPr id="284676" name="Rectangle 3"/>
          <p:cNvSpPr>
            <a:spLocks noGrp="1" noChangeArrowheads="1"/>
          </p:cNvSpPr>
          <p:nvPr>
            <p:ph type="body" idx="1"/>
          </p:nvPr>
        </p:nvSpPr>
        <p:spPr>
          <a:xfrm>
            <a:off x="662523" y="1052736"/>
            <a:ext cx="8743877" cy="5229320"/>
          </a:xfrm>
        </p:spPr>
        <p:txBody>
          <a:bodyPr/>
          <a:lstStyle/>
          <a:p>
            <a:r>
              <a:rPr lang="zh-TW" altLang="en-US" dirty="0" smtClean="0"/>
              <a:t>啟動階段</a:t>
            </a:r>
          </a:p>
          <a:p>
            <a:pPr lvl="1"/>
            <a:r>
              <a:rPr lang="zh-TW" altLang="en-US" sz="2400" dirty="0" smtClean="0"/>
              <a:t>緊急處理程序</a:t>
            </a:r>
          </a:p>
          <a:p>
            <a:pPr lvl="2">
              <a:buFont typeface="Wingdings" panose="05000000000000000000" pitchFamily="2" charset="2"/>
              <a:buChar char="Ø"/>
            </a:pPr>
            <a:r>
              <a:rPr lang="zh-TW" altLang="en-US" sz="2000" dirty="0" smtClean="0">
                <a:latin typeface="微軟正黑體" panose="020B0604030504040204" pitchFamily="34" charset="-120"/>
                <a:ea typeface="微軟正黑體" panose="020B0604030504040204" pitchFamily="34" charset="-120"/>
              </a:rPr>
              <a:t>人員疏散程序</a:t>
            </a:r>
          </a:p>
          <a:p>
            <a:pPr lvl="2">
              <a:buFont typeface="Wingdings" panose="05000000000000000000" pitchFamily="2" charset="2"/>
              <a:buChar char="Ø"/>
            </a:pPr>
            <a:r>
              <a:rPr lang="zh-TW" altLang="en-US" sz="2000" dirty="0" smtClean="0">
                <a:latin typeface="微軟正黑體" panose="020B0604030504040204" pitchFamily="34" charset="-120"/>
                <a:ea typeface="微軟正黑體" panose="020B0604030504040204" pitchFamily="34" charset="-120"/>
              </a:rPr>
              <a:t>急救步驟</a:t>
            </a:r>
            <a:r>
              <a:rPr lang="en-US" altLang="zh-TW" sz="2000" dirty="0" smtClean="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CPR</a:t>
            </a:r>
            <a:r>
              <a:rPr lang="en-US" altLang="zh-TW" sz="2000" dirty="0" smtClean="0">
                <a:latin typeface="微軟正黑體" panose="020B0604030504040204" pitchFamily="34" charset="-120"/>
                <a:ea typeface="微軟正黑體" panose="020B0604030504040204" pitchFamily="34" charset="-120"/>
              </a:rPr>
              <a:t>)</a:t>
            </a:r>
          </a:p>
          <a:p>
            <a:pPr lvl="2">
              <a:buFont typeface="Wingdings" panose="05000000000000000000" pitchFamily="2" charset="2"/>
              <a:buChar char="Ø"/>
            </a:pPr>
            <a:r>
              <a:rPr lang="zh-TW" altLang="en-US" sz="2000" dirty="0" smtClean="0">
                <a:latin typeface="微軟正黑體" panose="020B0604030504040204" pitchFamily="34" charset="-120"/>
                <a:ea typeface="微軟正黑體" panose="020B0604030504040204" pitchFamily="34" charset="-120"/>
              </a:rPr>
              <a:t>依不同災害定義相關處理程序</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火災、地震及輻射等</a:t>
            </a:r>
            <a:r>
              <a:rPr lang="en-US" altLang="zh-TW" sz="2000" dirty="0" smtClean="0">
                <a:latin typeface="微軟正黑體" panose="020B0604030504040204" pitchFamily="34" charset="-120"/>
                <a:ea typeface="微軟正黑體" panose="020B0604030504040204" pitchFamily="34" charset="-120"/>
              </a:rPr>
              <a:t>)</a:t>
            </a:r>
          </a:p>
          <a:p>
            <a:pPr lvl="1"/>
            <a:r>
              <a:rPr lang="zh-TW" altLang="en-US" sz="2400" dirty="0" smtClean="0"/>
              <a:t>執行損害評估決定是否啟動</a:t>
            </a:r>
            <a:r>
              <a:rPr lang="en-US" altLang="zh-TW" sz="2200" dirty="0" smtClean="0"/>
              <a:t>BCP</a:t>
            </a:r>
          </a:p>
          <a:p>
            <a:pPr lvl="1"/>
            <a:r>
              <a:rPr lang="zh-TW" altLang="en-US" sz="2400" dirty="0" smtClean="0"/>
              <a:t>復原人員的通報程序</a:t>
            </a:r>
          </a:p>
          <a:p>
            <a:r>
              <a:rPr lang="zh-TW" altLang="en-US" dirty="0" smtClean="0"/>
              <a:t>復原階段</a:t>
            </a:r>
          </a:p>
          <a:p>
            <a:pPr lvl="1"/>
            <a:r>
              <a:rPr lang="zh-TW" altLang="en-US" sz="2400" dirty="0" smtClean="0"/>
              <a:t>主要目的是讓關鍵業務</a:t>
            </a:r>
            <a:r>
              <a:rPr lang="zh-TW" altLang="en-US" sz="2400" dirty="0" smtClean="0">
                <a:solidFill>
                  <a:srgbClr val="FF0000"/>
                </a:solidFill>
              </a:rPr>
              <a:t>回復至暫時可運作</a:t>
            </a:r>
            <a:r>
              <a:rPr lang="zh-TW" altLang="en-US" sz="2400" dirty="0" smtClean="0"/>
              <a:t>的狀態</a:t>
            </a:r>
          </a:p>
          <a:p>
            <a:pPr lvl="1"/>
            <a:r>
              <a:rPr lang="zh-TW" altLang="en-US" sz="2400" dirty="0" smtClean="0"/>
              <a:t>復原程序應包含系統回復至可運作狀態的每一步動作，而且</a:t>
            </a:r>
            <a:r>
              <a:rPr lang="zh-TW" altLang="en-US" sz="2400" dirty="0" smtClean="0">
                <a:solidFill>
                  <a:srgbClr val="FF0000"/>
                </a:solidFill>
              </a:rPr>
              <a:t>必須在可容許中斷的時間內完成</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65839130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2"/>
          <p:cNvSpPr>
            <a:spLocks noGrp="1" noChangeArrowheads="1"/>
          </p:cNvSpPr>
          <p:nvPr>
            <p:ph type="title"/>
          </p:nvPr>
        </p:nvSpPr>
        <p:spPr>
          <a:xfrm>
            <a:off x="1208585" y="117028"/>
            <a:ext cx="8080400" cy="935708"/>
          </a:xfrm>
        </p:spPr>
        <p:txBody>
          <a:bodyPr/>
          <a:lstStyle/>
          <a:p>
            <a:r>
              <a:rPr lang="zh-TW" altLang="en-US" dirty="0" smtClean="0"/>
              <a:t>發展業務永續運作計畫</a:t>
            </a:r>
            <a:r>
              <a:rPr lang="en-US" altLang="zh-TW" dirty="0" smtClean="0"/>
              <a:t>(4/4)</a:t>
            </a:r>
            <a:endParaRPr lang="zh-TW" altLang="en-US" dirty="0" smtClean="0"/>
          </a:p>
        </p:txBody>
      </p:sp>
      <p:sp>
        <p:nvSpPr>
          <p:cNvPr id="286724" name="Rectangle 3"/>
          <p:cNvSpPr>
            <a:spLocks noGrp="1" noChangeArrowheads="1"/>
          </p:cNvSpPr>
          <p:nvPr>
            <p:ph type="body" idx="4294967295"/>
          </p:nvPr>
        </p:nvSpPr>
        <p:spPr>
          <a:xfrm>
            <a:off x="662523" y="1052737"/>
            <a:ext cx="8743876" cy="5184775"/>
          </a:xfrm>
        </p:spPr>
        <p:txBody>
          <a:bodyPr/>
          <a:lstStyle/>
          <a:p>
            <a:pPr algn="just"/>
            <a:r>
              <a:rPr lang="zh-TW" altLang="en-US" sz="3200" dirty="0" smtClean="0"/>
              <a:t>重建階段</a:t>
            </a:r>
          </a:p>
          <a:p>
            <a:pPr lvl="1" algn="just"/>
            <a:r>
              <a:rPr lang="zh-TW" altLang="en-US" sz="2800" dirty="0" smtClean="0"/>
              <a:t>主要目的是讓關鍵業務從暫時運作狀態，在原地點或其他地點</a:t>
            </a:r>
            <a:r>
              <a:rPr lang="zh-TW" altLang="en-US" sz="2800" dirty="0" smtClean="0">
                <a:solidFill>
                  <a:srgbClr val="FF0000"/>
                </a:solidFill>
              </a:rPr>
              <a:t>回復到一般正常作業</a:t>
            </a:r>
          </a:p>
          <a:p>
            <a:pPr lvl="1" algn="just"/>
            <a:r>
              <a:rPr lang="zh-TW" altLang="en-US" sz="2800" dirty="0" smtClean="0"/>
              <a:t>在重組後的新環境應執行相關系統與作業測試</a:t>
            </a:r>
          </a:p>
          <a:p>
            <a:pPr lvl="1" algn="just"/>
            <a:r>
              <a:rPr lang="zh-TW" altLang="en-US" sz="2800" dirty="0" smtClean="0"/>
              <a:t>由較不重要的業務功能先移轉至新環境</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9287974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2"/>
          <p:cNvSpPr>
            <a:spLocks noGrp="1" noChangeArrowheads="1"/>
          </p:cNvSpPr>
          <p:nvPr>
            <p:ph type="title"/>
          </p:nvPr>
        </p:nvSpPr>
        <p:spPr>
          <a:xfrm>
            <a:off x="1208585" y="117028"/>
            <a:ext cx="8080400" cy="935708"/>
          </a:xfrm>
        </p:spPr>
        <p:txBody>
          <a:bodyPr/>
          <a:lstStyle/>
          <a:p>
            <a:r>
              <a:rPr lang="zh-TW" altLang="en-US" dirty="0" smtClean="0"/>
              <a:t>測試與演練</a:t>
            </a:r>
            <a:r>
              <a:rPr lang="en-US" altLang="zh-TW" dirty="0" smtClean="0"/>
              <a:t>(1/3)</a:t>
            </a:r>
          </a:p>
        </p:txBody>
      </p:sp>
      <p:sp>
        <p:nvSpPr>
          <p:cNvPr id="288772" name="Rectangle 3"/>
          <p:cNvSpPr>
            <a:spLocks noGrp="1" noChangeArrowheads="1"/>
          </p:cNvSpPr>
          <p:nvPr>
            <p:ph type="body" idx="1"/>
          </p:nvPr>
        </p:nvSpPr>
        <p:spPr>
          <a:xfrm>
            <a:off x="650565" y="1052736"/>
            <a:ext cx="9138973" cy="5472112"/>
          </a:xfrm>
        </p:spPr>
        <p:txBody>
          <a:bodyPr/>
          <a:lstStyle/>
          <a:p>
            <a:pPr algn="just"/>
            <a:r>
              <a:rPr lang="zh-TW" altLang="en-US" dirty="0" smtClean="0"/>
              <a:t>目的</a:t>
            </a:r>
          </a:p>
          <a:p>
            <a:pPr lvl="1" algn="just"/>
            <a:r>
              <a:rPr lang="zh-TW" altLang="en-US" dirty="0" smtClean="0">
                <a:solidFill>
                  <a:srgbClr val="FF0000"/>
                </a:solidFill>
              </a:rPr>
              <a:t>檢驗</a:t>
            </a:r>
            <a:r>
              <a:rPr lang="en-US" altLang="zh-TW" sz="2000" dirty="0" smtClean="0"/>
              <a:t>BCP</a:t>
            </a:r>
            <a:r>
              <a:rPr lang="zh-TW" altLang="en-US" dirty="0" smtClean="0"/>
              <a:t>的</a:t>
            </a:r>
            <a:r>
              <a:rPr lang="zh-TW" altLang="en-US" dirty="0" smtClean="0">
                <a:solidFill>
                  <a:srgbClr val="FF0000"/>
                </a:solidFill>
              </a:rPr>
              <a:t>可行性</a:t>
            </a:r>
            <a:r>
              <a:rPr lang="zh-TW" altLang="en-US" dirty="0" smtClean="0"/>
              <a:t>並補強未考量之缺陷</a:t>
            </a:r>
          </a:p>
          <a:p>
            <a:pPr lvl="1" algn="just"/>
            <a:r>
              <a:rPr lang="zh-TW" altLang="en-US" dirty="0" smtClean="0"/>
              <a:t>確保在可容許中斷</a:t>
            </a:r>
            <a:r>
              <a:rPr lang="zh-TW" altLang="en-US" dirty="0" smtClean="0">
                <a:solidFill>
                  <a:srgbClr val="FF0000"/>
                </a:solidFill>
              </a:rPr>
              <a:t>時間內可完成復原</a:t>
            </a:r>
            <a:r>
              <a:rPr lang="zh-TW" altLang="en-US" dirty="0" smtClean="0"/>
              <a:t>作業</a:t>
            </a:r>
          </a:p>
          <a:p>
            <a:pPr lvl="1" algn="just"/>
            <a:r>
              <a:rPr lang="zh-TW" altLang="en-US" dirty="0" smtClean="0"/>
              <a:t>讓</a:t>
            </a:r>
            <a:r>
              <a:rPr lang="zh-TW" altLang="en-US" dirty="0" smtClean="0">
                <a:solidFill>
                  <a:srgbClr val="FF0000"/>
                </a:solidFill>
              </a:rPr>
              <a:t>相關人員熟悉</a:t>
            </a:r>
            <a:r>
              <a:rPr lang="zh-TW" altLang="en-US" dirty="0" smtClean="0"/>
              <a:t>相關災害復原的作業</a:t>
            </a:r>
          </a:p>
          <a:p>
            <a:pPr algn="just"/>
            <a:r>
              <a:rPr lang="zh-TW" altLang="en-US" dirty="0" smtClean="0"/>
              <a:t>測試方式</a:t>
            </a:r>
          </a:p>
          <a:p>
            <a:pPr lvl="1" algn="just"/>
            <a:r>
              <a:rPr lang="zh-TW" altLang="en-US" dirty="0" smtClean="0"/>
              <a:t>檢核表測試</a:t>
            </a:r>
            <a:r>
              <a:rPr lang="en-US" altLang="zh-TW" dirty="0" smtClean="0"/>
              <a:t>(</a:t>
            </a:r>
            <a:r>
              <a:rPr lang="zh-TW" altLang="en-US" dirty="0" smtClean="0"/>
              <a:t>部門個別檢視</a:t>
            </a:r>
            <a:r>
              <a:rPr lang="en-US" altLang="zh-TW" sz="2000" dirty="0" smtClean="0"/>
              <a:t>BCP</a:t>
            </a:r>
            <a:r>
              <a:rPr lang="zh-TW" altLang="en-US" dirty="0" smtClean="0"/>
              <a:t>工作</a:t>
            </a:r>
            <a:r>
              <a:rPr lang="en-US" altLang="zh-TW" dirty="0" smtClean="0"/>
              <a:t>)</a:t>
            </a:r>
          </a:p>
          <a:p>
            <a:pPr lvl="2" algn="just">
              <a:buFont typeface="Wingdings" panose="05000000000000000000" pitchFamily="2" charset="2"/>
              <a:buChar char="Ø"/>
            </a:pPr>
            <a:r>
              <a:rPr lang="zh-TW" altLang="en-US" dirty="0" smtClean="0">
                <a:latin typeface="微軟正黑體" panose="020B0604030504040204" pitchFamily="34" charset="-120"/>
                <a:ea typeface="微軟正黑體" panose="020B0604030504040204" pitchFamily="34" charset="-120"/>
              </a:rPr>
              <a:t>無法得知不同部門間的合作與溝通結果</a:t>
            </a:r>
          </a:p>
          <a:p>
            <a:pPr lvl="1" algn="just"/>
            <a:r>
              <a:rPr lang="zh-TW" altLang="en-US" dirty="0" smtClean="0"/>
              <a:t>整合測試</a:t>
            </a:r>
            <a:r>
              <a:rPr lang="en-US" altLang="zh-TW" dirty="0" smtClean="0"/>
              <a:t>(</a:t>
            </a:r>
            <a:r>
              <a:rPr lang="zh-TW" altLang="en-US" dirty="0" smtClean="0"/>
              <a:t>各部門一起檢視</a:t>
            </a:r>
            <a:r>
              <a:rPr lang="en-US" altLang="zh-TW" sz="2000" dirty="0" smtClean="0"/>
              <a:t>BCP</a:t>
            </a:r>
            <a:r>
              <a:rPr lang="zh-TW" altLang="en-US" dirty="0" smtClean="0"/>
              <a:t>過程</a:t>
            </a:r>
            <a:r>
              <a:rPr lang="en-US" altLang="zh-TW" dirty="0" smtClean="0"/>
              <a:t>)</a:t>
            </a:r>
          </a:p>
          <a:p>
            <a:pPr lvl="2" algn="just">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無法模擬不同的災害類型或損壞情況來應變</a:t>
            </a:r>
          </a:p>
          <a:p>
            <a:pPr lvl="1" algn="just"/>
            <a:r>
              <a:rPr lang="zh-TW" altLang="en-US" dirty="0" smtClean="0"/>
              <a:t>狀況模擬測試</a:t>
            </a:r>
            <a:r>
              <a:rPr lang="en-US" altLang="zh-TW" dirty="0" smtClean="0"/>
              <a:t>(</a:t>
            </a:r>
            <a:r>
              <a:rPr lang="zh-TW" altLang="en-US" dirty="0" smtClean="0"/>
              <a:t>紙上模擬災害情境與復原過程</a:t>
            </a:r>
            <a:r>
              <a:rPr lang="en-US" altLang="zh-TW" dirty="0" smtClean="0"/>
              <a:t>)</a:t>
            </a:r>
          </a:p>
          <a:p>
            <a:pPr lvl="2" algn="just"/>
            <a:r>
              <a:rPr lang="zh-TW" altLang="en-US" dirty="0">
                <a:latin typeface="微軟正黑體" panose="020B0604030504040204" pitchFamily="34" charset="-120"/>
                <a:ea typeface="微軟正黑體" panose="020B0604030504040204" pitchFamily="34" charset="-120"/>
              </a:rPr>
              <a:t>缺乏實際執行復原與重建的經驗</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0831727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2"/>
          <p:cNvSpPr>
            <a:spLocks noGrp="1" noChangeArrowheads="1"/>
          </p:cNvSpPr>
          <p:nvPr>
            <p:ph type="title"/>
          </p:nvPr>
        </p:nvSpPr>
        <p:spPr>
          <a:xfrm>
            <a:off x="1208585" y="117028"/>
            <a:ext cx="8080400" cy="935708"/>
          </a:xfrm>
        </p:spPr>
        <p:txBody>
          <a:bodyPr/>
          <a:lstStyle/>
          <a:p>
            <a:r>
              <a:rPr lang="zh-TW" altLang="en-US" dirty="0" smtClean="0"/>
              <a:t>測試與演練</a:t>
            </a:r>
            <a:r>
              <a:rPr lang="en-US" altLang="zh-TW" dirty="0" smtClean="0"/>
              <a:t>(2/3)</a:t>
            </a:r>
            <a:endParaRPr lang="zh-TW" altLang="en-US" dirty="0" smtClean="0"/>
          </a:p>
        </p:txBody>
      </p:sp>
      <p:sp>
        <p:nvSpPr>
          <p:cNvPr id="290820" name="Rectangle 3"/>
          <p:cNvSpPr>
            <a:spLocks noGrp="1" noChangeArrowheads="1"/>
          </p:cNvSpPr>
          <p:nvPr>
            <p:ph type="body" idx="1"/>
          </p:nvPr>
        </p:nvSpPr>
        <p:spPr>
          <a:xfrm>
            <a:off x="662523" y="1052736"/>
            <a:ext cx="8743877" cy="5544616"/>
          </a:xfrm>
        </p:spPr>
        <p:txBody>
          <a:bodyPr/>
          <a:lstStyle/>
          <a:p>
            <a:pPr algn="just"/>
            <a:r>
              <a:rPr lang="zh-TW" altLang="en-US" sz="2400" dirty="0"/>
              <a:t>測試方式</a:t>
            </a:r>
          </a:p>
          <a:p>
            <a:pPr lvl="1" algn="just"/>
            <a:r>
              <a:rPr lang="zh-TW" altLang="en-US" sz="2200" dirty="0" smtClean="0"/>
              <a:t>並行測試</a:t>
            </a:r>
            <a:r>
              <a:rPr lang="en-US" altLang="zh-TW" sz="2200" dirty="0" smtClean="0"/>
              <a:t>(</a:t>
            </a:r>
            <a:r>
              <a:rPr lang="zh-TW" altLang="en-US" sz="2200" dirty="0" smtClean="0"/>
              <a:t>實際將部份系統及業務移轉到備援場所，但原場所仍持續運作，可實際測試是否能在最大容許中斷時間內復原</a:t>
            </a:r>
            <a:r>
              <a:rPr lang="en-US" altLang="zh-TW" sz="2200" dirty="0" smtClean="0"/>
              <a:t>)</a:t>
            </a:r>
            <a:r>
              <a:rPr lang="zh-TW" altLang="en-US" sz="2200" dirty="0"/>
              <a:t> ，</a:t>
            </a:r>
            <a:r>
              <a:rPr lang="zh-TW" altLang="en-US" sz="2200" b="1" dirty="0">
                <a:solidFill>
                  <a:srgbClr val="FF0000"/>
                </a:solidFill>
              </a:rPr>
              <a:t>可能導致部份業務無法運作</a:t>
            </a:r>
          </a:p>
          <a:p>
            <a:pPr lvl="1" algn="just"/>
            <a:r>
              <a:rPr lang="zh-TW" altLang="en-US" sz="2200" dirty="0" smtClean="0"/>
              <a:t>完全中斷測試</a:t>
            </a:r>
            <a:r>
              <a:rPr lang="en-US" altLang="zh-TW" sz="2200" dirty="0" smtClean="0"/>
              <a:t>(</a:t>
            </a:r>
            <a:r>
              <a:rPr lang="zh-TW" altLang="en-US" sz="2200" dirty="0" smtClean="0"/>
              <a:t>中斷原場所系統及服務，實際摸擬</a:t>
            </a:r>
            <a:r>
              <a:rPr lang="en-US" altLang="zh-TW" sz="2200" dirty="0" smtClean="0"/>
              <a:t>BCP</a:t>
            </a:r>
            <a:r>
              <a:rPr lang="zh-TW" altLang="en-US" sz="2200" dirty="0" smtClean="0"/>
              <a:t>的復原階段與重建階段</a:t>
            </a:r>
            <a:r>
              <a:rPr lang="en-US" altLang="zh-TW" sz="2200" dirty="0" smtClean="0"/>
              <a:t>)</a:t>
            </a:r>
          </a:p>
          <a:p>
            <a:pPr lvl="2" algn="just">
              <a:buFont typeface="Wingdings" panose="05000000000000000000" pitchFamily="2" charset="2"/>
              <a:buChar char="Ø"/>
            </a:pPr>
            <a:r>
              <a:rPr lang="zh-TW" altLang="en-US" sz="2200" dirty="0" smtClean="0"/>
              <a:t>關鍵業務必須中斷一段時間</a:t>
            </a:r>
          </a:p>
          <a:p>
            <a:pPr lvl="2" algn="just">
              <a:buFont typeface="Wingdings" panose="05000000000000000000" pitchFamily="2" charset="2"/>
              <a:buChar char="Ø"/>
            </a:pPr>
            <a:r>
              <a:rPr lang="zh-TW" altLang="en-US" sz="2200" dirty="0" smtClean="0"/>
              <a:t>部份業務可能無法及時復原運作</a:t>
            </a:r>
          </a:p>
          <a:p>
            <a:pPr lvl="2" algn="just">
              <a:buFont typeface="Wingdings" panose="05000000000000000000" pitchFamily="2" charset="2"/>
              <a:buChar char="Ø"/>
            </a:pPr>
            <a:r>
              <a:rPr lang="zh-TW" altLang="en-US" sz="2200" dirty="0" smtClean="0"/>
              <a:t>重建階段演練時，資料若需回存到原系統，可能導致資料錯亂</a:t>
            </a:r>
          </a:p>
          <a:p>
            <a:pPr algn="just"/>
            <a:r>
              <a:rPr lang="zh-TW" altLang="en-US" sz="2400" dirty="0" smtClean="0"/>
              <a:t>測試與演練的時機</a:t>
            </a:r>
          </a:p>
          <a:p>
            <a:pPr lvl="1" algn="just"/>
            <a:r>
              <a:rPr lang="zh-TW" altLang="en-US" sz="2200" dirty="0" smtClean="0"/>
              <a:t>定期</a:t>
            </a:r>
            <a:r>
              <a:rPr lang="en-US" altLang="zh-TW" sz="2200" dirty="0" smtClean="0"/>
              <a:t>(</a:t>
            </a:r>
            <a:r>
              <a:rPr lang="zh-TW" altLang="en-US" sz="2200" dirty="0" smtClean="0"/>
              <a:t>每年</a:t>
            </a:r>
            <a:r>
              <a:rPr lang="en-US" altLang="zh-TW" sz="2200" dirty="0" smtClean="0"/>
              <a:t>)</a:t>
            </a:r>
          </a:p>
          <a:p>
            <a:pPr lvl="1" algn="just"/>
            <a:r>
              <a:rPr lang="en-US" altLang="zh-TW" sz="2200" dirty="0" smtClean="0"/>
              <a:t>BCP</a:t>
            </a:r>
            <a:r>
              <a:rPr lang="zh-TW" altLang="en-US" sz="2200" dirty="0" smtClean="0"/>
              <a:t>有重大變更時可額外進行</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29732083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2"/>
          <p:cNvSpPr>
            <a:spLocks noGrp="1" noChangeArrowheads="1"/>
          </p:cNvSpPr>
          <p:nvPr>
            <p:ph type="title"/>
          </p:nvPr>
        </p:nvSpPr>
        <p:spPr>
          <a:xfrm>
            <a:off x="1208585" y="117028"/>
            <a:ext cx="8080400" cy="935708"/>
          </a:xfrm>
        </p:spPr>
        <p:txBody>
          <a:bodyPr/>
          <a:lstStyle/>
          <a:p>
            <a:r>
              <a:rPr lang="zh-TW" altLang="en-US" dirty="0" smtClean="0"/>
              <a:t>測試與演練</a:t>
            </a:r>
            <a:r>
              <a:rPr lang="en-US" altLang="zh-TW" dirty="0" smtClean="0"/>
              <a:t>(3/3)</a:t>
            </a:r>
            <a:endParaRPr lang="zh-TW" altLang="en-US" dirty="0" smtClean="0"/>
          </a:p>
        </p:txBody>
      </p:sp>
      <p:sp>
        <p:nvSpPr>
          <p:cNvPr id="292868" name="Rectangle 3"/>
          <p:cNvSpPr>
            <a:spLocks noGrp="1" noChangeArrowheads="1"/>
          </p:cNvSpPr>
          <p:nvPr>
            <p:ph type="body" idx="1"/>
          </p:nvPr>
        </p:nvSpPr>
        <p:spPr>
          <a:xfrm>
            <a:off x="662523" y="1052736"/>
            <a:ext cx="8743877" cy="5229320"/>
          </a:xfrm>
        </p:spPr>
        <p:txBody>
          <a:bodyPr/>
          <a:lstStyle/>
          <a:p>
            <a:pPr algn="just"/>
            <a:r>
              <a:rPr lang="zh-TW" altLang="en-US" sz="2400" dirty="0" smtClean="0"/>
              <a:t>人員訓練的需求</a:t>
            </a:r>
          </a:p>
          <a:p>
            <a:pPr lvl="1" algn="just"/>
            <a:r>
              <a:rPr lang="en-US" altLang="zh-TW" sz="2200" dirty="0" smtClean="0"/>
              <a:t>BCP</a:t>
            </a:r>
            <a:r>
              <a:rPr lang="zh-TW" altLang="en-US" sz="2200" dirty="0" smtClean="0"/>
              <a:t>的目的</a:t>
            </a:r>
          </a:p>
          <a:p>
            <a:pPr lvl="1" algn="just"/>
            <a:r>
              <a:rPr lang="en-US" altLang="zh-TW" sz="2200" dirty="0" smtClean="0"/>
              <a:t>BCP</a:t>
            </a:r>
            <a:r>
              <a:rPr lang="zh-TW" altLang="en-US" sz="2200" dirty="0" smtClean="0"/>
              <a:t>的</a:t>
            </a:r>
            <a:r>
              <a:rPr lang="zh-TW" altLang="en-US" sz="2200" dirty="0" smtClean="0">
                <a:solidFill>
                  <a:srgbClr val="FF0000"/>
                </a:solidFill>
              </a:rPr>
              <a:t>角色與權責</a:t>
            </a:r>
          </a:p>
          <a:p>
            <a:pPr lvl="1" algn="just"/>
            <a:r>
              <a:rPr lang="zh-TW" altLang="en-US" sz="2200" dirty="0" smtClean="0"/>
              <a:t>復原小組間的</a:t>
            </a:r>
            <a:r>
              <a:rPr lang="zh-TW" altLang="en-US" sz="2200" dirty="0" smtClean="0">
                <a:solidFill>
                  <a:srgbClr val="FF0000"/>
                </a:solidFill>
              </a:rPr>
              <a:t>協調與溝通</a:t>
            </a:r>
          </a:p>
          <a:p>
            <a:pPr lvl="1" algn="just"/>
            <a:r>
              <a:rPr lang="zh-TW" altLang="en-US" sz="2200" dirty="0" smtClean="0"/>
              <a:t>處理</a:t>
            </a:r>
            <a:r>
              <a:rPr lang="zh-TW" altLang="en-US" sz="2200" dirty="0" smtClean="0">
                <a:solidFill>
                  <a:srgbClr val="FF0000"/>
                </a:solidFill>
              </a:rPr>
              <a:t>回報程序</a:t>
            </a:r>
          </a:p>
          <a:p>
            <a:pPr lvl="1" algn="just"/>
            <a:r>
              <a:rPr lang="zh-TW" altLang="en-US" sz="2200" dirty="0" smtClean="0">
                <a:solidFill>
                  <a:srgbClr val="FF0000"/>
                </a:solidFill>
              </a:rPr>
              <a:t>安全要求</a:t>
            </a:r>
          </a:p>
          <a:p>
            <a:pPr lvl="1" algn="just"/>
            <a:r>
              <a:rPr lang="zh-TW" altLang="en-US" sz="2200" dirty="0" smtClean="0"/>
              <a:t>各小組在不同階段中的工作</a:t>
            </a:r>
          </a:p>
          <a:p>
            <a:pPr lvl="1" algn="just"/>
            <a:r>
              <a:rPr lang="zh-TW" altLang="en-US" sz="2200" dirty="0" smtClean="0"/>
              <a:t>特定人員在不同階段中的責任</a:t>
            </a:r>
          </a:p>
          <a:p>
            <a:pPr algn="just"/>
            <a:r>
              <a:rPr lang="zh-TW" altLang="en-US" sz="2400" dirty="0" smtClean="0"/>
              <a:t>在測試與演練中學習</a:t>
            </a:r>
          </a:p>
          <a:p>
            <a:pPr lvl="1" algn="just"/>
            <a:r>
              <a:rPr lang="zh-TW" altLang="en-US" sz="2200" dirty="0" smtClean="0"/>
              <a:t>測試結果與經驗應被記錄</a:t>
            </a:r>
          </a:p>
          <a:p>
            <a:pPr lvl="1" algn="just"/>
            <a:r>
              <a:rPr lang="zh-TW" altLang="en-US" sz="2200" dirty="0" smtClean="0"/>
              <a:t>彙整測試結果並於</a:t>
            </a:r>
            <a:r>
              <a:rPr lang="zh-TW" altLang="en-US" sz="2200" dirty="0" smtClean="0">
                <a:solidFill>
                  <a:srgbClr val="FF0000"/>
                </a:solidFill>
              </a:rPr>
              <a:t>測試後進行檢討</a:t>
            </a:r>
            <a:r>
              <a:rPr lang="zh-TW" altLang="en-US" sz="2200" dirty="0" smtClean="0"/>
              <a:t>，以</a:t>
            </a:r>
            <a:r>
              <a:rPr lang="zh-TW" altLang="en-US" sz="2200" dirty="0" smtClean="0">
                <a:solidFill>
                  <a:srgbClr val="FF0000"/>
                </a:solidFill>
              </a:rPr>
              <a:t>改善現有</a:t>
            </a:r>
            <a:r>
              <a:rPr lang="en-US" altLang="zh-TW" sz="2200" dirty="0" smtClean="0">
                <a:solidFill>
                  <a:srgbClr val="FF0000"/>
                </a:solidFill>
              </a:rPr>
              <a:t>BCP</a:t>
            </a:r>
            <a:r>
              <a:rPr lang="zh-TW" altLang="en-US" sz="2200" dirty="0" smtClean="0"/>
              <a:t>的缺失</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65869180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2"/>
          <p:cNvSpPr>
            <a:spLocks noGrp="1" noChangeArrowheads="1"/>
          </p:cNvSpPr>
          <p:nvPr>
            <p:ph type="title"/>
          </p:nvPr>
        </p:nvSpPr>
        <p:spPr>
          <a:xfrm>
            <a:off x="1208585"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維護業務永續運作計畫</a:t>
            </a:r>
          </a:p>
        </p:txBody>
      </p:sp>
      <p:sp>
        <p:nvSpPr>
          <p:cNvPr id="294916" name="Rectangle 3"/>
          <p:cNvSpPr>
            <a:spLocks noGrp="1" noChangeArrowheads="1"/>
          </p:cNvSpPr>
          <p:nvPr>
            <p:ph type="body" idx="1"/>
          </p:nvPr>
        </p:nvSpPr>
        <p:spPr>
          <a:xfrm>
            <a:off x="662523" y="1052736"/>
            <a:ext cx="8743877" cy="5229320"/>
          </a:xfrm>
        </p:spPr>
        <p:txBody>
          <a:bodyPr/>
          <a:lstStyle/>
          <a:p>
            <a:pPr algn="just"/>
            <a:r>
              <a:rPr lang="zh-TW" altLang="en-US" dirty="0" smtClean="0"/>
              <a:t>目的</a:t>
            </a:r>
          </a:p>
          <a:p>
            <a:pPr lvl="1" algn="just"/>
            <a:r>
              <a:rPr lang="zh-TW" altLang="en-US" sz="2400" dirty="0" smtClean="0"/>
              <a:t>確保</a:t>
            </a:r>
            <a:r>
              <a:rPr lang="en-US" altLang="zh-TW" sz="2200" dirty="0" smtClean="0"/>
              <a:t>BCP</a:t>
            </a:r>
            <a:r>
              <a:rPr lang="zh-TW" altLang="en-US" sz="2400" dirty="0" smtClean="0"/>
              <a:t>可</a:t>
            </a:r>
            <a:r>
              <a:rPr lang="zh-TW" altLang="en-US" sz="2400" dirty="0" smtClean="0">
                <a:solidFill>
                  <a:srgbClr val="FF0000"/>
                </a:solidFill>
              </a:rPr>
              <a:t>符合組織現況</a:t>
            </a:r>
            <a:r>
              <a:rPr lang="zh-TW" altLang="en-US" sz="2400" dirty="0" smtClean="0"/>
              <a:t>需求</a:t>
            </a:r>
          </a:p>
          <a:p>
            <a:pPr algn="just"/>
            <a:r>
              <a:rPr lang="en-US" altLang="zh-TW" sz="2600" dirty="0" smtClean="0"/>
              <a:t>BCP</a:t>
            </a:r>
            <a:r>
              <a:rPr lang="zh-TW" altLang="en-US" dirty="0" smtClean="0"/>
              <a:t>會因下列因素變成不符現況需求</a:t>
            </a:r>
          </a:p>
          <a:p>
            <a:pPr lvl="1" algn="just"/>
            <a:r>
              <a:rPr lang="zh-TW" altLang="en-US" sz="2400" dirty="0" smtClean="0"/>
              <a:t>科技的快速變動或軟體升級</a:t>
            </a:r>
          </a:p>
          <a:p>
            <a:pPr lvl="1" algn="just"/>
            <a:r>
              <a:rPr lang="zh-TW" altLang="en-US" sz="2400" dirty="0" smtClean="0"/>
              <a:t>組織組織變更</a:t>
            </a:r>
            <a:r>
              <a:rPr lang="en-US" altLang="zh-TW" sz="2400" dirty="0" smtClean="0"/>
              <a:t>(</a:t>
            </a:r>
            <a:r>
              <a:rPr lang="zh-TW" altLang="en-US" sz="2400" dirty="0" smtClean="0"/>
              <a:t>分工方式、合併或裁減</a:t>
            </a:r>
            <a:r>
              <a:rPr lang="en-US" altLang="zh-TW" sz="2400" dirty="0" smtClean="0"/>
              <a:t>)</a:t>
            </a:r>
          </a:p>
          <a:p>
            <a:pPr lvl="1" algn="just"/>
            <a:r>
              <a:rPr lang="zh-TW" altLang="en-US" sz="2400" dirty="0" smtClean="0"/>
              <a:t>人員異動</a:t>
            </a:r>
          </a:p>
          <a:p>
            <a:pPr algn="just"/>
            <a:r>
              <a:rPr lang="zh-TW" altLang="en-US" dirty="0" smtClean="0"/>
              <a:t>如何確保</a:t>
            </a:r>
            <a:r>
              <a:rPr lang="en-US" altLang="zh-TW" sz="2600" dirty="0" smtClean="0"/>
              <a:t>BCP</a:t>
            </a:r>
            <a:r>
              <a:rPr lang="zh-TW" altLang="en-US" dirty="0" smtClean="0"/>
              <a:t>可符合現況</a:t>
            </a:r>
          </a:p>
          <a:p>
            <a:pPr lvl="1" algn="just"/>
            <a:r>
              <a:rPr lang="zh-TW" altLang="en-US" sz="2400" dirty="0" smtClean="0"/>
              <a:t>指派專責人員或部門負責持續更新</a:t>
            </a:r>
          </a:p>
          <a:p>
            <a:pPr lvl="1" algn="just"/>
            <a:r>
              <a:rPr lang="zh-TW" altLang="en-US" sz="2400" dirty="0" smtClean="0"/>
              <a:t>將計畫的審查加入組織定期稽核項目</a:t>
            </a:r>
          </a:p>
          <a:p>
            <a:pPr lvl="1" algn="just"/>
            <a:r>
              <a:rPr lang="zh-TW" altLang="en-US" sz="2400" dirty="0" smtClean="0"/>
              <a:t>在變更控制程序中審查是否需要更新</a:t>
            </a:r>
            <a:r>
              <a:rPr lang="en-US" altLang="zh-TW" sz="2200" dirty="0" smtClean="0"/>
              <a:t>BCP</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109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681328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關鍵資訊基礎建設保護的重要性</a:t>
            </a:r>
          </a:p>
        </p:txBody>
      </p:sp>
      <p:sp>
        <p:nvSpPr>
          <p:cNvPr id="3" name="內容版面配置區 2"/>
          <p:cNvSpPr>
            <a:spLocks noGrp="1"/>
          </p:cNvSpPr>
          <p:nvPr>
            <p:ph idx="1"/>
          </p:nvPr>
        </p:nvSpPr>
        <p:spPr/>
        <p:txBody>
          <a:bodyPr/>
          <a:lstStyle/>
          <a:p>
            <a:pPr algn="just"/>
            <a:r>
              <a:rPr lang="zh-TW" altLang="zh-TW" sz="2800" b="1" dirty="0">
                <a:solidFill>
                  <a:srgbClr val="FF0000"/>
                </a:solidFill>
              </a:rPr>
              <a:t>關鍵資訊基礎建設</a:t>
            </a:r>
            <a:r>
              <a:rPr lang="zh-TW" altLang="zh-TW" sz="2800" dirty="0"/>
              <a:t>保護不</a:t>
            </a:r>
            <a:r>
              <a:rPr lang="zh-TW" altLang="en-US" sz="2800" dirty="0"/>
              <a:t>只</a:t>
            </a:r>
            <a:r>
              <a:rPr lang="zh-TW" altLang="zh-TW" sz="2800" dirty="0"/>
              <a:t>是領域內</a:t>
            </a:r>
            <a:r>
              <a:rPr lang="zh-TW" altLang="zh-TW" sz="2800" dirty="0" smtClean="0"/>
              <a:t>各</a:t>
            </a:r>
            <a:r>
              <a:rPr lang="zh-TW" altLang="en-US" sz="2800" dirty="0" smtClean="0"/>
              <a:t>組織</a:t>
            </a:r>
            <a:r>
              <a:rPr lang="zh-TW" altLang="zh-TW" sz="2800" dirty="0" smtClean="0"/>
              <a:t>的</a:t>
            </a:r>
            <a:r>
              <a:rPr lang="zh-TW" altLang="zh-TW" sz="2800" dirty="0"/>
              <a:t>協同保護，亦牽涉到跨領域的協同合作</a:t>
            </a:r>
            <a:endParaRPr lang="en-US" altLang="zh-TW" sz="2800" dirty="0"/>
          </a:p>
          <a:p>
            <a:pPr algn="just"/>
            <a:r>
              <a:rPr lang="zh-TW" altLang="zh-TW" sz="2800" dirty="0"/>
              <a:t>例如</a:t>
            </a:r>
            <a:r>
              <a:rPr lang="zh-TW" altLang="en-US" sz="2800" dirty="0"/>
              <a:t>：</a:t>
            </a:r>
            <a:r>
              <a:rPr lang="zh-TW" altLang="zh-TW" sz="2800" dirty="0"/>
              <a:t>金融與醫療系統仰賴電力與電信以維持資訊機房、資訊設備的運作，亦仰賴網路系統的傳遞資訊</a:t>
            </a:r>
            <a:endParaRPr lang="en-US" altLang="zh-TW" sz="2800" dirty="0"/>
          </a:p>
          <a:p>
            <a:pPr algn="just"/>
            <a:r>
              <a:rPr lang="zh-TW" altLang="zh-TW" sz="2800" dirty="0"/>
              <a:t>一旦底層</a:t>
            </a:r>
            <a:r>
              <a:rPr lang="zh-TW" altLang="en-US" sz="2800" dirty="0"/>
              <a:t>的</a:t>
            </a:r>
            <a:r>
              <a:rPr lang="zh-TW" altLang="zh-TW" sz="2800" dirty="0"/>
              <a:t>系統失效，將嚴重影響金融與醫療體系的運作</a:t>
            </a:r>
            <a:endParaRPr lang="en-US" altLang="zh-TW" sz="2800" dirty="0"/>
          </a:p>
          <a:p>
            <a:pPr algn="just"/>
            <a:r>
              <a:rPr lang="zh-TW" altLang="zh-TW" sz="2800" dirty="0"/>
              <a:t>關鍵資訊基礎建設的任一缺口對民眾生命財產、生態環境、經濟、政治與國家安全均會產生重大的影響</a:t>
            </a:r>
            <a:endParaRPr lang="zh-TW" altLang="en-US" sz="28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a:t>
            </a:fld>
            <a:endParaRPr lang="zh-TW" altLang="en-US"/>
          </a:p>
        </p:txBody>
      </p:sp>
    </p:spTree>
    <p:extLst>
      <p:ext uri="{BB962C8B-B14F-4D97-AF65-F5344CB8AC3E}">
        <p14:creationId xmlns:p14="http://schemas.microsoft.com/office/powerpoint/2010/main" val="164100478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2"/>
          <p:cNvSpPr>
            <a:spLocks noGrp="1" noChangeArrowheads="1"/>
          </p:cNvSpPr>
          <p:nvPr>
            <p:ph type="title"/>
          </p:nvPr>
        </p:nvSpPr>
        <p:spPr>
          <a:xfrm>
            <a:off x="848544" y="117028"/>
            <a:ext cx="8440441" cy="935708"/>
          </a:xfrm>
        </p:spPr>
        <p:txBody>
          <a:bodyPr/>
          <a:lstStyle/>
          <a:p>
            <a:r>
              <a:rPr lang="zh-TW" altLang="en-US" sz="4000" dirty="0" smtClean="0">
                <a:solidFill>
                  <a:srgbClr val="FF0000"/>
                </a:solidFill>
              </a:rPr>
              <a:t>補充</a:t>
            </a:r>
            <a:r>
              <a:rPr lang="en-US" altLang="zh-TW" sz="4000" dirty="0" smtClean="0"/>
              <a:t>:</a:t>
            </a:r>
            <a:r>
              <a:rPr lang="zh-TW" altLang="en-US" sz="4000" dirty="0" smtClean="0"/>
              <a:t>如何判斷</a:t>
            </a:r>
            <a:r>
              <a:rPr lang="en-US" altLang="zh-TW" sz="4000" dirty="0" smtClean="0"/>
              <a:t>BCP</a:t>
            </a:r>
            <a:r>
              <a:rPr lang="zh-TW" altLang="en-US" sz="4000" dirty="0" smtClean="0"/>
              <a:t>是正確且有效的？</a:t>
            </a:r>
          </a:p>
        </p:txBody>
      </p:sp>
      <p:sp>
        <p:nvSpPr>
          <p:cNvPr id="296964" name="Rectangle 3"/>
          <p:cNvSpPr>
            <a:spLocks noGrp="1" noChangeArrowheads="1"/>
          </p:cNvSpPr>
          <p:nvPr>
            <p:ph type="body" idx="1"/>
          </p:nvPr>
        </p:nvSpPr>
        <p:spPr>
          <a:xfrm>
            <a:off x="662523" y="1052736"/>
            <a:ext cx="8743877" cy="5229320"/>
          </a:xfrm>
        </p:spPr>
        <p:txBody>
          <a:bodyPr/>
          <a:lstStyle/>
          <a:p>
            <a:pPr algn="just"/>
            <a:r>
              <a:rPr lang="zh-TW" altLang="en-US" dirty="0" smtClean="0"/>
              <a:t>在可容許中斷</a:t>
            </a:r>
            <a:r>
              <a:rPr lang="zh-TW" altLang="en-US" dirty="0" smtClean="0">
                <a:solidFill>
                  <a:srgbClr val="FF0000"/>
                </a:solidFill>
              </a:rPr>
              <a:t>時間內可以復原</a:t>
            </a:r>
          </a:p>
          <a:p>
            <a:pPr algn="just"/>
            <a:r>
              <a:rPr lang="zh-TW" altLang="en-US" dirty="0" smtClean="0"/>
              <a:t>在</a:t>
            </a:r>
            <a:r>
              <a:rPr lang="zh-TW" altLang="en-US" dirty="0" smtClean="0">
                <a:solidFill>
                  <a:srgbClr val="FF0000"/>
                </a:solidFill>
              </a:rPr>
              <a:t>暫時</a:t>
            </a:r>
            <a:r>
              <a:rPr lang="zh-TW" altLang="en-US" dirty="0" smtClean="0"/>
              <a:t>備援</a:t>
            </a:r>
            <a:r>
              <a:rPr lang="zh-TW" altLang="en-US" dirty="0" smtClean="0">
                <a:solidFill>
                  <a:srgbClr val="FF0000"/>
                </a:solidFill>
              </a:rPr>
              <a:t>環境</a:t>
            </a:r>
            <a:r>
              <a:rPr lang="zh-TW" altLang="en-US" dirty="0" smtClean="0"/>
              <a:t>中的</a:t>
            </a:r>
            <a:r>
              <a:rPr lang="zh-TW" altLang="en-US" dirty="0" smtClean="0">
                <a:solidFill>
                  <a:srgbClr val="FF0000"/>
                </a:solidFill>
              </a:rPr>
              <a:t>作業是適當可行</a:t>
            </a:r>
            <a:r>
              <a:rPr lang="zh-TW" altLang="en-US" dirty="0" smtClean="0"/>
              <a:t>的</a:t>
            </a:r>
          </a:p>
          <a:p>
            <a:pPr algn="just"/>
            <a:r>
              <a:rPr lang="zh-TW" altLang="en-US" dirty="0" smtClean="0"/>
              <a:t>備份</a:t>
            </a:r>
            <a:r>
              <a:rPr lang="zh-TW" altLang="en-US" dirty="0" smtClean="0">
                <a:solidFill>
                  <a:srgbClr val="FF0000"/>
                </a:solidFill>
              </a:rPr>
              <a:t>資料</a:t>
            </a:r>
            <a:r>
              <a:rPr lang="zh-TW" altLang="en-US" dirty="0" smtClean="0"/>
              <a:t>可被</a:t>
            </a:r>
            <a:r>
              <a:rPr lang="zh-TW" altLang="en-US" dirty="0" smtClean="0">
                <a:solidFill>
                  <a:srgbClr val="FF0000"/>
                </a:solidFill>
              </a:rPr>
              <a:t>成功回存</a:t>
            </a:r>
          </a:p>
          <a:p>
            <a:pPr algn="just"/>
            <a:r>
              <a:rPr lang="zh-TW" altLang="en-US" dirty="0" smtClean="0"/>
              <a:t>緊急處理人員、服務人員及合約要求</a:t>
            </a:r>
            <a:r>
              <a:rPr lang="zh-TW" altLang="en-US" dirty="0" smtClean="0">
                <a:solidFill>
                  <a:srgbClr val="FF0000"/>
                </a:solidFill>
              </a:rPr>
              <a:t>人員在可接受的時間內可以到達</a:t>
            </a:r>
          </a:p>
          <a:p>
            <a:pPr algn="just"/>
            <a:r>
              <a:rPr lang="zh-TW" altLang="en-US" dirty="0" smtClean="0"/>
              <a:t>小組</a:t>
            </a:r>
            <a:r>
              <a:rPr lang="zh-TW" altLang="en-US" dirty="0" smtClean="0">
                <a:solidFill>
                  <a:srgbClr val="FF0000"/>
                </a:solidFill>
              </a:rPr>
              <a:t>成員瞭解現有</a:t>
            </a:r>
            <a:r>
              <a:rPr lang="en-US" altLang="zh-TW" sz="2600" dirty="0" smtClean="0">
                <a:solidFill>
                  <a:srgbClr val="FF0000"/>
                </a:solidFill>
              </a:rPr>
              <a:t>BCP</a:t>
            </a:r>
            <a:r>
              <a:rPr lang="zh-TW" altLang="en-US" dirty="0" smtClean="0">
                <a:solidFill>
                  <a:srgbClr val="FF0000"/>
                </a:solidFill>
              </a:rPr>
              <a:t>內容</a:t>
            </a:r>
          </a:p>
          <a:p>
            <a:pPr algn="just"/>
            <a:r>
              <a:rPr lang="zh-TW" altLang="en-US" dirty="0" smtClean="0"/>
              <a:t>小組</a:t>
            </a:r>
            <a:r>
              <a:rPr lang="zh-TW" altLang="en-US" dirty="0" smtClean="0">
                <a:solidFill>
                  <a:srgbClr val="FF0000"/>
                </a:solidFill>
              </a:rPr>
              <a:t>成員可執行</a:t>
            </a:r>
            <a:r>
              <a:rPr lang="en-US" altLang="zh-TW" sz="2600" dirty="0" smtClean="0">
                <a:solidFill>
                  <a:srgbClr val="FF0000"/>
                </a:solidFill>
              </a:rPr>
              <a:t>BCP</a:t>
            </a:r>
            <a:r>
              <a:rPr lang="zh-TW" altLang="en-US" dirty="0" smtClean="0">
                <a:solidFill>
                  <a:srgbClr val="FF0000"/>
                </a:solidFill>
              </a:rPr>
              <a:t>的職責</a:t>
            </a:r>
          </a:p>
          <a:p>
            <a:pPr algn="just"/>
            <a:r>
              <a:rPr lang="en-US" altLang="zh-TW" sz="2600" dirty="0" smtClean="0"/>
              <a:t>BCP</a:t>
            </a:r>
            <a:r>
              <a:rPr lang="zh-TW" altLang="en-US" dirty="0" smtClean="0">
                <a:solidFill>
                  <a:srgbClr val="FF0000"/>
                </a:solidFill>
              </a:rPr>
              <a:t>與現況需求符合</a:t>
            </a:r>
            <a:endParaRPr lang="zh-TW" altLang="en-US"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110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34891899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3008313" y="1309688"/>
            <a:ext cx="1584325" cy="1079500"/>
          </a:xfrm>
          <a:prstGeom prst="wedgeEllipseCallout">
            <a:avLst>
              <a:gd name="adj1" fmla="val -91685"/>
              <a:gd name="adj2" fmla="val 11512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 事故</a:t>
            </a:r>
          </a:p>
        </p:txBody>
      </p:sp>
      <p:sp>
        <p:nvSpPr>
          <p:cNvPr id="8" name="橢圓圖說文字 7"/>
          <p:cNvSpPr>
            <a:spLocks noChangeArrowheads="1"/>
          </p:cNvSpPr>
          <p:nvPr/>
        </p:nvSpPr>
        <p:spPr bwMode="auto">
          <a:xfrm>
            <a:off x="1296988" y="4416425"/>
            <a:ext cx="3743325" cy="1081088"/>
          </a:xfrm>
          <a:prstGeom prst="wedgeEllipseCallout">
            <a:avLst>
              <a:gd name="adj1" fmla="val -8991"/>
              <a:gd name="adj2" fmla="val -7462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升級 </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功能，階層</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9" name="橢圓圖說文字 8"/>
          <p:cNvSpPr>
            <a:spLocks noChangeArrowheads="1"/>
          </p:cNvSpPr>
          <p:nvPr/>
        </p:nvSpPr>
        <p:spPr bwMode="auto">
          <a:xfrm>
            <a:off x="846138" y="1557338"/>
            <a:ext cx="1812925" cy="1079500"/>
          </a:xfrm>
          <a:prstGeom prst="wedgeEllipseCallout">
            <a:avLst>
              <a:gd name="adj1" fmla="val 22542"/>
              <a:gd name="adj2" fmla="val 81741"/>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事件</a:t>
            </a:r>
          </a:p>
        </p:txBody>
      </p:sp>
      <p:sp>
        <p:nvSpPr>
          <p:cNvPr id="10" name="橢圓圖說文字 9"/>
          <p:cNvSpPr>
            <a:spLocks noChangeArrowheads="1"/>
          </p:cNvSpPr>
          <p:nvPr/>
        </p:nvSpPr>
        <p:spPr bwMode="auto">
          <a:xfrm>
            <a:off x="5235575" y="1630363"/>
            <a:ext cx="2087563" cy="1079500"/>
          </a:xfrm>
          <a:prstGeom prst="wedgeEllipseCallout">
            <a:avLst>
              <a:gd name="adj1" fmla="val 43736"/>
              <a:gd name="adj2" fmla="val 7790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衝擊</a:t>
            </a:r>
          </a:p>
        </p:txBody>
      </p:sp>
      <p:sp>
        <p:nvSpPr>
          <p:cNvPr id="11" name="橢圓圖說文字 10"/>
          <p:cNvSpPr>
            <a:spLocks noChangeArrowheads="1"/>
          </p:cNvSpPr>
          <p:nvPr/>
        </p:nvSpPr>
        <p:spPr bwMode="auto">
          <a:xfrm>
            <a:off x="511175" y="3163888"/>
            <a:ext cx="2447925" cy="1044575"/>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通報流程</a:t>
            </a:r>
          </a:p>
        </p:txBody>
      </p:sp>
      <p:sp>
        <p:nvSpPr>
          <p:cNvPr id="12" name="橢圓圖說文字 11"/>
          <p:cNvSpPr>
            <a:spLocks noChangeArrowheads="1"/>
          </p:cNvSpPr>
          <p:nvPr/>
        </p:nvSpPr>
        <p:spPr bwMode="auto">
          <a:xfrm>
            <a:off x="6278563" y="3703638"/>
            <a:ext cx="2881312" cy="1079500"/>
          </a:xfrm>
          <a:prstGeom prst="wedgeEllipseCallout">
            <a:avLst>
              <a:gd name="adj1" fmla="val -16986"/>
              <a:gd name="adj2" fmla="val -72259"/>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緊急程度</a:t>
            </a:r>
            <a:endParaRPr lang="zh-TW" altLang="en-US" sz="2400" dirty="0">
              <a:solidFill>
                <a:srgbClr val="595959"/>
              </a:solidFill>
              <a:latin typeface="微軟正黑體" pitchFamily="34" charset="-120"/>
              <a:ea typeface="微軟正黑體" pitchFamily="34" charset="-120"/>
            </a:endParaRPr>
          </a:p>
        </p:txBody>
      </p:sp>
      <p:sp>
        <p:nvSpPr>
          <p:cNvPr id="13" name="橢圓圖說文字 12"/>
          <p:cNvSpPr>
            <a:spLocks noChangeArrowheads="1"/>
          </p:cNvSpPr>
          <p:nvPr/>
        </p:nvSpPr>
        <p:spPr bwMode="auto">
          <a:xfrm>
            <a:off x="3513138" y="2776538"/>
            <a:ext cx="3095625" cy="1079500"/>
          </a:xfrm>
          <a:prstGeom prst="wedgeEllipseCallout">
            <a:avLst>
              <a:gd name="adj1" fmla="val -59324"/>
              <a:gd name="adj2" fmla="val 3553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暫時解決方案 </a:t>
            </a:r>
            <a:r>
              <a:rPr lang="en-US" altLang="zh-TW" sz="2400" dirty="0">
                <a:solidFill>
                  <a:srgbClr val="595959"/>
                </a:solidFill>
                <a:latin typeface="微軟正黑體" pitchFamily="34" charset="-120"/>
                <a:ea typeface="微軟正黑體" pitchFamily="34" charset="-120"/>
              </a:rPr>
              <a:t>(Workaround)</a:t>
            </a:r>
            <a:endParaRPr lang="zh-TW" altLang="en-US" sz="2400" dirty="0">
              <a:solidFill>
                <a:srgbClr val="595959"/>
              </a:solidFill>
              <a:latin typeface="微軟正黑體" pitchFamily="34" charset="-120"/>
              <a:ea typeface="微軟正黑體" pitchFamily="34" charset="-120"/>
            </a:endParaRPr>
          </a:p>
        </p:txBody>
      </p:sp>
      <p:sp>
        <p:nvSpPr>
          <p:cNvPr id="14" name="橢圓圖說文字 13"/>
          <p:cNvSpPr>
            <a:spLocks noChangeArrowheads="1"/>
          </p:cNvSpPr>
          <p:nvPr/>
        </p:nvSpPr>
        <p:spPr bwMode="auto">
          <a:xfrm>
            <a:off x="7323138" y="2306638"/>
            <a:ext cx="2087562" cy="1079500"/>
          </a:xfrm>
          <a:prstGeom prst="wedgeEllipseCallout">
            <a:avLst>
              <a:gd name="adj1" fmla="val -53157"/>
              <a:gd name="adj2" fmla="val 2784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優先處理順序</a:t>
            </a:r>
          </a:p>
        </p:txBody>
      </p:sp>
      <p:sp>
        <p:nvSpPr>
          <p:cNvPr id="23563"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9B7EB3BB-E8D8-4D73-BAB6-04DEFB7E0EC3}" type="slidenum">
              <a:rPr kumimoji="0" lang="zh-TW" altLang="en-US" smtClean="0">
                <a:solidFill>
                  <a:schemeClr val="bg1"/>
                </a:solidFill>
                <a:latin typeface="Times New Roman" pitchFamily="18" charset="0"/>
                <a:ea typeface="標楷體" pitchFamily="65" charset="-120"/>
              </a:rPr>
              <a:pPr/>
              <a:t>111</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871538" y="2822575"/>
            <a:ext cx="1757362" cy="1079500"/>
          </a:xfrm>
          <a:prstGeom prst="wedgeEllipseCallout">
            <a:avLst>
              <a:gd name="adj1" fmla="val 65079"/>
              <a:gd name="adj2" fmla="val -2605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 風險</a:t>
            </a:r>
            <a:endParaRPr lang="en-US" altLang="zh-TW" sz="2400" dirty="0">
              <a:solidFill>
                <a:srgbClr val="595959"/>
              </a:solidFill>
              <a:latin typeface="微軟正黑體" pitchFamily="34" charset="-120"/>
              <a:ea typeface="微軟正黑體" pitchFamily="34" charset="-120"/>
            </a:endParaRPr>
          </a:p>
          <a:p>
            <a:pPr algn="ctr">
              <a:defRPr/>
            </a:pPr>
            <a:r>
              <a:rPr lang="zh-TW" altLang="en-US" sz="2400" dirty="0">
                <a:solidFill>
                  <a:srgbClr val="595959"/>
                </a:solidFill>
                <a:latin typeface="微軟正黑體" pitchFamily="34" charset="-120"/>
                <a:ea typeface="微軟正黑體" pitchFamily="34" charset="-120"/>
              </a:rPr>
              <a:t>評鑑</a:t>
            </a:r>
          </a:p>
        </p:txBody>
      </p:sp>
      <p:sp>
        <p:nvSpPr>
          <p:cNvPr id="8" name="橢圓圖說文字 7"/>
          <p:cNvSpPr>
            <a:spLocks noChangeArrowheads="1"/>
          </p:cNvSpPr>
          <p:nvPr/>
        </p:nvSpPr>
        <p:spPr bwMode="auto">
          <a:xfrm>
            <a:off x="2795588" y="3138488"/>
            <a:ext cx="2303462" cy="1431925"/>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備援中心</a:t>
            </a:r>
            <a:r>
              <a:rPr lang="en-US" altLang="zh-TW" sz="2400">
                <a:solidFill>
                  <a:srgbClr val="595959"/>
                </a:solidFill>
                <a:latin typeface="微軟正黑體" pitchFamily="34" charset="-120"/>
                <a:ea typeface="微軟正黑體" pitchFamily="34" charset="-120"/>
              </a:rPr>
              <a:t>  (</a:t>
            </a:r>
            <a:r>
              <a:rPr lang="zh-TW" altLang="en-US" sz="2400">
                <a:solidFill>
                  <a:srgbClr val="595959"/>
                </a:solidFill>
                <a:latin typeface="微軟正黑體" pitchFamily="34" charset="-120"/>
                <a:ea typeface="微軟正黑體" pitchFamily="34" charset="-120"/>
              </a:rPr>
              <a:t>冷、暖、熱、鏡</a:t>
            </a:r>
            <a:r>
              <a:rPr lang="en-US" altLang="zh-TW" sz="2400">
                <a:solidFill>
                  <a:srgbClr val="595959"/>
                </a:solidFill>
                <a:latin typeface="微軟正黑體" pitchFamily="34" charset="-120"/>
                <a:ea typeface="微軟正黑體" pitchFamily="34" charset="-120"/>
              </a:rPr>
              <a:t>)</a:t>
            </a:r>
            <a:endParaRPr lang="zh-TW" altLang="en-US" sz="2400">
              <a:solidFill>
                <a:srgbClr val="595959"/>
              </a:solidFill>
              <a:latin typeface="微軟正黑體" pitchFamily="34" charset="-120"/>
              <a:ea typeface="微軟正黑體" pitchFamily="34" charset="-120"/>
            </a:endParaRPr>
          </a:p>
        </p:txBody>
      </p:sp>
      <p:sp>
        <p:nvSpPr>
          <p:cNvPr id="9" name="橢圓圖說文字 8"/>
          <p:cNvSpPr>
            <a:spLocks noChangeArrowheads="1"/>
          </p:cNvSpPr>
          <p:nvPr/>
        </p:nvSpPr>
        <p:spPr bwMode="auto">
          <a:xfrm>
            <a:off x="1200150" y="1552575"/>
            <a:ext cx="2159000" cy="1079500"/>
          </a:xfrm>
          <a:prstGeom prst="wedgeEllipseCallout">
            <a:avLst>
              <a:gd name="adj1" fmla="val 54370"/>
              <a:gd name="adj2" fmla="val 4195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營運衝擊分析</a:t>
            </a:r>
            <a:r>
              <a:rPr lang="en-US" altLang="zh-TW" sz="2400">
                <a:solidFill>
                  <a:srgbClr val="595959"/>
                </a:solidFill>
                <a:latin typeface="微軟正黑體" pitchFamily="34" charset="-120"/>
                <a:ea typeface="微軟正黑體" pitchFamily="34" charset="-120"/>
              </a:rPr>
              <a:t>(BIA)</a:t>
            </a:r>
            <a:endParaRPr lang="zh-TW" altLang="en-US" sz="2400">
              <a:solidFill>
                <a:srgbClr val="595959"/>
              </a:solidFill>
              <a:latin typeface="微軟正黑體" pitchFamily="34" charset="-120"/>
              <a:ea typeface="微軟正黑體" pitchFamily="34" charset="-120"/>
            </a:endParaRPr>
          </a:p>
        </p:txBody>
      </p:sp>
      <p:sp>
        <p:nvSpPr>
          <p:cNvPr id="10" name="橢圓圖說文字 9"/>
          <p:cNvSpPr>
            <a:spLocks noChangeArrowheads="1"/>
          </p:cNvSpPr>
          <p:nvPr/>
        </p:nvSpPr>
        <p:spPr bwMode="auto">
          <a:xfrm>
            <a:off x="4594225" y="4649788"/>
            <a:ext cx="3814763" cy="1477962"/>
          </a:xfrm>
          <a:prstGeom prst="wedgeEllipseCallout">
            <a:avLst>
              <a:gd name="adj1" fmla="val -33542"/>
              <a:gd name="adj2" fmla="val -8286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MTPD-Max</a:t>
            </a:r>
            <a:r>
              <a:rPr lang="en-US" altLang="zh-TW" sz="2400">
                <a:solidFill>
                  <a:srgbClr val="595959"/>
                </a:solidFill>
                <a:latin typeface="微軟正黑體" pitchFamily="34" charset="-120"/>
                <a:ea typeface="微軟正黑體" pitchFamily="34" charset="-120"/>
              </a:rPr>
              <a:t>. </a:t>
            </a:r>
            <a:r>
              <a:rPr lang="en-US" altLang="zh-TW" sz="2400" smtClean="0">
                <a:solidFill>
                  <a:srgbClr val="595959"/>
                </a:solidFill>
                <a:latin typeface="微軟正黑體" pitchFamily="34" charset="-120"/>
                <a:ea typeface="微軟正黑體" pitchFamily="34" charset="-120"/>
              </a:rPr>
              <a:t>Tolerable </a:t>
            </a:r>
            <a:r>
              <a:rPr lang="en-US" altLang="zh-TW" sz="2400" dirty="0">
                <a:solidFill>
                  <a:srgbClr val="595959"/>
                </a:solidFill>
                <a:latin typeface="微軟正黑體" pitchFamily="34" charset="-120"/>
                <a:ea typeface="微軟正黑體" pitchFamily="34" charset="-120"/>
              </a:rPr>
              <a:t>Period of Disruption</a:t>
            </a:r>
          </a:p>
        </p:txBody>
      </p:sp>
      <p:sp>
        <p:nvSpPr>
          <p:cNvPr id="11" name="橢圓圖說文字 10"/>
          <p:cNvSpPr>
            <a:spLocks noChangeArrowheads="1"/>
          </p:cNvSpPr>
          <p:nvPr/>
        </p:nvSpPr>
        <p:spPr bwMode="auto">
          <a:xfrm>
            <a:off x="603250" y="4010025"/>
            <a:ext cx="2295525" cy="1035050"/>
          </a:xfrm>
          <a:prstGeom prst="wedgeEllipseCallout">
            <a:avLst>
              <a:gd name="adj1" fmla="val 45634"/>
              <a:gd name="adj2" fmla="val -4099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營運持續策略</a:t>
            </a:r>
          </a:p>
        </p:txBody>
      </p:sp>
      <p:sp>
        <p:nvSpPr>
          <p:cNvPr id="12" name="橢圓圖說文字 11"/>
          <p:cNvSpPr>
            <a:spLocks noChangeArrowheads="1"/>
          </p:cNvSpPr>
          <p:nvPr/>
        </p:nvSpPr>
        <p:spPr bwMode="auto">
          <a:xfrm>
            <a:off x="1730375" y="5029200"/>
            <a:ext cx="2336800" cy="1079500"/>
          </a:xfrm>
          <a:prstGeom prst="wedgeEllipseCallout">
            <a:avLst>
              <a:gd name="adj1" fmla="val 40139"/>
              <a:gd name="adj2" fmla="val -5942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營運持續計畫</a:t>
            </a:r>
            <a:r>
              <a:rPr lang="en-US" altLang="zh-TW" sz="2400" dirty="0">
                <a:solidFill>
                  <a:srgbClr val="595959"/>
                </a:solidFill>
                <a:latin typeface="微軟正黑體" pitchFamily="34" charset="-120"/>
                <a:ea typeface="微軟正黑體" pitchFamily="34" charset="-120"/>
              </a:rPr>
              <a:t>(BCP)</a:t>
            </a:r>
            <a:endParaRPr lang="zh-TW" altLang="en-US" sz="2400" dirty="0">
              <a:solidFill>
                <a:srgbClr val="595959"/>
              </a:solidFill>
              <a:latin typeface="微軟正黑體" pitchFamily="34" charset="-120"/>
              <a:ea typeface="微軟正黑體" pitchFamily="34" charset="-120"/>
            </a:endParaRPr>
          </a:p>
        </p:txBody>
      </p:sp>
      <p:sp>
        <p:nvSpPr>
          <p:cNvPr id="13" name="橢圓圖說文字 12"/>
          <p:cNvSpPr>
            <a:spLocks noChangeArrowheads="1"/>
          </p:cNvSpPr>
          <p:nvPr/>
        </p:nvSpPr>
        <p:spPr bwMode="auto">
          <a:xfrm>
            <a:off x="5745163" y="3244850"/>
            <a:ext cx="3378200" cy="1079500"/>
          </a:xfrm>
          <a:prstGeom prst="wedgeEllipseCallout">
            <a:avLst>
              <a:gd name="adj1" fmla="val -50778"/>
              <a:gd name="adj2" fmla="val -33759"/>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RTO- </a:t>
            </a:r>
            <a:r>
              <a:rPr lang="en-US" altLang="zh-TW" sz="2400">
                <a:solidFill>
                  <a:srgbClr val="595959"/>
                </a:solidFill>
                <a:latin typeface="微軟正黑體" pitchFamily="34" charset="-120"/>
                <a:ea typeface="微軟正黑體" pitchFamily="34" charset="-120"/>
              </a:rPr>
              <a:t>Recovery Time Objective</a:t>
            </a:r>
            <a:endParaRPr lang="en-US" altLang="zh-TW" sz="2400" dirty="0">
              <a:solidFill>
                <a:srgbClr val="595959"/>
              </a:solidFill>
              <a:latin typeface="微軟正黑體" pitchFamily="34" charset="-120"/>
              <a:ea typeface="微軟正黑體" pitchFamily="34" charset="-120"/>
            </a:endParaRPr>
          </a:p>
        </p:txBody>
      </p:sp>
      <p:sp>
        <p:nvSpPr>
          <p:cNvPr id="14" name="橢圓圖說文字 13"/>
          <p:cNvSpPr>
            <a:spLocks noChangeArrowheads="1"/>
          </p:cNvSpPr>
          <p:nvPr/>
        </p:nvSpPr>
        <p:spPr bwMode="auto">
          <a:xfrm>
            <a:off x="3584575" y="1409700"/>
            <a:ext cx="3313113" cy="1412875"/>
          </a:xfrm>
          <a:prstGeom prst="wedgeEllipseCallout">
            <a:avLst>
              <a:gd name="adj1" fmla="val -38028"/>
              <a:gd name="adj2" fmla="val 59588"/>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RPO- Recovery Point Objective</a:t>
            </a:r>
          </a:p>
        </p:txBody>
      </p:sp>
      <p:sp>
        <p:nvSpPr>
          <p:cNvPr id="15" name="橢圓圖說文字 14"/>
          <p:cNvSpPr>
            <a:spLocks noChangeArrowheads="1"/>
          </p:cNvSpPr>
          <p:nvPr/>
        </p:nvSpPr>
        <p:spPr bwMode="auto">
          <a:xfrm>
            <a:off x="6991350" y="1417638"/>
            <a:ext cx="2132013" cy="1431925"/>
          </a:xfrm>
          <a:prstGeom prst="wedgeEllipseCallout">
            <a:avLst>
              <a:gd name="adj1" fmla="val -23838"/>
              <a:gd name="adj2" fmla="val 6927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備份 </a:t>
            </a:r>
            <a:endParaRPr lang="en-US" altLang="zh-TW" sz="2400" dirty="0">
              <a:solidFill>
                <a:srgbClr val="595959"/>
              </a:solidFill>
              <a:latin typeface="微軟正黑體" pitchFamily="34" charset="-120"/>
              <a:ea typeface="微軟正黑體" pitchFamily="34" charset="-120"/>
            </a:endParaRPr>
          </a:p>
          <a:p>
            <a:pPr algn="ctr">
              <a:defRPr/>
            </a:pPr>
            <a:r>
              <a:rPr lang="en-US" altLang="zh-TW" sz="2400">
                <a:solidFill>
                  <a:srgbClr val="595959"/>
                </a:solidFill>
                <a:latin typeface="微軟正黑體" pitchFamily="34" charset="-120"/>
                <a:ea typeface="微軟正黑體" pitchFamily="34" charset="-120"/>
              </a:rPr>
              <a:t>(</a:t>
            </a:r>
            <a:r>
              <a:rPr lang="en-US" altLang="zh-TW" sz="2400" smtClean="0">
                <a:solidFill>
                  <a:srgbClr val="595959"/>
                </a:solidFill>
                <a:latin typeface="微軟正黑體" pitchFamily="34" charset="-120"/>
                <a:ea typeface="微軟正黑體" pitchFamily="34" charset="-120"/>
              </a:rPr>
              <a:t>Full </a:t>
            </a:r>
            <a:r>
              <a:rPr lang="en-US" altLang="zh-TW" sz="2400" dirty="0">
                <a:solidFill>
                  <a:srgbClr val="595959"/>
                </a:solidFill>
                <a:latin typeface="微軟正黑體" pitchFamily="34" charset="-120"/>
                <a:ea typeface="微軟正黑體" pitchFamily="34" charset="-120"/>
              </a:rPr>
              <a:t>Diff. Incr.)</a:t>
            </a:r>
            <a:endParaRPr lang="zh-TW" altLang="en-US" sz="2400" dirty="0">
              <a:solidFill>
                <a:srgbClr val="595959"/>
              </a:solidFill>
              <a:latin typeface="微軟正黑體" pitchFamily="34" charset="-120"/>
              <a:ea typeface="微軟正黑體" pitchFamily="34" charset="-120"/>
            </a:endParaRPr>
          </a:p>
        </p:txBody>
      </p:sp>
      <p:sp>
        <p:nvSpPr>
          <p:cNvPr id="24588"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0B151035-E270-45BA-837E-35DD168D69DA}" type="slidenum">
              <a:rPr kumimoji="0" lang="zh-TW" altLang="en-US" smtClean="0">
                <a:solidFill>
                  <a:schemeClr val="bg1"/>
                </a:solidFill>
                <a:latin typeface="Times New Roman" pitchFamily="18" charset="0"/>
                <a:ea typeface="標楷體" pitchFamily="65" charset="-120"/>
              </a:rPr>
              <a:pPr/>
              <a:t>112</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pPr>
              <a:defRPr/>
            </a:pPr>
            <a:r>
              <a:rPr kumimoji="1" lang="zh-TW" altLang="en-US" dirty="0" smtClean="0"/>
              <a:t>範例考題</a:t>
            </a:r>
            <a:endParaRPr kumimoji="1" lang="zh-TW" altLang="en-US" dirty="0"/>
          </a:p>
        </p:txBody>
      </p:sp>
      <p:sp>
        <p:nvSpPr>
          <p:cNvPr id="3" name="副標題 2"/>
          <p:cNvSpPr>
            <a:spLocks noGrp="1"/>
          </p:cNvSpPr>
          <p:nvPr>
            <p:ph type="subTitle" idx="1"/>
          </p:nvPr>
        </p:nvSpPr>
        <p:spPr>
          <a:xfrm>
            <a:off x="1485900" y="3813175"/>
            <a:ext cx="6934200" cy="1752600"/>
          </a:xfrm>
        </p:spPr>
        <p:txBody>
          <a:bodyPr/>
          <a:lstStyle/>
          <a:p>
            <a:pPr>
              <a:buFont typeface="Arial" charset="0"/>
              <a:buNone/>
              <a:defRPr/>
            </a:pPr>
            <a:endParaRPr kumimoji="1" lang="zh-TW" altLang="en-US"/>
          </a:p>
        </p:txBody>
      </p:sp>
      <p:sp>
        <p:nvSpPr>
          <p:cNvPr id="26628"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BD80FA1E-3181-43F7-A139-8CEF0D14D4E8}" type="slidenum">
              <a:rPr kumimoji="0" lang="zh-TW" altLang="en-US" smtClean="0">
                <a:solidFill>
                  <a:schemeClr val="bg1"/>
                </a:solidFill>
                <a:latin typeface="Times New Roman" pitchFamily="18" charset="0"/>
                <a:ea typeface="標楷體" pitchFamily="65" charset="-120"/>
              </a:rPr>
              <a:pPr/>
              <a:t>113</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關於</a:t>
            </a:r>
            <a:r>
              <a:rPr lang="zh-TW" altLang="en-US" dirty="0"/>
              <a:t>資安事件發生前的預先準備計畫，下列敘述何者不正確？</a:t>
            </a:r>
          </a:p>
          <a:p>
            <a:r>
              <a:rPr lang="en-US" altLang="zh-TW" dirty="0"/>
              <a:t>(A)	</a:t>
            </a:r>
            <a:r>
              <a:rPr lang="zh-TW" altLang="en-US" dirty="0"/>
              <a:t>應訂定災害預防計畫</a:t>
            </a:r>
          </a:p>
          <a:p>
            <a:r>
              <a:rPr lang="en-US" altLang="zh-TW" dirty="0"/>
              <a:t>(B)	</a:t>
            </a:r>
            <a:r>
              <a:rPr lang="zh-TW" altLang="en-US" dirty="0"/>
              <a:t>應規劃建置資通安全整體防護環境</a:t>
            </a:r>
          </a:p>
          <a:p>
            <a:r>
              <a:rPr lang="en-US" altLang="zh-TW" dirty="0"/>
              <a:t>(C)	</a:t>
            </a:r>
            <a:r>
              <a:rPr lang="zh-TW" altLang="en-US" dirty="0"/>
              <a:t>利用防火牆等設備隔離受害主機</a:t>
            </a:r>
          </a:p>
          <a:p>
            <a:r>
              <a:rPr lang="en-US" altLang="zh-TW" dirty="0"/>
              <a:t>(D)	</a:t>
            </a:r>
            <a:r>
              <a:rPr lang="zh-TW" altLang="en-US" dirty="0"/>
              <a:t>應定期實施安全</a:t>
            </a:r>
            <a:r>
              <a:rPr lang="zh-TW" altLang="en-US" dirty="0" smtClean="0"/>
              <a:t>稽核</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114</a:t>
            </a:fld>
            <a:endParaRPr lang="zh-TW" altLang="en-US"/>
          </a:p>
        </p:txBody>
      </p:sp>
    </p:spTree>
    <p:extLst>
      <p:ext uri="{BB962C8B-B14F-4D97-AF65-F5344CB8AC3E}">
        <p14:creationId xmlns:p14="http://schemas.microsoft.com/office/powerpoint/2010/main" val="7555904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依據</a:t>
            </a:r>
            <a:r>
              <a:rPr lang="zh-TW" altLang="en-US" dirty="0"/>
              <a:t>「行政院國家資通安全會報通報及應變作業流程」，各級政府機關於通報並著手處理資安事件後，若判定為</a:t>
            </a:r>
            <a:r>
              <a:rPr lang="en-US" altLang="zh-TW" dirty="0"/>
              <a:t>1</a:t>
            </a:r>
            <a:r>
              <a:rPr lang="zh-TW" altLang="en-US" dirty="0"/>
              <a:t>級或</a:t>
            </a:r>
            <a:r>
              <a:rPr lang="en-US" altLang="zh-TW" dirty="0"/>
              <a:t>2</a:t>
            </a:r>
            <a:r>
              <a:rPr lang="zh-TW" altLang="en-US" dirty="0"/>
              <a:t>級事件，應於幾小時內完成復原或損害管制？</a:t>
            </a:r>
          </a:p>
          <a:p>
            <a:r>
              <a:rPr lang="en-US" altLang="zh-TW" dirty="0"/>
              <a:t>(A)	24</a:t>
            </a:r>
            <a:r>
              <a:rPr lang="zh-TW" altLang="en-US" dirty="0"/>
              <a:t>小時</a:t>
            </a:r>
          </a:p>
          <a:p>
            <a:r>
              <a:rPr lang="en-US" altLang="zh-TW" dirty="0"/>
              <a:t>(B)	48</a:t>
            </a:r>
            <a:r>
              <a:rPr lang="zh-TW" altLang="en-US" dirty="0"/>
              <a:t>小時</a:t>
            </a:r>
          </a:p>
          <a:p>
            <a:r>
              <a:rPr lang="en-US" altLang="zh-TW" dirty="0"/>
              <a:t>(C)	72</a:t>
            </a:r>
            <a:r>
              <a:rPr lang="zh-TW" altLang="en-US" dirty="0"/>
              <a:t>小時</a:t>
            </a:r>
          </a:p>
          <a:p>
            <a:r>
              <a:rPr lang="en-US" altLang="zh-TW" dirty="0"/>
              <a:t>(D)	96</a:t>
            </a:r>
            <a:r>
              <a:rPr lang="zh-TW" altLang="en-US" dirty="0" smtClean="0"/>
              <a:t>小時</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115</a:t>
            </a:fld>
            <a:endParaRPr lang="zh-TW" altLang="en-US"/>
          </a:p>
        </p:txBody>
      </p:sp>
    </p:spTree>
    <p:extLst>
      <p:ext uri="{BB962C8B-B14F-4D97-AF65-F5344CB8AC3E}">
        <p14:creationId xmlns:p14="http://schemas.microsoft.com/office/powerpoint/2010/main" val="21784766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zh-TW" altLang="en-US" dirty="0"/>
              <a:t>發生資安事故的第一步驟為何？</a:t>
            </a:r>
          </a:p>
          <a:p>
            <a:r>
              <a:rPr lang="en-US" altLang="zh-TW" dirty="0"/>
              <a:t>(A)	</a:t>
            </a:r>
            <a:r>
              <a:rPr lang="zh-TW" altLang="en-US" dirty="0"/>
              <a:t>蒐集證據</a:t>
            </a:r>
          </a:p>
          <a:p>
            <a:r>
              <a:rPr lang="en-US" altLang="zh-TW" dirty="0"/>
              <a:t>(B)	</a:t>
            </a:r>
            <a:r>
              <a:rPr lang="zh-TW" altLang="en-US" dirty="0"/>
              <a:t>記錄</a:t>
            </a:r>
          </a:p>
          <a:p>
            <a:r>
              <a:rPr lang="en-US" altLang="zh-TW" dirty="0"/>
              <a:t>(C)	</a:t>
            </a:r>
            <a:r>
              <a:rPr lang="zh-TW" altLang="en-US" dirty="0"/>
              <a:t>將系統回復</a:t>
            </a:r>
          </a:p>
          <a:p>
            <a:r>
              <a:rPr lang="en-US" altLang="zh-TW" dirty="0"/>
              <a:t>(D)	</a:t>
            </a:r>
            <a:r>
              <a:rPr lang="zh-TW" altLang="en-US" dirty="0"/>
              <a:t>檢討</a:t>
            </a:r>
            <a:r>
              <a:rPr lang="zh-TW" altLang="en-US" dirty="0" smtClean="0"/>
              <a:t>原因</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116</a:t>
            </a:fld>
            <a:endParaRPr lang="zh-TW" altLang="en-US"/>
          </a:p>
        </p:txBody>
      </p:sp>
    </p:spTree>
    <p:extLst>
      <p:ext uri="{BB962C8B-B14F-4D97-AF65-F5344CB8AC3E}">
        <p14:creationId xmlns:p14="http://schemas.microsoft.com/office/powerpoint/2010/main" val="6179724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當</a:t>
            </a:r>
            <a:r>
              <a:rPr lang="zh-TW" altLang="en-US" dirty="0"/>
              <a:t>組織遇到資訊安全事件時，必須採取正確、有效的處理程序。處理事件的第一步驟是？</a:t>
            </a:r>
          </a:p>
          <a:p>
            <a:r>
              <a:rPr lang="en-US" altLang="zh-TW" dirty="0"/>
              <a:t>(A)	</a:t>
            </a:r>
            <a:r>
              <a:rPr lang="zh-TW" altLang="en-US" dirty="0"/>
              <a:t>問題隔離</a:t>
            </a:r>
          </a:p>
          <a:p>
            <a:r>
              <a:rPr lang="en-US" altLang="zh-TW" dirty="0"/>
              <a:t>(B)	</a:t>
            </a:r>
            <a:r>
              <a:rPr lang="zh-TW" altLang="en-US" dirty="0"/>
              <a:t>問題分析</a:t>
            </a:r>
          </a:p>
          <a:p>
            <a:r>
              <a:rPr lang="en-US" altLang="zh-TW" dirty="0"/>
              <a:t>(C)	</a:t>
            </a:r>
            <a:r>
              <a:rPr lang="zh-TW" altLang="en-US" dirty="0"/>
              <a:t>問題分類</a:t>
            </a:r>
          </a:p>
          <a:p>
            <a:r>
              <a:rPr lang="en-US" altLang="zh-TW" dirty="0"/>
              <a:t>(D)	</a:t>
            </a:r>
            <a:r>
              <a:rPr lang="zh-TW" altLang="en-US" dirty="0"/>
              <a:t>問題</a:t>
            </a:r>
            <a:r>
              <a:rPr lang="zh-TW" altLang="en-US" dirty="0" smtClean="0"/>
              <a:t>調查</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117</a:t>
            </a:fld>
            <a:endParaRPr lang="zh-TW" altLang="en-US"/>
          </a:p>
        </p:txBody>
      </p:sp>
    </p:spTree>
    <p:extLst>
      <p:ext uri="{BB962C8B-B14F-4D97-AF65-F5344CB8AC3E}">
        <p14:creationId xmlns:p14="http://schemas.microsoft.com/office/powerpoint/2010/main" val="37432505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您</a:t>
            </a:r>
            <a:r>
              <a:rPr lang="zh-TW" altLang="en-US" dirty="0"/>
              <a:t>是資安經理，正在分析異地備援的模式，公司將以最低成本考量，您將建議下列何者方案？</a:t>
            </a:r>
          </a:p>
          <a:p>
            <a:r>
              <a:rPr lang="en-US" altLang="zh-TW" dirty="0"/>
              <a:t>(A)	</a:t>
            </a:r>
            <a:r>
              <a:rPr lang="zh-TW" altLang="en-US" dirty="0"/>
              <a:t>冷備援站（</a:t>
            </a:r>
            <a:r>
              <a:rPr lang="en-US" altLang="zh-TW" dirty="0"/>
              <a:t>Cold Site</a:t>
            </a:r>
            <a:r>
              <a:rPr lang="zh-TW" altLang="en-US" dirty="0"/>
              <a:t>）</a:t>
            </a:r>
          </a:p>
          <a:p>
            <a:r>
              <a:rPr lang="en-US" altLang="zh-TW" dirty="0"/>
              <a:t>(B)	</a:t>
            </a:r>
            <a:r>
              <a:rPr lang="zh-TW" altLang="en-US" dirty="0"/>
              <a:t>暖備援站（</a:t>
            </a:r>
            <a:r>
              <a:rPr lang="en-US" altLang="zh-TW" dirty="0"/>
              <a:t>Warm Site</a:t>
            </a:r>
            <a:r>
              <a:rPr lang="zh-TW" altLang="en-US" dirty="0"/>
              <a:t>）</a:t>
            </a:r>
          </a:p>
          <a:p>
            <a:r>
              <a:rPr lang="en-US" altLang="zh-TW" dirty="0"/>
              <a:t>(C)	</a:t>
            </a:r>
            <a:r>
              <a:rPr lang="zh-TW" altLang="en-US" dirty="0"/>
              <a:t>熱備援站（</a:t>
            </a:r>
            <a:r>
              <a:rPr lang="en-US" altLang="zh-TW" dirty="0"/>
              <a:t>Hot Site</a:t>
            </a:r>
            <a:r>
              <a:rPr lang="zh-TW" altLang="en-US" dirty="0"/>
              <a:t>）</a:t>
            </a:r>
          </a:p>
          <a:p>
            <a:r>
              <a:rPr lang="en-US" altLang="zh-TW" dirty="0"/>
              <a:t>(D)	</a:t>
            </a:r>
            <a:r>
              <a:rPr lang="zh-TW" altLang="en-US" dirty="0"/>
              <a:t>冗餘備援站（</a:t>
            </a:r>
            <a:r>
              <a:rPr lang="en-US" altLang="zh-TW" dirty="0"/>
              <a:t>Redundancy Site</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118</a:t>
            </a:fld>
            <a:endParaRPr lang="zh-TW" altLang="en-US"/>
          </a:p>
        </p:txBody>
      </p:sp>
    </p:spTree>
    <p:extLst>
      <p:ext uri="{BB962C8B-B14F-4D97-AF65-F5344CB8AC3E}">
        <p14:creationId xmlns:p14="http://schemas.microsoft.com/office/powerpoint/2010/main" val="41128828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何者與營運持續計畫之規劃的關聯度較低？</a:t>
            </a:r>
          </a:p>
          <a:p>
            <a:r>
              <a:rPr lang="en-US" altLang="zh-TW" dirty="0"/>
              <a:t>(A)	</a:t>
            </a:r>
            <a:r>
              <a:rPr lang="zh-TW" altLang="en-US" dirty="0"/>
              <a:t>風險評鑑的結果</a:t>
            </a:r>
          </a:p>
          <a:p>
            <a:r>
              <a:rPr lang="en-US" altLang="zh-TW" dirty="0"/>
              <a:t>(B)	</a:t>
            </a:r>
            <a:r>
              <a:rPr lang="zh-TW" altLang="en-US" dirty="0"/>
              <a:t>可接受</a:t>
            </a:r>
            <a:r>
              <a:rPr lang="en-US" altLang="zh-TW" dirty="0"/>
              <a:t>RTO</a:t>
            </a:r>
            <a:r>
              <a:rPr lang="zh-TW" altLang="en-US" dirty="0"/>
              <a:t>（回復時間目標）、</a:t>
            </a:r>
            <a:r>
              <a:rPr lang="en-US" altLang="zh-TW" dirty="0"/>
              <a:t>RPO</a:t>
            </a:r>
            <a:r>
              <a:rPr lang="zh-TW" altLang="en-US" dirty="0"/>
              <a:t>（回復點目標）的標準</a:t>
            </a:r>
          </a:p>
          <a:p>
            <a:r>
              <a:rPr lang="en-US" altLang="zh-TW" dirty="0"/>
              <a:t>(C)	</a:t>
            </a:r>
            <a:r>
              <a:rPr lang="zh-TW" altLang="en-US" dirty="0"/>
              <a:t>營運衝擊分析的結果</a:t>
            </a:r>
          </a:p>
          <a:p>
            <a:r>
              <a:rPr lang="en-US" altLang="zh-TW" dirty="0"/>
              <a:t>(D)	</a:t>
            </a:r>
            <a:r>
              <a:rPr lang="zh-TW" altLang="en-US" dirty="0"/>
              <a:t>資訊資產的盤點</a:t>
            </a:r>
            <a:r>
              <a:rPr lang="zh-TW" altLang="en-US" dirty="0" smtClean="0"/>
              <a:t>結果</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119</a:t>
            </a:fld>
            <a:endParaRPr lang="zh-TW" altLang="en-US"/>
          </a:p>
        </p:txBody>
      </p:sp>
    </p:spTree>
    <p:extLst>
      <p:ext uri="{BB962C8B-B14F-4D97-AF65-F5344CB8AC3E}">
        <p14:creationId xmlns:p14="http://schemas.microsoft.com/office/powerpoint/2010/main" val="205381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關鍵資訊基礎設施攻擊案例</a:t>
            </a:r>
          </a:p>
        </p:txBody>
      </p:sp>
      <p:sp>
        <p:nvSpPr>
          <p:cNvPr id="3" name="內容版面配置區 2"/>
          <p:cNvSpPr>
            <a:spLocks noGrp="1"/>
          </p:cNvSpPr>
          <p:nvPr>
            <p:ph idx="1"/>
          </p:nvPr>
        </p:nvSpPr>
        <p:spPr>
          <a:xfrm>
            <a:off x="495300" y="1340768"/>
            <a:ext cx="8915400" cy="4525963"/>
          </a:xfrm>
        </p:spPr>
        <p:txBody>
          <a:bodyPr/>
          <a:lstStyle/>
          <a:p>
            <a:pPr algn="just"/>
            <a:r>
              <a:rPr lang="zh-TW" altLang="en-US" sz="2400" dirty="0">
                <a:solidFill>
                  <a:schemeClr val="tx2"/>
                </a:solidFill>
                <a:latin typeface="Arial" panose="020B0604020202020204" pitchFamily="34" charset="0"/>
                <a:cs typeface="Arial" panose="020B0604020202020204" pitchFamily="34" charset="0"/>
              </a:rPr>
              <a:t>國家關鍵建設安全拉警報，油水電廠都可能受駭</a:t>
            </a:r>
            <a:endParaRPr lang="en-US" altLang="zh-TW" sz="2400" dirty="0">
              <a:solidFill>
                <a:schemeClr val="tx2"/>
              </a:solidFill>
              <a:latin typeface="Arial" panose="020B0604020202020204" pitchFamily="34" charset="0"/>
              <a:cs typeface="Arial" panose="020B0604020202020204" pitchFamily="34" charset="0"/>
            </a:endParaRPr>
          </a:p>
          <a:p>
            <a:pPr algn="just"/>
            <a:r>
              <a:rPr lang="zh-TW" altLang="en-US" sz="2400" dirty="0">
                <a:solidFill>
                  <a:schemeClr val="tx2"/>
                </a:solidFill>
                <a:latin typeface="Arial" panose="020B0604020202020204" pitchFamily="34" charset="0"/>
                <a:cs typeface="Arial" panose="020B0604020202020204" pitchFamily="34" charset="0"/>
              </a:rPr>
              <a:t>民國</a:t>
            </a:r>
            <a:r>
              <a:rPr lang="en-US" altLang="zh-TW" sz="2400" dirty="0">
                <a:solidFill>
                  <a:schemeClr val="tx2"/>
                </a:solidFill>
                <a:latin typeface="Arial" panose="020B0604020202020204" pitchFamily="34" charset="0"/>
                <a:cs typeface="Arial" panose="020B0604020202020204" pitchFamily="34" charset="0"/>
              </a:rPr>
              <a:t>104</a:t>
            </a:r>
            <a:r>
              <a:rPr lang="zh-TW" altLang="en-US" sz="2400" dirty="0">
                <a:solidFill>
                  <a:schemeClr val="tx2"/>
                </a:solidFill>
                <a:latin typeface="Arial" panose="020B0604020202020204" pitchFamily="34" charset="0"/>
                <a:cs typeface="Arial" panose="020B0604020202020204" pitchFamily="34" charset="0"/>
              </a:rPr>
              <a:t>年烏克蘭的停電事故，有發現與關鍵基礎設施的相關廠商</a:t>
            </a:r>
            <a:r>
              <a:rPr lang="zh-TW" altLang="en-US" sz="2400">
                <a:solidFill>
                  <a:schemeClr val="tx2"/>
                </a:solidFill>
                <a:latin typeface="Arial" panose="020B0604020202020204" pitchFamily="34" charset="0"/>
                <a:cs typeface="Arial" panose="020B0604020202020204" pitchFamily="34" charset="0"/>
              </a:rPr>
              <a:t>受</a:t>
            </a:r>
            <a:r>
              <a:rPr lang="en-US" altLang="zh-TW" sz="2400" smtClean="0">
                <a:solidFill>
                  <a:schemeClr val="tx2"/>
                </a:solidFill>
                <a:latin typeface="Arial" panose="020B0604020202020204" pitchFamily="34" charset="0"/>
                <a:cs typeface="Arial" panose="020B0604020202020204" pitchFamily="34" charset="0"/>
              </a:rPr>
              <a:t>Black </a:t>
            </a:r>
            <a:r>
              <a:rPr lang="en-US" altLang="zh-TW" sz="2400" dirty="0">
                <a:solidFill>
                  <a:schemeClr val="tx2"/>
                </a:solidFill>
                <a:latin typeface="Arial" panose="020B0604020202020204" pitchFamily="34" charset="0"/>
                <a:cs typeface="Arial" panose="020B0604020202020204" pitchFamily="34" charset="0"/>
              </a:rPr>
              <a:t>Energy</a:t>
            </a:r>
            <a:r>
              <a:rPr lang="zh-TW" altLang="en-US" sz="2400" dirty="0">
                <a:solidFill>
                  <a:schemeClr val="tx2"/>
                </a:solidFill>
                <a:latin typeface="Arial" panose="020B0604020202020204" pitchFamily="34" charset="0"/>
                <a:cs typeface="Arial" panose="020B0604020202020204" pitchFamily="34" charset="0"/>
              </a:rPr>
              <a:t>惡意程式攻擊</a:t>
            </a:r>
            <a:r>
              <a:rPr lang="zh-TW" altLang="zh-TW" sz="2400" dirty="0">
                <a:solidFill>
                  <a:schemeClr val="tx2"/>
                </a:solidFill>
                <a:latin typeface="Arial" panose="020B0604020202020204" pitchFamily="34" charset="0"/>
                <a:cs typeface="Arial" panose="020B0604020202020204" pitchFamily="34" charset="0"/>
              </a:rPr>
              <a:t> </a:t>
            </a:r>
            <a:endParaRPr lang="en-US" altLang="zh-TW" sz="2400" dirty="0">
              <a:solidFill>
                <a:schemeClr val="tx2"/>
              </a:solidFill>
              <a:latin typeface="Arial" panose="020B0604020202020204" pitchFamily="34" charset="0"/>
              <a:cs typeface="Arial" panose="020B0604020202020204" pitchFamily="34" charset="0"/>
            </a:endParaRPr>
          </a:p>
          <a:p>
            <a:pPr algn="just"/>
            <a:r>
              <a:rPr lang="zh-TW" altLang="en-US" sz="2400" dirty="0">
                <a:solidFill>
                  <a:srgbClr val="0000CC"/>
                </a:solidFill>
                <a:latin typeface="Arial" panose="020B0604020202020204" pitchFamily="34" charset="0"/>
                <a:cs typeface="Arial" panose="020B0604020202020204" pitchFamily="34" charset="0"/>
              </a:rPr>
              <a:t>發生原因：</a:t>
            </a:r>
            <a:endParaRPr lang="en-US" altLang="zh-TW" sz="2400" dirty="0">
              <a:solidFill>
                <a:srgbClr val="0000CC"/>
              </a:solidFill>
              <a:latin typeface="Arial" panose="020B0604020202020204" pitchFamily="34" charset="0"/>
              <a:cs typeface="Arial" panose="020B0604020202020204" pitchFamily="34" charset="0"/>
            </a:endParaRPr>
          </a:p>
          <a:p>
            <a:pPr lvl="1" algn="just"/>
            <a:r>
              <a:rPr lang="zh-TW" altLang="en-US" sz="2400" dirty="0">
                <a:solidFill>
                  <a:schemeClr val="tx2"/>
                </a:solidFill>
                <a:latin typeface="Arial" panose="020B0604020202020204" pitchFamily="34" charset="0"/>
                <a:cs typeface="Arial" panose="020B0604020202020204" pitchFamily="34" charset="0"/>
              </a:rPr>
              <a:t>關鍵基礎設施依賴的資訊系統被駭</a:t>
            </a:r>
            <a:endParaRPr lang="en-US" altLang="zh-TW" sz="2400" dirty="0">
              <a:solidFill>
                <a:schemeClr val="tx2"/>
              </a:solidFill>
              <a:latin typeface="Arial" panose="020B0604020202020204" pitchFamily="34" charset="0"/>
              <a:cs typeface="Arial" panose="020B0604020202020204" pitchFamily="34" charset="0"/>
            </a:endParaRPr>
          </a:p>
          <a:p>
            <a:pPr algn="just"/>
            <a:r>
              <a:rPr lang="zh-TW" altLang="en-US" sz="2400" dirty="0">
                <a:solidFill>
                  <a:srgbClr val="0000CC"/>
                </a:solidFill>
                <a:latin typeface="Arial" panose="020B0604020202020204" pitchFamily="34" charset="0"/>
                <a:cs typeface="Arial" panose="020B0604020202020204" pitchFamily="34" charset="0"/>
              </a:rPr>
              <a:t>防護方式：</a:t>
            </a:r>
            <a:endParaRPr lang="en-US" altLang="zh-TW" sz="2400" dirty="0">
              <a:solidFill>
                <a:srgbClr val="0000CC"/>
              </a:solidFill>
              <a:latin typeface="Arial" panose="020B0604020202020204" pitchFamily="34" charset="0"/>
              <a:cs typeface="Arial" panose="020B0604020202020204" pitchFamily="34" charset="0"/>
            </a:endParaRPr>
          </a:p>
          <a:p>
            <a:pPr lvl="1" algn="just"/>
            <a:r>
              <a:rPr lang="zh-TW" altLang="en-US" sz="2400" dirty="0">
                <a:solidFill>
                  <a:schemeClr val="tx2"/>
                </a:solidFill>
                <a:latin typeface="Arial" panose="020B0604020202020204" pitchFamily="34" charset="0"/>
                <a:cs typeface="Arial" panose="020B0604020202020204" pitchFamily="34" charset="0"/>
              </a:rPr>
              <a:t>應特別強化關鍵基礎設施的資安要求</a:t>
            </a:r>
            <a:endParaRPr lang="en-US" altLang="zh-TW" sz="2400" dirty="0">
              <a:solidFill>
                <a:schemeClr val="tx2"/>
              </a:solidFill>
              <a:latin typeface="Arial" panose="020B0604020202020204" pitchFamily="34" charset="0"/>
              <a:cs typeface="Arial" panose="020B0604020202020204" pitchFamily="34" charset="0"/>
            </a:endParaRP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12</a:t>
            </a:fld>
            <a:endParaRPr lang="zh-TW" altLang="en-US"/>
          </a:p>
        </p:txBody>
      </p:sp>
      <p:pic>
        <p:nvPicPr>
          <p:cNvPr id="5"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9144" y="4335041"/>
            <a:ext cx="3510390" cy="218101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字方塊 5"/>
          <p:cNvSpPr txBox="1"/>
          <p:nvPr/>
        </p:nvSpPr>
        <p:spPr>
          <a:xfrm>
            <a:off x="23294" y="6381328"/>
            <a:ext cx="3603559" cy="338554"/>
          </a:xfrm>
          <a:prstGeom prst="rect">
            <a:avLst/>
          </a:prstGeom>
          <a:noFill/>
        </p:spPr>
        <p:txBody>
          <a:bodyPr wrap="square" rtlCol="0">
            <a:spAutoFit/>
          </a:bodyPr>
          <a:lstStyle/>
          <a:p>
            <a:r>
              <a:rPr lang="zh-TW" altLang="en-US" sz="1600" b="1" dirty="0" smtClean="0">
                <a:solidFill>
                  <a:srgbClr val="FF0000"/>
                </a:solidFill>
                <a:latin typeface="微軟正黑體" panose="020B0604030504040204" pitchFamily="34" charset="-120"/>
                <a:ea typeface="微軟正黑體" panose="020B0604030504040204" pitchFamily="34" charset="-120"/>
              </a:rPr>
              <a:t>資料來源：美國</a:t>
            </a:r>
            <a:r>
              <a:rPr lang="en-US" altLang="zh-TW" sz="1600" b="1" dirty="0" smtClean="0">
                <a:solidFill>
                  <a:srgbClr val="FF0000"/>
                </a:solidFill>
                <a:latin typeface="微軟正黑體" panose="020B0604030504040204" pitchFamily="34" charset="-120"/>
                <a:ea typeface="微軟正黑體" panose="020B0604030504040204" pitchFamily="34" charset="-120"/>
              </a:rPr>
              <a:t>ICS-CERT</a:t>
            </a:r>
            <a:r>
              <a:rPr lang="zh-TW" altLang="en-US" sz="1600" b="1" dirty="0" smtClean="0">
                <a:solidFill>
                  <a:srgbClr val="FF0000"/>
                </a:solidFill>
                <a:latin typeface="微軟正黑體" panose="020B0604030504040204" pitchFamily="34" charset="-120"/>
                <a:ea typeface="微軟正黑體" panose="020B0604030504040204" pitchFamily="34" charset="-120"/>
              </a:rPr>
              <a:t>通報</a:t>
            </a:r>
            <a:endParaRPr lang="zh-TW" altLang="en-US" sz="16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2862404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何者是營運持續管理的國際標準？</a:t>
            </a:r>
          </a:p>
          <a:p>
            <a:r>
              <a:rPr lang="en-US" altLang="zh-TW" dirty="0"/>
              <a:t>(A)	ISO 9000</a:t>
            </a:r>
          </a:p>
          <a:p>
            <a:r>
              <a:rPr lang="en-US" altLang="zh-TW" dirty="0"/>
              <a:t>(B)	ISO 14000</a:t>
            </a:r>
          </a:p>
          <a:p>
            <a:r>
              <a:rPr lang="en-US" altLang="zh-TW" dirty="0"/>
              <a:t>(C)	ISO 20000</a:t>
            </a:r>
          </a:p>
          <a:p>
            <a:r>
              <a:rPr lang="en-US" altLang="zh-TW" dirty="0"/>
              <a:t>(D)	ISO </a:t>
            </a:r>
            <a:r>
              <a:rPr lang="en-US" altLang="zh-TW" dirty="0" smtClean="0"/>
              <a:t>22301</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120</a:t>
            </a:fld>
            <a:endParaRPr lang="zh-TW" altLang="en-US"/>
          </a:p>
        </p:txBody>
      </p:sp>
    </p:spTree>
    <p:extLst>
      <p:ext uri="{BB962C8B-B14F-4D97-AF65-F5344CB8AC3E}">
        <p14:creationId xmlns:p14="http://schemas.microsoft.com/office/powerpoint/2010/main" val="3798222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在</a:t>
            </a:r>
            <a:r>
              <a:rPr lang="zh-TW" altLang="en-US" dirty="0"/>
              <a:t>訂定企業營運持續計畫時，下列何者是首要進行的事？</a:t>
            </a:r>
          </a:p>
          <a:p>
            <a:r>
              <a:rPr lang="en-US" altLang="zh-TW" dirty="0"/>
              <a:t>(A)	</a:t>
            </a:r>
            <a:r>
              <a:rPr lang="zh-TW" altLang="en-US" dirty="0"/>
              <a:t>訂定災難復原計畫（</a:t>
            </a:r>
            <a:r>
              <a:rPr lang="en-US" altLang="zh-TW" dirty="0"/>
              <a:t>Disaster Recovery Plan, DRP</a:t>
            </a:r>
            <a:r>
              <a:rPr lang="zh-TW" altLang="en-US" dirty="0"/>
              <a:t>）</a:t>
            </a:r>
          </a:p>
          <a:p>
            <a:r>
              <a:rPr lang="en-US" altLang="zh-TW" dirty="0"/>
              <a:t>(B)	</a:t>
            </a:r>
            <a:r>
              <a:rPr lang="zh-TW" altLang="en-US" dirty="0"/>
              <a:t>執行營運衝擊分析（</a:t>
            </a:r>
            <a:r>
              <a:rPr lang="en-US" altLang="zh-TW" dirty="0"/>
              <a:t>Business Impact Analysis, BIA</a:t>
            </a:r>
            <a:r>
              <a:rPr lang="zh-TW" altLang="en-US" dirty="0"/>
              <a:t>）</a:t>
            </a:r>
          </a:p>
          <a:p>
            <a:r>
              <a:rPr lang="en-US" altLang="zh-TW" dirty="0"/>
              <a:t>(C)	</a:t>
            </a:r>
            <a:r>
              <a:rPr lang="zh-TW" altLang="en-US" dirty="0"/>
              <a:t>獲得高階管理階層的支持</a:t>
            </a:r>
          </a:p>
          <a:p>
            <a:r>
              <a:rPr lang="en-US" altLang="zh-TW" dirty="0"/>
              <a:t>(D)	</a:t>
            </a:r>
            <a:r>
              <a:rPr lang="zh-TW" altLang="en-US" dirty="0"/>
              <a:t>鑑別關鍵性</a:t>
            </a:r>
            <a:r>
              <a:rPr lang="zh-TW" altLang="en-US" dirty="0" smtClean="0"/>
              <a:t>業務</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121</a:t>
            </a:fld>
            <a:endParaRPr lang="zh-TW" altLang="en-US"/>
          </a:p>
        </p:txBody>
      </p:sp>
    </p:spTree>
    <p:extLst>
      <p:ext uri="{BB962C8B-B14F-4D97-AF65-F5344CB8AC3E}">
        <p14:creationId xmlns:p14="http://schemas.microsoft.com/office/powerpoint/2010/main" val="14961236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評鑑主題五</a:t>
            </a:r>
            <a:r>
              <a:rPr kumimoji="1" lang="en-US" altLang="zh-TW" dirty="0" smtClean="0">
                <a:solidFill>
                  <a:schemeClr val="bg1"/>
                </a:solidFill>
                <a:cs typeface="+mn-cs"/>
              </a:rPr>
              <a:t/>
            </a:r>
            <a:br>
              <a:rPr kumimoji="1" lang="en-US" altLang="zh-TW" dirty="0" smtClean="0">
                <a:solidFill>
                  <a:schemeClr val="bg1"/>
                </a:solidFill>
                <a:cs typeface="+mn-cs"/>
              </a:rPr>
            </a:br>
            <a:r>
              <a:rPr kumimoji="1" lang="zh-TW" altLang="en-US" dirty="0">
                <a:solidFill>
                  <a:schemeClr val="bg1"/>
                </a:solidFill>
                <a:cs typeface="+mn-cs"/>
              </a:rPr>
              <a:t>法規遵循與資訊</a:t>
            </a:r>
            <a:r>
              <a:rPr kumimoji="1" lang="zh-TW" altLang="en-US" dirty="0" smtClean="0">
                <a:solidFill>
                  <a:schemeClr val="bg1"/>
                </a:solidFill>
                <a:cs typeface="+mn-cs"/>
              </a:rPr>
              <a:t>倫理</a:t>
            </a:r>
            <a:endParaRPr kumimoji="1" lang="zh-TW" altLang="en-US" dirty="0">
              <a:solidFill>
                <a:schemeClr val="bg1"/>
              </a:solidFill>
              <a:cs typeface="+mn-cs"/>
            </a:endParaRPr>
          </a:p>
        </p:txBody>
      </p:sp>
      <p:sp>
        <p:nvSpPr>
          <p:cNvPr id="5" name="副標題 4"/>
          <p:cNvSpPr>
            <a:spLocks noGrp="1"/>
          </p:cNvSpPr>
          <p:nvPr>
            <p:ph type="subTitle" idx="1"/>
          </p:nvPr>
        </p:nvSpPr>
        <p:spPr>
          <a:xfrm>
            <a:off x="1485900" y="3813175"/>
            <a:ext cx="6934200" cy="1752600"/>
          </a:xfrm>
        </p:spPr>
        <p:txBody>
          <a:bodyPr>
            <a:normAutofit/>
          </a:bodyPr>
          <a:lstStyle/>
          <a:p>
            <a:pPr algn="l">
              <a:defRPr/>
            </a:pPr>
            <a:r>
              <a:rPr lang="en-US" altLang="zh-TW" sz="3600" b="1" dirty="0" smtClean="0">
                <a:solidFill>
                  <a:schemeClr val="tx1"/>
                </a:solidFill>
                <a:latin typeface="微軟正黑體" charset="-120"/>
                <a:ea typeface="微軟正黑體" charset="-120"/>
                <a:cs typeface="Times New Roman" charset="0"/>
              </a:rPr>
              <a:t>1.</a:t>
            </a:r>
            <a:r>
              <a:rPr lang="zh-TW" altLang="en-US" sz="3600" b="1" dirty="0">
                <a:solidFill>
                  <a:schemeClr val="tx1"/>
                </a:solidFill>
                <a:latin typeface="微軟正黑體" charset="-120"/>
                <a:ea typeface="微軟正黑體" charset="-120"/>
                <a:cs typeface="Times New Roman" charset="0"/>
              </a:rPr>
              <a:t> 隱私保護與智慧財產權</a:t>
            </a:r>
            <a:endParaRPr lang="en-US" altLang="zh-TW" sz="3600" b="1" dirty="0" smtClean="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2.</a:t>
            </a:r>
            <a:r>
              <a:rPr lang="zh-TW" altLang="en-US" sz="3600" b="1" dirty="0">
                <a:solidFill>
                  <a:schemeClr val="tx1"/>
                </a:solidFill>
                <a:latin typeface="微軟正黑體" charset="-120"/>
                <a:ea typeface="微軟正黑體" charset="-120"/>
                <a:cs typeface="Times New Roman" charset="0"/>
              </a:rPr>
              <a:t> 資訊倫理、法規遵循與稽核</a:t>
            </a: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122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9080837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個人資料定義</a:t>
            </a:r>
          </a:p>
        </p:txBody>
      </p:sp>
      <p:sp>
        <p:nvSpPr>
          <p:cNvPr id="3" name="內容版面配置區 2"/>
          <p:cNvSpPr>
            <a:spLocks noGrp="1"/>
          </p:cNvSpPr>
          <p:nvPr>
            <p:ph idx="1"/>
          </p:nvPr>
        </p:nvSpPr>
        <p:spPr/>
        <p:txBody>
          <a:bodyPr/>
          <a:lstStyle/>
          <a:p>
            <a:pPr eaLnBrk="1" hangingPunct="1"/>
            <a:r>
              <a:rPr lang="zh-TW" altLang="en-US" sz="2800" dirty="0"/>
              <a:t>個人資料</a:t>
            </a:r>
            <a:r>
              <a:rPr lang="en-US" altLang="zh-TW" sz="2800" dirty="0"/>
              <a:t>(</a:t>
            </a:r>
            <a:r>
              <a:rPr lang="zh-TW" altLang="en-US" sz="2800" dirty="0"/>
              <a:t>以下簡稱個資</a:t>
            </a:r>
            <a:r>
              <a:rPr lang="en-US" altLang="zh-TW" sz="2800" dirty="0"/>
              <a:t>)</a:t>
            </a:r>
            <a:r>
              <a:rPr lang="zh-TW" altLang="en-US" sz="2800" dirty="0"/>
              <a:t>，指任何關於可識別個人或足資識別該個人之資料。依據我國個資法之定義，指自然人之姓名、出生年月日、國民身分證統一編號、護照號碼、特徵、指紋、婚姻、家庭、教育、職業、病歷、醫療、基因、性生活、健康檢查、犯罪前科、聯絡方式、財務情況、社會活動及其他得以</a:t>
            </a:r>
            <a:r>
              <a:rPr lang="zh-TW" altLang="en-US" sz="2800" dirty="0">
                <a:solidFill>
                  <a:srgbClr val="FF0000"/>
                </a:solidFill>
              </a:rPr>
              <a:t>直接或間接方式識別該個人之資料 </a:t>
            </a:r>
          </a:p>
          <a:p>
            <a:pPr eaLnBrk="1" hangingPunct="1"/>
            <a:r>
              <a:rPr lang="zh-TW" altLang="en-US" sz="2800" dirty="0"/>
              <a:t>在規範地區的部份，只要是</a:t>
            </a:r>
            <a:r>
              <a:rPr lang="zh-TW" altLang="en-US" sz="2800" dirty="0">
                <a:solidFill>
                  <a:srgbClr val="FF0000"/>
                </a:solidFill>
              </a:rPr>
              <a:t>具有中華民國國籍的自然人</a:t>
            </a:r>
            <a:r>
              <a:rPr lang="zh-TW" altLang="en-US" sz="2800" dirty="0"/>
              <a:t>，個人資料不論在境內或境外，皆受此法</a:t>
            </a:r>
            <a:r>
              <a:rPr lang="zh-TW" altLang="en-US" sz="2800" dirty="0" smtClean="0"/>
              <a:t>保護</a:t>
            </a:r>
            <a:endParaRPr lang="zh-TW" altLang="en-US" sz="28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123</a:t>
            </a:fld>
            <a:endParaRPr lang="zh-TW" altLang="en-US"/>
          </a:p>
        </p:txBody>
      </p:sp>
    </p:spTree>
    <p:extLst>
      <p:ext uri="{BB962C8B-B14F-4D97-AF65-F5344CB8AC3E}">
        <p14:creationId xmlns:p14="http://schemas.microsoft.com/office/powerpoint/2010/main" val="17797436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特種個人資料定義</a:t>
            </a:r>
          </a:p>
        </p:txBody>
      </p:sp>
      <p:sp>
        <p:nvSpPr>
          <p:cNvPr id="3" name="內容版面配置區 2"/>
          <p:cNvSpPr>
            <a:spLocks noGrp="1"/>
          </p:cNvSpPr>
          <p:nvPr>
            <p:ph idx="1"/>
          </p:nvPr>
        </p:nvSpPr>
        <p:spPr/>
        <p:txBody>
          <a:bodyPr/>
          <a:lstStyle/>
          <a:p>
            <a:pPr marL="630900" eaLnBrk="1" hangingPunct="1"/>
            <a:r>
              <a:rPr lang="zh-TW" altLang="en-US" sz="2500" dirty="0">
                <a:solidFill>
                  <a:srgbClr val="FF0000"/>
                </a:solidFill>
              </a:rPr>
              <a:t>特種個人資料</a:t>
            </a:r>
            <a:r>
              <a:rPr lang="en-US" altLang="zh-TW" sz="2500" dirty="0"/>
              <a:t>(</a:t>
            </a:r>
            <a:r>
              <a:rPr lang="zh-TW" altLang="en-US" sz="2500" dirty="0"/>
              <a:t>以下簡稱特種個資</a:t>
            </a:r>
            <a:r>
              <a:rPr lang="en-US" altLang="zh-TW" sz="2500" dirty="0"/>
              <a:t>)</a:t>
            </a:r>
            <a:r>
              <a:rPr lang="zh-TW" altLang="en-US" sz="2500" dirty="0"/>
              <a:t>，依據我國個資法定義，包括個人資料中有關</a:t>
            </a:r>
            <a:r>
              <a:rPr lang="zh-TW" altLang="en-US" sz="2500" dirty="0">
                <a:solidFill>
                  <a:srgbClr val="FF0000"/>
                </a:solidFill>
              </a:rPr>
              <a:t>病歷、醫療、基因、性生活、健康檢查及犯罪前科</a:t>
            </a:r>
            <a:r>
              <a:rPr lang="zh-TW" altLang="en-US" sz="2500" dirty="0"/>
              <a:t>等內容，特種個資除符合我國個資法中所列之特定情形外，不得蒐集、處理或利用</a:t>
            </a:r>
          </a:p>
          <a:p>
            <a:pPr marL="630900"/>
            <a:r>
              <a:rPr lang="zh-TW" altLang="en-US" sz="2500" b="1" dirty="0"/>
              <a:t>可蒐集、處理、利用敏感性資料的情況</a:t>
            </a:r>
            <a:r>
              <a:rPr lang="en-US" altLang="zh-TW" sz="2500" b="1" dirty="0"/>
              <a:t>(</a:t>
            </a:r>
            <a:r>
              <a:rPr lang="zh-TW" altLang="en-US" sz="2500" b="1" dirty="0"/>
              <a:t>參考個資法第六條</a:t>
            </a:r>
            <a:r>
              <a:rPr lang="en-US" altLang="zh-TW" sz="2500" b="1" dirty="0"/>
              <a:t>)</a:t>
            </a:r>
          </a:p>
          <a:p>
            <a:pPr lvl="1" indent="101600"/>
            <a:r>
              <a:rPr lang="zh-TW" altLang="en-US" sz="2100" dirty="0">
                <a:solidFill>
                  <a:srgbClr val="000000"/>
                </a:solidFill>
              </a:rPr>
              <a:t>法律明文規定</a:t>
            </a:r>
            <a:endParaRPr lang="en-US" altLang="zh-TW" sz="2100" dirty="0">
              <a:solidFill>
                <a:srgbClr val="000000"/>
              </a:solidFill>
            </a:endParaRPr>
          </a:p>
          <a:p>
            <a:pPr lvl="1" indent="101600"/>
            <a:r>
              <a:rPr lang="zh-TW" altLang="en-US" sz="2100" dirty="0">
                <a:solidFill>
                  <a:srgbClr val="000000"/>
                </a:solidFill>
              </a:rPr>
              <a:t>執行法定職務所必要，且有適當安全維護措施</a:t>
            </a:r>
            <a:endParaRPr lang="en-US" altLang="zh-TW" sz="2100" dirty="0">
              <a:solidFill>
                <a:srgbClr val="000000"/>
              </a:solidFill>
            </a:endParaRPr>
          </a:p>
          <a:p>
            <a:pPr lvl="1" indent="101600"/>
            <a:r>
              <a:rPr lang="zh-TW" altLang="en-US" sz="2100" dirty="0">
                <a:solidFill>
                  <a:srgbClr val="000000"/>
                </a:solidFill>
              </a:rPr>
              <a:t>自行公開或已合法公開</a:t>
            </a:r>
            <a:endParaRPr lang="en-US" altLang="zh-TW" sz="2100" dirty="0">
              <a:solidFill>
                <a:srgbClr val="000000"/>
              </a:solidFill>
            </a:endParaRPr>
          </a:p>
          <a:p>
            <a:pPr lvl="1" indent="101600"/>
            <a:r>
              <a:rPr lang="zh-TW" altLang="en-US" sz="2100" dirty="0"/>
              <a:t>基於醫療、衛生或犯罪預防的目的，為統計或學術研究而有必要，且經一定程序所為</a:t>
            </a:r>
            <a:r>
              <a:rPr lang="zh-TW" altLang="en-US" sz="2100" dirty="0">
                <a:solidFill>
                  <a:srgbClr val="000000"/>
                </a:solidFill>
              </a:rPr>
              <a:t>蒐集、處理或</a:t>
            </a:r>
            <a:r>
              <a:rPr lang="zh-TW" altLang="en-US" sz="2100" dirty="0" smtClean="0">
                <a:solidFill>
                  <a:srgbClr val="000000"/>
                </a:solidFill>
              </a:rPr>
              <a:t>利用</a:t>
            </a:r>
            <a:endParaRPr lang="zh-TW" altLang="en-US" sz="21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124</a:t>
            </a:fld>
            <a:endParaRPr lang="zh-TW" altLang="en-US"/>
          </a:p>
        </p:txBody>
      </p:sp>
    </p:spTree>
    <p:extLst>
      <p:ext uri="{BB962C8B-B14F-4D97-AF65-F5344CB8AC3E}">
        <p14:creationId xmlns:p14="http://schemas.microsoft.com/office/powerpoint/2010/main" val="35530372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88720" y="125759"/>
            <a:ext cx="8444800" cy="1143001"/>
          </a:xfrm>
        </p:spPr>
        <p:txBody>
          <a:bodyPr/>
          <a:lstStyle/>
          <a:p>
            <a:r>
              <a:rPr lang="zh-TW" altLang="en-US" dirty="0"/>
              <a:t>個人資訊管理系統</a:t>
            </a:r>
            <a:r>
              <a:rPr lang="en-US" altLang="zh-TW" dirty="0" smtClean="0"/>
              <a:t>(PIMS)</a:t>
            </a:r>
            <a:endParaRPr lang="zh-TW" altLang="en-US" dirty="0" smtClean="0"/>
          </a:p>
        </p:txBody>
      </p:sp>
      <p:sp>
        <p:nvSpPr>
          <p:cNvPr id="128003" name="Rectangle 3"/>
          <p:cNvSpPr>
            <a:spLocks noGrp="1" noChangeArrowheads="1"/>
          </p:cNvSpPr>
          <p:nvPr>
            <p:ph idx="1"/>
          </p:nvPr>
        </p:nvSpPr>
        <p:spPr>
          <a:xfrm>
            <a:off x="640111" y="1411882"/>
            <a:ext cx="8915400" cy="4897438"/>
          </a:xfrm>
        </p:spPr>
        <p:txBody>
          <a:bodyPr/>
          <a:lstStyle/>
          <a:p>
            <a:r>
              <a:rPr lang="en-US" altLang="zh-TW" sz="2600" dirty="0"/>
              <a:t>BS 10012 PIMS</a:t>
            </a:r>
            <a:r>
              <a:rPr lang="zh-TW" altLang="en-US" sz="2600" dirty="0"/>
              <a:t>由英國標準協會基於</a:t>
            </a:r>
            <a:r>
              <a:rPr lang="en-US" altLang="zh-TW" sz="2600" dirty="0"/>
              <a:t>OECD</a:t>
            </a:r>
            <a:r>
              <a:rPr lang="zh-TW" altLang="en-US" sz="2600" dirty="0"/>
              <a:t>、</a:t>
            </a:r>
            <a:r>
              <a:rPr lang="en-US" altLang="zh-TW" sz="2600" dirty="0"/>
              <a:t>APEC</a:t>
            </a:r>
            <a:r>
              <a:rPr lang="zh-TW" altLang="en-US" sz="2600" dirty="0"/>
              <a:t>及資料保護法對於個人資訊管理制定而</a:t>
            </a:r>
            <a:r>
              <a:rPr lang="zh-TW" altLang="en-US" sz="2600" dirty="0" smtClean="0"/>
              <a:t>來</a:t>
            </a:r>
            <a:endParaRPr lang="en-US" altLang="zh-TW" sz="2600" dirty="0"/>
          </a:p>
          <a:p>
            <a:r>
              <a:rPr lang="en-US" altLang="zh-TW" sz="2600" dirty="0"/>
              <a:t>BS 10012</a:t>
            </a:r>
            <a:r>
              <a:rPr lang="zh-TW" altLang="en-US" sz="2600" dirty="0"/>
              <a:t>與其他國際標準一致，定義了個人資訊管理系統</a:t>
            </a:r>
            <a:r>
              <a:rPr lang="en-US" altLang="zh-TW" sz="2600" dirty="0"/>
              <a:t>(</a:t>
            </a:r>
            <a:r>
              <a:rPr lang="en-US" altLang="zh-TW" sz="2600" dirty="0" smtClean="0"/>
              <a:t>Personal </a:t>
            </a:r>
            <a:r>
              <a:rPr lang="en-US" altLang="zh-TW" sz="2600" dirty="0"/>
              <a:t>Information Management System PIMS)</a:t>
            </a:r>
            <a:r>
              <a:rPr lang="zh-TW" altLang="en-US" sz="2600" dirty="0"/>
              <a:t>的</a:t>
            </a:r>
            <a:r>
              <a:rPr lang="zh-TW" altLang="en-US" sz="2600" dirty="0" smtClean="0"/>
              <a:t>要求</a:t>
            </a:r>
            <a:endParaRPr lang="en-US" altLang="zh-TW" sz="2600" dirty="0"/>
          </a:p>
          <a:p>
            <a:r>
              <a:rPr lang="zh-TW" altLang="en-US" sz="2600" dirty="0"/>
              <a:t>採用過程方法來建立、施行、運作、監控、審查、維護及改善組織的個人資訊管理系統</a:t>
            </a:r>
            <a:r>
              <a:rPr lang="en-US" altLang="zh-TW" sz="2600" dirty="0"/>
              <a:t>(PIMS</a:t>
            </a:r>
            <a:r>
              <a:rPr lang="en-US" altLang="zh-TW" sz="2600" dirty="0" smtClean="0"/>
              <a:t>)</a:t>
            </a:r>
            <a:endParaRPr lang="en-US" altLang="zh-TW" sz="2600" dirty="0"/>
          </a:p>
          <a:p>
            <a:r>
              <a:rPr lang="en-US" altLang="zh-TW" sz="2600" dirty="0"/>
              <a:t>BS 10012</a:t>
            </a:r>
            <a:r>
              <a:rPr lang="zh-TW" altLang="en-US" sz="2600" dirty="0"/>
              <a:t>除針對資通訊</a:t>
            </a:r>
            <a:r>
              <a:rPr lang="en-US" altLang="zh-TW" sz="2600" dirty="0"/>
              <a:t>(ICT)</a:t>
            </a:r>
            <a:r>
              <a:rPr lang="zh-TW" altLang="en-US" sz="2600" dirty="0"/>
              <a:t>技術的標準要求，亦從法律面、管理面與流程面對於個人資訊的管理，在符合國內 個人資料保護法及組織所應遵循產業之最佳實務要求下，進行</a:t>
            </a:r>
            <a:r>
              <a:rPr lang="zh-TW" altLang="en-US" sz="2600" b="1" dirty="0">
                <a:solidFill>
                  <a:srgbClr val="FF0000"/>
                </a:solidFill>
              </a:rPr>
              <a:t>保障組織所持有之個人</a:t>
            </a:r>
            <a:r>
              <a:rPr lang="zh-TW" altLang="en-US" sz="2600" b="1" dirty="0" smtClean="0">
                <a:solidFill>
                  <a:srgbClr val="FF0000"/>
                </a:solidFill>
              </a:rPr>
              <a:t>資訊</a:t>
            </a:r>
            <a:endParaRPr lang="zh-TW" altLang="en-US" sz="2600"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125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26262375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064568" y="53751"/>
            <a:ext cx="8853488" cy="1143001"/>
          </a:xfrm>
        </p:spPr>
        <p:txBody>
          <a:bodyPr/>
          <a:lstStyle/>
          <a:p>
            <a:pPr algn="l"/>
            <a:r>
              <a:rPr lang="en-US" altLang="zh-TW" sz="3100" dirty="0"/>
              <a:t>ISO/IEC 29100 </a:t>
            </a:r>
            <a:r>
              <a:rPr lang="zh-TW" altLang="en-US" sz="3100" dirty="0"/>
              <a:t>資訊安全技術</a:t>
            </a:r>
            <a:r>
              <a:rPr lang="en-US" altLang="zh-TW" sz="3100" dirty="0"/>
              <a:t>-</a:t>
            </a:r>
            <a:r>
              <a:rPr lang="zh-TW" altLang="en-US" sz="3100" dirty="0"/>
              <a:t>隱私框架標準</a:t>
            </a:r>
            <a:endParaRPr lang="zh-TW" altLang="en-US" sz="3100" dirty="0" smtClean="0"/>
          </a:p>
        </p:txBody>
      </p:sp>
      <p:sp>
        <p:nvSpPr>
          <p:cNvPr id="128003" name="Rectangle 3"/>
          <p:cNvSpPr>
            <a:spLocks noGrp="1" noChangeArrowheads="1"/>
          </p:cNvSpPr>
          <p:nvPr>
            <p:ph idx="1"/>
          </p:nvPr>
        </p:nvSpPr>
        <p:spPr>
          <a:xfrm>
            <a:off x="640111" y="1195858"/>
            <a:ext cx="8915400" cy="4897438"/>
          </a:xfrm>
        </p:spPr>
        <p:txBody>
          <a:bodyPr/>
          <a:lstStyle/>
          <a:p>
            <a:r>
              <a:rPr lang="zh-TW" altLang="en-US" sz="2600" dirty="0"/>
              <a:t>科技化社會運用個資情形普遍，隱私保護重要性愈來愈高</a:t>
            </a:r>
            <a:endParaRPr lang="en-US" altLang="zh-TW" sz="2600" dirty="0"/>
          </a:p>
          <a:p>
            <a:r>
              <a:rPr lang="zh-TW" altLang="en-US" sz="2600" dirty="0"/>
              <a:t>我國已全面實施的個人資料保護法來其他國家也積極透過法制及管理來平衡個人資料之運用及隱私保護</a:t>
            </a:r>
            <a:endParaRPr lang="en-US" altLang="zh-TW" sz="2600" dirty="0"/>
          </a:p>
          <a:p>
            <a:r>
              <a:rPr lang="zh-TW" altLang="en-US" sz="2600" dirty="0"/>
              <a:t>個人資料及隱私的保護不是單純的法律要求，需要與科技發展整合，以真正落實個資與隱私的</a:t>
            </a:r>
            <a:r>
              <a:rPr lang="zh-TW" altLang="en-US" sz="2600" dirty="0" smtClean="0"/>
              <a:t>保護</a:t>
            </a:r>
            <a:endParaRPr lang="en-US" altLang="zh-TW" sz="2600" dirty="0"/>
          </a:p>
          <a:p>
            <a:r>
              <a:rPr lang="en-US" altLang="zh-TW" sz="2600" dirty="0"/>
              <a:t>ISO/IEC 29100:2011</a:t>
            </a:r>
            <a:r>
              <a:rPr lang="zh-TW" altLang="en-US" sz="2600" dirty="0"/>
              <a:t>適用於從事指定的採購、架構、設計、開發、測試、維護、管理和運營的自然</a:t>
            </a:r>
            <a:r>
              <a:rPr lang="zh-TW" altLang="en-US" sz="2600" dirty="0" smtClean="0"/>
              <a:t>人和組織，</a:t>
            </a:r>
            <a:r>
              <a:rPr lang="zh-TW" altLang="en-US" sz="2600" dirty="0"/>
              <a:t>都需要</a:t>
            </a:r>
            <a:r>
              <a:rPr lang="en-US" altLang="zh-TW" sz="2600" b="1" dirty="0" smtClean="0">
                <a:solidFill>
                  <a:srgbClr val="FF0000"/>
                </a:solidFill>
              </a:rPr>
              <a:t>PII(Personally identifiable </a:t>
            </a:r>
            <a:r>
              <a:rPr lang="en-US" altLang="zh-TW" sz="2600" b="1" dirty="0">
                <a:solidFill>
                  <a:srgbClr val="FF0000"/>
                </a:solidFill>
              </a:rPr>
              <a:t>information)</a:t>
            </a:r>
            <a:r>
              <a:rPr lang="zh-TW" altLang="en-US" sz="2600" dirty="0"/>
              <a:t>處理隱私控制的訊息、通訊技術系統或</a:t>
            </a:r>
            <a:r>
              <a:rPr lang="zh-TW" altLang="en-US" sz="2600" dirty="0" smtClean="0"/>
              <a:t>服務</a:t>
            </a:r>
            <a:endParaRPr lang="zh-TW" altLang="en-US" sz="2600" dirty="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126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30505892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08585" y="117028"/>
            <a:ext cx="8080400" cy="935708"/>
          </a:xfrm>
        </p:spPr>
        <p:txBody>
          <a:bodyPr/>
          <a:lstStyle/>
          <a:p>
            <a:r>
              <a:rPr lang="zh-TW" altLang="en-US" dirty="0" smtClean="0"/>
              <a:t>個資清查</a:t>
            </a:r>
          </a:p>
        </p:txBody>
      </p:sp>
      <p:sp>
        <p:nvSpPr>
          <p:cNvPr id="30723" name="Rectangle 3"/>
          <p:cNvSpPr>
            <a:spLocks noGrp="1" noChangeArrowheads="1"/>
          </p:cNvSpPr>
          <p:nvPr>
            <p:ph type="body" idx="1"/>
          </p:nvPr>
        </p:nvSpPr>
        <p:spPr>
          <a:xfrm>
            <a:off x="640111" y="1052513"/>
            <a:ext cx="8915400" cy="5472112"/>
          </a:xfrm>
        </p:spPr>
        <p:txBody>
          <a:bodyPr/>
          <a:lstStyle/>
          <a:p>
            <a:pPr algn="just"/>
            <a:r>
              <a:rPr lang="zh-TW" altLang="en-US" dirty="0" smtClean="0"/>
              <a:t>清查組織內的個資</a:t>
            </a:r>
          </a:p>
          <a:p>
            <a:pPr lvl="1" algn="just"/>
            <a:r>
              <a:rPr lang="zh-TW" altLang="en-US" dirty="0" smtClean="0"/>
              <a:t>透過管理面的盤查方式：擁有者填報與造冊</a:t>
            </a:r>
          </a:p>
          <a:p>
            <a:pPr lvl="1" algn="just"/>
            <a:r>
              <a:rPr lang="zh-TW" altLang="en-US" dirty="0" smtClean="0"/>
              <a:t>透過搜尋檢索技術：全文檢索功能的工具</a:t>
            </a:r>
          </a:p>
          <a:p>
            <a:pPr algn="just"/>
            <a:r>
              <a:rPr kumimoji="0" lang="zh-TW" altLang="en-US" dirty="0" smtClean="0"/>
              <a:t>去個資化</a:t>
            </a:r>
            <a:r>
              <a:rPr kumimoji="0" lang="en-US" altLang="zh-TW" dirty="0" smtClean="0"/>
              <a:t>/</a:t>
            </a:r>
            <a:r>
              <a:rPr kumimoji="0" lang="zh-TW" altLang="en-US" dirty="0" smtClean="0"/>
              <a:t>去識別化</a:t>
            </a:r>
            <a:endParaRPr kumimoji="0" lang="en-US" altLang="zh-TW" dirty="0" smtClean="0"/>
          </a:p>
          <a:p>
            <a:pPr lvl="1" algn="just"/>
            <a:r>
              <a:rPr lang="zh-TW" altLang="en-US" dirty="0"/>
              <a:t>不</a:t>
            </a:r>
            <a:r>
              <a:rPr lang="zh-TW" altLang="en-US" dirty="0" smtClean="0"/>
              <a:t>影響作業</a:t>
            </a:r>
            <a:r>
              <a:rPr lang="zh-TW" altLang="en-US" dirty="0"/>
              <a:t>的前提下，儘量把個資資料去個資</a:t>
            </a:r>
            <a:r>
              <a:rPr lang="zh-TW" altLang="en-US" dirty="0" smtClean="0"/>
              <a:t>化</a:t>
            </a:r>
            <a:r>
              <a:rPr lang="zh-TW" altLang="en-US" dirty="0"/>
              <a:t>。</a:t>
            </a:r>
            <a:endParaRPr lang="en-US" altLang="zh-TW" dirty="0" smtClean="0"/>
          </a:p>
          <a:p>
            <a:pPr lvl="1" algn="just"/>
            <a:r>
              <a:rPr lang="zh-TW" altLang="en-US" dirty="0" smtClean="0"/>
              <a:t>也就是</a:t>
            </a:r>
            <a:r>
              <a:rPr lang="zh-TW" altLang="en-US" dirty="0"/>
              <a:t>刪除或分割資料，讓資料不再具有個資的特性，達到保護的目的。</a:t>
            </a:r>
          </a:p>
          <a:p>
            <a:pPr algn="just"/>
            <a:endParaRPr kumimoji="0" lang="zh-TW" altLang="en-US"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127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70373141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08585" y="117028"/>
            <a:ext cx="8080400" cy="935708"/>
          </a:xfrm>
        </p:spPr>
        <p:txBody>
          <a:bodyPr/>
          <a:lstStyle/>
          <a:p>
            <a:r>
              <a:rPr lang="zh-TW" altLang="en-US" dirty="0" smtClean="0"/>
              <a:t>電子資料蒐集之安全威脅</a:t>
            </a:r>
          </a:p>
        </p:txBody>
      </p:sp>
      <p:sp>
        <p:nvSpPr>
          <p:cNvPr id="36867" name="Rectangle 3"/>
          <p:cNvSpPr>
            <a:spLocks noGrp="1" noChangeArrowheads="1"/>
          </p:cNvSpPr>
          <p:nvPr>
            <p:ph idx="1"/>
          </p:nvPr>
        </p:nvSpPr>
        <p:spPr>
          <a:xfrm>
            <a:off x="640111" y="1051842"/>
            <a:ext cx="8915400" cy="4897438"/>
          </a:xfrm>
        </p:spPr>
        <p:txBody>
          <a:bodyPr/>
          <a:lstStyle/>
          <a:p>
            <a:pPr algn="just"/>
            <a:r>
              <a:rPr lang="zh-TW" altLang="en-US" dirty="0" smtClean="0"/>
              <a:t>未落實資料分級</a:t>
            </a:r>
          </a:p>
          <a:p>
            <a:pPr lvl="1" algn="just"/>
            <a:r>
              <a:rPr lang="zh-TW" altLang="en-US" dirty="0" smtClean="0"/>
              <a:t>電子檔案未依分級受妥善防護，導致資料外洩、遭竄改或毀損</a:t>
            </a:r>
          </a:p>
          <a:p>
            <a:pPr lvl="1" algn="just"/>
            <a:r>
              <a:rPr lang="zh-TW" altLang="en-US" dirty="0" smtClean="0"/>
              <a:t>發生資安事故後，不易追蹤來源與釐清責任，並進行補強矯正措施</a:t>
            </a:r>
          </a:p>
          <a:p>
            <a:pPr algn="just"/>
            <a:r>
              <a:rPr lang="zh-TW" altLang="en-US" dirty="0" smtClean="0"/>
              <a:t>引用不當資料</a:t>
            </a:r>
          </a:p>
          <a:p>
            <a:pPr lvl="1" algn="just"/>
            <a:r>
              <a:rPr lang="zh-TW" altLang="en-US" dirty="0" smtClean="0"/>
              <a:t>所蒐集而得之資料不當，導致電子檔案內容發生謬誤</a:t>
            </a:r>
          </a:p>
          <a:p>
            <a:pPr lvl="1" algn="just"/>
            <a:r>
              <a:rPr lang="zh-TW" altLang="en-US" dirty="0" smtClean="0"/>
              <a:t>蒐集之資料未獲授權，侵害他人版權</a:t>
            </a:r>
          </a:p>
          <a:p>
            <a:pPr lvl="1" algn="just"/>
            <a:r>
              <a:rPr lang="zh-TW" altLang="en-US" dirty="0" smtClean="0"/>
              <a:t>不當使用個人隱私資料，違反個資法</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128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77651024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08585" y="117028"/>
            <a:ext cx="8080400" cy="935708"/>
          </a:xfrm>
        </p:spPr>
        <p:txBody>
          <a:bodyPr/>
          <a:lstStyle/>
          <a:p>
            <a:r>
              <a:rPr lang="zh-TW" altLang="en-US" dirty="0" smtClean="0"/>
              <a:t>檔案存取授權</a:t>
            </a:r>
            <a:endParaRPr lang="en-US" altLang="zh-TW" dirty="0" smtClean="0"/>
          </a:p>
        </p:txBody>
      </p:sp>
      <p:sp>
        <p:nvSpPr>
          <p:cNvPr id="38915" name="Rectangle 3"/>
          <p:cNvSpPr>
            <a:spLocks noGrp="1" noChangeArrowheads="1"/>
          </p:cNvSpPr>
          <p:nvPr>
            <p:ph idx="1"/>
          </p:nvPr>
        </p:nvSpPr>
        <p:spPr>
          <a:xfrm>
            <a:off x="640111" y="1051842"/>
            <a:ext cx="8915400" cy="4897438"/>
          </a:xfrm>
        </p:spPr>
        <p:txBody>
          <a:bodyPr/>
          <a:lstStyle/>
          <a:p>
            <a:pPr algn="just"/>
            <a:r>
              <a:rPr lang="zh-TW" altLang="en-US" dirty="0" smtClean="0"/>
              <a:t>讀取權限：可開啟檔案，讀取內容</a:t>
            </a:r>
          </a:p>
          <a:p>
            <a:pPr algn="just"/>
            <a:r>
              <a:rPr lang="zh-TW" altLang="en-US" dirty="0" smtClean="0"/>
              <a:t>列印權限：可將檔案印出為紙本或轉為其他電子檔案格式</a:t>
            </a:r>
            <a:r>
              <a:rPr lang="en-US" altLang="zh-TW" dirty="0" smtClean="0"/>
              <a:t>(</a:t>
            </a:r>
            <a:r>
              <a:rPr lang="zh-TW" altLang="en-US" dirty="0" smtClean="0"/>
              <a:t>如</a:t>
            </a:r>
            <a:r>
              <a:rPr lang="en-US" altLang="zh-TW" sz="2600" dirty="0" smtClean="0"/>
              <a:t>PDF</a:t>
            </a:r>
            <a:r>
              <a:rPr lang="en-US" altLang="zh-TW" dirty="0" smtClean="0"/>
              <a:t>)</a:t>
            </a:r>
          </a:p>
          <a:p>
            <a:pPr algn="just"/>
            <a:r>
              <a:rPr lang="zh-TW" altLang="en-US" dirty="0" smtClean="0"/>
              <a:t>複製貼上權限：利用複製與貼上，可將檔案內容複製至另一個未受管控的檔案中</a:t>
            </a:r>
          </a:p>
        </p:txBody>
      </p:sp>
      <p:pic>
        <p:nvPicPr>
          <p:cNvPr id="38916" name="Picture 4" descr="MC90023444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6003" y="4005064"/>
            <a:ext cx="1843617"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129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677532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333052"/>
            <a:ext cx="8080400" cy="935708"/>
          </a:xfrm>
        </p:spPr>
        <p:txBody>
          <a:bodyPr/>
          <a:lstStyle/>
          <a:p>
            <a:r>
              <a:rPr lang="zh-TW" altLang="en-US" dirty="0" smtClean="0"/>
              <a:t>從建立資訊安全的危機意識開始</a:t>
            </a:r>
            <a:endParaRPr lang="zh-TW" altLang="en-US" dirty="0"/>
          </a:p>
        </p:txBody>
      </p:sp>
      <p:sp>
        <p:nvSpPr>
          <p:cNvPr id="3" name="內容版面配置區 2"/>
          <p:cNvSpPr>
            <a:spLocks noGrp="1"/>
          </p:cNvSpPr>
          <p:nvPr>
            <p:ph idx="1"/>
          </p:nvPr>
        </p:nvSpPr>
        <p:spPr>
          <a:xfrm>
            <a:off x="662523" y="1268760"/>
            <a:ext cx="8743877" cy="5400600"/>
          </a:xfrm>
        </p:spPr>
        <p:txBody>
          <a:bodyPr/>
          <a:lstStyle/>
          <a:p>
            <a:pPr algn="just"/>
            <a:r>
              <a:rPr lang="zh-TW" altLang="en-US" sz="2600" dirty="0" smtClean="0"/>
              <a:t>資安可能產生的危害超出一般人的想像</a:t>
            </a:r>
            <a:endParaRPr lang="en-US" altLang="zh-TW" sz="2600" dirty="0" smtClean="0"/>
          </a:p>
          <a:p>
            <a:pPr lvl="1" algn="just"/>
            <a:r>
              <a:rPr lang="zh-TW" altLang="en-US" sz="2300" dirty="0" smtClean="0"/>
              <a:t>民國</a:t>
            </a:r>
            <a:r>
              <a:rPr lang="en-US" altLang="zh-TW" sz="2300" dirty="0" smtClean="0"/>
              <a:t>104</a:t>
            </a:r>
            <a:r>
              <a:rPr lang="zh-TW" altLang="en-US" sz="2300" dirty="0" smtClean="0"/>
              <a:t>年烏克蘭</a:t>
            </a:r>
            <a:r>
              <a:rPr lang="zh-TW" altLang="en-US" sz="2300" smtClean="0"/>
              <a:t>因</a:t>
            </a:r>
            <a:r>
              <a:rPr lang="en-US" altLang="zh-TW" sz="2300" smtClean="0"/>
              <a:t>Black </a:t>
            </a:r>
            <a:r>
              <a:rPr lang="en-US" altLang="zh-TW" sz="2300" dirty="0" smtClean="0"/>
              <a:t>Energy</a:t>
            </a:r>
            <a:r>
              <a:rPr lang="zh-TW" altLang="en-US" sz="2300" dirty="0" smtClean="0"/>
              <a:t>惡意</a:t>
            </a:r>
            <a:r>
              <a:rPr lang="zh-TW" altLang="en-US" sz="2300" dirty="0"/>
              <a:t>程式造成大停電</a:t>
            </a:r>
            <a:endParaRPr lang="en-US" altLang="zh-TW" sz="2300" dirty="0" smtClean="0"/>
          </a:p>
          <a:p>
            <a:pPr lvl="1" algn="just"/>
            <a:r>
              <a:rPr lang="zh-TW" altLang="en-US" sz="2300" dirty="0"/>
              <a:t>民國</a:t>
            </a:r>
            <a:r>
              <a:rPr lang="en-US" altLang="zh-TW" sz="2300" dirty="0" smtClean="0"/>
              <a:t>105</a:t>
            </a:r>
            <a:r>
              <a:rPr lang="zh-TW" altLang="en-US" sz="2300" dirty="0" smtClean="0"/>
              <a:t>年第一銀行</a:t>
            </a:r>
            <a:r>
              <a:rPr lang="en-US" altLang="zh-TW" sz="2300" dirty="0" smtClean="0"/>
              <a:t>ATM</a:t>
            </a:r>
            <a:r>
              <a:rPr lang="zh-TW" altLang="en-US" sz="2300" dirty="0" smtClean="0"/>
              <a:t>提款機被盜的驚奇始末</a:t>
            </a:r>
            <a:endParaRPr lang="en-US" altLang="zh-TW" sz="2300" dirty="0" smtClean="0"/>
          </a:p>
          <a:p>
            <a:pPr lvl="1" algn="just"/>
            <a:r>
              <a:rPr lang="zh-TW" altLang="en-US" sz="2300" dirty="0"/>
              <a:t>民國</a:t>
            </a:r>
            <a:r>
              <a:rPr lang="en-US" altLang="zh-TW" sz="2300" dirty="0" smtClean="0"/>
              <a:t>106</a:t>
            </a:r>
            <a:r>
              <a:rPr lang="zh-TW" altLang="en-US" sz="2300" dirty="0" smtClean="0"/>
              <a:t>年遠銀</a:t>
            </a:r>
            <a:r>
              <a:rPr lang="en-US" altLang="zh-TW" sz="2300" b="1" dirty="0" smtClean="0">
                <a:solidFill>
                  <a:srgbClr val="FF0000"/>
                </a:solidFill>
              </a:rPr>
              <a:t>SWIFT</a:t>
            </a:r>
            <a:r>
              <a:rPr lang="zh-TW" altLang="en-US" sz="2300" b="1" dirty="0" smtClean="0">
                <a:solidFill>
                  <a:srgbClr val="FF0000"/>
                </a:solidFill>
              </a:rPr>
              <a:t>系統</a:t>
            </a:r>
            <a:r>
              <a:rPr lang="zh-TW" altLang="en-US" sz="2300" dirty="0" smtClean="0"/>
              <a:t>被駭被盜匯鉅款</a:t>
            </a:r>
            <a:endParaRPr lang="en-US" altLang="zh-TW" sz="2300" dirty="0"/>
          </a:p>
          <a:p>
            <a:pPr algn="just"/>
            <a:r>
              <a:rPr lang="zh-TW" altLang="en-US" sz="2600" dirty="0" smtClean="0"/>
              <a:t>資安攻擊無孔不入，影響面大</a:t>
            </a:r>
            <a:endParaRPr lang="en-US" altLang="zh-TW" sz="2600" dirty="0" smtClean="0"/>
          </a:p>
          <a:p>
            <a:pPr lvl="1" algn="just"/>
            <a:r>
              <a:rPr lang="zh-TW" altLang="en-US" sz="2300" dirty="0" smtClean="0"/>
              <a:t>大數據與物聯網帶來了商機，是否也引來了危機？</a:t>
            </a:r>
            <a:endParaRPr lang="en-US" altLang="zh-TW" sz="2300" dirty="0" smtClean="0"/>
          </a:p>
          <a:p>
            <a:pPr lvl="1" algn="just"/>
            <a:r>
              <a:rPr lang="zh-TW" altLang="en-US" sz="2300" dirty="0" smtClean="0"/>
              <a:t>行動與無線通訊帶來了方便，是否也會造成更大不便？</a:t>
            </a:r>
            <a:endParaRPr lang="en-US" altLang="zh-TW" sz="2300" dirty="0" smtClean="0"/>
          </a:p>
          <a:p>
            <a:pPr algn="just"/>
            <a:r>
              <a:rPr lang="zh-TW" altLang="en-US" sz="2600" dirty="0" smtClean="0"/>
              <a:t>資安是每一個人應有的責任與警覺</a:t>
            </a:r>
            <a:endParaRPr lang="en-US" altLang="zh-TW" sz="2600" dirty="0" smtClean="0"/>
          </a:p>
          <a:p>
            <a:pPr lvl="1" algn="just"/>
            <a:r>
              <a:rPr lang="zh-TW" altLang="en-US" sz="2300" dirty="0" smtClean="0"/>
              <a:t>資安與個人安全以及國家安全息息相關</a:t>
            </a:r>
            <a:endParaRPr lang="en-US" altLang="zh-TW" sz="2300" dirty="0" smtClean="0"/>
          </a:p>
          <a:p>
            <a:pPr lvl="1" algn="just"/>
            <a:r>
              <a:rPr lang="zh-TW" altLang="en-US" sz="2300" dirty="0" smtClean="0"/>
              <a:t>資安的素養與專業是現代公民需要培養的生活與工作知能</a:t>
            </a:r>
            <a:endParaRPr lang="zh-TW" altLang="en-US" dirty="0"/>
          </a:p>
        </p:txBody>
      </p:sp>
      <p:sp>
        <p:nvSpPr>
          <p:cNvPr id="4" name="投影片編號版面配置區 3"/>
          <p:cNvSpPr>
            <a:spLocks noGrp="1"/>
          </p:cNvSpPr>
          <p:nvPr>
            <p:ph type="sldNum" sz="quarter" idx="10"/>
          </p:nvPr>
        </p:nvSpPr>
        <p:spPr>
          <a:xfrm>
            <a:off x="3797300" y="6742113"/>
            <a:ext cx="2311400" cy="90487"/>
          </a:xfrm>
        </p:spPr>
        <p:txBody>
          <a:bodyPr/>
          <a:lstStyle/>
          <a:p>
            <a:pPr>
              <a:defRPr/>
            </a:pPr>
            <a:fld id="{CDA6E032-8A91-4F5C-A8F2-E87014A36469}" type="slidenum">
              <a:rPr lang="zh-TW" altLang="en-US" smtClean="0"/>
              <a:pPr>
                <a:defRPr/>
              </a:pPr>
              <a:t>13</a:t>
            </a:fld>
            <a:endParaRPr lang="zh-TW" altLang="en-US"/>
          </a:p>
        </p:txBody>
      </p:sp>
    </p:spTree>
    <p:extLst>
      <p:ext uri="{BB962C8B-B14F-4D97-AF65-F5344CB8AC3E}">
        <p14:creationId xmlns:p14="http://schemas.microsoft.com/office/powerpoint/2010/main" val="71772153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08585" y="117028"/>
            <a:ext cx="8080400" cy="935708"/>
          </a:xfrm>
        </p:spPr>
        <p:txBody>
          <a:bodyPr/>
          <a:lstStyle/>
          <a:p>
            <a:r>
              <a:rPr lang="zh-TW" altLang="en-US" dirty="0" smtClean="0"/>
              <a:t>電子資料處理之安全威脅</a:t>
            </a:r>
          </a:p>
        </p:txBody>
      </p:sp>
      <p:sp>
        <p:nvSpPr>
          <p:cNvPr id="47107" name="Rectangle 3"/>
          <p:cNvSpPr>
            <a:spLocks noGrp="1" noChangeArrowheads="1"/>
          </p:cNvSpPr>
          <p:nvPr>
            <p:ph idx="1"/>
          </p:nvPr>
        </p:nvSpPr>
        <p:spPr>
          <a:xfrm>
            <a:off x="640111" y="1051842"/>
            <a:ext cx="8915400" cy="4897438"/>
          </a:xfrm>
        </p:spPr>
        <p:txBody>
          <a:bodyPr/>
          <a:lstStyle/>
          <a:p>
            <a:pPr algn="just"/>
            <a:r>
              <a:rPr lang="zh-TW" altLang="en-US" dirty="0" smtClean="0"/>
              <a:t>資料外洩</a:t>
            </a:r>
          </a:p>
          <a:p>
            <a:pPr lvl="1" algn="just"/>
            <a:r>
              <a:rPr lang="zh-TW" altLang="en-US" sz="2600" dirty="0" smtClean="0"/>
              <a:t>檔案遭列印為紙本流出</a:t>
            </a:r>
          </a:p>
          <a:p>
            <a:pPr lvl="1" algn="just"/>
            <a:r>
              <a:rPr lang="zh-TW" altLang="en-US" sz="2600" dirty="0" smtClean="0"/>
              <a:t>駭客透過軟體的暫存檔案進行資料竊取</a:t>
            </a:r>
          </a:p>
          <a:p>
            <a:pPr algn="just"/>
            <a:r>
              <a:rPr lang="zh-TW" altLang="en-US" dirty="0" smtClean="0"/>
              <a:t>資料毀損</a:t>
            </a:r>
          </a:p>
          <a:p>
            <a:pPr lvl="1" algn="just"/>
            <a:r>
              <a:rPr lang="zh-TW" altLang="en-US" sz="2600" dirty="0" smtClean="0"/>
              <a:t>編輯作業操作疏失，導致資料遺失</a:t>
            </a:r>
          </a:p>
          <a:p>
            <a:pPr algn="just"/>
            <a:r>
              <a:rPr kumimoji="0" lang="zh-TW" altLang="en-US" dirty="0" smtClean="0"/>
              <a:t>資料內容錯誤</a:t>
            </a:r>
          </a:p>
          <a:p>
            <a:pPr lvl="1" algn="just"/>
            <a:r>
              <a:rPr lang="zh-TW" altLang="en-US" sz="2600" dirty="0" smtClean="0"/>
              <a:t>人為操作的疏忽導致內容不正確</a:t>
            </a:r>
          </a:p>
          <a:p>
            <a:pPr lvl="1" algn="just"/>
            <a:r>
              <a:rPr lang="zh-TW" altLang="en-US" sz="2600" dirty="0" smtClean="0"/>
              <a:t>檔案未進行版本管控，缺乏追蹤修訂紀錄，發生錯誤後，不易修補</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130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7515643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08585" y="117028"/>
            <a:ext cx="8080400" cy="935708"/>
          </a:xfrm>
        </p:spPr>
        <p:txBody>
          <a:bodyPr/>
          <a:lstStyle/>
          <a:p>
            <a:r>
              <a:rPr lang="zh-TW" altLang="en-US" dirty="0" smtClean="0"/>
              <a:t>電子資料處理之防護</a:t>
            </a:r>
          </a:p>
        </p:txBody>
      </p:sp>
      <p:sp>
        <p:nvSpPr>
          <p:cNvPr id="49155" name="Rectangle 3"/>
          <p:cNvSpPr>
            <a:spLocks noGrp="1" noChangeArrowheads="1"/>
          </p:cNvSpPr>
          <p:nvPr>
            <p:ph idx="1"/>
          </p:nvPr>
        </p:nvSpPr>
        <p:spPr>
          <a:xfrm>
            <a:off x="640111" y="1051842"/>
            <a:ext cx="8915400" cy="5689526"/>
          </a:xfrm>
        </p:spPr>
        <p:txBody>
          <a:bodyPr/>
          <a:lstStyle/>
          <a:p>
            <a:pPr algn="just"/>
            <a:r>
              <a:rPr lang="zh-TW" altLang="en-US" sz="2600" dirty="0" smtClean="0"/>
              <a:t>於電腦中安裝暫存檔清除工具，可減少資訊殘存問題之發生</a:t>
            </a:r>
            <a:endParaRPr lang="en-US" altLang="zh-TW" sz="2600" dirty="0" smtClean="0"/>
          </a:p>
          <a:p>
            <a:pPr algn="just"/>
            <a:r>
              <a:rPr lang="zh-TW" altLang="en-US" sz="2600" b="1" dirty="0" smtClean="0">
                <a:solidFill>
                  <a:srgbClr val="FF0000"/>
                </a:solidFill>
              </a:rPr>
              <a:t>確認雲端儲存的資料在合約終止後是否完全清除 </a:t>
            </a:r>
          </a:p>
          <a:p>
            <a:pPr algn="just"/>
            <a:r>
              <a:rPr lang="zh-TW" altLang="en-US" sz="2600" dirty="0" smtClean="0"/>
              <a:t>文件管理系統具有良好的版本管理功能</a:t>
            </a:r>
          </a:p>
          <a:p>
            <a:pPr algn="just"/>
            <a:r>
              <a:rPr lang="zh-TW" altLang="en-US" sz="2600" dirty="0" smtClean="0"/>
              <a:t>存取權限管理</a:t>
            </a:r>
          </a:p>
          <a:p>
            <a:pPr lvl="1" algn="just"/>
            <a:r>
              <a:rPr lang="zh-TW" altLang="en-US" sz="2200" dirty="0" smtClean="0"/>
              <a:t>透過相關工具軟體</a:t>
            </a:r>
            <a:endParaRPr lang="en-US" altLang="zh-TW" sz="2200" dirty="0" smtClean="0"/>
          </a:p>
          <a:p>
            <a:pPr lvl="1" algn="just"/>
            <a:r>
              <a:rPr lang="zh-TW" altLang="en-US" sz="2200" dirty="0" smtClean="0"/>
              <a:t>遵循「</a:t>
            </a:r>
            <a:r>
              <a:rPr lang="zh-TW" altLang="en-US" sz="2200" b="1" dirty="0" smtClean="0">
                <a:solidFill>
                  <a:srgbClr val="FF0000"/>
                </a:solidFill>
              </a:rPr>
              <a:t>最小揭露原則</a:t>
            </a:r>
            <a:r>
              <a:rPr lang="zh-TW" altLang="en-US" sz="2200" dirty="0" smtClean="0"/>
              <a:t>」</a:t>
            </a:r>
            <a:r>
              <a:rPr lang="zh-TW" altLang="en-US" sz="2200" dirty="0"/>
              <a:t> </a:t>
            </a:r>
            <a:r>
              <a:rPr lang="zh-TW" altLang="en-US" sz="2200" dirty="0" smtClean="0"/>
              <a:t>，僅供存取職務所需之最少資料</a:t>
            </a:r>
          </a:p>
          <a:p>
            <a:pPr algn="just"/>
            <a:r>
              <a:rPr kumimoji="0" lang="zh-TW" altLang="en-US" sz="2600" dirty="0" smtClean="0"/>
              <a:t>稽核工具</a:t>
            </a:r>
          </a:p>
          <a:p>
            <a:pPr lvl="1" algn="just"/>
            <a:r>
              <a:rPr lang="zh-TW" altLang="en-US" sz="2200" dirty="0" smtClean="0"/>
              <a:t>記錄使用者的存取行為</a:t>
            </a:r>
          </a:p>
          <a:p>
            <a:pPr lvl="1" algn="just"/>
            <a:r>
              <a:rPr lang="zh-TW" altLang="en-US" sz="2200" dirty="0" smtClean="0"/>
              <a:t>嚇阻非授權存取與具有權限人員進行不合理之非法存取</a:t>
            </a:r>
          </a:p>
          <a:p>
            <a:pPr algn="just">
              <a:buFont typeface="Wingdings" panose="05000000000000000000" pitchFamily="2" charset="2"/>
              <a:buChar char="l"/>
            </a:pPr>
            <a:r>
              <a:rPr lang="zh-TW" altLang="en-US" sz="2600" dirty="0" smtClean="0"/>
              <a:t>防範內賊</a:t>
            </a:r>
          </a:p>
          <a:p>
            <a:pPr algn="just"/>
            <a:endParaRPr lang="zh-TW" altLang="en-US" sz="22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131</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52444882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5300" y="188640"/>
            <a:ext cx="8915400" cy="1143000"/>
          </a:xfrm>
        </p:spPr>
        <p:txBody>
          <a:bodyPr/>
          <a:lstStyle/>
          <a:p>
            <a:r>
              <a:rPr lang="zh-TW" altLang="en-US" b="1" dirty="0" smtClean="0"/>
              <a:t>稽核查核目的</a:t>
            </a:r>
            <a:endParaRPr lang="en-US" b="1" dirty="0"/>
          </a:p>
        </p:txBody>
      </p:sp>
      <p:sp>
        <p:nvSpPr>
          <p:cNvPr id="3" name="內容版面配置區 2"/>
          <p:cNvSpPr>
            <a:spLocks noGrp="1"/>
          </p:cNvSpPr>
          <p:nvPr>
            <p:ph sz="quarter" idx="1"/>
          </p:nvPr>
        </p:nvSpPr>
        <p:spPr>
          <a:xfrm>
            <a:off x="495300" y="1484784"/>
            <a:ext cx="8915400" cy="4525963"/>
          </a:xfrm>
        </p:spPr>
        <p:txBody>
          <a:bodyPr/>
          <a:lstStyle/>
          <a:p>
            <a:pPr>
              <a:spcBef>
                <a:spcPts val="675"/>
              </a:spcBef>
              <a:spcAft>
                <a:spcPts val="675"/>
              </a:spcAft>
            </a:pPr>
            <a:r>
              <a:rPr lang="zh-TW" altLang="en-US" sz="2800" dirty="0"/>
              <a:t>優良管理系統不在於達到 </a:t>
            </a:r>
            <a:r>
              <a:rPr lang="en-US" altLang="zh-TW" sz="2800" dirty="0"/>
              <a:t>100%</a:t>
            </a:r>
            <a:r>
              <a:rPr lang="zh-TW" altLang="en-US" sz="2800" dirty="0"/>
              <a:t>零缺失，而是具備不斷持續改善的能力 （</a:t>
            </a:r>
            <a:r>
              <a:rPr lang="en-US" altLang="zh-TW" sz="2800" dirty="0"/>
              <a:t>PDCA</a:t>
            </a:r>
            <a:r>
              <a:rPr lang="zh-TW" altLang="en-US" sz="2800" dirty="0"/>
              <a:t>）</a:t>
            </a:r>
          </a:p>
          <a:p>
            <a:pPr>
              <a:spcBef>
                <a:spcPts val="675"/>
              </a:spcBef>
              <a:spcAft>
                <a:spcPts val="675"/>
              </a:spcAft>
            </a:pPr>
            <a:r>
              <a:rPr lang="zh-TW" altLang="en-US" sz="2800" dirty="0"/>
              <a:t>驗證是否符合規定的要求</a:t>
            </a:r>
          </a:p>
          <a:p>
            <a:pPr>
              <a:spcBef>
                <a:spcPts val="675"/>
              </a:spcBef>
              <a:spcAft>
                <a:spcPts val="675"/>
              </a:spcAft>
            </a:pPr>
            <a:r>
              <a:rPr lang="zh-TW" altLang="en-US" sz="2800" dirty="0"/>
              <a:t>評估管理系統之實施有效性</a:t>
            </a:r>
          </a:p>
          <a:p>
            <a:pPr>
              <a:spcBef>
                <a:spcPts val="675"/>
              </a:spcBef>
              <a:spcAft>
                <a:spcPts val="675"/>
              </a:spcAft>
            </a:pPr>
            <a:r>
              <a:rPr lang="zh-TW" altLang="en-US" sz="2800" dirty="0"/>
              <a:t>為管理審查提供相關資訊</a:t>
            </a:r>
          </a:p>
          <a:p>
            <a:pPr>
              <a:spcBef>
                <a:spcPts val="675"/>
              </a:spcBef>
              <a:spcAft>
                <a:spcPts val="675"/>
              </a:spcAft>
            </a:pPr>
            <a:r>
              <a:rPr lang="zh-TW" altLang="en-US" sz="2800" dirty="0"/>
              <a:t>加強整體安全意識</a:t>
            </a:r>
          </a:p>
          <a:p>
            <a:pPr>
              <a:spcBef>
                <a:spcPts val="675"/>
              </a:spcBef>
              <a:spcAft>
                <a:spcPts val="675"/>
              </a:spcAft>
            </a:pPr>
            <a:r>
              <a:rPr lang="zh-TW" altLang="en-US" sz="2800" dirty="0"/>
              <a:t>降低管理系統失效的風險</a:t>
            </a:r>
          </a:p>
          <a:p>
            <a:pPr>
              <a:spcBef>
                <a:spcPts val="675"/>
              </a:spcBef>
              <a:spcAft>
                <a:spcPts val="675"/>
              </a:spcAft>
            </a:pPr>
            <a:r>
              <a:rPr lang="zh-TW" altLang="en-US" sz="2800" dirty="0"/>
              <a:t>提供管理系統改善之機會</a:t>
            </a:r>
          </a:p>
          <a:p>
            <a:endParaRPr lang="en-US" dirty="0"/>
          </a:p>
        </p:txBody>
      </p:sp>
      <p:graphicFrame>
        <p:nvGraphicFramePr>
          <p:cNvPr id="4" name="資料庫圖表 3"/>
          <p:cNvGraphicFramePr/>
          <p:nvPr>
            <p:extLst>
              <p:ext uri="{D42A27DB-BD31-4B8C-83A1-F6EECF244321}">
                <p14:modId xmlns:p14="http://schemas.microsoft.com/office/powerpoint/2010/main" val="1259246095"/>
              </p:ext>
            </p:extLst>
          </p:nvPr>
        </p:nvGraphicFramePr>
        <p:xfrm>
          <a:off x="3002783" y="2276872"/>
          <a:ext cx="8540703"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132</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56549354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5300" y="116632"/>
            <a:ext cx="8915400" cy="1143000"/>
          </a:xfrm>
        </p:spPr>
        <p:txBody>
          <a:bodyPr/>
          <a:lstStyle/>
          <a:p>
            <a:r>
              <a:rPr lang="zh-TW" altLang="en-US" b="1" dirty="0" smtClean="0"/>
              <a:t>稽核</a:t>
            </a:r>
            <a:r>
              <a:rPr lang="zh-TW" altLang="en-US" b="1" dirty="0"/>
              <a:t>基本概念</a:t>
            </a:r>
          </a:p>
        </p:txBody>
      </p:sp>
      <p:grpSp>
        <p:nvGrpSpPr>
          <p:cNvPr id="13" name="Group 119"/>
          <p:cNvGrpSpPr>
            <a:grpSpLocks/>
          </p:cNvGrpSpPr>
          <p:nvPr/>
        </p:nvGrpSpPr>
        <p:grpSpPr bwMode="auto">
          <a:xfrm>
            <a:off x="2470888" y="1016793"/>
            <a:ext cx="3688954" cy="3092450"/>
            <a:chOff x="2545080" y="892802"/>
            <a:chExt cx="3405787" cy="3092192"/>
          </a:xfrm>
        </p:grpSpPr>
        <p:sp>
          <p:nvSpPr>
            <p:cNvPr id="14" name="Rectangle 7"/>
            <p:cNvSpPr/>
            <p:nvPr/>
          </p:nvSpPr>
          <p:spPr>
            <a:xfrm rot="3173193">
              <a:off x="3380623" y="2111845"/>
              <a:ext cx="2865199" cy="427113"/>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120" h="426720">
                  <a:moveTo>
                    <a:pt x="0" y="0"/>
                  </a:moveTo>
                  <a:lnTo>
                    <a:pt x="2865120" y="0"/>
                  </a:lnTo>
                  <a:lnTo>
                    <a:pt x="2865120" y="426720"/>
                  </a:lnTo>
                  <a:lnTo>
                    <a:pt x="251466" y="425884"/>
                  </a:lnTo>
                  <a:lnTo>
                    <a:pt x="0" y="0"/>
                  </a:lnTo>
                  <a:close/>
                </a:path>
              </a:pathLst>
            </a:custGeom>
            <a:solidFill>
              <a:srgbClr val="00A1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15" name="Rectangle 9"/>
            <p:cNvSpPr/>
            <p:nvPr/>
          </p:nvSpPr>
          <p:spPr>
            <a:xfrm rot="17989464">
              <a:off x="2198516" y="2133274"/>
              <a:ext cx="2811227" cy="428700"/>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1134 w 2865120"/>
                <a:gd name="connsiteY2" fmla="*/ 412882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9397 w 2865120"/>
                <a:gd name="connsiteY2" fmla="*/ 408146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7911 w 2865120"/>
                <a:gd name="connsiteY2" fmla="*/ 400765 h 426720"/>
                <a:gd name="connsiteX3" fmla="*/ 0 w 2865120"/>
                <a:gd name="connsiteY3" fmla="*/ 426720 h 426720"/>
                <a:gd name="connsiteX4" fmla="*/ 0 w 2865120"/>
                <a:gd name="connsiteY4" fmla="*/ 0 h 426720"/>
                <a:gd name="connsiteX0" fmla="*/ 0 w 2832921"/>
                <a:gd name="connsiteY0" fmla="*/ 3499 h 430219"/>
                <a:gd name="connsiteX1" fmla="*/ 2832921 w 2832921"/>
                <a:gd name="connsiteY1" fmla="*/ 0 h 430219"/>
                <a:gd name="connsiteX2" fmla="*/ 2627911 w 2832921"/>
                <a:gd name="connsiteY2" fmla="*/ 404264 h 430219"/>
                <a:gd name="connsiteX3" fmla="*/ 0 w 2832921"/>
                <a:gd name="connsiteY3" fmla="*/ 430219 h 430219"/>
                <a:gd name="connsiteX4" fmla="*/ 0 w 2832921"/>
                <a:gd name="connsiteY4" fmla="*/ 3499 h 430219"/>
                <a:gd name="connsiteX0" fmla="*/ 0 w 2832921"/>
                <a:gd name="connsiteY0" fmla="*/ 3499 h 430219"/>
                <a:gd name="connsiteX1" fmla="*/ 2832921 w 2832921"/>
                <a:gd name="connsiteY1" fmla="*/ 0 h 430219"/>
                <a:gd name="connsiteX2" fmla="*/ 2620823 w 2832921"/>
                <a:gd name="connsiteY2" fmla="*/ 404668 h 430219"/>
                <a:gd name="connsiteX3" fmla="*/ 0 w 2832921"/>
                <a:gd name="connsiteY3" fmla="*/ 430219 h 430219"/>
                <a:gd name="connsiteX4" fmla="*/ 0 w 2832921"/>
                <a:gd name="connsiteY4" fmla="*/ 3499 h 430219"/>
                <a:gd name="connsiteX0" fmla="*/ 0 w 2811657"/>
                <a:gd name="connsiteY0" fmla="*/ 2288 h 429008"/>
                <a:gd name="connsiteX1" fmla="*/ 2811657 w 2811657"/>
                <a:gd name="connsiteY1" fmla="*/ 0 h 429008"/>
                <a:gd name="connsiteX2" fmla="*/ 2620823 w 2811657"/>
                <a:gd name="connsiteY2" fmla="*/ 403457 h 429008"/>
                <a:gd name="connsiteX3" fmla="*/ 0 w 2811657"/>
                <a:gd name="connsiteY3" fmla="*/ 429008 h 429008"/>
                <a:gd name="connsiteX4" fmla="*/ 0 w 2811657"/>
                <a:gd name="connsiteY4" fmla="*/ 2288 h 4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57" h="429008">
                  <a:moveTo>
                    <a:pt x="0" y="2288"/>
                  </a:moveTo>
                  <a:lnTo>
                    <a:pt x="2811657" y="0"/>
                  </a:lnTo>
                  <a:lnTo>
                    <a:pt x="2620823" y="403457"/>
                  </a:lnTo>
                  <a:lnTo>
                    <a:pt x="0" y="429008"/>
                  </a:lnTo>
                  <a:lnTo>
                    <a:pt x="0" y="2288"/>
                  </a:lnTo>
                  <a:close/>
                </a:path>
              </a:pathLst>
            </a:cu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16" name="Rectangle 5"/>
            <p:cNvSpPr/>
            <p:nvPr/>
          </p:nvSpPr>
          <p:spPr>
            <a:xfrm>
              <a:off x="2545080" y="3337348"/>
              <a:ext cx="3121574" cy="431764"/>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rgbClr val="00277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17" name="Rectangle 7"/>
            <p:cNvSpPr/>
            <p:nvPr/>
          </p:nvSpPr>
          <p:spPr>
            <a:xfrm rot="3173193">
              <a:off x="5290466" y="3324593"/>
              <a:ext cx="887338" cy="433464"/>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 name="connsiteX0" fmla="*/ 0 w 4498063"/>
                <a:gd name="connsiteY0" fmla="*/ 7203 h 433923"/>
                <a:gd name="connsiteX1" fmla="*/ 4498064 w 4498063"/>
                <a:gd name="connsiteY1" fmla="*/ 0 h 433923"/>
                <a:gd name="connsiteX2" fmla="*/ 2865120 w 4498063"/>
                <a:gd name="connsiteY2" fmla="*/ 433923 h 433923"/>
                <a:gd name="connsiteX3" fmla="*/ 251466 w 4498063"/>
                <a:gd name="connsiteY3" fmla="*/ 433087 h 433923"/>
                <a:gd name="connsiteX4" fmla="*/ 0 w 4498063"/>
                <a:gd name="connsiteY4" fmla="*/ 7203 h 433923"/>
                <a:gd name="connsiteX0" fmla="*/ 0 w 4498063"/>
                <a:gd name="connsiteY0" fmla="*/ 7203 h 433923"/>
                <a:gd name="connsiteX1" fmla="*/ 4498064 w 4498063"/>
                <a:gd name="connsiteY1" fmla="*/ 0 h 433923"/>
                <a:gd name="connsiteX2" fmla="*/ 2865120 w 4498063"/>
                <a:gd name="connsiteY2" fmla="*/ 433923 h 433923"/>
                <a:gd name="connsiteX3" fmla="*/ 96864 w 4498063"/>
                <a:gd name="connsiteY3" fmla="*/ 433910 h 433923"/>
                <a:gd name="connsiteX4" fmla="*/ 0 w 4498063"/>
                <a:gd name="connsiteY4" fmla="*/ 7203 h 43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3" h="433923">
                  <a:moveTo>
                    <a:pt x="0" y="7203"/>
                  </a:moveTo>
                  <a:lnTo>
                    <a:pt x="4498064" y="0"/>
                  </a:lnTo>
                  <a:lnTo>
                    <a:pt x="2865120" y="433923"/>
                  </a:lnTo>
                  <a:lnTo>
                    <a:pt x="96864" y="433910"/>
                  </a:lnTo>
                  <a:lnTo>
                    <a:pt x="0" y="7203"/>
                  </a:lnTo>
                  <a:close/>
                </a:path>
              </a:pathLst>
            </a:custGeom>
            <a:solidFill>
              <a:srgbClr val="00A1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grpSp>
      <p:sp>
        <p:nvSpPr>
          <p:cNvPr id="19" name="Rectangle 7"/>
          <p:cNvSpPr/>
          <p:nvPr/>
        </p:nvSpPr>
        <p:spPr>
          <a:xfrm rot="18426807" flipV="1">
            <a:off x="4873305" y="4090723"/>
            <a:ext cx="2865437" cy="460904"/>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120" h="426720">
                <a:moveTo>
                  <a:pt x="0" y="0"/>
                </a:moveTo>
                <a:lnTo>
                  <a:pt x="2865120" y="0"/>
                </a:lnTo>
                <a:lnTo>
                  <a:pt x="2865120" y="426720"/>
                </a:lnTo>
                <a:lnTo>
                  <a:pt x="251466" y="425884"/>
                </a:lnTo>
                <a:lnTo>
                  <a:pt x="0" y="0"/>
                </a:lnTo>
                <a:close/>
              </a:path>
            </a:pathLst>
          </a:custGeom>
          <a:solidFill>
            <a:srgbClr val="81B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20" name="Rectangle 9"/>
          <p:cNvSpPr/>
          <p:nvPr/>
        </p:nvSpPr>
        <p:spPr>
          <a:xfrm rot="3610536" flipV="1">
            <a:off x="3589812" y="4066778"/>
            <a:ext cx="2811463" cy="464344"/>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1134 w 2865120"/>
              <a:gd name="connsiteY2" fmla="*/ 412882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9397 w 2865120"/>
              <a:gd name="connsiteY2" fmla="*/ 408146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7911 w 2865120"/>
              <a:gd name="connsiteY2" fmla="*/ 400765 h 426720"/>
              <a:gd name="connsiteX3" fmla="*/ 0 w 2865120"/>
              <a:gd name="connsiteY3" fmla="*/ 426720 h 426720"/>
              <a:gd name="connsiteX4" fmla="*/ 0 w 2865120"/>
              <a:gd name="connsiteY4" fmla="*/ 0 h 426720"/>
              <a:gd name="connsiteX0" fmla="*/ 0 w 2832921"/>
              <a:gd name="connsiteY0" fmla="*/ 3499 h 430219"/>
              <a:gd name="connsiteX1" fmla="*/ 2832921 w 2832921"/>
              <a:gd name="connsiteY1" fmla="*/ 0 h 430219"/>
              <a:gd name="connsiteX2" fmla="*/ 2627911 w 2832921"/>
              <a:gd name="connsiteY2" fmla="*/ 404264 h 430219"/>
              <a:gd name="connsiteX3" fmla="*/ 0 w 2832921"/>
              <a:gd name="connsiteY3" fmla="*/ 430219 h 430219"/>
              <a:gd name="connsiteX4" fmla="*/ 0 w 2832921"/>
              <a:gd name="connsiteY4" fmla="*/ 3499 h 430219"/>
              <a:gd name="connsiteX0" fmla="*/ 0 w 2832921"/>
              <a:gd name="connsiteY0" fmla="*/ 3499 h 430219"/>
              <a:gd name="connsiteX1" fmla="*/ 2832921 w 2832921"/>
              <a:gd name="connsiteY1" fmla="*/ 0 h 430219"/>
              <a:gd name="connsiteX2" fmla="*/ 2620823 w 2832921"/>
              <a:gd name="connsiteY2" fmla="*/ 404668 h 430219"/>
              <a:gd name="connsiteX3" fmla="*/ 0 w 2832921"/>
              <a:gd name="connsiteY3" fmla="*/ 430219 h 430219"/>
              <a:gd name="connsiteX4" fmla="*/ 0 w 2832921"/>
              <a:gd name="connsiteY4" fmla="*/ 3499 h 430219"/>
              <a:gd name="connsiteX0" fmla="*/ 0 w 2811657"/>
              <a:gd name="connsiteY0" fmla="*/ 2288 h 429008"/>
              <a:gd name="connsiteX1" fmla="*/ 2811657 w 2811657"/>
              <a:gd name="connsiteY1" fmla="*/ 0 h 429008"/>
              <a:gd name="connsiteX2" fmla="*/ 2620823 w 2811657"/>
              <a:gd name="connsiteY2" fmla="*/ 403457 h 429008"/>
              <a:gd name="connsiteX3" fmla="*/ 0 w 2811657"/>
              <a:gd name="connsiteY3" fmla="*/ 429008 h 429008"/>
              <a:gd name="connsiteX4" fmla="*/ 0 w 2811657"/>
              <a:gd name="connsiteY4" fmla="*/ 2288 h 4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57" h="429008">
                <a:moveTo>
                  <a:pt x="0" y="2288"/>
                </a:moveTo>
                <a:lnTo>
                  <a:pt x="2811657" y="0"/>
                </a:lnTo>
                <a:lnTo>
                  <a:pt x="2620823" y="403457"/>
                </a:lnTo>
                <a:lnTo>
                  <a:pt x="0" y="429008"/>
                </a:lnTo>
                <a:lnTo>
                  <a:pt x="0" y="2288"/>
                </a:lnTo>
                <a:close/>
              </a:path>
            </a:pathLst>
          </a:custGeom>
          <a:solidFill>
            <a:srgbClr val="BDD20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30" name="Rectangle 5"/>
          <p:cNvSpPr/>
          <p:nvPr/>
        </p:nvSpPr>
        <p:spPr>
          <a:xfrm flipV="1">
            <a:off x="3848443" y="2877343"/>
            <a:ext cx="3381110" cy="431800"/>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31" name="Rectangle 7"/>
          <p:cNvSpPr/>
          <p:nvPr/>
        </p:nvSpPr>
        <p:spPr>
          <a:xfrm rot="18426807" flipV="1">
            <a:off x="6859798" y="2869539"/>
            <a:ext cx="887413" cy="471223"/>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 name="connsiteX0" fmla="*/ 0 w 4498063"/>
              <a:gd name="connsiteY0" fmla="*/ 7203 h 433923"/>
              <a:gd name="connsiteX1" fmla="*/ 4498064 w 4498063"/>
              <a:gd name="connsiteY1" fmla="*/ 0 h 433923"/>
              <a:gd name="connsiteX2" fmla="*/ 2865120 w 4498063"/>
              <a:gd name="connsiteY2" fmla="*/ 433923 h 433923"/>
              <a:gd name="connsiteX3" fmla="*/ 251466 w 4498063"/>
              <a:gd name="connsiteY3" fmla="*/ 433087 h 433923"/>
              <a:gd name="connsiteX4" fmla="*/ 0 w 4498063"/>
              <a:gd name="connsiteY4" fmla="*/ 7203 h 433923"/>
              <a:gd name="connsiteX0" fmla="*/ 0 w 4498063"/>
              <a:gd name="connsiteY0" fmla="*/ 7203 h 433923"/>
              <a:gd name="connsiteX1" fmla="*/ 4498064 w 4498063"/>
              <a:gd name="connsiteY1" fmla="*/ 0 h 433923"/>
              <a:gd name="connsiteX2" fmla="*/ 2865120 w 4498063"/>
              <a:gd name="connsiteY2" fmla="*/ 433923 h 433923"/>
              <a:gd name="connsiteX3" fmla="*/ 96864 w 4498063"/>
              <a:gd name="connsiteY3" fmla="*/ 433910 h 433923"/>
              <a:gd name="connsiteX4" fmla="*/ 0 w 4498063"/>
              <a:gd name="connsiteY4" fmla="*/ 7203 h 43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3" h="433923">
                <a:moveTo>
                  <a:pt x="0" y="7203"/>
                </a:moveTo>
                <a:lnTo>
                  <a:pt x="4498064" y="0"/>
                </a:lnTo>
                <a:lnTo>
                  <a:pt x="2865120" y="433923"/>
                </a:lnTo>
                <a:lnTo>
                  <a:pt x="96864" y="433910"/>
                </a:lnTo>
                <a:lnTo>
                  <a:pt x="0" y="7203"/>
                </a:lnTo>
                <a:close/>
              </a:path>
            </a:pathLst>
          </a:custGeom>
          <a:solidFill>
            <a:srgbClr val="81B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32" name="Rectangle 5"/>
          <p:cNvSpPr/>
          <p:nvPr/>
        </p:nvSpPr>
        <p:spPr>
          <a:xfrm>
            <a:off x="3067657" y="3461543"/>
            <a:ext cx="1981200" cy="431800"/>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rgbClr val="00277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pic>
        <p:nvPicPr>
          <p:cNvPr id="33"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51541" y="1881982"/>
            <a:ext cx="662119"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Half Frame 126"/>
          <p:cNvSpPr/>
          <p:nvPr/>
        </p:nvSpPr>
        <p:spPr>
          <a:xfrm rot="8142470">
            <a:off x="6010220" y="2052233"/>
            <a:ext cx="254529" cy="288147"/>
          </a:xfrm>
          <a:prstGeom prst="halfFrame">
            <a:avLst>
              <a:gd name="adj1" fmla="val 26576"/>
              <a:gd name="adj2" fmla="val 25856"/>
            </a:avLst>
          </a:prstGeom>
          <a:solidFill>
            <a:srgbClr val="00A1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defRPr/>
            </a:pPr>
            <a:endParaRPr lang="en-US" sz="1400" dirty="0" err="1">
              <a:solidFill>
                <a:schemeClr val="tx2"/>
              </a:solidFill>
            </a:endParaRPr>
          </a:p>
        </p:txBody>
      </p:sp>
      <p:sp>
        <p:nvSpPr>
          <p:cNvPr id="35" name="TextBox 127"/>
          <p:cNvSpPr txBox="1">
            <a:spLocks noChangeArrowheads="1"/>
          </p:cNvSpPr>
          <p:nvPr/>
        </p:nvSpPr>
        <p:spPr bwMode="auto">
          <a:xfrm>
            <a:off x="5222555" y="1178718"/>
            <a:ext cx="1171179"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defRPr/>
            </a:pPr>
            <a:r>
              <a:rPr lang="zh-TW" altLang="en-US" sz="3200" dirty="0" smtClean="0">
                <a:solidFill>
                  <a:srgbClr val="00A1DE"/>
                </a:solidFill>
                <a:latin typeface="+mn-ea"/>
                <a:ea typeface="+mn-ea"/>
              </a:rPr>
              <a:t>稽查</a:t>
            </a:r>
            <a:endParaRPr lang="zh-TW" altLang="en-US" sz="3200" dirty="0">
              <a:solidFill>
                <a:srgbClr val="00A1DE"/>
              </a:solidFill>
              <a:latin typeface="+mn-ea"/>
              <a:ea typeface="+mn-ea"/>
            </a:endParaRPr>
          </a:p>
        </p:txBody>
      </p:sp>
      <p:sp>
        <p:nvSpPr>
          <p:cNvPr id="36" name="Half Frame 131"/>
          <p:cNvSpPr/>
          <p:nvPr/>
        </p:nvSpPr>
        <p:spPr>
          <a:xfrm rot="8142470">
            <a:off x="3256834" y="4136232"/>
            <a:ext cx="254529" cy="287337"/>
          </a:xfrm>
          <a:prstGeom prst="halfFrame">
            <a:avLst>
              <a:gd name="adj1" fmla="val 26576"/>
              <a:gd name="adj2" fmla="val 25856"/>
            </a:avLst>
          </a:prstGeom>
          <a:solidFill>
            <a:srgbClr val="81B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defRPr/>
            </a:pPr>
            <a:endParaRPr lang="en-US" sz="1400" dirty="0" err="1">
              <a:solidFill>
                <a:schemeClr val="accent2"/>
              </a:solidFill>
            </a:endParaRPr>
          </a:p>
        </p:txBody>
      </p:sp>
      <p:sp>
        <p:nvSpPr>
          <p:cNvPr id="37" name="TextBox 132"/>
          <p:cNvSpPr txBox="1">
            <a:spLocks noChangeArrowheads="1"/>
          </p:cNvSpPr>
          <p:nvPr/>
        </p:nvSpPr>
        <p:spPr bwMode="auto">
          <a:xfrm>
            <a:off x="1286258" y="3997324"/>
            <a:ext cx="1905529"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defRPr/>
            </a:pPr>
            <a:r>
              <a:rPr lang="zh-TW" altLang="en-US" sz="3200" dirty="0" smtClean="0">
                <a:solidFill>
                  <a:srgbClr val="81BC00"/>
                </a:solidFill>
                <a:latin typeface="+mn-ea"/>
                <a:ea typeface="+mn-ea"/>
              </a:rPr>
              <a:t>稽查步驟</a:t>
            </a:r>
            <a:endParaRPr lang="zh-TW" altLang="en-US" sz="3200" dirty="0">
              <a:solidFill>
                <a:srgbClr val="81BC00"/>
              </a:solidFill>
              <a:latin typeface="+mn-ea"/>
              <a:ea typeface="+mn-ea"/>
            </a:endParaRPr>
          </a:p>
        </p:txBody>
      </p:sp>
      <p:sp>
        <p:nvSpPr>
          <p:cNvPr id="38" name="Rectangle 134"/>
          <p:cNvSpPr>
            <a:spLocks noChangeArrowheads="1"/>
          </p:cNvSpPr>
          <p:nvPr/>
        </p:nvSpPr>
        <p:spPr bwMode="auto">
          <a:xfrm>
            <a:off x="949002" y="4591050"/>
            <a:ext cx="34757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defRPr/>
            </a:pPr>
            <a:r>
              <a:rPr lang="zh-TW" altLang="en-US" b="0" dirty="0">
                <a:solidFill>
                  <a:srgbClr val="81BC00"/>
                </a:solidFill>
                <a:latin typeface="+mn-ea"/>
                <a:ea typeface="+mn-ea"/>
              </a:rPr>
              <a:t>經過適當規劃、</a:t>
            </a:r>
            <a:r>
              <a:rPr lang="zh-TW" altLang="en-US" b="0" dirty="0" smtClean="0">
                <a:solidFill>
                  <a:srgbClr val="81BC00"/>
                </a:solidFill>
                <a:latin typeface="+mn-ea"/>
                <a:ea typeface="+mn-ea"/>
              </a:rPr>
              <a:t>全面性風險評鑑、</a:t>
            </a:r>
            <a:r>
              <a:rPr lang="zh-TW" altLang="en-US" b="0" dirty="0">
                <a:solidFill>
                  <a:srgbClr val="81BC00"/>
                </a:solidFill>
                <a:latin typeface="+mn-ea"/>
                <a:ea typeface="+mn-ea"/>
              </a:rPr>
              <a:t>研</a:t>
            </a:r>
            <a:r>
              <a:rPr lang="zh-TW" altLang="en-US" b="0" dirty="0" smtClean="0">
                <a:solidFill>
                  <a:srgbClr val="81BC00"/>
                </a:solidFill>
                <a:latin typeface="+mn-ea"/>
                <a:ea typeface="+mn-ea"/>
              </a:rPr>
              <a:t>擬稽查工作底稿</a:t>
            </a:r>
            <a:r>
              <a:rPr lang="zh-TW" altLang="en-US" b="0" dirty="0">
                <a:solidFill>
                  <a:srgbClr val="81BC00"/>
                </a:solidFill>
                <a:latin typeface="+mn-ea"/>
                <a:ea typeface="+mn-ea"/>
              </a:rPr>
              <a:t>、收集證據、依證據評估控制強弱及</a:t>
            </a:r>
            <a:r>
              <a:rPr lang="zh-TW" altLang="en-US" b="0" dirty="0" smtClean="0">
                <a:solidFill>
                  <a:srgbClr val="81BC00"/>
                </a:solidFill>
                <a:latin typeface="+mn-ea"/>
                <a:ea typeface="+mn-ea"/>
              </a:rPr>
              <a:t>準備稽查報告</a:t>
            </a:r>
            <a:r>
              <a:rPr lang="zh-TW" altLang="en-US" b="0" dirty="0">
                <a:solidFill>
                  <a:srgbClr val="FF0000"/>
                </a:solidFill>
                <a:latin typeface="+mn-ea"/>
                <a:ea typeface="+mn-ea"/>
              </a:rPr>
              <a:t>（以客觀地態度表示意見予管理當局）</a:t>
            </a:r>
            <a:r>
              <a:rPr lang="zh-TW" altLang="en-US" b="0" dirty="0">
                <a:solidFill>
                  <a:srgbClr val="81BC00"/>
                </a:solidFill>
                <a:latin typeface="+mn-ea"/>
                <a:ea typeface="+mn-ea"/>
              </a:rPr>
              <a:t>、適當的資源與時程來執行後續追蹤。</a:t>
            </a:r>
          </a:p>
        </p:txBody>
      </p:sp>
      <p:pic>
        <p:nvPicPr>
          <p:cNvPr id="39" name="Picture 5" descr="C:\Users\kknight\Desktop\green global icon.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848442" y="4072731"/>
            <a:ext cx="541734"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129"/>
          <p:cNvSpPr/>
          <p:nvPr/>
        </p:nvSpPr>
        <p:spPr>
          <a:xfrm>
            <a:off x="6402333" y="986591"/>
            <a:ext cx="3309197" cy="1661993"/>
          </a:xfrm>
          <a:prstGeom prst="rect">
            <a:avLst/>
          </a:prstGeom>
        </p:spPr>
        <p:txBody>
          <a:bodyPr wrap="square" lIns="0" tIns="0" rIns="0" bIns="0">
            <a:spAutoFit/>
          </a:bodyPr>
          <a:lstStyle/>
          <a:p>
            <a:pPr>
              <a:defRPr/>
            </a:pPr>
            <a:r>
              <a:rPr lang="zh-TW" altLang="en-US" dirty="0">
                <a:solidFill>
                  <a:srgbClr val="00A1DE"/>
                </a:solidFill>
                <a:latin typeface="+mn-ea"/>
                <a:ea typeface="+mn-ea"/>
              </a:rPr>
              <a:t>係指一個有能力且獨立的人員，以系統化程序方式來執行，主要目的為取得及評估有關經濟個體或事件之證據，以支持表示意見及提出符合準則報告之確認性聲明。</a:t>
            </a:r>
          </a:p>
        </p:txBody>
      </p:sp>
      <p:sp>
        <p:nvSpPr>
          <p:cNvPr id="21"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133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060452606"/>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稽核</a:t>
            </a:r>
            <a:r>
              <a:rPr lang="zh-TW" altLang="en-US" b="1" dirty="0"/>
              <a:t>類型</a:t>
            </a:r>
            <a:endParaRPr lang="en-US" dirty="0"/>
          </a:p>
        </p:txBody>
      </p:sp>
      <p:sp>
        <p:nvSpPr>
          <p:cNvPr id="5" name="Right Arrow 32"/>
          <p:cNvSpPr/>
          <p:nvPr/>
        </p:nvSpPr>
        <p:spPr>
          <a:xfrm>
            <a:off x="1181498" y="1252261"/>
            <a:ext cx="7905882" cy="1322387"/>
          </a:xfrm>
          <a:prstGeom prst="parallelogram">
            <a:avLst>
              <a:gd name="adj" fmla="val 13645"/>
            </a:avLst>
          </a:prstGeom>
          <a:solidFill>
            <a:srgbClr val="00A1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6" name="Right Arrow 39"/>
          <p:cNvSpPr/>
          <p:nvPr/>
        </p:nvSpPr>
        <p:spPr>
          <a:xfrm>
            <a:off x="896013" y="2827060"/>
            <a:ext cx="7933398" cy="1320800"/>
          </a:xfrm>
          <a:prstGeom prst="parallelogram">
            <a:avLst>
              <a:gd name="adj" fmla="val 15709"/>
            </a:avLst>
          </a:prstGeom>
          <a:solidFill>
            <a:srgbClr val="8C8C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7" name="Right Arrow 40"/>
          <p:cNvSpPr/>
          <p:nvPr/>
        </p:nvSpPr>
        <p:spPr>
          <a:xfrm>
            <a:off x="662121" y="4389160"/>
            <a:ext cx="7907602" cy="1320800"/>
          </a:xfrm>
          <a:prstGeom prst="parallelogram">
            <a:avLst>
              <a:gd name="adj" fmla="val 13644"/>
            </a:avLst>
          </a:prstGeom>
          <a:solidFill>
            <a:srgbClr val="5757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grpSp>
        <p:nvGrpSpPr>
          <p:cNvPr id="8" name="Group 41"/>
          <p:cNvGrpSpPr>
            <a:grpSpLocks/>
          </p:cNvGrpSpPr>
          <p:nvPr/>
        </p:nvGrpSpPr>
        <p:grpSpPr bwMode="auto">
          <a:xfrm>
            <a:off x="1673358" y="1163361"/>
            <a:ext cx="2153179" cy="4713287"/>
            <a:chOff x="510540" y="1509712"/>
            <a:chExt cx="1988820" cy="4713605"/>
          </a:xfrm>
        </p:grpSpPr>
        <p:sp>
          <p:nvSpPr>
            <p:cNvPr id="9" name="Flowchart: Data 9"/>
            <p:cNvSpPr/>
            <p:nvPr/>
          </p:nvSpPr>
          <p:spPr>
            <a:xfrm>
              <a:off x="510540" y="1509712"/>
              <a:ext cx="1988820" cy="47136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3050"/>
                <a:gd name="connsiteY0" fmla="*/ 10000 h 10000"/>
                <a:gd name="connsiteX1" fmla="*/ 2000 w 13050"/>
                <a:gd name="connsiteY1" fmla="*/ 0 h 10000"/>
                <a:gd name="connsiteX2" fmla="*/ 13050 w 13050"/>
                <a:gd name="connsiteY2" fmla="*/ 0 h 10000"/>
                <a:gd name="connsiteX3" fmla="*/ 8000 w 13050"/>
                <a:gd name="connsiteY3" fmla="*/ 10000 h 10000"/>
                <a:gd name="connsiteX4" fmla="*/ 0 w 13050"/>
                <a:gd name="connsiteY4" fmla="*/ 10000 h 10000"/>
                <a:gd name="connsiteX0" fmla="*/ 0 w 13050"/>
                <a:gd name="connsiteY0" fmla="*/ 10000 h 10000"/>
                <a:gd name="connsiteX1" fmla="*/ 5300 w 13050"/>
                <a:gd name="connsiteY1" fmla="*/ 0 h 10000"/>
                <a:gd name="connsiteX2" fmla="*/ 13050 w 13050"/>
                <a:gd name="connsiteY2" fmla="*/ 0 h 10000"/>
                <a:gd name="connsiteX3" fmla="*/ 8000 w 13050"/>
                <a:gd name="connsiteY3" fmla="*/ 10000 h 10000"/>
                <a:gd name="connsiteX4" fmla="*/ 0 w 1305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0" h="10000">
                  <a:moveTo>
                    <a:pt x="0" y="10000"/>
                  </a:moveTo>
                  <a:lnTo>
                    <a:pt x="5300" y="0"/>
                  </a:lnTo>
                  <a:lnTo>
                    <a:pt x="13050" y="0"/>
                  </a:lnTo>
                  <a:lnTo>
                    <a:pt x="8000" y="10000"/>
                  </a:lnTo>
                  <a:lnTo>
                    <a:pt x="0" y="10000"/>
                  </a:lnTo>
                  <a:close/>
                </a:path>
              </a:pathLst>
            </a:custGeom>
            <a:solidFill>
              <a:schemeClr val="bg2">
                <a:alpha val="74902"/>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10" name="Half Frame 43"/>
            <p:cNvSpPr/>
            <p:nvPr/>
          </p:nvSpPr>
          <p:spPr>
            <a:xfrm rot="8142470">
              <a:off x="1913198" y="1886363"/>
              <a:ext cx="281168" cy="288166"/>
            </a:xfrm>
            <a:prstGeom prst="halfFrame">
              <a:avLst>
                <a:gd name="adj1" fmla="val 26576"/>
                <a:gd name="adj2" fmla="val 25856"/>
              </a:avLst>
            </a:pr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defRPr/>
              </a:pPr>
              <a:endParaRPr lang="en-US" sz="1400" dirty="0" err="1">
                <a:solidFill>
                  <a:schemeClr val="tx2"/>
                </a:solidFill>
              </a:endParaRPr>
            </a:p>
          </p:txBody>
        </p:sp>
        <p:sp>
          <p:nvSpPr>
            <p:cNvPr id="11" name="TextBox 44"/>
            <p:cNvSpPr txBox="1">
              <a:spLocks noChangeArrowheads="1"/>
            </p:cNvSpPr>
            <p:nvPr/>
          </p:nvSpPr>
          <p:spPr bwMode="auto">
            <a:xfrm>
              <a:off x="1297256" y="1641080"/>
              <a:ext cx="756507" cy="13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spcBef>
                  <a:spcPts val="675"/>
                </a:spcBef>
                <a:buClr>
                  <a:schemeClr val="accent1"/>
                </a:buClr>
                <a:buSzPct val="76000"/>
                <a:buFont typeface="Wingdings 3" pitchFamily="18" charset="2"/>
                <a:buChar char=""/>
                <a:defRPr sz="2900">
                  <a:solidFill>
                    <a:schemeClr val="tx1"/>
                  </a:solidFill>
                  <a:latin typeface="Candara" pitchFamily="34" charset="0"/>
                </a:defRPr>
              </a:lvl1pPr>
              <a:lvl2pPr marL="742950" indent="-285750" eaLnBrk="0" hangingPunct="0">
                <a:spcBef>
                  <a:spcPts val="563"/>
                </a:spcBef>
                <a:buClr>
                  <a:schemeClr val="accent2"/>
                </a:buClr>
                <a:buSzPct val="76000"/>
                <a:buFont typeface="Wingdings 3" pitchFamily="18" charset="2"/>
                <a:buChar char=""/>
                <a:defRPr sz="2600">
                  <a:solidFill>
                    <a:schemeClr val="tx2"/>
                  </a:solidFill>
                  <a:latin typeface="Candara" pitchFamily="34" charset="0"/>
                </a:defRPr>
              </a:lvl2pPr>
              <a:lvl3pPr marL="1143000" indent="-228600" eaLnBrk="0" hangingPunct="0">
                <a:spcBef>
                  <a:spcPts val="563"/>
                </a:spcBef>
                <a:buClr>
                  <a:srgbClr val="BCBCBC"/>
                </a:buClr>
                <a:buSzPct val="76000"/>
                <a:buFont typeface="Wingdings 3" pitchFamily="18" charset="2"/>
                <a:buChar char=""/>
                <a:defRPr sz="2200">
                  <a:solidFill>
                    <a:schemeClr val="tx1"/>
                  </a:solidFill>
                  <a:latin typeface="Candara" pitchFamily="34" charset="0"/>
                </a:defRPr>
              </a:lvl3pPr>
              <a:lvl4pPr marL="1600200" indent="-228600" eaLnBrk="0" hangingPunct="0">
                <a:spcBef>
                  <a:spcPts val="450"/>
                </a:spcBef>
                <a:buClr>
                  <a:srgbClr val="8BA2B4"/>
                </a:buClr>
                <a:buSzPct val="70000"/>
                <a:buFont typeface="Wingdings" pitchFamily="2" charset="2"/>
                <a:buChar char=""/>
                <a:defRPr>
                  <a:solidFill>
                    <a:schemeClr val="tx1"/>
                  </a:solidFill>
                  <a:latin typeface="Candara" pitchFamily="34" charset="0"/>
                </a:defRPr>
              </a:lvl4pPr>
              <a:lvl5pPr marL="2057400" indent="-228600" eaLnBrk="0" hangingPunct="0">
                <a:spcBef>
                  <a:spcPts val="338"/>
                </a:spcBef>
                <a:buClr>
                  <a:schemeClr val="accent2"/>
                </a:buClr>
                <a:buSzPct val="70000"/>
                <a:buFont typeface="Wingdings" pitchFamily="2" charset="2"/>
                <a:buChar char=""/>
                <a:defRPr>
                  <a:solidFill>
                    <a:schemeClr val="tx1"/>
                  </a:solidFill>
                  <a:latin typeface="Candara" pitchFamily="34" charset="0"/>
                </a:defRPr>
              </a:lvl5pPr>
              <a:lvl6pPr marL="25146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6pPr>
              <a:lvl7pPr marL="29718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7pPr>
              <a:lvl8pPr marL="34290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8pPr>
              <a:lvl9pPr marL="38862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9pPr>
            </a:lstStyle>
            <a:p>
              <a:pPr algn="ctr" eaLnBrk="1" hangingPunct="1">
                <a:spcBef>
                  <a:spcPct val="0"/>
                </a:spcBef>
                <a:buClrTx/>
                <a:buSzTx/>
                <a:buFontTx/>
                <a:buNone/>
              </a:pPr>
              <a:r>
                <a:rPr lang="en-US" altLang="zh-TW" sz="8000" b="1">
                  <a:solidFill>
                    <a:srgbClr val="72C7E7"/>
                  </a:solidFill>
                  <a:latin typeface="Trebuchet MS" pitchFamily="34" charset="0"/>
                  <a:ea typeface="華康中黑體" pitchFamily="49" charset="-120"/>
                </a:rPr>
                <a:t>1</a:t>
              </a:r>
            </a:p>
          </p:txBody>
        </p:sp>
        <p:sp>
          <p:nvSpPr>
            <p:cNvPr id="12" name="Half Frame 45"/>
            <p:cNvSpPr/>
            <p:nvPr/>
          </p:nvSpPr>
          <p:spPr>
            <a:xfrm rot="8142470">
              <a:off x="1743227" y="3489847"/>
              <a:ext cx="281167" cy="288166"/>
            </a:xfrm>
            <a:prstGeom prst="halfFrame">
              <a:avLst>
                <a:gd name="adj1" fmla="val 26576"/>
                <a:gd name="adj2" fmla="val 25856"/>
              </a:avLst>
            </a:prstGeom>
            <a:solidFill>
              <a:srgbClr val="8C8C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defRPr/>
              </a:pPr>
              <a:endParaRPr lang="en-US" sz="1400" dirty="0" err="1">
                <a:solidFill>
                  <a:schemeClr val="tx2"/>
                </a:solidFill>
              </a:endParaRPr>
            </a:p>
          </p:txBody>
        </p:sp>
        <p:sp>
          <p:nvSpPr>
            <p:cNvPr id="13" name="TextBox 46"/>
            <p:cNvSpPr txBox="1">
              <a:spLocks noChangeArrowheads="1"/>
            </p:cNvSpPr>
            <p:nvPr/>
          </p:nvSpPr>
          <p:spPr bwMode="auto">
            <a:xfrm>
              <a:off x="1080976" y="3244696"/>
              <a:ext cx="756507" cy="13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spcBef>
                  <a:spcPts val="675"/>
                </a:spcBef>
                <a:buClr>
                  <a:schemeClr val="accent1"/>
                </a:buClr>
                <a:buSzPct val="76000"/>
                <a:buFont typeface="Wingdings 3" pitchFamily="18" charset="2"/>
                <a:buChar char=""/>
                <a:defRPr sz="2900">
                  <a:solidFill>
                    <a:schemeClr val="tx1"/>
                  </a:solidFill>
                  <a:latin typeface="Candara" pitchFamily="34" charset="0"/>
                </a:defRPr>
              </a:lvl1pPr>
              <a:lvl2pPr marL="742950" indent="-285750" eaLnBrk="0" hangingPunct="0">
                <a:spcBef>
                  <a:spcPts val="563"/>
                </a:spcBef>
                <a:buClr>
                  <a:schemeClr val="accent2"/>
                </a:buClr>
                <a:buSzPct val="76000"/>
                <a:buFont typeface="Wingdings 3" pitchFamily="18" charset="2"/>
                <a:buChar char=""/>
                <a:defRPr sz="2600">
                  <a:solidFill>
                    <a:schemeClr val="tx2"/>
                  </a:solidFill>
                  <a:latin typeface="Candara" pitchFamily="34" charset="0"/>
                </a:defRPr>
              </a:lvl2pPr>
              <a:lvl3pPr marL="1143000" indent="-228600" eaLnBrk="0" hangingPunct="0">
                <a:spcBef>
                  <a:spcPts val="563"/>
                </a:spcBef>
                <a:buClr>
                  <a:srgbClr val="BCBCBC"/>
                </a:buClr>
                <a:buSzPct val="76000"/>
                <a:buFont typeface="Wingdings 3" pitchFamily="18" charset="2"/>
                <a:buChar char=""/>
                <a:defRPr sz="2200">
                  <a:solidFill>
                    <a:schemeClr val="tx1"/>
                  </a:solidFill>
                  <a:latin typeface="Candara" pitchFamily="34" charset="0"/>
                </a:defRPr>
              </a:lvl3pPr>
              <a:lvl4pPr marL="1600200" indent="-228600" eaLnBrk="0" hangingPunct="0">
                <a:spcBef>
                  <a:spcPts val="450"/>
                </a:spcBef>
                <a:buClr>
                  <a:srgbClr val="8BA2B4"/>
                </a:buClr>
                <a:buSzPct val="70000"/>
                <a:buFont typeface="Wingdings" pitchFamily="2" charset="2"/>
                <a:buChar char=""/>
                <a:defRPr>
                  <a:solidFill>
                    <a:schemeClr val="tx1"/>
                  </a:solidFill>
                  <a:latin typeface="Candara" pitchFamily="34" charset="0"/>
                </a:defRPr>
              </a:lvl4pPr>
              <a:lvl5pPr marL="2057400" indent="-228600" eaLnBrk="0" hangingPunct="0">
                <a:spcBef>
                  <a:spcPts val="338"/>
                </a:spcBef>
                <a:buClr>
                  <a:schemeClr val="accent2"/>
                </a:buClr>
                <a:buSzPct val="70000"/>
                <a:buFont typeface="Wingdings" pitchFamily="2" charset="2"/>
                <a:buChar char=""/>
                <a:defRPr>
                  <a:solidFill>
                    <a:schemeClr val="tx1"/>
                  </a:solidFill>
                  <a:latin typeface="Candara" pitchFamily="34" charset="0"/>
                </a:defRPr>
              </a:lvl5pPr>
              <a:lvl6pPr marL="25146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6pPr>
              <a:lvl7pPr marL="29718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7pPr>
              <a:lvl8pPr marL="34290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8pPr>
              <a:lvl9pPr marL="38862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9pPr>
            </a:lstStyle>
            <a:p>
              <a:pPr algn="ctr" eaLnBrk="1" hangingPunct="1">
                <a:spcBef>
                  <a:spcPct val="0"/>
                </a:spcBef>
                <a:buClrTx/>
                <a:buSzTx/>
                <a:buFontTx/>
                <a:buNone/>
              </a:pPr>
              <a:r>
                <a:rPr lang="en-US" altLang="zh-TW" sz="8000" b="1">
                  <a:solidFill>
                    <a:srgbClr val="8C8C8C"/>
                  </a:solidFill>
                  <a:latin typeface="Trebuchet MS" pitchFamily="34" charset="0"/>
                  <a:ea typeface="華康中黑體" pitchFamily="49" charset="-120"/>
                </a:rPr>
                <a:t>2</a:t>
              </a:r>
            </a:p>
          </p:txBody>
        </p:sp>
        <p:sp>
          <p:nvSpPr>
            <p:cNvPr id="14" name="Half Frame 51"/>
            <p:cNvSpPr/>
            <p:nvPr/>
          </p:nvSpPr>
          <p:spPr>
            <a:xfrm rot="8142470">
              <a:off x="1476357" y="4998073"/>
              <a:ext cx="281167" cy="288166"/>
            </a:xfrm>
            <a:prstGeom prst="halfFrame">
              <a:avLst>
                <a:gd name="adj1" fmla="val 26576"/>
                <a:gd name="adj2" fmla="val 25856"/>
              </a:avLst>
            </a:prstGeom>
            <a:solidFill>
              <a:srgbClr val="8C8C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defRPr/>
              </a:pPr>
              <a:endParaRPr lang="en-US" sz="1400" dirty="0" err="1">
                <a:solidFill>
                  <a:schemeClr val="tx2"/>
                </a:solidFill>
              </a:endParaRPr>
            </a:p>
          </p:txBody>
        </p:sp>
        <p:sp>
          <p:nvSpPr>
            <p:cNvPr id="15" name="TextBox 52"/>
            <p:cNvSpPr txBox="1">
              <a:spLocks noChangeArrowheads="1"/>
            </p:cNvSpPr>
            <p:nvPr/>
          </p:nvSpPr>
          <p:spPr bwMode="auto">
            <a:xfrm>
              <a:off x="822737" y="4753457"/>
              <a:ext cx="756507" cy="13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spcBef>
                  <a:spcPts val="675"/>
                </a:spcBef>
                <a:buClr>
                  <a:schemeClr val="accent1"/>
                </a:buClr>
                <a:buSzPct val="76000"/>
                <a:buFont typeface="Wingdings 3" pitchFamily="18" charset="2"/>
                <a:buChar char=""/>
                <a:defRPr sz="2900">
                  <a:solidFill>
                    <a:schemeClr val="tx1"/>
                  </a:solidFill>
                  <a:latin typeface="Candara" pitchFamily="34" charset="0"/>
                </a:defRPr>
              </a:lvl1pPr>
              <a:lvl2pPr marL="742950" indent="-285750" eaLnBrk="0" hangingPunct="0">
                <a:spcBef>
                  <a:spcPts val="563"/>
                </a:spcBef>
                <a:buClr>
                  <a:schemeClr val="accent2"/>
                </a:buClr>
                <a:buSzPct val="76000"/>
                <a:buFont typeface="Wingdings 3" pitchFamily="18" charset="2"/>
                <a:buChar char=""/>
                <a:defRPr sz="2600">
                  <a:solidFill>
                    <a:schemeClr val="tx2"/>
                  </a:solidFill>
                  <a:latin typeface="Candara" pitchFamily="34" charset="0"/>
                </a:defRPr>
              </a:lvl2pPr>
              <a:lvl3pPr marL="1143000" indent="-228600" eaLnBrk="0" hangingPunct="0">
                <a:spcBef>
                  <a:spcPts val="563"/>
                </a:spcBef>
                <a:buClr>
                  <a:srgbClr val="BCBCBC"/>
                </a:buClr>
                <a:buSzPct val="76000"/>
                <a:buFont typeface="Wingdings 3" pitchFamily="18" charset="2"/>
                <a:buChar char=""/>
                <a:defRPr sz="2200">
                  <a:solidFill>
                    <a:schemeClr val="tx1"/>
                  </a:solidFill>
                  <a:latin typeface="Candara" pitchFamily="34" charset="0"/>
                </a:defRPr>
              </a:lvl3pPr>
              <a:lvl4pPr marL="1600200" indent="-228600" eaLnBrk="0" hangingPunct="0">
                <a:spcBef>
                  <a:spcPts val="450"/>
                </a:spcBef>
                <a:buClr>
                  <a:srgbClr val="8BA2B4"/>
                </a:buClr>
                <a:buSzPct val="70000"/>
                <a:buFont typeface="Wingdings" pitchFamily="2" charset="2"/>
                <a:buChar char=""/>
                <a:defRPr>
                  <a:solidFill>
                    <a:schemeClr val="tx1"/>
                  </a:solidFill>
                  <a:latin typeface="Candara" pitchFamily="34" charset="0"/>
                </a:defRPr>
              </a:lvl4pPr>
              <a:lvl5pPr marL="2057400" indent="-228600" eaLnBrk="0" hangingPunct="0">
                <a:spcBef>
                  <a:spcPts val="338"/>
                </a:spcBef>
                <a:buClr>
                  <a:schemeClr val="accent2"/>
                </a:buClr>
                <a:buSzPct val="70000"/>
                <a:buFont typeface="Wingdings" pitchFamily="2" charset="2"/>
                <a:buChar char=""/>
                <a:defRPr>
                  <a:solidFill>
                    <a:schemeClr val="tx1"/>
                  </a:solidFill>
                  <a:latin typeface="Candara" pitchFamily="34" charset="0"/>
                </a:defRPr>
              </a:lvl5pPr>
              <a:lvl6pPr marL="25146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6pPr>
              <a:lvl7pPr marL="29718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7pPr>
              <a:lvl8pPr marL="34290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8pPr>
              <a:lvl9pPr marL="3886200" indent="-228600" eaLnBrk="0" fontAlgn="base" hangingPunct="0">
                <a:spcBef>
                  <a:spcPts val="338"/>
                </a:spcBef>
                <a:spcAft>
                  <a:spcPct val="0"/>
                </a:spcAft>
                <a:buClr>
                  <a:schemeClr val="accent2"/>
                </a:buClr>
                <a:buSzPct val="70000"/>
                <a:buFont typeface="Wingdings" pitchFamily="2" charset="2"/>
                <a:buChar char=""/>
                <a:defRPr>
                  <a:solidFill>
                    <a:schemeClr val="tx1"/>
                  </a:solidFill>
                  <a:latin typeface="Candara" pitchFamily="34" charset="0"/>
                </a:defRPr>
              </a:lvl9pPr>
            </a:lstStyle>
            <a:p>
              <a:pPr algn="ctr" eaLnBrk="1" hangingPunct="1">
                <a:spcBef>
                  <a:spcPct val="0"/>
                </a:spcBef>
                <a:buClrTx/>
                <a:buSzTx/>
                <a:buFontTx/>
                <a:buNone/>
              </a:pPr>
              <a:r>
                <a:rPr lang="en-US" altLang="zh-TW" sz="8000" b="1">
                  <a:solidFill>
                    <a:srgbClr val="8C8C8C"/>
                  </a:solidFill>
                  <a:latin typeface="Trebuchet MS" pitchFamily="34" charset="0"/>
                  <a:ea typeface="華康中黑體" pitchFamily="49" charset="-120"/>
                </a:rPr>
                <a:t>3</a:t>
              </a:r>
            </a:p>
          </p:txBody>
        </p:sp>
      </p:grpSp>
      <p:sp>
        <p:nvSpPr>
          <p:cNvPr id="16" name="Rectangle 53"/>
          <p:cNvSpPr>
            <a:spLocks noChangeArrowheads="1"/>
          </p:cNvSpPr>
          <p:nvPr/>
        </p:nvSpPr>
        <p:spPr bwMode="auto">
          <a:xfrm>
            <a:off x="3902208" y="1568986"/>
            <a:ext cx="38574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spcAft>
                <a:spcPts val="1200"/>
              </a:spcAft>
              <a:defRPr/>
            </a:pPr>
            <a:r>
              <a:rPr lang="zh-TW" altLang="en-US" dirty="0">
                <a:solidFill>
                  <a:schemeClr val="bg1"/>
                </a:solidFill>
                <a:latin typeface="微軟正黑體" panose="020B0604030504040204" pitchFamily="34" charset="-120"/>
                <a:ea typeface="微軟正黑體" panose="020B0604030504040204" pitchFamily="34" charset="-120"/>
              </a:rPr>
              <a:t>第一</a:t>
            </a:r>
            <a:r>
              <a:rPr lang="zh-TW" altLang="en-US" dirty="0" smtClean="0">
                <a:solidFill>
                  <a:schemeClr val="bg1"/>
                </a:solidFill>
                <a:latin typeface="微軟正黑體" panose="020B0604030504040204" pitchFamily="34" charset="-120"/>
                <a:ea typeface="微軟正黑體" panose="020B0604030504040204" pitchFamily="34" charset="-120"/>
              </a:rPr>
              <a:t>方稽查（內部稽查）</a:t>
            </a:r>
            <a:endParaRPr lang="zh-TW" altLang="en-US" dirty="0">
              <a:solidFill>
                <a:schemeClr val="bg1"/>
              </a:solidFill>
              <a:latin typeface="微軟正黑體" panose="020B0604030504040204" pitchFamily="34" charset="-120"/>
              <a:ea typeface="微軟正黑體" panose="020B0604030504040204" pitchFamily="34" charset="-120"/>
            </a:endParaRPr>
          </a:p>
          <a:p>
            <a:pPr eaLnBrk="1" hangingPunct="1">
              <a:spcAft>
                <a:spcPts val="600"/>
              </a:spcAft>
              <a:defRPr/>
            </a:pPr>
            <a:r>
              <a:rPr lang="zh-TW" altLang="en-US" dirty="0">
                <a:solidFill>
                  <a:schemeClr val="bg1"/>
                </a:solidFill>
                <a:latin typeface="微軟正黑體" panose="020B0604030504040204" pitchFamily="34" charset="-120"/>
                <a:ea typeface="微軟正黑體" panose="020B0604030504040204" pitchFamily="34" charset="-120"/>
              </a:rPr>
              <a:t>組織對自己之業務流程</a:t>
            </a:r>
            <a:r>
              <a:rPr lang="zh-TW" altLang="en-US" dirty="0" smtClean="0">
                <a:solidFill>
                  <a:schemeClr val="bg1"/>
                </a:solidFill>
                <a:latin typeface="微軟正黑體" panose="020B0604030504040204" pitchFamily="34" charset="-120"/>
                <a:ea typeface="微軟正黑體" panose="020B0604030504040204" pitchFamily="34" charset="-120"/>
              </a:rPr>
              <a:t>進行稽查工作</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17" name="Rectangle 59"/>
          <p:cNvSpPr>
            <a:spLocks noChangeArrowheads="1"/>
          </p:cNvSpPr>
          <p:nvPr/>
        </p:nvSpPr>
        <p:spPr bwMode="auto">
          <a:xfrm>
            <a:off x="3655044" y="3020179"/>
            <a:ext cx="4756944"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spcAft>
                <a:spcPts val="1200"/>
              </a:spcAft>
              <a:defRPr/>
            </a:pPr>
            <a:r>
              <a:rPr lang="zh-TW" altLang="en-US" dirty="0">
                <a:solidFill>
                  <a:schemeClr val="bg1"/>
                </a:solidFill>
                <a:latin typeface="微軟正黑體" panose="020B0604030504040204" pitchFamily="34" charset="-120"/>
                <a:ea typeface="微軟正黑體" panose="020B0604030504040204" pitchFamily="34" charset="-120"/>
              </a:rPr>
              <a:t>第二</a:t>
            </a:r>
            <a:r>
              <a:rPr lang="zh-TW" altLang="en-US" dirty="0" smtClean="0">
                <a:solidFill>
                  <a:schemeClr val="bg1"/>
                </a:solidFill>
                <a:latin typeface="微軟正黑體" panose="020B0604030504040204" pitchFamily="34" charset="-120"/>
                <a:ea typeface="微軟正黑體" panose="020B0604030504040204" pitchFamily="34" charset="-120"/>
              </a:rPr>
              <a:t>方稽查（外部稽查）</a:t>
            </a:r>
            <a:endParaRPr lang="zh-TW" altLang="en-US" dirty="0">
              <a:solidFill>
                <a:schemeClr val="bg1"/>
              </a:solidFill>
              <a:latin typeface="微軟正黑體" panose="020B0604030504040204" pitchFamily="34" charset="-120"/>
              <a:ea typeface="微軟正黑體" panose="020B0604030504040204" pitchFamily="34" charset="-120"/>
            </a:endParaRPr>
          </a:p>
          <a:p>
            <a:pPr eaLnBrk="1" hangingPunct="1">
              <a:spcAft>
                <a:spcPts val="600"/>
              </a:spcAft>
              <a:defRPr/>
            </a:pPr>
            <a:r>
              <a:rPr lang="zh-TW" altLang="en-US" dirty="0">
                <a:solidFill>
                  <a:schemeClr val="bg1"/>
                </a:solidFill>
                <a:latin typeface="微軟正黑體" panose="020B0604030504040204" pitchFamily="34" charset="-120"/>
                <a:ea typeface="微軟正黑體" panose="020B0604030504040204" pitchFamily="34" charset="-120"/>
              </a:rPr>
              <a:t>為</a:t>
            </a:r>
            <a:r>
              <a:rPr lang="zh-TW" altLang="en-US" dirty="0" smtClean="0">
                <a:solidFill>
                  <a:schemeClr val="bg1"/>
                </a:solidFill>
                <a:latin typeface="微軟正黑體" panose="020B0604030504040204" pitchFamily="34" charset="-120"/>
                <a:ea typeface="微軟正黑體" panose="020B0604030504040204" pitchFamily="34" charset="-120"/>
              </a:rPr>
              <a:t>主管組織對</a:t>
            </a:r>
            <a:r>
              <a:rPr lang="zh-TW" altLang="en-US" dirty="0">
                <a:solidFill>
                  <a:schemeClr val="bg1"/>
                </a:solidFill>
                <a:latin typeface="微軟正黑體" panose="020B0604030504040204" pitchFamily="34" charset="-120"/>
                <a:ea typeface="微軟正黑體" panose="020B0604030504040204" pitchFamily="34" charset="-120"/>
              </a:rPr>
              <a:t>下屬或</a:t>
            </a:r>
            <a:r>
              <a:rPr lang="zh-TW" altLang="en-US" dirty="0" smtClean="0">
                <a:solidFill>
                  <a:schemeClr val="bg1"/>
                </a:solidFill>
                <a:latin typeface="微軟正黑體" panose="020B0604030504040204" pitchFamily="34" charset="-120"/>
                <a:ea typeface="微軟正黑體" panose="020B0604030504040204" pitchFamily="34" charset="-120"/>
              </a:rPr>
              <a:t>同儕組織間互相稽查，</a:t>
            </a:r>
            <a:r>
              <a:rPr lang="zh-TW" altLang="en-US" dirty="0">
                <a:solidFill>
                  <a:schemeClr val="bg1"/>
                </a:solidFill>
                <a:latin typeface="微軟正黑體" panose="020B0604030504040204" pitchFamily="34" charset="-120"/>
                <a:ea typeface="微軟正黑體" panose="020B0604030504040204" pitchFamily="34" charset="-120"/>
              </a:rPr>
              <a:t>如：組織對其委外廠商之業務流程</a:t>
            </a:r>
            <a:r>
              <a:rPr lang="zh-TW" altLang="en-US" dirty="0" smtClean="0">
                <a:solidFill>
                  <a:schemeClr val="bg1"/>
                </a:solidFill>
                <a:latin typeface="微軟正黑體" panose="020B0604030504040204" pitchFamily="34" charset="-120"/>
                <a:ea typeface="微軟正黑體" panose="020B0604030504040204" pitchFamily="34" charset="-120"/>
              </a:rPr>
              <a:t>進行稽查工作</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18" name="Rectangle 65"/>
          <p:cNvSpPr>
            <a:spLocks noChangeArrowheads="1"/>
          </p:cNvSpPr>
          <p:nvPr/>
        </p:nvSpPr>
        <p:spPr bwMode="auto">
          <a:xfrm>
            <a:off x="3377671" y="4559023"/>
            <a:ext cx="438202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spcAft>
                <a:spcPts val="1200"/>
              </a:spcAft>
              <a:defRPr/>
            </a:pPr>
            <a:r>
              <a:rPr lang="zh-TW" altLang="en-US" dirty="0">
                <a:solidFill>
                  <a:schemeClr val="bg1"/>
                </a:solidFill>
                <a:latin typeface="微軟正黑體" panose="020B0604030504040204" pitchFamily="34" charset="-120"/>
                <a:ea typeface="微軟正黑體" panose="020B0604030504040204" pitchFamily="34" charset="-120"/>
              </a:rPr>
              <a:t>第三</a:t>
            </a:r>
            <a:r>
              <a:rPr lang="zh-TW" altLang="en-US" dirty="0" smtClean="0">
                <a:solidFill>
                  <a:schemeClr val="bg1"/>
                </a:solidFill>
                <a:latin typeface="微軟正黑體" panose="020B0604030504040204" pitchFamily="34" charset="-120"/>
                <a:ea typeface="微軟正黑體" panose="020B0604030504040204" pitchFamily="34" charset="-120"/>
              </a:rPr>
              <a:t>方稽查（驗證稽查）</a:t>
            </a:r>
            <a:endParaRPr lang="zh-TW" altLang="en-US" dirty="0">
              <a:solidFill>
                <a:schemeClr val="bg1"/>
              </a:solidFill>
              <a:latin typeface="微軟正黑體" panose="020B0604030504040204" pitchFamily="34" charset="-120"/>
              <a:ea typeface="微軟正黑體" panose="020B0604030504040204" pitchFamily="34" charset="-120"/>
            </a:endParaRPr>
          </a:p>
          <a:p>
            <a:pPr eaLnBrk="1" hangingPunct="1">
              <a:spcAft>
                <a:spcPts val="600"/>
              </a:spcAft>
              <a:defRPr/>
            </a:pPr>
            <a:r>
              <a:rPr lang="zh-TW" altLang="en-US" dirty="0">
                <a:solidFill>
                  <a:schemeClr val="bg1"/>
                </a:solidFill>
                <a:latin typeface="微軟正黑體" panose="020B0604030504040204" pitchFamily="34" charset="-120"/>
                <a:ea typeface="微軟正黑體" panose="020B0604030504040204" pitchFamily="34" charset="-120"/>
              </a:rPr>
              <a:t>由獨立</a:t>
            </a:r>
            <a:r>
              <a:rPr lang="zh-TW" altLang="en-US" dirty="0" smtClean="0">
                <a:solidFill>
                  <a:schemeClr val="bg1"/>
                </a:solidFill>
                <a:latin typeface="微軟正黑體" panose="020B0604030504040204" pitchFamily="34" charset="-120"/>
                <a:ea typeface="微軟正黑體" panose="020B0604030504040204" pitchFamily="34" charset="-120"/>
              </a:rPr>
              <a:t>驗證組織（</a:t>
            </a:r>
            <a:r>
              <a:rPr lang="zh-TW" altLang="en-US" dirty="0">
                <a:solidFill>
                  <a:schemeClr val="bg1"/>
                </a:solidFill>
                <a:latin typeface="微軟正黑體" panose="020B0604030504040204" pitchFamily="34" charset="-120"/>
                <a:ea typeface="微軟正黑體" panose="020B0604030504040204" pitchFamily="34" charset="-120"/>
              </a:rPr>
              <a:t>如</a:t>
            </a:r>
            <a:r>
              <a:rPr lang="en-US" altLang="zh-TW" dirty="0" err="1">
                <a:solidFill>
                  <a:schemeClr val="bg1"/>
                </a:solidFill>
                <a:latin typeface="微軟正黑體" panose="020B0604030504040204" pitchFamily="34" charset="-120"/>
                <a:ea typeface="微軟正黑體" panose="020B0604030504040204" pitchFamily="34" charset="-120"/>
              </a:rPr>
              <a:t>BSi</a:t>
            </a:r>
            <a:r>
              <a:rPr lang="zh-TW" altLang="en-US" dirty="0">
                <a:solidFill>
                  <a:schemeClr val="bg1"/>
                </a:solidFill>
                <a:latin typeface="微軟正黑體" panose="020B0604030504040204" pitchFamily="34" charset="-120"/>
                <a:ea typeface="微軟正黑體" panose="020B0604030504040204" pitchFamily="34" charset="-120"/>
              </a:rPr>
              <a:t>）對組織業務流程</a:t>
            </a:r>
            <a:r>
              <a:rPr lang="zh-TW" altLang="en-US" dirty="0" smtClean="0">
                <a:solidFill>
                  <a:schemeClr val="bg1"/>
                </a:solidFill>
                <a:latin typeface="微軟正黑體" panose="020B0604030504040204" pitchFamily="34" charset="-120"/>
                <a:ea typeface="微軟正黑體" panose="020B0604030504040204" pitchFamily="34" charset="-120"/>
              </a:rPr>
              <a:t>進行稽查工作</a:t>
            </a:r>
            <a:endParaRPr lang="zh-TW" altLang="en-US" dirty="0">
              <a:solidFill>
                <a:schemeClr val="bg1"/>
              </a:solidFill>
              <a:latin typeface="微軟正黑體" panose="020B0604030504040204" pitchFamily="34" charset="-120"/>
              <a:ea typeface="微軟正黑體" panose="020B0604030504040204" pitchFamily="34" charset="-120"/>
            </a:endParaRPr>
          </a:p>
        </p:txBody>
      </p:sp>
      <p:pic>
        <p:nvPicPr>
          <p:cNvPr id="19" name="Picture 7"/>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81498" y="4898748"/>
            <a:ext cx="43854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01379" y="1718986"/>
            <a:ext cx="56581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5" descr="33.emf"/>
          <p:cNvPicPr>
            <a:picLocks noChangeAspect="1"/>
          </p:cNvPicPr>
          <p:nvPr/>
        </p:nvPicPr>
        <p:blipFill>
          <a:blip r:embed="rId4" cstate="email">
            <a:grayscl/>
            <a:biLevel thresh="50000"/>
            <a:extLst>
              <a:ext uri="{28A0092B-C50C-407E-A947-70E740481C1C}">
                <a14:useLocalDpi xmlns:a14="http://schemas.microsoft.com/office/drawing/2010/main"/>
              </a:ext>
            </a:extLst>
          </a:blip>
          <a:srcRect/>
          <a:stretch>
            <a:fillRect/>
          </a:stretch>
        </p:blipFill>
        <p:spPr bwMode="auto">
          <a:xfrm>
            <a:off x="1286405" y="3285848"/>
            <a:ext cx="548614"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134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7648102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5300" y="-27384"/>
            <a:ext cx="8915400" cy="1143000"/>
          </a:xfrm>
        </p:spPr>
        <p:txBody>
          <a:bodyPr/>
          <a:lstStyle/>
          <a:p>
            <a:r>
              <a:rPr lang="zh-TW" altLang="en-US" b="1" dirty="0" smtClean="0"/>
              <a:t>稽核</a:t>
            </a:r>
            <a:r>
              <a:rPr lang="zh-TW" altLang="en-US" b="1" dirty="0"/>
              <a:t>員基本原則</a:t>
            </a:r>
            <a:endParaRPr lang="en-US" b="1" dirty="0"/>
          </a:p>
        </p:txBody>
      </p:sp>
      <p:grpSp>
        <p:nvGrpSpPr>
          <p:cNvPr id="7" name="Group 45"/>
          <p:cNvGrpSpPr>
            <a:grpSpLocks noChangeAspect="1"/>
          </p:cNvGrpSpPr>
          <p:nvPr/>
        </p:nvGrpSpPr>
        <p:grpSpPr bwMode="auto">
          <a:xfrm>
            <a:off x="180579" y="1517650"/>
            <a:ext cx="5088863" cy="4837113"/>
            <a:chOff x="395279" y="2106202"/>
            <a:chExt cx="4074549" cy="4195207"/>
          </a:xfrm>
        </p:grpSpPr>
        <p:sp>
          <p:nvSpPr>
            <p:cNvPr id="8" name="Isosceles Triangle 1"/>
            <p:cNvSpPr/>
            <p:nvPr/>
          </p:nvSpPr>
          <p:spPr>
            <a:xfrm>
              <a:off x="1686907" y="4088840"/>
              <a:ext cx="1151174" cy="2212569"/>
            </a:xfrm>
            <a:custGeom>
              <a:avLst/>
              <a:gdLst>
                <a:gd name="connsiteX0" fmla="*/ 0 w 716890"/>
                <a:gd name="connsiteY0" fmla="*/ 1963496 h 1963496"/>
                <a:gd name="connsiteX1" fmla="*/ 358445 w 716890"/>
                <a:gd name="connsiteY1" fmla="*/ 0 h 1963496"/>
                <a:gd name="connsiteX2" fmla="*/ 716890 w 716890"/>
                <a:gd name="connsiteY2" fmla="*/ 1963496 h 1963496"/>
                <a:gd name="connsiteX3" fmla="*/ 0 w 716890"/>
                <a:gd name="connsiteY3" fmla="*/ 1963496 h 1963496"/>
                <a:gd name="connsiteX0" fmla="*/ 0 w 716890"/>
                <a:gd name="connsiteY0" fmla="*/ 1963496 h 1963496"/>
                <a:gd name="connsiteX1" fmla="*/ 358445 w 716890"/>
                <a:gd name="connsiteY1" fmla="*/ 0 h 1963496"/>
                <a:gd name="connsiteX2" fmla="*/ 716890 w 716890"/>
                <a:gd name="connsiteY2" fmla="*/ 1963496 h 1963496"/>
                <a:gd name="connsiteX3" fmla="*/ 0 w 716890"/>
                <a:gd name="connsiteY3" fmla="*/ 1963496 h 1963496"/>
                <a:gd name="connsiteX0" fmla="*/ 46863 w 763753"/>
                <a:gd name="connsiteY0" fmla="*/ 1963496 h 1963496"/>
                <a:gd name="connsiteX1" fmla="*/ 405308 w 763753"/>
                <a:gd name="connsiteY1" fmla="*/ 0 h 1963496"/>
                <a:gd name="connsiteX2" fmla="*/ 763753 w 763753"/>
                <a:gd name="connsiteY2" fmla="*/ 1963496 h 1963496"/>
                <a:gd name="connsiteX3" fmla="*/ 46863 w 763753"/>
                <a:gd name="connsiteY3" fmla="*/ 1963496 h 1963496"/>
                <a:gd name="connsiteX0" fmla="*/ 46863 w 763753"/>
                <a:gd name="connsiteY0" fmla="*/ 1963496 h 1963496"/>
                <a:gd name="connsiteX1" fmla="*/ 405308 w 763753"/>
                <a:gd name="connsiteY1" fmla="*/ 0 h 1963496"/>
                <a:gd name="connsiteX2" fmla="*/ 763753 w 763753"/>
                <a:gd name="connsiteY2" fmla="*/ 1963496 h 1963496"/>
                <a:gd name="connsiteX3" fmla="*/ 46863 w 763753"/>
                <a:gd name="connsiteY3" fmla="*/ 1963496 h 1963496"/>
                <a:gd name="connsiteX0" fmla="*/ 46863 w 763753"/>
                <a:gd name="connsiteY0" fmla="*/ 1963496 h 1963496"/>
                <a:gd name="connsiteX1" fmla="*/ 405308 w 763753"/>
                <a:gd name="connsiteY1" fmla="*/ 0 h 1963496"/>
                <a:gd name="connsiteX2" fmla="*/ 763753 w 763753"/>
                <a:gd name="connsiteY2" fmla="*/ 1963496 h 1963496"/>
                <a:gd name="connsiteX3" fmla="*/ 46863 w 763753"/>
                <a:gd name="connsiteY3" fmla="*/ 1963496 h 1963496"/>
                <a:gd name="connsiteX0" fmla="*/ 46863 w 763753"/>
                <a:gd name="connsiteY0" fmla="*/ 1963496 h 1963496"/>
                <a:gd name="connsiteX1" fmla="*/ 405308 w 763753"/>
                <a:gd name="connsiteY1" fmla="*/ 0 h 1963496"/>
                <a:gd name="connsiteX2" fmla="*/ 763753 w 763753"/>
                <a:gd name="connsiteY2" fmla="*/ 1963496 h 1963496"/>
                <a:gd name="connsiteX3" fmla="*/ 46863 w 763753"/>
                <a:gd name="connsiteY3" fmla="*/ 1963496 h 1963496"/>
                <a:gd name="connsiteX0" fmla="*/ 46863 w 1019785"/>
                <a:gd name="connsiteY0" fmla="*/ 1963496 h 1963496"/>
                <a:gd name="connsiteX1" fmla="*/ 405308 w 1019785"/>
                <a:gd name="connsiteY1" fmla="*/ 0 h 1963496"/>
                <a:gd name="connsiteX2" fmla="*/ 1019785 w 1019785"/>
                <a:gd name="connsiteY2" fmla="*/ 1950553 h 1963496"/>
                <a:gd name="connsiteX3" fmla="*/ 46863 w 1019785"/>
                <a:gd name="connsiteY3" fmla="*/ 1963496 h 1963496"/>
                <a:gd name="connsiteX0" fmla="*/ 25021 w 1151563"/>
                <a:gd name="connsiteY0" fmla="*/ 1957025 h 1957025"/>
                <a:gd name="connsiteX1" fmla="*/ 537086 w 1151563"/>
                <a:gd name="connsiteY1" fmla="*/ 0 h 1957025"/>
                <a:gd name="connsiteX2" fmla="*/ 1151563 w 1151563"/>
                <a:gd name="connsiteY2" fmla="*/ 1950553 h 1957025"/>
                <a:gd name="connsiteX3" fmla="*/ 25021 w 1151563"/>
                <a:gd name="connsiteY3" fmla="*/ 1957025 h 1957025"/>
              </a:gdLst>
              <a:ahLst/>
              <a:cxnLst>
                <a:cxn ang="0">
                  <a:pos x="connsiteX0" y="connsiteY0"/>
                </a:cxn>
                <a:cxn ang="0">
                  <a:pos x="connsiteX1" y="connsiteY1"/>
                </a:cxn>
                <a:cxn ang="0">
                  <a:pos x="connsiteX2" y="connsiteY2"/>
                </a:cxn>
                <a:cxn ang="0">
                  <a:pos x="connsiteX3" y="connsiteY3"/>
                </a:cxn>
              </a:cxnLst>
              <a:rect l="l" t="t" r="r" b="b"/>
              <a:pathLst>
                <a:path w="1151563" h="1957025">
                  <a:moveTo>
                    <a:pt x="25021" y="1957025"/>
                  </a:moveTo>
                  <a:cubicBezTo>
                    <a:pt x="-67638" y="1448830"/>
                    <a:pt x="95735" y="1181193"/>
                    <a:pt x="537086" y="0"/>
                  </a:cubicBezTo>
                  <a:cubicBezTo>
                    <a:pt x="481004" y="873955"/>
                    <a:pt x="871147" y="1376522"/>
                    <a:pt x="1151563" y="1950553"/>
                  </a:cubicBezTo>
                  <a:lnTo>
                    <a:pt x="25021" y="1957025"/>
                  </a:lnTo>
                  <a:close/>
                </a:path>
              </a:pathLst>
            </a:custGeom>
            <a:solidFill>
              <a:srgbClr val="5757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9" name="Oval 8"/>
            <p:cNvSpPr/>
            <p:nvPr/>
          </p:nvSpPr>
          <p:spPr>
            <a:xfrm rot="17081601">
              <a:off x="1684257" y="2625216"/>
              <a:ext cx="1679735" cy="834463"/>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10" name="Oval 8"/>
            <p:cNvSpPr/>
            <p:nvPr/>
          </p:nvSpPr>
          <p:spPr>
            <a:xfrm rot="20617441">
              <a:off x="2440127" y="3261364"/>
              <a:ext cx="2029701" cy="832983"/>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rgbClr val="81B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11" name="Oval 8"/>
            <p:cNvSpPr/>
            <p:nvPr/>
          </p:nvSpPr>
          <p:spPr>
            <a:xfrm rot="2134922">
              <a:off x="2237708" y="4233408"/>
              <a:ext cx="1481654" cy="834360"/>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12" name="Oval 8"/>
            <p:cNvSpPr/>
            <p:nvPr/>
          </p:nvSpPr>
          <p:spPr>
            <a:xfrm rot="13988512">
              <a:off x="416746" y="2579078"/>
              <a:ext cx="2004667" cy="1058915"/>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rgbClr val="00A1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13" name="Oval 8"/>
            <p:cNvSpPr/>
            <p:nvPr/>
          </p:nvSpPr>
          <p:spPr>
            <a:xfrm rot="21012786">
              <a:off x="395279" y="3927751"/>
              <a:ext cx="1679943" cy="834360"/>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rgbClr val="BDD20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14" name="Rectangle 52"/>
            <p:cNvSpPr>
              <a:spLocks noChangeArrowheads="1"/>
            </p:cNvSpPr>
            <p:nvPr/>
          </p:nvSpPr>
          <p:spPr bwMode="auto">
            <a:xfrm>
              <a:off x="1624942" y="5420237"/>
              <a:ext cx="1009343" cy="147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algn="ctr" eaLnBrk="1" hangingPunct="1">
                <a:spcAft>
                  <a:spcPts val="600"/>
                </a:spcAft>
                <a:defRPr/>
              </a:pPr>
              <a:r>
                <a:rPr lang="zh-TW" altLang="en-US" dirty="0" smtClean="0">
                  <a:solidFill>
                    <a:schemeClr val="bg1"/>
                  </a:solidFill>
                  <a:latin typeface="+mn-ea"/>
                  <a:ea typeface="+mn-ea"/>
                </a:rPr>
                <a:t>稽查員</a:t>
              </a:r>
              <a:r>
                <a:rPr lang="en-US" altLang="zh-TW" dirty="0">
                  <a:solidFill>
                    <a:schemeClr val="bg1"/>
                  </a:solidFill>
                  <a:latin typeface="+mn-ea"/>
                  <a:ea typeface="+mn-ea"/>
                </a:rPr>
                <a:t/>
              </a:r>
              <a:br>
                <a:rPr lang="en-US" altLang="zh-TW" dirty="0">
                  <a:solidFill>
                    <a:schemeClr val="bg1"/>
                  </a:solidFill>
                  <a:latin typeface="+mn-ea"/>
                  <a:ea typeface="+mn-ea"/>
                </a:rPr>
              </a:br>
              <a:r>
                <a:rPr lang="zh-TW" altLang="en-US" dirty="0">
                  <a:solidFill>
                    <a:schemeClr val="bg1"/>
                  </a:solidFill>
                  <a:latin typeface="+mn-ea"/>
                  <a:ea typeface="+mn-ea"/>
                </a:rPr>
                <a:t>基本</a:t>
              </a:r>
              <a:r>
                <a:rPr lang="en-US" altLang="zh-TW" dirty="0">
                  <a:solidFill>
                    <a:schemeClr val="bg1"/>
                  </a:solidFill>
                  <a:latin typeface="+mn-ea"/>
                  <a:ea typeface="+mn-ea"/>
                </a:rPr>
                <a:t/>
              </a:r>
              <a:br>
                <a:rPr lang="en-US" altLang="zh-TW" dirty="0">
                  <a:solidFill>
                    <a:schemeClr val="bg1"/>
                  </a:solidFill>
                  <a:latin typeface="+mn-ea"/>
                  <a:ea typeface="+mn-ea"/>
                </a:rPr>
              </a:br>
              <a:r>
                <a:rPr lang="zh-TW" altLang="en-US" dirty="0">
                  <a:solidFill>
                    <a:schemeClr val="bg1"/>
                  </a:solidFill>
                  <a:latin typeface="+mn-ea"/>
                  <a:ea typeface="+mn-ea"/>
                </a:rPr>
                <a:t>原則</a:t>
              </a:r>
              <a:endParaRPr lang="en-US" altLang="zh-TW" sz="1600" dirty="0">
                <a:solidFill>
                  <a:schemeClr val="bg1"/>
                </a:solidFill>
                <a:latin typeface="+mn-ea"/>
                <a:ea typeface="+mn-ea"/>
              </a:endParaRPr>
            </a:p>
          </p:txBody>
        </p:sp>
        <p:sp>
          <p:nvSpPr>
            <p:cNvPr id="15" name="Rectangle 53"/>
            <p:cNvSpPr>
              <a:spLocks noChangeArrowheads="1"/>
            </p:cNvSpPr>
            <p:nvPr/>
          </p:nvSpPr>
          <p:spPr bwMode="auto">
            <a:xfrm rot="-473932">
              <a:off x="684449" y="4278843"/>
              <a:ext cx="1116748" cy="13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defRPr/>
              </a:pPr>
              <a:r>
                <a:rPr lang="zh-TW" altLang="en-US" sz="2400">
                  <a:solidFill>
                    <a:schemeClr val="bg1"/>
                  </a:solidFill>
                  <a:latin typeface="+mn-ea"/>
                  <a:ea typeface="+mn-ea"/>
                </a:rPr>
                <a:t>道德行為</a:t>
              </a:r>
            </a:p>
          </p:txBody>
        </p:sp>
        <p:sp>
          <p:nvSpPr>
            <p:cNvPr id="16" name="Rectangle 55"/>
            <p:cNvSpPr>
              <a:spLocks noChangeArrowheads="1"/>
            </p:cNvSpPr>
            <p:nvPr/>
          </p:nvSpPr>
          <p:spPr bwMode="auto">
            <a:xfrm>
              <a:off x="891000" y="2729907"/>
              <a:ext cx="958394" cy="13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spcAft>
                  <a:spcPts val="600"/>
                </a:spcAft>
                <a:defRPr/>
              </a:pPr>
              <a:r>
                <a:rPr lang="zh-TW" altLang="en-US" sz="2400" dirty="0">
                  <a:solidFill>
                    <a:schemeClr val="bg1"/>
                  </a:solidFill>
                  <a:latin typeface="+mn-ea"/>
                  <a:ea typeface="+mn-ea"/>
                </a:rPr>
                <a:t>專業</a:t>
              </a:r>
              <a:endParaRPr lang="en-US" altLang="zh-TW" sz="2400" dirty="0">
                <a:solidFill>
                  <a:schemeClr val="bg1"/>
                </a:solidFill>
                <a:latin typeface="+mn-ea"/>
                <a:ea typeface="+mn-ea"/>
              </a:endParaRPr>
            </a:p>
          </p:txBody>
        </p:sp>
        <p:sp>
          <p:nvSpPr>
            <p:cNvPr id="17" name="Rectangle 56"/>
            <p:cNvSpPr>
              <a:spLocks noChangeArrowheads="1"/>
            </p:cNvSpPr>
            <p:nvPr/>
          </p:nvSpPr>
          <p:spPr bwMode="auto">
            <a:xfrm>
              <a:off x="2295542" y="2581209"/>
              <a:ext cx="636175" cy="13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defRPr/>
              </a:pPr>
              <a:r>
                <a:rPr lang="zh-TW" altLang="en-US" sz="2400">
                  <a:solidFill>
                    <a:schemeClr val="bg1"/>
                  </a:solidFill>
                  <a:latin typeface="+mn-ea"/>
                  <a:ea typeface="+mn-ea"/>
                </a:rPr>
                <a:t>謹慎</a:t>
              </a:r>
            </a:p>
          </p:txBody>
        </p:sp>
        <p:sp>
          <p:nvSpPr>
            <p:cNvPr id="18" name="Rectangle 57"/>
            <p:cNvSpPr>
              <a:spLocks noChangeArrowheads="1"/>
            </p:cNvSpPr>
            <p:nvPr/>
          </p:nvSpPr>
          <p:spPr bwMode="auto">
            <a:xfrm>
              <a:off x="2986797" y="3487165"/>
              <a:ext cx="1116748" cy="13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spcAft>
                  <a:spcPts val="600"/>
                </a:spcAft>
                <a:defRPr/>
              </a:pPr>
              <a:r>
                <a:rPr lang="zh-TW" altLang="en-US" sz="2400">
                  <a:solidFill>
                    <a:schemeClr val="bg1"/>
                  </a:solidFill>
                  <a:latin typeface="+mn-ea"/>
                  <a:ea typeface="+mn-ea"/>
                </a:rPr>
                <a:t>獨立性</a:t>
              </a:r>
            </a:p>
          </p:txBody>
        </p:sp>
        <p:sp>
          <p:nvSpPr>
            <p:cNvPr id="19" name="Rectangle 58"/>
            <p:cNvSpPr>
              <a:spLocks noChangeArrowheads="1"/>
            </p:cNvSpPr>
            <p:nvPr/>
          </p:nvSpPr>
          <p:spPr bwMode="auto">
            <a:xfrm rot="1945462">
              <a:off x="2481437" y="4634065"/>
              <a:ext cx="1116749" cy="13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spcAft>
                  <a:spcPts val="600"/>
                </a:spcAft>
                <a:defRPr/>
              </a:pPr>
              <a:r>
                <a:rPr lang="zh-TW" altLang="en-US" sz="2400" dirty="0">
                  <a:solidFill>
                    <a:schemeClr val="bg1"/>
                  </a:solidFill>
                  <a:latin typeface="+mn-ea"/>
                  <a:ea typeface="+mn-ea"/>
                </a:rPr>
                <a:t>證據</a:t>
              </a:r>
            </a:p>
          </p:txBody>
        </p:sp>
        <p:sp>
          <p:nvSpPr>
            <p:cNvPr id="20" name="Isosceles Triangle 59"/>
            <p:cNvSpPr/>
            <p:nvPr/>
          </p:nvSpPr>
          <p:spPr>
            <a:xfrm rot="15375693">
              <a:off x="1890709" y="4088823"/>
              <a:ext cx="89494" cy="279532"/>
            </a:xfrm>
            <a:prstGeom prst="triangl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21" name="Isosceles Triangle 60"/>
            <p:cNvSpPr/>
            <p:nvPr/>
          </p:nvSpPr>
          <p:spPr>
            <a:xfrm rot="19771605">
              <a:off x="1865917" y="3612456"/>
              <a:ext cx="126684" cy="337324"/>
            </a:xfrm>
            <a:prstGeom prst="triangl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22" name="Isosceles Triangle 61"/>
            <p:cNvSpPr/>
            <p:nvPr/>
          </p:nvSpPr>
          <p:spPr>
            <a:xfrm rot="667926">
              <a:off x="2277641" y="3593180"/>
              <a:ext cx="89506" cy="262975"/>
            </a:xfrm>
            <a:prstGeom prst="triangl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23" name="Isosceles Triangle 62"/>
            <p:cNvSpPr/>
            <p:nvPr/>
          </p:nvSpPr>
          <p:spPr>
            <a:xfrm rot="4612747">
              <a:off x="2537211" y="3793494"/>
              <a:ext cx="89494" cy="264384"/>
            </a:xfrm>
            <a:prstGeom prst="triangl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sp>
          <p:nvSpPr>
            <p:cNvPr id="24" name="Isosceles Triangle 63"/>
            <p:cNvSpPr/>
            <p:nvPr/>
          </p:nvSpPr>
          <p:spPr>
            <a:xfrm rot="7641846">
              <a:off x="2396757" y="4117049"/>
              <a:ext cx="90871" cy="263008"/>
            </a:xfrm>
            <a:prstGeom prst="triangl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3200" dirty="0" err="1">
                <a:solidFill>
                  <a:schemeClr val="bg1"/>
                </a:solidFill>
                <a:latin typeface="微軟正黑體" panose="020B0604030504040204" pitchFamily="34" charset="-120"/>
              </a:endParaRPr>
            </a:p>
          </p:txBody>
        </p:sp>
      </p:grpSp>
      <p:sp>
        <p:nvSpPr>
          <p:cNvPr id="25" name="TextBox 36"/>
          <p:cNvSpPr txBox="1"/>
          <p:nvPr/>
        </p:nvSpPr>
        <p:spPr>
          <a:xfrm>
            <a:off x="5795506" y="3531810"/>
            <a:ext cx="4110494" cy="923925"/>
          </a:xfrm>
          <a:prstGeom prst="rect">
            <a:avLst/>
          </a:prstGeom>
          <a:noFill/>
        </p:spPr>
        <p:txBody>
          <a:bodyPr lIns="0" tIns="0" rIns="0" bIns="0"/>
          <a:lstStyle/>
          <a:p>
            <a:pPr>
              <a:spcAft>
                <a:spcPts val="0"/>
              </a:spcAft>
              <a:defRPr/>
            </a:pPr>
            <a:r>
              <a:rPr lang="zh-TW" altLang="en-US" sz="1800" dirty="0">
                <a:solidFill>
                  <a:schemeClr val="accent4"/>
                </a:solidFill>
                <a:latin typeface="+mn-ea"/>
                <a:ea typeface="+mn-ea"/>
                <a:cs typeface="Times New Roman" pitchFamily="18" charset="0"/>
              </a:rPr>
              <a:t>謹慎客觀</a:t>
            </a:r>
            <a:r>
              <a:rPr lang="en-US" sz="1800" dirty="0">
                <a:solidFill>
                  <a:schemeClr val="accent4"/>
                </a:solidFill>
                <a:latin typeface="+mn-ea"/>
                <a:ea typeface="+mn-ea"/>
              </a:rPr>
              <a:t/>
            </a:r>
            <a:br>
              <a:rPr lang="en-US" sz="1800" dirty="0">
                <a:solidFill>
                  <a:schemeClr val="accent4"/>
                </a:solidFill>
                <a:latin typeface="+mn-ea"/>
                <a:ea typeface="+mn-ea"/>
              </a:rPr>
            </a:br>
            <a:r>
              <a:rPr lang="zh-TW" altLang="en-US" sz="1800" dirty="0">
                <a:solidFill>
                  <a:srgbClr val="313131"/>
                </a:solidFill>
                <a:latin typeface="+mn-ea"/>
                <a:ea typeface="+mn-ea"/>
              </a:rPr>
              <a:t>稽查人員對於稽查所見應保持客觀、謹慎求證之態度。</a:t>
            </a:r>
          </a:p>
        </p:txBody>
      </p:sp>
      <p:sp>
        <p:nvSpPr>
          <p:cNvPr id="26" name="TextBox 37"/>
          <p:cNvSpPr txBox="1">
            <a:spLocks noChangeArrowheads="1"/>
          </p:cNvSpPr>
          <p:nvPr/>
        </p:nvSpPr>
        <p:spPr bwMode="auto">
          <a:xfrm>
            <a:off x="5795506" y="4531935"/>
            <a:ext cx="411049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defRPr/>
            </a:pPr>
            <a:r>
              <a:rPr lang="zh-TW" altLang="en-US" sz="1800" b="0" dirty="0">
                <a:solidFill>
                  <a:srgbClr val="81BC00"/>
                </a:solidFill>
                <a:latin typeface="+mn-ea"/>
                <a:ea typeface="+mn-ea"/>
                <a:cs typeface="Times New Roman" pitchFamily="18" charset="0"/>
              </a:rPr>
              <a:t>獨立性</a:t>
            </a:r>
          </a:p>
          <a:p>
            <a:pPr eaLnBrk="1" hangingPunct="1">
              <a:defRPr/>
            </a:pPr>
            <a:r>
              <a:rPr lang="zh-TW" altLang="en-US" sz="1800" b="0" dirty="0" smtClean="0">
                <a:solidFill>
                  <a:srgbClr val="313131"/>
                </a:solidFill>
                <a:latin typeface="+mn-ea"/>
                <a:ea typeface="+mn-ea"/>
                <a:cs typeface="Times New Roman" pitchFamily="18" charset="0"/>
              </a:rPr>
              <a:t>稽查人員</a:t>
            </a:r>
            <a:r>
              <a:rPr lang="zh-TW" altLang="en-US" sz="1800" b="0" dirty="0">
                <a:solidFill>
                  <a:srgbClr val="313131"/>
                </a:solidFill>
                <a:latin typeface="+mn-ea"/>
                <a:ea typeface="+mn-ea"/>
                <a:cs typeface="Times New Roman" pitchFamily="18" charset="0"/>
              </a:rPr>
              <a:t>對於</a:t>
            </a:r>
            <a:r>
              <a:rPr lang="zh-TW" altLang="en-US" sz="1800" b="0" dirty="0" smtClean="0">
                <a:solidFill>
                  <a:srgbClr val="313131"/>
                </a:solidFill>
                <a:latin typeface="+mn-ea"/>
                <a:ea typeface="+mn-ea"/>
                <a:cs typeface="Times New Roman" pitchFamily="18" charset="0"/>
              </a:rPr>
              <a:t>涉及稽查之</a:t>
            </a:r>
            <a:r>
              <a:rPr lang="zh-TW" altLang="en-US" sz="1800" b="0" dirty="0">
                <a:solidFill>
                  <a:srgbClr val="313131"/>
                </a:solidFill>
                <a:latin typeface="+mn-ea"/>
                <a:ea typeface="+mn-ea"/>
                <a:cs typeface="Times New Roman" pitchFamily="18" charset="0"/>
              </a:rPr>
              <a:t>任何事項，在態度及言行表現及實質（需兼顧組織及職能）上皆應獨立於</a:t>
            </a:r>
            <a:r>
              <a:rPr lang="zh-TW" altLang="en-US" sz="1800" b="0" dirty="0" smtClean="0">
                <a:solidFill>
                  <a:srgbClr val="313131"/>
                </a:solidFill>
                <a:latin typeface="+mn-ea"/>
                <a:ea typeface="+mn-ea"/>
                <a:cs typeface="Times New Roman" pitchFamily="18" charset="0"/>
              </a:rPr>
              <a:t>被稽查部門</a:t>
            </a:r>
            <a:r>
              <a:rPr lang="zh-TW" altLang="en-US" sz="1800" b="0" dirty="0">
                <a:solidFill>
                  <a:srgbClr val="313131"/>
                </a:solidFill>
                <a:latin typeface="+mn-ea"/>
                <a:ea typeface="+mn-ea"/>
                <a:cs typeface="Times New Roman" pitchFamily="18" charset="0"/>
              </a:rPr>
              <a:t>（或人員）。</a:t>
            </a:r>
          </a:p>
        </p:txBody>
      </p:sp>
      <p:sp>
        <p:nvSpPr>
          <p:cNvPr id="27" name="TextBox 38"/>
          <p:cNvSpPr txBox="1">
            <a:spLocks noChangeArrowheads="1"/>
          </p:cNvSpPr>
          <p:nvPr/>
        </p:nvSpPr>
        <p:spPr bwMode="auto">
          <a:xfrm>
            <a:off x="5770835" y="2146815"/>
            <a:ext cx="411049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defRPr/>
            </a:pPr>
            <a:r>
              <a:rPr lang="zh-TW" altLang="en-US" sz="1800" b="0" dirty="0">
                <a:solidFill>
                  <a:srgbClr val="00A1DE"/>
                </a:solidFill>
                <a:latin typeface="+mn-ea"/>
                <a:ea typeface="+mn-ea"/>
                <a:cs typeface="Times New Roman" pitchFamily="18" charset="0"/>
              </a:rPr>
              <a:t>專業</a:t>
            </a:r>
          </a:p>
          <a:p>
            <a:pPr eaLnBrk="1" hangingPunct="1">
              <a:defRPr/>
            </a:pPr>
            <a:r>
              <a:rPr lang="zh-TW" altLang="en-US" sz="1800" b="0" dirty="0" smtClean="0">
                <a:solidFill>
                  <a:srgbClr val="313131"/>
                </a:solidFill>
                <a:latin typeface="+mn-ea"/>
                <a:ea typeface="+mn-ea"/>
                <a:cs typeface="Times New Roman" pitchFamily="18" charset="0"/>
              </a:rPr>
              <a:t>稽查人員</a:t>
            </a:r>
            <a:r>
              <a:rPr lang="zh-TW" altLang="en-US" sz="1800" b="0" dirty="0">
                <a:solidFill>
                  <a:srgbClr val="313131"/>
                </a:solidFill>
                <a:latin typeface="+mn-ea"/>
                <a:ea typeface="+mn-ea"/>
                <a:cs typeface="Times New Roman" pitchFamily="18" charset="0"/>
              </a:rPr>
              <a:t>應具有資訊安全與之認知、</a:t>
            </a:r>
            <a:r>
              <a:rPr lang="zh-TW" altLang="en-US" sz="1800" b="0" dirty="0" smtClean="0">
                <a:solidFill>
                  <a:srgbClr val="313131"/>
                </a:solidFill>
                <a:latin typeface="+mn-ea"/>
                <a:ea typeface="+mn-ea"/>
                <a:cs typeface="Times New Roman" pitchFamily="18" charset="0"/>
              </a:rPr>
              <a:t>執行稽查工作</a:t>
            </a:r>
            <a:r>
              <a:rPr lang="zh-TW" altLang="en-US" sz="1800" b="0" dirty="0">
                <a:solidFill>
                  <a:srgbClr val="313131"/>
                </a:solidFill>
                <a:latin typeface="+mn-ea"/>
                <a:ea typeface="+mn-ea"/>
                <a:cs typeface="Times New Roman" pitchFamily="18" charset="0"/>
              </a:rPr>
              <a:t>之技巧及知識，藉由充分且持續之專業教育訓練，以維持其專業技術能力。</a:t>
            </a:r>
          </a:p>
        </p:txBody>
      </p:sp>
      <p:sp>
        <p:nvSpPr>
          <p:cNvPr id="28" name="TextBox 39"/>
          <p:cNvSpPr txBox="1">
            <a:spLocks noChangeArrowheads="1"/>
          </p:cNvSpPr>
          <p:nvPr/>
        </p:nvSpPr>
        <p:spPr bwMode="auto">
          <a:xfrm>
            <a:off x="5795506" y="5905432"/>
            <a:ext cx="4110494"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eaLnBrk="1" hangingPunct="1">
              <a:defRPr/>
            </a:pPr>
            <a:r>
              <a:rPr lang="zh-TW" altLang="en-US" sz="1800" b="0" dirty="0">
                <a:solidFill>
                  <a:srgbClr val="72C7E7"/>
                </a:solidFill>
                <a:latin typeface="+mn-ea"/>
                <a:ea typeface="+mn-ea"/>
                <a:cs typeface="Times New Roman" pitchFamily="18" charset="0"/>
              </a:rPr>
              <a:t>證據</a:t>
            </a:r>
          </a:p>
          <a:p>
            <a:pPr eaLnBrk="1" hangingPunct="1">
              <a:defRPr/>
            </a:pPr>
            <a:r>
              <a:rPr lang="zh-TW" altLang="en-US" sz="1800" b="0" dirty="0">
                <a:solidFill>
                  <a:srgbClr val="313131"/>
                </a:solidFill>
                <a:latin typeface="+mn-ea"/>
                <a:ea typeface="+mn-ea"/>
                <a:cs typeface="Times New Roman" pitchFamily="18" charset="0"/>
              </a:rPr>
              <a:t>藉由蒐集並評估證據的過程，以決定是否達成目標。</a:t>
            </a:r>
          </a:p>
        </p:txBody>
      </p:sp>
      <p:grpSp>
        <p:nvGrpSpPr>
          <p:cNvPr id="29" name="群組 3"/>
          <p:cNvGrpSpPr>
            <a:grpSpLocks/>
          </p:cNvGrpSpPr>
          <p:nvPr/>
        </p:nvGrpSpPr>
        <p:grpSpPr bwMode="auto">
          <a:xfrm>
            <a:off x="5098990" y="1475997"/>
            <a:ext cx="469034" cy="4568825"/>
            <a:chOff x="4765186" y="1176638"/>
            <a:chExt cx="491705" cy="4568760"/>
          </a:xfrm>
        </p:grpSpPr>
        <p:sp>
          <p:nvSpPr>
            <p:cNvPr id="30" name="Oval 8"/>
            <p:cNvSpPr/>
            <p:nvPr/>
          </p:nvSpPr>
          <p:spPr>
            <a:xfrm rot="21012786">
              <a:off x="4776325" y="1176638"/>
              <a:ext cx="480566" cy="288921"/>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rgbClr val="BDD20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spcAft>
                  <a:spcPts val="0"/>
                </a:spcAft>
                <a:defRPr/>
              </a:pPr>
              <a:endParaRPr lang="en-US" sz="1400" dirty="0" err="1">
                <a:solidFill>
                  <a:schemeClr val="tx2"/>
                </a:solidFill>
              </a:endParaRPr>
            </a:p>
          </p:txBody>
        </p:sp>
        <p:sp>
          <p:nvSpPr>
            <p:cNvPr id="31" name="Oval 8"/>
            <p:cNvSpPr/>
            <p:nvPr/>
          </p:nvSpPr>
          <p:spPr>
            <a:xfrm rot="13988512">
              <a:off x="4741842" y="2262246"/>
              <a:ext cx="438144" cy="302075"/>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rgbClr val="00A1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spcAft>
                  <a:spcPts val="0"/>
                </a:spcAft>
                <a:defRPr/>
              </a:pPr>
              <a:endParaRPr lang="en-US" sz="1400" dirty="0" err="1">
                <a:solidFill>
                  <a:schemeClr val="tx2"/>
                </a:solidFill>
              </a:endParaRPr>
            </a:p>
          </p:txBody>
        </p:sp>
        <p:sp>
          <p:nvSpPr>
            <p:cNvPr id="32" name="Oval 8"/>
            <p:cNvSpPr/>
            <p:nvPr/>
          </p:nvSpPr>
          <p:spPr>
            <a:xfrm rot="17081601">
              <a:off x="4704528" y="3377449"/>
              <a:ext cx="506406" cy="302075"/>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spcAft>
                  <a:spcPts val="0"/>
                </a:spcAft>
                <a:defRPr/>
              </a:pPr>
              <a:endParaRPr lang="en-US" sz="1400" dirty="0" err="1">
                <a:solidFill>
                  <a:schemeClr val="tx2"/>
                </a:solidFill>
              </a:endParaRPr>
            </a:p>
          </p:txBody>
        </p:sp>
        <p:sp>
          <p:nvSpPr>
            <p:cNvPr id="33" name="Oval 8"/>
            <p:cNvSpPr/>
            <p:nvPr/>
          </p:nvSpPr>
          <p:spPr>
            <a:xfrm rot="20617441">
              <a:off x="4765186" y="4403980"/>
              <a:ext cx="486931" cy="288921"/>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rgbClr val="81B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spcAft>
                  <a:spcPts val="0"/>
                </a:spcAft>
                <a:defRPr/>
              </a:pPr>
              <a:endParaRPr lang="en-US" sz="1400" dirty="0" err="1">
                <a:solidFill>
                  <a:schemeClr val="tx2"/>
                </a:solidFill>
              </a:endParaRPr>
            </a:p>
          </p:txBody>
        </p:sp>
        <p:sp>
          <p:nvSpPr>
            <p:cNvPr id="34" name="Oval 8"/>
            <p:cNvSpPr/>
            <p:nvPr/>
          </p:nvSpPr>
          <p:spPr>
            <a:xfrm rot="2134922">
              <a:off x="4806559" y="5456477"/>
              <a:ext cx="434419" cy="288921"/>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rgbClr val="72C7E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spAutoFit/>
            </a:bodyPr>
            <a:lstStyle/>
            <a:p>
              <a:pPr algn="ctr">
                <a:spcAft>
                  <a:spcPts val="0"/>
                </a:spcAft>
                <a:defRPr/>
              </a:pPr>
              <a:endParaRPr lang="en-US" sz="1400" dirty="0" err="1">
                <a:solidFill>
                  <a:schemeClr val="tx2"/>
                </a:solidFill>
              </a:endParaRPr>
            </a:p>
          </p:txBody>
        </p:sp>
      </p:grpSp>
      <p:sp>
        <p:nvSpPr>
          <p:cNvPr id="35" name="TextBox 35"/>
          <p:cNvSpPr txBox="1"/>
          <p:nvPr/>
        </p:nvSpPr>
        <p:spPr>
          <a:xfrm>
            <a:off x="5770836" y="888097"/>
            <a:ext cx="3940693" cy="1108075"/>
          </a:xfrm>
          <a:prstGeom prst="rect">
            <a:avLst/>
          </a:prstGeom>
          <a:noFill/>
        </p:spPr>
        <p:txBody>
          <a:bodyPr wrap="square" lIns="0" tIns="0" rIns="0" bIns="0">
            <a:spAutoFit/>
          </a:bodyPr>
          <a:lstStyle/>
          <a:p>
            <a:pPr>
              <a:spcAft>
                <a:spcPts val="0"/>
              </a:spcAft>
              <a:defRPr/>
            </a:pPr>
            <a:r>
              <a:rPr lang="zh-TW" altLang="en-US" sz="1800" dirty="0">
                <a:solidFill>
                  <a:schemeClr val="accent6">
                    <a:lumMod val="75000"/>
                  </a:schemeClr>
                </a:solidFill>
                <a:latin typeface="+mn-ea"/>
                <a:ea typeface="+mn-ea"/>
                <a:cs typeface="Times New Roman" pitchFamily="18" charset="0"/>
              </a:rPr>
              <a:t>道德行為</a:t>
            </a:r>
          </a:p>
          <a:p>
            <a:pPr>
              <a:spcAft>
                <a:spcPts val="0"/>
              </a:spcAft>
              <a:defRPr/>
            </a:pPr>
            <a:r>
              <a:rPr lang="zh-TW" altLang="en-US" sz="1800" dirty="0">
                <a:solidFill>
                  <a:srgbClr val="313131"/>
                </a:solidFill>
                <a:latin typeface="+mn-ea"/>
                <a:ea typeface="+mn-ea"/>
              </a:rPr>
              <a:t>資安稽查工作各方面，都應盡職業上應有之注意，及遵循職業道德規範及專業稽查準則。</a:t>
            </a:r>
            <a:r>
              <a:rPr lang="en-US" sz="1800" dirty="0">
                <a:solidFill>
                  <a:srgbClr val="313131"/>
                </a:solidFill>
                <a:latin typeface="+mn-ea"/>
                <a:ea typeface="+mn-ea"/>
              </a:rPr>
              <a:t> </a:t>
            </a:r>
          </a:p>
        </p:txBody>
      </p:sp>
      <p:sp>
        <p:nvSpPr>
          <p:cNvPr id="3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135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21254094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5300" y="44624"/>
            <a:ext cx="8915400" cy="1143000"/>
          </a:xfrm>
        </p:spPr>
        <p:txBody>
          <a:bodyPr/>
          <a:lstStyle/>
          <a:p>
            <a:r>
              <a:rPr lang="zh-TW" altLang="en-US" b="1" dirty="0" smtClean="0">
                <a:latin typeface="+mn-ea"/>
              </a:rPr>
              <a:t>稽核</a:t>
            </a:r>
            <a:r>
              <a:rPr lang="zh-TW" altLang="en-US" b="1" dirty="0">
                <a:latin typeface="+mn-ea"/>
              </a:rPr>
              <a:t>之職責</a:t>
            </a:r>
            <a:endParaRPr lang="en-US" b="1" dirty="0"/>
          </a:p>
        </p:txBody>
      </p:sp>
      <p:sp>
        <p:nvSpPr>
          <p:cNvPr id="6" name="Isosceles Triangle 9"/>
          <p:cNvSpPr/>
          <p:nvPr/>
        </p:nvSpPr>
        <p:spPr>
          <a:xfrm rot="7286374" flipV="1">
            <a:off x="4183063" y="2069571"/>
            <a:ext cx="177800" cy="591608"/>
          </a:xfrm>
          <a:custGeom>
            <a:avLst/>
            <a:gdLst>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Lst>
            <a:ahLst/>
            <a:cxnLst>
              <a:cxn ang="0">
                <a:pos x="connsiteX0" y="connsiteY0"/>
              </a:cxn>
              <a:cxn ang="0">
                <a:pos x="connsiteX1" y="connsiteY1"/>
              </a:cxn>
              <a:cxn ang="0">
                <a:pos x="connsiteX2" y="connsiteY2"/>
              </a:cxn>
              <a:cxn ang="0">
                <a:pos x="connsiteX3" y="connsiteY3"/>
              </a:cxn>
            </a:cxnLst>
            <a:rect l="l" t="t" r="r" b="b"/>
            <a:pathLst>
              <a:path w="301791" h="931740">
                <a:moveTo>
                  <a:pt x="0" y="931740"/>
                </a:moveTo>
                <a:cubicBezTo>
                  <a:pt x="122153" y="644020"/>
                  <a:pt x="168107" y="440120"/>
                  <a:pt x="137860" y="0"/>
                </a:cubicBezTo>
                <a:cubicBezTo>
                  <a:pt x="351453" y="310580"/>
                  <a:pt x="305967" y="689740"/>
                  <a:pt x="275720" y="931740"/>
                </a:cubicBezTo>
                <a:lnTo>
                  <a:pt x="0" y="93174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7" name="Isosceles Triangle 9"/>
          <p:cNvSpPr/>
          <p:nvPr/>
        </p:nvSpPr>
        <p:spPr>
          <a:xfrm rot="2891513">
            <a:off x="4657593" y="2008056"/>
            <a:ext cx="174625" cy="663840"/>
          </a:xfrm>
          <a:custGeom>
            <a:avLst/>
            <a:gdLst>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 name="connsiteX0" fmla="*/ 0 w 298496"/>
              <a:gd name="connsiteY0" fmla="*/ 931740 h 1046998"/>
              <a:gd name="connsiteX1" fmla="*/ 137860 w 298496"/>
              <a:gd name="connsiteY1" fmla="*/ 0 h 1046998"/>
              <a:gd name="connsiteX2" fmla="*/ 270650 w 298496"/>
              <a:gd name="connsiteY2" fmla="*/ 1046997 h 1046998"/>
              <a:gd name="connsiteX3" fmla="*/ 0 w 298496"/>
              <a:gd name="connsiteY3" fmla="*/ 931740 h 1046998"/>
            </a:gdLst>
            <a:ahLst/>
            <a:cxnLst>
              <a:cxn ang="0">
                <a:pos x="connsiteX0" y="connsiteY0"/>
              </a:cxn>
              <a:cxn ang="0">
                <a:pos x="connsiteX1" y="connsiteY1"/>
              </a:cxn>
              <a:cxn ang="0">
                <a:pos x="connsiteX2" y="connsiteY2"/>
              </a:cxn>
              <a:cxn ang="0">
                <a:pos x="connsiteX3" y="connsiteY3"/>
              </a:cxn>
            </a:cxnLst>
            <a:rect l="l" t="t" r="r" b="b"/>
            <a:pathLst>
              <a:path w="298496" h="1046998">
                <a:moveTo>
                  <a:pt x="0" y="931740"/>
                </a:moveTo>
                <a:cubicBezTo>
                  <a:pt x="122153" y="644020"/>
                  <a:pt x="168107" y="440120"/>
                  <a:pt x="137860" y="0"/>
                </a:cubicBezTo>
                <a:cubicBezTo>
                  <a:pt x="351453" y="310580"/>
                  <a:pt x="300897" y="804997"/>
                  <a:pt x="270650" y="1046997"/>
                </a:cubicBezTo>
                <a:lnTo>
                  <a:pt x="0" y="93174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8" name="Isosceles Triangle 9"/>
          <p:cNvSpPr/>
          <p:nvPr/>
        </p:nvSpPr>
        <p:spPr>
          <a:xfrm rot="3443184">
            <a:off x="4938052" y="2663164"/>
            <a:ext cx="301625" cy="1007798"/>
          </a:xfrm>
          <a:custGeom>
            <a:avLst/>
            <a:gdLst>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Lst>
            <a:ahLst/>
            <a:cxnLst>
              <a:cxn ang="0">
                <a:pos x="connsiteX0" y="connsiteY0"/>
              </a:cxn>
              <a:cxn ang="0">
                <a:pos x="connsiteX1" y="connsiteY1"/>
              </a:cxn>
              <a:cxn ang="0">
                <a:pos x="connsiteX2" y="connsiteY2"/>
              </a:cxn>
              <a:cxn ang="0">
                <a:pos x="connsiteX3" y="connsiteY3"/>
              </a:cxn>
            </a:cxnLst>
            <a:rect l="l" t="t" r="r" b="b"/>
            <a:pathLst>
              <a:path w="301791" h="931740">
                <a:moveTo>
                  <a:pt x="0" y="931740"/>
                </a:moveTo>
                <a:cubicBezTo>
                  <a:pt x="122153" y="644020"/>
                  <a:pt x="168107" y="440120"/>
                  <a:pt x="137860" y="0"/>
                </a:cubicBezTo>
                <a:cubicBezTo>
                  <a:pt x="351453" y="310580"/>
                  <a:pt x="305967" y="689740"/>
                  <a:pt x="275720" y="931740"/>
                </a:cubicBezTo>
                <a:lnTo>
                  <a:pt x="0" y="93174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9" name="Isosceles Triangle 9"/>
          <p:cNvSpPr/>
          <p:nvPr/>
        </p:nvSpPr>
        <p:spPr>
          <a:xfrm rot="16570907">
            <a:off x="3904456" y="2790032"/>
            <a:ext cx="301625" cy="1011238"/>
          </a:xfrm>
          <a:custGeom>
            <a:avLst/>
            <a:gdLst>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Lst>
            <a:ahLst/>
            <a:cxnLst>
              <a:cxn ang="0">
                <a:pos x="connsiteX0" y="connsiteY0"/>
              </a:cxn>
              <a:cxn ang="0">
                <a:pos x="connsiteX1" y="connsiteY1"/>
              </a:cxn>
              <a:cxn ang="0">
                <a:pos x="connsiteX2" y="connsiteY2"/>
              </a:cxn>
              <a:cxn ang="0">
                <a:pos x="connsiteX3" y="connsiteY3"/>
              </a:cxn>
            </a:cxnLst>
            <a:rect l="l" t="t" r="r" b="b"/>
            <a:pathLst>
              <a:path w="301791" h="931740">
                <a:moveTo>
                  <a:pt x="0" y="931740"/>
                </a:moveTo>
                <a:cubicBezTo>
                  <a:pt x="122153" y="644020"/>
                  <a:pt x="168107" y="440120"/>
                  <a:pt x="137860" y="0"/>
                </a:cubicBezTo>
                <a:cubicBezTo>
                  <a:pt x="351453" y="310580"/>
                  <a:pt x="305967" y="689740"/>
                  <a:pt x="275720" y="931740"/>
                </a:cubicBezTo>
                <a:lnTo>
                  <a:pt x="0" y="93174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10" name="Isosceles Triangle 9"/>
          <p:cNvSpPr/>
          <p:nvPr/>
        </p:nvSpPr>
        <p:spPr>
          <a:xfrm rot="3443184">
            <a:off x="4929452" y="3766344"/>
            <a:ext cx="301625" cy="1011238"/>
          </a:xfrm>
          <a:custGeom>
            <a:avLst/>
            <a:gdLst>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Lst>
            <a:ahLst/>
            <a:cxnLst>
              <a:cxn ang="0">
                <a:pos x="connsiteX0" y="connsiteY0"/>
              </a:cxn>
              <a:cxn ang="0">
                <a:pos x="connsiteX1" y="connsiteY1"/>
              </a:cxn>
              <a:cxn ang="0">
                <a:pos x="connsiteX2" y="connsiteY2"/>
              </a:cxn>
              <a:cxn ang="0">
                <a:pos x="connsiteX3" y="connsiteY3"/>
              </a:cxn>
            </a:cxnLst>
            <a:rect l="l" t="t" r="r" b="b"/>
            <a:pathLst>
              <a:path w="301791" h="931740">
                <a:moveTo>
                  <a:pt x="0" y="931740"/>
                </a:moveTo>
                <a:cubicBezTo>
                  <a:pt x="122153" y="644020"/>
                  <a:pt x="168107" y="440120"/>
                  <a:pt x="137860" y="0"/>
                </a:cubicBezTo>
                <a:cubicBezTo>
                  <a:pt x="351453" y="310580"/>
                  <a:pt x="305967" y="689740"/>
                  <a:pt x="275720" y="931740"/>
                </a:cubicBezTo>
                <a:lnTo>
                  <a:pt x="0" y="93174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11" name="Isosceles Triangle 9"/>
          <p:cNvSpPr/>
          <p:nvPr/>
        </p:nvSpPr>
        <p:spPr>
          <a:xfrm rot="16570907">
            <a:off x="3897577" y="3894932"/>
            <a:ext cx="301625" cy="1011238"/>
          </a:xfrm>
          <a:custGeom>
            <a:avLst/>
            <a:gdLst>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275720"/>
              <a:gd name="connsiteY0" fmla="*/ 931740 h 931740"/>
              <a:gd name="connsiteX1" fmla="*/ 137860 w 275720"/>
              <a:gd name="connsiteY1" fmla="*/ 0 h 931740"/>
              <a:gd name="connsiteX2" fmla="*/ 275720 w 275720"/>
              <a:gd name="connsiteY2" fmla="*/ 931740 h 931740"/>
              <a:gd name="connsiteX3" fmla="*/ 0 w 275720"/>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 name="connsiteX0" fmla="*/ 0 w 301791"/>
              <a:gd name="connsiteY0" fmla="*/ 931740 h 931740"/>
              <a:gd name="connsiteX1" fmla="*/ 137860 w 301791"/>
              <a:gd name="connsiteY1" fmla="*/ 0 h 931740"/>
              <a:gd name="connsiteX2" fmla="*/ 275720 w 301791"/>
              <a:gd name="connsiteY2" fmla="*/ 931740 h 931740"/>
              <a:gd name="connsiteX3" fmla="*/ 0 w 301791"/>
              <a:gd name="connsiteY3" fmla="*/ 931740 h 931740"/>
            </a:gdLst>
            <a:ahLst/>
            <a:cxnLst>
              <a:cxn ang="0">
                <a:pos x="connsiteX0" y="connsiteY0"/>
              </a:cxn>
              <a:cxn ang="0">
                <a:pos x="connsiteX1" y="connsiteY1"/>
              </a:cxn>
              <a:cxn ang="0">
                <a:pos x="connsiteX2" y="connsiteY2"/>
              </a:cxn>
              <a:cxn ang="0">
                <a:pos x="connsiteX3" y="connsiteY3"/>
              </a:cxn>
            </a:cxnLst>
            <a:rect l="l" t="t" r="r" b="b"/>
            <a:pathLst>
              <a:path w="301791" h="931740">
                <a:moveTo>
                  <a:pt x="0" y="931740"/>
                </a:moveTo>
                <a:cubicBezTo>
                  <a:pt x="122153" y="644020"/>
                  <a:pt x="168107" y="440120"/>
                  <a:pt x="137860" y="0"/>
                </a:cubicBezTo>
                <a:cubicBezTo>
                  <a:pt x="351453" y="310580"/>
                  <a:pt x="305967" y="689740"/>
                  <a:pt x="275720" y="931740"/>
                </a:cubicBezTo>
                <a:lnTo>
                  <a:pt x="0" y="93174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12" name="Isosceles Triangle 7"/>
          <p:cNvSpPr/>
          <p:nvPr/>
        </p:nvSpPr>
        <p:spPr>
          <a:xfrm>
            <a:off x="4196292" y="2115715"/>
            <a:ext cx="694796" cy="4265613"/>
          </a:xfrm>
          <a:custGeom>
            <a:avLst/>
            <a:gdLst>
              <a:gd name="connsiteX0" fmla="*/ 0 w 571817"/>
              <a:gd name="connsiteY0" fmla="*/ 3832225 h 3832225"/>
              <a:gd name="connsiteX1" fmla="*/ 285909 w 571817"/>
              <a:gd name="connsiteY1" fmla="*/ 0 h 3832225"/>
              <a:gd name="connsiteX2" fmla="*/ 571817 w 571817"/>
              <a:gd name="connsiteY2" fmla="*/ 3832225 h 3832225"/>
              <a:gd name="connsiteX3" fmla="*/ 0 w 571817"/>
              <a:gd name="connsiteY3" fmla="*/ 3832225 h 3832225"/>
              <a:gd name="connsiteX0" fmla="*/ 0 w 571817"/>
              <a:gd name="connsiteY0" fmla="*/ 4152265 h 4152265"/>
              <a:gd name="connsiteX1" fmla="*/ 316389 w 571817"/>
              <a:gd name="connsiteY1" fmla="*/ 0 h 4152265"/>
              <a:gd name="connsiteX2" fmla="*/ 571817 w 571817"/>
              <a:gd name="connsiteY2" fmla="*/ 4152265 h 4152265"/>
              <a:gd name="connsiteX3" fmla="*/ 0 w 571817"/>
              <a:gd name="connsiteY3" fmla="*/ 4152265 h 4152265"/>
              <a:gd name="connsiteX0" fmla="*/ 0 w 571817"/>
              <a:gd name="connsiteY0" fmla="*/ 4266565 h 4266565"/>
              <a:gd name="connsiteX1" fmla="*/ 202089 w 571817"/>
              <a:gd name="connsiteY1" fmla="*/ 0 h 4266565"/>
              <a:gd name="connsiteX2" fmla="*/ 571817 w 571817"/>
              <a:gd name="connsiteY2" fmla="*/ 4266565 h 4266565"/>
              <a:gd name="connsiteX3" fmla="*/ 0 w 571817"/>
              <a:gd name="connsiteY3" fmla="*/ 4266565 h 4266565"/>
              <a:gd name="connsiteX0" fmla="*/ 0 w 618752"/>
              <a:gd name="connsiteY0" fmla="*/ 4266565 h 4266565"/>
              <a:gd name="connsiteX1" fmla="*/ 202089 w 618752"/>
              <a:gd name="connsiteY1" fmla="*/ 0 h 4266565"/>
              <a:gd name="connsiteX2" fmla="*/ 571817 w 618752"/>
              <a:gd name="connsiteY2" fmla="*/ 4266565 h 4266565"/>
              <a:gd name="connsiteX3" fmla="*/ 0 w 618752"/>
              <a:gd name="connsiteY3" fmla="*/ 4266565 h 4266565"/>
              <a:gd name="connsiteX0" fmla="*/ 0 w 642305"/>
              <a:gd name="connsiteY0" fmla="*/ 4266565 h 4266565"/>
              <a:gd name="connsiteX1" fmla="*/ 202089 w 642305"/>
              <a:gd name="connsiteY1" fmla="*/ 0 h 4266565"/>
              <a:gd name="connsiteX2" fmla="*/ 571817 w 642305"/>
              <a:gd name="connsiteY2" fmla="*/ 4266565 h 4266565"/>
              <a:gd name="connsiteX3" fmla="*/ 0 w 642305"/>
              <a:gd name="connsiteY3" fmla="*/ 4266565 h 4266565"/>
              <a:gd name="connsiteX0" fmla="*/ 0 w 642305"/>
              <a:gd name="connsiteY0" fmla="*/ 4266565 h 4266565"/>
              <a:gd name="connsiteX1" fmla="*/ 202089 w 642305"/>
              <a:gd name="connsiteY1" fmla="*/ 0 h 4266565"/>
              <a:gd name="connsiteX2" fmla="*/ 571817 w 642305"/>
              <a:gd name="connsiteY2" fmla="*/ 4266565 h 4266565"/>
              <a:gd name="connsiteX3" fmla="*/ 0 w 642305"/>
              <a:gd name="connsiteY3" fmla="*/ 4266565 h 4266565"/>
              <a:gd name="connsiteX0" fmla="*/ 0 w 642305"/>
              <a:gd name="connsiteY0" fmla="*/ 4266565 h 4266565"/>
              <a:gd name="connsiteX1" fmla="*/ 202089 w 642305"/>
              <a:gd name="connsiteY1" fmla="*/ 0 h 4266565"/>
              <a:gd name="connsiteX2" fmla="*/ 571817 w 642305"/>
              <a:gd name="connsiteY2" fmla="*/ 4266565 h 4266565"/>
              <a:gd name="connsiteX3" fmla="*/ 0 w 642305"/>
              <a:gd name="connsiteY3" fmla="*/ 4266565 h 4266565"/>
            </a:gdLst>
            <a:ahLst/>
            <a:cxnLst>
              <a:cxn ang="0">
                <a:pos x="connsiteX0" y="connsiteY0"/>
              </a:cxn>
              <a:cxn ang="0">
                <a:pos x="connsiteX1" y="connsiteY1"/>
              </a:cxn>
              <a:cxn ang="0">
                <a:pos x="connsiteX2" y="connsiteY2"/>
              </a:cxn>
              <a:cxn ang="0">
                <a:pos x="connsiteX3" y="connsiteY3"/>
              </a:cxn>
            </a:cxnLst>
            <a:rect l="l" t="t" r="r" b="b"/>
            <a:pathLst>
              <a:path w="642305" h="4266565">
                <a:moveTo>
                  <a:pt x="0" y="4266565"/>
                </a:moveTo>
                <a:cubicBezTo>
                  <a:pt x="326443" y="3126317"/>
                  <a:pt x="416666" y="1498388"/>
                  <a:pt x="202089" y="0"/>
                </a:cubicBezTo>
                <a:cubicBezTo>
                  <a:pt x="546312" y="1437428"/>
                  <a:pt x="760994" y="2730077"/>
                  <a:pt x="571817" y="4266565"/>
                </a:cubicBezTo>
                <a:lnTo>
                  <a:pt x="0" y="4266565"/>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sz="1400" dirty="0" err="1">
              <a:solidFill>
                <a:schemeClr val="tx2"/>
              </a:solidFill>
            </a:endParaRPr>
          </a:p>
        </p:txBody>
      </p:sp>
      <p:sp>
        <p:nvSpPr>
          <p:cNvPr id="13" name="Oval 68"/>
          <p:cNvSpPr/>
          <p:nvPr/>
        </p:nvSpPr>
        <p:spPr>
          <a:xfrm>
            <a:off x="1771385" y="3632200"/>
            <a:ext cx="2098146" cy="1938338"/>
          </a:xfrm>
          <a:prstGeom prst="ellipse">
            <a:avLst/>
          </a:prstGeom>
          <a:solidFill>
            <a:srgbClr val="00CC9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14" name="Oval 69"/>
          <p:cNvSpPr/>
          <p:nvPr/>
        </p:nvSpPr>
        <p:spPr>
          <a:xfrm>
            <a:off x="5310717" y="3217267"/>
            <a:ext cx="2101585" cy="1939925"/>
          </a:xfrm>
          <a:prstGeom prst="ellipse">
            <a:avLst/>
          </a:prstGeom>
          <a:solidFill>
            <a:srgbClr val="FFC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15" name="Oval 70"/>
          <p:cNvSpPr/>
          <p:nvPr/>
        </p:nvSpPr>
        <p:spPr>
          <a:xfrm>
            <a:off x="4970198" y="1818828"/>
            <a:ext cx="1902090" cy="1754188"/>
          </a:xfrm>
          <a:prstGeom prst="ellipse">
            <a:avLst/>
          </a:prstGeom>
          <a:solidFill>
            <a:srgbClr val="FF797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16" name="Oval 71"/>
          <p:cNvSpPr/>
          <p:nvPr/>
        </p:nvSpPr>
        <p:spPr>
          <a:xfrm>
            <a:off x="2294202" y="2168525"/>
            <a:ext cx="1902090" cy="1754188"/>
          </a:xfrm>
          <a:prstGeom prst="ellipse">
            <a:avLst/>
          </a:prstGeom>
          <a:solidFill>
            <a:schemeClr val="accent6">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17" name="Oval 72"/>
          <p:cNvSpPr/>
          <p:nvPr/>
        </p:nvSpPr>
        <p:spPr>
          <a:xfrm>
            <a:off x="2896129" y="952500"/>
            <a:ext cx="1547813" cy="1428750"/>
          </a:xfrm>
          <a:prstGeom prst="ellipse">
            <a:avLst/>
          </a:prstGeom>
          <a:solidFill>
            <a:srgbClr val="00A1DE"/>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18" name="Oval 73"/>
          <p:cNvSpPr/>
          <p:nvPr/>
        </p:nvSpPr>
        <p:spPr>
          <a:xfrm>
            <a:off x="4344731" y="917576"/>
            <a:ext cx="1544373" cy="1427163"/>
          </a:xfrm>
          <a:prstGeom prst="ellipse">
            <a:avLst/>
          </a:prstGeom>
          <a:solidFill>
            <a:srgbClr val="00277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en-US" dirty="0" err="1">
              <a:solidFill>
                <a:schemeClr val="tx2"/>
              </a:solidFill>
              <a:latin typeface="微軟正黑體" panose="020B0604030504040204" pitchFamily="34" charset="-120"/>
            </a:endParaRPr>
          </a:p>
        </p:txBody>
      </p:sp>
      <p:sp>
        <p:nvSpPr>
          <p:cNvPr id="19" name="Rectangle 74"/>
          <p:cNvSpPr>
            <a:spLocks noChangeArrowheads="1"/>
          </p:cNvSpPr>
          <p:nvPr/>
        </p:nvSpPr>
        <p:spPr bwMode="auto">
          <a:xfrm>
            <a:off x="2373313" y="2722563"/>
            <a:ext cx="1740429"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algn="ctr" eaLnBrk="1" hangingPunct="1">
              <a:spcAft>
                <a:spcPts val="600"/>
              </a:spcAft>
              <a:defRPr/>
            </a:pPr>
            <a:r>
              <a:rPr lang="zh-TW" altLang="en-US">
                <a:solidFill>
                  <a:srgbClr val="313131"/>
                </a:solidFill>
                <a:latin typeface="+mn-ea"/>
                <a:ea typeface="+mn-ea"/>
              </a:rPr>
              <a:t>遵守組織要求</a:t>
            </a:r>
          </a:p>
        </p:txBody>
      </p:sp>
      <p:sp>
        <p:nvSpPr>
          <p:cNvPr id="20" name="Rectangle 75"/>
          <p:cNvSpPr>
            <a:spLocks noChangeArrowheads="1"/>
          </p:cNvSpPr>
          <p:nvPr/>
        </p:nvSpPr>
        <p:spPr bwMode="auto">
          <a:xfrm>
            <a:off x="1974321" y="4138614"/>
            <a:ext cx="1740429"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algn="ctr" eaLnBrk="1" hangingPunct="1">
              <a:spcAft>
                <a:spcPts val="600"/>
              </a:spcAft>
              <a:defRPr/>
            </a:pPr>
            <a:r>
              <a:rPr lang="zh-TW" altLang="en-US">
                <a:solidFill>
                  <a:srgbClr val="FFFFFF"/>
                </a:solidFill>
                <a:latin typeface="+mn-ea"/>
                <a:ea typeface="+mn-ea"/>
              </a:rPr>
              <a:t>維持獨立性及保密</a:t>
            </a:r>
          </a:p>
        </p:txBody>
      </p:sp>
      <p:sp>
        <p:nvSpPr>
          <p:cNvPr id="21" name="Rectangle 76"/>
          <p:cNvSpPr>
            <a:spLocks noChangeArrowheads="1"/>
          </p:cNvSpPr>
          <p:nvPr/>
        </p:nvSpPr>
        <p:spPr bwMode="auto">
          <a:xfrm>
            <a:off x="5045869" y="2626940"/>
            <a:ext cx="1740429"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algn="ctr" eaLnBrk="1" hangingPunct="1">
              <a:defRPr/>
            </a:pPr>
            <a:r>
              <a:rPr lang="zh-TW" altLang="en-US" dirty="0" smtClean="0">
                <a:solidFill>
                  <a:srgbClr val="FFFFFF"/>
                </a:solidFill>
                <a:latin typeface="+mn-ea"/>
                <a:ea typeface="+mn-ea"/>
              </a:rPr>
              <a:t>維護稽查紀錄</a:t>
            </a:r>
            <a:endParaRPr lang="zh-TW" altLang="en-US" dirty="0">
              <a:solidFill>
                <a:srgbClr val="FFFFFF"/>
              </a:solidFill>
              <a:latin typeface="+mn-ea"/>
              <a:ea typeface="+mn-ea"/>
            </a:endParaRPr>
          </a:p>
        </p:txBody>
      </p:sp>
      <p:sp>
        <p:nvSpPr>
          <p:cNvPr id="22" name="Rectangle 77"/>
          <p:cNvSpPr>
            <a:spLocks noChangeArrowheads="1"/>
          </p:cNvSpPr>
          <p:nvPr/>
        </p:nvSpPr>
        <p:spPr bwMode="auto">
          <a:xfrm>
            <a:off x="5493015" y="3772197"/>
            <a:ext cx="1740429"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algn="ctr" eaLnBrk="1" hangingPunct="1">
              <a:spcAft>
                <a:spcPts val="600"/>
              </a:spcAft>
              <a:defRPr/>
            </a:pPr>
            <a:r>
              <a:rPr lang="zh-TW" altLang="en-US" dirty="0">
                <a:solidFill>
                  <a:srgbClr val="FFFFFF"/>
                </a:solidFill>
                <a:latin typeface="+mn-ea"/>
                <a:ea typeface="+mn-ea"/>
              </a:rPr>
              <a:t>及時</a:t>
            </a:r>
            <a:r>
              <a:rPr lang="zh-TW" altLang="en-US" dirty="0" smtClean="0">
                <a:solidFill>
                  <a:srgbClr val="FFFFFF"/>
                </a:solidFill>
                <a:latin typeface="+mn-ea"/>
                <a:ea typeface="+mn-ea"/>
              </a:rPr>
              <a:t>報告稽查結果</a:t>
            </a:r>
            <a:endParaRPr lang="en-US" altLang="zh-TW" dirty="0">
              <a:solidFill>
                <a:schemeClr val="bg1"/>
              </a:solidFill>
              <a:latin typeface="+mn-ea"/>
              <a:ea typeface="+mn-ea"/>
            </a:endParaRPr>
          </a:p>
        </p:txBody>
      </p:sp>
      <p:sp>
        <p:nvSpPr>
          <p:cNvPr id="23" name="Rectangle 78"/>
          <p:cNvSpPr>
            <a:spLocks noChangeArrowheads="1"/>
          </p:cNvSpPr>
          <p:nvPr/>
        </p:nvSpPr>
        <p:spPr bwMode="auto">
          <a:xfrm>
            <a:off x="3109384" y="1343026"/>
            <a:ext cx="103531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algn="ctr" eaLnBrk="1" hangingPunct="1">
              <a:defRPr/>
            </a:pPr>
            <a:r>
              <a:rPr lang="zh-TW" altLang="en-US" dirty="0" smtClean="0">
                <a:solidFill>
                  <a:srgbClr val="FFFFFF"/>
                </a:solidFill>
                <a:latin typeface="+mn-ea"/>
                <a:ea typeface="+mn-ea"/>
              </a:rPr>
              <a:t>稽查工作</a:t>
            </a:r>
            <a:r>
              <a:rPr lang="zh-TW" altLang="en-US" dirty="0">
                <a:solidFill>
                  <a:srgbClr val="FFFFFF"/>
                </a:solidFill>
                <a:latin typeface="+mn-ea"/>
                <a:ea typeface="+mn-ea"/>
              </a:rPr>
              <a:t>準備</a:t>
            </a:r>
          </a:p>
        </p:txBody>
      </p:sp>
      <p:sp>
        <p:nvSpPr>
          <p:cNvPr id="24" name="Rectangle 79"/>
          <p:cNvSpPr>
            <a:spLocks noChangeArrowheads="1"/>
          </p:cNvSpPr>
          <p:nvPr/>
        </p:nvSpPr>
        <p:spPr bwMode="auto">
          <a:xfrm>
            <a:off x="4544897" y="1573214"/>
            <a:ext cx="112818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b="1">
                <a:solidFill>
                  <a:schemeClr val="tx1"/>
                </a:solidFill>
                <a:latin typeface="Trebuchet MS" pitchFamily="34" charset="0"/>
                <a:ea typeface="華康中黑體" pitchFamily="49" charset="-120"/>
              </a:defRPr>
            </a:lvl1pPr>
            <a:lvl2pPr marL="742950" indent="-285750" eaLnBrk="0" hangingPunct="0">
              <a:defRPr kumimoji="1" b="1">
                <a:solidFill>
                  <a:schemeClr val="tx1"/>
                </a:solidFill>
                <a:latin typeface="Trebuchet MS" pitchFamily="34" charset="0"/>
                <a:ea typeface="華康中黑體" pitchFamily="49" charset="-120"/>
              </a:defRPr>
            </a:lvl2pPr>
            <a:lvl3pPr marL="1143000" indent="-228600" eaLnBrk="0" hangingPunct="0">
              <a:defRPr kumimoji="1" b="1">
                <a:solidFill>
                  <a:schemeClr val="tx1"/>
                </a:solidFill>
                <a:latin typeface="Trebuchet MS" pitchFamily="34" charset="0"/>
                <a:ea typeface="華康中黑體" pitchFamily="49" charset="-120"/>
              </a:defRPr>
            </a:lvl3pPr>
            <a:lvl4pPr marL="1600200" indent="-228600" eaLnBrk="0" hangingPunct="0">
              <a:defRPr kumimoji="1" b="1">
                <a:solidFill>
                  <a:schemeClr val="tx1"/>
                </a:solidFill>
                <a:latin typeface="Trebuchet MS" pitchFamily="34" charset="0"/>
                <a:ea typeface="華康中黑體" pitchFamily="49" charset="-120"/>
              </a:defRPr>
            </a:lvl4pPr>
            <a:lvl5pPr marL="2057400" indent="-228600" eaLnBrk="0" hangingPunct="0">
              <a:defRPr kumimoji="1" b="1">
                <a:solidFill>
                  <a:schemeClr val="tx1"/>
                </a:solidFill>
                <a:latin typeface="Trebuchet MS" pitchFamily="34" charset="0"/>
                <a:ea typeface="華康中黑體" pitchFamily="49" charset="-120"/>
              </a:defRPr>
            </a:lvl5pPr>
            <a:lvl6pPr marL="25146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6pPr>
            <a:lvl7pPr marL="29718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7pPr>
            <a:lvl8pPr marL="34290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8pPr>
            <a:lvl9pPr marL="3886200" indent="-228600" eaLnBrk="0" fontAlgn="base" hangingPunct="0">
              <a:spcBef>
                <a:spcPct val="0"/>
              </a:spcBef>
              <a:spcAft>
                <a:spcPct val="0"/>
              </a:spcAft>
              <a:defRPr kumimoji="1" b="1">
                <a:solidFill>
                  <a:schemeClr val="tx1"/>
                </a:solidFill>
                <a:latin typeface="Trebuchet MS" pitchFamily="34" charset="0"/>
                <a:ea typeface="華康中黑體" pitchFamily="49" charset="-120"/>
              </a:defRPr>
            </a:lvl9pPr>
          </a:lstStyle>
          <a:p>
            <a:pPr algn="ctr" eaLnBrk="1" hangingPunct="1">
              <a:defRPr/>
            </a:pPr>
            <a:r>
              <a:rPr lang="zh-TW" altLang="en-US" dirty="0">
                <a:solidFill>
                  <a:srgbClr val="FFFFFF"/>
                </a:solidFill>
                <a:latin typeface="+mn-ea"/>
                <a:ea typeface="+mn-ea"/>
              </a:rPr>
              <a:t>執行與</a:t>
            </a:r>
            <a:r>
              <a:rPr lang="zh-TW" altLang="en-US" dirty="0" smtClean="0">
                <a:solidFill>
                  <a:srgbClr val="FFFFFF"/>
                </a:solidFill>
                <a:latin typeface="+mn-ea"/>
                <a:ea typeface="+mn-ea"/>
              </a:rPr>
              <a:t>完成稽查</a:t>
            </a:r>
            <a:endParaRPr lang="zh-TW" altLang="en-US" dirty="0">
              <a:solidFill>
                <a:srgbClr val="FFFFFF"/>
              </a:solidFill>
              <a:latin typeface="+mn-ea"/>
              <a:ea typeface="+mn-ea"/>
            </a:endParaRPr>
          </a:p>
        </p:txBody>
      </p:sp>
      <p:sp>
        <p:nvSpPr>
          <p:cNvPr id="2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136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17702034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3424238" y="1409700"/>
            <a:ext cx="2090737" cy="790575"/>
          </a:xfrm>
          <a:prstGeom prst="wedgeEllipseCallout">
            <a:avLst>
              <a:gd name="adj1" fmla="val -55986"/>
              <a:gd name="adj2" fmla="val 6075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a:solidFill>
                  <a:srgbClr val="595959"/>
                </a:solidFill>
                <a:latin typeface="微軟正黑體" pitchFamily="34" charset="-120"/>
                <a:ea typeface="微軟正黑體" pitchFamily="34" charset="-120"/>
              </a:rPr>
              <a:t>BS10012</a:t>
            </a:r>
            <a:endParaRPr lang="zh-TW" altLang="en-US" sz="2400" dirty="0">
              <a:solidFill>
                <a:srgbClr val="595959"/>
              </a:solidFill>
              <a:latin typeface="微軟正黑體" pitchFamily="34" charset="-120"/>
              <a:ea typeface="微軟正黑體" pitchFamily="34" charset="-120"/>
            </a:endParaRPr>
          </a:p>
        </p:txBody>
      </p:sp>
      <p:sp>
        <p:nvSpPr>
          <p:cNvPr id="8" name="橢圓圖說文字 7"/>
          <p:cNvSpPr>
            <a:spLocks noChangeArrowheads="1"/>
          </p:cNvSpPr>
          <p:nvPr/>
        </p:nvSpPr>
        <p:spPr bwMode="auto">
          <a:xfrm>
            <a:off x="3198813" y="2590800"/>
            <a:ext cx="1946275"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智慧財產權</a:t>
            </a:r>
          </a:p>
        </p:txBody>
      </p:sp>
      <p:sp>
        <p:nvSpPr>
          <p:cNvPr id="9" name="橢圓圖說文字 8"/>
          <p:cNvSpPr>
            <a:spLocks noChangeArrowheads="1"/>
          </p:cNvSpPr>
          <p:nvPr/>
        </p:nvSpPr>
        <p:spPr bwMode="auto">
          <a:xfrm>
            <a:off x="704850" y="1476375"/>
            <a:ext cx="2012950" cy="1079500"/>
          </a:xfrm>
          <a:prstGeom prst="wedgeEllipseCallout">
            <a:avLst>
              <a:gd name="adj1" fmla="val 42352"/>
              <a:gd name="adj2" fmla="val 4837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個資法</a:t>
            </a:r>
          </a:p>
        </p:txBody>
      </p:sp>
      <p:sp>
        <p:nvSpPr>
          <p:cNvPr id="10" name="橢圓圖說文字 9"/>
          <p:cNvSpPr>
            <a:spLocks noChangeArrowheads="1"/>
          </p:cNvSpPr>
          <p:nvPr/>
        </p:nvSpPr>
        <p:spPr bwMode="auto">
          <a:xfrm>
            <a:off x="2246313" y="4140200"/>
            <a:ext cx="1800225" cy="1079500"/>
          </a:xfrm>
          <a:prstGeom prst="wedgeEllipseCallout">
            <a:avLst>
              <a:gd name="adj1" fmla="val 14755"/>
              <a:gd name="adj2" fmla="val -8509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著作權</a:t>
            </a:r>
          </a:p>
        </p:txBody>
      </p:sp>
      <p:sp>
        <p:nvSpPr>
          <p:cNvPr id="11" name="橢圓圖說文字 10"/>
          <p:cNvSpPr>
            <a:spLocks noChangeArrowheads="1"/>
          </p:cNvSpPr>
          <p:nvPr/>
        </p:nvSpPr>
        <p:spPr bwMode="auto">
          <a:xfrm>
            <a:off x="631825" y="3095625"/>
            <a:ext cx="2159000" cy="1044575"/>
          </a:xfrm>
          <a:prstGeom prst="wedgeEllipseCallout">
            <a:avLst>
              <a:gd name="adj1" fmla="val 37176"/>
              <a:gd name="adj2" fmla="val -5435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資訊倫理</a:t>
            </a:r>
          </a:p>
        </p:txBody>
      </p:sp>
      <p:sp>
        <p:nvSpPr>
          <p:cNvPr id="13" name="橢圓圖說文字 12"/>
          <p:cNvSpPr>
            <a:spLocks noChangeArrowheads="1"/>
          </p:cNvSpPr>
          <p:nvPr/>
        </p:nvSpPr>
        <p:spPr bwMode="auto">
          <a:xfrm>
            <a:off x="5229225" y="3327400"/>
            <a:ext cx="1476375" cy="1079500"/>
          </a:xfrm>
          <a:prstGeom prst="wedgeEllipseCallout">
            <a:avLst>
              <a:gd name="adj1" fmla="val 57032"/>
              <a:gd name="adj2" fmla="val -4017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稽核準則</a:t>
            </a:r>
            <a:endParaRPr lang="zh-TW" altLang="en-US" sz="2400" dirty="0">
              <a:solidFill>
                <a:srgbClr val="595959"/>
              </a:solidFill>
              <a:latin typeface="微軟正黑體" pitchFamily="34" charset="-120"/>
              <a:ea typeface="微軟正黑體" pitchFamily="34" charset="-120"/>
            </a:endParaRPr>
          </a:p>
        </p:txBody>
      </p:sp>
      <p:sp>
        <p:nvSpPr>
          <p:cNvPr id="14" name="橢圓圖說文字 13"/>
          <p:cNvSpPr>
            <a:spLocks noChangeArrowheads="1"/>
          </p:cNvSpPr>
          <p:nvPr/>
        </p:nvSpPr>
        <p:spPr bwMode="auto">
          <a:xfrm>
            <a:off x="5989638" y="4406900"/>
            <a:ext cx="2024062" cy="1079500"/>
          </a:xfrm>
          <a:prstGeom prst="wedgeEllipseCallout">
            <a:avLst>
              <a:gd name="adj1" fmla="val 9713"/>
              <a:gd name="adj2" fmla="val -86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稽核軌跡</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證據</a:t>
            </a:r>
          </a:p>
        </p:txBody>
      </p:sp>
      <p:sp>
        <p:nvSpPr>
          <p:cNvPr id="15" name="橢圓圖說文字 14"/>
          <p:cNvSpPr>
            <a:spLocks noChangeArrowheads="1"/>
          </p:cNvSpPr>
          <p:nvPr/>
        </p:nvSpPr>
        <p:spPr bwMode="auto">
          <a:xfrm>
            <a:off x="7762875" y="3581400"/>
            <a:ext cx="2022475" cy="1079500"/>
          </a:xfrm>
          <a:prstGeom prst="wedgeEllipseCallout">
            <a:avLst>
              <a:gd name="adj1" fmla="val -59463"/>
              <a:gd name="adj2" fmla="val -44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稽核手法</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底稿</a:t>
            </a:r>
          </a:p>
        </p:txBody>
      </p:sp>
      <p:sp>
        <p:nvSpPr>
          <p:cNvPr id="16" name="橢圓圖說文字 15"/>
          <p:cNvSpPr>
            <a:spLocks noChangeArrowheads="1"/>
          </p:cNvSpPr>
          <p:nvPr/>
        </p:nvSpPr>
        <p:spPr bwMode="auto">
          <a:xfrm>
            <a:off x="5834063" y="1897063"/>
            <a:ext cx="3554412" cy="1079500"/>
          </a:xfrm>
          <a:prstGeom prst="wedgeEllipseCallout">
            <a:avLst>
              <a:gd name="adj1" fmla="val -3981"/>
              <a:gd name="adj2" fmla="val 76616"/>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第一</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內</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、二</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主</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、三</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外</a:t>
            </a:r>
            <a:r>
              <a:rPr lang="en-US" altLang="zh-TW" sz="2400">
                <a:solidFill>
                  <a:srgbClr val="595959"/>
                </a:solidFill>
                <a:latin typeface="微軟正黑體" pitchFamily="34" charset="-120"/>
                <a:ea typeface="微軟正黑體" pitchFamily="34" charset="-120"/>
              </a:rPr>
              <a:t>)</a:t>
            </a:r>
            <a:r>
              <a:rPr lang="zh-TW" altLang="en-US" sz="2400">
                <a:solidFill>
                  <a:srgbClr val="595959"/>
                </a:solidFill>
                <a:latin typeface="微軟正黑體" pitchFamily="34" charset="-120"/>
                <a:ea typeface="微軟正黑體" pitchFamily="34" charset="-120"/>
              </a:rPr>
              <a:t>方稽核</a:t>
            </a:r>
          </a:p>
        </p:txBody>
      </p:sp>
      <p:sp>
        <p:nvSpPr>
          <p:cNvPr id="2868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E95C6DE5-631C-4F4E-AD09-A6E3BEE8BBA5}" type="slidenum">
              <a:rPr kumimoji="0" lang="zh-TW" altLang="en-US" smtClean="0">
                <a:solidFill>
                  <a:schemeClr val="bg1"/>
                </a:solidFill>
                <a:latin typeface="Times New Roman" pitchFamily="18" charset="0"/>
                <a:ea typeface="標楷體" pitchFamily="65" charset="-120"/>
              </a:rPr>
              <a:pPr/>
              <a:t>137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55765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pPr>
              <a:defRPr/>
            </a:pPr>
            <a:r>
              <a:rPr kumimoji="1" lang="zh-TW" altLang="en-US" dirty="0" smtClean="0"/>
              <a:t>範例考題</a:t>
            </a:r>
            <a:endParaRPr kumimoji="1" lang="zh-TW" altLang="en-US" dirty="0"/>
          </a:p>
        </p:txBody>
      </p:sp>
      <p:sp>
        <p:nvSpPr>
          <p:cNvPr id="3" name="副標題 2"/>
          <p:cNvSpPr>
            <a:spLocks noGrp="1"/>
          </p:cNvSpPr>
          <p:nvPr>
            <p:ph type="subTitle" idx="1"/>
          </p:nvPr>
        </p:nvSpPr>
        <p:spPr>
          <a:xfrm>
            <a:off x="1485900" y="3813175"/>
            <a:ext cx="6934200" cy="1752600"/>
          </a:xfrm>
        </p:spPr>
        <p:txBody>
          <a:bodyPr/>
          <a:lstStyle/>
          <a:p>
            <a:pPr>
              <a:buFont typeface="Arial" charset="0"/>
              <a:buNone/>
              <a:defRPr/>
            </a:pPr>
            <a:endParaRPr kumimoji="1" lang="zh-TW" altLang="en-US"/>
          </a:p>
        </p:txBody>
      </p:sp>
      <p:sp>
        <p:nvSpPr>
          <p:cNvPr id="29700"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E3BA6D23-6517-4392-9C7E-223056CFF299}" type="slidenum">
              <a:rPr kumimoji="0" lang="zh-TW" altLang="en-US" smtClean="0">
                <a:solidFill>
                  <a:schemeClr val="bg1"/>
                </a:solidFill>
                <a:latin typeface="Times New Roman" pitchFamily="18" charset="0"/>
                <a:ea typeface="標楷體" pitchFamily="65" charset="-120"/>
              </a:rPr>
              <a:pPr/>
              <a:t>138</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先進</a:t>
            </a:r>
            <a:r>
              <a:rPr lang="zh-TW" altLang="en-US" dirty="0"/>
              <a:t>的網路技術，開啟了個人電腦使用挖掘大量資料的可能性，因此能比過去難以想像的大規模及精準地侵犯個人隱私。下列何者不算個人隱私？</a:t>
            </a:r>
          </a:p>
          <a:p>
            <a:r>
              <a:rPr lang="en-US" altLang="zh-TW" dirty="0"/>
              <a:t>(A)	</a:t>
            </a:r>
            <a:r>
              <a:rPr lang="zh-TW" altLang="en-US" dirty="0"/>
              <a:t>醫療、健康狀況</a:t>
            </a:r>
          </a:p>
          <a:p>
            <a:r>
              <a:rPr lang="en-US" altLang="zh-TW" dirty="0"/>
              <a:t>(B)	</a:t>
            </a:r>
            <a:r>
              <a:rPr lang="zh-TW" altLang="en-US" dirty="0"/>
              <a:t>性生活</a:t>
            </a:r>
          </a:p>
          <a:p>
            <a:r>
              <a:rPr lang="en-US" altLang="zh-TW" dirty="0"/>
              <a:t>(C)	</a:t>
            </a:r>
            <a:r>
              <a:rPr lang="zh-TW" altLang="en-US" dirty="0"/>
              <a:t>財務情況、社會活動</a:t>
            </a:r>
          </a:p>
          <a:p>
            <a:r>
              <a:rPr lang="en-US" altLang="zh-TW" dirty="0"/>
              <a:t>(D)	</a:t>
            </a:r>
            <a:r>
              <a:rPr lang="zh-TW" altLang="en-US" dirty="0"/>
              <a:t>證件上照片</a:t>
            </a: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139</a:t>
            </a:fld>
            <a:endParaRPr lang="zh-TW" altLang="en-US"/>
          </a:p>
        </p:txBody>
      </p:sp>
    </p:spTree>
    <p:extLst>
      <p:ext uri="{BB962C8B-B14F-4D97-AF65-F5344CB8AC3E}">
        <p14:creationId xmlns:p14="http://schemas.microsoft.com/office/powerpoint/2010/main" val="413849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208585" y="117028"/>
            <a:ext cx="8080400" cy="935708"/>
          </a:xfrm>
        </p:spPr>
        <p:txBody>
          <a:bodyPr/>
          <a:lstStyle/>
          <a:p>
            <a:r>
              <a:rPr lang="zh-TW" altLang="en-US" smtClean="0"/>
              <a:t>資訊安全的三個目標</a:t>
            </a:r>
          </a:p>
        </p:txBody>
      </p:sp>
      <p:grpSp>
        <p:nvGrpSpPr>
          <p:cNvPr id="31748" name="Group 14"/>
          <p:cNvGrpSpPr>
            <a:grpSpLocks/>
          </p:cNvGrpSpPr>
          <p:nvPr/>
        </p:nvGrpSpPr>
        <p:grpSpPr bwMode="auto">
          <a:xfrm>
            <a:off x="6748463" y="3717926"/>
            <a:ext cx="2729310" cy="2519363"/>
            <a:chOff x="2154" y="1389"/>
            <a:chExt cx="1587" cy="1587"/>
          </a:xfrm>
        </p:grpSpPr>
        <p:sp>
          <p:nvSpPr>
            <p:cNvPr id="31756" name="Oval 5"/>
            <p:cNvSpPr>
              <a:spLocks noChangeArrowheads="1"/>
            </p:cNvSpPr>
            <p:nvPr/>
          </p:nvSpPr>
          <p:spPr bwMode="auto">
            <a:xfrm>
              <a:off x="2154" y="1389"/>
              <a:ext cx="1587" cy="1587"/>
            </a:xfrm>
            <a:prstGeom prst="ellipse">
              <a:avLst/>
            </a:prstGeom>
            <a:solidFill>
              <a:srgbClr val="C0C0C0"/>
            </a:solidFill>
            <a:ln w="2857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4000">
                <a:latin typeface="微軟正黑體" panose="020B0604030504040204" pitchFamily="34" charset="-120"/>
                <a:ea typeface="微軟正黑體" panose="020B0604030504040204" pitchFamily="34" charset="-120"/>
              </a:endParaRPr>
            </a:p>
          </p:txBody>
        </p:sp>
        <p:sp>
          <p:nvSpPr>
            <p:cNvPr id="31757" name="Oval 4"/>
            <p:cNvSpPr>
              <a:spLocks noChangeArrowheads="1"/>
            </p:cNvSpPr>
            <p:nvPr/>
          </p:nvSpPr>
          <p:spPr bwMode="auto">
            <a:xfrm>
              <a:off x="2608" y="1842"/>
              <a:ext cx="680" cy="680"/>
            </a:xfrm>
            <a:prstGeom prst="ellipse">
              <a:avLst/>
            </a:prstGeom>
            <a:solidFill>
              <a:srgbClr val="00FF00"/>
            </a:solidFill>
            <a:ln w="28575" algn="ctr">
              <a:solidFill>
                <a:schemeClr val="tx1"/>
              </a:solidFill>
              <a:prstDash val="sysDot"/>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3200" dirty="0">
                  <a:latin typeface="微軟正黑體" panose="020B0604030504040204" pitchFamily="34" charset="-120"/>
                  <a:ea typeface="微軟正黑體" panose="020B0604030504040204" pitchFamily="34" charset="-120"/>
                </a:rPr>
                <a:t>資訊</a:t>
              </a:r>
            </a:p>
          </p:txBody>
        </p:sp>
        <p:sp>
          <p:nvSpPr>
            <p:cNvPr id="31758" name="Line 6"/>
            <p:cNvSpPr>
              <a:spLocks noChangeShapeType="1"/>
            </p:cNvSpPr>
            <p:nvPr/>
          </p:nvSpPr>
          <p:spPr bwMode="auto">
            <a:xfrm flipV="1">
              <a:off x="3243" y="1797"/>
              <a:ext cx="409" cy="227"/>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微軟正黑體" panose="020B0604030504040204" pitchFamily="34" charset="-120"/>
                <a:ea typeface="微軟正黑體" panose="020B0604030504040204" pitchFamily="34" charset="-120"/>
              </a:endParaRPr>
            </a:p>
          </p:txBody>
        </p:sp>
        <p:sp>
          <p:nvSpPr>
            <p:cNvPr id="31759" name="Line 7"/>
            <p:cNvSpPr>
              <a:spLocks noChangeShapeType="1"/>
            </p:cNvSpPr>
            <p:nvPr/>
          </p:nvSpPr>
          <p:spPr bwMode="auto">
            <a:xfrm>
              <a:off x="2245" y="1797"/>
              <a:ext cx="409" cy="227"/>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微軟正黑體" panose="020B0604030504040204" pitchFamily="34" charset="-120"/>
                <a:ea typeface="微軟正黑體" panose="020B0604030504040204" pitchFamily="34" charset="-120"/>
              </a:endParaRPr>
            </a:p>
          </p:txBody>
        </p:sp>
        <p:sp>
          <p:nvSpPr>
            <p:cNvPr id="31760" name="Line 9"/>
            <p:cNvSpPr>
              <a:spLocks noChangeShapeType="1"/>
            </p:cNvSpPr>
            <p:nvPr/>
          </p:nvSpPr>
          <p:spPr bwMode="auto">
            <a:xfrm flipV="1">
              <a:off x="2971" y="2523"/>
              <a:ext cx="0" cy="453"/>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微軟正黑體" panose="020B0604030504040204" pitchFamily="34" charset="-120"/>
                <a:ea typeface="微軟正黑體" panose="020B0604030504040204" pitchFamily="34" charset="-120"/>
              </a:endParaRPr>
            </a:p>
          </p:txBody>
        </p:sp>
        <p:sp>
          <p:nvSpPr>
            <p:cNvPr id="320522" name="Text Box 10"/>
            <p:cNvSpPr txBox="1">
              <a:spLocks noChangeArrowheads="1"/>
            </p:cNvSpPr>
            <p:nvPr/>
          </p:nvSpPr>
          <p:spPr bwMode="auto">
            <a:xfrm>
              <a:off x="2665" y="1510"/>
              <a:ext cx="555" cy="25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000">
                  <a:latin typeface="微軟正黑體" panose="020B0604030504040204" pitchFamily="34" charset="-120"/>
                  <a:ea typeface="微軟正黑體" panose="020B0604030504040204" pitchFamily="34" charset="-120"/>
                </a:rPr>
                <a:t>機密性</a:t>
              </a:r>
            </a:p>
          </p:txBody>
        </p:sp>
        <p:sp>
          <p:nvSpPr>
            <p:cNvPr id="320523" name="Text Box 11"/>
            <p:cNvSpPr txBox="1">
              <a:spLocks noChangeArrowheads="1"/>
            </p:cNvSpPr>
            <p:nvPr/>
          </p:nvSpPr>
          <p:spPr bwMode="auto">
            <a:xfrm>
              <a:off x="3075" y="2409"/>
              <a:ext cx="555" cy="25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000" dirty="0">
                  <a:latin typeface="微軟正黑體" panose="020B0604030504040204" pitchFamily="34" charset="-120"/>
                  <a:ea typeface="微軟正黑體" panose="020B0604030504040204" pitchFamily="34" charset="-120"/>
                </a:rPr>
                <a:t>完整性</a:t>
              </a:r>
            </a:p>
          </p:txBody>
        </p:sp>
        <p:sp>
          <p:nvSpPr>
            <p:cNvPr id="320524" name="Text Box 12"/>
            <p:cNvSpPr txBox="1">
              <a:spLocks noChangeArrowheads="1"/>
            </p:cNvSpPr>
            <p:nvPr/>
          </p:nvSpPr>
          <p:spPr bwMode="auto">
            <a:xfrm>
              <a:off x="2214" y="2432"/>
              <a:ext cx="555" cy="25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000" dirty="0">
                  <a:latin typeface="微軟正黑體" panose="020B0604030504040204" pitchFamily="34" charset="-120"/>
                  <a:ea typeface="微軟正黑體" panose="020B0604030504040204" pitchFamily="34" charset="-120"/>
                </a:rPr>
                <a:t>可用性</a:t>
              </a:r>
            </a:p>
          </p:txBody>
        </p:sp>
      </p:grpSp>
      <p:sp>
        <p:nvSpPr>
          <p:cNvPr id="31749" name="Rectangle 4"/>
          <p:cNvSpPr>
            <a:spLocks noChangeArrowheads="1"/>
          </p:cNvSpPr>
          <p:nvPr/>
        </p:nvSpPr>
        <p:spPr bwMode="auto">
          <a:xfrm>
            <a:off x="344488" y="1301750"/>
            <a:ext cx="2580879"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lang="zh-TW" altLang="en-US" sz="2400" b="0" i="0" dirty="0">
                <a:latin typeface="微軟正黑體" panose="020B0604030504040204" pitchFamily="34" charset="-120"/>
                <a:ea typeface="微軟正黑體" panose="020B0604030504040204" pitchFamily="34" charset="-120"/>
              </a:rPr>
              <a:t>機密性</a:t>
            </a:r>
          </a:p>
          <a:p>
            <a:pPr algn="ctr" eaLnBrk="1" hangingPunct="1">
              <a:spcBef>
                <a:spcPct val="0"/>
              </a:spcBef>
              <a:buSzTx/>
              <a:buFontTx/>
              <a:buNone/>
            </a:pPr>
            <a:r>
              <a:rPr lang="en-US" altLang="zh-TW" sz="2400" b="0" i="0">
                <a:latin typeface="微軟正黑體" panose="020B0604030504040204" pitchFamily="34" charset="-120"/>
                <a:ea typeface="微軟正黑體" panose="020B0604030504040204" pitchFamily="34" charset="-120"/>
              </a:rPr>
              <a:t>(</a:t>
            </a:r>
            <a:r>
              <a:rPr lang="en-US" altLang="zh-TW" sz="2200" b="0" i="0" smtClean="0">
                <a:latin typeface="微軟正黑體" panose="020B0604030504040204" pitchFamily="34" charset="-120"/>
                <a:ea typeface="微軟正黑體" panose="020B0604030504040204" pitchFamily="34" charset="-120"/>
              </a:rPr>
              <a:t>Confidentiality</a:t>
            </a:r>
            <a:r>
              <a:rPr lang="en-US" altLang="zh-TW" sz="2400" b="0" i="0" dirty="0">
                <a:latin typeface="微軟正黑體" panose="020B0604030504040204" pitchFamily="34" charset="-120"/>
                <a:ea typeface="微軟正黑體" panose="020B0604030504040204" pitchFamily="34" charset="-120"/>
              </a:rPr>
              <a:t>)</a:t>
            </a:r>
          </a:p>
        </p:txBody>
      </p:sp>
      <p:sp>
        <p:nvSpPr>
          <p:cNvPr id="31750" name="Rectangle 5"/>
          <p:cNvSpPr>
            <a:spLocks noChangeArrowheads="1"/>
          </p:cNvSpPr>
          <p:nvPr/>
        </p:nvSpPr>
        <p:spPr bwMode="auto">
          <a:xfrm>
            <a:off x="344488" y="2348880"/>
            <a:ext cx="2580879"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lang="zh-TW" altLang="en-US" sz="2400" b="0" i="0">
                <a:latin typeface="微軟正黑體" panose="020B0604030504040204" pitchFamily="34" charset="-120"/>
                <a:ea typeface="微軟正黑體" panose="020B0604030504040204" pitchFamily="34" charset="-120"/>
              </a:rPr>
              <a:t>完整性</a:t>
            </a:r>
          </a:p>
          <a:p>
            <a:pPr algn="ctr" eaLnBrk="1" hangingPunct="1">
              <a:spcBef>
                <a:spcPct val="0"/>
              </a:spcBef>
              <a:buSzTx/>
              <a:buFontTx/>
              <a:buNone/>
            </a:pPr>
            <a:r>
              <a:rPr lang="en-US" altLang="zh-TW" sz="2400" b="0" i="0">
                <a:latin typeface="微軟正黑體" panose="020B0604030504040204" pitchFamily="34" charset="-120"/>
                <a:ea typeface="微軟正黑體" panose="020B0604030504040204" pitchFamily="34" charset="-120"/>
              </a:rPr>
              <a:t>(</a:t>
            </a:r>
            <a:r>
              <a:rPr lang="en-US" altLang="zh-TW" sz="2200" b="0" i="0">
                <a:latin typeface="微軟正黑體" panose="020B0604030504040204" pitchFamily="34" charset="-120"/>
                <a:ea typeface="微軟正黑體" panose="020B0604030504040204" pitchFamily="34" charset="-120"/>
              </a:rPr>
              <a:t>Integrity</a:t>
            </a:r>
            <a:r>
              <a:rPr lang="en-US" altLang="zh-TW" sz="2400" b="0" i="0">
                <a:latin typeface="微軟正黑體" panose="020B0604030504040204" pitchFamily="34" charset="-120"/>
                <a:ea typeface="微軟正黑體" panose="020B0604030504040204" pitchFamily="34" charset="-120"/>
              </a:rPr>
              <a:t>)</a:t>
            </a:r>
          </a:p>
        </p:txBody>
      </p:sp>
      <p:sp>
        <p:nvSpPr>
          <p:cNvPr id="31751" name="Rectangle 6"/>
          <p:cNvSpPr>
            <a:spLocks noChangeArrowheads="1"/>
          </p:cNvSpPr>
          <p:nvPr/>
        </p:nvSpPr>
        <p:spPr bwMode="auto">
          <a:xfrm>
            <a:off x="344488" y="3570288"/>
            <a:ext cx="2580879"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lang="zh-TW" altLang="en-US" sz="2400" b="0" i="0" dirty="0">
                <a:latin typeface="微軟正黑體" panose="020B0604030504040204" pitchFamily="34" charset="-120"/>
                <a:ea typeface="微軟正黑體" panose="020B0604030504040204" pitchFamily="34" charset="-120"/>
              </a:rPr>
              <a:t>可用性</a:t>
            </a:r>
          </a:p>
          <a:p>
            <a:pPr algn="ctr" eaLnBrk="1" hangingPunct="1">
              <a:spcBef>
                <a:spcPct val="0"/>
              </a:spcBef>
              <a:buSzTx/>
              <a:buFontTx/>
              <a:buNone/>
            </a:pPr>
            <a:r>
              <a:rPr lang="en-US" altLang="zh-TW" sz="2400" b="0" i="0">
                <a:latin typeface="微軟正黑體" panose="020B0604030504040204" pitchFamily="34" charset="-120"/>
                <a:ea typeface="微軟正黑體" panose="020B0604030504040204" pitchFamily="34" charset="-120"/>
              </a:rPr>
              <a:t>(</a:t>
            </a:r>
            <a:r>
              <a:rPr lang="en-US" altLang="zh-TW" sz="2200" b="0" i="0" smtClean="0">
                <a:latin typeface="微軟正黑體" panose="020B0604030504040204" pitchFamily="34" charset="-120"/>
                <a:ea typeface="微軟正黑體" panose="020B0604030504040204" pitchFamily="34" charset="-120"/>
              </a:rPr>
              <a:t>Availability</a:t>
            </a:r>
            <a:r>
              <a:rPr lang="en-US" altLang="zh-TW" sz="2400" b="0" i="0" smtClean="0">
                <a:latin typeface="微軟正黑體" panose="020B0604030504040204" pitchFamily="34" charset="-120"/>
                <a:ea typeface="微軟正黑體" panose="020B0604030504040204" pitchFamily="34" charset="-120"/>
              </a:rPr>
              <a:t> </a:t>
            </a:r>
            <a:r>
              <a:rPr lang="en-US" altLang="zh-TW" sz="2400" b="0" i="0" dirty="0">
                <a:latin typeface="微軟正黑體" panose="020B0604030504040204" pitchFamily="34" charset="-120"/>
                <a:ea typeface="微軟正黑體" panose="020B0604030504040204" pitchFamily="34" charset="-120"/>
              </a:rPr>
              <a:t>)</a:t>
            </a:r>
          </a:p>
        </p:txBody>
      </p:sp>
      <p:sp>
        <p:nvSpPr>
          <p:cNvPr id="31752" name="Rectangle 7"/>
          <p:cNvSpPr>
            <a:spLocks noChangeArrowheads="1"/>
          </p:cNvSpPr>
          <p:nvPr/>
        </p:nvSpPr>
        <p:spPr bwMode="auto">
          <a:xfrm>
            <a:off x="2925366" y="1455167"/>
            <a:ext cx="66297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just" eaLnBrk="1" hangingPunct="1">
              <a:spcBef>
                <a:spcPct val="50000"/>
              </a:spcBef>
              <a:buSzTx/>
              <a:buFontTx/>
              <a:buNone/>
            </a:pPr>
            <a:r>
              <a:rPr lang="zh-TW" altLang="en-US" sz="2400" b="0" i="0" dirty="0">
                <a:latin typeface="微軟正黑體" panose="020B0604030504040204" pitchFamily="34" charset="-120"/>
                <a:ea typeface="微軟正黑體" panose="020B0604030504040204" pitchFamily="34" charset="-120"/>
              </a:rPr>
              <a:t>資訊之</a:t>
            </a:r>
            <a:r>
              <a:rPr lang="zh-TW" altLang="en-US" sz="2400" b="0" i="0" dirty="0">
                <a:solidFill>
                  <a:srgbClr val="FF0000"/>
                </a:solidFill>
                <a:latin typeface="微軟正黑體" panose="020B0604030504040204" pitchFamily="34" charset="-120"/>
                <a:ea typeface="微軟正黑體" panose="020B0604030504040204" pitchFamily="34" charset="-120"/>
              </a:rPr>
              <a:t>秘密性與隱私性</a:t>
            </a:r>
            <a:r>
              <a:rPr lang="zh-TW" altLang="en-US" sz="2400" b="0" i="0" dirty="0">
                <a:latin typeface="微軟正黑體" panose="020B0604030504040204" pitchFamily="34" charset="-120"/>
                <a:ea typeface="微軟正黑體" panose="020B0604030504040204" pitchFamily="34" charset="-120"/>
              </a:rPr>
              <a:t>，應防止機密資訊外洩 </a:t>
            </a:r>
            <a:endParaRPr lang="en-US" altLang="zh-TW" sz="2400" b="0" i="0" dirty="0">
              <a:latin typeface="微軟正黑體" panose="020B0604030504040204" pitchFamily="34" charset="-120"/>
              <a:ea typeface="微軟正黑體" panose="020B0604030504040204" pitchFamily="34" charset="-120"/>
            </a:endParaRPr>
          </a:p>
        </p:txBody>
      </p:sp>
      <p:sp>
        <p:nvSpPr>
          <p:cNvPr id="31753" name="Rectangle 8"/>
          <p:cNvSpPr>
            <a:spLocks noChangeArrowheads="1"/>
          </p:cNvSpPr>
          <p:nvPr/>
        </p:nvSpPr>
        <p:spPr bwMode="auto">
          <a:xfrm>
            <a:off x="2893162" y="2204864"/>
            <a:ext cx="66504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just" eaLnBrk="1" hangingPunct="1">
              <a:spcBef>
                <a:spcPct val="10000"/>
              </a:spcBef>
              <a:buSzTx/>
              <a:buFontTx/>
              <a:buNone/>
            </a:pPr>
            <a:r>
              <a:rPr lang="zh-TW" altLang="en-US" sz="2400" b="0" i="0" dirty="0">
                <a:latin typeface="微軟正黑體" panose="020B0604030504040204" pitchFamily="34" charset="-120"/>
                <a:ea typeface="微軟正黑體" panose="020B0604030504040204" pitchFamily="34" charset="-120"/>
              </a:rPr>
              <a:t>資訊或系統之</a:t>
            </a:r>
            <a:r>
              <a:rPr lang="zh-TW" altLang="en-US" sz="2400" b="0" i="0" dirty="0">
                <a:solidFill>
                  <a:srgbClr val="FF0000"/>
                </a:solidFill>
                <a:latin typeface="微軟正黑體" panose="020B0604030504040204" pitchFamily="34" charset="-120"/>
                <a:ea typeface="微軟正黑體" panose="020B0604030504040204" pitchFamily="34" charset="-120"/>
              </a:rPr>
              <a:t>正確性</a:t>
            </a:r>
            <a:r>
              <a:rPr lang="zh-TW" altLang="en-US" sz="2400" b="0" i="0" dirty="0">
                <a:latin typeface="微軟正黑體" panose="020B0604030504040204" pitchFamily="34" charset="-120"/>
                <a:ea typeface="微軟正黑體" panose="020B0604030504040204" pitchFamily="34" charset="-120"/>
              </a:rPr>
              <a:t>，應防制人為刻意竄改與自然雜訊干擾；防制假冒或未授權方式存取系統資源進行資料之處理或更改</a:t>
            </a:r>
          </a:p>
        </p:txBody>
      </p:sp>
      <p:sp>
        <p:nvSpPr>
          <p:cNvPr id="31754" name="Rectangle 9"/>
          <p:cNvSpPr>
            <a:spLocks noChangeArrowheads="1"/>
          </p:cNvSpPr>
          <p:nvPr/>
        </p:nvSpPr>
        <p:spPr bwMode="auto">
          <a:xfrm>
            <a:off x="2915048" y="3536950"/>
            <a:ext cx="36769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just" eaLnBrk="1" hangingPunct="1">
              <a:spcBef>
                <a:spcPct val="10000"/>
              </a:spcBef>
              <a:buSzTx/>
              <a:buFontTx/>
              <a:buNone/>
            </a:pPr>
            <a:r>
              <a:rPr lang="zh-TW" altLang="en-US" sz="2400" b="0" i="0">
                <a:latin typeface="微軟正黑體" panose="020B0604030504040204" pitchFamily="34" charset="-120"/>
                <a:ea typeface="微軟正黑體" panose="020B0604030504040204" pitchFamily="34" charset="-120"/>
              </a:rPr>
              <a:t>資訊與資訊處理的</a:t>
            </a:r>
            <a:r>
              <a:rPr lang="zh-TW" altLang="en-US" sz="2400" b="0" i="0">
                <a:solidFill>
                  <a:srgbClr val="FF0000"/>
                </a:solidFill>
                <a:latin typeface="微軟正黑體" panose="020B0604030504040204" pitchFamily="34" charset="-120"/>
                <a:ea typeface="微軟正黑體" panose="020B0604030504040204" pitchFamily="34" charset="-120"/>
              </a:rPr>
              <a:t>可獲得性</a:t>
            </a:r>
            <a:r>
              <a:rPr lang="zh-TW" altLang="en-US" sz="2400" b="0" i="0">
                <a:latin typeface="微軟正黑體" panose="020B0604030504040204" pitchFamily="34" charset="-120"/>
                <a:ea typeface="微軟正黑體" panose="020B0604030504040204" pitchFamily="34" charset="-120"/>
              </a:rPr>
              <a:t>，應避免資訊因系統故障或人為惡意的阻斷服務</a:t>
            </a:r>
          </a:p>
        </p:txBody>
      </p:sp>
      <p:sp>
        <p:nvSpPr>
          <p:cNvPr id="31755" name="Rectangle 9"/>
          <p:cNvSpPr>
            <a:spLocks noChangeArrowheads="1"/>
          </p:cNvSpPr>
          <p:nvPr/>
        </p:nvSpPr>
        <p:spPr bwMode="auto">
          <a:xfrm>
            <a:off x="456053" y="5143587"/>
            <a:ext cx="52890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10000"/>
              </a:spcBef>
              <a:buSzTx/>
              <a:buFontTx/>
              <a:buNone/>
            </a:pPr>
            <a:r>
              <a:rPr lang="zh-TW" altLang="en-US" sz="2400" i="0" dirty="0">
                <a:solidFill>
                  <a:srgbClr val="FF0000"/>
                </a:solidFill>
                <a:latin typeface="微軟正黑體" panose="020B0604030504040204" pitchFamily="34" charset="-120"/>
                <a:ea typeface="微軟正黑體" panose="020B0604030504040204" pitchFamily="34" charset="-120"/>
              </a:rPr>
              <a:t>資訊安全之</a:t>
            </a:r>
            <a:r>
              <a:rPr lang="zh-TW" altLang="en-US" sz="2400" i="0" dirty="0" smtClean="0">
                <a:solidFill>
                  <a:srgbClr val="FF0000"/>
                </a:solidFill>
                <a:latin typeface="微軟正黑體" panose="020B0604030504040204" pitchFamily="34" charset="-120"/>
                <a:ea typeface="微軟正黑體" panose="020B0604030504040204" pitchFamily="34" charset="-120"/>
              </a:rPr>
              <a:t>目標及保護</a:t>
            </a:r>
            <a:r>
              <a:rPr lang="zh-TW" altLang="en-US" sz="2400" i="0" dirty="0">
                <a:solidFill>
                  <a:srgbClr val="FF0000"/>
                </a:solidFill>
                <a:latin typeface="微軟正黑體" panose="020B0604030504040204" pitchFamily="34" charset="-120"/>
                <a:ea typeface="微軟正黑體" panose="020B0604030504040204" pitchFamily="34" charset="-120"/>
              </a:rPr>
              <a:t>資訊之</a:t>
            </a:r>
            <a:r>
              <a:rPr lang="en-US" altLang="zh-TW" sz="2200" i="0" dirty="0">
                <a:solidFill>
                  <a:srgbClr val="FF0000"/>
                </a:solidFill>
                <a:latin typeface="微軟正黑體" panose="020B0604030504040204" pitchFamily="34" charset="-120"/>
                <a:ea typeface="微軟正黑體" panose="020B0604030504040204" pitchFamily="34" charset="-120"/>
              </a:rPr>
              <a:t>C.I.A</a:t>
            </a:r>
          </a:p>
        </p:txBody>
      </p:sp>
      <p:sp>
        <p:nvSpPr>
          <p:cNvPr id="20" name="Rectangle 6"/>
          <p:cNvSpPr>
            <a:spLocks noChangeArrowheads="1"/>
          </p:cNvSpPr>
          <p:nvPr/>
        </p:nvSpPr>
        <p:spPr bwMode="auto">
          <a:xfrm>
            <a:off x="507341" y="5734051"/>
            <a:ext cx="523774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lang="zh-TW" altLang="en-US" sz="2400" b="1" i="0" dirty="0" smtClean="0">
                <a:solidFill>
                  <a:srgbClr val="FF0000"/>
                </a:solidFill>
                <a:latin typeface="微軟正黑體" panose="020B0604030504040204" pitchFamily="34" charset="-120"/>
                <a:ea typeface="微軟正黑體" panose="020B0604030504040204" pitchFamily="34" charset="-120"/>
              </a:rPr>
              <a:t>對於</a:t>
            </a:r>
            <a:r>
              <a:rPr lang="zh-TW" altLang="en-US" sz="2400" b="1" dirty="0" smtClean="0">
                <a:solidFill>
                  <a:srgbClr val="FF0000"/>
                </a:solidFill>
                <a:latin typeface="微軟正黑體" panose="020B0604030504040204" pitchFamily="34" charset="-120"/>
                <a:ea typeface="微軟正黑體" panose="020B0604030504040204" pitchFamily="34" charset="-120"/>
              </a:rPr>
              <a:t>組織</a:t>
            </a:r>
            <a:r>
              <a:rPr lang="zh-TW" altLang="en-US" sz="2400" b="1" i="0" dirty="0" smtClean="0">
                <a:solidFill>
                  <a:srgbClr val="FF0000"/>
                </a:solidFill>
                <a:latin typeface="微軟正黑體" panose="020B0604030504040204" pitchFamily="34" charset="-120"/>
                <a:ea typeface="微軟正黑體" panose="020B0604030504040204" pitchFamily="34" charset="-120"/>
              </a:rPr>
              <a:t>來說還要做到法規的遵循</a:t>
            </a:r>
            <a:r>
              <a:rPr lang="en-US" altLang="zh-TW" sz="2400" b="1" i="0" smtClean="0">
                <a:solidFill>
                  <a:srgbClr val="FF0000"/>
                </a:solidFill>
                <a:latin typeface="微軟正黑體" panose="020B0604030504040204" pitchFamily="34" charset="-120"/>
                <a:ea typeface="微軟正黑體" panose="020B0604030504040204" pitchFamily="34" charset="-120"/>
              </a:rPr>
              <a:t>(compliance</a:t>
            </a:r>
            <a:r>
              <a:rPr lang="en-US" altLang="zh-TW" sz="2400" b="1" i="0" dirty="0" smtClean="0">
                <a:solidFill>
                  <a:srgbClr val="FF0000"/>
                </a:solidFill>
                <a:latin typeface="微軟正黑體" panose="020B0604030504040204" pitchFamily="34" charset="-120"/>
                <a:ea typeface="微軟正黑體" panose="020B0604030504040204" pitchFamily="34" charset="-120"/>
              </a:rPr>
              <a:t>)</a:t>
            </a:r>
            <a:endParaRPr lang="en-US" altLang="zh-TW" sz="2400" b="1" i="0" dirty="0">
              <a:solidFill>
                <a:srgbClr val="FF0000"/>
              </a:solidFill>
              <a:latin typeface="微軟正黑體" panose="020B0604030504040204" pitchFamily="34" charset="-120"/>
              <a:ea typeface="微軟正黑體" panose="020B0604030504040204" pitchFamily="34" charset="-120"/>
            </a:endParaRPr>
          </a:p>
        </p:txBody>
      </p:sp>
      <p:sp>
        <p:nvSpPr>
          <p:cNvPr id="21" name="投影片編號版面配置區 3"/>
          <p:cNvSpPr>
            <a:spLocks noGrp="1"/>
          </p:cNvSpPr>
          <p:nvPr>
            <p:ph type="sldNum" sz="quarter" idx="10"/>
          </p:nvPr>
        </p:nvSpPr>
        <p:spPr>
          <a:xfrm>
            <a:off x="3797300" y="6742113"/>
            <a:ext cx="2311400" cy="90487"/>
          </a:xfrm>
        </p:spPr>
        <p:txBody>
          <a:bodyPr/>
          <a:lstStyle/>
          <a:p>
            <a:pPr>
              <a:defRPr/>
            </a:pPr>
            <a:fld id="{CDA6E032-8A91-4F5C-A8F2-E87014A36469}" type="slidenum">
              <a:rPr lang="zh-TW" altLang="en-US" smtClean="0">
                <a:latin typeface="微軟正黑體" panose="020B0604030504040204" pitchFamily="34" charset="-120"/>
                <a:ea typeface="微軟正黑體" panose="020B0604030504040204" pitchFamily="34" charset="-120"/>
              </a:rPr>
              <a:pPr>
                <a:defRPr/>
              </a:pPr>
              <a:t>14</a:t>
            </a:fld>
            <a:endParaRPr lang="zh-TW" altLang="en-US">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1197557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何種不是智慧財產相關的法令規範？</a:t>
            </a:r>
          </a:p>
          <a:p>
            <a:r>
              <a:rPr lang="en-US" altLang="zh-TW" dirty="0"/>
              <a:t>(A)	</a:t>
            </a:r>
            <a:r>
              <a:rPr lang="zh-TW" altLang="en-US" dirty="0"/>
              <a:t>專利法</a:t>
            </a:r>
          </a:p>
          <a:p>
            <a:r>
              <a:rPr lang="en-US" altLang="zh-TW" dirty="0"/>
              <a:t>(B)	</a:t>
            </a:r>
            <a:r>
              <a:rPr lang="zh-TW" altLang="en-US" dirty="0"/>
              <a:t>著作權法</a:t>
            </a:r>
          </a:p>
          <a:p>
            <a:r>
              <a:rPr lang="en-US" altLang="zh-TW" dirty="0"/>
              <a:t>(C)	</a:t>
            </a:r>
            <a:r>
              <a:rPr lang="zh-TW" altLang="en-US" dirty="0" smtClean="0"/>
              <a:t>商標法</a:t>
            </a:r>
            <a:endParaRPr lang="en-US" altLang="zh-TW" dirty="0" smtClean="0"/>
          </a:p>
          <a:p>
            <a:r>
              <a:rPr lang="en-US" altLang="zh-TW" dirty="0" smtClean="0"/>
              <a:t>(</a:t>
            </a:r>
            <a:r>
              <a:rPr lang="en-US" altLang="zh-TW" dirty="0"/>
              <a:t>D)	</a:t>
            </a:r>
            <a:r>
              <a:rPr lang="zh-TW" altLang="en-US" dirty="0"/>
              <a:t>公司法</a:t>
            </a:r>
          </a:p>
          <a:p>
            <a:pPr marL="0" indent="0">
              <a:buNone/>
            </a:pP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140</a:t>
            </a:fld>
            <a:endParaRPr lang="zh-TW" altLang="en-US"/>
          </a:p>
        </p:txBody>
      </p:sp>
    </p:spTree>
    <p:extLst>
      <p:ext uri="{BB962C8B-B14F-4D97-AF65-F5344CB8AC3E}">
        <p14:creationId xmlns:p14="http://schemas.microsoft.com/office/powerpoint/2010/main" val="72698664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何者不是個人資料的當事人可行使的權利？</a:t>
            </a:r>
          </a:p>
          <a:p>
            <a:r>
              <a:rPr lang="en-US" altLang="zh-TW" dirty="0"/>
              <a:t>(A)	</a:t>
            </a:r>
            <a:r>
              <a:rPr lang="zh-TW" altLang="en-US" dirty="0"/>
              <a:t>查詢當事人的個人資料</a:t>
            </a:r>
          </a:p>
          <a:p>
            <a:r>
              <a:rPr lang="en-US" altLang="zh-TW" dirty="0"/>
              <a:t>(B)	</a:t>
            </a:r>
            <a:r>
              <a:rPr lang="zh-TW" altLang="en-US" dirty="0"/>
              <a:t>查詢親友的個人資料</a:t>
            </a:r>
          </a:p>
          <a:p>
            <a:r>
              <a:rPr lang="en-US" altLang="zh-TW" dirty="0"/>
              <a:t>(C)	</a:t>
            </a:r>
            <a:r>
              <a:rPr lang="zh-TW" altLang="en-US" dirty="0"/>
              <a:t>請求製給複製本</a:t>
            </a:r>
          </a:p>
          <a:p>
            <a:r>
              <a:rPr lang="en-US" altLang="zh-TW" dirty="0"/>
              <a:t>(D)	</a:t>
            </a:r>
            <a:r>
              <a:rPr lang="zh-TW" altLang="en-US" dirty="0"/>
              <a:t>請求補充或</a:t>
            </a:r>
            <a:r>
              <a:rPr lang="zh-TW" altLang="en-US" dirty="0" smtClean="0"/>
              <a:t>更正</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141</a:t>
            </a:fld>
            <a:endParaRPr lang="zh-TW" altLang="en-US"/>
          </a:p>
        </p:txBody>
      </p:sp>
    </p:spTree>
    <p:extLst>
      <p:ext uri="{BB962C8B-B14F-4D97-AF65-F5344CB8AC3E}">
        <p14:creationId xmlns:p14="http://schemas.microsoft.com/office/powerpoint/2010/main" val="30758093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zh-TW" altLang="en-US" dirty="0"/>
              <a:t>下列敘述何者不屬於稽核員的主要工作？</a:t>
            </a:r>
          </a:p>
          <a:p>
            <a:r>
              <a:rPr lang="en-US" altLang="zh-TW" dirty="0"/>
              <a:t>(A)	</a:t>
            </a:r>
            <a:r>
              <a:rPr lang="zh-TW" altLang="en-US" dirty="0"/>
              <a:t>依據稽核規劃與時程執行稽核活動</a:t>
            </a:r>
          </a:p>
          <a:p>
            <a:r>
              <a:rPr lang="en-US" altLang="zh-TW" dirty="0"/>
              <a:t>(B)	</a:t>
            </a:r>
            <a:r>
              <a:rPr lang="zh-TW" altLang="en-US" dirty="0"/>
              <a:t>在稽核的過程中，紀錄相關發現與待確認事項</a:t>
            </a:r>
          </a:p>
          <a:p>
            <a:r>
              <a:rPr lang="en-US" altLang="zh-TW" dirty="0"/>
              <a:t>(C)	</a:t>
            </a:r>
            <a:r>
              <a:rPr lang="zh-TW" altLang="en-US" dirty="0"/>
              <a:t>針對前一次稽核活動中的發現事項，規劃並執行相關的矯正預防作為</a:t>
            </a:r>
          </a:p>
          <a:p>
            <a:r>
              <a:rPr lang="en-US" altLang="zh-TW" dirty="0"/>
              <a:t>(D)	</a:t>
            </a:r>
            <a:r>
              <a:rPr lang="zh-TW" altLang="en-US" dirty="0"/>
              <a:t>在稽核結束會議前，與受稽者再次釐清並確認相關稽核發現</a:t>
            </a:r>
            <a:r>
              <a:rPr lang="zh-TW" altLang="en-US" dirty="0" smtClean="0"/>
              <a:t>事項</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142</a:t>
            </a:fld>
            <a:endParaRPr lang="zh-TW" altLang="en-US"/>
          </a:p>
        </p:txBody>
      </p:sp>
    </p:spTree>
    <p:extLst>
      <p:ext uri="{BB962C8B-B14F-4D97-AF65-F5344CB8AC3E}">
        <p14:creationId xmlns:p14="http://schemas.microsoft.com/office/powerpoint/2010/main" val="106452607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組織</a:t>
            </a:r>
            <a:r>
              <a:rPr lang="zh-TW" altLang="en-US" dirty="0"/>
              <a:t>內部的人員擔任稽核人員，進行內部稽核，又稱為？</a:t>
            </a:r>
          </a:p>
          <a:p>
            <a:r>
              <a:rPr lang="en-US" altLang="zh-TW" dirty="0"/>
              <a:t>(A)	</a:t>
            </a:r>
            <a:r>
              <a:rPr lang="zh-TW" altLang="en-US" dirty="0"/>
              <a:t>第一方稽核</a:t>
            </a:r>
          </a:p>
          <a:p>
            <a:r>
              <a:rPr lang="en-US" altLang="zh-TW" dirty="0"/>
              <a:t>(B)	</a:t>
            </a:r>
            <a:r>
              <a:rPr lang="zh-TW" altLang="en-US" dirty="0"/>
              <a:t>第二方稽核</a:t>
            </a:r>
          </a:p>
          <a:p>
            <a:r>
              <a:rPr lang="en-US" altLang="zh-TW" dirty="0"/>
              <a:t>(C)	</a:t>
            </a:r>
            <a:r>
              <a:rPr lang="zh-TW" altLang="en-US" dirty="0"/>
              <a:t>第三方稽核</a:t>
            </a:r>
          </a:p>
          <a:p>
            <a:r>
              <a:rPr lang="en-US" altLang="zh-TW" dirty="0"/>
              <a:t>(D)	</a:t>
            </a:r>
            <a:r>
              <a:rPr lang="zh-TW" altLang="en-US" dirty="0"/>
              <a:t>驗證</a:t>
            </a:r>
            <a:r>
              <a:rPr lang="zh-TW" altLang="en-US" dirty="0" smtClean="0"/>
              <a:t>稽核</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143</a:t>
            </a:fld>
            <a:endParaRPr lang="zh-TW" altLang="en-US"/>
          </a:p>
        </p:txBody>
      </p:sp>
    </p:spTree>
    <p:extLst>
      <p:ext uri="{BB962C8B-B14F-4D97-AF65-F5344CB8AC3E}">
        <p14:creationId xmlns:p14="http://schemas.microsoft.com/office/powerpoint/2010/main" val="31765157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zh-TW" altLang="en-US" dirty="0"/>
              <a:t>下列何者不可作為稽核證據？</a:t>
            </a:r>
          </a:p>
          <a:p>
            <a:r>
              <a:rPr lang="en-US" altLang="zh-TW" dirty="0"/>
              <a:t>(A)	</a:t>
            </a:r>
            <a:r>
              <a:rPr lang="zh-TW" altLang="en-US" dirty="0"/>
              <a:t>受稽人員口述</a:t>
            </a:r>
          </a:p>
          <a:p>
            <a:r>
              <a:rPr lang="en-US" altLang="zh-TW" dirty="0"/>
              <a:t>(B)	</a:t>
            </a:r>
            <a:r>
              <a:rPr lang="zh-TW" altLang="en-US" dirty="0"/>
              <a:t>檢視紙本紀錄之結果</a:t>
            </a:r>
          </a:p>
          <a:p>
            <a:r>
              <a:rPr lang="en-US" altLang="zh-TW" dirty="0"/>
              <a:t>(C)	</a:t>
            </a:r>
            <a:r>
              <a:rPr lang="zh-TW" altLang="en-US" dirty="0"/>
              <a:t>利用稽核工作檢測之結果</a:t>
            </a:r>
          </a:p>
          <a:p>
            <a:r>
              <a:rPr lang="en-US" altLang="zh-TW" dirty="0"/>
              <a:t>(D)	</a:t>
            </a:r>
            <a:r>
              <a:rPr lang="zh-TW" altLang="en-US" dirty="0"/>
              <a:t>稽核人員之主觀</a:t>
            </a:r>
            <a:r>
              <a:rPr lang="zh-TW" altLang="en-US" dirty="0" smtClean="0"/>
              <a:t>判斷</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144</a:t>
            </a:fld>
            <a:endParaRPr lang="zh-TW" altLang="en-US"/>
          </a:p>
        </p:txBody>
      </p:sp>
    </p:spTree>
    <p:extLst>
      <p:ext uri="{BB962C8B-B14F-4D97-AF65-F5344CB8AC3E}">
        <p14:creationId xmlns:p14="http://schemas.microsoft.com/office/powerpoint/2010/main" val="39075096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p:spPr>
        <p:txBody>
          <a:bodyPr/>
          <a:lstStyle/>
          <a:p>
            <a:pPr>
              <a:defRPr/>
            </a:pPr>
            <a:r>
              <a:rPr kumimoji="1" lang="zh-TW" altLang="en-US" dirty="0" smtClean="0"/>
              <a:t>問題與討論</a:t>
            </a:r>
            <a:endParaRPr kumimoji="1" lang="zh-TW" altLang="en-US" dirty="0"/>
          </a:p>
        </p:txBody>
      </p:sp>
      <p:sp>
        <p:nvSpPr>
          <p:cNvPr id="5" name="副標題 4"/>
          <p:cNvSpPr>
            <a:spLocks noGrp="1"/>
          </p:cNvSpPr>
          <p:nvPr>
            <p:ph type="subTitle" idx="1"/>
          </p:nvPr>
        </p:nvSpPr>
        <p:spPr>
          <a:xfrm>
            <a:off x="1485900" y="3813175"/>
            <a:ext cx="6934200" cy="1752600"/>
          </a:xfrm>
        </p:spPr>
        <p:txBody>
          <a:bodyPr/>
          <a:lstStyle/>
          <a:p>
            <a:pPr>
              <a:buFont typeface="Arial" charset="0"/>
              <a:buNone/>
              <a:defRPr/>
            </a:pPr>
            <a:r>
              <a:rPr kumimoji="1" lang="zh-TW" altLang="en-US" dirty="0" smtClean="0"/>
              <a:t>敬請指教</a:t>
            </a:r>
            <a:endParaRPr kumimoji="1" lang="zh-TW" altLang="en-US" dirty="0"/>
          </a:p>
        </p:txBody>
      </p:sp>
      <p:sp>
        <p:nvSpPr>
          <p:cNvPr id="30724" name="投影片編號版面配置區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66101D96-78BB-474B-8766-3138EAA4980A}" type="slidenum">
              <a:rPr kumimoji="0" lang="zh-TW" altLang="en-US" smtClean="0">
                <a:solidFill>
                  <a:schemeClr val="bg1"/>
                </a:solidFill>
                <a:latin typeface="Times New Roman" pitchFamily="18" charset="0"/>
                <a:ea typeface="標楷體" pitchFamily="65" charset="-120"/>
              </a:rPr>
              <a:pPr/>
              <a:t>145</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40111" y="1052736"/>
            <a:ext cx="8915400" cy="5472112"/>
          </a:xfrm>
        </p:spPr>
        <p:txBody>
          <a:bodyPr/>
          <a:lstStyle/>
          <a:p>
            <a:pPr algn="just"/>
            <a:r>
              <a:rPr lang="zh-TW" altLang="en-US" sz="2400" dirty="0" smtClean="0"/>
              <a:t>機密性保護</a:t>
            </a:r>
          </a:p>
          <a:p>
            <a:pPr lvl="1" algn="just"/>
            <a:r>
              <a:rPr lang="zh-TW" altLang="en-US" sz="2000" dirty="0" smtClean="0"/>
              <a:t>加解密技術</a:t>
            </a:r>
          </a:p>
          <a:p>
            <a:pPr lvl="1" algn="just"/>
            <a:r>
              <a:rPr lang="zh-TW" altLang="en-US" sz="2000" b="1" dirty="0" smtClean="0">
                <a:solidFill>
                  <a:srgbClr val="FF0000"/>
                </a:solidFill>
              </a:rPr>
              <a:t>存取控制</a:t>
            </a:r>
          </a:p>
          <a:p>
            <a:pPr algn="just"/>
            <a:r>
              <a:rPr lang="zh-TW" altLang="en-US" sz="2400" dirty="0" smtClean="0"/>
              <a:t>完整性保護</a:t>
            </a:r>
          </a:p>
          <a:p>
            <a:pPr lvl="1" algn="just"/>
            <a:r>
              <a:rPr lang="zh-TW" altLang="en-US" sz="2000" dirty="0" smtClean="0"/>
              <a:t>雜湊函數</a:t>
            </a:r>
          </a:p>
          <a:p>
            <a:pPr lvl="1" algn="just"/>
            <a:r>
              <a:rPr lang="zh-TW" altLang="en-US" sz="2000" dirty="0" smtClean="0"/>
              <a:t>數位簽章</a:t>
            </a:r>
          </a:p>
          <a:p>
            <a:pPr lvl="1" algn="just"/>
            <a:r>
              <a:rPr lang="zh-TW" altLang="en-US" sz="2000" dirty="0" smtClean="0"/>
              <a:t>存取控制</a:t>
            </a:r>
          </a:p>
          <a:p>
            <a:pPr algn="just"/>
            <a:r>
              <a:rPr lang="zh-TW" altLang="en-US" sz="2400" dirty="0" smtClean="0"/>
              <a:t>可用性保護</a:t>
            </a:r>
          </a:p>
          <a:p>
            <a:pPr lvl="1" algn="just"/>
            <a:r>
              <a:rPr lang="zh-TW" altLang="en-US" sz="2000" dirty="0" smtClean="0"/>
              <a:t>容量規劃</a:t>
            </a:r>
          </a:p>
          <a:p>
            <a:pPr lvl="1" algn="just"/>
            <a:r>
              <a:rPr lang="zh-TW" altLang="en-US" sz="2000" dirty="0" smtClean="0"/>
              <a:t>備份</a:t>
            </a:r>
          </a:p>
          <a:p>
            <a:pPr lvl="1" algn="just"/>
            <a:r>
              <a:rPr lang="zh-TW" altLang="en-US" sz="2000" dirty="0" smtClean="0"/>
              <a:t>容錯、備援及負載平衡</a:t>
            </a:r>
          </a:p>
          <a:p>
            <a:pPr lvl="1" algn="just"/>
            <a:r>
              <a:rPr lang="zh-TW" altLang="en-US" sz="2000" dirty="0" smtClean="0"/>
              <a:t>存取控制</a:t>
            </a:r>
            <a:endParaRPr lang="en-US" altLang="zh-TW" sz="2000" dirty="0" smtClean="0"/>
          </a:p>
          <a:p>
            <a:pPr algn="just"/>
            <a:r>
              <a:rPr lang="zh-TW" altLang="en-US" sz="2400" b="1" dirty="0" smtClean="0">
                <a:solidFill>
                  <a:srgbClr val="FF0000"/>
                </a:solidFill>
              </a:rPr>
              <a:t>法規的遵循</a:t>
            </a:r>
          </a:p>
        </p:txBody>
      </p:sp>
      <p:sp>
        <p:nvSpPr>
          <p:cNvPr id="33796" name="Rectangle 2"/>
          <p:cNvSpPr>
            <a:spLocks noGrp="1" noChangeArrowheads="1"/>
          </p:cNvSpPr>
          <p:nvPr>
            <p:ph type="title"/>
          </p:nvPr>
        </p:nvSpPr>
        <p:spPr>
          <a:xfrm>
            <a:off x="416496" y="188641"/>
            <a:ext cx="8893043" cy="865187"/>
          </a:xfrm>
        </p:spPr>
        <p:txBody>
          <a:bodyPr/>
          <a:lstStyle/>
          <a:p>
            <a:r>
              <a:rPr lang="zh-TW" altLang="en-US" sz="4000" dirty="0" smtClean="0"/>
              <a:t>保護資訊</a:t>
            </a:r>
            <a:r>
              <a:rPr lang="en-US" altLang="zh-TW" sz="4000" dirty="0" smtClean="0"/>
              <a:t>C.I.A.</a:t>
            </a:r>
            <a:r>
              <a:rPr lang="zh-TW" altLang="en-US" sz="4000" dirty="0" smtClean="0"/>
              <a:t>不同的技術與方法</a:t>
            </a:r>
          </a:p>
        </p:txBody>
      </p:sp>
      <p:grpSp>
        <p:nvGrpSpPr>
          <p:cNvPr id="33797" name="Group 23"/>
          <p:cNvGrpSpPr>
            <a:grpSpLocks/>
          </p:cNvGrpSpPr>
          <p:nvPr/>
        </p:nvGrpSpPr>
        <p:grpSpPr bwMode="auto">
          <a:xfrm>
            <a:off x="4953001" y="1557338"/>
            <a:ext cx="4289160" cy="3960812"/>
            <a:chOff x="2789" y="890"/>
            <a:chExt cx="2494" cy="2495"/>
          </a:xfrm>
        </p:grpSpPr>
        <p:sp>
          <p:nvSpPr>
            <p:cNvPr id="33799" name="Oval 13"/>
            <p:cNvSpPr>
              <a:spLocks noChangeArrowheads="1"/>
            </p:cNvSpPr>
            <p:nvPr/>
          </p:nvSpPr>
          <p:spPr bwMode="auto">
            <a:xfrm>
              <a:off x="2789" y="890"/>
              <a:ext cx="2494" cy="2494"/>
            </a:xfrm>
            <a:prstGeom prst="ellipse">
              <a:avLst/>
            </a:prstGeom>
            <a:solidFill>
              <a:srgbClr val="CCFFFF"/>
            </a:solidFill>
            <a:ln w="2857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4000">
                <a:latin typeface="+mn-ea"/>
                <a:ea typeface="+mn-ea"/>
              </a:endParaRPr>
            </a:p>
          </p:txBody>
        </p:sp>
        <p:sp>
          <p:nvSpPr>
            <p:cNvPr id="33800" name="Oval 5"/>
            <p:cNvSpPr>
              <a:spLocks noChangeArrowheads="1"/>
            </p:cNvSpPr>
            <p:nvPr/>
          </p:nvSpPr>
          <p:spPr bwMode="auto">
            <a:xfrm>
              <a:off x="3243" y="1344"/>
              <a:ext cx="1587" cy="1587"/>
            </a:xfrm>
            <a:prstGeom prst="ellipse">
              <a:avLst/>
            </a:prstGeom>
            <a:solidFill>
              <a:srgbClr val="C0C0C0"/>
            </a:solidFill>
            <a:ln w="2857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4000">
                <a:latin typeface="+mn-ea"/>
                <a:ea typeface="+mn-ea"/>
              </a:endParaRPr>
            </a:p>
          </p:txBody>
        </p:sp>
        <p:sp>
          <p:nvSpPr>
            <p:cNvPr id="33801" name="Oval 6"/>
            <p:cNvSpPr>
              <a:spLocks noChangeArrowheads="1"/>
            </p:cNvSpPr>
            <p:nvPr/>
          </p:nvSpPr>
          <p:spPr bwMode="auto">
            <a:xfrm>
              <a:off x="3697" y="1797"/>
              <a:ext cx="680" cy="680"/>
            </a:xfrm>
            <a:prstGeom prst="ellipse">
              <a:avLst/>
            </a:prstGeom>
            <a:solidFill>
              <a:srgbClr val="00FF00"/>
            </a:solidFill>
            <a:ln w="28575" algn="ctr">
              <a:solidFill>
                <a:schemeClr val="tx1"/>
              </a:solidFill>
              <a:prstDash val="sysDot"/>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3200" dirty="0">
                  <a:latin typeface="+mn-ea"/>
                  <a:ea typeface="+mn-ea"/>
                </a:rPr>
                <a:t>資訊</a:t>
              </a:r>
            </a:p>
          </p:txBody>
        </p:sp>
        <p:sp>
          <p:nvSpPr>
            <p:cNvPr id="33802" name="Line 7"/>
            <p:cNvSpPr>
              <a:spLocks noChangeShapeType="1"/>
            </p:cNvSpPr>
            <p:nvPr/>
          </p:nvSpPr>
          <p:spPr bwMode="auto">
            <a:xfrm flipV="1">
              <a:off x="4332" y="1525"/>
              <a:ext cx="771" cy="45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33803" name="Line 8"/>
            <p:cNvSpPr>
              <a:spLocks noChangeShapeType="1"/>
            </p:cNvSpPr>
            <p:nvPr/>
          </p:nvSpPr>
          <p:spPr bwMode="auto">
            <a:xfrm>
              <a:off x="2971" y="1525"/>
              <a:ext cx="772" cy="45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33804" name="Line 9"/>
            <p:cNvSpPr>
              <a:spLocks noChangeShapeType="1"/>
            </p:cNvSpPr>
            <p:nvPr/>
          </p:nvSpPr>
          <p:spPr bwMode="auto">
            <a:xfrm flipV="1">
              <a:off x="4059" y="2478"/>
              <a:ext cx="1" cy="907"/>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p>
              <a:endParaRPr lang="zh-TW" altLang="en-US">
                <a:latin typeface="+mn-ea"/>
                <a:ea typeface="+mn-ea"/>
              </a:endParaRPr>
            </a:p>
          </p:txBody>
        </p:sp>
        <p:sp>
          <p:nvSpPr>
            <p:cNvPr id="399370" name="Text Box 10"/>
            <p:cNvSpPr txBox="1">
              <a:spLocks noChangeArrowheads="1"/>
            </p:cNvSpPr>
            <p:nvPr/>
          </p:nvSpPr>
          <p:spPr bwMode="auto">
            <a:xfrm>
              <a:off x="3754" y="1465"/>
              <a:ext cx="555" cy="25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000">
                  <a:latin typeface="+mn-ea"/>
                  <a:ea typeface="+mn-ea"/>
                </a:rPr>
                <a:t>機密性</a:t>
              </a:r>
            </a:p>
          </p:txBody>
        </p:sp>
        <p:sp>
          <p:nvSpPr>
            <p:cNvPr id="399371" name="Text Box 11"/>
            <p:cNvSpPr txBox="1">
              <a:spLocks noChangeArrowheads="1"/>
            </p:cNvSpPr>
            <p:nvPr/>
          </p:nvSpPr>
          <p:spPr bwMode="auto">
            <a:xfrm>
              <a:off x="4171" y="2364"/>
              <a:ext cx="555" cy="25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000">
                  <a:latin typeface="+mn-ea"/>
                  <a:ea typeface="+mn-ea"/>
                </a:rPr>
                <a:t>完整性</a:t>
              </a:r>
            </a:p>
          </p:txBody>
        </p:sp>
        <p:sp>
          <p:nvSpPr>
            <p:cNvPr id="399372" name="Text Box 12"/>
            <p:cNvSpPr txBox="1">
              <a:spLocks noChangeArrowheads="1"/>
            </p:cNvSpPr>
            <p:nvPr/>
          </p:nvSpPr>
          <p:spPr bwMode="auto">
            <a:xfrm>
              <a:off x="3303" y="2364"/>
              <a:ext cx="555" cy="25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000">
                  <a:latin typeface="+mn-ea"/>
                  <a:ea typeface="+mn-ea"/>
                </a:rPr>
                <a:t>可用性</a:t>
              </a:r>
            </a:p>
          </p:txBody>
        </p:sp>
        <p:sp>
          <p:nvSpPr>
            <p:cNvPr id="399374" name="Rectangle 14"/>
            <p:cNvSpPr>
              <a:spLocks noChangeArrowheads="1"/>
            </p:cNvSpPr>
            <p:nvPr/>
          </p:nvSpPr>
          <p:spPr bwMode="auto">
            <a:xfrm>
              <a:off x="3394" y="981"/>
              <a:ext cx="555" cy="44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2000" b="0">
                  <a:latin typeface="+mn-ea"/>
                  <a:ea typeface="+mn-ea"/>
                </a:rPr>
                <a:t>資料加</a:t>
              </a:r>
            </a:p>
            <a:p>
              <a:pPr algn="ctr" eaLnBrk="1" hangingPunct="1">
                <a:defRPr/>
              </a:pPr>
              <a:r>
                <a:rPr kumimoji="1" lang="zh-TW" altLang="en-US" sz="2000" b="0">
                  <a:latin typeface="+mn-ea"/>
                  <a:ea typeface="+mn-ea"/>
                </a:rPr>
                <a:t>解密</a:t>
              </a:r>
            </a:p>
          </p:txBody>
        </p:sp>
        <p:sp>
          <p:nvSpPr>
            <p:cNvPr id="399375" name="Rectangle 15"/>
            <p:cNvSpPr>
              <a:spLocks noChangeArrowheads="1"/>
            </p:cNvSpPr>
            <p:nvPr/>
          </p:nvSpPr>
          <p:spPr bwMode="auto">
            <a:xfrm>
              <a:off x="4301" y="992"/>
              <a:ext cx="406" cy="44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2000" b="0">
                  <a:latin typeface="+mn-ea"/>
                  <a:ea typeface="+mn-ea"/>
                </a:rPr>
                <a:t>存取</a:t>
              </a:r>
            </a:p>
            <a:p>
              <a:pPr algn="ctr" eaLnBrk="1" hangingPunct="1">
                <a:defRPr/>
              </a:pPr>
              <a:r>
                <a:rPr kumimoji="1" lang="zh-TW" altLang="en-US" sz="2000" b="0">
                  <a:latin typeface="+mn-ea"/>
                  <a:ea typeface="+mn-ea"/>
                </a:rPr>
                <a:t>控制</a:t>
              </a:r>
            </a:p>
          </p:txBody>
        </p:sp>
        <p:sp>
          <p:nvSpPr>
            <p:cNvPr id="399376" name="Rectangle 16"/>
            <p:cNvSpPr>
              <a:spLocks noChangeArrowheads="1"/>
            </p:cNvSpPr>
            <p:nvPr/>
          </p:nvSpPr>
          <p:spPr bwMode="auto">
            <a:xfrm>
              <a:off x="4727" y="2398"/>
              <a:ext cx="406" cy="44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2000" b="0">
                  <a:latin typeface="+mn-ea"/>
                  <a:ea typeface="+mn-ea"/>
                </a:rPr>
                <a:t>雜湊</a:t>
              </a:r>
            </a:p>
            <a:p>
              <a:pPr algn="ctr" eaLnBrk="1" hangingPunct="1">
                <a:defRPr/>
              </a:pPr>
              <a:r>
                <a:rPr kumimoji="1" lang="zh-TW" altLang="en-US" sz="2000" b="0">
                  <a:latin typeface="+mn-ea"/>
                  <a:ea typeface="+mn-ea"/>
                </a:rPr>
                <a:t>函數</a:t>
              </a:r>
            </a:p>
          </p:txBody>
        </p:sp>
        <p:sp>
          <p:nvSpPr>
            <p:cNvPr id="399377" name="Rectangle 17"/>
            <p:cNvSpPr>
              <a:spLocks noChangeArrowheads="1"/>
            </p:cNvSpPr>
            <p:nvPr/>
          </p:nvSpPr>
          <p:spPr bwMode="auto">
            <a:xfrm>
              <a:off x="4210" y="2886"/>
              <a:ext cx="406" cy="44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2000" b="0">
                  <a:latin typeface="+mn-ea"/>
                  <a:ea typeface="+mn-ea"/>
                </a:rPr>
                <a:t>數位</a:t>
              </a:r>
            </a:p>
            <a:p>
              <a:pPr algn="ctr" eaLnBrk="1" hangingPunct="1">
                <a:defRPr/>
              </a:pPr>
              <a:r>
                <a:rPr kumimoji="1" lang="zh-TW" altLang="en-US" sz="2000" b="0">
                  <a:latin typeface="+mn-ea"/>
                  <a:ea typeface="+mn-ea"/>
                </a:rPr>
                <a:t>簽章</a:t>
              </a:r>
            </a:p>
          </p:txBody>
        </p:sp>
        <p:sp>
          <p:nvSpPr>
            <p:cNvPr id="399378" name="Rectangle 18"/>
            <p:cNvSpPr>
              <a:spLocks noChangeArrowheads="1"/>
            </p:cNvSpPr>
            <p:nvPr/>
          </p:nvSpPr>
          <p:spPr bwMode="auto">
            <a:xfrm>
              <a:off x="4800" y="1752"/>
              <a:ext cx="406" cy="44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2000" b="0">
                  <a:latin typeface="+mn-ea"/>
                  <a:ea typeface="+mn-ea"/>
                </a:rPr>
                <a:t>存取</a:t>
              </a:r>
            </a:p>
            <a:p>
              <a:pPr algn="ctr" eaLnBrk="1" hangingPunct="1">
                <a:defRPr/>
              </a:pPr>
              <a:r>
                <a:rPr kumimoji="1" lang="zh-TW" altLang="en-US" sz="2000" b="0">
                  <a:latin typeface="+mn-ea"/>
                  <a:ea typeface="+mn-ea"/>
                </a:rPr>
                <a:t>控制</a:t>
              </a:r>
            </a:p>
          </p:txBody>
        </p:sp>
        <p:sp>
          <p:nvSpPr>
            <p:cNvPr id="399379" name="Rectangle 19"/>
            <p:cNvSpPr>
              <a:spLocks noChangeArrowheads="1"/>
            </p:cNvSpPr>
            <p:nvPr/>
          </p:nvSpPr>
          <p:spPr bwMode="auto">
            <a:xfrm>
              <a:off x="2822" y="1752"/>
              <a:ext cx="406" cy="44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2000" b="0">
                  <a:latin typeface="+mn-ea"/>
                  <a:ea typeface="+mn-ea"/>
                </a:rPr>
                <a:t>容量</a:t>
              </a:r>
            </a:p>
            <a:p>
              <a:pPr algn="ctr" eaLnBrk="1" hangingPunct="1">
                <a:defRPr/>
              </a:pPr>
              <a:r>
                <a:rPr kumimoji="1" lang="zh-TW" altLang="en-US" sz="2000" b="0">
                  <a:latin typeface="+mn-ea"/>
                  <a:ea typeface="+mn-ea"/>
                </a:rPr>
                <a:t>規劃</a:t>
              </a:r>
            </a:p>
          </p:txBody>
        </p:sp>
        <p:sp>
          <p:nvSpPr>
            <p:cNvPr id="399380" name="Rectangle 20"/>
            <p:cNvSpPr>
              <a:spLocks noChangeArrowheads="1"/>
            </p:cNvSpPr>
            <p:nvPr/>
          </p:nvSpPr>
          <p:spPr bwMode="auto">
            <a:xfrm>
              <a:off x="2850" y="2318"/>
              <a:ext cx="406" cy="25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2000" b="0">
                  <a:latin typeface="+mn-ea"/>
                  <a:ea typeface="+mn-ea"/>
                </a:rPr>
                <a:t>備份</a:t>
              </a:r>
            </a:p>
          </p:txBody>
        </p:sp>
        <p:sp>
          <p:nvSpPr>
            <p:cNvPr id="399381" name="Rectangle 21"/>
            <p:cNvSpPr>
              <a:spLocks noChangeArrowheads="1"/>
            </p:cNvSpPr>
            <p:nvPr/>
          </p:nvSpPr>
          <p:spPr bwMode="auto">
            <a:xfrm>
              <a:off x="3031" y="2568"/>
              <a:ext cx="406" cy="44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2000" b="0" dirty="0">
                  <a:latin typeface="+mn-ea"/>
                  <a:ea typeface="+mn-ea"/>
                </a:rPr>
                <a:t>容錯</a:t>
              </a:r>
            </a:p>
            <a:p>
              <a:pPr algn="ctr" eaLnBrk="1" hangingPunct="1">
                <a:defRPr/>
              </a:pPr>
              <a:r>
                <a:rPr kumimoji="1" lang="zh-TW" altLang="en-US" sz="2000" b="0" dirty="0">
                  <a:latin typeface="+mn-ea"/>
                  <a:ea typeface="+mn-ea"/>
                </a:rPr>
                <a:t>備援</a:t>
              </a:r>
            </a:p>
          </p:txBody>
        </p:sp>
        <p:sp>
          <p:nvSpPr>
            <p:cNvPr id="399382" name="Rectangle 22"/>
            <p:cNvSpPr>
              <a:spLocks noChangeArrowheads="1"/>
            </p:cNvSpPr>
            <p:nvPr/>
          </p:nvSpPr>
          <p:spPr bwMode="auto">
            <a:xfrm>
              <a:off x="3530" y="2886"/>
              <a:ext cx="406" cy="446"/>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kumimoji="1" lang="zh-TW" altLang="en-US" sz="2000" b="0">
                  <a:latin typeface="+mn-ea"/>
                  <a:ea typeface="+mn-ea"/>
                </a:rPr>
                <a:t>存取</a:t>
              </a:r>
            </a:p>
            <a:p>
              <a:pPr algn="ctr" eaLnBrk="1" hangingPunct="1">
                <a:defRPr/>
              </a:pPr>
              <a:r>
                <a:rPr kumimoji="1" lang="zh-TW" altLang="en-US" sz="2000" b="0">
                  <a:latin typeface="+mn-ea"/>
                  <a:ea typeface="+mn-ea"/>
                </a:rPr>
                <a:t>控制</a:t>
              </a:r>
            </a:p>
          </p:txBody>
        </p:sp>
      </p:grpSp>
      <p:sp>
        <p:nvSpPr>
          <p:cNvPr id="33798" name="Rectangle 9"/>
          <p:cNvSpPr>
            <a:spLocks noChangeArrowheads="1"/>
          </p:cNvSpPr>
          <p:nvPr/>
        </p:nvSpPr>
        <p:spPr bwMode="auto">
          <a:xfrm>
            <a:off x="5499221" y="5642667"/>
            <a:ext cx="32762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10000"/>
              </a:spcBef>
              <a:buSzTx/>
              <a:buFontTx/>
              <a:buNone/>
            </a:pPr>
            <a:r>
              <a:rPr lang="zh-TW" altLang="en-US" sz="2400" i="0" dirty="0">
                <a:solidFill>
                  <a:srgbClr val="FF0000"/>
                </a:solidFill>
                <a:latin typeface="微軟正黑體" panose="020B0604030504040204" pitchFamily="34" charset="-120"/>
                <a:ea typeface="微軟正黑體" panose="020B0604030504040204" pitchFamily="34" charset="-120"/>
              </a:rPr>
              <a:t>不同的安全性</a:t>
            </a:r>
            <a:r>
              <a:rPr lang="zh-TW" altLang="en-US" sz="2400" i="0" dirty="0" smtClean="0">
                <a:solidFill>
                  <a:srgbClr val="FF0000"/>
                </a:solidFill>
                <a:latin typeface="微軟正黑體" panose="020B0604030504040204" pitchFamily="34" charset="-120"/>
                <a:ea typeface="微軟正黑體" panose="020B0604030504040204" pitchFamily="34" charset="-120"/>
              </a:rPr>
              <a:t>需求</a:t>
            </a:r>
            <a:r>
              <a:rPr lang="zh-TW" altLang="en-US" sz="2400" i="0" dirty="0">
                <a:solidFill>
                  <a:srgbClr val="FF0000"/>
                </a:solidFill>
                <a:latin typeface="微軟正黑體" panose="020B0604030504040204" pitchFamily="34" charset="-120"/>
                <a:ea typeface="微軟正黑體" panose="020B0604030504040204" pitchFamily="34" charset="-120"/>
              </a:rPr>
              <a:t>使</a:t>
            </a:r>
            <a:r>
              <a:rPr lang="zh-TW" altLang="en-US" sz="2400" i="0" dirty="0" smtClean="0">
                <a:solidFill>
                  <a:srgbClr val="FF0000"/>
                </a:solidFill>
                <a:latin typeface="微軟正黑體" panose="020B0604030504040204" pitchFamily="34" charset="-120"/>
                <a:ea typeface="微軟正黑體" panose="020B0604030504040204" pitchFamily="34" charset="-120"/>
              </a:rPr>
              <a:t>用</a:t>
            </a:r>
            <a:r>
              <a:rPr lang="zh-TW" altLang="en-US" sz="2400" i="0" dirty="0">
                <a:solidFill>
                  <a:srgbClr val="FF0000"/>
                </a:solidFill>
                <a:latin typeface="微軟正黑體" panose="020B0604030504040204" pitchFamily="34" charset="-120"/>
                <a:ea typeface="微軟正黑體" panose="020B0604030504040204" pitchFamily="34" charset="-120"/>
              </a:rPr>
              <a:t>不同的方法與技術</a:t>
            </a:r>
            <a:endParaRPr lang="en-US" altLang="zh-TW" sz="2200" i="0" dirty="0">
              <a:solidFill>
                <a:srgbClr val="FF0000"/>
              </a:solidFill>
              <a:latin typeface="微軟正黑體" panose="020B0604030504040204" pitchFamily="34" charset="-120"/>
              <a:ea typeface="微軟正黑體" panose="020B0604030504040204" pitchFamily="34" charset="-120"/>
            </a:endParaRPr>
          </a:p>
        </p:txBody>
      </p:sp>
      <p:sp>
        <p:nvSpPr>
          <p:cNvPr id="24" name="投影片編號版面配置區 3"/>
          <p:cNvSpPr>
            <a:spLocks noGrp="1"/>
          </p:cNvSpPr>
          <p:nvPr>
            <p:ph type="sldNum" sz="quarter" idx="10"/>
          </p:nvPr>
        </p:nvSpPr>
        <p:spPr>
          <a:xfrm>
            <a:off x="3797300" y="6742113"/>
            <a:ext cx="2311400" cy="90487"/>
          </a:xfrm>
        </p:spPr>
        <p:txBody>
          <a:bodyPr/>
          <a:lstStyle/>
          <a:p>
            <a:pPr>
              <a:defRPr/>
            </a:pPr>
            <a:fld id="{CDA6E032-8A91-4F5C-A8F2-E87014A36469}" type="slidenum">
              <a:rPr lang="zh-TW" altLang="en-US" smtClean="0"/>
              <a:pPr>
                <a:defRPr/>
              </a:pPr>
              <a:t>15</a:t>
            </a:fld>
            <a:endParaRPr lang="zh-TW" altLang="en-US" dirty="0"/>
          </a:p>
        </p:txBody>
      </p:sp>
    </p:spTree>
    <p:extLst>
      <p:ext uri="{BB962C8B-B14F-4D97-AF65-F5344CB8AC3E}">
        <p14:creationId xmlns:p14="http://schemas.microsoft.com/office/powerpoint/2010/main" val="3913851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8585" y="117028"/>
            <a:ext cx="8080400" cy="935708"/>
          </a:xfrm>
        </p:spPr>
        <p:txBody>
          <a:bodyPr/>
          <a:lstStyle/>
          <a:p>
            <a:r>
              <a:rPr lang="en-US" altLang="zh-TW" dirty="0"/>
              <a:t>ISO</a:t>
            </a:r>
            <a:r>
              <a:rPr lang="zh-TW" altLang="en-US" dirty="0"/>
              <a:t> </a:t>
            </a:r>
            <a:r>
              <a:rPr lang="en-US" altLang="zh-TW" dirty="0"/>
              <a:t>27000</a:t>
            </a:r>
            <a:r>
              <a:rPr lang="zh-TW" altLang="en-US" dirty="0"/>
              <a:t>系列的資安</a:t>
            </a:r>
            <a:r>
              <a:rPr lang="zh-TW" altLang="en-US" dirty="0" smtClean="0"/>
              <a:t>標準</a:t>
            </a:r>
            <a:endParaRPr lang="zh-TW" altLang="en-US" dirty="0"/>
          </a:p>
        </p:txBody>
      </p:sp>
      <p:sp>
        <p:nvSpPr>
          <p:cNvPr id="3" name="內容版面配置區 2"/>
          <p:cNvSpPr>
            <a:spLocks noGrp="1"/>
          </p:cNvSpPr>
          <p:nvPr>
            <p:ph idx="1"/>
          </p:nvPr>
        </p:nvSpPr>
        <p:spPr>
          <a:xfrm>
            <a:off x="662523" y="1052736"/>
            <a:ext cx="8743877" cy="5229320"/>
          </a:xfrm>
        </p:spPr>
        <p:txBody>
          <a:bodyPr/>
          <a:lstStyle/>
          <a:p>
            <a:r>
              <a:rPr lang="zh-TW" altLang="en-US" sz="2600" dirty="0" smtClean="0"/>
              <a:t>從 </a:t>
            </a:r>
            <a:r>
              <a:rPr lang="en-US" altLang="zh-TW" sz="2600" dirty="0" smtClean="0"/>
              <a:t>BS7799</a:t>
            </a:r>
            <a:r>
              <a:rPr lang="zh-TW" altLang="en-US" sz="2600" dirty="0" smtClean="0"/>
              <a:t>到 </a:t>
            </a:r>
            <a:r>
              <a:rPr lang="en-US" altLang="zh-TW" sz="2600" dirty="0" smtClean="0"/>
              <a:t>ISO 27001</a:t>
            </a:r>
            <a:r>
              <a:rPr lang="zh-TW" altLang="en-US" sz="2600" dirty="0" smtClean="0"/>
              <a:t>，衍生出 </a:t>
            </a:r>
            <a:r>
              <a:rPr lang="en-US" altLang="zh-TW" sz="2600" dirty="0" smtClean="0"/>
              <a:t>CNS 27001</a:t>
            </a:r>
            <a:r>
              <a:rPr lang="zh-TW" altLang="en-US" sz="2600" dirty="0" smtClean="0"/>
              <a:t>的國內標準</a:t>
            </a:r>
            <a:endParaRPr lang="en-US" altLang="zh-TW" sz="2600" dirty="0" smtClean="0"/>
          </a:p>
          <a:p>
            <a:pPr lvl="1"/>
            <a:r>
              <a:rPr lang="zh-TW" altLang="zh-TW" sz="2600" kern="1200" dirty="0" smtClean="0">
                <a:solidFill>
                  <a:schemeClr val="tx1"/>
                </a:solidFill>
              </a:rPr>
              <a:t>目的</a:t>
            </a:r>
            <a:r>
              <a:rPr lang="zh-TW" altLang="en-US" sz="2600" kern="1200" dirty="0" smtClean="0">
                <a:solidFill>
                  <a:schemeClr val="tx1"/>
                </a:solidFill>
              </a:rPr>
              <a:t>在於</a:t>
            </a:r>
            <a:r>
              <a:rPr lang="zh-TW" altLang="zh-TW" sz="2600" kern="1200" dirty="0" smtClean="0">
                <a:solidFill>
                  <a:schemeClr val="tx1"/>
                </a:solidFill>
              </a:rPr>
              <a:t>制定一個</a:t>
            </a:r>
            <a:r>
              <a:rPr lang="zh-TW" altLang="en-US" sz="2600" kern="1200" dirty="0" smtClean="0">
                <a:solidFill>
                  <a:schemeClr val="tx1"/>
                </a:solidFill>
              </a:rPr>
              <a:t>可</a:t>
            </a:r>
            <a:r>
              <a:rPr lang="zh-TW" altLang="zh-TW" sz="2600" kern="1200" dirty="0" smtClean="0">
                <a:solidFill>
                  <a:schemeClr val="tx1"/>
                </a:solidFill>
              </a:rPr>
              <a:t>用</a:t>
            </a:r>
            <a:r>
              <a:rPr lang="zh-TW" altLang="en-US" sz="2600" kern="1200" dirty="0" smtClean="0">
                <a:solidFill>
                  <a:schemeClr val="tx1"/>
                </a:solidFill>
              </a:rPr>
              <a:t>來</a:t>
            </a:r>
            <a:r>
              <a:rPr lang="zh-TW" altLang="zh-TW" sz="2600" kern="1200" dirty="0" smtClean="0">
                <a:solidFill>
                  <a:schemeClr val="tx1"/>
                </a:solidFill>
              </a:rPr>
              <a:t>建立</a:t>
            </a:r>
            <a:r>
              <a:rPr lang="zh-TW" altLang="zh-TW" sz="2600" kern="1200" dirty="0">
                <a:solidFill>
                  <a:schemeClr val="tx1"/>
                </a:solidFill>
              </a:rPr>
              <a:t>、實作、運作、監視、審查、維持及改進「資訊安全管理系統」</a:t>
            </a:r>
            <a:r>
              <a:rPr lang="en-US" altLang="zh-TW" sz="2600" kern="1200" dirty="0">
                <a:solidFill>
                  <a:schemeClr val="tx1"/>
                </a:solidFill>
              </a:rPr>
              <a:t>(Information Security Management System, ISMS</a:t>
            </a:r>
            <a:r>
              <a:rPr lang="en-US" altLang="zh-TW" sz="2600" kern="1200" dirty="0" smtClean="0">
                <a:solidFill>
                  <a:schemeClr val="tx1"/>
                </a:solidFill>
              </a:rPr>
              <a:t>)</a:t>
            </a:r>
            <a:r>
              <a:rPr lang="zh-TW" altLang="en-US" sz="2600" kern="1200" dirty="0" smtClean="0">
                <a:solidFill>
                  <a:schemeClr val="tx1"/>
                </a:solidFill>
              </a:rPr>
              <a:t>的</a:t>
            </a:r>
            <a:r>
              <a:rPr lang="zh-TW" altLang="zh-TW" sz="2600" kern="1200" dirty="0" smtClean="0">
                <a:solidFill>
                  <a:schemeClr val="tx1"/>
                </a:solidFill>
              </a:rPr>
              <a:t>模型。</a:t>
            </a:r>
            <a:r>
              <a:rPr lang="zh-TW" altLang="en-US" sz="2600" dirty="0" smtClean="0">
                <a:solidFill>
                  <a:schemeClr val="tx1"/>
                </a:solidFill>
              </a:rPr>
              <a:t>組織</a:t>
            </a:r>
            <a:r>
              <a:rPr lang="zh-TW" altLang="zh-TW" sz="2600" kern="1200" dirty="0" smtClean="0">
                <a:solidFill>
                  <a:schemeClr val="tx1"/>
                </a:solidFill>
              </a:rPr>
              <a:t>的</a:t>
            </a:r>
            <a:r>
              <a:rPr lang="en-US" altLang="zh-TW" sz="2600" kern="1200" dirty="0">
                <a:solidFill>
                  <a:schemeClr val="tx1"/>
                </a:solidFill>
              </a:rPr>
              <a:t>ISMS</a:t>
            </a:r>
            <a:r>
              <a:rPr lang="zh-TW" altLang="zh-TW" sz="2600" kern="1200" dirty="0">
                <a:solidFill>
                  <a:schemeClr val="tx1"/>
                </a:solidFill>
              </a:rPr>
              <a:t>之設計與實作受</a:t>
            </a:r>
            <a:r>
              <a:rPr lang="zh-TW" altLang="zh-TW" sz="2600" kern="1200" dirty="0" smtClean="0">
                <a:solidFill>
                  <a:schemeClr val="tx1"/>
                </a:solidFill>
              </a:rPr>
              <a:t>其</a:t>
            </a:r>
            <a:r>
              <a:rPr lang="zh-TW" altLang="en-US" sz="2600" kern="1200" dirty="0" smtClean="0">
                <a:solidFill>
                  <a:schemeClr val="tx1"/>
                </a:solidFill>
              </a:rPr>
              <a:t>特有的</a:t>
            </a:r>
            <a:r>
              <a:rPr lang="zh-TW" altLang="zh-TW" sz="2600" kern="1200" dirty="0" smtClean="0">
                <a:solidFill>
                  <a:schemeClr val="tx1"/>
                </a:solidFill>
              </a:rPr>
              <a:t>需求</a:t>
            </a:r>
            <a:r>
              <a:rPr lang="zh-TW" altLang="zh-TW" sz="2600" kern="1200" dirty="0">
                <a:solidFill>
                  <a:schemeClr val="tx1"/>
                </a:solidFill>
              </a:rPr>
              <a:t>與目標、</a:t>
            </a:r>
            <a:r>
              <a:rPr lang="zh-TW" altLang="zh-TW" sz="2600" kern="1200" dirty="0" smtClean="0">
                <a:solidFill>
                  <a:schemeClr val="tx1"/>
                </a:solidFill>
              </a:rPr>
              <a:t>安全</a:t>
            </a:r>
            <a:r>
              <a:rPr lang="zh-TW" altLang="en-US" sz="2600" kern="1200" dirty="0" smtClean="0">
                <a:solidFill>
                  <a:schemeClr val="tx1"/>
                </a:solidFill>
              </a:rPr>
              <a:t>的</a:t>
            </a:r>
            <a:r>
              <a:rPr lang="zh-TW" altLang="zh-TW" sz="2600" kern="1200" dirty="0" smtClean="0">
                <a:solidFill>
                  <a:schemeClr val="tx1"/>
                </a:solidFill>
              </a:rPr>
              <a:t>要求</a:t>
            </a:r>
            <a:r>
              <a:rPr lang="zh-TW" altLang="zh-TW" sz="2600" kern="1200" dirty="0">
                <a:solidFill>
                  <a:schemeClr val="tx1"/>
                </a:solidFill>
              </a:rPr>
              <a:t>、所採用的過程，</a:t>
            </a:r>
            <a:r>
              <a:rPr lang="zh-TW" altLang="zh-TW" sz="2600" kern="1200" dirty="0" smtClean="0">
                <a:solidFill>
                  <a:schemeClr val="tx1"/>
                </a:solidFill>
              </a:rPr>
              <a:t>以及</a:t>
            </a:r>
            <a:r>
              <a:rPr lang="zh-TW" altLang="en-US" sz="2600" dirty="0" smtClean="0">
                <a:solidFill>
                  <a:schemeClr val="tx1"/>
                </a:solidFill>
              </a:rPr>
              <a:t>組織</a:t>
            </a:r>
            <a:r>
              <a:rPr lang="zh-TW" altLang="en-US" sz="2600" kern="1200" dirty="0" smtClean="0">
                <a:solidFill>
                  <a:schemeClr val="tx1"/>
                </a:solidFill>
              </a:rPr>
              <a:t>的</a:t>
            </a:r>
            <a:r>
              <a:rPr lang="zh-TW" altLang="zh-TW" sz="2600" kern="1200" dirty="0" smtClean="0">
                <a:solidFill>
                  <a:schemeClr val="tx1"/>
                </a:solidFill>
              </a:rPr>
              <a:t>規模</a:t>
            </a:r>
            <a:r>
              <a:rPr lang="zh-TW" altLang="zh-TW" sz="2600" kern="1200" dirty="0">
                <a:solidFill>
                  <a:schemeClr val="tx1"/>
                </a:solidFill>
              </a:rPr>
              <a:t>與架構所</a:t>
            </a:r>
            <a:r>
              <a:rPr lang="zh-TW" altLang="zh-TW" sz="2600" kern="1200" dirty="0" smtClean="0">
                <a:solidFill>
                  <a:schemeClr val="tx1"/>
                </a:solidFill>
              </a:rPr>
              <a:t>影響</a:t>
            </a:r>
            <a:endParaRPr lang="en-US" altLang="zh-TW" sz="2600" kern="1200" dirty="0" smtClean="0">
              <a:solidFill>
                <a:schemeClr val="tx1"/>
              </a:solidFill>
            </a:endParaRPr>
          </a:p>
          <a:p>
            <a:r>
              <a:rPr lang="zh-TW" altLang="en-US" sz="2600" kern="1200" dirty="0" smtClean="0"/>
              <a:t>雲端安全相關的</a:t>
            </a:r>
            <a:r>
              <a:rPr lang="en-US" altLang="zh-TW" sz="2600" kern="1200" dirty="0" smtClean="0"/>
              <a:t>ISO 27017</a:t>
            </a:r>
            <a:r>
              <a:rPr lang="zh-TW" altLang="en-US" sz="2600" kern="1200" dirty="0" smtClean="0"/>
              <a:t>與</a:t>
            </a:r>
            <a:r>
              <a:rPr lang="en-US" altLang="zh-TW" sz="2600" kern="1200" dirty="0" smtClean="0"/>
              <a:t>ISO</a:t>
            </a:r>
            <a:r>
              <a:rPr lang="zh-TW" altLang="en-US" sz="2600" kern="1200" dirty="0"/>
              <a:t> </a:t>
            </a:r>
            <a:r>
              <a:rPr lang="en-US" altLang="zh-TW" sz="2600" kern="1200" dirty="0" smtClean="0"/>
              <a:t>27018</a:t>
            </a:r>
          </a:p>
          <a:p>
            <a:pPr lvl="1"/>
            <a:r>
              <a:rPr lang="en-US" altLang="zh-TW" sz="2600" b="1" dirty="0">
                <a:solidFill>
                  <a:srgbClr val="FF0000"/>
                </a:solidFill>
                <a:cs typeface="Times New Roman" panose="02020603050405020304" pitchFamily="18" charset="0"/>
              </a:rPr>
              <a:t>ISO/IEC </a:t>
            </a:r>
            <a:r>
              <a:rPr lang="en-US" altLang="zh-TW" sz="2600" b="1" dirty="0" smtClean="0">
                <a:solidFill>
                  <a:srgbClr val="FF0000"/>
                </a:solidFill>
                <a:cs typeface="Times New Roman" panose="02020603050405020304" pitchFamily="18" charset="0"/>
              </a:rPr>
              <a:t>27018</a:t>
            </a:r>
            <a:r>
              <a:rPr lang="en-US" altLang="zh-TW" sz="2600" dirty="0" smtClean="0">
                <a:cs typeface="Times New Roman" panose="02020603050405020304" pitchFamily="18" charset="0"/>
              </a:rPr>
              <a:t>《</a:t>
            </a:r>
            <a:r>
              <a:rPr lang="zh-TW" altLang="en-US" sz="2600" dirty="0">
                <a:cs typeface="Times New Roman" panose="02020603050405020304" pitchFamily="18" charset="0"/>
              </a:rPr>
              <a:t>公有雲個人資料</a:t>
            </a:r>
            <a:r>
              <a:rPr lang="en-US" altLang="zh-TW" sz="2600" dirty="0">
                <a:cs typeface="Times New Roman" panose="02020603050405020304" pitchFamily="18" charset="0"/>
              </a:rPr>
              <a:t>(PII)</a:t>
            </a:r>
            <a:r>
              <a:rPr lang="zh-TW" altLang="en-US" sz="2600" dirty="0">
                <a:cs typeface="Times New Roman" panose="02020603050405020304" pitchFamily="18" charset="0"/>
              </a:rPr>
              <a:t>處理者之個資保護作業規範</a:t>
            </a:r>
            <a:r>
              <a:rPr lang="en-US" altLang="zh-TW" sz="2600" dirty="0" smtClean="0">
                <a:cs typeface="Times New Roman" panose="02020603050405020304" pitchFamily="18" charset="0"/>
              </a:rPr>
              <a:t>》</a:t>
            </a:r>
          </a:p>
          <a:p>
            <a:pPr lvl="1"/>
            <a:r>
              <a:rPr lang="en-US" altLang="zh-TW" sz="2600" b="1" dirty="0">
                <a:solidFill>
                  <a:srgbClr val="FF0000"/>
                </a:solidFill>
                <a:cs typeface="Times New Roman" panose="02020603050405020304" pitchFamily="18" charset="0"/>
              </a:rPr>
              <a:t>ISO/IEC </a:t>
            </a:r>
            <a:r>
              <a:rPr lang="en-US" altLang="zh-TW" sz="2600" b="1" dirty="0" smtClean="0">
                <a:solidFill>
                  <a:srgbClr val="FF0000"/>
                </a:solidFill>
                <a:cs typeface="Times New Roman" panose="02020603050405020304" pitchFamily="18" charset="0"/>
              </a:rPr>
              <a:t>27017</a:t>
            </a:r>
            <a:r>
              <a:rPr lang="en-US" altLang="zh-TW" sz="2600" dirty="0" smtClean="0">
                <a:cs typeface="Times New Roman" panose="02020603050405020304" pitchFamily="18" charset="0"/>
              </a:rPr>
              <a:t>《</a:t>
            </a:r>
            <a:r>
              <a:rPr lang="zh-TW" altLang="en-US" sz="2600" dirty="0">
                <a:cs typeface="Times New Roman" panose="02020603050405020304" pitchFamily="18" charset="0"/>
              </a:rPr>
              <a:t>雲端運算服務的資訊安全控制措施實務守則</a:t>
            </a:r>
            <a:r>
              <a:rPr lang="en-US" altLang="zh-TW" sz="2600" dirty="0">
                <a:cs typeface="Times New Roman" panose="02020603050405020304" pitchFamily="18" charset="0"/>
              </a:rPr>
              <a:t> </a:t>
            </a:r>
            <a:r>
              <a:rPr lang="en-US" altLang="zh-TW" sz="2600" dirty="0" smtClean="0">
                <a:cs typeface="Times New Roman" panose="02020603050405020304" pitchFamily="18" charset="0"/>
              </a:rPr>
              <a:t>》</a:t>
            </a:r>
            <a:endParaRPr lang="en-US" altLang="zh-TW" sz="2600" dirty="0" smtClean="0"/>
          </a:p>
          <a:p>
            <a:pPr algn="just"/>
            <a:endParaRPr lang="zh-TW" altLang="en-US" dirty="0"/>
          </a:p>
        </p:txBody>
      </p:sp>
      <p:sp>
        <p:nvSpPr>
          <p:cNvPr id="4" name="投影片編號版面配置區 3"/>
          <p:cNvSpPr>
            <a:spLocks noGrp="1"/>
          </p:cNvSpPr>
          <p:nvPr>
            <p:ph type="sldNum" sz="quarter" idx="10"/>
          </p:nvPr>
        </p:nvSpPr>
        <p:spPr>
          <a:xfrm>
            <a:off x="3797300" y="6742113"/>
            <a:ext cx="2311400" cy="90487"/>
          </a:xfrm>
        </p:spPr>
        <p:txBody>
          <a:bodyPr/>
          <a:lstStyle/>
          <a:p>
            <a:pPr>
              <a:defRPr/>
            </a:pPr>
            <a:fld id="{CDA6E032-8A91-4F5C-A8F2-E87014A36469}" type="slidenum">
              <a:rPr lang="zh-TW" altLang="en-US" smtClean="0"/>
              <a:pPr>
                <a:defRPr/>
              </a:pPr>
              <a:t>16</a:t>
            </a:fld>
            <a:endParaRPr lang="zh-TW" altLang="en-US" dirty="0"/>
          </a:p>
        </p:txBody>
      </p:sp>
    </p:spTree>
    <p:extLst>
      <p:ext uri="{BB962C8B-B14F-4D97-AF65-F5344CB8AC3E}">
        <p14:creationId xmlns:p14="http://schemas.microsoft.com/office/powerpoint/2010/main" val="3191457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5" name="Content Placeholder 2"/>
          <p:cNvSpPr>
            <a:spLocks noGrp="1"/>
          </p:cNvSpPr>
          <p:nvPr>
            <p:ph sz="quarter" idx="1"/>
          </p:nvPr>
        </p:nvSpPr>
        <p:spPr>
          <a:xfrm>
            <a:off x="825500" y="1600200"/>
            <a:ext cx="9080500" cy="4572000"/>
          </a:xfrm>
        </p:spPr>
        <p:txBody>
          <a:bodyPr/>
          <a:lstStyle/>
          <a:p>
            <a:pPr>
              <a:defRPr/>
            </a:pPr>
            <a:r>
              <a:rPr lang="en-US" altLang="zh-TW" sz="3200" dirty="0" smtClean="0"/>
              <a:t>ISO 27001</a:t>
            </a:r>
            <a:r>
              <a:rPr lang="zh-TW" altLang="en-US" sz="3200" dirty="0" smtClean="0"/>
              <a:t>資訊安全管理系統</a:t>
            </a:r>
            <a:r>
              <a:rPr lang="zh-TW" altLang="zh-TW" sz="3200" dirty="0" smtClean="0"/>
              <a:t> </a:t>
            </a:r>
            <a:endParaRPr lang="zh-TW" altLang="en-US" sz="3200" dirty="0" smtClean="0"/>
          </a:p>
          <a:p>
            <a:pPr marL="0" indent="0">
              <a:buFont typeface="Wingdings" charset="0"/>
              <a:buNone/>
              <a:defRPr/>
            </a:pPr>
            <a:r>
              <a:rPr lang="zh-TW" altLang="en-US" sz="3200" dirty="0" smtClean="0"/>
              <a:t> </a:t>
            </a:r>
          </a:p>
        </p:txBody>
      </p:sp>
      <p:sp>
        <p:nvSpPr>
          <p:cNvPr id="521218" name="Title 1"/>
          <p:cNvSpPr>
            <a:spLocks noGrp="1"/>
          </p:cNvSpPr>
          <p:nvPr>
            <p:ph type="title"/>
          </p:nvPr>
        </p:nvSpPr>
        <p:spPr/>
        <p:txBody>
          <a:bodyPr/>
          <a:lstStyle/>
          <a:p>
            <a:r>
              <a:rPr lang="zh-TW" altLang="en-US" dirty="0" smtClean="0">
                <a:latin typeface="Georgia" charset="0"/>
              </a:rPr>
              <a:t>資訊安全管理系統</a:t>
            </a:r>
            <a:r>
              <a:rPr lang="zh-TW" dirty="0" smtClean="0">
                <a:latin typeface="Georgia" charset="0"/>
              </a:rPr>
              <a:t> </a:t>
            </a:r>
            <a:endParaRPr lang="zh-TW" altLang="en-US" dirty="0">
              <a:latin typeface="Georgia" charset="0"/>
            </a:endParaRPr>
          </a:p>
        </p:txBody>
      </p:sp>
      <p:grpSp>
        <p:nvGrpSpPr>
          <p:cNvPr id="521220" name="Group 3"/>
          <p:cNvGrpSpPr>
            <a:grpSpLocks/>
          </p:cNvGrpSpPr>
          <p:nvPr/>
        </p:nvGrpSpPr>
        <p:grpSpPr bwMode="auto">
          <a:xfrm>
            <a:off x="1083469" y="2514601"/>
            <a:ext cx="1755908" cy="3605213"/>
            <a:chOff x="677" y="998"/>
            <a:chExt cx="939" cy="2271"/>
          </a:xfrm>
        </p:grpSpPr>
        <p:sp>
          <p:nvSpPr>
            <p:cNvPr id="6" name="Freeform 4"/>
            <p:cNvSpPr>
              <a:spLocks/>
            </p:cNvSpPr>
            <p:nvPr/>
          </p:nvSpPr>
          <p:spPr bwMode="gray">
            <a:xfrm flipV="1">
              <a:off x="683" y="2087"/>
              <a:ext cx="933" cy="118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292929"/>
                    </a:outerShdw>
                  </a:effectLst>
                </a14:hiddenEffects>
              </a:ext>
            </a:extLst>
          </p:spPr>
          <p:txBody>
            <a:bodyPr wrap="none" anchor="ctr"/>
            <a:lstStyle/>
            <a:p>
              <a:pPr>
                <a:defRPr/>
              </a:pPr>
              <a:endParaRPr lang="zh-TW" altLang="en-US"/>
            </a:p>
          </p:txBody>
        </p:sp>
        <p:sp>
          <p:nvSpPr>
            <p:cNvPr id="7" name="Freeform 6"/>
            <p:cNvSpPr>
              <a:spLocks/>
            </p:cNvSpPr>
            <p:nvPr/>
          </p:nvSpPr>
          <p:spPr bwMode="gray">
            <a:xfrm>
              <a:off x="677" y="998"/>
              <a:ext cx="933" cy="118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292929"/>
                    </a:outerShdw>
                  </a:effectLst>
                </a14:hiddenEffects>
              </a:ext>
            </a:extLst>
          </p:spPr>
          <p:txBody>
            <a:bodyPr wrap="none" anchor="ctr"/>
            <a:lstStyle/>
            <a:p>
              <a:pPr>
                <a:defRPr/>
              </a:pPr>
              <a:endParaRPr lang="zh-TW" altLang="en-US"/>
            </a:p>
          </p:txBody>
        </p:sp>
      </p:grpSp>
      <p:sp>
        <p:nvSpPr>
          <p:cNvPr id="8" name="AutoShape 9"/>
          <p:cNvSpPr>
            <a:spLocks noChangeArrowheads="1"/>
          </p:cNvSpPr>
          <p:nvPr/>
        </p:nvSpPr>
        <p:spPr bwMode="ltGray">
          <a:xfrm>
            <a:off x="3537612" y="4524375"/>
            <a:ext cx="6141822" cy="1981200"/>
          </a:xfrm>
          <a:prstGeom prst="roundRect">
            <a:avLst>
              <a:gd name="adj" fmla="val 11505"/>
            </a:avLst>
          </a:prstGeom>
          <a:solidFill>
            <a:schemeClr val="accent2">
              <a:lumMod val="40000"/>
              <a:lumOff val="60000"/>
            </a:schemeClr>
          </a:solidFill>
          <a:ln>
            <a:noFill/>
          </a:ln>
          <a:effectLst/>
          <a:extLst/>
        </p:spPr>
        <p:txBody>
          <a:bodyPr wrap="none" anchor="ctr"/>
          <a:lstStyle/>
          <a:p>
            <a:pPr>
              <a:defRPr/>
            </a:pPr>
            <a:endParaRPr lang="zh-TW" altLang="en-US"/>
          </a:p>
        </p:txBody>
      </p:sp>
      <p:sp>
        <p:nvSpPr>
          <p:cNvPr id="9" name="AutoShape 10"/>
          <p:cNvSpPr>
            <a:spLocks noChangeArrowheads="1"/>
          </p:cNvSpPr>
          <p:nvPr/>
        </p:nvSpPr>
        <p:spPr bwMode="gray">
          <a:xfrm>
            <a:off x="4419865" y="5656263"/>
            <a:ext cx="407591" cy="347662"/>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TW" altLang="en-US"/>
          </a:p>
        </p:txBody>
      </p:sp>
      <p:sp>
        <p:nvSpPr>
          <p:cNvPr id="10" name="AutoShape 11"/>
          <p:cNvSpPr>
            <a:spLocks noChangeArrowheads="1"/>
          </p:cNvSpPr>
          <p:nvPr/>
        </p:nvSpPr>
        <p:spPr bwMode="gray">
          <a:xfrm>
            <a:off x="3496336" y="2173289"/>
            <a:ext cx="6183097" cy="2073275"/>
          </a:xfrm>
          <a:prstGeom prst="roundRect">
            <a:avLst>
              <a:gd name="adj" fmla="val 11505"/>
            </a:avLst>
          </a:prstGeom>
          <a:solidFill>
            <a:schemeClr val="tx2">
              <a:lumMod val="40000"/>
              <a:lumOff val="60000"/>
            </a:schemeClr>
          </a:solidFill>
          <a:ln>
            <a:noFill/>
          </a:ln>
          <a:effectLst/>
          <a:extLst/>
        </p:spPr>
        <p:txBody>
          <a:bodyPr wrap="none" anchor="ctr"/>
          <a:lstStyle/>
          <a:p>
            <a:pPr>
              <a:defRPr/>
            </a:pPr>
            <a:endParaRPr lang="zh-TW" altLang="en-US"/>
          </a:p>
        </p:txBody>
      </p:sp>
      <p:sp>
        <p:nvSpPr>
          <p:cNvPr id="11" name="AutoShape 12"/>
          <p:cNvSpPr>
            <a:spLocks noChangeArrowheads="1"/>
          </p:cNvSpPr>
          <p:nvPr/>
        </p:nvSpPr>
        <p:spPr bwMode="gray">
          <a:xfrm>
            <a:off x="4428465" y="2619375"/>
            <a:ext cx="407590" cy="344488"/>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TW" altLang="en-US"/>
          </a:p>
        </p:txBody>
      </p:sp>
      <p:sp>
        <p:nvSpPr>
          <p:cNvPr id="12" name="AutoShape 13"/>
          <p:cNvSpPr>
            <a:spLocks noChangeArrowheads="1"/>
          </p:cNvSpPr>
          <p:nvPr/>
        </p:nvSpPr>
        <p:spPr bwMode="gray">
          <a:xfrm>
            <a:off x="2865174" y="2157413"/>
            <a:ext cx="1764506" cy="206216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blurRad="63500" dist="53882" dir="2700000" algn="ctr" rotWithShape="0">
              <a:srgbClr val="000000">
                <a:alpha val="50000"/>
              </a:srgbClr>
            </a:outerShdw>
          </a:effectLst>
        </p:spPr>
        <p:txBody>
          <a:bodyPr wrap="none" anchor="ctr"/>
          <a:lstStyle/>
          <a:p>
            <a:pPr>
              <a:defRPr/>
            </a:pPr>
            <a:endParaRPr lang="zh-TW" altLang="en-US">
              <a:latin typeface="微軟正黑體" panose="020B0604030504040204" pitchFamily="34" charset="-120"/>
              <a:ea typeface="微軟正黑體" panose="020B0604030504040204" pitchFamily="34" charset="-120"/>
            </a:endParaRPr>
          </a:p>
        </p:txBody>
      </p:sp>
      <p:sp>
        <p:nvSpPr>
          <p:cNvPr id="13" name="Freeform 14"/>
          <p:cNvSpPr>
            <a:spLocks/>
          </p:cNvSpPr>
          <p:nvPr/>
        </p:nvSpPr>
        <p:spPr bwMode="gray">
          <a:xfrm>
            <a:off x="2933965" y="2222500"/>
            <a:ext cx="878814" cy="64928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TW" altLang="en-US"/>
          </a:p>
        </p:txBody>
      </p:sp>
      <p:sp>
        <p:nvSpPr>
          <p:cNvPr id="14" name="AutoShape 17"/>
          <p:cNvSpPr>
            <a:spLocks noChangeArrowheads="1"/>
          </p:cNvSpPr>
          <p:nvPr/>
        </p:nvSpPr>
        <p:spPr bwMode="gray">
          <a:xfrm>
            <a:off x="2858294" y="4522789"/>
            <a:ext cx="1764506" cy="1957387"/>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blurRad="63500" dist="53882" dir="2700000" algn="ctr" rotWithShape="0">
              <a:srgbClr val="000000">
                <a:alpha val="50000"/>
              </a:srgbClr>
            </a:outerShdw>
          </a:effectLst>
        </p:spPr>
        <p:txBody>
          <a:bodyPr wrap="none" anchor="ctr"/>
          <a:lstStyle/>
          <a:p>
            <a:pPr>
              <a:defRPr/>
            </a:pPr>
            <a:endParaRPr lang="zh-TW" altLang="en-US">
              <a:latin typeface="微軟正黑體" panose="020B0604030504040204" pitchFamily="34" charset="-120"/>
              <a:ea typeface="微軟正黑體" panose="020B0604030504040204" pitchFamily="34" charset="-120"/>
            </a:endParaRPr>
          </a:p>
        </p:txBody>
      </p:sp>
      <p:sp>
        <p:nvSpPr>
          <p:cNvPr id="15" name="Freeform 18"/>
          <p:cNvSpPr>
            <a:spLocks/>
          </p:cNvSpPr>
          <p:nvPr/>
        </p:nvSpPr>
        <p:spPr bwMode="gray">
          <a:xfrm>
            <a:off x="2916767" y="5237164"/>
            <a:ext cx="878814"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TW" altLang="en-US"/>
          </a:p>
        </p:txBody>
      </p:sp>
      <p:pic>
        <p:nvPicPr>
          <p:cNvPr id="521229" name="Picture 19"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23" y="3333750"/>
            <a:ext cx="203967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20"/>
          <p:cNvSpPr txBox="1">
            <a:spLocks noChangeArrowheads="1"/>
          </p:cNvSpPr>
          <p:nvPr/>
        </p:nvSpPr>
        <p:spPr bwMode="black">
          <a:xfrm>
            <a:off x="4808984" y="2435404"/>
            <a:ext cx="48704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zh-TW" sz="2400" dirty="0">
                <a:solidFill>
                  <a:srgbClr val="0000FF"/>
                </a:solidFill>
                <a:latin typeface="微軟正黑體" panose="020B0604030504040204" pitchFamily="34" charset="-120"/>
                <a:ea typeface="微軟正黑體" panose="020B0604030504040204" pitchFamily="34" charset="-120"/>
              </a:rPr>
              <a:t>ISO 27001:2013</a:t>
            </a:r>
          </a:p>
          <a:p>
            <a:pPr>
              <a:defRPr/>
            </a:pPr>
            <a:r>
              <a:rPr lang="en-US" altLang="zh-TW" sz="2400" dirty="0" smtClean="0">
                <a:latin typeface="微軟正黑體" panose="020B0604030504040204" pitchFamily="34" charset="-120"/>
                <a:ea typeface="微軟正黑體" panose="020B0604030504040204" pitchFamily="34" charset="-120"/>
              </a:rPr>
              <a:t>–Information </a:t>
            </a:r>
            <a:r>
              <a:rPr lang="en-US" altLang="zh-TW" sz="2400" dirty="0">
                <a:latin typeface="微軟正黑體" panose="020B0604030504040204" pitchFamily="34" charset="-120"/>
                <a:ea typeface="微軟正黑體" panose="020B0604030504040204" pitchFamily="34" charset="-120"/>
              </a:rPr>
              <a:t>Security Management </a:t>
            </a:r>
            <a:r>
              <a:rPr lang="en-US" altLang="zh-TW" sz="2400" dirty="0" smtClean="0">
                <a:latin typeface="微軟正黑體" panose="020B0604030504040204" pitchFamily="34" charset="-120"/>
                <a:ea typeface="微軟正黑體" panose="020B0604030504040204" pitchFamily="34" charset="-120"/>
              </a:rPr>
              <a:t>Systems (ISMS)</a:t>
            </a:r>
            <a:endParaRPr lang="en-US" altLang="zh-TW" sz="2400" dirty="0">
              <a:latin typeface="微軟正黑體" panose="020B0604030504040204" pitchFamily="34" charset="-120"/>
              <a:ea typeface="微軟正黑體" panose="020B0604030504040204" pitchFamily="34" charset="-120"/>
            </a:endParaRPr>
          </a:p>
          <a:p>
            <a:pPr>
              <a:defRPr/>
            </a:pP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驗證標準</a:t>
            </a:r>
            <a:endParaRPr lang="zh-TW" altLang="en-US" sz="2400" dirty="0">
              <a:latin typeface="微軟正黑體" panose="020B0604030504040204" pitchFamily="34" charset="-120"/>
              <a:ea typeface="微軟正黑體" panose="020B0604030504040204" pitchFamily="34" charset="-120"/>
            </a:endParaRPr>
          </a:p>
        </p:txBody>
      </p:sp>
      <p:sp>
        <p:nvSpPr>
          <p:cNvPr id="18" name="Text Box 23"/>
          <p:cNvSpPr txBox="1">
            <a:spLocks noChangeArrowheads="1"/>
          </p:cNvSpPr>
          <p:nvPr/>
        </p:nvSpPr>
        <p:spPr bwMode="gray">
          <a:xfrm>
            <a:off x="299244" y="4067176"/>
            <a:ext cx="170431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tx1">
                      <a:alpha val="74998"/>
                    </a:schemeClr>
                  </a:outerShdw>
                </a:effectLst>
              </a14:hiddenEffects>
            </a:ext>
          </a:extLst>
        </p:spPr>
        <p:txBody>
          <a:bodyPr>
            <a:spAutoFit/>
          </a:bodyPr>
          <a:lstStyle/>
          <a:p>
            <a:pPr algn="ctr" eaLnBrk="0" hangingPunct="0">
              <a:defRPr/>
            </a:pPr>
            <a:r>
              <a:rPr lang="en-US" altLang="zh-TW" sz="2400" b="1" dirty="0">
                <a:latin typeface="BiauKai"/>
                <a:ea typeface="BiauKai"/>
                <a:cs typeface="BiauKai"/>
              </a:rPr>
              <a:t>ISO</a:t>
            </a:r>
            <a:r>
              <a:rPr lang="zh-TW" altLang="en-US" sz="2400" b="1" dirty="0">
                <a:latin typeface="BiauKai"/>
                <a:ea typeface="BiauKai"/>
                <a:cs typeface="BiauKai"/>
              </a:rPr>
              <a:t>標準</a:t>
            </a:r>
            <a:endParaRPr lang="en-US" altLang="zh-TW" sz="2400" b="1" dirty="0">
              <a:latin typeface="BiauKai"/>
              <a:ea typeface="BiauKai"/>
              <a:cs typeface="BiauKai"/>
            </a:endParaRPr>
          </a:p>
        </p:txBody>
      </p:sp>
      <p:sp>
        <p:nvSpPr>
          <p:cNvPr id="19" name="Text Box 24"/>
          <p:cNvSpPr txBox="1">
            <a:spLocks noChangeArrowheads="1"/>
          </p:cNvSpPr>
          <p:nvPr/>
        </p:nvSpPr>
        <p:spPr bwMode="white">
          <a:xfrm>
            <a:off x="2858295" y="2924176"/>
            <a:ext cx="1812660" cy="46196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003300">
                      <a:alpha val="50000"/>
                    </a:srgbClr>
                  </a:outerShdw>
                </a:effectLst>
              </a14:hiddenEffects>
            </a:ext>
          </a:extLst>
        </p:spPr>
        <p:txBody>
          <a:bodyPr>
            <a:spAutoFit/>
          </a:bodyPr>
          <a:lstStyle/>
          <a:p>
            <a:pPr algn="ctr">
              <a:defRPr/>
            </a:pPr>
            <a:r>
              <a:rPr lang="en-US" altLang="zh-TW" sz="2400" dirty="0">
                <a:solidFill>
                  <a:schemeClr val="bg1"/>
                </a:solidFill>
                <a:latin typeface="+mn-ea"/>
              </a:rPr>
              <a:t>ISO27001</a:t>
            </a:r>
          </a:p>
        </p:txBody>
      </p:sp>
      <p:sp>
        <p:nvSpPr>
          <p:cNvPr id="20" name="Text Box 26"/>
          <p:cNvSpPr txBox="1">
            <a:spLocks noChangeArrowheads="1"/>
          </p:cNvSpPr>
          <p:nvPr/>
        </p:nvSpPr>
        <p:spPr bwMode="white">
          <a:xfrm>
            <a:off x="2775745" y="5362576"/>
            <a:ext cx="1812660" cy="46196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003300">
                      <a:alpha val="50000"/>
                    </a:srgbClr>
                  </a:outerShdw>
                </a:effectLst>
              </a14:hiddenEffects>
            </a:ext>
          </a:extLst>
        </p:spPr>
        <p:txBody>
          <a:bodyPr>
            <a:spAutoFit/>
          </a:bodyPr>
          <a:lstStyle/>
          <a:p>
            <a:pPr algn="ctr">
              <a:defRPr/>
            </a:pPr>
            <a:r>
              <a:rPr lang="en-US" altLang="zh-TW" sz="2400" dirty="0">
                <a:solidFill>
                  <a:srgbClr val="FFFFFF"/>
                </a:solidFill>
                <a:latin typeface="+mn-ea"/>
              </a:rPr>
              <a:t>ISO27002</a:t>
            </a:r>
          </a:p>
        </p:txBody>
      </p:sp>
      <p:sp>
        <p:nvSpPr>
          <p:cNvPr id="21" name="Text Box 20"/>
          <p:cNvSpPr txBox="1">
            <a:spLocks noChangeArrowheads="1"/>
          </p:cNvSpPr>
          <p:nvPr/>
        </p:nvSpPr>
        <p:spPr bwMode="black">
          <a:xfrm>
            <a:off x="4808984" y="4524375"/>
            <a:ext cx="498007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altLang="zh-TW" sz="2400" dirty="0">
                <a:solidFill>
                  <a:srgbClr val="0000FF"/>
                </a:solidFill>
                <a:latin typeface="微軟正黑體" panose="020B0604030504040204" pitchFamily="34" charset="-120"/>
                <a:ea typeface="微軟正黑體" panose="020B0604030504040204" pitchFamily="34" charset="-120"/>
              </a:rPr>
              <a:t>ISO 27002:2013</a:t>
            </a:r>
          </a:p>
          <a:p>
            <a:pPr>
              <a:defRPr/>
            </a:pPr>
            <a:r>
              <a:rPr lang="en-US" altLang="zh-TW" sz="2400" dirty="0" smtClean="0">
                <a:latin typeface="微軟正黑體" panose="020B0604030504040204" pitchFamily="34" charset="-120"/>
                <a:ea typeface="微軟正黑體" panose="020B0604030504040204" pitchFamily="34" charset="-120"/>
              </a:rPr>
              <a:t>–Code </a:t>
            </a:r>
            <a:r>
              <a:rPr lang="en-US" altLang="zh-TW" sz="2400" dirty="0">
                <a:latin typeface="微軟正黑體" panose="020B0604030504040204" pitchFamily="34" charset="-120"/>
                <a:ea typeface="微軟正黑體" panose="020B0604030504040204" pitchFamily="34" charset="-120"/>
              </a:rPr>
              <a:t>of practice for information security management</a:t>
            </a:r>
          </a:p>
          <a:p>
            <a:pPr>
              <a:defRPr/>
            </a:pP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工具書</a:t>
            </a:r>
            <a:r>
              <a:rPr lang="zh-TW" altLang="en-US" sz="2400" dirty="0">
                <a:latin typeface="微軟正黑體" panose="020B0604030504040204" pitchFamily="34" charset="-120"/>
                <a:ea typeface="微軟正黑體" panose="020B0604030504040204" pitchFamily="34" charset="-120"/>
              </a:rPr>
              <a:t>，明確地建議應有哪些資訊安全控制</a:t>
            </a:r>
            <a:r>
              <a:rPr lang="zh-TW" altLang="en-US" sz="2400" dirty="0" smtClean="0">
                <a:latin typeface="微軟正黑體" panose="020B0604030504040204" pitchFamily="34" charset="-120"/>
                <a:ea typeface="微軟正黑體" panose="020B0604030504040204" pitchFamily="34" charset="-120"/>
              </a:rPr>
              <a:t>措施</a:t>
            </a:r>
            <a:endParaRPr lang="en-US" altLang="zh-TW" sz="2400" dirty="0">
              <a:latin typeface="微軟正黑體" panose="020B0604030504040204" pitchFamily="34" charset="-120"/>
              <a:ea typeface="微軟正黑體" panose="020B0604030504040204" pitchFamily="34" charset="-120"/>
            </a:endParaRPr>
          </a:p>
        </p:txBody>
      </p:sp>
      <p:sp>
        <p:nvSpPr>
          <p:cNvPr id="22" name="投影片編號版面配置區 1"/>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8AD6CD1B-5341-4B42-88B2-5E0A2053F291}" type="slidenum">
              <a:rPr kumimoji="0" lang="zh-TW" altLang="en-US" smtClean="0">
                <a:solidFill>
                  <a:schemeClr val="bg1"/>
                </a:solidFill>
                <a:latin typeface="Times New Roman" pitchFamily="18" charset="0"/>
                <a:ea typeface="標楷體" pitchFamily="65" charset="-120"/>
              </a:rPr>
              <a:pPr/>
              <a:t>17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338844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圖表 3"/>
          <p:cNvGraphicFramePr/>
          <p:nvPr>
            <p:extLst>
              <p:ext uri="{D42A27DB-BD31-4B8C-83A1-F6EECF244321}">
                <p14:modId xmlns:p14="http://schemas.microsoft.com/office/powerpoint/2010/main" val="2497542854"/>
              </p:ext>
            </p:extLst>
          </p:nvPr>
        </p:nvGraphicFramePr>
        <p:xfrm>
          <a:off x="1136576" y="1268760"/>
          <a:ext cx="7416824"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資料庫圖表 8"/>
          <p:cNvGraphicFramePr/>
          <p:nvPr>
            <p:extLst>
              <p:ext uri="{D42A27DB-BD31-4B8C-83A1-F6EECF244321}">
                <p14:modId xmlns:p14="http://schemas.microsoft.com/office/powerpoint/2010/main" val="131762007"/>
              </p:ext>
            </p:extLst>
          </p:nvPr>
        </p:nvGraphicFramePr>
        <p:xfrm>
          <a:off x="3080792" y="2636912"/>
          <a:ext cx="3600400" cy="2304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268" name="矩形 5"/>
          <p:cNvSpPr>
            <a:spLocks noChangeArrowheads="1"/>
          </p:cNvSpPr>
          <p:nvPr/>
        </p:nvSpPr>
        <p:spPr bwMode="auto">
          <a:xfrm>
            <a:off x="6683151" y="421124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r>
              <a:rPr lang="zh-TW" altLang="en-US" b="1" dirty="0">
                <a:latin typeface="微軟正黑體" pitchFamily="34" charset="-120"/>
                <a:ea typeface="微軟正黑體" pitchFamily="34" charset="-120"/>
              </a:rPr>
              <a:t>溝通</a:t>
            </a:r>
            <a:endParaRPr lang="zh-TW" altLang="en-US" dirty="0"/>
          </a:p>
        </p:txBody>
      </p:sp>
      <p:sp>
        <p:nvSpPr>
          <p:cNvPr id="11269" name="矩形 6"/>
          <p:cNvSpPr>
            <a:spLocks noChangeArrowheads="1"/>
          </p:cNvSpPr>
          <p:nvPr/>
        </p:nvSpPr>
        <p:spPr bwMode="auto">
          <a:xfrm>
            <a:off x="6323112" y="2123008"/>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r>
              <a:rPr lang="zh-TW" altLang="en-US" b="1" dirty="0">
                <a:latin typeface="微軟正黑體" pitchFamily="34" charset="-120"/>
                <a:ea typeface="微軟正黑體" pitchFamily="34" charset="-120"/>
              </a:rPr>
              <a:t>溝通</a:t>
            </a:r>
            <a:endParaRPr lang="zh-TW" altLang="en-US" dirty="0"/>
          </a:p>
        </p:txBody>
      </p:sp>
      <p:sp>
        <p:nvSpPr>
          <p:cNvPr id="11270" name="矩形 7"/>
          <p:cNvSpPr>
            <a:spLocks noChangeArrowheads="1"/>
          </p:cNvSpPr>
          <p:nvPr/>
        </p:nvSpPr>
        <p:spPr bwMode="auto">
          <a:xfrm>
            <a:off x="2504728" y="2132856"/>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r>
              <a:rPr lang="zh-TW" altLang="en-US" b="1" dirty="0">
                <a:latin typeface="微軟正黑體" pitchFamily="34" charset="-120"/>
                <a:ea typeface="微軟正黑體" pitchFamily="34" charset="-120"/>
              </a:rPr>
              <a:t>溝通</a:t>
            </a:r>
            <a:endParaRPr lang="zh-TW" altLang="en-US" dirty="0"/>
          </a:p>
        </p:txBody>
      </p:sp>
      <p:sp>
        <p:nvSpPr>
          <p:cNvPr id="11271" name="矩形 8"/>
          <p:cNvSpPr>
            <a:spLocks noChangeArrowheads="1"/>
          </p:cNvSpPr>
          <p:nvPr/>
        </p:nvSpPr>
        <p:spPr bwMode="auto">
          <a:xfrm>
            <a:off x="2124075" y="4211241"/>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r>
              <a:rPr lang="zh-TW" altLang="en-US" b="1" dirty="0">
                <a:latin typeface="微軟正黑體" pitchFamily="34" charset="-120"/>
                <a:ea typeface="微軟正黑體" pitchFamily="34" charset="-120"/>
              </a:rPr>
              <a:t>溝通</a:t>
            </a:r>
            <a:endParaRPr lang="zh-TW" altLang="en-US" dirty="0"/>
          </a:p>
        </p:txBody>
      </p:sp>
      <p:sp>
        <p:nvSpPr>
          <p:cNvPr id="11272" name="投影片編號版面配置區 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E3DFF15A-9EA7-403F-A280-580B6E65633D}" type="slidenum">
              <a:rPr kumimoji="0" lang="zh-TW" altLang="en-US" smtClean="0">
                <a:solidFill>
                  <a:schemeClr val="bg1"/>
                </a:solidFill>
                <a:latin typeface="Times New Roman" pitchFamily="18" charset="0"/>
                <a:ea typeface="標楷體" pitchFamily="65" charset="-120"/>
              </a:rPr>
              <a:pPr/>
              <a:t>18</a:t>
            </a:fld>
            <a:endParaRPr kumimoji="0" lang="zh-TW" altLang="en-US" dirty="0" smtClean="0">
              <a:solidFill>
                <a:schemeClr val="bg1"/>
              </a:solidFill>
              <a:latin typeface="Times New Roman" pitchFamily="18" charset="0"/>
              <a:ea typeface="標楷體" pitchFamily="65" charset="-120"/>
            </a:endParaRPr>
          </a:p>
        </p:txBody>
      </p:sp>
      <p:sp>
        <p:nvSpPr>
          <p:cNvPr id="9" name="Title 1"/>
          <p:cNvSpPr>
            <a:spLocks noGrp="1"/>
          </p:cNvSpPr>
          <p:nvPr>
            <p:ph type="title"/>
          </p:nvPr>
        </p:nvSpPr>
        <p:spPr>
          <a:xfrm>
            <a:off x="495300" y="274638"/>
            <a:ext cx="8915400" cy="1143000"/>
          </a:xfrm>
        </p:spPr>
        <p:txBody>
          <a:bodyPr/>
          <a:lstStyle/>
          <a:p>
            <a:r>
              <a:rPr lang="zh-TW" altLang="en-US" dirty="0">
                <a:latin typeface="Georgia" charset="0"/>
              </a:rPr>
              <a:t>資訊安全防護措施運用</a:t>
            </a:r>
            <a:r>
              <a:rPr lang="zh-TW" dirty="0">
                <a:latin typeface="Georgia" charset="0"/>
              </a:rPr>
              <a:t> </a:t>
            </a:r>
            <a:endParaRPr lang="zh-TW" altLang="en-US" dirty="0">
              <a:latin typeface="Georgia" charset="0"/>
            </a:endParaRPr>
          </a:p>
        </p:txBody>
      </p:sp>
      <p:graphicFrame>
        <p:nvGraphicFramePr>
          <p:cNvPr id="10" name="資料圖表 21"/>
          <p:cNvGraphicFramePr/>
          <p:nvPr>
            <p:extLst>
              <p:ext uri="{D42A27DB-BD31-4B8C-83A1-F6EECF244321}">
                <p14:modId xmlns:p14="http://schemas.microsoft.com/office/powerpoint/2010/main" val="1314038606"/>
              </p:ext>
            </p:extLst>
          </p:nvPr>
        </p:nvGraphicFramePr>
        <p:xfrm>
          <a:off x="7157916" y="836712"/>
          <a:ext cx="2727617" cy="20162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48544" y="116632"/>
            <a:ext cx="8080400" cy="935708"/>
          </a:xfrm>
        </p:spPr>
        <p:txBody>
          <a:bodyPr/>
          <a:lstStyle/>
          <a:p>
            <a:r>
              <a:rPr lang="zh-TW" altLang="en-US" dirty="0" smtClean="0">
                <a:solidFill>
                  <a:srgbClr val="FF0000"/>
                </a:solidFill>
              </a:rPr>
              <a:t>補充</a:t>
            </a:r>
            <a:r>
              <a:rPr lang="en-US" altLang="zh-TW" dirty="0" smtClean="0"/>
              <a:t>:</a:t>
            </a:r>
            <a:r>
              <a:rPr lang="zh-TW" altLang="en-US" dirty="0" smtClean="0"/>
              <a:t>組織導入</a:t>
            </a:r>
            <a:r>
              <a:rPr lang="en-US" altLang="zh-TW" dirty="0" smtClean="0"/>
              <a:t>ISMS</a:t>
            </a:r>
            <a:r>
              <a:rPr lang="zh-TW" altLang="en-US" dirty="0" smtClean="0"/>
              <a:t>的效益</a:t>
            </a:r>
            <a:r>
              <a:rPr lang="zh-TW" altLang="en-US" dirty="0"/>
              <a:t>分析</a:t>
            </a:r>
          </a:p>
        </p:txBody>
      </p:sp>
      <p:graphicFrame>
        <p:nvGraphicFramePr>
          <p:cNvPr id="5" name="表格 4"/>
          <p:cNvGraphicFramePr>
            <a:graphicFrameLocks noGrp="1"/>
          </p:cNvGraphicFramePr>
          <p:nvPr>
            <p:extLst>
              <p:ext uri="{D42A27DB-BD31-4B8C-83A1-F6EECF244321}">
                <p14:modId xmlns:p14="http://schemas.microsoft.com/office/powerpoint/2010/main" val="1103845407"/>
              </p:ext>
            </p:extLst>
          </p:nvPr>
        </p:nvGraphicFramePr>
        <p:xfrm>
          <a:off x="499601" y="1356772"/>
          <a:ext cx="8899893" cy="4880540"/>
        </p:xfrm>
        <a:graphic>
          <a:graphicData uri="http://schemas.openxmlformats.org/drawingml/2006/table">
            <a:tbl>
              <a:tblPr/>
              <a:tblGrid>
                <a:gridCol w="2424496">
                  <a:extLst>
                    <a:ext uri="{9D8B030D-6E8A-4147-A177-3AD203B41FA5}">
                      <a16:colId xmlns:a16="http://schemas.microsoft.com/office/drawing/2014/main" xmlns="" val="20000"/>
                    </a:ext>
                  </a:extLst>
                </a:gridCol>
                <a:gridCol w="2977001">
                  <a:extLst>
                    <a:ext uri="{9D8B030D-6E8A-4147-A177-3AD203B41FA5}">
                      <a16:colId xmlns:a16="http://schemas.microsoft.com/office/drawing/2014/main" xmlns="" val="20001"/>
                    </a:ext>
                  </a:extLst>
                </a:gridCol>
                <a:gridCol w="3498396">
                  <a:extLst>
                    <a:ext uri="{9D8B030D-6E8A-4147-A177-3AD203B41FA5}">
                      <a16:colId xmlns:a16="http://schemas.microsoft.com/office/drawing/2014/main" xmlns="" val="20002"/>
                    </a:ext>
                  </a:extLst>
                </a:gridCol>
              </a:tblGrid>
              <a:tr h="488054">
                <a:tc>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比較項目</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導入前</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導入後</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xmlns="" val="10000"/>
                  </a:ext>
                </a:extLst>
              </a:tr>
              <a:tr h="488054">
                <a:tc>
                  <a:txBody>
                    <a:bodyPr/>
                    <a:lstStyle/>
                    <a:p>
                      <a:pPr algn="ctr" fontAlgn="ctr"/>
                      <a:r>
                        <a:rPr lang="zh-TW" altLang="en-US" sz="2000" b="0" i="0" u="none" strike="noStrike" dirty="0" smtClean="0">
                          <a:solidFill>
                            <a:srgbClr val="000000"/>
                          </a:solidFill>
                          <a:effectLst/>
                          <a:latin typeface="微軟正黑體" panose="020B0604030504040204" pitchFamily="34" charset="-120"/>
                          <a:ea typeface="微軟正黑體" panose="020B0604030504040204" pitchFamily="34" charset="-120"/>
                        </a:rPr>
                        <a:t>安全目標的設定</a:t>
                      </a:r>
                      <a:endPar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未明確設定</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可</a:t>
                      </a:r>
                      <a:r>
                        <a:rPr lang="zh-TW" altLang="en-US" sz="1800" b="0" i="0" u="none" strike="noStrike" dirty="0" smtClean="0">
                          <a:solidFill>
                            <a:srgbClr val="000000"/>
                          </a:solidFill>
                          <a:effectLst/>
                          <a:latin typeface="微軟正黑體" panose="020B0604030504040204" pitchFamily="34" charset="-120"/>
                          <a:ea typeface="微軟正黑體" panose="020B0604030504040204" pitchFamily="34" charset="-120"/>
                        </a:rPr>
                        <a:t>衡量的指標</a:t>
                      </a:r>
                      <a:endPar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88054">
                <a:tc>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了解風險來源</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被動回應</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800" b="0" i="0" u="none" strike="noStrike">
                          <a:solidFill>
                            <a:srgbClr val="000000"/>
                          </a:solidFill>
                          <a:effectLst/>
                          <a:latin typeface="微軟正黑體" panose="020B0604030504040204" pitchFamily="34" charset="-120"/>
                          <a:ea typeface="微軟正黑體" panose="020B0604030504040204" pitchFamily="34" charset="-120"/>
                        </a:rPr>
                        <a:t>積極回應</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8805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2000" b="0" i="0" u="none" strike="noStrike" dirty="0" smtClean="0">
                          <a:solidFill>
                            <a:srgbClr val="000000"/>
                          </a:solidFill>
                          <a:effectLst/>
                          <a:latin typeface="微軟正黑體" panose="020B0604030504040204" pitchFamily="34" charset="-120"/>
                          <a:ea typeface="微軟正黑體" panose="020B0604030504040204" pitchFamily="34" charset="-120"/>
                        </a:rPr>
                        <a:t>承受的風險</a:t>
                      </a:r>
                      <a:endPar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風險高</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風險降至可接受之等級</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8805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2000" b="0" i="0" u="none" strike="noStrike" dirty="0" smtClean="0">
                          <a:solidFill>
                            <a:srgbClr val="000000"/>
                          </a:solidFill>
                          <a:effectLst/>
                          <a:latin typeface="微軟正黑體" panose="020B0604030504040204" pitchFamily="34" charset="-120"/>
                          <a:ea typeface="微軟正黑體" panose="020B0604030504040204" pitchFamily="34" charset="-120"/>
                        </a:rPr>
                        <a:t>人員資安專業能力</a:t>
                      </a:r>
                      <a:endPar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TW" altLang="en-US" sz="1800" b="0" i="0" u="none" strike="noStrike" dirty="0" smtClean="0">
                          <a:solidFill>
                            <a:srgbClr val="000000"/>
                          </a:solidFill>
                          <a:effectLst/>
                          <a:latin typeface="微軟正黑體" panose="020B0604030504040204" pitchFamily="34" charset="-120"/>
                          <a:ea typeface="微軟正黑體" panose="020B0604030504040204" pitchFamily="34" charset="-120"/>
                        </a:rPr>
                        <a:t>普遍不足</a:t>
                      </a:r>
                      <a:endPar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800" b="0" i="0" u="none" strike="noStrike" dirty="0" smtClean="0">
                          <a:solidFill>
                            <a:srgbClr val="000000"/>
                          </a:solidFill>
                          <a:effectLst/>
                          <a:latin typeface="微軟正黑體" panose="020B0604030504040204" pitchFamily="34" charset="-120"/>
                          <a:ea typeface="微軟正黑體" panose="020B0604030504040204" pitchFamily="34" charset="-120"/>
                        </a:rPr>
                        <a:t>改善</a:t>
                      </a:r>
                      <a:endPar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55531465"/>
                  </a:ext>
                </a:extLst>
              </a:tr>
              <a:tr h="488054">
                <a:tc>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使用者操作信心</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信心不足</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信心高</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88054">
                <a:tc>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使用者滿意度</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滿意度低</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滿意度高</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88054">
                <a:tc>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資安管理</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TW" altLang="en-US" sz="1800" b="0" i="0" u="none" strike="noStrike" dirty="0" smtClean="0">
                          <a:solidFill>
                            <a:srgbClr val="000000"/>
                          </a:solidFill>
                          <a:effectLst/>
                          <a:latin typeface="微軟正黑體" panose="020B0604030504040204" pitchFamily="34" charset="-120"/>
                          <a:ea typeface="微軟正黑體" panose="020B0604030504040204" pitchFamily="34" charset="-120"/>
                        </a:rPr>
                        <a:t>分散式的資</a:t>
                      </a: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安管理</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系統式的資安管理</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88054">
                <a:tc>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資安</a:t>
                      </a:r>
                      <a:r>
                        <a:rPr lang="zh-TW" altLang="en-US" sz="2000" b="0" i="0" u="none" strike="noStrike" dirty="0" smtClean="0">
                          <a:solidFill>
                            <a:srgbClr val="000000"/>
                          </a:solidFill>
                          <a:effectLst/>
                          <a:latin typeface="微軟正黑體" panose="020B0604030504040204" pitchFamily="34" charset="-120"/>
                          <a:ea typeface="微軟正黑體" panose="020B0604030504040204" pitchFamily="34" charset="-120"/>
                        </a:rPr>
                        <a:t>事故回應</a:t>
                      </a: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速度</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TW" altLang="en-US" sz="1800" b="0" i="0" u="none" strike="noStrike" dirty="0" smtClean="0">
                          <a:solidFill>
                            <a:srgbClr val="000000"/>
                          </a:solidFill>
                          <a:effectLst/>
                          <a:latin typeface="微軟正黑體" panose="020B0604030504040204" pitchFamily="34" charset="-120"/>
                          <a:ea typeface="微軟正黑體" panose="020B0604030504040204" pitchFamily="34" charset="-120"/>
                        </a:rPr>
                        <a:t>事故處</a:t>
                      </a: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裡人力未有效管理</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建立</a:t>
                      </a:r>
                      <a:r>
                        <a:rPr lang="zh-TW" altLang="en-US" sz="1800" b="0" i="0" u="none" strike="noStrike" dirty="0" smtClean="0">
                          <a:solidFill>
                            <a:srgbClr val="000000"/>
                          </a:solidFill>
                          <a:effectLst/>
                          <a:latin typeface="微軟正黑體" panose="020B0604030504040204" pitchFamily="34" charset="-120"/>
                          <a:ea typeface="微軟正黑體" panose="020B0604030504040204" pitchFamily="34" charset="-120"/>
                        </a:rPr>
                        <a:t>事故回應</a:t>
                      </a: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機制</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488054">
                <a:tc>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資訊作業效率</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TW" altLang="en-US" sz="1800" b="0" i="0" u="none" strike="noStrike" dirty="0" smtClean="0">
                          <a:solidFill>
                            <a:srgbClr val="000000"/>
                          </a:solidFill>
                          <a:effectLst/>
                          <a:latin typeface="微軟正黑體" panose="020B0604030504040204" pitchFamily="34" charset="-120"/>
                          <a:ea typeface="微軟正黑體" panose="020B0604030504040204" pitchFamily="34" charset="-120"/>
                        </a:rPr>
                        <a:t>透過經驗</a:t>
                      </a: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分享，效率低</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定義標準作業程序書，效率高</a:t>
                      </a:r>
                    </a:p>
                  </a:txBody>
                  <a:tcPr marL="7620" marR="7620" marT="70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4" name="投影片編號版面配置區 9"/>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E3DFF15A-9EA7-403F-A280-580B6E65633D}" type="slidenum">
              <a:rPr kumimoji="0" lang="zh-TW" altLang="en-US" smtClean="0">
                <a:solidFill>
                  <a:schemeClr val="bg1"/>
                </a:solidFill>
                <a:latin typeface="Times New Roman" pitchFamily="18" charset="0"/>
                <a:ea typeface="標楷體" pitchFamily="65" charset="-120"/>
              </a:rPr>
              <a:pPr/>
              <a:t>19</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70874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課程學習目標</a:t>
            </a:r>
          </a:p>
        </p:txBody>
      </p:sp>
      <p:sp>
        <p:nvSpPr>
          <p:cNvPr id="3" name="內容版面配置區 2"/>
          <p:cNvSpPr>
            <a:spLocks noGrp="1"/>
          </p:cNvSpPr>
          <p:nvPr>
            <p:ph idx="1"/>
          </p:nvPr>
        </p:nvSpPr>
        <p:spPr/>
        <p:txBody>
          <a:bodyPr/>
          <a:lstStyle/>
          <a:p>
            <a:r>
              <a:rPr lang="zh-TW" altLang="en-US" dirty="0"/>
              <a:t>本課程目標旨在詳細解說經濟部</a:t>
            </a:r>
            <a:r>
              <a:rPr lang="en-US" altLang="zh-TW" dirty="0" err="1"/>
              <a:t>iPAS</a:t>
            </a:r>
            <a:r>
              <a:rPr lang="zh-TW" altLang="en-US" dirty="0"/>
              <a:t>初級資安工程師考試內容與方向，引導學校教師因應產業需求規劃下學期資安相關課程，培養符合產業需求之優秀</a:t>
            </a:r>
            <a:r>
              <a:rPr lang="zh-TW" altLang="en-US" dirty="0" smtClean="0"/>
              <a:t>人才。</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2</a:t>
            </a:fld>
            <a:endParaRPr lang="zh-TW" altLang="en-US"/>
          </a:p>
        </p:txBody>
      </p:sp>
    </p:spTree>
    <p:extLst>
      <p:ext uri="{BB962C8B-B14F-4D97-AF65-F5344CB8AC3E}">
        <p14:creationId xmlns:p14="http://schemas.microsoft.com/office/powerpoint/2010/main" val="2929766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920552" y="117028"/>
            <a:ext cx="8368433" cy="935708"/>
          </a:xfrm>
        </p:spPr>
        <p:txBody>
          <a:bodyPr/>
          <a:lstStyle/>
          <a:p>
            <a:r>
              <a:rPr lang="zh-TW" altLang="en-US" dirty="0" smtClean="0"/>
              <a:t>重要名詞定義</a:t>
            </a:r>
          </a:p>
        </p:txBody>
      </p:sp>
      <p:sp>
        <p:nvSpPr>
          <p:cNvPr id="37892" name="Rectangle 3"/>
          <p:cNvSpPr>
            <a:spLocks noGrp="1" noChangeArrowheads="1"/>
          </p:cNvSpPr>
          <p:nvPr>
            <p:ph type="body" idx="1"/>
          </p:nvPr>
        </p:nvSpPr>
        <p:spPr>
          <a:xfrm>
            <a:off x="662523" y="1052736"/>
            <a:ext cx="8970998" cy="5229320"/>
          </a:xfrm>
        </p:spPr>
        <p:txBody>
          <a:bodyPr/>
          <a:lstStyle/>
          <a:p>
            <a:pPr algn="just"/>
            <a:r>
              <a:rPr lang="zh-TW" altLang="en-US" sz="2400" dirty="0" smtClean="0">
                <a:solidFill>
                  <a:schemeClr val="accent5"/>
                </a:solidFill>
              </a:rPr>
              <a:t>資產</a:t>
            </a:r>
            <a:r>
              <a:rPr lang="en-US" altLang="zh-TW" sz="2400" dirty="0" smtClean="0">
                <a:solidFill>
                  <a:schemeClr val="accent5"/>
                </a:solidFill>
              </a:rPr>
              <a:t>(Asset)</a:t>
            </a:r>
          </a:p>
          <a:p>
            <a:pPr lvl="1" algn="just"/>
            <a:r>
              <a:rPr lang="zh-TW" altLang="en-US" sz="2400" dirty="0"/>
              <a:t>指</a:t>
            </a:r>
            <a:r>
              <a:rPr lang="zh-TW" altLang="en-US" sz="2400" dirty="0" smtClean="0"/>
              <a:t>一種實體或邏輯的資源，對組織而言是有價值的</a:t>
            </a:r>
            <a:r>
              <a:rPr lang="en-US" altLang="zh-TW" sz="2400" dirty="0" smtClean="0"/>
              <a:t>(</a:t>
            </a:r>
            <a:r>
              <a:rPr lang="zh-TW" altLang="en-US" sz="2400" dirty="0" smtClean="0"/>
              <a:t>包含：軟體、人員、設施、服務及信譽等</a:t>
            </a:r>
            <a:r>
              <a:rPr lang="en-US" altLang="zh-TW" sz="2400" dirty="0" smtClean="0"/>
              <a:t>)</a:t>
            </a:r>
          </a:p>
          <a:p>
            <a:pPr algn="just"/>
            <a:r>
              <a:rPr lang="zh-TW" altLang="en-US" sz="2400" dirty="0" smtClean="0">
                <a:solidFill>
                  <a:schemeClr val="accent5"/>
                </a:solidFill>
              </a:rPr>
              <a:t>弱點</a:t>
            </a:r>
            <a:r>
              <a:rPr lang="en-US" altLang="zh-TW" sz="2400" smtClean="0">
                <a:solidFill>
                  <a:schemeClr val="accent5"/>
                </a:solidFill>
              </a:rPr>
              <a:t>(Vulnerability</a:t>
            </a:r>
            <a:r>
              <a:rPr lang="en-US" altLang="zh-TW" sz="2400" dirty="0" smtClean="0">
                <a:solidFill>
                  <a:schemeClr val="accent5"/>
                </a:solidFill>
              </a:rPr>
              <a:t>)</a:t>
            </a:r>
          </a:p>
          <a:p>
            <a:pPr lvl="1" algn="just"/>
            <a:r>
              <a:rPr lang="zh-TW" altLang="en-US" sz="2400" dirty="0" smtClean="0"/>
              <a:t>資產本身具備的脆弱性，若被揭露會造成資訊機密性、完整性及可用性的損害</a:t>
            </a:r>
            <a:endParaRPr lang="en-US" altLang="zh-TW" sz="2400" dirty="0" smtClean="0"/>
          </a:p>
          <a:p>
            <a:pPr algn="just"/>
            <a:r>
              <a:rPr lang="zh-TW" altLang="en-US" sz="2400" dirty="0" smtClean="0">
                <a:solidFill>
                  <a:schemeClr val="accent5"/>
                </a:solidFill>
              </a:rPr>
              <a:t>威脅</a:t>
            </a:r>
            <a:r>
              <a:rPr lang="en-US" altLang="zh-TW" sz="2400" dirty="0" smtClean="0">
                <a:solidFill>
                  <a:schemeClr val="accent5"/>
                </a:solidFill>
              </a:rPr>
              <a:t>(Threat)</a:t>
            </a:r>
          </a:p>
          <a:p>
            <a:pPr lvl="1" algn="just"/>
            <a:r>
              <a:rPr lang="zh-TW" altLang="en-US" sz="2400" dirty="0" smtClean="0"/>
              <a:t>資產外在揭露弱點的個體</a:t>
            </a:r>
          </a:p>
          <a:p>
            <a:pPr algn="just"/>
            <a:r>
              <a:rPr lang="zh-TW" altLang="en-US" sz="2400" dirty="0" smtClean="0">
                <a:solidFill>
                  <a:schemeClr val="accent5"/>
                </a:solidFill>
              </a:rPr>
              <a:t>風險</a:t>
            </a:r>
            <a:r>
              <a:rPr lang="en-US" altLang="zh-TW" sz="2400" dirty="0" smtClean="0">
                <a:solidFill>
                  <a:schemeClr val="accent5"/>
                </a:solidFill>
              </a:rPr>
              <a:t>(Risk)</a:t>
            </a:r>
          </a:p>
          <a:p>
            <a:pPr lvl="1" algn="just"/>
            <a:r>
              <a:rPr lang="zh-TW" altLang="en-US" sz="2400" dirty="0" smtClean="0"/>
              <a:t>當威脅成功揭露弱點後可能產生的損害程度</a:t>
            </a:r>
          </a:p>
          <a:p>
            <a:pPr algn="just"/>
            <a:r>
              <a:rPr lang="zh-TW" altLang="en-US" sz="2400" dirty="0" smtClean="0">
                <a:solidFill>
                  <a:schemeClr val="accent5"/>
                </a:solidFill>
              </a:rPr>
              <a:t>控制措施</a:t>
            </a:r>
            <a:r>
              <a:rPr lang="en-US" altLang="zh-TW" sz="2400" smtClean="0">
                <a:solidFill>
                  <a:schemeClr val="accent5"/>
                </a:solidFill>
              </a:rPr>
              <a:t>(Control</a:t>
            </a:r>
            <a:r>
              <a:rPr lang="zh-TW" altLang="en-US" sz="2400" smtClean="0">
                <a:solidFill>
                  <a:schemeClr val="accent5"/>
                </a:solidFill>
              </a:rPr>
              <a:t>、</a:t>
            </a:r>
            <a:r>
              <a:rPr lang="en-US" altLang="zh-TW" sz="2400" dirty="0" smtClean="0">
                <a:solidFill>
                  <a:schemeClr val="accent5"/>
                </a:solidFill>
              </a:rPr>
              <a:t>Safeguards</a:t>
            </a:r>
            <a:r>
              <a:rPr lang="zh-TW" altLang="en-US" sz="2400" dirty="0" smtClean="0">
                <a:solidFill>
                  <a:schemeClr val="accent5"/>
                </a:solidFill>
              </a:rPr>
              <a:t>或</a:t>
            </a:r>
            <a:r>
              <a:rPr lang="en-US" altLang="zh-TW" sz="2400" dirty="0" smtClean="0">
                <a:solidFill>
                  <a:schemeClr val="accent5"/>
                </a:solidFill>
              </a:rPr>
              <a:t>Countermeasure)</a:t>
            </a:r>
          </a:p>
          <a:p>
            <a:pPr lvl="1" algn="just"/>
            <a:r>
              <a:rPr lang="zh-TW" altLang="en-US" sz="2400" dirty="0" smtClean="0"/>
              <a:t>用來降低風險發生的措施或防護機制</a:t>
            </a:r>
          </a:p>
        </p:txBody>
      </p:sp>
      <p:sp>
        <p:nvSpPr>
          <p:cNvPr id="4" name="投影片編號版面配置區 9"/>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E3DFF15A-9EA7-403F-A280-580B6E65633D}" type="slidenum">
              <a:rPr kumimoji="0" lang="zh-TW" altLang="en-US" smtClean="0">
                <a:solidFill>
                  <a:schemeClr val="bg1"/>
                </a:solidFill>
                <a:latin typeface="Times New Roman" pitchFamily="18" charset="0"/>
                <a:ea typeface="標楷體" pitchFamily="65" charset="-120"/>
              </a:rPr>
              <a:pPr/>
              <a:t>20</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922462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920552" y="117028"/>
            <a:ext cx="8368433" cy="935708"/>
          </a:xfrm>
        </p:spPr>
        <p:txBody>
          <a:bodyPr/>
          <a:lstStyle/>
          <a:p>
            <a:r>
              <a:rPr lang="zh-TW" altLang="en-US" dirty="0" smtClean="0"/>
              <a:t>重要名詞定義</a:t>
            </a:r>
          </a:p>
        </p:txBody>
      </p:sp>
      <p:sp>
        <p:nvSpPr>
          <p:cNvPr id="37892" name="Rectangle 3"/>
          <p:cNvSpPr>
            <a:spLocks noGrp="1" noChangeArrowheads="1"/>
          </p:cNvSpPr>
          <p:nvPr>
            <p:ph type="body" idx="1"/>
          </p:nvPr>
        </p:nvSpPr>
        <p:spPr>
          <a:xfrm>
            <a:off x="662523" y="1052736"/>
            <a:ext cx="8970998" cy="5229320"/>
          </a:xfrm>
        </p:spPr>
        <p:txBody>
          <a:bodyPr/>
          <a:lstStyle/>
          <a:p>
            <a:pPr algn="just"/>
            <a:r>
              <a:rPr lang="zh-TW" altLang="en-US" sz="2400" dirty="0" smtClean="0">
                <a:solidFill>
                  <a:schemeClr val="accent5"/>
                </a:solidFill>
              </a:rPr>
              <a:t>可歸責性</a:t>
            </a:r>
            <a:endParaRPr lang="en-US" altLang="zh-TW" sz="2400" dirty="0" smtClean="0">
              <a:solidFill>
                <a:schemeClr val="accent5"/>
              </a:solidFill>
            </a:endParaRPr>
          </a:p>
          <a:p>
            <a:pPr lvl="1" algn="just"/>
            <a:r>
              <a:rPr lang="zh-TW" altLang="en-US" sz="2400" dirty="0" smtClean="0"/>
              <a:t>確保使用者執行任何動作均有適當的軌跡可追蹤至執行者</a:t>
            </a:r>
            <a:endParaRPr lang="en-US" altLang="zh-TW" sz="2400" dirty="0" smtClean="0"/>
          </a:p>
          <a:p>
            <a:pPr algn="just"/>
            <a:r>
              <a:rPr lang="zh-TW" altLang="en-US" sz="2400" dirty="0" smtClean="0">
                <a:solidFill>
                  <a:schemeClr val="accent5"/>
                </a:solidFill>
              </a:rPr>
              <a:t>戴明循環（</a:t>
            </a:r>
            <a:r>
              <a:rPr lang="en-US" altLang="zh-TW" sz="2400" smtClean="0">
                <a:solidFill>
                  <a:schemeClr val="accent5"/>
                </a:solidFill>
              </a:rPr>
              <a:t>Deming Cycle</a:t>
            </a:r>
            <a:r>
              <a:rPr lang="zh-TW" altLang="en-US" sz="2400" smtClean="0">
                <a:solidFill>
                  <a:schemeClr val="accent5"/>
                </a:solidFill>
              </a:rPr>
              <a:t>）</a:t>
            </a:r>
            <a:r>
              <a:rPr lang="en-US" altLang="zh-TW" sz="2400" smtClean="0">
                <a:solidFill>
                  <a:schemeClr val="accent5"/>
                </a:solidFill>
              </a:rPr>
              <a:t>Plan-Do-Check-Act</a:t>
            </a:r>
            <a:r>
              <a:rPr lang="en-US" altLang="zh-TW" sz="2400" dirty="0" smtClean="0">
                <a:solidFill>
                  <a:schemeClr val="accent5"/>
                </a:solidFill>
              </a:rPr>
              <a:t>, PDCA</a:t>
            </a:r>
          </a:p>
          <a:p>
            <a:pPr lvl="1" algn="just"/>
            <a:r>
              <a:rPr lang="zh-TW" altLang="en-US" sz="2400" dirty="0" smtClean="0"/>
              <a:t>針對品質工作按規劃、執行、查核與行動來進行活動，以確保可靠度目標之達成，並進而促使品質持續改善</a:t>
            </a:r>
            <a:endParaRPr lang="en-US" altLang="zh-TW" sz="2400" dirty="0" smtClean="0"/>
          </a:p>
          <a:p>
            <a:pPr algn="just"/>
            <a:r>
              <a:rPr lang="zh-TW" altLang="en-US" sz="2400" dirty="0" smtClean="0">
                <a:solidFill>
                  <a:schemeClr val="accent5"/>
                </a:solidFill>
              </a:rPr>
              <a:t>最小</a:t>
            </a:r>
            <a:r>
              <a:rPr lang="zh-TW" altLang="en-US" sz="2400" smtClean="0">
                <a:solidFill>
                  <a:schemeClr val="accent5"/>
                </a:solidFill>
              </a:rPr>
              <a:t>權限（</a:t>
            </a:r>
            <a:r>
              <a:rPr lang="en-US" altLang="zh-TW" sz="2400" smtClean="0">
                <a:solidFill>
                  <a:schemeClr val="accent5"/>
                </a:solidFill>
              </a:rPr>
              <a:t>Least Privilege</a:t>
            </a:r>
            <a:r>
              <a:rPr lang="zh-TW" altLang="en-US" sz="2400" dirty="0" smtClean="0">
                <a:solidFill>
                  <a:schemeClr val="accent5"/>
                </a:solidFill>
              </a:rPr>
              <a:t>）</a:t>
            </a:r>
            <a:endParaRPr lang="en-US" altLang="zh-TW" sz="2400" dirty="0" smtClean="0">
              <a:solidFill>
                <a:schemeClr val="accent5"/>
              </a:solidFill>
            </a:endParaRPr>
          </a:p>
          <a:p>
            <a:pPr lvl="1" algn="just"/>
            <a:r>
              <a:rPr lang="zh-TW" altLang="en-US" sz="2400" dirty="0" smtClean="0"/>
              <a:t>使用者應該基於最小權限原則</a:t>
            </a:r>
            <a:r>
              <a:rPr lang="en-US" altLang="zh-TW" sz="2400" smtClean="0"/>
              <a:t>(principle of least privilege</a:t>
            </a:r>
            <a:r>
              <a:rPr lang="en-US" altLang="zh-TW" sz="2400" dirty="0" smtClean="0"/>
              <a:t>)</a:t>
            </a:r>
            <a:r>
              <a:rPr lang="zh-TW" altLang="en-US" sz="2400" dirty="0" smtClean="0"/>
              <a:t>，只能存取該業務所需工作的資料與權限</a:t>
            </a:r>
          </a:p>
          <a:p>
            <a:pPr algn="just"/>
            <a:r>
              <a:rPr lang="zh-TW" altLang="en-US" sz="2400" dirty="0" smtClean="0">
                <a:solidFill>
                  <a:schemeClr val="accent5"/>
                </a:solidFill>
              </a:rPr>
              <a:t>職務區隔（</a:t>
            </a:r>
            <a:r>
              <a:rPr lang="en-US" altLang="zh-TW" sz="2400" dirty="0" smtClean="0">
                <a:solidFill>
                  <a:schemeClr val="accent5"/>
                </a:solidFill>
              </a:rPr>
              <a:t>Segregation Of Duties, SOD</a:t>
            </a:r>
            <a:r>
              <a:rPr lang="zh-TW" altLang="en-US" sz="2400" dirty="0" smtClean="0">
                <a:solidFill>
                  <a:schemeClr val="accent5"/>
                </a:solidFill>
              </a:rPr>
              <a:t>）</a:t>
            </a:r>
            <a:endParaRPr lang="en-US" altLang="zh-TW" sz="2400" dirty="0" smtClean="0">
              <a:solidFill>
                <a:schemeClr val="accent5"/>
              </a:solidFill>
            </a:endParaRPr>
          </a:p>
          <a:p>
            <a:pPr lvl="1" algn="just"/>
            <a:r>
              <a:rPr lang="zh-TW" altLang="en-US" sz="2400" dirty="0" smtClean="0"/>
              <a:t>職務與責任範圍發生衝突時應進行區隔，以降低組織的資產遭未經授權或無意之修改、及誤用之機會</a:t>
            </a:r>
          </a:p>
        </p:txBody>
      </p:sp>
      <p:sp>
        <p:nvSpPr>
          <p:cNvPr id="4" name="投影片編號版面配置區 9"/>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E3DFF15A-9EA7-403F-A280-580B6E65633D}" type="slidenum">
              <a:rPr kumimoji="0" lang="zh-TW" altLang="en-US" smtClean="0">
                <a:solidFill>
                  <a:schemeClr val="bg1"/>
                </a:solidFill>
                <a:latin typeface="Times New Roman" pitchFamily="18" charset="0"/>
                <a:ea typeface="標楷體" pitchFamily="65" charset="-120"/>
              </a:rPr>
              <a:pPr/>
              <a:t>21</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392201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pPr>
              <a:defRPr/>
            </a:pPr>
            <a:r>
              <a:rPr kumimoji="1" lang="zh-TW" altLang="en-US" dirty="0" smtClean="0"/>
              <a:t>範例考題</a:t>
            </a:r>
            <a:endParaRPr kumimoji="1" lang="zh-TW" altLang="en-US" dirty="0"/>
          </a:p>
        </p:txBody>
      </p:sp>
      <p:sp>
        <p:nvSpPr>
          <p:cNvPr id="3" name="副標題 2"/>
          <p:cNvSpPr>
            <a:spLocks noGrp="1"/>
          </p:cNvSpPr>
          <p:nvPr>
            <p:ph type="subTitle" idx="1"/>
          </p:nvPr>
        </p:nvSpPr>
        <p:spPr>
          <a:xfrm>
            <a:off x="1485900" y="3813175"/>
            <a:ext cx="6934200" cy="1752600"/>
          </a:xfrm>
        </p:spPr>
        <p:txBody>
          <a:bodyPr/>
          <a:lstStyle/>
          <a:p>
            <a:pPr>
              <a:buFont typeface="Arial" charset="0"/>
              <a:buNone/>
              <a:defRPr/>
            </a:pPr>
            <a:endParaRPr kumimoji="1" lang="zh-TW" altLang="en-US"/>
          </a:p>
        </p:txBody>
      </p:sp>
      <p:sp>
        <p:nvSpPr>
          <p:cNvPr id="12292"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ABF08424-3888-40CE-A163-A99866F917AF}" type="slidenum">
              <a:rPr kumimoji="0" lang="zh-TW" altLang="en-US" smtClean="0">
                <a:solidFill>
                  <a:schemeClr val="bg1"/>
                </a:solidFill>
                <a:latin typeface="Times New Roman" pitchFamily="18" charset="0"/>
                <a:ea typeface="標楷體" pitchFamily="65" charset="-120"/>
              </a:rPr>
              <a:pPr/>
              <a:t>22</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學生</a:t>
            </a:r>
            <a:r>
              <a:rPr lang="zh-TW" altLang="en-US" dirty="0"/>
              <a:t>侵入學校的伺服器，偷偷竄改自己的期末考成績。這是破壞了資訊的哪一項特性？</a:t>
            </a:r>
          </a:p>
          <a:p>
            <a:r>
              <a:rPr lang="en-US" altLang="zh-TW" dirty="0"/>
              <a:t>(A)	</a:t>
            </a:r>
            <a:r>
              <a:rPr lang="zh-TW" altLang="en-US" dirty="0"/>
              <a:t>保密性（</a:t>
            </a:r>
            <a:r>
              <a:rPr lang="en-US" altLang="zh-TW" dirty="0"/>
              <a:t>Confidentiality</a:t>
            </a:r>
            <a:r>
              <a:rPr lang="zh-TW" altLang="en-US" dirty="0"/>
              <a:t>）</a:t>
            </a:r>
          </a:p>
          <a:p>
            <a:r>
              <a:rPr lang="en-US" altLang="zh-TW" dirty="0"/>
              <a:t>(B)	</a:t>
            </a:r>
            <a:r>
              <a:rPr lang="zh-TW" altLang="en-US" dirty="0"/>
              <a:t>完整性（</a:t>
            </a:r>
            <a:r>
              <a:rPr lang="en-US" altLang="zh-TW" dirty="0"/>
              <a:t>Integrity</a:t>
            </a:r>
            <a:r>
              <a:rPr lang="zh-TW" altLang="en-US" dirty="0"/>
              <a:t>）</a:t>
            </a:r>
          </a:p>
          <a:p>
            <a:r>
              <a:rPr lang="en-US" altLang="zh-TW" dirty="0"/>
              <a:t>(C)	</a:t>
            </a:r>
            <a:r>
              <a:rPr lang="zh-TW" altLang="en-US" dirty="0"/>
              <a:t>可用性（</a:t>
            </a:r>
            <a:r>
              <a:rPr lang="en-US" altLang="zh-TW" dirty="0"/>
              <a:t>Availability</a:t>
            </a:r>
            <a:r>
              <a:rPr lang="zh-TW" altLang="en-US" dirty="0"/>
              <a:t>）</a:t>
            </a:r>
          </a:p>
          <a:p>
            <a:r>
              <a:rPr lang="en-US" altLang="zh-TW" dirty="0"/>
              <a:t>(D)	</a:t>
            </a:r>
            <a:r>
              <a:rPr lang="zh-TW" altLang="en-US" dirty="0"/>
              <a:t>責任性（</a:t>
            </a:r>
            <a:r>
              <a:rPr lang="en-US" altLang="zh-TW" dirty="0"/>
              <a:t>Accountability</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23</a:t>
            </a:fld>
            <a:endParaRPr lang="zh-TW" altLang="en-US"/>
          </a:p>
        </p:txBody>
      </p:sp>
    </p:spTree>
    <p:extLst>
      <p:ext uri="{BB962C8B-B14F-4D97-AF65-F5344CB8AC3E}">
        <p14:creationId xmlns:p14="http://schemas.microsoft.com/office/powerpoint/2010/main" val="526759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組織</a:t>
            </a:r>
            <a:r>
              <a:rPr lang="zh-TW" altLang="en-US" dirty="0"/>
              <a:t>對外服務之官方網站遭受駭客透過</a:t>
            </a:r>
            <a:r>
              <a:rPr lang="en-US" altLang="zh-TW" dirty="0"/>
              <a:t>DDoS</a:t>
            </a:r>
            <a:r>
              <a:rPr lang="zh-TW" altLang="en-US" dirty="0"/>
              <a:t>攻擊，請問此為下列哪項遭受破壞？</a:t>
            </a:r>
          </a:p>
          <a:p>
            <a:r>
              <a:rPr lang="en-US" altLang="zh-TW" dirty="0"/>
              <a:t>(A)	</a:t>
            </a:r>
            <a:r>
              <a:rPr lang="zh-TW" altLang="en-US" dirty="0"/>
              <a:t>機密性</a:t>
            </a:r>
          </a:p>
          <a:p>
            <a:r>
              <a:rPr lang="en-US" altLang="zh-TW" dirty="0"/>
              <a:t>(B)	</a:t>
            </a:r>
            <a:r>
              <a:rPr lang="zh-TW" altLang="en-US" dirty="0"/>
              <a:t>完整性</a:t>
            </a:r>
          </a:p>
          <a:p>
            <a:r>
              <a:rPr lang="en-US" altLang="zh-TW" dirty="0"/>
              <a:t>(C)	</a:t>
            </a:r>
            <a:r>
              <a:rPr lang="zh-TW" altLang="en-US" dirty="0" smtClean="0"/>
              <a:t>可用性</a:t>
            </a:r>
            <a:endParaRPr lang="en-US" altLang="zh-TW" dirty="0" smtClean="0"/>
          </a:p>
          <a:p>
            <a:r>
              <a:rPr lang="en-US" altLang="zh-TW" dirty="0" smtClean="0"/>
              <a:t>(</a:t>
            </a:r>
            <a:r>
              <a:rPr lang="en-US" altLang="zh-TW" dirty="0"/>
              <a:t>D)	</a:t>
            </a:r>
            <a:r>
              <a:rPr lang="zh-TW" altLang="en-US" dirty="0" smtClean="0"/>
              <a:t>可讀性</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24</a:t>
            </a:fld>
            <a:endParaRPr lang="zh-TW" altLang="en-US"/>
          </a:p>
        </p:txBody>
      </p:sp>
    </p:spTree>
    <p:extLst>
      <p:ext uri="{BB962C8B-B14F-4D97-AF65-F5344CB8AC3E}">
        <p14:creationId xmlns:p14="http://schemas.microsoft.com/office/powerpoint/2010/main" val="737643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請問</a:t>
            </a:r>
            <a:r>
              <a:rPr lang="zh-TW" altLang="en-US" dirty="0"/>
              <a:t>下列何項說明內容是關於「可用性」的敘述？</a:t>
            </a:r>
          </a:p>
          <a:p>
            <a:r>
              <a:rPr lang="en-US" altLang="zh-TW" dirty="0"/>
              <a:t>(A)	</a:t>
            </a:r>
            <a:r>
              <a:rPr lang="zh-TW" altLang="en-US" dirty="0"/>
              <a:t>使用者以專用帳號及密碼登入</a:t>
            </a:r>
            <a:r>
              <a:rPr lang="en-US" altLang="zh-TW" dirty="0"/>
              <a:t>ERP</a:t>
            </a:r>
            <a:r>
              <a:rPr lang="zh-TW" altLang="en-US" dirty="0"/>
              <a:t>系統</a:t>
            </a:r>
          </a:p>
          <a:p>
            <a:r>
              <a:rPr lang="en-US" altLang="zh-TW" dirty="0"/>
              <a:t>(B)	</a:t>
            </a:r>
            <a:r>
              <a:rPr lang="zh-TW" altLang="en-US" dirty="0"/>
              <a:t>電信商機房故障，暫時無法使用網路</a:t>
            </a:r>
          </a:p>
          <a:p>
            <a:r>
              <a:rPr lang="en-US" altLang="zh-TW" dirty="0"/>
              <a:t>(C)	</a:t>
            </a:r>
            <a:r>
              <a:rPr lang="zh-TW" altLang="en-US" dirty="0"/>
              <a:t>親自遞送機密文件給總經理核閱</a:t>
            </a:r>
          </a:p>
          <a:p>
            <a:r>
              <a:rPr lang="en-US" altLang="zh-TW" dirty="0"/>
              <a:t>(D)	</a:t>
            </a:r>
            <a:r>
              <a:rPr lang="zh-TW" altLang="en-US" dirty="0"/>
              <a:t>出勤系統異常，導致薪資計算</a:t>
            </a:r>
            <a:r>
              <a:rPr lang="zh-TW" altLang="en-US" dirty="0" smtClean="0"/>
              <a:t>錯誤</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25</a:t>
            </a:fld>
            <a:endParaRPr lang="zh-TW" altLang="en-US"/>
          </a:p>
        </p:txBody>
      </p:sp>
    </p:spTree>
    <p:extLst>
      <p:ext uri="{BB962C8B-B14F-4D97-AF65-F5344CB8AC3E}">
        <p14:creationId xmlns:p14="http://schemas.microsoft.com/office/powerpoint/2010/main" val="3555490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何項非為成功建立資訊安全管理系統之必要項目？</a:t>
            </a:r>
          </a:p>
          <a:p>
            <a:r>
              <a:rPr lang="en-US" altLang="zh-TW" dirty="0"/>
              <a:t>(A)	</a:t>
            </a:r>
            <a:r>
              <a:rPr lang="zh-TW" altLang="en-US" dirty="0"/>
              <a:t>導入</a:t>
            </a:r>
            <a:r>
              <a:rPr lang="en-US" altLang="zh-TW" dirty="0"/>
              <a:t>ISO</a:t>
            </a:r>
            <a:r>
              <a:rPr lang="zh-TW" altLang="en-US" dirty="0"/>
              <a:t>國際標準</a:t>
            </a:r>
          </a:p>
          <a:p>
            <a:r>
              <a:rPr lang="en-US" altLang="zh-TW" dirty="0"/>
              <a:t>(B)	</a:t>
            </a:r>
            <a:r>
              <a:rPr lang="zh-TW" altLang="en-US" dirty="0"/>
              <a:t>最高管理階層的參與及支持</a:t>
            </a:r>
          </a:p>
          <a:p>
            <a:r>
              <a:rPr lang="en-US" altLang="zh-TW" dirty="0"/>
              <a:t>(C)	</a:t>
            </a:r>
            <a:r>
              <a:rPr lang="zh-TW" altLang="en-US" dirty="0"/>
              <a:t>組織提供建立資訊安全管理系統（</a:t>
            </a:r>
            <a:r>
              <a:rPr lang="en-US" altLang="zh-TW" dirty="0"/>
              <a:t>Information Security Management System, ISMS</a:t>
            </a:r>
            <a:r>
              <a:rPr lang="zh-TW" altLang="en-US" dirty="0"/>
              <a:t>）所需之資源</a:t>
            </a:r>
          </a:p>
          <a:p>
            <a:r>
              <a:rPr lang="en-US" altLang="zh-TW" dirty="0"/>
              <a:t>(D)	</a:t>
            </a:r>
            <a:r>
              <a:rPr lang="zh-TW" altLang="en-US" dirty="0"/>
              <a:t>確立資訊安全管理的政策及目標</a:t>
            </a:r>
          </a:p>
          <a:p>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26</a:t>
            </a:fld>
            <a:endParaRPr lang="zh-TW" altLang="en-US"/>
          </a:p>
        </p:txBody>
      </p:sp>
    </p:spTree>
    <p:extLst>
      <p:ext uri="{BB962C8B-B14F-4D97-AF65-F5344CB8AC3E}">
        <p14:creationId xmlns:p14="http://schemas.microsoft.com/office/powerpoint/2010/main" val="276412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在</a:t>
            </a:r>
            <a:r>
              <a:rPr lang="zh-TW" altLang="en-US" dirty="0"/>
              <a:t>資訊安全管理系統中，進行資安內部查核時，下列敘述何者不正確？</a:t>
            </a:r>
          </a:p>
          <a:p>
            <a:r>
              <a:rPr lang="en-US" altLang="zh-TW" dirty="0"/>
              <a:t>(A)	</a:t>
            </a:r>
            <a:r>
              <a:rPr lang="zh-TW" altLang="en-US" dirty="0"/>
              <a:t>在查核前擬定稽核計畫</a:t>
            </a:r>
          </a:p>
          <a:p>
            <a:r>
              <a:rPr lang="en-US" altLang="zh-TW" dirty="0"/>
              <a:t>(B)	</a:t>
            </a:r>
            <a:r>
              <a:rPr lang="zh-TW" altLang="en-US" dirty="0"/>
              <a:t>招開行前會議，說明稽核計畫</a:t>
            </a:r>
          </a:p>
          <a:p>
            <a:r>
              <a:rPr lang="en-US" altLang="zh-TW" dirty="0"/>
              <a:t>(C)	</a:t>
            </a:r>
            <a:r>
              <a:rPr lang="zh-TW" altLang="en-US" dirty="0"/>
              <a:t>稽核人員可稽核所屬單位，無須具備獨立性</a:t>
            </a:r>
          </a:p>
          <a:p>
            <a:r>
              <a:rPr lang="en-US" altLang="zh-TW" dirty="0"/>
              <a:t>(D)	</a:t>
            </a:r>
            <a:r>
              <a:rPr lang="zh-TW" altLang="en-US" dirty="0"/>
              <a:t>建立稽核程序書或</a:t>
            </a:r>
            <a:r>
              <a:rPr lang="zh-TW" altLang="en-US" dirty="0" smtClean="0"/>
              <a:t>文件</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27</a:t>
            </a:fld>
            <a:endParaRPr lang="zh-TW" altLang="en-US"/>
          </a:p>
        </p:txBody>
      </p:sp>
    </p:spTree>
    <p:extLst>
      <p:ext uri="{BB962C8B-B14F-4D97-AF65-F5344CB8AC3E}">
        <p14:creationId xmlns:p14="http://schemas.microsoft.com/office/powerpoint/2010/main" val="3239624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980728"/>
            <a:ext cx="8915400" cy="5145435"/>
          </a:xfrm>
        </p:spPr>
        <p:txBody>
          <a:bodyPr/>
          <a:lstStyle/>
          <a:p>
            <a:pPr marL="0" indent="0">
              <a:buNone/>
            </a:pPr>
            <a:r>
              <a:rPr lang="zh-TW" altLang="en-US" dirty="0" smtClean="0"/>
              <a:t>下列</a:t>
            </a:r>
            <a:r>
              <a:rPr lang="zh-TW" altLang="en-US" dirty="0"/>
              <a:t>何種作為，展現了最高管理階層對資訊安全管理系統（</a:t>
            </a:r>
            <a:r>
              <a:rPr lang="en-US" altLang="zh-TW" dirty="0"/>
              <a:t>Information Security Management System, ISMS</a:t>
            </a:r>
            <a:r>
              <a:rPr lang="zh-TW" altLang="en-US" dirty="0"/>
              <a:t>）之領導和承諾？</a:t>
            </a:r>
          </a:p>
          <a:p>
            <a:r>
              <a:rPr lang="en-US" altLang="zh-TW" dirty="0"/>
              <a:t>(A)	</a:t>
            </a:r>
            <a:r>
              <a:rPr lang="zh-TW" altLang="en-US" dirty="0"/>
              <a:t>確保資訊安全政策和目標需至少維持三年不變</a:t>
            </a:r>
          </a:p>
          <a:p>
            <a:r>
              <a:rPr lang="en-US" altLang="zh-TW" dirty="0"/>
              <a:t>(B)	</a:t>
            </a:r>
            <a:r>
              <a:rPr lang="zh-TW" altLang="en-US" dirty="0"/>
              <a:t>確保資訊安全的要求已整合至組織的各項作業流程</a:t>
            </a:r>
          </a:p>
          <a:p>
            <a:r>
              <a:rPr lang="en-US" altLang="zh-TW" dirty="0"/>
              <a:t>(C)	</a:t>
            </a:r>
            <a:r>
              <a:rPr lang="zh-TW" altLang="en-US" dirty="0"/>
              <a:t>確保在未來一年內降低組織的營運成本</a:t>
            </a:r>
          </a:p>
          <a:p>
            <a:r>
              <a:rPr lang="en-US" altLang="zh-TW" dirty="0"/>
              <a:t>(D)	</a:t>
            </a:r>
            <a:r>
              <a:rPr lang="zh-TW" altLang="en-US" dirty="0"/>
              <a:t>確保適當規劃和制訂完成組織的年度營運計畫</a:t>
            </a:r>
          </a:p>
          <a:p>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28</a:t>
            </a:fld>
            <a:endParaRPr lang="zh-TW" altLang="en-US"/>
          </a:p>
        </p:txBody>
      </p:sp>
    </p:spTree>
    <p:extLst>
      <p:ext uri="{BB962C8B-B14F-4D97-AF65-F5344CB8AC3E}">
        <p14:creationId xmlns:p14="http://schemas.microsoft.com/office/powerpoint/2010/main" val="651279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資訊安全</a:t>
            </a:r>
            <a:r>
              <a:rPr lang="zh-TW" altLang="en-US" dirty="0"/>
              <a:t>管理系統的導入，實際執行</a:t>
            </a:r>
            <a:r>
              <a:rPr lang="en-US" altLang="zh-TW" dirty="0"/>
              <a:t>PDCA</a:t>
            </a:r>
            <a:r>
              <a:rPr lang="zh-TW" altLang="en-US" dirty="0"/>
              <a:t>（計畫</a:t>
            </a:r>
            <a:r>
              <a:rPr lang="en-US" altLang="zh-TW" dirty="0"/>
              <a:t>-</a:t>
            </a:r>
            <a:r>
              <a:rPr lang="zh-TW" altLang="en-US" dirty="0"/>
              <a:t>執行</a:t>
            </a:r>
            <a:r>
              <a:rPr lang="en-US" altLang="zh-TW" dirty="0"/>
              <a:t>-</a:t>
            </a:r>
            <a:r>
              <a:rPr lang="zh-TW" altLang="en-US" dirty="0"/>
              <a:t>檢查</a:t>
            </a:r>
            <a:r>
              <a:rPr lang="en-US" altLang="zh-TW" dirty="0"/>
              <a:t>-</a:t>
            </a:r>
            <a:r>
              <a:rPr lang="zh-TW" altLang="en-US" dirty="0"/>
              <a:t>行動）的過程中，不包含下列何者？	</a:t>
            </a:r>
          </a:p>
          <a:p>
            <a:r>
              <a:rPr lang="en-US" altLang="zh-TW" dirty="0"/>
              <a:t>(A)	</a:t>
            </a:r>
            <a:r>
              <a:rPr lang="zh-TW" altLang="en-US" dirty="0"/>
              <a:t>最高管理階層審查會議</a:t>
            </a:r>
          </a:p>
          <a:p>
            <a:r>
              <a:rPr lang="en-US" altLang="zh-TW" dirty="0"/>
              <a:t>(B)	</a:t>
            </a:r>
            <a:r>
              <a:rPr lang="zh-TW" altLang="en-US" dirty="0"/>
              <a:t>業務部門績效審核</a:t>
            </a:r>
          </a:p>
          <a:p>
            <a:r>
              <a:rPr lang="en-US" altLang="zh-TW" dirty="0"/>
              <a:t>(C)	</a:t>
            </a:r>
            <a:r>
              <a:rPr lang="zh-TW" altLang="en-US" dirty="0"/>
              <a:t>內部稽核計畫執行</a:t>
            </a:r>
          </a:p>
          <a:p>
            <a:r>
              <a:rPr lang="en-US" altLang="zh-TW" dirty="0"/>
              <a:t>(D)	</a:t>
            </a:r>
            <a:r>
              <a:rPr lang="zh-TW" altLang="en-US" dirty="0"/>
              <a:t>災害復原計畫</a:t>
            </a:r>
            <a:r>
              <a:rPr lang="zh-TW" altLang="en-US" dirty="0" smtClean="0"/>
              <a:t>演練</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29</a:t>
            </a:fld>
            <a:endParaRPr lang="zh-TW" altLang="en-US"/>
          </a:p>
        </p:txBody>
      </p:sp>
    </p:spTree>
    <p:extLst>
      <p:ext uri="{BB962C8B-B14F-4D97-AF65-F5344CB8AC3E}">
        <p14:creationId xmlns:p14="http://schemas.microsoft.com/office/powerpoint/2010/main" val="15988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課程簡介</a:t>
            </a:r>
          </a:p>
        </p:txBody>
      </p:sp>
      <p:sp>
        <p:nvSpPr>
          <p:cNvPr id="3" name="內容版面配置區 2"/>
          <p:cNvSpPr>
            <a:spLocks noGrp="1"/>
          </p:cNvSpPr>
          <p:nvPr>
            <p:ph idx="1"/>
          </p:nvPr>
        </p:nvSpPr>
        <p:spPr>
          <a:xfrm>
            <a:off x="560512" y="1412776"/>
            <a:ext cx="8915400" cy="4525963"/>
          </a:xfrm>
        </p:spPr>
        <p:txBody>
          <a:bodyPr/>
          <a:lstStyle/>
          <a:p>
            <a:pPr algn="just"/>
            <a:r>
              <a:rPr lang="zh-TW" altLang="en-US" sz="2800" dirty="0">
                <a:cs typeface="Times New Roman" panose="02020603050405020304" pitchFamily="18" charset="0"/>
              </a:rPr>
              <a:t>本課程的時間總長為</a:t>
            </a:r>
            <a:r>
              <a:rPr lang="en-US" altLang="zh-TW" sz="2800" dirty="0">
                <a:cs typeface="Times New Roman" panose="02020603050405020304" pitchFamily="18" charset="0"/>
              </a:rPr>
              <a:t>12</a:t>
            </a:r>
            <a:r>
              <a:rPr lang="zh-TW" altLang="en-US" sz="2800" dirty="0">
                <a:cs typeface="Times New Roman" panose="02020603050405020304" pitchFamily="18" charset="0"/>
              </a:rPr>
              <a:t>小時，分成</a:t>
            </a:r>
            <a:r>
              <a:rPr lang="en-US" altLang="zh-TW" sz="2800" dirty="0">
                <a:cs typeface="Times New Roman" panose="02020603050405020304" pitchFamily="18" charset="0"/>
              </a:rPr>
              <a:t>2</a:t>
            </a:r>
            <a:r>
              <a:rPr lang="zh-TW" altLang="en-US" sz="2800" dirty="0">
                <a:cs typeface="Times New Roman" panose="02020603050405020304" pitchFamily="18" charset="0"/>
              </a:rPr>
              <a:t>天課程</a:t>
            </a:r>
          </a:p>
          <a:p>
            <a:pPr algn="just"/>
            <a:r>
              <a:rPr lang="zh-TW" altLang="en-US" sz="2800" dirty="0">
                <a:cs typeface="Times New Roman" panose="02020603050405020304" pitchFamily="18" charset="0"/>
              </a:rPr>
              <a:t>課程內容包含資訊安全管理、技術面及操作面的資安議題與防護措施等簡介，內容包含：資訊安全風險管理、業務永續運作計畫、法規遵循與資訊倫理、作業系統與應用程式安全</a:t>
            </a:r>
            <a:r>
              <a:rPr lang="zh-TW" altLang="en-US" sz="2800" dirty="0" smtClean="0">
                <a:cs typeface="Times New Roman" panose="02020603050405020304" pitchFamily="18" charset="0"/>
              </a:rPr>
              <a:t>、資安維運技術、新興</a:t>
            </a:r>
            <a:r>
              <a:rPr lang="zh-TW" altLang="en-US" sz="2800" dirty="0">
                <a:cs typeface="Times New Roman" panose="02020603050405020304" pitchFamily="18" charset="0"/>
              </a:rPr>
              <a:t>科技安全等考題</a:t>
            </a:r>
            <a:r>
              <a:rPr lang="zh-TW" altLang="en-US" sz="2800" dirty="0" smtClean="0">
                <a:cs typeface="Times New Roman" panose="02020603050405020304" pitchFamily="18" charset="0"/>
              </a:rPr>
              <a:t>解析</a:t>
            </a:r>
            <a:endParaRPr lang="zh-TW" altLang="en-US" sz="2800" dirty="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3</a:t>
            </a:fld>
            <a:endParaRPr lang="zh-TW" altLang="en-US"/>
          </a:p>
        </p:txBody>
      </p:sp>
      <p:graphicFrame>
        <p:nvGraphicFramePr>
          <p:cNvPr id="5" name="Group 26"/>
          <p:cNvGraphicFramePr>
            <a:graphicFrameLocks/>
          </p:cNvGraphicFramePr>
          <p:nvPr>
            <p:extLst>
              <p:ext uri="{D42A27DB-BD31-4B8C-83A1-F6EECF244321}">
                <p14:modId xmlns:p14="http://schemas.microsoft.com/office/powerpoint/2010/main" val="3581767526"/>
              </p:ext>
            </p:extLst>
          </p:nvPr>
        </p:nvGraphicFramePr>
        <p:xfrm>
          <a:off x="596462" y="4365104"/>
          <a:ext cx="8893042" cy="1554162"/>
        </p:xfrm>
        <a:graphic>
          <a:graphicData uri="http://schemas.openxmlformats.org/drawingml/2006/table">
            <a:tbl>
              <a:tblPr/>
              <a:tblGrid>
                <a:gridCol w="885692">
                  <a:extLst>
                    <a:ext uri="{9D8B030D-6E8A-4147-A177-3AD203B41FA5}">
                      <a16:colId xmlns:a16="http://schemas.microsoft.com/office/drawing/2014/main" xmlns="" val="20000"/>
                    </a:ext>
                  </a:extLst>
                </a:gridCol>
                <a:gridCol w="4863571">
                  <a:extLst>
                    <a:ext uri="{9D8B030D-6E8A-4147-A177-3AD203B41FA5}">
                      <a16:colId xmlns:a16="http://schemas.microsoft.com/office/drawing/2014/main" xmlns="" val="20001"/>
                    </a:ext>
                  </a:extLst>
                </a:gridCol>
                <a:gridCol w="844418">
                  <a:extLst>
                    <a:ext uri="{9D8B030D-6E8A-4147-A177-3AD203B41FA5}">
                      <a16:colId xmlns:a16="http://schemas.microsoft.com/office/drawing/2014/main" xmlns="" val="20002"/>
                    </a:ext>
                  </a:extLst>
                </a:gridCol>
                <a:gridCol w="2299361">
                  <a:extLst>
                    <a:ext uri="{9D8B030D-6E8A-4147-A177-3AD203B41FA5}">
                      <a16:colId xmlns:a16="http://schemas.microsoft.com/office/drawing/2014/main" xmlns="" val="20003"/>
                    </a:ext>
                  </a:extLst>
                </a:gridCol>
              </a:tblGrid>
              <a:tr h="777874">
                <a:tc>
                  <a:txBody>
                    <a:bodyPr/>
                    <a:lstStyle>
                      <a:lvl1pPr marL="342900" indent="-342900"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marL="742950" indent="-285750"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marL="1143000" indent="-228600"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zh-TW" altLang="en-US" sz="2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適用</a:t>
                      </a:r>
                    </a:p>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zh-TW" altLang="en-US" sz="2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對象</a:t>
                      </a:r>
                      <a:endParaRPr kumimoji="1" lang="zh-TW" altLang="en-US"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marL="742950" indent="-285750"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marL="1143000" indent="-228600"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l" defTabSz="914400" rtl="0" eaLnBrk="0" fontAlgn="base" latinLnBrk="0" hangingPunct="0">
                        <a:lnSpc>
                          <a:spcPct val="100000"/>
                        </a:lnSpc>
                        <a:spcBef>
                          <a:spcPct val="0"/>
                        </a:spcBef>
                        <a:spcAft>
                          <a:spcPct val="0"/>
                        </a:spcAft>
                        <a:buClrTx/>
                        <a:buSzPct val="65000"/>
                        <a:buFontTx/>
                        <a:buNone/>
                        <a:tabLst/>
                      </a:pPr>
                      <a:r>
                        <a:rPr kumimoji="1" lang="zh-TW" altLang="en-US"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對資安課程有興趣之各系所教師</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marL="742950" indent="-285750"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marL="1143000" indent="-228600"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zh-TW" altLang="en-US" sz="2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授課</a:t>
                      </a:r>
                    </a:p>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zh-TW" altLang="en-US" sz="2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時數</a:t>
                      </a:r>
                      <a:endParaRPr kumimoji="1" lang="zh-TW" altLang="en-US" sz="22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marL="742950" indent="-285750"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marL="1143000" indent="-228600"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en-US" altLang="zh-TW"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2</a:t>
                      </a:r>
                      <a:r>
                        <a:rPr kumimoji="1" lang="zh-TW" altLang="en-US"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天</a:t>
                      </a:r>
                    </a:p>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en-US" altLang="zh-TW"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kumimoji="1" lang="zh-TW" altLang="en-US"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共</a:t>
                      </a:r>
                      <a:r>
                        <a:rPr kumimoji="1" lang="en-US" altLang="zh-TW"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12</a:t>
                      </a:r>
                      <a:r>
                        <a:rPr kumimoji="1" lang="zh-TW" altLang="en-US"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小時</a:t>
                      </a:r>
                      <a:r>
                        <a:rPr kumimoji="1" lang="en-US" altLang="zh-TW"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76288">
                <a:tc>
                  <a:txBody>
                    <a:bodyPr/>
                    <a:lstStyle>
                      <a:lvl1pPr marL="342900" indent="-342900"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marL="742950" indent="-285750"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marL="1143000" indent="-228600"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zh-TW" altLang="en-US" sz="2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先備</a:t>
                      </a:r>
                    </a:p>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zh-TW" altLang="en-US" sz="2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知識</a:t>
                      </a:r>
                      <a:endParaRPr kumimoji="1" lang="zh-TW" altLang="en-US"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marL="742950" indent="-285750"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marL="1143000" indent="-228600"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l" defTabSz="914400" rtl="0" eaLnBrk="0" fontAlgn="base" latinLnBrk="0" hangingPunct="0">
                        <a:lnSpc>
                          <a:spcPct val="100000"/>
                        </a:lnSpc>
                        <a:spcBef>
                          <a:spcPct val="20000"/>
                        </a:spcBef>
                        <a:spcAft>
                          <a:spcPct val="0"/>
                        </a:spcAft>
                        <a:buClrTx/>
                        <a:buSzPct val="65000"/>
                        <a:buFontTx/>
                        <a:buNone/>
                        <a:tabLst/>
                      </a:pPr>
                      <a:r>
                        <a:rPr kumimoji="1" lang="zh-TW" altLang="en-US"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具備電腦與網路基本概念</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marL="742950" indent="-285750"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marL="1143000" indent="-228600"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zh-TW" altLang="en-US" sz="2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授課</a:t>
                      </a:r>
                    </a:p>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zh-TW" altLang="en-US" sz="2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方式</a:t>
                      </a:r>
                      <a:endParaRPr kumimoji="1" lang="zh-TW" altLang="en-US"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marL="742950" indent="-285750"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marL="1143000" indent="-228600"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342900" marR="0" lvl="0" indent="-342900" algn="ctr" defTabSz="914400" rtl="0" eaLnBrk="0" fontAlgn="base" latinLnBrk="0" hangingPunct="0">
                        <a:lnSpc>
                          <a:spcPct val="100000"/>
                        </a:lnSpc>
                        <a:spcBef>
                          <a:spcPct val="0"/>
                        </a:spcBef>
                        <a:spcAft>
                          <a:spcPct val="0"/>
                        </a:spcAft>
                        <a:buClrTx/>
                        <a:buSzPct val="65000"/>
                        <a:buFontTx/>
                        <a:buNone/>
                        <a:tabLst/>
                      </a:pPr>
                      <a:r>
                        <a:rPr kumimoji="1" lang="zh-TW" altLang="en-US" sz="22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實體課程</a:t>
                      </a: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79979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資產</a:t>
            </a:r>
            <a:r>
              <a:rPr lang="zh-TW" altLang="en-US" dirty="0"/>
              <a:t>是對組織有價值的任何事物，而資訊也是資產的一種。請問下列何種不是資訊資產？ </a:t>
            </a:r>
          </a:p>
          <a:p>
            <a:r>
              <a:rPr lang="en-US" altLang="zh-TW" dirty="0"/>
              <a:t>(A)	</a:t>
            </a:r>
            <a:r>
              <a:rPr lang="zh-TW" altLang="en-US" dirty="0"/>
              <a:t>員工人事資料</a:t>
            </a:r>
          </a:p>
          <a:p>
            <a:r>
              <a:rPr lang="en-US" altLang="zh-TW" dirty="0"/>
              <a:t>(B)	</a:t>
            </a:r>
            <a:r>
              <a:rPr lang="zh-TW" altLang="en-US" dirty="0"/>
              <a:t>電腦</a:t>
            </a:r>
          </a:p>
          <a:p>
            <a:r>
              <a:rPr lang="en-US" altLang="zh-TW" dirty="0"/>
              <a:t>(C)	</a:t>
            </a:r>
            <a:r>
              <a:rPr lang="zh-TW" altLang="en-US" dirty="0"/>
              <a:t>辦公桌</a:t>
            </a:r>
          </a:p>
          <a:p>
            <a:r>
              <a:rPr lang="en-US" altLang="zh-TW" dirty="0"/>
              <a:t>(D)	</a:t>
            </a:r>
            <a:r>
              <a:rPr lang="zh-TW" altLang="en-US" dirty="0" smtClean="0"/>
              <a:t>套裝軟體</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30</a:t>
            </a:fld>
            <a:endParaRPr lang="zh-TW" altLang="en-US"/>
          </a:p>
        </p:txBody>
      </p:sp>
    </p:spTree>
    <p:extLst>
      <p:ext uri="{BB962C8B-B14F-4D97-AF65-F5344CB8AC3E}">
        <p14:creationId xmlns:p14="http://schemas.microsoft.com/office/powerpoint/2010/main" val="3236610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評鑑主題</a:t>
            </a:r>
            <a:r>
              <a:rPr kumimoji="1" lang="zh-TW" altLang="en-US" dirty="0">
                <a:solidFill>
                  <a:schemeClr val="bg1"/>
                </a:solidFill>
                <a:cs typeface="+mn-cs"/>
              </a:rPr>
              <a:t>二</a:t>
            </a:r>
            <a:r>
              <a:rPr kumimoji="1" lang="en-US" altLang="zh-TW" dirty="0" smtClean="0">
                <a:solidFill>
                  <a:schemeClr val="bg1"/>
                </a:solidFill>
                <a:cs typeface="+mn-cs"/>
              </a:rPr>
              <a:t/>
            </a:r>
            <a:br>
              <a:rPr kumimoji="1" lang="en-US" altLang="zh-TW" dirty="0" smtClean="0">
                <a:solidFill>
                  <a:schemeClr val="bg1"/>
                </a:solidFill>
                <a:cs typeface="+mn-cs"/>
              </a:rPr>
            </a:br>
            <a:r>
              <a:rPr kumimoji="1" lang="zh-TW" altLang="en-US" dirty="0">
                <a:solidFill>
                  <a:schemeClr val="bg1"/>
                </a:solidFill>
                <a:cs typeface="+mn-cs"/>
              </a:rPr>
              <a:t>資產與風險</a:t>
            </a:r>
            <a:r>
              <a:rPr kumimoji="1" lang="zh-TW" altLang="en-US" dirty="0" smtClean="0">
                <a:solidFill>
                  <a:schemeClr val="bg1"/>
                </a:solidFill>
                <a:cs typeface="+mn-cs"/>
              </a:rPr>
              <a:t>管理</a:t>
            </a:r>
            <a:endParaRPr kumimoji="1" lang="zh-TW" altLang="en-US" dirty="0">
              <a:solidFill>
                <a:schemeClr val="bg1"/>
              </a:solidFill>
              <a:cs typeface="+mn-cs"/>
            </a:endParaRPr>
          </a:p>
        </p:txBody>
      </p:sp>
      <p:sp>
        <p:nvSpPr>
          <p:cNvPr id="5" name="副標題 4"/>
          <p:cNvSpPr>
            <a:spLocks noGrp="1"/>
          </p:cNvSpPr>
          <p:nvPr>
            <p:ph type="subTitle" idx="1"/>
          </p:nvPr>
        </p:nvSpPr>
        <p:spPr>
          <a:xfrm>
            <a:off x="1485900" y="3813175"/>
            <a:ext cx="6934200" cy="1752600"/>
          </a:xfrm>
        </p:spPr>
        <p:txBody>
          <a:bodyPr>
            <a:normAutofit/>
          </a:bodyPr>
          <a:lstStyle/>
          <a:p>
            <a:pPr algn="l">
              <a:defRPr/>
            </a:pPr>
            <a:r>
              <a:rPr lang="en-US" altLang="zh-TW" sz="3600" b="1" dirty="0" smtClean="0">
                <a:solidFill>
                  <a:schemeClr val="tx1"/>
                </a:solidFill>
                <a:latin typeface="微軟正黑體" charset="-120"/>
                <a:ea typeface="微軟正黑體" charset="-120"/>
                <a:cs typeface="Times New Roman" charset="0"/>
              </a:rPr>
              <a:t>1.</a:t>
            </a:r>
            <a:r>
              <a:rPr lang="zh-TW" altLang="en-US" sz="3600" b="1" dirty="0">
                <a:solidFill>
                  <a:schemeClr val="tx1"/>
                </a:solidFill>
                <a:latin typeface="微軟正黑體" charset="-120"/>
                <a:ea typeface="微軟正黑體" charset="-120"/>
                <a:cs typeface="Times New Roman" charset="0"/>
              </a:rPr>
              <a:t> 資產分類分級與</a:t>
            </a:r>
            <a:r>
              <a:rPr lang="zh-TW" altLang="en-US" sz="3600" b="1" dirty="0" smtClean="0">
                <a:solidFill>
                  <a:schemeClr val="tx1"/>
                </a:solidFill>
                <a:latin typeface="微軟正黑體" charset="-120"/>
                <a:ea typeface="微軟正黑體" charset="-120"/>
                <a:cs typeface="Times New Roman" charset="0"/>
              </a:rPr>
              <a:t>盤點</a:t>
            </a:r>
            <a:endParaRPr lang="en-US" altLang="zh-TW" sz="3600" b="1" dirty="0" smtClean="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2.</a:t>
            </a:r>
            <a:r>
              <a:rPr lang="zh-TW" altLang="en-US" sz="3600" b="1" dirty="0">
                <a:solidFill>
                  <a:schemeClr val="tx1"/>
                </a:solidFill>
                <a:latin typeface="微軟正黑體" charset="-120"/>
                <a:ea typeface="微軟正黑體" charset="-120"/>
                <a:cs typeface="Times New Roman" charset="0"/>
              </a:rPr>
              <a:t> 風險評鑑與風險</a:t>
            </a:r>
            <a:r>
              <a:rPr lang="zh-TW" altLang="en-US" sz="3600" b="1" dirty="0" smtClean="0">
                <a:solidFill>
                  <a:schemeClr val="tx1"/>
                </a:solidFill>
                <a:latin typeface="微軟正黑體" charset="-120"/>
                <a:ea typeface="微軟正黑體" charset="-120"/>
                <a:cs typeface="Times New Roman" charset="0"/>
              </a:rPr>
              <a:t>處理</a:t>
            </a:r>
            <a:endParaRPr lang="zh-TW" altLang="en-US" sz="3600" b="1" dirty="0">
              <a:solidFill>
                <a:schemeClr val="tx1"/>
              </a:solidFill>
              <a:latin typeface="微軟正黑體" charset="-120"/>
              <a:ea typeface="微軟正黑體" charset="-120"/>
              <a:cs typeface="Times New Roman" charset="0"/>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929225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何謂資訊</a:t>
            </a:r>
            <a:r>
              <a:rPr lang="zh-TW" altLang="en-US" dirty="0"/>
              <a:t>資產</a:t>
            </a:r>
          </a:p>
        </p:txBody>
      </p:sp>
      <p:sp>
        <p:nvSpPr>
          <p:cNvPr id="3" name="內容版面配置區 2"/>
          <p:cNvSpPr>
            <a:spLocks noGrp="1"/>
          </p:cNvSpPr>
          <p:nvPr>
            <p:ph idx="1"/>
          </p:nvPr>
        </p:nvSpPr>
        <p:spPr/>
        <p:txBody>
          <a:bodyPr/>
          <a:lstStyle/>
          <a:p>
            <a:r>
              <a:rPr lang="zh-TW" altLang="en-US" dirty="0" smtClean="0"/>
              <a:t>資訊必須透過實體</a:t>
            </a:r>
            <a:r>
              <a:rPr lang="en-US" altLang="zh-TW" dirty="0" smtClean="0"/>
              <a:t>(</a:t>
            </a:r>
            <a:r>
              <a:rPr lang="zh-TW" altLang="en-US" dirty="0" smtClean="0"/>
              <a:t>人、物體</a:t>
            </a:r>
            <a:r>
              <a:rPr lang="en-US" altLang="zh-TW" dirty="0" smtClean="0"/>
              <a:t>…)</a:t>
            </a:r>
            <a:r>
              <a:rPr lang="zh-TW" altLang="en-US" dirty="0" smtClean="0"/>
              <a:t>進行輸入、處理、儲存、輸出、傳遞。</a:t>
            </a:r>
          </a:p>
          <a:p>
            <a:r>
              <a:rPr lang="zh-TW" altLang="en-US" dirty="0" smtClean="0"/>
              <a:t>這些處理、儲存、搬運資訊的實體，稱之為「資訊資產」。</a:t>
            </a:r>
          </a:p>
          <a:p>
            <a:r>
              <a:rPr lang="zh-TW" altLang="en-US" dirty="0" smtClean="0"/>
              <a:t>「資訊資產」又稱為對組織具有價值的事物。</a:t>
            </a:r>
          </a:p>
          <a:p>
            <a:r>
              <a:rPr lang="zh-TW" altLang="en-US" dirty="0" smtClean="0"/>
              <a:t>資訊資產是必須被保護的。</a:t>
            </a:r>
          </a:p>
          <a:p>
            <a:r>
              <a:rPr lang="zh-TW" altLang="en-US" dirty="0" smtClean="0"/>
              <a:t>資訊安全的第一步就是了解現有資訊資產，建立資訊資產清冊。</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32</a:t>
            </a:fld>
            <a:endParaRPr lang="zh-TW" altLang="en-US"/>
          </a:p>
        </p:txBody>
      </p:sp>
    </p:spTree>
    <p:extLst>
      <p:ext uri="{BB962C8B-B14F-4D97-AF65-F5344CB8AC3E}">
        <p14:creationId xmlns:p14="http://schemas.microsoft.com/office/powerpoint/2010/main" val="295450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pPr lvl="0"/>
            <a:r>
              <a:rPr lang="zh-TW" altLang="zh-TW" b="1" dirty="0" smtClean="0"/>
              <a:t>資訊資產</a:t>
            </a:r>
            <a:r>
              <a:rPr lang="zh-TW" altLang="en-US" b="1" dirty="0" smtClean="0"/>
              <a:t>包含哪些項目</a:t>
            </a:r>
            <a:r>
              <a:rPr lang="en-US" altLang="zh-TW" b="1" dirty="0"/>
              <a:t> </a:t>
            </a:r>
            <a:endParaRPr lang="zh-TW" altLang="en-US" b="1" dirty="0"/>
          </a:p>
        </p:txBody>
      </p:sp>
      <p:sp>
        <p:nvSpPr>
          <p:cNvPr id="4" name="內容版面配置區 3"/>
          <p:cNvSpPr>
            <a:spLocks noGrp="1"/>
          </p:cNvSpPr>
          <p:nvPr>
            <p:ph sz="quarter" idx="1"/>
          </p:nvPr>
        </p:nvSpPr>
        <p:spPr>
          <a:xfrm>
            <a:off x="200472" y="1600200"/>
            <a:ext cx="9577064" cy="4525963"/>
          </a:xfrm>
        </p:spPr>
        <p:txBody>
          <a:bodyPr/>
          <a:lstStyle/>
          <a:p>
            <a:r>
              <a:rPr lang="zh-TW" altLang="en-US" sz="2400" dirty="0"/>
              <a:t>實體資產</a:t>
            </a:r>
          </a:p>
          <a:p>
            <a:pPr lvl="1"/>
            <a:r>
              <a:rPr lang="zh-TW" altLang="en-US" sz="2200" dirty="0"/>
              <a:t>所有電腦設備、通信與網路設備及相關週邊設備等</a:t>
            </a:r>
          </a:p>
          <a:p>
            <a:r>
              <a:rPr lang="zh-TW" altLang="en-US" sz="2400" dirty="0"/>
              <a:t>軟體資產</a:t>
            </a:r>
          </a:p>
          <a:p>
            <a:pPr lvl="1"/>
            <a:r>
              <a:rPr lang="zh-TW" altLang="en-US" sz="2200" dirty="0"/>
              <a:t>自行或委外開發之軟體、套裝軟體、公用程式等</a:t>
            </a:r>
            <a:endParaRPr lang="en-US" altLang="zh-TW" sz="2200" dirty="0"/>
          </a:p>
          <a:p>
            <a:r>
              <a:rPr lang="zh-TW" altLang="en-US" sz="2400" dirty="0"/>
              <a:t>電子化資訊資產</a:t>
            </a:r>
          </a:p>
          <a:p>
            <a:pPr lvl="1"/>
            <a:r>
              <a:rPr lang="zh-TW" altLang="en-US" sz="2200" dirty="0"/>
              <a:t>電子儲存之文件、系統資料、組態設定檔、稽核紀錄檔等</a:t>
            </a:r>
          </a:p>
          <a:p>
            <a:r>
              <a:rPr lang="zh-TW" altLang="en-US" sz="2400" dirty="0"/>
              <a:t>書面文件</a:t>
            </a:r>
          </a:p>
          <a:p>
            <a:pPr lvl="1"/>
            <a:r>
              <a:rPr lang="zh-TW" altLang="en-US" sz="2200" dirty="0"/>
              <a:t>書面管理文件與紀錄、系統相關文件等</a:t>
            </a:r>
          </a:p>
          <a:p>
            <a:r>
              <a:rPr lang="zh-TW" altLang="en-US" sz="2400" dirty="0"/>
              <a:t>服務</a:t>
            </a:r>
          </a:p>
          <a:p>
            <a:pPr lvl="1"/>
            <a:r>
              <a:rPr lang="zh-TW" altLang="en-US" sz="2200" dirty="0"/>
              <a:t>通訊、網路、照明、電力等</a:t>
            </a:r>
          </a:p>
          <a:p>
            <a:r>
              <a:rPr lang="zh-TW" altLang="en-US" sz="2400" dirty="0"/>
              <a:t>人員</a:t>
            </a:r>
          </a:p>
          <a:p>
            <a:pPr lvl="1"/>
            <a:r>
              <a:rPr lang="zh-TW" altLang="en-US" sz="2200" dirty="0"/>
              <a:t>正式職員、約聘人員、廠商駐點人員及工讀生等</a:t>
            </a:r>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33</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554447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資訊資產蒐集與管理</a:t>
            </a: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34</a:t>
            </a:fld>
            <a:endParaRPr lang="zh-TW" altLang="en-US"/>
          </a:p>
        </p:txBody>
      </p:sp>
      <p:pic>
        <p:nvPicPr>
          <p:cNvPr id="399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732" y="1412776"/>
            <a:ext cx="9197788" cy="4989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3068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650565" y="1052736"/>
            <a:ext cx="9138973" cy="5400675"/>
          </a:xfrm>
        </p:spPr>
        <p:txBody>
          <a:bodyPr/>
          <a:lstStyle/>
          <a:p>
            <a:pPr algn="just"/>
            <a:r>
              <a:rPr lang="zh-TW" altLang="en-US" sz="2400" dirty="0" smtClean="0"/>
              <a:t>所謂「風險」是指「威脅」利用其相對應「脆弱性」直接或間接造成組織一個或一群「資訊資產」受到「衝擊</a:t>
            </a:r>
            <a:r>
              <a:rPr lang="en-US" altLang="zh-TW" sz="2400" dirty="0" smtClean="0"/>
              <a:t>(Impact)</a:t>
            </a:r>
            <a:r>
              <a:rPr lang="zh-TW" altLang="en-US" sz="2400" dirty="0" smtClean="0"/>
              <a:t>」的「可能性」</a:t>
            </a:r>
          </a:p>
          <a:p>
            <a:pPr algn="just"/>
            <a:endParaRPr lang="zh-TW" altLang="en-US" sz="2000" dirty="0" smtClean="0"/>
          </a:p>
          <a:p>
            <a:pPr algn="just"/>
            <a:endParaRPr lang="zh-TW" altLang="en-US" sz="2000" dirty="0" smtClean="0"/>
          </a:p>
          <a:p>
            <a:pPr algn="just"/>
            <a:endParaRPr lang="zh-TW" altLang="en-US" sz="2000" dirty="0" smtClean="0"/>
          </a:p>
          <a:p>
            <a:pPr algn="just"/>
            <a:endParaRPr lang="zh-TW" altLang="en-US" sz="2000" dirty="0" smtClean="0"/>
          </a:p>
          <a:p>
            <a:pPr algn="just"/>
            <a:endParaRPr lang="zh-TW" altLang="en-US" sz="1400" dirty="0" smtClean="0"/>
          </a:p>
          <a:p>
            <a:pPr algn="just"/>
            <a:endParaRPr lang="en-US" altLang="zh-TW" sz="2400" dirty="0" smtClean="0"/>
          </a:p>
          <a:p>
            <a:pPr algn="just"/>
            <a:r>
              <a:rPr lang="zh-TW" altLang="en-US" sz="2400" dirty="0" smtClean="0"/>
              <a:t>風險透過「</a:t>
            </a:r>
            <a:r>
              <a:rPr lang="zh-TW" altLang="en-US" sz="2400" dirty="0" smtClean="0">
                <a:solidFill>
                  <a:srgbClr val="FF0000"/>
                </a:solidFill>
              </a:rPr>
              <a:t>衝擊</a:t>
            </a:r>
            <a:r>
              <a:rPr lang="zh-TW" altLang="en-US" sz="2400" dirty="0" smtClean="0"/>
              <a:t>」與其「</a:t>
            </a:r>
            <a:r>
              <a:rPr lang="zh-TW" altLang="en-US" sz="2400" dirty="0" smtClean="0">
                <a:solidFill>
                  <a:srgbClr val="FF0000"/>
                </a:solidFill>
              </a:rPr>
              <a:t>可能性</a:t>
            </a:r>
            <a:r>
              <a:rPr lang="zh-TW" altLang="en-US" sz="2400" dirty="0" smtClean="0"/>
              <a:t>」兩個因素的結合來定義其</a:t>
            </a:r>
            <a:r>
              <a:rPr lang="zh-TW" altLang="en-US" sz="2400" dirty="0" smtClean="0">
                <a:solidFill>
                  <a:srgbClr val="FF0000"/>
                </a:solidFill>
              </a:rPr>
              <a:t>影響程度或損害程度</a:t>
            </a:r>
          </a:p>
          <a:p>
            <a:pPr algn="just"/>
            <a:r>
              <a:rPr lang="zh-TW" altLang="en-US" sz="2400" dirty="0" smtClean="0"/>
              <a:t>風險管理的目標</a:t>
            </a:r>
          </a:p>
          <a:p>
            <a:pPr lvl="1" algn="just"/>
            <a:r>
              <a:rPr lang="zh-TW" altLang="en-US" sz="2200" dirty="0" smtClean="0"/>
              <a:t>在</a:t>
            </a:r>
            <a:r>
              <a:rPr lang="zh-TW" altLang="en-US" sz="2200" dirty="0" smtClean="0">
                <a:solidFill>
                  <a:srgbClr val="FF0000"/>
                </a:solidFill>
              </a:rPr>
              <a:t>最低的防護成本投入下獲得最優化的安全性</a:t>
            </a:r>
            <a:r>
              <a:rPr lang="en-US" altLang="zh-TW" sz="2200" dirty="0" smtClean="0"/>
              <a:t>(</a:t>
            </a:r>
            <a:r>
              <a:rPr lang="zh-TW" altLang="en-US" sz="2200" dirty="0" smtClean="0"/>
              <a:t>最優化非最強固，而是最合適</a:t>
            </a:r>
            <a:r>
              <a:rPr lang="en-US" altLang="zh-TW" sz="2200" dirty="0" smtClean="0"/>
              <a:t>)</a:t>
            </a:r>
          </a:p>
        </p:txBody>
      </p:sp>
      <p:sp>
        <p:nvSpPr>
          <p:cNvPr id="112644" name="Rectangle 2"/>
          <p:cNvSpPr>
            <a:spLocks noGrp="1" noChangeArrowheads="1"/>
          </p:cNvSpPr>
          <p:nvPr>
            <p:ph type="title"/>
          </p:nvPr>
        </p:nvSpPr>
        <p:spPr>
          <a:xfrm>
            <a:off x="1208585" y="117028"/>
            <a:ext cx="8080400" cy="935708"/>
          </a:xfrm>
        </p:spPr>
        <p:txBody>
          <a:bodyPr/>
          <a:lstStyle/>
          <a:p>
            <a:r>
              <a:rPr lang="zh-TW" altLang="en-US" dirty="0" smtClean="0"/>
              <a:t>風險的定義</a:t>
            </a:r>
          </a:p>
        </p:txBody>
      </p:sp>
      <p:grpSp>
        <p:nvGrpSpPr>
          <p:cNvPr id="112645" name="Group 24"/>
          <p:cNvGrpSpPr>
            <a:grpSpLocks/>
          </p:cNvGrpSpPr>
          <p:nvPr/>
        </p:nvGrpSpPr>
        <p:grpSpPr bwMode="auto">
          <a:xfrm>
            <a:off x="1363796" y="2132955"/>
            <a:ext cx="7047706" cy="2016125"/>
            <a:chOff x="959" y="1434"/>
            <a:chExt cx="4098" cy="1270"/>
          </a:xfrm>
        </p:grpSpPr>
        <p:sp>
          <p:nvSpPr>
            <p:cNvPr id="112646" name="Rectangle 19"/>
            <p:cNvSpPr>
              <a:spLocks noChangeArrowheads="1"/>
            </p:cNvSpPr>
            <p:nvPr/>
          </p:nvSpPr>
          <p:spPr bwMode="auto">
            <a:xfrm>
              <a:off x="2290" y="1480"/>
              <a:ext cx="2767" cy="1134"/>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3600">
                <a:latin typeface="+mn-ea"/>
                <a:ea typeface="+mn-ea"/>
              </a:endParaRPr>
            </a:p>
          </p:txBody>
        </p:sp>
        <p:sp>
          <p:nvSpPr>
            <p:cNvPr id="112647" name="Oval 4"/>
            <p:cNvSpPr>
              <a:spLocks noChangeArrowheads="1"/>
            </p:cNvSpPr>
            <p:nvPr/>
          </p:nvSpPr>
          <p:spPr bwMode="auto">
            <a:xfrm>
              <a:off x="1065" y="1751"/>
              <a:ext cx="590" cy="545"/>
            </a:xfrm>
            <a:prstGeom prst="ellipse">
              <a:avLst/>
            </a:prstGeom>
            <a:solidFill>
              <a:srgbClr val="99CCFF"/>
            </a:solidFill>
            <a:ln w="12700"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2400" b="0" dirty="0">
                  <a:latin typeface="+mn-ea"/>
                  <a:ea typeface="+mn-ea"/>
                </a:rPr>
                <a:t>威脅</a:t>
              </a:r>
            </a:p>
          </p:txBody>
        </p:sp>
        <p:sp>
          <p:nvSpPr>
            <p:cNvPr id="112648" name="Oval 5"/>
            <p:cNvSpPr>
              <a:spLocks noChangeArrowheads="1"/>
            </p:cNvSpPr>
            <p:nvPr/>
          </p:nvSpPr>
          <p:spPr bwMode="auto">
            <a:xfrm>
              <a:off x="2154" y="1751"/>
              <a:ext cx="590" cy="545"/>
            </a:xfrm>
            <a:prstGeom prst="ellipse">
              <a:avLst/>
            </a:prstGeom>
            <a:solidFill>
              <a:srgbClr val="99CCFF"/>
            </a:solidFill>
            <a:ln w="12700"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2400" b="0">
                  <a:latin typeface="+mn-ea"/>
                  <a:ea typeface="+mn-ea"/>
                </a:rPr>
                <a:t>弱點</a:t>
              </a:r>
            </a:p>
          </p:txBody>
        </p:sp>
        <p:cxnSp>
          <p:nvCxnSpPr>
            <p:cNvPr id="112649" name="AutoShape 6"/>
            <p:cNvCxnSpPr>
              <a:cxnSpLocks noChangeShapeType="1"/>
              <a:stCxn id="112647" idx="6"/>
              <a:endCxn id="112648" idx="2"/>
            </p:cNvCxnSpPr>
            <p:nvPr/>
          </p:nvCxnSpPr>
          <p:spPr bwMode="auto">
            <a:xfrm>
              <a:off x="1655" y="2024"/>
              <a:ext cx="499" cy="0"/>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sp>
          <p:nvSpPr>
            <p:cNvPr id="112650" name="Oval 7"/>
            <p:cNvSpPr>
              <a:spLocks noChangeArrowheads="1"/>
            </p:cNvSpPr>
            <p:nvPr/>
          </p:nvSpPr>
          <p:spPr bwMode="auto">
            <a:xfrm>
              <a:off x="3242" y="1751"/>
              <a:ext cx="590" cy="545"/>
            </a:xfrm>
            <a:prstGeom prst="ellipse">
              <a:avLst/>
            </a:prstGeom>
            <a:solidFill>
              <a:schemeClr val="bg1"/>
            </a:solidFill>
            <a:ln w="38100" algn="ctr">
              <a:solidFill>
                <a:srgbClr val="0000FF"/>
              </a:solidFill>
              <a:prstDash val="sysDot"/>
              <a:round/>
              <a:headEnd/>
              <a:tailEnd/>
            </a:ln>
            <a:effectLst/>
            <a:extLs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2400" b="0">
                  <a:latin typeface="+mn-ea"/>
                  <a:ea typeface="+mn-ea"/>
                </a:rPr>
                <a:t>衝擊</a:t>
              </a:r>
            </a:p>
          </p:txBody>
        </p:sp>
        <p:cxnSp>
          <p:nvCxnSpPr>
            <p:cNvPr id="112651" name="AutoShape 8"/>
            <p:cNvCxnSpPr>
              <a:cxnSpLocks noChangeShapeType="1"/>
              <a:stCxn id="112648" idx="6"/>
              <a:endCxn id="112650" idx="2"/>
            </p:cNvCxnSpPr>
            <p:nvPr/>
          </p:nvCxnSpPr>
          <p:spPr bwMode="auto">
            <a:xfrm>
              <a:off x="2744" y="2024"/>
              <a:ext cx="486" cy="0"/>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sp>
          <p:nvSpPr>
            <p:cNvPr id="444425" name="Text Box 9"/>
            <p:cNvSpPr txBox="1">
              <a:spLocks noChangeArrowheads="1"/>
            </p:cNvSpPr>
            <p:nvPr/>
          </p:nvSpPr>
          <p:spPr bwMode="auto">
            <a:xfrm>
              <a:off x="1669" y="1797"/>
              <a:ext cx="376" cy="233"/>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800" b="0">
                  <a:latin typeface="+mn-ea"/>
                  <a:ea typeface="+mn-ea"/>
                </a:rPr>
                <a:t>揭露</a:t>
              </a:r>
            </a:p>
          </p:txBody>
        </p:sp>
        <p:sp>
          <p:nvSpPr>
            <p:cNvPr id="444426" name="Text Box 10"/>
            <p:cNvSpPr txBox="1">
              <a:spLocks noChangeArrowheads="1"/>
            </p:cNvSpPr>
            <p:nvPr/>
          </p:nvSpPr>
          <p:spPr bwMode="auto">
            <a:xfrm>
              <a:off x="2807" y="1797"/>
              <a:ext cx="376" cy="233"/>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800" b="0">
                  <a:latin typeface="+mn-ea"/>
                  <a:ea typeface="+mn-ea"/>
                </a:rPr>
                <a:t>產生</a:t>
              </a:r>
            </a:p>
          </p:txBody>
        </p:sp>
        <p:sp>
          <p:nvSpPr>
            <p:cNvPr id="112654" name="Oval 11"/>
            <p:cNvSpPr>
              <a:spLocks noChangeArrowheads="1"/>
            </p:cNvSpPr>
            <p:nvPr/>
          </p:nvSpPr>
          <p:spPr bwMode="auto">
            <a:xfrm>
              <a:off x="959" y="1549"/>
              <a:ext cx="1905" cy="952"/>
            </a:xfrm>
            <a:prstGeom prst="ellipse">
              <a:avLst/>
            </a:prstGeom>
            <a:noFill/>
            <a:ln w="38100" algn="ctr">
              <a:solidFill>
                <a:schemeClr val="hlink"/>
              </a:solidFill>
              <a:prstDash val="sysDot"/>
              <a:round/>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endParaRPr kumimoji="0" lang="zh-TW" altLang="en-US" sz="3600">
                <a:latin typeface="+mn-ea"/>
                <a:ea typeface="+mn-ea"/>
              </a:endParaRPr>
            </a:p>
          </p:txBody>
        </p:sp>
        <p:sp>
          <p:nvSpPr>
            <p:cNvPr id="444428" name="Text Box 12"/>
            <p:cNvSpPr txBox="1">
              <a:spLocks noChangeArrowheads="1"/>
            </p:cNvSpPr>
            <p:nvPr/>
          </p:nvSpPr>
          <p:spPr bwMode="auto">
            <a:xfrm>
              <a:off x="1403" y="2473"/>
              <a:ext cx="932" cy="231"/>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1800" b="0">
                  <a:solidFill>
                    <a:schemeClr val="hlink"/>
                  </a:solidFill>
                  <a:latin typeface="+mn-ea"/>
                  <a:ea typeface="+mn-ea"/>
                </a:rPr>
                <a:t>機率</a:t>
              </a:r>
              <a:r>
                <a:rPr lang="en-US" altLang="zh-TW" sz="1800" b="0">
                  <a:solidFill>
                    <a:schemeClr val="hlink"/>
                  </a:solidFill>
                  <a:latin typeface="+mn-ea"/>
                  <a:ea typeface="+mn-ea"/>
                </a:rPr>
                <a:t>(</a:t>
              </a:r>
              <a:r>
                <a:rPr lang="zh-TW" altLang="en-US" sz="1800" b="0">
                  <a:solidFill>
                    <a:schemeClr val="hlink"/>
                  </a:solidFill>
                  <a:latin typeface="+mn-ea"/>
                  <a:ea typeface="+mn-ea"/>
                </a:rPr>
                <a:t>可能性</a:t>
              </a:r>
              <a:r>
                <a:rPr lang="en-US" altLang="zh-TW" sz="1800" b="0">
                  <a:solidFill>
                    <a:schemeClr val="hlink"/>
                  </a:solidFill>
                  <a:latin typeface="+mn-ea"/>
                  <a:ea typeface="+mn-ea"/>
                </a:rPr>
                <a:t>)</a:t>
              </a:r>
            </a:p>
          </p:txBody>
        </p:sp>
        <p:cxnSp>
          <p:nvCxnSpPr>
            <p:cNvPr id="112656" name="AutoShape 14"/>
            <p:cNvCxnSpPr>
              <a:cxnSpLocks noChangeShapeType="1"/>
              <a:stCxn id="112650" idx="6"/>
              <a:endCxn id="112660" idx="1"/>
            </p:cNvCxnSpPr>
            <p:nvPr/>
          </p:nvCxnSpPr>
          <p:spPr bwMode="auto">
            <a:xfrm>
              <a:off x="3844" y="2024"/>
              <a:ext cx="305" cy="114"/>
            </a:xfrm>
            <a:prstGeom prst="curvedConnector3">
              <a:avLst>
                <a:gd name="adj1" fmla="val 47870"/>
              </a:avLst>
            </a:prstGeom>
            <a:noFill/>
            <a:ln w="38100">
              <a:solidFill>
                <a:srgbClr val="0000FF"/>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cxnSp>
        <p:sp>
          <p:nvSpPr>
            <p:cNvPr id="112657" name="Text Box 16"/>
            <p:cNvSpPr txBox="1">
              <a:spLocks noChangeArrowheads="1"/>
            </p:cNvSpPr>
            <p:nvPr/>
          </p:nvSpPr>
          <p:spPr bwMode="auto">
            <a:xfrm>
              <a:off x="3945" y="1797"/>
              <a:ext cx="104" cy="271"/>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lIns="0" tIns="0" rIns="0" bIns="0">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en-US" altLang="zh-TW">
                  <a:solidFill>
                    <a:schemeClr val="hlink"/>
                  </a:solidFill>
                  <a:latin typeface="+mn-ea"/>
                  <a:ea typeface="+mn-ea"/>
                </a:rPr>
                <a:t>+</a:t>
              </a:r>
            </a:p>
          </p:txBody>
        </p:sp>
        <p:sp>
          <p:nvSpPr>
            <p:cNvPr id="112658" name="Text Box 17"/>
            <p:cNvSpPr txBox="1">
              <a:spLocks noChangeArrowheads="1"/>
            </p:cNvSpPr>
            <p:nvPr/>
          </p:nvSpPr>
          <p:spPr bwMode="auto">
            <a:xfrm>
              <a:off x="3707" y="2254"/>
              <a:ext cx="104" cy="271"/>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lIns="0" tIns="0" rIns="0" bIns="0">
              <a:spAutoFit/>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en-US" altLang="zh-TW">
                  <a:solidFill>
                    <a:schemeClr val="hlink"/>
                  </a:solidFill>
                  <a:latin typeface="+mn-ea"/>
                  <a:ea typeface="+mn-ea"/>
                </a:rPr>
                <a:t>+</a:t>
              </a:r>
            </a:p>
          </p:txBody>
        </p:sp>
        <p:sp>
          <p:nvSpPr>
            <p:cNvPr id="444436" name="Text Box 20"/>
            <p:cNvSpPr txBox="1">
              <a:spLocks noChangeArrowheads="1"/>
            </p:cNvSpPr>
            <p:nvPr/>
          </p:nvSpPr>
          <p:spPr bwMode="auto">
            <a:xfrm>
              <a:off x="3396" y="1434"/>
              <a:ext cx="465" cy="291"/>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400" b="0">
                  <a:latin typeface="+mn-ea"/>
                  <a:ea typeface="+mn-ea"/>
                </a:rPr>
                <a:t>資產</a:t>
              </a:r>
            </a:p>
          </p:txBody>
        </p:sp>
        <p:sp>
          <p:nvSpPr>
            <p:cNvPr id="112660" name="AutoShape 21"/>
            <p:cNvSpPr>
              <a:spLocks noChangeArrowheads="1"/>
            </p:cNvSpPr>
            <p:nvPr/>
          </p:nvSpPr>
          <p:spPr bwMode="auto">
            <a:xfrm>
              <a:off x="4149" y="1570"/>
              <a:ext cx="863" cy="953"/>
            </a:xfrm>
            <a:prstGeom prst="irregularSeal2">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2400" b="0">
                  <a:solidFill>
                    <a:schemeClr val="bg1"/>
                  </a:solidFill>
                  <a:latin typeface="+mn-ea"/>
                  <a:ea typeface="+mn-ea"/>
                </a:rPr>
                <a:t>風險</a:t>
              </a:r>
            </a:p>
          </p:txBody>
        </p:sp>
        <p:sp>
          <p:nvSpPr>
            <p:cNvPr id="112661" name="Freeform 23"/>
            <p:cNvSpPr>
              <a:spLocks/>
            </p:cNvSpPr>
            <p:nvPr/>
          </p:nvSpPr>
          <p:spPr bwMode="auto">
            <a:xfrm>
              <a:off x="2744" y="2251"/>
              <a:ext cx="1451" cy="242"/>
            </a:xfrm>
            <a:custGeom>
              <a:avLst/>
              <a:gdLst>
                <a:gd name="T0" fmla="*/ 0 w 1451"/>
                <a:gd name="T1" fmla="*/ 0 h 242"/>
                <a:gd name="T2" fmla="*/ 771 w 1451"/>
                <a:gd name="T3" fmla="*/ 227 h 242"/>
                <a:gd name="T4" fmla="*/ 1451 w 1451"/>
                <a:gd name="T5" fmla="*/ 90 h 242"/>
                <a:gd name="T6" fmla="*/ 0 60000 65536"/>
                <a:gd name="T7" fmla="*/ 0 60000 65536"/>
                <a:gd name="T8" fmla="*/ 0 60000 65536"/>
              </a:gdLst>
              <a:ahLst/>
              <a:cxnLst>
                <a:cxn ang="T6">
                  <a:pos x="T0" y="T1"/>
                </a:cxn>
                <a:cxn ang="T7">
                  <a:pos x="T2" y="T3"/>
                </a:cxn>
                <a:cxn ang="T8">
                  <a:pos x="T4" y="T5"/>
                </a:cxn>
              </a:cxnLst>
              <a:rect l="0" t="0" r="r" b="b"/>
              <a:pathLst>
                <a:path w="1451" h="242">
                  <a:moveTo>
                    <a:pt x="0" y="0"/>
                  </a:moveTo>
                  <a:cubicBezTo>
                    <a:pt x="264" y="106"/>
                    <a:pt x="529" y="212"/>
                    <a:pt x="771" y="227"/>
                  </a:cubicBezTo>
                  <a:cubicBezTo>
                    <a:pt x="1013" y="242"/>
                    <a:pt x="1232" y="166"/>
                    <a:pt x="1451" y="90"/>
                  </a:cubicBezTo>
                </a:path>
              </a:pathLst>
            </a:custGeom>
            <a:noFill/>
            <a:ln w="38100" cap="flat" cmpd="sng">
              <a:solidFill>
                <a:srgbClr val="0000FF"/>
              </a:solidFill>
              <a:prstDash val="sysDot"/>
              <a:round/>
              <a:headEnd type="none" w="med" len="med"/>
              <a:tailEnd type="triangle" w="lg" len="me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17961" dir="13500000" algn="ctr" rotWithShape="0">
                      <a:srgbClr val="000099">
                        <a:alpha val="50000"/>
                      </a:srgbClr>
                    </a:outerShdw>
                  </a:effectLst>
                </a14:hiddenEffects>
              </a:ext>
            </a:extLst>
          </p:spPr>
          <p:txBody>
            <a:bodyPr anchor="ctr"/>
            <a:lstStyle/>
            <a:p>
              <a:endParaRPr lang="zh-TW" altLang="en-US">
                <a:latin typeface="+mn-ea"/>
                <a:ea typeface="+mn-ea"/>
              </a:endParaRPr>
            </a:p>
          </p:txBody>
        </p:sp>
      </p:grpSp>
      <p:sp>
        <p:nvSpPr>
          <p:cNvPr id="21"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35</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160908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a:xfrm>
            <a:off x="1208585" y="117028"/>
            <a:ext cx="8080400" cy="935708"/>
          </a:xfrm>
        </p:spPr>
        <p:txBody>
          <a:bodyPr/>
          <a:lstStyle/>
          <a:p>
            <a:r>
              <a:rPr lang="zh-TW" altLang="en-US" dirty="0" smtClean="0"/>
              <a:t>風險接受準則</a:t>
            </a:r>
          </a:p>
        </p:txBody>
      </p:sp>
      <p:sp>
        <p:nvSpPr>
          <p:cNvPr id="141316" name="Rectangle 4"/>
          <p:cNvSpPr>
            <a:spLocks noGrp="1" noChangeArrowheads="1"/>
          </p:cNvSpPr>
          <p:nvPr>
            <p:ph type="body" idx="1"/>
          </p:nvPr>
        </p:nvSpPr>
        <p:spPr>
          <a:xfrm>
            <a:off x="662523" y="1052736"/>
            <a:ext cx="5382598" cy="5545137"/>
          </a:xfrm>
          <a:noFill/>
        </p:spPr>
        <p:txBody>
          <a:bodyPr/>
          <a:lstStyle/>
          <a:p>
            <a:pPr algn="just"/>
            <a:r>
              <a:rPr lang="zh-TW" altLang="en-US" sz="2800" dirty="0" smtClean="0"/>
              <a:t>用途</a:t>
            </a:r>
          </a:p>
          <a:p>
            <a:pPr lvl="1" algn="just"/>
            <a:r>
              <a:rPr lang="zh-TW" altLang="en-US" sz="2400" dirty="0" smtClean="0"/>
              <a:t>用來</a:t>
            </a:r>
            <a:r>
              <a:rPr lang="zh-TW" altLang="en-US" sz="2400" dirty="0" smtClean="0">
                <a:solidFill>
                  <a:srgbClr val="FF0000"/>
                </a:solidFill>
              </a:rPr>
              <a:t>判斷風險是否可以接受或必須要進行處理的原則</a:t>
            </a:r>
            <a:r>
              <a:rPr lang="zh-TW" altLang="en-US" sz="2400" dirty="0" smtClean="0"/>
              <a:t>，例如：</a:t>
            </a:r>
          </a:p>
          <a:p>
            <a:pPr lvl="2" algn="just">
              <a:buFont typeface="Wingdings" panose="05000000000000000000" pitchFamily="2" charset="2"/>
              <a:buChar char="Ø"/>
            </a:pPr>
            <a:r>
              <a:rPr lang="zh-TW" altLang="en-US" dirty="0" smtClean="0">
                <a:latin typeface="+mn-ea"/>
              </a:rPr>
              <a:t>可接受風險的評估原則</a:t>
            </a:r>
          </a:p>
          <a:p>
            <a:pPr algn="just"/>
            <a:r>
              <a:rPr lang="zh-TW" altLang="en-US" sz="2800" dirty="0" smtClean="0"/>
              <a:t>通常依據組織政策、目標及業務關係來定義可接受或不可接受的狀況與條件</a:t>
            </a:r>
          </a:p>
          <a:p>
            <a:pPr algn="just"/>
            <a:r>
              <a:rPr lang="zh-TW" altLang="en-US" sz="2800" dirty="0" smtClean="0"/>
              <a:t>可參考接受的原因</a:t>
            </a:r>
          </a:p>
          <a:p>
            <a:pPr lvl="1" algn="just"/>
            <a:r>
              <a:rPr lang="zh-TW" altLang="en-US" sz="2400" dirty="0" smtClean="0"/>
              <a:t>風險處理成本高過損失</a:t>
            </a:r>
          </a:p>
          <a:p>
            <a:pPr lvl="1" algn="just"/>
            <a:r>
              <a:rPr lang="zh-TW" altLang="en-US" sz="2400" dirty="0" smtClean="0"/>
              <a:t>有能力處理相關安全事故</a:t>
            </a:r>
          </a:p>
          <a:p>
            <a:pPr lvl="1" algn="just"/>
            <a:r>
              <a:rPr lang="zh-TW" altLang="en-US" sz="2400" dirty="0" smtClean="0"/>
              <a:t>尚無有效處理風險的技術</a:t>
            </a:r>
          </a:p>
        </p:txBody>
      </p:sp>
      <p:sp>
        <p:nvSpPr>
          <p:cNvPr id="141317" name="Rectangle 6"/>
          <p:cNvSpPr>
            <a:spLocks noChangeArrowheads="1"/>
          </p:cNvSpPr>
          <p:nvPr/>
        </p:nvSpPr>
        <p:spPr bwMode="auto">
          <a:xfrm>
            <a:off x="6278690" y="1268537"/>
            <a:ext cx="3198813" cy="4104679"/>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360363" indent="-180975">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just" eaLnBrk="1" hangingPunct="1">
              <a:spcBef>
                <a:spcPct val="0"/>
              </a:spcBef>
              <a:buSzTx/>
              <a:buFontTx/>
              <a:buChar char="•"/>
            </a:pPr>
            <a:r>
              <a:rPr kumimoji="0" lang="zh-TW" altLang="en-US" sz="2000" b="0" i="0" dirty="0">
                <a:solidFill>
                  <a:srgbClr val="0000CC"/>
                </a:solidFill>
                <a:latin typeface="+mn-ea"/>
                <a:ea typeface="+mn-ea"/>
              </a:rPr>
              <a:t>可接受風險的評估原則：</a:t>
            </a:r>
          </a:p>
          <a:p>
            <a:pPr lvl="1" algn="just" eaLnBrk="1" hangingPunct="1">
              <a:spcBef>
                <a:spcPct val="0"/>
              </a:spcBef>
              <a:buClrTx/>
              <a:buSzTx/>
              <a:buFont typeface="Times New Roman" panose="02020603050405020304" pitchFamily="18" charset="0"/>
              <a:buChar char="–"/>
            </a:pPr>
            <a:r>
              <a:rPr kumimoji="0" lang="zh-TW" altLang="en-US" sz="2000" b="0" i="0" dirty="0">
                <a:solidFill>
                  <a:srgbClr val="0000CC"/>
                </a:solidFill>
                <a:latin typeface="+mn-ea"/>
                <a:ea typeface="+mn-ea"/>
              </a:rPr>
              <a:t>普級風險且衝擊類型非屬人員生命與法律規範相關</a:t>
            </a:r>
          </a:p>
          <a:p>
            <a:pPr lvl="1" algn="just" eaLnBrk="1" hangingPunct="1">
              <a:spcBef>
                <a:spcPct val="0"/>
              </a:spcBef>
              <a:buClrTx/>
              <a:buSzTx/>
              <a:buFont typeface="Times New Roman" panose="02020603050405020304" pitchFamily="18" charset="0"/>
              <a:buChar char="–"/>
            </a:pPr>
            <a:r>
              <a:rPr kumimoji="0" lang="zh-TW" altLang="en-US" sz="2000" b="0" i="0" dirty="0">
                <a:solidFill>
                  <a:srgbClr val="0000CC"/>
                </a:solidFill>
                <a:latin typeface="+mn-ea"/>
                <a:ea typeface="+mn-ea"/>
              </a:rPr>
              <a:t>中級風險且衝擊類型屬可用性之風險</a:t>
            </a:r>
          </a:p>
          <a:p>
            <a:pPr lvl="1" algn="just" eaLnBrk="1" hangingPunct="1">
              <a:spcBef>
                <a:spcPct val="0"/>
              </a:spcBef>
              <a:buClrTx/>
              <a:buSzTx/>
              <a:buFont typeface="Times New Roman" panose="02020603050405020304" pitchFamily="18" charset="0"/>
              <a:buChar char="–"/>
            </a:pPr>
            <a:r>
              <a:rPr kumimoji="0" lang="zh-TW" altLang="en-US" sz="2000" b="0" i="0" dirty="0">
                <a:solidFill>
                  <a:srgbClr val="0000CC"/>
                </a:solidFill>
                <a:latin typeface="+mn-ea"/>
                <a:ea typeface="+mn-ea"/>
              </a:rPr>
              <a:t>凡與人員生命相關之衝擊所產生之風險一律不得接受</a:t>
            </a:r>
          </a:p>
          <a:p>
            <a:pPr lvl="1" algn="just" eaLnBrk="1" hangingPunct="1">
              <a:spcBef>
                <a:spcPct val="0"/>
              </a:spcBef>
              <a:buClrTx/>
              <a:buSzTx/>
              <a:buFont typeface="Times New Roman" panose="02020603050405020304" pitchFamily="18" charset="0"/>
              <a:buChar char="–"/>
            </a:pPr>
            <a:r>
              <a:rPr kumimoji="0" lang="zh-TW" altLang="en-US" sz="2000" b="0" i="0" dirty="0">
                <a:solidFill>
                  <a:srgbClr val="0000CC"/>
                </a:solidFill>
                <a:latin typeface="+mn-ea"/>
                <a:ea typeface="+mn-ea"/>
              </a:rPr>
              <a:t>凡與法律與規範相關之衝擊類型一律不得接受</a:t>
            </a:r>
            <a:endParaRPr kumimoji="0" lang="en-US" altLang="zh-TW" sz="2000" b="0" i="0" dirty="0">
              <a:solidFill>
                <a:srgbClr val="0000CC"/>
              </a:solidFill>
              <a:latin typeface="+mn-ea"/>
              <a:ea typeface="+mn-ea"/>
            </a:endParaRPr>
          </a:p>
        </p:txBody>
      </p:sp>
      <p:sp>
        <p:nvSpPr>
          <p:cNvPr id="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36</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7861786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a:xfrm>
            <a:off x="1208585" y="117028"/>
            <a:ext cx="8080400" cy="935708"/>
          </a:xfrm>
        </p:spPr>
        <p:txBody>
          <a:bodyPr/>
          <a:lstStyle/>
          <a:p>
            <a:r>
              <a:rPr lang="zh-TW" altLang="en-US" dirty="0" smtClean="0"/>
              <a:t>風險識別 </a:t>
            </a:r>
            <a:r>
              <a:rPr lang="en-US" altLang="zh-TW" dirty="0" smtClean="0"/>
              <a:t>– </a:t>
            </a:r>
            <a:r>
              <a:rPr lang="zh-TW" altLang="en-US" dirty="0" smtClean="0"/>
              <a:t>資產識別</a:t>
            </a:r>
          </a:p>
        </p:txBody>
      </p:sp>
      <p:sp>
        <p:nvSpPr>
          <p:cNvPr id="176132" name="Rectangle 3"/>
          <p:cNvSpPr>
            <a:spLocks noGrp="1" noChangeArrowheads="1"/>
          </p:cNvSpPr>
          <p:nvPr>
            <p:ph type="body" idx="1"/>
          </p:nvPr>
        </p:nvSpPr>
        <p:spPr>
          <a:xfrm>
            <a:off x="488505" y="1052736"/>
            <a:ext cx="4608512" cy="5471889"/>
          </a:xfrm>
        </p:spPr>
        <p:txBody>
          <a:bodyPr/>
          <a:lstStyle/>
          <a:p>
            <a:pPr algn="just"/>
            <a:r>
              <a:rPr lang="zh-TW" altLang="en-US" dirty="0" smtClean="0"/>
              <a:t>資產清查</a:t>
            </a:r>
          </a:p>
          <a:p>
            <a:pPr lvl="1" algn="just"/>
            <a:r>
              <a:rPr lang="zh-TW" altLang="en-US" sz="2400" dirty="0" smtClean="0"/>
              <a:t>清查範圍應與建立全景時定義之範圍一致</a:t>
            </a:r>
          </a:p>
          <a:p>
            <a:pPr lvl="1" algn="just"/>
            <a:r>
              <a:rPr lang="zh-TW" altLang="en-US" sz="2400" dirty="0" smtClean="0"/>
              <a:t>藉由資訊系統所提供的「</a:t>
            </a:r>
            <a:r>
              <a:rPr lang="zh-TW" altLang="en-US" sz="2400" dirty="0" smtClean="0">
                <a:solidFill>
                  <a:srgbClr val="FF0000"/>
                </a:solidFill>
              </a:rPr>
              <a:t>業務流程活動</a:t>
            </a:r>
            <a:r>
              <a:rPr lang="zh-TW" altLang="en-US" sz="2400" dirty="0" smtClean="0"/>
              <a:t>」識別該資訊系統資訊資產</a:t>
            </a:r>
          </a:p>
          <a:p>
            <a:pPr algn="just"/>
            <a:r>
              <a:rPr lang="zh-TW" altLang="en-US" dirty="0" smtClean="0"/>
              <a:t>資產分類</a:t>
            </a:r>
          </a:p>
          <a:p>
            <a:pPr lvl="1" algn="just"/>
            <a:r>
              <a:rPr lang="zh-TW" altLang="en-US" sz="2400" dirty="0" smtClean="0"/>
              <a:t>依據建立全景階段的「</a:t>
            </a:r>
            <a:r>
              <a:rPr lang="zh-TW" altLang="en-US" sz="2400" dirty="0" smtClean="0">
                <a:solidFill>
                  <a:srgbClr val="FF0000"/>
                </a:solidFill>
              </a:rPr>
              <a:t>風險評估準則</a:t>
            </a:r>
            <a:r>
              <a:rPr lang="en-US" altLang="zh-TW" sz="2400" dirty="0" smtClean="0">
                <a:solidFill>
                  <a:srgbClr val="FF0000"/>
                </a:solidFill>
              </a:rPr>
              <a:t>(</a:t>
            </a:r>
            <a:r>
              <a:rPr lang="en-US" altLang="zh-TW" sz="2400" dirty="0" err="1" smtClean="0">
                <a:solidFill>
                  <a:srgbClr val="FF0000"/>
                </a:solidFill>
              </a:rPr>
              <a:t>資產的分類方式</a:t>
            </a:r>
            <a:r>
              <a:rPr lang="en-US" altLang="zh-TW" sz="2400" dirty="0" smtClean="0">
                <a:solidFill>
                  <a:srgbClr val="FF0000"/>
                </a:solidFill>
              </a:rPr>
              <a:t>)</a:t>
            </a:r>
            <a:r>
              <a:rPr lang="zh-TW" altLang="en-US" sz="2400" dirty="0" smtClean="0"/>
              <a:t>」進行資產分類</a:t>
            </a:r>
          </a:p>
          <a:p>
            <a:pPr algn="just"/>
            <a:r>
              <a:rPr lang="zh-TW" altLang="en-US" dirty="0" smtClean="0"/>
              <a:t>產出「資訊資產清冊」</a:t>
            </a:r>
          </a:p>
        </p:txBody>
      </p:sp>
      <p:pic>
        <p:nvPicPr>
          <p:cNvPr id="17613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6439" r="4842"/>
          <a:stretch/>
        </p:blipFill>
        <p:spPr bwMode="auto">
          <a:xfrm>
            <a:off x="5265035" y="981075"/>
            <a:ext cx="4290478"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134" name="Picture 6"/>
          <p:cNvPicPr>
            <a:picLocks noChangeAspect="1" noChangeArrowheads="1"/>
          </p:cNvPicPr>
          <p:nvPr/>
        </p:nvPicPr>
        <p:blipFill>
          <a:blip r:embed="rId4">
            <a:extLst>
              <a:ext uri="{28A0092B-C50C-407E-A947-70E740481C1C}">
                <a14:useLocalDpi xmlns:a14="http://schemas.microsoft.com/office/drawing/2010/main" val="0"/>
              </a:ext>
            </a:extLst>
          </a:blip>
          <a:srcRect b="35109"/>
          <a:stretch>
            <a:fillRect/>
          </a:stretch>
        </p:blipFill>
        <p:spPr bwMode="auto">
          <a:xfrm>
            <a:off x="5661071" y="4397375"/>
            <a:ext cx="3666596"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5" name="Rectangle 7"/>
          <p:cNvSpPr>
            <a:spLocks noChangeArrowheads="1"/>
          </p:cNvSpPr>
          <p:nvPr/>
        </p:nvSpPr>
        <p:spPr bwMode="auto">
          <a:xfrm>
            <a:off x="5888647" y="3356472"/>
            <a:ext cx="3198813" cy="936625"/>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a:lstStyle>
            <a:lvl1pPr>
              <a:spcBef>
                <a:spcPct val="20000"/>
              </a:spcBef>
              <a:buSzPct val="65000"/>
              <a:buBlip>
                <a:blip r:embed="rId5"/>
              </a:buBlip>
              <a:defRPr kumimoji="1" sz="2800">
                <a:solidFill>
                  <a:schemeClr val="tx1"/>
                </a:solidFill>
                <a:latin typeface="Times New Roman" panose="02020603050405020304" pitchFamily="18" charset="0"/>
                <a:ea typeface="標楷體" panose="03000509000000000000" pitchFamily="65" charset="-120"/>
              </a:defRPr>
            </a:lvl1pPr>
            <a:lvl2pPr marL="360363" indent="-180975">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SzTx/>
              <a:buFontTx/>
              <a:buChar char="•"/>
            </a:pPr>
            <a:r>
              <a:rPr kumimoji="0" lang="zh-TW" altLang="en-US" sz="1600" b="0" i="0" dirty="0">
                <a:latin typeface="+mn-ea"/>
                <a:ea typeface="+mn-ea"/>
              </a:rPr>
              <a:t>資產的分類方式：</a:t>
            </a:r>
          </a:p>
          <a:p>
            <a:pPr lvl="1" eaLnBrk="1" hangingPunct="1">
              <a:spcBef>
                <a:spcPct val="0"/>
              </a:spcBef>
              <a:buClrTx/>
              <a:buSzTx/>
              <a:buFont typeface="Times New Roman" panose="02020603050405020304" pitchFamily="18" charset="0"/>
              <a:buChar char="–"/>
            </a:pPr>
            <a:r>
              <a:rPr kumimoji="0" lang="zh-TW" altLang="en-US" sz="1600" b="0" i="0" dirty="0">
                <a:latin typeface="+mn-ea"/>
                <a:ea typeface="+mn-ea"/>
              </a:rPr>
              <a:t>人員、服務、軟體、硬體、資訊、信譽</a:t>
            </a:r>
          </a:p>
        </p:txBody>
      </p:sp>
      <p:sp>
        <p:nvSpPr>
          <p:cNvPr id="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37</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768199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652" y="1224016"/>
            <a:ext cx="4841876" cy="4653256"/>
          </a:xfrm>
          <a:prstGeom prst="rect">
            <a:avLst/>
          </a:prstGeom>
        </p:spPr>
      </p:pic>
      <p:sp>
        <p:nvSpPr>
          <p:cNvPr id="206851" name="Rectangle 2"/>
          <p:cNvSpPr>
            <a:spLocks noGrp="1" noChangeArrowheads="1"/>
          </p:cNvSpPr>
          <p:nvPr>
            <p:ph type="title"/>
          </p:nvPr>
        </p:nvSpPr>
        <p:spPr>
          <a:xfrm>
            <a:off x="1208585" y="117028"/>
            <a:ext cx="8080400" cy="935708"/>
          </a:xfrm>
        </p:spPr>
        <p:txBody>
          <a:bodyPr/>
          <a:lstStyle/>
          <a:p>
            <a:r>
              <a:rPr lang="zh-TW" altLang="en-US" dirty="0" smtClean="0"/>
              <a:t>風險處理活動</a:t>
            </a:r>
          </a:p>
        </p:txBody>
      </p:sp>
      <p:sp>
        <p:nvSpPr>
          <p:cNvPr id="206852" name="Rectangle 3"/>
          <p:cNvSpPr>
            <a:spLocks noGrp="1" noChangeArrowheads="1"/>
          </p:cNvSpPr>
          <p:nvPr>
            <p:ph type="body" idx="1"/>
          </p:nvPr>
        </p:nvSpPr>
        <p:spPr>
          <a:xfrm>
            <a:off x="662523" y="1052736"/>
            <a:ext cx="8743877" cy="5229320"/>
          </a:xfrm>
        </p:spPr>
        <p:txBody>
          <a:bodyPr/>
          <a:lstStyle/>
          <a:p>
            <a:pPr algn="just"/>
            <a:r>
              <a:rPr lang="zh-TW" altLang="en-US" dirty="0" smtClean="0"/>
              <a:t>風險</a:t>
            </a:r>
            <a:r>
              <a:rPr lang="zh-TW" altLang="en-US" dirty="0"/>
              <a:t>修改</a:t>
            </a:r>
            <a:r>
              <a:rPr lang="en-US" altLang="zh-TW" dirty="0"/>
              <a:t>(</a:t>
            </a:r>
            <a:r>
              <a:rPr lang="zh-TW" altLang="en-US" dirty="0"/>
              <a:t>風險降低</a:t>
            </a:r>
            <a:r>
              <a:rPr lang="en-US" altLang="zh-TW" dirty="0"/>
              <a:t>)</a:t>
            </a:r>
            <a:endParaRPr lang="zh-TW" altLang="en-US" dirty="0" smtClean="0"/>
          </a:p>
          <a:p>
            <a:pPr lvl="1" algn="just"/>
            <a:r>
              <a:rPr lang="zh-TW" altLang="en-US" sz="2400" dirty="0" smtClean="0"/>
              <a:t>建置「合適的」安全防護措施</a:t>
            </a:r>
          </a:p>
          <a:p>
            <a:pPr algn="just"/>
            <a:r>
              <a:rPr lang="zh-TW" altLang="en-US" dirty="0" smtClean="0"/>
              <a:t>風險</a:t>
            </a:r>
            <a:r>
              <a:rPr lang="zh-TW" altLang="en-US" dirty="0"/>
              <a:t>保留</a:t>
            </a:r>
            <a:r>
              <a:rPr lang="en-US" altLang="zh-TW" dirty="0"/>
              <a:t>(</a:t>
            </a:r>
            <a:r>
              <a:rPr lang="zh-TW" altLang="en-US" dirty="0"/>
              <a:t>風險接受</a:t>
            </a:r>
            <a:r>
              <a:rPr lang="en-US" altLang="zh-TW" dirty="0" smtClean="0"/>
              <a:t>)</a:t>
            </a:r>
          </a:p>
          <a:p>
            <a:pPr lvl="1" algn="just"/>
            <a:r>
              <a:rPr lang="zh-TW" altLang="en-US" sz="2400" dirty="0" smtClean="0"/>
              <a:t>沒有任何行動</a:t>
            </a:r>
          </a:p>
          <a:p>
            <a:pPr algn="just"/>
            <a:r>
              <a:rPr lang="zh-TW" altLang="en-US" dirty="0"/>
              <a:t>風險</a:t>
            </a:r>
            <a:r>
              <a:rPr lang="zh-TW" altLang="en-US" dirty="0" smtClean="0"/>
              <a:t>避免</a:t>
            </a:r>
            <a:endParaRPr lang="en-US" altLang="zh-TW" dirty="0" smtClean="0"/>
          </a:p>
          <a:p>
            <a:pPr lvl="1" algn="just"/>
            <a:r>
              <a:rPr lang="zh-TW" altLang="en-US" sz="2400" dirty="0" smtClean="0"/>
              <a:t>停止產生風險之相關活動</a:t>
            </a:r>
            <a:endParaRPr lang="en-US" altLang="zh-TW" sz="2400" dirty="0" smtClean="0"/>
          </a:p>
          <a:p>
            <a:pPr algn="just"/>
            <a:r>
              <a:rPr lang="zh-TW" altLang="en-US" dirty="0" smtClean="0"/>
              <a:t>風險</a:t>
            </a:r>
            <a:r>
              <a:rPr lang="zh-TW" altLang="en-US" dirty="0"/>
              <a:t>分擔</a:t>
            </a:r>
          </a:p>
          <a:p>
            <a:pPr lvl="1" algn="just"/>
            <a:r>
              <a:rPr lang="zh-TW" altLang="en-US" dirty="0"/>
              <a:t>保險</a:t>
            </a:r>
          </a:p>
          <a:p>
            <a:pPr lvl="1" algn="just"/>
            <a:endParaRPr lang="zh-TW" altLang="en-US" sz="2000" dirty="0" smtClean="0"/>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38</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082044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920552" y="117028"/>
            <a:ext cx="8368433" cy="935708"/>
          </a:xfrm>
        </p:spPr>
        <p:txBody>
          <a:bodyPr/>
          <a:lstStyle/>
          <a:p>
            <a:r>
              <a:rPr lang="zh-TW" altLang="en-US" dirty="0" smtClean="0"/>
              <a:t>重要名詞定義</a:t>
            </a:r>
          </a:p>
        </p:txBody>
      </p:sp>
      <p:sp>
        <p:nvSpPr>
          <p:cNvPr id="37892" name="Rectangle 3"/>
          <p:cNvSpPr>
            <a:spLocks noGrp="1" noChangeArrowheads="1"/>
          </p:cNvSpPr>
          <p:nvPr>
            <p:ph type="body" idx="1"/>
          </p:nvPr>
        </p:nvSpPr>
        <p:spPr>
          <a:xfrm>
            <a:off x="662523" y="1052736"/>
            <a:ext cx="8970998" cy="5229320"/>
          </a:xfrm>
        </p:spPr>
        <p:txBody>
          <a:bodyPr/>
          <a:lstStyle/>
          <a:p>
            <a:pPr algn="just"/>
            <a:r>
              <a:rPr lang="zh-TW" altLang="en-US" sz="2400" dirty="0" smtClean="0">
                <a:solidFill>
                  <a:schemeClr val="accent5"/>
                </a:solidFill>
              </a:rPr>
              <a:t>資產弱點</a:t>
            </a:r>
            <a:endParaRPr lang="en-US" altLang="zh-TW" sz="2400" dirty="0" smtClean="0">
              <a:solidFill>
                <a:schemeClr val="accent5"/>
              </a:solidFill>
            </a:endParaRPr>
          </a:p>
          <a:p>
            <a:pPr lvl="1" algn="just"/>
            <a:r>
              <a:rPr lang="zh-TW" altLang="en-US" sz="2400" dirty="0" smtClean="0"/>
              <a:t>資訊資產本身存在之特性，可被威脅利用而使得資訊資產遭受破壞。</a:t>
            </a:r>
            <a:endParaRPr lang="en-US" altLang="zh-TW" sz="2400" dirty="0" smtClean="0"/>
          </a:p>
          <a:p>
            <a:pPr algn="just"/>
            <a:r>
              <a:rPr lang="zh-TW" altLang="en-US" sz="2400" dirty="0" smtClean="0">
                <a:solidFill>
                  <a:schemeClr val="accent5"/>
                </a:solidFill>
              </a:rPr>
              <a:t>風險識別</a:t>
            </a:r>
            <a:r>
              <a:rPr lang="zh-TW" altLang="en-US" sz="2400" dirty="0">
                <a:solidFill>
                  <a:schemeClr val="accent5"/>
                </a:solidFill>
              </a:rPr>
              <a:t>與</a:t>
            </a:r>
            <a:r>
              <a:rPr lang="zh-TW" altLang="en-US" sz="2400" dirty="0" smtClean="0">
                <a:solidFill>
                  <a:schemeClr val="accent5"/>
                </a:solidFill>
              </a:rPr>
              <a:t>分析</a:t>
            </a:r>
          </a:p>
          <a:p>
            <a:pPr lvl="1" algn="just"/>
            <a:r>
              <a:rPr lang="zh-TW" altLang="en-US" sz="2400" dirty="0" smtClean="0"/>
              <a:t>可利用弱點，因而對資訊資產造成破壞的外在因素。各類弱點會因為不同威脅的發生而產生風險，故需考量威脅發生之重大性。</a:t>
            </a:r>
          </a:p>
          <a:p>
            <a:pPr algn="just"/>
            <a:r>
              <a:rPr lang="zh-TW" altLang="en-US" sz="2400" dirty="0" smtClean="0">
                <a:solidFill>
                  <a:schemeClr val="accent5"/>
                </a:solidFill>
              </a:rPr>
              <a:t>可接受風險</a:t>
            </a:r>
          </a:p>
          <a:p>
            <a:pPr lvl="1" algn="just"/>
            <a:r>
              <a:rPr lang="zh-TW" altLang="en-US" sz="2400" dirty="0" smtClean="0"/>
              <a:t>由資訊安全組織依所面臨之風險及所願意投入之資源，而決定風險可接受水準，以作為控管機制設計執行者</a:t>
            </a:r>
            <a:endParaRPr lang="en-US" altLang="zh-TW" sz="2400" dirty="0" smtClean="0"/>
          </a:p>
          <a:p>
            <a:pPr algn="just"/>
            <a:r>
              <a:rPr lang="zh-TW" altLang="en-US" sz="2400" dirty="0" smtClean="0">
                <a:solidFill>
                  <a:schemeClr val="accent5"/>
                </a:solidFill>
              </a:rPr>
              <a:t>殘餘風險管理（接受風險、移轉風險、降低風險、規避風險）</a:t>
            </a:r>
            <a:endParaRPr lang="en-US" altLang="zh-TW" sz="2400" dirty="0" smtClean="0">
              <a:solidFill>
                <a:schemeClr val="accent5"/>
              </a:solidFill>
            </a:endParaRPr>
          </a:p>
          <a:p>
            <a:pPr lvl="1" algn="just"/>
            <a:r>
              <a:rPr lang="zh-TW" altLang="en-US" sz="2400" dirty="0" smtClean="0"/>
              <a:t>當控管規範或機制增加或強化後，應重新評估風險權值，並重複執行辨認及降低風險步驟，直到降至風險可接受水準為止。</a:t>
            </a:r>
          </a:p>
          <a:p>
            <a:pPr lvl="1" algn="just"/>
            <a:endParaRPr lang="zh-TW" altLang="en-US" sz="2400" dirty="0" smtClean="0"/>
          </a:p>
        </p:txBody>
      </p:sp>
      <p:sp>
        <p:nvSpPr>
          <p:cNvPr id="4" name="投影片編號版面配置區 9"/>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E3DFF15A-9EA7-403F-A280-580B6E65633D}" type="slidenum">
              <a:rPr kumimoji="0" lang="zh-TW" altLang="en-US" smtClean="0">
                <a:solidFill>
                  <a:schemeClr val="bg1"/>
                </a:solidFill>
                <a:latin typeface="Times New Roman" pitchFamily="18" charset="0"/>
                <a:ea typeface="標楷體" pitchFamily="65" charset="-120"/>
              </a:rPr>
              <a:pPr/>
              <a:t>39</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482102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講師簡介</a:t>
            </a:r>
            <a:endParaRPr lang="zh-TW" altLang="en-US" dirty="0"/>
          </a:p>
        </p:txBody>
      </p:sp>
      <p:sp>
        <p:nvSpPr>
          <p:cNvPr id="6" name="文字版面配置區 5"/>
          <p:cNvSpPr>
            <a:spLocks noGrp="1"/>
          </p:cNvSpPr>
          <p:nvPr>
            <p:ph type="body" sz="half" idx="1"/>
          </p:nvPr>
        </p:nvSpPr>
        <p:spPr/>
        <p:txBody>
          <a:bodyPr/>
          <a:lstStyle/>
          <a:p>
            <a:r>
              <a:rPr lang="zh-TW" altLang="en-US" sz="1800" dirty="0" smtClean="0"/>
              <a:t>美國雪城大學資訊科技系畢業</a:t>
            </a:r>
            <a:endParaRPr lang="en-US" altLang="zh-TW" sz="1800" dirty="0" smtClean="0"/>
          </a:p>
          <a:p>
            <a:r>
              <a:rPr lang="zh-TW" altLang="en-US" sz="1800" dirty="0" smtClean="0"/>
              <a:t>現任：</a:t>
            </a:r>
            <a:endParaRPr lang="en-US" altLang="zh-TW" sz="1800" dirty="0" smtClean="0"/>
          </a:p>
          <a:p>
            <a:pPr lvl="1"/>
            <a:r>
              <a:rPr lang="zh-TW" altLang="en-US" sz="1800" dirty="0" smtClean="0"/>
              <a:t>中華民國資訊軟體協會資安輔導組組長</a:t>
            </a:r>
            <a:endParaRPr lang="en-US" altLang="zh-TW" sz="1800" dirty="0" smtClean="0"/>
          </a:p>
          <a:p>
            <a:r>
              <a:rPr lang="zh-TW" altLang="en-US" sz="1800" dirty="0" smtClean="0"/>
              <a:t>曾任：</a:t>
            </a:r>
            <a:endParaRPr lang="en-US" altLang="zh-TW" sz="1800" dirty="0" smtClean="0"/>
          </a:p>
          <a:p>
            <a:pPr lvl="1"/>
            <a:r>
              <a:rPr lang="zh-TW" altLang="en-US" sz="1800" dirty="0" smtClean="0"/>
              <a:t>遠</a:t>
            </a:r>
            <a:r>
              <a:rPr lang="zh-TW" altLang="en-US" sz="1800" dirty="0"/>
              <a:t>通電</a:t>
            </a:r>
            <a:r>
              <a:rPr lang="zh-TW" altLang="en-US" sz="1800" dirty="0" smtClean="0"/>
              <a:t>收 資</a:t>
            </a:r>
            <a:r>
              <a:rPr lang="zh-TW" altLang="en-US" sz="1800" dirty="0"/>
              <a:t>安副</a:t>
            </a:r>
            <a:r>
              <a:rPr lang="zh-TW" altLang="en-US" sz="1800" dirty="0" smtClean="0"/>
              <a:t>理</a:t>
            </a:r>
            <a:endParaRPr lang="en-US" altLang="zh-TW" sz="1800" dirty="0" smtClean="0"/>
          </a:p>
          <a:p>
            <a:pPr lvl="1"/>
            <a:r>
              <a:rPr lang="zh-TW" altLang="en-US" sz="1800" dirty="0" smtClean="0"/>
              <a:t>遠</a:t>
            </a:r>
            <a:r>
              <a:rPr lang="zh-TW" altLang="en-US" sz="1800" dirty="0"/>
              <a:t>雄</a:t>
            </a:r>
            <a:r>
              <a:rPr lang="zh-TW" altLang="en-US" sz="1800" dirty="0" smtClean="0"/>
              <a:t>人壽 資</a:t>
            </a:r>
            <a:r>
              <a:rPr lang="zh-TW" altLang="en-US" sz="1800" dirty="0"/>
              <a:t>安</a:t>
            </a:r>
            <a:r>
              <a:rPr lang="zh-TW" altLang="en-US" sz="1800" dirty="0" smtClean="0"/>
              <a:t>官</a:t>
            </a:r>
            <a:endParaRPr lang="en-US" altLang="zh-TW" sz="1800" dirty="0" smtClean="0"/>
          </a:p>
          <a:p>
            <a:pPr lvl="1"/>
            <a:r>
              <a:rPr lang="zh-TW" altLang="en-US" sz="1800" dirty="0" smtClean="0"/>
              <a:t>行政院研考會資管處 資深顧問</a:t>
            </a:r>
            <a:endParaRPr lang="en-US" altLang="zh-TW" sz="1800" dirty="0" smtClean="0"/>
          </a:p>
          <a:p>
            <a:pPr lvl="1"/>
            <a:r>
              <a:rPr lang="en-US" altLang="zh-TW" sz="1800" dirty="0"/>
              <a:t>W</a:t>
            </a:r>
            <a:r>
              <a:rPr lang="en-US" altLang="zh-TW" sz="1800" dirty="0" smtClean="0"/>
              <a:t>atchGuard Technologies</a:t>
            </a:r>
            <a:r>
              <a:rPr lang="en-US" altLang="zh-TW" sz="1800" dirty="0"/>
              <a:t>, </a:t>
            </a:r>
            <a:r>
              <a:rPr lang="en-US" altLang="zh-TW" sz="1800" dirty="0" err="1"/>
              <a:t>Inc</a:t>
            </a:r>
            <a:r>
              <a:rPr lang="en-US" altLang="zh-TW" sz="1800" dirty="0"/>
              <a:t>, Security </a:t>
            </a:r>
            <a:r>
              <a:rPr lang="en-US" altLang="zh-TW" sz="1800" dirty="0" smtClean="0"/>
              <a:t>Consultant</a:t>
            </a:r>
          </a:p>
          <a:p>
            <a:pPr lvl="1"/>
            <a:r>
              <a:rPr lang="en-US" altLang="zh-TW" sz="1800" dirty="0" smtClean="0"/>
              <a:t>3Com </a:t>
            </a:r>
            <a:r>
              <a:rPr lang="en-US" altLang="zh-TW" sz="1800" dirty="0"/>
              <a:t>Corporation, </a:t>
            </a:r>
            <a:r>
              <a:rPr lang="en-US" altLang="zh-TW" sz="1800" dirty="0" smtClean="0"/>
              <a:t>Professional Engineer</a:t>
            </a:r>
          </a:p>
          <a:p>
            <a:r>
              <a:rPr lang="en-US" altLang="zh-TW" sz="1800" dirty="0"/>
              <a:t>CISSP</a:t>
            </a:r>
            <a:r>
              <a:rPr lang="zh-TW" altLang="en-US" sz="1800" dirty="0"/>
              <a:t>、</a:t>
            </a:r>
            <a:r>
              <a:rPr lang="en-US" altLang="zh-TW" sz="1800" dirty="0"/>
              <a:t>PMP</a:t>
            </a:r>
            <a:r>
              <a:rPr lang="zh-TW" altLang="en-US" sz="1800" dirty="0"/>
              <a:t>、</a:t>
            </a:r>
            <a:r>
              <a:rPr lang="en-US" altLang="zh-TW" sz="1800" dirty="0" smtClean="0"/>
              <a:t>ITIL</a:t>
            </a:r>
            <a:r>
              <a:rPr lang="zh-TW" altLang="en-US" sz="1800" dirty="0" smtClean="0"/>
              <a:t>、</a:t>
            </a:r>
            <a:r>
              <a:rPr lang="en-US" altLang="zh-TW" sz="1800" dirty="0"/>
              <a:t>ISO27001 </a:t>
            </a:r>
            <a:r>
              <a:rPr lang="en-US" altLang="zh-TW" sz="1800" dirty="0" smtClean="0"/>
              <a:t>LA</a:t>
            </a:r>
            <a:r>
              <a:rPr lang="zh-TW" altLang="en-US" sz="1800" dirty="0" smtClean="0"/>
              <a:t>、</a:t>
            </a:r>
            <a:r>
              <a:rPr lang="en-US" altLang="zh-TW" sz="1800" dirty="0" smtClean="0"/>
              <a:t>CCNA</a:t>
            </a:r>
            <a:r>
              <a:rPr lang="zh-TW" altLang="en-US" sz="1800" dirty="0" smtClean="0"/>
              <a:t>、</a:t>
            </a:r>
            <a:r>
              <a:rPr lang="en-US" altLang="zh-TW" sz="1800" dirty="0" smtClean="0"/>
              <a:t>MCSE</a:t>
            </a:r>
            <a:endParaRPr lang="en-US" altLang="zh-TW" sz="1800" dirty="0"/>
          </a:p>
          <a:p>
            <a:r>
              <a:rPr lang="zh-TW" altLang="en-US" sz="1800" dirty="0" smtClean="0"/>
              <a:t>跨國</a:t>
            </a:r>
            <a:r>
              <a:rPr lang="zh-TW" altLang="en-US" sz="1800" dirty="0"/>
              <a:t>資訊基礎建設暨資訊安全規劃；國際資訊安全標準規劃、導入、實施；雲端、物聯網、金融科技安全；電子收費系統安全；業務營運持續</a:t>
            </a:r>
            <a:r>
              <a:rPr lang="zh-TW" altLang="en-US" sz="1800" dirty="0" smtClean="0"/>
              <a:t>管理</a:t>
            </a:r>
            <a:endParaRPr lang="en-US" altLang="zh-TW" sz="1800" dirty="0"/>
          </a:p>
        </p:txBody>
      </p:sp>
      <p:sp>
        <p:nvSpPr>
          <p:cNvPr id="7" name="內容版面配置區 6"/>
          <p:cNvSpPr>
            <a:spLocks noGrp="1"/>
          </p:cNvSpPr>
          <p:nvPr>
            <p:ph sz="half" idx="2"/>
          </p:nvPr>
        </p:nvSpPr>
        <p:spPr/>
        <p:txBody>
          <a:bodyPr/>
          <a:lstStyle/>
          <a:p>
            <a:r>
              <a:rPr lang="zh-TW" altLang="en-US" sz="1800" dirty="0"/>
              <a:t>遠通電收、遠雄人壽、行政院研考會</a:t>
            </a:r>
            <a:r>
              <a:rPr lang="en-US" altLang="zh-TW" sz="1800" dirty="0"/>
              <a:t>ISO20000</a:t>
            </a:r>
            <a:r>
              <a:rPr lang="zh-TW" altLang="en-US" sz="1800" dirty="0"/>
              <a:t>、</a:t>
            </a:r>
            <a:r>
              <a:rPr lang="en-US" altLang="zh-TW" sz="1800" dirty="0"/>
              <a:t>ISO27001</a:t>
            </a:r>
            <a:r>
              <a:rPr lang="zh-TW" altLang="en-US" sz="1800" dirty="0"/>
              <a:t>、</a:t>
            </a:r>
            <a:r>
              <a:rPr lang="en-US" altLang="zh-TW" sz="1800" dirty="0"/>
              <a:t>BS10012</a:t>
            </a:r>
            <a:r>
              <a:rPr lang="zh-TW" altLang="en-US" sz="1800" dirty="0"/>
              <a:t>規劃、導入、獲</a:t>
            </a:r>
            <a:r>
              <a:rPr lang="zh-TW" altLang="en-US" sz="1800" dirty="0" smtClean="0"/>
              <a:t>證。</a:t>
            </a:r>
            <a:endParaRPr lang="en-US" altLang="zh-TW" sz="1800" dirty="0" smtClean="0"/>
          </a:p>
          <a:p>
            <a:r>
              <a:rPr lang="zh-TW" altLang="en-US" sz="1800" dirty="0"/>
              <a:t>曾參與國內重大金融資安事件</a:t>
            </a:r>
            <a:r>
              <a:rPr lang="zh-TW" altLang="en-US" sz="1800" dirty="0" smtClean="0"/>
              <a:t>調查。</a:t>
            </a:r>
            <a:endParaRPr lang="en-US" altLang="zh-TW" sz="1800" dirty="0"/>
          </a:p>
          <a:p>
            <a:r>
              <a:rPr lang="en-US" altLang="zh-TW" sz="1800" dirty="0" smtClean="0"/>
              <a:t>106~107</a:t>
            </a:r>
            <a:r>
              <a:rPr lang="zh-TW" altLang="en-US" sz="1800" dirty="0"/>
              <a:t>年資策會聘任經濟部產業人才能力鑑定</a:t>
            </a:r>
            <a:r>
              <a:rPr lang="en-US" altLang="zh-TW" sz="1800" dirty="0"/>
              <a:t>-</a:t>
            </a:r>
            <a:r>
              <a:rPr lang="zh-TW" altLang="en-US" sz="1800" dirty="0"/>
              <a:t>資訊安全</a:t>
            </a:r>
            <a:r>
              <a:rPr lang="zh-TW" altLang="en-US" sz="1800" dirty="0" smtClean="0"/>
              <a:t>工程師、行動</a:t>
            </a:r>
            <a:r>
              <a:rPr lang="zh-TW" altLang="en-US" sz="1800" dirty="0"/>
              <a:t>裝置程式設計師能力鑑定專業</a:t>
            </a:r>
            <a:r>
              <a:rPr lang="zh-TW" altLang="en-US" sz="1800" dirty="0" smtClean="0"/>
              <a:t>委員。</a:t>
            </a:r>
            <a:endParaRPr lang="en-US" altLang="zh-TW" sz="1800" dirty="0" smtClean="0"/>
          </a:p>
          <a:p>
            <a:r>
              <a:rPr lang="zh-TW" altLang="en-US" sz="1800" dirty="0" smtClean="0"/>
              <a:t>網路</a:t>
            </a:r>
            <a:r>
              <a:rPr lang="zh-TW" altLang="en-US" sz="1800" dirty="0"/>
              <a:t>資訊大策略專欄</a:t>
            </a:r>
            <a:r>
              <a:rPr lang="zh-TW" altLang="en-US" sz="1800" dirty="0" smtClean="0"/>
              <a:t>專訪、</a:t>
            </a:r>
            <a:r>
              <a:rPr lang="en-US" altLang="zh-TW" sz="1800" dirty="0" err="1" smtClean="0"/>
              <a:t>i</a:t>
            </a:r>
            <a:r>
              <a:rPr lang="en-US" altLang="zh-TW" sz="1800" dirty="0" smtClean="0"/>
              <a:t>-Secure </a:t>
            </a:r>
            <a:r>
              <a:rPr lang="en-US" altLang="zh-TW" sz="1800" dirty="0"/>
              <a:t>Tech</a:t>
            </a:r>
            <a:r>
              <a:rPr lang="zh-TW" altLang="en-US" sz="1800" dirty="0"/>
              <a:t>資訊安全管理之新思維講座 主講</a:t>
            </a:r>
            <a:r>
              <a:rPr lang="zh-TW" altLang="en-US" sz="1800" dirty="0" smtClean="0"/>
              <a:t>人、</a:t>
            </a:r>
            <a:r>
              <a:rPr lang="en-US" altLang="zh-TW" sz="1800" dirty="0" smtClean="0"/>
              <a:t>RUN </a:t>
            </a:r>
            <a:r>
              <a:rPr lang="en-US" altLang="zh-TW" sz="1800" dirty="0"/>
              <a:t>PC</a:t>
            </a:r>
            <a:r>
              <a:rPr lang="zh-TW" altLang="en-US" sz="1800" dirty="0"/>
              <a:t>雜誌 專題企劃</a:t>
            </a:r>
            <a:r>
              <a:rPr lang="en-US" altLang="zh-TW" sz="1800" dirty="0"/>
              <a:t>_</a:t>
            </a:r>
            <a:r>
              <a:rPr lang="zh-TW" altLang="en-US" sz="1800" dirty="0"/>
              <a:t>政府資訊改造世紀</a:t>
            </a:r>
            <a:r>
              <a:rPr lang="zh-TW" altLang="en-US" sz="1800" dirty="0" smtClean="0"/>
              <a:t>瞭望、政府</a:t>
            </a:r>
            <a:r>
              <a:rPr lang="zh-TW" altLang="en-US" sz="1800" dirty="0"/>
              <a:t>共構機房的資安</a:t>
            </a:r>
            <a:r>
              <a:rPr lang="zh-TW" altLang="en-US" sz="1800" dirty="0" smtClean="0"/>
              <a:t>聯防、資</a:t>
            </a:r>
            <a:r>
              <a:rPr lang="zh-TW" altLang="en-US" sz="1800" dirty="0"/>
              <a:t>安</a:t>
            </a:r>
            <a:r>
              <a:rPr lang="zh-TW" altLang="en-US" sz="1800" dirty="0" smtClean="0"/>
              <a:t>人特別報導</a:t>
            </a:r>
            <a:r>
              <a:rPr lang="en-US" altLang="zh-TW" sz="1800" dirty="0"/>
              <a:t>_</a:t>
            </a:r>
            <a:r>
              <a:rPr lang="zh-TW" altLang="en-US" sz="1800" dirty="0"/>
              <a:t>資料庫安全佈署</a:t>
            </a:r>
            <a:r>
              <a:rPr lang="zh-TW" altLang="en-US" sz="1800" dirty="0" smtClean="0"/>
              <a:t>策略。</a:t>
            </a:r>
            <a:endParaRPr lang="zh-TW" altLang="en-US" sz="1800" dirty="0"/>
          </a:p>
          <a:p>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a:t>
            </a:fld>
            <a:endParaRPr lang="zh-TW" altLang="en-US"/>
          </a:p>
        </p:txBody>
      </p:sp>
    </p:spTree>
    <p:extLst>
      <p:ext uri="{BB962C8B-B14F-4D97-AF65-F5344CB8AC3E}">
        <p14:creationId xmlns:p14="http://schemas.microsoft.com/office/powerpoint/2010/main" val="1609247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pPr>
              <a:defRPr/>
            </a:pPr>
            <a:r>
              <a:rPr kumimoji="1" lang="zh-TW" altLang="en-US" dirty="0" smtClean="0"/>
              <a:t>範例考題</a:t>
            </a:r>
            <a:endParaRPr kumimoji="1" lang="zh-TW" altLang="en-US" dirty="0"/>
          </a:p>
        </p:txBody>
      </p:sp>
      <p:sp>
        <p:nvSpPr>
          <p:cNvPr id="3" name="副標題 2"/>
          <p:cNvSpPr>
            <a:spLocks noGrp="1"/>
          </p:cNvSpPr>
          <p:nvPr>
            <p:ph type="subTitle" idx="1"/>
          </p:nvPr>
        </p:nvSpPr>
        <p:spPr>
          <a:xfrm>
            <a:off x="1485900" y="3813175"/>
            <a:ext cx="6934200" cy="1752600"/>
          </a:xfrm>
        </p:spPr>
        <p:txBody>
          <a:bodyPr/>
          <a:lstStyle/>
          <a:p>
            <a:pPr>
              <a:buFont typeface="Arial" charset="0"/>
              <a:buNone/>
              <a:defRPr/>
            </a:pPr>
            <a:endParaRPr kumimoji="1" lang="zh-TW" altLang="en-US"/>
          </a:p>
        </p:txBody>
      </p:sp>
      <p:sp>
        <p:nvSpPr>
          <p:cNvPr id="17412"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9E38E7A0-147E-4BAF-AB56-626BB928B7B7}" type="slidenum">
              <a:rPr kumimoji="0" lang="zh-TW" altLang="en-US" smtClean="0">
                <a:solidFill>
                  <a:schemeClr val="bg1"/>
                </a:solidFill>
                <a:latin typeface="Times New Roman" pitchFamily="18" charset="0"/>
                <a:ea typeface="標楷體" pitchFamily="65" charset="-120"/>
              </a:rPr>
              <a:pPr/>
              <a:t>40</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關於</a:t>
            </a:r>
            <a:r>
              <a:rPr lang="zh-TW" altLang="en-US" dirty="0"/>
              <a:t>資訊資產分級的目的，下列敘述何者正確？</a:t>
            </a:r>
          </a:p>
          <a:p>
            <a:r>
              <a:rPr lang="en-US" altLang="zh-TW" dirty="0"/>
              <a:t>(A)	</a:t>
            </a:r>
            <a:r>
              <a:rPr lang="zh-TW" altLang="en-US" dirty="0"/>
              <a:t>確保員工及承包商之相關安全責任</a:t>
            </a:r>
          </a:p>
          <a:p>
            <a:r>
              <a:rPr lang="en-US" altLang="zh-TW" dirty="0"/>
              <a:t>(B)	</a:t>
            </a:r>
            <a:r>
              <a:rPr lang="zh-TW" altLang="en-US" dirty="0"/>
              <a:t>限制對資訊及資訊處理設施的存取</a:t>
            </a:r>
          </a:p>
          <a:p>
            <a:r>
              <a:rPr lang="en-US" altLang="zh-TW" dirty="0"/>
              <a:t>(C)	</a:t>
            </a:r>
            <a:r>
              <a:rPr lang="zh-TW" altLang="en-US" dirty="0"/>
              <a:t>確保資產依其對組織之重要性，受到適切等級的保護</a:t>
            </a:r>
          </a:p>
          <a:p>
            <a:r>
              <a:rPr lang="en-US" altLang="zh-TW" dirty="0"/>
              <a:t>(D)	</a:t>
            </a:r>
            <a:r>
              <a:rPr lang="zh-TW" altLang="en-US" dirty="0"/>
              <a:t>確保運作中系統的</a:t>
            </a:r>
            <a:r>
              <a:rPr lang="zh-TW" altLang="en-US" dirty="0" smtClean="0"/>
              <a:t>完整性</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41</a:t>
            </a:fld>
            <a:endParaRPr lang="zh-TW" altLang="en-US"/>
          </a:p>
        </p:txBody>
      </p:sp>
    </p:spTree>
    <p:extLst>
      <p:ext uri="{BB962C8B-B14F-4D97-AF65-F5344CB8AC3E}">
        <p14:creationId xmlns:p14="http://schemas.microsoft.com/office/powerpoint/2010/main" val="3095737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在</a:t>
            </a:r>
            <a:r>
              <a:rPr lang="zh-TW" altLang="en-US" dirty="0"/>
              <a:t>進行資產管理時，下列哪一項應優先建立？</a:t>
            </a:r>
          </a:p>
          <a:p>
            <a:r>
              <a:rPr lang="en-US" altLang="zh-TW" dirty="0"/>
              <a:t>(A)	</a:t>
            </a:r>
            <a:r>
              <a:rPr lang="zh-TW" altLang="en-US" dirty="0"/>
              <a:t>稽核計畫</a:t>
            </a:r>
          </a:p>
          <a:p>
            <a:r>
              <a:rPr lang="en-US" altLang="zh-TW" dirty="0"/>
              <a:t>(B)	</a:t>
            </a:r>
            <a:r>
              <a:rPr lang="zh-TW" altLang="en-US" dirty="0"/>
              <a:t>溝通管理</a:t>
            </a:r>
          </a:p>
          <a:p>
            <a:r>
              <a:rPr lang="en-US" altLang="zh-TW" dirty="0"/>
              <a:t>(C)	</a:t>
            </a:r>
            <a:r>
              <a:rPr lang="zh-TW" altLang="en-US" dirty="0"/>
              <a:t>風險登記表</a:t>
            </a:r>
          </a:p>
          <a:p>
            <a:r>
              <a:rPr lang="en-US" altLang="zh-TW" dirty="0"/>
              <a:t>(D)	</a:t>
            </a:r>
            <a:r>
              <a:rPr lang="zh-TW" altLang="en-US" dirty="0"/>
              <a:t>資產</a:t>
            </a:r>
            <a:r>
              <a:rPr lang="zh-TW" altLang="en-US" dirty="0" smtClean="0"/>
              <a:t>清冊</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42</a:t>
            </a:fld>
            <a:endParaRPr lang="zh-TW" altLang="en-US"/>
          </a:p>
        </p:txBody>
      </p:sp>
    </p:spTree>
    <p:extLst>
      <p:ext uri="{BB962C8B-B14F-4D97-AF65-F5344CB8AC3E}">
        <p14:creationId xmlns:p14="http://schemas.microsoft.com/office/powerpoint/2010/main" val="1464360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1268760"/>
            <a:ext cx="8915400" cy="4857403"/>
          </a:xfrm>
        </p:spPr>
        <p:txBody>
          <a:bodyPr/>
          <a:lstStyle/>
          <a:p>
            <a:pPr marL="0" indent="0">
              <a:buNone/>
            </a:pPr>
            <a:r>
              <a:rPr lang="zh-TW" altLang="en-US" sz="3000" dirty="0" smtClean="0"/>
              <a:t>關於</a:t>
            </a:r>
            <a:r>
              <a:rPr lang="zh-TW" altLang="en-US" sz="3000" dirty="0"/>
              <a:t>資產分級盤點施作方式，下列敘述何者不正確？</a:t>
            </a:r>
          </a:p>
          <a:p>
            <a:r>
              <a:rPr lang="en-US" altLang="zh-TW" sz="3000" dirty="0"/>
              <a:t>(A)	</a:t>
            </a:r>
            <a:r>
              <a:rPr lang="zh-TW" altLang="en-US" sz="3000" dirty="0"/>
              <a:t>保管人離職轉移，需要進行相關資產歸戶變更</a:t>
            </a:r>
          </a:p>
          <a:p>
            <a:r>
              <a:rPr lang="en-US" altLang="zh-TW" sz="3000" dirty="0"/>
              <a:t>(B)	</a:t>
            </a:r>
            <a:r>
              <a:rPr lang="zh-TW" altLang="en-US" sz="3000" dirty="0"/>
              <a:t>異地備援端相關系統，需另標示位置資訊，以為識別</a:t>
            </a:r>
          </a:p>
          <a:p>
            <a:r>
              <a:rPr lang="en-US" altLang="zh-TW" sz="3000" dirty="0"/>
              <a:t>(C)	</a:t>
            </a:r>
            <a:r>
              <a:rPr lang="zh-TW" altLang="en-US" sz="3000" dirty="0"/>
              <a:t>電腦規格需依據製造商規格項列於資訊紀錄中</a:t>
            </a:r>
          </a:p>
          <a:p>
            <a:r>
              <a:rPr lang="en-US" altLang="zh-TW" sz="3000" dirty="0"/>
              <a:t>(D)	</a:t>
            </a:r>
            <a:r>
              <a:rPr lang="zh-TW" altLang="en-US" sz="3000" dirty="0"/>
              <a:t>資訊設備送修，無法列入盤點，可以不用處置</a:t>
            </a:r>
            <a:r>
              <a:rPr lang="zh-TW" altLang="en-US" sz="3000" dirty="0" smtClean="0"/>
              <a:t>追蹤</a:t>
            </a:r>
            <a:endParaRPr lang="zh-TW" altLang="en-US" sz="30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43</a:t>
            </a:fld>
            <a:endParaRPr lang="zh-TW" altLang="en-US"/>
          </a:p>
        </p:txBody>
      </p:sp>
    </p:spTree>
    <p:extLst>
      <p:ext uri="{BB962C8B-B14F-4D97-AF65-F5344CB8AC3E}">
        <p14:creationId xmlns:p14="http://schemas.microsoft.com/office/powerpoint/2010/main" val="3151459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何者非資產擁有者所負責執行之工作？</a:t>
            </a:r>
          </a:p>
          <a:p>
            <a:r>
              <a:rPr lang="en-US" altLang="zh-TW" dirty="0"/>
              <a:t>(A)	</a:t>
            </a:r>
            <a:r>
              <a:rPr lang="zh-TW" altLang="en-US" dirty="0"/>
              <a:t>確保資產已盤點並造冊</a:t>
            </a:r>
          </a:p>
          <a:p>
            <a:r>
              <a:rPr lang="en-US" altLang="zh-TW" dirty="0"/>
              <a:t>(B)	</a:t>
            </a:r>
            <a:r>
              <a:rPr lang="zh-TW" altLang="en-US" dirty="0"/>
              <a:t>確保資產已經適切分級，並實施適當之保護</a:t>
            </a:r>
          </a:p>
          <a:p>
            <a:r>
              <a:rPr lang="en-US" altLang="zh-TW" dirty="0"/>
              <a:t>(C)	</a:t>
            </a:r>
            <a:r>
              <a:rPr lang="zh-TW" altLang="en-US" dirty="0"/>
              <a:t>確保資產以最低之成本進行採購</a:t>
            </a:r>
          </a:p>
          <a:p>
            <a:r>
              <a:rPr lang="en-US" altLang="zh-TW" dirty="0"/>
              <a:t>(D)	</a:t>
            </a:r>
            <a:r>
              <a:rPr lang="zh-TW" altLang="en-US" dirty="0"/>
              <a:t>確保資產的銷毀已採取適當之處置</a:t>
            </a:r>
            <a:r>
              <a:rPr lang="zh-TW" altLang="en-US" dirty="0" smtClean="0"/>
              <a:t>程序</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44</a:t>
            </a:fld>
            <a:endParaRPr lang="zh-TW" altLang="en-US"/>
          </a:p>
        </p:txBody>
      </p:sp>
    </p:spTree>
    <p:extLst>
      <p:ext uri="{BB962C8B-B14F-4D97-AF65-F5344CB8AC3E}">
        <p14:creationId xmlns:p14="http://schemas.microsoft.com/office/powerpoint/2010/main" val="359195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何者為建立組織資訊安全管理系統（</a:t>
            </a:r>
            <a:r>
              <a:rPr lang="en-US" altLang="zh-TW" dirty="0"/>
              <a:t>Information Security Management System, ISMS</a:t>
            </a:r>
            <a:r>
              <a:rPr lang="zh-TW" altLang="en-US" dirty="0"/>
              <a:t>）活動中優先於另三項需要進行的任務？</a:t>
            </a:r>
          </a:p>
          <a:p>
            <a:r>
              <a:rPr lang="en-US" altLang="zh-TW" dirty="0"/>
              <a:t>(A)	</a:t>
            </a:r>
            <a:r>
              <a:rPr lang="zh-TW" altLang="en-US" dirty="0"/>
              <a:t>識別弱點</a:t>
            </a:r>
          </a:p>
          <a:p>
            <a:r>
              <a:rPr lang="en-US" altLang="zh-TW" dirty="0"/>
              <a:t>(B)	</a:t>
            </a:r>
            <a:r>
              <a:rPr lang="zh-TW" altLang="en-US" dirty="0"/>
              <a:t>識別現有及已規劃之控制措施</a:t>
            </a:r>
          </a:p>
          <a:p>
            <a:r>
              <a:rPr lang="en-US" altLang="zh-TW" dirty="0"/>
              <a:t>(C)	</a:t>
            </a:r>
            <a:r>
              <a:rPr lang="zh-TW" altLang="en-US" dirty="0"/>
              <a:t>識別資訊資產</a:t>
            </a:r>
          </a:p>
          <a:p>
            <a:r>
              <a:rPr lang="en-US" altLang="zh-TW" dirty="0"/>
              <a:t>(D)	</a:t>
            </a:r>
            <a:r>
              <a:rPr lang="zh-TW" altLang="en-US" dirty="0"/>
              <a:t>識別</a:t>
            </a:r>
            <a:r>
              <a:rPr lang="zh-TW" altLang="en-US" dirty="0" smtClean="0"/>
              <a:t>威脅</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45</a:t>
            </a:fld>
            <a:endParaRPr lang="zh-TW" altLang="en-US"/>
          </a:p>
        </p:txBody>
      </p:sp>
    </p:spTree>
    <p:extLst>
      <p:ext uri="{BB962C8B-B14F-4D97-AF65-F5344CB8AC3E}">
        <p14:creationId xmlns:p14="http://schemas.microsoft.com/office/powerpoint/2010/main" val="37933140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如果</a:t>
            </a:r>
            <a:r>
              <a:rPr lang="zh-TW" altLang="en-US" dirty="0"/>
              <a:t>資訊安全事件的攻擊者的獲益小於成本時，或是預估的損失在組織可以容忍的範圍內，此時可以採取哪一種風險處置策略？ </a:t>
            </a:r>
          </a:p>
          <a:p>
            <a:r>
              <a:rPr lang="en-US" altLang="zh-TW" dirty="0"/>
              <a:t>(A)	</a:t>
            </a:r>
            <a:r>
              <a:rPr lang="zh-TW" altLang="en-US" dirty="0"/>
              <a:t>風險接受</a:t>
            </a:r>
          </a:p>
          <a:p>
            <a:r>
              <a:rPr lang="en-US" altLang="zh-TW" dirty="0"/>
              <a:t>(B)	</a:t>
            </a:r>
            <a:r>
              <a:rPr lang="zh-TW" altLang="en-US" dirty="0"/>
              <a:t>風險降低</a:t>
            </a:r>
          </a:p>
          <a:p>
            <a:r>
              <a:rPr lang="en-US" altLang="zh-TW" dirty="0"/>
              <a:t>(C)	</a:t>
            </a:r>
            <a:r>
              <a:rPr lang="zh-TW" altLang="en-US" dirty="0"/>
              <a:t>風險移轉</a:t>
            </a:r>
          </a:p>
          <a:p>
            <a:r>
              <a:rPr lang="en-US" altLang="zh-TW" dirty="0"/>
              <a:t>(D)	</a:t>
            </a:r>
            <a:r>
              <a:rPr lang="zh-TW" altLang="en-US" dirty="0"/>
              <a:t>風險</a:t>
            </a:r>
            <a:r>
              <a:rPr lang="zh-TW" altLang="en-US" dirty="0" smtClean="0"/>
              <a:t>避免</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46</a:t>
            </a:fld>
            <a:endParaRPr lang="zh-TW" altLang="en-US"/>
          </a:p>
        </p:txBody>
      </p:sp>
    </p:spTree>
    <p:extLst>
      <p:ext uri="{BB962C8B-B14F-4D97-AF65-F5344CB8AC3E}">
        <p14:creationId xmlns:p14="http://schemas.microsoft.com/office/powerpoint/2010/main" val="732391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以下</a:t>
            </a:r>
            <a:r>
              <a:rPr lang="zh-TW" altLang="en-US" dirty="0"/>
              <a:t>何者非風險評鑑後，對於超出風險事項首要處理方式？</a:t>
            </a:r>
          </a:p>
          <a:p>
            <a:r>
              <a:rPr lang="en-US" altLang="zh-TW" dirty="0"/>
              <a:t>(A)	</a:t>
            </a:r>
            <a:r>
              <a:rPr lang="zh-TW" altLang="en-US" dirty="0"/>
              <a:t>風險規避</a:t>
            </a:r>
          </a:p>
          <a:p>
            <a:r>
              <a:rPr lang="en-US" altLang="zh-TW" dirty="0"/>
              <a:t>(B)	</a:t>
            </a:r>
            <a:r>
              <a:rPr lang="zh-TW" altLang="en-US" dirty="0"/>
              <a:t>風險轉嫁</a:t>
            </a:r>
          </a:p>
          <a:p>
            <a:r>
              <a:rPr lang="en-US" altLang="zh-TW" dirty="0"/>
              <a:t>(C)	</a:t>
            </a:r>
            <a:r>
              <a:rPr lang="zh-TW" altLang="en-US" dirty="0"/>
              <a:t>風險控制</a:t>
            </a:r>
          </a:p>
          <a:p>
            <a:r>
              <a:rPr lang="en-US" altLang="zh-TW" dirty="0"/>
              <a:t>(D)	</a:t>
            </a:r>
            <a:r>
              <a:rPr lang="zh-TW" altLang="en-US" dirty="0"/>
              <a:t>風險再</a:t>
            </a:r>
            <a:r>
              <a:rPr lang="zh-TW" altLang="en-US" dirty="0" smtClean="0"/>
              <a:t>評鑑</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47</a:t>
            </a:fld>
            <a:endParaRPr lang="zh-TW" altLang="en-US"/>
          </a:p>
        </p:txBody>
      </p:sp>
    </p:spTree>
    <p:extLst>
      <p:ext uri="{BB962C8B-B14F-4D97-AF65-F5344CB8AC3E}">
        <p14:creationId xmlns:p14="http://schemas.microsoft.com/office/powerpoint/2010/main" val="4216202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620688"/>
            <a:ext cx="8915400" cy="5505475"/>
          </a:xfrm>
        </p:spPr>
        <p:txBody>
          <a:bodyPr/>
          <a:lstStyle/>
          <a:p>
            <a:pPr marL="0" indent="0">
              <a:buNone/>
            </a:pPr>
            <a:r>
              <a:rPr lang="zh-TW" altLang="en-US" sz="2800" dirty="0" smtClean="0"/>
              <a:t>關於</a:t>
            </a:r>
            <a:r>
              <a:rPr lang="zh-TW" altLang="en-US" sz="2800" dirty="0"/>
              <a:t>風險分析（</a:t>
            </a:r>
            <a:r>
              <a:rPr lang="en-US" altLang="zh-TW" sz="2800" dirty="0"/>
              <a:t>Risk Analysis</a:t>
            </a:r>
            <a:r>
              <a:rPr lang="zh-TW" altLang="en-US" sz="2800" dirty="0"/>
              <a:t>），下列敘述何者不正確？</a:t>
            </a:r>
          </a:p>
          <a:p>
            <a:r>
              <a:rPr lang="en-US" altLang="zh-TW" sz="2800" dirty="0"/>
              <a:t>(A)	</a:t>
            </a:r>
            <a:r>
              <a:rPr lang="zh-TW" altLang="en-US" sz="2800" dirty="0"/>
              <a:t>在現有的控制方法下，系統性運用有效資訊，以判斷特定事件發生的可能性及其影響的嚴重程度</a:t>
            </a:r>
          </a:p>
          <a:p>
            <a:r>
              <a:rPr lang="en-US" altLang="zh-TW" sz="2800" dirty="0"/>
              <a:t>(B)	</a:t>
            </a:r>
            <a:r>
              <a:rPr lang="zh-TW" altLang="en-US" sz="2800" dirty="0"/>
              <a:t>將可接受風險與主要風險分開，並提供風險評量所需的資料</a:t>
            </a:r>
          </a:p>
          <a:p>
            <a:r>
              <a:rPr lang="en-US" altLang="zh-TW" sz="2800" dirty="0"/>
              <a:t>(C)	</a:t>
            </a:r>
            <a:r>
              <a:rPr lang="zh-TW" altLang="en-US" sz="2800" dirty="0"/>
              <a:t>風險分析的步驟之一為畫出風險圖像，依分析資料結果畫出風險圖像，橫軸代表機率，縱軸代表時間</a:t>
            </a:r>
          </a:p>
          <a:p>
            <a:r>
              <a:rPr lang="en-US" altLang="zh-TW" sz="2800" dirty="0"/>
              <a:t>(D)	</a:t>
            </a:r>
            <a:r>
              <a:rPr lang="zh-TW" altLang="en-US" sz="2800" dirty="0"/>
              <a:t>風險分析的步驟之一為蒐集資訊，包括紀錄經驗、國外的應用、出版文獻、調查與研究、專家判斷、模型應用、實驗及</a:t>
            </a:r>
            <a:r>
              <a:rPr lang="zh-TW" altLang="en-US" sz="2800" dirty="0" smtClean="0"/>
              <a:t>原型</a:t>
            </a:r>
            <a:endParaRPr lang="zh-TW" altLang="en-US" sz="2800"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48</a:t>
            </a:fld>
            <a:endParaRPr lang="zh-TW" altLang="en-US"/>
          </a:p>
        </p:txBody>
      </p:sp>
    </p:spTree>
    <p:extLst>
      <p:ext uri="{BB962C8B-B14F-4D97-AF65-F5344CB8AC3E}">
        <p14:creationId xmlns:p14="http://schemas.microsoft.com/office/powerpoint/2010/main" val="2416951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關於</a:t>
            </a:r>
            <a:r>
              <a:rPr lang="zh-TW" altLang="en-US" dirty="0"/>
              <a:t>資訊安全管理系統中的風險處理，下列敘述何者不正確？</a:t>
            </a:r>
          </a:p>
          <a:p>
            <a:r>
              <a:rPr lang="en-US" altLang="zh-TW" dirty="0"/>
              <a:t>(A)	</a:t>
            </a:r>
            <a:r>
              <a:rPr lang="zh-TW" altLang="en-US" dirty="0"/>
              <a:t>依照風險等級，實施控制措施，降低風險</a:t>
            </a:r>
          </a:p>
          <a:p>
            <a:r>
              <a:rPr lang="en-US" altLang="zh-TW" dirty="0"/>
              <a:t>(B)	</a:t>
            </a:r>
            <a:r>
              <a:rPr lang="zh-TW" altLang="en-US" dirty="0"/>
              <a:t>可選擇風險轉移；比方購買地震或防火保險</a:t>
            </a:r>
          </a:p>
          <a:p>
            <a:r>
              <a:rPr lang="en-US" altLang="zh-TW" dirty="0"/>
              <a:t>(C)	</a:t>
            </a:r>
            <a:r>
              <a:rPr lang="zh-TW" altLang="en-US" dirty="0"/>
              <a:t>所有風險都可以選擇直接接受</a:t>
            </a:r>
          </a:p>
          <a:p>
            <a:r>
              <a:rPr lang="en-US" altLang="zh-TW" dirty="0"/>
              <a:t>(D)	</a:t>
            </a:r>
            <a:r>
              <a:rPr lang="zh-TW" altLang="en-US" dirty="0"/>
              <a:t>移除風險</a:t>
            </a:r>
            <a:r>
              <a:rPr lang="zh-TW" altLang="en-US" dirty="0" smtClean="0"/>
              <a:t>來源</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49</a:t>
            </a:fld>
            <a:endParaRPr lang="zh-TW" altLang="en-US"/>
          </a:p>
        </p:txBody>
      </p:sp>
    </p:spTree>
    <p:extLst>
      <p:ext uri="{BB962C8B-B14F-4D97-AF65-F5344CB8AC3E}">
        <p14:creationId xmlns:p14="http://schemas.microsoft.com/office/powerpoint/2010/main" val="252505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ChangeArrowheads="1"/>
          </p:cNvSpPr>
          <p:nvPr/>
        </p:nvSpPr>
        <p:spPr bwMode="auto">
          <a:xfrm>
            <a:off x="376238" y="188640"/>
            <a:ext cx="9258300" cy="71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a:lnSpc>
                <a:spcPts val="3500"/>
              </a:lnSpc>
            </a:pPr>
            <a:r>
              <a:rPr lang="zh-TW" altLang="en-US" sz="4000" b="1" dirty="0" smtClean="0">
                <a:solidFill>
                  <a:srgbClr val="4F6228"/>
                </a:solidFill>
                <a:latin typeface="微軟正黑體" pitchFamily="34" charset="-120"/>
                <a:ea typeface="微軟正黑體" pitchFamily="34" charset="-120"/>
              </a:rPr>
              <a:t>第一天課程大綱</a:t>
            </a:r>
            <a:endParaRPr lang="en-US" altLang="zh-TW" sz="4000" b="1" dirty="0">
              <a:solidFill>
                <a:srgbClr val="4F6228"/>
              </a:solidFill>
              <a:latin typeface="微軟正黑體" pitchFamily="34" charset="-120"/>
              <a:ea typeface="微軟正黑體" pitchFamily="34"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2724451176"/>
              </p:ext>
            </p:extLst>
          </p:nvPr>
        </p:nvGraphicFramePr>
        <p:xfrm>
          <a:off x="849312" y="980728"/>
          <a:ext cx="8424167" cy="5603878"/>
        </p:xfrm>
        <a:graphic>
          <a:graphicData uri="http://schemas.openxmlformats.org/drawingml/2006/table">
            <a:tbl>
              <a:tblPr/>
              <a:tblGrid>
                <a:gridCol w="1511400"/>
                <a:gridCol w="2808312"/>
                <a:gridCol w="4104455"/>
              </a:tblGrid>
              <a:tr h="555624">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資訊安全管理概論</a:t>
                      </a:r>
                      <a:endParaRPr kumimoji="0" lang="zh-TW" altLang="zh-TW" sz="24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4572" marR="4572" marT="457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5556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時間</a:t>
                      </a:r>
                      <a:endParaRPr kumimoji="0" lang="zh-TW" altLang="zh-TW"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4572" marR="4572" marT="457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課程</a:t>
                      </a:r>
                      <a:r>
                        <a:rPr kumimoji="0" lang="zh-TW" altLang="zh-TW"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主題</a:t>
                      </a:r>
                      <a:r>
                        <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a:t>
                      </a: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課程</a:t>
                      </a:r>
                      <a:r>
                        <a:rPr kumimoji="0" lang="zh-TW" altLang="zh-TW"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內容</a:t>
                      </a:r>
                      <a:r>
                        <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a:t>
                      </a: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449263">
                <a:tc row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上午</a:t>
                      </a:r>
                      <a:endParaRPr kumimoji="0" lang="zh-TW" altLang="zh-TW"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4572" marR="4572" marT="457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資訊安全管理概念</a:t>
                      </a: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機密性、完整性與可用性定義</a:t>
                      </a: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vMerge="1">
                  <a:txBody>
                    <a:bodyPr/>
                    <a:lstStyle/>
                    <a:p>
                      <a:endParaRPr lang="zh-TW" altLang="en-US"/>
                    </a:p>
                  </a:txBody>
                  <a:tcPr/>
                </a:tc>
                <a:tc v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 資訊安全管理系統</a:t>
                      </a:r>
                      <a:endParaRPr kumimoji="0" lang="zh-TW" altLang="zh-TW"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vMerge="1">
                  <a:txBody>
                    <a:bodyPr/>
                    <a:lstStyle/>
                    <a:p>
                      <a:endParaRPr lang="zh-TW"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資產與風險管理</a:t>
                      </a: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 資產分類分級與盤點</a:t>
                      </a:r>
                      <a:endParaRPr kumimoji="0" lang="zh-TW" altLang="zh-TW"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vMerge="1">
                  <a:txBody>
                    <a:bodyPr/>
                    <a:lstStyle/>
                    <a:p>
                      <a:endParaRPr lang="zh-TW" altLang="en-US"/>
                    </a:p>
                  </a:txBody>
                  <a:tcPr/>
                </a:tc>
                <a:tc v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 風險評鑑與風險處理</a:t>
                      </a:r>
                      <a:endParaRPr kumimoji="0" lang="zh-TW" altLang="zh-TW"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vMerge="1">
                  <a:txBody>
                    <a:bodyPr/>
                    <a:lstStyle/>
                    <a:p>
                      <a:endParaRPr lang="zh-TW"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存取控制與身分認證</a:t>
                      </a: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存取控制與特權管理</a:t>
                      </a: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vMerge="1">
                  <a:txBody>
                    <a:bodyPr/>
                    <a:lstStyle/>
                    <a:p>
                      <a:endParaRPr lang="zh-TW" altLang="en-US"/>
                    </a:p>
                  </a:txBody>
                  <a:tcPr/>
                </a:tc>
                <a:tc v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身分認證</a:t>
                      </a: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下午</a:t>
                      </a:r>
                      <a:endParaRPr kumimoji="0" lang="zh-TW" altLang="zh-TW" sz="1800" b="1"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4572" marR="4572" marT="4572"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事故管理與營運持續</a:t>
                      </a: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 事件與事故管理</a:t>
                      </a:r>
                      <a:endParaRPr kumimoji="0" lang="zh-TW" altLang="zh-TW"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vMerge="1">
                  <a:txBody>
                    <a:bodyPr/>
                    <a:lstStyle/>
                    <a:p>
                      <a:endParaRPr lang="zh-TW" altLang="en-US"/>
                    </a:p>
                  </a:txBody>
                  <a:tcPr/>
                </a:tc>
                <a:tc v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 備援與營運持續</a:t>
                      </a:r>
                      <a:endParaRPr kumimoji="0" lang="zh-TW" altLang="zh-TW"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vMerge="1">
                  <a:txBody>
                    <a:bodyPr/>
                    <a:lstStyle/>
                    <a:p>
                      <a:endParaRPr lang="zh-TW"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法規遵循與資訊倫理</a:t>
                      </a: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rPr>
                        <a:t> 隱私保護與智慧財產權</a:t>
                      </a:r>
                      <a:endParaRPr kumimoji="0" lang="zh-TW" altLang="zh-TW" sz="1800" b="0" i="0" u="none" strike="noStrike" cap="none" normalizeH="0" baseline="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vMerge="1">
                  <a:txBody>
                    <a:bodyPr/>
                    <a:lstStyle/>
                    <a:p>
                      <a:endParaRPr lang="zh-TW" altLang="en-US"/>
                    </a:p>
                  </a:txBody>
                  <a:tcPr/>
                </a:tc>
                <a:tc v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 資訊倫理、法規遵循與稽核</a:t>
                      </a:r>
                      <a:endParaRPr kumimoji="0" lang="zh-TW" altLang="zh-TW" sz="18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txBody>
                  <a:tcPr marL="23562" marR="23562" marT="527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投影片編號版面配置區 1"/>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8AD6CD1B-5341-4B42-88B2-5E0A2053F291}" type="slidenum">
              <a:rPr kumimoji="0" lang="zh-TW" altLang="en-US" smtClean="0">
                <a:solidFill>
                  <a:schemeClr val="bg1"/>
                </a:solidFill>
                <a:latin typeface="Times New Roman" pitchFamily="18" charset="0"/>
                <a:ea typeface="標楷體" pitchFamily="65" charset="-120"/>
              </a:rPr>
              <a:pPr/>
              <a:t>5</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評鑑主題三</a:t>
            </a:r>
            <a:r>
              <a:rPr kumimoji="1" lang="en-US" altLang="zh-TW" dirty="0" smtClean="0">
                <a:solidFill>
                  <a:schemeClr val="bg1"/>
                </a:solidFill>
                <a:cs typeface="+mn-cs"/>
              </a:rPr>
              <a:t/>
            </a:r>
            <a:br>
              <a:rPr kumimoji="1" lang="en-US" altLang="zh-TW" dirty="0" smtClean="0">
                <a:solidFill>
                  <a:schemeClr val="bg1"/>
                </a:solidFill>
                <a:cs typeface="+mn-cs"/>
              </a:rPr>
            </a:br>
            <a:r>
              <a:rPr kumimoji="1" lang="zh-TW" altLang="en-US" dirty="0">
                <a:solidFill>
                  <a:schemeClr val="bg1"/>
                </a:solidFill>
                <a:cs typeface="+mn-cs"/>
              </a:rPr>
              <a:t>存取控制與身分認證</a:t>
            </a:r>
          </a:p>
        </p:txBody>
      </p:sp>
      <p:sp>
        <p:nvSpPr>
          <p:cNvPr id="5" name="副標題 4"/>
          <p:cNvSpPr>
            <a:spLocks noGrp="1"/>
          </p:cNvSpPr>
          <p:nvPr>
            <p:ph type="subTitle" idx="1"/>
          </p:nvPr>
        </p:nvSpPr>
        <p:spPr>
          <a:xfrm>
            <a:off x="1485900" y="3813175"/>
            <a:ext cx="6934200" cy="1752600"/>
          </a:xfrm>
        </p:spPr>
        <p:txBody>
          <a:bodyPr>
            <a:normAutofit/>
          </a:bodyPr>
          <a:lstStyle/>
          <a:p>
            <a:pPr algn="l">
              <a:defRPr/>
            </a:pPr>
            <a:r>
              <a:rPr lang="en-US" altLang="zh-TW" sz="3600" b="1" dirty="0" smtClean="0">
                <a:solidFill>
                  <a:schemeClr val="tx1"/>
                </a:solidFill>
                <a:latin typeface="微軟正黑體" charset="-120"/>
                <a:ea typeface="微軟正黑體" charset="-120"/>
                <a:cs typeface="Times New Roman" charset="0"/>
              </a:rPr>
              <a:t>1.</a:t>
            </a:r>
            <a:r>
              <a:rPr lang="zh-TW" altLang="en-US" sz="3600" b="1" dirty="0">
                <a:solidFill>
                  <a:schemeClr val="tx1"/>
                </a:solidFill>
                <a:latin typeface="微軟正黑體" charset="-120"/>
                <a:ea typeface="微軟正黑體" charset="-120"/>
                <a:cs typeface="Times New Roman" charset="0"/>
              </a:rPr>
              <a:t> 存取控制與特權管理</a:t>
            </a:r>
            <a:endParaRPr lang="en-US" altLang="zh-TW" sz="3600" b="1" dirty="0" smtClean="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2.</a:t>
            </a:r>
            <a:r>
              <a:rPr lang="zh-TW" altLang="en-US" sz="3600" b="1" dirty="0">
                <a:solidFill>
                  <a:schemeClr val="tx1"/>
                </a:solidFill>
                <a:latin typeface="微軟正黑體" charset="-120"/>
                <a:ea typeface="微軟正黑體" charset="-120"/>
                <a:cs typeface="Times New Roman" charset="0"/>
              </a:rPr>
              <a:t> 身分認證</a:t>
            </a: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4758899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body" idx="1"/>
          </p:nvPr>
        </p:nvSpPr>
        <p:spPr>
          <a:xfrm>
            <a:off x="718120" y="1052737"/>
            <a:ext cx="8915400" cy="5616624"/>
          </a:xfrm>
        </p:spPr>
        <p:txBody>
          <a:bodyPr/>
          <a:lstStyle/>
          <a:p>
            <a:pPr algn="just"/>
            <a:r>
              <a:rPr lang="zh-TW" altLang="en-US" sz="2000" dirty="0" smtClean="0"/>
              <a:t>主體</a:t>
            </a:r>
            <a:r>
              <a:rPr lang="en-US" altLang="zh-TW" sz="2000" dirty="0" smtClean="0"/>
              <a:t>(Subject)</a:t>
            </a:r>
          </a:p>
          <a:p>
            <a:pPr lvl="1" algn="just"/>
            <a:r>
              <a:rPr lang="zh-TW" altLang="en-US" sz="2000" dirty="0" smtClean="0"/>
              <a:t>主動發起存取行為的個體</a:t>
            </a:r>
          </a:p>
          <a:p>
            <a:pPr lvl="1" algn="just"/>
            <a:r>
              <a:rPr lang="zh-TW" altLang="en-US" sz="2000" dirty="0" smtClean="0"/>
              <a:t>通常為資料流的起點</a:t>
            </a:r>
          </a:p>
          <a:p>
            <a:pPr lvl="1" algn="just"/>
            <a:r>
              <a:rPr lang="zh-TW" altLang="en-US" sz="2000" dirty="0" smtClean="0"/>
              <a:t>例如：使用者與處理程式</a:t>
            </a:r>
          </a:p>
          <a:p>
            <a:pPr algn="just"/>
            <a:r>
              <a:rPr lang="zh-TW" altLang="en-US" sz="2000" dirty="0" smtClean="0"/>
              <a:t>物件</a:t>
            </a:r>
            <a:r>
              <a:rPr lang="en-US" altLang="zh-TW" sz="2000" dirty="0" smtClean="0"/>
              <a:t>(Object)</a:t>
            </a:r>
          </a:p>
          <a:p>
            <a:pPr lvl="1" algn="just"/>
            <a:r>
              <a:rPr lang="zh-TW" altLang="en-US" sz="2000" dirty="0" smtClean="0"/>
              <a:t>被動存取的個體</a:t>
            </a:r>
          </a:p>
          <a:p>
            <a:pPr lvl="1" algn="just"/>
            <a:r>
              <a:rPr lang="zh-TW" altLang="en-US" sz="2000" dirty="0" smtClean="0"/>
              <a:t>通常為資料的接收端與保存端</a:t>
            </a:r>
          </a:p>
          <a:p>
            <a:pPr lvl="1" algn="just"/>
            <a:r>
              <a:rPr lang="zh-TW" altLang="en-US" sz="2000" dirty="0" smtClean="0"/>
              <a:t>例如：檔案、資料庫及處理程式</a:t>
            </a:r>
          </a:p>
          <a:p>
            <a:pPr algn="just"/>
            <a:r>
              <a:rPr lang="zh-TW" altLang="en-US" sz="2000" dirty="0" smtClean="0"/>
              <a:t>存取</a:t>
            </a:r>
            <a:r>
              <a:rPr lang="en-US" altLang="zh-TW" sz="2000" dirty="0" smtClean="0"/>
              <a:t>(Access)</a:t>
            </a:r>
          </a:p>
          <a:p>
            <a:pPr lvl="1" algn="just"/>
            <a:r>
              <a:rPr lang="zh-TW" altLang="en-US" sz="2000" dirty="0" smtClean="0"/>
              <a:t>主體對物件進行某些動作</a:t>
            </a:r>
          </a:p>
          <a:p>
            <a:pPr lvl="1" algn="just"/>
            <a:r>
              <a:rPr lang="zh-TW" altLang="en-US" sz="2000" dirty="0" smtClean="0"/>
              <a:t>例如：讀取、修改、刪除、建立或執行</a:t>
            </a:r>
          </a:p>
          <a:p>
            <a:pPr algn="just"/>
            <a:r>
              <a:rPr lang="zh-TW" altLang="en-US" sz="2000" dirty="0" smtClean="0"/>
              <a:t>存取規則</a:t>
            </a:r>
            <a:r>
              <a:rPr lang="en-US" altLang="zh-TW" sz="2000" dirty="0" smtClean="0"/>
              <a:t>(Access Rule)</a:t>
            </a:r>
          </a:p>
          <a:p>
            <a:pPr lvl="1" algn="just"/>
            <a:r>
              <a:rPr lang="zh-TW" altLang="en-US" sz="2000" dirty="0" smtClean="0">
                <a:solidFill>
                  <a:srgbClr val="FF0000"/>
                </a:solidFill>
              </a:rPr>
              <a:t>可強制控管</a:t>
            </a:r>
            <a:r>
              <a:rPr lang="zh-TW" altLang="en-US" sz="2000" dirty="0" smtClean="0"/>
              <a:t>主體與物件之間存取路徑的控制機制</a:t>
            </a:r>
          </a:p>
          <a:p>
            <a:pPr algn="just"/>
            <a:r>
              <a:rPr lang="zh-TW" altLang="en-US" sz="2000" dirty="0" smtClean="0"/>
              <a:t>信賴路徑</a:t>
            </a:r>
            <a:r>
              <a:rPr lang="en-US" altLang="zh-TW" sz="2000" dirty="0" smtClean="0"/>
              <a:t>(Trusted Path)</a:t>
            </a:r>
          </a:p>
          <a:p>
            <a:pPr lvl="1" algn="just"/>
            <a:r>
              <a:rPr lang="zh-TW" altLang="en-US" sz="2000" dirty="0" smtClean="0"/>
              <a:t>確保主體可以存取到其</a:t>
            </a:r>
            <a:r>
              <a:rPr lang="zh-TW" altLang="en-US" sz="2000" dirty="0" smtClean="0">
                <a:solidFill>
                  <a:srgbClr val="FF0000"/>
                </a:solidFill>
              </a:rPr>
              <a:t>所預期</a:t>
            </a:r>
            <a:r>
              <a:rPr lang="zh-TW" altLang="en-US" sz="2000" dirty="0" smtClean="0"/>
              <a:t>存取到之物件的路徑</a:t>
            </a:r>
          </a:p>
        </p:txBody>
      </p:sp>
      <p:grpSp>
        <p:nvGrpSpPr>
          <p:cNvPr id="41989" name="Group 4"/>
          <p:cNvGrpSpPr>
            <a:grpSpLocks/>
          </p:cNvGrpSpPr>
          <p:nvPr/>
        </p:nvGrpSpPr>
        <p:grpSpPr bwMode="auto">
          <a:xfrm>
            <a:off x="6962575" y="1736726"/>
            <a:ext cx="2399108" cy="3527425"/>
            <a:chOff x="4165" y="845"/>
            <a:chExt cx="1395" cy="2222"/>
          </a:xfrm>
        </p:grpSpPr>
        <p:sp>
          <p:nvSpPr>
            <p:cNvPr id="41990" name="Oval 5"/>
            <p:cNvSpPr>
              <a:spLocks noChangeArrowheads="1"/>
            </p:cNvSpPr>
            <p:nvPr/>
          </p:nvSpPr>
          <p:spPr bwMode="auto">
            <a:xfrm>
              <a:off x="4377" y="845"/>
              <a:ext cx="545" cy="544"/>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2000">
                  <a:latin typeface="+mn-ea"/>
                  <a:ea typeface="+mn-ea"/>
                </a:rPr>
                <a:t>主體</a:t>
              </a:r>
            </a:p>
          </p:txBody>
        </p:sp>
        <p:sp>
          <p:nvSpPr>
            <p:cNvPr id="41991" name="Oval 6"/>
            <p:cNvSpPr>
              <a:spLocks noChangeArrowheads="1"/>
            </p:cNvSpPr>
            <p:nvPr/>
          </p:nvSpPr>
          <p:spPr bwMode="auto">
            <a:xfrm>
              <a:off x="4377" y="2523"/>
              <a:ext cx="545" cy="544"/>
            </a:xfrm>
            <a:prstGeom prst="ellipse">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zh-TW" altLang="en-US" sz="2000" dirty="0">
                  <a:latin typeface="+mn-ea"/>
                  <a:ea typeface="+mn-ea"/>
                </a:rPr>
                <a:t>物件</a:t>
              </a:r>
            </a:p>
          </p:txBody>
        </p:sp>
        <p:cxnSp>
          <p:nvCxnSpPr>
            <p:cNvPr id="41992" name="AutoShape 7"/>
            <p:cNvCxnSpPr>
              <a:cxnSpLocks noChangeShapeType="1"/>
              <a:stCxn id="41990" idx="4"/>
              <a:endCxn id="41991" idx="0"/>
            </p:cNvCxnSpPr>
            <p:nvPr/>
          </p:nvCxnSpPr>
          <p:spPr bwMode="auto">
            <a:xfrm>
              <a:off x="4650" y="1389"/>
              <a:ext cx="0" cy="1134"/>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sp>
          <p:nvSpPr>
            <p:cNvPr id="41993" name="Rectangle 8"/>
            <p:cNvSpPr>
              <a:spLocks noChangeArrowheads="1"/>
            </p:cNvSpPr>
            <p:nvPr/>
          </p:nvSpPr>
          <p:spPr bwMode="auto">
            <a:xfrm>
              <a:off x="4468" y="1978"/>
              <a:ext cx="362" cy="227"/>
            </a:xfrm>
            <a:prstGeom prst="rect">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endParaRPr lang="zh-TW" altLang="en-US">
                <a:latin typeface="+mn-ea"/>
                <a:ea typeface="+mn-ea"/>
              </a:endParaRPr>
            </a:p>
          </p:txBody>
        </p:sp>
        <p:sp>
          <p:nvSpPr>
            <p:cNvPr id="1070089" name="Text Box 9"/>
            <p:cNvSpPr txBox="1">
              <a:spLocks noChangeArrowheads="1"/>
            </p:cNvSpPr>
            <p:nvPr/>
          </p:nvSpPr>
          <p:spPr bwMode="auto">
            <a:xfrm>
              <a:off x="4856" y="1955"/>
              <a:ext cx="704" cy="25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000" dirty="0">
                  <a:latin typeface="+mn-ea"/>
                  <a:ea typeface="+mn-ea"/>
                </a:rPr>
                <a:t>存取規則</a:t>
              </a:r>
            </a:p>
          </p:txBody>
        </p:sp>
        <p:sp>
          <p:nvSpPr>
            <p:cNvPr id="1070090" name="Text Box 10"/>
            <p:cNvSpPr txBox="1">
              <a:spLocks noChangeArrowheads="1"/>
            </p:cNvSpPr>
            <p:nvPr/>
          </p:nvSpPr>
          <p:spPr bwMode="auto">
            <a:xfrm>
              <a:off x="4165" y="1545"/>
              <a:ext cx="406" cy="252"/>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eaLnBrk="1" hangingPunct="1">
                <a:defRPr/>
              </a:pPr>
              <a:r>
                <a:rPr lang="zh-TW" altLang="en-US" sz="2000" dirty="0">
                  <a:latin typeface="+mn-ea"/>
                  <a:ea typeface="+mn-ea"/>
                </a:rPr>
                <a:t>存取</a:t>
              </a:r>
            </a:p>
          </p:txBody>
        </p:sp>
      </p:grpSp>
      <p:sp>
        <p:nvSpPr>
          <p:cNvPr id="15" name="標題 1"/>
          <p:cNvSpPr>
            <a:spLocks noGrp="1"/>
          </p:cNvSpPr>
          <p:nvPr>
            <p:ph type="title"/>
          </p:nvPr>
        </p:nvSpPr>
        <p:spPr>
          <a:xfrm>
            <a:off x="1208585" y="117028"/>
            <a:ext cx="8080400" cy="935708"/>
          </a:xfrm>
        </p:spPr>
        <p:txBody>
          <a:bodyPr/>
          <a:lstStyle/>
          <a:p>
            <a:r>
              <a:rPr lang="zh-TW" altLang="en-US" dirty="0"/>
              <a:t>存取控制</a:t>
            </a:r>
            <a:r>
              <a:rPr lang="zh-TW" altLang="en-US" dirty="0" smtClean="0"/>
              <a:t>的定義</a:t>
            </a:r>
            <a:endParaRPr lang="zh-TW" altLang="en-US" dirty="0"/>
          </a:p>
        </p:txBody>
      </p:sp>
      <p:sp>
        <p:nvSpPr>
          <p:cNvPr id="11"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2583147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208585" y="117028"/>
            <a:ext cx="8080400" cy="935708"/>
          </a:xfrm>
        </p:spPr>
        <p:txBody>
          <a:bodyPr/>
          <a:lstStyle/>
          <a:p>
            <a:r>
              <a:rPr lang="zh-TW" altLang="en-US" dirty="0" smtClean="0"/>
              <a:t>存取控制的類型</a:t>
            </a:r>
          </a:p>
        </p:txBody>
      </p:sp>
      <p:sp>
        <p:nvSpPr>
          <p:cNvPr id="44036" name="Rectangle 3"/>
          <p:cNvSpPr>
            <a:spLocks noGrp="1" noChangeArrowheads="1"/>
          </p:cNvSpPr>
          <p:nvPr>
            <p:ph type="body" idx="1"/>
          </p:nvPr>
        </p:nvSpPr>
        <p:spPr>
          <a:xfrm>
            <a:off x="662523" y="1052736"/>
            <a:ext cx="8743877" cy="5229320"/>
          </a:xfrm>
        </p:spPr>
        <p:txBody>
          <a:bodyPr/>
          <a:lstStyle/>
          <a:p>
            <a:pPr algn="just"/>
            <a:r>
              <a:rPr lang="zh-TW" altLang="en-US" sz="2400" dirty="0" smtClean="0"/>
              <a:t>實體類控制</a:t>
            </a:r>
            <a:r>
              <a:rPr lang="en-US" altLang="zh-TW" sz="2400" dirty="0" smtClean="0"/>
              <a:t>(Physical Controls)</a:t>
            </a:r>
          </a:p>
          <a:p>
            <a:pPr lvl="1" algn="just"/>
            <a:r>
              <a:rPr lang="zh-TW" altLang="en-US" sz="2000" dirty="0" smtClean="0"/>
              <a:t>門、窗及圍牆</a:t>
            </a:r>
          </a:p>
          <a:p>
            <a:pPr lvl="1" algn="just"/>
            <a:r>
              <a:rPr lang="zh-TW" altLang="en-US" sz="2000" dirty="0" smtClean="0"/>
              <a:t>鎖</a:t>
            </a:r>
          </a:p>
          <a:p>
            <a:pPr lvl="1" algn="just"/>
            <a:r>
              <a:rPr lang="zh-TW" altLang="en-US" sz="2000" dirty="0" smtClean="0"/>
              <a:t>警衛</a:t>
            </a:r>
          </a:p>
          <a:p>
            <a:pPr algn="just"/>
            <a:r>
              <a:rPr lang="zh-TW" altLang="en-US" sz="2400" dirty="0" smtClean="0"/>
              <a:t>技術類控制</a:t>
            </a:r>
            <a:r>
              <a:rPr lang="en-US" altLang="zh-TW" sz="2400" dirty="0" smtClean="0"/>
              <a:t>(Technical Controls)</a:t>
            </a:r>
          </a:p>
          <a:p>
            <a:pPr lvl="1" algn="just"/>
            <a:r>
              <a:rPr lang="zh-TW" altLang="en-US" sz="2000" dirty="0" smtClean="0"/>
              <a:t>通行碼鑑別</a:t>
            </a:r>
          </a:p>
          <a:p>
            <a:pPr lvl="1" algn="just"/>
            <a:r>
              <a:rPr lang="zh-TW" altLang="en-US" sz="2000" dirty="0" smtClean="0"/>
              <a:t>加解密技術</a:t>
            </a:r>
          </a:p>
          <a:p>
            <a:pPr lvl="1" algn="just"/>
            <a:r>
              <a:rPr lang="zh-TW" altLang="en-US" sz="2000" dirty="0" smtClean="0"/>
              <a:t>生物特徵識別技術</a:t>
            </a:r>
          </a:p>
          <a:p>
            <a:pPr lvl="1" algn="just"/>
            <a:r>
              <a:rPr lang="zh-TW" altLang="en-US" sz="2000" dirty="0" smtClean="0"/>
              <a:t>防火牆系統、入侵偵測及防禦系統</a:t>
            </a:r>
          </a:p>
          <a:p>
            <a:pPr algn="just"/>
            <a:r>
              <a:rPr lang="zh-TW" altLang="en-US" sz="2400" dirty="0" smtClean="0"/>
              <a:t>管理類控制</a:t>
            </a:r>
            <a:r>
              <a:rPr lang="en-US" altLang="zh-TW" sz="2400" dirty="0" smtClean="0"/>
              <a:t>(Administrative Controls)</a:t>
            </a:r>
          </a:p>
          <a:p>
            <a:pPr lvl="1" algn="just"/>
            <a:r>
              <a:rPr lang="zh-TW" altLang="en-US" sz="2000" dirty="0" smtClean="0"/>
              <a:t>政策與程序</a:t>
            </a:r>
          </a:p>
          <a:p>
            <a:pPr lvl="1" algn="just"/>
            <a:r>
              <a:rPr lang="zh-TW" altLang="en-US" sz="2000" dirty="0" smtClean="0"/>
              <a:t>安全認知訓練</a:t>
            </a:r>
          </a:p>
          <a:p>
            <a:pPr lvl="1" algn="just"/>
            <a:r>
              <a:rPr lang="zh-TW" altLang="en-US" sz="2000" dirty="0" smtClean="0"/>
              <a:t>風險管理</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1852540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08585" y="117028"/>
            <a:ext cx="8080400" cy="935708"/>
          </a:xfrm>
        </p:spPr>
        <p:txBody>
          <a:bodyPr/>
          <a:lstStyle/>
          <a:p>
            <a:r>
              <a:rPr lang="zh-TW" altLang="en-US" smtClean="0"/>
              <a:t>存取控制的功能</a:t>
            </a:r>
            <a:endParaRPr lang="en-US" altLang="zh-TW" smtClean="0"/>
          </a:p>
        </p:txBody>
      </p:sp>
      <p:sp>
        <p:nvSpPr>
          <p:cNvPr id="46084" name="Rectangle 3"/>
          <p:cNvSpPr>
            <a:spLocks noGrp="1" noChangeArrowheads="1"/>
          </p:cNvSpPr>
          <p:nvPr>
            <p:ph type="body" idx="1"/>
          </p:nvPr>
        </p:nvSpPr>
        <p:spPr>
          <a:xfrm>
            <a:off x="662523" y="1052736"/>
            <a:ext cx="8743877" cy="5229320"/>
          </a:xfrm>
        </p:spPr>
        <p:txBody>
          <a:bodyPr/>
          <a:lstStyle/>
          <a:p>
            <a:pPr algn="just"/>
            <a:r>
              <a:rPr lang="zh-TW" altLang="en-US" sz="2400" dirty="0" smtClean="0"/>
              <a:t>防禦性</a:t>
            </a:r>
          </a:p>
          <a:p>
            <a:pPr lvl="1" algn="just"/>
            <a:r>
              <a:rPr lang="zh-TW" altLang="en-US" sz="2000" dirty="0" smtClean="0"/>
              <a:t>讓不當的損害事件不會發生</a:t>
            </a:r>
            <a:r>
              <a:rPr lang="en-US" altLang="zh-TW" sz="2000" dirty="0" smtClean="0"/>
              <a:t>(</a:t>
            </a:r>
            <a:r>
              <a:rPr lang="zh-TW" altLang="en-US" sz="2000" dirty="0" smtClean="0"/>
              <a:t>消除威脅或弱點</a:t>
            </a:r>
            <a:r>
              <a:rPr lang="en-US" altLang="zh-TW" sz="2000" dirty="0" smtClean="0"/>
              <a:t>)</a:t>
            </a:r>
          </a:p>
          <a:p>
            <a:pPr algn="just"/>
            <a:r>
              <a:rPr lang="zh-TW" altLang="en-US" sz="2400" dirty="0" smtClean="0"/>
              <a:t>偵測性</a:t>
            </a:r>
          </a:p>
          <a:p>
            <a:pPr lvl="1" algn="just"/>
            <a:r>
              <a:rPr lang="zh-TW" altLang="en-US" sz="2000" dirty="0" smtClean="0"/>
              <a:t>當發生不當的損害事件時可被識別，以利即時處理</a:t>
            </a:r>
            <a:r>
              <a:rPr lang="en-US" altLang="zh-TW" sz="2000" dirty="0" smtClean="0"/>
              <a:t>(</a:t>
            </a:r>
            <a:r>
              <a:rPr lang="zh-TW" altLang="en-US" sz="2000" dirty="0" smtClean="0"/>
              <a:t>入侵偵測與煙霧偵測</a:t>
            </a:r>
            <a:r>
              <a:rPr lang="en-US" altLang="zh-TW" sz="2000" dirty="0" smtClean="0"/>
              <a:t>)</a:t>
            </a:r>
          </a:p>
          <a:p>
            <a:pPr algn="just"/>
            <a:r>
              <a:rPr lang="zh-TW" altLang="en-US" sz="2400" dirty="0" smtClean="0"/>
              <a:t>矯正性</a:t>
            </a:r>
          </a:p>
          <a:p>
            <a:pPr lvl="1" algn="just"/>
            <a:r>
              <a:rPr lang="zh-TW" altLang="en-US" sz="2000" dirty="0" smtClean="0"/>
              <a:t>發生不當的損害事件時可立即防制</a:t>
            </a:r>
            <a:r>
              <a:rPr lang="en-US" altLang="zh-TW" sz="2000" dirty="0" smtClean="0"/>
              <a:t>(</a:t>
            </a:r>
            <a:r>
              <a:rPr lang="zh-TW" altLang="en-US" sz="2000" dirty="0" smtClean="0"/>
              <a:t>滅火設備</a:t>
            </a:r>
            <a:r>
              <a:rPr lang="en-US" altLang="zh-TW" sz="2000" dirty="0" smtClean="0"/>
              <a:t>)</a:t>
            </a:r>
          </a:p>
          <a:p>
            <a:pPr algn="just"/>
            <a:r>
              <a:rPr lang="zh-TW" altLang="en-US" sz="2400" dirty="0" smtClean="0"/>
              <a:t>嚇阻性</a:t>
            </a:r>
          </a:p>
          <a:p>
            <a:pPr lvl="1" algn="just"/>
            <a:r>
              <a:rPr lang="zh-TW" altLang="en-US" sz="2000" dirty="0" smtClean="0"/>
              <a:t>降低威脅發生的意圖，但無法阻擋</a:t>
            </a:r>
            <a:r>
              <a:rPr lang="en-US" altLang="zh-TW" sz="2000" dirty="0" smtClean="0"/>
              <a:t>(CCTV)</a:t>
            </a:r>
          </a:p>
          <a:p>
            <a:pPr algn="just"/>
            <a:r>
              <a:rPr lang="zh-TW" altLang="en-US" sz="2400" dirty="0" smtClean="0"/>
              <a:t>復原性</a:t>
            </a:r>
          </a:p>
          <a:p>
            <a:pPr lvl="1" algn="just"/>
            <a:r>
              <a:rPr lang="zh-TW" altLang="en-US" sz="2000" dirty="0" smtClean="0"/>
              <a:t>發生不當損害後可回復原來的正常運作</a:t>
            </a:r>
          </a:p>
          <a:p>
            <a:pPr algn="just"/>
            <a:r>
              <a:rPr lang="zh-TW" altLang="en-US" sz="2400" dirty="0" smtClean="0"/>
              <a:t>補償性</a:t>
            </a:r>
          </a:p>
          <a:p>
            <a:pPr lvl="1" algn="just"/>
            <a:r>
              <a:rPr lang="zh-TW" altLang="en-US" sz="2000" dirty="0" smtClean="0"/>
              <a:t>對其他控制措施提供選項的控制措施</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53</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4517325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1208585" y="117028"/>
            <a:ext cx="8080400" cy="935708"/>
          </a:xfrm>
        </p:spPr>
        <p:txBody>
          <a:bodyPr/>
          <a:lstStyle/>
          <a:p>
            <a:r>
              <a:rPr lang="zh-TW" altLang="en-US" dirty="0" smtClean="0"/>
              <a:t>存取控制的管理</a:t>
            </a:r>
          </a:p>
        </p:txBody>
      </p:sp>
      <p:sp>
        <p:nvSpPr>
          <p:cNvPr id="50180" name="Rectangle 3"/>
          <p:cNvSpPr>
            <a:spLocks noGrp="1" noChangeArrowheads="1"/>
          </p:cNvSpPr>
          <p:nvPr>
            <p:ph type="body" idx="1"/>
          </p:nvPr>
        </p:nvSpPr>
        <p:spPr>
          <a:xfrm>
            <a:off x="662523" y="1052736"/>
            <a:ext cx="8743877" cy="5229320"/>
          </a:xfrm>
        </p:spPr>
        <p:txBody>
          <a:bodyPr/>
          <a:lstStyle/>
          <a:p>
            <a:pPr algn="just"/>
            <a:r>
              <a:rPr lang="zh-TW" altLang="en-US" dirty="0" smtClean="0"/>
              <a:t>帳號管理</a:t>
            </a:r>
            <a:r>
              <a:rPr lang="en-US" altLang="zh-TW" dirty="0" smtClean="0"/>
              <a:t>(</a:t>
            </a:r>
            <a:r>
              <a:rPr lang="zh-TW" altLang="en-US" dirty="0" smtClean="0"/>
              <a:t>身分識別與鑑別</a:t>
            </a:r>
            <a:r>
              <a:rPr lang="en-US" altLang="zh-TW" dirty="0" smtClean="0"/>
              <a:t>)</a:t>
            </a:r>
          </a:p>
          <a:p>
            <a:pPr lvl="1" algn="just"/>
            <a:r>
              <a:rPr lang="zh-TW" altLang="en-US" sz="2400" dirty="0" smtClean="0"/>
              <a:t>身分識別</a:t>
            </a:r>
            <a:r>
              <a:rPr lang="en-US" altLang="zh-TW" sz="2400" dirty="0" smtClean="0"/>
              <a:t>(</a:t>
            </a:r>
            <a:r>
              <a:rPr lang="en-US" altLang="zh-TW" sz="2200" dirty="0" smtClean="0"/>
              <a:t>Identification</a:t>
            </a:r>
            <a:r>
              <a:rPr lang="en-US" altLang="zh-TW" sz="2400" dirty="0" smtClean="0"/>
              <a:t>)</a:t>
            </a:r>
            <a:r>
              <a:rPr lang="zh-TW" altLang="en-US" sz="2400" dirty="0" smtClean="0"/>
              <a:t>：主體告知身分識別資訊，例如：帳戶、使用者代號及使用者名稱</a:t>
            </a:r>
          </a:p>
          <a:p>
            <a:pPr lvl="1" algn="just"/>
            <a:r>
              <a:rPr lang="zh-TW" altLang="en-US" sz="2400" dirty="0" smtClean="0"/>
              <a:t>身分鑑別</a:t>
            </a:r>
            <a:r>
              <a:rPr lang="en-US" altLang="zh-TW" sz="2400" dirty="0" smtClean="0"/>
              <a:t>(</a:t>
            </a:r>
            <a:r>
              <a:rPr lang="en-US" altLang="zh-TW" sz="2200" dirty="0" smtClean="0"/>
              <a:t>Authentication</a:t>
            </a:r>
            <a:r>
              <a:rPr lang="en-US" altLang="zh-TW" sz="2400" dirty="0" smtClean="0"/>
              <a:t>)</a:t>
            </a:r>
            <a:r>
              <a:rPr lang="zh-TW" altLang="en-US" sz="2400" dirty="0" smtClean="0"/>
              <a:t>：驗證身分識別資訊的技術，例如：通行碼、生物特徵及動態通行碼</a:t>
            </a:r>
          </a:p>
          <a:p>
            <a:pPr algn="just"/>
            <a:r>
              <a:rPr lang="zh-TW" altLang="en-US" dirty="0" smtClean="0"/>
              <a:t>授權</a:t>
            </a:r>
            <a:r>
              <a:rPr lang="en-US" altLang="zh-TW" dirty="0" smtClean="0"/>
              <a:t>(</a:t>
            </a:r>
            <a:r>
              <a:rPr lang="en-US" altLang="zh-TW" sz="2600" dirty="0" smtClean="0"/>
              <a:t>Authorization</a:t>
            </a:r>
            <a:r>
              <a:rPr lang="en-US" altLang="zh-TW" dirty="0" smtClean="0"/>
              <a:t>)</a:t>
            </a:r>
          </a:p>
          <a:p>
            <a:pPr lvl="1" algn="just"/>
            <a:r>
              <a:rPr lang="zh-TW" altLang="en-US" sz="2400" dirty="0" smtClean="0"/>
              <a:t>決定主體是否能夠存取物件的判斷準則</a:t>
            </a:r>
          </a:p>
          <a:p>
            <a:pPr algn="just"/>
            <a:r>
              <a:rPr lang="zh-TW" altLang="en-US" dirty="0" smtClean="0"/>
              <a:t>可歸責性</a:t>
            </a:r>
            <a:r>
              <a:rPr lang="en-US" altLang="zh-TW" smtClean="0"/>
              <a:t>(</a:t>
            </a:r>
            <a:r>
              <a:rPr lang="en-US" altLang="zh-TW" sz="2600" smtClean="0"/>
              <a:t>Accountability</a:t>
            </a:r>
            <a:r>
              <a:rPr lang="en-US" altLang="zh-TW" dirty="0" smtClean="0"/>
              <a:t>)</a:t>
            </a:r>
          </a:p>
          <a:p>
            <a:pPr lvl="1" algn="just"/>
            <a:r>
              <a:rPr lang="zh-TW" altLang="en-US" sz="2400" dirty="0" smtClean="0"/>
              <a:t>稽核紀錄</a:t>
            </a:r>
            <a:r>
              <a:rPr lang="en-US" altLang="zh-TW" sz="2400" dirty="0" smtClean="0"/>
              <a:t>(Auditing)</a:t>
            </a:r>
          </a:p>
          <a:p>
            <a:pPr lvl="1" algn="just"/>
            <a:r>
              <a:rPr lang="zh-TW" altLang="en-US" sz="2400" dirty="0" smtClean="0"/>
              <a:t>存取行為不可否認的機制</a:t>
            </a:r>
            <a:endParaRPr lang="en-US" altLang="zh-TW" sz="24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54</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3536310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208585" y="117028"/>
            <a:ext cx="8080400" cy="935708"/>
          </a:xfrm>
        </p:spPr>
        <p:txBody>
          <a:bodyPr/>
          <a:lstStyle/>
          <a:p>
            <a:r>
              <a:rPr lang="zh-TW" altLang="en-US" dirty="0" smtClean="0"/>
              <a:t>授權原則</a:t>
            </a:r>
          </a:p>
        </p:txBody>
      </p:sp>
      <p:sp>
        <p:nvSpPr>
          <p:cNvPr id="56324" name="Rectangle 3"/>
          <p:cNvSpPr>
            <a:spLocks noGrp="1" noChangeArrowheads="1"/>
          </p:cNvSpPr>
          <p:nvPr>
            <p:ph type="body" idx="1"/>
          </p:nvPr>
        </p:nvSpPr>
        <p:spPr>
          <a:xfrm>
            <a:off x="662523" y="1052736"/>
            <a:ext cx="8743877" cy="5229320"/>
          </a:xfrm>
        </p:spPr>
        <p:txBody>
          <a:bodyPr/>
          <a:lstStyle/>
          <a:p>
            <a:pPr algn="just"/>
            <a:r>
              <a:rPr lang="zh-TW" altLang="en-US" dirty="0" smtClean="0"/>
              <a:t>業務需知原則</a:t>
            </a:r>
          </a:p>
          <a:p>
            <a:pPr lvl="1" algn="just"/>
            <a:r>
              <a:rPr lang="zh-TW" altLang="en-US" sz="2400" dirty="0" smtClean="0"/>
              <a:t>只提供執行業務上所需知道的資訊</a:t>
            </a:r>
          </a:p>
          <a:p>
            <a:pPr algn="just"/>
            <a:r>
              <a:rPr lang="zh-TW" altLang="en-US" dirty="0" smtClean="0"/>
              <a:t>最低權限原則</a:t>
            </a:r>
          </a:p>
          <a:p>
            <a:pPr lvl="1" algn="just"/>
            <a:r>
              <a:rPr lang="zh-TW" altLang="en-US" sz="2400" dirty="0" smtClean="0"/>
              <a:t>權限開放時採用最低權限原則</a:t>
            </a:r>
          </a:p>
          <a:p>
            <a:pPr algn="just"/>
            <a:r>
              <a:rPr lang="zh-TW" altLang="en-US" dirty="0" smtClean="0"/>
              <a:t>職務區隔</a:t>
            </a:r>
          </a:p>
          <a:p>
            <a:pPr lvl="1" algn="just"/>
            <a:r>
              <a:rPr lang="zh-TW" altLang="en-US" sz="2400" dirty="0" smtClean="0"/>
              <a:t>「重要」的工作任務可切割由多人負責，</a:t>
            </a:r>
            <a:r>
              <a:rPr lang="zh-TW" altLang="en-US" sz="2400" dirty="0" smtClean="0">
                <a:solidFill>
                  <a:srgbClr val="FF0000"/>
                </a:solidFill>
              </a:rPr>
              <a:t>避免需共謀進行的惡意行為</a:t>
            </a:r>
            <a:r>
              <a:rPr lang="en-US" altLang="zh-TW" sz="2400" dirty="0" smtClean="0"/>
              <a:t>(</a:t>
            </a:r>
            <a:r>
              <a:rPr lang="zh-TW" altLang="en-US" sz="2400" dirty="0" smtClean="0"/>
              <a:t>例如：掌管存取安全的人員不應擔任安全稽核的工作</a:t>
            </a:r>
            <a:r>
              <a:rPr lang="en-US" altLang="zh-TW" sz="2400" dirty="0" smtClean="0"/>
              <a:t>)</a:t>
            </a:r>
          </a:p>
          <a:p>
            <a:pPr algn="just"/>
            <a:r>
              <a:rPr lang="zh-TW" altLang="en-US" dirty="0" smtClean="0"/>
              <a:t>特殊權限管理</a:t>
            </a:r>
          </a:p>
          <a:p>
            <a:pPr lvl="1" algn="just"/>
            <a:r>
              <a:rPr lang="zh-TW" altLang="en-US" sz="2400" dirty="0" smtClean="0"/>
              <a:t>對於系統管理者帳號及相關安全組態設定權限，應</a:t>
            </a:r>
            <a:r>
              <a:rPr lang="zh-TW" altLang="en-US" sz="2400" dirty="0" smtClean="0">
                <a:solidFill>
                  <a:srgbClr val="FF0000"/>
                </a:solidFill>
              </a:rPr>
              <a:t>採特別的控管方式</a:t>
            </a:r>
            <a:r>
              <a:rPr lang="zh-TW" altLang="en-US" sz="2400" dirty="0" smtClean="0"/>
              <a:t>，並詳細記錄特權人員的存取行為</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55</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1504509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a:xfrm>
            <a:off x="1208585" y="117028"/>
            <a:ext cx="8080400" cy="935708"/>
          </a:xfrm>
        </p:spPr>
        <p:txBody>
          <a:bodyPr/>
          <a:lstStyle/>
          <a:p>
            <a:r>
              <a:rPr lang="zh-TW" altLang="en-US" smtClean="0"/>
              <a:t>實體環境的存取控制</a:t>
            </a:r>
          </a:p>
        </p:txBody>
      </p:sp>
      <p:sp>
        <p:nvSpPr>
          <p:cNvPr id="119812" name="Rectangle 3"/>
          <p:cNvSpPr>
            <a:spLocks noGrp="1" noChangeArrowheads="1"/>
          </p:cNvSpPr>
          <p:nvPr>
            <p:ph type="body" idx="1"/>
          </p:nvPr>
        </p:nvSpPr>
        <p:spPr>
          <a:xfrm>
            <a:off x="640111" y="1052737"/>
            <a:ext cx="8915400" cy="5184775"/>
          </a:xfrm>
        </p:spPr>
        <p:txBody>
          <a:bodyPr/>
          <a:lstStyle/>
          <a:p>
            <a:pPr algn="just"/>
            <a:r>
              <a:rPr lang="zh-TW" altLang="en-US" sz="2400" dirty="0" smtClean="0"/>
              <a:t>存取控制的角色</a:t>
            </a:r>
          </a:p>
          <a:p>
            <a:pPr lvl="1" algn="just"/>
            <a:r>
              <a:rPr lang="zh-TW" altLang="en-US" sz="2400" dirty="0" smtClean="0"/>
              <a:t>主體：人員</a:t>
            </a:r>
          </a:p>
          <a:p>
            <a:pPr lvl="1" algn="just"/>
            <a:r>
              <a:rPr lang="zh-TW" altLang="en-US" sz="2400" dirty="0" smtClean="0"/>
              <a:t>物件：機房、線路室、保險櫃及電腦等</a:t>
            </a:r>
          </a:p>
          <a:p>
            <a:pPr lvl="1" algn="just"/>
            <a:r>
              <a:rPr lang="zh-TW" altLang="en-US" sz="2400" dirty="0" smtClean="0"/>
              <a:t>存取規則：只有在職員工能從</a:t>
            </a:r>
            <a:r>
              <a:rPr lang="en-US" altLang="zh-TW" sz="2400" dirty="0" smtClean="0"/>
              <a:t>1F</a:t>
            </a:r>
            <a:r>
              <a:rPr lang="zh-TW" altLang="en-US" sz="2400" dirty="0" smtClean="0"/>
              <a:t>大門進出</a:t>
            </a:r>
          </a:p>
          <a:p>
            <a:pPr lvl="1" algn="just"/>
            <a:r>
              <a:rPr lang="zh-TW" altLang="en-US" sz="2400" dirty="0" smtClean="0"/>
              <a:t>強制信賴路徑：</a:t>
            </a:r>
            <a:r>
              <a:rPr lang="en-US" altLang="zh-TW" sz="2400" dirty="0" smtClean="0"/>
              <a:t>2M</a:t>
            </a:r>
            <a:r>
              <a:rPr lang="zh-TW" altLang="en-US" sz="2400" dirty="0" smtClean="0"/>
              <a:t>圍牆加電網、獨棟建物且與其他建物棟距</a:t>
            </a:r>
            <a:r>
              <a:rPr lang="en-US" altLang="zh-TW" sz="2400" dirty="0" smtClean="0"/>
              <a:t>20M</a:t>
            </a:r>
            <a:r>
              <a:rPr lang="zh-TW" altLang="en-US" sz="2400" dirty="0" smtClean="0"/>
              <a:t>以上</a:t>
            </a:r>
            <a:r>
              <a:rPr lang="en-US" altLang="zh-TW" sz="2400" dirty="0" smtClean="0"/>
              <a:t>(</a:t>
            </a:r>
            <a:r>
              <a:rPr lang="zh-TW" altLang="en-US" sz="2400" dirty="0" smtClean="0"/>
              <a:t>強制性足夠嗎？</a:t>
            </a:r>
            <a:r>
              <a:rPr lang="en-US" altLang="zh-TW" sz="2400" dirty="0" smtClean="0"/>
              <a:t>)</a:t>
            </a:r>
          </a:p>
          <a:p>
            <a:pPr algn="just"/>
            <a:r>
              <a:rPr lang="zh-TW" altLang="en-US" sz="2400" dirty="0" smtClean="0"/>
              <a:t>存取控制的管理</a:t>
            </a:r>
          </a:p>
          <a:p>
            <a:pPr lvl="1" algn="just"/>
            <a:r>
              <a:rPr lang="zh-TW" altLang="en-US" sz="2400" dirty="0" smtClean="0"/>
              <a:t>鑑別：門口警衛檢查人員通行證</a:t>
            </a:r>
            <a:endParaRPr lang="en-US" altLang="zh-TW" sz="2400" dirty="0" smtClean="0"/>
          </a:p>
          <a:p>
            <a:pPr lvl="1" algn="just"/>
            <a:r>
              <a:rPr lang="zh-TW" altLang="en-US" sz="2400" dirty="0" smtClean="0"/>
              <a:t>授權：通行證有效且為在職員工者放行，無效或非在職員工則不放行</a:t>
            </a:r>
          </a:p>
          <a:p>
            <a:pPr lvl="1" algn="just"/>
            <a:r>
              <a:rPr lang="zh-TW" altLang="en-US" sz="2400" dirty="0" smtClean="0"/>
              <a:t>可歸責性：登記人員進出的時間、目的、攜入或攜出的物品</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56</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2226458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1208585" y="117028"/>
            <a:ext cx="8080400" cy="935708"/>
          </a:xfrm>
        </p:spPr>
        <p:txBody>
          <a:bodyPr/>
          <a:lstStyle/>
          <a:p>
            <a:r>
              <a:rPr lang="zh-TW" altLang="en-US" dirty="0" smtClean="0"/>
              <a:t>作業系統的存取控制</a:t>
            </a:r>
          </a:p>
        </p:txBody>
      </p:sp>
      <p:sp>
        <p:nvSpPr>
          <p:cNvPr id="121860" name="Rectangle 3"/>
          <p:cNvSpPr>
            <a:spLocks noGrp="1" noChangeArrowheads="1"/>
          </p:cNvSpPr>
          <p:nvPr>
            <p:ph type="body" idx="1"/>
          </p:nvPr>
        </p:nvSpPr>
        <p:spPr>
          <a:xfrm>
            <a:off x="662523" y="1052736"/>
            <a:ext cx="8743877" cy="5229320"/>
          </a:xfrm>
        </p:spPr>
        <p:txBody>
          <a:bodyPr/>
          <a:lstStyle/>
          <a:p>
            <a:pPr algn="just"/>
            <a:r>
              <a:rPr lang="zh-TW" altLang="en-US" sz="2400" dirty="0" smtClean="0"/>
              <a:t>存取控制的角色</a:t>
            </a:r>
          </a:p>
          <a:p>
            <a:pPr lvl="1" algn="just"/>
            <a:r>
              <a:rPr lang="zh-TW" altLang="en-US" sz="2400" dirty="0" smtClean="0"/>
              <a:t>主體：人員與執行中的程式</a:t>
            </a:r>
            <a:r>
              <a:rPr lang="en-US" altLang="zh-TW" sz="2400" dirty="0" smtClean="0"/>
              <a:t>(Process)</a:t>
            </a:r>
          </a:p>
          <a:p>
            <a:pPr lvl="1" algn="just"/>
            <a:r>
              <a:rPr lang="zh-TW" altLang="en-US" sz="2400" dirty="0" smtClean="0"/>
              <a:t>物件：檔案、資料庫、其他執行中的程式及記憶體等</a:t>
            </a:r>
          </a:p>
          <a:p>
            <a:pPr lvl="1" algn="just"/>
            <a:r>
              <a:rPr lang="zh-TW" altLang="en-US" sz="2400" dirty="0" smtClean="0"/>
              <a:t>存取規則：通行碼檔案只能被管理者存取</a:t>
            </a:r>
          </a:p>
          <a:p>
            <a:pPr lvl="1" algn="just"/>
            <a:r>
              <a:rPr lang="zh-TW" altLang="en-US" sz="2400" dirty="0" smtClean="0"/>
              <a:t>強制信賴路徑：所有磁碟機的檔案存取由</a:t>
            </a:r>
            <a:r>
              <a:rPr lang="en-US" altLang="zh-TW" sz="2400" dirty="0" smtClean="0"/>
              <a:t>OS</a:t>
            </a:r>
            <a:r>
              <a:rPr lang="zh-TW" altLang="en-US" sz="2400" dirty="0" smtClean="0"/>
              <a:t>控制，一般程式不能直接存取磁碟機，使用者所執行的程式繼承該使用者的身分與權限</a:t>
            </a:r>
            <a:r>
              <a:rPr lang="en-US" altLang="zh-TW" sz="2400" dirty="0" smtClean="0"/>
              <a:t>(</a:t>
            </a:r>
            <a:r>
              <a:rPr lang="zh-TW" altLang="en-US" sz="2400" dirty="0" smtClean="0"/>
              <a:t>強制性足夠嗎？</a:t>
            </a:r>
            <a:r>
              <a:rPr lang="en-US" altLang="zh-TW" sz="2400" dirty="0" smtClean="0"/>
              <a:t>)</a:t>
            </a:r>
            <a:endParaRPr lang="zh-TW" altLang="en-US" sz="2400" dirty="0" smtClean="0"/>
          </a:p>
          <a:p>
            <a:pPr algn="just"/>
            <a:r>
              <a:rPr lang="zh-TW" altLang="en-US" sz="2400" dirty="0" smtClean="0"/>
              <a:t>存取控制的管理</a:t>
            </a:r>
          </a:p>
          <a:p>
            <a:pPr lvl="1" algn="just"/>
            <a:r>
              <a:rPr lang="zh-TW" altLang="en-US" sz="2400" dirty="0" smtClean="0"/>
              <a:t>鑑別：簽入作業</a:t>
            </a:r>
            <a:r>
              <a:rPr lang="en-US" altLang="zh-TW" sz="2400" dirty="0" smtClean="0"/>
              <a:t>(</a:t>
            </a:r>
            <a:r>
              <a:rPr lang="zh-TW" altLang="en-US" sz="2400" dirty="0" smtClean="0"/>
              <a:t>帳號通行碼比對正確</a:t>
            </a:r>
            <a:r>
              <a:rPr lang="en-US" altLang="zh-TW" sz="2400" dirty="0" smtClean="0"/>
              <a:t>)</a:t>
            </a:r>
          </a:p>
          <a:p>
            <a:pPr lvl="1" algn="just"/>
            <a:r>
              <a:rPr lang="zh-TW" altLang="en-US" sz="2400" dirty="0" smtClean="0"/>
              <a:t>授權：是否為管理者群組？是否符合檔案存取權限？</a:t>
            </a:r>
          </a:p>
          <a:p>
            <a:pPr lvl="1" algn="just"/>
            <a:r>
              <a:rPr lang="zh-TW" altLang="en-US" sz="2400" dirty="0" smtClean="0"/>
              <a:t>可歸責性：檔案開啟、修改及刪除都被記錄下來，包含時間與存取者等</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57</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1149925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a:xfrm>
            <a:off x="1208585" y="117028"/>
            <a:ext cx="8080400" cy="935708"/>
          </a:xfrm>
        </p:spPr>
        <p:txBody>
          <a:bodyPr/>
          <a:lstStyle/>
          <a:p>
            <a:r>
              <a:rPr lang="zh-TW" altLang="en-US" dirty="0" smtClean="0"/>
              <a:t>應用系統的存取控制</a:t>
            </a:r>
          </a:p>
        </p:txBody>
      </p:sp>
      <p:sp>
        <p:nvSpPr>
          <p:cNvPr id="123908" name="Rectangle 3"/>
          <p:cNvSpPr>
            <a:spLocks noGrp="1" noChangeArrowheads="1"/>
          </p:cNvSpPr>
          <p:nvPr>
            <p:ph type="body" idx="1"/>
          </p:nvPr>
        </p:nvSpPr>
        <p:spPr>
          <a:xfrm>
            <a:off x="662523" y="1052736"/>
            <a:ext cx="8970998" cy="5229320"/>
          </a:xfrm>
        </p:spPr>
        <p:txBody>
          <a:bodyPr/>
          <a:lstStyle/>
          <a:p>
            <a:pPr algn="just"/>
            <a:r>
              <a:rPr lang="zh-TW" altLang="en-US" sz="2600" dirty="0" smtClean="0"/>
              <a:t>存取控制的角色</a:t>
            </a:r>
          </a:p>
          <a:p>
            <a:pPr lvl="1" algn="just"/>
            <a:r>
              <a:rPr lang="zh-TW" altLang="en-US" sz="2600" dirty="0" smtClean="0"/>
              <a:t>主體：人員</a:t>
            </a:r>
            <a:endParaRPr lang="en-US" altLang="zh-TW" sz="2600" dirty="0" smtClean="0"/>
          </a:p>
          <a:p>
            <a:pPr lvl="1" algn="just"/>
            <a:r>
              <a:rPr lang="zh-TW" altLang="en-US" sz="2600" dirty="0" smtClean="0"/>
              <a:t>物件：檔案與資料庫等</a:t>
            </a:r>
          </a:p>
          <a:p>
            <a:pPr lvl="1" algn="just"/>
            <a:r>
              <a:rPr lang="zh-TW" altLang="en-US" sz="2600" dirty="0" smtClean="0"/>
              <a:t>存取規則：只有主管才能簽核其部屬的假單</a:t>
            </a:r>
          </a:p>
          <a:p>
            <a:pPr lvl="1" algn="just"/>
            <a:r>
              <a:rPr lang="zh-TW" altLang="en-US" sz="2600" dirty="0" smtClean="0"/>
              <a:t>強制信賴路徑：所有簽核動作集中於個別程式處理，且配合電子簽章技術</a:t>
            </a:r>
            <a:r>
              <a:rPr lang="en-US" altLang="zh-TW" sz="2600" dirty="0" smtClean="0"/>
              <a:t>(</a:t>
            </a:r>
            <a:r>
              <a:rPr lang="zh-TW" altLang="en-US" sz="2600" dirty="0" smtClean="0"/>
              <a:t>強制性足夠嗎？</a:t>
            </a:r>
            <a:r>
              <a:rPr lang="en-US" altLang="zh-TW" sz="2600" dirty="0" smtClean="0"/>
              <a:t>)</a:t>
            </a:r>
            <a:endParaRPr lang="zh-TW" altLang="en-US" sz="2600" dirty="0" smtClean="0"/>
          </a:p>
          <a:p>
            <a:pPr algn="just"/>
            <a:r>
              <a:rPr lang="zh-TW" altLang="en-US" sz="2600" dirty="0" smtClean="0"/>
              <a:t>存取控制的管理</a:t>
            </a:r>
          </a:p>
          <a:p>
            <a:pPr lvl="1" algn="just"/>
            <a:r>
              <a:rPr lang="zh-TW" altLang="en-US" sz="2600" dirty="0" smtClean="0"/>
              <a:t>鑑別：應用程式簽入作業</a:t>
            </a:r>
            <a:r>
              <a:rPr lang="en-US" altLang="zh-TW" sz="2600" dirty="0" smtClean="0"/>
              <a:t>(</a:t>
            </a:r>
            <a:r>
              <a:rPr lang="zh-TW" altLang="en-US" sz="2600" dirty="0" smtClean="0"/>
              <a:t>帳號通行碼比對正確</a:t>
            </a:r>
            <a:r>
              <a:rPr lang="en-US" altLang="zh-TW" sz="2600" dirty="0" smtClean="0"/>
              <a:t>)</a:t>
            </a:r>
          </a:p>
          <a:p>
            <a:pPr lvl="1" algn="just"/>
            <a:r>
              <a:rPr lang="zh-TW" altLang="en-US" sz="2600" dirty="0" smtClean="0"/>
              <a:t>授權：是否為主管？請假人是否為其部屬？</a:t>
            </a:r>
          </a:p>
          <a:p>
            <a:pPr lvl="1" algn="just"/>
            <a:r>
              <a:rPr lang="zh-TW" altLang="en-US" sz="2600" dirty="0" smtClean="0"/>
              <a:t>可歸責性：所有簽核動作都應記錄，包含時間、申請人、簽核人及簽核結果等</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58</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1013927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1208585" y="117028"/>
            <a:ext cx="8080400" cy="935708"/>
          </a:xfrm>
        </p:spPr>
        <p:txBody>
          <a:bodyPr/>
          <a:lstStyle/>
          <a:p>
            <a:r>
              <a:rPr lang="zh-TW" altLang="en-US" dirty="0" smtClean="0"/>
              <a:t>網路服務的存取控制</a:t>
            </a:r>
          </a:p>
        </p:txBody>
      </p:sp>
      <p:sp>
        <p:nvSpPr>
          <p:cNvPr id="125956" name="Rectangle 3"/>
          <p:cNvSpPr>
            <a:spLocks noGrp="1" noChangeArrowheads="1"/>
          </p:cNvSpPr>
          <p:nvPr>
            <p:ph type="body" idx="1"/>
          </p:nvPr>
        </p:nvSpPr>
        <p:spPr>
          <a:xfrm>
            <a:off x="560512" y="1080000"/>
            <a:ext cx="9073008" cy="5229320"/>
          </a:xfrm>
        </p:spPr>
        <p:txBody>
          <a:bodyPr/>
          <a:lstStyle/>
          <a:p>
            <a:pPr algn="just"/>
            <a:r>
              <a:rPr lang="zh-TW" altLang="en-US" sz="2400" dirty="0" smtClean="0"/>
              <a:t>存取控制的角色</a:t>
            </a:r>
          </a:p>
          <a:p>
            <a:pPr lvl="1" algn="just"/>
            <a:r>
              <a:rPr lang="zh-TW" altLang="en-US" sz="2400" dirty="0" smtClean="0"/>
              <a:t>主體：人員、執行中的程式</a:t>
            </a:r>
            <a:r>
              <a:rPr lang="en-US" altLang="zh-TW" sz="2400" dirty="0" smtClean="0"/>
              <a:t>(Process)</a:t>
            </a:r>
            <a:r>
              <a:rPr lang="zh-TW" altLang="en-US" sz="2400" dirty="0" smtClean="0"/>
              <a:t>及傳送端設備等</a:t>
            </a:r>
          </a:p>
          <a:p>
            <a:pPr lvl="1" algn="just"/>
            <a:r>
              <a:rPr lang="zh-TW" altLang="en-US" sz="2400" dirty="0" smtClean="0"/>
              <a:t>物件：網路服務</a:t>
            </a:r>
            <a:r>
              <a:rPr lang="en-US" altLang="zh-TW" sz="2400" dirty="0" smtClean="0"/>
              <a:t>(</a:t>
            </a:r>
            <a:r>
              <a:rPr lang="zh-TW" altLang="en-US" sz="2400" dirty="0" smtClean="0"/>
              <a:t>例如：電子郵件與網站存取</a:t>
            </a:r>
            <a:r>
              <a:rPr lang="en-US" altLang="zh-TW" sz="2400" dirty="0" smtClean="0"/>
              <a:t>)</a:t>
            </a:r>
            <a:endParaRPr lang="zh-TW" altLang="en-US" sz="2400" dirty="0" smtClean="0"/>
          </a:p>
          <a:p>
            <a:pPr lvl="1" algn="just"/>
            <a:r>
              <a:rPr lang="zh-TW" altLang="en-US" sz="2400" dirty="0" smtClean="0"/>
              <a:t>存取規則：內部電子郵件必須透過內部郵件伺服器對外傳送</a:t>
            </a:r>
          </a:p>
          <a:p>
            <a:pPr lvl="1" algn="just"/>
            <a:r>
              <a:rPr lang="zh-TW" altLang="en-US" sz="2400" dirty="0" smtClean="0"/>
              <a:t>強制信賴路徑：防火牆只開放內部郵件伺服器</a:t>
            </a:r>
            <a:r>
              <a:rPr lang="en-US" altLang="zh-TW" sz="2400" dirty="0" smtClean="0"/>
              <a:t>IP</a:t>
            </a:r>
            <a:r>
              <a:rPr lang="zh-TW" altLang="en-US" sz="2400" dirty="0" smtClean="0"/>
              <a:t>可以對外傳送電子郵件</a:t>
            </a:r>
            <a:r>
              <a:rPr lang="en-US" altLang="zh-TW" sz="2400" dirty="0" smtClean="0"/>
              <a:t>(</a:t>
            </a:r>
            <a:r>
              <a:rPr lang="zh-TW" altLang="en-US" sz="2400" dirty="0" smtClean="0"/>
              <a:t>強制性足夠嗎？</a:t>
            </a:r>
            <a:r>
              <a:rPr lang="en-US" altLang="zh-TW" sz="2400" dirty="0" smtClean="0"/>
              <a:t>)</a:t>
            </a:r>
            <a:endParaRPr lang="zh-TW" altLang="en-US" sz="2400" dirty="0" smtClean="0"/>
          </a:p>
          <a:p>
            <a:pPr algn="just"/>
            <a:r>
              <a:rPr lang="zh-TW" altLang="en-US" sz="2400" dirty="0" smtClean="0"/>
              <a:t>存取控制的管理</a:t>
            </a:r>
          </a:p>
          <a:p>
            <a:pPr lvl="1" algn="just"/>
            <a:r>
              <a:rPr lang="zh-TW" altLang="en-US" sz="2400" dirty="0" smtClean="0"/>
              <a:t>鑑別：來源</a:t>
            </a:r>
            <a:r>
              <a:rPr lang="en-US" altLang="zh-TW" sz="2400" dirty="0" smtClean="0"/>
              <a:t>IP</a:t>
            </a:r>
          </a:p>
          <a:p>
            <a:pPr lvl="1" algn="just"/>
            <a:r>
              <a:rPr lang="zh-TW" altLang="en-US" sz="2400" dirty="0" smtClean="0"/>
              <a:t>授權：是否為內部郵件伺服器？是否為對外寄送信件連線？</a:t>
            </a:r>
          </a:p>
          <a:p>
            <a:pPr lvl="1" algn="just"/>
            <a:r>
              <a:rPr lang="zh-TW" altLang="en-US" sz="2400" dirty="0" smtClean="0"/>
              <a:t>可歸責性：防火牆記錄所有進出的網路連線請求</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59</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373645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76238" y="333375"/>
            <a:ext cx="9258300" cy="503238"/>
          </a:xfrm>
          <a:prstGeom prst="rect">
            <a:avLst/>
          </a:prstGeom>
          <a:noFill/>
          <a:ln>
            <a:noFill/>
          </a:ln>
          <a:extLst/>
        </p:spPr>
        <p:txBody>
          <a:bodyPr anchor="ct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a:lnSpc>
                <a:spcPts val="3500"/>
              </a:lnSpc>
              <a:defRPr/>
            </a:pPr>
            <a:r>
              <a:rPr lang="zh-TW" altLang="en-US" sz="4000" b="1" dirty="0" smtClean="0">
                <a:solidFill>
                  <a:schemeClr val="accent3">
                    <a:lumMod val="50000"/>
                  </a:schemeClr>
                </a:solidFill>
                <a:latin typeface="微軟正黑體" pitchFamily="34" charset="-120"/>
                <a:ea typeface="微軟正黑體" pitchFamily="34" charset="-120"/>
                <a:cs typeface="+mj-cs"/>
              </a:rPr>
              <a:t>第二天課程大綱</a:t>
            </a:r>
          </a:p>
        </p:txBody>
      </p:sp>
      <p:graphicFrame>
        <p:nvGraphicFramePr>
          <p:cNvPr id="5" name="表格 4"/>
          <p:cNvGraphicFramePr>
            <a:graphicFrameLocks noGrp="1"/>
          </p:cNvGraphicFramePr>
          <p:nvPr>
            <p:extLst>
              <p:ext uri="{D42A27DB-BD31-4B8C-83A1-F6EECF244321}">
                <p14:modId xmlns:p14="http://schemas.microsoft.com/office/powerpoint/2010/main" val="2069607750"/>
              </p:ext>
            </p:extLst>
          </p:nvPr>
        </p:nvGraphicFramePr>
        <p:xfrm>
          <a:off x="704850" y="980728"/>
          <a:ext cx="8640638" cy="5637647"/>
        </p:xfrm>
        <a:graphic>
          <a:graphicData uri="http://schemas.openxmlformats.org/drawingml/2006/table">
            <a:tbl>
              <a:tblPr/>
              <a:tblGrid>
                <a:gridCol w="1439838"/>
                <a:gridCol w="3024336"/>
                <a:gridCol w="4176464"/>
              </a:tblGrid>
              <a:tr h="438583">
                <a:tc gridSpan="3">
                  <a:txBody>
                    <a:bodyPr/>
                    <a:lstStyle/>
                    <a:p>
                      <a:pPr algn="ctr">
                        <a:spcAft>
                          <a:spcPts val="0"/>
                        </a:spcAft>
                      </a:pPr>
                      <a:r>
                        <a:rPr lang="zh-TW" altLang="en-US" sz="2400" b="1" kern="100" dirty="0" smtClean="0">
                          <a:latin typeface="微軟正黑體" pitchFamily="34" charset="-120"/>
                          <a:ea typeface="微軟正黑體" pitchFamily="34" charset="-120"/>
                          <a:cs typeface="Times New Roman" pitchFamily="18" charset="0"/>
                        </a:rPr>
                        <a:t>資訊安全技術概論</a:t>
                      </a:r>
                      <a:endParaRPr lang="zh-TW" sz="2400" b="1" kern="100" dirty="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38583">
                <a:tc>
                  <a:txBody>
                    <a:bodyPr/>
                    <a:lstStyle/>
                    <a:p>
                      <a:pPr algn="ctr">
                        <a:spcAft>
                          <a:spcPts val="0"/>
                        </a:spcAft>
                      </a:pPr>
                      <a:r>
                        <a:rPr lang="zh-TW" altLang="en-US" sz="1800" b="1" kern="100" dirty="0" smtClean="0">
                          <a:latin typeface="微軟正黑體" pitchFamily="34" charset="-120"/>
                          <a:ea typeface="微軟正黑體" pitchFamily="34" charset="-120"/>
                          <a:cs typeface="Times New Roman" pitchFamily="18" charset="0"/>
                        </a:rPr>
                        <a:t>時間</a:t>
                      </a:r>
                      <a:r>
                        <a:rPr lang="zh-TW" sz="1800" kern="100" dirty="0" smtClean="0">
                          <a:latin typeface="微軟正黑體" pitchFamily="34" charset="-120"/>
                          <a:ea typeface="微軟正黑體" pitchFamily="34" charset="-120"/>
                          <a:cs typeface="Times New Roman" pitchFamily="18" charset="0"/>
                        </a:rPr>
                        <a:t> </a:t>
                      </a:r>
                      <a:endParaRPr lang="zh-TW" sz="1800" kern="100" dirty="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zh-TW" altLang="en-US" sz="1800" b="1" kern="100" dirty="0" smtClean="0">
                          <a:latin typeface="微軟正黑體" pitchFamily="34" charset="-120"/>
                          <a:ea typeface="微軟正黑體" pitchFamily="34" charset="-120"/>
                          <a:cs typeface="Times New Roman" pitchFamily="18" charset="0"/>
                        </a:rPr>
                        <a:t>課程</a:t>
                      </a:r>
                      <a:r>
                        <a:rPr lang="zh-TW" sz="1800" b="1" kern="100" dirty="0" smtClean="0">
                          <a:latin typeface="微軟正黑體" pitchFamily="34" charset="-120"/>
                          <a:ea typeface="微軟正黑體" pitchFamily="34" charset="-120"/>
                          <a:cs typeface="Times New Roman" pitchFamily="18" charset="0"/>
                        </a:rPr>
                        <a:t>主題</a:t>
                      </a:r>
                      <a:r>
                        <a:rPr lang="zh-TW" sz="1800" kern="100" dirty="0" smtClean="0">
                          <a:latin typeface="微軟正黑體" pitchFamily="34" charset="-120"/>
                          <a:ea typeface="微軟正黑體" pitchFamily="34" charset="-120"/>
                          <a:cs typeface="Times New Roman" pitchFamily="18" charset="0"/>
                        </a:rPr>
                        <a:t> </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zh-TW" altLang="en-US" sz="1800" b="1" kern="100" dirty="0" smtClean="0">
                          <a:latin typeface="微軟正黑體" pitchFamily="34" charset="-120"/>
                          <a:ea typeface="微軟正黑體" pitchFamily="34" charset="-120"/>
                          <a:cs typeface="Times New Roman" pitchFamily="18" charset="0"/>
                        </a:rPr>
                        <a:t>課程</a:t>
                      </a:r>
                      <a:r>
                        <a:rPr lang="zh-TW" sz="1800" b="1" kern="100" dirty="0" smtClean="0">
                          <a:latin typeface="微軟正黑體" pitchFamily="34" charset="-120"/>
                          <a:ea typeface="微軟正黑體" pitchFamily="34" charset="-120"/>
                          <a:cs typeface="Times New Roman" pitchFamily="18" charset="0"/>
                        </a:rPr>
                        <a:t>內容</a:t>
                      </a:r>
                      <a:r>
                        <a:rPr lang="zh-TW" sz="1800" kern="100" dirty="0" smtClean="0">
                          <a:latin typeface="微軟正黑體" pitchFamily="34" charset="-120"/>
                          <a:ea typeface="微軟正黑體" pitchFamily="34" charset="-120"/>
                          <a:cs typeface="Times New Roman" pitchFamily="18" charset="0"/>
                        </a:rPr>
                        <a:t> </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09868">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1" kern="100" dirty="0" smtClean="0">
                          <a:solidFill>
                            <a:schemeClr val="tx1"/>
                          </a:solidFill>
                          <a:latin typeface="微軟正黑體" pitchFamily="34" charset="-120"/>
                          <a:ea typeface="微軟正黑體" pitchFamily="34" charset="-120"/>
                          <a:cs typeface="Times New Roman" pitchFamily="18" charset="0"/>
                        </a:rPr>
                        <a:t>上午</a:t>
                      </a:r>
                      <a:endParaRPr lang="en-US" altLang="zh-TW" sz="1800" b="1" kern="100" dirty="0" smtClean="0">
                        <a:solidFill>
                          <a:schemeClr val="tx1"/>
                        </a:solidFill>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網路與通訊安全</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網路安全</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877">
                <a:tc vMerge="1">
                  <a:txBody>
                    <a:bodyPr/>
                    <a:lstStyle/>
                    <a:p>
                      <a:endParaRPr lang="zh-TW" altLang="en-US"/>
                    </a:p>
                  </a:txBody>
                  <a:tcPr/>
                </a:tc>
                <a:tc vMerge="1">
                  <a:txBody>
                    <a:bodyPr/>
                    <a:lstStyle/>
                    <a:p>
                      <a:endParaRPr lang="zh-TW" altLang="en-US"/>
                    </a:p>
                  </a:txBody>
                  <a:tcPr/>
                </a:tc>
                <a:tc>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通訊安全</a:t>
                      </a:r>
                      <a:endParaRPr lang="zh-TW" sz="1800" kern="100" dirty="0">
                        <a:latin typeface="微軟正黑體" pitchFamily="34" charset="-120"/>
                        <a:ea typeface="微軟正黑體" pitchFamily="34" charset="-120"/>
                        <a:cs typeface="Times New Roman" pitchFamily="18" charset="0"/>
                      </a:endParaRPr>
                    </a:p>
                  </a:txBody>
                  <a:tcPr marL="22551" marR="22551" marT="50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92">
                <a:tc vMerge="1">
                  <a:txBody>
                    <a:bodyPr/>
                    <a:lstStyle/>
                    <a:p>
                      <a:endParaRPr lang="zh-TW" altLang="en-US"/>
                    </a:p>
                  </a:txBody>
                  <a:tcPr/>
                </a:tc>
                <a:tc rowSpan="3">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作業系統與應用程式安全</a:t>
                      </a:r>
                      <a:endParaRPr lang="zh-TW" sz="1800" kern="100" dirty="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zh-TW" altLang="en-US" sz="1800" kern="100" dirty="0" smtClean="0">
                          <a:solidFill>
                            <a:schemeClr val="tx1"/>
                          </a:solidFill>
                          <a:latin typeface="微軟正黑體" pitchFamily="34" charset="-120"/>
                          <a:ea typeface="微軟正黑體" pitchFamily="34" charset="-120"/>
                          <a:cs typeface="Times New Roman" pitchFamily="18" charset="0"/>
                        </a:rPr>
                        <a:t>作業系統安全</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31">
                <a:tc vMerge="1">
                  <a:txBody>
                    <a:bodyPr/>
                    <a:lstStyle/>
                    <a:p>
                      <a:endParaRPr lang="zh-TW" altLang="en-US"/>
                    </a:p>
                  </a:txBody>
                  <a:tcPr/>
                </a:tc>
                <a:tc vMerge="1">
                  <a:txBody>
                    <a:bodyPr/>
                    <a:lstStyle/>
                    <a:p>
                      <a:endParaRPr lang="zh-TW"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solidFill>
                            <a:schemeClr val="tx1"/>
                          </a:solidFill>
                          <a:latin typeface="微軟正黑體" pitchFamily="34" charset="-120"/>
                          <a:ea typeface="微軟正黑體" pitchFamily="34" charset="-120"/>
                          <a:cs typeface="Times New Roman" pitchFamily="18" charset="0"/>
                        </a:rPr>
                        <a:t>作業系統與應用程式</a:t>
                      </a:r>
                      <a:r>
                        <a:rPr lang="en-US" altLang="zh-TW" sz="1800" kern="100" baseline="0" dirty="0" smtClean="0">
                          <a:solidFill>
                            <a:schemeClr val="tx1"/>
                          </a:solidFill>
                          <a:latin typeface="微軟正黑體" pitchFamily="34" charset="-120"/>
                          <a:ea typeface="微軟正黑體" pitchFamily="34" charset="-120"/>
                          <a:cs typeface="Times New Roman" pitchFamily="18" charset="0"/>
                        </a:rPr>
                        <a:t> (</a:t>
                      </a:r>
                      <a:r>
                        <a:rPr lang="zh-TW" altLang="en-US" sz="1800" kern="100" dirty="0" smtClean="0">
                          <a:solidFill>
                            <a:schemeClr val="tx1"/>
                          </a:solidFill>
                          <a:latin typeface="微軟正黑體" pitchFamily="34" charset="-120"/>
                          <a:ea typeface="微軟正黑體" pitchFamily="34" charset="-120"/>
                          <a:cs typeface="Times New Roman" pitchFamily="18" charset="0"/>
                        </a:rPr>
                        <a:t>含資料庫與網頁</a:t>
                      </a:r>
                      <a:r>
                        <a:rPr lang="en-US" altLang="zh-TW" sz="1800" kern="100" dirty="0" smtClean="0">
                          <a:solidFill>
                            <a:schemeClr val="tx1"/>
                          </a:solidFill>
                          <a:latin typeface="微軟正黑體" pitchFamily="34" charset="-120"/>
                          <a:ea typeface="微軟正黑體" pitchFamily="34" charset="-120"/>
                          <a:cs typeface="Times New Roman" pitchFamily="18" charset="0"/>
                        </a:rPr>
                        <a:t>)</a:t>
                      </a:r>
                      <a:r>
                        <a:rPr lang="zh-TW" altLang="en-US" sz="1800" kern="100" dirty="0" smtClean="0">
                          <a:solidFill>
                            <a:schemeClr val="tx1"/>
                          </a:solidFill>
                          <a:latin typeface="微軟正黑體" pitchFamily="34" charset="-120"/>
                          <a:ea typeface="微軟正黑體" pitchFamily="34" charset="-120"/>
                          <a:cs typeface="Times New Roman" pitchFamily="18" charset="0"/>
                        </a:rPr>
                        <a:t>攻擊手法</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489">
                <a:tc vMerge="1">
                  <a:txBody>
                    <a:bodyPr/>
                    <a:lstStyle/>
                    <a:p>
                      <a:endParaRPr lang="zh-TW" altLang="en-US"/>
                    </a:p>
                  </a:txBody>
                  <a:tcPr/>
                </a:tc>
                <a:tc vMerge="1">
                  <a:txBody>
                    <a:bodyPr/>
                    <a:lstStyle/>
                    <a:p>
                      <a:endParaRPr lang="zh-TW"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latin typeface="微軟正黑體" pitchFamily="34" charset="-120"/>
                          <a:ea typeface="微軟正黑體" pitchFamily="34" charset="-120"/>
                          <a:cs typeface="Times New Roman" pitchFamily="18" charset="0"/>
                        </a:rPr>
                        <a:t>程式與開發安全</a:t>
                      </a:r>
                      <a:endParaRPr lang="zh-TW" sz="1800" kern="100" dirty="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489">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1" kern="100" dirty="0" smtClean="0">
                          <a:solidFill>
                            <a:schemeClr val="tx1"/>
                          </a:solidFill>
                          <a:latin typeface="微軟正黑體" pitchFamily="34" charset="-120"/>
                          <a:ea typeface="微軟正黑體" pitchFamily="34" charset="-120"/>
                          <a:cs typeface="Times New Roman" pitchFamily="18" charset="0"/>
                        </a:rPr>
                        <a:t>下午</a:t>
                      </a:r>
                      <a:endParaRPr lang="en-US" altLang="zh-TW" sz="1800" b="1" kern="100" dirty="0" smtClean="0">
                        <a:solidFill>
                          <a:schemeClr val="tx1"/>
                        </a:solidFill>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zh-TW" altLang="en-US" sz="1800" kern="100" dirty="0" smtClean="0">
                          <a:solidFill>
                            <a:schemeClr val="tx1"/>
                          </a:solidFill>
                          <a:latin typeface="微軟正黑體" pitchFamily="34" charset="-120"/>
                          <a:ea typeface="微軟正黑體" pitchFamily="34" charset="-120"/>
                          <a:cs typeface="Times New Roman" pitchFamily="18" charset="0"/>
                        </a:rPr>
                        <a:t>資安維運技術</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latin typeface="微軟正黑體" pitchFamily="34" charset="-120"/>
                          <a:ea typeface="微軟正黑體" pitchFamily="34" charset="-120"/>
                          <a:cs typeface="Times New Roman" pitchFamily="18" charset="0"/>
                        </a:rPr>
                        <a:t>惡意程式防護與弱點管理</a:t>
                      </a:r>
                      <a:endParaRPr lang="zh-TW" altLang="zh-TW" sz="1800" kern="100" dirty="0" smtClean="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489">
                <a:tc vMerge="1">
                  <a:txBody>
                    <a:bodyPr/>
                    <a:lstStyle/>
                    <a:p>
                      <a:endParaRPr lang="zh-TW" altLang="en-US"/>
                    </a:p>
                  </a:txBody>
                  <a:tcPr/>
                </a:tc>
                <a:tc vMerge="1">
                  <a:txBody>
                    <a:bodyPr/>
                    <a:lstStyle/>
                    <a:p>
                      <a:pPr>
                        <a:spcAft>
                          <a:spcPts val="0"/>
                        </a:spcAft>
                      </a:pPr>
                      <a:endParaRPr lang="zh-TW" sz="1800" kern="100" dirty="0">
                        <a:latin typeface="微軟正黑體" pitchFamily="34" charset="-120"/>
                        <a:ea typeface="微軟正黑體" pitchFamily="34" charset="-120"/>
                        <a:cs typeface="Times New Roman" pitchFamily="18" charset="0"/>
                      </a:endParaRPr>
                    </a:p>
                  </a:txBody>
                  <a:tcPr marL="23562" marR="23562"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latin typeface="微軟正黑體" pitchFamily="34" charset="-120"/>
                          <a:ea typeface="微軟正黑體" pitchFamily="34" charset="-120"/>
                          <a:cs typeface="Times New Roman" pitchFamily="18" charset="0"/>
                        </a:rPr>
                        <a:t>資料安全及備份管理</a:t>
                      </a:r>
                      <a:endParaRPr lang="zh-TW" altLang="zh-TW" sz="1800" kern="100" dirty="0" smtClean="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489">
                <a:tc vMerge="1">
                  <a:txBody>
                    <a:bodyPr/>
                    <a:lstStyle/>
                    <a:p>
                      <a:endParaRPr lang="zh-TW" altLang="en-US"/>
                    </a:p>
                  </a:txBody>
                  <a:tcPr/>
                </a:tc>
                <a:tc vMerge="1">
                  <a:txBody>
                    <a:bodyPr/>
                    <a:lstStyle/>
                    <a:p>
                      <a:pPr>
                        <a:spcAft>
                          <a:spcPts val="0"/>
                        </a:spcAft>
                      </a:pPr>
                      <a:endParaRPr lang="zh-TW" sz="1800" kern="100" dirty="0">
                        <a:solidFill>
                          <a:srgbClr val="0000FF"/>
                        </a:solidFill>
                        <a:latin typeface="微軟正黑體" pitchFamily="34" charset="-120"/>
                        <a:ea typeface="微軟正黑體" pitchFamily="34" charset="-120"/>
                        <a:cs typeface="Times New Roman" pitchFamily="18" charset="0"/>
                      </a:endParaRPr>
                    </a:p>
                  </a:txBody>
                  <a:tcPr marL="23562" marR="23562"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smtClean="0">
                          <a:latin typeface="微軟正黑體" pitchFamily="34" charset="-120"/>
                          <a:ea typeface="微軟正黑體" pitchFamily="34" charset="-120"/>
                          <a:cs typeface="Times New Roman" pitchFamily="18" charset="0"/>
                        </a:rPr>
                        <a:t>日誌管理</a:t>
                      </a:r>
                      <a:endParaRPr lang="zh-TW" altLang="zh-TW" sz="1800" kern="100" dirty="0" smtClean="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08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sz="1800" kern="100" dirty="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zh-TW" altLang="en-US" sz="1800" kern="100" dirty="0" smtClean="0">
                          <a:solidFill>
                            <a:schemeClr val="tx1"/>
                          </a:solidFill>
                          <a:latin typeface="微軟正黑體" pitchFamily="34" charset="-120"/>
                          <a:ea typeface="微軟正黑體" pitchFamily="34" charset="-120"/>
                          <a:cs typeface="Times New Roman" pitchFamily="18" charset="0"/>
                        </a:rPr>
                        <a:t>新興科技安全</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1800" kern="100" dirty="0" smtClean="0">
                          <a:solidFill>
                            <a:schemeClr val="tx1"/>
                          </a:solidFill>
                          <a:latin typeface="微軟正黑體" pitchFamily="34" charset="-120"/>
                          <a:ea typeface="微軟正黑體" pitchFamily="34" charset="-120"/>
                          <a:cs typeface="Times New Roman" pitchFamily="18" charset="0"/>
                        </a:rPr>
                        <a:t>雲端安全概論</a:t>
                      </a:r>
                      <a:endParaRPr lang="zh-TW" sz="1800" kern="100" dirty="0">
                        <a:solidFill>
                          <a:schemeClr val="tx1"/>
                        </a:solidFill>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sz="1800" kern="100" dirty="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spcAft>
                          <a:spcPts val="0"/>
                        </a:spcAft>
                      </a:pPr>
                      <a:endParaRPr lang="zh-TW" sz="1800" kern="100" dirty="0">
                        <a:latin typeface="微軟正黑體" pitchFamily="34" charset="-120"/>
                        <a:ea typeface="微軟正黑體" pitchFamily="34" charset="-120"/>
                        <a:cs typeface="Times New Roman" pitchFamily="18" charset="0"/>
                      </a:endParaRPr>
                    </a:p>
                  </a:txBody>
                  <a:tcPr marL="23562" marR="23562"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行動裝置安全概論</a:t>
                      </a:r>
                      <a:endParaRPr lang="zh-TW" sz="1800" kern="100" dirty="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b="1" kern="100" dirty="0" smtClean="0">
                        <a:latin typeface="微軟正黑體" pitchFamily="34" charset="-120"/>
                        <a:ea typeface="微軟正黑體" pitchFamily="34" charset="-120"/>
                        <a:cs typeface="Times New Roman" pitchFamily="18" charset="0"/>
                      </a:endParaRPr>
                    </a:p>
                  </a:txBody>
                  <a:tcPr marL="4376" marR="4376" marT="43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spcAft>
                          <a:spcPts val="0"/>
                        </a:spcAft>
                      </a:pPr>
                      <a:endParaRPr lang="zh-TW" sz="1800" kern="100" dirty="0">
                        <a:latin typeface="微軟正黑體" pitchFamily="34" charset="-120"/>
                        <a:ea typeface="微軟正黑體" pitchFamily="34" charset="-120"/>
                        <a:cs typeface="Times New Roman" pitchFamily="18" charset="0"/>
                      </a:endParaRPr>
                    </a:p>
                  </a:txBody>
                  <a:tcPr marL="23562" marR="23562"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1800" kern="100" dirty="0" smtClean="0">
                          <a:latin typeface="微軟正黑體" pitchFamily="34" charset="-120"/>
                          <a:ea typeface="微軟正黑體" pitchFamily="34" charset="-120"/>
                          <a:cs typeface="Times New Roman" pitchFamily="18" charset="0"/>
                        </a:rPr>
                        <a:t>物聯網安全概論</a:t>
                      </a:r>
                      <a:endParaRPr lang="zh-TW" sz="1800" kern="100" dirty="0">
                        <a:latin typeface="微軟正黑體" pitchFamily="34" charset="-120"/>
                        <a:ea typeface="微軟正黑體" pitchFamily="34" charset="-120"/>
                        <a:cs typeface="Times New Roman" pitchFamily="18" charset="0"/>
                      </a:endParaRPr>
                    </a:p>
                  </a:txBody>
                  <a:tcPr marL="23561" marR="23561" marT="52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投影片編號版面配置區 1"/>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8AD6CD1B-5341-4B42-88B2-5E0A2053F291}" type="slidenum">
              <a:rPr kumimoji="0" lang="zh-TW" altLang="en-US" smtClean="0">
                <a:solidFill>
                  <a:schemeClr val="bg1"/>
                </a:solidFill>
                <a:latin typeface="Times New Roman" pitchFamily="18" charset="0"/>
                <a:ea typeface="標楷體" pitchFamily="65" charset="-120"/>
              </a:rPr>
              <a:pPr/>
              <a:t>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2602142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208585" y="117028"/>
            <a:ext cx="8080400" cy="935708"/>
          </a:xfrm>
        </p:spPr>
        <p:txBody>
          <a:bodyPr/>
          <a:lstStyle/>
          <a:p>
            <a:r>
              <a:rPr lang="zh-TW" altLang="en-US" dirty="0" smtClean="0"/>
              <a:t>身份認證因素</a:t>
            </a:r>
          </a:p>
        </p:txBody>
      </p:sp>
      <p:sp>
        <p:nvSpPr>
          <p:cNvPr id="62468" name="Rectangle 3"/>
          <p:cNvSpPr>
            <a:spLocks noGrp="1" noChangeArrowheads="1"/>
          </p:cNvSpPr>
          <p:nvPr>
            <p:ph type="body" idx="1"/>
          </p:nvPr>
        </p:nvSpPr>
        <p:spPr>
          <a:xfrm>
            <a:off x="662523" y="1052736"/>
            <a:ext cx="8743877" cy="5229320"/>
          </a:xfrm>
        </p:spPr>
        <p:txBody>
          <a:bodyPr/>
          <a:lstStyle/>
          <a:p>
            <a:pPr algn="just"/>
            <a:r>
              <a:rPr lang="zh-TW" altLang="en-US" dirty="0" smtClean="0"/>
              <a:t>基於所知</a:t>
            </a:r>
            <a:r>
              <a:rPr lang="en-US" altLang="zh-TW" sz="2400" dirty="0" smtClean="0"/>
              <a:t>(Something you </a:t>
            </a:r>
            <a:r>
              <a:rPr lang="en-US" altLang="zh-TW" sz="2400" dirty="0" smtClean="0">
                <a:solidFill>
                  <a:srgbClr val="FF0000"/>
                </a:solidFill>
              </a:rPr>
              <a:t>know</a:t>
            </a:r>
            <a:r>
              <a:rPr lang="en-US" altLang="zh-TW" sz="2400" dirty="0" smtClean="0"/>
              <a:t>)</a:t>
            </a:r>
          </a:p>
          <a:p>
            <a:pPr lvl="1" algn="just"/>
            <a:r>
              <a:rPr lang="zh-TW" altLang="en-US" sz="2400" dirty="0" smtClean="0"/>
              <a:t>通行碼</a:t>
            </a:r>
          </a:p>
          <a:p>
            <a:pPr algn="just"/>
            <a:r>
              <a:rPr lang="zh-TW" altLang="en-US" dirty="0" smtClean="0"/>
              <a:t>基於所有</a:t>
            </a:r>
            <a:r>
              <a:rPr lang="en-US" altLang="zh-TW" sz="2400" dirty="0" smtClean="0"/>
              <a:t>(Something you </a:t>
            </a:r>
            <a:r>
              <a:rPr lang="en-US" altLang="zh-TW" sz="2400" dirty="0" smtClean="0">
                <a:solidFill>
                  <a:srgbClr val="FF0000"/>
                </a:solidFill>
              </a:rPr>
              <a:t>have</a:t>
            </a:r>
            <a:r>
              <a:rPr lang="en-US" altLang="zh-TW" sz="2400" dirty="0" smtClean="0"/>
              <a:t>)</a:t>
            </a:r>
          </a:p>
          <a:p>
            <a:pPr lvl="1" algn="just"/>
            <a:r>
              <a:rPr lang="zh-TW" altLang="en-US" sz="2400" dirty="0" smtClean="0"/>
              <a:t>晶片卡</a:t>
            </a:r>
          </a:p>
          <a:p>
            <a:pPr algn="just"/>
            <a:r>
              <a:rPr lang="zh-TW" altLang="en-US" dirty="0" smtClean="0"/>
              <a:t>與生俱備</a:t>
            </a:r>
            <a:r>
              <a:rPr lang="en-US" altLang="zh-TW" sz="2400" dirty="0" smtClean="0"/>
              <a:t>(Something you </a:t>
            </a:r>
            <a:r>
              <a:rPr lang="en-US" altLang="zh-TW" sz="2400" dirty="0" smtClean="0">
                <a:solidFill>
                  <a:srgbClr val="FF0000"/>
                </a:solidFill>
              </a:rPr>
              <a:t>are</a:t>
            </a:r>
            <a:r>
              <a:rPr lang="en-US" altLang="zh-TW" sz="2400" dirty="0" smtClean="0"/>
              <a:t>)</a:t>
            </a:r>
          </a:p>
          <a:p>
            <a:pPr lvl="1" algn="just"/>
            <a:r>
              <a:rPr lang="zh-TW" altLang="en-US" sz="2400" dirty="0" smtClean="0"/>
              <a:t>指紋</a:t>
            </a:r>
          </a:p>
          <a:p>
            <a:pPr algn="just"/>
            <a:endParaRPr lang="zh-TW" altLang="en-US" dirty="0" smtClean="0"/>
          </a:p>
        </p:txBody>
      </p:sp>
      <p:pic>
        <p:nvPicPr>
          <p:cNvPr id="62469" name="Picture 4" descr="br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405" y="4221163"/>
            <a:ext cx="2046552"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 Box 5"/>
          <p:cNvSpPr txBox="1">
            <a:spLocks noChangeArrowheads="1"/>
          </p:cNvSpPr>
          <p:nvPr/>
        </p:nvSpPr>
        <p:spPr bwMode="auto">
          <a:xfrm>
            <a:off x="1576952" y="4654551"/>
            <a:ext cx="1407629" cy="369332"/>
          </a:xfrm>
          <a:prstGeom prst="rect">
            <a:avLst/>
          </a:prstGeom>
          <a:noFill/>
          <a:ln>
            <a:noFill/>
          </a:ln>
          <a:effectLst>
            <a:prstShdw prst="shdw17" dist="17961" dir="13500000">
              <a:srgbClr val="5C5C99">
                <a:alpha val="50000"/>
              </a:srgbClr>
            </a:prstShdw>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800" dirty="0">
                <a:solidFill>
                  <a:srgbClr val="FF0000"/>
                </a:solidFill>
                <a:latin typeface="Arial Black" panose="020B0A04020102020204" pitchFamily="34" charset="0"/>
              </a:rPr>
              <a:t>Password</a:t>
            </a:r>
          </a:p>
        </p:txBody>
      </p:sp>
      <p:pic>
        <p:nvPicPr>
          <p:cNvPr id="62471" name="Picture 6" descr="smart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933" y="4724401"/>
            <a:ext cx="288753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7" descr="fingerpr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3637" y="4652964"/>
            <a:ext cx="1449784"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60</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3363278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1208585" y="117028"/>
            <a:ext cx="8080400" cy="935708"/>
          </a:xfrm>
        </p:spPr>
        <p:txBody>
          <a:bodyPr/>
          <a:lstStyle/>
          <a:p>
            <a:r>
              <a:rPr lang="zh-TW" altLang="en-US" dirty="0" smtClean="0"/>
              <a:t>通行碼身分鑑別技術</a:t>
            </a:r>
            <a:r>
              <a:rPr lang="en-US" altLang="zh-TW" dirty="0" smtClean="0"/>
              <a:t>(1/2)</a:t>
            </a:r>
          </a:p>
        </p:txBody>
      </p:sp>
      <p:sp>
        <p:nvSpPr>
          <p:cNvPr id="87044" name="Rectangle 3"/>
          <p:cNvSpPr>
            <a:spLocks noGrp="1" noChangeArrowheads="1"/>
          </p:cNvSpPr>
          <p:nvPr>
            <p:ph type="body" idx="1"/>
          </p:nvPr>
        </p:nvSpPr>
        <p:spPr>
          <a:xfrm>
            <a:off x="650565" y="1052736"/>
            <a:ext cx="9138973" cy="5472112"/>
          </a:xfrm>
        </p:spPr>
        <p:txBody>
          <a:bodyPr/>
          <a:lstStyle/>
          <a:p>
            <a:pPr algn="just"/>
            <a:r>
              <a:rPr lang="zh-TW" altLang="en-US" sz="2400" dirty="0" smtClean="0"/>
              <a:t>目前使用「最廣泛」也「最簡便」的身分鑑別技術</a:t>
            </a:r>
          </a:p>
          <a:p>
            <a:pPr algn="just"/>
            <a:r>
              <a:rPr lang="zh-TW" altLang="en-US" sz="2400" dirty="0" smtClean="0"/>
              <a:t>也是最不安全的身分鑑別技術</a:t>
            </a:r>
          </a:p>
          <a:p>
            <a:pPr lvl="1" algn="just"/>
            <a:r>
              <a:rPr lang="zh-TW" altLang="en-US" sz="2000" dirty="0" smtClean="0"/>
              <a:t>使用者選用了「懶人通行碼」</a:t>
            </a:r>
          </a:p>
          <a:p>
            <a:pPr lvl="1" algn="just"/>
            <a:r>
              <a:rPr lang="zh-TW" altLang="en-US" sz="2000" dirty="0" smtClean="0"/>
              <a:t>共用通行碼</a:t>
            </a:r>
          </a:p>
          <a:p>
            <a:pPr lvl="1" algn="just"/>
            <a:r>
              <a:rPr lang="zh-TW" altLang="en-US" sz="2000" dirty="0" smtClean="0"/>
              <a:t>將通行碼貼在螢幕上</a:t>
            </a:r>
          </a:p>
          <a:p>
            <a:pPr lvl="1" algn="just"/>
            <a:r>
              <a:rPr lang="zh-TW" altLang="en-US" sz="2000" dirty="0" smtClean="0"/>
              <a:t>從不更改通行碼</a:t>
            </a:r>
          </a:p>
          <a:p>
            <a:pPr lvl="1" algn="just"/>
            <a:r>
              <a:rPr lang="zh-TW" altLang="en-US" sz="2000" dirty="0" smtClean="0"/>
              <a:t>輸入通行碼時被別人看到按下的通行碼</a:t>
            </a:r>
          </a:p>
          <a:p>
            <a:pPr algn="just"/>
            <a:r>
              <a:rPr lang="zh-TW" altLang="en-US" sz="2400" dirty="0" smtClean="0"/>
              <a:t>這組通行碼安全嗎？</a:t>
            </a:r>
          </a:p>
          <a:p>
            <a:pPr algn="just"/>
            <a:endParaRPr lang="zh-TW" altLang="en-US" sz="2000" dirty="0" smtClean="0"/>
          </a:p>
          <a:p>
            <a:pPr algn="just"/>
            <a:r>
              <a:rPr lang="zh-TW" altLang="en-US" sz="2400" dirty="0" smtClean="0"/>
              <a:t>針對通行碼的攻擊</a:t>
            </a:r>
          </a:p>
          <a:p>
            <a:pPr lvl="1" algn="just"/>
            <a:r>
              <a:rPr lang="zh-TW" altLang="en-US" sz="2000" dirty="0" smtClean="0"/>
              <a:t>字典猜測法</a:t>
            </a:r>
          </a:p>
          <a:p>
            <a:pPr lvl="1" algn="just"/>
            <a:r>
              <a:rPr lang="zh-TW" altLang="en-US" sz="2000" dirty="0" smtClean="0"/>
              <a:t>暴力式通行碼猜測</a:t>
            </a:r>
          </a:p>
          <a:p>
            <a:pPr lvl="1" algn="just"/>
            <a:r>
              <a:rPr lang="zh-TW" altLang="en-US" sz="2000" dirty="0" smtClean="0"/>
              <a:t>通行碼監聽</a:t>
            </a:r>
          </a:p>
        </p:txBody>
      </p:sp>
      <p:pic>
        <p:nvPicPr>
          <p:cNvPr id="87045" name="Picture 4" descr="postitnotepasswo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982" y="1988840"/>
            <a:ext cx="2495418"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Rectangle 5"/>
          <p:cNvSpPr>
            <a:spLocks noChangeArrowheads="1"/>
          </p:cNvSpPr>
          <p:nvPr/>
        </p:nvSpPr>
        <p:spPr bwMode="auto">
          <a:xfrm>
            <a:off x="1130198" y="4220765"/>
            <a:ext cx="7333192" cy="36036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wrap="none" anchor="ctr"/>
          <a:lstStyle>
            <a:lvl1pPr algn="ctr">
              <a:defRPr sz="3600" b="1">
                <a:solidFill>
                  <a:schemeClr val="tx1"/>
                </a:solidFill>
                <a:latin typeface="Times New Roman" panose="02020603050405020304" pitchFamily="18" charset="0"/>
                <a:ea typeface="標楷體" panose="03000509000000000000" pitchFamily="65" charset="-120"/>
              </a:defRPr>
            </a:lvl1pPr>
            <a:lvl2pPr marL="742950" indent="-285750" algn="ctr">
              <a:defRPr sz="3600" b="1">
                <a:solidFill>
                  <a:schemeClr val="tx1"/>
                </a:solidFill>
                <a:latin typeface="Times New Roman" panose="02020603050405020304" pitchFamily="18" charset="0"/>
                <a:ea typeface="標楷體" panose="03000509000000000000" pitchFamily="65" charset="-120"/>
              </a:defRPr>
            </a:lvl2pPr>
            <a:lvl3pPr marL="1143000" indent="-228600" algn="ctr">
              <a:defRPr sz="3600" b="1">
                <a:solidFill>
                  <a:schemeClr val="tx1"/>
                </a:solidFill>
                <a:latin typeface="Times New Roman" panose="02020603050405020304" pitchFamily="18" charset="0"/>
                <a:ea typeface="標楷體" panose="03000509000000000000" pitchFamily="65" charset="-120"/>
              </a:defRPr>
            </a:lvl3pPr>
            <a:lvl4pPr marL="1600200" indent="-228600" algn="ctr">
              <a:defRPr sz="3600" b="1">
                <a:solidFill>
                  <a:schemeClr val="tx1"/>
                </a:solidFill>
                <a:latin typeface="Times New Roman" panose="02020603050405020304" pitchFamily="18" charset="0"/>
                <a:ea typeface="標楷體" panose="03000509000000000000" pitchFamily="65" charset="-120"/>
              </a:defRPr>
            </a:lvl4pPr>
            <a:lvl5pPr marL="2057400" indent="-228600" algn="ctr">
              <a:defRPr sz="3600" b="1">
                <a:solidFill>
                  <a:schemeClr val="tx1"/>
                </a:solidFill>
                <a:latin typeface="Times New Roman" panose="02020603050405020304" pitchFamily="18" charset="0"/>
                <a:ea typeface="標楷體" panose="03000509000000000000" pitchFamily="65" charset="-12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ea typeface="標楷體" panose="03000509000000000000" pitchFamily="65" charset="-120"/>
              </a:defRPr>
            </a:lvl9pPr>
          </a:lstStyle>
          <a:p>
            <a:pPr eaLnBrk="1" hangingPunct="1"/>
            <a:r>
              <a:rPr lang="en-US" altLang="zh-TW" sz="1400" smtClean="0"/>
              <a:t>RAqr2lSKjTqPOnVSKkvbDIpEit+7jqpnfCvq/gtfu2cSKxTa7XoUMKPiAgICAgICAg</a:t>
            </a:r>
            <a:endParaRPr lang="zh-TW" altLang="en-US" sz="1400" dirty="0"/>
          </a:p>
        </p:txBody>
      </p:sp>
      <p:sp>
        <p:nvSpPr>
          <p:cNvPr id="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61</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6804569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1208585" y="117028"/>
            <a:ext cx="8080400" cy="935708"/>
          </a:xfrm>
        </p:spPr>
        <p:txBody>
          <a:bodyPr/>
          <a:lstStyle/>
          <a:p>
            <a:r>
              <a:rPr lang="zh-TW" altLang="en-US" dirty="0" smtClean="0"/>
              <a:t>通行碼身分鑑別技術</a:t>
            </a:r>
            <a:r>
              <a:rPr lang="en-US" altLang="zh-TW" dirty="0" smtClean="0"/>
              <a:t>(2/2)</a:t>
            </a:r>
            <a:endParaRPr lang="zh-TW" altLang="en-US" dirty="0" smtClean="0"/>
          </a:p>
        </p:txBody>
      </p:sp>
      <p:sp>
        <p:nvSpPr>
          <p:cNvPr id="89092" name="Rectangle 3"/>
          <p:cNvSpPr>
            <a:spLocks noGrp="1" noChangeArrowheads="1"/>
          </p:cNvSpPr>
          <p:nvPr>
            <p:ph type="body" idx="1"/>
          </p:nvPr>
        </p:nvSpPr>
        <p:spPr>
          <a:xfrm>
            <a:off x="662523" y="1052736"/>
            <a:ext cx="8743877" cy="5229320"/>
          </a:xfrm>
        </p:spPr>
        <p:txBody>
          <a:bodyPr/>
          <a:lstStyle/>
          <a:p>
            <a:pPr algn="just"/>
            <a:r>
              <a:rPr lang="zh-TW" altLang="en-US" sz="2400" dirty="0" smtClean="0"/>
              <a:t>避免通行碼被破解的防護措施</a:t>
            </a:r>
          </a:p>
          <a:p>
            <a:pPr lvl="1" algn="just"/>
            <a:r>
              <a:rPr lang="zh-TW" altLang="en-US" sz="2200" dirty="0" smtClean="0"/>
              <a:t>系統強制要求長度至少</a:t>
            </a:r>
            <a:r>
              <a:rPr lang="en-US" altLang="zh-TW" sz="2200" dirty="0" smtClean="0"/>
              <a:t>8</a:t>
            </a:r>
            <a:r>
              <a:rPr lang="zh-TW" altLang="en-US" sz="2200" dirty="0" smtClean="0"/>
              <a:t>碼</a:t>
            </a:r>
          </a:p>
          <a:p>
            <a:pPr lvl="2" algn="just"/>
            <a:r>
              <a:rPr lang="zh-TW" altLang="en-US" sz="2200" dirty="0" smtClean="0">
                <a:latin typeface="+mn-ea"/>
              </a:rPr>
              <a:t>包含文字、數字及</a:t>
            </a:r>
            <a:r>
              <a:rPr lang="zh-TW" altLang="en-US" sz="2200" dirty="0">
                <a:latin typeface="+mn-ea"/>
              </a:rPr>
              <a:t>符號</a:t>
            </a:r>
            <a:r>
              <a:rPr lang="zh-TW" altLang="en-US" sz="2200" dirty="0" smtClean="0">
                <a:latin typeface="+mn-ea"/>
              </a:rPr>
              <a:t>、包含大小寫</a:t>
            </a:r>
          </a:p>
          <a:p>
            <a:pPr lvl="2" algn="just"/>
            <a:r>
              <a:rPr lang="zh-TW" altLang="en-US" sz="2200" dirty="0" smtClean="0">
                <a:latin typeface="+mn-ea"/>
              </a:rPr>
              <a:t>在字典中查</a:t>
            </a:r>
            <a:r>
              <a:rPr lang="zh-TW" altLang="en-US" sz="2200" dirty="0">
                <a:latin typeface="+mn-ea"/>
              </a:rPr>
              <a:t>不到</a:t>
            </a:r>
            <a:r>
              <a:rPr lang="zh-TW" altLang="en-US" sz="2200" dirty="0" smtClean="0">
                <a:latin typeface="+mn-ea"/>
              </a:rPr>
              <a:t>、</a:t>
            </a:r>
            <a:r>
              <a:rPr lang="zh-TW" altLang="zh-TW" sz="2200" b="1" dirty="0">
                <a:solidFill>
                  <a:srgbClr val="FF0000"/>
                </a:solidFill>
              </a:rPr>
              <a:t>以中文字注音符號按鍵來設定</a:t>
            </a:r>
            <a:endParaRPr lang="zh-TW" altLang="en-US" sz="2200" b="1" dirty="0" smtClean="0">
              <a:solidFill>
                <a:srgbClr val="FF0000"/>
              </a:solidFill>
              <a:latin typeface="+mn-ea"/>
            </a:endParaRPr>
          </a:p>
          <a:p>
            <a:pPr lvl="1" algn="just"/>
            <a:r>
              <a:rPr lang="zh-TW" altLang="en-US" sz="2200" dirty="0" smtClean="0"/>
              <a:t>系統強制要求使用者定期更換通行碼</a:t>
            </a:r>
          </a:p>
          <a:p>
            <a:pPr lvl="1" algn="just"/>
            <a:r>
              <a:rPr lang="zh-TW" altLang="en-US" sz="2200" dirty="0" smtClean="0"/>
              <a:t>由系統判斷通行碼不重覆使用</a:t>
            </a:r>
          </a:p>
          <a:p>
            <a:pPr lvl="1" algn="just"/>
            <a:r>
              <a:rPr lang="zh-TW" altLang="en-US" sz="2200" dirty="0" smtClean="0"/>
              <a:t>可限制通行碼容許簽入失敗的次數</a:t>
            </a:r>
          </a:p>
          <a:p>
            <a:pPr lvl="1" algn="just"/>
            <a:r>
              <a:rPr lang="zh-TW" altLang="en-US" sz="2200" dirty="0" smtClean="0"/>
              <a:t>簽入成功或失敗都應被記錄</a:t>
            </a:r>
          </a:p>
          <a:p>
            <a:pPr lvl="1" algn="just"/>
            <a:r>
              <a:rPr lang="zh-TW" altLang="en-US" sz="2200" dirty="0" smtClean="0"/>
              <a:t>使用通行碼檢測工具尋找脆弱通行碼</a:t>
            </a:r>
          </a:p>
          <a:p>
            <a:pPr lvl="1" algn="just"/>
            <a:r>
              <a:rPr lang="zh-TW" altLang="en-US" sz="2200" dirty="0" smtClean="0"/>
              <a:t>通行碼不以明碼方式儲存</a:t>
            </a:r>
            <a:r>
              <a:rPr lang="en-US" altLang="zh-TW" sz="2200" dirty="0" smtClean="0"/>
              <a:t>(</a:t>
            </a:r>
            <a:r>
              <a:rPr lang="zh-TW" altLang="en-US" sz="2200" dirty="0" smtClean="0"/>
              <a:t>湊雜與加密</a:t>
            </a:r>
            <a:r>
              <a:rPr lang="en-US" altLang="zh-TW" sz="2200" dirty="0" smtClean="0"/>
              <a:t>)</a:t>
            </a:r>
          </a:p>
          <a:p>
            <a:pPr lvl="1" algn="just"/>
            <a:r>
              <a:rPr lang="zh-TW" altLang="en-US" sz="2200" dirty="0" smtClean="0"/>
              <a:t>通行碼不以明碼方式在網路上傳送</a:t>
            </a:r>
          </a:p>
          <a:p>
            <a:pPr lvl="1" algn="just"/>
            <a:r>
              <a:rPr lang="zh-TW" altLang="en-US" sz="2200" dirty="0" smtClean="0"/>
              <a:t>加強保護集中存放通行碼的伺服器</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62</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7573650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920552" y="117028"/>
            <a:ext cx="8080400" cy="935708"/>
          </a:xfrm>
        </p:spPr>
        <p:txBody>
          <a:bodyPr/>
          <a:lstStyle/>
          <a:p>
            <a:r>
              <a:rPr lang="zh-TW" altLang="en-US" sz="4200" dirty="0" smtClean="0">
                <a:solidFill>
                  <a:srgbClr val="FF0000"/>
                </a:solidFill>
              </a:rPr>
              <a:t>補充</a:t>
            </a:r>
            <a:r>
              <a:rPr lang="en-US" altLang="zh-TW" sz="4200" dirty="0" smtClean="0"/>
              <a:t>:</a:t>
            </a:r>
            <a:r>
              <a:rPr lang="zh-TW" altLang="en-US" sz="4200" dirty="0" smtClean="0"/>
              <a:t>一次性通行碼身分鑑別技術</a:t>
            </a:r>
            <a:endParaRPr lang="en-US" altLang="zh-TW" sz="4200" dirty="0" smtClean="0"/>
          </a:p>
        </p:txBody>
      </p:sp>
      <p:sp>
        <p:nvSpPr>
          <p:cNvPr id="91140" name="Rectangle 3"/>
          <p:cNvSpPr>
            <a:spLocks noGrp="1" noChangeArrowheads="1"/>
          </p:cNvSpPr>
          <p:nvPr>
            <p:ph type="body" idx="1"/>
          </p:nvPr>
        </p:nvSpPr>
        <p:spPr>
          <a:xfrm>
            <a:off x="662523" y="1052736"/>
            <a:ext cx="8743877" cy="5229320"/>
          </a:xfrm>
        </p:spPr>
        <p:txBody>
          <a:bodyPr/>
          <a:lstStyle/>
          <a:p>
            <a:pPr algn="just"/>
            <a:r>
              <a:rPr lang="zh-TW" altLang="en-US" dirty="0" smtClean="0"/>
              <a:t>一次性通行碼</a:t>
            </a:r>
            <a:r>
              <a:rPr lang="en-US" altLang="zh-TW" dirty="0" smtClean="0"/>
              <a:t>(One-</a:t>
            </a:r>
            <a:r>
              <a:rPr lang="en-US" altLang="zh-TW" dirty="0"/>
              <a:t>T</a:t>
            </a:r>
            <a:r>
              <a:rPr lang="en-US" altLang="zh-TW" dirty="0" smtClean="0"/>
              <a:t>ime Password)</a:t>
            </a:r>
            <a:r>
              <a:rPr lang="zh-TW" altLang="en-US" dirty="0" smtClean="0"/>
              <a:t>或稱動態通行碼的特質</a:t>
            </a:r>
          </a:p>
          <a:p>
            <a:pPr lvl="1" algn="just"/>
            <a:r>
              <a:rPr lang="zh-TW" altLang="en-US" sz="2400" dirty="0" smtClean="0"/>
              <a:t>由隨身攜帶的</a:t>
            </a:r>
            <a:r>
              <a:rPr lang="zh-TW" altLang="en-US" sz="2400" dirty="0" smtClean="0">
                <a:solidFill>
                  <a:srgbClr val="FF0000"/>
                </a:solidFill>
              </a:rPr>
              <a:t>代碼</a:t>
            </a:r>
            <a:r>
              <a:rPr lang="en-US" altLang="zh-TW" sz="2400" dirty="0" smtClean="0">
                <a:solidFill>
                  <a:srgbClr val="FF0000"/>
                </a:solidFill>
              </a:rPr>
              <a:t>(</a:t>
            </a:r>
            <a:r>
              <a:rPr lang="en-US" altLang="zh-TW" sz="2200" dirty="0" smtClean="0">
                <a:solidFill>
                  <a:srgbClr val="FF0000"/>
                </a:solidFill>
              </a:rPr>
              <a:t>Token</a:t>
            </a:r>
            <a:r>
              <a:rPr lang="en-US" altLang="zh-TW" sz="2400" dirty="0" smtClean="0">
                <a:solidFill>
                  <a:srgbClr val="FF0000"/>
                </a:solidFill>
              </a:rPr>
              <a:t>)</a:t>
            </a:r>
            <a:r>
              <a:rPr lang="zh-TW" altLang="en-US" sz="2400" dirty="0" smtClean="0">
                <a:solidFill>
                  <a:srgbClr val="FF0000"/>
                </a:solidFill>
              </a:rPr>
              <a:t>或軟體自動產生</a:t>
            </a:r>
            <a:r>
              <a:rPr lang="zh-TW" altLang="en-US" sz="2400" dirty="0" smtClean="0"/>
              <a:t>簽入用通行碼</a:t>
            </a:r>
          </a:p>
          <a:p>
            <a:pPr lvl="1" algn="just"/>
            <a:r>
              <a:rPr lang="zh-TW" altLang="en-US" sz="2400" dirty="0" smtClean="0"/>
              <a:t>簽入時每次</a:t>
            </a:r>
            <a:r>
              <a:rPr lang="zh-TW" altLang="en-US" sz="2400" dirty="0" smtClean="0">
                <a:solidFill>
                  <a:srgbClr val="FF0000"/>
                </a:solidFill>
              </a:rPr>
              <a:t>產生的通行碼只能使用一次</a:t>
            </a:r>
          </a:p>
          <a:p>
            <a:pPr lvl="1" algn="just"/>
            <a:r>
              <a:rPr lang="zh-TW" altLang="en-US" sz="2400" dirty="0" smtClean="0"/>
              <a:t>可</a:t>
            </a:r>
            <a:r>
              <a:rPr lang="zh-TW" altLang="en-US" sz="2400" dirty="0" smtClean="0">
                <a:solidFill>
                  <a:srgbClr val="FF0000"/>
                </a:solidFill>
              </a:rPr>
              <a:t>防止</a:t>
            </a:r>
            <a:r>
              <a:rPr lang="zh-TW" altLang="en-US" sz="2400" dirty="0" smtClean="0"/>
              <a:t>通行碼被</a:t>
            </a:r>
            <a:r>
              <a:rPr lang="zh-TW" altLang="en-US" sz="2400" dirty="0" smtClean="0">
                <a:solidFill>
                  <a:srgbClr val="FF0000"/>
                </a:solidFill>
              </a:rPr>
              <a:t>竊聽</a:t>
            </a:r>
            <a:r>
              <a:rPr lang="zh-TW" altLang="en-US" sz="2400" dirty="0" smtClean="0"/>
              <a:t>而偽冒簽入的問題</a:t>
            </a:r>
          </a:p>
          <a:p>
            <a:pPr lvl="1" algn="just"/>
            <a:r>
              <a:rPr lang="zh-TW" altLang="en-US" sz="2400" dirty="0" smtClean="0"/>
              <a:t>可</a:t>
            </a:r>
            <a:r>
              <a:rPr lang="zh-TW" altLang="en-US" sz="2400" dirty="0" smtClean="0">
                <a:solidFill>
                  <a:srgbClr val="FF0000"/>
                </a:solidFill>
              </a:rPr>
              <a:t>防止</a:t>
            </a:r>
            <a:r>
              <a:rPr lang="zh-TW" altLang="en-US" sz="2400" dirty="0" smtClean="0"/>
              <a:t>通行碼</a:t>
            </a:r>
            <a:r>
              <a:rPr lang="zh-TW" altLang="en-US" sz="2400" dirty="0" smtClean="0">
                <a:solidFill>
                  <a:srgbClr val="FF0000"/>
                </a:solidFill>
              </a:rPr>
              <a:t>猜測</a:t>
            </a:r>
            <a:r>
              <a:rPr lang="zh-TW" altLang="en-US" sz="2400" dirty="0" smtClean="0"/>
              <a:t>攻擊</a:t>
            </a:r>
          </a:p>
          <a:p>
            <a:pPr lvl="1" algn="just"/>
            <a:endParaRPr lang="zh-TW" altLang="en-US" dirty="0" smtClean="0"/>
          </a:p>
        </p:txBody>
      </p:sp>
      <p:pic>
        <p:nvPicPr>
          <p:cNvPr id="91141" name="Picture 4" descr="2009"/>
          <p:cNvPicPr>
            <a:picLocks noChangeAspect="1" noChangeArrowheads="1"/>
          </p:cNvPicPr>
          <p:nvPr/>
        </p:nvPicPr>
        <p:blipFill>
          <a:blip r:embed="rId3">
            <a:extLst>
              <a:ext uri="{28A0092B-C50C-407E-A947-70E740481C1C}">
                <a14:useLocalDpi xmlns:a14="http://schemas.microsoft.com/office/drawing/2010/main" val="0"/>
              </a:ext>
            </a:extLst>
          </a:blip>
          <a:srcRect l="18083" t="21597" r="18024" b="15388"/>
          <a:stretch>
            <a:fillRect/>
          </a:stretch>
        </p:blipFill>
        <p:spPr bwMode="auto">
          <a:xfrm rot="60000">
            <a:off x="1297226" y="4584275"/>
            <a:ext cx="187113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2" name="Picture 5"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897" y="4602435"/>
            <a:ext cx="202763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6" descr="Authenex-Bundles"/>
          <p:cNvPicPr>
            <a:picLocks noChangeAspect="1" noChangeArrowheads="1"/>
          </p:cNvPicPr>
          <p:nvPr/>
        </p:nvPicPr>
        <p:blipFill>
          <a:blip r:embed="rId5">
            <a:extLst>
              <a:ext uri="{28A0092B-C50C-407E-A947-70E740481C1C}">
                <a14:useLocalDpi xmlns:a14="http://schemas.microsoft.com/office/drawing/2010/main" val="0"/>
              </a:ext>
            </a:extLst>
          </a:blip>
          <a:srcRect l="45505"/>
          <a:stretch>
            <a:fillRect/>
          </a:stretch>
        </p:blipFill>
        <p:spPr bwMode="auto">
          <a:xfrm>
            <a:off x="6747200" y="4233341"/>
            <a:ext cx="2261527"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63</a:t>
            </a:fld>
            <a:endParaRPr kumimoji="0" lang="zh-TW" altLang="en-US" dirty="0"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9572446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8" name="橢圓圖說文字 7"/>
          <p:cNvSpPr>
            <a:spLocks noChangeArrowheads="1"/>
          </p:cNvSpPr>
          <p:nvPr/>
        </p:nvSpPr>
        <p:spPr bwMode="auto">
          <a:xfrm>
            <a:off x="3702050" y="2824163"/>
            <a:ext cx="2546350" cy="1081087"/>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最低權限</a:t>
            </a:r>
          </a:p>
        </p:txBody>
      </p:sp>
      <p:sp>
        <p:nvSpPr>
          <p:cNvPr id="9" name="橢圓圖說文字 8"/>
          <p:cNvSpPr>
            <a:spLocks noChangeArrowheads="1"/>
          </p:cNvSpPr>
          <p:nvPr/>
        </p:nvSpPr>
        <p:spPr bwMode="auto">
          <a:xfrm>
            <a:off x="992188" y="1557338"/>
            <a:ext cx="2881312"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存取控制政策</a:t>
            </a:r>
          </a:p>
        </p:txBody>
      </p:sp>
      <p:sp>
        <p:nvSpPr>
          <p:cNvPr id="10" name="橢圓圖說文字 9"/>
          <p:cNvSpPr>
            <a:spLocks noChangeArrowheads="1"/>
          </p:cNvSpPr>
          <p:nvPr/>
        </p:nvSpPr>
        <p:spPr bwMode="auto">
          <a:xfrm>
            <a:off x="6392863" y="1849438"/>
            <a:ext cx="2879725" cy="1079500"/>
          </a:xfrm>
          <a:prstGeom prst="wedgeEllipseCallout">
            <a:avLst>
              <a:gd name="adj1" fmla="val -11213"/>
              <a:gd name="adj2" fmla="val 70199"/>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密碼強度</a:t>
            </a:r>
          </a:p>
        </p:txBody>
      </p:sp>
      <p:sp>
        <p:nvSpPr>
          <p:cNvPr id="11" name="橢圓圖說文字 10"/>
          <p:cNvSpPr>
            <a:spLocks noChangeArrowheads="1"/>
          </p:cNvSpPr>
          <p:nvPr/>
        </p:nvSpPr>
        <p:spPr bwMode="auto">
          <a:xfrm>
            <a:off x="704850" y="3362325"/>
            <a:ext cx="2670175" cy="1044575"/>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變更管理 </a:t>
            </a:r>
            <a:endParaRPr lang="en-US" altLang="zh-TW" sz="2400" dirty="0">
              <a:solidFill>
                <a:srgbClr val="595959"/>
              </a:solidFill>
              <a:latin typeface="微軟正黑體" pitchFamily="34" charset="-120"/>
              <a:ea typeface="微軟正黑體" pitchFamily="34" charset="-120"/>
            </a:endParaRPr>
          </a:p>
          <a:p>
            <a:pPr algn="ctr">
              <a:defRPr/>
            </a:pPr>
            <a:r>
              <a:rPr lang="en-US" altLang="zh-TW" sz="2400" dirty="0">
                <a:solidFill>
                  <a:srgbClr val="595959"/>
                </a:solidFill>
                <a:latin typeface="微軟正黑體" pitchFamily="34" charset="-120"/>
                <a:ea typeface="微軟正黑體" pitchFamily="34" charset="-120"/>
              </a:rPr>
              <a:t>(</a:t>
            </a:r>
            <a:r>
              <a:rPr lang="zh-TW" altLang="en-US" sz="2400" dirty="0">
                <a:solidFill>
                  <a:srgbClr val="595959"/>
                </a:solidFill>
                <a:latin typeface="微軟正黑體" pitchFamily="34" charset="-120"/>
                <a:ea typeface="微軟正黑體" pitchFamily="34" charset="-120"/>
              </a:rPr>
              <a:t>新增異動</a:t>
            </a:r>
            <a:r>
              <a:rPr lang="en-US" altLang="zh-TW" sz="2400" dirty="0">
                <a:solidFill>
                  <a:srgbClr val="595959"/>
                </a:solidFill>
                <a:latin typeface="微軟正黑體" pitchFamily="34" charset="-120"/>
                <a:ea typeface="微軟正黑體" pitchFamily="34" charset="-120"/>
              </a:rPr>
              <a:t>)</a:t>
            </a:r>
            <a:endParaRPr lang="zh-TW" altLang="en-US" sz="2400" dirty="0">
              <a:solidFill>
                <a:srgbClr val="595959"/>
              </a:solidFill>
              <a:latin typeface="微軟正黑體" pitchFamily="34" charset="-120"/>
              <a:ea typeface="微軟正黑體" pitchFamily="34" charset="-120"/>
            </a:endParaRPr>
          </a:p>
        </p:txBody>
      </p:sp>
      <p:sp>
        <p:nvSpPr>
          <p:cNvPr id="12" name="橢圓圖說文字 11"/>
          <p:cNvSpPr>
            <a:spLocks noChangeArrowheads="1"/>
          </p:cNvSpPr>
          <p:nvPr/>
        </p:nvSpPr>
        <p:spPr bwMode="auto">
          <a:xfrm>
            <a:off x="2720975" y="4449763"/>
            <a:ext cx="2881313" cy="1079500"/>
          </a:xfrm>
          <a:prstGeom prst="wedgeEllipseCallout">
            <a:avLst>
              <a:gd name="adj1" fmla="val -13620"/>
              <a:gd name="adj2" fmla="val -7354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權限審查</a:t>
            </a:r>
          </a:p>
        </p:txBody>
      </p:sp>
      <p:sp>
        <p:nvSpPr>
          <p:cNvPr id="13" name="橢圓圖說文字 12"/>
          <p:cNvSpPr>
            <a:spLocks noChangeArrowheads="1"/>
          </p:cNvSpPr>
          <p:nvPr/>
        </p:nvSpPr>
        <p:spPr bwMode="auto">
          <a:xfrm>
            <a:off x="6105525" y="3937000"/>
            <a:ext cx="2879725" cy="1081088"/>
          </a:xfrm>
          <a:prstGeom prst="wedgeEllipseCallout">
            <a:avLst>
              <a:gd name="adj1" fmla="val -41037"/>
              <a:gd name="adj2" fmla="val -6181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職務區隔</a:t>
            </a:r>
            <a:endParaRPr lang="zh-TW" altLang="en-US" sz="2400" dirty="0">
              <a:solidFill>
                <a:srgbClr val="595959"/>
              </a:solidFill>
              <a:latin typeface="微軟正黑體" pitchFamily="34" charset="-120"/>
              <a:ea typeface="微軟正黑體" pitchFamily="34" charset="-120"/>
            </a:endParaRPr>
          </a:p>
        </p:txBody>
      </p:sp>
      <p:sp>
        <p:nvSpPr>
          <p:cNvPr id="14" name="橢圓圖說文字 13"/>
          <p:cNvSpPr>
            <a:spLocks noChangeArrowheads="1"/>
          </p:cNvSpPr>
          <p:nvPr/>
        </p:nvSpPr>
        <p:spPr bwMode="auto">
          <a:xfrm>
            <a:off x="4016375" y="1258888"/>
            <a:ext cx="2376488" cy="1081087"/>
          </a:xfrm>
          <a:prstGeom prst="wedgeEllipseCallout">
            <a:avLst>
              <a:gd name="adj1" fmla="val -52102"/>
              <a:gd name="adj2" fmla="val 39431"/>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特權管理</a:t>
            </a:r>
          </a:p>
        </p:txBody>
      </p:sp>
      <p:sp>
        <p:nvSpPr>
          <p:cNvPr id="19466"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6FED8A5C-4FBE-468A-8D7B-16AA9736E05E}" type="slidenum">
              <a:rPr kumimoji="0" lang="zh-TW" altLang="en-US" smtClean="0">
                <a:solidFill>
                  <a:schemeClr val="bg1"/>
                </a:solidFill>
                <a:latin typeface="Times New Roman" pitchFamily="18" charset="0"/>
                <a:ea typeface="標楷體" pitchFamily="65" charset="-120"/>
              </a:rPr>
              <a:pPr/>
              <a:t>64</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kumimoji="1" lang="zh-TW" altLang="en-US" dirty="0" smtClean="0"/>
              <a:t>重要字辭與定義</a:t>
            </a:r>
            <a:endParaRPr kumimoji="1" lang="zh-TW" altLang="en-US" dirty="0"/>
          </a:p>
        </p:txBody>
      </p:sp>
      <p:sp>
        <p:nvSpPr>
          <p:cNvPr id="6" name="橢圓圖說文字 5"/>
          <p:cNvSpPr>
            <a:spLocks noChangeArrowheads="1"/>
          </p:cNvSpPr>
          <p:nvPr/>
        </p:nvSpPr>
        <p:spPr bwMode="auto">
          <a:xfrm>
            <a:off x="4521200" y="1417638"/>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 連線時間限制</a:t>
            </a:r>
          </a:p>
        </p:txBody>
      </p:sp>
      <p:sp>
        <p:nvSpPr>
          <p:cNvPr id="8" name="橢圓圖說文字 7"/>
          <p:cNvSpPr>
            <a:spLocks noChangeArrowheads="1"/>
          </p:cNvSpPr>
          <p:nvPr/>
        </p:nvSpPr>
        <p:spPr bwMode="auto">
          <a:xfrm>
            <a:off x="3513138" y="2822575"/>
            <a:ext cx="2879725" cy="1081088"/>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程式碼存取</a:t>
            </a:r>
          </a:p>
        </p:txBody>
      </p:sp>
      <p:sp>
        <p:nvSpPr>
          <p:cNvPr id="9" name="橢圓圖說文字 8"/>
          <p:cNvSpPr>
            <a:spLocks noChangeArrowheads="1"/>
          </p:cNvSpPr>
          <p:nvPr/>
        </p:nvSpPr>
        <p:spPr bwMode="auto">
          <a:xfrm>
            <a:off x="1281113" y="1557338"/>
            <a:ext cx="2879725" cy="1079500"/>
          </a:xfrm>
          <a:prstGeom prst="wedgeEllipseCallout">
            <a:avLst>
              <a:gd name="adj1" fmla="val 21014"/>
              <a:gd name="adj2" fmla="val 83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身分識別與</a:t>
            </a:r>
            <a:endParaRPr lang="en-US" altLang="zh-TW" sz="2400" dirty="0">
              <a:solidFill>
                <a:srgbClr val="595959"/>
              </a:solidFill>
              <a:latin typeface="微軟正黑體" pitchFamily="34" charset="-120"/>
              <a:ea typeface="微軟正黑體" pitchFamily="34" charset="-120"/>
            </a:endParaRPr>
          </a:p>
          <a:p>
            <a:pPr algn="ctr">
              <a:defRPr/>
            </a:pPr>
            <a:r>
              <a:rPr lang="zh-TW" altLang="en-US" sz="2400" dirty="0">
                <a:solidFill>
                  <a:srgbClr val="595959"/>
                </a:solidFill>
                <a:latin typeface="微軟正黑體" pitchFamily="34" charset="-120"/>
                <a:ea typeface="微軟正黑體" pitchFamily="34" charset="-120"/>
              </a:rPr>
              <a:t>鑑別</a:t>
            </a:r>
          </a:p>
        </p:txBody>
      </p:sp>
      <p:sp>
        <p:nvSpPr>
          <p:cNvPr id="10" name="橢圓圖說文字 9"/>
          <p:cNvSpPr>
            <a:spLocks noChangeArrowheads="1"/>
          </p:cNvSpPr>
          <p:nvPr/>
        </p:nvSpPr>
        <p:spPr bwMode="auto">
          <a:xfrm>
            <a:off x="6530975" y="2346325"/>
            <a:ext cx="2879725"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自動登出</a:t>
            </a:r>
          </a:p>
        </p:txBody>
      </p:sp>
      <p:sp>
        <p:nvSpPr>
          <p:cNvPr id="11" name="橢圓圖說文字 10"/>
          <p:cNvSpPr>
            <a:spLocks noChangeArrowheads="1"/>
          </p:cNvSpPr>
          <p:nvPr/>
        </p:nvSpPr>
        <p:spPr bwMode="auto">
          <a:xfrm>
            <a:off x="633413" y="3132138"/>
            <a:ext cx="2447925" cy="1044575"/>
          </a:xfrm>
          <a:prstGeom prst="wedgeEllipseCallout">
            <a:avLst>
              <a:gd name="adj1" fmla="val 68833"/>
              <a:gd name="adj2" fmla="val -21194"/>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你知、你是、你有</a:t>
            </a:r>
          </a:p>
        </p:txBody>
      </p:sp>
      <p:sp>
        <p:nvSpPr>
          <p:cNvPr id="12" name="橢圓圖說文字 11"/>
          <p:cNvSpPr>
            <a:spLocks noChangeArrowheads="1"/>
          </p:cNvSpPr>
          <p:nvPr/>
        </p:nvSpPr>
        <p:spPr bwMode="auto">
          <a:xfrm>
            <a:off x="6248400" y="4930775"/>
            <a:ext cx="2881313"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委外存取管理</a:t>
            </a:r>
          </a:p>
        </p:txBody>
      </p:sp>
      <p:sp>
        <p:nvSpPr>
          <p:cNvPr id="13" name="橢圓圖說文字 12"/>
          <p:cNvSpPr>
            <a:spLocks noChangeArrowheads="1"/>
          </p:cNvSpPr>
          <p:nvPr/>
        </p:nvSpPr>
        <p:spPr bwMode="auto">
          <a:xfrm>
            <a:off x="614363" y="4633913"/>
            <a:ext cx="2447925" cy="1044575"/>
          </a:xfrm>
          <a:prstGeom prst="wedgeEllipseCallout">
            <a:avLst>
              <a:gd name="adj1" fmla="val 54685"/>
              <a:gd name="adj2" fmla="val -5037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dirty="0">
                <a:solidFill>
                  <a:srgbClr val="595959"/>
                </a:solidFill>
                <a:latin typeface="微軟正黑體" pitchFamily="34" charset="-120"/>
                <a:ea typeface="微軟正黑體" pitchFamily="34" charset="-120"/>
              </a:rPr>
              <a:t>雙因子</a:t>
            </a:r>
            <a:r>
              <a:rPr lang="en-US" altLang="zh-TW" sz="2400" dirty="0">
                <a:solidFill>
                  <a:srgbClr val="595959"/>
                </a:solidFill>
                <a:latin typeface="微軟正黑體" pitchFamily="34" charset="-120"/>
                <a:ea typeface="微軟正黑體" pitchFamily="34" charset="-120"/>
              </a:rPr>
              <a:t>vs.</a:t>
            </a:r>
            <a:r>
              <a:rPr lang="zh-TW" altLang="en-US" sz="2400" dirty="0">
                <a:solidFill>
                  <a:srgbClr val="595959"/>
                </a:solidFill>
                <a:latin typeface="微軟正黑體" pitchFamily="34" charset="-120"/>
                <a:ea typeface="微軟正黑體" pitchFamily="34" charset="-120"/>
              </a:rPr>
              <a:t>強因子認證</a:t>
            </a:r>
          </a:p>
        </p:txBody>
      </p:sp>
      <p:sp>
        <p:nvSpPr>
          <p:cNvPr id="14" name="橢圓圖說文字 13"/>
          <p:cNvSpPr>
            <a:spLocks noChangeArrowheads="1"/>
          </p:cNvSpPr>
          <p:nvPr/>
        </p:nvSpPr>
        <p:spPr bwMode="auto">
          <a:xfrm>
            <a:off x="7256463" y="3554413"/>
            <a:ext cx="2457450" cy="1079500"/>
          </a:xfrm>
          <a:prstGeom prst="wedgeEllipseCallout">
            <a:avLst>
              <a:gd name="adj1" fmla="val -77778"/>
              <a:gd name="adj2" fmla="val -44023"/>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zh-TW" altLang="en-US" sz="2400">
                <a:solidFill>
                  <a:srgbClr val="595959"/>
                </a:solidFill>
                <a:latin typeface="微軟正黑體" pitchFamily="34" charset="-120"/>
                <a:ea typeface="微軟正黑體" pitchFamily="34" charset="-120"/>
              </a:rPr>
              <a:t>實體管控</a:t>
            </a:r>
            <a:endParaRPr lang="zh-TW" altLang="en-US" sz="2400" dirty="0">
              <a:solidFill>
                <a:srgbClr val="595959"/>
              </a:solidFill>
              <a:latin typeface="微軟正黑體" pitchFamily="34" charset="-120"/>
              <a:ea typeface="微軟正黑體" pitchFamily="34" charset="-120"/>
            </a:endParaRPr>
          </a:p>
        </p:txBody>
      </p:sp>
      <p:sp>
        <p:nvSpPr>
          <p:cNvPr id="15" name="橢圓圖說文字 14"/>
          <p:cNvSpPr>
            <a:spLocks noChangeArrowheads="1"/>
          </p:cNvSpPr>
          <p:nvPr/>
        </p:nvSpPr>
        <p:spPr bwMode="auto">
          <a:xfrm>
            <a:off x="3513138" y="4117975"/>
            <a:ext cx="2881312" cy="1079500"/>
          </a:xfrm>
          <a:prstGeom prst="wedgeEllipseCallout">
            <a:avLst>
              <a:gd name="adj1" fmla="val -20833"/>
              <a:gd name="adj2" fmla="val 62500"/>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dist="20000" dir="5400000" rotWithShape="0">
              <a:srgbClr val="808080">
                <a:alpha val="37999"/>
              </a:srgbClr>
            </a:outerShdw>
          </a:effectLst>
        </p:spPr>
        <p:txBody>
          <a:bodyPr anchor="ctr"/>
          <a:lstStyle/>
          <a:p>
            <a:pPr algn="ctr">
              <a:defRPr/>
            </a:pPr>
            <a:r>
              <a:rPr lang="en-US" altLang="zh-TW" sz="2400" dirty="0">
                <a:solidFill>
                  <a:srgbClr val="595959"/>
                </a:solidFill>
                <a:latin typeface="微軟正黑體" pitchFamily="34" charset="-120"/>
                <a:ea typeface="微軟正黑體" pitchFamily="34" charset="-120"/>
              </a:rPr>
              <a:t>OTP </a:t>
            </a:r>
          </a:p>
          <a:p>
            <a:pPr algn="ctr">
              <a:defRPr/>
            </a:pPr>
            <a:r>
              <a:rPr lang="en-US" altLang="zh-TW" sz="2400" dirty="0" smtClean="0">
                <a:solidFill>
                  <a:srgbClr val="595959"/>
                </a:solidFill>
                <a:latin typeface="微軟正黑體" pitchFamily="34" charset="-120"/>
                <a:ea typeface="微軟正黑體" pitchFamily="34" charset="-120"/>
              </a:rPr>
              <a:t>One-time-password</a:t>
            </a:r>
            <a:endParaRPr lang="zh-TW" altLang="en-US" sz="2400" dirty="0">
              <a:solidFill>
                <a:srgbClr val="595959"/>
              </a:solidFill>
              <a:latin typeface="微軟正黑體" pitchFamily="34" charset="-120"/>
              <a:ea typeface="微軟正黑體" pitchFamily="34" charset="-120"/>
            </a:endParaRPr>
          </a:p>
        </p:txBody>
      </p:sp>
      <p:sp>
        <p:nvSpPr>
          <p:cNvPr id="20492"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8A4B9E8F-7EDC-4F8A-A254-3BB409B12BD6}" type="slidenum">
              <a:rPr kumimoji="0" lang="zh-TW" altLang="en-US" smtClean="0">
                <a:solidFill>
                  <a:schemeClr val="bg1"/>
                </a:solidFill>
                <a:latin typeface="Times New Roman" pitchFamily="18" charset="0"/>
                <a:ea typeface="標楷體" pitchFamily="65" charset="-120"/>
              </a:rPr>
              <a:pPr/>
              <a:t>65</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5"/>
            <a:ext cx="8420100" cy="1470025"/>
          </a:xfrm>
        </p:spPr>
        <p:txBody>
          <a:bodyPr/>
          <a:lstStyle/>
          <a:p>
            <a:pPr>
              <a:defRPr/>
            </a:pPr>
            <a:r>
              <a:rPr kumimoji="1" lang="zh-TW" altLang="en-US" dirty="0" smtClean="0"/>
              <a:t>範例考題</a:t>
            </a:r>
            <a:endParaRPr kumimoji="1" lang="zh-TW" altLang="en-US" dirty="0"/>
          </a:p>
        </p:txBody>
      </p:sp>
      <p:sp>
        <p:nvSpPr>
          <p:cNvPr id="3" name="副標題 2"/>
          <p:cNvSpPr>
            <a:spLocks noGrp="1"/>
          </p:cNvSpPr>
          <p:nvPr>
            <p:ph type="subTitle" idx="1"/>
          </p:nvPr>
        </p:nvSpPr>
        <p:spPr>
          <a:xfrm>
            <a:off x="1485900" y="3813175"/>
            <a:ext cx="6934200" cy="1752600"/>
          </a:xfrm>
        </p:spPr>
        <p:txBody>
          <a:bodyPr/>
          <a:lstStyle/>
          <a:p>
            <a:pPr>
              <a:buFont typeface="Arial" charset="0"/>
              <a:buNone/>
              <a:defRPr/>
            </a:pPr>
            <a:endParaRPr kumimoji="1" lang="zh-TW" altLang="en-US"/>
          </a:p>
        </p:txBody>
      </p:sp>
      <p:sp>
        <p:nvSpPr>
          <p:cNvPr id="21508" name="投影片編號版面配置區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CB5AF30F-BA2A-4A3F-B8E4-C341D80619FB}" type="slidenum">
              <a:rPr kumimoji="0" lang="zh-TW" altLang="en-US" smtClean="0">
                <a:solidFill>
                  <a:schemeClr val="bg1"/>
                </a:solidFill>
                <a:latin typeface="Times New Roman" pitchFamily="18" charset="0"/>
                <a:ea typeface="標楷體" pitchFamily="65" charset="-120"/>
              </a:rPr>
              <a:pPr/>
              <a:t>66</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1124744"/>
            <a:ext cx="8915400" cy="5001419"/>
          </a:xfrm>
        </p:spPr>
        <p:txBody>
          <a:bodyPr/>
          <a:lstStyle/>
          <a:p>
            <a:pPr marL="0" indent="0">
              <a:buNone/>
            </a:pPr>
            <a:r>
              <a:rPr lang="zh-TW" altLang="en-US" dirty="0" smtClean="0"/>
              <a:t>關於</a:t>
            </a:r>
            <a:r>
              <a:rPr lang="zh-TW" altLang="en-US" dirty="0"/>
              <a:t>存取控制措施，下列敘述何者不正確？</a:t>
            </a:r>
          </a:p>
          <a:p>
            <a:r>
              <a:rPr lang="en-US" altLang="zh-TW" dirty="0"/>
              <a:t>(A)	</a:t>
            </a:r>
            <a:r>
              <a:rPr lang="zh-TW" altLang="en-US" dirty="0"/>
              <a:t>應建立帳號管理機制，包含帳號之申請、開通、停用及刪除之程序</a:t>
            </a:r>
          </a:p>
          <a:p>
            <a:r>
              <a:rPr lang="en-US" altLang="zh-TW" dirty="0"/>
              <a:t>(B)	</a:t>
            </a:r>
            <a:r>
              <a:rPr lang="zh-TW" altLang="en-US" dirty="0"/>
              <a:t>組織應在符合資訊存取限制條件下，讓授權的使用者可指派分享的存取權限</a:t>
            </a:r>
          </a:p>
          <a:p>
            <a:r>
              <a:rPr lang="en-US" altLang="zh-TW" dirty="0"/>
              <a:t>(C)	</a:t>
            </a:r>
            <a:r>
              <a:rPr lang="zh-TW" altLang="en-US" dirty="0"/>
              <a:t>對於每一種允許的遠端存取類型，都應先取得授權，建立使用限制、組態</a:t>
            </a:r>
            <a:r>
              <a:rPr lang="en-US" altLang="zh-TW" dirty="0"/>
              <a:t>/</a:t>
            </a:r>
            <a:r>
              <a:rPr lang="zh-TW" altLang="en-US" dirty="0"/>
              <a:t>連線需求及實作指引，並予以文件化</a:t>
            </a:r>
          </a:p>
          <a:p>
            <a:r>
              <a:rPr lang="en-US" altLang="zh-TW" dirty="0"/>
              <a:t>(D)	</a:t>
            </a:r>
            <a:r>
              <a:rPr lang="zh-TW" altLang="en-US" dirty="0"/>
              <a:t>資訊系統無需對行動裝置之連線要求</a:t>
            </a:r>
            <a:r>
              <a:rPr lang="zh-TW" altLang="en-US" dirty="0" smtClean="0"/>
              <a:t>授權</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67</a:t>
            </a:fld>
            <a:endParaRPr lang="zh-TW" altLang="en-US"/>
          </a:p>
        </p:txBody>
      </p:sp>
    </p:spTree>
    <p:extLst>
      <p:ext uri="{BB962C8B-B14F-4D97-AF65-F5344CB8AC3E}">
        <p14:creationId xmlns:p14="http://schemas.microsoft.com/office/powerpoint/2010/main" val="19847041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存取</a:t>
            </a:r>
            <a:r>
              <a:rPr lang="zh-TW" altLang="en-US" dirty="0"/>
              <a:t>控制大概可分為三類，系統、實體與網路存取控制。以下哪種行為是屬於實體存取控制？</a:t>
            </a:r>
          </a:p>
          <a:p>
            <a:r>
              <a:rPr lang="en-US" altLang="zh-TW" dirty="0"/>
              <a:t>(A)	</a:t>
            </a:r>
            <a:r>
              <a:rPr lang="zh-TW" altLang="en-US" dirty="0"/>
              <a:t>讀取公司郵件</a:t>
            </a:r>
          </a:p>
          <a:p>
            <a:r>
              <a:rPr lang="en-US" altLang="zh-TW" dirty="0"/>
              <a:t>(B)	</a:t>
            </a:r>
            <a:r>
              <a:rPr lang="zh-TW" altLang="en-US" dirty="0"/>
              <a:t>列印生產報表</a:t>
            </a:r>
          </a:p>
          <a:p>
            <a:r>
              <a:rPr lang="en-US" altLang="zh-TW" dirty="0"/>
              <a:t>(C)	</a:t>
            </a:r>
            <a:r>
              <a:rPr lang="zh-TW" altLang="en-US" dirty="0"/>
              <a:t>進入機房巡檢</a:t>
            </a:r>
          </a:p>
          <a:p>
            <a:r>
              <a:rPr lang="en-US" altLang="zh-TW" dirty="0"/>
              <a:t>(D)	</a:t>
            </a:r>
            <a:r>
              <a:rPr lang="zh-TW" altLang="en-US" dirty="0"/>
              <a:t>上網瀏覽</a:t>
            </a:r>
            <a:r>
              <a:rPr lang="zh-TW" altLang="en-US" dirty="0" smtClean="0"/>
              <a:t>新聞</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68</a:t>
            </a:fld>
            <a:endParaRPr lang="zh-TW" altLang="en-US"/>
          </a:p>
        </p:txBody>
      </p:sp>
    </p:spTree>
    <p:extLst>
      <p:ext uri="{BB962C8B-B14F-4D97-AF65-F5344CB8AC3E}">
        <p14:creationId xmlns:p14="http://schemas.microsoft.com/office/powerpoint/2010/main" val="18806464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新進</a:t>
            </a:r>
            <a:r>
              <a:rPr lang="zh-TW" altLang="en-US" dirty="0"/>
              <a:t>員工好奇嘗試操作公司資訊系統，發現很多功能都無法使用。上述較可能的原因為？</a:t>
            </a:r>
          </a:p>
          <a:p>
            <a:r>
              <a:rPr lang="en-US" altLang="zh-TW" dirty="0"/>
              <a:t>(A)	</a:t>
            </a:r>
            <a:r>
              <a:rPr lang="zh-TW" altLang="en-US" dirty="0"/>
              <a:t>系統有缺陷造成</a:t>
            </a:r>
          </a:p>
          <a:p>
            <a:r>
              <a:rPr lang="en-US" altLang="zh-TW" dirty="0"/>
              <a:t>(B)	</a:t>
            </a:r>
            <a:r>
              <a:rPr lang="zh-TW" altLang="en-US" dirty="0"/>
              <a:t>最小權限原則</a:t>
            </a:r>
          </a:p>
          <a:p>
            <a:r>
              <a:rPr lang="en-US" altLang="zh-TW" dirty="0"/>
              <a:t>(C)	</a:t>
            </a:r>
            <a:r>
              <a:rPr lang="zh-TW" altLang="en-US" dirty="0"/>
              <a:t>硬碟發生壞軌</a:t>
            </a:r>
          </a:p>
          <a:p>
            <a:r>
              <a:rPr lang="en-US" altLang="zh-TW" dirty="0"/>
              <a:t>(D)	</a:t>
            </a:r>
            <a:r>
              <a:rPr lang="zh-TW" altLang="en-US" dirty="0"/>
              <a:t>系統感染</a:t>
            </a:r>
            <a:r>
              <a:rPr lang="zh-TW" altLang="en-US" dirty="0" smtClean="0"/>
              <a:t>電腦病毒</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69</a:t>
            </a:fld>
            <a:endParaRPr lang="zh-TW" altLang="en-US"/>
          </a:p>
        </p:txBody>
      </p:sp>
    </p:spTree>
    <p:extLst>
      <p:ext uri="{BB962C8B-B14F-4D97-AF65-F5344CB8AC3E}">
        <p14:creationId xmlns:p14="http://schemas.microsoft.com/office/powerpoint/2010/main" val="415428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評鑑主題一</a:t>
            </a:r>
            <a:r>
              <a:rPr kumimoji="1" lang="en-US" altLang="zh-TW" dirty="0" smtClean="0">
                <a:solidFill>
                  <a:schemeClr val="bg1"/>
                </a:solidFill>
                <a:cs typeface="+mn-cs"/>
              </a:rPr>
              <a:t/>
            </a:r>
            <a:br>
              <a:rPr kumimoji="1" lang="en-US" altLang="zh-TW" dirty="0" smtClean="0">
                <a:solidFill>
                  <a:schemeClr val="bg1"/>
                </a:solidFill>
                <a:cs typeface="+mn-cs"/>
              </a:rPr>
            </a:br>
            <a:r>
              <a:rPr kumimoji="1" lang="zh-TW" altLang="en-US" dirty="0" smtClean="0">
                <a:solidFill>
                  <a:schemeClr val="bg1"/>
                </a:solidFill>
                <a:cs typeface="+mn-cs"/>
              </a:rPr>
              <a:t>資訊安全管理概念</a:t>
            </a:r>
            <a:endParaRPr kumimoji="1" lang="zh-TW" altLang="en-US" dirty="0">
              <a:solidFill>
                <a:schemeClr val="bg1"/>
              </a:solidFill>
              <a:cs typeface="+mn-cs"/>
            </a:endParaRPr>
          </a:p>
        </p:txBody>
      </p:sp>
      <p:sp>
        <p:nvSpPr>
          <p:cNvPr id="5" name="副標題 4"/>
          <p:cNvSpPr>
            <a:spLocks noGrp="1"/>
          </p:cNvSpPr>
          <p:nvPr>
            <p:ph type="subTitle" idx="1"/>
          </p:nvPr>
        </p:nvSpPr>
        <p:spPr>
          <a:xfrm>
            <a:off x="1485900" y="3813175"/>
            <a:ext cx="6934200" cy="1752600"/>
          </a:xfrm>
        </p:spPr>
        <p:txBody>
          <a:bodyPr>
            <a:normAutofit/>
          </a:bodyPr>
          <a:lstStyle/>
          <a:p>
            <a:pPr algn="l">
              <a:buFont typeface="Arial" charset="0"/>
              <a:buNone/>
              <a:defRPr/>
            </a:pPr>
            <a:r>
              <a:rPr lang="en-US" altLang="zh-TW" sz="3600" b="1" dirty="0" smtClean="0">
                <a:solidFill>
                  <a:schemeClr val="tx1"/>
                </a:solidFill>
                <a:latin typeface="微軟正黑體" charset="-120"/>
                <a:ea typeface="微軟正黑體" charset="-120"/>
                <a:cs typeface="Times New Roman" charset="0"/>
              </a:rPr>
              <a:t>1.</a:t>
            </a:r>
            <a:r>
              <a:rPr lang="zh-TW" altLang="en-US" sz="3600" b="1" dirty="0" smtClean="0">
                <a:solidFill>
                  <a:schemeClr val="tx1"/>
                </a:solidFill>
                <a:latin typeface="微軟正黑體" charset="-120"/>
                <a:ea typeface="微軟正黑體" charset="-120"/>
                <a:cs typeface="Times New Roman" charset="0"/>
              </a:rPr>
              <a:t>機密性、完整性與可用性定義</a:t>
            </a:r>
            <a:endParaRPr lang="en-US" altLang="zh-TW" sz="3600" b="1" dirty="0" smtClean="0">
              <a:solidFill>
                <a:schemeClr val="tx1"/>
              </a:solidFill>
              <a:latin typeface="微軟正黑體" charset="-120"/>
              <a:ea typeface="微軟正黑體" charset="-120"/>
              <a:cs typeface="Times New Roman" charset="0"/>
            </a:endParaRPr>
          </a:p>
          <a:p>
            <a:pPr algn="l">
              <a:buFont typeface="Arial" charset="0"/>
              <a:buNone/>
              <a:defRPr/>
            </a:pPr>
            <a:r>
              <a:rPr lang="en-US" altLang="zh-TW" sz="3600" b="1" dirty="0" smtClean="0">
                <a:solidFill>
                  <a:schemeClr val="tx1"/>
                </a:solidFill>
                <a:latin typeface="微軟正黑體" charset="-120"/>
                <a:ea typeface="微軟正黑體" charset="-120"/>
                <a:cs typeface="Times New Roman" charset="0"/>
              </a:rPr>
              <a:t>2.</a:t>
            </a:r>
            <a:r>
              <a:rPr lang="zh-TW" altLang="en-US" sz="3600" b="1" dirty="0" smtClean="0">
                <a:solidFill>
                  <a:schemeClr val="tx1"/>
                </a:solidFill>
                <a:latin typeface="微軟正黑體" charset="-120"/>
                <a:ea typeface="微軟正黑體" charset="-120"/>
                <a:cs typeface="Times New Roman" charset="0"/>
              </a:rPr>
              <a:t>資訊安全管理系統</a:t>
            </a:r>
            <a:endParaRPr kumimoji="1" lang="zh-TW" altLang="en-US" dirty="0"/>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a:t>
            </a:fld>
            <a:endParaRPr kumimoji="0" lang="zh-TW" altLang="en-US" smtClean="0">
              <a:solidFill>
                <a:schemeClr val="bg1"/>
              </a:solidFill>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908720"/>
            <a:ext cx="8915400" cy="5217443"/>
          </a:xfrm>
        </p:spPr>
        <p:txBody>
          <a:bodyPr/>
          <a:lstStyle/>
          <a:p>
            <a:pPr marL="0" indent="0">
              <a:buNone/>
            </a:pPr>
            <a:r>
              <a:rPr lang="zh-TW" altLang="en-US" dirty="0" smtClean="0"/>
              <a:t>下列</a:t>
            </a:r>
            <a:r>
              <a:rPr lang="zh-TW" altLang="en-US" dirty="0"/>
              <a:t>何種權限管理行為較不適當？</a:t>
            </a:r>
          </a:p>
          <a:p>
            <a:r>
              <a:rPr lang="en-US" altLang="zh-TW" dirty="0"/>
              <a:t>(A)	</a:t>
            </a:r>
            <a:r>
              <a:rPr lang="zh-TW" altLang="en-US" dirty="0"/>
              <a:t>公司負責人擁有</a:t>
            </a:r>
            <a:r>
              <a:rPr lang="en-US" altLang="zh-TW" dirty="0"/>
              <a:t>ERP</a:t>
            </a:r>
            <a:r>
              <a:rPr lang="zh-TW" altLang="en-US" dirty="0"/>
              <a:t>所有系統的唯讀權限，並另外擁有最高管理者的帳號密碼</a:t>
            </a:r>
          </a:p>
          <a:p>
            <a:r>
              <a:rPr lang="en-US" altLang="zh-TW" dirty="0"/>
              <a:t>(B)	</a:t>
            </a:r>
            <a:r>
              <a:rPr lang="zh-TW" altLang="en-US" dirty="0"/>
              <a:t>採購主管擁有</a:t>
            </a:r>
            <a:r>
              <a:rPr lang="en-US" altLang="zh-TW" dirty="0"/>
              <a:t>ERP</a:t>
            </a:r>
            <a:r>
              <a:rPr lang="zh-TW" altLang="en-US" dirty="0"/>
              <a:t>採購系統除單據（紀錄）刪除外的所有權限，並擁有物料庫存數量的查詢權限</a:t>
            </a:r>
          </a:p>
          <a:p>
            <a:r>
              <a:rPr lang="en-US" altLang="zh-TW" dirty="0"/>
              <a:t>(C)	</a:t>
            </a:r>
            <a:r>
              <a:rPr lang="zh-TW" altLang="en-US" dirty="0"/>
              <a:t>資訊人員擁有</a:t>
            </a:r>
            <a:r>
              <a:rPr lang="en-US" altLang="zh-TW" dirty="0"/>
              <a:t>ERP</a:t>
            </a:r>
            <a:r>
              <a:rPr lang="zh-TW" altLang="en-US" dirty="0"/>
              <a:t>系統設定權限，並同時擁有</a:t>
            </a:r>
            <a:r>
              <a:rPr lang="en-US" altLang="zh-TW" dirty="0"/>
              <a:t>ERP</a:t>
            </a:r>
            <a:r>
              <a:rPr lang="zh-TW" altLang="en-US" dirty="0"/>
              <a:t>系統採購單據的新增、編輯、刪除權限</a:t>
            </a:r>
          </a:p>
          <a:p>
            <a:r>
              <a:rPr lang="en-US" altLang="zh-TW" dirty="0"/>
              <a:t>(D)	</a:t>
            </a:r>
            <a:r>
              <a:rPr lang="zh-TW" altLang="en-US" dirty="0"/>
              <a:t>會計主管擁有</a:t>
            </a:r>
            <a:r>
              <a:rPr lang="en-US" altLang="zh-TW" dirty="0"/>
              <a:t>ERP</a:t>
            </a:r>
            <a:r>
              <a:rPr lang="zh-TW" altLang="en-US" dirty="0"/>
              <a:t>系統每月結轉</a:t>
            </a:r>
            <a:r>
              <a:rPr lang="zh-TW" altLang="en-US" dirty="0" smtClean="0"/>
              <a:t>權限</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70</a:t>
            </a:fld>
            <a:endParaRPr lang="zh-TW" altLang="en-US"/>
          </a:p>
        </p:txBody>
      </p:sp>
    </p:spTree>
    <p:extLst>
      <p:ext uri="{BB962C8B-B14F-4D97-AF65-F5344CB8AC3E}">
        <p14:creationId xmlns:p14="http://schemas.microsoft.com/office/powerpoint/2010/main" val="654887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關於</a:t>
            </a:r>
            <a:r>
              <a:rPr lang="zh-TW" altLang="en-US" dirty="0"/>
              <a:t>身分驗證（</a:t>
            </a:r>
            <a:r>
              <a:rPr lang="en-US" altLang="zh-TW" dirty="0"/>
              <a:t>Authentication</a:t>
            </a:r>
            <a:r>
              <a:rPr lang="zh-TW" altLang="en-US" dirty="0"/>
              <a:t>），下列敘述何者正確？</a:t>
            </a:r>
          </a:p>
          <a:p>
            <a:r>
              <a:rPr lang="en-US" altLang="zh-TW" dirty="0"/>
              <a:t>(A)	</a:t>
            </a:r>
            <a:r>
              <a:rPr lang="zh-TW" altLang="en-US" dirty="0"/>
              <a:t>擁有系統的帳戶與密碼，可以登入電子系統</a:t>
            </a:r>
          </a:p>
          <a:p>
            <a:r>
              <a:rPr lang="en-US" altLang="zh-TW" dirty="0"/>
              <a:t>(B)	</a:t>
            </a:r>
            <a:r>
              <a:rPr lang="zh-TW" altLang="en-US" dirty="0"/>
              <a:t>確認使用電子身分的是使用者本人</a:t>
            </a:r>
          </a:p>
          <a:p>
            <a:r>
              <a:rPr lang="en-US" altLang="zh-TW" dirty="0"/>
              <a:t>(C)	</a:t>
            </a:r>
            <a:r>
              <a:rPr lang="zh-TW" altLang="en-US" dirty="0"/>
              <a:t>給予使用者聽、說、讀、寫、執行、刪除等等權限</a:t>
            </a:r>
          </a:p>
          <a:p>
            <a:r>
              <a:rPr lang="en-US" altLang="zh-TW" dirty="0"/>
              <a:t>(D)	</a:t>
            </a:r>
            <a:r>
              <a:rPr lang="zh-TW" altLang="en-US" dirty="0"/>
              <a:t>留下使用者的使用軌跡，並且自動</a:t>
            </a:r>
            <a:r>
              <a:rPr lang="zh-TW" altLang="en-US" dirty="0" smtClean="0"/>
              <a:t>稽核</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71</a:t>
            </a:fld>
            <a:endParaRPr lang="zh-TW" altLang="en-US"/>
          </a:p>
        </p:txBody>
      </p:sp>
    </p:spTree>
    <p:extLst>
      <p:ext uri="{BB962C8B-B14F-4D97-AF65-F5344CB8AC3E}">
        <p14:creationId xmlns:p14="http://schemas.microsoft.com/office/powerpoint/2010/main" val="1874277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smtClean="0"/>
              <a:t>Faker</a:t>
            </a:r>
            <a:r>
              <a:rPr lang="zh-TW" altLang="en-US" dirty="0"/>
              <a:t>是公司的資訊人員，主要職責為避免非法存取控制的資安事件發生。請問以下「不是」他應有的作為？</a:t>
            </a:r>
          </a:p>
          <a:p>
            <a:r>
              <a:rPr lang="en-US" altLang="zh-TW" dirty="0"/>
              <a:t>(A)	</a:t>
            </a:r>
            <a:r>
              <a:rPr lang="zh-TW" altLang="en-US" dirty="0"/>
              <a:t>將多台電腦共用同一組存取密碼</a:t>
            </a:r>
          </a:p>
          <a:p>
            <a:r>
              <a:rPr lang="en-US" altLang="zh-TW" dirty="0"/>
              <a:t>(B)	</a:t>
            </a:r>
            <a:r>
              <a:rPr lang="zh-TW" altLang="en-US" dirty="0"/>
              <a:t>記錄所有登入的事件</a:t>
            </a:r>
          </a:p>
          <a:p>
            <a:r>
              <a:rPr lang="en-US" altLang="zh-TW" dirty="0"/>
              <a:t>(C)	</a:t>
            </a:r>
            <a:r>
              <a:rPr lang="zh-TW" altLang="en-US" dirty="0"/>
              <a:t>呼籲同仁在離開電腦時需上鎖</a:t>
            </a:r>
          </a:p>
          <a:p>
            <a:r>
              <a:rPr lang="en-US" altLang="zh-TW" dirty="0"/>
              <a:t>(D)	</a:t>
            </a:r>
            <a:r>
              <a:rPr lang="zh-TW" altLang="en-US" dirty="0"/>
              <a:t>呼籲同仁切勿將自己的帳戶提供他人</a:t>
            </a:r>
            <a:r>
              <a:rPr lang="zh-TW" altLang="en-US" dirty="0" smtClean="0"/>
              <a:t>使用</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72</a:t>
            </a:fld>
            <a:endParaRPr lang="zh-TW" altLang="en-US"/>
          </a:p>
        </p:txBody>
      </p:sp>
    </p:spTree>
    <p:extLst>
      <p:ext uri="{BB962C8B-B14F-4D97-AF65-F5344CB8AC3E}">
        <p14:creationId xmlns:p14="http://schemas.microsoft.com/office/powerpoint/2010/main" val="4058396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下列</a:t>
            </a:r>
            <a:r>
              <a:rPr lang="zh-TW" altLang="en-US" dirty="0"/>
              <a:t>何者不屬於實體控制（</a:t>
            </a:r>
            <a:r>
              <a:rPr lang="en-US" altLang="zh-TW" dirty="0"/>
              <a:t>Physical Controls</a:t>
            </a:r>
            <a:r>
              <a:rPr lang="zh-TW" altLang="en-US" dirty="0"/>
              <a:t>）層面？</a:t>
            </a:r>
          </a:p>
          <a:p>
            <a:r>
              <a:rPr lang="en-US" altLang="zh-TW" dirty="0"/>
              <a:t>(A)	</a:t>
            </a:r>
            <a:r>
              <a:rPr lang="zh-TW" altLang="en-US" dirty="0"/>
              <a:t>門禁系統</a:t>
            </a:r>
          </a:p>
          <a:p>
            <a:r>
              <a:rPr lang="en-US" altLang="zh-TW" dirty="0"/>
              <a:t>(B)	</a:t>
            </a:r>
            <a:r>
              <a:rPr lang="zh-TW" altLang="en-US" dirty="0"/>
              <a:t>安全政策</a:t>
            </a:r>
          </a:p>
          <a:p>
            <a:r>
              <a:rPr lang="en-US" altLang="zh-TW" dirty="0"/>
              <a:t>(C)	</a:t>
            </a:r>
            <a:r>
              <a:rPr lang="zh-TW" altLang="en-US" dirty="0"/>
              <a:t>纜線保護</a:t>
            </a:r>
          </a:p>
          <a:p>
            <a:r>
              <a:rPr lang="en-US" altLang="zh-TW" dirty="0"/>
              <a:t>(D)	</a:t>
            </a:r>
            <a:r>
              <a:rPr lang="zh-TW" altLang="en-US" dirty="0"/>
              <a:t>大樓保全或警衛 </a:t>
            </a: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73</a:t>
            </a:fld>
            <a:endParaRPr lang="zh-TW" altLang="en-US"/>
          </a:p>
        </p:txBody>
      </p:sp>
    </p:spTree>
    <p:extLst>
      <p:ext uri="{BB962C8B-B14F-4D97-AF65-F5344CB8AC3E}">
        <p14:creationId xmlns:p14="http://schemas.microsoft.com/office/powerpoint/2010/main" val="9543638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關於</a:t>
            </a:r>
            <a:r>
              <a:rPr lang="en-US" altLang="zh-TW" dirty="0"/>
              <a:t>OTP</a:t>
            </a:r>
            <a:r>
              <a:rPr lang="zh-TW" altLang="en-US" dirty="0"/>
              <a:t>（</a:t>
            </a:r>
            <a:r>
              <a:rPr lang="en-US" altLang="zh-TW" dirty="0"/>
              <a:t>One-Time Password</a:t>
            </a:r>
            <a:r>
              <a:rPr lang="zh-TW" altLang="en-US" dirty="0"/>
              <a:t>）的特性，下列敘述何者不正確？</a:t>
            </a:r>
          </a:p>
          <a:p>
            <a:r>
              <a:rPr lang="en-US" altLang="zh-TW" dirty="0"/>
              <a:t>(A)	</a:t>
            </a:r>
            <a:r>
              <a:rPr lang="zh-TW" altLang="en-US" dirty="0"/>
              <a:t>不可預測</a:t>
            </a:r>
          </a:p>
          <a:p>
            <a:r>
              <a:rPr lang="en-US" altLang="zh-TW" dirty="0"/>
              <a:t>(B)	</a:t>
            </a:r>
            <a:r>
              <a:rPr lang="zh-TW" altLang="en-US" dirty="0"/>
              <a:t>使用一次</a:t>
            </a:r>
          </a:p>
          <a:p>
            <a:r>
              <a:rPr lang="en-US" altLang="zh-TW" dirty="0"/>
              <a:t>(C)	</a:t>
            </a:r>
            <a:r>
              <a:rPr lang="zh-TW" altLang="en-US" dirty="0"/>
              <a:t>不可重複</a:t>
            </a:r>
          </a:p>
          <a:p>
            <a:r>
              <a:rPr lang="en-US" altLang="zh-TW" dirty="0"/>
              <a:t>(D)	</a:t>
            </a:r>
            <a:r>
              <a:rPr lang="zh-TW" altLang="en-US" dirty="0"/>
              <a:t>能防止釣魚</a:t>
            </a:r>
            <a:r>
              <a:rPr lang="zh-TW" altLang="en-US" dirty="0" smtClean="0"/>
              <a:t>網站</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74</a:t>
            </a:fld>
            <a:endParaRPr lang="zh-TW" altLang="en-US"/>
          </a:p>
        </p:txBody>
      </p:sp>
    </p:spTree>
    <p:extLst>
      <p:ext uri="{BB962C8B-B14F-4D97-AF65-F5344CB8AC3E}">
        <p14:creationId xmlns:p14="http://schemas.microsoft.com/office/powerpoint/2010/main" val="22308947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身份</a:t>
            </a:r>
            <a:r>
              <a:rPr lang="zh-TW" altLang="en-US" dirty="0"/>
              <a:t>認證主要是來證明使用者的身份，相關的機制設計主要包含三要素，請問下列何者不包含在其中？</a:t>
            </a:r>
          </a:p>
          <a:p>
            <a:r>
              <a:rPr lang="en-US" altLang="zh-TW" dirty="0"/>
              <a:t>(A)	Something you know</a:t>
            </a:r>
          </a:p>
          <a:p>
            <a:r>
              <a:rPr lang="en-US" altLang="zh-TW" dirty="0"/>
              <a:t>(B)	Something you have</a:t>
            </a:r>
          </a:p>
          <a:p>
            <a:r>
              <a:rPr lang="en-US" altLang="zh-TW" dirty="0"/>
              <a:t>(C)	Something you are</a:t>
            </a:r>
          </a:p>
          <a:p>
            <a:r>
              <a:rPr lang="en-US" altLang="zh-TW" dirty="0"/>
              <a:t>(D)	Something you </a:t>
            </a:r>
            <a:r>
              <a:rPr lang="en-US" altLang="zh-TW" dirty="0" smtClean="0"/>
              <a:t>need</a:t>
            </a:r>
            <a:endParaRPr lang="en-US" altLang="zh-TW"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75</a:t>
            </a:fld>
            <a:endParaRPr lang="zh-TW" altLang="en-US"/>
          </a:p>
        </p:txBody>
      </p:sp>
    </p:spTree>
    <p:extLst>
      <p:ext uri="{BB962C8B-B14F-4D97-AF65-F5344CB8AC3E}">
        <p14:creationId xmlns:p14="http://schemas.microsoft.com/office/powerpoint/2010/main" val="477869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zh-TW" altLang="en-US" dirty="0" smtClean="0"/>
              <a:t>使用</a:t>
            </a:r>
            <a:r>
              <a:rPr lang="zh-TW" altLang="en-US" dirty="0"/>
              <a:t>通關密碼或是</a:t>
            </a:r>
            <a:r>
              <a:rPr lang="en-US" altLang="zh-TW" dirty="0"/>
              <a:t>PIN</a:t>
            </a:r>
            <a:r>
              <a:rPr lang="zh-TW" altLang="en-US" dirty="0"/>
              <a:t>碼來登入資訊系統，這是屬於下列何種身份認證方式？</a:t>
            </a:r>
          </a:p>
          <a:p>
            <a:r>
              <a:rPr lang="en-US" altLang="zh-TW" dirty="0"/>
              <a:t>(A)	</a:t>
            </a:r>
            <a:r>
              <a:rPr lang="zh-TW" altLang="en-US" dirty="0"/>
              <a:t>所知之事</a:t>
            </a:r>
          </a:p>
          <a:p>
            <a:r>
              <a:rPr lang="en-US" altLang="zh-TW" dirty="0"/>
              <a:t>(B)	</a:t>
            </a:r>
            <a:r>
              <a:rPr lang="zh-TW" altLang="en-US" dirty="0"/>
              <a:t>所持之物</a:t>
            </a:r>
          </a:p>
          <a:p>
            <a:r>
              <a:rPr lang="en-US" altLang="zh-TW" dirty="0"/>
              <a:t>(C)	</a:t>
            </a:r>
            <a:r>
              <a:rPr lang="zh-TW" altLang="en-US" dirty="0"/>
              <a:t>所具之形－靜態特徵</a:t>
            </a:r>
          </a:p>
          <a:p>
            <a:r>
              <a:rPr lang="en-US" altLang="zh-TW" dirty="0"/>
              <a:t>(D)	</a:t>
            </a:r>
            <a:r>
              <a:rPr lang="zh-TW" altLang="en-US" dirty="0"/>
              <a:t>所具之形－動態</a:t>
            </a:r>
            <a:r>
              <a:rPr lang="zh-TW" altLang="en-US" dirty="0" smtClean="0"/>
              <a:t>特徵</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76</a:t>
            </a:fld>
            <a:endParaRPr lang="zh-TW" altLang="en-US"/>
          </a:p>
        </p:txBody>
      </p:sp>
    </p:spTree>
    <p:extLst>
      <p:ext uri="{BB962C8B-B14F-4D97-AF65-F5344CB8AC3E}">
        <p14:creationId xmlns:p14="http://schemas.microsoft.com/office/powerpoint/2010/main" val="9140758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5300" y="1052736"/>
            <a:ext cx="8915400" cy="5073427"/>
          </a:xfrm>
        </p:spPr>
        <p:txBody>
          <a:bodyPr/>
          <a:lstStyle/>
          <a:p>
            <a:pPr marL="0" indent="0">
              <a:buNone/>
            </a:pPr>
            <a:r>
              <a:rPr lang="zh-TW" altLang="en-US" dirty="0" smtClean="0"/>
              <a:t>某</a:t>
            </a:r>
            <a:r>
              <a:rPr lang="zh-TW" altLang="en-US" dirty="0"/>
              <a:t>家國防工業公司，員工被要求需使用智慧卡（</a:t>
            </a:r>
            <a:r>
              <a:rPr lang="en-US" altLang="zh-TW" dirty="0"/>
              <a:t>Smart Card</a:t>
            </a:r>
            <a:r>
              <a:rPr lang="zh-TW" altLang="en-US" dirty="0"/>
              <a:t>）和個人識別碼（</a:t>
            </a:r>
            <a:r>
              <a:rPr lang="en-US" altLang="zh-TW" dirty="0"/>
              <a:t>Personal Identification Number, PIN</a:t>
            </a:r>
            <a:r>
              <a:rPr lang="zh-TW" altLang="en-US" dirty="0"/>
              <a:t>）登入公司資訊系統，請問這家公司使用的是哪一種驗證方法？</a:t>
            </a:r>
          </a:p>
          <a:p>
            <a:r>
              <a:rPr lang="en-US" altLang="zh-TW" dirty="0"/>
              <a:t>(A)	</a:t>
            </a:r>
            <a:r>
              <a:rPr lang="zh-TW" altLang="en-US" dirty="0"/>
              <a:t>時間基礎的一次密碼（</a:t>
            </a:r>
            <a:r>
              <a:rPr lang="en-US" altLang="zh-TW" dirty="0"/>
              <a:t>Time-based One-Time Password, TOTP</a:t>
            </a:r>
            <a:r>
              <a:rPr lang="zh-TW" altLang="en-US" dirty="0"/>
              <a:t>）</a:t>
            </a:r>
          </a:p>
          <a:p>
            <a:r>
              <a:rPr lang="en-US" altLang="zh-TW" dirty="0"/>
              <a:t>(B)	</a:t>
            </a:r>
            <a:r>
              <a:rPr lang="zh-TW" altLang="en-US" dirty="0"/>
              <a:t>多因子認證法（</a:t>
            </a:r>
            <a:r>
              <a:rPr lang="en-US" altLang="zh-TW" dirty="0"/>
              <a:t>Multifactor</a:t>
            </a:r>
            <a:r>
              <a:rPr lang="zh-TW" altLang="en-US" dirty="0"/>
              <a:t>）</a:t>
            </a:r>
          </a:p>
          <a:p>
            <a:r>
              <a:rPr lang="en-US" altLang="zh-TW" dirty="0"/>
              <a:t>(C)	</a:t>
            </a:r>
            <a:r>
              <a:rPr lang="zh-TW" altLang="en-US" dirty="0"/>
              <a:t>相互認證法（</a:t>
            </a:r>
            <a:r>
              <a:rPr lang="en-US" altLang="zh-TW" dirty="0"/>
              <a:t>Mutual Authentication</a:t>
            </a:r>
            <a:r>
              <a:rPr lang="zh-TW" altLang="en-US" dirty="0"/>
              <a:t>）</a:t>
            </a:r>
          </a:p>
          <a:p>
            <a:r>
              <a:rPr lang="en-US" altLang="zh-TW" dirty="0"/>
              <a:t>(D)	</a:t>
            </a:r>
            <a:r>
              <a:rPr lang="zh-TW" altLang="en-US" dirty="0"/>
              <a:t>聯邦認證法（</a:t>
            </a:r>
            <a:r>
              <a:rPr lang="en-US" altLang="zh-TW" dirty="0"/>
              <a:t>Federal Authentication</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77</a:t>
            </a:fld>
            <a:endParaRPr lang="zh-TW" altLang="en-US"/>
          </a:p>
        </p:txBody>
      </p:sp>
    </p:spTree>
    <p:extLst>
      <p:ext uri="{BB962C8B-B14F-4D97-AF65-F5344CB8AC3E}">
        <p14:creationId xmlns:p14="http://schemas.microsoft.com/office/powerpoint/2010/main" val="6960021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評鑑主題四</a:t>
            </a:r>
            <a:r>
              <a:rPr kumimoji="1" lang="en-US" altLang="zh-TW" dirty="0" smtClean="0">
                <a:solidFill>
                  <a:schemeClr val="bg1"/>
                </a:solidFill>
                <a:cs typeface="+mn-cs"/>
              </a:rPr>
              <a:t/>
            </a:r>
            <a:br>
              <a:rPr kumimoji="1" lang="en-US" altLang="zh-TW" dirty="0" smtClean="0">
                <a:solidFill>
                  <a:schemeClr val="bg1"/>
                </a:solidFill>
                <a:cs typeface="+mn-cs"/>
              </a:rPr>
            </a:br>
            <a:r>
              <a:rPr kumimoji="1" lang="zh-TW" altLang="en-US" dirty="0">
                <a:solidFill>
                  <a:schemeClr val="bg1"/>
                </a:solidFill>
                <a:cs typeface="+mn-cs"/>
              </a:rPr>
              <a:t>事故管理與營運</a:t>
            </a:r>
            <a:r>
              <a:rPr kumimoji="1" lang="zh-TW" altLang="en-US" dirty="0" smtClean="0">
                <a:solidFill>
                  <a:schemeClr val="bg1"/>
                </a:solidFill>
                <a:cs typeface="+mn-cs"/>
              </a:rPr>
              <a:t>持續</a:t>
            </a:r>
            <a:endParaRPr kumimoji="1" lang="zh-TW" altLang="en-US" dirty="0">
              <a:solidFill>
                <a:schemeClr val="bg1"/>
              </a:solidFill>
              <a:cs typeface="+mn-cs"/>
            </a:endParaRPr>
          </a:p>
        </p:txBody>
      </p:sp>
      <p:sp>
        <p:nvSpPr>
          <p:cNvPr id="5" name="副標題 4"/>
          <p:cNvSpPr>
            <a:spLocks noGrp="1"/>
          </p:cNvSpPr>
          <p:nvPr>
            <p:ph type="subTitle" idx="1"/>
          </p:nvPr>
        </p:nvSpPr>
        <p:spPr>
          <a:xfrm>
            <a:off x="1485900" y="3813175"/>
            <a:ext cx="6934200" cy="1752600"/>
          </a:xfrm>
        </p:spPr>
        <p:txBody>
          <a:bodyPr>
            <a:normAutofit/>
          </a:bodyPr>
          <a:lstStyle/>
          <a:p>
            <a:pPr algn="l">
              <a:defRPr/>
            </a:pPr>
            <a:r>
              <a:rPr lang="en-US" altLang="zh-TW" sz="3600" b="1" dirty="0" smtClean="0">
                <a:solidFill>
                  <a:schemeClr val="tx1"/>
                </a:solidFill>
                <a:latin typeface="微軟正黑體" charset="-120"/>
                <a:ea typeface="微軟正黑體" charset="-120"/>
                <a:cs typeface="Times New Roman" charset="0"/>
              </a:rPr>
              <a:t>1.</a:t>
            </a:r>
            <a:r>
              <a:rPr lang="zh-TW" altLang="en-US" sz="3600" b="1" dirty="0">
                <a:solidFill>
                  <a:schemeClr val="tx1"/>
                </a:solidFill>
                <a:latin typeface="微軟正黑體" charset="-120"/>
                <a:ea typeface="微軟正黑體" charset="-120"/>
                <a:cs typeface="Times New Roman" charset="0"/>
              </a:rPr>
              <a:t> 事件與事故管理</a:t>
            </a:r>
            <a:endParaRPr lang="en-US" altLang="zh-TW" sz="3600" b="1" dirty="0" smtClean="0">
              <a:solidFill>
                <a:schemeClr val="tx1"/>
              </a:solidFill>
              <a:latin typeface="微軟正黑體" charset="-120"/>
              <a:ea typeface="微軟正黑體" charset="-120"/>
              <a:cs typeface="Times New Roman" charset="0"/>
            </a:endParaRPr>
          </a:p>
          <a:p>
            <a:pPr algn="l">
              <a:defRPr/>
            </a:pPr>
            <a:r>
              <a:rPr lang="en-US" altLang="zh-TW" sz="3600" b="1" dirty="0" smtClean="0">
                <a:solidFill>
                  <a:schemeClr val="tx1"/>
                </a:solidFill>
                <a:latin typeface="微軟正黑體" charset="-120"/>
                <a:ea typeface="微軟正黑體" charset="-120"/>
                <a:cs typeface="Times New Roman" charset="0"/>
              </a:rPr>
              <a:t>2.</a:t>
            </a:r>
            <a:r>
              <a:rPr lang="zh-TW" altLang="en-US" sz="3600" b="1" dirty="0">
                <a:solidFill>
                  <a:schemeClr val="tx1"/>
                </a:solidFill>
                <a:latin typeface="微軟正黑體" charset="-120"/>
                <a:ea typeface="微軟正黑體" charset="-120"/>
                <a:cs typeface="Times New Roman" charset="0"/>
              </a:rPr>
              <a:t> 備援與營運持續</a:t>
            </a: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473852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4"/>
          <p:cNvSpPr>
            <a:spLocks noGrp="1" noChangeArrowheads="1"/>
          </p:cNvSpPr>
          <p:nvPr>
            <p:ph type="title"/>
          </p:nvPr>
        </p:nvSpPr>
        <p:spPr>
          <a:xfrm>
            <a:off x="1208585" y="117028"/>
            <a:ext cx="8080400" cy="935708"/>
          </a:xfrm>
        </p:spPr>
        <p:txBody>
          <a:bodyPr/>
          <a:lstStyle/>
          <a:p>
            <a:r>
              <a:rPr lang="zh-TW" altLang="en-US" dirty="0" smtClean="0"/>
              <a:t>資安事</a:t>
            </a:r>
            <a:r>
              <a:rPr lang="zh-TW" altLang="en-US" dirty="0"/>
              <a:t>故</a:t>
            </a:r>
            <a:r>
              <a:rPr lang="zh-TW" altLang="en-US" dirty="0" smtClean="0"/>
              <a:t>處理的目的</a:t>
            </a:r>
            <a:endParaRPr lang="en-US" altLang="zh-TW" dirty="0" smtClean="0"/>
          </a:p>
        </p:txBody>
      </p:sp>
      <p:sp>
        <p:nvSpPr>
          <p:cNvPr id="384004" name="Rectangle 5"/>
          <p:cNvSpPr>
            <a:spLocks noGrp="1" noChangeArrowheads="1"/>
          </p:cNvSpPr>
          <p:nvPr>
            <p:ph type="body" idx="1"/>
          </p:nvPr>
        </p:nvSpPr>
        <p:spPr>
          <a:xfrm>
            <a:off x="662523" y="1052736"/>
            <a:ext cx="8743877" cy="5229320"/>
          </a:xfrm>
        </p:spPr>
        <p:txBody>
          <a:bodyPr/>
          <a:lstStyle/>
          <a:p>
            <a:r>
              <a:rPr lang="zh-TW" altLang="en-US" sz="3000" dirty="0" smtClean="0"/>
              <a:t>確認資安</a:t>
            </a:r>
            <a:r>
              <a:rPr lang="zh-TW" altLang="en-US" sz="3000" dirty="0"/>
              <a:t>事故</a:t>
            </a:r>
            <a:r>
              <a:rPr lang="zh-TW" altLang="en-US" sz="3000" dirty="0" smtClean="0"/>
              <a:t>是否發生</a:t>
            </a:r>
            <a:endParaRPr lang="en-US" altLang="zh-TW" sz="3000" dirty="0" smtClean="0"/>
          </a:p>
          <a:p>
            <a:r>
              <a:rPr lang="zh-TW" altLang="en-US" sz="3000" dirty="0" smtClean="0"/>
              <a:t>降低對業務與網路服務的中斷時間</a:t>
            </a:r>
            <a:endParaRPr lang="en-US" altLang="zh-TW" sz="3000" dirty="0" smtClean="0"/>
          </a:p>
          <a:p>
            <a:r>
              <a:rPr lang="zh-TW" altLang="en-US" sz="3000" dirty="0" smtClean="0"/>
              <a:t>提供精準與及時的資訊</a:t>
            </a:r>
            <a:endParaRPr lang="en-US" altLang="zh-TW" sz="3000" dirty="0" smtClean="0"/>
          </a:p>
          <a:p>
            <a:r>
              <a:rPr lang="zh-TW" altLang="en-US" sz="3000" dirty="0" smtClean="0"/>
              <a:t>保障由政策與法律要求的權利</a:t>
            </a:r>
            <a:endParaRPr lang="en-US" altLang="zh-TW" sz="3000" dirty="0" smtClean="0"/>
          </a:p>
          <a:p>
            <a:r>
              <a:rPr lang="zh-TW" altLang="en-US" sz="3000" dirty="0" smtClean="0"/>
              <a:t>實作控制措施以維護監管鏈</a:t>
            </a:r>
            <a:endParaRPr lang="en-US" altLang="zh-TW" sz="3000" dirty="0" smtClean="0"/>
          </a:p>
          <a:p>
            <a:r>
              <a:rPr lang="zh-TW" altLang="en-US" sz="3000" dirty="0" smtClean="0"/>
              <a:t>讓法務組織可對惡意者提起訴訟</a:t>
            </a:r>
            <a:endParaRPr lang="en-US" altLang="zh-TW" sz="30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79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742448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全球資安威脅發展趨勢</a:t>
            </a:r>
          </a:p>
        </p:txBody>
      </p:sp>
      <p:sp>
        <p:nvSpPr>
          <p:cNvPr id="3" name="內容版面配置區 2"/>
          <p:cNvSpPr>
            <a:spLocks noGrp="1"/>
          </p:cNvSpPr>
          <p:nvPr>
            <p:ph idx="1"/>
          </p:nvPr>
        </p:nvSpPr>
        <p:spPr/>
        <p:txBody>
          <a:bodyPr/>
          <a:lstStyle/>
          <a:p>
            <a:r>
              <a:rPr lang="zh-TW" altLang="en-US" b="1" dirty="0">
                <a:solidFill>
                  <a:srgbClr val="FF0000"/>
                </a:solidFill>
                <a:latin typeface="+mn-ea"/>
                <a:cs typeface="Times New Roman" panose="02020603050405020304" pitchFamily="18" charset="0"/>
              </a:rPr>
              <a:t>關鍵資訊基礎設施</a:t>
            </a:r>
            <a:r>
              <a:rPr lang="zh-TW" altLang="en-US" dirty="0">
                <a:solidFill>
                  <a:schemeClr val="tx2"/>
                </a:solidFill>
                <a:latin typeface="+mn-ea"/>
                <a:cs typeface="Times New Roman" panose="02020603050405020304" pitchFamily="18" charset="0"/>
              </a:rPr>
              <a:t>威脅升溫</a:t>
            </a:r>
            <a:r>
              <a:rPr lang="zh-TW" altLang="zh-TW" dirty="0">
                <a:solidFill>
                  <a:schemeClr val="tx2"/>
                </a:solidFill>
                <a:latin typeface="+mn-ea"/>
                <a:cs typeface="Times New Roman" panose="02020603050405020304" pitchFamily="18" charset="0"/>
              </a:rPr>
              <a:t> </a:t>
            </a:r>
            <a:endParaRPr lang="en-US" altLang="zh-TW" dirty="0">
              <a:solidFill>
                <a:schemeClr val="tx2"/>
              </a:solidFill>
              <a:latin typeface="+mn-ea"/>
              <a:cs typeface="Times New Roman" panose="02020603050405020304" pitchFamily="18" charset="0"/>
            </a:endParaRPr>
          </a:p>
          <a:p>
            <a:r>
              <a:rPr lang="zh-TW" altLang="en-US" dirty="0">
                <a:solidFill>
                  <a:schemeClr val="tx2"/>
                </a:solidFill>
                <a:latin typeface="+mn-ea"/>
                <a:cs typeface="Times New Roman" panose="02020603050405020304" pitchFamily="18" charset="0"/>
              </a:rPr>
              <a:t>熱門社交網站成為個資外洩的新管道</a:t>
            </a:r>
            <a:endParaRPr lang="en-US" altLang="zh-TW" dirty="0">
              <a:solidFill>
                <a:schemeClr val="tx2"/>
              </a:solidFill>
              <a:latin typeface="+mn-ea"/>
              <a:cs typeface="Times New Roman" panose="02020603050405020304" pitchFamily="18" charset="0"/>
            </a:endParaRPr>
          </a:p>
          <a:p>
            <a:r>
              <a:rPr lang="zh-TW" altLang="en-US" b="1" dirty="0">
                <a:solidFill>
                  <a:srgbClr val="FF0000"/>
                </a:solidFill>
                <a:latin typeface="+mn-ea"/>
                <a:cs typeface="Times New Roman" panose="02020603050405020304" pitchFamily="18" charset="0"/>
              </a:rPr>
              <a:t>社交工程</a:t>
            </a:r>
            <a:r>
              <a:rPr lang="zh-TW" altLang="en-US" dirty="0">
                <a:solidFill>
                  <a:schemeClr val="tx2"/>
                </a:solidFill>
                <a:latin typeface="+mn-ea"/>
                <a:cs typeface="Times New Roman" panose="02020603050405020304" pitchFamily="18" charset="0"/>
              </a:rPr>
              <a:t>攻擊手法愈加細膩</a:t>
            </a:r>
            <a:r>
              <a:rPr lang="zh-TW" altLang="zh-TW" dirty="0">
                <a:solidFill>
                  <a:schemeClr val="tx2"/>
                </a:solidFill>
                <a:latin typeface="+mn-ea"/>
                <a:cs typeface="Times New Roman" panose="02020603050405020304" pitchFamily="18" charset="0"/>
              </a:rPr>
              <a:t> </a:t>
            </a:r>
            <a:endParaRPr lang="en-US" altLang="zh-TW" dirty="0">
              <a:solidFill>
                <a:schemeClr val="tx2"/>
              </a:solidFill>
              <a:latin typeface="+mn-ea"/>
              <a:cs typeface="Times New Roman" panose="02020603050405020304" pitchFamily="18" charset="0"/>
            </a:endParaRPr>
          </a:p>
          <a:p>
            <a:r>
              <a:rPr lang="zh-TW" altLang="en-US" dirty="0">
                <a:solidFill>
                  <a:schemeClr val="tx2"/>
                </a:solidFill>
                <a:latin typeface="+mn-ea"/>
                <a:cs typeface="Times New Roman" panose="02020603050405020304" pitchFamily="18" charset="0"/>
              </a:rPr>
              <a:t>組織化網路犯罪與詐騙更形猖獗</a:t>
            </a:r>
            <a:r>
              <a:rPr lang="zh-TW" altLang="zh-TW" dirty="0">
                <a:solidFill>
                  <a:schemeClr val="tx2"/>
                </a:solidFill>
                <a:latin typeface="+mn-ea"/>
                <a:cs typeface="Times New Roman" panose="02020603050405020304" pitchFamily="18" charset="0"/>
              </a:rPr>
              <a:t> </a:t>
            </a:r>
            <a:endParaRPr lang="en-US" altLang="zh-TW" dirty="0">
              <a:solidFill>
                <a:schemeClr val="tx2"/>
              </a:solidFill>
              <a:latin typeface="+mn-ea"/>
              <a:cs typeface="Times New Roman" panose="02020603050405020304" pitchFamily="18" charset="0"/>
            </a:endParaRPr>
          </a:p>
          <a:p>
            <a:r>
              <a:rPr lang="zh-TW" altLang="en-US" dirty="0">
                <a:solidFill>
                  <a:schemeClr val="tx2"/>
                </a:solidFill>
                <a:latin typeface="+mn-ea"/>
                <a:cs typeface="Times New Roman" panose="02020603050405020304" pitchFamily="18" charset="0"/>
              </a:rPr>
              <a:t>雲端運算伴隨新資安威脅</a:t>
            </a:r>
            <a:r>
              <a:rPr lang="zh-TW" altLang="zh-TW" dirty="0">
                <a:solidFill>
                  <a:schemeClr val="tx2"/>
                </a:solidFill>
                <a:latin typeface="+mn-ea"/>
                <a:cs typeface="Times New Roman" panose="02020603050405020304" pitchFamily="18" charset="0"/>
              </a:rPr>
              <a:t> </a:t>
            </a:r>
            <a:endParaRPr lang="en-US" altLang="zh-TW" dirty="0">
              <a:solidFill>
                <a:schemeClr val="tx2"/>
              </a:solidFill>
              <a:latin typeface="+mn-ea"/>
              <a:cs typeface="Times New Roman" panose="02020603050405020304" pitchFamily="18" charset="0"/>
            </a:endParaRPr>
          </a:p>
          <a:p>
            <a:r>
              <a:rPr lang="zh-TW" altLang="en-US" dirty="0">
                <a:solidFill>
                  <a:schemeClr val="tx2"/>
                </a:solidFill>
                <a:latin typeface="+mn-ea"/>
                <a:cs typeface="Times New Roman" panose="02020603050405020304" pitchFamily="18" charset="0"/>
              </a:rPr>
              <a:t>手機成新興資安威脅平台</a:t>
            </a:r>
            <a:r>
              <a:rPr lang="zh-TW" altLang="zh-TW" dirty="0">
                <a:solidFill>
                  <a:schemeClr val="tx2"/>
                </a:solidFill>
                <a:latin typeface="+mn-ea"/>
                <a:cs typeface="Times New Roman" panose="02020603050405020304" pitchFamily="18" charset="0"/>
              </a:rPr>
              <a:t> </a:t>
            </a:r>
            <a:endParaRPr lang="en-US" altLang="zh-TW" dirty="0">
              <a:solidFill>
                <a:schemeClr val="tx2"/>
              </a:solidFill>
              <a:latin typeface="+mn-ea"/>
              <a:cs typeface="Times New Roman" panose="02020603050405020304" pitchFamily="18" charset="0"/>
            </a:endParaRPr>
          </a:p>
          <a:p>
            <a:r>
              <a:rPr lang="zh-TW" altLang="en-US" dirty="0">
                <a:solidFill>
                  <a:schemeClr val="tx2"/>
                </a:solidFill>
                <a:latin typeface="+mn-ea"/>
                <a:cs typeface="Times New Roman" panose="02020603050405020304" pitchFamily="18" charset="0"/>
              </a:rPr>
              <a:t>針對網頁攻擊將持續增加</a:t>
            </a:r>
            <a:endParaRPr lang="en-US" altLang="zh-TW" dirty="0">
              <a:solidFill>
                <a:schemeClr val="tx2"/>
              </a:solidFill>
              <a:latin typeface="+mn-ea"/>
              <a:cs typeface="Times New Roman" panose="02020603050405020304" pitchFamily="18" charset="0"/>
            </a:endParaRPr>
          </a:p>
          <a:p>
            <a:r>
              <a:rPr lang="zh-TW" altLang="en-US" dirty="0">
                <a:solidFill>
                  <a:schemeClr val="tx2"/>
                </a:solidFill>
                <a:latin typeface="+mn-ea"/>
                <a:cs typeface="Times New Roman" panose="02020603050405020304" pitchFamily="18" charset="0"/>
              </a:rPr>
              <a:t>恐怖組織以資安做為恐怖攻擊的手段之</a:t>
            </a:r>
            <a:r>
              <a:rPr lang="zh-TW" altLang="en-US" dirty="0" smtClean="0">
                <a:solidFill>
                  <a:schemeClr val="tx2"/>
                </a:solidFill>
                <a:latin typeface="+mn-ea"/>
                <a:cs typeface="Times New Roman" panose="02020603050405020304" pitchFamily="18" charset="0"/>
              </a:rPr>
              <a:t>一</a:t>
            </a:r>
            <a:endParaRPr lang="en-US" altLang="zh-TW" dirty="0">
              <a:solidFill>
                <a:schemeClr val="tx2"/>
              </a:solidFill>
              <a:latin typeface="+mn-ea"/>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8</a:t>
            </a:fld>
            <a:endParaRPr lang="zh-TW" altLang="en-US"/>
          </a:p>
        </p:txBody>
      </p:sp>
    </p:spTree>
    <p:extLst>
      <p:ext uri="{BB962C8B-B14F-4D97-AF65-F5344CB8AC3E}">
        <p14:creationId xmlns:p14="http://schemas.microsoft.com/office/powerpoint/2010/main" val="9843034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2"/>
          <p:cNvSpPr>
            <a:spLocks noGrp="1" noChangeArrowheads="1"/>
          </p:cNvSpPr>
          <p:nvPr>
            <p:ph type="title"/>
          </p:nvPr>
        </p:nvSpPr>
        <p:spPr>
          <a:xfrm>
            <a:off x="1208585" y="117028"/>
            <a:ext cx="8080400" cy="935708"/>
          </a:xfrm>
        </p:spPr>
        <p:txBody>
          <a:bodyPr/>
          <a:lstStyle/>
          <a:p>
            <a:r>
              <a:rPr lang="zh-TW" altLang="en-US" dirty="0" smtClean="0"/>
              <a:t>有效的資安事</a:t>
            </a:r>
            <a:r>
              <a:rPr lang="zh-TW" altLang="en-US" dirty="0"/>
              <a:t>故</a:t>
            </a:r>
            <a:r>
              <a:rPr lang="zh-TW" altLang="en-US" dirty="0" smtClean="0"/>
              <a:t>處理計畫</a:t>
            </a:r>
            <a:endParaRPr lang="en-US" altLang="zh-TW" dirty="0" smtClean="0"/>
          </a:p>
        </p:txBody>
      </p:sp>
      <p:sp>
        <p:nvSpPr>
          <p:cNvPr id="386052" name="Rectangle 3"/>
          <p:cNvSpPr>
            <a:spLocks noGrp="1" noChangeArrowheads="1"/>
          </p:cNvSpPr>
          <p:nvPr>
            <p:ph type="body" idx="1"/>
          </p:nvPr>
        </p:nvSpPr>
        <p:spPr>
          <a:xfrm>
            <a:off x="662523" y="1052736"/>
            <a:ext cx="8743877" cy="5229320"/>
          </a:xfrm>
        </p:spPr>
        <p:txBody>
          <a:bodyPr/>
          <a:lstStyle/>
          <a:p>
            <a:pPr algn="just"/>
            <a:r>
              <a:rPr kumimoji="0" lang="zh-TW" altLang="en-US" dirty="0" smtClean="0"/>
              <a:t>定期重新審查計畫文件</a:t>
            </a:r>
            <a:endParaRPr kumimoji="0" lang="en-US" altLang="zh-TW" dirty="0" smtClean="0"/>
          </a:p>
          <a:p>
            <a:pPr lvl="1" algn="just"/>
            <a:r>
              <a:rPr kumimoji="0" lang="zh-TW" altLang="en-US" sz="2400" dirty="0" smtClean="0"/>
              <a:t>更新人員、科技及業務處理流程</a:t>
            </a:r>
            <a:endParaRPr kumimoji="0" lang="en-US" altLang="zh-TW" sz="2400" dirty="0" smtClean="0"/>
          </a:p>
          <a:p>
            <a:pPr algn="just"/>
            <a:r>
              <a:rPr kumimoji="0" lang="zh-TW" altLang="en-US" dirty="0" smtClean="0"/>
              <a:t>訓練</a:t>
            </a:r>
          </a:p>
          <a:p>
            <a:pPr lvl="1" algn="just"/>
            <a:r>
              <a:rPr kumimoji="0" lang="zh-TW" altLang="en-US" sz="2400" dirty="0" smtClean="0"/>
              <a:t>組織分工與權責、資訊安全技能、危機處理、數位鑑識與調查技能及溝通能力</a:t>
            </a:r>
            <a:endParaRPr kumimoji="0" lang="en-US" altLang="zh-TW" sz="2400" dirty="0" smtClean="0"/>
          </a:p>
          <a:p>
            <a:pPr algn="just"/>
            <a:r>
              <a:rPr kumimoji="0" lang="zh-TW" altLang="en-US" dirty="0" smtClean="0"/>
              <a:t>財務支持</a:t>
            </a:r>
          </a:p>
          <a:p>
            <a:pPr lvl="1" algn="just"/>
            <a:r>
              <a:rPr kumimoji="0" lang="zh-TW" altLang="en-US" sz="2400" dirty="0" smtClean="0"/>
              <a:t>預算、額外的設備、專業人員、員工薪資及訓練費用</a:t>
            </a:r>
            <a:endParaRPr kumimoji="0" lang="en-US" altLang="zh-TW" sz="2400" dirty="0" smtClean="0"/>
          </a:p>
          <a:p>
            <a:pPr algn="just"/>
            <a:r>
              <a:rPr kumimoji="0" lang="zh-TW" altLang="en-US" dirty="0" smtClean="0"/>
              <a:t>演練</a:t>
            </a:r>
          </a:p>
          <a:p>
            <a:pPr lvl="1" algn="just"/>
            <a:r>
              <a:rPr kumimoji="0" lang="zh-TW" altLang="en-US" sz="2400" dirty="0" smtClean="0"/>
              <a:t>定期驗證與修正作業流程</a:t>
            </a:r>
            <a:endParaRPr lang="en-US" altLang="zh-TW" sz="2400"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8184292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4"/>
          <p:cNvSpPr>
            <a:spLocks noGrp="1" noChangeArrowheads="1"/>
          </p:cNvSpPr>
          <p:nvPr>
            <p:ph type="title"/>
          </p:nvPr>
        </p:nvSpPr>
        <p:spPr>
          <a:xfrm>
            <a:off x="1208585" y="117028"/>
            <a:ext cx="8080400" cy="935708"/>
          </a:xfrm>
        </p:spPr>
        <p:txBody>
          <a:bodyPr/>
          <a:lstStyle/>
          <a:p>
            <a:r>
              <a:rPr lang="zh-TW" altLang="en-US" dirty="0" smtClean="0"/>
              <a:t>資安事</a:t>
            </a:r>
            <a:r>
              <a:rPr lang="zh-TW" altLang="en-US" dirty="0"/>
              <a:t>故</a:t>
            </a:r>
            <a:r>
              <a:rPr lang="zh-TW" altLang="en-US" dirty="0" smtClean="0"/>
              <a:t>處理程序</a:t>
            </a:r>
            <a:endParaRPr lang="en-US" altLang="zh-TW" dirty="0" smtClean="0"/>
          </a:p>
        </p:txBody>
      </p:sp>
      <p:sp>
        <p:nvSpPr>
          <p:cNvPr id="388100" name="Rectangle 5"/>
          <p:cNvSpPr>
            <a:spLocks noGrp="1" noChangeArrowheads="1"/>
          </p:cNvSpPr>
          <p:nvPr>
            <p:ph type="body" idx="1"/>
          </p:nvPr>
        </p:nvSpPr>
        <p:spPr>
          <a:xfrm>
            <a:off x="662523" y="1052736"/>
            <a:ext cx="8743877" cy="5229320"/>
          </a:xfrm>
        </p:spPr>
        <p:txBody>
          <a:bodyPr/>
          <a:lstStyle/>
          <a:p>
            <a:r>
              <a:rPr lang="zh-TW" altLang="en-US" dirty="0" smtClean="0"/>
              <a:t>準備</a:t>
            </a:r>
          </a:p>
          <a:p>
            <a:r>
              <a:rPr lang="zh-TW" altLang="en-US" dirty="0" smtClean="0"/>
              <a:t>識別</a:t>
            </a:r>
          </a:p>
          <a:p>
            <a:r>
              <a:rPr lang="zh-TW" altLang="en-US" dirty="0" smtClean="0"/>
              <a:t>封鎖</a:t>
            </a:r>
          </a:p>
          <a:p>
            <a:r>
              <a:rPr lang="zh-TW" altLang="en-US" dirty="0" smtClean="0"/>
              <a:t>根除</a:t>
            </a:r>
          </a:p>
          <a:p>
            <a:r>
              <a:rPr lang="zh-TW" altLang="en-US" dirty="0" smtClean="0"/>
              <a:t>回復</a:t>
            </a:r>
          </a:p>
          <a:p>
            <a:r>
              <a:rPr lang="zh-TW" altLang="en-US" dirty="0" smtClean="0"/>
              <a:t>經驗學習</a:t>
            </a:r>
            <a:endParaRPr lang="en-US" altLang="zh-TW" dirty="0" smtClean="0"/>
          </a:p>
        </p:txBody>
      </p:sp>
      <p:graphicFrame>
        <p:nvGraphicFramePr>
          <p:cNvPr id="2" name="資料庫圖表 1"/>
          <p:cNvGraphicFramePr/>
          <p:nvPr>
            <p:extLst>
              <p:ext uri="{D42A27DB-BD31-4B8C-83A1-F6EECF244321}">
                <p14:modId xmlns:p14="http://schemas.microsoft.com/office/powerpoint/2010/main" val="1224927872"/>
              </p:ext>
            </p:extLst>
          </p:nvPr>
        </p:nvGraphicFramePr>
        <p:xfrm>
          <a:off x="2802399" y="1700808"/>
          <a:ext cx="6604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4167897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2"/>
          <p:cNvSpPr>
            <a:spLocks noGrp="1" noChangeArrowheads="1"/>
          </p:cNvSpPr>
          <p:nvPr>
            <p:ph type="title"/>
          </p:nvPr>
        </p:nvSpPr>
        <p:spPr>
          <a:xfrm>
            <a:off x="1208585" y="117028"/>
            <a:ext cx="8080400" cy="935708"/>
          </a:xfrm>
        </p:spPr>
        <p:txBody>
          <a:bodyPr/>
          <a:lstStyle/>
          <a:p>
            <a:r>
              <a:rPr lang="zh-TW" altLang="en-US" dirty="0" smtClean="0"/>
              <a:t>資安</a:t>
            </a:r>
            <a:r>
              <a:rPr lang="zh-TW" altLang="en-US" dirty="0"/>
              <a:t>事故處理</a:t>
            </a:r>
            <a:r>
              <a:rPr lang="zh-TW" altLang="en-US" dirty="0" smtClean="0"/>
              <a:t>程序 </a:t>
            </a:r>
            <a:r>
              <a:rPr lang="en-US" altLang="zh-TW" dirty="0" smtClean="0"/>
              <a:t>– </a:t>
            </a:r>
            <a:r>
              <a:rPr lang="zh-TW" altLang="en-US" dirty="0" smtClean="0"/>
              <a:t>準備</a:t>
            </a:r>
            <a:r>
              <a:rPr lang="en-US" altLang="zh-TW" dirty="0" smtClean="0"/>
              <a:t>(1/2)</a:t>
            </a:r>
          </a:p>
        </p:txBody>
      </p:sp>
      <p:sp>
        <p:nvSpPr>
          <p:cNvPr id="390148" name="Rectangle 3"/>
          <p:cNvSpPr>
            <a:spLocks noGrp="1" noChangeArrowheads="1"/>
          </p:cNvSpPr>
          <p:nvPr>
            <p:ph type="body" idx="1"/>
          </p:nvPr>
        </p:nvSpPr>
        <p:spPr>
          <a:xfrm>
            <a:off x="662523" y="1052736"/>
            <a:ext cx="8743877" cy="5229320"/>
          </a:xfrm>
        </p:spPr>
        <p:txBody>
          <a:bodyPr/>
          <a:lstStyle/>
          <a:p>
            <a:pPr algn="just"/>
            <a:r>
              <a:rPr lang="zh-TW" altLang="en-US" dirty="0" smtClean="0"/>
              <a:t>資安</a:t>
            </a:r>
            <a:r>
              <a:rPr lang="zh-TW" altLang="en-US" dirty="0"/>
              <a:t>事故成功</a:t>
            </a:r>
            <a:r>
              <a:rPr lang="zh-TW" altLang="en-US" dirty="0" smtClean="0"/>
              <a:t>處理的關鍵是事前的「準備」</a:t>
            </a:r>
            <a:endParaRPr lang="en-US" altLang="zh-TW" dirty="0" smtClean="0"/>
          </a:p>
          <a:p>
            <a:pPr lvl="1" algn="just"/>
            <a:r>
              <a:rPr lang="zh-TW" altLang="en-US" sz="2400" dirty="0" smtClean="0"/>
              <a:t>組織資安事</a:t>
            </a:r>
            <a:r>
              <a:rPr lang="zh-TW" altLang="en-US" dirty="0"/>
              <a:t>故</a:t>
            </a:r>
            <a:r>
              <a:rPr lang="zh-TW" altLang="en-US" sz="2400" dirty="0" smtClean="0"/>
              <a:t>處理小組</a:t>
            </a:r>
          </a:p>
          <a:p>
            <a:pPr lvl="1" algn="just"/>
            <a:r>
              <a:rPr lang="zh-TW" altLang="en-US" sz="2400" dirty="0" smtClean="0"/>
              <a:t>建立資安事</a:t>
            </a:r>
            <a:r>
              <a:rPr lang="zh-TW" altLang="en-US" dirty="0"/>
              <a:t>故</a:t>
            </a:r>
            <a:r>
              <a:rPr lang="zh-TW" altLang="en-US" sz="2400" dirty="0" smtClean="0"/>
              <a:t>處理策略</a:t>
            </a:r>
            <a:endParaRPr lang="en-US" altLang="zh-TW" sz="2400" dirty="0" smtClean="0"/>
          </a:p>
          <a:p>
            <a:pPr lvl="1" algn="just"/>
            <a:r>
              <a:rPr lang="zh-TW" altLang="en-US" sz="2400" dirty="0" smtClean="0"/>
              <a:t>設計資安事</a:t>
            </a:r>
            <a:r>
              <a:rPr lang="zh-TW" altLang="en-US" dirty="0"/>
              <a:t>故</a:t>
            </a:r>
            <a:r>
              <a:rPr lang="zh-TW" altLang="en-US" sz="2400" dirty="0" smtClean="0"/>
              <a:t>處理程序</a:t>
            </a:r>
          </a:p>
          <a:p>
            <a:pPr lvl="1" algn="just"/>
            <a:r>
              <a:rPr lang="zh-TW" altLang="en-US" sz="2400" dirty="0" smtClean="0"/>
              <a:t>建立溝通管道與方式</a:t>
            </a:r>
          </a:p>
          <a:p>
            <a:pPr lvl="1" algn="just"/>
            <a:r>
              <a:rPr lang="zh-TW" altLang="en-US" sz="2400" dirty="0" smtClean="0"/>
              <a:t>蒐集所需資源</a:t>
            </a:r>
          </a:p>
          <a:p>
            <a:pPr lvl="1" algn="just"/>
            <a:r>
              <a:rPr lang="zh-TW" altLang="en-US" sz="2400" dirty="0" smtClean="0"/>
              <a:t>練習、練習、再練習</a:t>
            </a:r>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9804350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2"/>
          <p:cNvSpPr>
            <a:spLocks noGrp="1" noChangeArrowheads="1"/>
          </p:cNvSpPr>
          <p:nvPr>
            <p:ph type="title"/>
          </p:nvPr>
        </p:nvSpPr>
        <p:spPr>
          <a:xfrm>
            <a:off x="1208585" y="117028"/>
            <a:ext cx="8080400" cy="935708"/>
          </a:xfrm>
        </p:spPr>
        <p:txBody>
          <a:bodyPr/>
          <a:lstStyle/>
          <a:p>
            <a:r>
              <a:rPr lang="zh-TW" altLang="en-US" dirty="0" smtClean="0"/>
              <a:t>資安</a:t>
            </a:r>
            <a:r>
              <a:rPr lang="zh-TW" altLang="en-US" dirty="0"/>
              <a:t>事故處理</a:t>
            </a:r>
            <a:r>
              <a:rPr lang="zh-TW" altLang="en-US" dirty="0" smtClean="0"/>
              <a:t>程序 </a:t>
            </a:r>
            <a:r>
              <a:rPr lang="en-US" altLang="zh-TW" dirty="0" smtClean="0"/>
              <a:t>– </a:t>
            </a:r>
            <a:r>
              <a:rPr lang="zh-TW" altLang="en-US" dirty="0" smtClean="0"/>
              <a:t>準備</a:t>
            </a:r>
            <a:r>
              <a:rPr lang="en-US" altLang="zh-TW" dirty="0" smtClean="0"/>
              <a:t>(2/2)</a:t>
            </a:r>
          </a:p>
        </p:txBody>
      </p:sp>
      <p:sp>
        <p:nvSpPr>
          <p:cNvPr id="392196" name="Rectangle 3"/>
          <p:cNvSpPr>
            <a:spLocks noGrp="1" noChangeArrowheads="1"/>
          </p:cNvSpPr>
          <p:nvPr>
            <p:ph type="body" idx="1"/>
          </p:nvPr>
        </p:nvSpPr>
        <p:spPr>
          <a:xfrm>
            <a:off x="662523" y="1052736"/>
            <a:ext cx="8743877" cy="5229320"/>
          </a:xfrm>
        </p:spPr>
        <p:txBody>
          <a:bodyPr/>
          <a:lstStyle/>
          <a:p>
            <a:r>
              <a:rPr lang="zh-TW" altLang="en-US" dirty="0" smtClean="0"/>
              <a:t>資安</a:t>
            </a:r>
            <a:r>
              <a:rPr lang="zh-TW" altLang="en-US" dirty="0"/>
              <a:t>事故處理</a:t>
            </a:r>
            <a:r>
              <a:rPr lang="zh-TW" altLang="en-US" dirty="0" smtClean="0"/>
              <a:t>小組</a:t>
            </a:r>
            <a:endParaRPr lang="en-US" altLang="zh-TW" dirty="0" smtClean="0"/>
          </a:p>
          <a:p>
            <a:pPr lvl="1"/>
            <a:r>
              <a:rPr lang="zh-TW" altLang="en-US" sz="2400" dirty="0" smtClean="0"/>
              <a:t>技術部門</a:t>
            </a:r>
            <a:r>
              <a:rPr lang="en-US" altLang="zh-TW" sz="2400" dirty="0" smtClean="0"/>
              <a:t>(</a:t>
            </a:r>
            <a:r>
              <a:rPr lang="en-US" altLang="zh-TW" sz="2200" dirty="0" smtClean="0"/>
              <a:t>IT</a:t>
            </a:r>
            <a:r>
              <a:rPr lang="zh-TW" altLang="en-US" sz="2400" dirty="0" smtClean="0"/>
              <a:t>、資訊安全及系統管理者</a:t>
            </a:r>
            <a:r>
              <a:rPr lang="en-US" altLang="zh-TW" sz="2400" dirty="0" smtClean="0"/>
              <a:t>)</a:t>
            </a:r>
          </a:p>
          <a:p>
            <a:pPr lvl="1"/>
            <a:r>
              <a:rPr lang="zh-TW" altLang="en-US" sz="2400" dirty="0" smtClean="0"/>
              <a:t>管理人員</a:t>
            </a:r>
            <a:endParaRPr lang="en-US" altLang="zh-TW" sz="2400" dirty="0" smtClean="0"/>
          </a:p>
          <a:p>
            <a:pPr lvl="1"/>
            <a:r>
              <a:rPr lang="zh-TW" altLang="en-US" sz="2400" dirty="0" smtClean="0"/>
              <a:t>法務部門</a:t>
            </a:r>
            <a:endParaRPr lang="en-US" altLang="zh-TW" sz="2400" dirty="0" smtClean="0"/>
          </a:p>
          <a:p>
            <a:pPr lvl="1"/>
            <a:r>
              <a:rPr lang="zh-TW" altLang="en-US" sz="2400" dirty="0" smtClean="0"/>
              <a:t>數位鑑識專家</a:t>
            </a:r>
            <a:endParaRPr lang="en-US" altLang="zh-TW" sz="2400" dirty="0" smtClean="0"/>
          </a:p>
          <a:p>
            <a:pPr lvl="1"/>
            <a:r>
              <a:rPr lang="zh-TW" altLang="en-US" sz="2400" dirty="0" smtClean="0"/>
              <a:t>公共關係部門</a:t>
            </a:r>
            <a:endParaRPr lang="en-US" altLang="zh-TW" sz="2400" dirty="0" smtClean="0"/>
          </a:p>
          <a:p>
            <a:pPr lvl="1"/>
            <a:r>
              <a:rPr lang="zh-TW" altLang="en-US" sz="2400" dirty="0" smtClean="0"/>
              <a:t>人力資源部門</a:t>
            </a:r>
            <a:endParaRPr lang="en-US" altLang="zh-TW" sz="2400" dirty="0" smtClean="0"/>
          </a:p>
          <a:p>
            <a:pPr lvl="1"/>
            <a:r>
              <a:rPr lang="zh-TW" altLang="en-US" sz="2400" dirty="0" smtClean="0"/>
              <a:t>實體安全與維護部門</a:t>
            </a:r>
            <a:endParaRPr lang="en-US" altLang="zh-TW" sz="2400" dirty="0" smtClean="0"/>
          </a:p>
          <a:p>
            <a:pPr lvl="1"/>
            <a:r>
              <a:rPr lang="zh-TW" altLang="en-US" sz="2400" dirty="0" smtClean="0"/>
              <a:t>通訊部門</a:t>
            </a:r>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83</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646799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2"/>
          <p:cNvSpPr>
            <a:spLocks noGrp="1" noChangeArrowheads="1"/>
          </p:cNvSpPr>
          <p:nvPr>
            <p:ph type="title"/>
          </p:nvPr>
        </p:nvSpPr>
        <p:spPr>
          <a:xfrm>
            <a:off x="1208585" y="117028"/>
            <a:ext cx="8080400" cy="935708"/>
          </a:xfrm>
        </p:spPr>
        <p:txBody>
          <a:bodyPr/>
          <a:lstStyle/>
          <a:p>
            <a:r>
              <a:rPr lang="zh-TW" altLang="en-US" dirty="0" smtClean="0"/>
              <a:t>資安</a:t>
            </a:r>
            <a:r>
              <a:rPr lang="zh-TW" altLang="en-US" dirty="0"/>
              <a:t>事故處理</a:t>
            </a:r>
            <a:r>
              <a:rPr lang="zh-TW" altLang="en-US" dirty="0" smtClean="0"/>
              <a:t>程序 </a:t>
            </a:r>
            <a:r>
              <a:rPr lang="en-US" altLang="zh-TW" dirty="0" smtClean="0"/>
              <a:t>– </a:t>
            </a:r>
            <a:r>
              <a:rPr lang="zh-TW" altLang="en-US" dirty="0" smtClean="0"/>
              <a:t>識別</a:t>
            </a:r>
            <a:r>
              <a:rPr lang="en-US" altLang="zh-TW" dirty="0" smtClean="0"/>
              <a:t>(1/2)</a:t>
            </a:r>
          </a:p>
        </p:txBody>
      </p:sp>
      <p:sp>
        <p:nvSpPr>
          <p:cNvPr id="394244" name="Rectangle 3"/>
          <p:cNvSpPr>
            <a:spLocks noGrp="1" noChangeArrowheads="1"/>
          </p:cNvSpPr>
          <p:nvPr>
            <p:ph type="body" idx="1"/>
          </p:nvPr>
        </p:nvSpPr>
        <p:spPr>
          <a:xfrm>
            <a:off x="662523" y="1052736"/>
            <a:ext cx="8743877" cy="5544616"/>
          </a:xfrm>
        </p:spPr>
        <p:txBody>
          <a:bodyPr/>
          <a:lstStyle/>
          <a:p>
            <a:pPr algn="just"/>
            <a:r>
              <a:rPr lang="zh-TW" altLang="en-US" sz="2400" dirty="0" smtClean="0"/>
              <a:t>資安</a:t>
            </a:r>
            <a:r>
              <a:rPr lang="zh-TW" altLang="en-US" sz="2400" dirty="0"/>
              <a:t>事故無法</a:t>
            </a:r>
            <a:r>
              <a:rPr lang="zh-TW" altLang="en-US" sz="2400" dirty="0" smtClean="0"/>
              <a:t>完全防制，但必須被偵測</a:t>
            </a:r>
          </a:p>
          <a:p>
            <a:pPr algn="just"/>
            <a:r>
              <a:rPr lang="zh-TW" altLang="en-US" sz="2400" dirty="0" smtClean="0"/>
              <a:t>識別</a:t>
            </a:r>
            <a:r>
              <a:rPr lang="zh-TW" altLang="en-US" sz="2400" dirty="0" smtClean="0">
                <a:solidFill>
                  <a:srgbClr val="FF0000"/>
                </a:solidFill>
              </a:rPr>
              <a:t>意圖</a:t>
            </a:r>
            <a:r>
              <a:rPr lang="en-US" altLang="zh-TW" sz="2400" dirty="0" smtClean="0"/>
              <a:t>(</a:t>
            </a:r>
            <a:r>
              <a:rPr lang="zh-TW" altLang="en-US" sz="2400" dirty="0" smtClean="0"/>
              <a:t>故意或無意</a:t>
            </a:r>
            <a:r>
              <a:rPr lang="en-US" altLang="zh-TW" sz="2400" dirty="0" smtClean="0"/>
              <a:t>)</a:t>
            </a:r>
          </a:p>
          <a:p>
            <a:pPr algn="just"/>
            <a:r>
              <a:rPr lang="zh-TW" altLang="en-US" sz="2400" dirty="0" smtClean="0"/>
              <a:t>確認</a:t>
            </a:r>
            <a:r>
              <a:rPr lang="zh-TW" altLang="en-US" sz="2400" dirty="0" smtClean="0">
                <a:solidFill>
                  <a:srgbClr val="FF0000"/>
                </a:solidFill>
              </a:rPr>
              <a:t>範圍</a:t>
            </a:r>
            <a:endParaRPr lang="en-US" altLang="zh-TW" sz="2400" dirty="0" smtClean="0">
              <a:solidFill>
                <a:srgbClr val="FF0000"/>
              </a:solidFill>
            </a:endParaRPr>
          </a:p>
          <a:p>
            <a:pPr lvl="1" algn="just"/>
            <a:r>
              <a:rPr lang="zh-TW" altLang="en-US" sz="2000" dirty="0" smtClean="0"/>
              <a:t>識別哪些系統、人員及資訊資產被包含在處理的資安事</a:t>
            </a:r>
            <a:r>
              <a:rPr lang="zh-TW" altLang="en-US" sz="2000" dirty="0"/>
              <a:t>故</a:t>
            </a:r>
            <a:r>
              <a:rPr lang="zh-TW" altLang="en-US" sz="2000" dirty="0" smtClean="0"/>
              <a:t>中</a:t>
            </a:r>
            <a:endParaRPr lang="en-US" altLang="zh-TW" sz="2000" dirty="0" smtClean="0"/>
          </a:p>
          <a:p>
            <a:pPr algn="just"/>
            <a:r>
              <a:rPr lang="zh-TW" altLang="en-US" sz="2400" dirty="0" smtClean="0"/>
              <a:t>保留</a:t>
            </a:r>
            <a:r>
              <a:rPr lang="zh-TW" altLang="en-US" sz="2400" dirty="0" smtClean="0">
                <a:solidFill>
                  <a:srgbClr val="FF0000"/>
                </a:solidFill>
              </a:rPr>
              <a:t>證據</a:t>
            </a:r>
            <a:r>
              <a:rPr lang="en-US" altLang="zh-TW" sz="2000" dirty="0" smtClean="0"/>
              <a:t> </a:t>
            </a:r>
          </a:p>
          <a:p>
            <a:pPr lvl="1" algn="just"/>
            <a:r>
              <a:rPr lang="zh-TW" altLang="en-US" sz="2000" dirty="0" smtClean="0"/>
              <a:t>保護資安事</a:t>
            </a:r>
            <a:r>
              <a:rPr lang="zh-TW" altLang="en-US" sz="2000" dirty="0"/>
              <a:t>故</a:t>
            </a:r>
            <a:r>
              <a:rPr lang="zh-TW" altLang="en-US" sz="2000" dirty="0" smtClean="0"/>
              <a:t>的事實</a:t>
            </a:r>
            <a:endParaRPr lang="en-US" altLang="zh-TW" sz="2000" dirty="0" smtClean="0"/>
          </a:p>
          <a:p>
            <a:pPr algn="just"/>
            <a:r>
              <a:rPr lang="zh-TW" altLang="en-US" sz="2400" dirty="0" smtClean="0">
                <a:solidFill>
                  <a:srgbClr val="FF0000"/>
                </a:solidFill>
              </a:rPr>
              <a:t>可疑的事故</a:t>
            </a:r>
          </a:p>
          <a:p>
            <a:pPr lvl="1" algn="just"/>
            <a:r>
              <a:rPr lang="zh-TW" altLang="en-US" sz="2000" dirty="0" smtClean="0"/>
              <a:t>新增帳號、新建檔案及檔案的修改</a:t>
            </a:r>
          </a:p>
          <a:p>
            <a:pPr lvl="1" algn="just"/>
            <a:r>
              <a:rPr lang="zh-TW" altLang="en-US" sz="2000" dirty="0" smtClean="0"/>
              <a:t>入侵偵測系統觸發的事件與防火牆存取紀錄</a:t>
            </a:r>
          </a:p>
          <a:p>
            <a:pPr lvl="1" algn="just"/>
            <a:r>
              <a:rPr lang="zh-TW" altLang="en-US" sz="2000" dirty="0" smtClean="0"/>
              <a:t>效能變差、服務無回應及系統不穩定</a:t>
            </a:r>
          </a:p>
          <a:p>
            <a:pPr algn="just"/>
            <a:r>
              <a:rPr lang="zh-TW" altLang="en-US" sz="2400" dirty="0" smtClean="0"/>
              <a:t>監聽正在進行的攻擊行為</a:t>
            </a:r>
          </a:p>
          <a:p>
            <a:pPr lvl="1" algn="just"/>
            <a:r>
              <a:rPr lang="zh-TW" altLang="en-US" sz="2000" dirty="0" smtClean="0"/>
              <a:t>透過網路封包的蒐集</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84</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0578807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p:nvPr>
        </p:nvSpPr>
        <p:spPr>
          <a:xfrm>
            <a:off x="1208585" y="117028"/>
            <a:ext cx="8080400" cy="935708"/>
          </a:xfrm>
        </p:spPr>
        <p:txBody>
          <a:bodyPr/>
          <a:lstStyle/>
          <a:p>
            <a:r>
              <a:rPr lang="zh-TW" altLang="en-US" dirty="0" smtClean="0"/>
              <a:t>資安</a:t>
            </a:r>
            <a:r>
              <a:rPr lang="zh-TW" altLang="en-US" dirty="0"/>
              <a:t>事故處理</a:t>
            </a:r>
            <a:r>
              <a:rPr lang="zh-TW" altLang="en-US" dirty="0" smtClean="0"/>
              <a:t>程序 </a:t>
            </a:r>
            <a:r>
              <a:rPr lang="en-US" altLang="zh-TW" dirty="0" smtClean="0"/>
              <a:t>– </a:t>
            </a:r>
            <a:r>
              <a:rPr lang="zh-TW" altLang="en-US" dirty="0" smtClean="0"/>
              <a:t>識別</a:t>
            </a:r>
            <a:r>
              <a:rPr lang="en-US" altLang="zh-TW" dirty="0" smtClean="0"/>
              <a:t>(2/2)</a:t>
            </a:r>
          </a:p>
        </p:txBody>
      </p:sp>
      <p:sp>
        <p:nvSpPr>
          <p:cNvPr id="396292" name="Rectangle 3"/>
          <p:cNvSpPr>
            <a:spLocks noGrp="1" noChangeArrowheads="1"/>
          </p:cNvSpPr>
          <p:nvPr>
            <p:ph type="body" idx="1"/>
          </p:nvPr>
        </p:nvSpPr>
        <p:spPr>
          <a:xfrm>
            <a:off x="662523" y="1052736"/>
            <a:ext cx="8743877" cy="5229320"/>
          </a:xfrm>
        </p:spPr>
        <p:txBody>
          <a:bodyPr/>
          <a:lstStyle/>
          <a:p>
            <a:r>
              <a:rPr lang="zh-TW" altLang="en-US" sz="2800" dirty="0" smtClean="0"/>
              <a:t>數位證據的取得</a:t>
            </a:r>
          </a:p>
          <a:p>
            <a:pPr lvl="1"/>
            <a:r>
              <a:rPr lang="zh-TW" altLang="en-US" dirty="0" smtClean="0"/>
              <a:t>採用被接受的磁碟映像複製工具</a:t>
            </a:r>
            <a:r>
              <a:rPr lang="en-US" altLang="zh-TW" dirty="0" smtClean="0"/>
              <a:t>(</a:t>
            </a:r>
            <a:r>
              <a:rPr lang="zh-TW" altLang="en-US" dirty="0" smtClean="0"/>
              <a:t>所有磁區的複製，配合雜湊函數以檢驗被複製出來的資料沒有被竄改</a:t>
            </a:r>
            <a:r>
              <a:rPr lang="en-US" altLang="zh-TW" dirty="0" smtClean="0"/>
              <a:t>)</a:t>
            </a:r>
          </a:p>
          <a:p>
            <a:pPr lvl="1"/>
            <a:r>
              <a:rPr lang="zh-TW" altLang="en-US" dirty="0" smtClean="0"/>
              <a:t>配合錄影機記錄螢幕顯示的內容與採證過程</a:t>
            </a:r>
          </a:p>
          <a:p>
            <a:r>
              <a:rPr lang="zh-TW" altLang="en-US" sz="2800" dirty="0" smtClean="0"/>
              <a:t>識別出來的相關</a:t>
            </a:r>
            <a:r>
              <a:rPr lang="zh-TW" altLang="en-US" sz="2800" dirty="0" smtClean="0">
                <a:solidFill>
                  <a:srgbClr val="FF0000"/>
                </a:solidFill>
              </a:rPr>
              <a:t>證物</a:t>
            </a:r>
            <a:r>
              <a:rPr lang="zh-TW" altLang="en-US" sz="2800" dirty="0" smtClean="0"/>
              <a:t>從發現到提出至法院必須有完整明確的</a:t>
            </a:r>
            <a:r>
              <a:rPr lang="zh-TW" altLang="en-US" sz="2800" dirty="0" smtClean="0">
                <a:solidFill>
                  <a:srgbClr val="FF0000"/>
                </a:solidFill>
              </a:rPr>
              <a:t>監管紀錄</a:t>
            </a:r>
            <a:endParaRPr lang="en-US" altLang="zh-TW" sz="2800" dirty="0" smtClean="0">
              <a:solidFill>
                <a:srgbClr val="FF0000"/>
              </a:solidFill>
            </a:endParaRPr>
          </a:p>
          <a:p>
            <a:pPr lvl="1"/>
            <a:r>
              <a:rPr lang="zh-TW" altLang="en-US" dirty="0" smtClean="0"/>
              <a:t>每一項證據必須由可證明身分的人員所保管</a:t>
            </a:r>
            <a:endParaRPr lang="en-US" altLang="zh-TW" dirty="0" smtClean="0"/>
          </a:p>
          <a:p>
            <a:pPr lvl="1"/>
            <a:r>
              <a:rPr lang="zh-TW" altLang="en-US" dirty="0" smtClean="0"/>
              <a:t>當保管人交接時必須被記錄</a:t>
            </a:r>
            <a:endParaRPr lang="en-US" altLang="zh-TW" dirty="0" smtClean="0"/>
          </a:p>
          <a:p>
            <a:pPr lvl="1"/>
            <a:r>
              <a:rPr lang="zh-TW" altLang="en-US" dirty="0" smtClean="0"/>
              <a:t>在儲存體中的證物必須被保護，以免被污染或變更</a:t>
            </a:r>
            <a:endParaRPr lang="en-US" altLang="zh-TW" dirty="0" smtClean="0"/>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49642146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2"/>
          <p:cNvSpPr>
            <a:spLocks noGrp="1" noChangeArrowheads="1"/>
          </p:cNvSpPr>
          <p:nvPr>
            <p:ph type="title"/>
          </p:nvPr>
        </p:nvSpPr>
        <p:spPr>
          <a:xfrm>
            <a:off x="1208585" y="117028"/>
            <a:ext cx="8080400" cy="935708"/>
          </a:xfrm>
        </p:spPr>
        <p:txBody>
          <a:bodyPr/>
          <a:lstStyle/>
          <a:p>
            <a:r>
              <a:rPr lang="zh-TW" altLang="en-US" dirty="0" smtClean="0"/>
              <a:t>資安</a:t>
            </a:r>
            <a:r>
              <a:rPr lang="zh-TW" altLang="en-US" dirty="0"/>
              <a:t>事故處理</a:t>
            </a:r>
            <a:r>
              <a:rPr lang="zh-TW" altLang="en-US" dirty="0" smtClean="0"/>
              <a:t>程序 </a:t>
            </a:r>
            <a:r>
              <a:rPr lang="en-US" altLang="zh-TW" dirty="0" smtClean="0"/>
              <a:t>– </a:t>
            </a:r>
            <a:r>
              <a:rPr lang="zh-TW" altLang="en-US" dirty="0" smtClean="0"/>
              <a:t>封鎖</a:t>
            </a:r>
            <a:endParaRPr lang="en-US" altLang="zh-TW" dirty="0" smtClean="0"/>
          </a:p>
        </p:txBody>
      </p:sp>
      <p:sp>
        <p:nvSpPr>
          <p:cNvPr id="398340" name="Rectangle 3"/>
          <p:cNvSpPr>
            <a:spLocks noGrp="1" noChangeArrowheads="1"/>
          </p:cNvSpPr>
          <p:nvPr>
            <p:ph type="body" idx="1"/>
          </p:nvPr>
        </p:nvSpPr>
        <p:spPr>
          <a:xfrm>
            <a:off x="640111" y="1052736"/>
            <a:ext cx="8915400" cy="5472112"/>
          </a:xfrm>
        </p:spPr>
        <p:txBody>
          <a:bodyPr/>
          <a:lstStyle/>
          <a:p>
            <a:pPr algn="just"/>
            <a:r>
              <a:rPr lang="zh-TW" altLang="en-US" sz="2300" dirty="0" smtClean="0"/>
              <a:t>當資安事</a:t>
            </a:r>
            <a:r>
              <a:rPr lang="zh-TW" altLang="en-US" sz="2300" dirty="0"/>
              <a:t>故</a:t>
            </a:r>
            <a:r>
              <a:rPr lang="zh-TW" altLang="en-US" sz="2300" dirty="0" smtClean="0"/>
              <a:t>已被識別且相關證物監管鏈已被建立後，接下來就開始</a:t>
            </a:r>
            <a:r>
              <a:rPr lang="zh-TW" altLang="en-US" sz="2300" dirty="0" smtClean="0">
                <a:solidFill>
                  <a:srgbClr val="FF0000"/>
                </a:solidFill>
              </a:rPr>
              <a:t>「封鎖」入侵來源</a:t>
            </a:r>
            <a:r>
              <a:rPr lang="zh-TW" altLang="en-US" sz="2300" dirty="0" smtClean="0"/>
              <a:t>，以</a:t>
            </a:r>
            <a:r>
              <a:rPr lang="zh-TW" altLang="en-US" sz="2300" dirty="0" smtClean="0">
                <a:solidFill>
                  <a:srgbClr val="FF0000"/>
                </a:solidFill>
              </a:rPr>
              <a:t>避免災害擴大</a:t>
            </a:r>
          </a:p>
          <a:p>
            <a:pPr algn="just"/>
            <a:r>
              <a:rPr lang="zh-TW" altLang="en-US" sz="2300" dirty="0" smtClean="0"/>
              <a:t>識別可信任來源</a:t>
            </a:r>
          </a:p>
          <a:p>
            <a:pPr lvl="1" algn="just"/>
            <a:r>
              <a:rPr lang="zh-TW" altLang="en-US" sz="2300" dirty="0" smtClean="0"/>
              <a:t>不只是來源網路地址或設備，也包含使用者</a:t>
            </a:r>
          </a:p>
          <a:p>
            <a:pPr algn="just"/>
            <a:r>
              <a:rPr lang="zh-TW" altLang="en-US" sz="2300" dirty="0" smtClean="0"/>
              <a:t>避免驚動入侵者</a:t>
            </a:r>
            <a:r>
              <a:rPr lang="zh-TW" altLang="en-US" sz="2300" dirty="0" smtClean="0">
                <a:solidFill>
                  <a:srgbClr val="FF0000"/>
                </a:solidFill>
              </a:rPr>
              <a:t>以避免證據被銷毀</a:t>
            </a:r>
          </a:p>
          <a:p>
            <a:pPr algn="just"/>
            <a:r>
              <a:rPr lang="zh-TW" altLang="en-US" sz="2300" dirty="0" smtClean="0"/>
              <a:t>開始進行</a:t>
            </a:r>
            <a:r>
              <a:rPr lang="zh-TW" altLang="en-US" sz="2300" dirty="0" smtClean="0">
                <a:solidFill>
                  <a:srgbClr val="FF0000"/>
                </a:solidFill>
              </a:rPr>
              <a:t>證據分析與數位鑑識</a:t>
            </a:r>
          </a:p>
          <a:p>
            <a:pPr algn="just"/>
            <a:r>
              <a:rPr lang="zh-TW" altLang="en-US" sz="2300" dirty="0" smtClean="0"/>
              <a:t>減緩攻擊的封鎖行動</a:t>
            </a:r>
          </a:p>
          <a:p>
            <a:pPr lvl="1" algn="just"/>
            <a:r>
              <a:rPr lang="zh-TW" altLang="en-US" sz="2300" dirty="0" smtClean="0"/>
              <a:t>變更通行碼與權限</a:t>
            </a:r>
          </a:p>
          <a:p>
            <a:pPr lvl="1" algn="just"/>
            <a:r>
              <a:rPr lang="zh-TW" altLang="en-US" sz="2300" dirty="0" smtClean="0"/>
              <a:t>變更主機名稱與</a:t>
            </a:r>
            <a:r>
              <a:rPr lang="en-US" altLang="zh-TW" sz="2300" dirty="0" smtClean="0"/>
              <a:t>IP</a:t>
            </a:r>
            <a:r>
              <a:rPr lang="zh-TW" altLang="en-US" sz="2300" dirty="0" smtClean="0"/>
              <a:t>位址</a:t>
            </a:r>
            <a:endParaRPr lang="en-US" altLang="zh-TW" sz="2300" dirty="0" smtClean="0"/>
          </a:p>
          <a:p>
            <a:pPr lvl="1" algn="just"/>
            <a:r>
              <a:rPr lang="zh-TW" altLang="en-US" sz="2300" dirty="0" smtClean="0"/>
              <a:t>將可疑的流量導到不存在的位址</a:t>
            </a:r>
            <a:endParaRPr lang="en-US" altLang="zh-TW" sz="2300" dirty="0" smtClean="0"/>
          </a:p>
          <a:p>
            <a:pPr lvl="1" algn="just"/>
            <a:r>
              <a:rPr lang="zh-TW" altLang="en-US" sz="2300" dirty="0" smtClean="0"/>
              <a:t>阻擋攻擊來源</a:t>
            </a:r>
            <a:r>
              <a:rPr lang="en-US" altLang="zh-TW" sz="2300" dirty="0" smtClean="0"/>
              <a:t>IP</a:t>
            </a:r>
            <a:r>
              <a:rPr lang="zh-TW" altLang="en-US" sz="2300" dirty="0" smtClean="0"/>
              <a:t>或網段</a:t>
            </a:r>
            <a:endParaRPr lang="en-US" altLang="zh-TW" sz="2300" dirty="0" smtClean="0"/>
          </a:p>
          <a:p>
            <a:pPr lvl="1" algn="just"/>
            <a:r>
              <a:rPr lang="zh-TW" altLang="en-US" sz="2300" dirty="0" smtClean="0"/>
              <a:t>在類似系統上更新修補程式</a:t>
            </a:r>
            <a:endParaRPr lang="en-US" altLang="zh-TW" sz="2300" dirty="0" smtClean="0"/>
          </a:p>
          <a:p>
            <a:pPr lvl="1" algn="just"/>
            <a:r>
              <a:rPr lang="zh-TW" altLang="en-US" sz="2300" dirty="0" smtClean="0"/>
              <a:t>關閉服務</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6512300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2"/>
          <p:cNvSpPr>
            <a:spLocks noGrp="1" noChangeArrowheads="1"/>
          </p:cNvSpPr>
          <p:nvPr>
            <p:ph type="title"/>
          </p:nvPr>
        </p:nvSpPr>
        <p:spPr>
          <a:xfrm>
            <a:off x="1208585" y="117028"/>
            <a:ext cx="8080400" cy="935708"/>
          </a:xfrm>
        </p:spPr>
        <p:txBody>
          <a:bodyPr/>
          <a:lstStyle/>
          <a:p>
            <a:r>
              <a:rPr lang="zh-TW" altLang="en-US" dirty="0" smtClean="0"/>
              <a:t>資安</a:t>
            </a:r>
            <a:r>
              <a:rPr lang="zh-TW" altLang="en-US" dirty="0"/>
              <a:t>事故處理</a:t>
            </a:r>
            <a:r>
              <a:rPr lang="zh-TW" altLang="en-US" dirty="0" smtClean="0"/>
              <a:t>程序 </a:t>
            </a:r>
            <a:r>
              <a:rPr lang="en-US" altLang="zh-TW" dirty="0" smtClean="0"/>
              <a:t>– </a:t>
            </a:r>
            <a:r>
              <a:rPr lang="zh-TW" altLang="en-US" dirty="0" smtClean="0"/>
              <a:t>根除</a:t>
            </a:r>
            <a:endParaRPr lang="en-US" altLang="zh-TW" dirty="0" smtClean="0"/>
          </a:p>
        </p:txBody>
      </p:sp>
      <p:sp>
        <p:nvSpPr>
          <p:cNvPr id="400388" name="Rectangle 3"/>
          <p:cNvSpPr>
            <a:spLocks noGrp="1" noChangeArrowheads="1"/>
          </p:cNvSpPr>
          <p:nvPr>
            <p:ph type="body" idx="1"/>
          </p:nvPr>
        </p:nvSpPr>
        <p:spPr>
          <a:xfrm>
            <a:off x="662523" y="1052736"/>
            <a:ext cx="8743877" cy="5229320"/>
          </a:xfrm>
        </p:spPr>
        <p:txBody>
          <a:bodyPr/>
          <a:lstStyle/>
          <a:p>
            <a:pPr algn="just"/>
            <a:r>
              <a:rPr lang="zh-TW" altLang="en-US" dirty="0" smtClean="0"/>
              <a:t>一旦資安</a:t>
            </a:r>
            <a:r>
              <a:rPr lang="zh-TW" altLang="en-US" dirty="0"/>
              <a:t>事故已被</a:t>
            </a:r>
            <a:r>
              <a:rPr lang="zh-TW" altLang="en-US" dirty="0" smtClean="0"/>
              <a:t>控制，接下來要從系統或網路中</a:t>
            </a:r>
            <a:r>
              <a:rPr lang="zh-TW" altLang="en-US" dirty="0" smtClean="0">
                <a:solidFill>
                  <a:srgbClr val="FF0000"/>
                </a:solidFill>
              </a:rPr>
              <a:t>完全移除惡意程式</a:t>
            </a:r>
          </a:p>
          <a:p>
            <a:pPr algn="just"/>
            <a:r>
              <a:rPr lang="zh-TW" altLang="en-US" dirty="0" smtClean="0"/>
              <a:t>決定採用移除或回存方式</a:t>
            </a:r>
          </a:p>
          <a:p>
            <a:pPr lvl="1" algn="just"/>
            <a:r>
              <a:rPr lang="zh-TW" altLang="en-US" sz="2400" dirty="0" smtClean="0"/>
              <a:t>是否可以完全移除乾淨</a:t>
            </a:r>
          </a:p>
          <a:p>
            <a:pPr lvl="1" algn="just"/>
            <a:r>
              <a:rPr lang="zh-TW" altLang="en-US" sz="2400" dirty="0" smtClean="0"/>
              <a:t>備份資料中可能就存有惡意程式</a:t>
            </a:r>
          </a:p>
          <a:p>
            <a:pPr algn="just"/>
            <a:r>
              <a:rPr lang="zh-TW" altLang="en-US" dirty="0" smtClean="0">
                <a:solidFill>
                  <a:srgbClr val="FF0000"/>
                </a:solidFill>
              </a:rPr>
              <a:t>強化防禦機制</a:t>
            </a:r>
          </a:p>
          <a:p>
            <a:pPr lvl="1" algn="just"/>
            <a:r>
              <a:rPr lang="zh-TW" altLang="en-US" sz="2400" dirty="0" smtClean="0"/>
              <a:t>建立額外的偵測與防禦方法</a:t>
            </a:r>
          </a:p>
          <a:p>
            <a:pPr lvl="1" algn="just"/>
            <a:r>
              <a:rPr lang="zh-TW" altLang="en-US" sz="2400" dirty="0" smtClean="0"/>
              <a:t>提升稽核紀錄的詳細程度</a:t>
            </a:r>
          </a:p>
          <a:p>
            <a:pPr lvl="1" algn="just"/>
            <a:r>
              <a:rPr lang="zh-TW" altLang="en-US" sz="2400" dirty="0" smtClean="0"/>
              <a:t>在其他系統中尋找已發現的惡意程式</a:t>
            </a:r>
          </a:p>
          <a:p>
            <a:pPr lvl="1" algn="just"/>
            <a:r>
              <a:rPr lang="zh-TW" altLang="en-US" sz="2400" dirty="0" smtClean="0"/>
              <a:t>更嚴謹控管存取來源</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9812692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a:xfrm>
            <a:off x="1208585" y="117028"/>
            <a:ext cx="8080400" cy="935708"/>
          </a:xfrm>
        </p:spPr>
        <p:txBody>
          <a:bodyPr/>
          <a:lstStyle/>
          <a:p>
            <a:r>
              <a:rPr lang="zh-TW" altLang="en-US" dirty="0" smtClean="0"/>
              <a:t>資安</a:t>
            </a:r>
            <a:r>
              <a:rPr lang="zh-TW" altLang="en-US" dirty="0"/>
              <a:t>事故處理</a:t>
            </a:r>
            <a:r>
              <a:rPr lang="zh-TW" altLang="en-US" dirty="0" smtClean="0"/>
              <a:t>程序 </a:t>
            </a:r>
            <a:r>
              <a:rPr lang="en-US" altLang="zh-TW" dirty="0" smtClean="0"/>
              <a:t>– </a:t>
            </a:r>
            <a:r>
              <a:rPr lang="zh-TW" altLang="en-US" dirty="0" smtClean="0"/>
              <a:t>復原</a:t>
            </a:r>
            <a:endParaRPr lang="en-US" altLang="zh-TW" dirty="0" smtClean="0"/>
          </a:p>
        </p:txBody>
      </p:sp>
      <p:sp>
        <p:nvSpPr>
          <p:cNvPr id="402436" name="Rectangle 3"/>
          <p:cNvSpPr>
            <a:spLocks noGrp="1" noChangeArrowheads="1"/>
          </p:cNvSpPr>
          <p:nvPr>
            <p:ph type="body" idx="1"/>
          </p:nvPr>
        </p:nvSpPr>
        <p:spPr>
          <a:xfrm>
            <a:off x="662523" y="1052736"/>
            <a:ext cx="8743877" cy="5229320"/>
          </a:xfrm>
        </p:spPr>
        <p:txBody>
          <a:bodyPr/>
          <a:lstStyle/>
          <a:p>
            <a:pPr algn="just"/>
            <a:r>
              <a:rPr lang="zh-TW" altLang="en-US" dirty="0" smtClean="0"/>
              <a:t>一旦威脅被根除，接下來應開始將</a:t>
            </a:r>
            <a:r>
              <a:rPr lang="zh-TW" altLang="en-US" dirty="0" smtClean="0">
                <a:solidFill>
                  <a:srgbClr val="FF0000"/>
                </a:solidFill>
              </a:rPr>
              <a:t>業務與服務回復至正常運作狀態</a:t>
            </a:r>
          </a:p>
          <a:p>
            <a:pPr algn="just"/>
            <a:r>
              <a:rPr lang="zh-TW" altLang="en-US" dirty="0" smtClean="0"/>
              <a:t>加強監控以偵測攻擊是否再發生</a:t>
            </a:r>
          </a:p>
          <a:p>
            <a:pPr lvl="1" algn="just"/>
            <a:r>
              <a:rPr lang="zh-TW" altLang="en-US" dirty="0" smtClean="0"/>
              <a:t>客製化入侵偵測規則</a:t>
            </a:r>
          </a:p>
          <a:p>
            <a:pPr lvl="1" algn="just"/>
            <a:r>
              <a:rPr lang="zh-TW" altLang="en-US" dirty="0" smtClean="0"/>
              <a:t>在網路、主機及應用程式中，實作額外更詳細的稽核紀錄</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2721964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2"/>
          <p:cNvSpPr>
            <a:spLocks noGrp="1" noChangeArrowheads="1"/>
          </p:cNvSpPr>
          <p:nvPr>
            <p:ph type="title"/>
          </p:nvPr>
        </p:nvSpPr>
        <p:spPr>
          <a:xfrm>
            <a:off x="704528" y="117028"/>
            <a:ext cx="8440441" cy="935708"/>
          </a:xfrm>
        </p:spPr>
        <p:txBody>
          <a:bodyPr/>
          <a:lstStyle/>
          <a:p>
            <a:r>
              <a:rPr lang="zh-TW" altLang="en-US" sz="4200" dirty="0" smtClean="0">
                <a:solidFill>
                  <a:srgbClr val="FF0000"/>
                </a:solidFill>
              </a:rPr>
              <a:t>補充</a:t>
            </a:r>
            <a:r>
              <a:rPr lang="en-US" altLang="zh-TW" sz="4200" dirty="0" smtClean="0"/>
              <a:t>:</a:t>
            </a:r>
            <a:r>
              <a:rPr lang="zh-TW" altLang="en-US" sz="4200" dirty="0" smtClean="0"/>
              <a:t>資安</a:t>
            </a:r>
            <a:r>
              <a:rPr lang="zh-TW" altLang="en-US" sz="4200" dirty="0"/>
              <a:t>事故處理</a:t>
            </a:r>
            <a:r>
              <a:rPr lang="zh-TW" altLang="en-US" sz="4200" dirty="0" smtClean="0"/>
              <a:t>程序 </a:t>
            </a:r>
            <a:r>
              <a:rPr lang="en-US" altLang="zh-TW" sz="4200" dirty="0" smtClean="0"/>
              <a:t>– </a:t>
            </a:r>
            <a:r>
              <a:rPr lang="zh-TW" altLang="en-US" sz="4200" dirty="0" smtClean="0"/>
              <a:t>經驗學習</a:t>
            </a:r>
            <a:endParaRPr lang="en-US" altLang="zh-TW" sz="4200" dirty="0" smtClean="0"/>
          </a:p>
        </p:txBody>
      </p:sp>
      <p:sp>
        <p:nvSpPr>
          <p:cNvPr id="404484" name="Rectangle 3"/>
          <p:cNvSpPr>
            <a:spLocks noGrp="1" noChangeArrowheads="1"/>
          </p:cNvSpPr>
          <p:nvPr>
            <p:ph type="body" idx="1"/>
          </p:nvPr>
        </p:nvSpPr>
        <p:spPr>
          <a:xfrm>
            <a:off x="662523" y="1052736"/>
            <a:ext cx="8743877" cy="5229320"/>
          </a:xfrm>
        </p:spPr>
        <p:txBody>
          <a:bodyPr/>
          <a:lstStyle/>
          <a:p>
            <a:pPr algn="just"/>
            <a:r>
              <a:rPr lang="zh-TW" altLang="en-US" dirty="0" smtClean="0"/>
              <a:t>召開經驗學習會議</a:t>
            </a:r>
          </a:p>
          <a:p>
            <a:pPr lvl="1" algn="just"/>
            <a:r>
              <a:rPr lang="zh-TW" altLang="en-US" dirty="0" smtClean="0"/>
              <a:t>在相關處理人員記憶猶新的情況下</a:t>
            </a:r>
          </a:p>
          <a:p>
            <a:pPr lvl="1" algn="just"/>
            <a:r>
              <a:rPr lang="zh-TW" altLang="en-US" dirty="0" smtClean="0"/>
              <a:t>讓組織</a:t>
            </a:r>
            <a:r>
              <a:rPr lang="zh-TW" altLang="en-US" dirty="0" smtClean="0">
                <a:solidFill>
                  <a:srgbClr val="FF0000"/>
                </a:solidFill>
              </a:rPr>
              <a:t>在資安事</a:t>
            </a:r>
            <a:r>
              <a:rPr lang="zh-TW" altLang="en-US" dirty="0">
                <a:solidFill>
                  <a:srgbClr val="FF0000"/>
                </a:solidFill>
              </a:rPr>
              <a:t>故</a:t>
            </a:r>
            <a:r>
              <a:rPr lang="zh-TW" altLang="en-US" dirty="0" smtClean="0">
                <a:solidFill>
                  <a:srgbClr val="FF0000"/>
                </a:solidFill>
              </a:rPr>
              <a:t>中學習防護經驗</a:t>
            </a:r>
          </a:p>
          <a:p>
            <a:pPr lvl="1" algn="just"/>
            <a:r>
              <a:rPr lang="zh-TW" altLang="en-US" dirty="0" smtClean="0"/>
              <a:t>建議</a:t>
            </a:r>
            <a:r>
              <a:rPr lang="zh-TW" altLang="en-US" dirty="0" smtClean="0">
                <a:solidFill>
                  <a:srgbClr val="FF0000"/>
                </a:solidFill>
              </a:rPr>
              <a:t>修改相關政策或程序</a:t>
            </a:r>
            <a:r>
              <a:rPr lang="zh-TW" altLang="en-US" dirty="0" smtClean="0"/>
              <a:t>，以利未來安全防護機制實作時可</a:t>
            </a:r>
            <a:r>
              <a:rPr lang="zh-TW" altLang="en-US" dirty="0" smtClean="0">
                <a:solidFill>
                  <a:srgbClr val="FF0000"/>
                </a:solidFill>
              </a:rPr>
              <a:t>避免重蹈覆轍</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89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84213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全球主要資訊安全威脅議題 </a:t>
            </a:r>
          </a:p>
        </p:txBody>
      </p:sp>
      <p:sp>
        <p:nvSpPr>
          <p:cNvPr id="3" name="內容版面配置區 2"/>
          <p:cNvSpPr>
            <a:spLocks noGrp="1"/>
          </p:cNvSpPr>
          <p:nvPr>
            <p:ph idx="1"/>
          </p:nvPr>
        </p:nvSpPr>
        <p:spPr/>
        <p:txBody>
          <a:bodyPr/>
          <a:lstStyle/>
          <a:p>
            <a:r>
              <a:rPr lang="zh-TW" altLang="en-US" dirty="0">
                <a:solidFill>
                  <a:schemeClr val="tx2"/>
                </a:solidFill>
                <a:cs typeface="Times New Roman" panose="02020603050405020304" pitchFamily="18" charset="0"/>
              </a:rPr>
              <a:t>個人隱私資料遭竊及金融詐騙頻傳</a:t>
            </a:r>
            <a:endParaRPr lang="zh-TW" altLang="zh-TW" dirty="0">
              <a:solidFill>
                <a:schemeClr val="tx2"/>
              </a:solidFill>
              <a:cs typeface="Times New Roman" panose="02020603050405020304" pitchFamily="18" charset="0"/>
            </a:endParaRPr>
          </a:p>
          <a:p>
            <a:r>
              <a:rPr lang="zh-TW" altLang="en-US" dirty="0">
                <a:solidFill>
                  <a:schemeClr val="tx2"/>
                </a:solidFill>
                <a:cs typeface="Times New Roman" panose="02020603050405020304" pitchFamily="18" charset="0"/>
              </a:rPr>
              <a:t>全球資訊安全供應商已成為駭客攻擊目標</a:t>
            </a:r>
            <a:endParaRPr lang="zh-TW" altLang="zh-TW" dirty="0">
              <a:solidFill>
                <a:schemeClr val="tx2"/>
              </a:solidFill>
              <a:cs typeface="Times New Roman" panose="02020603050405020304" pitchFamily="18" charset="0"/>
            </a:endParaRPr>
          </a:p>
          <a:p>
            <a:r>
              <a:rPr lang="zh-TW" altLang="en-US" dirty="0">
                <a:solidFill>
                  <a:schemeClr val="tx2"/>
                </a:solidFill>
                <a:cs typeface="Times New Roman" panose="02020603050405020304" pitchFamily="18" charset="0"/>
              </a:rPr>
              <a:t>關鍵資訊基礎設施遭實體破壞的風險因透過開放系統與網際網路而倍增</a:t>
            </a:r>
            <a:endParaRPr lang="zh-TW" altLang="zh-TW" dirty="0">
              <a:solidFill>
                <a:schemeClr val="tx2"/>
              </a:solidFill>
              <a:cs typeface="Times New Roman" panose="02020603050405020304" pitchFamily="18" charset="0"/>
            </a:endParaRPr>
          </a:p>
          <a:p>
            <a:r>
              <a:rPr lang="zh-TW" altLang="en-US" dirty="0">
                <a:solidFill>
                  <a:schemeClr val="tx2"/>
                </a:solidFill>
                <a:cs typeface="Times New Roman" panose="02020603050405020304" pitchFamily="18" charset="0"/>
              </a:rPr>
              <a:t>組織型駭客以</a:t>
            </a:r>
            <a:r>
              <a:rPr lang="en-US" altLang="zh-TW" b="1" dirty="0" smtClean="0">
                <a:solidFill>
                  <a:srgbClr val="FF0000"/>
                </a:solidFill>
                <a:latin typeface="Arial" panose="020B0604020202020204" pitchFamily="34" charset="0"/>
                <a:cs typeface="Arial" panose="020B0604020202020204" pitchFamily="34" charset="0"/>
              </a:rPr>
              <a:t>APT(Advanced Persistent </a:t>
            </a:r>
            <a:r>
              <a:rPr lang="en-US" altLang="zh-TW" b="1" dirty="0">
                <a:solidFill>
                  <a:srgbClr val="FF0000"/>
                </a:solidFill>
                <a:latin typeface="Arial" panose="020B0604020202020204" pitchFamily="34" charset="0"/>
                <a:cs typeface="Arial" panose="020B0604020202020204" pitchFamily="34" charset="0"/>
              </a:rPr>
              <a:t>T</a:t>
            </a:r>
            <a:r>
              <a:rPr lang="en-US" altLang="zh-TW" b="1" dirty="0" smtClean="0">
                <a:solidFill>
                  <a:srgbClr val="FF0000"/>
                </a:solidFill>
                <a:latin typeface="Arial" panose="020B0604020202020204" pitchFamily="34" charset="0"/>
                <a:cs typeface="Arial" panose="020B0604020202020204" pitchFamily="34" charset="0"/>
              </a:rPr>
              <a:t>hreat</a:t>
            </a:r>
            <a:r>
              <a:rPr lang="en-US" altLang="zh-TW" b="1" dirty="0">
                <a:solidFill>
                  <a:srgbClr val="FF0000"/>
                </a:solidFill>
                <a:latin typeface="Arial" panose="020B0604020202020204" pitchFamily="34" charset="0"/>
                <a:cs typeface="Arial" panose="020B0604020202020204" pitchFamily="34" charset="0"/>
              </a:rPr>
              <a:t>)</a:t>
            </a:r>
            <a:r>
              <a:rPr lang="zh-TW" altLang="en-US" b="1" dirty="0">
                <a:solidFill>
                  <a:srgbClr val="FF0000"/>
                </a:solidFill>
                <a:cs typeface="Times New Roman" panose="02020603050405020304" pitchFamily="18" charset="0"/>
              </a:rPr>
              <a:t>攻擊</a:t>
            </a:r>
            <a:r>
              <a:rPr lang="zh-TW" altLang="en-US" dirty="0">
                <a:solidFill>
                  <a:schemeClr val="tx2"/>
                </a:solidFill>
                <a:cs typeface="Times New Roman" panose="02020603050405020304" pitchFamily="18" charset="0"/>
              </a:rPr>
              <a:t>竊取公務、國防以及企業之商業機密</a:t>
            </a:r>
            <a:endParaRPr lang="zh-TW" altLang="zh-TW" dirty="0">
              <a:solidFill>
                <a:schemeClr val="tx2"/>
              </a:solidFill>
              <a:cs typeface="Times New Roman" panose="02020603050405020304" pitchFamily="18" charset="0"/>
            </a:endParaRPr>
          </a:p>
          <a:p>
            <a:r>
              <a:rPr lang="zh-TW" altLang="en-US" dirty="0">
                <a:solidFill>
                  <a:schemeClr val="tx2"/>
                </a:solidFill>
                <a:cs typeface="Times New Roman" panose="02020603050405020304" pitchFamily="18" charset="0"/>
              </a:rPr>
              <a:t>透過資訊戰與分散式阻斷服務攻擊的手法藉以癱瘓國家網路</a:t>
            </a:r>
            <a:r>
              <a:rPr lang="zh-TW" altLang="en-US" dirty="0" smtClean="0">
                <a:solidFill>
                  <a:schemeClr val="tx2"/>
                </a:solidFill>
                <a:cs typeface="Times New Roman" panose="02020603050405020304" pitchFamily="18" charset="0"/>
              </a:rPr>
              <a:t>運作</a:t>
            </a:r>
            <a:endParaRPr lang="zh-TW" altLang="en-US" dirty="0">
              <a:solidFill>
                <a:schemeClr val="tx2"/>
              </a:solidFill>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pPr>
              <a:defRPr/>
            </a:pPr>
            <a:fld id="{CDA6E032-8A91-4F5C-A8F2-E87014A36469}" type="slidenum">
              <a:rPr lang="zh-TW" altLang="en-US" smtClean="0"/>
              <a:pPr>
                <a:defRPr/>
              </a:pPr>
              <a:t>9</a:t>
            </a:fld>
            <a:endParaRPr lang="zh-TW" altLang="en-US"/>
          </a:p>
        </p:txBody>
      </p:sp>
    </p:spTree>
    <p:extLst>
      <p:ext uri="{BB962C8B-B14F-4D97-AF65-F5344CB8AC3E}">
        <p14:creationId xmlns:p14="http://schemas.microsoft.com/office/powerpoint/2010/main" val="16486729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742950" y="2130425"/>
            <a:ext cx="8420100" cy="1470025"/>
          </a:xfrm>
          <a:gradFill rotWithShape="1">
            <a:gsLst>
              <a:gs pos="0">
                <a:srgbClr val="3A7CCB"/>
              </a:gs>
              <a:gs pos="20000">
                <a:srgbClr val="3C7BC7"/>
              </a:gs>
              <a:gs pos="100000">
                <a:srgbClr val="2C5D98"/>
              </a:gs>
            </a:gsLst>
            <a:lin ang="5400000"/>
          </a:gradFill>
          <a:ln cap="flat">
            <a:solidFill>
              <a:srgbClr val="4A7EBB"/>
            </a:solidFill>
          </a:ln>
          <a:effectLst>
            <a:outerShdw dist="23000" dir="5400000" rotWithShape="0">
              <a:srgbClr val="000000">
                <a:alpha val="34998"/>
              </a:srgbClr>
            </a:outerShdw>
          </a:effectLst>
        </p:spPr>
        <p:txBody>
          <a:bodyPr/>
          <a:lstStyle/>
          <a:p>
            <a:pPr>
              <a:defRPr/>
            </a:pPr>
            <a:r>
              <a:rPr kumimoji="1" lang="zh-TW" altLang="en-US" dirty="0" smtClean="0">
                <a:solidFill>
                  <a:schemeClr val="bg1"/>
                </a:solidFill>
                <a:cs typeface="+mn-cs"/>
              </a:rPr>
              <a:t>備</a:t>
            </a:r>
            <a:r>
              <a:rPr kumimoji="1" lang="zh-TW" altLang="en-US" dirty="0">
                <a:solidFill>
                  <a:schemeClr val="bg1"/>
                </a:solidFill>
                <a:cs typeface="+mn-cs"/>
              </a:rPr>
              <a:t>援與營運</a:t>
            </a:r>
            <a:r>
              <a:rPr kumimoji="1" lang="zh-TW" altLang="en-US" dirty="0" smtClean="0">
                <a:solidFill>
                  <a:schemeClr val="bg1"/>
                </a:solidFill>
                <a:cs typeface="+mn-cs"/>
              </a:rPr>
              <a:t>持續</a:t>
            </a:r>
            <a:endParaRPr kumimoji="1" lang="zh-TW" altLang="en-US" dirty="0">
              <a:solidFill>
                <a:schemeClr val="bg1"/>
              </a:solidFill>
              <a:cs typeface="+mn-cs"/>
            </a:endParaRPr>
          </a:p>
        </p:txBody>
      </p:sp>
      <p:sp>
        <p:nvSpPr>
          <p:cNvPr id="8204" name="投影片編號版面配置區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90</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4320648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2"/>
          <p:cNvSpPr>
            <a:spLocks noGrp="1" noChangeArrowheads="1"/>
          </p:cNvSpPr>
          <p:nvPr>
            <p:ph type="title"/>
          </p:nvPr>
        </p:nvSpPr>
        <p:spPr>
          <a:xfrm>
            <a:off x="1208585" y="117028"/>
            <a:ext cx="8080400" cy="935708"/>
          </a:xfrm>
        </p:spPr>
        <p:txBody>
          <a:bodyPr/>
          <a:lstStyle/>
          <a:p>
            <a:r>
              <a:rPr lang="zh-TW" altLang="en-US" dirty="0" smtClean="0"/>
              <a:t>業務永續運作計畫的必要性</a:t>
            </a:r>
          </a:p>
        </p:txBody>
      </p:sp>
      <p:sp>
        <p:nvSpPr>
          <p:cNvPr id="243716" name="Rectangle 3"/>
          <p:cNvSpPr>
            <a:spLocks noGrp="1" noChangeArrowheads="1"/>
          </p:cNvSpPr>
          <p:nvPr>
            <p:ph type="body" idx="1"/>
          </p:nvPr>
        </p:nvSpPr>
        <p:spPr>
          <a:xfrm>
            <a:off x="662523" y="1052736"/>
            <a:ext cx="8743877" cy="5229320"/>
          </a:xfrm>
        </p:spPr>
        <p:txBody>
          <a:bodyPr/>
          <a:lstStyle/>
          <a:p>
            <a:r>
              <a:rPr lang="zh-TW" altLang="en-US" dirty="0" smtClean="0"/>
              <a:t>天災、人禍、意外</a:t>
            </a:r>
            <a:endParaRPr lang="en-US" altLang="zh-TW" dirty="0" smtClean="0"/>
          </a:p>
          <a:p>
            <a:r>
              <a:rPr lang="zh-TW" altLang="en-US" dirty="0" smtClean="0"/>
              <a:t>風險無所不在，未雨綢繆，有備無患</a:t>
            </a:r>
          </a:p>
        </p:txBody>
      </p:sp>
      <p:pic>
        <p:nvPicPr>
          <p:cNvPr id="243717" name="Picture 4" descr="wa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18" y="2643809"/>
            <a:ext cx="4680789" cy="33601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8" name="Picture 5" descr="ear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896" y="3505986"/>
            <a:ext cx="4665293" cy="29610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91</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07579959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2"/>
          <p:cNvSpPr>
            <a:spLocks noGrp="1" noChangeArrowheads="1"/>
          </p:cNvSpPr>
          <p:nvPr>
            <p:ph type="title"/>
          </p:nvPr>
        </p:nvSpPr>
        <p:spPr>
          <a:xfrm>
            <a:off x="1208585" y="117028"/>
            <a:ext cx="8080400" cy="935708"/>
          </a:xfrm>
        </p:spPr>
        <p:txBody>
          <a:bodyPr/>
          <a:lstStyle/>
          <a:p>
            <a:r>
              <a:rPr kumimoji="0" lang="zh-TW" altLang="en-US" smtClean="0"/>
              <a:t>業務永續運作計畫之目的</a:t>
            </a:r>
          </a:p>
        </p:txBody>
      </p:sp>
      <p:sp>
        <p:nvSpPr>
          <p:cNvPr id="245764" name="Rectangle 3"/>
          <p:cNvSpPr>
            <a:spLocks noGrp="1" noChangeArrowheads="1"/>
          </p:cNvSpPr>
          <p:nvPr>
            <p:ph type="body" idx="1"/>
          </p:nvPr>
        </p:nvSpPr>
        <p:spPr>
          <a:xfrm>
            <a:off x="662523" y="1052736"/>
            <a:ext cx="8743877" cy="5229320"/>
          </a:xfrm>
        </p:spPr>
        <p:txBody>
          <a:bodyPr/>
          <a:lstStyle/>
          <a:p>
            <a:pPr algn="just"/>
            <a:r>
              <a:rPr lang="zh-TW" altLang="en-US" dirty="0" smtClean="0"/>
              <a:t>防止業務活動中斷，確保</a:t>
            </a:r>
            <a:r>
              <a:rPr lang="zh-TW" altLang="en-US" dirty="0" smtClean="0">
                <a:solidFill>
                  <a:srgbClr val="FF0000"/>
                </a:solidFill>
              </a:rPr>
              <a:t>重要關鍵業務</a:t>
            </a:r>
            <a:r>
              <a:rPr lang="zh-TW" altLang="en-US" dirty="0" smtClean="0"/>
              <a:t>流程不受重大故障與災難的影響</a:t>
            </a:r>
          </a:p>
          <a:p>
            <a:pPr algn="just"/>
            <a:r>
              <a:rPr lang="zh-TW" altLang="en-US" dirty="0" smtClean="0"/>
              <a:t>結合預防與復原措施，將風險造成的影響降低到</a:t>
            </a:r>
            <a:r>
              <a:rPr lang="zh-TW" altLang="en-US" dirty="0" smtClean="0">
                <a:solidFill>
                  <a:srgbClr val="FF0000"/>
                </a:solidFill>
              </a:rPr>
              <a:t>可以接受</a:t>
            </a:r>
            <a:r>
              <a:rPr lang="zh-TW" altLang="en-US" dirty="0" smtClean="0"/>
              <a:t>的等級</a:t>
            </a:r>
          </a:p>
          <a:p>
            <a:pPr algn="just"/>
            <a:r>
              <a:rPr lang="zh-TW" altLang="en-US" dirty="0" smtClean="0"/>
              <a:t>分析災難、安全缺失及服務損失的後果。制定與實施</a:t>
            </a:r>
            <a:r>
              <a:rPr lang="zh-TW" altLang="en-US" dirty="0" smtClean="0">
                <a:solidFill>
                  <a:srgbClr val="FF0000"/>
                </a:solidFill>
              </a:rPr>
              <a:t>應變計畫</a:t>
            </a:r>
            <a:r>
              <a:rPr lang="zh-TW" altLang="en-US" dirty="0" smtClean="0"/>
              <a:t>，確保在要求的時間內恢復業務流程</a:t>
            </a:r>
          </a:p>
          <a:p>
            <a:pPr algn="just"/>
            <a:r>
              <a:rPr lang="zh-TW" altLang="en-US" dirty="0" smtClean="0"/>
              <a:t>選用</a:t>
            </a:r>
            <a:r>
              <a:rPr lang="zh-TW" altLang="en-US" dirty="0" smtClean="0">
                <a:solidFill>
                  <a:srgbClr val="FF0000"/>
                </a:solidFill>
              </a:rPr>
              <a:t>控制措施</a:t>
            </a:r>
            <a:r>
              <a:rPr lang="zh-TW" altLang="en-US" dirty="0" smtClean="0"/>
              <a:t>降低風險，限制破壞性事件造成的後果，確保重要作業能及時復原</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92</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202468626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2"/>
          <p:cNvSpPr>
            <a:spLocks noGrp="1" noChangeArrowheads="1"/>
          </p:cNvSpPr>
          <p:nvPr>
            <p:ph type="title"/>
          </p:nvPr>
        </p:nvSpPr>
        <p:spPr>
          <a:xfrm>
            <a:off x="920552" y="117028"/>
            <a:ext cx="8080400" cy="935708"/>
          </a:xfrm>
        </p:spPr>
        <p:txBody>
          <a:bodyPr/>
          <a:lstStyle/>
          <a:p>
            <a:r>
              <a:rPr lang="zh-TW" altLang="en-US" dirty="0" smtClean="0">
                <a:solidFill>
                  <a:srgbClr val="FF0000"/>
                </a:solidFill>
              </a:rPr>
              <a:t>補充</a:t>
            </a:r>
            <a:r>
              <a:rPr lang="en-US" altLang="zh-TW" dirty="0" smtClean="0"/>
              <a:t>:</a:t>
            </a:r>
            <a:r>
              <a:rPr lang="zh-TW" altLang="en-US" dirty="0" smtClean="0"/>
              <a:t>業務永續管理的發展沿革</a:t>
            </a:r>
          </a:p>
        </p:txBody>
      </p:sp>
      <p:grpSp>
        <p:nvGrpSpPr>
          <p:cNvPr id="2" name="群組 1"/>
          <p:cNvGrpSpPr/>
          <p:nvPr/>
        </p:nvGrpSpPr>
        <p:grpSpPr>
          <a:xfrm>
            <a:off x="195922" y="1411760"/>
            <a:ext cx="9515607" cy="4681537"/>
            <a:chOff x="144463" y="1268413"/>
            <a:chExt cx="8783637" cy="4681537"/>
          </a:xfrm>
        </p:grpSpPr>
        <p:sp>
          <p:nvSpPr>
            <p:cNvPr id="302091" name="AutoShape 11"/>
            <p:cNvSpPr>
              <a:spLocks noChangeArrowheads="1"/>
            </p:cNvSpPr>
            <p:nvPr/>
          </p:nvSpPr>
          <p:spPr bwMode="auto">
            <a:xfrm rot="-2008869">
              <a:off x="4643438" y="4508500"/>
              <a:ext cx="2400300" cy="7143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FF3300"/>
                </a:gs>
                <a:gs pos="50000">
                  <a:srgbClr val="761800"/>
                </a:gs>
                <a:gs pos="100000">
                  <a:srgbClr val="FF3300"/>
                </a:gs>
              </a:gsLst>
              <a:lin ang="5400000" scaled="1"/>
            </a:gradFill>
            <a:ln w="9525">
              <a:solidFill>
                <a:schemeClr val="tx1"/>
              </a:solidFill>
              <a:miter lim="800000"/>
              <a:headEnd/>
              <a:tailEnd/>
            </a:ln>
          </p:spPr>
          <p:txBody>
            <a:bodyPr wrap="none" anchor="ctr"/>
            <a:lstStyle/>
            <a:p>
              <a:endParaRPr lang="zh-TW" altLang="en-US">
                <a:latin typeface="微軟正黑體" panose="020B0604030504040204" pitchFamily="34" charset="-120"/>
                <a:ea typeface="微軟正黑體" panose="020B0604030504040204" pitchFamily="34" charset="-120"/>
              </a:endParaRPr>
            </a:p>
          </p:txBody>
        </p:sp>
        <p:sp>
          <p:nvSpPr>
            <p:cNvPr id="247813" name="Oval 14"/>
            <p:cNvSpPr>
              <a:spLocks noChangeArrowheads="1"/>
            </p:cNvSpPr>
            <p:nvPr/>
          </p:nvSpPr>
          <p:spPr bwMode="auto">
            <a:xfrm>
              <a:off x="1152525" y="4799013"/>
              <a:ext cx="2627313" cy="1150937"/>
            </a:xfrm>
            <a:prstGeom prst="ellipse">
              <a:avLst/>
            </a:prstGeom>
            <a:solidFill>
              <a:srgbClr val="FFFF99"/>
            </a:solidFill>
            <a:ln w="9525">
              <a:round/>
              <a:headEnd/>
              <a:tailEnd/>
            </a:ln>
            <a:effectLst/>
            <a:scene3d>
              <a:camera prst="legacyObliqueTopLeft"/>
              <a:lightRig rig="legacyFlat3" dir="t"/>
            </a:scene3d>
            <a:sp3d extrusionH="4302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17961" dir="13500000" algn="ctr" rotWithShape="0">
                      <a:srgbClr val="99995C">
                        <a:alpha val="50000"/>
                      </a:srgbClr>
                    </a:outerShdw>
                  </a:effectLst>
                </a14:hiddenEffects>
              </a:ext>
            </a:extLst>
          </p:spPr>
          <p:txBody>
            <a:bodyPr lIns="18000" tIns="36000" rIns="18000" bIns="36000" anchor="ctr">
              <a:flatTx/>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dirty="0">
                  <a:latin typeface="微軟正黑體" panose="020B0604030504040204" pitchFamily="34" charset="-120"/>
                  <a:ea typeface="微軟正黑體" panose="020B0604030504040204" pitchFamily="34" charset="-120"/>
                </a:rPr>
                <a:t>備援計畫</a:t>
              </a:r>
              <a:r>
                <a:rPr kumimoji="0" lang="en-US" altLang="zh-TW" sz="1800" dirty="0">
                  <a:latin typeface="微軟正黑體" panose="020B0604030504040204" pitchFamily="34" charset="-120"/>
                  <a:ea typeface="微軟正黑體" panose="020B0604030504040204" pitchFamily="34" charset="-120"/>
                </a:rPr>
                <a:t> </a:t>
              </a:r>
            </a:p>
            <a:p>
              <a:pPr algn="ctr" eaLnBrk="1" hangingPunct="1">
                <a:spcBef>
                  <a:spcPct val="0"/>
                </a:spcBef>
                <a:buSzTx/>
                <a:buFontTx/>
                <a:buNone/>
              </a:pPr>
              <a:r>
                <a:rPr kumimoji="0" lang="en-US" altLang="zh-TW" sz="1800">
                  <a:latin typeface="微軟正黑體" panose="020B0604030504040204" pitchFamily="34" charset="-120"/>
                  <a:ea typeface="微軟正黑體" panose="020B0604030504040204" pitchFamily="34" charset="-120"/>
                </a:rPr>
                <a:t>(</a:t>
              </a:r>
              <a:r>
                <a:rPr kumimoji="0" lang="en-US" altLang="zh-TW" sz="1800" smtClean="0">
                  <a:latin typeface="微軟正黑體" panose="020B0604030504040204" pitchFamily="34" charset="-120"/>
                  <a:ea typeface="微軟正黑體" panose="020B0604030504040204" pitchFamily="34" charset="-120"/>
                </a:rPr>
                <a:t>Plan </a:t>
              </a:r>
              <a:r>
                <a:rPr kumimoji="0" lang="en-US" altLang="zh-TW" sz="1800" dirty="0">
                  <a:latin typeface="微軟正黑體" panose="020B0604030504040204" pitchFamily="34" charset="-120"/>
                  <a:ea typeface="微軟正黑體" panose="020B0604030504040204" pitchFamily="34" charset="-120"/>
                </a:rPr>
                <a:t>B)</a:t>
              </a:r>
              <a:endParaRPr kumimoji="0" lang="zh-TW" altLang="en-US" sz="1800" dirty="0">
                <a:latin typeface="微軟正黑體" panose="020B0604030504040204" pitchFamily="34" charset="-120"/>
                <a:ea typeface="微軟正黑體" panose="020B0604030504040204" pitchFamily="34" charset="-120"/>
              </a:endParaRPr>
            </a:p>
          </p:txBody>
        </p:sp>
        <p:sp>
          <p:nvSpPr>
            <p:cNvPr id="247814" name="Oval 15"/>
            <p:cNvSpPr>
              <a:spLocks noChangeArrowheads="1"/>
            </p:cNvSpPr>
            <p:nvPr/>
          </p:nvSpPr>
          <p:spPr bwMode="auto">
            <a:xfrm>
              <a:off x="2987675" y="3789363"/>
              <a:ext cx="2627313" cy="1150937"/>
            </a:xfrm>
            <a:prstGeom prst="ellipse">
              <a:avLst/>
            </a:prstGeom>
            <a:solidFill>
              <a:srgbClr val="CCFFCC"/>
            </a:solidFill>
            <a:ln w="9525">
              <a:round/>
              <a:headEnd/>
              <a:tailEnd/>
            </a:ln>
            <a:effectLst/>
            <a:scene3d>
              <a:camera prst="legacyObliqueTopLeft"/>
              <a:lightRig rig="legacyFlat3" dir="t"/>
            </a:scene3d>
            <a:sp3d extrusionH="4302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17961" dir="13500000" algn="ctr" rotWithShape="0">
                      <a:srgbClr val="7A997A">
                        <a:alpha val="50000"/>
                      </a:srgbClr>
                    </a:outerShdw>
                  </a:effectLst>
                </a14:hiddenEffects>
              </a:ext>
            </a:extLst>
          </p:spPr>
          <p:txBody>
            <a:bodyPr lIns="18000" tIns="36000" rIns="18000" bIns="36000" anchor="ctr">
              <a:flatTx/>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zh-TW" sz="1800">
                  <a:latin typeface="微軟正黑體" panose="020B0604030504040204" pitchFamily="34" charset="-120"/>
                  <a:ea typeface="微軟正黑體" panose="020B0604030504040204" pitchFamily="34" charset="-120"/>
                </a:rPr>
                <a:t>災害復原計畫(DRP)</a:t>
              </a:r>
              <a:endParaRPr kumimoji="0" lang="zh-TW" altLang="en-US" sz="1800">
                <a:latin typeface="微軟正黑體" panose="020B0604030504040204" pitchFamily="34" charset="-120"/>
                <a:ea typeface="微軟正黑體" panose="020B0604030504040204" pitchFamily="34" charset="-120"/>
              </a:endParaRPr>
            </a:p>
          </p:txBody>
        </p:sp>
        <p:sp>
          <p:nvSpPr>
            <p:cNvPr id="247815" name="Oval 16"/>
            <p:cNvSpPr>
              <a:spLocks noChangeArrowheads="1"/>
            </p:cNvSpPr>
            <p:nvPr/>
          </p:nvSpPr>
          <p:spPr bwMode="auto">
            <a:xfrm>
              <a:off x="4897438" y="2781300"/>
              <a:ext cx="2627312" cy="1150938"/>
            </a:xfrm>
            <a:prstGeom prst="ellipse">
              <a:avLst/>
            </a:prstGeom>
            <a:solidFill>
              <a:srgbClr val="CCFFFF"/>
            </a:solidFill>
            <a:ln w="9525">
              <a:round/>
              <a:headEnd/>
              <a:tailEnd/>
            </a:ln>
            <a:effectLst/>
            <a:scene3d>
              <a:camera prst="legacyObliqueTopLeft"/>
              <a:lightRig rig="legacyFlat3" dir="t"/>
            </a:scene3d>
            <a:sp3d extrusionH="4302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17961" dir="13500000" algn="ctr" rotWithShape="0">
                      <a:srgbClr val="7A9999">
                        <a:alpha val="50000"/>
                      </a:srgbClr>
                    </a:outerShdw>
                  </a:effectLst>
                </a14:hiddenEffects>
              </a:ext>
            </a:extLst>
          </p:spPr>
          <p:txBody>
            <a:bodyPr lIns="18000" tIns="36000" rIns="18000" bIns="36000" anchor="ctr">
              <a:flatTx/>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a:latin typeface="微軟正黑體" panose="020B0604030504040204" pitchFamily="34" charset="-120"/>
                  <a:ea typeface="微軟正黑體" panose="020B0604030504040204" pitchFamily="34" charset="-120"/>
                </a:rPr>
                <a:t>業務永續計畫</a:t>
              </a:r>
              <a:r>
                <a:rPr kumimoji="0" lang="en-US" altLang="zh-TW" sz="1800">
                  <a:latin typeface="微軟正黑體" panose="020B0604030504040204" pitchFamily="34" charset="-120"/>
                  <a:ea typeface="微軟正黑體" panose="020B0604030504040204" pitchFamily="34" charset="-120"/>
                </a:rPr>
                <a:t>(BCP)</a:t>
              </a:r>
              <a:endParaRPr kumimoji="0" lang="zh-TW" altLang="en-US" sz="1800">
                <a:latin typeface="微軟正黑體" panose="020B0604030504040204" pitchFamily="34" charset="-120"/>
                <a:ea typeface="微軟正黑體" panose="020B0604030504040204" pitchFamily="34" charset="-120"/>
              </a:endParaRPr>
            </a:p>
          </p:txBody>
        </p:sp>
        <p:sp>
          <p:nvSpPr>
            <p:cNvPr id="247816" name="Oval 17"/>
            <p:cNvSpPr>
              <a:spLocks noChangeArrowheads="1"/>
            </p:cNvSpPr>
            <p:nvPr/>
          </p:nvSpPr>
          <p:spPr bwMode="auto">
            <a:xfrm>
              <a:off x="6300788" y="1555750"/>
              <a:ext cx="2627312" cy="1152525"/>
            </a:xfrm>
            <a:prstGeom prst="ellipse">
              <a:avLst/>
            </a:prstGeom>
            <a:solidFill>
              <a:srgbClr val="FF99CC"/>
            </a:solidFill>
            <a:ln w="9525">
              <a:round/>
              <a:headEnd/>
              <a:tailEnd/>
            </a:ln>
            <a:effectLst/>
            <a:scene3d>
              <a:camera prst="legacyObliqueTopLeft"/>
              <a:lightRig rig="legacyFlat3" dir="t"/>
            </a:scene3d>
            <a:sp3d extrusionH="430200" prstMaterial="legacyMatte">
              <a:bevelT w="13500" h="13500" prst="angle"/>
              <a:bevelB w="13500" h="13500" prst="angle"/>
              <a:extrusionClr>
                <a:srgbClr val="FF99CC"/>
              </a:extrusionClr>
              <a:contourClr>
                <a:srgbClr val="FF99CC"/>
              </a:contourClr>
            </a:sp3d>
            <a:extLst>
              <a:ext uri="{AF507438-7753-43E0-B8FC-AC1667EBCBE1}">
                <a14:hiddenEffects xmlns:a14="http://schemas.microsoft.com/office/drawing/2010/main">
                  <a:effectLst>
                    <a:outerShdw dist="17961" dir="13500000" algn="ctr" rotWithShape="0">
                      <a:srgbClr val="995C7A">
                        <a:alpha val="50000"/>
                      </a:srgbClr>
                    </a:outerShdw>
                  </a:effectLst>
                </a14:hiddenEffects>
              </a:ext>
            </a:extLst>
          </p:spPr>
          <p:txBody>
            <a:bodyPr lIns="0" tIns="36000" rIns="0" bIns="36000" anchor="ctr">
              <a:flatTx/>
            </a:bodyP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a:latin typeface="微軟正黑體" panose="020B0604030504040204" pitchFamily="34" charset="-120"/>
                  <a:ea typeface="微軟正黑體" panose="020B0604030504040204" pitchFamily="34" charset="-120"/>
                </a:rPr>
                <a:t>業務永續運作管理</a:t>
              </a:r>
            </a:p>
            <a:p>
              <a:pPr algn="ctr" eaLnBrk="1" hangingPunct="1">
                <a:spcBef>
                  <a:spcPct val="0"/>
                </a:spcBef>
                <a:buSzTx/>
                <a:buFontTx/>
                <a:buNone/>
              </a:pPr>
              <a:r>
                <a:rPr kumimoji="0" lang="en-US" altLang="zh-TW" sz="1800">
                  <a:latin typeface="微軟正黑體" panose="020B0604030504040204" pitchFamily="34" charset="-120"/>
                  <a:ea typeface="微軟正黑體" panose="020B0604030504040204" pitchFamily="34" charset="-120"/>
                </a:rPr>
                <a:t>(BCM)</a:t>
              </a:r>
            </a:p>
          </p:txBody>
        </p:sp>
        <p:sp>
          <p:nvSpPr>
            <p:cNvPr id="247817" name="Text Box 7"/>
            <p:cNvSpPr txBox="1">
              <a:spLocks noChangeArrowheads="1"/>
            </p:cNvSpPr>
            <p:nvPr/>
          </p:nvSpPr>
          <p:spPr bwMode="auto">
            <a:xfrm>
              <a:off x="144463" y="4365625"/>
              <a:ext cx="1511300" cy="584200"/>
            </a:xfrm>
            <a:prstGeom prst="rect">
              <a:avLst/>
            </a:prstGeom>
            <a:solidFill>
              <a:schemeClr val="bg1"/>
            </a:solidFill>
            <a:ln w="9525">
              <a:solidFill>
                <a:schemeClr val="tx1"/>
              </a:solidFill>
              <a:miter lim="800000"/>
              <a:headEnd/>
              <a:tailEnd/>
            </a:ln>
          </p:spPr>
          <p:txBody>
            <a:bodyPr lIns="85083" tIns="42542" rIns="85083" bIns="42542">
              <a:spAutoFit/>
            </a:bodyPr>
            <a:lstStyle>
              <a:lvl1pPr defTabSz="850900">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defTabSz="85090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defTabSz="8509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defTabSz="8509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defTabSz="8509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SzTx/>
                <a:buFontTx/>
                <a:buNone/>
              </a:pPr>
              <a:r>
                <a:rPr kumimoji="0" lang="zh-TW" altLang="en-US" sz="1600" b="0">
                  <a:latin typeface="微軟正黑體" panose="020B0604030504040204" pitchFamily="34" charset="-120"/>
                  <a:ea typeface="微軟正黑體" panose="020B0604030504040204" pitchFamily="34" charset="-120"/>
                </a:rPr>
                <a:t>備援計畫</a:t>
              </a:r>
            </a:p>
            <a:p>
              <a:pPr algn="ctr">
                <a:spcBef>
                  <a:spcPct val="0"/>
                </a:spcBef>
                <a:buSzTx/>
                <a:buFontTx/>
                <a:buNone/>
              </a:pPr>
              <a:endParaRPr kumimoji="0" lang="zh-TW" altLang="en-GB" sz="1600" b="0">
                <a:latin typeface="微軟正黑體" panose="020B0604030504040204" pitchFamily="34" charset="-120"/>
                <a:ea typeface="微軟正黑體" panose="020B0604030504040204" pitchFamily="34" charset="-120"/>
              </a:endParaRPr>
            </a:p>
          </p:txBody>
        </p:sp>
        <p:sp>
          <p:nvSpPr>
            <p:cNvPr id="247818" name="Text Box 8"/>
            <p:cNvSpPr txBox="1">
              <a:spLocks noChangeArrowheads="1"/>
            </p:cNvSpPr>
            <p:nvPr/>
          </p:nvSpPr>
          <p:spPr bwMode="auto">
            <a:xfrm>
              <a:off x="1692275" y="3429000"/>
              <a:ext cx="1511300" cy="584200"/>
            </a:xfrm>
            <a:prstGeom prst="rect">
              <a:avLst/>
            </a:prstGeom>
            <a:solidFill>
              <a:schemeClr val="bg1"/>
            </a:solidFill>
            <a:ln w="9525">
              <a:solidFill>
                <a:schemeClr val="tx1"/>
              </a:solidFill>
              <a:miter lim="800000"/>
              <a:headEnd/>
              <a:tailEnd/>
            </a:ln>
          </p:spPr>
          <p:txBody>
            <a:bodyPr lIns="85083" tIns="42542" rIns="85083" bIns="42542">
              <a:spAutoFit/>
            </a:bodyPr>
            <a:lstStyle>
              <a:lvl1pPr defTabSz="850900">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defTabSz="85090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defTabSz="8509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defTabSz="8509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defTabSz="8509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SzTx/>
                <a:buFontTx/>
                <a:buNone/>
              </a:pPr>
              <a:r>
                <a:rPr kumimoji="0" lang="en-US" altLang="zh-TW" sz="1600" b="0" dirty="0">
                  <a:latin typeface="微軟正黑體" panose="020B0604030504040204" pitchFamily="34" charset="-120"/>
                  <a:ea typeface="微軟正黑體" panose="020B0604030504040204" pitchFamily="34" charset="-120"/>
                </a:rPr>
                <a:t>IT</a:t>
              </a:r>
              <a:r>
                <a:rPr kumimoji="0" lang="zh-TW" altLang="en-US" sz="1600" b="0" dirty="0">
                  <a:latin typeface="微軟正黑體" panose="020B0604030504040204" pitchFamily="34" charset="-120"/>
                  <a:ea typeface="微軟正黑體" panose="020B0604030504040204" pitchFamily="34" charset="-120"/>
                </a:rPr>
                <a:t>或技術性的持續運作計畫</a:t>
              </a:r>
              <a:endParaRPr kumimoji="0" lang="en-GB" altLang="zh-TW" sz="1600" b="0" dirty="0">
                <a:latin typeface="微軟正黑體" panose="020B0604030504040204" pitchFamily="34" charset="-120"/>
                <a:ea typeface="微軟正黑體" panose="020B0604030504040204" pitchFamily="34" charset="-120"/>
              </a:endParaRPr>
            </a:p>
          </p:txBody>
        </p:sp>
        <p:sp>
          <p:nvSpPr>
            <p:cNvPr id="247819" name="Text Box 9"/>
            <p:cNvSpPr txBox="1">
              <a:spLocks noChangeArrowheads="1"/>
            </p:cNvSpPr>
            <p:nvPr/>
          </p:nvSpPr>
          <p:spPr bwMode="auto">
            <a:xfrm>
              <a:off x="3852863" y="2349500"/>
              <a:ext cx="1511300" cy="584200"/>
            </a:xfrm>
            <a:prstGeom prst="rect">
              <a:avLst/>
            </a:prstGeom>
            <a:solidFill>
              <a:schemeClr val="bg1"/>
            </a:solidFill>
            <a:ln w="9525">
              <a:solidFill>
                <a:schemeClr val="tx1"/>
              </a:solidFill>
              <a:miter lim="800000"/>
              <a:headEnd/>
              <a:tailEnd/>
            </a:ln>
          </p:spPr>
          <p:txBody>
            <a:bodyPr lIns="85083" tIns="42542" rIns="85083" bIns="42542">
              <a:spAutoFit/>
            </a:bodyPr>
            <a:lstStyle>
              <a:lvl1pPr defTabSz="850900">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defTabSz="85090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defTabSz="8509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defTabSz="8509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defTabSz="8509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SzTx/>
                <a:buFontTx/>
                <a:buNone/>
              </a:pPr>
              <a:r>
                <a:rPr kumimoji="0" lang="zh-TW" altLang="en-US" sz="1600" b="0">
                  <a:latin typeface="微軟正黑體" panose="020B0604030504040204" pitchFamily="34" charset="-120"/>
                  <a:ea typeface="微軟正黑體" panose="020B0604030504040204" pitchFamily="34" charset="-120"/>
                </a:rPr>
                <a:t>組織範圍的業務永續計畫</a:t>
              </a:r>
              <a:endParaRPr kumimoji="0" lang="zh-TW" altLang="en-GB" sz="1600" b="0">
                <a:latin typeface="微軟正黑體" panose="020B0604030504040204" pitchFamily="34" charset="-120"/>
                <a:ea typeface="微軟正黑體" panose="020B0604030504040204" pitchFamily="34" charset="-120"/>
              </a:endParaRPr>
            </a:p>
          </p:txBody>
        </p:sp>
        <p:sp>
          <p:nvSpPr>
            <p:cNvPr id="247820" name="Text Box 10"/>
            <p:cNvSpPr txBox="1">
              <a:spLocks noChangeArrowheads="1"/>
            </p:cNvSpPr>
            <p:nvPr/>
          </p:nvSpPr>
          <p:spPr bwMode="auto">
            <a:xfrm>
              <a:off x="5219700" y="1268413"/>
              <a:ext cx="1527175" cy="584200"/>
            </a:xfrm>
            <a:prstGeom prst="rect">
              <a:avLst/>
            </a:prstGeom>
            <a:solidFill>
              <a:schemeClr val="bg1"/>
            </a:solidFill>
            <a:ln w="9525">
              <a:solidFill>
                <a:schemeClr val="tx1"/>
              </a:solidFill>
              <a:miter lim="800000"/>
              <a:headEnd/>
              <a:tailEnd/>
            </a:ln>
          </p:spPr>
          <p:txBody>
            <a:bodyPr lIns="85083" tIns="42542" rIns="85083" bIns="42542">
              <a:spAutoFit/>
            </a:bodyPr>
            <a:lstStyle>
              <a:lvl1pPr defTabSz="850900">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defTabSz="85090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defTabSz="8509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defTabSz="8509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defTabSz="8509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defTabSz="8509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SzTx/>
                <a:buFontTx/>
                <a:buNone/>
              </a:pPr>
              <a:r>
                <a:rPr kumimoji="0" lang="zh-TW" altLang="en-US" sz="1600" b="0">
                  <a:latin typeface="微軟正黑體" panose="020B0604030504040204" pitchFamily="34" charset="-120"/>
                  <a:ea typeface="微軟正黑體" panose="020B0604030504040204" pitchFamily="34" charset="-120"/>
                </a:rPr>
                <a:t>完整的業務永續計畫</a:t>
              </a:r>
              <a:endParaRPr kumimoji="0" lang="zh-TW" altLang="en-GB" sz="1600" b="0">
                <a:latin typeface="微軟正黑體" panose="020B0604030504040204" pitchFamily="34" charset="-120"/>
                <a:ea typeface="微軟正黑體" panose="020B0604030504040204" pitchFamily="34" charset="-120"/>
              </a:endParaRPr>
            </a:p>
          </p:txBody>
        </p:sp>
      </p:grpSp>
      <p:sp>
        <p:nvSpPr>
          <p:cNvPr id="13"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微軟正黑體" panose="020B0604030504040204" pitchFamily="34" charset="-120"/>
                <a:ea typeface="微軟正黑體" panose="020B0604030504040204" pitchFamily="34" charset="-120"/>
              </a:rPr>
              <a:pPr/>
              <a:t>93</a:t>
            </a:fld>
            <a:endParaRPr kumimoji="0" lang="zh-TW" altLang="en-US" smtClean="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926618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2"/>
          <p:cNvSpPr>
            <a:spLocks noGrp="1" noChangeArrowheads="1"/>
          </p:cNvSpPr>
          <p:nvPr>
            <p:ph type="title"/>
          </p:nvPr>
        </p:nvSpPr>
        <p:spPr>
          <a:xfrm>
            <a:off x="1208585" y="117028"/>
            <a:ext cx="8080400" cy="935708"/>
          </a:xfrm>
        </p:spPr>
        <p:txBody>
          <a:bodyPr/>
          <a:lstStyle/>
          <a:p>
            <a:r>
              <a:rPr lang="zh-TW" altLang="en-US" smtClean="0"/>
              <a:t>業務永續運作管理程序</a:t>
            </a:r>
          </a:p>
        </p:txBody>
      </p:sp>
      <p:grpSp>
        <p:nvGrpSpPr>
          <p:cNvPr id="2" name="群組 1"/>
          <p:cNvGrpSpPr/>
          <p:nvPr/>
        </p:nvGrpSpPr>
        <p:grpSpPr>
          <a:xfrm>
            <a:off x="896549" y="1701156"/>
            <a:ext cx="8191367" cy="2447925"/>
            <a:chOff x="827088" y="1557139"/>
            <a:chExt cx="7561262" cy="2447925"/>
          </a:xfrm>
        </p:grpSpPr>
        <p:sp>
          <p:nvSpPr>
            <p:cNvPr id="251908" name="AutoShape 4"/>
            <p:cNvSpPr>
              <a:spLocks noChangeArrowheads="1"/>
            </p:cNvSpPr>
            <p:nvPr/>
          </p:nvSpPr>
          <p:spPr bwMode="auto">
            <a:xfrm>
              <a:off x="827088" y="1557139"/>
              <a:ext cx="1511300" cy="792162"/>
            </a:xfrm>
            <a:prstGeom prst="roundRect">
              <a:avLst>
                <a:gd name="adj" fmla="val 16667"/>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lIns="0" tIns="0" rIns="0" bIns="0"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b="0" dirty="0">
                  <a:latin typeface="微軟正黑體" panose="020B0604030504040204" pitchFamily="34" charset="-120"/>
                  <a:ea typeface="微軟正黑體" panose="020B0604030504040204" pitchFamily="34" charset="-120"/>
                </a:rPr>
                <a:t>業務永續運作的需求</a:t>
              </a:r>
            </a:p>
          </p:txBody>
        </p:sp>
        <p:sp>
          <p:nvSpPr>
            <p:cNvPr id="251909" name="AutoShape 5"/>
            <p:cNvSpPr>
              <a:spLocks noChangeArrowheads="1"/>
            </p:cNvSpPr>
            <p:nvPr/>
          </p:nvSpPr>
          <p:spPr bwMode="auto">
            <a:xfrm>
              <a:off x="2843213" y="1557139"/>
              <a:ext cx="1511300" cy="792162"/>
            </a:xfrm>
            <a:prstGeom prst="roundRect">
              <a:avLst>
                <a:gd name="adj" fmla="val 16667"/>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lIns="0" tIns="0" rIns="0" bIns="0"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b="0">
                  <a:latin typeface="微軟正黑體" panose="020B0604030504040204" pitchFamily="34" charset="-120"/>
                  <a:ea typeface="微軟正黑體" panose="020B0604030504040204" pitchFamily="34" charset="-120"/>
                </a:rPr>
                <a:t>營運衝擊分析</a:t>
              </a:r>
            </a:p>
          </p:txBody>
        </p:sp>
        <p:sp>
          <p:nvSpPr>
            <p:cNvPr id="251910" name="AutoShape 6"/>
            <p:cNvSpPr>
              <a:spLocks noChangeArrowheads="1"/>
            </p:cNvSpPr>
            <p:nvPr/>
          </p:nvSpPr>
          <p:spPr bwMode="auto">
            <a:xfrm>
              <a:off x="4860925" y="1557139"/>
              <a:ext cx="1511300" cy="792162"/>
            </a:xfrm>
            <a:prstGeom prst="roundRect">
              <a:avLst>
                <a:gd name="adj" fmla="val 16667"/>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lIns="0" tIns="0" rIns="0" bIns="0"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b="0">
                  <a:latin typeface="微軟正黑體" panose="020B0604030504040204" pitchFamily="34" charset="-120"/>
                  <a:ea typeface="微軟正黑體" panose="020B0604030504040204" pitchFamily="34" charset="-120"/>
                </a:rPr>
                <a:t>識別防禦性</a:t>
              </a:r>
            </a:p>
            <a:p>
              <a:pPr algn="ctr" eaLnBrk="1" hangingPunct="1">
                <a:spcBef>
                  <a:spcPct val="0"/>
                </a:spcBef>
                <a:buSzTx/>
                <a:buFontTx/>
                <a:buNone/>
              </a:pPr>
              <a:r>
                <a:rPr kumimoji="0" lang="zh-TW" altLang="en-US" sz="1800" b="0">
                  <a:latin typeface="微軟正黑體" panose="020B0604030504040204" pitchFamily="34" charset="-120"/>
                  <a:ea typeface="微軟正黑體" panose="020B0604030504040204" pitchFamily="34" charset="-120"/>
                </a:rPr>
                <a:t>控制措施</a:t>
              </a:r>
            </a:p>
          </p:txBody>
        </p:sp>
        <p:sp>
          <p:nvSpPr>
            <p:cNvPr id="251911" name="AutoShape 7"/>
            <p:cNvSpPr>
              <a:spLocks noChangeArrowheads="1"/>
            </p:cNvSpPr>
            <p:nvPr/>
          </p:nvSpPr>
          <p:spPr bwMode="auto">
            <a:xfrm>
              <a:off x="6877050" y="1557139"/>
              <a:ext cx="1511300" cy="792162"/>
            </a:xfrm>
            <a:prstGeom prst="roundRect">
              <a:avLst>
                <a:gd name="adj" fmla="val 16667"/>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lIns="0" tIns="0" rIns="0" bIns="0"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b="0">
                  <a:latin typeface="微軟正黑體" panose="020B0604030504040204" pitchFamily="34" charset="-120"/>
                  <a:ea typeface="微軟正黑體" panose="020B0604030504040204" pitchFamily="34" charset="-120"/>
                </a:rPr>
                <a:t>發展復原策略</a:t>
              </a:r>
            </a:p>
          </p:txBody>
        </p:sp>
        <p:sp>
          <p:nvSpPr>
            <p:cNvPr id="251912" name="AutoShape 8"/>
            <p:cNvSpPr>
              <a:spLocks noChangeArrowheads="1"/>
            </p:cNvSpPr>
            <p:nvPr/>
          </p:nvSpPr>
          <p:spPr bwMode="auto">
            <a:xfrm>
              <a:off x="827088" y="3212901"/>
              <a:ext cx="1511300" cy="792163"/>
            </a:xfrm>
            <a:prstGeom prst="roundRect">
              <a:avLst>
                <a:gd name="adj" fmla="val 16667"/>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lIns="0" tIns="0" rIns="0" bIns="0"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b="0" dirty="0">
                  <a:latin typeface="微軟正黑體" panose="020B0604030504040204" pitchFamily="34" charset="-120"/>
                  <a:ea typeface="微軟正黑體" panose="020B0604030504040204" pitchFamily="34" charset="-120"/>
                </a:rPr>
                <a:t>發展業務永續運作計畫</a:t>
              </a:r>
            </a:p>
          </p:txBody>
        </p:sp>
        <p:sp>
          <p:nvSpPr>
            <p:cNvPr id="251913" name="AutoShape 9"/>
            <p:cNvSpPr>
              <a:spLocks noChangeArrowheads="1"/>
            </p:cNvSpPr>
            <p:nvPr/>
          </p:nvSpPr>
          <p:spPr bwMode="auto">
            <a:xfrm>
              <a:off x="2843213" y="3212901"/>
              <a:ext cx="1511300" cy="792163"/>
            </a:xfrm>
            <a:prstGeom prst="roundRect">
              <a:avLst>
                <a:gd name="adj" fmla="val 16667"/>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lIns="0" tIns="0" rIns="0" bIns="0"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b="0" dirty="0">
                  <a:latin typeface="微軟正黑體" panose="020B0604030504040204" pitchFamily="34" charset="-120"/>
                  <a:ea typeface="微軟正黑體" panose="020B0604030504040204" pitchFamily="34" charset="-120"/>
                </a:rPr>
                <a:t>測試與演練</a:t>
              </a:r>
            </a:p>
          </p:txBody>
        </p:sp>
        <p:sp>
          <p:nvSpPr>
            <p:cNvPr id="251914" name="AutoShape 10"/>
            <p:cNvSpPr>
              <a:spLocks noChangeArrowheads="1"/>
            </p:cNvSpPr>
            <p:nvPr/>
          </p:nvSpPr>
          <p:spPr bwMode="auto">
            <a:xfrm>
              <a:off x="4859338" y="3212901"/>
              <a:ext cx="1511300" cy="792163"/>
            </a:xfrm>
            <a:prstGeom prst="roundRect">
              <a:avLst>
                <a:gd name="adj" fmla="val 16667"/>
              </a:avLst>
            </a:prstGeom>
            <a:solidFill>
              <a:srgbClr val="CCFFCC"/>
            </a:solidFill>
            <a:ln w="9525" algn="ctr">
              <a:solidFill>
                <a:schemeClr val="tx1"/>
              </a:solidFill>
              <a:round/>
              <a:headEnd/>
              <a:tailEnd/>
            </a:ln>
            <a:effectLst/>
            <a:extLs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txBody>
            <a:bodyPr lIns="0" tIns="0" rIns="0" bIns="0" anchor="ctr"/>
            <a:lstStyle>
              <a:lvl1pPr>
                <a:spcBef>
                  <a:spcPct val="20000"/>
                </a:spcBef>
                <a:buSzPct val="65000"/>
                <a:buBlip>
                  <a:blip r:embed="rId3"/>
                </a:buBlip>
                <a:defRPr kumimoji="1" sz="28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rgbClr val="660066"/>
                </a:buClr>
                <a:buSzPct val="65000"/>
                <a:buFont typeface="華康儷中黑" pitchFamily="49" charset="-120"/>
                <a:buChar char="—"/>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SzPct val="65000"/>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SzPct val="65000"/>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SzPct val="65000"/>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SzTx/>
                <a:buFontTx/>
                <a:buNone/>
              </a:pPr>
              <a:r>
                <a:rPr kumimoji="0" lang="zh-TW" altLang="en-US" sz="1800" b="0" dirty="0">
                  <a:latin typeface="微軟正黑體" panose="020B0604030504040204" pitchFamily="34" charset="-120"/>
                  <a:ea typeface="微軟正黑體" panose="020B0604030504040204" pitchFamily="34" charset="-120"/>
                </a:rPr>
                <a:t>維護業務永續運作計畫</a:t>
              </a:r>
            </a:p>
          </p:txBody>
        </p:sp>
        <p:cxnSp>
          <p:nvCxnSpPr>
            <p:cNvPr id="251915" name="AutoShape 13"/>
            <p:cNvCxnSpPr>
              <a:cxnSpLocks noChangeShapeType="1"/>
              <a:stCxn id="251908" idx="3"/>
              <a:endCxn id="251909" idx="1"/>
            </p:cNvCxnSpPr>
            <p:nvPr/>
          </p:nvCxnSpPr>
          <p:spPr bwMode="auto">
            <a:xfrm>
              <a:off x="2338388" y="1954014"/>
              <a:ext cx="504825" cy="0"/>
            </a:xfrm>
            <a:prstGeom prst="straightConnector1">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cxnSp>
          <p:nvCxnSpPr>
            <p:cNvPr id="251916" name="AutoShape 14"/>
            <p:cNvCxnSpPr>
              <a:cxnSpLocks noChangeShapeType="1"/>
              <a:stCxn id="251909" idx="3"/>
              <a:endCxn id="251910" idx="1"/>
            </p:cNvCxnSpPr>
            <p:nvPr/>
          </p:nvCxnSpPr>
          <p:spPr bwMode="auto">
            <a:xfrm>
              <a:off x="4354513" y="1954014"/>
              <a:ext cx="506412" cy="0"/>
            </a:xfrm>
            <a:prstGeom prst="straightConnector1">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cxnSp>
          <p:nvCxnSpPr>
            <p:cNvPr id="251917" name="AutoShape 15"/>
            <p:cNvCxnSpPr>
              <a:cxnSpLocks noChangeShapeType="1"/>
              <a:stCxn id="251910" idx="3"/>
              <a:endCxn id="251911" idx="1"/>
            </p:cNvCxnSpPr>
            <p:nvPr/>
          </p:nvCxnSpPr>
          <p:spPr bwMode="auto">
            <a:xfrm>
              <a:off x="6372225" y="1954014"/>
              <a:ext cx="504825" cy="0"/>
            </a:xfrm>
            <a:prstGeom prst="straightConnector1">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cxnSp>
          <p:nvCxnSpPr>
            <p:cNvPr id="251918" name="AutoShape 16"/>
            <p:cNvCxnSpPr>
              <a:cxnSpLocks noChangeShapeType="1"/>
              <a:stCxn id="251912" idx="3"/>
              <a:endCxn id="251913" idx="1"/>
            </p:cNvCxnSpPr>
            <p:nvPr/>
          </p:nvCxnSpPr>
          <p:spPr bwMode="auto">
            <a:xfrm>
              <a:off x="2338388" y="3609776"/>
              <a:ext cx="504825" cy="0"/>
            </a:xfrm>
            <a:prstGeom prst="straightConnector1">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cxnSp>
          <p:nvCxnSpPr>
            <p:cNvPr id="251919" name="AutoShape 17"/>
            <p:cNvCxnSpPr>
              <a:cxnSpLocks noChangeShapeType="1"/>
              <a:stCxn id="251913" idx="3"/>
              <a:endCxn id="251914" idx="1"/>
            </p:cNvCxnSpPr>
            <p:nvPr/>
          </p:nvCxnSpPr>
          <p:spPr bwMode="auto">
            <a:xfrm>
              <a:off x="4354513" y="3609776"/>
              <a:ext cx="504825" cy="0"/>
            </a:xfrm>
            <a:prstGeom prst="straightConnector1">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cxnSp>
          <p:nvCxnSpPr>
            <p:cNvPr id="251920" name="AutoShape 18"/>
            <p:cNvCxnSpPr>
              <a:cxnSpLocks noChangeShapeType="1"/>
              <a:stCxn id="251911" idx="2"/>
              <a:endCxn id="251912" idx="0"/>
            </p:cNvCxnSpPr>
            <p:nvPr/>
          </p:nvCxnSpPr>
          <p:spPr bwMode="auto">
            <a:xfrm rot="5400000">
              <a:off x="4175919" y="-243880"/>
              <a:ext cx="863600" cy="6049962"/>
            </a:xfrm>
            <a:prstGeom prst="bentConnector3">
              <a:avLst>
                <a:gd name="adj1" fmla="val 49815"/>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0000">
                        <a:alpha val="50000"/>
                      </a:srgbClr>
                    </a:outerShdw>
                  </a:effectLst>
                </a14:hiddenEffects>
              </a:ext>
            </a:extLst>
          </p:spPr>
        </p:cxnSp>
      </p:grpSp>
      <p:sp>
        <p:nvSpPr>
          <p:cNvPr id="346131" name="Text Box 19"/>
          <p:cNvSpPr txBox="1">
            <a:spLocks noChangeArrowheads="1"/>
          </p:cNvSpPr>
          <p:nvPr/>
        </p:nvSpPr>
        <p:spPr bwMode="auto">
          <a:xfrm>
            <a:off x="974558" y="4780310"/>
            <a:ext cx="8351308" cy="1384995"/>
          </a:xfrm>
          <a:prstGeom prst="rect">
            <a:avLst/>
          </a:prstGeom>
          <a:noFill/>
          <a:ln>
            <a:noFill/>
          </a:ln>
          <a:effectLst>
            <a:prstShdw prst="shdw18" dist="17961" dir="13500000">
              <a:srgbClr val="9999FF">
                <a:gamma/>
                <a:shade val="60000"/>
                <a:invGamma/>
                <a:alpha val="50000"/>
              </a:srgbClr>
            </a:prstShdw>
          </a:effectLst>
          <a:extLst>
            <a:ext uri="{909E8E84-426E-40DD-AFC4-6F175D3DCCD1}">
              <a14:hiddenFill xmlns:a14="http://schemas.microsoft.com/office/drawing/2010/main">
                <a:gradFill rotWithShape="1">
                  <a:gsLst>
                    <a:gs pos="0">
                      <a:srgbClr val="9999FF"/>
                    </a:gs>
                    <a:gs pos="50000">
                      <a:schemeClr val="bg1"/>
                    </a:gs>
                    <a:gs pos="100000">
                      <a:srgbClr val="9999F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just" eaLnBrk="1" hangingPunct="1">
              <a:defRPr/>
            </a:pPr>
            <a:r>
              <a:rPr lang="zh-TW" altLang="en-US" sz="2800" i="0" dirty="0">
                <a:latin typeface="微軟正黑體" panose="020B0604030504040204" pitchFamily="34" charset="-120"/>
                <a:ea typeface="微軟正黑體" panose="020B0604030504040204" pitchFamily="34" charset="-120"/>
              </a:rPr>
              <a:t>必須獲得高階管理人員「</a:t>
            </a:r>
            <a:r>
              <a:rPr lang="zh-TW" altLang="en-US" sz="2800" i="0" dirty="0">
                <a:solidFill>
                  <a:srgbClr val="FF0000"/>
                </a:solidFill>
                <a:latin typeface="微軟正黑體" panose="020B0604030504040204" pitchFamily="34" charset="-120"/>
                <a:ea typeface="微軟正黑體" panose="020B0604030504040204" pitchFamily="34" charset="-120"/>
              </a:rPr>
              <a:t>認同與支持</a:t>
            </a:r>
            <a:r>
              <a:rPr lang="zh-TW" altLang="en-US" sz="2800" i="0" dirty="0">
                <a:latin typeface="微軟正黑體" panose="020B0604030504040204" pitchFamily="34" charset="-120"/>
                <a:ea typeface="微軟正黑體" panose="020B0604030504040204" pitchFamily="34" charset="-120"/>
              </a:rPr>
              <a:t>」</a:t>
            </a:r>
          </a:p>
          <a:p>
            <a:pPr algn="just" eaLnBrk="1" hangingPunct="1">
              <a:defRPr/>
            </a:pPr>
            <a:r>
              <a:rPr lang="zh-TW" altLang="en-US" sz="2800" i="0" dirty="0">
                <a:latin typeface="微軟正黑體" panose="020B0604030504040204" pitchFamily="34" charset="-120"/>
                <a:ea typeface="微軟正黑體" panose="020B0604030504040204" pitchFamily="34" charset="-120"/>
              </a:rPr>
              <a:t>必須是關鍵業務所有相關部門投入，並非是資訊部門的責任</a:t>
            </a:r>
          </a:p>
        </p:txBody>
      </p:sp>
      <p:sp>
        <p:nvSpPr>
          <p:cNvPr id="18"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微軟正黑體" panose="020B0604030504040204" pitchFamily="34" charset="-120"/>
                <a:ea typeface="微軟正黑體" panose="020B0604030504040204" pitchFamily="34" charset="-120"/>
              </a:rPr>
              <a:pPr/>
              <a:t>94</a:t>
            </a:fld>
            <a:endParaRPr kumimoji="0" lang="zh-TW" altLang="en-US" smtClean="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481708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2"/>
          <p:cNvSpPr>
            <a:spLocks noGrp="1" noChangeArrowheads="1"/>
          </p:cNvSpPr>
          <p:nvPr>
            <p:ph type="title"/>
          </p:nvPr>
        </p:nvSpPr>
        <p:spPr>
          <a:xfrm>
            <a:off x="1208585" y="117028"/>
            <a:ext cx="8080400" cy="935708"/>
          </a:xfrm>
        </p:spPr>
        <p:txBody>
          <a:bodyPr/>
          <a:lstStyle/>
          <a:p>
            <a:r>
              <a:rPr lang="zh-TW" altLang="en-US" dirty="0" smtClean="0"/>
              <a:t>業務永續運作的需求</a:t>
            </a:r>
          </a:p>
        </p:txBody>
      </p:sp>
      <p:sp>
        <p:nvSpPr>
          <p:cNvPr id="253956" name="Rectangle 3"/>
          <p:cNvSpPr>
            <a:spLocks noGrp="1" noChangeArrowheads="1"/>
          </p:cNvSpPr>
          <p:nvPr>
            <p:ph type="body" idx="1"/>
          </p:nvPr>
        </p:nvSpPr>
        <p:spPr>
          <a:xfrm>
            <a:off x="662523" y="1052736"/>
            <a:ext cx="8743877" cy="5229320"/>
          </a:xfrm>
        </p:spPr>
        <p:txBody>
          <a:bodyPr/>
          <a:lstStyle/>
          <a:p>
            <a:pPr algn="just"/>
            <a:r>
              <a:rPr lang="zh-TW" altLang="en-US" dirty="0" smtClean="0"/>
              <a:t>法律與規範的要求</a:t>
            </a:r>
          </a:p>
          <a:p>
            <a:pPr algn="just"/>
            <a:r>
              <a:rPr lang="zh-TW" altLang="en-US" dirty="0" smtClean="0"/>
              <a:t>定義範圍</a:t>
            </a:r>
          </a:p>
          <a:p>
            <a:pPr lvl="1" algn="just"/>
            <a:r>
              <a:rPr lang="en-US" altLang="zh-TW" sz="2200" dirty="0" smtClean="0"/>
              <a:t>BCP</a:t>
            </a:r>
            <a:r>
              <a:rPr lang="zh-TW" altLang="en-US" sz="2400" dirty="0" smtClean="0"/>
              <a:t>需要處理的災害類型：天災與人禍</a:t>
            </a:r>
          </a:p>
          <a:p>
            <a:pPr lvl="1" algn="just"/>
            <a:r>
              <a:rPr lang="zh-TW" altLang="en-US" sz="2400" dirty="0" smtClean="0"/>
              <a:t>全部、特定區域及特定業務</a:t>
            </a:r>
          </a:p>
          <a:p>
            <a:pPr algn="just"/>
            <a:r>
              <a:rPr lang="zh-TW" altLang="en-US" dirty="0" smtClean="0"/>
              <a:t>參與角色</a:t>
            </a:r>
          </a:p>
          <a:p>
            <a:pPr lvl="1" algn="just"/>
            <a:r>
              <a:rPr lang="zh-TW" altLang="en-US" sz="2400" dirty="0" smtClean="0"/>
              <a:t>計畫主要負責人</a:t>
            </a:r>
          </a:p>
          <a:p>
            <a:pPr lvl="1" algn="just"/>
            <a:r>
              <a:rPr lang="zh-TW" altLang="en-US" sz="2400" dirty="0" smtClean="0"/>
              <a:t>各部門主管與高階管理人</a:t>
            </a:r>
          </a:p>
          <a:p>
            <a:pPr lvl="1" algn="just"/>
            <a:r>
              <a:rPr lang="en-US" altLang="zh-TW" sz="2200" dirty="0" smtClean="0"/>
              <a:t>IT</a:t>
            </a:r>
            <a:r>
              <a:rPr lang="zh-TW" altLang="en-US" sz="2400" dirty="0" smtClean="0"/>
              <a:t>部門、安全部門及通訊部門</a:t>
            </a:r>
          </a:p>
          <a:p>
            <a:pPr lvl="1" algn="just"/>
            <a:r>
              <a:rPr lang="zh-TW" altLang="en-US" sz="2400" dirty="0" smtClean="0"/>
              <a:t>法務部門</a:t>
            </a:r>
          </a:p>
          <a:p>
            <a:pPr lvl="1" algn="just"/>
            <a:r>
              <a:rPr lang="zh-TW" altLang="en-US" sz="2400" dirty="0" smtClean="0"/>
              <a:t>當災害發生時需要執行</a:t>
            </a:r>
            <a:r>
              <a:rPr lang="en-US" altLang="zh-TW" sz="2200" dirty="0" smtClean="0"/>
              <a:t>BCP</a:t>
            </a:r>
            <a:r>
              <a:rPr lang="zh-TW" altLang="en-US" sz="2400" dirty="0" smtClean="0"/>
              <a:t>計畫的部門都應參與</a:t>
            </a:r>
            <a:r>
              <a:rPr lang="en-US" altLang="zh-TW" sz="2200" dirty="0" smtClean="0"/>
              <a:t>BCP</a:t>
            </a:r>
            <a:r>
              <a:rPr lang="zh-TW" altLang="en-US" sz="2400" dirty="0" smtClean="0"/>
              <a:t>的發展</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95</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7297660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p:nvPr>
        </p:nvSpPr>
        <p:spPr>
          <a:xfrm>
            <a:off x="1208585" y="117028"/>
            <a:ext cx="8080400" cy="935708"/>
          </a:xfrm>
        </p:spPr>
        <p:txBody>
          <a:bodyPr/>
          <a:lstStyle/>
          <a:p>
            <a:r>
              <a:rPr lang="zh-TW" altLang="en-US" dirty="0" smtClean="0"/>
              <a:t>營運衝擊分析 </a:t>
            </a:r>
            <a:r>
              <a:rPr lang="en-US" altLang="zh-TW" dirty="0" smtClean="0"/>
              <a:t>(1/2)</a:t>
            </a:r>
          </a:p>
        </p:txBody>
      </p:sp>
      <p:sp>
        <p:nvSpPr>
          <p:cNvPr id="256004" name="Rectangle 3"/>
          <p:cNvSpPr>
            <a:spLocks noGrp="1" noChangeArrowheads="1"/>
          </p:cNvSpPr>
          <p:nvPr>
            <p:ph type="body" idx="1"/>
          </p:nvPr>
        </p:nvSpPr>
        <p:spPr>
          <a:xfrm>
            <a:off x="662523" y="1052736"/>
            <a:ext cx="8743877" cy="5229320"/>
          </a:xfrm>
        </p:spPr>
        <p:txBody>
          <a:bodyPr/>
          <a:lstStyle/>
          <a:p>
            <a:pPr algn="just"/>
            <a:r>
              <a:rPr lang="zh-TW" altLang="en-US" sz="2600" dirty="0" smtClean="0"/>
              <a:t>營運衝擊分析</a:t>
            </a:r>
            <a:r>
              <a:rPr lang="en-US" altLang="zh-TW" sz="2600" dirty="0" smtClean="0"/>
              <a:t>(Business Impact Analysis)</a:t>
            </a:r>
            <a:r>
              <a:rPr lang="zh-TW" altLang="en-US" sz="2600" dirty="0" smtClean="0"/>
              <a:t>，簡稱</a:t>
            </a:r>
            <a:r>
              <a:rPr lang="en-US" altLang="zh-TW" sz="2600" dirty="0" smtClean="0"/>
              <a:t>BIA</a:t>
            </a:r>
          </a:p>
          <a:p>
            <a:pPr algn="just"/>
            <a:r>
              <a:rPr lang="zh-TW" altLang="en-US" sz="2600" dirty="0" smtClean="0"/>
              <a:t>用來</a:t>
            </a:r>
            <a:r>
              <a:rPr lang="zh-TW" altLang="en-US" sz="2600" dirty="0" smtClean="0">
                <a:solidFill>
                  <a:srgbClr val="FF0000"/>
                </a:solidFill>
              </a:rPr>
              <a:t>瞭解當災害發生後的嚴重程度，</a:t>
            </a:r>
            <a:r>
              <a:rPr lang="zh-TW" altLang="en-US" sz="2600" dirty="0" smtClean="0"/>
              <a:t>以及</a:t>
            </a:r>
            <a:r>
              <a:rPr lang="zh-TW" altLang="en-US" sz="2600" dirty="0" smtClean="0">
                <a:solidFill>
                  <a:srgbClr val="FF0000"/>
                </a:solidFill>
              </a:rPr>
              <a:t>需要多少時間</a:t>
            </a:r>
            <a:r>
              <a:rPr lang="zh-TW" altLang="en-US" sz="2600" dirty="0" smtClean="0"/>
              <a:t>來處理</a:t>
            </a:r>
          </a:p>
          <a:p>
            <a:pPr algn="just"/>
            <a:r>
              <a:rPr lang="en-US" altLang="zh-TW" sz="2600" dirty="0" smtClean="0"/>
              <a:t>BIA</a:t>
            </a:r>
            <a:r>
              <a:rPr lang="zh-TW" altLang="en-US" sz="2600" dirty="0" smtClean="0"/>
              <a:t>的步驟</a:t>
            </a:r>
          </a:p>
          <a:p>
            <a:pPr lvl="1" algn="just"/>
            <a:r>
              <a:rPr lang="zh-TW" altLang="en-US" dirty="0" smtClean="0"/>
              <a:t>識別組織的</a:t>
            </a:r>
            <a:r>
              <a:rPr lang="zh-TW" altLang="en-US" dirty="0" smtClean="0">
                <a:solidFill>
                  <a:srgbClr val="FF0000"/>
                </a:solidFill>
              </a:rPr>
              <a:t>關鍵業務</a:t>
            </a:r>
            <a:r>
              <a:rPr lang="zh-TW" altLang="en-US" dirty="0" smtClean="0"/>
              <a:t>功能</a:t>
            </a:r>
          </a:p>
          <a:p>
            <a:pPr lvl="1" algn="just"/>
            <a:r>
              <a:rPr lang="zh-TW" altLang="en-US" dirty="0" smtClean="0"/>
              <a:t>識別關鍵業務所</a:t>
            </a:r>
            <a:r>
              <a:rPr lang="zh-TW" altLang="en-US" dirty="0" smtClean="0">
                <a:solidFill>
                  <a:srgbClr val="FF0000"/>
                </a:solidFill>
              </a:rPr>
              <a:t>仰賴的資源</a:t>
            </a:r>
          </a:p>
          <a:p>
            <a:pPr lvl="1" algn="just"/>
            <a:r>
              <a:rPr lang="zh-TW" altLang="en-US" dirty="0" smtClean="0"/>
              <a:t>計算關鍵業務</a:t>
            </a:r>
            <a:r>
              <a:rPr lang="zh-TW" altLang="en-US" dirty="0" smtClean="0">
                <a:solidFill>
                  <a:srgbClr val="FF0000"/>
                </a:solidFill>
              </a:rPr>
              <a:t>可容許</a:t>
            </a:r>
            <a:r>
              <a:rPr lang="zh-TW" altLang="en-US" dirty="0" smtClean="0"/>
              <a:t>缺少資源的</a:t>
            </a:r>
            <a:r>
              <a:rPr lang="zh-TW" altLang="en-US" dirty="0" smtClean="0">
                <a:solidFill>
                  <a:srgbClr val="FF0000"/>
                </a:solidFill>
              </a:rPr>
              <a:t>時間</a:t>
            </a:r>
          </a:p>
          <a:p>
            <a:pPr lvl="1" algn="just"/>
            <a:r>
              <a:rPr lang="zh-TW" altLang="en-US" dirty="0" smtClean="0"/>
              <a:t>識別關鍵業務</a:t>
            </a:r>
            <a:r>
              <a:rPr lang="zh-TW" altLang="en-US" dirty="0" smtClean="0">
                <a:solidFill>
                  <a:srgbClr val="FF0000"/>
                </a:solidFill>
              </a:rPr>
              <a:t>面臨的威脅與弱點</a:t>
            </a:r>
          </a:p>
          <a:p>
            <a:pPr lvl="1" algn="just"/>
            <a:r>
              <a:rPr lang="zh-TW" altLang="en-US" dirty="0" smtClean="0">
                <a:solidFill>
                  <a:srgbClr val="FF0000"/>
                </a:solidFill>
              </a:rPr>
              <a:t>計算</a:t>
            </a:r>
            <a:r>
              <a:rPr lang="zh-TW" altLang="en-US" dirty="0" smtClean="0"/>
              <a:t>不同業務功能的</a:t>
            </a:r>
            <a:r>
              <a:rPr lang="zh-TW" altLang="en-US" dirty="0" smtClean="0">
                <a:solidFill>
                  <a:srgbClr val="FF0000"/>
                </a:solidFill>
              </a:rPr>
              <a:t>風險</a:t>
            </a:r>
          </a:p>
          <a:p>
            <a:pPr lvl="1" algn="just"/>
            <a:r>
              <a:rPr lang="zh-TW" altLang="en-US" dirty="0" smtClean="0"/>
              <a:t>確認業務功能與資源</a:t>
            </a:r>
            <a:r>
              <a:rPr lang="zh-TW" altLang="en-US" dirty="0" smtClean="0">
                <a:solidFill>
                  <a:srgbClr val="FF0000"/>
                </a:solidFill>
              </a:rPr>
              <a:t>復原的先後順序</a:t>
            </a:r>
          </a:p>
        </p:txBody>
      </p:sp>
      <p:sp>
        <p:nvSpPr>
          <p:cNvPr id="4"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96</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4257487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p:nvPr/>
        </p:nvSpPr>
        <p:spPr>
          <a:xfrm>
            <a:off x="557213" y="2206801"/>
            <a:ext cx="8721064" cy="4130675"/>
          </a:xfrm>
          <a:prstGeom prst="rect">
            <a:avLst/>
          </a:prstGeom>
          <a:solidFill>
            <a:srgbClr val="FFFFCC"/>
          </a:solidFill>
          <a:ln>
            <a:noFill/>
          </a:ln>
        </p:spPr>
        <p:style>
          <a:lnRef idx="2">
            <a:schemeClr val="accent3"/>
          </a:lnRef>
          <a:fillRef idx="1">
            <a:schemeClr val="lt1"/>
          </a:fillRef>
          <a:effectRef idx="0">
            <a:schemeClr val="accent3"/>
          </a:effectRef>
          <a:fontRef idx="minor">
            <a:schemeClr val="dk1"/>
          </a:fontRef>
        </p:style>
        <p:txBody>
          <a:bodyPr lIns="82027" tIns="41014" rIns="82027" bIns="41014" anchor="ctr"/>
          <a:lstStyle/>
          <a:p>
            <a:pPr algn="ctr">
              <a:defRPr/>
            </a:pPr>
            <a:endParaRPr lang="zh-TW" altLang="en-US" sz="1600" dirty="0">
              <a:solidFill>
                <a:srgbClr val="000000"/>
              </a:solidFill>
            </a:endParaRPr>
          </a:p>
        </p:txBody>
      </p:sp>
      <p:sp>
        <p:nvSpPr>
          <p:cNvPr id="6" name="標題 5"/>
          <p:cNvSpPr>
            <a:spLocks noGrp="1"/>
          </p:cNvSpPr>
          <p:nvPr>
            <p:ph type="title"/>
          </p:nvPr>
        </p:nvSpPr>
        <p:spPr>
          <a:xfrm>
            <a:off x="495300" y="116632"/>
            <a:ext cx="8915400" cy="1143000"/>
          </a:xfrm>
        </p:spPr>
        <p:txBody>
          <a:bodyPr/>
          <a:lstStyle/>
          <a:p>
            <a:r>
              <a:rPr lang="zh-TW" altLang="en-US" b="1" dirty="0"/>
              <a:t>營運衝擊</a:t>
            </a:r>
            <a:r>
              <a:rPr lang="zh-TW" altLang="en-US" b="1" dirty="0" smtClean="0"/>
              <a:t>分析 </a:t>
            </a:r>
            <a:r>
              <a:rPr lang="en-US" altLang="zh-TW" b="1" dirty="0" smtClean="0"/>
              <a:t>(2/2)</a:t>
            </a:r>
            <a:endParaRPr lang="zh-TW" altLang="en-US" b="1" dirty="0"/>
          </a:p>
        </p:txBody>
      </p:sp>
      <p:sp>
        <p:nvSpPr>
          <p:cNvPr id="18" name="內容版面配置區 1"/>
          <p:cNvSpPr>
            <a:spLocks noGrp="1"/>
          </p:cNvSpPr>
          <p:nvPr>
            <p:ph idx="4294967295"/>
          </p:nvPr>
        </p:nvSpPr>
        <p:spPr>
          <a:xfrm>
            <a:off x="557701" y="2276872"/>
            <a:ext cx="8721064" cy="3929062"/>
          </a:xfrm>
          <a:prstGeom prst="rect">
            <a:avLst/>
          </a:prstGeom>
        </p:spPr>
        <p:txBody>
          <a:bodyPr anchor="ctr"/>
          <a:lstStyle/>
          <a:p>
            <a:pPr marL="272918" lvl="1" defTabSz="912813">
              <a:lnSpc>
                <a:spcPct val="100000"/>
              </a:lnSpc>
              <a:spcBef>
                <a:spcPts val="600"/>
              </a:spcBef>
              <a:spcAft>
                <a:spcPts val="600"/>
              </a:spcAft>
              <a:buClr>
                <a:srgbClr val="FFC000"/>
              </a:buClr>
              <a:buFont typeface="Wingdings" pitchFamily="2" charset="2"/>
              <a:buChar char="n"/>
              <a:defRPr/>
            </a:pPr>
            <a:r>
              <a:rPr lang="zh-TW" altLang="en-US" sz="2000" b="1" kern="0" dirty="0" smtClean="0"/>
              <a:t>營運衝擊分析</a:t>
            </a:r>
            <a:endParaRPr lang="en-US" altLang="zh-TW" sz="2000" b="1" kern="0" dirty="0"/>
          </a:p>
          <a:p>
            <a:pPr marL="530225" indent="-265113" defTabSz="912813">
              <a:spcBef>
                <a:spcPts val="600"/>
              </a:spcBef>
              <a:spcAft>
                <a:spcPts val="0"/>
              </a:spcAft>
              <a:buFont typeface="Arial" pitchFamily="34" charset="0"/>
              <a:buChar char="•"/>
              <a:defRPr/>
            </a:pPr>
            <a:r>
              <a:rPr lang="zh-TW" altLang="zh-TW" sz="1800" dirty="0" smtClean="0">
                <a:solidFill>
                  <a:srgbClr val="000000"/>
                </a:solidFill>
              </a:rPr>
              <a:t>資訊業務營運持續計畫因應外在或內部作業環境之變化，</a:t>
            </a:r>
            <a:r>
              <a:rPr lang="zh-TW" altLang="zh-TW" sz="1800" dirty="0" smtClean="0">
                <a:solidFill>
                  <a:srgbClr val="FF0000"/>
                </a:solidFill>
              </a:rPr>
              <a:t>每年至少進行乙次測試及檢討</a:t>
            </a:r>
            <a:r>
              <a:rPr lang="zh-TW" altLang="en-US" sz="1800" dirty="0" smtClean="0">
                <a:solidFill>
                  <a:srgbClr val="FF0000"/>
                </a:solidFill>
              </a:rPr>
              <a:t>。</a:t>
            </a:r>
            <a:endParaRPr lang="en-US" altLang="zh-TW" sz="1800" dirty="0" smtClean="0">
              <a:solidFill>
                <a:srgbClr val="000000"/>
              </a:solidFill>
            </a:endParaRPr>
          </a:p>
          <a:p>
            <a:pPr marL="272918" lvl="1" defTabSz="912813">
              <a:spcBef>
                <a:spcPts val="600"/>
              </a:spcBef>
              <a:spcAft>
                <a:spcPts val="600"/>
              </a:spcAft>
              <a:buClr>
                <a:srgbClr val="FFC000"/>
              </a:buClr>
              <a:buFont typeface="Wingdings" pitchFamily="2" charset="2"/>
              <a:buChar char="n"/>
              <a:defRPr/>
            </a:pPr>
            <a:r>
              <a:rPr lang="zh-TW" altLang="en-US" sz="2000" b="1" kern="0" dirty="0" smtClean="0"/>
              <a:t>進行營運衝擊分析時，應就下列項目進行評估：</a:t>
            </a:r>
            <a:endParaRPr lang="en-US" altLang="zh-TW" sz="2000" b="1" kern="0" dirty="0" smtClean="0"/>
          </a:p>
          <a:p>
            <a:pPr marL="530225" lvl="0" indent="-265113" defTabSz="912813">
              <a:spcBef>
                <a:spcPts val="0"/>
              </a:spcBef>
              <a:spcAft>
                <a:spcPts val="0"/>
              </a:spcAft>
              <a:buFont typeface="Arial" pitchFamily="34" charset="0"/>
              <a:buChar char="•"/>
              <a:defRPr/>
            </a:pPr>
            <a:r>
              <a:rPr lang="zh-TW" altLang="zh-TW" sz="1800" dirty="0" smtClean="0">
                <a:solidFill>
                  <a:srgbClr val="000000"/>
                </a:solidFill>
              </a:rPr>
              <a:t>進行關鍵營運業務之辨識。</a:t>
            </a:r>
          </a:p>
          <a:p>
            <a:pPr marL="530225" lvl="0" indent="-265113" defTabSz="912813">
              <a:spcBef>
                <a:spcPts val="0"/>
              </a:spcBef>
              <a:spcAft>
                <a:spcPts val="0"/>
              </a:spcAft>
              <a:buFont typeface="Arial" pitchFamily="34" charset="0"/>
              <a:buChar char="•"/>
              <a:defRPr/>
            </a:pPr>
            <a:r>
              <a:rPr lang="zh-TW" altLang="zh-TW" sz="1800" dirty="0" smtClean="0">
                <a:solidFill>
                  <a:srgbClr val="FF0000"/>
                </a:solidFill>
              </a:rPr>
              <a:t>各營運活動可容忍中斷之時間</a:t>
            </a:r>
            <a:r>
              <a:rPr lang="en-US" altLang="zh-TW" sz="1800" dirty="0" smtClean="0">
                <a:solidFill>
                  <a:srgbClr val="FF0000"/>
                </a:solidFill>
              </a:rPr>
              <a:t>(Recovery Time Objective, RTO)</a:t>
            </a:r>
            <a:r>
              <a:rPr lang="zh-TW" altLang="zh-TW" sz="1800" dirty="0" smtClean="0">
                <a:solidFill>
                  <a:srgbClr val="FF0000"/>
                </a:solidFill>
              </a:rPr>
              <a:t>。</a:t>
            </a:r>
          </a:p>
          <a:p>
            <a:pPr marL="530225" lvl="0" indent="-265113" defTabSz="912813">
              <a:spcBef>
                <a:spcPts val="0"/>
              </a:spcBef>
              <a:spcAft>
                <a:spcPts val="0"/>
              </a:spcAft>
              <a:buFont typeface="Arial" pitchFamily="34" charset="0"/>
              <a:buChar char="•"/>
              <a:defRPr/>
            </a:pPr>
            <a:r>
              <a:rPr lang="zh-TW" altLang="zh-TW" sz="1800" dirty="0" smtClean="0">
                <a:solidFill>
                  <a:srgbClr val="FF0000"/>
                </a:solidFill>
              </a:rPr>
              <a:t>各營運活動可容忍資料遺失之期間</a:t>
            </a:r>
            <a:r>
              <a:rPr lang="en-US" altLang="zh-TW" sz="1800" dirty="0" smtClean="0">
                <a:solidFill>
                  <a:srgbClr val="FF0000"/>
                </a:solidFill>
              </a:rPr>
              <a:t>(Recovery Point Objective, RPO)</a:t>
            </a:r>
            <a:r>
              <a:rPr lang="zh-TW" altLang="zh-TW" sz="1800" dirty="0" smtClean="0">
                <a:solidFill>
                  <a:srgbClr val="FF0000"/>
                </a:solidFill>
              </a:rPr>
              <a:t>。</a:t>
            </a:r>
          </a:p>
          <a:p>
            <a:pPr marL="530225" lvl="0" indent="-265113" defTabSz="912813">
              <a:spcBef>
                <a:spcPts val="0"/>
              </a:spcBef>
              <a:spcAft>
                <a:spcPts val="0"/>
              </a:spcAft>
              <a:buFont typeface="Arial" pitchFamily="34" charset="0"/>
              <a:buChar char="•"/>
              <a:defRPr/>
            </a:pPr>
            <a:r>
              <a:rPr lang="zh-TW" altLang="zh-TW" sz="1800" dirty="0" smtClean="0">
                <a:solidFill>
                  <a:srgbClr val="FF0000"/>
                </a:solidFill>
              </a:rPr>
              <a:t>組織可容許的資訊安全水準</a:t>
            </a:r>
            <a:r>
              <a:rPr lang="en-US" altLang="zh-TW" sz="1800" dirty="0" smtClean="0">
                <a:solidFill>
                  <a:srgbClr val="000000"/>
                </a:solidFill>
              </a:rPr>
              <a:t>(</a:t>
            </a:r>
            <a:r>
              <a:rPr lang="zh-TW" altLang="zh-TW" sz="1800" dirty="0" smtClean="0">
                <a:solidFill>
                  <a:srgbClr val="000000"/>
                </a:solidFill>
              </a:rPr>
              <a:t>如：安控防護程度、權限控管、加密強度等要求</a:t>
            </a:r>
            <a:r>
              <a:rPr lang="en-US" altLang="zh-TW" sz="1800" dirty="0" smtClean="0">
                <a:solidFill>
                  <a:srgbClr val="000000"/>
                </a:solidFill>
              </a:rPr>
              <a:t>)</a:t>
            </a:r>
            <a:r>
              <a:rPr lang="zh-TW" altLang="zh-TW" sz="1800" dirty="0" smtClean="0">
                <a:solidFill>
                  <a:srgbClr val="000000"/>
                </a:solidFill>
              </a:rPr>
              <a:t>。</a:t>
            </a:r>
          </a:p>
          <a:p>
            <a:pPr marL="530225" lvl="0" indent="-265113" defTabSz="912813">
              <a:spcBef>
                <a:spcPts val="0"/>
              </a:spcBef>
              <a:spcAft>
                <a:spcPts val="0"/>
              </a:spcAft>
              <a:buFont typeface="Arial" pitchFamily="34" charset="0"/>
              <a:buChar char="•"/>
              <a:defRPr/>
            </a:pPr>
            <a:r>
              <a:rPr lang="zh-TW" altLang="zh-TW" sz="1800" dirty="0" smtClean="0">
                <a:solidFill>
                  <a:srgbClr val="000000"/>
                </a:solidFill>
              </a:rPr>
              <a:t>於作業復原時所需之資源及預算。</a:t>
            </a:r>
          </a:p>
          <a:p>
            <a:pPr marL="530225" lvl="0" indent="-265113" defTabSz="912813">
              <a:spcBef>
                <a:spcPts val="0"/>
              </a:spcBef>
              <a:spcAft>
                <a:spcPts val="0"/>
              </a:spcAft>
              <a:buFont typeface="Arial" pitchFamily="34" charset="0"/>
              <a:buChar char="•"/>
              <a:defRPr/>
            </a:pPr>
            <a:r>
              <a:rPr lang="zh-TW" altLang="zh-TW" sz="1800" dirty="0" smtClean="0">
                <a:solidFill>
                  <a:srgbClr val="FF0000"/>
                </a:solidFill>
              </a:rPr>
              <a:t>就衝擊分析之結果，考慮成本效益因素，進行因應方案之可行性分析，再根據評估結果，評估建置適當之備援機制</a:t>
            </a:r>
            <a:r>
              <a:rPr lang="zh-TW" altLang="zh-TW" sz="1800" dirty="0" smtClean="0">
                <a:solidFill>
                  <a:srgbClr val="000000"/>
                </a:solidFill>
              </a:rPr>
              <a:t>，並制訂資訊業務營運持續計畫。</a:t>
            </a:r>
          </a:p>
        </p:txBody>
      </p:sp>
      <p:graphicFrame>
        <p:nvGraphicFramePr>
          <p:cNvPr id="9" name="Content Placeholder 3"/>
          <p:cNvGraphicFramePr>
            <a:graphicFrameLocks/>
          </p:cNvGraphicFramePr>
          <p:nvPr>
            <p:extLst>
              <p:ext uri="{D42A27DB-BD31-4B8C-83A1-F6EECF244321}">
                <p14:modId xmlns:p14="http://schemas.microsoft.com/office/powerpoint/2010/main" val="675732651"/>
              </p:ext>
            </p:extLst>
          </p:nvPr>
        </p:nvGraphicFramePr>
        <p:xfrm>
          <a:off x="506506" y="1239264"/>
          <a:ext cx="8998299" cy="1010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形箭號 10"/>
          <p:cNvSpPr/>
          <p:nvPr/>
        </p:nvSpPr>
        <p:spPr bwMode="auto">
          <a:xfrm>
            <a:off x="0" y="1196752"/>
            <a:ext cx="3782870" cy="1152128"/>
          </a:xfrm>
          <a:prstGeom prst="chevron">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Trebuchet MS" pitchFamily="34" charset="0"/>
              <a:ea typeface="華康中黑體" pitchFamily="49" charset="-120"/>
            </a:endParaRPr>
          </a:p>
        </p:txBody>
      </p:sp>
      <p:sp>
        <p:nvSpPr>
          <p:cNvPr id="12" name="＞形箭號 11"/>
          <p:cNvSpPr/>
          <p:nvPr/>
        </p:nvSpPr>
        <p:spPr bwMode="auto">
          <a:xfrm>
            <a:off x="6123130" y="1124744"/>
            <a:ext cx="3782870" cy="1152128"/>
          </a:xfrm>
          <a:prstGeom prst="chevron">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Trebuchet MS" pitchFamily="34" charset="0"/>
              <a:ea typeface="華康中黑體" pitchFamily="49" charset="-120"/>
            </a:endParaRPr>
          </a:p>
        </p:txBody>
      </p:sp>
      <p:sp>
        <p:nvSpPr>
          <p:cNvPr id="13"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97</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50628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2"/>
          <p:cNvSpPr>
            <a:spLocks noGrp="1" noChangeArrowheads="1"/>
          </p:cNvSpPr>
          <p:nvPr>
            <p:ph type="title"/>
          </p:nvPr>
        </p:nvSpPr>
        <p:spPr>
          <a:xfrm>
            <a:off x="1208585" y="117028"/>
            <a:ext cx="8080400" cy="935708"/>
          </a:xfrm>
        </p:spPr>
        <p:txBody>
          <a:bodyPr/>
          <a:lstStyle/>
          <a:p>
            <a:r>
              <a:rPr lang="zh-TW" altLang="en-US" dirty="0" smtClean="0"/>
              <a:t>發展復原策略</a:t>
            </a:r>
            <a:r>
              <a:rPr lang="en-US" altLang="zh-TW" dirty="0" smtClean="0"/>
              <a:t>(1/4)</a:t>
            </a:r>
          </a:p>
        </p:txBody>
      </p:sp>
      <p:sp>
        <p:nvSpPr>
          <p:cNvPr id="272388" name="Rectangle 3"/>
          <p:cNvSpPr>
            <a:spLocks noGrp="1" noChangeArrowheads="1"/>
          </p:cNvSpPr>
          <p:nvPr>
            <p:ph type="body" idx="1"/>
          </p:nvPr>
        </p:nvSpPr>
        <p:spPr>
          <a:xfrm>
            <a:off x="640111" y="1052736"/>
            <a:ext cx="8915400" cy="5616575"/>
          </a:xfrm>
        </p:spPr>
        <p:txBody>
          <a:bodyPr/>
          <a:lstStyle/>
          <a:p>
            <a:pPr algn="just"/>
            <a:r>
              <a:rPr lang="zh-TW" altLang="en-US" sz="2200" dirty="0" smtClean="0"/>
              <a:t>目的</a:t>
            </a:r>
          </a:p>
          <a:p>
            <a:pPr lvl="1" algn="just"/>
            <a:r>
              <a:rPr lang="zh-TW" altLang="en-US" sz="2200" dirty="0" smtClean="0">
                <a:solidFill>
                  <a:srgbClr val="FF0000"/>
                </a:solidFill>
              </a:rPr>
              <a:t>指導</a:t>
            </a:r>
            <a:r>
              <a:rPr lang="zh-TW" altLang="en-US" sz="2200" dirty="0" smtClean="0"/>
              <a:t>復原作業的</a:t>
            </a:r>
            <a:r>
              <a:rPr lang="zh-TW" altLang="en-US" sz="2200" dirty="0" smtClean="0">
                <a:solidFill>
                  <a:srgbClr val="FF0000"/>
                </a:solidFill>
              </a:rPr>
              <a:t>規劃方式與規模</a:t>
            </a:r>
            <a:r>
              <a:rPr lang="en-US" altLang="zh-TW" sz="2200" dirty="0" smtClean="0"/>
              <a:t>(</a:t>
            </a:r>
            <a:r>
              <a:rPr lang="zh-TW" altLang="en-US" sz="2200" dirty="0" smtClean="0"/>
              <a:t>成本</a:t>
            </a:r>
            <a:r>
              <a:rPr lang="en-US" altLang="zh-TW" sz="2200" dirty="0" smtClean="0"/>
              <a:t>)</a:t>
            </a:r>
          </a:p>
          <a:p>
            <a:pPr algn="just"/>
            <a:r>
              <a:rPr lang="zh-TW" altLang="en-US" sz="2200" dirty="0" smtClean="0"/>
              <a:t>參考</a:t>
            </a:r>
          </a:p>
          <a:p>
            <a:pPr lvl="1" algn="just"/>
            <a:r>
              <a:rPr lang="zh-TW" altLang="en-US" sz="2200" dirty="0" smtClean="0"/>
              <a:t>關鍵</a:t>
            </a:r>
            <a:r>
              <a:rPr lang="zh-TW" altLang="en-US" sz="2200" dirty="0" smtClean="0">
                <a:solidFill>
                  <a:srgbClr val="FF0000"/>
                </a:solidFill>
              </a:rPr>
              <a:t>業務最大容許中斷時間</a:t>
            </a:r>
          </a:p>
          <a:p>
            <a:pPr algn="just"/>
            <a:r>
              <a:rPr lang="zh-TW" altLang="en-US" sz="2200" dirty="0" smtClean="0"/>
              <a:t>必須包含下列復原策略</a:t>
            </a:r>
          </a:p>
          <a:p>
            <a:pPr lvl="1" algn="just"/>
            <a:r>
              <a:rPr lang="zh-TW" altLang="en-US" sz="2200" dirty="0" smtClean="0"/>
              <a:t>業務</a:t>
            </a:r>
            <a:r>
              <a:rPr lang="zh-TW" altLang="en-US" sz="2200" dirty="0" smtClean="0">
                <a:solidFill>
                  <a:srgbClr val="FF0000"/>
                </a:solidFill>
              </a:rPr>
              <a:t>流程</a:t>
            </a:r>
            <a:r>
              <a:rPr lang="zh-TW" altLang="en-US" sz="2200" dirty="0" smtClean="0"/>
              <a:t>復原策略</a:t>
            </a:r>
          </a:p>
          <a:p>
            <a:pPr lvl="1" algn="just"/>
            <a:r>
              <a:rPr lang="zh-TW" altLang="en-US" sz="2200" dirty="0" smtClean="0"/>
              <a:t>設施</a:t>
            </a:r>
            <a:r>
              <a:rPr lang="zh-TW" altLang="en-US" sz="2200" dirty="0" smtClean="0">
                <a:solidFill>
                  <a:srgbClr val="FF0000"/>
                </a:solidFill>
              </a:rPr>
              <a:t>場所</a:t>
            </a:r>
            <a:r>
              <a:rPr lang="zh-TW" altLang="en-US" sz="2200" dirty="0" smtClean="0"/>
              <a:t>復原策略</a:t>
            </a:r>
          </a:p>
          <a:p>
            <a:pPr lvl="1" algn="just"/>
            <a:r>
              <a:rPr lang="zh-TW" altLang="en-US" sz="2200" dirty="0" smtClean="0">
                <a:solidFill>
                  <a:srgbClr val="FF0000"/>
                </a:solidFill>
              </a:rPr>
              <a:t>供應</a:t>
            </a:r>
            <a:r>
              <a:rPr lang="zh-TW" altLang="en-US" sz="2200" dirty="0" smtClean="0"/>
              <a:t>與</a:t>
            </a:r>
            <a:r>
              <a:rPr lang="zh-TW" altLang="en-US" sz="2200" dirty="0" smtClean="0">
                <a:solidFill>
                  <a:srgbClr val="FF0000"/>
                </a:solidFill>
              </a:rPr>
              <a:t>技術</a:t>
            </a:r>
            <a:r>
              <a:rPr lang="zh-TW" altLang="en-US" sz="2200" dirty="0" smtClean="0"/>
              <a:t>復原策略</a:t>
            </a:r>
          </a:p>
          <a:p>
            <a:pPr lvl="1" algn="just"/>
            <a:r>
              <a:rPr lang="zh-TW" altLang="en-US" sz="2200" dirty="0" smtClean="0">
                <a:solidFill>
                  <a:srgbClr val="FF0000"/>
                </a:solidFill>
              </a:rPr>
              <a:t>使用者環境</a:t>
            </a:r>
            <a:r>
              <a:rPr lang="zh-TW" altLang="en-US" sz="2200" dirty="0" smtClean="0"/>
              <a:t>復原策略</a:t>
            </a:r>
          </a:p>
          <a:p>
            <a:pPr lvl="1" algn="just"/>
            <a:r>
              <a:rPr lang="zh-TW" altLang="en-US" sz="2200" dirty="0" smtClean="0">
                <a:solidFill>
                  <a:srgbClr val="FF0000"/>
                </a:solidFill>
              </a:rPr>
              <a:t>資料</a:t>
            </a:r>
            <a:r>
              <a:rPr lang="zh-TW" altLang="en-US" sz="2200" dirty="0" smtClean="0"/>
              <a:t>復原策略</a:t>
            </a:r>
          </a:p>
          <a:p>
            <a:pPr algn="just"/>
            <a:r>
              <a:rPr lang="zh-TW" altLang="en-US" sz="2200" dirty="0" smtClean="0"/>
              <a:t>業務流程復原策略</a:t>
            </a:r>
          </a:p>
          <a:p>
            <a:pPr lvl="1" algn="just"/>
            <a:r>
              <a:rPr lang="zh-TW" altLang="en-US" sz="2200" dirty="0" smtClean="0">
                <a:solidFill>
                  <a:srgbClr val="FF0000"/>
                </a:solidFill>
              </a:rPr>
              <a:t>其他</a:t>
            </a:r>
            <a:r>
              <a:rPr lang="zh-TW" altLang="en-US" sz="2200" dirty="0" smtClean="0"/>
              <a:t>業務</a:t>
            </a:r>
            <a:r>
              <a:rPr lang="zh-TW" altLang="en-US" sz="2200" dirty="0" smtClean="0">
                <a:solidFill>
                  <a:srgbClr val="FF0000"/>
                </a:solidFill>
              </a:rPr>
              <a:t>處理流程</a:t>
            </a:r>
            <a:r>
              <a:rPr lang="en-US" altLang="zh-TW" sz="2200" dirty="0" smtClean="0"/>
              <a:t>(</a:t>
            </a:r>
            <a:r>
              <a:rPr lang="zh-TW" altLang="en-US" sz="2200" dirty="0" smtClean="0"/>
              <a:t>自動 </a:t>
            </a:r>
            <a:r>
              <a:rPr lang="en-US" altLang="zh-TW" sz="2200" dirty="0" smtClean="0"/>
              <a:t>vs </a:t>
            </a:r>
            <a:r>
              <a:rPr lang="zh-TW" altLang="en-US" sz="2200" dirty="0" smtClean="0"/>
              <a:t>人工</a:t>
            </a:r>
            <a:r>
              <a:rPr lang="en-US" altLang="zh-TW" sz="2200" dirty="0" smtClean="0"/>
              <a:t>)</a:t>
            </a:r>
          </a:p>
          <a:p>
            <a:pPr lvl="1" algn="just"/>
            <a:r>
              <a:rPr lang="zh-TW" altLang="en-US" sz="2200" dirty="0" smtClean="0"/>
              <a:t>業務處理</a:t>
            </a:r>
            <a:r>
              <a:rPr lang="zh-TW" altLang="en-US" sz="2200" dirty="0" smtClean="0">
                <a:solidFill>
                  <a:srgbClr val="FF0000"/>
                </a:solidFill>
              </a:rPr>
              <a:t>流程重建</a:t>
            </a:r>
          </a:p>
        </p:txBody>
      </p:sp>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98</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197489928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49"/>
          <p:cNvSpPr>
            <a:spLocks noGrp="1" noChangeArrowheads="1"/>
          </p:cNvSpPr>
          <p:nvPr>
            <p:ph type="title"/>
          </p:nvPr>
        </p:nvSpPr>
        <p:spPr>
          <a:xfrm>
            <a:off x="1208585" y="117028"/>
            <a:ext cx="8080400" cy="935708"/>
          </a:xfrm>
        </p:spPr>
        <p:txBody>
          <a:bodyPr/>
          <a:lstStyle/>
          <a:p>
            <a:r>
              <a:rPr lang="zh-TW" altLang="en-US" dirty="0" smtClean="0"/>
              <a:t>發展復原策略</a:t>
            </a:r>
            <a:r>
              <a:rPr lang="en-US" altLang="zh-TW" dirty="0" smtClean="0"/>
              <a:t>(2/4)</a:t>
            </a:r>
            <a:endParaRPr lang="zh-TW" altLang="en-US" dirty="0" smtClean="0"/>
          </a:p>
        </p:txBody>
      </p:sp>
      <p:sp>
        <p:nvSpPr>
          <p:cNvPr id="274436" name="Rectangle 3"/>
          <p:cNvSpPr>
            <a:spLocks noGrp="1" noChangeArrowheads="1"/>
          </p:cNvSpPr>
          <p:nvPr>
            <p:ph type="body" idx="1"/>
          </p:nvPr>
        </p:nvSpPr>
        <p:spPr>
          <a:xfrm>
            <a:off x="662523" y="1052736"/>
            <a:ext cx="8743877" cy="5229320"/>
          </a:xfrm>
        </p:spPr>
        <p:txBody>
          <a:bodyPr/>
          <a:lstStyle/>
          <a:p>
            <a:pPr algn="just"/>
            <a:r>
              <a:rPr lang="zh-TW" altLang="en-US" sz="2200" dirty="0" smtClean="0"/>
              <a:t>設施場所復原策略</a:t>
            </a:r>
          </a:p>
          <a:p>
            <a:pPr lvl="1" algn="just"/>
            <a:r>
              <a:rPr lang="en-US" altLang="zh-TW" sz="2200" dirty="0" smtClean="0"/>
              <a:t>Hot(</a:t>
            </a:r>
            <a:r>
              <a:rPr lang="zh-TW" altLang="en-US" sz="2200" dirty="0" smtClean="0"/>
              <a:t>數小時</a:t>
            </a:r>
            <a:r>
              <a:rPr lang="en-US" altLang="zh-TW" sz="2200" dirty="0" smtClean="0"/>
              <a:t>)</a:t>
            </a:r>
            <a:r>
              <a:rPr lang="zh-TW" altLang="en-US" sz="2200" dirty="0" smtClean="0"/>
              <a:t>、</a:t>
            </a:r>
            <a:r>
              <a:rPr lang="en-US" altLang="zh-TW" sz="2200" dirty="0" smtClean="0"/>
              <a:t>Warm(1</a:t>
            </a:r>
            <a:r>
              <a:rPr lang="zh-TW" altLang="en-US" sz="2200" dirty="0" smtClean="0"/>
              <a:t>天或更長</a:t>
            </a:r>
            <a:r>
              <a:rPr lang="en-US" altLang="zh-TW" sz="2200" dirty="0" smtClean="0"/>
              <a:t>)</a:t>
            </a:r>
            <a:r>
              <a:rPr lang="zh-TW" altLang="en-US" sz="2200" dirty="0" smtClean="0"/>
              <a:t>或</a:t>
            </a:r>
            <a:r>
              <a:rPr lang="en-US" altLang="zh-TW" sz="2200" dirty="0" smtClean="0"/>
              <a:t>Cold(</a:t>
            </a:r>
            <a:r>
              <a:rPr lang="zh-TW" altLang="en-US" sz="2200" dirty="0" smtClean="0"/>
              <a:t>數天</a:t>
            </a:r>
            <a:r>
              <a:rPr lang="en-US" altLang="zh-TW" sz="2200" dirty="0" smtClean="0"/>
              <a:t>) Site</a:t>
            </a:r>
            <a:r>
              <a:rPr lang="zh-TW" altLang="en-US" sz="2200" dirty="0" smtClean="0"/>
              <a:t>合約</a:t>
            </a:r>
          </a:p>
          <a:p>
            <a:pPr lvl="1" algn="just"/>
            <a:r>
              <a:rPr lang="zh-TW" altLang="en-US" sz="2200" dirty="0" smtClean="0"/>
              <a:t>同業互惠合作、自建備援場所及自建分散式多重處理機制</a:t>
            </a:r>
          </a:p>
          <a:p>
            <a:pPr lvl="1" algn="just"/>
            <a:r>
              <a:rPr lang="zh-TW" altLang="en-US" sz="2200" dirty="0" smtClean="0"/>
              <a:t>備援場所應有足夠</a:t>
            </a:r>
            <a:r>
              <a:rPr lang="zh-TW" altLang="en-US" sz="2200" dirty="0" smtClean="0">
                <a:solidFill>
                  <a:srgbClr val="FF0000"/>
                </a:solidFill>
              </a:rPr>
              <a:t>合理的距離</a:t>
            </a:r>
            <a:r>
              <a:rPr lang="en-US" altLang="zh-TW" sz="2200" dirty="0" smtClean="0"/>
              <a:t>(</a:t>
            </a:r>
            <a:r>
              <a:rPr lang="zh-TW" altLang="en-US" sz="2200" dirty="0" smtClean="0"/>
              <a:t>避免同一災害同時受損</a:t>
            </a:r>
            <a:r>
              <a:rPr lang="en-US" altLang="zh-TW" sz="2200" dirty="0" smtClean="0"/>
              <a:t>)</a:t>
            </a:r>
            <a:endParaRPr lang="zh-TW" altLang="en-US" sz="2200" dirty="0" smtClean="0"/>
          </a:p>
          <a:p>
            <a:pPr algn="just"/>
            <a:r>
              <a:rPr lang="zh-TW" altLang="en-US" sz="2200" dirty="0" smtClean="0"/>
              <a:t>場所備援方案比較</a:t>
            </a:r>
          </a:p>
        </p:txBody>
      </p:sp>
      <p:graphicFrame>
        <p:nvGraphicFramePr>
          <p:cNvPr id="1028223" name="Group 127"/>
          <p:cNvGraphicFramePr>
            <a:graphicFrameLocks noGrp="1"/>
          </p:cNvGraphicFramePr>
          <p:nvPr>
            <p:ph sz="half" idx="4294967295"/>
            <p:extLst>
              <p:ext uri="{D42A27DB-BD31-4B8C-83A1-F6EECF244321}">
                <p14:modId xmlns:p14="http://schemas.microsoft.com/office/powerpoint/2010/main" val="623108257"/>
              </p:ext>
            </p:extLst>
          </p:nvPr>
        </p:nvGraphicFramePr>
        <p:xfrm>
          <a:off x="682425" y="3356992"/>
          <a:ext cx="8502650" cy="2794000"/>
        </p:xfrm>
        <a:graphic>
          <a:graphicData uri="http://schemas.openxmlformats.org/drawingml/2006/table">
            <a:tbl>
              <a:tblPr/>
              <a:tblGrid>
                <a:gridCol w="3510094">
                  <a:extLst>
                    <a:ext uri="{9D8B030D-6E8A-4147-A177-3AD203B41FA5}">
                      <a16:colId xmlns="" xmlns:a16="http://schemas.microsoft.com/office/drawing/2014/main" val="20000"/>
                    </a:ext>
                  </a:extLst>
                </a:gridCol>
                <a:gridCol w="1638962">
                  <a:extLst>
                    <a:ext uri="{9D8B030D-6E8A-4147-A177-3AD203B41FA5}">
                      <a16:colId xmlns="" xmlns:a16="http://schemas.microsoft.com/office/drawing/2014/main" val="20001"/>
                    </a:ext>
                  </a:extLst>
                </a:gridCol>
                <a:gridCol w="1716352">
                  <a:extLst>
                    <a:ext uri="{9D8B030D-6E8A-4147-A177-3AD203B41FA5}">
                      <a16:colId xmlns="" xmlns:a16="http://schemas.microsoft.com/office/drawing/2014/main" val="20002"/>
                    </a:ext>
                  </a:extLst>
                </a:gridCol>
                <a:gridCol w="1637242">
                  <a:extLst>
                    <a:ext uri="{9D8B030D-6E8A-4147-A177-3AD203B41FA5}">
                      <a16:colId xmlns="" xmlns:a16="http://schemas.microsoft.com/office/drawing/2014/main" val="20003"/>
                    </a:ext>
                  </a:extLst>
                </a:gridCol>
              </a:tblGrid>
              <a:tr h="373063">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場所相關準備項目</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en-US" altLang="zh-TW"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Hot Site</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en-US" altLang="zh-TW"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Warm Site</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en-US" altLang="zh-TW"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Cold </a:t>
                      </a:r>
                      <a:r>
                        <a:rPr kumimoji="1" lang="en-US" altLang="zh-TW"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Site</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73063">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空間已備妥</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是</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是</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是</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06400">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電力、網路及空調已備妥</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是</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是</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是</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06400">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軟硬體已就緒</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是</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部份</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無</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73063">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資料復原</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需要</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需要</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需要</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73063">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人員</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無</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無</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無</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73063">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所需復原時間</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數小時</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en-US" altLang="zh-TW"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1</a:t>
                      </a:r>
                      <a:r>
                        <a:rPr kumimoji="1" lang="zh-TW" altLang="en-US"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天或更長</a:t>
                      </a:r>
                      <a:endParaRPr kumimoji="1" lang="en-US" altLang="zh-TW" sz="20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SzPct val="65000"/>
                        <a:defRPr kumimoji="1" sz="2400">
                          <a:solidFill>
                            <a:schemeClr val="tx1"/>
                          </a:solidFill>
                          <a:latin typeface="Times New Roman" panose="02020603050405020304" pitchFamily="18" charset="0"/>
                          <a:ea typeface="標楷體" panose="03000509000000000000" pitchFamily="65" charset="-120"/>
                        </a:defRPr>
                      </a:lvl1pPr>
                      <a:lvl2pPr algn="l" eaLnBrk="0" hangingPunct="0">
                        <a:spcBef>
                          <a:spcPct val="20000"/>
                        </a:spcBef>
                        <a:buClr>
                          <a:srgbClr val="660066"/>
                        </a:buClr>
                        <a:buSzPct val="65000"/>
                        <a:buFont typeface="華康儷中黑" panose="020B0509000000000000" pitchFamily="49" charset="-120"/>
                        <a:defRPr kumimoji="1" sz="2400">
                          <a:solidFill>
                            <a:schemeClr val="tx1"/>
                          </a:solidFill>
                          <a:latin typeface="Times New Roman" panose="02020603050405020304" pitchFamily="18" charset="0"/>
                          <a:ea typeface="標楷體" panose="03000509000000000000" pitchFamily="65" charset="-120"/>
                        </a:defRPr>
                      </a:lvl2pPr>
                      <a:lvl3pPr algn="l" eaLnBrk="0" hangingPunct="0">
                        <a:spcBef>
                          <a:spcPct val="20000"/>
                        </a:spcBef>
                        <a:buSzPct val="65000"/>
                        <a:defRPr kumimoji="1" sz="2000">
                          <a:solidFill>
                            <a:schemeClr val="tx1"/>
                          </a:solidFill>
                          <a:latin typeface="Arial" panose="020B0604020202020204" pitchFamily="34" charset="0"/>
                          <a:ea typeface="新細明體" panose="02020500000000000000" pitchFamily="18" charset="-120"/>
                        </a:defRPr>
                      </a:lvl3pPr>
                      <a:lvl4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4pPr>
                      <a:lvl5pPr algn="l" eaLnBrk="0" hangingPunct="0">
                        <a:spcBef>
                          <a:spcPct val="20000"/>
                        </a:spcBef>
                        <a:buSzPct val="65000"/>
                        <a:defRPr kumimoji="1">
                          <a:solidFill>
                            <a:schemeClr val="tx1"/>
                          </a:solidFill>
                          <a:latin typeface="Arial" panose="020B0604020202020204" pitchFamily="34" charset="0"/>
                          <a:ea typeface="新細明體" panose="02020500000000000000" pitchFamily="18" charset="-120"/>
                        </a:defRPr>
                      </a:lvl5pPr>
                      <a:lvl6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6pPr>
                      <a:lvl7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7pPr>
                      <a:lvl8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8pPr>
                      <a:lvl9pPr eaLnBrk="0" fontAlgn="base" hangingPunct="0">
                        <a:spcBef>
                          <a:spcPct val="20000"/>
                        </a:spcBef>
                        <a:spcAft>
                          <a:spcPct val="0"/>
                        </a:spcAft>
                        <a:buSzPct val="65000"/>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Tx/>
                        <a:buSzPct val="65000"/>
                        <a:buFontTx/>
                        <a:buNone/>
                        <a:tabLst/>
                      </a:pPr>
                      <a:r>
                        <a:rPr kumimoji="1" lang="zh-TW" altLang="en-US" sz="20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數天</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5" name="投影片編號版面配置區 2"/>
          <p:cNvSpPr>
            <a:spLocks noGrp="1"/>
          </p:cNvSpPr>
          <p:nvPr>
            <p:ph type="sldNum" sz="quarter" idx="10"/>
          </p:nvPr>
        </p:nvSpPr>
        <p:spPr bwMode="auto">
          <a:xfrm>
            <a:off x="3797300" y="6742113"/>
            <a:ext cx="2311400" cy="9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3529A0DB-8623-422E-B76F-46B6760A4C92}" type="slidenum">
              <a:rPr kumimoji="0" lang="zh-TW" altLang="en-US" smtClean="0">
                <a:solidFill>
                  <a:schemeClr val="bg1"/>
                </a:solidFill>
                <a:latin typeface="Times New Roman" pitchFamily="18" charset="0"/>
                <a:ea typeface="標楷體" pitchFamily="65" charset="-120"/>
              </a:rPr>
              <a:pPr/>
              <a:t>99</a:t>
            </a:fld>
            <a:endParaRPr kumimoji="0" lang="zh-TW" altLang="en-US" smtClean="0">
              <a:solidFill>
                <a:schemeClr val="bg1"/>
              </a:solidFill>
              <a:latin typeface="Times New Roman" pitchFamily="18" charset="0"/>
              <a:ea typeface="標楷體" pitchFamily="65" charset="-120"/>
            </a:endParaRPr>
          </a:p>
        </p:txBody>
      </p:sp>
    </p:spTree>
    <p:extLst>
      <p:ext uri="{BB962C8B-B14F-4D97-AF65-F5344CB8AC3E}">
        <p14:creationId xmlns:p14="http://schemas.microsoft.com/office/powerpoint/2010/main" val="3623358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8093</TotalTime>
  <Words>21278</Words>
  <Application>Microsoft Office PowerPoint</Application>
  <PresentationFormat>A4 紙張 (210x297 公釐)</PresentationFormat>
  <Paragraphs>2006</Paragraphs>
  <Slides>145</Slides>
  <Notes>118</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145</vt:i4>
      </vt:variant>
    </vt:vector>
  </HeadingPairs>
  <TitlesOfParts>
    <vt:vector size="160" baseType="lpstr">
      <vt:lpstr>Arial Unicode MS</vt:lpstr>
      <vt:lpstr>BiauKai</vt:lpstr>
      <vt:lpstr>華康中黑體</vt:lpstr>
      <vt:lpstr>華康儷中黑</vt:lpstr>
      <vt:lpstr>微軟正黑體</vt:lpstr>
      <vt:lpstr>新細明體</vt:lpstr>
      <vt:lpstr>標楷體</vt:lpstr>
      <vt:lpstr>Arial</vt:lpstr>
      <vt:lpstr>Arial Black</vt:lpstr>
      <vt:lpstr>Calibri</vt:lpstr>
      <vt:lpstr>Georgia</vt:lpstr>
      <vt:lpstr>Times New Roman</vt:lpstr>
      <vt:lpstr>Trebuchet MS</vt:lpstr>
      <vt:lpstr>Wingdings</vt:lpstr>
      <vt:lpstr>Office 佈景主題</vt:lpstr>
      <vt:lpstr>經濟部iPAS 「資訊安全工程師能力鑑定」</vt:lpstr>
      <vt:lpstr>課程學習目標</vt:lpstr>
      <vt:lpstr>課程簡介</vt:lpstr>
      <vt:lpstr>講師簡介</vt:lpstr>
      <vt:lpstr>PowerPoint 簡報</vt:lpstr>
      <vt:lpstr>PowerPoint 簡報</vt:lpstr>
      <vt:lpstr>評鑑主題一 資訊安全管理概念</vt:lpstr>
      <vt:lpstr>全球資安威脅發展趨勢</vt:lpstr>
      <vt:lpstr>全球主要資訊安全威脅議題 </vt:lpstr>
      <vt:lpstr>關鍵資訊基礎建設</vt:lpstr>
      <vt:lpstr>關鍵資訊基礎建設保護的重要性</vt:lpstr>
      <vt:lpstr>關鍵資訊基礎設施攻擊案例</vt:lpstr>
      <vt:lpstr>從建立資訊安全的危機意識開始</vt:lpstr>
      <vt:lpstr>資訊安全的三個目標</vt:lpstr>
      <vt:lpstr>保護資訊C.I.A.不同的技術與方法</vt:lpstr>
      <vt:lpstr>ISO 27000系列的資安標準</vt:lpstr>
      <vt:lpstr>資訊安全管理系統 </vt:lpstr>
      <vt:lpstr>資訊安全防護措施運用 </vt:lpstr>
      <vt:lpstr>補充:組織導入ISMS的效益分析</vt:lpstr>
      <vt:lpstr>重要名詞定義</vt:lpstr>
      <vt:lpstr>重要名詞定義</vt:lpstr>
      <vt:lpstr>範例考題</vt:lpstr>
      <vt:lpstr>PowerPoint 簡報</vt:lpstr>
      <vt:lpstr>PowerPoint 簡報</vt:lpstr>
      <vt:lpstr>PowerPoint 簡報</vt:lpstr>
      <vt:lpstr>PowerPoint 簡報</vt:lpstr>
      <vt:lpstr>PowerPoint 簡報</vt:lpstr>
      <vt:lpstr>PowerPoint 簡報</vt:lpstr>
      <vt:lpstr>PowerPoint 簡報</vt:lpstr>
      <vt:lpstr>PowerPoint 簡報</vt:lpstr>
      <vt:lpstr>評鑑主題二 資產與風險管理</vt:lpstr>
      <vt:lpstr>何謂資訊資產</vt:lpstr>
      <vt:lpstr>資訊資產包含哪些項目 </vt:lpstr>
      <vt:lpstr>資訊資產蒐集與管理</vt:lpstr>
      <vt:lpstr>風險的定義</vt:lpstr>
      <vt:lpstr>風險接受準則</vt:lpstr>
      <vt:lpstr>風險識別 – 資產識別</vt:lpstr>
      <vt:lpstr>風險處理活動</vt:lpstr>
      <vt:lpstr>重要名詞定義</vt:lpstr>
      <vt:lpstr>範例考題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評鑑主題三 存取控制與身分認證</vt:lpstr>
      <vt:lpstr>存取控制的定義</vt:lpstr>
      <vt:lpstr>存取控制的類型</vt:lpstr>
      <vt:lpstr>存取控制的功能</vt:lpstr>
      <vt:lpstr>存取控制的管理</vt:lpstr>
      <vt:lpstr>授權原則</vt:lpstr>
      <vt:lpstr>實體環境的存取控制</vt:lpstr>
      <vt:lpstr>作業系統的存取控制</vt:lpstr>
      <vt:lpstr>應用系統的存取控制</vt:lpstr>
      <vt:lpstr>網路服務的存取控制</vt:lpstr>
      <vt:lpstr>身份認證因素</vt:lpstr>
      <vt:lpstr>通行碼身分鑑別技術(1/2)</vt:lpstr>
      <vt:lpstr>通行碼身分鑑別技術(2/2)</vt:lpstr>
      <vt:lpstr>補充:一次性通行碼身分鑑別技術</vt:lpstr>
      <vt:lpstr>重要字辭與定義</vt:lpstr>
      <vt:lpstr>重要字辭與定義</vt:lpstr>
      <vt:lpstr>範例考題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評鑑主題四 事故管理與營運持續</vt:lpstr>
      <vt:lpstr>資安事故處理的目的</vt:lpstr>
      <vt:lpstr>有效的資安事故處理計畫</vt:lpstr>
      <vt:lpstr>資安事故處理程序</vt:lpstr>
      <vt:lpstr>資安事故處理程序 – 準備(1/2)</vt:lpstr>
      <vt:lpstr>資安事故處理程序 – 準備(2/2)</vt:lpstr>
      <vt:lpstr>資安事故處理程序 – 識別(1/2)</vt:lpstr>
      <vt:lpstr>資安事故處理程序 – 識別(2/2)</vt:lpstr>
      <vt:lpstr>資安事故處理程序 – 封鎖</vt:lpstr>
      <vt:lpstr>資安事故處理程序 – 根除</vt:lpstr>
      <vt:lpstr>資安事故處理程序 – 復原</vt:lpstr>
      <vt:lpstr>補充:資安事故處理程序 – 經驗學習</vt:lpstr>
      <vt:lpstr>備援與營運持續</vt:lpstr>
      <vt:lpstr>業務永續運作計畫的必要性</vt:lpstr>
      <vt:lpstr>業務永續運作計畫之目的</vt:lpstr>
      <vt:lpstr>補充:業務永續管理的發展沿革</vt:lpstr>
      <vt:lpstr>業務永續運作管理程序</vt:lpstr>
      <vt:lpstr>業務永續運作的需求</vt:lpstr>
      <vt:lpstr>營運衝擊分析 (1/2)</vt:lpstr>
      <vt:lpstr>營運衝擊分析 (2/2)</vt:lpstr>
      <vt:lpstr>發展復原策略(1/4)</vt:lpstr>
      <vt:lpstr>發展復原策略(2/4)</vt:lpstr>
      <vt:lpstr>發展復原策略(3/4)</vt:lpstr>
      <vt:lpstr>發展復原策略(4/4)</vt:lpstr>
      <vt:lpstr>發展業務永續運作計畫(1/4)</vt:lpstr>
      <vt:lpstr>發展業務永續運作計畫(2/4)</vt:lpstr>
      <vt:lpstr>發展業務永續運作計畫(3/4)</vt:lpstr>
      <vt:lpstr>發展業務永續運作計畫(4/4)</vt:lpstr>
      <vt:lpstr>測試與演練(1/3)</vt:lpstr>
      <vt:lpstr>測試與演練(2/3)</vt:lpstr>
      <vt:lpstr>測試與演練(3/3)</vt:lpstr>
      <vt:lpstr>補充:維護業務永續運作計畫</vt:lpstr>
      <vt:lpstr>補充:如何判斷BCP是正確且有效的？</vt:lpstr>
      <vt:lpstr>重要字辭與定義</vt:lpstr>
      <vt:lpstr>重要字辭與定義</vt:lpstr>
      <vt:lpstr>範例考題</vt:lpstr>
      <vt:lpstr>PowerPoint 簡報</vt:lpstr>
      <vt:lpstr>PowerPoint 簡報</vt:lpstr>
      <vt:lpstr>PowerPoint 簡報</vt:lpstr>
      <vt:lpstr>PowerPoint 簡報</vt:lpstr>
      <vt:lpstr>PowerPoint 簡報</vt:lpstr>
      <vt:lpstr>PowerPoint 簡報</vt:lpstr>
      <vt:lpstr>PowerPoint 簡報</vt:lpstr>
      <vt:lpstr>PowerPoint 簡報</vt:lpstr>
      <vt:lpstr>評鑑主題五 法規遵循與資訊倫理</vt:lpstr>
      <vt:lpstr>個人資料定義</vt:lpstr>
      <vt:lpstr>特種個人資料定義</vt:lpstr>
      <vt:lpstr>個人資訊管理系統(PIMS)</vt:lpstr>
      <vt:lpstr>ISO/IEC 29100 資訊安全技術-隱私框架標準</vt:lpstr>
      <vt:lpstr>個資清查</vt:lpstr>
      <vt:lpstr>電子資料蒐集之安全威脅</vt:lpstr>
      <vt:lpstr>檔案存取授權</vt:lpstr>
      <vt:lpstr>電子資料處理之安全威脅</vt:lpstr>
      <vt:lpstr>電子資料處理之防護</vt:lpstr>
      <vt:lpstr>稽核查核目的</vt:lpstr>
      <vt:lpstr>稽核基本概念</vt:lpstr>
      <vt:lpstr>稽核類型</vt:lpstr>
      <vt:lpstr>稽核員基本原則</vt:lpstr>
      <vt:lpstr>稽核之職責</vt:lpstr>
      <vt:lpstr>重要字辭與定義</vt:lpstr>
      <vt:lpstr>範例考題</vt:lpstr>
      <vt:lpstr>PowerPoint 簡報</vt:lpstr>
      <vt:lpstr>PowerPoint 簡報</vt:lpstr>
      <vt:lpstr>PowerPoint 簡報</vt:lpstr>
      <vt:lpstr>PowerPoint 簡報</vt:lpstr>
      <vt:lpstr>PowerPoint 簡報</vt:lpstr>
      <vt:lpstr>PowerPoint 簡報</vt:lpstr>
      <vt:lpstr>問題與討論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投影片模板</dc:title>
  <cp:lastModifiedBy>中華軟協-張德維</cp:lastModifiedBy>
  <cp:revision>770</cp:revision>
  <cp:lastPrinted>2017-11-21T07:19:36Z</cp:lastPrinted>
  <dcterms:created xsi:type="dcterms:W3CDTF">2016-10-03T03:20:05Z</dcterms:created>
  <dcterms:modified xsi:type="dcterms:W3CDTF">2018-01-17T14:03:30Z</dcterms:modified>
</cp:coreProperties>
</file>