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09" r:id="rId4"/>
    <p:sldId id="258" r:id="rId5"/>
    <p:sldId id="410" r:id="rId6"/>
    <p:sldId id="259" r:id="rId7"/>
    <p:sldId id="411" r:id="rId8"/>
    <p:sldId id="261" r:id="rId9"/>
    <p:sldId id="412" r:id="rId10"/>
    <p:sldId id="267" r:id="rId11"/>
    <p:sldId id="413" r:id="rId12"/>
    <p:sldId id="266" r:id="rId13"/>
    <p:sldId id="414" r:id="rId14"/>
    <p:sldId id="265" r:id="rId15"/>
    <p:sldId id="415" r:id="rId16"/>
    <p:sldId id="264" r:id="rId17"/>
    <p:sldId id="416" r:id="rId18"/>
    <p:sldId id="263" r:id="rId19"/>
    <p:sldId id="417" r:id="rId20"/>
    <p:sldId id="262" r:id="rId21"/>
    <p:sldId id="418" r:id="rId22"/>
    <p:sldId id="269" r:id="rId23"/>
    <p:sldId id="419" r:id="rId24"/>
    <p:sldId id="270" r:id="rId25"/>
    <p:sldId id="420" r:id="rId26"/>
    <p:sldId id="271" r:id="rId27"/>
    <p:sldId id="421" r:id="rId28"/>
    <p:sldId id="272" r:id="rId29"/>
    <p:sldId id="422" r:id="rId30"/>
    <p:sldId id="273" r:id="rId31"/>
    <p:sldId id="423" r:id="rId32"/>
    <p:sldId id="274" r:id="rId33"/>
    <p:sldId id="424" r:id="rId34"/>
    <p:sldId id="275" r:id="rId35"/>
    <p:sldId id="425" r:id="rId36"/>
    <p:sldId id="276" r:id="rId37"/>
    <p:sldId id="426" r:id="rId38"/>
    <p:sldId id="277" r:id="rId39"/>
    <p:sldId id="427" r:id="rId40"/>
    <p:sldId id="278" r:id="rId41"/>
    <p:sldId id="428" r:id="rId42"/>
    <p:sldId id="279" r:id="rId43"/>
    <p:sldId id="429" r:id="rId44"/>
    <p:sldId id="280" r:id="rId45"/>
    <p:sldId id="430" r:id="rId46"/>
    <p:sldId id="281" r:id="rId47"/>
    <p:sldId id="431" r:id="rId48"/>
    <p:sldId id="282" r:id="rId49"/>
    <p:sldId id="432" r:id="rId50"/>
    <p:sldId id="283" r:id="rId51"/>
    <p:sldId id="433" r:id="rId52"/>
    <p:sldId id="284" r:id="rId53"/>
    <p:sldId id="434" r:id="rId54"/>
    <p:sldId id="292" r:id="rId55"/>
    <p:sldId id="435" r:id="rId56"/>
    <p:sldId id="293" r:id="rId57"/>
    <p:sldId id="436" r:id="rId58"/>
    <p:sldId id="294" r:id="rId59"/>
    <p:sldId id="437" r:id="rId60"/>
    <p:sldId id="295" r:id="rId61"/>
    <p:sldId id="438" r:id="rId62"/>
    <p:sldId id="296" r:id="rId63"/>
    <p:sldId id="439" r:id="rId64"/>
    <p:sldId id="297" r:id="rId65"/>
    <p:sldId id="440" r:id="rId66"/>
    <p:sldId id="298" r:id="rId67"/>
    <p:sldId id="441" r:id="rId68"/>
    <p:sldId id="299" r:id="rId69"/>
    <p:sldId id="442" r:id="rId70"/>
    <p:sldId id="300" r:id="rId71"/>
    <p:sldId id="443" r:id="rId72"/>
    <p:sldId id="301" r:id="rId73"/>
    <p:sldId id="444" r:id="rId74"/>
    <p:sldId id="302" r:id="rId75"/>
    <p:sldId id="445" r:id="rId76"/>
    <p:sldId id="303" r:id="rId77"/>
    <p:sldId id="446" r:id="rId78"/>
    <p:sldId id="304" r:id="rId79"/>
    <p:sldId id="447" r:id="rId80"/>
    <p:sldId id="305" r:id="rId81"/>
    <p:sldId id="448" r:id="rId82"/>
    <p:sldId id="306" r:id="rId83"/>
    <p:sldId id="449" r:id="rId84"/>
    <p:sldId id="307" r:id="rId85"/>
    <p:sldId id="450" r:id="rId86"/>
    <p:sldId id="308" r:id="rId87"/>
    <p:sldId id="451" r:id="rId88"/>
    <p:sldId id="309" r:id="rId89"/>
    <p:sldId id="452" r:id="rId90"/>
    <p:sldId id="310" r:id="rId91"/>
    <p:sldId id="453" r:id="rId92"/>
    <p:sldId id="311" r:id="rId93"/>
    <p:sldId id="454" r:id="rId94"/>
    <p:sldId id="312" r:id="rId95"/>
    <p:sldId id="455" r:id="rId96"/>
    <p:sldId id="313" r:id="rId97"/>
    <p:sldId id="456" r:id="rId98"/>
    <p:sldId id="314" r:id="rId99"/>
    <p:sldId id="457" r:id="rId100"/>
    <p:sldId id="315" r:id="rId101"/>
    <p:sldId id="458" r:id="rId102"/>
    <p:sldId id="316" r:id="rId103"/>
    <p:sldId id="459" r:id="rId104"/>
    <p:sldId id="317" r:id="rId105"/>
    <p:sldId id="460" r:id="rId106"/>
    <p:sldId id="318" r:id="rId107"/>
    <p:sldId id="461" r:id="rId108"/>
    <p:sldId id="319" r:id="rId109"/>
    <p:sldId id="462" r:id="rId110"/>
    <p:sldId id="320" r:id="rId111"/>
    <p:sldId id="463" r:id="rId112"/>
    <p:sldId id="321" r:id="rId113"/>
    <p:sldId id="464" r:id="rId114"/>
    <p:sldId id="322" r:id="rId115"/>
    <p:sldId id="465" r:id="rId116"/>
    <p:sldId id="323" r:id="rId117"/>
    <p:sldId id="466" r:id="rId118"/>
    <p:sldId id="324" r:id="rId119"/>
    <p:sldId id="467" r:id="rId120"/>
    <p:sldId id="325" r:id="rId121"/>
    <p:sldId id="468" r:id="rId122"/>
    <p:sldId id="326" r:id="rId123"/>
    <p:sldId id="469" r:id="rId124"/>
    <p:sldId id="327" r:id="rId125"/>
    <p:sldId id="470" r:id="rId126"/>
    <p:sldId id="328" r:id="rId127"/>
    <p:sldId id="471" r:id="rId128"/>
    <p:sldId id="329" r:id="rId129"/>
    <p:sldId id="472" r:id="rId130"/>
    <p:sldId id="330" r:id="rId131"/>
    <p:sldId id="473" r:id="rId132"/>
    <p:sldId id="331" r:id="rId133"/>
    <p:sldId id="474" r:id="rId134"/>
    <p:sldId id="332" r:id="rId135"/>
    <p:sldId id="475" r:id="rId136"/>
    <p:sldId id="333" r:id="rId137"/>
    <p:sldId id="476" r:id="rId138"/>
    <p:sldId id="334" r:id="rId139"/>
    <p:sldId id="477" r:id="rId140"/>
    <p:sldId id="335" r:id="rId141"/>
    <p:sldId id="478" r:id="rId142"/>
    <p:sldId id="336" r:id="rId143"/>
    <p:sldId id="479" r:id="rId144"/>
    <p:sldId id="337" r:id="rId145"/>
    <p:sldId id="480" r:id="rId146"/>
    <p:sldId id="338" r:id="rId147"/>
    <p:sldId id="481" r:id="rId148"/>
    <p:sldId id="339" r:id="rId149"/>
    <p:sldId id="482" r:id="rId150"/>
    <p:sldId id="340" r:id="rId151"/>
    <p:sldId id="483" r:id="rId152"/>
    <p:sldId id="356" r:id="rId153"/>
    <p:sldId id="484" r:id="rId154"/>
    <p:sldId id="357" r:id="rId155"/>
    <p:sldId id="485" r:id="rId156"/>
    <p:sldId id="358" r:id="rId157"/>
    <p:sldId id="486" r:id="rId158"/>
    <p:sldId id="359" r:id="rId159"/>
    <p:sldId id="487" r:id="rId160"/>
    <p:sldId id="360" r:id="rId161"/>
    <p:sldId id="488" r:id="rId162"/>
    <p:sldId id="361" r:id="rId163"/>
    <p:sldId id="489" r:id="rId164"/>
    <p:sldId id="362" r:id="rId165"/>
    <p:sldId id="490" r:id="rId166"/>
    <p:sldId id="363" r:id="rId167"/>
    <p:sldId id="491" r:id="rId168"/>
    <p:sldId id="364" r:id="rId169"/>
    <p:sldId id="492" r:id="rId170"/>
    <p:sldId id="365" r:id="rId171"/>
    <p:sldId id="493" r:id="rId172"/>
    <p:sldId id="366" r:id="rId173"/>
    <p:sldId id="494" r:id="rId174"/>
    <p:sldId id="367" r:id="rId175"/>
    <p:sldId id="495" r:id="rId176"/>
    <p:sldId id="368" r:id="rId177"/>
    <p:sldId id="496" r:id="rId178"/>
    <p:sldId id="369" r:id="rId179"/>
    <p:sldId id="497" r:id="rId180"/>
    <p:sldId id="370" r:id="rId181"/>
    <p:sldId id="498" r:id="rId182"/>
    <p:sldId id="371" r:id="rId183"/>
    <p:sldId id="499" r:id="rId184"/>
    <p:sldId id="372" r:id="rId185"/>
    <p:sldId id="500" r:id="rId186"/>
    <p:sldId id="373" r:id="rId187"/>
    <p:sldId id="501" r:id="rId188"/>
    <p:sldId id="374" r:id="rId189"/>
    <p:sldId id="502" r:id="rId190"/>
    <p:sldId id="375" r:id="rId191"/>
    <p:sldId id="503" r:id="rId192"/>
    <p:sldId id="376" r:id="rId193"/>
    <p:sldId id="504" r:id="rId194"/>
    <p:sldId id="377" r:id="rId195"/>
    <p:sldId id="505" r:id="rId196"/>
    <p:sldId id="378" r:id="rId197"/>
    <p:sldId id="506" r:id="rId198"/>
    <p:sldId id="379" r:id="rId199"/>
    <p:sldId id="507" r:id="rId200"/>
    <p:sldId id="380" r:id="rId201"/>
    <p:sldId id="508" r:id="rId202"/>
    <p:sldId id="381" r:id="rId203"/>
    <p:sldId id="509" r:id="rId204"/>
    <p:sldId id="382" r:id="rId205"/>
    <p:sldId id="510" r:id="rId206"/>
    <p:sldId id="383" r:id="rId207"/>
    <p:sldId id="511" r:id="rId208"/>
    <p:sldId id="384" r:id="rId209"/>
    <p:sldId id="512" r:id="rId210"/>
    <p:sldId id="385" r:id="rId211"/>
    <p:sldId id="513" r:id="rId212"/>
    <p:sldId id="386" r:id="rId213"/>
    <p:sldId id="514" r:id="rId214"/>
    <p:sldId id="387" r:id="rId215"/>
    <p:sldId id="515" r:id="rId216"/>
    <p:sldId id="388" r:id="rId217"/>
    <p:sldId id="516" r:id="rId218"/>
    <p:sldId id="389" r:id="rId219"/>
    <p:sldId id="517" r:id="rId220"/>
    <p:sldId id="390" r:id="rId221"/>
    <p:sldId id="518" r:id="rId222"/>
    <p:sldId id="391" r:id="rId223"/>
    <p:sldId id="519" r:id="rId224"/>
    <p:sldId id="392" r:id="rId225"/>
    <p:sldId id="520" r:id="rId226"/>
    <p:sldId id="393" r:id="rId227"/>
    <p:sldId id="521" r:id="rId228"/>
    <p:sldId id="394" r:id="rId229"/>
    <p:sldId id="522" r:id="rId230"/>
    <p:sldId id="395" r:id="rId231"/>
    <p:sldId id="523" r:id="rId232"/>
    <p:sldId id="396" r:id="rId233"/>
    <p:sldId id="524" r:id="rId234"/>
    <p:sldId id="397" r:id="rId235"/>
    <p:sldId id="525" r:id="rId236"/>
    <p:sldId id="398" r:id="rId237"/>
    <p:sldId id="526" r:id="rId238"/>
    <p:sldId id="399" r:id="rId239"/>
    <p:sldId id="527" r:id="rId240"/>
    <p:sldId id="400" r:id="rId241"/>
    <p:sldId id="528" r:id="rId242"/>
    <p:sldId id="401" r:id="rId243"/>
    <p:sldId id="529" r:id="rId244"/>
    <p:sldId id="402" r:id="rId245"/>
    <p:sldId id="530" r:id="rId246"/>
    <p:sldId id="341" r:id="rId247"/>
    <p:sldId id="532" r:id="rId248"/>
    <p:sldId id="342" r:id="rId249"/>
    <p:sldId id="533" r:id="rId250"/>
    <p:sldId id="343" r:id="rId251"/>
    <p:sldId id="534" r:id="rId252"/>
    <p:sldId id="344" r:id="rId253"/>
    <p:sldId id="535" r:id="rId254"/>
    <p:sldId id="345" r:id="rId255"/>
    <p:sldId id="536" r:id="rId256"/>
    <p:sldId id="346" r:id="rId257"/>
    <p:sldId id="537" r:id="rId258"/>
    <p:sldId id="347" r:id="rId259"/>
    <p:sldId id="538" r:id="rId260"/>
    <p:sldId id="348" r:id="rId261"/>
    <p:sldId id="539" r:id="rId262"/>
    <p:sldId id="349" r:id="rId263"/>
    <p:sldId id="540" r:id="rId264"/>
    <p:sldId id="350" r:id="rId265"/>
    <p:sldId id="541" r:id="rId266"/>
    <p:sldId id="351" r:id="rId267"/>
    <p:sldId id="542" r:id="rId268"/>
    <p:sldId id="352" r:id="rId269"/>
    <p:sldId id="543" r:id="rId270"/>
    <p:sldId id="353" r:id="rId271"/>
    <p:sldId id="544" r:id="rId272"/>
    <p:sldId id="354" r:id="rId273"/>
    <p:sldId id="545" r:id="rId274"/>
    <p:sldId id="355" r:id="rId275"/>
    <p:sldId id="546" r:id="rId276"/>
    <p:sldId id="285" r:id="rId277"/>
    <p:sldId id="547" r:id="rId278"/>
    <p:sldId id="286" r:id="rId279"/>
    <p:sldId id="548" r:id="rId280"/>
    <p:sldId id="287" r:id="rId281"/>
    <p:sldId id="549" r:id="rId282"/>
    <p:sldId id="288" r:id="rId283"/>
    <p:sldId id="550" r:id="rId284"/>
    <p:sldId id="289" r:id="rId285"/>
    <p:sldId id="551" r:id="rId286"/>
    <p:sldId id="290" r:id="rId287"/>
    <p:sldId id="552" r:id="rId288"/>
    <p:sldId id="291" r:id="rId289"/>
    <p:sldId id="553" r:id="rId290"/>
    <p:sldId id="403" r:id="rId291"/>
    <p:sldId id="554" r:id="rId292"/>
    <p:sldId id="404" r:id="rId293"/>
    <p:sldId id="555" r:id="rId294"/>
    <p:sldId id="405" r:id="rId295"/>
    <p:sldId id="556" r:id="rId296"/>
    <p:sldId id="406" r:id="rId297"/>
    <p:sldId id="557" r:id="rId298"/>
    <p:sldId id="407" r:id="rId299"/>
    <p:sldId id="558" r:id="rId300"/>
    <p:sldId id="408" r:id="rId301"/>
    <p:sldId id="559" r:id="rId30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presProps" Target="presProp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資訊安全技術概論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/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791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18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039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13509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16825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32355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5703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非常駐型病毒將自己寄生在 *</a:t>
            </a:r>
            <a:r>
              <a:rPr lang="en-US" altLang="zh-TW" sz="3600" dirty="0"/>
              <a:t>.COM</a:t>
            </a:r>
            <a:r>
              <a:rPr lang="zh-TW" altLang="en-US" sz="3600" dirty="0"/>
              <a:t>、 *</a:t>
            </a:r>
            <a:r>
              <a:rPr lang="en-US" altLang="zh-TW" sz="3600" dirty="0"/>
              <a:t>.EXE </a:t>
            </a:r>
            <a:r>
              <a:rPr lang="zh-TW" altLang="en-US" sz="3600" dirty="0"/>
              <a:t>或是 *</a:t>
            </a:r>
            <a:r>
              <a:rPr lang="en-US" altLang="zh-TW" sz="3600" dirty="0"/>
              <a:t>.SYS </a:t>
            </a:r>
            <a:r>
              <a:rPr lang="zh-TW" altLang="en-US" sz="3600" dirty="0"/>
              <a:t>的檔案</a:t>
            </a:r>
          </a:p>
          <a:p>
            <a:r>
              <a:rPr lang="zh-TW" altLang="en-US" sz="3600" dirty="0"/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399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非常駐型病毒將自己寄生在 *</a:t>
            </a:r>
            <a:r>
              <a:rPr lang="en-US" altLang="zh-TW" sz="3600" dirty="0">
                <a:solidFill>
                  <a:srgbClr val="FF0000"/>
                </a:solidFill>
              </a:rPr>
              <a:t>.COM</a:t>
            </a:r>
            <a:r>
              <a:rPr lang="zh-TW" altLang="en-US" sz="3600" dirty="0">
                <a:solidFill>
                  <a:srgbClr val="FF0000"/>
                </a:solidFill>
              </a:rPr>
              <a:t>、 *</a:t>
            </a:r>
            <a:r>
              <a:rPr lang="en-US" altLang="zh-TW" sz="3600" dirty="0">
                <a:solidFill>
                  <a:srgbClr val="FF0000"/>
                </a:solidFill>
              </a:rPr>
              <a:t>.EXE </a:t>
            </a:r>
            <a:r>
              <a:rPr lang="zh-TW" altLang="en-US" sz="3600" dirty="0">
                <a:solidFill>
                  <a:srgbClr val="FF0000"/>
                </a:solidFill>
              </a:rPr>
              <a:t>或是 *</a:t>
            </a:r>
            <a:r>
              <a:rPr lang="en-US" altLang="zh-TW" sz="3600" dirty="0">
                <a:solidFill>
                  <a:srgbClr val="FF0000"/>
                </a:solidFill>
              </a:rPr>
              <a:t>.SYS </a:t>
            </a:r>
            <a:r>
              <a:rPr lang="zh-TW" altLang="en-US" sz="3600" dirty="0">
                <a:solidFill>
                  <a:srgbClr val="FF0000"/>
                </a:solidFill>
              </a:rPr>
              <a:t>的檔案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44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395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324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5879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10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252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29597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中間人攻擊</a:t>
            </a:r>
            <a:r>
              <a:rPr lang="en-US" altLang="zh-TW" sz="3600" dirty="0">
                <a:solidFill>
                  <a:srgbClr val="FF0000"/>
                </a:solidFill>
              </a:rPr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37800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封包過濾</a:t>
            </a:r>
            <a:r>
              <a:rPr lang="en-US" altLang="zh-TW" sz="3600" dirty="0"/>
              <a:t>(Packet Filter)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908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封包過濾</a:t>
            </a:r>
            <a:r>
              <a:rPr lang="en-US" altLang="zh-TW" sz="3600" dirty="0">
                <a:solidFill>
                  <a:srgbClr val="FF0000"/>
                </a:solidFill>
              </a:rPr>
              <a:t>(Packet Filter)</a:t>
            </a:r>
            <a:r>
              <a:rPr lang="zh-TW" altLang="en-US" sz="3600" dirty="0">
                <a:solidFill>
                  <a:srgbClr val="FF0000"/>
                </a:solidFill>
              </a:rPr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628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057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57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通道</a:t>
            </a:r>
            <a:r>
              <a:rPr lang="en-US" altLang="zh-TW" sz="3600" dirty="0"/>
              <a:t>(Tunnel)</a:t>
            </a:r>
            <a:r>
              <a:rPr lang="zh-TW" altLang="en-US" sz="3600" dirty="0"/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69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通道</a:t>
            </a:r>
            <a:r>
              <a:rPr lang="en-US" altLang="zh-TW" sz="3600" dirty="0">
                <a:solidFill>
                  <a:srgbClr val="FF0000"/>
                </a:solidFill>
              </a:rPr>
              <a:t>(Tunnel)</a:t>
            </a:r>
            <a:r>
              <a:rPr lang="zh-TW" altLang="en-US" sz="3600" dirty="0">
                <a:solidFill>
                  <a:srgbClr val="FF0000"/>
                </a:solidFill>
              </a:rPr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15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竊取</a:t>
            </a:r>
            <a:r>
              <a:rPr lang="en-US" altLang="zh-TW" sz="3600" dirty="0"/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3783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906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別名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599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別名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536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使用 </a:t>
            </a:r>
            <a:r>
              <a:rPr lang="en-US" altLang="zh-TW" sz="3600" dirty="0">
                <a:solidFill>
                  <a:srgbClr val="FF0000"/>
                </a:solidFill>
              </a:rPr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69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過期的 </a:t>
            </a:r>
            <a:r>
              <a:rPr lang="en-US" altLang="zh-TW" sz="3600" dirty="0"/>
              <a:t>OS</a:t>
            </a:r>
            <a:r>
              <a:rPr lang="zh-TW" altLang="en-US" sz="3600" dirty="0"/>
              <a:t>、</a:t>
            </a:r>
            <a:r>
              <a:rPr lang="en-US" altLang="zh-TW" sz="3600" dirty="0"/>
              <a:t>Web / App Server</a:t>
            </a:r>
            <a:r>
              <a:rPr lang="zh-TW" altLang="en-US" sz="3600" dirty="0"/>
              <a:t>、</a:t>
            </a:r>
            <a:r>
              <a:rPr lang="en-US" altLang="zh-TW" sz="3600" dirty="0"/>
              <a:t>DBMS</a:t>
            </a:r>
            <a:r>
              <a:rPr lang="zh-TW" altLang="en-US" sz="3600" dirty="0"/>
              <a:t>、</a:t>
            </a:r>
            <a:r>
              <a:rPr lang="en-US" altLang="zh-TW" sz="3600" dirty="0"/>
              <a:t>API</a:t>
            </a:r>
            <a:r>
              <a:rPr lang="zh-TW" altLang="en-US" sz="3600" dirty="0"/>
              <a:t>、函式庫等</a:t>
            </a:r>
            <a:r>
              <a:rPr lang="en-US" altLang="zh-TW" sz="3600" dirty="0"/>
              <a:t>,</a:t>
            </a:r>
            <a:r>
              <a:rPr lang="zh-TW" altLang="en-US" sz="3600" dirty="0"/>
              <a:t>應</a:t>
            </a:r>
            <a:r>
              <a:rPr lang="zh-TW" altLang="en-US" sz="3600" dirty="0" smtClean="0"/>
              <a:t>評估並</a:t>
            </a:r>
            <a:r>
              <a:rPr lang="zh-TW" altLang="en-US" sz="3600" dirty="0"/>
              <a:t>進行更新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416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過期的 </a:t>
            </a:r>
            <a:r>
              <a:rPr lang="en-US" altLang="zh-TW" sz="3600" dirty="0">
                <a:solidFill>
                  <a:srgbClr val="FF0000"/>
                </a:solidFill>
              </a:rPr>
              <a:t>OS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Web / App Server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DBMS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API</a:t>
            </a:r>
            <a:r>
              <a:rPr lang="zh-TW" altLang="en-US" sz="3600" dirty="0">
                <a:solidFill>
                  <a:srgbClr val="FF0000"/>
                </a:solidFill>
              </a:rPr>
              <a:t>、函式庫等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</a:t>
            </a:r>
            <a:r>
              <a:rPr lang="zh-TW" altLang="en-US" sz="3600" dirty="0" smtClean="0">
                <a:solidFill>
                  <a:srgbClr val="FF0000"/>
                </a:solidFill>
              </a:rPr>
              <a:t>評估並</a:t>
            </a:r>
            <a:r>
              <a:rPr lang="zh-TW" altLang="en-US" sz="3600" dirty="0">
                <a:solidFill>
                  <a:srgbClr val="FF0000"/>
                </a:solidFill>
              </a:rPr>
              <a:t>進行更新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7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0457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竊取</a:t>
            </a:r>
            <a:r>
              <a:rPr lang="en-US" altLang="zh-TW" sz="3600" dirty="0">
                <a:solidFill>
                  <a:srgbClr val="FF0000"/>
                </a:solidFill>
              </a:rPr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2510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806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en-US" altLang="zh-TW" sz="3600" dirty="0">
                <a:solidFill>
                  <a:srgbClr val="FF0000"/>
                </a:solidFill>
              </a:rPr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4144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060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693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/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4181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13315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無效的存取控制</a:t>
            </a:r>
            <a:r>
              <a:rPr lang="en-US" altLang="zh-TW" sz="3600" dirty="0"/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3441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無效的存取控制</a:t>
            </a:r>
            <a:r>
              <a:rPr lang="en-US" altLang="zh-TW" sz="3600" dirty="0">
                <a:solidFill>
                  <a:srgbClr val="FF0000"/>
                </a:solidFill>
              </a:rPr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4863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SQL </a:t>
            </a:r>
            <a:r>
              <a:rPr lang="zh-TW" altLang="en-US" sz="3600" dirty="0"/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40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SQL </a:t>
            </a:r>
            <a:r>
              <a:rPr lang="zh-TW" altLang="en-US" sz="3600" dirty="0">
                <a:solidFill>
                  <a:srgbClr val="FF0000"/>
                </a:solidFill>
              </a:rPr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16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611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5230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en-US" altLang="zh-TW" sz="3600" dirty="0">
                <a:solidFill>
                  <a:srgbClr val="FF0000"/>
                </a:solidFill>
              </a:rPr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5541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強制存取控制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3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強制存取控制</a:t>
            </a:r>
            <a:r>
              <a:rPr lang="en-US" altLang="zh-TW" sz="3200" dirty="0">
                <a:solidFill>
                  <a:srgbClr val="FF0000"/>
                </a:solidFill>
              </a:rPr>
              <a:t>(Mandatory Access </a:t>
            </a:r>
            <a:r>
              <a:rPr lang="en-US" altLang="zh-TW" sz="3200" dirty="0" err="1">
                <a:solidFill>
                  <a:srgbClr val="FF0000"/>
                </a:solidFill>
              </a:rPr>
              <a:t>Control,MAC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5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跨網站腳本攻擊</a:t>
            </a:r>
            <a:r>
              <a:rPr lang="en-US" altLang="zh-TW" sz="3600" dirty="0"/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1442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跨網站腳本攻擊</a:t>
            </a:r>
            <a:r>
              <a:rPr lang="en-US" altLang="zh-TW" sz="3600" dirty="0">
                <a:solidFill>
                  <a:srgbClr val="FF0000"/>
                </a:solidFill>
              </a:rPr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28001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5873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98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6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39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r>
              <a:rPr lang="en-US" altLang="zh-TW" sz="3600" dirty="0">
                <a:solidFill>
                  <a:srgbClr val="FF0000"/>
                </a:solidFill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14678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在瀏覽器中儲存資訊</a:t>
            </a:r>
            <a:r>
              <a:rPr lang="en-US" altLang="zh-TW" sz="3600" dirty="0"/>
              <a:t>(</a:t>
            </a:r>
            <a:r>
              <a:rPr lang="zh-TW" altLang="en-US" sz="3600" dirty="0"/>
              <a:t>如 </a:t>
            </a:r>
            <a:r>
              <a:rPr lang="en-US" altLang="zh-TW" sz="3600" dirty="0"/>
              <a:t>Session ID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85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A) </a:t>
            </a:r>
            <a:r>
              <a:rPr lang="zh-TW" altLang="en-US" sz="3600" dirty="0">
                <a:solidFill>
                  <a:srgbClr val="FF0000"/>
                </a:solidFill>
              </a:rPr>
              <a:t>在瀏覽器中儲存資訊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如 </a:t>
            </a:r>
            <a:r>
              <a:rPr lang="en-US" altLang="zh-TW" sz="3600" dirty="0">
                <a:solidFill>
                  <a:srgbClr val="FF0000"/>
                </a:solidFill>
              </a:rPr>
              <a:t>Session ID </a:t>
            </a:r>
            <a:r>
              <a:rPr lang="zh-TW" altLang="en-US" sz="3600" dirty="0">
                <a:solidFill>
                  <a:srgbClr val="FF0000"/>
                </a:solidFill>
              </a:rPr>
              <a:t>等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840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缺乏逆向工程</a:t>
            </a:r>
            <a:r>
              <a:rPr lang="en-US" altLang="zh-TW" sz="3600" dirty="0"/>
              <a:t>(Reverse Engineering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保護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37822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缺乏逆向工程</a:t>
            </a:r>
            <a:r>
              <a:rPr lang="en-US" altLang="zh-TW" sz="3600" dirty="0">
                <a:solidFill>
                  <a:srgbClr val="FF0000"/>
                </a:solidFill>
              </a:rPr>
              <a:t>(Reverse Engineering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r>
              <a:rPr lang="zh-TW" altLang="en-US" sz="3600" dirty="0" smtClean="0">
                <a:solidFill>
                  <a:srgbClr val="FF0000"/>
                </a:solidFill>
              </a:rPr>
              <a:t>保護</a:t>
            </a:r>
            <a:endParaRPr lang="zh-TW" altLang="en-US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37460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封包流量設計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42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封包流量設計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程式碼檢核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629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程式碼檢核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部署 </a:t>
            </a:r>
            <a:r>
              <a:rPr lang="en-US" altLang="zh-TW" sz="3600" dirty="0"/>
              <a:t>Web </a:t>
            </a:r>
            <a:r>
              <a:rPr lang="zh-TW" altLang="en-US" sz="3600" dirty="0"/>
              <a:t>應用程式防火牆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即可避免遭受弱點掃描的探測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700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部署 </a:t>
            </a:r>
            <a:r>
              <a:rPr lang="en-US" altLang="zh-TW" sz="3600" dirty="0">
                <a:solidFill>
                  <a:srgbClr val="FF0000"/>
                </a:solidFill>
              </a:rPr>
              <a:t>Web </a:t>
            </a:r>
            <a:r>
              <a:rPr lang="zh-TW" altLang="en-US" sz="3600" dirty="0">
                <a:solidFill>
                  <a:srgbClr val="FF0000"/>
                </a:solidFill>
              </a:rPr>
              <a:t>應用程式防火牆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即可避免遭受弱點掃描的探測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311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3249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en-US" altLang="zh-TW" sz="3600" dirty="0">
                <a:solidFill>
                  <a:srgbClr val="FF0000"/>
                </a:solidFill>
              </a:rPr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22882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先測試修正檔</a:t>
            </a:r>
            <a:r>
              <a:rPr lang="en-US" altLang="zh-TW" sz="3600" dirty="0"/>
              <a:t>,</a:t>
            </a:r>
            <a:r>
              <a:rPr lang="zh-TW" altLang="en-US" sz="3600" dirty="0"/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051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先測試修正檔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208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備份資料需排定執行資料回復測試</a:t>
            </a:r>
            <a:r>
              <a:rPr lang="en-US" altLang="zh-TW" sz="3600" dirty="0"/>
              <a:t>,</a:t>
            </a:r>
            <a:r>
              <a:rPr lang="zh-TW" altLang="en-US" sz="3600" dirty="0"/>
              <a:t>並將測試結果記錄於本機</a:t>
            </a:r>
            <a:r>
              <a:rPr lang="zh-TW" altLang="en-US" sz="3600" dirty="0" smtClean="0"/>
              <a:t>紀錄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142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備份資料需排定執行資料回復測試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並將測試結果記錄於本機</a:t>
            </a:r>
            <a:r>
              <a:rPr lang="zh-TW" altLang="en-US" sz="3600" dirty="0" smtClean="0">
                <a:solidFill>
                  <a:srgbClr val="FF0000"/>
                </a:solidFill>
              </a:rPr>
              <a:t>紀錄</a:t>
            </a:r>
            <a:r>
              <a:rPr lang="zh-TW" altLang="en-US" sz="3600" dirty="0">
                <a:solidFill>
                  <a:srgbClr val="FF0000"/>
                </a:solidFill>
              </a:rPr>
              <a:t>檔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5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en-US" altLang="zh-TW" sz="3600" dirty="0">
                <a:solidFill>
                  <a:srgbClr val="FF0000"/>
                </a:solidFill>
              </a:rPr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43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15619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發現先前備份的資料無</a:t>
            </a:r>
          </a:p>
          <a:p>
            <a:r>
              <a:rPr lang="zh-TW" altLang="en-US" sz="3200" dirty="0"/>
              <a:t>法順利還原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因為先前備份好的媒體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27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發現先前備份的資料無</a:t>
            </a:r>
          </a:p>
          <a:p>
            <a:r>
              <a:rPr lang="zh-TW" altLang="en-US" sz="3200" dirty="0"/>
              <a:t>法順利還原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因為先前備份好的媒體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524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雜湊</a:t>
            </a:r>
            <a:r>
              <a:rPr lang="zh-TW" altLang="en-US" sz="3600" dirty="0" smtClean="0"/>
              <a:t>計算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702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雜湊</a:t>
            </a:r>
            <a:r>
              <a:rPr lang="zh-TW" altLang="en-US" sz="3600" dirty="0" smtClean="0">
                <a:solidFill>
                  <a:srgbClr val="FF0000"/>
                </a:solidFill>
              </a:rPr>
              <a:t>計算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300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335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中午 </a:t>
            </a:r>
            <a:r>
              <a:rPr lang="en-US" altLang="zh-TW" sz="3200" dirty="0">
                <a:solidFill>
                  <a:srgbClr val="FF0000"/>
                </a:solidFill>
              </a:rPr>
              <a:t>12 </a:t>
            </a:r>
            <a:r>
              <a:rPr lang="zh-TW" altLang="en-US" sz="3200" dirty="0">
                <a:solidFill>
                  <a:srgbClr val="FF0000"/>
                </a:solidFill>
              </a:rPr>
              <a:t>點執行差異備份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晚上 </a:t>
            </a:r>
            <a:r>
              <a:rPr lang="en-US" altLang="zh-TW" sz="3200" dirty="0">
                <a:solidFill>
                  <a:srgbClr val="FF0000"/>
                </a:solidFill>
              </a:rPr>
              <a:t>20 </a:t>
            </a:r>
            <a:r>
              <a:rPr lang="zh-TW" altLang="en-US" sz="3200" dirty="0">
                <a:solidFill>
                  <a:srgbClr val="FF0000"/>
                </a:solidFill>
              </a:rPr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645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是以明碼型態被傳送</a:t>
            </a:r>
            <a:r>
              <a:rPr lang="en-US" altLang="zh-TW" sz="3600" dirty="0"/>
              <a:t>,</a:t>
            </a:r>
            <a:r>
              <a:rPr lang="zh-TW" altLang="en-US" sz="3600" dirty="0"/>
              <a:t>無法透過 </a:t>
            </a:r>
            <a:r>
              <a:rPr lang="en-US" altLang="zh-TW" sz="3600" dirty="0"/>
              <a:t>SSL </a:t>
            </a:r>
            <a:r>
              <a:rPr lang="zh-TW" altLang="en-US" sz="3600" dirty="0"/>
              <a:t>或 </a:t>
            </a:r>
            <a:r>
              <a:rPr lang="en-US" altLang="zh-TW" sz="3600" dirty="0"/>
              <a:t>TLS </a:t>
            </a:r>
            <a:r>
              <a:rPr lang="zh-TW" altLang="en-US" sz="3600" dirty="0"/>
              <a:t>方式加密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54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en-US" altLang="zh-TW" sz="3600" dirty="0">
                <a:solidFill>
                  <a:srgbClr val="FF0000"/>
                </a:solidFill>
              </a:rPr>
              <a:t>Syslog </a:t>
            </a:r>
            <a:r>
              <a:rPr lang="zh-TW" altLang="en-US" sz="3600" dirty="0">
                <a:solidFill>
                  <a:srgbClr val="FF0000"/>
                </a:solidFill>
              </a:rPr>
              <a:t>是以明碼型態被傳送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無法透過 </a:t>
            </a:r>
            <a:r>
              <a:rPr lang="en-US" altLang="zh-TW" sz="3600" dirty="0">
                <a:solidFill>
                  <a:srgbClr val="FF0000"/>
                </a:solidFill>
              </a:rPr>
              <a:t>SSL </a:t>
            </a:r>
            <a:r>
              <a:rPr lang="zh-TW" altLang="en-US" sz="3600" dirty="0">
                <a:solidFill>
                  <a:srgbClr val="FF0000"/>
                </a:solidFill>
              </a:rPr>
              <a:t>或 </a:t>
            </a:r>
            <a:r>
              <a:rPr lang="en-US" altLang="zh-TW" sz="3600" dirty="0">
                <a:solidFill>
                  <a:srgbClr val="FF0000"/>
                </a:solidFill>
              </a:rPr>
              <a:t>TLS </a:t>
            </a:r>
            <a:r>
              <a:rPr lang="zh-TW" altLang="en-US" sz="3600" dirty="0">
                <a:solidFill>
                  <a:srgbClr val="FF0000"/>
                </a:solidFill>
              </a:rPr>
              <a:t>方式加密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防止侵害個人隱私</a:t>
            </a:r>
            <a:r>
              <a:rPr lang="en-US" altLang="zh-TW" sz="3600" dirty="0"/>
              <a:t>,</a:t>
            </a:r>
            <a:r>
              <a:rPr lang="zh-TW" altLang="en-US" sz="3600" dirty="0"/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9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防止侵害個人隱私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337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68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754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833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不可否認性</a:t>
            </a:r>
            <a:r>
              <a:rPr lang="en-US" altLang="zh-TW" sz="3600" dirty="0"/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38447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不可否認性</a:t>
            </a:r>
            <a:r>
              <a:rPr lang="en-US" altLang="zh-TW" sz="3600" dirty="0">
                <a:solidFill>
                  <a:srgbClr val="FF0000"/>
                </a:solidFill>
              </a:rPr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2439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696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5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33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406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Not Found,</a:t>
            </a:r>
            <a:r>
              <a:rPr lang="zh-TW" altLang="en-US" sz="3600" dirty="0"/>
              <a:t>請求失敗</a:t>
            </a:r>
            <a:r>
              <a:rPr lang="en-US" altLang="zh-TW" sz="3600" dirty="0"/>
              <a:t>,</a:t>
            </a:r>
            <a:r>
              <a:rPr lang="zh-TW" altLang="en-US" sz="3600" dirty="0"/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94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Not Found,</a:t>
            </a:r>
            <a:r>
              <a:rPr lang="zh-TW" altLang="en-US" sz="3600" dirty="0">
                <a:solidFill>
                  <a:srgbClr val="FF0000"/>
                </a:solidFill>
              </a:rPr>
              <a:t>請求失敗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13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31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行動裝置不會中毒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所以不需安裝防毒 </a:t>
            </a:r>
            <a:r>
              <a:rPr lang="en-US" altLang="zh-TW" sz="3600" dirty="0"/>
              <a:t>App,</a:t>
            </a:r>
            <a:r>
              <a:rPr lang="zh-TW" altLang="en-US" sz="3600" dirty="0"/>
              <a:t>以免影響行動</a:t>
            </a:r>
            <a:r>
              <a:rPr lang="zh-TW" altLang="en-US" sz="3600" dirty="0" smtClean="0"/>
              <a:t>裝置安全</a:t>
            </a:r>
            <a:r>
              <a:rPr lang="zh-TW" altLang="en-US" sz="3600" dirty="0"/>
              <a:t>與效能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068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行動裝置不會中毒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所以不需安裝防毒 </a:t>
            </a:r>
            <a:r>
              <a:rPr lang="en-US" altLang="zh-TW" sz="3600" dirty="0">
                <a:solidFill>
                  <a:srgbClr val="FF0000"/>
                </a:solidFill>
              </a:rPr>
              <a:t>App,</a:t>
            </a:r>
            <a:r>
              <a:rPr lang="zh-TW" altLang="en-US" sz="3600" dirty="0">
                <a:solidFill>
                  <a:srgbClr val="FF0000"/>
                </a:solidFill>
              </a:rPr>
              <a:t>以免影響行動</a:t>
            </a:r>
            <a:r>
              <a:rPr lang="zh-TW" altLang="en-US" sz="3600" dirty="0" smtClean="0">
                <a:solidFill>
                  <a:srgbClr val="FF0000"/>
                </a:solidFill>
              </a:rPr>
              <a:t>裝置安全</a:t>
            </a:r>
            <a:r>
              <a:rPr lang="zh-TW" altLang="en-US" sz="3600" dirty="0">
                <a:solidFill>
                  <a:srgbClr val="FF0000"/>
                </a:solidFill>
              </a:rPr>
              <a:t>與效能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當有第三方免費提供 </a:t>
            </a:r>
            <a:r>
              <a:rPr lang="en-US" altLang="zh-TW" sz="3200" dirty="0"/>
              <a:t>Wi-Fi </a:t>
            </a:r>
            <a:r>
              <a:rPr lang="zh-TW" altLang="en-US" sz="3200" dirty="0"/>
              <a:t>服務時就直接用</a:t>
            </a:r>
            <a:r>
              <a:rPr lang="en-US" altLang="zh-TW" sz="3200" dirty="0"/>
              <a:t>,</a:t>
            </a:r>
            <a:r>
              <a:rPr lang="zh-TW" altLang="en-US" sz="3200" dirty="0"/>
              <a:t>不需了解服務</a:t>
            </a:r>
            <a:r>
              <a:rPr lang="zh-TW" altLang="en-US" sz="3200" dirty="0" smtClean="0"/>
              <a:t>提供者</a:t>
            </a:r>
            <a:r>
              <a:rPr lang="zh-TW" altLang="en-US" sz="3200" dirty="0"/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9806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當有第三方免費提供 </a:t>
            </a:r>
            <a:r>
              <a:rPr lang="en-US" altLang="zh-TW" sz="3200" dirty="0">
                <a:solidFill>
                  <a:srgbClr val="FF0000"/>
                </a:solidFill>
              </a:rPr>
              <a:t>Wi-Fi </a:t>
            </a:r>
            <a:r>
              <a:rPr lang="zh-TW" altLang="en-US" sz="3200" dirty="0">
                <a:solidFill>
                  <a:srgbClr val="FF0000"/>
                </a:solidFill>
              </a:rPr>
              <a:t>服務時就直接用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不需了解服務</a:t>
            </a:r>
            <a:r>
              <a:rPr lang="zh-TW" altLang="en-US" sz="3200" dirty="0" smtClean="0">
                <a:solidFill>
                  <a:srgbClr val="FF0000"/>
                </a:solidFill>
              </a:rPr>
              <a:t>提供者</a:t>
            </a:r>
            <a:r>
              <a:rPr lang="zh-TW" altLang="en-US" sz="3200" dirty="0">
                <a:solidFill>
                  <a:srgbClr val="FF0000"/>
                </a:solidFill>
              </a:rPr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196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需更換具備安全防護特殊的 </a:t>
            </a:r>
            <a:r>
              <a:rPr lang="en-US" altLang="zh-TW" sz="3200" dirty="0"/>
              <a:t>SIM </a:t>
            </a:r>
            <a:r>
              <a:rPr lang="zh-TW" altLang="en-US" sz="3200" dirty="0"/>
              <a:t>卡才能支援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34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需更換具備安全防護特殊的 </a:t>
            </a:r>
            <a:r>
              <a:rPr lang="en-US" altLang="zh-TW" sz="3200" dirty="0">
                <a:solidFill>
                  <a:srgbClr val="FF0000"/>
                </a:solidFill>
              </a:rPr>
              <a:t>SIM </a:t>
            </a:r>
            <a:r>
              <a:rPr lang="zh-TW" altLang="en-US" sz="3200" dirty="0">
                <a:solidFill>
                  <a:srgbClr val="FF0000"/>
                </a:solidFill>
              </a:rPr>
              <a:t>卡才能支援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639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阻斷服務攻擊</a:t>
            </a:r>
            <a:r>
              <a:rPr lang="en-US" altLang="zh-TW" sz="3600" dirty="0">
                <a:solidFill>
                  <a:srgbClr val="FF0000"/>
                </a:solidFill>
              </a:rPr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8524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/>
              <a:t>(A) </a:t>
            </a:r>
            <a:r>
              <a:rPr lang="en-US" altLang="zh-TW" sz="3200" dirty="0"/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12013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(A) </a:t>
            </a:r>
            <a:r>
              <a:rPr lang="en-US" altLang="zh-TW" sz="3200" dirty="0">
                <a:solidFill>
                  <a:srgbClr val="FF0000"/>
                </a:solidFill>
              </a:rPr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1044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利用程式設計缺陷</a:t>
            </a:r>
            <a:r>
              <a:rPr lang="en-US" altLang="zh-TW" sz="3600" dirty="0"/>
              <a:t>,</a:t>
            </a:r>
            <a:r>
              <a:rPr lang="zh-TW" altLang="en-US" sz="3600" dirty="0"/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156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物聯網技術必須建立在黑盒子內</a:t>
            </a:r>
            <a:r>
              <a:rPr lang="en-US" altLang="zh-TW" sz="3600" dirty="0"/>
              <a:t>,</a:t>
            </a:r>
            <a:r>
              <a:rPr lang="zh-TW" altLang="en-US" sz="3600" dirty="0"/>
              <a:t>太透明風險更高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3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物聯網技術必須建立在黑盒子內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太透明風險更高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8763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r>
              <a:rPr lang="en-US" altLang="zh-TW" sz="3600" dirty="0">
                <a:solidFill>
                  <a:srgbClr val="FF0000"/>
                </a:solidFill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1604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社交工程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12635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社交工程</a:t>
            </a:r>
            <a:r>
              <a:rPr lang="en-US" altLang="zh-TW" sz="3600" dirty="0">
                <a:solidFill>
                  <a:srgbClr val="FF0000"/>
                </a:solidFill>
              </a:rPr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11294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78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13145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2205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838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 </a:t>
            </a:r>
            <a:r>
              <a:rPr lang="en-US" altLang="zh-TW" sz="3600" dirty="0">
                <a:solidFill>
                  <a:srgbClr val="FF0000"/>
                </a:solidFill>
              </a:rPr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28077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8398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18225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23882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阻斷式服務攻擊</a:t>
            </a:r>
            <a:r>
              <a:rPr lang="en-US" altLang="zh-TW" sz="3600" dirty="0">
                <a:solidFill>
                  <a:srgbClr val="FF0000"/>
                </a:solidFill>
              </a:rPr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6066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代理伺服器</a:t>
            </a:r>
            <a:r>
              <a:rPr lang="en-US" altLang="zh-TW" sz="3600" dirty="0"/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2704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代理伺服器</a:t>
            </a:r>
            <a:r>
              <a:rPr lang="en-US" altLang="zh-TW" sz="3600" dirty="0">
                <a:solidFill>
                  <a:srgbClr val="FF0000"/>
                </a:solidFill>
              </a:rPr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764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/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996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7715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可絕對確保買賣交易的安全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254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可絕對確保買賣交易的安全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不會被偵測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28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確保資料傳送之正確性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資料開始傳送時不需進行交握</a:t>
            </a:r>
            <a:r>
              <a:rPr lang="en-US" altLang="zh-TW" sz="3600" dirty="0"/>
              <a:t>(Hand shaking)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傳送發生錯誤時不會要求重新傳送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傳送時所進行之檢查與偵錯機制較 </a:t>
            </a:r>
            <a:r>
              <a:rPr lang="en-US" altLang="zh-TW" sz="3600" dirty="0"/>
              <a:t>UDP </a:t>
            </a:r>
            <a:r>
              <a:rPr lang="zh-TW" altLang="en-US" sz="3600" dirty="0"/>
              <a:t>簡單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035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確保資料傳送之正確性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資料開始傳送時不需進行交握</a:t>
            </a:r>
            <a:r>
              <a:rPr lang="en-US" altLang="zh-TW" sz="3600" dirty="0"/>
              <a:t>(Hand shaking)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傳送發生錯誤時不會要求重新傳送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傳送時所進行之檢查與偵錯機制較 </a:t>
            </a:r>
            <a:r>
              <a:rPr lang="en-US" altLang="zh-TW" sz="3600" dirty="0"/>
              <a:t>UDP </a:t>
            </a:r>
            <a:r>
              <a:rPr lang="zh-TW" altLang="en-US" sz="3600" dirty="0"/>
              <a:t>簡單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281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9765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39521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34739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800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阻絕服務攻擊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DoS</a:t>
            </a:r>
            <a:r>
              <a:rPr lang="en-US" altLang="zh-TW" sz="3200" dirty="0"/>
              <a:t>)</a:t>
            </a:r>
            <a:r>
              <a:rPr lang="zh-TW" altLang="en-US" sz="3200" dirty="0"/>
              <a:t>通常指攻擊者與通訊的兩端分別建立</a:t>
            </a:r>
            <a:r>
              <a:rPr lang="zh-TW" altLang="en-US" sz="3200" dirty="0" smtClean="0"/>
              <a:t>獨立的</a:t>
            </a:r>
            <a:r>
              <a:rPr lang="zh-TW" altLang="en-US" sz="3200" dirty="0"/>
              <a:t>聯繫</a:t>
            </a:r>
            <a:r>
              <a:rPr lang="en-US" altLang="zh-TW" sz="3200" dirty="0"/>
              <a:t>,</a:t>
            </a:r>
            <a:r>
              <a:rPr lang="zh-TW" altLang="en-US" sz="3200" dirty="0"/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9915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阻絕服務攻擊</a:t>
            </a:r>
            <a:r>
              <a:rPr lang="en-US" altLang="zh-TW" sz="3200" dirty="0">
                <a:solidFill>
                  <a:srgbClr val="FF0000"/>
                </a:solidFill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</a:rPr>
              <a:t>DoS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r>
              <a:rPr lang="zh-TW" altLang="en-US" sz="3200" dirty="0">
                <a:solidFill>
                  <a:srgbClr val="FF0000"/>
                </a:solidFill>
              </a:rPr>
              <a:t>通常指攻擊者與通訊的兩端分別建立</a:t>
            </a:r>
            <a:r>
              <a:rPr lang="zh-TW" altLang="en-US" sz="3200" dirty="0" smtClean="0">
                <a:solidFill>
                  <a:srgbClr val="FF0000"/>
                </a:solidFill>
              </a:rPr>
              <a:t>獨立的</a:t>
            </a:r>
            <a:r>
              <a:rPr lang="zh-TW" altLang="en-US" sz="3200" dirty="0">
                <a:solidFill>
                  <a:srgbClr val="FF0000"/>
                </a:solidFill>
              </a:rPr>
              <a:t>聯繫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3987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雙因認證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185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雙因認證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45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不會被偵測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59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45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啟用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8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啟用 </a:t>
            </a:r>
            <a:r>
              <a:rPr lang="en-US" altLang="zh-TW" sz="3600" dirty="0" err="1">
                <a:solidFill>
                  <a:srgbClr val="FF0000"/>
                </a:solidFill>
              </a:rPr>
              <a:t>IPSec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>
                <a:solidFill>
                  <a:srgbClr val="FF0000"/>
                </a:solidFill>
              </a:rPr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191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定期檢視安全記錄檔</a:t>
            </a:r>
            <a:r>
              <a:rPr lang="en-US" altLang="zh-TW" sz="3600" dirty="0"/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32213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定期檢視安全記錄檔</a:t>
            </a:r>
            <a:r>
              <a:rPr lang="en-US" altLang="zh-TW" sz="3600" dirty="0">
                <a:solidFill>
                  <a:srgbClr val="FF0000"/>
                </a:solidFill>
              </a:rPr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12072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可以用來掃描已開啟的 </a:t>
            </a:r>
            <a:r>
              <a:rPr lang="en-US" altLang="zh-TW" sz="3600" dirty="0"/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11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可以用來掃描已開啟的 </a:t>
            </a:r>
            <a:r>
              <a:rPr lang="en-US" altLang="zh-TW" sz="3600" dirty="0">
                <a:solidFill>
                  <a:srgbClr val="FF0000"/>
                </a:solidFill>
              </a:rPr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711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資料讀取速度變快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94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資料讀取速度變快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/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40090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/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2147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15104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程式開發者的疏忽</a:t>
            </a:r>
            <a:r>
              <a:rPr lang="en-US" altLang="zh-TW" sz="3600" dirty="0"/>
              <a:t>,</a:t>
            </a:r>
            <a:r>
              <a:rPr lang="zh-TW" altLang="en-US" sz="3600" dirty="0"/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822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程式開發者的疏忽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906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13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42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2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144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每個應用程序指定唯一的使用者識別碼</a:t>
            </a:r>
            <a:r>
              <a:rPr lang="en-US" altLang="zh-TW" sz="3600" dirty="0"/>
              <a:t>(UID),</a:t>
            </a:r>
            <a:r>
              <a:rPr lang="zh-TW" altLang="en-US" sz="3600" dirty="0"/>
              <a:t>並執行於獨立</a:t>
            </a:r>
            <a:r>
              <a:rPr lang="zh-TW" altLang="en-US" sz="3600" dirty="0" smtClean="0"/>
              <a:t>的處理</a:t>
            </a:r>
            <a:r>
              <a:rPr lang="zh-TW" altLang="en-US" sz="3600" dirty="0"/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212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每個應用程序指定唯一的使用者識別碼</a:t>
            </a:r>
            <a:r>
              <a:rPr lang="en-US" altLang="zh-TW" sz="3600" dirty="0">
                <a:solidFill>
                  <a:srgbClr val="FF0000"/>
                </a:solidFill>
              </a:rPr>
              <a:t>(UID),</a:t>
            </a:r>
            <a:r>
              <a:rPr lang="zh-TW" altLang="en-US" sz="3600" dirty="0">
                <a:solidFill>
                  <a:srgbClr val="FF0000"/>
                </a:solidFill>
              </a:rPr>
              <a:t>並執行於獨立</a:t>
            </a:r>
            <a:r>
              <a:rPr lang="zh-TW" altLang="en-US" sz="3600" dirty="0" smtClean="0">
                <a:solidFill>
                  <a:srgbClr val="FF0000"/>
                </a:solidFill>
              </a:rPr>
              <a:t>的處理</a:t>
            </a:r>
            <a:r>
              <a:rPr lang="zh-TW" altLang="en-US" sz="3600" dirty="0">
                <a:solidFill>
                  <a:srgbClr val="FF0000"/>
                </a:solidFill>
              </a:rPr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75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23993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250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065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(B) OWASP </a:t>
            </a:r>
            <a:r>
              <a:rPr lang="zh-TW" altLang="en-US" sz="3600" dirty="0"/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716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OWASP </a:t>
            </a:r>
            <a:r>
              <a:rPr lang="zh-TW" altLang="en-US" sz="3600" dirty="0">
                <a:solidFill>
                  <a:srgbClr val="FF0000"/>
                </a:solidFill>
              </a:rPr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826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10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532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所有類型的原始碼漏洞</a:t>
            </a:r>
            <a:r>
              <a:rPr lang="en-US" altLang="zh-TW" sz="3600" dirty="0"/>
              <a:t>,</a:t>
            </a:r>
            <a:r>
              <a:rPr lang="zh-TW" altLang="en-US" sz="3600" dirty="0"/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4134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所有類型的原始碼漏洞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0990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弱點掃描屬於一種網路探測技術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弱點掃描主要是偵測並掃描位於主機上的各個端口或節點的</a:t>
            </a:r>
            <a:r>
              <a:rPr lang="zh-TW" altLang="en-US" sz="3200" dirty="0" smtClean="0"/>
              <a:t>弱點資訊</a:t>
            </a:r>
            <a:r>
              <a:rPr lang="zh-TW" altLang="en-US" sz="3200" dirty="0"/>
              <a:t>後</a:t>
            </a:r>
            <a:r>
              <a:rPr lang="en-US" altLang="zh-TW" sz="3200" dirty="0"/>
              <a:t>,</a:t>
            </a:r>
            <a:r>
              <a:rPr lang="zh-TW" altLang="en-US" sz="3200" dirty="0"/>
              <a:t>與自身的弱點資料庫進行比對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若防火牆和入侵偵測系統是屬於被動的防禦方法</a:t>
            </a:r>
            <a:r>
              <a:rPr lang="en-US" altLang="zh-TW" sz="3200" dirty="0"/>
              <a:t>,</a:t>
            </a:r>
            <a:r>
              <a:rPr lang="zh-TW" altLang="en-US" sz="3200" dirty="0"/>
              <a:t>則弱點掃描</a:t>
            </a:r>
            <a:r>
              <a:rPr lang="zh-TW" altLang="en-US" sz="3200" dirty="0" smtClean="0"/>
              <a:t>就屬於</a:t>
            </a:r>
            <a:r>
              <a:rPr lang="zh-TW" altLang="en-US" sz="3200" dirty="0"/>
              <a:t>一種主動的防禦方法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弱點掃描與原碼檢測</a:t>
            </a:r>
            <a:r>
              <a:rPr lang="en-US" altLang="zh-TW" sz="3200" dirty="0"/>
              <a:t>(Source Code Analysis)</a:t>
            </a:r>
            <a:r>
              <a:rPr lang="zh-TW" altLang="en-US" sz="3200" dirty="0"/>
              <a:t>應擇一使用</a:t>
            </a:r>
            <a:r>
              <a:rPr lang="en-US" altLang="zh-TW" sz="3200" dirty="0"/>
              <a:t>,</a:t>
            </a:r>
            <a:r>
              <a:rPr lang="zh-TW" altLang="en-US" sz="3200" dirty="0"/>
              <a:t>以</a:t>
            </a:r>
            <a:r>
              <a:rPr lang="zh-TW" altLang="en-US" sz="3200" dirty="0" smtClean="0"/>
              <a:t>避免</a:t>
            </a:r>
            <a:r>
              <a:rPr lang="zh-TW" altLang="en-US" sz="3200" dirty="0"/>
              <a:t>檢測數據相互干擾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542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弱點掃描屬於一種網路探測技術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弱點掃描主要是偵測並掃描位於主機上的各個端口或節點的</a:t>
            </a:r>
            <a:r>
              <a:rPr lang="zh-TW" altLang="en-US" sz="3200" dirty="0" smtClean="0"/>
              <a:t>弱點資訊</a:t>
            </a:r>
            <a:r>
              <a:rPr lang="zh-TW" altLang="en-US" sz="3200" dirty="0"/>
              <a:t>後</a:t>
            </a:r>
            <a:r>
              <a:rPr lang="en-US" altLang="zh-TW" sz="3200" dirty="0"/>
              <a:t>,</a:t>
            </a:r>
            <a:r>
              <a:rPr lang="zh-TW" altLang="en-US" sz="3200" dirty="0"/>
              <a:t>與自身的弱點資料庫進行比對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若防火牆和入侵偵測系統是屬於被動的防禦方法</a:t>
            </a:r>
            <a:r>
              <a:rPr lang="en-US" altLang="zh-TW" sz="3200" dirty="0"/>
              <a:t>,</a:t>
            </a:r>
            <a:r>
              <a:rPr lang="zh-TW" altLang="en-US" sz="3200" dirty="0"/>
              <a:t>則弱點掃描</a:t>
            </a:r>
            <a:r>
              <a:rPr lang="zh-TW" altLang="en-US" sz="3200" dirty="0" smtClean="0"/>
              <a:t>就屬於</a:t>
            </a:r>
            <a:r>
              <a:rPr lang="zh-TW" altLang="en-US" sz="3200" dirty="0"/>
              <a:t>一種主動的防禦方法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弱點掃描與原碼檢測</a:t>
            </a:r>
            <a:r>
              <a:rPr lang="en-US" altLang="zh-TW" sz="3200" dirty="0">
                <a:solidFill>
                  <a:srgbClr val="FF0000"/>
                </a:solidFill>
              </a:rPr>
              <a:t>(Source Code Analysis)</a:t>
            </a:r>
            <a:r>
              <a:rPr lang="zh-TW" altLang="en-US" sz="3200" dirty="0">
                <a:solidFill>
                  <a:srgbClr val="FF0000"/>
                </a:solidFill>
              </a:rPr>
              <a:t>應擇一使用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以</a:t>
            </a:r>
            <a:r>
              <a:rPr lang="zh-TW" altLang="en-US" sz="3200" dirty="0" smtClean="0">
                <a:solidFill>
                  <a:srgbClr val="FF0000"/>
                </a:solidFill>
              </a:rPr>
              <a:t>避免</a:t>
            </a:r>
            <a:r>
              <a:rPr lang="zh-TW" altLang="en-US" sz="3200" dirty="0">
                <a:solidFill>
                  <a:srgbClr val="FF0000"/>
                </a:solidFill>
              </a:rPr>
              <a:t>檢測數據相互干擾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執行資訊事故安全教育訓練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782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無法從遠端系統傳到本地端執行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064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無法從遠端系統傳到本地端執行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病毒通常透過使用者操作傳播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31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病毒通常透過使用者操作傳播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41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使用者電腦收到電子垃圾廣告郵件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65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使用者電腦收到電子垃圾廣告郵件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臨時性之個人資料檔案存放於個人電腦、公用資料夾、公用 </a:t>
            </a:r>
            <a:r>
              <a:rPr lang="en-US" altLang="zh-TW" sz="2800" dirty="0" smtClean="0"/>
              <a:t>PC</a:t>
            </a:r>
            <a:r>
              <a:rPr lang="zh-TW" altLang="en-US" sz="2800" dirty="0" smtClean="0"/>
              <a:t>之</a:t>
            </a:r>
            <a:r>
              <a:rPr lang="zh-TW" altLang="en-US" sz="2800" dirty="0"/>
              <a:t>暫存資料夾中時</a:t>
            </a:r>
            <a:r>
              <a:rPr lang="en-US" altLang="zh-TW" sz="2800" dirty="0"/>
              <a:t>,</a:t>
            </a:r>
            <a:r>
              <a:rPr lang="zh-TW" altLang="en-US" sz="2800" dirty="0"/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91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(B) </a:t>
            </a:r>
            <a:r>
              <a:rPr lang="zh-TW" altLang="en-US" sz="2800" dirty="0">
                <a:solidFill>
                  <a:srgbClr val="FF0000"/>
                </a:solidFill>
              </a:rPr>
              <a:t>臨時性之個人資料檔案存放於個人電腦、公用資料夾、公用 </a:t>
            </a:r>
            <a:r>
              <a:rPr lang="en-US" altLang="zh-TW" sz="2800" dirty="0" smtClean="0">
                <a:solidFill>
                  <a:srgbClr val="FF0000"/>
                </a:solidFill>
              </a:rPr>
              <a:t>PC</a:t>
            </a:r>
            <a:r>
              <a:rPr lang="zh-TW" altLang="en-US" sz="2800" dirty="0" smtClean="0">
                <a:solidFill>
                  <a:srgbClr val="FF0000"/>
                </a:solidFill>
              </a:rPr>
              <a:t>之</a:t>
            </a:r>
            <a:r>
              <a:rPr lang="zh-TW" altLang="en-US" sz="2800" dirty="0">
                <a:solidFill>
                  <a:srgbClr val="FF0000"/>
                </a:solidFill>
              </a:rPr>
              <a:t>暫存資料夾中時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502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RPO </a:t>
            </a:r>
            <a:r>
              <a:rPr lang="zh-TW" altLang="en-US" sz="3600" dirty="0"/>
              <a:t>意指當災害發生後</a:t>
            </a:r>
            <a:r>
              <a:rPr lang="en-US" altLang="zh-TW" sz="3600" dirty="0"/>
              <a:t>,</a:t>
            </a:r>
            <a:r>
              <a:rPr lang="zh-TW" altLang="en-US" sz="3600" dirty="0"/>
              <a:t>資訊系統恢復基本或必要服務的所需</a:t>
            </a:r>
            <a:r>
              <a:rPr lang="zh-TW" altLang="en-US" sz="3600" dirty="0" smtClean="0"/>
              <a:t>時間</a:t>
            </a:r>
            <a:endParaRPr lang="zh-TW" altLang="en-US" sz="3600" dirty="0"/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4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RPO </a:t>
            </a:r>
            <a:r>
              <a:rPr lang="zh-TW" altLang="en-US" sz="3600" dirty="0">
                <a:solidFill>
                  <a:srgbClr val="FF0000"/>
                </a:solidFill>
              </a:rPr>
              <a:t>意指當災害發生後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資訊系統恢復基本或必要服務的所需</a:t>
            </a:r>
            <a:r>
              <a:rPr lang="zh-TW" altLang="en-US" sz="3600" dirty="0" smtClean="0">
                <a:solidFill>
                  <a:srgbClr val="FF0000"/>
                </a:solidFill>
              </a:rPr>
              <a:t>時間</a:t>
            </a:r>
            <a:endParaRPr lang="zh-TW" altLang="en-US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443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執行資訊事故安全教育訓練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102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411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完全備份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err="1"/>
              <a:t>Bigdata</a:t>
            </a:r>
            <a:r>
              <a:rPr lang="en-US" altLang="zh-TW" sz="3600" dirty="0"/>
              <a:t>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405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完全備份</a:t>
            </a:r>
            <a:r>
              <a:rPr lang="en-US" altLang="zh-TW" sz="3600" dirty="0">
                <a:solidFill>
                  <a:srgbClr val="FF0000"/>
                </a:solidFill>
              </a:rPr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err="1"/>
              <a:t>Bigdata</a:t>
            </a:r>
            <a:r>
              <a:rPr lang="en-US" altLang="zh-TW" sz="3600" dirty="0"/>
              <a:t>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37941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07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430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確保稽核日誌的準確性</a:t>
            </a:r>
            <a:r>
              <a:rPr lang="en-US" altLang="zh-TW" sz="3600" dirty="0"/>
              <a:t>,</a:t>
            </a:r>
            <a:r>
              <a:rPr lang="zh-TW" altLang="en-US" sz="3600" dirty="0"/>
              <a:t>以便紀錄事件與生成證據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29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確保稽核日誌的準確性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以便紀錄事件與生成證據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84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318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死結</a:t>
            </a:r>
            <a:r>
              <a:rPr lang="en-US" altLang="zh-TW" sz="3600" dirty="0"/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265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0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150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正規化</a:t>
            </a:r>
            <a:r>
              <a:rPr lang="en-US" altLang="zh-TW" sz="3600" dirty="0"/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37789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正規化</a:t>
            </a:r>
            <a:r>
              <a:rPr lang="en-US" altLang="zh-TW" sz="3600" dirty="0">
                <a:solidFill>
                  <a:srgbClr val="FF0000"/>
                </a:solidFill>
              </a:rPr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30593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4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密碼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使用正規化規劃資料庫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681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使用正規化規劃資料庫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可行性分析</a:t>
            </a:r>
            <a:r>
              <a:rPr lang="en-US" altLang="zh-TW" sz="3600" dirty="0"/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41484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可行性分析</a:t>
            </a:r>
            <a:r>
              <a:rPr lang="en-US" altLang="zh-TW" sz="3600" dirty="0">
                <a:solidFill>
                  <a:srgbClr val="FF0000"/>
                </a:solidFill>
              </a:rPr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10350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死結</a:t>
            </a:r>
            <a:r>
              <a:rPr lang="en-US" altLang="zh-TW" sz="3600" dirty="0">
                <a:solidFill>
                  <a:srgbClr val="FF0000"/>
                </a:solidFill>
              </a:rPr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962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349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52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1973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社交攻擊</a:t>
            </a:r>
            <a:r>
              <a:rPr lang="en-US" altLang="zh-TW" sz="3600" dirty="0">
                <a:solidFill>
                  <a:srgbClr val="FF0000"/>
                </a:solidFill>
              </a:rPr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1334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用無痕跡的瀏覽器開啟網頁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13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用無痕跡的瀏覽器開啟網頁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/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3658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22938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80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開發設計階段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732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利用程式設計缺陷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7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/.</a:t>
            </a:r>
            <a:r>
              <a:rPr lang="en-US" altLang="zh-TW" sz="3600" dirty="0" err="1"/>
              <a:t>ssh</a:t>
            </a:r>
            <a:endParaRPr lang="en-US" altLang="zh-TW" sz="3600" dirty="0"/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3106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黑洞攻擊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93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黑洞攻擊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/.</a:t>
            </a:r>
            <a:r>
              <a:rPr lang="en-US" altLang="zh-TW" sz="3600" dirty="0" err="1">
                <a:solidFill>
                  <a:srgbClr val="FF0000"/>
                </a:solidFill>
              </a:rPr>
              <a:t>ssh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29863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使用者帳戶控制</a:t>
            </a:r>
            <a:r>
              <a:rPr lang="en-US" altLang="zh-TW" sz="3600" dirty="0"/>
              <a:t>(User </a:t>
            </a:r>
            <a:r>
              <a:rPr lang="en-US" altLang="zh-TW" sz="3600" dirty="0" smtClean="0"/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796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使用者帳戶控制</a:t>
            </a:r>
            <a:r>
              <a:rPr lang="en-US" altLang="zh-TW" sz="3600" dirty="0">
                <a:solidFill>
                  <a:srgbClr val="FF0000"/>
                </a:solidFill>
              </a:rPr>
              <a:t>(User </a:t>
            </a:r>
            <a:r>
              <a:rPr lang="en-US" altLang="zh-TW" sz="3600" dirty="0" smtClean="0">
                <a:solidFill>
                  <a:srgbClr val="FF0000"/>
                </a:solidFill>
              </a:rPr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314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DHCP(Dynamic Host Configuration Protocol)</a:t>
            </a:r>
            <a:r>
              <a:rPr lang="zh-TW" altLang="en-US" sz="3600" dirty="0"/>
              <a:t>服務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269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DHCP(Dynamic Host Configuration Protocol)</a:t>
            </a:r>
            <a:r>
              <a:rPr lang="zh-TW" altLang="en-US" sz="3600" dirty="0">
                <a:solidFill>
                  <a:srgbClr val="FF0000"/>
                </a:solidFill>
              </a:rPr>
              <a:t>服務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38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571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1668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32146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/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45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/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1903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27910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8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自由存取控制</a:t>
            </a:r>
            <a:r>
              <a:rPr lang="en-US" altLang="zh-TW" sz="3200" dirty="0">
                <a:solidFill>
                  <a:srgbClr val="FF0000"/>
                </a:solidFill>
              </a:rPr>
              <a:t>(Discretionary Access </a:t>
            </a:r>
            <a:r>
              <a:rPr lang="en-US" altLang="zh-TW" sz="3200" dirty="0" err="1">
                <a:solidFill>
                  <a:srgbClr val="FF0000"/>
                </a:solidFill>
              </a:rPr>
              <a:t>Control,DAC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/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5355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2466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/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1856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42213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/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64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284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9799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模糊測試</a:t>
            </a:r>
            <a:r>
              <a:rPr lang="en-US" altLang="zh-TW" sz="3600" dirty="0"/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模糊測試</a:t>
            </a:r>
            <a:r>
              <a:rPr lang="en-US" altLang="zh-TW" sz="3600" dirty="0">
                <a:solidFill>
                  <a:srgbClr val="FF0000"/>
                </a:solidFill>
              </a:rPr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653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跨站偽造請求攻擊</a:t>
            </a:r>
            <a:r>
              <a:rPr lang="en-US" altLang="zh-TW" sz="3600" dirty="0"/>
              <a:t>(CSRF)</a:t>
            </a:r>
            <a:r>
              <a:rPr lang="zh-TW" altLang="en-US" sz="3600" dirty="0"/>
              <a:t>。</a:t>
            </a:r>
            <a:endParaRPr lang="en-US" altLang="zh-TW" sz="3600" dirty="0" smtClean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424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跨站偽造請求攻擊</a:t>
            </a:r>
            <a:r>
              <a:rPr lang="en-US" altLang="zh-TW" sz="3600" dirty="0">
                <a:solidFill>
                  <a:srgbClr val="FF0000"/>
                </a:solidFill>
              </a:rPr>
              <a:t>(CSRF)</a:t>
            </a:r>
            <a:r>
              <a:rPr lang="zh-TW" altLang="en-US" sz="3600" dirty="0">
                <a:solidFill>
                  <a:srgbClr val="FF0000"/>
                </a:solidFill>
              </a:rPr>
              <a:t>。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595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應用程式必須考量是否有 </a:t>
            </a:r>
            <a:r>
              <a:rPr lang="en-US" altLang="zh-TW" sz="3600" dirty="0"/>
              <a:t>SQL </a:t>
            </a:r>
            <a:r>
              <a:rPr lang="zh-TW" altLang="en-US" sz="3600" dirty="0"/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1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應用程式必須考量是否有 </a:t>
            </a:r>
            <a:r>
              <a:rPr lang="en-US" altLang="zh-TW" sz="3600" dirty="0">
                <a:solidFill>
                  <a:srgbClr val="FF0000"/>
                </a:solidFill>
              </a:rPr>
              <a:t>SQL </a:t>
            </a:r>
            <a:r>
              <a:rPr lang="zh-TW" altLang="en-US" sz="3600" dirty="0">
                <a:solidFill>
                  <a:srgbClr val="FF0000"/>
                </a:solidFill>
              </a:rPr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99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890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18880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MegaSploit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8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en-US" altLang="zh-TW" sz="3600" dirty="0" err="1">
                <a:solidFill>
                  <a:srgbClr val="FF0000"/>
                </a:solidFill>
              </a:rPr>
              <a:t>MegaSploit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2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57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零時差攻擊</a:t>
            </a:r>
            <a:r>
              <a:rPr lang="en-US" altLang="zh-TW" sz="3600" dirty="0"/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703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零時差攻擊</a:t>
            </a:r>
            <a:r>
              <a:rPr lang="en-US" altLang="zh-TW" sz="3600" dirty="0">
                <a:solidFill>
                  <a:srgbClr val="FF0000"/>
                </a:solidFill>
              </a:rPr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3975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/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3702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250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特洛伊木馬會自我複製</a:t>
            </a:r>
            <a:r>
              <a:rPr lang="en-US" altLang="zh-TW" sz="3600" dirty="0"/>
              <a:t>,</a:t>
            </a:r>
            <a:r>
              <a:rPr lang="zh-TW" altLang="en-US" sz="3600" dirty="0"/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70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特洛伊木馬會自我複製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081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備份媒體無需定期更新</a:t>
            </a:r>
            <a:r>
              <a:rPr lang="en-US" altLang="zh-TW" sz="3200" dirty="0"/>
              <a:t>,</a:t>
            </a:r>
            <a:r>
              <a:rPr lang="zh-TW" altLang="en-US" sz="3200" dirty="0"/>
              <a:t>僅以抽檢方式驗證其有效性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57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備份媒體無需定期更新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僅以抽檢方式驗證其有效性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88" y="946908"/>
            <a:ext cx="8158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</a:t>
            </a:r>
            <a:endParaRPr lang="zh-TW" altLang="en-US" sz="3600" dirty="0"/>
          </a:p>
          <a:p>
            <a:r>
              <a:rPr lang="zh-TW" altLang="en-US" sz="3600" dirty="0"/>
              <a:t>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資料備份主要目的為防範資料漏失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組織宜建立備份政策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以定義組織對備份的相關要求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備份資料的存放地點宜於遠端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以避免主要場域發生災難時不</a:t>
            </a:r>
            <a:r>
              <a:rPr lang="zh-TW" altLang="en-US" sz="3600" dirty="0" smtClean="0"/>
              <a:t>被波及</a:t>
            </a:r>
            <a:endParaRPr lang="zh-TW" altLang="en-US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備份資料測試復原時</a:t>
            </a:r>
            <a:r>
              <a:rPr lang="en-US" altLang="zh-TW" sz="3600" dirty="0"/>
              <a:t>,</a:t>
            </a:r>
            <a:r>
              <a:rPr lang="zh-TW" altLang="en-US" sz="3600" dirty="0"/>
              <a:t>應覆寫回原始媒體或系統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以確保資料</a:t>
            </a:r>
            <a:r>
              <a:rPr lang="zh-TW" altLang="en-US" sz="3600" dirty="0" smtClean="0"/>
              <a:t>復原</a:t>
            </a:r>
            <a:r>
              <a:rPr lang="zh-TW" altLang="en-US" sz="3600" dirty="0"/>
              <a:t>之有效性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723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88" y="946908"/>
            <a:ext cx="8158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</a:t>
            </a:r>
            <a:endParaRPr lang="zh-TW" altLang="en-US" sz="3600" dirty="0"/>
          </a:p>
          <a:p>
            <a:r>
              <a:rPr lang="zh-TW" altLang="en-US" sz="3600" dirty="0"/>
              <a:t>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資料備份主要目的為防範資料漏失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組織宜建立備份政策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以定義組織對備份的相關要求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備份資料的存放地點宜於遠端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以避免主要場域發生災難時不</a:t>
            </a:r>
            <a:r>
              <a:rPr lang="zh-TW" altLang="en-US" sz="3600" dirty="0" smtClean="0"/>
              <a:t>被波及</a:t>
            </a:r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備份資料測試復原時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應覆寫回原始媒體或系統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以確保資料</a:t>
            </a:r>
            <a:r>
              <a:rPr lang="zh-TW" altLang="en-US" sz="3600" dirty="0" smtClean="0">
                <a:solidFill>
                  <a:srgbClr val="FF0000"/>
                </a:solidFill>
              </a:rPr>
              <a:t>復原</a:t>
            </a:r>
            <a:r>
              <a:rPr lang="zh-TW" altLang="en-US" sz="3600" dirty="0">
                <a:solidFill>
                  <a:srgbClr val="FF0000"/>
                </a:solidFill>
              </a:rPr>
              <a:t>之有效性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2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919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0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差異備份係指與完全備份完成後之索引檔進行比對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95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差異備份係指與完全備份完成後之索引檔進行比對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只要發生</a:t>
            </a:r>
            <a:r>
              <a:rPr lang="zh-TW" altLang="en-US" sz="3200" dirty="0" smtClean="0">
                <a:solidFill>
                  <a:srgbClr val="FF0000"/>
                </a:solidFill>
              </a:rPr>
              <a:t>過變化</a:t>
            </a:r>
            <a:r>
              <a:rPr lang="zh-TW" altLang="en-US" sz="3200" dirty="0">
                <a:solidFill>
                  <a:srgbClr val="FF0000"/>
                </a:solidFill>
              </a:rPr>
              <a:t>之文件都會再備份一次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勒索軟體是透過網頁瀏覽或郵件感染造成</a:t>
            </a:r>
            <a:r>
              <a:rPr lang="en-US" altLang="zh-TW" sz="3600" dirty="0"/>
              <a:t>,</a:t>
            </a:r>
            <a:r>
              <a:rPr lang="zh-TW" altLang="en-US" sz="3600" dirty="0"/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13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勒索軟體是透過網頁瀏覽或郵件感染造成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977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預設的 </a:t>
            </a:r>
            <a:r>
              <a:rPr lang="en-US" altLang="zh-TW" sz="3600" dirty="0"/>
              <a:t>Syslog </a:t>
            </a:r>
            <a:r>
              <a:rPr lang="zh-TW" altLang="en-US" sz="3600" dirty="0"/>
              <a:t>本身沒有加密</a:t>
            </a:r>
            <a:r>
              <a:rPr lang="en-US" altLang="zh-TW" sz="3600" dirty="0"/>
              <a:t>,</a:t>
            </a:r>
            <a:r>
              <a:rPr lang="zh-TW" altLang="en-US" sz="3600" dirty="0"/>
              <a:t>但是不會遭到偽冒</a:t>
            </a:r>
            <a:r>
              <a:rPr lang="zh-TW" altLang="en-US" sz="3600" dirty="0" smtClean="0"/>
              <a:t>攻擊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950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預設的 </a:t>
            </a:r>
            <a:r>
              <a:rPr lang="en-US" altLang="zh-TW" sz="3600" dirty="0">
                <a:solidFill>
                  <a:srgbClr val="FF0000"/>
                </a:solidFill>
              </a:rPr>
              <a:t>Syslog </a:t>
            </a:r>
            <a:r>
              <a:rPr lang="zh-TW" altLang="en-US" sz="3600" dirty="0">
                <a:solidFill>
                  <a:srgbClr val="FF0000"/>
                </a:solidFill>
              </a:rPr>
              <a:t>本身沒有加密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但是不會遭到偽冒</a:t>
            </a:r>
            <a:r>
              <a:rPr lang="zh-TW" altLang="en-US" sz="3600" dirty="0" smtClean="0">
                <a:solidFill>
                  <a:srgbClr val="FF0000"/>
                </a:solidFill>
              </a:rPr>
              <a:t>攻擊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725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安全性日誌、系統日誌、應用程式日誌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315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安全性日誌、系統日誌、應用程式日誌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15404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2162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599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55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239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使用瀏覽器會記錄帳號密碼的便利功能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035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使用瀏覽器會記錄帳號密碼的便利功能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不安全的介面與 </a:t>
            </a:r>
            <a:r>
              <a:rPr lang="en-US" altLang="zh-TW" sz="3600" dirty="0"/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04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不安全的介面與 </a:t>
            </a:r>
            <a:r>
              <a:rPr lang="en-US" altLang="zh-TW" sz="3600" dirty="0">
                <a:solidFill>
                  <a:srgbClr val="FF0000"/>
                </a:solidFill>
              </a:rPr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994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加密</a:t>
            </a:r>
            <a:r>
              <a:rPr lang="en-US" altLang="zh-TW" sz="3600" dirty="0"/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2454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加密</a:t>
            </a:r>
            <a:r>
              <a:rPr lang="en-US" altLang="zh-TW" sz="3600" dirty="0">
                <a:solidFill>
                  <a:srgbClr val="FF0000"/>
                </a:solidFill>
              </a:rPr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169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29319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該 </a:t>
            </a:r>
            <a:r>
              <a:rPr lang="en-US" altLang="zh-TW" sz="3600" dirty="0"/>
              <a:t>APP </a:t>
            </a:r>
            <a:r>
              <a:rPr lang="zh-TW" altLang="en-US" sz="3600" dirty="0"/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27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該 </a:t>
            </a:r>
            <a:r>
              <a:rPr lang="en-US" altLang="zh-TW" sz="3600" dirty="0">
                <a:solidFill>
                  <a:srgbClr val="FF0000"/>
                </a:solidFill>
              </a:rPr>
              <a:t>APP </a:t>
            </a:r>
            <a:r>
              <a:rPr lang="zh-TW" altLang="en-US" sz="3600" dirty="0">
                <a:solidFill>
                  <a:srgbClr val="FF0000"/>
                </a:solidFill>
              </a:rPr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80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8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65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可安裝破解版軟體節省荷包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4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可安裝破解版軟體節省荷包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監聽攻擊</a:t>
            </a:r>
            <a:r>
              <a:rPr lang="en-US" altLang="zh-TW" sz="3600" dirty="0"/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146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監聽攻擊</a:t>
            </a:r>
            <a:r>
              <a:rPr lang="en-US" altLang="zh-TW" sz="3600" dirty="0">
                <a:solidFill>
                  <a:srgbClr val="FF0000"/>
                </a:solidFill>
              </a:rPr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3963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不同產業可以建立一致的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安全基礎規範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9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不同產業可以建立一致的 </a:t>
            </a:r>
            <a:r>
              <a:rPr lang="en-US" altLang="zh-TW" sz="3600" dirty="0" err="1">
                <a:solidFill>
                  <a:srgbClr val="FF0000"/>
                </a:solidFill>
              </a:rPr>
              <a:t>IoT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>
                <a:solidFill>
                  <a:srgbClr val="FF0000"/>
                </a:solidFill>
              </a:rPr>
              <a:t>安全基礎規範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19146</Words>
  <Application>Microsoft Office PowerPoint</Application>
  <PresentationFormat>如螢幕大小 (4:3)</PresentationFormat>
  <Paragraphs>1885</Paragraphs>
  <Slides>301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301</vt:i4>
      </vt:variant>
    </vt:vector>
  </HeadingPairs>
  <TitlesOfParts>
    <vt:vector size="307" baseType="lpstr">
      <vt:lpstr>微軟正黑體</vt:lpstr>
      <vt:lpstr>新細明體</vt:lpstr>
      <vt:lpstr>Arial</vt:lpstr>
      <vt:lpstr>Calibri</vt:lpstr>
      <vt:lpstr>Calibri Light</vt:lpstr>
      <vt:lpstr>Office 佈景主題</vt:lpstr>
      <vt:lpstr>IPAS資安工程師 認證題庫_資訊安全技術概論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Win7</cp:lastModifiedBy>
  <cp:revision>61</cp:revision>
  <dcterms:created xsi:type="dcterms:W3CDTF">2019-05-14T03:32:08Z</dcterms:created>
  <dcterms:modified xsi:type="dcterms:W3CDTF">2019-11-26T09:05:41Z</dcterms:modified>
</cp:coreProperties>
</file>