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6" r:id="rId8"/>
    <p:sldId id="265" r:id="rId9"/>
    <p:sldId id="264" r:id="rId10"/>
    <p:sldId id="263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  <p:sldId id="386" r:id="rId108"/>
    <p:sldId id="387" r:id="rId109"/>
    <p:sldId id="388" r:id="rId110"/>
    <p:sldId id="389" r:id="rId111"/>
    <p:sldId id="390" r:id="rId112"/>
    <p:sldId id="391" r:id="rId113"/>
    <p:sldId id="392" r:id="rId114"/>
    <p:sldId id="393" r:id="rId115"/>
    <p:sldId id="394" r:id="rId116"/>
    <p:sldId id="395" r:id="rId117"/>
    <p:sldId id="396" r:id="rId118"/>
    <p:sldId id="397" r:id="rId119"/>
    <p:sldId id="398" r:id="rId120"/>
    <p:sldId id="399" r:id="rId121"/>
    <p:sldId id="400" r:id="rId122"/>
    <p:sldId id="401" r:id="rId123"/>
    <p:sldId id="402" r:id="rId124"/>
    <p:sldId id="341" r:id="rId125"/>
    <p:sldId id="342" r:id="rId126"/>
    <p:sldId id="343" r:id="rId127"/>
    <p:sldId id="344" r:id="rId128"/>
    <p:sldId id="345" r:id="rId129"/>
    <p:sldId id="346" r:id="rId130"/>
    <p:sldId id="347" r:id="rId131"/>
    <p:sldId id="348" r:id="rId132"/>
    <p:sldId id="349" r:id="rId133"/>
    <p:sldId id="350" r:id="rId134"/>
    <p:sldId id="351" r:id="rId135"/>
    <p:sldId id="352" r:id="rId136"/>
    <p:sldId id="353" r:id="rId137"/>
    <p:sldId id="354" r:id="rId138"/>
    <p:sldId id="355" r:id="rId139"/>
    <p:sldId id="285" r:id="rId140"/>
    <p:sldId id="286" r:id="rId141"/>
    <p:sldId id="287" r:id="rId142"/>
    <p:sldId id="288" r:id="rId143"/>
    <p:sldId id="289" r:id="rId144"/>
    <p:sldId id="290" r:id="rId145"/>
    <p:sldId id="291" r:id="rId146"/>
    <p:sldId id="403" r:id="rId147"/>
    <p:sldId id="404" r:id="rId148"/>
    <p:sldId id="405" r:id="rId149"/>
    <p:sldId id="406" r:id="rId150"/>
    <p:sldId id="407" r:id="rId151"/>
    <p:sldId id="408" r:id="rId1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9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99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1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42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52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79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7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2006-521E-4552-B696-4238123AD110}" type="datetimeFigureOut">
              <a:rPr lang="zh-TW" altLang="en-US" smtClean="0"/>
              <a:t>2019/11/26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17E4-1DC0-4950-B246-6954133716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IPAS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資安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題庫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資訊安全技術概論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6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負責提供分段排序、錯誤控制、流量控制</a:t>
            </a:r>
            <a:r>
              <a:rPr lang="zh-TW" altLang="en-US" sz="3600" dirty="0" smtClean="0"/>
              <a:t>等工作</a:t>
            </a:r>
            <a:r>
              <a:rPr lang="zh-TW" altLang="en-US" sz="3600" dirty="0"/>
              <a:t>是哪一層之任務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會議層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68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33" y="946908"/>
            <a:ext cx="87265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目前在物聯網裡</a:t>
            </a:r>
            <a:r>
              <a:rPr lang="en-US" altLang="zh-TW" sz="3200" dirty="0"/>
              <a:t>,</a:t>
            </a:r>
            <a:r>
              <a:rPr lang="zh-TW" altLang="en-US" sz="3200" dirty="0"/>
              <a:t>連網的智慧家電多數是採用安全性不高的通訊協</a:t>
            </a:r>
          </a:p>
          <a:p>
            <a:r>
              <a:rPr lang="zh-TW" altLang="en-US" sz="3200" dirty="0"/>
              <a:t>定</a:t>
            </a:r>
            <a:r>
              <a:rPr lang="en-US" altLang="zh-TW" sz="3200" dirty="0"/>
              <a:t>,</a:t>
            </a:r>
            <a:r>
              <a:rPr lang="zh-TW" altLang="en-US" sz="3200" dirty="0"/>
              <a:t>駭客可以利用這些不安全的通訊協定</a:t>
            </a:r>
            <a:r>
              <a:rPr lang="en-US" altLang="zh-TW" sz="3200" dirty="0"/>
              <a:t>,</a:t>
            </a:r>
            <a:r>
              <a:rPr lang="zh-TW" altLang="en-US" sz="3200" dirty="0"/>
              <a:t>進行什麼樣的攻擊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中間人攻擊</a:t>
            </a:r>
            <a:r>
              <a:rPr lang="en-US" altLang="zh-TW" sz="3200" dirty="0"/>
              <a:t>(Man-in-the-Middle)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劫持</a:t>
            </a:r>
            <a:r>
              <a:rPr lang="en-US" altLang="zh-TW" sz="3200" dirty="0"/>
              <a:t>(TCP/IP Hijacking)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重播攻擊</a:t>
            </a:r>
            <a:r>
              <a:rPr lang="en-US" altLang="zh-TW" sz="3200" dirty="0"/>
              <a:t>(Replay)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垃圾搜尋攻擊</a:t>
            </a:r>
            <a:r>
              <a:rPr lang="en-US" altLang="zh-TW" sz="3200" dirty="0"/>
              <a:t>(Dumpster Diving)</a:t>
            </a:r>
          </a:p>
          <a:p>
            <a:r>
              <a:rPr lang="en-US" altLang="zh-TW" sz="3200" dirty="0" smtClean="0"/>
              <a:t>(A) </a:t>
            </a:r>
            <a:r>
              <a:rPr lang="en-US" altLang="zh-TW" sz="3200" dirty="0"/>
              <a:t>(1), (2), (3)</a:t>
            </a:r>
          </a:p>
          <a:p>
            <a:r>
              <a:rPr lang="en-US" altLang="zh-TW" sz="3200" dirty="0" smtClean="0"/>
              <a:t>(B) </a:t>
            </a:r>
            <a:r>
              <a:rPr lang="en-US" altLang="zh-TW" sz="3200" dirty="0"/>
              <a:t>(1), (2), (4)</a:t>
            </a:r>
          </a:p>
          <a:p>
            <a:r>
              <a:rPr lang="en-US" altLang="zh-TW" sz="3200" dirty="0" smtClean="0"/>
              <a:t>(C) </a:t>
            </a:r>
            <a:r>
              <a:rPr lang="en-US" altLang="zh-TW" sz="3200" dirty="0"/>
              <a:t>(1), (3), (4)</a:t>
            </a:r>
          </a:p>
          <a:p>
            <a:r>
              <a:rPr lang="en-US" altLang="zh-TW" sz="3200" dirty="0" smtClean="0"/>
              <a:t>(D) </a:t>
            </a:r>
            <a:r>
              <a:rPr lang="en-US" altLang="zh-TW" sz="3200" dirty="0"/>
              <a:t>(2), (3), (4)</a:t>
            </a:r>
          </a:p>
        </p:txBody>
      </p:sp>
    </p:spTree>
    <p:extLst>
      <p:ext uri="{BB962C8B-B14F-4D97-AF65-F5344CB8AC3E}">
        <p14:creationId xmlns:p14="http://schemas.microsoft.com/office/powerpoint/2010/main" val="12013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物聯網安全漏洞有很多因素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物聯網軟體組件安全性不足</a:t>
            </a:r>
            <a:r>
              <a:rPr lang="en-US" altLang="zh-TW" sz="3600" dirty="0"/>
              <a:t>,</a:t>
            </a:r>
            <a:r>
              <a:rPr lang="zh-TW" altLang="en-US" sz="3600" dirty="0"/>
              <a:t>應將安全納入設計程序中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物聯網需要不斷的更新</a:t>
            </a:r>
            <a:r>
              <a:rPr lang="en-US" altLang="zh-TW" sz="3600" dirty="0"/>
              <a:t>,</a:t>
            </a:r>
            <a:r>
              <a:rPr lang="zh-TW" altLang="en-US" sz="3600" dirty="0"/>
              <a:t>並建立漏洞管理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物聯網安全必須建立在被驗證過的安全機制上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物聯網技術必須建立在黑盒子內</a:t>
            </a:r>
            <a:r>
              <a:rPr lang="en-US" altLang="zh-TW" sz="3600" dirty="0"/>
              <a:t>,</a:t>
            </a:r>
            <a:r>
              <a:rPr lang="zh-TW" altLang="en-US" sz="3600" dirty="0"/>
              <a:t>太透明風險更高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43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IP </a:t>
            </a:r>
            <a:r>
              <a:rPr lang="zh-TW" altLang="en-US" sz="3600" dirty="0"/>
              <a:t>之間的傳輸</a:t>
            </a:r>
            <a:r>
              <a:rPr lang="en-US" altLang="zh-TW" sz="3600" dirty="0"/>
              <a:t>,</a:t>
            </a:r>
            <a:r>
              <a:rPr lang="zh-TW" altLang="en-US" sz="3600" dirty="0"/>
              <a:t>屬 </a:t>
            </a:r>
            <a:r>
              <a:rPr lang="en-US" altLang="zh-TW" sz="3600" dirty="0"/>
              <a:t>OSI </a:t>
            </a:r>
            <a:r>
              <a:rPr lang="zh-TW" altLang="en-US" sz="3600" dirty="0"/>
              <a:t>模型哪一層次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表達層</a:t>
            </a:r>
            <a:r>
              <a:rPr lang="en-US" altLang="zh-TW" sz="3600" dirty="0"/>
              <a:t>(Presentation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傳輸層</a:t>
            </a:r>
            <a:r>
              <a:rPr lang="en-US" altLang="zh-TW" sz="3600" dirty="0"/>
              <a:t>(Transport Layer)</a:t>
            </a:r>
          </a:p>
        </p:txBody>
      </p:sp>
    </p:spTree>
    <p:extLst>
      <p:ext uri="{BB962C8B-B14F-4D97-AF65-F5344CB8AC3E}">
        <p14:creationId xmlns:p14="http://schemas.microsoft.com/office/powerpoint/2010/main" val="8763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下列哪種攻擊可以用來繞過實體</a:t>
            </a:r>
            <a:r>
              <a:rPr lang="en-US" altLang="zh-TW" sz="3600" dirty="0"/>
              <a:t>(Physical)</a:t>
            </a:r>
            <a:r>
              <a:rPr lang="zh-TW" altLang="en-US" sz="3600" dirty="0"/>
              <a:t>和邏輯</a:t>
            </a:r>
            <a:r>
              <a:rPr lang="en-US" altLang="zh-TW" sz="3600" dirty="0"/>
              <a:t>(Logical)</a:t>
            </a:r>
            <a:r>
              <a:rPr lang="zh-TW" altLang="en-US" sz="3600" dirty="0"/>
              <a:t>主機</a:t>
            </a:r>
            <a:r>
              <a:rPr lang="zh-TW" altLang="en-US" sz="3600" dirty="0" smtClean="0"/>
              <a:t>安全</a:t>
            </a:r>
            <a:r>
              <a:rPr lang="zh-TW" altLang="en-US" sz="3600" dirty="0"/>
              <a:t>機制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社交工程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通訊埠掃描</a:t>
            </a:r>
            <a:r>
              <a:rPr lang="en-US" altLang="zh-TW" sz="3600" dirty="0"/>
              <a:t>(Port Scan)</a:t>
            </a:r>
          </a:p>
        </p:txBody>
      </p:sp>
    </p:spTree>
    <p:extLst>
      <p:ext uri="{BB962C8B-B14F-4D97-AF65-F5344CB8AC3E}">
        <p14:creationId xmlns:p14="http://schemas.microsoft.com/office/powerpoint/2010/main" val="12635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SMURF Attack </a:t>
            </a:r>
            <a:r>
              <a:rPr lang="zh-TW" altLang="en-US" sz="3600" dirty="0"/>
              <a:t>是利用何種協定進行攻擊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ICMP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RIP</a:t>
            </a:r>
          </a:p>
          <a:p>
            <a:r>
              <a:rPr lang="en-US" altLang="zh-TW" sz="3600" dirty="0"/>
              <a:t>(D) ARP</a:t>
            </a:r>
          </a:p>
        </p:txBody>
      </p:sp>
    </p:spTree>
    <p:extLst>
      <p:ext uri="{BB962C8B-B14F-4D97-AF65-F5344CB8AC3E}">
        <p14:creationId xmlns:p14="http://schemas.microsoft.com/office/powerpoint/2010/main" val="78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公司對外的網站放置於下列何處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DMZ(Demilitarized Zone)</a:t>
            </a:r>
          </a:p>
          <a:p>
            <a:r>
              <a:rPr lang="en-US" altLang="zh-TW" sz="3600" dirty="0"/>
              <a:t>(B) Internet</a:t>
            </a:r>
          </a:p>
          <a:p>
            <a:r>
              <a:rPr lang="en-US" altLang="zh-TW" sz="3600" dirty="0"/>
              <a:t>(C) Intranet</a:t>
            </a:r>
          </a:p>
          <a:p>
            <a:r>
              <a:rPr lang="en-US" altLang="zh-TW" sz="3600" dirty="0"/>
              <a:t>(D) Extranet</a:t>
            </a:r>
          </a:p>
        </p:txBody>
      </p:sp>
    </p:spTree>
    <p:extLst>
      <p:ext uri="{BB962C8B-B14F-4D97-AF65-F5344CB8AC3E}">
        <p14:creationId xmlns:p14="http://schemas.microsoft.com/office/powerpoint/2010/main" val="2205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某管理員監控網路上的 </a:t>
            </a:r>
            <a:r>
              <a:rPr lang="en-US" altLang="zh-TW" sz="3600" dirty="0"/>
              <a:t>IP </a:t>
            </a:r>
            <a:r>
              <a:rPr lang="zh-TW" altLang="en-US" sz="3600" dirty="0"/>
              <a:t>封包時</a:t>
            </a:r>
            <a:r>
              <a:rPr lang="en-US" altLang="zh-TW" sz="3600" dirty="0"/>
              <a:t>,</a:t>
            </a:r>
            <a:r>
              <a:rPr lang="zh-TW" altLang="en-US" sz="3600" dirty="0"/>
              <a:t>發現封包標頭包含了一個協定欄位</a:t>
            </a:r>
          </a:p>
          <a:p>
            <a:r>
              <a:rPr lang="en-US" altLang="zh-TW" sz="3600" dirty="0"/>
              <a:t>(Protocol Number),</a:t>
            </a:r>
            <a:r>
              <a:rPr lang="zh-TW" altLang="en-US" sz="3600" dirty="0"/>
              <a:t>而此欄位的值為 </a:t>
            </a:r>
            <a:r>
              <a:rPr lang="en-US" altLang="zh-TW" sz="3600" dirty="0"/>
              <a:t>1,</a:t>
            </a:r>
            <a:r>
              <a:rPr lang="zh-TW" altLang="en-US" sz="3600" dirty="0"/>
              <a:t>請問此封包是屬於何種</a:t>
            </a:r>
            <a:r>
              <a:rPr lang="zh-TW" altLang="en-US" sz="3600" dirty="0" smtClean="0"/>
              <a:t>協定的</a:t>
            </a:r>
            <a:r>
              <a:rPr lang="zh-TW" altLang="en-US" sz="3600" dirty="0"/>
              <a:t>封包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TCP</a:t>
            </a:r>
          </a:p>
          <a:p>
            <a:r>
              <a:rPr lang="en-US" altLang="zh-TW" sz="3600" dirty="0"/>
              <a:t>(B) UDP</a:t>
            </a:r>
          </a:p>
          <a:p>
            <a:r>
              <a:rPr lang="en-US" altLang="zh-TW" sz="3600" dirty="0"/>
              <a:t>(C) ICMP</a:t>
            </a:r>
          </a:p>
          <a:p>
            <a:r>
              <a:rPr lang="en-US" altLang="zh-TW" sz="3600" dirty="0"/>
              <a:t>(D) IGMP</a:t>
            </a:r>
          </a:p>
        </p:txBody>
      </p:sp>
    </p:spTree>
    <p:extLst>
      <p:ext uri="{BB962C8B-B14F-4D97-AF65-F5344CB8AC3E}">
        <p14:creationId xmlns:p14="http://schemas.microsoft.com/office/powerpoint/2010/main" val="8398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請問下列何種網路攻擊行為會使目標主機系統超出其工作負荷量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甚至</a:t>
            </a:r>
            <a:r>
              <a:rPr lang="zh-TW" altLang="en-US" sz="3600" dirty="0"/>
              <a:t>導致系統癱瘓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流量分析</a:t>
            </a:r>
            <a:r>
              <a:rPr lang="en-US" altLang="zh-TW" sz="3600" dirty="0"/>
              <a:t>(Traffic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竊聽</a:t>
            </a:r>
            <a:r>
              <a:rPr lang="en-US" altLang="zh-TW" sz="3600" dirty="0"/>
              <a:t>(Sniffing)</a:t>
            </a:r>
          </a:p>
        </p:txBody>
      </p:sp>
    </p:spTree>
    <p:extLst>
      <p:ext uri="{BB962C8B-B14F-4D97-AF65-F5344CB8AC3E}">
        <p14:creationId xmlns:p14="http://schemas.microsoft.com/office/powerpoint/2010/main" val="23882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下列設備中</a:t>
            </a:r>
            <a:r>
              <a:rPr lang="en-US" altLang="zh-TW" sz="3600" dirty="0"/>
              <a:t>,</a:t>
            </a:r>
            <a:r>
              <a:rPr lang="zh-TW" altLang="en-US" sz="3600" dirty="0"/>
              <a:t>何者是可避免內外直接連線並隱藏內部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封包過濾防火牆</a:t>
            </a:r>
            <a:r>
              <a:rPr lang="en-US" altLang="zh-TW" sz="3600" dirty="0"/>
              <a:t>(Packet-Filtering Firewall)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狀態檢視防火牆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 Firewall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代理伺服器</a:t>
            </a:r>
            <a:r>
              <a:rPr lang="en-US" altLang="zh-TW" sz="3600" dirty="0"/>
              <a:t>(Proxy Server)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網站應用程式防火牆</a:t>
            </a:r>
            <a:r>
              <a:rPr lang="en-US" altLang="zh-TW" sz="3600" dirty="0"/>
              <a:t>(Web Application Firewall)</a:t>
            </a:r>
          </a:p>
        </p:txBody>
      </p:sp>
    </p:spTree>
    <p:extLst>
      <p:ext uri="{BB962C8B-B14F-4D97-AF65-F5344CB8AC3E}">
        <p14:creationId xmlns:p14="http://schemas.microsoft.com/office/powerpoint/2010/main" val="27040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在寄送電子郵件時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可以運用安全電子郵件簽章</a:t>
            </a:r>
            <a:r>
              <a:rPr lang="en-US" altLang="zh-TW" sz="3600" dirty="0"/>
              <a:t>/</a:t>
            </a:r>
            <a:r>
              <a:rPr lang="zh-TW" altLang="en-US" sz="3600" dirty="0"/>
              <a:t>密碼技術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</a:t>
            </a:r>
            <a:r>
              <a:rPr lang="zh-TW" altLang="en-US" sz="3600" dirty="0" smtClean="0"/>
              <a:t>資訊</a:t>
            </a:r>
            <a:r>
              <a:rPr lang="zh-TW" altLang="en-US" sz="3600" dirty="0"/>
              <a:t>的哪些特性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(1) </a:t>
            </a:r>
            <a:r>
              <a:rPr lang="zh-TW" altLang="en-US" sz="3600" dirty="0"/>
              <a:t>機密性</a:t>
            </a:r>
          </a:p>
          <a:p>
            <a:r>
              <a:rPr lang="en-US" altLang="zh-TW" sz="3600" dirty="0"/>
              <a:t>(2) </a:t>
            </a:r>
            <a:r>
              <a:rPr lang="zh-TW" altLang="en-US" sz="3600" dirty="0"/>
              <a:t>完整性</a:t>
            </a:r>
          </a:p>
          <a:p>
            <a:r>
              <a:rPr lang="en-US" altLang="zh-TW" sz="3600" dirty="0"/>
              <a:t>(3) </a:t>
            </a:r>
            <a:r>
              <a:rPr lang="zh-TW" altLang="en-US" sz="3600" dirty="0"/>
              <a:t>可用性</a:t>
            </a:r>
          </a:p>
          <a:p>
            <a:r>
              <a:rPr lang="en-US" altLang="zh-TW" sz="3600" dirty="0"/>
              <a:t>(4) </a:t>
            </a:r>
            <a:r>
              <a:rPr lang="zh-TW" altLang="en-US" sz="3600" dirty="0"/>
              <a:t>鑑別性</a:t>
            </a:r>
          </a:p>
          <a:p>
            <a:r>
              <a:rPr lang="en-US" altLang="zh-TW" sz="3600" dirty="0"/>
              <a:t>(A) (1), (2), (3)</a:t>
            </a:r>
          </a:p>
          <a:p>
            <a:r>
              <a:rPr lang="en-US" altLang="zh-TW" sz="3600" dirty="0"/>
              <a:t>(B) (1), (2), (4)</a:t>
            </a:r>
          </a:p>
          <a:p>
            <a:r>
              <a:rPr lang="en-US" altLang="zh-TW" sz="3600" dirty="0"/>
              <a:t>(C) (1), (3), (4)</a:t>
            </a:r>
          </a:p>
          <a:p>
            <a:r>
              <a:rPr lang="en-US" altLang="zh-TW" sz="36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996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關於跨站腳本攻擊</a:t>
            </a:r>
            <a:r>
              <a:rPr lang="en-US" altLang="zh-TW" sz="3600" dirty="0"/>
              <a:t>(Cross-Site Scripting, XSS),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過濾雙引號之符號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URL Encode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使用正規表達式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HTML Encode</a:t>
            </a:r>
          </a:p>
        </p:txBody>
      </p:sp>
    </p:spTree>
    <p:extLst>
      <p:ext uri="{BB962C8B-B14F-4D97-AF65-F5344CB8AC3E}">
        <p14:creationId xmlns:p14="http://schemas.microsoft.com/office/powerpoint/2010/main" val="1562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</a:t>
            </a:r>
            <a:r>
              <a:rPr lang="en-US" altLang="zh-TW" sz="3600" dirty="0"/>
              <a:t>SSL </a:t>
            </a:r>
            <a:r>
              <a:rPr lang="zh-TW" altLang="en-US" sz="3600" dirty="0"/>
              <a:t>協定」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提供客戶端</a:t>
            </a:r>
            <a:r>
              <a:rPr lang="en-US" altLang="zh-TW" sz="3600" dirty="0"/>
              <a:t>(Client)</a:t>
            </a:r>
            <a:r>
              <a:rPr lang="zh-TW" altLang="en-US" sz="3600" dirty="0"/>
              <a:t>安全傳輸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提供伺服器</a:t>
            </a:r>
            <a:r>
              <a:rPr lang="en-US" altLang="zh-TW" sz="3600" dirty="0"/>
              <a:t>(Server)</a:t>
            </a:r>
            <a:r>
              <a:rPr lang="zh-TW" altLang="en-US" sz="3600" dirty="0"/>
              <a:t>與客戶</a:t>
            </a:r>
            <a:r>
              <a:rPr lang="en-US" altLang="zh-TW" sz="3600" dirty="0"/>
              <a:t>(Client)</a:t>
            </a:r>
            <a:r>
              <a:rPr lang="zh-TW" altLang="en-US" sz="3600" dirty="0"/>
              <a:t>之間的通訊加密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可絕對確保買賣交易的安全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254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協定的特性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確保資料傳送之正確性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資料開始傳送時不需進行交握</a:t>
            </a:r>
            <a:r>
              <a:rPr lang="en-US" altLang="zh-TW" sz="3600" dirty="0"/>
              <a:t>(Hand shaking)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傳送發生錯誤時不會要求重新傳送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傳送時所進行之檢查與偵錯機制較 </a:t>
            </a:r>
            <a:r>
              <a:rPr lang="en-US" altLang="zh-TW" sz="3600" dirty="0"/>
              <a:t>UDP </a:t>
            </a:r>
            <a:r>
              <a:rPr lang="zh-TW" altLang="en-US" sz="3600" dirty="0"/>
              <a:t>簡單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035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請問下列何者非為應用層服務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IPX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9765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下列哪一項網路技術可以降低廣播領域</a:t>
            </a:r>
            <a:r>
              <a:rPr lang="en-US" altLang="zh-TW" sz="3600" dirty="0"/>
              <a:t>(Broadcast Domain)</a:t>
            </a:r>
            <a:r>
              <a:rPr lang="zh-TW" altLang="en-US" sz="3600" dirty="0"/>
              <a:t>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Network Address Translate(NAT)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Dynamic </a:t>
            </a:r>
            <a:r>
              <a:rPr lang="en-US" altLang="zh-TW" sz="3600" dirty="0" err="1"/>
              <a:t>Trunking</a:t>
            </a:r>
            <a:r>
              <a:rPr lang="en-US" altLang="zh-TW" sz="3600" dirty="0"/>
              <a:t> Protocol</a:t>
            </a:r>
          </a:p>
          <a:p>
            <a:r>
              <a:rPr lang="en-US" altLang="zh-TW" sz="3600" dirty="0"/>
              <a:t>(D) Inter-Switch Link(ISL)</a:t>
            </a:r>
          </a:p>
        </p:txBody>
      </p:sp>
    </p:spTree>
    <p:extLst>
      <p:ext uri="{BB962C8B-B14F-4D97-AF65-F5344CB8AC3E}">
        <p14:creationId xmlns:p14="http://schemas.microsoft.com/office/powerpoint/2010/main" val="34739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537" y="946908"/>
            <a:ext cx="8608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木馬後門程式常偽裝成提供便利或實用的免費軟體</a:t>
            </a:r>
            <a:r>
              <a:rPr lang="en-US" altLang="zh-TW" sz="3200" dirty="0"/>
              <a:t>,</a:t>
            </a:r>
            <a:r>
              <a:rPr lang="zh-TW" altLang="en-US" sz="3200" dirty="0"/>
              <a:t>吸引</a:t>
            </a:r>
            <a:r>
              <a:rPr lang="zh-TW" altLang="en-US" sz="3200" dirty="0" smtClean="0"/>
              <a:t>使用者下載</a:t>
            </a:r>
            <a:r>
              <a:rPr lang="zh-TW" altLang="en-US" sz="3200" dirty="0"/>
              <a:t>使用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電腦病毒具有散播、隱藏、感染、潛伏及破壞等特性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阻絕服務攻擊</a:t>
            </a:r>
            <a:r>
              <a:rPr lang="en-US" altLang="zh-TW" sz="3200" dirty="0"/>
              <a:t>(</a:t>
            </a:r>
            <a:r>
              <a:rPr lang="en-US" altLang="zh-TW" sz="3200" dirty="0" err="1"/>
              <a:t>DoS</a:t>
            </a:r>
            <a:r>
              <a:rPr lang="en-US" altLang="zh-TW" sz="3200" dirty="0"/>
              <a:t>)</a:t>
            </a:r>
            <a:r>
              <a:rPr lang="zh-TW" altLang="en-US" sz="3200" dirty="0"/>
              <a:t>通常指攻擊者與通訊的兩端分別建立</a:t>
            </a:r>
            <a:r>
              <a:rPr lang="zh-TW" altLang="en-US" sz="3200" dirty="0" smtClean="0"/>
              <a:t>獨立的</a:t>
            </a:r>
            <a:r>
              <a:rPr lang="zh-TW" altLang="en-US" sz="3200" dirty="0"/>
              <a:t>聯繫</a:t>
            </a:r>
            <a:r>
              <a:rPr lang="en-US" altLang="zh-TW" sz="3200" dirty="0"/>
              <a:t>,</a:t>
            </a:r>
            <a:r>
              <a:rPr lang="zh-TW" altLang="en-US" sz="3200" dirty="0"/>
              <a:t>並交換所收到的資料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蠕蟲</a:t>
            </a:r>
            <a:r>
              <a:rPr lang="en-US" altLang="zh-TW" sz="3200" dirty="0"/>
              <a:t>(Worm)</a:t>
            </a:r>
            <a:r>
              <a:rPr lang="zh-TW" altLang="en-US" sz="3200" dirty="0"/>
              <a:t>會不斷複製</a:t>
            </a:r>
            <a:r>
              <a:rPr lang="en-US" altLang="zh-TW" sz="3200" dirty="0"/>
              <a:t>,</a:t>
            </a:r>
            <a:r>
              <a:rPr lang="zh-TW" altLang="en-US" sz="3200" dirty="0"/>
              <a:t>並利用網路感染其他主機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99159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雙因認證</a:t>
            </a:r>
            <a:r>
              <a:rPr lang="en-US" altLang="zh-TW" sz="3600" dirty="0"/>
              <a:t>(Two-Way Factor)</a:t>
            </a:r>
            <a:r>
              <a:rPr lang="zh-TW" altLang="en-US" sz="3600" dirty="0"/>
              <a:t>可以防止下列何者攻擊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阻斷式服務攻擊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資料隱碼攻擊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密碼側錄攻擊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185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請問</a:t>
            </a:r>
            <a:r>
              <a:rPr lang="zh-TW" altLang="en-US" sz="3600" dirty="0"/>
              <a:t>此 </a:t>
            </a:r>
            <a:r>
              <a:rPr lang="en-US" altLang="zh-TW" sz="3600" dirty="0"/>
              <a:t>cat ~/.</a:t>
            </a:r>
            <a:r>
              <a:rPr lang="en-US" altLang="zh-TW" sz="3600" dirty="0" err="1"/>
              <a:t>bash_history</a:t>
            </a:r>
            <a:r>
              <a:rPr lang="en-US" altLang="zh-TW" sz="3600" dirty="0"/>
              <a:t> </a:t>
            </a:r>
            <a:r>
              <a:rPr lang="zh-TW" altLang="en-US" sz="3600" dirty="0"/>
              <a:t>指令的目的為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列出使用者目錄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列出系統目錄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列出使用者曾經下過的指令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列出系統安裝歷史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5978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下列何者實務做法對於強化作業系統本身保護</a:t>
            </a:r>
            <a:r>
              <a:rPr lang="en-US" altLang="zh-TW" sz="3600" dirty="0"/>
              <a:t>,</a:t>
            </a:r>
            <a:r>
              <a:rPr lang="zh-TW" altLang="en-US" sz="3600" dirty="0"/>
              <a:t>降低被攻擊風險</a:t>
            </a:r>
            <a:r>
              <a:rPr lang="zh-TW" altLang="en-US" sz="3600" dirty="0" smtClean="0"/>
              <a:t>並沒有</a:t>
            </a:r>
            <a:r>
              <a:rPr lang="zh-TW" altLang="en-US" sz="3600" dirty="0"/>
              <a:t>太大的效益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定期自動更新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啟用預設拒絶政策的系統防火牆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啟用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安裝並更新防毒軟體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8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下列何者不屬於作業系統安全預防</a:t>
            </a:r>
            <a:r>
              <a:rPr lang="en-US" altLang="zh-TW" sz="3600" dirty="0"/>
              <a:t>(Preventive)</a:t>
            </a:r>
            <a:r>
              <a:rPr lang="zh-TW" altLang="en-US" sz="3600" dirty="0"/>
              <a:t>機制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實施密碼原則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定期套用安全性更新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定期檢視安全記錄檔</a:t>
            </a:r>
            <a:r>
              <a:rPr lang="en-US" altLang="zh-TW" sz="3600" dirty="0"/>
              <a:t>(Log)</a:t>
            </a:r>
          </a:p>
        </p:txBody>
      </p:sp>
    </p:spTree>
    <p:extLst>
      <p:ext uri="{BB962C8B-B14F-4D97-AF65-F5344CB8AC3E}">
        <p14:creationId xmlns:p14="http://schemas.microsoft.com/office/powerpoint/2010/main" val="32213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625" y="946908"/>
            <a:ext cx="794675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黑帽駭客</a:t>
            </a:r>
            <a:r>
              <a:rPr lang="en-US" altLang="zh-TW" sz="3600" dirty="0"/>
              <a:t>(Black Hats)</a:t>
            </a:r>
            <a:r>
              <a:rPr lang="zh-TW" altLang="en-US" sz="3600" dirty="0"/>
              <a:t>入侵前</a:t>
            </a:r>
            <a:r>
              <a:rPr lang="en-US" altLang="zh-TW" sz="3600" dirty="0"/>
              <a:t>,</a:t>
            </a:r>
            <a:r>
              <a:rPr lang="zh-TW" altLang="en-US" sz="3600" dirty="0"/>
              <a:t>收集資訊常用的指令 </a:t>
            </a:r>
            <a:r>
              <a:rPr lang="en-US" altLang="zh-TW" sz="3600" dirty="0" err="1"/>
              <a:t>nslookup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下列何</a:t>
            </a:r>
            <a:r>
              <a:rPr lang="zh-TW" altLang="en-US" sz="3600" dirty="0"/>
              <a:t>者不是其目的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可以用來掃描已開啟的 </a:t>
            </a:r>
            <a:r>
              <a:rPr lang="en-US" altLang="zh-TW" sz="3600" dirty="0"/>
              <a:t>TCP/UDP Port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可以用來診斷 </a:t>
            </a:r>
            <a:r>
              <a:rPr lang="en-US" altLang="zh-TW" sz="3600" dirty="0"/>
              <a:t>DNS </a:t>
            </a:r>
            <a:r>
              <a:rPr lang="zh-TW" altLang="en-US" sz="3600" dirty="0"/>
              <a:t>的架構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可以用來查詢網路網域名稱伺服器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如果以 </a:t>
            </a:r>
            <a:r>
              <a:rPr lang="en-US" altLang="zh-TW" sz="3600" dirty="0"/>
              <a:t>DNS </a:t>
            </a:r>
            <a:r>
              <a:rPr lang="zh-TW" altLang="en-US" sz="3600" dirty="0"/>
              <a:t>的名稱</a:t>
            </a:r>
            <a:r>
              <a:rPr lang="en-US" altLang="zh-TW" sz="3600" dirty="0"/>
              <a:t>,</a:t>
            </a:r>
            <a:r>
              <a:rPr lang="zh-TW" altLang="en-US" sz="3600" dirty="0"/>
              <a:t>尋找主機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6411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請問下列何者非 </a:t>
            </a:r>
            <a:r>
              <a:rPr lang="en-US" altLang="zh-TW" sz="3600" dirty="0"/>
              <a:t>SYN SCAN </a:t>
            </a:r>
            <a:r>
              <a:rPr lang="zh-TW" altLang="en-US" sz="3600" dirty="0"/>
              <a:t>的優點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快速及可靠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雜訊少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所有平台</a:t>
            </a:r>
            <a:r>
              <a:rPr lang="en-US" altLang="zh-TW" sz="3600" dirty="0"/>
              <a:t>(</a:t>
            </a:r>
            <a:r>
              <a:rPr lang="zh-TW" altLang="en-US" sz="3600" dirty="0"/>
              <a:t>不管 </a:t>
            </a:r>
            <a:r>
              <a:rPr lang="en-US" altLang="zh-TW" sz="3600" dirty="0"/>
              <a:t>TCP </a:t>
            </a:r>
            <a:r>
              <a:rPr lang="zh-TW" altLang="en-US" sz="3600" dirty="0"/>
              <a:t>堆疊實作</a:t>
            </a:r>
            <a:r>
              <a:rPr lang="en-US" altLang="zh-TW" sz="3600" dirty="0"/>
              <a:t>)</a:t>
            </a:r>
            <a:r>
              <a:rPr lang="zh-TW" altLang="en-US" sz="3600" dirty="0"/>
              <a:t>皆準確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不會被偵測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828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請問下列何者「並非」作業系統中毒的可能徵狀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檔案無故遭加密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上網速度變慢或無法連線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無故出現對話框</a:t>
            </a:r>
            <a:r>
              <a:rPr lang="en-US" altLang="zh-TW" sz="3600" dirty="0"/>
              <a:t>,</a:t>
            </a:r>
            <a:r>
              <a:rPr lang="zh-TW" altLang="en-US" sz="3600" dirty="0"/>
              <a:t>且無法關閉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資料讀取速度變快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94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請問下列何者不是 </a:t>
            </a:r>
            <a:r>
              <a:rPr lang="en-US" altLang="zh-TW" sz="3600" dirty="0"/>
              <a:t>XSS(Cross-Site Scripting)</a:t>
            </a:r>
            <a:r>
              <a:rPr lang="zh-TW" altLang="en-US" sz="3600" dirty="0"/>
              <a:t>攻擊語法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(A)&lt;script&gt;alert(‘</a:t>
            </a:r>
            <a:r>
              <a:rPr lang="en-US" altLang="zh-TW" sz="3600" dirty="0" err="1"/>
              <a:t>xss</a:t>
            </a:r>
            <a:r>
              <a:rPr lang="en-US" altLang="zh-TW" sz="3600" dirty="0"/>
              <a:t>’);&lt;/script&gt;</a:t>
            </a:r>
          </a:p>
          <a:p>
            <a:r>
              <a:rPr lang="en-US" altLang="zh-TW" sz="3600" dirty="0"/>
              <a:t>(B) +alert(‘</a:t>
            </a:r>
            <a:r>
              <a:rPr lang="en-US" altLang="zh-TW" sz="3600" dirty="0" err="1"/>
              <a:t>xss</a:t>
            </a:r>
            <a:r>
              <a:rPr lang="en-US" altLang="zh-TW" sz="3600" dirty="0" smtClean="0"/>
              <a:t>’)+</a:t>
            </a:r>
            <a:endParaRPr lang="en-US" altLang="zh-TW" sz="3600" dirty="0"/>
          </a:p>
          <a:p>
            <a:r>
              <a:rPr lang="en-US" altLang="zh-TW" sz="3600" dirty="0"/>
              <a:t>(C) ’ or 1=1--</a:t>
            </a:r>
          </a:p>
          <a:p>
            <a:r>
              <a:rPr lang="en-US" altLang="zh-TW" sz="3600" dirty="0"/>
              <a:t>(D)&lt;IMG SRC=</a:t>
            </a:r>
            <a:r>
              <a:rPr lang="en-US" altLang="zh-TW" sz="3600" dirty="0" err="1"/>
              <a:t>javascript:alert</a:t>
            </a:r>
            <a:r>
              <a:rPr lang="en-US" altLang="zh-TW" sz="3600" dirty="0"/>
              <a:t>('XSS')&gt;</a:t>
            </a:r>
          </a:p>
        </p:txBody>
      </p:sp>
    </p:spTree>
    <p:extLst>
      <p:ext uri="{BB962C8B-B14F-4D97-AF65-F5344CB8AC3E}">
        <p14:creationId xmlns:p14="http://schemas.microsoft.com/office/powerpoint/2010/main" val="21474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SQL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  <a:r>
              <a:rPr lang="zh-TW" altLang="en-US" sz="3600" dirty="0"/>
              <a:t>的攻擊技術主要會發生的原因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是</a:t>
            </a:r>
            <a:r>
              <a:rPr lang="zh-TW" altLang="en-US" sz="3600" dirty="0"/>
              <a:t>利用下列何者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利用系統漏洞對系統造成危害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程式開發者的疏忽</a:t>
            </a:r>
            <a:r>
              <a:rPr lang="en-US" altLang="zh-TW" sz="3600" dirty="0"/>
              <a:t>,</a:t>
            </a:r>
            <a:r>
              <a:rPr lang="zh-TW" altLang="en-US" sz="3600" dirty="0"/>
              <a:t>未對使用者的輸入進行過濾與檢查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資料庫存取權限設定錯誤所造成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遭受到駭客運用社交工程及惡意程式攻擊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822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針對資料庫要進行事前告警、及時發現</a:t>
            </a:r>
            <a:r>
              <a:rPr lang="en-US" altLang="zh-TW" sz="3600" dirty="0"/>
              <a:t>,</a:t>
            </a:r>
            <a:r>
              <a:rPr lang="zh-TW" altLang="en-US" sz="3600" dirty="0"/>
              <a:t>以及事後分析追查可能的</a:t>
            </a:r>
            <a:r>
              <a:rPr lang="zh-TW" altLang="en-US" sz="3600" dirty="0" smtClean="0"/>
              <a:t>異常</a:t>
            </a:r>
            <a:r>
              <a:rPr lang="zh-TW" altLang="en-US" sz="3600" dirty="0"/>
              <a:t>存取資安事件</a:t>
            </a:r>
            <a:r>
              <a:rPr lang="en-US" altLang="zh-TW" sz="3600" dirty="0"/>
              <a:t>,</a:t>
            </a:r>
            <a:r>
              <a:rPr lang="zh-TW" altLang="en-US" sz="3600" dirty="0"/>
              <a:t>該導入哪種資料庫安全防護措施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資料庫加密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資料庫叢集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資料庫稽核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資料庫掃描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13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安全的系統發展生命週期</a:t>
            </a:r>
            <a:r>
              <a:rPr lang="en-US" altLang="zh-TW" sz="3600" dirty="0"/>
              <a:t>(Secure Software Development Life Cycle,</a:t>
            </a:r>
          </a:p>
          <a:p>
            <a:r>
              <a:rPr lang="en-US" altLang="zh-TW" sz="3600" dirty="0"/>
              <a:t>SSDLC)</a:t>
            </a:r>
            <a:r>
              <a:rPr lang="zh-TW" altLang="en-US" sz="3600" dirty="0"/>
              <a:t>意指發展一套安全系統的順序</a:t>
            </a:r>
            <a:r>
              <a:rPr lang="en-US" altLang="zh-TW" sz="3600" dirty="0"/>
              <a:t>,</a:t>
            </a:r>
            <a:r>
              <a:rPr lang="zh-TW" altLang="en-US" sz="3600" dirty="0"/>
              <a:t>用以開發完善安全的資訊</a:t>
            </a:r>
            <a:r>
              <a:rPr lang="zh-TW" altLang="en-US" sz="3600" dirty="0" smtClean="0"/>
              <a:t>系統</a:t>
            </a:r>
            <a:r>
              <a:rPr lang="zh-TW" altLang="en-US" sz="3600" dirty="0"/>
              <a:t>。以下哪個不是安全的系統發展生命週期階段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需求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估價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0928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776" y="946908"/>
            <a:ext cx="79244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Android </a:t>
            </a:r>
            <a:r>
              <a:rPr lang="zh-TW" altLang="en-US" sz="3600" dirty="0"/>
              <a:t>系統的核心層級應用程式沙箱</a:t>
            </a:r>
            <a:r>
              <a:rPr lang="en-US" altLang="zh-TW" sz="3600" dirty="0"/>
              <a:t>(Sandbox)</a:t>
            </a:r>
            <a:r>
              <a:rPr lang="zh-TW" altLang="en-US" sz="3600" dirty="0"/>
              <a:t>是以何種方式來</a:t>
            </a:r>
            <a:r>
              <a:rPr lang="zh-TW" altLang="en-US" sz="3600" dirty="0" smtClean="0"/>
              <a:t>提供安全</a:t>
            </a:r>
            <a:r>
              <a:rPr lang="zh-TW" altLang="en-US" sz="3600" dirty="0"/>
              <a:t>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每個應用程序指定唯一的使用者識別碼</a:t>
            </a:r>
            <a:r>
              <a:rPr lang="en-US" altLang="zh-TW" sz="3600" dirty="0"/>
              <a:t>(UID),</a:t>
            </a:r>
            <a:r>
              <a:rPr lang="zh-TW" altLang="en-US" sz="3600" dirty="0"/>
              <a:t>並執行於獨立</a:t>
            </a:r>
            <a:r>
              <a:rPr lang="zh-TW" altLang="en-US" sz="3600" dirty="0" smtClean="0"/>
              <a:t>的處理</a:t>
            </a:r>
            <a:r>
              <a:rPr lang="zh-TW" altLang="en-US" sz="3600" dirty="0"/>
              <a:t>程序中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於非特權群組識別碼</a:t>
            </a:r>
            <a:r>
              <a:rPr lang="en-US" altLang="zh-TW" sz="3600" dirty="0"/>
              <a:t>(GID)</a:t>
            </a:r>
            <a:r>
              <a:rPr lang="zh-TW" altLang="en-US" sz="3600" dirty="0"/>
              <a:t>下執行所有應用程式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限制核心處理程序進行非法讀取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防止任何未經授權的核心處理程序執行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212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程式碼簽署</a:t>
            </a:r>
            <a:r>
              <a:rPr lang="en-US" altLang="zh-TW" sz="3600" dirty="0"/>
              <a:t>(Code Signing)</a:t>
            </a:r>
            <a:r>
              <a:rPr lang="zh-TW" altLang="en-US" sz="3600" dirty="0"/>
              <a:t>無法提供以下哪一項功能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確認軟體開發者的身份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防止程式碼被篡改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用戶端認證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程式碼執行時期的合法性識別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250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下列何者為目前撰寫安全程式碼的知名的業界參考指引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NIST SP 800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(B) OWASP </a:t>
            </a:r>
            <a:r>
              <a:rPr lang="zh-TW" altLang="en-US" sz="3600" dirty="0"/>
              <a:t>指南</a:t>
            </a:r>
          </a:p>
          <a:p>
            <a:r>
              <a:rPr lang="en-US" altLang="zh-TW" sz="3600" dirty="0"/>
              <a:t>(C) FIPS </a:t>
            </a:r>
            <a:r>
              <a:rPr lang="zh-TW" altLang="en-US" sz="3600" dirty="0"/>
              <a:t>系列</a:t>
            </a:r>
          </a:p>
          <a:p>
            <a:r>
              <a:rPr lang="en-US" altLang="zh-TW" sz="3600" dirty="0"/>
              <a:t>(D) ISO22301 </a:t>
            </a:r>
            <a:r>
              <a:rPr lang="zh-TW" altLang="en-US" sz="3600" dirty="0"/>
              <a:t>相關標準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716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關於逆向工程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從組合語言恢復高階語言的結構與語法過程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從機器語言恢復高階語言的結構與語法過程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從高階語言恢復組合語言的結構與語法過程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從高階語言恢復機器語言的結構與語法過程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106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56" y="946908"/>
            <a:ext cx="8281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關於原始碼漏洞修補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所有類型的原始碼漏洞</a:t>
            </a:r>
            <a:r>
              <a:rPr lang="en-US" altLang="zh-TW" sz="3600" dirty="0"/>
              <a:t>,</a:t>
            </a:r>
            <a:r>
              <a:rPr lang="zh-TW" altLang="en-US" sz="3600" dirty="0"/>
              <a:t>均可找到對應的弱點掃描方法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未經驗證的使用者參數</a:t>
            </a:r>
            <a:r>
              <a:rPr lang="en-US" altLang="zh-TW" sz="3600" dirty="0"/>
              <a:t>,</a:t>
            </a:r>
            <a:r>
              <a:rPr lang="zh-TW" altLang="en-US" sz="3600" dirty="0"/>
              <a:t>均應加以驗證</a:t>
            </a:r>
          </a:p>
          <a:p>
            <a:r>
              <a:rPr lang="en-US" altLang="zh-TW" sz="3600" dirty="0"/>
              <a:t>(C) SQL Injection </a:t>
            </a:r>
            <a:r>
              <a:rPr lang="zh-TW" altLang="en-US" sz="3600" dirty="0"/>
              <a:t>的源頭可能來自於 </a:t>
            </a:r>
            <a:r>
              <a:rPr lang="en-US" altLang="zh-TW" sz="3600" dirty="0"/>
              <a:t>Web </a:t>
            </a:r>
            <a:r>
              <a:rPr lang="zh-TW" altLang="en-US" sz="3600" dirty="0"/>
              <a:t>頁面</a:t>
            </a:r>
            <a:r>
              <a:rPr lang="en-US" altLang="zh-TW" sz="3600" dirty="0"/>
              <a:t>,</a:t>
            </a:r>
            <a:r>
              <a:rPr lang="zh-TW" altLang="en-US" sz="3600" dirty="0"/>
              <a:t>亦可能來自資料庫</a:t>
            </a:r>
            <a:r>
              <a:rPr lang="zh-TW" altLang="en-US" sz="3600" dirty="0" smtClean="0"/>
              <a:t>本身</a:t>
            </a:r>
            <a:r>
              <a:rPr lang="zh-TW" altLang="en-US" sz="3600" dirty="0"/>
              <a:t>資料</a:t>
            </a:r>
          </a:p>
          <a:p>
            <a:r>
              <a:rPr lang="en-US" altLang="zh-TW" sz="3600" dirty="0"/>
              <a:t>(D) XSS </a:t>
            </a:r>
            <a:r>
              <a:rPr lang="zh-TW" altLang="en-US" sz="3600" dirty="0"/>
              <a:t>的源頭可能來自於瀏覽器的 </a:t>
            </a:r>
            <a:r>
              <a:rPr lang="en-US" altLang="zh-TW" sz="3600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4134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公司的資安人員想要安全性的監控網路上所有的交換器和路由器</a:t>
            </a:r>
            <a:r>
              <a:rPr lang="zh-TW" altLang="en-US" sz="3600" dirty="0" smtClean="0"/>
              <a:t>的狀態</a:t>
            </a:r>
            <a:r>
              <a:rPr lang="en-US" altLang="zh-TW" sz="3600" dirty="0"/>
              <a:t>,</a:t>
            </a:r>
            <a:r>
              <a:rPr lang="zh-TW" altLang="en-US" sz="3600" dirty="0"/>
              <a:t>請問他需要在每個設備上設定哪個協定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STP</a:t>
            </a:r>
          </a:p>
          <a:p>
            <a:r>
              <a:rPr lang="en-US" altLang="zh-TW" sz="3600" dirty="0"/>
              <a:t>(B) VLAN</a:t>
            </a:r>
          </a:p>
          <a:p>
            <a:r>
              <a:rPr lang="en-US" altLang="zh-TW" sz="3600" dirty="0"/>
              <a:t>(C) MPLS</a:t>
            </a:r>
          </a:p>
          <a:p>
            <a:r>
              <a:rPr lang="en-US" altLang="zh-TW" sz="3600" dirty="0"/>
              <a:t>(D) SNMPv3</a:t>
            </a:r>
          </a:p>
        </p:txBody>
      </p:sp>
    </p:spTree>
    <p:extLst>
      <p:ext uri="{BB962C8B-B14F-4D97-AF65-F5344CB8AC3E}">
        <p14:creationId xmlns:p14="http://schemas.microsoft.com/office/powerpoint/2010/main" val="40090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1717" y="946908"/>
            <a:ext cx="80805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關於弱點掃描</a:t>
            </a:r>
            <a:r>
              <a:rPr lang="en-US" altLang="zh-TW" sz="3200" dirty="0"/>
              <a:t>(Vulnerability Assessment)</a:t>
            </a:r>
            <a:r>
              <a:rPr lang="zh-TW" altLang="en-US" sz="3200" dirty="0"/>
              <a:t>的描述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</a:t>
            </a:r>
            <a:r>
              <a:rPr lang="zh-TW" altLang="en-US" sz="3200" dirty="0" smtClean="0"/>
              <a:t>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弱點掃描屬於一種網路探測技術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弱點掃描主要是偵測並掃描位於主機上的各個端口或節點的</a:t>
            </a:r>
            <a:r>
              <a:rPr lang="zh-TW" altLang="en-US" sz="3200" dirty="0" smtClean="0"/>
              <a:t>弱點資訊</a:t>
            </a:r>
            <a:r>
              <a:rPr lang="zh-TW" altLang="en-US" sz="3200" dirty="0"/>
              <a:t>後</a:t>
            </a:r>
            <a:r>
              <a:rPr lang="en-US" altLang="zh-TW" sz="3200" dirty="0"/>
              <a:t>,</a:t>
            </a:r>
            <a:r>
              <a:rPr lang="zh-TW" altLang="en-US" sz="3200" dirty="0"/>
              <a:t>與自身的弱點資料庫進行比對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若防火牆和入侵偵測系統是屬於被動的防禦方法</a:t>
            </a:r>
            <a:r>
              <a:rPr lang="en-US" altLang="zh-TW" sz="3200" dirty="0"/>
              <a:t>,</a:t>
            </a:r>
            <a:r>
              <a:rPr lang="zh-TW" altLang="en-US" sz="3200" dirty="0"/>
              <a:t>則弱點掃描</a:t>
            </a:r>
            <a:r>
              <a:rPr lang="zh-TW" altLang="en-US" sz="3200" dirty="0" smtClean="0"/>
              <a:t>就屬於</a:t>
            </a:r>
            <a:r>
              <a:rPr lang="zh-TW" altLang="en-US" sz="3200" dirty="0"/>
              <a:t>一種主動的防禦方法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弱點掃描與原碼檢測</a:t>
            </a:r>
            <a:r>
              <a:rPr lang="en-US" altLang="zh-TW" sz="3200" dirty="0"/>
              <a:t>(Source Code Analysis)</a:t>
            </a:r>
            <a:r>
              <a:rPr lang="zh-TW" altLang="en-US" sz="3200" dirty="0"/>
              <a:t>應擇一使用</a:t>
            </a:r>
            <a:r>
              <a:rPr lang="en-US" altLang="zh-TW" sz="3200" dirty="0"/>
              <a:t>,</a:t>
            </a:r>
            <a:r>
              <a:rPr lang="zh-TW" altLang="en-US" sz="3200" dirty="0"/>
              <a:t>以</a:t>
            </a:r>
            <a:r>
              <a:rPr lang="zh-TW" altLang="en-US" sz="3200" dirty="0" smtClean="0"/>
              <a:t>避免</a:t>
            </a:r>
            <a:r>
              <a:rPr lang="zh-TW" altLang="en-US" sz="3200" dirty="0"/>
              <a:t>檢測數據相互干擾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55424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下列對行動碼</a:t>
            </a:r>
            <a:r>
              <a:rPr lang="en-US" altLang="zh-TW" sz="3600" dirty="0"/>
              <a:t>(Mobile code),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通常不具傷害性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可在不同作業系統之間執行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可在不同瀏覽器上順利執行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無法從遠端系統傳到本地端執行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064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關於病毒</a:t>
            </a:r>
            <a:r>
              <a:rPr lang="en-US" altLang="zh-TW" sz="3600" dirty="0"/>
              <a:t>(Virus)</a:t>
            </a:r>
            <a:r>
              <a:rPr lang="zh-TW" altLang="en-US" sz="3600" dirty="0"/>
              <a:t>與蠕蟲</a:t>
            </a:r>
            <a:r>
              <a:rPr lang="en-US" altLang="zh-TW" sz="3600" dirty="0"/>
              <a:t>(Worm)</a:t>
            </a:r>
            <a:r>
              <a:rPr lang="zh-TW" altLang="en-US" sz="3600" dirty="0"/>
              <a:t>之比較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下列何者最正確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病毒通常為惡意程式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蠕蟲則通常不是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病毒通常透過使用者操作傳播</a:t>
            </a:r>
            <a:r>
              <a:rPr lang="en-US" altLang="zh-TW" sz="3600" dirty="0"/>
              <a:t>,</a:t>
            </a:r>
            <a:r>
              <a:rPr lang="zh-TW" altLang="en-US" sz="3600" dirty="0"/>
              <a:t>蠕蟲則會自行擴散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病毒檔案通常比蠕蟲大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病毒可自行存在</a:t>
            </a:r>
            <a:r>
              <a:rPr lang="en-US" altLang="zh-TW" sz="3600" dirty="0"/>
              <a:t>,</a:t>
            </a:r>
            <a:r>
              <a:rPr lang="zh-TW" altLang="en-US" sz="3600" dirty="0"/>
              <a:t>但蠕蟲無法自行存在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831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112" y="946908"/>
            <a:ext cx="8463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資訊安全管理人員經常接收到資安狀況的回報</a:t>
            </a:r>
            <a:r>
              <a:rPr lang="en-US" altLang="zh-TW" sz="3600" dirty="0"/>
              <a:t>,</a:t>
            </a:r>
            <a:r>
              <a:rPr lang="zh-TW" altLang="en-US" sz="3600" dirty="0"/>
              <a:t>需要作出判斷進行</a:t>
            </a:r>
            <a:r>
              <a:rPr lang="zh-TW" altLang="en-US" sz="3600" dirty="0" smtClean="0"/>
              <a:t>相關</a:t>
            </a:r>
            <a:r>
              <a:rPr lang="zh-TW" altLang="en-US" sz="3600" dirty="0"/>
              <a:t>處置。請問下列哪一現象比較不像遭受到惡意程式的攻擊狀況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使用者電腦自動發送出大量電子郵件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使用者電腦系統突然變慢</a:t>
            </a:r>
            <a:r>
              <a:rPr lang="en-US" altLang="zh-TW" sz="3600" dirty="0"/>
              <a:t>,</a:t>
            </a:r>
            <a:r>
              <a:rPr lang="zh-TW" altLang="en-US" sz="3600" dirty="0"/>
              <a:t>硬碟大量執行運作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使用者防毒軟體突然被關閉</a:t>
            </a:r>
            <a:r>
              <a:rPr lang="en-US" altLang="zh-TW" sz="3600" dirty="0"/>
              <a:t>,</a:t>
            </a:r>
            <a:r>
              <a:rPr lang="zh-TW" altLang="en-US" sz="3600" dirty="0"/>
              <a:t>失去即時</a:t>
            </a:r>
            <a:r>
              <a:rPr lang="zh-TW" altLang="en-US" sz="3600" dirty="0" smtClean="0"/>
              <a:t>防禦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使用者電腦收到電子垃圾廣告郵件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652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977" y="946908"/>
            <a:ext cx="88380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關於個人資料電子檔案管理</a:t>
            </a:r>
            <a:r>
              <a:rPr lang="en-US" altLang="zh-TW" sz="2800" dirty="0"/>
              <a:t>,</a:t>
            </a:r>
            <a:r>
              <a:rPr lang="zh-TW" altLang="en-US" sz="2800" dirty="0"/>
              <a:t>下列敘述何者不正確</a:t>
            </a:r>
            <a:r>
              <a:rPr lang="en-US" altLang="zh-TW" sz="2800" dirty="0" smtClean="0"/>
              <a:t>?</a:t>
            </a:r>
            <a:endParaRPr lang="en-US" altLang="zh-TW" sz="2800" dirty="0"/>
          </a:p>
          <a:p>
            <a:r>
              <a:rPr lang="en-US" altLang="zh-TW" sz="2800" dirty="0"/>
              <a:t>(A) </a:t>
            </a:r>
            <a:r>
              <a:rPr lang="zh-TW" altLang="en-US" sz="2800" dirty="0"/>
              <a:t>非業務所需</a:t>
            </a:r>
            <a:r>
              <a:rPr lang="en-US" altLang="zh-TW" sz="2800" dirty="0"/>
              <a:t>,</a:t>
            </a:r>
            <a:r>
              <a:rPr lang="zh-TW" altLang="en-US" sz="2800" dirty="0"/>
              <a:t>個人電腦、公用資料夾、公用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不得存放含有</a:t>
            </a:r>
            <a:r>
              <a:rPr lang="zh-TW" altLang="en-US" sz="2800" dirty="0" smtClean="0"/>
              <a:t>個人</a:t>
            </a:r>
            <a:r>
              <a:rPr lang="zh-TW" altLang="en-US" sz="2800" dirty="0"/>
              <a:t>資料之電子檔案</a:t>
            </a:r>
            <a:r>
              <a:rPr lang="en-US" altLang="zh-TW" sz="2800" dirty="0"/>
              <a:t>;</a:t>
            </a:r>
            <a:r>
              <a:rPr lang="zh-TW" altLang="en-US" sz="2800" dirty="0"/>
              <a:t>且存放公用資料夾及公用 </a:t>
            </a:r>
            <a:r>
              <a:rPr lang="en-US" altLang="zh-TW" sz="2800" dirty="0"/>
              <a:t>PC </a:t>
            </a:r>
            <a:r>
              <a:rPr lang="zh-TW" altLang="en-US" sz="2800" dirty="0"/>
              <a:t>之個人資料</a:t>
            </a:r>
            <a:r>
              <a:rPr lang="zh-TW" altLang="en-US" sz="2800" dirty="0" smtClean="0"/>
              <a:t>檔案</a:t>
            </a:r>
            <a:r>
              <a:rPr lang="zh-TW" altLang="en-US" sz="2800" dirty="0"/>
              <a:t>應依保存期限刪除</a:t>
            </a:r>
          </a:p>
          <a:p>
            <a:r>
              <a:rPr lang="en-US" altLang="zh-TW" sz="2800" dirty="0"/>
              <a:t>(B) </a:t>
            </a:r>
            <a:r>
              <a:rPr lang="zh-TW" altLang="en-US" sz="2800" dirty="0"/>
              <a:t>臨時性之個人資料檔案存放於個人電腦、公用資料夾、公用 </a:t>
            </a:r>
            <a:r>
              <a:rPr lang="en-US" altLang="zh-TW" sz="2800" dirty="0" smtClean="0"/>
              <a:t>PC</a:t>
            </a:r>
            <a:r>
              <a:rPr lang="zh-TW" altLang="en-US" sz="2800" dirty="0" smtClean="0"/>
              <a:t>之</a:t>
            </a:r>
            <a:r>
              <a:rPr lang="zh-TW" altLang="en-US" sz="2800" dirty="0"/>
              <a:t>暫存資料夾中時</a:t>
            </a:r>
            <a:r>
              <a:rPr lang="en-US" altLang="zh-TW" sz="2800" dirty="0"/>
              <a:t>,</a:t>
            </a:r>
            <a:r>
              <a:rPr lang="zh-TW" altLang="en-US" sz="2800" dirty="0"/>
              <a:t>其存放天數不可限制</a:t>
            </a:r>
          </a:p>
          <a:p>
            <a:r>
              <a:rPr lang="en-US" altLang="zh-TW" sz="2800" dirty="0"/>
              <a:t>(C) </a:t>
            </a:r>
            <a:r>
              <a:rPr lang="zh-TW" altLang="en-US" sz="2800" dirty="0"/>
              <a:t>個人資料檔案備份應考量備份資料加密之必要</a:t>
            </a:r>
          </a:p>
          <a:p>
            <a:r>
              <a:rPr lang="en-US" altLang="zh-TW" sz="2800" dirty="0"/>
              <a:t>(D) </a:t>
            </a:r>
            <a:r>
              <a:rPr lang="zh-TW" altLang="en-US" sz="2800" dirty="0"/>
              <a:t>儲存備份資料之媒體亦應以適當方式保管</a:t>
            </a:r>
            <a:r>
              <a:rPr lang="en-US" altLang="zh-TW" sz="2800" dirty="0"/>
              <a:t>,</a:t>
            </a:r>
            <a:r>
              <a:rPr lang="zh-TW" altLang="en-US" sz="2800" dirty="0"/>
              <a:t>且依組織相關規定</a:t>
            </a:r>
            <a:r>
              <a:rPr lang="zh-TW" altLang="en-US" sz="2800" dirty="0" smtClean="0"/>
              <a:t>定期</a:t>
            </a:r>
            <a:r>
              <a:rPr lang="zh-TW" altLang="en-US" sz="2800" dirty="0"/>
              <a:t>進行備份資料之還原測試</a:t>
            </a:r>
            <a:r>
              <a:rPr lang="en-US" altLang="zh-TW" sz="2800" dirty="0"/>
              <a:t>,</a:t>
            </a:r>
            <a:r>
              <a:rPr lang="zh-TW" altLang="en-US" sz="2800" dirty="0"/>
              <a:t>以確保備份之有效性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918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關於資訊回復點</a:t>
            </a:r>
            <a:r>
              <a:rPr lang="en-US" altLang="zh-TW" sz="3600" dirty="0"/>
              <a:t>(Recovery Point Objective, RPO),</a:t>
            </a:r>
            <a:r>
              <a:rPr lang="zh-TW" altLang="en-US" sz="3600" dirty="0"/>
              <a:t>下列敘述何者不</a:t>
            </a:r>
            <a:r>
              <a:rPr lang="zh-TW" altLang="en-US" sz="3600" dirty="0" smtClean="0"/>
              <a:t>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RPO </a:t>
            </a:r>
            <a:r>
              <a:rPr lang="zh-TW" altLang="en-US" sz="3600" dirty="0"/>
              <a:t>意指當災害發生後</a:t>
            </a:r>
            <a:r>
              <a:rPr lang="en-US" altLang="zh-TW" sz="3600" dirty="0"/>
              <a:t>,</a:t>
            </a:r>
            <a:r>
              <a:rPr lang="zh-TW" altLang="en-US" sz="3600" dirty="0"/>
              <a:t>資訊系統恢復基本或必要服務的所需</a:t>
            </a:r>
            <a:r>
              <a:rPr lang="zh-TW" altLang="en-US" sz="3600" dirty="0" smtClean="0"/>
              <a:t>時間</a:t>
            </a:r>
            <a:endParaRPr lang="zh-TW" altLang="en-US" sz="3600" dirty="0"/>
          </a:p>
          <a:p>
            <a:r>
              <a:rPr lang="en-US" altLang="zh-TW" sz="3600" dirty="0"/>
              <a:t>(B) RPO </a:t>
            </a:r>
            <a:r>
              <a:rPr lang="zh-TW" altLang="en-US" sz="3600" dirty="0"/>
              <a:t>的定義與組織執行備份的頻率與方式息息相關</a:t>
            </a:r>
          </a:p>
          <a:p>
            <a:r>
              <a:rPr lang="en-US" altLang="zh-TW" sz="3600" dirty="0"/>
              <a:t>(C) RPO </a:t>
            </a:r>
            <a:r>
              <a:rPr lang="zh-TW" altLang="en-US" sz="3600" dirty="0"/>
              <a:t>定義的時間愈短</a:t>
            </a:r>
            <a:r>
              <a:rPr lang="en-US" altLang="zh-TW" sz="3600" dirty="0"/>
              <a:t>,</a:t>
            </a:r>
            <a:r>
              <a:rPr lang="zh-TW" altLang="en-US" sz="3600" dirty="0"/>
              <a:t>組織所需投入的成本就愈高</a:t>
            </a:r>
          </a:p>
          <a:p>
            <a:r>
              <a:rPr lang="en-US" altLang="zh-TW" sz="3600" dirty="0"/>
              <a:t>(D) RPO </a:t>
            </a:r>
            <a:r>
              <a:rPr lang="zh-TW" altLang="en-US" sz="3600" dirty="0"/>
              <a:t>屬持續營運計畫中需被考量與定義的項目之一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43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下列何者技術可保護資料傳輸過程安全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加密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電子簽章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雜湊函數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102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請問可恢復系統功能或檔案資料</a:t>
            </a:r>
            <a:r>
              <a:rPr lang="en-US" altLang="zh-TW" sz="3600" dirty="0"/>
              <a:t>,</a:t>
            </a:r>
            <a:r>
              <a:rPr lang="zh-TW" altLang="en-US" sz="3600" dirty="0"/>
              <a:t>但其缺點是耗時較久之資料備份</a:t>
            </a:r>
            <a:r>
              <a:rPr lang="zh-TW" altLang="en-US" sz="3600" dirty="0" smtClean="0"/>
              <a:t>方式</a:t>
            </a:r>
            <a:r>
              <a:rPr lang="zh-TW" altLang="en-US" sz="3600" dirty="0"/>
              <a:t>是指下列哪一種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完全備份</a:t>
            </a:r>
            <a:r>
              <a:rPr lang="en-US" altLang="zh-TW" sz="3600" dirty="0"/>
              <a:t>(Full Backup)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巨量備份</a:t>
            </a:r>
            <a:r>
              <a:rPr lang="en-US" altLang="zh-TW" sz="3600" dirty="0"/>
              <a:t>(</a:t>
            </a:r>
            <a:r>
              <a:rPr lang="en-US" altLang="zh-TW" sz="3600" dirty="0" err="1"/>
              <a:t>Bigdata</a:t>
            </a:r>
            <a:r>
              <a:rPr lang="en-US" altLang="zh-TW" sz="3600" dirty="0"/>
              <a:t> Backup)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差異備份</a:t>
            </a:r>
            <a:r>
              <a:rPr lang="en-US" altLang="zh-TW" sz="3600" dirty="0"/>
              <a:t>(Differential Backup)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增量備份</a:t>
            </a:r>
            <a:r>
              <a:rPr lang="en-US" altLang="zh-TW" sz="3600" dirty="0"/>
              <a:t>(Incremental Backup)</a:t>
            </a:r>
          </a:p>
        </p:txBody>
      </p:sp>
    </p:spTree>
    <p:extLst>
      <p:ext uri="{BB962C8B-B14F-4D97-AF65-F5344CB8AC3E}">
        <p14:creationId xmlns:p14="http://schemas.microsoft.com/office/powerpoint/2010/main" val="405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請問下列哪個議題非屬保護資料安全範圍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</a:t>
            </a:r>
            <a:r>
              <a:rPr lang="zh-TW" altLang="en-US" sz="3600" dirty="0"/>
              <a:t>某報名網站因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弱點導致遭駭客取得會員資料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線上購物系統因駭客入侵導致客戶資料外洩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訂票系統因大量訂單湧入而當機</a:t>
            </a:r>
          </a:p>
          <a:p>
            <a:r>
              <a:rPr lang="en-US" altLang="zh-TW" sz="3600" dirty="0"/>
              <a:t>(D)</a:t>
            </a:r>
            <a:r>
              <a:rPr lang="zh-TW" altLang="en-US" sz="3600" dirty="0"/>
              <a:t>某學校教學系統遭人竄改分數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07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在一個組織或安全網域內</a:t>
            </a:r>
            <a:r>
              <a:rPr lang="en-US" altLang="zh-TW" sz="3600" dirty="0"/>
              <a:t>,</a:t>
            </a:r>
            <a:r>
              <a:rPr lang="zh-TW" altLang="en-US" sz="3600" dirty="0"/>
              <a:t>相關的資訊系統須有一致性的同步時脈</a:t>
            </a:r>
            <a:r>
              <a:rPr lang="en-US" altLang="zh-TW" sz="3600" dirty="0"/>
              <a:t>(</a:t>
            </a:r>
            <a:r>
              <a:rPr lang="zh-TW" altLang="en-US" sz="3600" dirty="0" smtClean="0"/>
              <a:t>鐘訊</a:t>
            </a:r>
            <a:r>
              <a:rPr lang="zh-TW" altLang="en-US" sz="3600" dirty="0"/>
              <a:t>同步</a:t>
            </a:r>
            <a:r>
              <a:rPr lang="en-US" altLang="zh-TW" sz="3600" dirty="0"/>
              <a:t>),</a:t>
            </a:r>
            <a:r>
              <a:rPr lang="zh-TW" altLang="en-US" sz="3600" dirty="0"/>
              <a:t>其主要的目的為何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確保作業系統的完整性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防範資料的漏失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為了系統作業的方便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確保稽核日誌的準確性</a:t>
            </a:r>
            <a:r>
              <a:rPr lang="en-US" altLang="zh-TW" sz="3600" dirty="0"/>
              <a:t>,</a:t>
            </a:r>
            <a:r>
              <a:rPr lang="zh-TW" altLang="en-US" sz="3600" dirty="0"/>
              <a:t>以便紀錄事件與生成證據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2299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下列何者不是資料外洩時</a:t>
            </a:r>
            <a:r>
              <a:rPr lang="en-US" altLang="zh-TW" sz="3600" dirty="0"/>
              <a:t>,</a:t>
            </a:r>
            <a:r>
              <a:rPr lang="zh-TW" altLang="en-US" sz="3600" dirty="0"/>
              <a:t>短期內所應採取的補救措施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評估造成傷害的風險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立即收集有關外洩事故的重要資料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採取適當措施</a:t>
            </a:r>
            <a:r>
              <a:rPr lang="en-US" altLang="zh-TW" sz="3600" dirty="0"/>
              <a:t>,</a:t>
            </a:r>
            <a:r>
              <a:rPr lang="zh-TW" altLang="en-US" sz="3600" dirty="0"/>
              <a:t>制止資料外洩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執行資訊事故安全教育訓練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782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請問主要記錄系統程式所有活動行為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例如主機或伺服器發生異常</a:t>
            </a:r>
            <a:r>
              <a:rPr lang="zh-TW" altLang="en-US" sz="3600" dirty="0" smtClean="0"/>
              <a:t>活動</a:t>
            </a:r>
            <a:r>
              <a:rPr lang="zh-TW" altLang="en-US" sz="3600" dirty="0"/>
              <a:t>狀況等</a:t>
            </a:r>
            <a:r>
              <a:rPr lang="en-US" altLang="zh-TW" sz="3600" dirty="0"/>
              <a:t>,</a:t>
            </a:r>
            <a:r>
              <a:rPr lang="zh-TW" altLang="en-US" sz="3600" dirty="0"/>
              <a:t>是指下列哪個紀錄檔之功能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841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請問若某公司的系統管理員</a:t>
            </a:r>
            <a:r>
              <a:rPr lang="en-US" altLang="zh-TW" sz="3600" dirty="0"/>
              <a:t>,</a:t>
            </a:r>
            <a:r>
              <a:rPr lang="zh-TW" altLang="en-US" sz="3600" dirty="0"/>
              <a:t>將所有稽核日誌存放於另一台獨立的日</a:t>
            </a:r>
          </a:p>
          <a:p>
            <a:r>
              <a:rPr lang="zh-TW" altLang="en-US" sz="3600" dirty="0"/>
              <a:t>誌伺服器</a:t>
            </a:r>
            <a:r>
              <a:rPr lang="en-US" altLang="zh-TW" sz="3600" dirty="0"/>
              <a:t>(Log Server),</a:t>
            </a:r>
            <a:r>
              <a:rPr lang="zh-TW" altLang="en-US" sz="3600" dirty="0"/>
              <a:t>並指派非管理系統之專人管理該伺服器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其最</a:t>
            </a:r>
            <a:r>
              <a:rPr lang="zh-TW" altLang="en-US" sz="3600" dirty="0"/>
              <a:t>重要的目的為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方便加密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確保機密不外洩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降低資安事件發生時的處理時間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06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許多公司會將不同設備的日誌</a:t>
            </a:r>
            <a:r>
              <a:rPr lang="en-US" altLang="zh-TW" sz="3600" dirty="0"/>
              <a:t>(Log)</a:t>
            </a:r>
            <a:r>
              <a:rPr lang="zh-TW" altLang="en-US" sz="3600" dirty="0"/>
              <a:t>蒐集到同一個平台進行管理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但因為</a:t>
            </a:r>
            <a:r>
              <a:rPr lang="zh-TW" altLang="en-US" sz="3600" dirty="0"/>
              <a:t>不同設備之日誌格式、命名方式不盡相同</a:t>
            </a:r>
            <a:r>
              <a:rPr lang="en-US" altLang="zh-TW" sz="3600" dirty="0"/>
              <a:t>,</a:t>
            </a:r>
            <a:r>
              <a:rPr lang="zh-TW" altLang="en-US" sz="3600" dirty="0"/>
              <a:t>此時為了方便分析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通常</a:t>
            </a:r>
            <a:r>
              <a:rPr lang="zh-TW" altLang="en-US" sz="3600" dirty="0"/>
              <a:t>會對這些日誌進行什麼處理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正規化</a:t>
            </a:r>
            <a:r>
              <a:rPr lang="en-US" altLang="zh-TW" sz="3600" dirty="0"/>
              <a:t>(Normalization)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去識別化</a:t>
            </a:r>
            <a:r>
              <a:rPr lang="en-US" altLang="zh-TW" sz="3600" dirty="0"/>
              <a:t>(De-identification)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最佳化</a:t>
            </a:r>
            <a:r>
              <a:rPr lang="en-US" altLang="zh-TW" sz="3600" dirty="0"/>
              <a:t>(Optimization)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初始化</a:t>
            </a:r>
            <a:r>
              <a:rPr lang="en-US" altLang="zh-TW" sz="3600" dirty="0"/>
              <a:t>(Initialization)</a:t>
            </a:r>
          </a:p>
        </p:txBody>
      </p:sp>
    </p:spTree>
    <p:extLst>
      <p:ext uri="{BB962C8B-B14F-4D97-AF65-F5344CB8AC3E}">
        <p14:creationId xmlns:p14="http://schemas.microsoft.com/office/powerpoint/2010/main" val="37789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關於雙因素認證常見的媒介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Email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簡訊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智慧卡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密碼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64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在建立雲端服務所需資料庫時</a:t>
            </a:r>
            <a:r>
              <a:rPr lang="en-US" altLang="zh-TW" sz="3600" dirty="0"/>
              <a:t>,</a:t>
            </a:r>
            <a:r>
              <a:rPr lang="zh-TW" altLang="en-US" sz="3600" dirty="0"/>
              <a:t>從資訊安全的角度來看</a:t>
            </a:r>
            <a:r>
              <a:rPr lang="en-US" altLang="zh-TW" sz="3600" dirty="0"/>
              <a:t>,</a:t>
            </a:r>
            <a:r>
              <a:rPr lang="zh-TW" altLang="en-US" sz="3600" dirty="0"/>
              <a:t>以下事項</a:t>
            </a:r>
            <a:r>
              <a:rPr lang="zh-TW" altLang="en-US" sz="3600" dirty="0" smtClean="0"/>
              <a:t>何者</a:t>
            </a:r>
            <a:r>
              <a:rPr lang="zh-TW" altLang="en-US" sz="3600" dirty="0"/>
              <a:t>較不需要被注意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資料加密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資料庫使用者角色控管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對連線來源控管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使用正規化規劃資料庫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681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在建置雲端資訊系統時</a:t>
            </a:r>
            <a:r>
              <a:rPr lang="en-US" altLang="zh-TW" sz="3600" dirty="0"/>
              <a:t>,</a:t>
            </a:r>
            <a:r>
              <a:rPr lang="zh-TW" altLang="en-US" sz="3600" dirty="0"/>
              <a:t>常會對系統進行一系列的安全分析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何者不屬於安全分析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弱點分析</a:t>
            </a:r>
            <a:r>
              <a:rPr lang="en-US" altLang="zh-TW" sz="3600" dirty="0"/>
              <a:t>(Vulnerability Analysis)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可行性分析</a:t>
            </a:r>
            <a:r>
              <a:rPr lang="en-US" altLang="zh-TW" sz="3600" dirty="0"/>
              <a:t>(Feasibility Analysis)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威脅分析</a:t>
            </a:r>
            <a:r>
              <a:rPr lang="en-US" altLang="zh-TW" sz="3600" dirty="0"/>
              <a:t>(Threat Analysis)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風險評估</a:t>
            </a:r>
            <a:r>
              <a:rPr lang="en-US" altLang="zh-TW" sz="3600" dirty="0"/>
              <a:t>(Risk Analysis)</a:t>
            </a:r>
          </a:p>
        </p:txBody>
      </p:sp>
    </p:spTree>
    <p:extLst>
      <p:ext uri="{BB962C8B-B14F-4D97-AF65-F5344CB8AC3E}">
        <p14:creationId xmlns:p14="http://schemas.microsoft.com/office/powerpoint/2010/main" val="41484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請問在行動裝置上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下列何種的使用者驗證方式安全性最低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圖形軌跡鎖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人臉辨識鎖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指紋辨識鎖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虹膜辨識鎖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3494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在使用行動裝置時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下列何者攻擊手法主要是針對人與人的互動</a:t>
            </a:r>
            <a:r>
              <a:rPr lang="zh-TW" altLang="en-US" sz="3600" dirty="0" smtClean="0"/>
              <a:t>形成的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社交攻擊</a:t>
            </a:r>
            <a:r>
              <a:rPr lang="en-US" altLang="zh-TW" sz="3600" dirty="0"/>
              <a:t>(Social Engineering)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 in the Middle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阻斷式服務攻擊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1973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在行動裝置使用上</a:t>
            </a:r>
            <a:r>
              <a:rPr lang="en-US" altLang="zh-TW" sz="3600" dirty="0"/>
              <a:t>,</a:t>
            </a:r>
            <a:r>
              <a:rPr lang="zh-TW" altLang="en-US" sz="3600" dirty="0"/>
              <a:t>為避免使用者遭受網路釣魚攻擊</a:t>
            </a:r>
            <a:r>
              <a:rPr lang="en-US" altLang="zh-TW" sz="3600" dirty="0"/>
              <a:t>(Phishing)</a:t>
            </a:r>
            <a:r>
              <a:rPr lang="zh-TW" altLang="en-US" sz="3600" dirty="0"/>
              <a:t>所</a:t>
            </a:r>
            <a:r>
              <a:rPr lang="zh-TW" altLang="en-US" sz="3600" dirty="0" smtClean="0"/>
              <a:t>需注意</a:t>
            </a:r>
            <a:r>
              <a:rPr lang="zh-TW" altLang="en-US" sz="3600" dirty="0"/>
              <a:t>的事項。下列敘述何者不正確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輸入重要資訊時須觀察網址是否異常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勿胡亂開啟來路不明的信件連結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不隨意連接不信賴的 </a:t>
            </a:r>
            <a:r>
              <a:rPr lang="en-US" altLang="zh-TW" sz="3600" dirty="0"/>
              <a:t>Wi-Fi </a:t>
            </a:r>
            <a:r>
              <a:rPr lang="zh-TW" altLang="en-US" sz="3600" dirty="0"/>
              <a:t>熱點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用無痕跡的瀏覽器開啟網頁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138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911682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為了確保「物聯網」的使用安全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使用者應該採取哪些防範措施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(1) </a:t>
            </a:r>
            <a:r>
              <a:rPr lang="zh-TW" altLang="en-US" sz="3200" dirty="0"/>
              <a:t>啟用智慧型設備上建議的安全功能</a:t>
            </a:r>
          </a:p>
          <a:p>
            <a:r>
              <a:rPr lang="en-US" altLang="zh-TW" sz="3200" dirty="0"/>
              <a:t>(2) </a:t>
            </a:r>
            <a:r>
              <a:rPr lang="zh-TW" altLang="en-US" sz="3200" dirty="0"/>
              <a:t>採用 </a:t>
            </a:r>
            <a:r>
              <a:rPr lang="en-US" altLang="zh-TW" sz="3200" dirty="0" err="1"/>
              <a:t>WiFi</a:t>
            </a:r>
            <a:r>
              <a:rPr lang="en-US" altLang="zh-TW" sz="3200" dirty="0"/>
              <a:t> </a:t>
            </a:r>
            <a:r>
              <a:rPr lang="zh-TW" altLang="en-US" sz="3200" dirty="0"/>
              <a:t>通訊技術就可以確保資料傳輸的安全</a:t>
            </a:r>
          </a:p>
          <a:p>
            <a:r>
              <a:rPr lang="en-US" altLang="zh-TW" sz="3200" dirty="0"/>
              <a:t>(3) </a:t>
            </a:r>
            <a:r>
              <a:rPr lang="zh-TW" altLang="en-US" sz="3200" dirty="0"/>
              <a:t>購買會定期更新產品韌體的廠商所推出的物聯網產品</a:t>
            </a:r>
          </a:p>
          <a:p>
            <a:r>
              <a:rPr lang="en-US" altLang="zh-TW" sz="3200" dirty="0"/>
              <a:t>(4) </a:t>
            </a:r>
            <a:r>
              <a:rPr lang="zh-TW" altLang="en-US" sz="3200" dirty="0"/>
              <a:t>使用安全的密碼</a:t>
            </a:r>
          </a:p>
          <a:p>
            <a:r>
              <a:rPr lang="en-US" altLang="zh-TW" sz="3200" dirty="0"/>
              <a:t>(A) (1), (2), (3)</a:t>
            </a:r>
          </a:p>
          <a:p>
            <a:r>
              <a:rPr lang="en-US" altLang="zh-TW" sz="3200" dirty="0"/>
              <a:t>(B) (1), (2), (4)</a:t>
            </a:r>
          </a:p>
          <a:p>
            <a:r>
              <a:rPr lang="en-US" altLang="zh-TW" sz="3200" dirty="0"/>
              <a:t>(C) (1), (3), (4)</a:t>
            </a:r>
          </a:p>
          <a:p>
            <a:r>
              <a:rPr lang="en-US" altLang="zh-TW" sz="3200" dirty="0"/>
              <a:t>(D) (2), (3), (4)</a:t>
            </a:r>
          </a:p>
        </p:txBody>
      </p:sp>
    </p:spTree>
    <p:extLst>
      <p:ext uri="{BB962C8B-B14F-4D97-AF65-F5344CB8AC3E}">
        <p14:creationId xmlns:p14="http://schemas.microsoft.com/office/powerpoint/2010/main" val="365881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當某一作業系統中的兩個程式因互相搶用資源而造成兩個程式均</a:t>
            </a:r>
            <a:r>
              <a:rPr lang="zh-TW" altLang="en-US" sz="3600" dirty="0" smtClean="0"/>
              <a:t>無法完成</a:t>
            </a:r>
            <a:r>
              <a:rPr lang="zh-TW" altLang="en-US" sz="3600" dirty="0"/>
              <a:t>既定工作之結果</a:t>
            </a:r>
            <a:r>
              <a:rPr lang="en-US" altLang="zh-TW" sz="3600" dirty="0"/>
              <a:t>,</a:t>
            </a:r>
            <a:r>
              <a:rPr lang="zh-TW" altLang="en-US" sz="3600" dirty="0"/>
              <a:t>請問此現象稱為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碰撞</a:t>
            </a:r>
            <a:r>
              <a:rPr lang="en-US" altLang="zh-TW" sz="3600" dirty="0"/>
              <a:t>(Collision)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死結</a:t>
            </a:r>
            <a:r>
              <a:rPr lang="en-US" altLang="zh-TW" sz="3600" dirty="0"/>
              <a:t>(Deadlock)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佇列</a:t>
            </a:r>
            <a:r>
              <a:rPr lang="en-US" altLang="zh-TW" sz="3600" dirty="0"/>
              <a:t>(Queue)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欺騙</a:t>
            </a:r>
            <a:r>
              <a:rPr lang="en-US" altLang="zh-TW" sz="3600" dirty="0"/>
              <a:t>(Spoof)</a:t>
            </a:r>
          </a:p>
        </p:txBody>
      </p:sp>
    </p:spTree>
    <p:extLst>
      <p:ext uri="{BB962C8B-B14F-4D97-AF65-F5344CB8AC3E}">
        <p14:creationId xmlns:p14="http://schemas.microsoft.com/office/powerpoint/2010/main" val="26595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安全設計開發階段之安全建議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採用高強度的密碼</a:t>
            </a:r>
            <a:r>
              <a:rPr lang="en-US" altLang="zh-TW" sz="3600" dirty="0"/>
              <a:t>,</a:t>
            </a:r>
            <a:r>
              <a:rPr lang="zh-TW" altLang="en-US" sz="3600" dirty="0"/>
              <a:t>並且強制啟用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採用最新安全的作業系統</a:t>
            </a:r>
            <a:r>
              <a:rPr lang="en-US" altLang="zh-TW" sz="3600" dirty="0"/>
              <a:t>,</a:t>
            </a:r>
            <a:r>
              <a:rPr lang="zh-TW" altLang="en-US" sz="3600" dirty="0"/>
              <a:t>確保漏洞已經修補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採用經濟實惠的硬體裝置節省成本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開發設計階段</a:t>
            </a:r>
            <a:r>
              <a:rPr lang="en-US" altLang="zh-TW" sz="3600" dirty="0"/>
              <a:t>,</a:t>
            </a:r>
            <a:r>
              <a:rPr lang="zh-TW" altLang="en-US" sz="3600" dirty="0"/>
              <a:t>製造商須提供系統故障中斷的應變機制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80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886781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在多個物聯網裝置組成的網路中</a:t>
            </a:r>
            <a:r>
              <a:rPr lang="en-US" altLang="zh-TW" sz="3600" dirty="0"/>
              <a:t>,</a:t>
            </a:r>
            <a:r>
              <a:rPr lang="zh-TW" altLang="en-US" sz="3600" dirty="0"/>
              <a:t>攻擊者控制了其中一個節點並將</a:t>
            </a:r>
            <a:r>
              <a:rPr lang="zh-TW" altLang="en-US" sz="3600" dirty="0" smtClean="0"/>
              <a:t>傳送</a:t>
            </a:r>
            <a:r>
              <a:rPr lang="zh-TW" altLang="en-US" sz="3600" dirty="0"/>
              <a:t>至此節點的所有封包全部丟棄</a:t>
            </a:r>
            <a:r>
              <a:rPr lang="en-US" altLang="zh-TW" sz="3600" dirty="0"/>
              <a:t>,</a:t>
            </a:r>
            <a:r>
              <a:rPr lang="zh-TW" altLang="en-US" sz="3600" dirty="0"/>
              <a:t>請問以上敘述屬於下列哪種攻擊</a:t>
            </a:r>
            <a:r>
              <a:rPr lang="zh-TW" altLang="en-US" sz="3600" dirty="0" smtClean="0"/>
              <a:t>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黑函攻擊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分割攻擊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蟲洞攻擊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黑洞攻擊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939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 err="1"/>
              <a:t>ssh</a:t>
            </a:r>
            <a:r>
              <a:rPr lang="en-US" altLang="zh-TW" sz="3600" dirty="0"/>
              <a:t> </a:t>
            </a:r>
            <a:r>
              <a:rPr lang="zh-TW" altLang="en-US" sz="3600" dirty="0"/>
              <a:t>公私鑰存在 </a:t>
            </a:r>
            <a:r>
              <a:rPr lang="en-US" altLang="zh-TW" sz="3600" dirty="0"/>
              <a:t>Linux </a:t>
            </a:r>
            <a:r>
              <a:rPr lang="zh-TW" altLang="en-US" sz="3600" dirty="0"/>
              <a:t>哪個目錄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/.</a:t>
            </a:r>
            <a:r>
              <a:rPr lang="en-US" altLang="zh-TW" sz="3600" dirty="0" err="1"/>
              <a:t>ssh</a:t>
            </a:r>
            <a:endParaRPr lang="en-US" altLang="zh-TW" sz="3600" dirty="0"/>
          </a:p>
          <a:p>
            <a:r>
              <a:rPr lang="en-US" altLang="zh-TW" sz="3600" dirty="0"/>
              <a:t>(B) /home</a:t>
            </a:r>
          </a:p>
          <a:p>
            <a:r>
              <a:rPr lang="en-US" altLang="zh-TW" sz="3600" dirty="0"/>
              <a:t>(C) /</a:t>
            </a:r>
            <a:r>
              <a:rPr lang="en-US" altLang="zh-TW" sz="3600" dirty="0" err="1"/>
              <a:t>etc</a:t>
            </a:r>
            <a:endParaRPr lang="en-US" altLang="zh-TW" sz="3600" dirty="0"/>
          </a:p>
          <a:p>
            <a:r>
              <a:rPr lang="en-US" altLang="zh-TW" sz="3600" dirty="0"/>
              <a:t>(D) user</a:t>
            </a:r>
          </a:p>
        </p:txBody>
      </p:sp>
    </p:spTree>
    <p:extLst>
      <p:ext uri="{BB962C8B-B14F-4D97-AF65-F5344CB8AC3E}">
        <p14:creationId xmlns:p14="http://schemas.microsoft.com/office/powerpoint/2010/main" val="31060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157" y="946908"/>
            <a:ext cx="87376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下列何項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功能可以封鎖未經授權之應用程式的自動安裝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並防止</a:t>
            </a:r>
            <a:r>
              <a:rPr lang="zh-TW" altLang="en-US" sz="3600" dirty="0"/>
              <a:t>不小心變更系統的設定。即使系統管理員執行系統管理過程亦</a:t>
            </a:r>
            <a:r>
              <a:rPr lang="zh-TW" altLang="en-US" sz="3600" dirty="0" smtClean="0"/>
              <a:t>須要</a:t>
            </a:r>
            <a:r>
              <a:rPr lang="zh-TW" altLang="en-US" sz="3600" dirty="0"/>
              <a:t>由管理員主動同意或提供認證資訊才能執行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使用者帳戶控制</a:t>
            </a:r>
            <a:r>
              <a:rPr lang="en-US" altLang="zh-TW" sz="3600" dirty="0"/>
              <a:t>(User </a:t>
            </a:r>
            <a:r>
              <a:rPr lang="en-US" altLang="zh-TW" sz="3600" dirty="0" smtClean="0"/>
              <a:t>Account </a:t>
            </a:r>
            <a:r>
              <a:rPr lang="en-US" altLang="zh-TW" sz="3600" dirty="0" err="1" smtClean="0"/>
              <a:t>Control;UAC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資源監視器</a:t>
            </a:r>
            <a:r>
              <a:rPr lang="en-US" altLang="zh-TW" sz="3600" dirty="0"/>
              <a:t>(Resource Monitor)</a:t>
            </a:r>
          </a:p>
          <a:p>
            <a:r>
              <a:rPr lang="en-US" altLang="zh-TW" sz="3600" dirty="0"/>
              <a:t>(D) Windows Secondary Logon</a:t>
            </a:r>
          </a:p>
        </p:txBody>
      </p:sp>
    </p:spTree>
    <p:extLst>
      <p:ext uri="{BB962C8B-B14F-4D97-AF65-F5344CB8AC3E}">
        <p14:creationId xmlns:p14="http://schemas.microsoft.com/office/powerpoint/2010/main" val="17968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下列何者非登入作業系統可使用的網路身分驗證服務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Windows AD(Active Directory)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(B) LDAP(Lightweight Directory Access Protocol)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(C) NIS(Network Information Service)</a:t>
            </a:r>
            <a:r>
              <a:rPr lang="zh-TW" altLang="en-US" sz="3600" dirty="0"/>
              <a:t>服務</a:t>
            </a:r>
          </a:p>
          <a:p>
            <a:r>
              <a:rPr lang="en-US" altLang="zh-TW" sz="3600" dirty="0"/>
              <a:t>(D) DHCP(Dynamic Host Configuration Protocol)</a:t>
            </a:r>
            <a:r>
              <a:rPr lang="zh-TW" altLang="en-US" sz="3600" dirty="0"/>
              <a:t>服務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9269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關於資安組織 </a:t>
            </a:r>
            <a:r>
              <a:rPr lang="en-US" altLang="zh-TW" sz="3200" dirty="0"/>
              <a:t>OWASP(</a:t>
            </a:r>
            <a:r>
              <a:rPr lang="zh-TW" altLang="en-US" sz="3200" dirty="0"/>
              <a:t>開放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軟體安全計畫</a:t>
            </a:r>
            <a:r>
              <a:rPr lang="en-US" altLang="zh-TW" sz="3200" dirty="0"/>
              <a:t>—Open Web </a:t>
            </a:r>
            <a:r>
              <a:rPr lang="en-US" altLang="zh-TW" sz="3200" dirty="0" smtClean="0"/>
              <a:t>Application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Security </a:t>
            </a:r>
            <a:r>
              <a:rPr lang="en-US" altLang="zh-TW" sz="3200" dirty="0"/>
              <a:t>Project),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是一個開放社群、營利性組織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主要目標是研議協助解決 </a:t>
            </a:r>
            <a:r>
              <a:rPr lang="en-US" altLang="zh-TW" sz="3200" dirty="0"/>
              <a:t>Web </a:t>
            </a:r>
            <a:r>
              <a:rPr lang="zh-TW" altLang="en-US" sz="3200" dirty="0"/>
              <a:t>軟體安全之標準、工具與技術</a:t>
            </a:r>
            <a:r>
              <a:rPr lang="zh-TW" altLang="en-US" sz="3200" dirty="0" smtClean="0"/>
              <a:t>文件</a:t>
            </a:r>
            <a:endParaRPr lang="zh-TW" altLang="en-US" sz="3200" dirty="0"/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長期協助政府或企業暸解並改善網頁應用程式與網頁服務的</a:t>
            </a:r>
            <a:r>
              <a:rPr lang="zh-TW" altLang="en-US" sz="3200" dirty="0" smtClean="0"/>
              <a:t>安全性</a:t>
            </a:r>
            <a:endParaRPr lang="zh-TW" altLang="en-US" sz="3200" dirty="0"/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美國聯邦貿易委員會</a:t>
            </a:r>
            <a:r>
              <a:rPr lang="en-US" altLang="zh-TW" sz="3200" dirty="0"/>
              <a:t>(FTC)</a:t>
            </a:r>
            <a:r>
              <a:rPr lang="zh-TW" altLang="en-US" sz="3200" dirty="0"/>
              <a:t>強烈建議所有企業需遵循 </a:t>
            </a:r>
            <a:r>
              <a:rPr lang="en-US" altLang="zh-TW" sz="3200" dirty="0" smtClean="0"/>
              <a:t>OWASP</a:t>
            </a:r>
            <a:r>
              <a:rPr lang="zh-TW" altLang="en-US" sz="3200" dirty="0" smtClean="0"/>
              <a:t>所發佈的十大 </a:t>
            </a:r>
            <a:r>
              <a:rPr lang="en-US" altLang="zh-TW" sz="3200" dirty="0"/>
              <a:t>Web </a:t>
            </a:r>
            <a:r>
              <a:rPr lang="zh-TW" altLang="en-US" sz="3200" dirty="0"/>
              <a:t>弱點防護守則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238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下列何者非社交工程攻擊方式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利用電子郵件誘騙使用者登入偽裝之網站以騙取帳號及通行碼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利用程式設計缺陷</a:t>
            </a:r>
            <a:r>
              <a:rPr lang="en-US" altLang="zh-TW" sz="3600" dirty="0"/>
              <a:t>,</a:t>
            </a:r>
            <a:r>
              <a:rPr lang="zh-TW" altLang="en-US" sz="3600" dirty="0"/>
              <a:t>向程式寫入錯誤的內容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利用即時通訊軟體如 </a:t>
            </a:r>
            <a:r>
              <a:rPr lang="en-US" altLang="zh-TW" sz="3600" dirty="0"/>
              <a:t>LINE,</a:t>
            </a:r>
            <a:r>
              <a:rPr lang="zh-TW" altLang="en-US" sz="3600" dirty="0"/>
              <a:t>偽裝親友來訊</a:t>
            </a:r>
            <a:r>
              <a:rPr lang="en-US" altLang="zh-TW" sz="3600" dirty="0"/>
              <a:t>,</a:t>
            </a:r>
            <a:r>
              <a:rPr lang="zh-TW" altLang="en-US" sz="3600" dirty="0"/>
              <a:t>誘騙點選來訊中之連</a:t>
            </a:r>
          </a:p>
          <a:p>
            <a:r>
              <a:rPr lang="zh-TW" altLang="en-US" sz="3600" dirty="0"/>
              <a:t>結後中毒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利用電話佯裝資訊人員</a:t>
            </a:r>
            <a:r>
              <a:rPr lang="en-US" altLang="zh-TW" sz="3600" dirty="0"/>
              <a:t>,</a:t>
            </a:r>
            <a:r>
              <a:rPr lang="zh-TW" altLang="en-US" sz="3600" dirty="0"/>
              <a:t>騙取帳號及通行碼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302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自動化工具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BEEF Framework</a:t>
            </a:r>
          </a:p>
          <a:p>
            <a:r>
              <a:rPr lang="en-US" altLang="zh-TW" sz="3600" dirty="0"/>
              <a:t>(B) SQLMAP</a:t>
            </a:r>
          </a:p>
          <a:p>
            <a:r>
              <a:rPr lang="en-US" altLang="zh-TW" sz="3600" dirty="0"/>
              <a:t>(C) BSQL</a:t>
            </a:r>
          </a:p>
          <a:p>
            <a:r>
              <a:rPr lang="en-US" altLang="zh-TW" sz="3600" dirty="0"/>
              <a:t>(D) Bobcat</a:t>
            </a:r>
          </a:p>
        </p:txBody>
      </p:sp>
    </p:spTree>
    <p:extLst>
      <p:ext uri="{BB962C8B-B14F-4D97-AF65-F5344CB8AC3E}">
        <p14:creationId xmlns:p14="http://schemas.microsoft.com/office/powerpoint/2010/main" val="16683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Server-side Injection </a:t>
            </a:r>
            <a:r>
              <a:rPr lang="zh-TW" altLang="en-US" sz="3600" dirty="0"/>
              <a:t>攻擊手法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Blind SQL Injection</a:t>
            </a:r>
          </a:p>
          <a:p>
            <a:r>
              <a:rPr lang="en-US" altLang="zh-TW" sz="3600" dirty="0"/>
              <a:t>(B) Hibernate Injection</a:t>
            </a:r>
          </a:p>
          <a:p>
            <a:r>
              <a:rPr lang="en-US" altLang="zh-TW" sz="3600" dirty="0"/>
              <a:t>(C) Command Injection</a:t>
            </a:r>
          </a:p>
          <a:p>
            <a:r>
              <a:rPr lang="en-US" altLang="zh-TW" sz="3600" dirty="0"/>
              <a:t>(D) XSS Injection</a:t>
            </a:r>
          </a:p>
        </p:txBody>
      </p:sp>
    </p:spTree>
    <p:extLst>
      <p:ext uri="{BB962C8B-B14F-4D97-AF65-F5344CB8AC3E}">
        <p14:creationId xmlns:p14="http://schemas.microsoft.com/office/powerpoint/2010/main" val="1903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385" y="946908"/>
            <a:ext cx="849723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下列何種安全模式中「</a:t>
            </a:r>
            <a:r>
              <a:rPr lang="zh-TW" altLang="en-US" sz="3200" dirty="0" smtClean="0"/>
              <a:t>檔案</a:t>
            </a:r>
            <a:r>
              <a:rPr lang="zh-TW" altLang="en-US" sz="3200" dirty="0"/>
              <a:t>持有者」可授權決定「其他使用者」存取該檔案的權限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強制性存取控制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18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用在入侵和攻擊他人的電腦系統上</a:t>
            </a:r>
            <a:r>
              <a:rPr lang="en-US" altLang="zh-TW" sz="3600" dirty="0"/>
              <a:t>,</a:t>
            </a:r>
            <a:r>
              <a:rPr lang="zh-TW" altLang="en-US" sz="3600" dirty="0"/>
              <a:t>取得系統管理員的權限</a:t>
            </a:r>
            <a:r>
              <a:rPr lang="en-US" altLang="zh-TW" sz="3600" dirty="0"/>
              <a:t>,</a:t>
            </a:r>
            <a:r>
              <a:rPr lang="zh-TW" altLang="en-US" sz="3600" dirty="0"/>
              <a:t>具有隱</a:t>
            </a:r>
          </a:p>
          <a:p>
            <a:r>
              <a:rPr lang="zh-TW" altLang="en-US" sz="3600" dirty="0"/>
              <a:t>藏和遠端操控的能力</a:t>
            </a:r>
            <a:r>
              <a:rPr lang="en-US" altLang="zh-TW" sz="3600" dirty="0"/>
              <a:t>;</a:t>
            </a:r>
            <a:r>
              <a:rPr lang="zh-TW" altLang="en-US" sz="3600" dirty="0"/>
              <a:t>電腦病毒、間諜軟體等也常使用來隱藏蹤跡。</a:t>
            </a:r>
          </a:p>
          <a:p>
            <a:r>
              <a:rPr lang="zh-TW" altLang="en-US" sz="3600" dirty="0"/>
              <a:t>該工具軟體為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Cookie</a:t>
            </a:r>
          </a:p>
          <a:p>
            <a:r>
              <a:rPr lang="en-US" altLang="zh-TW" sz="3600" dirty="0"/>
              <a:t>(B) Rootkit</a:t>
            </a:r>
          </a:p>
          <a:p>
            <a:r>
              <a:rPr lang="en-US" altLang="zh-TW" sz="3600" dirty="0"/>
              <a:t>(C) Backdoor</a:t>
            </a:r>
          </a:p>
          <a:p>
            <a:r>
              <a:rPr lang="en-US" altLang="zh-TW" sz="3600" dirty="0"/>
              <a:t>(D) Phishing</a:t>
            </a:r>
          </a:p>
        </p:txBody>
      </p:sp>
    </p:spTree>
    <p:extLst>
      <p:ext uri="{BB962C8B-B14F-4D97-AF65-F5344CB8AC3E}">
        <p14:creationId xmlns:p14="http://schemas.microsoft.com/office/powerpoint/2010/main" val="35355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我們都知道要防止 </a:t>
            </a:r>
            <a:r>
              <a:rPr lang="en-US" altLang="zh-TW" sz="3600" dirty="0"/>
              <a:t>XSS </a:t>
            </a:r>
            <a:r>
              <a:rPr lang="zh-TW" altLang="en-US" sz="3600" dirty="0"/>
              <a:t>跨網站指令碼攻擊必須過濾特殊字元</a:t>
            </a:r>
            <a:r>
              <a:rPr lang="en-US" altLang="zh-TW" sz="3600" dirty="0"/>
              <a:t>,</a:t>
            </a:r>
            <a:r>
              <a:rPr lang="zh-TW" altLang="en-US" sz="3600" dirty="0"/>
              <a:t>請問</a:t>
            </a:r>
            <a:r>
              <a:rPr lang="zh-TW" altLang="en-US" sz="3600" dirty="0" smtClean="0"/>
              <a:t>下列</a:t>
            </a:r>
            <a:r>
              <a:rPr lang="zh-TW" altLang="en-US" sz="3600" dirty="0"/>
              <a:t>何者不是我們應該過濾的特殊字元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#</a:t>
            </a:r>
          </a:p>
          <a:p>
            <a:r>
              <a:rPr lang="en-US" altLang="zh-TW" sz="3600" dirty="0"/>
              <a:t>(B) &amp;</a:t>
            </a:r>
          </a:p>
          <a:p>
            <a:r>
              <a:rPr lang="en-US" altLang="zh-TW" sz="3600" dirty="0"/>
              <a:t>(C) “</a:t>
            </a:r>
          </a:p>
          <a:p>
            <a:r>
              <a:rPr lang="en-US" altLang="zh-TW" sz="3600" dirty="0"/>
              <a:t>(D) ||</a:t>
            </a:r>
          </a:p>
        </p:txBody>
      </p:sp>
    </p:spTree>
    <p:extLst>
      <p:ext uri="{BB962C8B-B14F-4D97-AF65-F5344CB8AC3E}">
        <p14:creationId xmlns:p14="http://schemas.microsoft.com/office/powerpoint/2010/main" val="1856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請問防禦 </a:t>
            </a:r>
            <a:r>
              <a:rPr lang="en-US" altLang="zh-TW" sz="3600" dirty="0"/>
              <a:t>SQL Injection </a:t>
            </a:r>
            <a:r>
              <a:rPr lang="zh-TW" altLang="en-US" sz="3600" dirty="0"/>
              <a:t>的最佳方式為下列何者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參數長度過濾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輸出過濾</a:t>
            </a:r>
          </a:p>
          <a:p>
            <a:r>
              <a:rPr lang="en-US" altLang="zh-TW" sz="3600" dirty="0"/>
              <a:t>(D)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2648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下列哪種方法可讓開發人員發現其撰寫的網頁程式碼是否存有輸入</a:t>
            </a:r>
            <a:r>
              <a:rPr lang="zh-TW" altLang="en-US" sz="3600" dirty="0" smtClean="0"/>
              <a:t>驗證</a:t>
            </a:r>
            <a:r>
              <a:rPr lang="zh-TW" altLang="en-US" sz="3600" dirty="0"/>
              <a:t>漏洞</a:t>
            </a:r>
            <a:r>
              <a:rPr lang="en-US" altLang="zh-TW" sz="3600" dirty="0"/>
              <a:t>(Input Validation Weaknesses)?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反組譯應用程式執行碼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迴歸測試</a:t>
            </a:r>
            <a:r>
              <a:rPr lang="en-US" altLang="zh-TW" sz="3600" dirty="0"/>
              <a:t>(Regression Testing)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模糊測試</a:t>
            </a:r>
            <a:r>
              <a:rPr lang="en-US" altLang="zh-TW" sz="3600" dirty="0"/>
              <a:t>(Fuzz Testing)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使用除錯器</a:t>
            </a:r>
            <a:r>
              <a:rPr lang="en-US" altLang="zh-TW" sz="3600" dirty="0"/>
              <a:t>(Debugger)</a:t>
            </a:r>
            <a:r>
              <a:rPr lang="zh-TW" altLang="en-US" sz="3600" dirty="0"/>
              <a:t>逐步執行檢視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624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網頁中使用驗證碼</a:t>
            </a:r>
            <a:r>
              <a:rPr lang="en-US" altLang="zh-TW" sz="3600" dirty="0"/>
              <a:t>(CAPTCHA)</a:t>
            </a:r>
            <a:r>
              <a:rPr lang="zh-TW" altLang="en-US" sz="3600" dirty="0"/>
              <a:t>主要可防禦下列何種攻擊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pPr marL="742950" indent="-742950">
              <a:buAutoNum type="alphaUcParenBoth"/>
            </a:pPr>
            <a:r>
              <a:rPr lang="en-US" altLang="zh-TW" sz="3600" dirty="0" smtClean="0"/>
              <a:t>SQL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跨</a:t>
            </a:r>
            <a:r>
              <a:rPr lang="zh-TW" altLang="en-US" sz="3600" dirty="0"/>
              <a:t>站腳本攻擊</a:t>
            </a:r>
            <a:r>
              <a:rPr lang="en-US" altLang="zh-TW" sz="3600" dirty="0"/>
              <a:t>(XSS)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緩衝區易位攻擊</a:t>
            </a:r>
            <a:r>
              <a:rPr lang="en-US" altLang="zh-TW" sz="3600" dirty="0"/>
              <a:t>(Buffer Overflow)</a:t>
            </a:r>
            <a:r>
              <a:rPr lang="zh-TW" altLang="en-US" sz="3600" dirty="0"/>
              <a:t>。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跨站偽造請求攻擊</a:t>
            </a:r>
            <a:r>
              <a:rPr lang="en-US" altLang="zh-TW" sz="3600" dirty="0"/>
              <a:t>(CSRF)</a:t>
            </a:r>
            <a:r>
              <a:rPr lang="zh-TW" altLang="en-US" sz="3600" dirty="0"/>
              <a:t>。</a:t>
            </a:r>
            <a:endParaRPr lang="en-US" altLang="zh-TW" sz="3600" dirty="0" smtClean="0"/>
          </a:p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14248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下列何者屬於開發安全方面需注意的問題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部署時必須考量伺服器效能</a:t>
            </a:r>
            <a:r>
              <a:rPr lang="en-US" altLang="zh-TW" sz="3600" dirty="0"/>
              <a:t>,</a:t>
            </a:r>
            <a:r>
              <a:rPr lang="zh-TW" altLang="en-US" sz="3600" dirty="0"/>
              <a:t>避免導致應用程式效能低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應用程式設計必須設計多線程</a:t>
            </a:r>
            <a:r>
              <a:rPr lang="en-US" altLang="zh-TW" sz="3600" dirty="0"/>
              <a:t>,</a:t>
            </a:r>
            <a:r>
              <a:rPr lang="zh-TW" altLang="en-US" sz="3600" dirty="0"/>
              <a:t>用戶能對服務隨時存取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應用程式必須考量是否有 </a:t>
            </a:r>
            <a:r>
              <a:rPr lang="en-US" altLang="zh-TW" sz="3600" dirty="0"/>
              <a:t>SQL </a:t>
            </a:r>
            <a:r>
              <a:rPr lang="zh-TW" altLang="en-US" sz="3600" dirty="0"/>
              <a:t>注入漏洞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應用程式必須考量 </a:t>
            </a:r>
            <a:r>
              <a:rPr lang="en-US" altLang="zh-TW" sz="3600" dirty="0"/>
              <a:t>License </a:t>
            </a:r>
            <a:r>
              <a:rPr lang="zh-TW" altLang="en-US" sz="3600" dirty="0"/>
              <a:t>限制</a:t>
            </a:r>
            <a:r>
              <a:rPr lang="en-US" altLang="zh-TW" sz="3600" dirty="0"/>
              <a:t>,</a:t>
            </a:r>
            <a:r>
              <a:rPr lang="zh-TW" altLang="en-US" sz="3600" dirty="0"/>
              <a:t>避免出現無法部署其他伺服器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1276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2017 </a:t>
            </a:r>
            <a:r>
              <a:rPr lang="zh-TW" altLang="en-US" sz="3600" dirty="0"/>
              <a:t>流行的 </a:t>
            </a:r>
            <a:r>
              <a:rPr lang="en-US" altLang="zh-TW" sz="3600" dirty="0" err="1"/>
              <a:t>wannacry</a:t>
            </a:r>
            <a:r>
              <a:rPr lang="en-US" altLang="zh-TW" sz="3600" dirty="0"/>
              <a:t> </a:t>
            </a:r>
            <a:r>
              <a:rPr lang="zh-TW" altLang="en-US" sz="3600" dirty="0"/>
              <a:t>攻擊是攻擊哪個服務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SMB</a:t>
            </a:r>
          </a:p>
          <a:p>
            <a:r>
              <a:rPr lang="en-US" altLang="zh-TW" sz="3600" dirty="0"/>
              <a:t>(B) SMTP</a:t>
            </a:r>
          </a:p>
          <a:p>
            <a:r>
              <a:rPr lang="en-US" altLang="zh-TW" sz="3600" dirty="0"/>
              <a:t>(C) HTTP</a:t>
            </a:r>
          </a:p>
          <a:p>
            <a:r>
              <a:rPr lang="en-US" altLang="zh-TW" sz="3600" dirty="0"/>
              <a:t>(D) FTP</a:t>
            </a:r>
          </a:p>
        </p:txBody>
      </p:sp>
    </p:spTree>
    <p:extLst>
      <p:ext uri="{BB962C8B-B14F-4D97-AF65-F5344CB8AC3E}">
        <p14:creationId xmlns:p14="http://schemas.microsoft.com/office/powerpoint/2010/main" val="8904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下列哪個協定較為安全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HTTP</a:t>
            </a:r>
          </a:p>
          <a:p>
            <a:r>
              <a:rPr lang="en-US" altLang="zh-TW" sz="3600" dirty="0"/>
              <a:t>(B) FTP</a:t>
            </a:r>
          </a:p>
          <a:p>
            <a:r>
              <a:rPr lang="en-US" altLang="zh-TW" sz="3600" dirty="0"/>
              <a:t>(C) SSL</a:t>
            </a:r>
          </a:p>
          <a:p>
            <a:r>
              <a:rPr lang="en-US" altLang="zh-TW" sz="3600" dirty="0"/>
              <a:t>(D) TELNET</a:t>
            </a:r>
          </a:p>
        </p:txBody>
      </p:sp>
    </p:spTree>
    <p:extLst>
      <p:ext uri="{BB962C8B-B14F-4D97-AF65-F5344CB8AC3E}">
        <p14:creationId xmlns:p14="http://schemas.microsoft.com/office/powerpoint/2010/main" val="452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下列何者不是常見的弱點掃描工具之一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Open Vulnerability Assessment System (OpenVAS)</a:t>
            </a:r>
          </a:p>
          <a:p>
            <a:r>
              <a:rPr lang="en-US" altLang="zh-TW" sz="3600" dirty="0"/>
              <a:t>(B) Nessus</a:t>
            </a:r>
          </a:p>
          <a:p>
            <a:r>
              <a:rPr lang="en-US" altLang="zh-TW" sz="3600" dirty="0"/>
              <a:t>(C) </a:t>
            </a:r>
            <a:r>
              <a:rPr lang="en-US" altLang="zh-TW" sz="3600" dirty="0" err="1"/>
              <a:t>MegaSploit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en-US" altLang="zh-TW" sz="3600" dirty="0" err="1"/>
              <a:t>Nmap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20801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當系統或應用程式上被發現具有弱點</a:t>
            </a:r>
            <a:r>
              <a:rPr lang="en-US" altLang="zh-TW" sz="3600" dirty="0"/>
              <a:t>,</a:t>
            </a:r>
            <a:r>
              <a:rPr lang="zh-TW" altLang="en-US" sz="3600" dirty="0"/>
              <a:t>但是在修補程式未發佈之前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或是</a:t>
            </a:r>
            <a:r>
              <a:rPr lang="zh-TW" altLang="en-US" sz="3600" dirty="0"/>
              <a:t>使用者更新前所進行的惡意攻擊行為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釣魚</a:t>
            </a:r>
            <a:r>
              <a:rPr lang="en-US" altLang="zh-TW" sz="3600" dirty="0"/>
              <a:t>(</a:t>
            </a:r>
            <a:r>
              <a:rPr lang="en-US" altLang="zh-TW" sz="3600" dirty="0" err="1"/>
              <a:t>phising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零時差攻擊</a:t>
            </a:r>
            <a:r>
              <a:rPr lang="en-US" altLang="zh-TW" sz="3600" dirty="0"/>
              <a:t>(zero day attack 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暴力攻擊</a:t>
            </a:r>
            <a:r>
              <a:rPr lang="en-US" altLang="zh-TW" sz="3600" dirty="0"/>
              <a:t>(brute-force attack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重送攻擊</a:t>
            </a:r>
            <a:r>
              <a:rPr lang="en-US" altLang="zh-TW" sz="3600" dirty="0"/>
              <a:t>(replay attack)</a:t>
            </a:r>
          </a:p>
        </p:txBody>
      </p:sp>
    </p:spTree>
    <p:extLst>
      <p:ext uri="{BB962C8B-B14F-4D97-AF65-F5344CB8AC3E}">
        <p14:creationId xmlns:p14="http://schemas.microsoft.com/office/powerpoint/2010/main" val="7034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下列哪個檔案最可能內含巨集型病毒</a:t>
            </a:r>
            <a:r>
              <a:rPr lang="en-US" altLang="zh-TW" sz="3600" dirty="0"/>
              <a:t>(Macro Virus</a:t>
            </a:r>
            <a:r>
              <a:rPr lang="en-US" altLang="zh-TW" sz="3600" dirty="0" smtClean="0"/>
              <a:t>)?</a:t>
            </a:r>
            <a:endParaRPr lang="en-US" altLang="zh-TW" sz="3600" dirty="0"/>
          </a:p>
          <a:p>
            <a:r>
              <a:rPr lang="en-US" altLang="zh-TW" sz="3600" dirty="0"/>
              <a:t>(A) staff.doc</a:t>
            </a:r>
          </a:p>
          <a:p>
            <a:r>
              <a:rPr lang="en-US" altLang="zh-TW" sz="3600" dirty="0"/>
              <a:t>(B) cmd.exe</a:t>
            </a:r>
          </a:p>
          <a:p>
            <a:r>
              <a:rPr lang="en-US" altLang="zh-TW" sz="3600" dirty="0"/>
              <a:t>(C) command.dll</a:t>
            </a:r>
          </a:p>
          <a:p>
            <a:r>
              <a:rPr lang="en-US" altLang="zh-TW" sz="3600" dirty="0"/>
              <a:t>(D) device.drv</a:t>
            </a:r>
          </a:p>
        </p:txBody>
      </p:sp>
    </p:spTree>
    <p:extLst>
      <p:ext uri="{BB962C8B-B14F-4D97-AF65-F5344CB8AC3E}">
        <p14:creationId xmlns:p14="http://schemas.microsoft.com/office/powerpoint/2010/main" val="37024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認識惡意程式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邏輯炸彈被設定在特定條件下啟動破壞攻擊行為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特洛伊木馬會自我複製</a:t>
            </a:r>
            <a:r>
              <a:rPr lang="en-US" altLang="zh-TW" sz="3600" dirty="0"/>
              <a:t>,</a:t>
            </a:r>
            <a:r>
              <a:rPr lang="zh-TW" altLang="en-US" sz="3600" dirty="0"/>
              <a:t>也會主動散播到別的電腦裡面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病毒會感染寄生或附著在別的電腦程式或文件檔案裡面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蠕蟲的特性是快速的自我繁殖感染其他的主機</a:t>
            </a:r>
            <a:r>
              <a:rPr lang="en-US" altLang="zh-TW" sz="3600" dirty="0"/>
              <a:t>,</a:t>
            </a:r>
            <a:r>
              <a:rPr lang="zh-TW" altLang="en-US" sz="3600" dirty="0"/>
              <a:t>發送大量封包</a:t>
            </a:r>
            <a:r>
              <a:rPr lang="en-US" altLang="zh-TW" sz="3600" dirty="0"/>
              <a:t>,</a:t>
            </a:r>
          </a:p>
          <a:p>
            <a:r>
              <a:rPr lang="zh-TW" altLang="en-US" sz="3600" dirty="0"/>
              <a:t>使網路癱瘓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70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781" y="946908"/>
            <a:ext cx="85864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關於儲存媒體使用規範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各式儲存媒體如識別卡、磁碟片、磁帶、光碟片及各式磁碟機等如須報廢或不堪使用時</a:t>
            </a:r>
            <a:r>
              <a:rPr lang="en-US" altLang="zh-TW" sz="3200" dirty="0"/>
              <a:t>,</a:t>
            </a:r>
            <a:r>
              <a:rPr lang="zh-TW" altLang="en-US" sz="3200" dirty="0"/>
              <a:t>應將內含之</a:t>
            </a:r>
            <a:r>
              <a:rPr lang="zh-TW" altLang="en-US" sz="3200" dirty="0" smtClean="0"/>
              <a:t>資料加以</a:t>
            </a:r>
            <a:r>
              <a:rPr lang="zh-TW" altLang="en-US" sz="3200" dirty="0"/>
              <a:t>清除</a:t>
            </a:r>
            <a:r>
              <a:rPr lang="en-US" altLang="zh-TW" sz="3200" dirty="0"/>
              <a:t>,</a:t>
            </a:r>
            <a:r>
              <a:rPr lang="zh-TW" altLang="en-US" sz="3200" dirty="0"/>
              <a:t>以確保</a:t>
            </a:r>
            <a:r>
              <a:rPr lang="zh-TW" altLang="en-US" sz="3200" dirty="0" smtClean="0"/>
              <a:t>資料安全</a:t>
            </a:r>
            <a:endParaRPr lang="zh-TW" altLang="en-US" sz="3200" dirty="0"/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儲存機密資料之儲存媒體</a:t>
            </a:r>
            <a:r>
              <a:rPr lang="en-US" altLang="zh-TW" sz="3200" dirty="0"/>
              <a:t>,</a:t>
            </a:r>
            <a:r>
              <a:rPr lang="zh-TW" altLang="en-US" sz="3200" dirty="0"/>
              <a:t>必須遵照組織訂定之作業方式進行</a:t>
            </a:r>
            <a:r>
              <a:rPr lang="zh-TW" altLang="en-US" sz="3200" dirty="0" smtClean="0"/>
              <a:t>標示</a:t>
            </a:r>
            <a:r>
              <a:rPr lang="zh-TW" altLang="en-US" sz="3200" dirty="0"/>
              <a:t>並妥善保存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機密資料變動時</a:t>
            </a:r>
            <a:r>
              <a:rPr lang="en-US" altLang="zh-TW" sz="3200" dirty="0"/>
              <a:t>,</a:t>
            </a:r>
            <a:r>
              <a:rPr lang="zh-TW" altLang="en-US" sz="3200" dirty="0"/>
              <a:t>媒體標示需即時更新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備份媒體無需定期更新</a:t>
            </a:r>
            <a:r>
              <a:rPr lang="en-US" altLang="zh-TW" sz="3200" dirty="0"/>
              <a:t>,</a:t>
            </a:r>
            <a:r>
              <a:rPr lang="zh-TW" altLang="en-US" sz="3200" dirty="0"/>
              <a:t>僅以抽檢方式驗證其有效性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57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2688" y="946908"/>
            <a:ext cx="8158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依據資訊安全管理系統 </a:t>
            </a:r>
            <a:r>
              <a:rPr lang="en-US" altLang="zh-TW" sz="3600" dirty="0"/>
              <a:t>CNS27001</a:t>
            </a:r>
            <a:r>
              <a:rPr lang="zh-TW" altLang="en-US" sz="3600" dirty="0"/>
              <a:t>、</a:t>
            </a:r>
            <a:r>
              <a:rPr lang="en-US" altLang="zh-TW" sz="3600" dirty="0"/>
              <a:t>CNS27002 </a:t>
            </a:r>
            <a:r>
              <a:rPr lang="zh-TW" altLang="en-US" sz="3600" dirty="0"/>
              <a:t>對資料備份的描述與</a:t>
            </a:r>
            <a:r>
              <a:rPr lang="zh-TW" altLang="en-US" sz="3600" dirty="0" smtClean="0"/>
              <a:t>要</a:t>
            </a:r>
            <a:endParaRPr lang="zh-TW" altLang="en-US" sz="3600" dirty="0"/>
          </a:p>
          <a:p>
            <a:r>
              <a:rPr lang="zh-TW" altLang="en-US" sz="3600" dirty="0"/>
              <a:t>求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資料備份主要目的為防範資料漏失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組織宜建立備份政策</a:t>
            </a:r>
            <a:r>
              <a:rPr lang="en-US" altLang="zh-TW" sz="3600" dirty="0"/>
              <a:t>,</a:t>
            </a:r>
            <a:r>
              <a:rPr lang="zh-TW" altLang="en-US" sz="3600" dirty="0"/>
              <a:t>以定義組織對備份的相關要求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備份資料的存放地點宜於遠端</a:t>
            </a:r>
            <a:r>
              <a:rPr lang="en-US" altLang="zh-TW" sz="3600" dirty="0"/>
              <a:t>,</a:t>
            </a:r>
            <a:r>
              <a:rPr lang="zh-TW" altLang="en-US" sz="3600" dirty="0"/>
              <a:t>以避免主要場域發生災難時不</a:t>
            </a:r>
            <a:r>
              <a:rPr lang="zh-TW" altLang="en-US" sz="3600" dirty="0" smtClean="0"/>
              <a:t>被波及</a:t>
            </a:r>
            <a:endParaRPr lang="zh-TW" altLang="en-US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備份資料測試復原時</a:t>
            </a:r>
            <a:r>
              <a:rPr lang="en-US" altLang="zh-TW" sz="3600" dirty="0"/>
              <a:t>,</a:t>
            </a:r>
            <a:r>
              <a:rPr lang="zh-TW" altLang="en-US" sz="3600" dirty="0"/>
              <a:t>應覆寫回原始媒體或系統</a:t>
            </a:r>
            <a:r>
              <a:rPr lang="en-US" altLang="zh-TW" sz="3600" dirty="0"/>
              <a:t>,</a:t>
            </a:r>
            <a:r>
              <a:rPr lang="zh-TW" altLang="en-US" sz="3600" dirty="0"/>
              <a:t>以確保資料</a:t>
            </a:r>
            <a:r>
              <a:rPr lang="zh-TW" altLang="en-US" sz="3600" dirty="0" smtClean="0"/>
              <a:t>復原</a:t>
            </a:r>
            <a:r>
              <a:rPr lang="zh-TW" altLang="en-US" sz="3600" dirty="0"/>
              <a:t>之有效性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723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關於保護公司內部機密性資料的備份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下列何者方式較佳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隱藏保護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防寫保護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加密保護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雜湊保護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919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942" y="946908"/>
            <a:ext cx="85481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下列敘述何者正確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完全備份係指與差異備份完成後之索引檔進行比對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差異備份係指與增量備份完成後之索引檔進行比對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差異備份係指與完全備份完成後之索引檔進行比對</a:t>
            </a:r>
            <a:r>
              <a:rPr lang="en-US" altLang="zh-TW" sz="3200" dirty="0"/>
              <a:t>,</a:t>
            </a:r>
            <a:r>
              <a:rPr lang="zh-TW" altLang="en-US" sz="3200" dirty="0"/>
              <a:t>只要發生</a:t>
            </a:r>
            <a:r>
              <a:rPr lang="zh-TW" altLang="en-US" sz="3200" dirty="0" smtClean="0"/>
              <a:t>過變化</a:t>
            </a:r>
            <a:r>
              <a:rPr lang="zh-TW" altLang="en-US" sz="3200" dirty="0"/>
              <a:t>之文件都會再備份一次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7954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勒索軟體對於資料安全的傷害極大</a:t>
            </a:r>
            <a:r>
              <a:rPr lang="en-US" altLang="zh-TW" sz="3600" dirty="0"/>
              <a:t>,</a:t>
            </a:r>
            <a:r>
              <a:rPr lang="zh-TW" altLang="en-US" sz="3600" dirty="0"/>
              <a:t>請問下列敘述何者不正確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勒索軟體感染方式</a:t>
            </a:r>
            <a:r>
              <a:rPr lang="en-US" altLang="zh-TW" sz="3600" dirty="0"/>
              <a:t>,</a:t>
            </a:r>
            <a:r>
              <a:rPr lang="zh-TW" altLang="en-US" sz="3600" dirty="0"/>
              <a:t>利用加密方式將電腦資料加密勒索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勒索軟體是透過網頁瀏覽或郵件感染造成</a:t>
            </a:r>
            <a:r>
              <a:rPr lang="en-US" altLang="zh-TW" sz="3600" dirty="0"/>
              <a:t>,</a:t>
            </a:r>
            <a:r>
              <a:rPr lang="zh-TW" altLang="en-US" sz="3600" dirty="0"/>
              <a:t>與網路無關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勒索軟體會造成備份成本增加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勒索軟體會感染一般電腦也會感染到網路主機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133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關於系統日誌的管理與分析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每天不斷產生的日誌</a:t>
            </a:r>
            <a:r>
              <a:rPr lang="en-US" altLang="zh-TW" sz="3600" dirty="0"/>
              <a:t>,</a:t>
            </a:r>
            <a:r>
              <a:rPr lang="zh-TW" altLang="en-US" sz="3600" dirty="0"/>
              <a:t>資料量龐大</a:t>
            </a:r>
            <a:r>
              <a:rPr lang="en-US" altLang="zh-TW" sz="3600" dirty="0"/>
              <a:t>,</a:t>
            </a:r>
            <a:r>
              <a:rPr lang="zh-TW" altLang="en-US" sz="3600" dirty="0"/>
              <a:t>往往超出人力可以判讀的</a:t>
            </a:r>
            <a:r>
              <a:rPr lang="zh-TW" altLang="en-US" sz="3600" dirty="0" smtClean="0"/>
              <a:t>範圍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預設的 </a:t>
            </a:r>
            <a:r>
              <a:rPr lang="en-US" altLang="zh-TW" sz="3600" dirty="0"/>
              <a:t>Syslog </a:t>
            </a:r>
            <a:r>
              <a:rPr lang="zh-TW" altLang="en-US" sz="3600" dirty="0"/>
              <a:t>本身沒有加密</a:t>
            </a:r>
            <a:r>
              <a:rPr lang="en-US" altLang="zh-TW" sz="3600" dirty="0"/>
              <a:t>,</a:t>
            </a:r>
            <a:r>
              <a:rPr lang="zh-TW" altLang="en-US" sz="3600" dirty="0"/>
              <a:t>但是不會遭到偽冒</a:t>
            </a:r>
            <a:r>
              <a:rPr lang="zh-TW" altLang="en-US" sz="3600" dirty="0" smtClean="0"/>
              <a:t>攻擊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C) </a:t>
            </a:r>
            <a:r>
              <a:rPr lang="zh-TW" altLang="en-US" sz="3600" dirty="0"/>
              <a:t>混合式攻擊手法普遍</a:t>
            </a:r>
            <a:r>
              <a:rPr lang="en-US" altLang="zh-TW" sz="3600" dirty="0"/>
              <a:t>,</a:t>
            </a:r>
            <a:r>
              <a:rPr lang="zh-TW" altLang="en-US" sz="3600" dirty="0"/>
              <a:t>很難從單一設備上解讀出攻擊手法的資訊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不同設備所產生的日誌格式可能不一樣</a:t>
            </a:r>
            <a:r>
              <a:rPr lang="en-US" altLang="zh-TW" sz="3600" dirty="0"/>
              <a:t>,</a:t>
            </a:r>
            <a:r>
              <a:rPr lang="zh-TW" altLang="en-US" sz="3600" dirty="0"/>
              <a:t>會造成彙整上的困難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950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短時間內傳送大量的封包給另一部電腦的攻擊方式</a:t>
            </a:r>
            <a:r>
              <a:rPr lang="en-US" altLang="zh-TW" sz="3600" dirty="0"/>
              <a:t>,</a:t>
            </a:r>
            <a:r>
              <a:rPr lang="zh-TW" altLang="en-US" sz="3600" dirty="0"/>
              <a:t>稱之為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木馬程式或殭屍病毒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釣魚郵件攻擊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阻斷服務攻擊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中間人攻擊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577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478" y="946908"/>
            <a:ext cx="86310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Windows </a:t>
            </a:r>
            <a:r>
              <a:rPr lang="zh-TW" altLang="en-US" sz="3600" dirty="0"/>
              <a:t>作業系統中的事件檢視器</a:t>
            </a:r>
            <a:r>
              <a:rPr lang="en-US" altLang="zh-TW" sz="3600" dirty="0"/>
              <a:t>,</a:t>
            </a:r>
            <a:r>
              <a:rPr lang="zh-TW" altLang="en-US" sz="3600" dirty="0"/>
              <a:t>有三個較為重要之日誌檔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endParaRPr lang="zh-TW" altLang="en-US" sz="3600" dirty="0"/>
          </a:p>
          <a:p>
            <a:r>
              <a:rPr lang="zh-TW" altLang="en-US" sz="3600" dirty="0"/>
              <a:t>此三個日誌檔分別為下列何者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連結性日誌、系統日誌、應用程式日誌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安全性日誌、網路日誌、應用程式日誌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安全性日誌、系統日誌、本機防毒日誌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安全性日誌、系統日誌、應用程式日誌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6315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20" y="946908"/>
            <a:ext cx="87871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Bob </a:t>
            </a:r>
            <a:r>
              <a:rPr lang="zh-TW" altLang="en-US" sz="3200" dirty="0"/>
              <a:t>過去兩週一直在試圖滲透一個遠端的生產系統</a:t>
            </a:r>
            <a:r>
              <a:rPr lang="zh-TW" altLang="en-US" sz="3200" dirty="0" smtClean="0"/>
              <a:t>。某一</a:t>
            </a:r>
            <a:r>
              <a:rPr lang="zh-TW" altLang="en-US" sz="3200" dirty="0"/>
              <a:t>次</a:t>
            </a:r>
            <a:r>
              <a:rPr lang="en-US" altLang="zh-TW" sz="3200" dirty="0"/>
              <a:t>,</a:t>
            </a:r>
            <a:r>
              <a:rPr lang="zh-TW" altLang="en-US" sz="3200" dirty="0"/>
              <a:t>他能夠進入系統</a:t>
            </a:r>
            <a:r>
              <a:rPr lang="en-US" altLang="zh-TW" sz="3200" dirty="0"/>
              <a:t>,</a:t>
            </a:r>
            <a:r>
              <a:rPr lang="zh-TW" altLang="en-US" sz="3200" dirty="0"/>
              <a:t>並使用該系統三週的時間</a:t>
            </a:r>
            <a:r>
              <a:rPr lang="zh-TW" altLang="en-US" sz="3200" dirty="0" smtClean="0"/>
              <a:t>。殊不知</a:t>
            </a:r>
            <a:r>
              <a:rPr lang="en-US" altLang="zh-TW" sz="3200" dirty="0"/>
              <a:t>,</a:t>
            </a:r>
            <a:r>
              <a:rPr lang="zh-TW" altLang="en-US" sz="3200" dirty="0"/>
              <a:t>執法機構也正在記錄他的每一項活動</a:t>
            </a:r>
            <a:r>
              <a:rPr lang="en-US" altLang="zh-TW" sz="3200" dirty="0"/>
              <a:t>,</a:t>
            </a:r>
            <a:r>
              <a:rPr lang="zh-TW" altLang="en-US" sz="3200" dirty="0"/>
              <a:t>並在後來成為證據</a:t>
            </a:r>
            <a:r>
              <a:rPr lang="zh-TW" altLang="en-US" sz="3200" dirty="0" smtClean="0"/>
              <a:t>。該</a:t>
            </a:r>
            <a:r>
              <a:rPr lang="zh-TW" altLang="en-US" sz="3200" dirty="0"/>
              <a:t>組織使用一種虛擬環境來捕獲 </a:t>
            </a:r>
            <a:r>
              <a:rPr lang="en-US" altLang="zh-TW" sz="3200" dirty="0"/>
              <a:t>Bob</a:t>
            </a:r>
            <a:r>
              <a:rPr lang="zh-TW" altLang="en-US" sz="3200" dirty="0" smtClean="0"/>
              <a:t>。這</a:t>
            </a:r>
            <a:r>
              <a:rPr lang="zh-TW" altLang="en-US" sz="3200" dirty="0"/>
              <a:t>種虛擬環境是什麼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一種用來困住駭客的蜜罐技術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一種使用特洛伊木馬的命令系統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一種用來困住登入後使用者的環境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一種用來困住登入前使用者的環境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2162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請問系統管理人員登入成功或失敗</a:t>
            </a:r>
            <a:r>
              <a:rPr lang="en-US" altLang="zh-TW" sz="3600" dirty="0"/>
              <a:t>,</a:t>
            </a:r>
            <a:r>
              <a:rPr lang="zh-TW" altLang="en-US" sz="3600" dirty="0"/>
              <a:t>是否需留存相關紀錄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登入成功不需要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登入失敗需要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登入成功需要</a:t>
            </a:r>
            <a:r>
              <a:rPr lang="en-US" altLang="zh-TW" sz="3600" dirty="0"/>
              <a:t>,</a:t>
            </a:r>
            <a:r>
              <a:rPr lang="zh-TW" altLang="en-US" sz="3600" dirty="0"/>
              <a:t>登入失敗不需要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登入成功和失敗都需要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登入成功和失敗都不需要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555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下列哪種行為可能會威脅雲端帳號的安全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使用有公信力的服務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在不同網站使用不同帳號與密碼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避免使用陌生電腦登入雲端服務帳號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使用瀏覽器會記錄帳號密碼的便利功能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2035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雲端運算透過許多應用程式來提供服務</a:t>
            </a:r>
            <a:r>
              <a:rPr lang="en-US" altLang="zh-TW" sz="3600" dirty="0"/>
              <a:t>,</a:t>
            </a:r>
            <a:r>
              <a:rPr lang="zh-TW" altLang="en-US" sz="3600" dirty="0"/>
              <a:t>如果在身分驗證方面不夠嚴</a:t>
            </a:r>
          </a:p>
          <a:p>
            <a:r>
              <a:rPr lang="zh-TW" altLang="en-US" sz="3600" dirty="0"/>
              <a:t>謹或是應用程式存在安全漏洞</a:t>
            </a:r>
            <a:r>
              <a:rPr lang="en-US" altLang="zh-TW" sz="3600" dirty="0"/>
              <a:t>,</a:t>
            </a:r>
            <a:r>
              <a:rPr lang="zh-TW" altLang="en-US" sz="3600" dirty="0"/>
              <a:t>可能就會造成使用時的安全問題。下</a:t>
            </a:r>
          </a:p>
          <a:p>
            <a:r>
              <a:rPr lang="zh-TW" altLang="en-US" sz="3600" dirty="0"/>
              <a:t>列何者為所描述的安全威脅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惡意的內部員工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不安全的介面與 </a:t>
            </a:r>
            <a:r>
              <a:rPr lang="en-US" altLang="zh-TW" sz="3600" dirty="0"/>
              <a:t>APIs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資源共享的技術問題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濫用與非法使用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0490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隨雲端服務時代來臨</a:t>
            </a:r>
            <a:r>
              <a:rPr lang="en-US" altLang="zh-TW" sz="3600" dirty="0"/>
              <a:t>,</a:t>
            </a:r>
            <a:r>
              <a:rPr lang="zh-TW" altLang="en-US" sz="3600" dirty="0"/>
              <a:t>網路及系統架構逐漸擴張</a:t>
            </a:r>
            <a:r>
              <a:rPr lang="en-US" altLang="zh-TW" sz="3600" dirty="0"/>
              <a:t>,</a:t>
            </a:r>
            <a:r>
              <a:rPr lang="zh-TW" altLang="en-US" sz="3600" dirty="0"/>
              <a:t>安全控制議題也</a:t>
            </a:r>
            <a:r>
              <a:rPr lang="zh-TW" altLang="en-US" sz="3600" dirty="0" smtClean="0"/>
              <a:t>被彰顯</a:t>
            </a:r>
            <a:r>
              <a:rPr lang="zh-TW" altLang="en-US" sz="3600" dirty="0"/>
              <a:t>。請問下列何者不屬於安全控制中的認證方法</a:t>
            </a:r>
            <a:r>
              <a:rPr lang="en-US" altLang="zh-TW" sz="3600" dirty="0"/>
              <a:t>?</a:t>
            </a:r>
          </a:p>
          <a:p>
            <a:pPr marL="742950" indent="-742950">
              <a:buAutoNum type="alphaUcParenBoth"/>
            </a:pPr>
            <a:r>
              <a:rPr lang="zh-TW" altLang="en-US" sz="3600" dirty="0" smtClean="0"/>
              <a:t>驗證</a:t>
            </a:r>
            <a:r>
              <a:rPr lang="en-US" altLang="zh-TW" sz="3600" dirty="0"/>
              <a:t>(Authentication) </a:t>
            </a:r>
            <a:endParaRPr lang="en-US" altLang="zh-TW" sz="3600" dirty="0" smtClean="0"/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帳號管理</a:t>
            </a:r>
            <a:r>
              <a:rPr lang="en-US" altLang="zh-TW" sz="3600" dirty="0"/>
              <a:t>(Accounting)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授權</a:t>
            </a:r>
            <a:r>
              <a:rPr lang="en-US" altLang="zh-TW" sz="3600" dirty="0"/>
              <a:t>(Authorization)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加密</a:t>
            </a:r>
            <a:r>
              <a:rPr lang="en-US" altLang="zh-TW" sz="3600" dirty="0"/>
              <a:t>(Encryption)</a:t>
            </a:r>
          </a:p>
        </p:txBody>
      </p:sp>
    </p:spTree>
    <p:extLst>
      <p:ext uri="{BB962C8B-B14F-4D97-AF65-F5344CB8AC3E}">
        <p14:creationId xmlns:p14="http://schemas.microsoft.com/office/powerpoint/2010/main" val="2454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0927" y="946908"/>
            <a:ext cx="79021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行動裝置經常需要安裝新的 </a:t>
            </a:r>
            <a:r>
              <a:rPr lang="en-US" altLang="zh-TW" sz="3600" dirty="0"/>
              <a:t>APP,</a:t>
            </a:r>
            <a:r>
              <a:rPr lang="zh-TW" altLang="en-US" sz="3600" dirty="0"/>
              <a:t>如 </a:t>
            </a:r>
            <a:r>
              <a:rPr lang="en-US" altLang="zh-TW" sz="3600" dirty="0"/>
              <a:t>Apple Store, Google Play </a:t>
            </a:r>
            <a:r>
              <a:rPr lang="zh-TW" altLang="en-US" sz="3600" dirty="0"/>
              <a:t>中下載。</a:t>
            </a:r>
          </a:p>
          <a:p>
            <a:r>
              <a:rPr lang="zh-TW" altLang="en-US" sz="3600" dirty="0"/>
              <a:t>請問下列何者不是下載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應注意之安全事項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確認欲下載 </a:t>
            </a:r>
            <a:r>
              <a:rPr lang="en-US" altLang="zh-TW" sz="3600" dirty="0"/>
              <a:t>APP </a:t>
            </a:r>
            <a:r>
              <a:rPr lang="zh-TW" altLang="en-US" sz="3600" dirty="0"/>
              <a:t>的評比與權限設定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只在信譽良好網站或官方 </a:t>
            </a:r>
            <a:r>
              <a:rPr lang="en-US" altLang="zh-TW" sz="3600" dirty="0"/>
              <a:t>APP </a:t>
            </a:r>
            <a:r>
              <a:rPr lang="zh-TW" altLang="en-US" sz="3600" dirty="0"/>
              <a:t>市集中下載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該 </a:t>
            </a:r>
            <a:r>
              <a:rPr lang="en-US" altLang="zh-TW" sz="3600" dirty="0"/>
              <a:t>APP </a:t>
            </a:r>
            <a:r>
              <a:rPr lang="zh-TW" altLang="en-US" sz="3600" dirty="0"/>
              <a:t>是否需要付費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觀察使用者對該 </a:t>
            </a:r>
            <a:r>
              <a:rPr lang="en-US" altLang="zh-TW" sz="3600" dirty="0"/>
              <a:t>APP </a:t>
            </a:r>
            <a:r>
              <a:rPr lang="zh-TW" altLang="en-US" sz="3600" dirty="0"/>
              <a:t>之評論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827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關於提高行動裝置</a:t>
            </a:r>
            <a:r>
              <a:rPr lang="en-US" altLang="zh-TW" sz="3600" dirty="0"/>
              <a:t>(</a:t>
            </a:r>
            <a:r>
              <a:rPr lang="zh-TW" altLang="en-US" sz="3600" dirty="0"/>
              <a:t>如手機</a:t>
            </a:r>
            <a:r>
              <a:rPr lang="en-US" altLang="zh-TW" sz="3600" dirty="0"/>
              <a:t>)</a:t>
            </a:r>
            <a:r>
              <a:rPr lang="zh-TW" altLang="en-US" sz="3600" dirty="0"/>
              <a:t>本身的安全性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開啟並設定開機密碼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開啟並設定解鎖密碼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加大電池容量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開啟並設定手機自動鎖定功能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1688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關於行動裝置上的應用程式軟體安全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僅安裝可信賴來源之軟體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定期更新軟體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安裝防毒軟體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可安裝破解版軟體節省荷包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8440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113" y="946908"/>
            <a:ext cx="81697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駭客可能會運用監聽程式</a:t>
            </a:r>
            <a:r>
              <a:rPr lang="en-US" altLang="zh-TW" sz="3600" dirty="0"/>
              <a:t>(Sniffer),</a:t>
            </a:r>
            <a:r>
              <a:rPr lang="zh-TW" altLang="en-US" sz="3600" dirty="0"/>
              <a:t>截取任何透過網路</a:t>
            </a:r>
          </a:p>
          <a:p>
            <a:r>
              <a:rPr lang="zh-TW" altLang="en-US" sz="3600" dirty="0"/>
              <a:t>傳送之未加密的資訊再加以竊取。這是屬於哪一類的攻擊手法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監聽攻擊</a:t>
            </a:r>
            <a:r>
              <a:rPr lang="en-US" altLang="zh-TW" sz="3600" dirty="0"/>
              <a:t>(Sniffing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密碼攻擊</a:t>
            </a:r>
            <a:r>
              <a:rPr lang="en-US" altLang="zh-TW" sz="3600" dirty="0"/>
              <a:t>(Password-Based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金鑰淪陷攻擊</a:t>
            </a:r>
            <a:r>
              <a:rPr lang="en-US" altLang="zh-TW" sz="3600" dirty="0"/>
              <a:t>(Compromised-Key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1464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 </a:t>
            </a:r>
            <a:r>
              <a:rPr lang="en-US" altLang="zh-TW" sz="3600" dirty="0"/>
              <a:t>SSH </a:t>
            </a:r>
            <a:r>
              <a:rPr lang="zh-TW" altLang="en-US" sz="3600" dirty="0"/>
              <a:t>常見的服務 </a:t>
            </a:r>
            <a:r>
              <a:rPr lang="en-US" altLang="zh-TW" sz="3600" dirty="0"/>
              <a:t>Port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22</a:t>
            </a:r>
          </a:p>
          <a:p>
            <a:r>
              <a:rPr lang="en-US" altLang="zh-TW" sz="3600" dirty="0"/>
              <a:t>(B) 23</a:t>
            </a:r>
          </a:p>
          <a:p>
            <a:r>
              <a:rPr lang="en-US" altLang="zh-TW" sz="3600" dirty="0"/>
              <a:t>(C) 24</a:t>
            </a:r>
          </a:p>
          <a:p>
            <a:r>
              <a:rPr lang="en-US" altLang="zh-TW" sz="3600" dirty="0"/>
              <a:t>(D) 25</a:t>
            </a:r>
          </a:p>
        </p:txBody>
      </p:sp>
    </p:spTree>
    <p:extLst>
      <p:ext uri="{BB962C8B-B14F-4D97-AF65-F5344CB8AC3E}">
        <p14:creationId xmlns:p14="http://schemas.microsoft.com/office/powerpoint/2010/main" val="15404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在被認可的安全措施上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安全設計指導準則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建立深層防護措施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分層防禦</a:t>
            </a:r>
            <a:r>
              <a:rPr lang="en-US" altLang="zh-TW" sz="3600" dirty="0"/>
              <a:t>,</a:t>
            </a:r>
            <a:r>
              <a:rPr lang="zh-TW" altLang="en-US" sz="3600" dirty="0"/>
              <a:t>以及常規性檢測工具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建立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安全資訊分享平台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不同產業可以建立一致的 </a:t>
            </a:r>
            <a:r>
              <a:rPr lang="en-US" altLang="zh-TW" sz="3600" dirty="0" err="1"/>
              <a:t>IoT</a:t>
            </a:r>
            <a:r>
              <a:rPr lang="en-US" altLang="zh-TW" sz="3600" dirty="0"/>
              <a:t> </a:t>
            </a:r>
            <a:r>
              <a:rPr lang="zh-TW" altLang="en-US" sz="3600" dirty="0"/>
              <a:t>安全基礎規範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698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當兩個物聯網裝置在通訊過程中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傳遞的憑證訊息遭攔截並透過此憑</a:t>
            </a:r>
          </a:p>
          <a:p>
            <a:r>
              <a:rPr lang="zh-TW" altLang="en-US" sz="3600" dirty="0"/>
              <a:t>證模擬合法身分達到存取特定服務。請問以上描述屬於下列哪種</a:t>
            </a:r>
            <a:r>
              <a:rPr lang="zh-TW" altLang="en-US" sz="3600" dirty="0" smtClean="0"/>
              <a:t>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重送攻擊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冒充攻擊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監聽攻擊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718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下列哪一項不是阻斷式服務攻擊</a:t>
            </a:r>
            <a:r>
              <a:rPr lang="en-US" altLang="zh-TW" sz="3600" dirty="0"/>
              <a:t>(Denial-of-Service Attack)?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利用程式漏洞消耗 </a:t>
            </a:r>
            <a:r>
              <a:rPr lang="en-US" altLang="zh-TW" sz="3600" dirty="0"/>
              <a:t>100%</a:t>
            </a:r>
            <a:r>
              <a:rPr lang="zh-TW" altLang="en-US" sz="3600" dirty="0"/>
              <a:t>的 </a:t>
            </a:r>
            <a:r>
              <a:rPr lang="en-US" altLang="zh-TW" sz="3600" dirty="0"/>
              <a:t>CPU </a:t>
            </a:r>
            <a:r>
              <a:rPr lang="zh-TW" altLang="en-US" sz="3600" dirty="0"/>
              <a:t>運算能力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向系统持續發送惡意封包</a:t>
            </a:r>
            <a:r>
              <a:rPr lang="en-US" altLang="zh-TW" sz="3600" dirty="0"/>
              <a:t>,</a:t>
            </a:r>
            <a:r>
              <a:rPr lang="zh-TW" altLang="en-US" sz="3600" dirty="0"/>
              <a:t>導致主機當機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寄送釣魚郵件給公司所有人員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向某個電子郵件地址發送成千上萬封電子郵件</a:t>
            </a:r>
          </a:p>
        </p:txBody>
      </p:sp>
    </p:spTree>
    <p:extLst>
      <p:ext uri="{BB962C8B-B14F-4D97-AF65-F5344CB8AC3E}">
        <p14:creationId xmlns:p14="http://schemas.microsoft.com/office/powerpoint/2010/main" val="13509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下列何種安全機制最弱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WEP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WPA</a:t>
            </a:r>
          </a:p>
          <a:p>
            <a:r>
              <a:rPr lang="en-US" altLang="zh-TW" sz="3600" dirty="0"/>
              <a:t>(C) WPA2-Personal</a:t>
            </a:r>
          </a:p>
          <a:p>
            <a:r>
              <a:rPr lang="en-US" altLang="zh-TW" sz="3600" dirty="0"/>
              <a:t>(D) WPA2-Enterprise</a:t>
            </a:r>
          </a:p>
        </p:txBody>
      </p:sp>
    </p:spTree>
    <p:extLst>
      <p:ext uri="{BB962C8B-B14F-4D97-AF65-F5344CB8AC3E}">
        <p14:creationId xmlns:p14="http://schemas.microsoft.com/office/powerpoint/2010/main" val="32355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下列敘述何者正確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巨集病毒只會感染 </a:t>
            </a:r>
            <a:r>
              <a:rPr lang="en-US" altLang="zh-TW" sz="3600" dirty="0"/>
              <a:t>Excel </a:t>
            </a:r>
            <a:r>
              <a:rPr lang="zh-TW" altLang="en-US" sz="3600" dirty="0"/>
              <a:t>檔案</a:t>
            </a:r>
            <a:r>
              <a:rPr lang="en-US" altLang="zh-TW" sz="3600" dirty="0"/>
              <a:t>,</a:t>
            </a:r>
            <a:r>
              <a:rPr lang="zh-TW" altLang="en-US" sz="3600" dirty="0"/>
              <a:t>但不會感染 </a:t>
            </a:r>
            <a:r>
              <a:rPr lang="en-US" altLang="zh-TW" sz="3600" dirty="0"/>
              <a:t>Word </a:t>
            </a:r>
            <a:r>
              <a:rPr lang="zh-TW" altLang="en-US" sz="3600" dirty="0"/>
              <a:t>檔案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開機型病毒藏匿於硬碟非主要開機磁區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非常駐型病毒將自己寄生在 *</a:t>
            </a:r>
            <a:r>
              <a:rPr lang="en-US" altLang="zh-TW" sz="3600" dirty="0"/>
              <a:t>.COM</a:t>
            </a:r>
            <a:r>
              <a:rPr lang="zh-TW" altLang="en-US" sz="3600" dirty="0"/>
              <a:t>、 *</a:t>
            </a:r>
            <a:r>
              <a:rPr lang="en-US" altLang="zh-TW" sz="3600" dirty="0"/>
              <a:t>.EXE </a:t>
            </a:r>
            <a:r>
              <a:rPr lang="zh-TW" altLang="en-US" sz="3600" dirty="0"/>
              <a:t>或是 *</a:t>
            </a:r>
            <a:r>
              <a:rPr lang="en-US" altLang="zh-TW" sz="3600" dirty="0"/>
              <a:t>.SYS </a:t>
            </a:r>
            <a:r>
              <a:rPr lang="zh-TW" altLang="en-US" sz="3600" dirty="0"/>
              <a:t>的檔案</a:t>
            </a:r>
          </a:p>
          <a:p>
            <a:r>
              <a:rPr lang="zh-TW" altLang="en-US" sz="3600" dirty="0"/>
              <a:t>中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檔案型病毒只會感染 </a:t>
            </a:r>
            <a:r>
              <a:rPr lang="en-US" altLang="zh-TW" sz="3600" dirty="0"/>
              <a:t>.COM 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7399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請問防火牆的功能為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檢核原始碼安全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保護網路安全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保護實體安全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保護人員安全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395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下列何者是一般管理員採用動態路由協定</a:t>
            </a:r>
            <a:r>
              <a:rPr lang="en-US" altLang="zh-TW" sz="3600" dirty="0"/>
              <a:t>(Dynamic Routing Protocol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r>
              <a:rPr lang="zh-TW" altLang="en-US" sz="3600" dirty="0"/>
              <a:t>以取代靜態路由</a:t>
            </a:r>
            <a:r>
              <a:rPr lang="en-US" altLang="zh-TW" sz="3600" dirty="0"/>
              <a:t>(Static Routes)</a:t>
            </a:r>
            <a:r>
              <a:rPr lang="zh-TW" altLang="en-US" sz="3600" dirty="0"/>
              <a:t>的主要理由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動態路由的路由器負載較輕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動態路由能夠延展到較大的網絡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動態路由較安全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動態路由有較快的網路傳輸能力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310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下列何種網路攻擊「不會」造成伺服器主機系統處理效率下降或</a:t>
            </a:r>
            <a:r>
              <a:rPr lang="zh-TW" altLang="en-US" sz="3600" dirty="0" smtClean="0"/>
              <a:t>發生錯誤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死亡偵測攻擊</a:t>
            </a:r>
            <a:r>
              <a:rPr lang="en-US" altLang="zh-TW" sz="3600" dirty="0"/>
              <a:t>(Ping-of-Death Attack)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分割重組攻擊</a:t>
            </a:r>
            <a:r>
              <a:rPr lang="en-US" altLang="zh-TW" sz="3600" dirty="0"/>
              <a:t>(Teardrop Attack)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分散式攻擊</a:t>
            </a:r>
            <a:r>
              <a:rPr lang="en-US" altLang="zh-TW" sz="3600" dirty="0"/>
              <a:t>(Distributed Attack)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</p:txBody>
      </p:sp>
    </p:spTree>
    <p:extLst>
      <p:ext uri="{BB962C8B-B14F-4D97-AF65-F5344CB8AC3E}">
        <p14:creationId xmlns:p14="http://schemas.microsoft.com/office/powerpoint/2010/main" val="29597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844" y="946908"/>
            <a:ext cx="85043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有一種防火牆的功能如下</a:t>
            </a:r>
            <a:r>
              <a:rPr lang="en-US" altLang="zh-TW" sz="3600" dirty="0"/>
              <a:t>:</a:t>
            </a:r>
            <a:r>
              <a:rPr lang="zh-TW" altLang="en-US" sz="3600" dirty="0"/>
              <a:t>「檢查來源端及目的端的 </a:t>
            </a:r>
            <a:r>
              <a:rPr lang="en-US" altLang="zh-TW" sz="3600" dirty="0"/>
              <a:t>IP </a:t>
            </a:r>
            <a:r>
              <a:rPr lang="zh-TW" altLang="en-US" sz="3600" dirty="0"/>
              <a:t>位址、埠</a:t>
            </a:r>
            <a:r>
              <a:rPr lang="zh-TW" altLang="en-US" sz="3600" dirty="0" smtClean="0"/>
              <a:t>號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Port),</a:t>
            </a:r>
            <a:r>
              <a:rPr lang="zh-TW" altLang="en-US" sz="3600" dirty="0"/>
              <a:t>若有符合網路安全管理人員所設定的安全規則就准許通過</a:t>
            </a:r>
            <a:r>
              <a:rPr lang="en-US" altLang="zh-TW" sz="3600" dirty="0" smtClean="0"/>
              <a:t>,</a:t>
            </a:r>
            <a:r>
              <a:rPr lang="zh-TW" altLang="en-US" sz="3600" dirty="0"/>
              <a:t>否則拒絕其進入。」請問此為何種防火牆的描述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應用代理閘道</a:t>
            </a:r>
            <a:r>
              <a:rPr lang="en-US" altLang="zh-TW" sz="3600" dirty="0"/>
              <a:t>(Application-Proxy)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狀態檢查</a:t>
            </a:r>
            <a:r>
              <a:rPr lang="en-US" altLang="zh-TW" sz="3600" dirty="0"/>
              <a:t>(</a:t>
            </a:r>
            <a:r>
              <a:rPr lang="en-US" altLang="zh-TW" sz="3600" dirty="0" err="1"/>
              <a:t>Stateful</a:t>
            </a:r>
            <a:r>
              <a:rPr lang="en-US" altLang="zh-TW" sz="3600" dirty="0"/>
              <a:t> inspection)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封包過濾</a:t>
            </a:r>
            <a:r>
              <a:rPr lang="en-US" altLang="zh-TW" sz="3600" dirty="0"/>
              <a:t>(Packet Filter)</a:t>
            </a:r>
            <a:r>
              <a:rPr lang="zh-TW" altLang="en-US" sz="3600" dirty="0"/>
              <a:t>防火牆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個人</a:t>
            </a:r>
            <a:r>
              <a:rPr lang="en-US" altLang="zh-TW" sz="3600" dirty="0"/>
              <a:t>(Personal)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908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在電子商務的交易過程中</a:t>
            </a:r>
            <a:r>
              <a:rPr lang="en-US" altLang="zh-TW" sz="3600" dirty="0"/>
              <a:t>,</a:t>
            </a:r>
            <a:r>
              <a:rPr lang="zh-TW" altLang="en-US" sz="3600" dirty="0"/>
              <a:t>可以運用「電子簽章技術」來確保資訊</a:t>
            </a:r>
            <a:r>
              <a:rPr lang="zh-TW" altLang="en-US" sz="3600" dirty="0" smtClean="0"/>
              <a:t>的</a:t>
            </a:r>
            <a:endParaRPr lang="zh-TW" altLang="en-US" sz="3600" dirty="0"/>
          </a:p>
          <a:p>
            <a:r>
              <a:rPr lang="zh-TW" altLang="en-US" sz="3600" dirty="0"/>
              <a:t>哪一種特性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可測試性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可維護性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不可否認性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易使用性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00570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公司管理員打算利用 </a:t>
            </a:r>
            <a:r>
              <a:rPr lang="en-US" altLang="zh-TW" sz="3600" dirty="0" err="1"/>
              <a:t>IPSec</a:t>
            </a:r>
            <a:r>
              <a:rPr lang="en-US" altLang="zh-TW" sz="3600" dirty="0"/>
              <a:t> </a:t>
            </a:r>
            <a:r>
              <a:rPr lang="zh-TW" altLang="en-US" sz="3600" dirty="0"/>
              <a:t>來 確 保 封 包 內 容 傳 輸 的 私 密 性</a:t>
            </a:r>
          </a:p>
          <a:p>
            <a:r>
              <a:rPr lang="en-US" altLang="zh-TW" sz="3600" dirty="0"/>
              <a:t>(Confidentiality),</a:t>
            </a:r>
            <a:r>
              <a:rPr lang="zh-TW" altLang="en-US" sz="3600" dirty="0"/>
              <a:t>請問管理員需要使用 </a:t>
            </a:r>
            <a:r>
              <a:rPr lang="en-US" altLang="zh-TW" sz="3600" dirty="0"/>
              <a:t>IPsec </a:t>
            </a:r>
            <a:r>
              <a:rPr lang="zh-TW" altLang="en-US" sz="3600" dirty="0"/>
              <a:t>的哪項協定以達成</a:t>
            </a:r>
            <a:r>
              <a:rPr lang="zh-TW" altLang="en-US" sz="3600" dirty="0" smtClean="0"/>
              <a:t>目的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AH</a:t>
            </a:r>
          </a:p>
          <a:p>
            <a:r>
              <a:rPr lang="en-US" altLang="zh-TW" sz="3600" dirty="0"/>
              <a:t>(B) ESP</a:t>
            </a:r>
          </a:p>
          <a:p>
            <a:r>
              <a:rPr lang="en-US" altLang="zh-TW" sz="3600" dirty="0"/>
              <a:t>(C) IKE</a:t>
            </a:r>
          </a:p>
          <a:p>
            <a:r>
              <a:rPr lang="en-US" altLang="zh-TW" sz="3600" dirty="0"/>
              <a:t>(D) ISAKMP</a:t>
            </a:r>
          </a:p>
        </p:txBody>
      </p:sp>
    </p:spTree>
    <p:extLst>
      <p:ext uri="{BB962C8B-B14F-4D97-AF65-F5344CB8AC3E}">
        <p14:creationId xmlns:p14="http://schemas.microsoft.com/office/powerpoint/2010/main" val="27915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虛擬私有網路</a:t>
            </a:r>
            <a:r>
              <a:rPr lang="en-US" altLang="zh-TW" sz="3600" dirty="0"/>
              <a:t>(VPN)</a:t>
            </a:r>
            <a:r>
              <a:rPr lang="zh-TW" altLang="en-US" sz="3600" dirty="0"/>
              <a:t>」主要是透過什麼技術來建立網路上的安全</a:t>
            </a:r>
            <a:r>
              <a:rPr lang="zh-TW" altLang="en-US" sz="3600" dirty="0" smtClean="0"/>
              <a:t>通訊</a:t>
            </a:r>
            <a:r>
              <a:rPr lang="zh-TW" altLang="en-US" sz="3600" dirty="0"/>
              <a:t>連線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通道</a:t>
            </a:r>
            <a:r>
              <a:rPr lang="en-US" altLang="zh-TW" sz="3600" dirty="0"/>
              <a:t>(Tunnel)</a:t>
            </a:r>
            <a:r>
              <a:rPr lang="zh-TW" altLang="en-US" sz="3600" dirty="0"/>
              <a:t>技術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資料壓縮技術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調變與解調變技術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無線通訊技術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469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TCP/IP </a:t>
            </a:r>
            <a:r>
              <a:rPr lang="zh-TW" altLang="en-US" sz="3600" dirty="0"/>
              <a:t>通訊協定中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負責提供定址與路由工作的是哪一層之任務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應用層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表達層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傳輸層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網路層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5906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請問常見的 </a:t>
            </a:r>
            <a:r>
              <a:rPr lang="en-US" altLang="zh-TW" sz="3600" dirty="0"/>
              <a:t>DNS </a:t>
            </a:r>
            <a:r>
              <a:rPr lang="zh-TW" altLang="en-US" sz="3600" dirty="0"/>
              <a:t>資源記錄類型 </a:t>
            </a:r>
            <a:r>
              <a:rPr lang="en-US" altLang="zh-TW" sz="3600" dirty="0"/>
              <a:t>CNAME </a:t>
            </a:r>
            <a:r>
              <a:rPr lang="zh-TW" altLang="en-US" sz="3600" dirty="0"/>
              <a:t>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IPv4 </a:t>
            </a:r>
            <a:r>
              <a:rPr lang="zh-TW" altLang="en-US" sz="3600" dirty="0"/>
              <a:t>主機位址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文字字串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郵件交換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別名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599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公司管理人員正在設定交換器</a:t>
            </a:r>
            <a:r>
              <a:rPr lang="en-US" altLang="zh-TW" sz="3600" dirty="0"/>
              <a:t>,</a:t>
            </a:r>
            <a:r>
              <a:rPr lang="zh-TW" altLang="en-US" sz="3600" dirty="0"/>
              <a:t>並且需要確保只有授權的裝置才</a:t>
            </a:r>
            <a:r>
              <a:rPr lang="zh-TW" altLang="en-US" sz="3600" dirty="0" smtClean="0"/>
              <a:t>可以透過</a:t>
            </a:r>
            <a:r>
              <a:rPr lang="zh-TW" altLang="en-US" sz="3600" dirty="0"/>
              <a:t>交換器存取公司網路。下列何者為最安全的做法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設定 </a:t>
            </a:r>
            <a:r>
              <a:rPr lang="en-US" altLang="zh-TW" sz="3600" dirty="0"/>
              <a:t>MAC </a:t>
            </a:r>
            <a:r>
              <a:rPr lang="zh-TW" altLang="en-US" sz="3600" dirty="0"/>
              <a:t>篩選基礎的連接埠安全性</a:t>
            </a:r>
            <a:r>
              <a:rPr lang="en-US" altLang="zh-TW" sz="3600" dirty="0"/>
              <a:t>(Port Security)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使用 </a:t>
            </a:r>
            <a:r>
              <a:rPr lang="en-US" altLang="zh-TW" sz="3600" dirty="0"/>
              <a:t>802.1x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創造每個裝置的 </a:t>
            </a:r>
            <a:r>
              <a:rPr lang="en-US" altLang="zh-TW" sz="3600" dirty="0"/>
              <a:t>VLAN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啟用 </a:t>
            </a:r>
            <a:r>
              <a:rPr lang="en-US" altLang="zh-TW" sz="3600" dirty="0"/>
              <a:t>BPDU Guard </a:t>
            </a:r>
            <a:r>
              <a:rPr lang="zh-TW" altLang="en-US" sz="3600" dirty="0"/>
              <a:t>功能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9536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49" y="946908"/>
            <a:ext cx="87091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基於系統安全的基礎</a:t>
            </a:r>
            <a:r>
              <a:rPr lang="en-US" altLang="zh-TW" sz="3600" dirty="0"/>
              <a:t>,</a:t>
            </a:r>
            <a:r>
              <a:rPr lang="zh-TW" altLang="en-US" sz="3600" dirty="0"/>
              <a:t>系統管理者對所管理的伺服器</a:t>
            </a:r>
            <a:r>
              <a:rPr lang="en-US" altLang="zh-TW" sz="3600" dirty="0"/>
              <a:t>(</a:t>
            </a:r>
            <a:r>
              <a:rPr lang="zh-TW" altLang="en-US" sz="3600" dirty="0"/>
              <a:t>包含</a:t>
            </a:r>
            <a:r>
              <a:rPr lang="en-US" altLang="zh-TW" sz="3600" dirty="0"/>
              <a:t>:</a:t>
            </a:r>
            <a:r>
              <a:rPr lang="zh-TW" altLang="en-US" sz="3600" dirty="0"/>
              <a:t>應用程</a:t>
            </a:r>
          </a:p>
          <a:p>
            <a:r>
              <a:rPr lang="zh-TW" altLang="en-US" sz="3600" dirty="0"/>
              <a:t>式、平台、資料庫等</a:t>
            </a:r>
            <a:r>
              <a:rPr lang="en-US" altLang="zh-TW" sz="3600" dirty="0"/>
              <a:t>)</a:t>
            </a:r>
            <a:r>
              <a:rPr lang="zh-TW" altLang="en-US" sz="3600" dirty="0"/>
              <a:t>應進行相關安全性設定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系統上線後仍保留預設帳戶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B) </a:t>
            </a:r>
            <a:r>
              <a:rPr lang="zh-TW" altLang="en-US" sz="3600" dirty="0"/>
              <a:t>使用系統預設開啟的連接埠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錯誤訊息應開放詳細資訊以便問題修正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過期的 </a:t>
            </a:r>
            <a:r>
              <a:rPr lang="en-US" altLang="zh-TW" sz="3600" dirty="0"/>
              <a:t>OS</a:t>
            </a:r>
            <a:r>
              <a:rPr lang="zh-TW" altLang="en-US" sz="3600" dirty="0"/>
              <a:t>、</a:t>
            </a:r>
            <a:r>
              <a:rPr lang="en-US" altLang="zh-TW" sz="3600" dirty="0"/>
              <a:t>Web / App Server</a:t>
            </a:r>
            <a:r>
              <a:rPr lang="zh-TW" altLang="en-US" sz="3600" dirty="0"/>
              <a:t>、</a:t>
            </a:r>
            <a:r>
              <a:rPr lang="en-US" altLang="zh-TW" sz="3600" dirty="0"/>
              <a:t>DBMS</a:t>
            </a:r>
            <a:r>
              <a:rPr lang="zh-TW" altLang="en-US" sz="3600" dirty="0"/>
              <a:t>、</a:t>
            </a:r>
            <a:r>
              <a:rPr lang="en-US" altLang="zh-TW" sz="3600" dirty="0"/>
              <a:t>API</a:t>
            </a:r>
            <a:r>
              <a:rPr lang="zh-TW" altLang="en-US" sz="3600" dirty="0"/>
              <a:t>、函式庫等</a:t>
            </a:r>
            <a:r>
              <a:rPr lang="en-US" altLang="zh-TW" sz="3600" dirty="0"/>
              <a:t>,</a:t>
            </a:r>
            <a:r>
              <a:rPr lang="zh-TW" altLang="en-US" sz="3600" dirty="0"/>
              <a:t>應</a:t>
            </a:r>
            <a:r>
              <a:rPr lang="zh-TW" altLang="en-US" sz="3600" dirty="0" smtClean="0"/>
              <a:t>評估並</a:t>
            </a:r>
            <a:r>
              <a:rPr lang="zh-TW" altLang="en-US" sz="3600" dirty="0"/>
              <a:t>進行更新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416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當作業系統安裝好之後</a:t>
            </a:r>
            <a:r>
              <a:rPr lang="en-US" altLang="zh-TW" sz="3600" dirty="0"/>
              <a:t>,</a:t>
            </a:r>
            <a:r>
              <a:rPr lang="zh-TW" altLang="en-US" sz="3600" dirty="0"/>
              <a:t>為了避免因為安全因素導致作業系統遭受駭</a:t>
            </a:r>
          </a:p>
          <a:p>
            <a:r>
              <a:rPr lang="zh-TW" altLang="en-US" sz="3600" dirty="0" smtClean="0"/>
              <a:t>客</a:t>
            </a:r>
            <a:r>
              <a:rPr lang="zh-TW" altLang="en-US" sz="3600" dirty="0"/>
              <a:t>入侵</a:t>
            </a:r>
            <a:r>
              <a:rPr lang="en-US" altLang="zh-TW" sz="3600" dirty="0"/>
              <a:t>,</a:t>
            </a:r>
            <a:r>
              <a:rPr lang="zh-TW" altLang="en-US" sz="3600" dirty="0"/>
              <a:t>應採取下列何項措施較佳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更新病毒碼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更新修補程式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更新防火牆設定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更新入侵偵測系統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37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下列何者並非攻擊者入侵主機後</a:t>
            </a:r>
            <a:r>
              <a:rPr lang="en-US" altLang="zh-TW" sz="3600" dirty="0"/>
              <a:t>,</a:t>
            </a:r>
            <a:r>
              <a:rPr lang="zh-TW" altLang="en-US" sz="3600" dirty="0"/>
              <a:t>常見使用來下載外部後門的指令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PING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WGET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CURL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180688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839" y="946908"/>
            <a:ext cx="81363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公司某部門有台 </a:t>
            </a:r>
            <a:r>
              <a:rPr lang="en-US" altLang="zh-TW" sz="3600" dirty="0"/>
              <a:t>Windows 10 </a:t>
            </a:r>
            <a:r>
              <a:rPr lang="zh-TW" altLang="en-US" sz="3600" dirty="0"/>
              <a:t>的電腦</a:t>
            </a:r>
            <a:r>
              <a:rPr lang="en-US" altLang="zh-TW" sz="3600" dirty="0"/>
              <a:t>,</a:t>
            </a:r>
            <a:r>
              <a:rPr lang="zh-TW" altLang="en-US" sz="3600" dirty="0"/>
              <a:t>允許所有部門員工登入使用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但基於</a:t>
            </a:r>
            <a:r>
              <a:rPr lang="zh-TW" altLang="en-US" sz="3600" dirty="0"/>
              <a:t>安全性考量</a:t>
            </a:r>
            <a:r>
              <a:rPr lang="en-US" altLang="zh-TW" sz="3600" dirty="0"/>
              <a:t>,</a:t>
            </a:r>
            <a:r>
              <a:rPr lang="zh-TW" altLang="en-US" sz="3600" dirty="0"/>
              <a:t>除了管理員之外</a:t>
            </a:r>
            <a:r>
              <a:rPr lang="en-US" altLang="zh-TW" sz="3600" dirty="0"/>
              <a:t>,</a:t>
            </a:r>
            <a:r>
              <a:rPr lang="zh-TW" altLang="en-US" sz="3600" dirty="0"/>
              <a:t>希望能夠禁止一般員工在此</a:t>
            </a:r>
            <a:r>
              <a:rPr lang="zh-TW" altLang="en-US" sz="3600" dirty="0" smtClean="0"/>
              <a:t>電腦上</a:t>
            </a:r>
            <a:r>
              <a:rPr lang="zh-TW" altLang="en-US" sz="3600" dirty="0"/>
              <a:t>使用 </a:t>
            </a:r>
            <a:r>
              <a:rPr lang="en-US" altLang="zh-TW" sz="3600" dirty="0"/>
              <a:t>USB </a:t>
            </a:r>
            <a:r>
              <a:rPr lang="zh-TW" altLang="en-US" sz="3600" dirty="0"/>
              <a:t>行動碟</a:t>
            </a:r>
            <a:r>
              <a:rPr lang="en-US" altLang="zh-TW" sz="3600" dirty="0"/>
              <a:t>,</a:t>
            </a:r>
            <a:r>
              <a:rPr lang="zh-TW" altLang="en-US" sz="3600" dirty="0"/>
              <a:t>請問管理員應利用何種工具完成此項安全性</a:t>
            </a:r>
            <a:r>
              <a:rPr lang="zh-TW" altLang="en-US" sz="3600" dirty="0" smtClean="0"/>
              <a:t>需求作業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本機群組原則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磁碟重組工具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行動裝置管理員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具有進階安全性的 </a:t>
            </a:r>
            <a:r>
              <a:rPr lang="en-US" altLang="zh-TW" sz="3600" dirty="0"/>
              <a:t>Windows </a:t>
            </a:r>
            <a:r>
              <a:rPr lang="zh-TW" altLang="en-US" sz="3600" dirty="0"/>
              <a:t>防火牆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060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下列何者不是微軟 </a:t>
            </a:r>
            <a:r>
              <a:rPr lang="en-US" altLang="zh-TW" sz="3600" dirty="0"/>
              <a:t>Windows </a:t>
            </a:r>
            <a:r>
              <a:rPr lang="zh-TW" altLang="en-US" sz="3600" dirty="0"/>
              <a:t>作業系統中</a:t>
            </a:r>
            <a:r>
              <a:rPr lang="en-US" altLang="zh-TW" sz="3600" dirty="0"/>
              <a:t>,</a:t>
            </a:r>
            <a:r>
              <a:rPr lang="zh-TW" altLang="en-US" sz="3600" dirty="0"/>
              <a:t>具特權權限之帳號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Administrator</a:t>
            </a:r>
          </a:p>
          <a:p>
            <a:r>
              <a:rPr lang="en-US" altLang="zh-TW" sz="3600" dirty="0"/>
              <a:t>(B) root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在 </a:t>
            </a:r>
            <a:r>
              <a:rPr lang="en-US" altLang="zh-TW" sz="3600" dirty="0"/>
              <a:t>Administrators </a:t>
            </a:r>
            <a:r>
              <a:rPr lang="zh-TW" altLang="en-US" sz="3600" dirty="0"/>
              <a:t>群組中之一般使用者帳號</a:t>
            </a:r>
          </a:p>
          <a:p>
            <a:r>
              <a:rPr lang="en-US" altLang="zh-TW" sz="3600" dirty="0"/>
              <a:t>(D) Local System</a:t>
            </a:r>
          </a:p>
        </p:txBody>
      </p:sp>
    </p:spTree>
    <p:extLst>
      <p:ext uri="{BB962C8B-B14F-4D97-AF65-F5344CB8AC3E}">
        <p14:creationId xmlns:p14="http://schemas.microsoft.com/office/powerpoint/2010/main" val="41819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327" y="946908"/>
            <a:ext cx="8359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有一種資安風險的描述為</a:t>
            </a:r>
            <a:r>
              <a:rPr lang="en-US" altLang="zh-TW" sz="3600" dirty="0"/>
              <a:t>:</a:t>
            </a:r>
            <a:r>
              <a:rPr lang="zh-TW" altLang="en-US" sz="3600" dirty="0"/>
              <a:t>「因為開發者暴露了內部檔案、檔案夾、</a:t>
            </a:r>
            <a:r>
              <a:rPr lang="zh-TW" altLang="en-US" sz="3600" dirty="0" smtClean="0"/>
              <a:t>金鑰</a:t>
            </a:r>
            <a:r>
              <a:rPr lang="zh-TW" altLang="en-US" sz="3600" dirty="0"/>
              <a:t>、或資料庫的紀錄</a:t>
            </a:r>
            <a:r>
              <a:rPr lang="en-US" altLang="zh-TW" sz="3600" dirty="0"/>
              <a:t>,</a:t>
            </a:r>
            <a:r>
              <a:rPr lang="zh-TW" altLang="en-US" sz="3600" dirty="0"/>
              <a:t>來作為 </a:t>
            </a:r>
            <a:r>
              <a:rPr lang="en-US" altLang="zh-TW" sz="3600" dirty="0"/>
              <a:t>URL </a:t>
            </a:r>
            <a:r>
              <a:rPr lang="zh-TW" altLang="en-US" sz="3600" dirty="0"/>
              <a:t>或是 </a:t>
            </a:r>
            <a:r>
              <a:rPr lang="en-US" altLang="zh-TW" sz="3600" dirty="0"/>
              <a:t>Form </a:t>
            </a:r>
            <a:r>
              <a:rPr lang="zh-TW" altLang="en-US" sz="3600" dirty="0"/>
              <a:t>的參數</a:t>
            </a:r>
            <a:r>
              <a:rPr lang="en-US" altLang="zh-TW" sz="3600" dirty="0"/>
              <a:t>,</a:t>
            </a:r>
            <a:r>
              <a:rPr lang="zh-TW" altLang="en-US" sz="3600" dirty="0"/>
              <a:t>使攻擊者可</a:t>
            </a:r>
            <a:r>
              <a:rPr lang="zh-TW" altLang="en-US" sz="3600" dirty="0" smtClean="0"/>
              <a:t>藉由</a:t>
            </a:r>
            <a:r>
              <a:rPr lang="zh-TW" altLang="en-US" sz="3600" dirty="0"/>
              <a:t>操作這些參數擅自進入</a:t>
            </a:r>
            <a:r>
              <a:rPr lang="zh-TW" altLang="en-US" sz="3600" dirty="0" smtClean="0"/>
              <a:t>其他</a:t>
            </a:r>
            <a:r>
              <a:rPr lang="en-US" altLang="zh-TW" sz="3600" dirty="0" smtClean="0"/>
              <a:t>Objects </a:t>
            </a:r>
            <a:r>
              <a:rPr lang="zh-TW" altLang="en-US" sz="3600" dirty="0"/>
              <a:t>中」。此為下列何項風險的</a:t>
            </a:r>
            <a:r>
              <a:rPr lang="zh-TW" altLang="en-US" sz="3600" dirty="0" smtClean="0"/>
              <a:t>描述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跨站腳本攻擊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API </a:t>
            </a:r>
            <a:r>
              <a:rPr lang="zh-TW" altLang="en-US" sz="3600" dirty="0"/>
              <a:t>未受防護</a:t>
            </a:r>
            <a:r>
              <a:rPr lang="en-US" altLang="zh-TW" sz="3600" dirty="0"/>
              <a:t>(</a:t>
            </a:r>
            <a:r>
              <a:rPr lang="en-US" altLang="zh-TW" sz="3600" dirty="0" err="1"/>
              <a:t>Underprotected</a:t>
            </a:r>
            <a:r>
              <a:rPr lang="en-US" altLang="zh-TW" sz="3600" dirty="0"/>
              <a:t> APIs)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注入攻擊</a:t>
            </a:r>
            <a:r>
              <a:rPr lang="en-US" altLang="zh-TW" sz="3600" dirty="0"/>
              <a:t>(Injection)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無效的存取控制</a:t>
            </a:r>
            <a:r>
              <a:rPr lang="en-US" altLang="zh-TW" sz="3600" dirty="0"/>
              <a:t>(Broken Access Control)</a:t>
            </a:r>
          </a:p>
        </p:txBody>
      </p:sp>
    </p:spTree>
    <p:extLst>
      <p:ext uri="{BB962C8B-B14F-4D97-AF65-F5344CB8AC3E}">
        <p14:creationId xmlns:p14="http://schemas.microsoft.com/office/powerpoint/2010/main" val="34411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在未經授權的情況下取得網路傳輸資料</a:t>
            </a:r>
            <a:r>
              <a:rPr lang="en-US" altLang="zh-TW" sz="3600" dirty="0"/>
              <a:t>,</a:t>
            </a:r>
            <a:r>
              <a:rPr lang="zh-TW" altLang="en-US" sz="3600" dirty="0"/>
              <a:t>或者針對傳輸網路進行</a:t>
            </a:r>
            <a:r>
              <a:rPr lang="zh-TW" altLang="en-US" sz="3600" dirty="0" smtClean="0"/>
              <a:t>流量分析</a:t>
            </a:r>
            <a:r>
              <a:rPr lang="en-US" altLang="zh-TW" sz="3600" dirty="0"/>
              <a:t>,</a:t>
            </a:r>
            <a:r>
              <a:rPr lang="zh-TW" altLang="en-US" sz="3600" dirty="0"/>
              <a:t>請問上述行為屬於下列何者常見的網路威脅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截斷</a:t>
            </a:r>
            <a:r>
              <a:rPr lang="en-US" altLang="zh-TW" sz="3600" dirty="0"/>
              <a:t>(Interruption)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竊取</a:t>
            </a:r>
            <a:r>
              <a:rPr lang="en-US" altLang="zh-TW" sz="3600" dirty="0"/>
              <a:t>(Interception)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偽造</a:t>
            </a:r>
            <a:r>
              <a:rPr lang="en-US" altLang="zh-TW" sz="3600" dirty="0"/>
              <a:t>(Fabrication)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篡改</a:t>
            </a:r>
            <a:r>
              <a:rPr lang="en-US" altLang="zh-TW" sz="3600" dirty="0"/>
              <a:t>(Modification)</a:t>
            </a:r>
          </a:p>
        </p:txBody>
      </p:sp>
    </p:spTree>
    <p:extLst>
      <p:ext uri="{BB962C8B-B14F-4D97-AF65-F5344CB8AC3E}">
        <p14:creationId xmlns:p14="http://schemas.microsoft.com/office/powerpoint/2010/main" val="3783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Blind SQL Injection </a:t>
            </a:r>
            <a:r>
              <a:rPr lang="zh-TW" altLang="en-US" sz="3600" dirty="0"/>
              <a:t>的特性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SQL </a:t>
            </a:r>
            <a:r>
              <a:rPr lang="zh-TW" altLang="en-US" sz="3600" dirty="0"/>
              <a:t>錯誤資訊會顯示在頁面中</a:t>
            </a:r>
          </a:p>
          <a:p>
            <a:r>
              <a:rPr lang="en-US" altLang="zh-TW" sz="3600" dirty="0"/>
              <a:t>(B) SQL </a:t>
            </a:r>
            <a:r>
              <a:rPr lang="zh-TW" altLang="en-US" sz="3600" dirty="0"/>
              <a:t>錯誤資訊不會顯示在頁面中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常利用 </a:t>
            </a:r>
            <a:r>
              <a:rPr lang="en-US" altLang="zh-TW" sz="3600" dirty="0"/>
              <a:t>wait for delay </a:t>
            </a:r>
            <a:r>
              <a:rPr lang="zh-TW" altLang="en-US" sz="3600" dirty="0"/>
              <a:t>語法來測試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常與 </a:t>
            </a:r>
            <a:r>
              <a:rPr lang="en-US" altLang="zh-TW" sz="3600" dirty="0"/>
              <a:t>Time base SQL injection </a:t>
            </a:r>
            <a:r>
              <a:rPr lang="zh-TW" altLang="en-US" sz="3600" dirty="0"/>
              <a:t>一起發生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40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下列何者不是網頁攻擊手法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Cross-Site Scripting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SQL Injection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Parameterized Query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Cross-Site Request Forgery</a:t>
            </a:r>
          </a:p>
        </p:txBody>
      </p:sp>
    </p:spTree>
    <p:extLst>
      <p:ext uri="{BB962C8B-B14F-4D97-AF65-F5344CB8AC3E}">
        <p14:creationId xmlns:p14="http://schemas.microsoft.com/office/powerpoint/2010/main" val="15230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903" y="946908"/>
            <a:ext cx="86421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請問針對作業系統訂定的資訊安全策略中</a:t>
            </a:r>
            <a:r>
              <a:rPr lang="en-US" altLang="zh-TW" sz="3200" dirty="0"/>
              <a:t>,</a:t>
            </a:r>
            <a:r>
              <a:rPr lang="zh-TW" altLang="en-US" sz="3200" dirty="0"/>
              <a:t>下列何種安全模式是</a:t>
            </a:r>
            <a:r>
              <a:rPr lang="zh-TW" altLang="en-US" sz="3200" dirty="0" smtClean="0"/>
              <a:t>統一由</a:t>
            </a:r>
            <a:r>
              <a:rPr lang="zh-TW" altLang="en-US" sz="3200" dirty="0"/>
              <a:t>管理者進行檔案存取授權後</a:t>
            </a:r>
            <a:r>
              <a:rPr lang="en-US" altLang="zh-TW" sz="3200" dirty="0"/>
              <a:t>,</a:t>
            </a:r>
            <a:r>
              <a:rPr lang="zh-TW" altLang="en-US" sz="3200" dirty="0"/>
              <a:t>使用者才可以進行檔案存取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自由存取控制</a:t>
            </a:r>
            <a:r>
              <a:rPr lang="en-US" altLang="zh-TW" sz="3200" dirty="0"/>
              <a:t>(Discretionary Access </a:t>
            </a:r>
            <a:r>
              <a:rPr lang="en-US" altLang="zh-TW" sz="3200" dirty="0" err="1"/>
              <a:t>Control,DAC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強制存取控制</a:t>
            </a:r>
            <a:r>
              <a:rPr lang="en-US" altLang="zh-TW" sz="3200" dirty="0"/>
              <a:t>(Mandatory Access </a:t>
            </a:r>
            <a:r>
              <a:rPr lang="en-US" altLang="zh-TW" sz="3200" dirty="0" err="1"/>
              <a:t>Control,MAC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角色存取控制</a:t>
            </a:r>
            <a:r>
              <a:rPr lang="en-US" altLang="zh-TW" sz="3200" dirty="0"/>
              <a:t>(Role-based Access </a:t>
            </a:r>
            <a:r>
              <a:rPr lang="en-US" altLang="zh-TW" sz="3200" dirty="0" err="1"/>
              <a:t>Control,RBAC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屬性存取控制</a:t>
            </a:r>
            <a:r>
              <a:rPr lang="en-US" altLang="zh-TW" sz="3200" dirty="0"/>
              <a:t>(Attribute-based Access </a:t>
            </a:r>
            <a:r>
              <a:rPr lang="en-US" altLang="zh-TW" sz="3200" dirty="0" err="1"/>
              <a:t>Control,ABAC</a:t>
            </a:r>
            <a:r>
              <a:rPr lang="en-US" altLang="zh-TW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3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596" y="946908"/>
            <a:ext cx="80248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攻擊者針對網站應用程式漏洞</a:t>
            </a:r>
            <a:r>
              <a:rPr lang="en-US" altLang="zh-TW" sz="3600" dirty="0"/>
              <a:t>,</a:t>
            </a:r>
            <a:r>
              <a:rPr lang="zh-TW" altLang="en-US" sz="3600" dirty="0"/>
              <a:t>將 </a:t>
            </a:r>
            <a:r>
              <a:rPr lang="en-US" altLang="zh-TW" sz="3600" dirty="0"/>
              <a:t>HTML </a:t>
            </a:r>
            <a:r>
              <a:rPr lang="zh-TW" altLang="en-US" sz="3600" dirty="0"/>
              <a:t>或 </a:t>
            </a:r>
            <a:r>
              <a:rPr lang="en-US" altLang="zh-TW" sz="3600" dirty="0"/>
              <a:t>Script </a:t>
            </a:r>
            <a:r>
              <a:rPr lang="zh-TW" altLang="en-US" sz="3600" dirty="0"/>
              <a:t>指令插入網頁中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造成</a:t>
            </a:r>
            <a:r>
              <a:rPr lang="zh-TW" altLang="en-US" sz="3600" dirty="0"/>
              <a:t>使用者瀏覽網頁時</a:t>
            </a:r>
            <a:r>
              <a:rPr lang="en-US" altLang="zh-TW" sz="3600" dirty="0"/>
              <a:t>,</a:t>
            </a:r>
            <a:r>
              <a:rPr lang="zh-TW" altLang="en-US" sz="3600" dirty="0"/>
              <a:t>執行攻擊者惡意製造的網頁程式。以上是</a:t>
            </a:r>
            <a:r>
              <a:rPr lang="zh-TW" altLang="en-US" sz="3600" dirty="0" smtClean="0"/>
              <a:t>說明</a:t>
            </a:r>
            <a:r>
              <a:rPr lang="zh-TW" altLang="en-US" sz="3600" dirty="0"/>
              <a:t>哪一種攻擊手法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跨站請求偽照</a:t>
            </a:r>
            <a:r>
              <a:rPr lang="en-US" altLang="zh-TW" sz="3600" dirty="0"/>
              <a:t>(Cross-Site Request Forgery, CSRF)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跨網站腳本攻擊</a:t>
            </a:r>
            <a:r>
              <a:rPr lang="en-US" altLang="zh-TW" sz="3600" dirty="0"/>
              <a:t>(Cross-Site Scripting, XSS)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搜尋引擎攻擊</a:t>
            </a:r>
            <a:r>
              <a:rPr lang="en-US" altLang="zh-TW" sz="3600" dirty="0"/>
              <a:t>(Google Hacking)</a:t>
            </a:r>
          </a:p>
        </p:txBody>
      </p:sp>
    </p:spTree>
    <p:extLst>
      <p:ext uri="{BB962C8B-B14F-4D97-AF65-F5344CB8AC3E}">
        <p14:creationId xmlns:p14="http://schemas.microsoft.com/office/powerpoint/2010/main" val="1442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關於跨站請求偽造</a:t>
            </a:r>
            <a:r>
              <a:rPr lang="en-US" altLang="zh-TW" sz="3600" dirty="0"/>
              <a:t>(Cross-Site Request Forgery, CSRF),</a:t>
            </a:r>
            <a:r>
              <a:rPr lang="zh-TW" altLang="en-US" sz="3600" dirty="0"/>
              <a:t>下列何者是</a:t>
            </a:r>
            <a:r>
              <a:rPr lang="zh-TW" altLang="en-US" sz="3600" dirty="0" smtClean="0"/>
              <a:t>最佳</a:t>
            </a:r>
            <a:r>
              <a:rPr lang="zh-TW" altLang="en-US" sz="3600" dirty="0"/>
              <a:t>的解決辦法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加入 </a:t>
            </a:r>
            <a:r>
              <a:rPr lang="en-US" altLang="zh-TW" sz="3600" dirty="0" err="1"/>
              <a:t>HttpOnly</a:t>
            </a:r>
            <a:endParaRPr lang="en-US" altLang="zh-TW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過濾不必要特殊字元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加入圖形驗證碼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使用 </a:t>
            </a:r>
            <a:r>
              <a:rPr lang="en-US" altLang="zh-TW" sz="3600" dirty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25873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下列何者為防禦</a:t>
            </a:r>
            <a:r>
              <a:rPr lang="en-US" altLang="zh-TW" sz="3600" dirty="0"/>
              <a:t>(Cross-Site Scripting, XSS)</a:t>
            </a:r>
            <a:r>
              <a:rPr lang="zh-TW" altLang="en-US" sz="3600" dirty="0"/>
              <a:t>的最佳方式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輸入參數黑名單過濾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輸入參數白名單過濾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輸入參數長度過濾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輸出頁面過濾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606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HTTP Cookie </a:t>
            </a:r>
            <a:r>
              <a:rPr lang="zh-TW" altLang="en-US" sz="3600" dirty="0"/>
              <a:t>的用途是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在瀏覽器中儲存資訊</a:t>
            </a:r>
            <a:r>
              <a:rPr lang="en-US" altLang="zh-TW" sz="3600" dirty="0"/>
              <a:t>(</a:t>
            </a:r>
            <a:r>
              <a:rPr lang="zh-TW" altLang="en-US" sz="3600" dirty="0"/>
              <a:t>如 </a:t>
            </a:r>
            <a:r>
              <a:rPr lang="en-US" altLang="zh-TW" sz="3600" dirty="0"/>
              <a:t>Session ID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瀏覽器的設定檔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XSS </a:t>
            </a:r>
            <a:r>
              <a:rPr lang="zh-TW" altLang="en-US" sz="3600" dirty="0"/>
              <a:t>攻擊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幫助防禦 </a:t>
            </a:r>
            <a:r>
              <a:rPr lang="en-US" altLang="zh-TW" sz="3600" dirty="0"/>
              <a:t>XML Injection </a:t>
            </a:r>
            <a:r>
              <a:rPr lang="zh-TW" altLang="en-US" sz="3600" dirty="0"/>
              <a:t>攻擊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885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874" y="946908"/>
            <a:ext cx="872025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安全性測試人員可以使用反組譯器</a:t>
            </a:r>
            <a:r>
              <a:rPr lang="en-US" altLang="zh-TW" sz="3600" dirty="0"/>
              <a:t>(Disassemblers)</a:t>
            </a:r>
            <a:r>
              <a:rPr lang="zh-TW" altLang="en-US" sz="3600" dirty="0"/>
              <a:t>、除錯</a:t>
            </a:r>
            <a:r>
              <a:rPr lang="zh-TW" altLang="en-US" sz="3600" dirty="0" smtClean="0"/>
              <a:t>器</a:t>
            </a:r>
            <a:r>
              <a:rPr lang="en-US" altLang="zh-TW" sz="3600" dirty="0" smtClean="0"/>
              <a:t>(</a:t>
            </a:r>
            <a:r>
              <a:rPr lang="en-US" altLang="zh-TW" sz="3600" dirty="0"/>
              <a:t>Debuggers)</a:t>
            </a:r>
            <a:r>
              <a:rPr lang="zh-TW" altLang="en-US" sz="3600" dirty="0"/>
              <a:t>和反編譯器</a:t>
            </a:r>
            <a:r>
              <a:rPr lang="en-US" altLang="zh-TW" sz="3600" dirty="0"/>
              <a:t>(</a:t>
            </a:r>
            <a:r>
              <a:rPr lang="en-US" altLang="zh-TW" sz="3600" dirty="0" err="1"/>
              <a:t>Decompilers</a:t>
            </a:r>
            <a:r>
              <a:rPr lang="en-US" altLang="zh-TW" sz="3600" dirty="0"/>
              <a:t>)</a:t>
            </a:r>
            <a:r>
              <a:rPr lang="zh-TW" altLang="en-US" sz="3600" dirty="0"/>
              <a:t>來判斷與檢查</a:t>
            </a:r>
            <a:r>
              <a:rPr lang="en-US" altLang="zh-TW" sz="3600" dirty="0"/>
              <a:t>,</a:t>
            </a:r>
            <a:r>
              <a:rPr lang="zh-TW" altLang="en-US" sz="3600" dirty="0"/>
              <a:t>是否存在</a:t>
            </a:r>
            <a:r>
              <a:rPr lang="zh-TW" altLang="en-US" sz="3600" dirty="0" smtClean="0"/>
              <a:t>何種</a:t>
            </a:r>
            <a:r>
              <a:rPr lang="zh-TW" altLang="en-US" sz="3600" dirty="0"/>
              <a:t>程式碼的弱點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缺乏逆向工程</a:t>
            </a:r>
            <a:r>
              <a:rPr lang="en-US" altLang="zh-TW" sz="3600" dirty="0"/>
              <a:t>(Reverse Engineering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保護</a:t>
            </a:r>
            <a:endParaRPr lang="zh-TW" altLang="en-US" sz="3600" dirty="0"/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注入缺失</a:t>
            </a:r>
            <a:r>
              <a:rPr lang="en-US" altLang="zh-TW" sz="3600" dirty="0"/>
              <a:t>(</a:t>
            </a:r>
            <a:r>
              <a:rPr lang="zh-TW" altLang="en-US" sz="3600" dirty="0"/>
              <a:t>注射缺陷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跨網站指令碼</a:t>
            </a:r>
            <a:r>
              <a:rPr lang="en-US" altLang="zh-TW" sz="3600" dirty="0"/>
              <a:t>(Cross-Site Scripting)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不安全的物件參考</a:t>
            </a:r>
            <a:r>
              <a:rPr lang="en-US" altLang="zh-TW" sz="3600" dirty="0"/>
              <a:t>(Insecure Direct Object Reference)</a:t>
            </a:r>
          </a:p>
        </p:txBody>
      </p:sp>
    </p:spTree>
    <p:extLst>
      <p:ext uri="{BB962C8B-B14F-4D97-AF65-F5344CB8AC3E}">
        <p14:creationId xmlns:p14="http://schemas.microsoft.com/office/powerpoint/2010/main" val="37822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 </a:t>
            </a:r>
            <a:r>
              <a:rPr lang="en-US" altLang="zh-TW" sz="3600" dirty="0"/>
              <a:t>Windows </a:t>
            </a:r>
            <a:r>
              <a:rPr lang="zh-TW" altLang="en-US" sz="3600" dirty="0"/>
              <a:t>安全開發必須注意的地方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Socket </a:t>
            </a:r>
            <a:r>
              <a:rPr lang="zh-TW" altLang="en-US" sz="3600" dirty="0"/>
              <a:t>設計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多執行緒設計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常駐程式設計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封包流量設計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5425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下列何者並非防毒軟體偵測的方式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特徵碼掃描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檔案完整性掃描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沙箱檢測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程式碼檢核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2629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網際網路中主要的通訊協定模式有兩種 </a:t>
            </a:r>
            <a:r>
              <a:rPr lang="en-US" altLang="zh-TW" sz="3600" dirty="0"/>
              <a:t>OSI 7 </a:t>
            </a:r>
            <a:r>
              <a:rPr lang="zh-TW" altLang="en-US" sz="3600" dirty="0"/>
              <a:t>層及 </a:t>
            </a:r>
            <a:r>
              <a:rPr lang="en-US" altLang="zh-TW" sz="3600" dirty="0"/>
              <a:t>TCP/IP </a:t>
            </a:r>
            <a:r>
              <a:rPr lang="zh-TW" altLang="en-US" sz="3600" dirty="0"/>
              <a:t>協定組</a:t>
            </a:r>
            <a:r>
              <a:rPr lang="en-US" altLang="zh-TW" sz="3600" dirty="0"/>
              <a:t>,</a:t>
            </a:r>
            <a:r>
              <a:rPr lang="zh-TW" altLang="en-US" sz="3600" dirty="0"/>
              <a:t>請</a:t>
            </a:r>
          </a:p>
          <a:p>
            <a:r>
              <a:rPr lang="zh-TW" altLang="en-US" sz="3600" dirty="0"/>
              <a:t>問在這兩個通訊協定模式中</a:t>
            </a:r>
            <a:r>
              <a:rPr lang="en-US" altLang="zh-TW" sz="3600" dirty="0"/>
              <a:t>,</a:t>
            </a:r>
            <a:r>
              <a:rPr lang="zh-TW" altLang="en-US" sz="3600" dirty="0"/>
              <a:t>負責傳輸封包</a:t>
            </a:r>
            <a:r>
              <a:rPr lang="en-US" altLang="zh-TW" sz="3600" dirty="0"/>
              <a:t>(Packet)</a:t>
            </a:r>
            <a:r>
              <a:rPr lang="zh-TW" altLang="en-US" sz="3600" dirty="0"/>
              <a:t>及選擇</a:t>
            </a:r>
            <a:r>
              <a:rPr lang="zh-TW" altLang="en-US" sz="3600" dirty="0" smtClean="0"/>
              <a:t>路徑</a:t>
            </a:r>
            <a:r>
              <a:rPr lang="en-US" altLang="zh-TW" sz="3600" dirty="0"/>
              <a:t>(Routing),</a:t>
            </a:r>
            <a:r>
              <a:rPr lang="zh-TW" altLang="en-US" sz="3600" dirty="0"/>
              <a:t>是那一層的工作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實體層</a:t>
            </a:r>
            <a:r>
              <a:rPr lang="en-US" altLang="zh-TW" sz="3600" dirty="0"/>
              <a:t>(Physical Layer)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資料鏈結層</a:t>
            </a:r>
            <a:r>
              <a:rPr lang="en-US" altLang="zh-TW" sz="3600" dirty="0"/>
              <a:t>(Data-Link Layer)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網路層</a:t>
            </a:r>
            <a:r>
              <a:rPr lang="en-US" altLang="zh-TW" sz="3600" dirty="0"/>
              <a:t>(Network Layer)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應用層</a:t>
            </a:r>
            <a:r>
              <a:rPr lang="en-US" altLang="zh-TW" sz="3600" dirty="0"/>
              <a:t>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6113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關於弱點掃描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弱點掃描工具的使用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可能會觸發入侵偵測系統的警告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弱點掃描可算是滲透測試的前置作業之一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Ping </a:t>
            </a:r>
            <a:r>
              <a:rPr lang="zh-TW" altLang="en-US" sz="3600" dirty="0"/>
              <a:t>工具的使用</a:t>
            </a:r>
            <a:r>
              <a:rPr lang="en-US" altLang="zh-TW" sz="3600" dirty="0"/>
              <a:t>,</a:t>
            </a:r>
            <a:r>
              <a:rPr lang="zh-TW" altLang="en-US" sz="3600" dirty="0"/>
              <a:t>可算是弱點掃描的前置作業之一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部署 </a:t>
            </a:r>
            <a:r>
              <a:rPr lang="en-US" altLang="zh-TW" sz="3600" dirty="0"/>
              <a:t>Web </a:t>
            </a:r>
            <a:r>
              <a:rPr lang="zh-TW" altLang="en-US" sz="3600" dirty="0"/>
              <a:t>應用程式防火牆</a:t>
            </a:r>
            <a:r>
              <a:rPr lang="en-US" altLang="zh-TW" sz="3600" dirty="0"/>
              <a:t>,</a:t>
            </a:r>
            <a:r>
              <a:rPr lang="zh-TW" altLang="en-US" sz="3600" dirty="0"/>
              <a:t>即可避免遭受弱點掃描的探測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5700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下列哪些是 </a:t>
            </a:r>
            <a:r>
              <a:rPr lang="en-US" altLang="zh-TW" sz="3600" dirty="0"/>
              <a:t>rootkits </a:t>
            </a:r>
            <a:r>
              <a:rPr lang="zh-TW" altLang="en-US" sz="3600" dirty="0"/>
              <a:t>的主要特性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(1)</a:t>
            </a:r>
            <a:r>
              <a:rPr lang="zh-TW" altLang="en-US" sz="3600" dirty="0"/>
              <a:t>讓駭客取得最高權限</a:t>
            </a:r>
          </a:p>
          <a:p>
            <a:r>
              <a:rPr lang="en-US" altLang="zh-TW" sz="3600" dirty="0"/>
              <a:t>(2)</a:t>
            </a:r>
            <a:r>
              <a:rPr lang="zh-TW" altLang="en-US" sz="3600" dirty="0"/>
              <a:t>具隱藏性</a:t>
            </a:r>
          </a:p>
          <a:p>
            <a:r>
              <a:rPr lang="en-US" altLang="zh-TW" sz="3600" dirty="0"/>
              <a:t>(3)</a:t>
            </a:r>
            <a:r>
              <a:rPr lang="zh-TW" altLang="en-US" sz="3600" dirty="0"/>
              <a:t>在系統內大量自我複製</a:t>
            </a:r>
          </a:p>
          <a:p>
            <a:r>
              <a:rPr lang="en-US" altLang="zh-TW" sz="3600" dirty="0"/>
              <a:t>(4)</a:t>
            </a:r>
            <a:r>
              <a:rPr lang="zh-TW" altLang="en-US" sz="3600" dirty="0"/>
              <a:t>讓駭客執行遠端控制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(1)(2)(3)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(1)(2)(4)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(2)(3)(4)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(1)(2)(3)(4)</a:t>
            </a:r>
          </a:p>
        </p:txBody>
      </p:sp>
    </p:spTree>
    <p:extLst>
      <p:ext uri="{BB962C8B-B14F-4D97-AF65-F5344CB8AC3E}">
        <p14:creationId xmlns:p14="http://schemas.microsoft.com/office/powerpoint/2010/main" val="3249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你的老闆閱讀了一篇關於新發現嚴重漏洞的文章</a:t>
            </a:r>
            <a:r>
              <a:rPr lang="en-US" altLang="zh-TW" sz="3600" dirty="0"/>
              <a:t>,</a:t>
            </a:r>
            <a:r>
              <a:rPr lang="zh-TW" altLang="en-US" sz="3600" dirty="0"/>
              <a:t>而廠商所提供的修</a:t>
            </a:r>
          </a:p>
          <a:p>
            <a:r>
              <a:rPr lang="zh-TW" altLang="en-US" sz="3600" dirty="0"/>
              <a:t>復漏洞修正檔也已於今天被釋出</a:t>
            </a:r>
            <a:r>
              <a:rPr lang="en-US" altLang="zh-TW" sz="3600" dirty="0"/>
              <a:t>,</a:t>
            </a:r>
            <a:r>
              <a:rPr lang="zh-TW" altLang="en-US" sz="3600" dirty="0"/>
              <a:t>他要求你立即更新所有系統此一修</a:t>
            </a:r>
          </a:p>
          <a:p>
            <a:r>
              <a:rPr lang="zh-TW" altLang="en-US" sz="3600" dirty="0"/>
              <a:t>正檔</a:t>
            </a:r>
            <a:r>
              <a:rPr lang="en-US" altLang="zh-TW" sz="3600" dirty="0"/>
              <a:t>,</a:t>
            </a:r>
            <a:r>
              <a:rPr lang="zh-TW" altLang="en-US" sz="3600" dirty="0"/>
              <a:t>請問你應該採用下列何種做法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立即將修正檔套用到所有系統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先測試修正檔</a:t>
            </a:r>
            <a:r>
              <a:rPr lang="en-US" altLang="zh-TW" sz="3600" dirty="0"/>
              <a:t>,</a:t>
            </a:r>
            <a:r>
              <a:rPr lang="zh-TW" altLang="en-US" sz="3600" dirty="0"/>
              <a:t>無誤後再行修補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先更新防毒軟體之後再行修補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先執行漏洞掃描</a:t>
            </a:r>
            <a:r>
              <a:rPr lang="en-US" altLang="zh-TW" sz="3600" dirty="0"/>
              <a:t>,</a:t>
            </a:r>
            <a:r>
              <a:rPr lang="zh-TW" altLang="en-US" sz="3600" dirty="0"/>
              <a:t>再進行修正檔套用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8051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下列何者不是電腦病毒的傳染途徑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經由網路下載的軟體傳染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經由電子郵件的附加檔案中傳染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經由應用程式存取資料庫資料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經由已被感染的可移式媒體</a:t>
            </a:r>
            <a:r>
              <a:rPr lang="en-US" altLang="zh-TW" sz="3600" dirty="0"/>
              <a:t>(</a:t>
            </a:r>
            <a:r>
              <a:rPr lang="zh-TW" altLang="en-US" sz="3600" dirty="0"/>
              <a:t>如</a:t>
            </a:r>
            <a:r>
              <a:rPr lang="en-US" altLang="zh-TW" sz="3600" dirty="0"/>
              <a:t>:USB</a:t>
            </a:r>
            <a:r>
              <a:rPr lang="zh-TW" altLang="en-US" sz="3600" dirty="0"/>
              <a:t>、</a:t>
            </a:r>
            <a:r>
              <a:rPr lang="en-US" altLang="zh-TW" sz="3600" dirty="0"/>
              <a:t>CD </a:t>
            </a:r>
            <a:r>
              <a:rPr lang="zh-TW" altLang="en-US" sz="3600" dirty="0"/>
              <a:t>等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0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關於備份管理作業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資訊系統資料需排定備份計畫</a:t>
            </a:r>
            <a:r>
              <a:rPr lang="en-US" altLang="zh-TW" sz="3600" dirty="0"/>
              <a:t>,</a:t>
            </a:r>
            <a:r>
              <a:rPr lang="zh-TW" altLang="en-US" sz="3600" dirty="0"/>
              <a:t>並定期執行備份作業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系統備份結果之相關作業紀錄須留存備查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規劃備份作業應包含系統設定、應用程式及資料庫等項目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備份資料需排定執行資料回復測試</a:t>
            </a:r>
            <a:r>
              <a:rPr lang="en-US" altLang="zh-TW" sz="3600" dirty="0"/>
              <a:t>,</a:t>
            </a:r>
            <a:r>
              <a:rPr lang="zh-TW" altLang="en-US" sz="3600" dirty="0"/>
              <a:t>並將測試結果記錄於本機</a:t>
            </a:r>
            <a:r>
              <a:rPr lang="zh-TW" altLang="en-US" sz="3600" dirty="0" smtClean="0"/>
              <a:t>紀錄</a:t>
            </a:r>
            <a:r>
              <a:rPr lang="zh-TW" altLang="en-US" sz="3600" dirty="0"/>
              <a:t>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142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下列哪個資訊儲存媒體</a:t>
            </a:r>
            <a:r>
              <a:rPr lang="en-US" altLang="zh-TW" sz="3600" dirty="0"/>
              <a:t>,</a:t>
            </a:r>
            <a:r>
              <a:rPr lang="zh-TW" altLang="en-US" sz="3600" dirty="0"/>
              <a:t>相較於其他選項</a:t>
            </a:r>
            <a:r>
              <a:rPr lang="en-US" altLang="zh-TW" sz="3600" dirty="0"/>
              <a:t>,</a:t>
            </a:r>
            <a:r>
              <a:rPr lang="zh-TW" altLang="en-US" sz="3600" dirty="0"/>
              <a:t>不太適合企業作為大量</a:t>
            </a:r>
            <a:r>
              <a:rPr lang="zh-TW" altLang="en-US" sz="3600" dirty="0" smtClean="0"/>
              <a:t>資料</a:t>
            </a:r>
            <a:r>
              <a:rPr lang="zh-TW" altLang="en-US" sz="3600" dirty="0"/>
              <a:t>備份用途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LTO Tape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SD Memory Card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Disk Array(</a:t>
            </a:r>
            <a:r>
              <a:rPr lang="zh-TW" altLang="en-US" sz="3600" dirty="0"/>
              <a:t>磁碟陣列系統</a:t>
            </a:r>
            <a:r>
              <a:rPr lang="en-US" altLang="zh-TW" sz="3600" dirty="0"/>
              <a:t>)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Tape Library(</a:t>
            </a:r>
            <a:r>
              <a:rPr lang="zh-TW" altLang="en-US" sz="3600" dirty="0"/>
              <a:t>磁帶櫃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85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361" y="946908"/>
            <a:ext cx="9121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某一個組織針對先前備份的資料進行復原時</a:t>
            </a:r>
            <a:r>
              <a:rPr lang="en-US" altLang="zh-TW" sz="3200" dirty="0"/>
              <a:t>,</a:t>
            </a:r>
            <a:r>
              <a:rPr lang="zh-TW" altLang="en-US" sz="3200" dirty="0"/>
              <a:t>發現先前備份的資料無</a:t>
            </a:r>
          </a:p>
          <a:p>
            <a:r>
              <a:rPr lang="zh-TW" altLang="en-US" sz="3200" dirty="0"/>
              <a:t>法順利還原</a:t>
            </a:r>
            <a:r>
              <a:rPr lang="en-US" altLang="zh-TW" sz="3200" dirty="0"/>
              <a:t>,</a:t>
            </a:r>
            <a:r>
              <a:rPr lang="zh-TW" altLang="en-US" sz="3200" dirty="0"/>
              <a:t>請問這個組織可能是在以下哪個環節上出了問題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沒有設定適當的 </a:t>
            </a:r>
            <a:r>
              <a:rPr lang="en-US" altLang="zh-TW" sz="3200" dirty="0"/>
              <a:t>RTO </a:t>
            </a:r>
            <a:r>
              <a:rPr lang="zh-TW" altLang="en-US" sz="3200" dirty="0"/>
              <a:t>時間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因為備份的時間太長</a:t>
            </a:r>
            <a:r>
              <a:rPr lang="en-US" altLang="zh-TW" sz="3200" dirty="0"/>
              <a:t>,</a:t>
            </a:r>
            <a:r>
              <a:rPr lang="zh-TW" altLang="en-US" sz="3200" dirty="0"/>
              <a:t>以致影響了復原的可靠度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因為先前備份好的媒體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沒有定期進行復原測試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組織在訂定備份政策時</a:t>
            </a:r>
            <a:r>
              <a:rPr lang="en-US" altLang="zh-TW" sz="3200" dirty="0"/>
              <a:t>,</a:t>
            </a:r>
            <a:r>
              <a:rPr lang="zh-TW" altLang="en-US" sz="3200" dirty="0"/>
              <a:t>沒有定義好要執行備份的頻率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627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為確保公司備份資料之完整性</a:t>
            </a:r>
            <a:r>
              <a:rPr lang="en-US" altLang="zh-TW" sz="3600" dirty="0"/>
              <a:t>,</a:t>
            </a:r>
            <a:r>
              <a:rPr lang="zh-TW" altLang="en-US" sz="3600" dirty="0"/>
              <a:t>下列何者方式最佳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加解密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身分驗證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雜湊</a:t>
            </a:r>
            <a:r>
              <a:rPr lang="zh-TW" altLang="en-US" sz="3600" dirty="0" smtClean="0"/>
              <a:t>計算</a:t>
            </a:r>
            <a:endParaRPr lang="en-US" altLang="zh-TW" sz="3600" dirty="0"/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資訊隱藏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1702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054" y="946908"/>
            <a:ext cx="86198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某組織之上班尖峰時間為上午 </a:t>
            </a:r>
            <a:r>
              <a:rPr lang="en-US" altLang="zh-TW" sz="3200" dirty="0"/>
              <a:t>9 </a:t>
            </a:r>
            <a:r>
              <a:rPr lang="zh-TW" altLang="en-US" sz="3200" dirty="0"/>
              <a:t>點至 </a:t>
            </a:r>
            <a:r>
              <a:rPr lang="en-US" altLang="zh-TW" sz="3200" dirty="0"/>
              <a:t>12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下午為 </a:t>
            </a:r>
            <a:r>
              <a:rPr lang="en-US" altLang="zh-TW" sz="3200" dirty="0"/>
              <a:t>13 </a:t>
            </a:r>
            <a:r>
              <a:rPr lang="zh-TW" altLang="en-US" sz="3200" dirty="0"/>
              <a:t>至 </a:t>
            </a:r>
            <a:r>
              <a:rPr lang="en-US" altLang="zh-TW" sz="3200" dirty="0"/>
              <a:t>17 </a:t>
            </a:r>
            <a:r>
              <a:rPr lang="zh-TW" altLang="en-US" sz="3200" dirty="0"/>
              <a:t>點</a:t>
            </a:r>
            <a:r>
              <a:rPr lang="en-US" altLang="zh-TW" sz="3200" dirty="0"/>
              <a:t>,</a:t>
            </a:r>
            <a:r>
              <a:rPr lang="zh-TW" altLang="en-US" sz="3200" dirty="0"/>
              <a:t>該</a:t>
            </a:r>
            <a:r>
              <a:rPr lang="zh-TW" altLang="en-US" sz="3200" dirty="0" smtClean="0"/>
              <a:t>組織</a:t>
            </a:r>
            <a:r>
              <a:rPr lang="zh-TW" altLang="en-US" sz="3200" dirty="0"/>
              <a:t>為了資料安全</a:t>
            </a:r>
            <a:r>
              <a:rPr lang="en-US" altLang="zh-TW" sz="3200" dirty="0"/>
              <a:t>,</a:t>
            </a:r>
            <a:r>
              <a:rPr lang="zh-TW" altLang="en-US" sz="3200" dirty="0"/>
              <a:t>採取備份控制措施</a:t>
            </a:r>
            <a:r>
              <a:rPr lang="en-US" altLang="zh-TW" sz="3200" dirty="0"/>
              <a:t>,</a:t>
            </a:r>
            <a:r>
              <a:rPr lang="zh-TW" altLang="en-US" sz="3200" dirty="0"/>
              <a:t>請問該組織的備份控制措施</a:t>
            </a:r>
            <a:r>
              <a:rPr lang="zh-TW" altLang="en-US" sz="3200" dirty="0" smtClean="0"/>
              <a:t>最佳</a:t>
            </a:r>
            <a:r>
              <a:rPr lang="zh-TW" altLang="en-US" sz="3200" dirty="0"/>
              <a:t>策略</a:t>
            </a:r>
            <a:r>
              <a:rPr lang="en-US" altLang="zh-TW" sz="3200" dirty="0"/>
              <a:t>,</a:t>
            </a:r>
            <a:r>
              <a:rPr lang="zh-TW" altLang="en-US" sz="3200" dirty="0"/>
              <a:t>應為下列何者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中午 </a:t>
            </a:r>
            <a:r>
              <a:rPr lang="en-US" altLang="zh-TW" sz="3200" dirty="0"/>
              <a:t>12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晚上 </a:t>
            </a:r>
            <a:r>
              <a:rPr lang="en-US" altLang="zh-TW" sz="3200" dirty="0"/>
              <a:t>20 </a:t>
            </a:r>
            <a:r>
              <a:rPr lang="zh-TW" altLang="en-US" sz="3200" dirty="0"/>
              <a:t>點進行完全備份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點執行完全備份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點進行差異備份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上午 </a:t>
            </a:r>
            <a:r>
              <a:rPr lang="en-US" altLang="zh-TW" sz="3200" dirty="0"/>
              <a:t>10 </a:t>
            </a:r>
            <a:r>
              <a:rPr lang="zh-TW" altLang="en-US" sz="3200" dirty="0"/>
              <a:t>點執行差異備份</a:t>
            </a:r>
            <a:r>
              <a:rPr lang="en-US" altLang="zh-TW" sz="3200" dirty="0"/>
              <a:t>,</a:t>
            </a:r>
            <a:r>
              <a:rPr lang="zh-TW" altLang="en-US" sz="3200" dirty="0"/>
              <a:t>下午 </a:t>
            </a:r>
            <a:r>
              <a:rPr lang="en-US" altLang="zh-TW" sz="3200" dirty="0"/>
              <a:t>15 </a:t>
            </a:r>
            <a:r>
              <a:rPr lang="zh-TW" altLang="en-US" sz="3200" dirty="0"/>
              <a:t>點進行完全備份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335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系統日誌或系統記錄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是一種用來在 </a:t>
            </a:r>
            <a:r>
              <a:rPr lang="en-US" altLang="zh-TW" sz="3600" dirty="0"/>
              <a:t>TCP/IP </a:t>
            </a:r>
            <a:r>
              <a:rPr lang="zh-TW" altLang="en-US" sz="3600" dirty="0"/>
              <a:t>網路中傳遞記錄檔訊息的標準</a:t>
            </a:r>
          </a:p>
          <a:p>
            <a:r>
              <a:rPr lang="en-US" altLang="zh-TW" sz="3600" dirty="0" smtClean="0"/>
              <a:t>(B) </a:t>
            </a:r>
            <a:r>
              <a:rPr lang="en-US" altLang="zh-TW" sz="3600" dirty="0"/>
              <a:t>Syslog </a:t>
            </a:r>
            <a:r>
              <a:rPr lang="zh-TW" altLang="en-US" sz="3600" dirty="0"/>
              <a:t>系統日誌訊息可以被以 </a:t>
            </a:r>
            <a:r>
              <a:rPr lang="en-US" altLang="zh-TW" sz="3600" dirty="0"/>
              <a:t>UDP </a:t>
            </a:r>
            <a:r>
              <a:rPr lang="zh-TW" altLang="en-US" sz="3600" dirty="0"/>
              <a:t>協定及 </a:t>
            </a:r>
            <a:r>
              <a:rPr lang="en-US" altLang="zh-TW" sz="3600" dirty="0"/>
              <a:t>TCP </a:t>
            </a:r>
            <a:r>
              <a:rPr lang="zh-TW" altLang="en-US" sz="3600" dirty="0"/>
              <a:t>協定來傳送</a:t>
            </a:r>
          </a:p>
          <a:p>
            <a:r>
              <a:rPr lang="en-US" altLang="zh-TW" sz="3600" dirty="0" smtClean="0"/>
              <a:t>(C) </a:t>
            </a:r>
            <a:r>
              <a:rPr lang="en-US" altLang="zh-TW" sz="3600" dirty="0"/>
              <a:t>Syslog </a:t>
            </a:r>
            <a:r>
              <a:rPr lang="zh-TW" altLang="en-US" sz="3600" dirty="0"/>
              <a:t>通常被用於資訊系統管理及資安稽核</a:t>
            </a:r>
          </a:p>
          <a:p>
            <a:r>
              <a:rPr lang="en-US" altLang="zh-TW" sz="3600" dirty="0" smtClean="0"/>
              <a:t>(D) </a:t>
            </a:r>
            <a:r>
              <a:rPr lang="en-US" altLang="zh-TW" sz="3600" dirty="0"/>
              <a:t>Syslog </a:t>
            </a:r>
            <a:r>
              <a:rPr lang="zh-TW" altLang="en-US" sz="3600" dirty="0"/>
              <a:t>是以明碼型態被傳送</a:t>
            </a:r>
            <a:r>
              <a:rPr lang="en-US" altLang="zh-TW" sz="3600" dirty="0"/>
              <a:t>,</a:t>
            </a:r>
            <a:r>
              <a:rPr lang="zh-TW" altLang="en-US" sz="3600" dirty="0"/>
              <a:t>無法透過 </a:t>
            </a:r>
            <a:r>
              <a:rPr lang="en-US" altLang="zh-TW" sz="3600" dirty="0"/>
              <a:t>SSL </a:t>
            </a:r>
            <a:r>
              <a:rPr lang="zh-TW" altLang="en-US" sz="3600" dirty="0"/>
              <a:t>或 </a:t>
            </a:r>
            <a:r>
              <a:rPr lang="en-US" altLang="zh-TW" sz="3600" dirty="0"/>
              <a:t>TLS </a:t>
            </a:r>
            <a:r>
              <a:rPr lang="zh-TW" altLang="en-US" sz="3600" dirty="0"/>
              <a:t>方式加密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654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418704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下列何者不是應用在「虛擬私有網路」</a:t>
            </a:r>
            <a:r>
              <a:rPr lang="en-US" altLang="zh-TW" sz="3600" dirty="0"/>
              <a:t>(VPN)</a:t>
            </a:r>
            <a:r>
              <a:rPr lang="zh-TW" altLang="en-US" sz="3600" dirty="0"/>
              <a:t>上的通訊協定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TFTP</a:t>
            </a:r>
          </a:p>
          <a:p>
            <a:r>
              <a:rPr lang="en-US" altLang="zh-TW" sz="3600" dirty="0"/>
              <a:t>(B) PPTP</a:t>
            </a:r>
          </a:p>
          <a:p>
            <a:r>
              <a:rPr lang="en-US" altLang="zh-TW" sz="3600" dirty="0"/>
              <a:t>(C) IPSEC</a:t>
            </a:r>
          </a:p>
          <a:p>
            <a:r>
              <a:rPr lang="en-US" altLang="zh-TW" sz="3600" dirty="0"/>
              <a:t>(D) SSL</a:t>
            </a:r>
          </a:p>
        </p:txBody>
      </p:sp>
    </p:spTree>
    <p:extLst>
      <p:ext uri="{BB962C8B-B14F-4D97-AF65-F5344CB8AC3E}">
        <p14:creationId xmlns:p14="http://schemas.microsoft.com/office/powerpoint/2010/main" val="31139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關於「系統日誌」應該採取的適當保護措施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防止侵害個人隱私</a:t>
            </a:r>
            <a:r>
              <a:rPr lang="en-US" altLang="zh-TW" sz="3600" dirty="0"/>
              <a:t>,</a:t>
            </a:r>
            <a:r>
              <a:rPr lang="zh-TW" altLang="en-US" sz="3600" dirty="0"/>
              <a:t>不須記錄使用者識別碼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防止系統日誌被未經授權的存取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防範日誌記錄檔被修改或刪除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防範超過媒體記錄容量時所產生的錯誤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46290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請問「主要記錄系統本身登入</a:t>
            </a:r>
            <a:r>
              <a:rPr lang="en-US" altLang="zh-TW" sz="3600" dirty="0"/>
              <a:t>/</a:t>
            </a:r>
            <a:r>
              <a:rPr lang="zh-TW" altLang="en-US" sz="3600" dirty="0"/>
              <a:t>登出行為</a:t>
            </a:r>
            <a:r>
              <a:rPr lang="en-US" altLang="zh-TW" sz="3600" dirty="0"/>
              <a:t>,</a:t>
            </a:r>
            <a:r>
              <a:rPr lang="zh-TW" altLang="en-US" sz="3600" dirty="0"/>
              <a:t>例如系統管理人員透過遠端</a:t>
            </a:r>
          </a:p>
          <a:p>
            <a:r>
              <a:rPr lang="zh-TW" altLang="en-US" sz="3600" dirty="0" smtClean="0"/>
              <a:t>登入</a:t>
            </a:r>
            <a:r>
              <a:rPr lang="zh-TW" altLang="en-US" sz="3600" dirty="0"/>
              <a:t>系統等」係下列哪個記錄檔之功能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系統日誌檔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應用程式日誌檔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安全性日誌檔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網路日誌檔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6754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「</a:t>
            </a:r>
            <a:r>
              <a:rPr lang="zh-TW" altLang="en-US" sz="3600" dirty="0"/>
              <a:t>留存日誌」是為了達成資訊安全的何種特性</a:t>
            </a:r>
            <a:r>
              <a:rPr lang="en-US" altLang="zh-TW" sz="3600" dirty="0" smtClean="0"/>
              <a:t>?</a:t>
            </a:r>
            <a:endParaRPr lang="en-US" altLang="zh-TW" sz="3600" dirty="0"/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機密性</a:t>
            </a:r>
            <a:r>
              <a:rPr lang="en-US" altLang="zh-TW" sz="3600" dirty="0"/>
              <a:t>(Confidentiality)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可用性</a:t>
            </a:r>
            <a:r>
              <a:rPr lang="en-US" altLang="zh-TW" sz="3600" dirty="0"/>
              <a:t>(Availability)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可靠性</a:t>
            </a:r>
            <a:r>
              <a:rPr lang="en-US" altLang="zh-TW" sz="3600" dirty="0"/>
              <a:t>(Reliability)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不可否認性</a:t>
            </a:r>
            <a:r>
              <a:rPr lang="en-US" altLang="zh-TW" sz="3600" dirty="0"/>
              <a:t>(Non-Repudiation)</a:t>
            </a:r>
          </a:p>
        </p:txBody>
      </p:sp>
    </p:spTree>
    <p:extLst>
      <p:ext uri="{BB962C8B-B14F-4D97-AF65-F5344CB8AC3E}">
        <p14:creationId xmlns:p14="http://schemas.microsoft.com/office/powerpoint/2010/main" val="38447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654" y="946908"/>
            <a:ext cx="75746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關於雲端蜜罐</a:t>
            </a:r>
            <a:r>
              <a:rPr lang="en-US" altLang="zh-TW" sz="3600" dirty="0"/>
              <a:t>(Honeypot)</a:t>
            </a:r>
            <a:r>
              <a:rPr lang="zh-TW" altLang="en-US" sz="3600" dirty="0"/>
              <a:t>技術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(A) </a:t>
            </a:r>
            <a:r>
              <a:rPr lang="zh-TW" altLang="en-US" sz="3600" dirty="0"/>
              <a:t>任何攻擊蜜罐的行為都是可疑的</a:t>
            </a:r>
          </a:p>
          <a:p>
            <a:r>
              <a:rPr lang="en-US" altLang="zh-TW" sz="3600" dirty="0" smtClean="0"/>
              <a:t>(B) </a:t>
            </a:r>
            <a:r>
              <a:rPr lang="zh-TW" altLang="en-US" sz="3600" dirty="0"/>
              <a:t>通常設置在真正的運作環境之中</a:t>
            </a:r>
          </a:p>
          <a:p>
            <a:r>
              <a:rPr lang="en-US" altLang="zh-TW" sz="3600" dirty="0" smtClean="0"/>
              <a:t>(C) </a:t>
            </a:r>
            <a:r>
              <a:rPr lang="zh-TW" altLang="en-US" sz="3600" dirty="0"/>
              <a:t>偽裝成有利用價值的網路、資料或電腦系統</a:t>
            </a:r>
            <a:r>
              <a:rPr lang="en-US" altLang="zh-TW" sz="3600" dirty="0"/>
              <a:t>,</a:t>
            </a:r>
            <a:r>
              <a:rPr lang="zh-TW" altLang="en-US" sz="3600" dirty="0"/>
              <a:t>並在裡面設置漏洞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誘</a:t>
            </a:r>
            <a:r>
              <a:rPr lang="zh-TW" altLang="en-US" sz="3600" dirty="0"/>
              <a:t>使駭客攻擊</a:t>
            </a:r>
          </a:p>
          <a:p>
            <a:r>
              <a:rPr lang="en-US" altLang="zh-TW" sz="3600" dirty="0" smtClean="0"/>
              <a:t>(D) </a:t>
            </a:r>
            <a:r>
              <a:rPr lang="zh-TW" altLang="en-US" sz="3600" dirty="0"/>
              <a:t>為取得電腦病毒樣本的其中一種方法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9696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327" y="946908"/>
            <a:ext cx="865334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對雲端服務的安全管理而言</a:t>
            </a:r>
            <a:r>
              <a:rPr lang="en-US" altLang="zh-TW" sz="3200" dirty="0"/>
              <a:t>,</a:t>
            </a:r>
            <a:r>
              <a:rPr lang="zh-TW" altLang="en-US" sz="3200" dirty="0"/>
              <a:t>實施稽核是一項必要的作法</a:t>
            </a:r>
            <a:r>
              <a:rPr lang="en-US" altLang="zh-TW" sz="3200" dirty="0"/>
              <a:t>,</a:t>
            </a:r>
            <a:r>
              <a:rPr lang="zh-TW" altLang="en-US" sz="3200" dirty="0"/>
              <a:t>可確認</a:t>
            </a:r>
            <a:r>
              <a:rPr lang="zh-TW" altLang="en-US" sz="3200" dirty="0" smtClean="0"/>
              <a:t>雲端</a:t>
            </a:r>
            <a:r>
              <a:rPr lang="zh-TW" altLang="en-US" sz="3200" dirty="0"/>
              <a:t>服務提供商是否已符合相關的資安要求。下列何者不是確保雲端</a:t>
            </a:r>
            <a:r>
              <a:rPr lang="zh-TW" altLang="en-US" sz="3200" dirty="0" smtClean="0"/>
              <a:t>服務</a:t>
            </a:r>
            <a:r>
              <a:rPr lang="zh-TW" altLang="en-US" sz="3200" dirty="0"/>
              <a:t>的安全需考量的事項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用戶應選擇單一的雲端服務提供商所提供的服務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將實施稽核的權利納入合約之中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用戶應選擇熟悉雲端服務和法規的稽核人員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用戶可要求雲端服務提供商定期審查、更新、發佈和資安有關</a:t>
            </a:r>
            <a:r>
              <a:rPr lang="zh-TW" altLang="en-US" sz="3200" dirty="0" smtClean="0"/>
              <a:t>的流程</a:t>
            </a:r>
            <a:r>
              <a:rPr lang="zh-TW" altLang="en-US" sz="3200" dirty="0"/>
              <a:t>與文件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4033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693" y="946908"/>
            <a:ext cx="8820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使用雲端架設的 </a:t>
            </a:r>
            <a:r>
              <a:rPr lang="en-US" altLang="zh-TW" sz="3600" dirty="0"/>
              <a:t>Http </a:t>
            </a:r>
            <a:r>
              <a:rPr lang="zh-TW" altLang="en-US" sz="3600" dirty="0"/>
              <a:t>服務時</a:t>
            </a:r>
            <a:r>
              <a:rPr lang="en-US" altLang="zh-TW" sz="3600" dirty="0"/>
              <a:t>,</a:t>
            </a:r>
            <a:r>
              <a:rPr lang="zh-TW" altLang="en-US" sz="3600" dirty="0"/>
              <a:t>若伺服器回傳 </a:t>
            </a:r>
            <a:r>
              <a:rPr lang="en-US" altLang="zh-TW" sz="3600" dirty="0"/>
              <a:t>404 </a:t>
            </a:r>
            <a:r>
              <a:rPr lang="zh-TW" altLang="en-US" sz="3600" dirty="0"/>
              <a:t>的 </a:t>
            </a:r>
            <a:r>
              <a:rPr lang="en-US" altLang="zh-TW" sz="3600" dirty="0"/>
              <a:t>HTTP </a:t>
            </a:r>
            <a:r>
              <a:rPr lang="zh-TW" altLang="en-US" sz="3600" dirty="0"/>
              <a:t>狀態碼</a:t>
            </a:r>
            <a:r>
              <a:rPr lang="en-US" altLang="zh-TW" sz="3600" dirty="0"/>
              <a:t>,</a:t>
            </a:r>
            <a:r>
              <a:rPr lang="zh-TW" altLang="en-US" sz="3600" dirty="0" smtClean="0"/>
              <a:t>請問</a:t>
            </a:r>
            <a:r>
              <a:rPr lang="zh-TW" altLang="en-US" sz="3600" dirty="0"/>
              <a:t>是以下何種情況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Not Found,</a:t>
            </a:r>
            <a:r>
              <a:rPr lang="zh-TW" altLang="en-US" sz="3600" dirty="0"/>
              <a:t>請求失敗</a:t>
            </a:r>
            <a:r>
              <a:rPr lang="en-US" altLang="zh-TW" sz="3600" dirty="0"/>
              <a:t>,</a:t>
            </a:r>
            <a:r>
              <a:rPr lang="zh-TW" altLang="en-US" sz="3600" dirty="0"/>
              <a:t>請求所希望得到的資源未在伺服器上被發現</a:t>
            </a:r>
          </a:p>
          <a:p>
            <a:r>
              <a:rPr lang="en-US" altLang="zh-TW" sz="3600" dirty="0"/>
              <a:t>(B) OK,</a:t>
            </a:r>
            <a:r>
              <a:rPr lang="zh-TW" altLang="en-US" sz="3600" dirty="0"/>
              <a:t>請求已成功</a:t>
            </a:r>
            <a:r>
              <a:rPr lang="en-US" altLang="zh-TW" sz="3600" dirty="0"/>
              <a:t>,</a:t>
            </a:r>
            <a:r>
              <a:rPr lang="zh-TW" altLang="en-US" sz="3600" dirty="0"/>
              <a:t>所請求的回應標頭或資料本體將被送回</a:t>
            </a:r>
          </a:p>
          <a:p>
            <a:r>
              <a:rPr lang="en-US" altLang="zh-TW" sz="3600" dirty="0"/>
              <a:t>(C) Gateway Timeout,</a:t>
            </a:r>
            <a:r>
              <a:rPr lang="zh-TW" altLang="en-US" sz="3600" dirty="0"/>
              <a:t>伺服器嘗試執行請求時</a:t>
            </a:r>
            <a:r>
              <a:rPr lang="en-US" altLang="zh-TW" sz="3600" dirty="0"/>
              <a:t>,</a:t>
            </a:r>
            <a:r>
              <a:rPr lang="zh-TW" altLang="en-US" sz="3600" dirty="0"/>
              <a:t>未能及時從其他</a:t>
            </a:r>
            <a:r>
              <a:rPr lang="zh-TW" altLang="en-US" sz="3600" dirty="0" smtClean="0"/>
              <a:t>伺服器</a:t>
            </a:r>
            <a:r>
              <a:rPr lang="zh-TW" altLang="en-US" sz="3600" dirty="0"/>
              <a:t>取得回應</a:t>
            </a:r>
          </a:p>
          <a:p>
            <a:r>
              <a:rPr lang="en-US" altLang="zh-TW" sz="3600" dirty="0"/>
              <a:t>(D) I'm a teapot,</a:t>
            </a:r>
            <a:r>
              <a:rPr lang="zh-TW" altLang="en-US" sz="3600" dirty="0"/>
              <a:t>要求伺服器煮咖啡時應當回傳此狀態碼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97945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8444" y="946908"/>
            <a:ext cx="80471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針對行動裝置的安全防護</a:t>
            </a:r>
            <a:r>
              <a:rPr lang="en-US" altLang="zh-TW" sz="3600" dirty="0"/>
              <a:t>,</a:t>
            </a:r>
            <a:r>
              <a:rPr lang="zh-TW" altLang="en-US" sz="3600" dirty="0"/>
              <a:t>下列敘述何者不正確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 smtClean="0"/>
              <a:t>(</a:t>
            </a:r>
            <a:r>
              <a:rPr lang="en-US" altLang="zh-TW" sz="3600" dirty="0"/>
              <a:t>A) </a:t>
            </a:r>
            <a:r>
              <a:rPr lang="zh-TW" altLang="en-US" sz="3600" dirty="0"/>
              <a:t>行動裝置充電時應儘量使用變壓器座充</a:t>
            </a:r>
            <a:r>
              <a:rPr lang="en-US" altLang="zh-TW" sz="3600" dirty="0"/>
              <a:t>,</a:t>
            </a:r>
            <a:r>
              <a:rPr lang="zh-TW" altLang="en-US" sz="3600" dirty="0"/>
              <a:t>避免連接電腦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行動裝置應設置密碼或鍵盤鎖等防護措施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行動裝置應避免下載或安裝來路不明之安裝程式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行動裝置不會中毒</a:t>
            </a:r>
            <a:r>
              <a:rPr lang="en-US" altLang="zh-TW" sz="3600" dirty="0"/>
              <a:t>,</a:t>
            </a:r>
            <a:r>
              <a:rPr lang="zh-TW" altLang="en-US" sz="3600" dirty="0"/>
              <a:t>所以不需安裝防毒 </a:t>
            </a:r>
            <a:r>
              <a:rPr lang="en-US" altLang="zh-TW" sz="3600" dirty="0"/>
              <a:t>App,</a:t>
            </a:r>
            <a:r>
              <a:rPr lang="zh-TW" altLang="en-US" sz="3600" dirty="0"/>
              <a:t>以免影響行動</a:t>
            </a:r>
            <a:r>
              <a:rPr lang="zh-TW" altLang="en-US" sz="3600" dirty="0" smtClean="0"/>
              <a:t>裝置安全</a:t>
            </a:r>
            <a:r>
              <a:rPr lang="zh-TW" altLang="en-US" sz="3600" dirty="0"/>
              <a:t>與效能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7068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840" y="946908"/>
            <a:ext cx="84303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關於提高行動裝置連線的安全性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/>
              <a:t>(A) </a:t>
            </a:r>
            <a:r>
              <a:rPr lang="zh-TW" altLang="en-US" sz="3200" dirty="0"/>
              <a:t>當不需要開啟定位功能</a:t>
            </a:r>
            <a:r>
              <a:rPr lang="en-US" altLang="zh-TW" sz="3200" dirty="0"/>
              <a:t>(GPS)</a:t>
            </a:r>
            <a:r>
              <a:rPr lang="zh-TW" altLang="en-US" sz="3200" dirty="0"/>
              <a:t>時</a:t>
            </a:r>
            <a:r>
              <a:rPr lang="en-US" altLang="zh-TW" sz="3200" dirty="0"/>
              <a:t>,</a:t>
            </a:r>
            <a:r>
              <a:rPr lang="zh-TW" altLang="en-US" sz="3200" dirty="0"/>
              <a:t>應保持關閉</a:t>
            </a:r>
          </a:p>
          <a:p>
            <a:r>
              <a:rPr lang="en-US" altLang="zh-TW" sz="3200" dirty="0"/>
              <a:t>(B) </a:t>
            </a:r>
            <a:r>
              <a:rPr lang="zh-TW" altLang="en-US" sz="3200" dirty="0"/>
              <a:t>當有第三方免費提供 </a:t>
            </a:r>
            <a:r>
              <a:rPr lang="en-US" altLang="zh-TW" sz="3200" dirty="0"/>
              <a:t>Wi-Fi </a:t>
            </a:r>
            <a:r>
              <a:rPr lang="zh-TW" altLang="en-US" sz="3200" dirty="0"/>
              <a:t>服務時就直接用</a:t>
            </a:r>
            <a:r>
              <a:rPr lang="en-US" altLang="zh-TW" sz="3200" dirty="0"/>
              <a:t>,</a:t>
            </a:r>
            <a:r>
              <a:rPr lang="zh-TW" altLang="en-US" sz="3200" dirty="0"/>
              <a:t>不需了解服務</a:t>
            </a:r>
            <a:r>
              <a:rPr lang="zh-TW" altLang="en-US" sz="3200" dirty="0" smtClean="0"/>
              <a:t>提供者</a:t>
            </a:r>
            <a:r>
              <a:rPr lang="zh-TW" altLang="en-US" sz="3200" dirty="0"/>
              <a:t>身份</a:t>
            </a:r>
          </a:p>
          <a:p>
            <a:r>
              <a:rPr lang="en-US" altLang="zh-TW" sz="3200" dirty="0"/>
              <a:t>(C) </a:t>
            </a:r>
            <a:r>
              <a:rPr lang="zh-TW" altLang="en-US" sz="3200" dirty="0"/>
              <a:t>應小心使用藍牙功能</a:t>
            </a:r>
            <a:r>
              <a:rPr lang="en-US" altLang="zh-TW" sz="3200" dirty="0"/>
              <a:t>,</a:t>
            </a:r>
            <a:r>
              <a:rPr lang="zh-TW" altLang="en-US" sz="3200" dirty="0"/>
              <a:t>無使用需求時應予以關閉</a:t>
            </a:r>
          </a:p>
          <a:p>
            <a:r>
              <a:rPr lang="en-US" altLang="zh-TW" sz="3200" dirty="0"/>
              <a:t>(D) </a:t>
            </a:r>
            <a:r>
              <a:rPr lang="zh-TW" altLang="en-US" sz="3200" dirty="0"/>
              <a:t>當使用公眾場合所提供之手機充電功能時</a:t>
            </a:r>
            <a:r>
              <a:rPr lang="en-US" altLang="zh-TW" sz="3200" dirty="0"/>
              <a:t>,</a:t>
            </a:r>
            <a:r>
              <a:rPr lang="zh-TW" altLang="en-US" sz="3200" dirty="0"/>
              <a:t>應確保手機相關</a:t>
            </a:r>
            <a:r>
              <a:rPr lang="zh-TW" altLang="en-US" sz="3200" dirty="0" smtClean="0"/>
              <a:t>傳輸功能</a:t>
            </a:r>
            <a:r>
              <a:rPr lang="zh-TW" altLang="en-US" sz="3200" dirty="0"/>
              <a:t>未被開啟或先手動關閉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9806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7894" y="946908"/>
            <a:ext cx="89161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/>
              <a:t>關於行動裝置上運用 </a:t>
            </a:r>
            <a:r>
              <a:rPr lang="en-US" altLang="zh-TW" sz="3200" dirty="0"/>
              <a:t>HCE(Host Card Emulation)</a:t>
            </a:r>
            <a:r>
              <a:rPr lang="zh-TW" altLang="en-US" sz="3200" dirty="0"/>
              <a:t>行動支付方式的</a:t>
            </a:r>
            <a:r>
              <a:rPr lang="zh-TW" altLang="en-US" sz="3200" dirty="0" smtClean="0"/>
              <a:t>安全</a:t>
            </a:r>
            <a:r>
              <a:rPr lang="en-US" altLang="zh-TW" sz="3200" dirty="0"/>
              <a:t>,</a:t>
            </a:r>
            <a:r>
              <a:rPr lang="zh-TW" altLang="en-US" sz="3200" dirty="0"/>
              <a:t>下列敘述何者不正確</a:t>
            </a:r>
            <a:r>
              <a:rPr lang="en-US" altLang="zh-TW" sz="3200" dirty="0"/>
              <a:t>?</a:t>
            </a:r>
          </a:p>
          <a:p>
            <a:r>
              <a:rPr lang="en-US" altLang="zh-TW" sz="3200" dirty="0" smtClean="0"/>
              <a:t>(A) </a:t>
            </a:r>
            <a:r>
              <a:rPr lang="zh-TW" altLang="en-US" sz="3200" dirty="0"/>
              <a:t>從雲端支付平台取得的金鑰是有時效性的</a:t>
            </a:r>
          </a:p>
          <a:p>
            <a:r>
              <a:rPr lang="en-US" altLang="zh-TW" sz="3200" dirty="0" smtClean="0"/>
              <a:t>(B) </a:t>
            </a:r>
            <a:r>
              <a:rPr lang="zh-TW" altLang="en-US" sz="3200" dirty="0"/>
              <a:t>無需挑選通過服務平台安全認證的手機</a:t>
            </a:r>
          </a:p>
          <a:p>
            <a:r>
              <a:rPr lang="en-US" altLang="zh-TW" sz="3200" dirty="0" smtClean="0"/>
              <a:t>(C) </a:t>
            </a:r>
            <a:r>
              <a:rPr lang="zh-TW" altLang="en-US" sz="3200" dirty="0"/>
              <a:t>手機無需具備安全元件來儲存支付資訊</a:t>
            </a:r>
          </a:p>
          <a:p>
            <a:r>
              <a:rPr lang="en-US" altLang="zh-TW" sz="3200" dirty="0" smtClean="0"/>
              <a:t>(D) </a:t>
            </a:r>
            <a:r>
              <a:rPr lang="zh-TW" altLang="en-US" sz="3200" dirty="0"/>
              <a:t>需更換具備安全防護特殊的 </a:t>
            </a:r>
            <a:r>
              <a:rPr lang="en-US" altLang="zh-TW" sz="3200" dirty="0"/>
              <a:t>SIM </a:t>
            </a:r>
            <a:r>
              <a:rPr lang="zh-TW" altLang="en-US" sz="3200" dirty="0"/>
              <a:t>卡才能支援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4343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7894" y="171420"/>
            <a:ext cx="652743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855" y="946908"/>
            <a:ext cx="878229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/>
              <a:t>在物聯網裡</a:t>
            </a:r>
            <a:r>
              <a:rPr lang="en-US" altLang="zh-TW" sz="3600" dirty="0"/>
              <a:t>,</a:t>
            </a:r>
            <a:r>
              <a:rPr lang="zh-TW" altLang="en-US" sz="3600" dirty="0"/>
              <a:t>電器設備透過無線通訊協定互聯時</a:t>
            </a:r>
            <a:r>
              <a:rPr lang="en-US" altLang="zh-TW" sz="3600" dirty="0"/>
              <a:t>,</a:t>
            </a:r>
            <a:r>
              <a:rPr lang="zh-TW" altLang="en-US" sz="3600" dirty="0"/>
              <a:t>有可能因為外來</a:t>
            </a:r>
            <a:r>
              <a:rPr lang="zh-TW" altLang="en-US" sz="3600" dirty="0" smtClean="0"/>
              <a:t>超強</a:t>
            </a:r>
            <a:r>
              <a:rPr lang="zh-TW" altLang="en-US" sz="3600" dirty="0"/>
              <a:t>訊號的干擾而產生「蓋臺」的現象</a:t>
            </a:r>
            <a:r>
              <a:rPr lang="en-US" altLang="zh-TW" sz="3600" dirty="0"/>
              <a:t>,</a:t>
            </a:r>
            <a:r>
              <a:rPr lang="zh-TW" altLang="en-US" sz="3600" dirty="0"/>
              <a:t>這是屬於哪一類的攻擊手法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(A) </a:t>
            </a:r>
            <a:r>
              <a:rPr lang="zh-TW" altLang="en-US" sz="3600" dirty="0"/>
              <a:t>中間人攻擊</a:t>
            </a:r>
            <a:r>
              <a:rPr lang="en-US" altLang="zh-TW" sz="3600" dirty="0"/>
              <a:t>(Man-In-The-Middle Attack)</a:t>
            </a:r>
          </a:p>
          <a:p>
            <a:r>
              <a:rPr lang="en-US" altLang="zh-TW" sz="3600" dirty="0"/>
              <a:t>(B) </a:t>
            </a:r>
            <a:r>
              <a:rPr lang="zh-TW" altLang="en-US" sz="3600" dirty="0"/>
              <a:t>資料隱碼攻擊</a:t>
            </a:r>
            <a:r>
              <a:rPr lang="en-US" altLang="zh-TW" sz="3600" dirty="0"/>
              <a:t>(SQL Injection Attack)</a:t>
            </a:r>
          </a:p>
          <a:p>
            <a:r>
              <a:rPr lang="en-US" altLang="zh-TW" sz="3600" dirty="0"/>
              <a:t>(C) </a:t>
            </a:r>
            <a:r>
              <a:rPr lang="zh-TW" altLang="en-US" sz="3600" dirty="0"/>
              <a:t>隱藏欄位攻擊</a:t>
            </a:r>
            <a:r>
              <a:rPr lang="en-US" altLang="zh-TW" sz="3600" dirty="0"/>
              <a:t>(Hidden-Field-Tampering Attack)</a:t>
            </a:r>
          </a:p>
          <a:p>
            <a:r>
              <a:rPr lang="en-US" altLang="zh-TW" sz="3600" dirty="0"/>
              <a:t>(D) </a:t>
            </a:r>
            <a:r>
              <a:rPr lang="zh-TW" altLang="en-US" sz="3600" dirty="0"/>
              <a:t>阻斷服務攻擊</a:t>
            </a:r>
            <a:r>
              <a:rPr lang="en-US" altLang="zh-TW" sz="3600" dirty="0"/>
              <a:t>(Denial-of-Service Attack)</a:t>
            </a:r>
          </a:p>
        </p:txBody>
      </p:sp>
    </p:spTree>
    <p:extLst>
      <p:ext uri="{BB962C8B-B14F-4D97-AF65-F5344CB8AC3E}">
        <p14:creationId xmlns:p14="http://schemas.microsoft.com/office/powerpoint/2010/main" val="263937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9575</Words>
  <Application>Microsoft Office PowerPoint</Application>
  <PresentationFormat>如螢幕大小 (4:3)</PresentationFormat>
  <Paragraphs>943</Paragraphs>
  <Slides>151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151</vt:i4>
      </vt:variant>
    </vt:vector>
  </HeadingPairs>
  <TitlesOfParts>
    <vt:vector size="157" baseType="lpstr">
      <vt:lpstr>微軟正黑體</vt:lpstr>
      <vt:lpstr>新細明體</vt:lpstr>
      <vt:lpstr>Arial</vt:lpstr>
      <vt:lpstr>Calibri</vt:lpstr>
      <vt:lpstr>Calibri Light</vt:lpstr>
      <vt:lpstr>Office 佈景主題</vt:lpstr>
      <vt:lpstr>IPAS資安工程師 認證題庫_資訊安全技術概論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網路安全</dc:title>
  <dc:creator>BREAKALLCTF{Letmeseesee}</dc:creator>
  <cp:lastModifiedBy>Win7</cp:lastModifiedBy>
  <cp:revision>61</cp:revision>
  <dcterms:created xsi:type="dcterms:W3CDTF">2019-05-14T03:32:08Z</dcterms:created>
  <dcterms:modified xsi:type="dcterms:W3CDTF">2019-11-26T09:05:27Z</dcterms:modified>
</cp:coreProperties>
</file>